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26"/>
  </p:notesMasterIdLst>
  <p:sldIdLst>
    <p:sldId id="256" r:id="rId2"/>
    <p:sldId id="258" r:id="rId3"/>
    <p:sldId id="370" r:id="rId4"/>
    <p:sldId id="315" r:id="rId5"/>
    <p:sldId id="351" r:id="rId6"/>
    <p:sldId id="355" r:id="rId7"/>
    <p:sldId id="376" r:id="rId8"/>
    <p:sldId id="382" r:id="rId9"/>
    <p:sldId id="329" r:id="rId10"/>
    <p:sldId id="353" r:id="rId11"/>
    <p:sldId id="328" r:id="rId12"/>
    <p:sldId id="362" r:id="rId13"/>
    <p:sldId id="361" r:id="rId14"/>
    <p:sldId id="363" r:id="rId15"/>
    <p:sldId id="365" r:id="rId16"/>
    <p:sldId id="384" r:id="rId17"/>
    <p:sldId id="386" r:id="rId18"/>
    <p:sldId id="333" r:id="rId19"/>
    <p:sldId id="335" r:id="rId20"/>
    <p:sldId id="336" r:id="rId21"/>
    <p:sldId id="354" r:id="rId22"/>
    <p:sldId id="345" r:id="rId23"/>
    <p:sldId id="378" r:id="rId24"/>
    <p:sldId id="381" r:id="rId25"/>
  </p:sldIdLst>
  <p:sldSz cx="9144000" cy="6858000" type="screen4x3"/>
  <p:notesSz cx="6797675" cy="9926638"/>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F6860A"/>
    <a:srgbClr val="3CE0E4"/>
    <a:srgbClr val="3891A7"/>
    <a:srgbClr val="FFFF66"/>
    <a:srgbClr val="0033CC"/>
    <a:srgbClr val="0000CC"/>
    <a:srgbClr val="FFCC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7425" autoAdjust="0"/>
    <p:restoredTop sz="98477" autoAdjust="0"/>
  </p:normalViewPr>
  <p:slideViewPr>
    <p:cSldViewPr snapToGrid="0">
      <p:cViewPr>
        <p:scale>
          <a:sx n="84" d="100"/>
          <a:sy n="84" d="100"/>
        </p:scale>
        <p:origin x="-1518" y="3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4" d="100"/>
          <a:sy n="54" d="100"/>
        </p:scale>
        <p:origin x="-2634" y="-96"/>
      </p:cViewPr>
      <p:guideLst>
        <p:guide orient="horz" pos="3126"/>
        <p:guide pos="2141"/>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12497;&#12523;&#12473;&#35299;&#26512;&#65325;&#65321;\2015(0617)30umMI&#12414;&#12392;&#12417;2.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65316;F&#65332;&#26032;(data8000)&#12467;&#12514;&#12531;&#12514;&#12540;&#12489;&#65318;&#65314;40cmI(&#37325;&#3520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ja-JP"/>
  <c:chart>
    <c:plotArea>
      <c:layout>
        <c:manualLayout>
          <c:layoutTarget val="inner"/>
          <c:xMode val="edge"/>
          <c:yMode val="edge"/>
          <c:x val="0.12787180764886108"/>
          <c:y val="3.0591856062507011E-2"/>
          <c:w val="0.78496488030997325"/>
          <c:h val="0.85904805758930236"/>
        </c:manualLayout>
      </c:layout>
      <c:scatterChart>
        <c:scatterStyle val="lineMarker"/>
        <c:ser>
          <c:idx val="0"/>
          <c:order val="0"/>
          <c:tx>
            <c:strRef>
              <c:f>Sheet1!$A$4</c:f>
              <c:strCache>
                <c:ptCount val="1"/>
                <c:pt idx="0">
                  <c:v>20MHz</c:v>
                </c:pt>
              </c:strCache>
            </c:strRef>
          </c:tx>
          <c:spPr>
            <a:ln w="28575">
              <a:noFill/>
            </a:ln>
          </c:spPr>
          <c:xVal>
            <c:numRef>
              <c:f>Sheet1!$B$2:$R$2</c:f>
              <c:numCache>
                <c:formatCode>General</c:formatCode>
                <c:ptCount val="17"/>
                <c:pt idx="0">
                  <c:v>-225.99999999999997</c:v>
                </c:pt>
                <c:pt idx="1">
                  <c:v>-188</c:v>
                </c:pt>
                <c:pt idx="2">
                  <c:v>-150</c:v>
                </c:pt>
                <c:pt idx="3">
                  <c:v>-113</c:v>
                </c:pt>
                <c:pt idx="4">
                  <c:v>-95</c:v>
                </c:pt>
                <c:pt idx="5">
                  <c:v>-75</c:v>
                </c:pt>
                <c:pt idx="6">
                  <c:v>-56.000000000000007</c:v>
                </c:pt>
                <c:pt idx="7">
                  <c:v>-37</c:v>
                </c:pt>
                <c:pt idx="8">
                  <c:v>0</c:v>
                </c:pt>
                <c:pt idx="9">
                  <c:v>37</c:v>
                </c:pt>
                <c:pt idx="10">
                  <c:v>56.000000000000007</c:v>
                </c:pt>
                <c:pt idx="11">
                  <c:v>75</c:v>
                </c:pt>
                <c:pt idx="12">
                  <c:v>95</c:v>
                </c:pt>
                <c:pt idx="13">
                  <c:v>113</c:v>
                </c:pt>
                <c:pt idx="14">
                  <c:v>150</c:v>
                </c:pt>
                <c:pt idx="15">
                  <c:v>188</c:v>
                </c:pt>
                <c:pt idx="16">
                  <c:v>225.99999999999997</c:v>
                </c:pt>
              </c:numCache>
            </c:numRef>
          </c:xVal>
          <c:yVal>
            <c:numRef>
              <c:f>Sheet1!$B$4:$R$4</c:f>
              <c:numCache>
                <c:formatCode>General</c:formatCode>
                <c:ptCount val="17"/>
                <c:pt idx="0">
                  <c:v>93.153299999999987</c:v>
                </c:pt>
                <c:pt idx="1">
                  <c:v>97.999500000000026</c:v>
                </c:pt>
                <c:pt idx="2">
                  <c:v>103.33499999999999</c:v>
                </c:pt>
                <c:pt idx="3">
                  <c:v>109.163</c:v>
                </c:pt>
                <c:pt idx="4">
                  <c:v>111.70099999999999</c:v>
                </c:pt>
                <c:pt idx="5">
                  <c:v>113.68499999999999</c:v>
                </c:pt>
                <c:pt idx="6">
                  <c:v>113.003</c:v>
                </c:pt>
                <c:pt idx="7">
                  <c:v>105.97799999999999</c:v>
                </c:pt>
                <c:pt idx="8">
                  <c:v>85.888699999999986</c:v>
                </c:pt>
                <c:pt idx="9">
                  <c:v>113.526</c:v>
                </c:pt>
                <c:pt idx="10">
                  <c:v>116.468</c:v>
                </c:pt>
                <c:pt idx="11">
                  <c:v>114.565</c:v>
                </c:pt>
                <c:pt idx="12">
                  <c:v>111.32199999999999</c:v>
                </c:pt>
                <c:pt idx="13">
                  <c:v>108.41900000000012</c:v>
                </c:pt>
                <c:pt idx="14">
                  <c:v>102.142</c:v>
                </c:pt>
                <c:pt idx="15">
                  <c:v>96.867199999999997</c:v>
                </c:pt>
                <c:pt idx="16">
                  <c:v>92.006399999999999</c:v>
                </c:pt>
              </c:numCache>
            </c:numRef>
          </c:yVal>
        </c:ser>
        <c:ser>
          <c:idx val="1"/>
          <c:order val="1"/>
          <c:tx>
            <c:strRef>
              <c:f>Sheet1!$A$5</c:f>
              <c:strCache>
                <c:ptCount val="1"/>
                <c:pt idx="0">
                  <c:v>40MHz</c:v>
                </c:pt>
              </c:strCache>
            </c:strRef>
          </c:tx>
          <c:spPr>
            <a:ln w="28575">
              <a:noFill/>
            </a:ln>
          </c:spPr>
          <c:xVal>
            <c:numRef>
              <c:f>Sheet1!$B$2:$R$2</c:f>
              <c:numCache>
                <c:formatCode>General</c:formatCode>
                <c:ptCount val="17"/>
                <c:pt idx="0">
                  <c:v>-225.99999999999997</c:v>
                </c:pt>
                <c:pt idx="1">
                  <c:v>-188</c:v>
                </c:pt>
                <c:pt idx="2">
                  <c:v>-150</c:v>
                </c:pt>
                <c:pt idx="3">
                  <c:v>-113</c:v>
                </c:pt>
                <c:pt idx="4">
                  <c:v>-95</c:v>
                </c:pt>
                <c:pt idx="5">
                  <c:v>-75</c:v>
                </c:pt>
                <c:pt idx="6">
                  <c:v>-56.000000000000007</c:v>
                </c:pt>
                <c:pt idx="7">
                  <c:v>-37</c:v>
                </c:pt>
                <c:pt idx="8">
                  <c:v>0</c:v>
                </c:pt>
                <c:pt idx="9">
                  <c:v>37</c:v>
                </c:pt>
                <c:pt idx="10">
                  <c:v>56.000000000000007</c:v>
                </c:pt>
                <c:pt idx="11">
                  <c:v>75</c:v>
                </c:pt>
                <c:pt idx="12">
                  <c:v>95</c:v>
                </c:pt>
                <c:pt idx="13">
                  <c:v>113</c:v>
                </c:pt>
                <c:pt idx="14">
                  <c:v>150</c:v>
                </c:pt>
                <c:pt idx="15">
                  <c:v>188</c:v>
                </c:pt>
                <c:pt idx="16">
                  <c:v>225.99999999999997</c:v>
                </c:pt>
              </c:numCache>
            </c:numRef>
          </c:xVal>
          <c:yVal>
            <c:numRef>
              <c:f>Sheet1!$B$5:$R$5</c:f>
              <c:numCache>
                <c:formatCode>General</c:formatCode>
                <c:ptCount val="17"/>
                <c:pt idx="0">
                  <c:v>124.17199999999998</c:v>
                </c:pt>
                <c:pt idx="1">
                  <c:v>128.22399999999999</c:v>
                </c:pt>
                <c:pt idx="2">
                  <c:v>131.36500000000001</c:v>
                </c:pt>
                <c:pt idx="3">
                  <c:v>131.42200000000091</c:v>
                </c:pt>
                <c:pt idx="4">
                  <c:v>129.97399999999999</c:v>
                </c:pt>
                <c:pt idx="5">
                  <c:v>126.598</c:v>
                </c:pt>
                <c:pt idx="6">
                  <c:v>118.425</c:v>
                </c:pt>
                <c:pt idx="7">
                  <c:v>104.52500000000001</c:v>
                </c:pt>
                <c:pt idx="8">
                  <c:v>85.999799999999993</c:v>
                </c:pt>
                <c:pt idx="9">
                  <c:v>126.839</c:v>
                </c:pt>
                <c:pt idx="10">
                  <c:v>135.602</c:v>
                </c:pt>
                <c:pt idx="11">
                  <c:v>138.678</c:v>
                </c:pt>
                <c:pt idx="12">
                  <c:v>139.303</c:v>
                </c:pt>
                <c:pt idx="13">
                  <c:v>138.86500000000001</c:v>
                </c:pt>
                <c:pt idx="14">
                  <c:v>135.124</c:v>
                </c:pt>
                <c:pt idx="15">
                  <c:v>130.208</c:v>
                </c:pt>
                <c:pt idx="16">
                  <c:v>124.965</c:v>
                </c:pt>
              </c:numCache>
            </c:numRef>
          </c:yVal>
        </c:ser>
        <c:ser>
          <c:idx val="2"/>
          <c:order val="2"/>
          <c:tx>
            <c:strRef>
              <c:f>Sheet1!$A$6</c:f>
              <c:strCache>
                <c:ptCount val="1"/>
                <c:pt idx="0">
                  <c:v>60MHz</c:v>
                </c:pt>
              </c:strCache>
            </c:strRef>
          </c:tx>
          <c:spPr>
            <a:ln w="28575">
              <a:noFill/>
            </a:ln>
          </c:spPr>
          <c:xVal>
            <c:numRef>
              <c:f>Sheet1!$B$2:$R$2</c:f>
              <c:numCache>
                <c:formatCode>General</c:formatCode>
                <c:ptCount val="17"/>
                <c:pt idx="0">
                  <c:v>-225.99999999999997</c:v>
                </c:pt>
                <c:pt idx="1">
                  <c:v>-188</c:v>
                </c:pt>
                <c:pt idx="2">
                  <c:v>-150</c:v>
                </c:pt>
                <c:pt idx="3">
                  <c:v>-113</c:v>
                </c:pt>
                <c:pt idx="4">
                  <c:v>-95</c:v>
                </c:pt>
                <c:pt idx="5">
                  <c:v>-75</c:v>
                </c:pt>
                <c:pt idx="6">
                  <c:v>-56.000000000000007</c:v>
                </c:pt>
                <c:pt idx="7">
                  <c:v>-37</c:v>
                </c:pt>
                <c:pt idx="8">
                  <c:v>0</c:v>
                </c:pt>
                <c:pt idx="9">
                  <c:v>37</c:v>
                </c:pt>
                <c:pt idx="10">
                  <c:v>56.000000000000007</c:v>
                </c:pt>
                <c:pt idx="11">
                  <c:v>75</c:v>
                </c:pt>
                <c:pt idx="12">
                  <c:v>95</c:v>
                </c:pt>
                <c:pt idx="13">
                  <c:v>113</c:v>
                </c:pt>
                <c:pt idx="14">
                  <c:v>150</c:v>
                </c:pt>
                <c:pt idx="15">
                  <c:v>188</c:v>
                </c:pt>
                <c:pt idx="16">
                  <c:v>225.99999999999997</c:v>
                </c:pt>
              </c:numCache>
            </c:numRef>
          </c:xVal>
          <c:yVal>
            <c:numRef>
              <c:f>Sheet1!$B$6:$R$6</c:f>
              <c:numCache>
                <c:formatCode>General</c:formatCode>
                <c:ptCount val="17"/>
                <c:pt idx="0">
                  <c:v>145.61799999999999</c:v>
                </c:pt>
                <c:pt idx="1">
                  <c:v>148.42700000000067</c:v>
                </c:pt>
                <c:pt idx="2">
                  <c:v>148.07</c:v>
                </c:pt>
                <c:pt idx="3">
                  <c:v>142.15200000000004</c:v>
                </c:pt>
                <c:pt idx="4">
                  <c:v>136.03</c:v>
                </c:pt>
                <c:pt idx="5">
                  <c:v>125.136</c:v>
                </c:pt>
                <c:pt idx="6">
                  <c:v>109.63</c:v>
                </c:pt>
                <c:pt idx="7">
                  <c:v>89.573799999999949</c:v>
                </c:pt>
                <c:pt idx="8">
                  <c:v>75.191400000000002</c:v>
                </c:pt>
                <c:pt idx="9">
                  <c:v>120.056</c:v>
                </c:pt>
                <c:pt idx="10">
                  <c:v>139.90300000000002</c:v>
                </c:pt>
                <c:pt idx="11">
                  <c:v>150.34100000000001</c:v>
                </c:pt>
                <c:pt idx="12">
                  <c:v>155.91200000000001</c:v>
                </c:pt>
                <c:pt idx="13">
                  <c:v>157.87900000000002</c:v>
                </c:pt>
                <c:pt idx="14">
                  <c:v>157.38700000000091</c:v>
                </c:pt>
                <c:pt idx="15">
                  <c:v>153.82000000000087</c:v>
                </c:pt>
                <c:pt idx="16">
                  <c:v>149.31700000000001</c:v>
                </c:pt>
              </c:numCache>
            </c:numRef>
          </c:yVal>
        </c:ser>
        <c:ser>
          <c:idx val="3"/>
          <c:order val="3"/>
          <c:tx>
            <c:strRef>
              <c:f>Sheet1!$A$7</c:f>
              <c:strCache>
                <c:ptCount val="1"/>
                <c:pt idx="0">
                  <c:v>80MHz</c:v>
                </c:pt>
              </c:strCache>
            </c:strRef>
          </c:tx>
          <c:spPr>
            <a:ln w="28575">
              <a:noFill/>
            </a:ln>
          </c:spPr>
          <c:xVal>
            <c:numRef>
              <c:f>Sheet1!$B$2:$R$2</c:f>
              <c:numCache>
                <c:formatCode>General</c:formatCode>
                <c:ptCount val="17"/>
                <c:pt idx="0">
                  <c:v>-225.99999999999997</c:v>
                </c:pt>
                <c:pt idx="1">
                  <c:v>-188</c:v>
                </c:pt>
                <c:pt idx="2">
                  <c:v>-150</c:v>
                </c:pt>
                <c:pt idx="3">
                  <c:v>-113</c:v>
                </c:pt>
                <c:pt idx="4">
                  <c:v>-95</c:v>
                </c:pt>
                <c:pt idx="5">
                  <c:v>-75</c:v>
                </c:pt>
                <c:pt idx="6">
                  <c:v>-56.000000000000007</c:v>
                </c:pt>
                <c:pt idx="7">
                  <c:v>-37</c:v>
                </c:pt>
                <c:pt idx="8">
                  <c:v>0</c:v>
                </c:pt>
                <c:pt idx="9">
                  <c:v>37</c:v>
                </c:pt>
                <c:pt idx="10">
                  <c:v>56.000000000000007</c:v>
                </c:pt>
                <c:pt idx="11">
                  <c:v>75</c:v>
                </c:pt>
                <c:pt idx="12">
                  <c:v>95</c:v>
                </c:pt>
                <c:pt idx="13">
                  <c:v>113</c:v>
                </c:pt>
                <c:pt idx="14">
                  <c:v>150</c:v>
                </c:pt>
                <c:pt idx="15">
                  <c:v>188</c:v>
                </c:pt>
                <c:pt idx="16">
                  <c:v>225.99999999999997</c:v>
                </c:pt>
              </c:numCache>
            </c:numRef>
          </c:xVal>
          <c:yVal>
            <c:numRef>
              <c:f>Sheet1!$B$7:$R$7</c:f>
              <c:numCache>
                <c:formatCode>General</c:formatCode>
                <c:ptCount val="17"/>
                <c:pt idx="0">
                  <c:v>162.79900000000001</c:v>
                </c:pt>
                <c:pt idx="1">
                  <c:v>165.78200000000001</c:v>
                </c:pt>
                <c:pt idx="2">
                  <c:v>166.11799999999999</c:v>
                </c:pt>
                <c:pt idx="3">
                  <c:v>161.416</c:v>
                </c:pt>
                <c:pt idx="4">
                  <c:v>155.53</c:v>
                </c:pt>
                <c:pt idx="5">
                  <c:v>144.38600000000091</c:v>
                </c:pt>
                <c:pt idx="6">
                  <c:v>127.566</c:v>
                </c:pt>
                <c:pt idx="7">
                  <c:v>105.312</c:v>
                </c:pt>
                <c:pt idx="8">
                  <c:v>87.543600000000026</c:v>
                </c:pt>
                <c:pt idx="9">
                  <c:v>136.68</c:v>
                </c:pt>
                <c:pt idx="10">
                  <c:v>156.834</c:v>
                </c:pt>
                <c:pt idx="11">
                  <c:v>167.12200000000001</c:v>
                </c:pt>
                <c:pt idx="12">
                  <c:v>172.708</c:v>
                </c:pt>
                <c:pt idx="13">
                  <c:v>174.44300000000001</c:v>
                </c:pt>
                <c:pt idx="14">
                  <c:v>173.733</c:v>
                </c:pt>
                <c:pt idx="15">
                  <c:v>170.285</c:v>
                </c:pt>
                <c:pt idx="16">
                  <c:v>165.863</c:v>
                </c:pt>
              </c:numCache>
            </c:numRef>
          </c:yVal>
        </c:ser>
        <c:axId val="51252224"/>
        <c:axId val="50979584"/>
      </c:scatterChart>
      <c:valAx>
        <c:axId val="51252224"/>
        <c:scaling>
          <c:orientation val="minMax"/>
        </c:scaling>
        <c:axPos val="b"/>
        <c:numFmt formatCode="General" sourceLinked="1"/>
        <c:tickLblPos val="nextTo"/>
        <c:txPr>
          <a:bodyPr/>
          <a:lstStyle/>
          <a:p>
            <a:pPr>
              <a:defRPr sz="1800"/>
            </a:pPr>
            <a:endParaRPr lang="ja-JP"/>
          </a:p>
        </c:txPr>
        <c:crossAx val="50979584"/>
        <c:crosses val="autoZero"/>
        <c:crossBetween val="midCat"/>
      </c:valAx>
      <c:valAx>
        <c:axId val="50979584"/>
        <c:scaling>
          <c:orientation val="minMax"/>
        </c:scaling>
        <c:axPos val="l"/>
        <c:numFmt formatCode="General" sourceLinked="1"/>
        <c:tickLblPos val="nextTo"/>
        <c:txPr>
          <a:bodyPr/>
          <a:lstStyle/>
          <a:p>
            <a:pPr>
              <a:defRPr sz="1800"/>
            </a:pPr>
            <a:endParaRPr lang="ja-JP"/>
          </a:p>
        </c:txPr>
        <c:crossAx val="51252224"/>
        <c:crossesAt val="-300"/>
        <c:crossBetween val="midCat"/>
        <c:majorUnit val="40"/>
      </c:valAx>
      <c:spPr>
        <a:ln w="19050">
          <a:solidFill>
            <a:schemeClr val="tx1"/>
          </a:solidFill>
        </a:ln>
      </c:spPr>
    </c:plotArea>
    <c:legend>
      <c:legendPos val="r"/>
      <c:layout>
        <c:manualLayout>
          <c:xMode val="edge"/>
          <c:yMode val="edge"/>
          <c:x val="0.60982425641737514"/>
          <c:y val="0.63078018466721719"/>
          <c:w val="0.19226984786255713"/>
          <c:h val="0.16748913528650297"/>
        </c:manualLayout>
      </c:layout>
    </c:legend>
    <c:plotVisOnly val="1"/>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ja-JP"/>
  <c:chart>
    <c:plotArea>
      <c:layout/>
      <c:scatterChart>
        <c:scatterStyle val="smoothMarker"/>
        <c:ser>
          <c:idx val="0"/>
          <c:order val="0"/>
          <c:tx>
            <c:strRef>
              <c:f>Sheet1!$AD$11</c:f>
              <c:strCache>
                <c:ptCount val="1"/>
                <c:pt idx="0">
                  <c:v>40ｃｍＦＢなし</c:v>
                </c:pt>
              </c:strCache>
            </c:strRef>
          </c:tx>
          <c:spPr>
            <a:ln>
              <a:solidFill>
                <a:srgbClr val="0070C0"/>
              </a:solidFill>
            </a:ln>
          </c:spPr>
          <c:marker>
            <c:symbol val="none"/>
          </c:marker>
          <c:xVal>
            <c:numRef>
              <c:f>Sheet1!$AC$12:$AC$511</c:f>
              <c:numCache>
                <c:formatCode>General</c:formatCode>
                <c:ptCount val="5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numCache>
            </c:numRef>
          </c:xVal>
          <c:yVal>
            <c:numRef>
              <c:f>Sheet1!$AD$12:$AD$511</c:f>
              <c:numCache>
                <c:formatCode>General</c:formatCode>
                <c:ptCount val="500"/>
                <c:pt idx="0">
                  <c:v>1.7975485381979696E-11</c:v>
                </c:pt>
                <c:pt idx="1">
                  <c:v>1.0782170925828947E-11</c:v>
                </c:pt>
                <c:pt idx="2">
                  <c:v>9.1823324579026153E-12</c:v>
                </c:pt>
                <c:pt idx="3">
                  <c:v>8.13857901080392E-12</c:v>
                </c:pt>
                <c:pt idx="4">
                  <c:v>6.3857693589279459E-12</c:v>
                </c:pt>
                <c:pt idx="5">
                  <c:v>3.9640428859509853E-12</c:v>
                </c:pt>
                <c:pt idx="6">
                  <c:v>5.1835952927522802E-12</c:v>
                </c:pt>
                <c:pt idx="7">
                  <c:v>4.212019476174175E-12</c:v>
                </c:pt>
                <c:pt idx="8">
                  <c:v>4.4231298690122866E-12</c:v>
                </c:pt>
                <c:pt idx="9">
                  <c:v>4.2421704423184007E-12</c:v>
                </c:pt>
                <c:pt idx="10">
                  <c:v>5.4741513220828793E-12</c:v>
                </c:pt>
                <c:pt idx="11">
                  <c:v>4.6456322943631894E-12</c:v>
                </c:pt>
                <c:pt idx="12">
                  <c:v>5.7718569919409424E-12</c:v>
                </c:pt>
                <c:pt idx="13">
                  <c:v>3.3190819402347592E-12</c:v>
                </c:pt>
                <c:pt idx="14">
                  <c:v>4.5357921800630413E-12</c:v>
                </c:pt>
                <c:pt idx="15">
                  <c:v>3.1331711752728249E-12</c:v>
                </c:pt>
                <c:pt idx="16">
                  <c:v>2.7529567333239057E-12</c:v>
                </c:pt>
                <c:pt idx="17">
                  <c:v>3.3552161755465088E-12</c:v>
                </c:pt>
                <c:pt idx="18">
                  <c:v>3.9041127826848771E-12</c:v>
                </c:pt>
                <c:pt idx="19">
                  <c:v>3.5243750930253734E-12</c:v>
                </c:pt>
                <c:pt idx="20">
                  <c:v>1.7232326606547055E-12</c:v>
                </c:pt>
                <c:pt idx="21">
                  <c:v>2.2207439815426424E-12</c:v>
                </c:pt>
                <c:pt idx="22">
                  <c:v>2.2229720486085507E-12</c:v>
                </c:pt>
                <c:pt idx="23">
                  <c:v>2.3121727957452833E-12</c:v>
                </c:pt>
                <c:pt idx="24">
                  <c:v>2.6919294344056945E-12</c:v>
                </c:pt>
                <c:pt idx="25">
                  <c:v>2.0009420698958822E-12</c:v>
                </c:pt>
                <c:pt idx="26">
                  <c:v>3.5698709130275309E-12</c:v>
                </c:pt>
                <c:pt idx="27">
                  <c:v>2.8793320564471462E-12</c:v>
                </c:pt>
                <c:pt idx="28">
                  <c:v>2.7431719088879533E-12</c:v>
                </c:pt>
                <c:pt idx="29">
                  <c:v>2.9957712504493919E-12</c:v>
                </c:pt>
                <c:pt idx="30">
                  <c:v>1.6791458455478666E-12</c:v>
                </c:pt>
                <c:pt idx="31">
                  <c:v>3.5707988562920102E-12</c:v>
                </c:pt>
                <c:pt idx="32">
                  <c:v>2.5605453044239163E-12</c:v>
                </c:pt>
                <c:pt idx="33">
                  <c:v>2.7840857202962157E-12</c:v>
                </c:pt>
                <c:pt idx="34">
                  <c:v>1.9817362973779945E-12</c:v>
                </c:pt>
                <c:pt idx="35">
                  <c:v>3.3281779741338814E-12</c:v>
                </c:pt>
                <c:pt idx="36">
                  <c:v>2.0849167377332957E-12</c:v>
                </c:pt>
                <c:pt idx="37">
                  <c:v>2.7915561231698533E-12</c:v>
                </c:pt>
                <c:pt idx="38">
                  <c:v>3.7927471158720651E-12</c:v>
                </c:pt>
                <c:pt idx="39">
                  <c:v>2.9828096089271671E-12</c:v>
                </c:pt>
                <c:pt idx="40">
                  <c:v>2.5932647855635881E-12</c:v>
                </c:pt>
                <c:pt idx="41">
                  <c:v>1.9450791664200121E-12</c:v>
                </c:pt>
                <c:pt idx="42">
                  <c:v>2.5230646875974795E-12</c:v>
                </c:pt>
                <c:pt idx="43">
                  <c:v>3.5273087962336366E-12</c:v>
                </c:pt>
                <c:pt idx="44">
                  <c:v>3.916136158029074E-12</c:v>
                </c:pt>
                <c:pt idx="45">
                  <c:v>2.1242012969879912E-12</c:v>
                </c:pt>
                <c:pt idx="46">
                  <c:v>3.0454030552302267E-12</c:v>
                </c:pt>
                <c:pt idx="47">
                  <c:v>4.0467175115396608E-12</c:v>
                </c:pt>
                <c:pt idx="48">
                  <c:v>4.0593298782073978E-12</c:v>
                </c:pt>
                <c:pt idx="49">
                  <c:v>5.5067784122217878E-12</c:v>
                </c:pt>
                <c:pt idx="50">
                  <c:v>4.7275241951024963E-12</c:v>
                </c:pt>
                <c:pt idx="51">
                  <c:v>3.9230328128658934E-12</c:v>
                </c:pt>
                <c:pt idx="52">
                  <c:v>4.4441375738939572E-12</c:v>
                </c:pt>
                <c:pt idx="53">
                  <c:v>6.7953262410183931E-12</c:v>
                </c:pt>
                <c:pt idx="54">
                  <c:v>6.4685932603597395E-12</c:v>
                </c:pt>
                <c:pt idx="55">
                  <c:v>1.1049734827089337E-11</c:v>
                </c:pt>
                <c:pt idx="56">
                  <c:v>1.0566578409950826E-11</c:v>
                </c:pt>
                <c:pt idx="57">
                  <c:v>1.699984993464774E-11</c:v>
                </c:pt>
                <c:pt idx="58">
                  <c:v>3.4579556878750594E-11</c:v>
                </c:pt>
                <c:pt idx="59">
                  <c:v>1.8928156233951755E-10</c:v>
                </c:pt>
                <c:pt idx="60">
                  <c:v>4.3126141268639673E-11</c:v>
                </c:pt>
                <c:pt idx="61">
                  <c:v>1.883974093757431E-11</c:v>
                </c:pt>
                <c:pt idx="62">
                  <c:v>1.0988310227195772E-11</c:v>
                </c:pt>
                <c:pt idx="63">
                  <c:v>7.648280701321271E-12</c:v>
                </c:pt>
                <c:pt idx="64">
                  <c:v>7.4323344514017923E-12</c:v>
                </c:pt>
                <c:pt idx="65">
                  <c:v>6.2640233020187832E-12</c:v>
                </c:pt>
                <c:pt idx="66">
                  <c:v>4.5967442241296526E-12</c:v>
                </c:pt>
                <c:pt idx="67">
                  <c:v>4.4820208129384647E-12</c:v>
                </c:pt>
                <c:pt idx="68">
                  <c:v>4.133455395652719E-12</c:v>
                </c:pt>
                <c:pt idx="69">
                  <c:v>3.5028755369348543E-12</c:v>
                </c:pt>
                <c:pt idx="70">
                  <c:v>5.237092679824958E-12</c:v>
                </c:pt>
                <c:pt idx="71">
                  <c:v>3.6457508490286593E-12</c:v>
                </c:pt>
                <c:pt idx="72">
                  <c:v>3.1114518704509771E-12</c:v>
                </c:pt>
                <c:pt idx="73">
                  <c:v>2.5796558723800165E-12</c:v>
                </c:pt>
                <c:pt idx="74">
                  <c:v>2.8745894490677326E-12</c:v>
                </c:pt>
                <c:pt idx="75">
                  <c:v>3.7056954488464353E-12</c:v>
                </c:pt>
                <c:pt idx="76">
                  <c:v>3.5219265271391494E-12</c:v>
                </c:pt>
                <c:pt idx="77">
                  <c:v>1.3288888447079769E-12</c:v>
                </c:pt>
                <c:pt idx="78">
                  <c:v>2.6538006393031465E-12</c:v>
                </c:pt>
                <c:pt idx="79">
                  <c:v>2.7097617553419689E-12</c:v>
                </c:pt>
                <c:pt idx="80">
                  <c:v>1.8581663216429108E-12</c:v>
                </c:pt>
                <c:pt idx="81">
                  <c:v>2.4045222017255185E-12</c:v>
                </c:pt>
                <c:pt idx="82">
                  <c:v>1.4385483587756866E-12</c:v>
                </c:pt>
                <c:pt idx="83">
                  <c:v>1.6642480663753478E-12</c:v>
                </c:pt>
                <c:pt idx="84">
                  <c:v>3.0151652203693622E-12</c:v>
                </c:pt>
                <c:pt idx="85">
                  <c:v>1.2168968018098199E-12</c:v>
                </c:pt>
                <c:pt idx="86">
                  <c:v>2.255701814631768E-12</c:v>
                </c:pt>
                <c:pt idx="87">
                  <c:v>1.4979148934984777E-12</c:v>
                </c:pt>
                <c:pt idx="88">
                  <c:v>7.0037782217097349E-12</c:v>
                </c:pt>
                <c:pt idx="89">
                  <c:v>1.5408369610657728E-12</c:v>
                </c:pt>
                <c:pt idx="90">
                  <c:v>1.9648205143658989E-12</c:v>
                </c:pt>
                <c:pt idx="91">
                  <c:v>3.7407330769523439E-12</c:v>
                </c:pt>
                <c:pt idx="92">
                  <c:v>3.4460022730531571E-12</c:v>
                </c:pt>
                <c:pt idx="93">
                  <c:v>1.4326490663997973E-12</c:v>
                </c:pt>
                <c:pt idx="94">
                  <c:v>1.8964789015917748E-12</c:v>
                </c:pt>
                <c:pt idx="95">
                  <c:v>1.4725381930764228E-12</c:v>
                </c:pt>
                <c:pt idx="96">
                  <c:v>1.7338091179397327E-12</c:v>
                </c:pt>
                <c:pt idx="97">
                  <c:v>1.7442624899725635E-12</c:v>
                </c:pt>
                <c:pt idx="98">
                  <c:v>1.5196234998075171E-12</c:v>
                </c:pt>
                <c:pt idx="99">
                  <c:v>1.4799418441017326E-12</c:v>
                </c:pt>
                <c:pt idx="100">
                  <c:v>1.555757180916125E-12</c:v>
                </c:pt>
                <c:pt idx="101">
                  <c:v>1.6128942233250958E-12</c:v>
                </c:pt>
                <c:pt idx="102">
                  <c:v>1.7216428349315211E-12</c:v>
                </c:pt>
                <c:pt idx="103">
                  <c:v>1.7081773944878564E-12</c:v>
                </c:pt>
                <c:pt idx="104">
                  <c:v>2.3786871090434721E-12</c:v>
                </c:pt>
                <c:pt idx="105">
                  <c:v>1.823512565741594E-12</c:v>
                </c:pt>
                <c:pt idx="106">
                  <c:v>2.5175976590488288E-12</c:v>
                </c:pt>
                <c:pt idx="107">
                  <c:v>2.1060452907820031E-12</c:v>
                </c:pt>
                <c:pt idx="108">
                  <c:v>1.5687527380754095E-12</c:v>
                </c:pt>
                <c:pt idx="109">
                  <c:v>2.2750213800876985E-12</c:v>
                </c:pt>
                <c:pt idx="110">
                  <c:v>2.9115480713762645E-12</c:v>
                </c:pt>
                <c:pt idx="111">
                  <c:v>3.1127456631794812E-12</c:v>
                </c:pt>
                <c:pt idx="112">
                  <c:v>2.6015520045204608E-12</c:v>
                </c:pt>
                <c:pt idx="113">
                  <c:v>2.3878230293488899E-12</c:v>
                </c:pt>
                <c:pt idx="114">
                  <c:v>2.8631365012964766E-12</c:v>
                </c:pt>
                <c:pt idx="115">
                  <c:v>3.4601648555625287E-12</c:v>
                </c:pt>
                <c:pt idx="116">
                  <c:v>3.3784419885235619E-12</c:v>
                </c:pt>
                <c:pt idx="117">
                  <c:v>6.6228493486759478E-12</c:v>
                </c:pt>
                <c:pt idx="118">
                  <c:v>7.7980389713616004E-12</c:v>
                </c:pt>
                <c:pt idx="119">
                  <c:v>4.081731594750252E-11</c:v>
                </c:pt>
                <c:pt idx="120">
                  <c:v>2.3215562093894113E-11</c:v>
                </c:pt>
                <c:pt idx="121">
                  <c:v>7.9154833058991973E-12</c:v>
                </c:pt>
                <c:pt idx="122">
                  <c:v>6.0036453809374931E-12</c:v>
                </c:pt>
                <c:pt idx="123">
                  <c:v>3.1074298588112645E-12</c:v>
                </c:pt>
                <c:pt idx="124">
                  <c:v>2.3519850931280577E-12</c:v>
                </c:pt>
                <c:pt idx="125">
                  <c:v>2.7551232377462203E-12</c:v>
                </c:pt>
                <c:pt idx="126">
                  <c:v>2.474890835882846E-12</c:v>
                </c:pt>
                <c:pt idx="127">
                  <c:v>1.3645349137135588E-12</c:v>
                </c:pt>
                <c:pt idx="128">
                  <c:v>8.1009584870648892E-13</c:v>
                </c:pt>
                <c:pt idx="129">
                  <c:v>1.2740964980570293E-12</c:v>
                </c:pt>
                <c:pt idx="130">
                  <c:v>7.6522090060731178E-13</c:v>
                </c:pt>
                <c:pt idx="131">
                  <c:v>6.5264255301628627E-12</c:v>
                </c:pt>
                <c:pt idx="132">
                  <c:v>2.3755083654144256E-12</c:v>
                </c:pt>
                <c:pt idx="133">
                  <c:v>2.0792022194882249E-12</c:v>
                </c:pt>
                <c:pt idx="134">
                  <c:v>1.7833949825630688E-12</c:v>
                </c:pt>
                <c:pt idx="135">
                  <c:v>2.2913583506355533E-12</c:v>
                </c:pt>
                <c:pt idx="136">
                  <c:v>2.1491475275402092E-12</c:v>
                </c:pt>
                <c:pt idx="137">
                  <c:v>4.5740043613628038E-13</c:v>
                </c:pt>
                <c:pt idx="138">
                  <c:v>1.2604418486809802E-12</c:v>
                </c:pt>
                <c:pt idx="139">
                  <c:v>1.5918483852320588E-12</c:v>
                </c:pt>
                <c:pt idx="140">
                  <c:v>2.0052147721591128E-12</c:v>
                </c:pt>
                <c:pt idx="141">
                  <c:v>1.439415179029863E-12</c:v>
                </c:pt>
                <c:pt idx="142">
                  <c:v>1.7734414032873042E-12</c:v>
                </c:pt>
                <c:pt idx="143">
                  <c:v>1.8996798042344427E-12</c:v>
                </c:pt>
                <c:pt idx="144">
                  <c:v>1.6511978932003721E-12</c:v>
                </c:pt>
                <c:pt idx="145">
                  <c:v>1.6089680880324554E-12</c:v>
                </c:pt>
                <c:pt idx="146">
                  <c:v>1.9179059352574866E-12</c:v>
                </c:pt>
                <c:pt idx="147">
                  <c:v>1.6690688339953769E-12</c:v>
                </c:pt>
                <c:pt idx="148">
                  <c:v>1.3448484398669246E-12</c:v>
                </c:pt>
                <c:pt idx="149">
                  <c:v>1.6162073267364184E-12</c:v>
                </c:pt>
                <c:pt idx="150">
                  <c:v>1.1878535958861934E-12</c:v>
                </c:pt>
                <c:pt idx="151">
                  <c:v>1.5337313136205386E-12</c:v>
                </c:pt>
                <c:pt idx="152">
                  <c:v>2.1321551853809314E-12</c:v>
                </c:pt>
                <c:pt idx="153">
                  <c:v>1.9680421509827481E-12</c:v>
                </c:pt>
                <c:pt idx="154">
                  <c:v>2.1641835437380968E-12</c:v>
                </c:pt>
                <c:pt idx="155">
                  <c:v>2.2907980374485274E-12</c:v>
                </c:pt>
                <c:pt idx="156">
                  <c:v>9.8896176928262987E-13</c:v>
                </c:pt>
                <c:pt idx="157">
                  <c:v>8.3317129922806208E-13</c:v>
                </c:pt>
                <c:pt idx="158">
                  <c:v>2.1107729513686006E-12</c:v>
                </c:pt>
                <c:pt idx="159">
                  <c:v>1.868667852750804E-12</c:v>
                </c:pt>
                <c:pt idx="160">
                  <c:v>8.8922740465714383E-13</c:v>
                </c:pt>
                <c:pt idx="161">
                  <c:v>1.2371871880401882E-12</c:v>
                </c:pt>
                <c:pt idx="162">
                  <c:v>2.0275166476383621E-12</c:v>
                </c:pt>
                <c:pt idx="163">
                  <c:v>2.6766977226084694E-12</c:v>
                </c:pt>
                <c:pt idx="164">
                  <c:v>1.8892649579508201E-12</c:v>
                </c:pt>
                <c:pt idx="165">
                  <c:v>2.0403616649683705E-12</c:v>
                </c:pt>
                <c:pt idx="166">
                  <c:v>2.6376504330032176E-12</c:v>
                </c:pt>
                <c:pt idx="167">
                  <c:v>2.6525749751025008E-12</c:v>
                </c:pt>
                <c:pt idx="168">
                  <c:v>3.0638605263799943E-12</c:v>
                </c:pt>
                <c:pt idx="169">
                  <c:v>2.8769391005976246E-12</c:v>
                </c:pt>
                <c:pt idx="170">
                  <c:v>3.2367899781143358E-12</c:v>
                </c:pt>
                <c:pt idx="171">
                  <c:v>2.9986108751559369E-12</c:v>
                </c:pt>
                <c:pt idx="172">
                  <c:v>4.068550062415347E-12</c:v>
                </c:pt>
                <c:pt idx="173">
                  <c:v>4.8339990260223517E-12</c:v>
                </c:pt>
                <c:pt idx="174">
                  <c:v>5.5827044426917225E-12</c:v>
                </c:pt>
                <c:pt idx="175">
                  <c:v>6.4324513408920941E-12</c:v>
                </c:pt>
                <c:pt idx="176">
                  <c:v>8.4751810430407708E-12</c:v>
                </c:pt>
                <c:pt idx="177">
                  <c:v>1.3347989387774403E-11</c:v>
                </c:pt>
                <c:pt idx="178">
                  <c:v>2.5749420609504082E-11</c:v>
                </c:pt>
                <c:pt idx="179">
                  <c:v>9.8057073256644242E-11</c:v>
                </c:pt>
                <c:pt idx="180">
                  <c:v>7.8320150596842959E-11</c:v>
                </c:pt>
                <c:pt idx="181">
                  <c:v>2.5699869950870007E-11</c:v>
                </c:pt>
                <c:pt idx="182">
                  <c:v>1.5378710019873856E-11</c:v>
                </c:pt>
                <c:pt idx="183">
                  <c:v>8.8742333123784284E-12</c:v>
                </c:pt>
                <c:pt idx="184">
                  <c:v>7.3163745762689989E-12</c:v>
                </c:pt>
                <c:pt idx="185">
                  <c:v>5.2443393942524804E-12</c:v>
                </c:pt>
                <c:pt idx="186">
                  <c:v>4.7771150185306856E-12</c:v>
                </c:pt>
                <c:pt idx="187">
                  <c:v>4.1533778760244161E-12</c:v>
                </c:pt>
                <c:pt idx="188">
                  <c:v>2.7540168859544197E-12</c:v>
                </c:pt>
                <c:pt idx="189">
                  <c:v>2.7706672145548313E-12</c:v>
                </c:pt>
                <c:pt idx="190">
                  <c:v>2.7734350990581094E-12</c:v>
                </c:pt>
                <c:pt idx="191">
                  <c:v>3.1013700420801E-12</c:v>
                </c:pt>
                <c:pt idx="192">
                  <c:v>2.9468752760344687E-12</c:v>
                </c:pt>
                <c:pt idx="193">
                  <c:v>2.7863306868643007E-12</c:v>
                </c:pt>
                <c:pt idx="194">
                  <c:v>2.2863713150777254E-12</c:v>
                </c:pt>
                <c:pt idx="195">
                  <c:v>2.1985522384058858E-12</c:v>
                </c:pt>
                <c:pt idx="196">
                  <c:v>2.1006170346598652E-12</c:v>
                </c:pt>
                <c:pt idx="197">
                  <c:v>2.4778319090419767E-12</c:v>
                </c:pt>
                <c:pt idx="198">
                  <c:v>2.2164093204726768E-12</c:v>
                </c:pt>
                <c:pt idx="199">
                  <c:v>3.0875988868540059E-12</c:v>
                </c:pt>
                <c:pt idx="200">
                  <c:v>2.0637869244342265E-12</c:v>
                </c:pt>
                <c:pt idx="201">
                  <c:v>2.4212071325270846E-12</c:v>
                </c:pt>
                <c:pt idx="202">
                  <c:v>1.404662828748396E-12</c:v>
                </c:pt>
                <c:pt idx="203">
                  <c:v>8.3053311483810958E-13</c:v>
                </c:pt>
                <c:pt idx="204">
                  <c:v>7.930659217254826E-13</c:v>
                </c:pt>
                <c:pt idx="205">
                  <c:v>1.8509552196578694E-12</c:v>
                </c:pt>
                <c:pt idx="206">
                  <c:v>1.3911795855890144E-12</c:v>
                </c:pt>
                <c:pt idx="207">
                  <c:v>1.6146929570444534E-12</c:v>
                </c:pt>
                <c:pt idx="208">
                  <c:v>1.3478638067618799E-12</c:v>
                </c:pt>
                <c:pt idx="209">
                  <c:v>1.6015835611650997E-12</c:v>
                </c:pt>
                <c:pt idx="210">
                  <c:v>1.7319919334210982E-12</c:v>
                </c:pt>
                <c:pt idx="211">
                  <c:v>1.5279191533787439E-12</c:v>
                </c:pt>
                <c:pt idx="212">
                  <c:v>1.5576716865871694E-12</c:v>
                </c:pt>
                <c:pt idx="213">
                  <c:v>1.4068350761963567E-12</c:v>
                </c:pt>
                <c:pt idx="214">
                  <c:v>2.1629591911787216E-12</c:v>
                </c:pt>
                <c:pt idx="215">
                  <c:v>1.3132115993381539E-12</c:v>
                </c:pt>
                <c:pt idx="216">
                  <c:v>1.4230496458538041E-12</c:v>
                </c:pt>
                <c:pt idx="217">
                  <c:v>2.557905659467889E-12</c:v>
                </c:pt>
                <c:pt idx="218">
                  <c:v>2.8737542290721734E-12</c:v>
                </c:pt>
                <c:pt idx="219">
                  <c:v>1.6900337680106366E-12</c:v>
                </c:pt>
                <c:pt idx="220">
                  <c:v>1.7035063027733695E-12</c:v>
                </c:pt>
                <c:pt idx="221">
                  <c:v>1.5763972378662698E-12</c:v>
                </c:pt>
                <c:pt idx="222">
                  <c:v>1.0338836648731813E-12</c:v>
                </c:pt>
                <c:pt idx="223">
                  <c:v>9.8092446129718728E-13</c:v>
                </c:pt>
                <c:pt idx="224">
                  <c:v>1.3008925865214898E-12</c:v>
                </c:pt>
                <c:pt idx="225">
                  <c:v>1.1195521437324655E-12</c:v>
                </c:pt>
                <c:pt idx="226">
                  <c:v>1.2195911156453853E-12</c:v>
                </c:pt>
                <c:pt idx="227">
                  <c:v>1.1024246243585561E-12</c:v>
                </c:pt>
                <c:pt idx="228">
                  <c:v>8.2288522500793658E-13</c:v>
                </c:pt>
                <c:pt idx="229">
                  <c:v>1.1898694315939203E-12</c:v>
                </c:pt>
                <c:pt idx="230">
                  <c:v>1.1319054230247629E-12</c:v>
                </c:pt>
                <c:pt idx="231">
                  <c:v>1.1176879184653025E-12</c:v>
                </c:pt>
                <c:pt idx="232">
                  <c:v>1.2725080837723707E-12</c:v>
                </c:pt>
                <c:pt idx="233">
                  <c:v>1.1317225820183327E-12</c:v>
                </c:pt>
                <c:pt idx="234">
                  <c:v>8.1005610997722985E-13</c:v>
                </c:pt>
                <c:pt idx="235">
                  <c:v>7.6782015945701512E-13</c:v>
                </c:pt>
                <c:pt idx="236">
                  <c:v>9.6115395943584782E-13</c:v>
                </c:pt>
                <c:pt idx="237">
                  <c:v>1.0593222365767651E-12</c:v>
                </c:pt>
                <c:pt idx="238">
                  <c:v>9.456164005717986E-13</c:v>
                </c:pt>
                <c:pt idx="239">
                  <c:v>3.0706536575005173E-12</c:v>
                </c:pt>
                <c:pt idx="240">
                  <c:v>2.6894720840227535E-12</c:v>
                </c:pt>
                <c:pt idx="241">
                  <c:v>1.8328976041429125E-12</c:v>
                </c:pt>
                <c:pt idx="242">
                  <c:v>2.3219816210850744E-12</c:v>
                </c:pt>
                <c:pt idx="243">
                  <c:v>1.7811428717004273E-12</c:v>
                </c:pt>
                <c:pt idx="244">
                  <c:v>1.4207308868293022E-12</c:v>
                </c:pt>
                <c:pt idx="245">
                  <c:v>1.3527567961248617E-12</c:v>
                </c:pt>
                <c:pt idx="246">
                  <c:v>1.2226507536840866E-12</c:v>
                </c:pt>
                <c:pt idx="247">
                  <c:v>6.8437565856593676E-13</c:v>
                </c:pt>
                <c:pt idx="248">
                  <c:v>8.8198119460815266E-13</c:v>
                </c:pt>
                <c:pt idx="249">
                  <c:v>1.2326345066790173E-12</c:v>
                </c:pt>
                <c:pt idx="250">
                  <c:v>1.4563548064349135E-12</c:v>
                </c:pt>
                <c:pt idx="251">
                  <c:v>1.3695726204830261E-12</c:v>
                </c:pt>
                <c:pt idx="252">
                  <c:v>1.6646831898794615E-12</c:v>
                </c:pt>
                <c:pt idx="253">
                  <c:v>1.5838139784164976E-12</c:v>
                </c:pt>
                <c:pt idx="254">
                  <c:v>1.2883818692012451E-12</c:v>
                </c:pt>
                <c:pt idx="255">
                  <c:v>7.4548300038458444E-13</c:v>
                </c:pt>
                <c:pt idx="256">
                  <c:v>7.4760518629821474E-13</c:v>
                </c:pt>
                <c:pt idx="257">
                  <c:v>1.2237960236846702E-12</c:v>
                </c:pt>
                <c:pt idx="258">
                  <c:v>1.3558893761074539E-12</c:v>
                </c:pt>
                <c:pt idx="259">
                  <c:v>1.1184075148657132E-12</c:v>
                </c:pt>
                <c:pt idx="260">
                  <c:v>9.5314322918699374E-13</c:v>
                </c:pt>
                <c:pt idx="261">
                  <c:v>9.6941341957622233E-13</c:v>
                </c:pt>
                <c:pt idx="262">
                  <c:v>1.1917342217815422E-12</c:v>
                </c:pt>
                <c:pt idx="263">
                  <c:v>1.61265945171603E-12</c:v>
                </c:pt>
                <c:pt idx="264">
                  <c:v>1.4925302661159712E-12</c:v>
                </c:pt>
                <c:pt idx="265">
                  <c:v>1.2482286014415054E-12</c:v>
                </c:pt>
                <c:pt idx="266">
                  <c:v>5.8812224230003317E-13</c:v>
                </c:pt>
                <c:pt idx="267">
                  <c:v>5.340982495416425E-13</c:v>
                </c:pt>
                <c:pt idx="268">
                  <c:v>6.7858410914142061E-13</c:v>
                </c:pt>
                <c:pt idx="269">
                  <c:v>6.8307836238284905E-13</c:v>
                </c:pt>
                <c:pt idx="270">
                  <c:v>7.7885651318046549E-13</c:v>
                </c:pt>
                <c:pt idx="271">
                  <c:v>6.6793030085302378E-13</c:v>
                </c:pt>
                <c:pt idx="272">
                  <c:v>1.0578273460406233E-12</c:v>
                </c:pt>
                <c:pt idx="273">
                  <c:v>1.2753033503337879E-12</c:v>
                </c:pt>
                <c:pt idx="274">
                  <c:v>1.2500112937789016E-12</c:v>
                </c:pt>
                <c:pt idx="275">
                  <c:v>9.4506230713078855E-13</c:v>
                </c:pt>
                <c:pt idx="276">
                  <c:v>1.3803012357708169E-12</c:v>
                </c:pt>
                <c:pt idx="277">
                  <c:v>1.2612016722873956E-12</c:v>
                </c:pt>
                <c:pt idx="278">
                  <c:v>1.0872866750500899E-12</c:v>
                </c:pt>
                <c:pt idx="279">
                  <c:v>6.1611993539696061E-13</c:v>
                </c:pt>
                <c:pt idx="280">
                  <c:v>8.0828353997553376E-13</c:v>
                </c:pt>
                <c:pt idx="281">
                  <c:v>1.5418014042158649E-12</c:v>
                </c:pt>
                <c:pt idx="282">
                  <c:v>1.4857942220584933E-12</c:v>
                </c:pt>
                <c:pt idx="283">
                  <c:v>2.0790554729866856E-12</c:v>
                </c:pt>
                <c:pt idx="284">
                  <c:v>2.1621862769868821E-12</c:v>
                </c:pt>
                <c:pt idx="285">
                  <c:v>2.502485430985787E-12</c:v>
                </c:pt>
                <c:pt idx="286">
                  <c:v>1.9388179188092531E-12</c:v>
                </c:pt>
                <c:pt idx="287">
                  <c:v>1.370075997343616E-12</c:v>
                </c:pt>
                <c:pt idx="288">
                  <c:v>1.0353744602909994E-12</c:v>
                </c:pt>
                <c:pt idx="289">
                  <c:v>1.0303970382546699E-12</c:v>
                </c:pt>
                <c:pt idx="290">
                  <c:v>1.0817296328328027E-12</c:v>
                </c:pt>
                <c:pt idx="291">
                  <c:v>1.0887017676367153E-12</c:v>
                </c:pt>
                <c:pt idx="292">
                  <c:v>1.5329049346380491E-12</c:v>
                </c:pt>
                <c:pt idx="293">
                  <c:v>1.5163217501548542E-12</c:v>
                </c:pt>
                <c:pt idx="294">
                  <c:v>1.5166282703151867E-12</c:v>
                </c:pt>
                <c:pt idx="295">
                  <c:v>1.1064852087475696E-12</c:v>
                </c:pt>
                <c:pt idx="296">
                  <c:v>9.7248249614021284E-13</c:v>
                </c:pt>
                <c:pt idx="297">
                  <c:v>8.6954891689398356E-13</c:v>
                </c:pt>
                <c:pt idx="298">
                  <c:v>1.2175593705270113E-12</c:v>
                </c:pt>
                <c:pt idx="299">
                  <c:v>1.6580048385268282E-12</c:v>
                </c:pt>
                <c:pt idx="300">
                  <c:v>1.6804977681184206E-12</c:v>
                </c:pt>
                <c:pt idx="301">
                  <c:v>1.4251952343202241E-12</c:v>
                </c:pt>
                <c:pt idx="302">
                  <c:v>8.416686429557592E-13</c:v>
                </c:pt>
                <c:pt idx="303">
                  <c:v>6.669997473254122E-13</c:v>
                </c:pt>
                <c:pt idx="304">
                  <c:v>5.3688541762929086E-13</c:v>
                </c:pt>
                <c:pt idx="305">
                  <c:v>7.8425075443830638E-13</c:v>
                </c:pt>
                <c:pt idx="306">
                  <c:v>1.0257213155508601E-12</c:v>
                </c:pt>
                <c:pt idx="307">
                  <c:v>8.4006089822325307E-13</c:v>
                </c:pt>
                <c:pt idx="308">
                  <c:v>7.2156052498107411E-13</c:v>
                </c:pt>
                <c:pt idx="309">
                  <c:v>1.1364491797547834E-12</c:v>
                </c:pt>
                <c:pt idx="310">
                  <c:v>1.3422835742287634E-12</c:v>
                </c:pt>
                <c:pt idx="311">
                  <c:v>1.2280058684726101E-12</c:v>
                </c:pt>
                <c:pt idx="312">
                  <c:v>5.7546282686113141E-13</c:v>
                </c:pt>
                <c:pt idx="313">
                  <c:v>6.0408258388239058E-13</c:v>
                </c:pt>
                <c:pt idx="314">
                  <c:v>9.6231915238651845E-13</c:v>
                </c:pt>
                <c:pt idx="315">
                  <c:v>1.3197529249508742E-12</c:v>
                </c:pt>
                <c:pt idx="316">
                  <c:v>1.6157367357408985E-12</c:v>
                </c:pt>
                <c:pt idx="317">
                  <c:v>1.381523980331797E-12</c:v>
                </c:pt>
                <c:pt idx="318">
                  <c:v>1.312653837892205E-12</c:v>
                </c:pt>
                <c:pt idx="319">
                  <c:v>8.2910432165735249E-13</c:v>
                </c:pt>
                <c:pt idx="320">
                  <c:v>8.6106491769054428E-13</c:v>
                </c:pt>
                <c:pt idx="321">
                  <c:v>7.0482636758520415E-13</c:v>
                </c:pt>
                <c:pt idx="322">
                  <c:v>1.0564939104474669E-12</c:v>
                </c:pt>
                <c:pt idx="323">
                  <c:v>1.2173121448099696E-12</c:v>
                </c:pt>
                <c:pt idx="324">
                  <c:v>1.2372294370945862E-12</c:v>
                </c:pt>
                <c:pt idx="325">
                  <c:v>1.21241286503148E-12</c:v>
                </c:pt>
                <c:pt idx="326">
                  <c:v>9.5442376129279718E-13</c:v>
                </c:pt>
                <c:pt idx="327">
                  <c:v>7.53236952777104E-13</c:v>
                </c:pt>
                <c:pt idx="328">
                  <c:v>5.4743909568009037E-13</c:v>
                </c:pt>
                <c:pt idx="329">
                  <c:v>7.8693467853240769E-13</c:v>
                </c:pt>
                <c:pt idx="330">
                  <c:v>1.1430489234896519E-12</c:v>
                </c:pt>
                <c:pt idx="331">
                  <c:v>1.1909905849820247E-12</c:v>
                </c:pt>
                <c:pt idx="332">
                  <c:v>1.0281582645009026E-12</c:v>
                </c:pt>
                <c:pt idx="333">
                  <c:v>1.0573485516204439E-12</c:v>
                </c:pt>
                <c:pt idx="334">
                  <c:v>7.6287452266134922E-13</c:v>
                </c:pt>
                <c:pt idx="335">
                  <c:v>6.7979421261446605E-13</c:v>
                </c:pt>
                <c:pt idx="336">
                  <c:v>7.4630419583120849E-13</c:v>
                </c:pt>
                <c:pt idx="337">
                  <c:v>1.9879352500084521E-12</c:v>
                </c:pt>
                <c:pt idx="338">
                  <c:v>2.4074986140878184E-12</c:v>
                </c:pt>
                <c:pt idx="339">
                  <c:v>2.4280099431141154E-12</c:v>
                </c:pt>
                <c:pt idx="340">
                  <c:v>1.4748202554572032E-12</c:v>
                </c:pt>
                <c:pt idx="341">
                  <c:v>1.2482798765877957E-12</c:v>
                </c:pt>
                <c:pt idx="342">
                  <c:v>1.1812918771801985E-12</c:v>
                </c:pt>
                <c:pt idx="343">
                  <c:v>9.579730555387983E-13</c:v>
                </c:pt>
                <c:pt idx="344">
                  <c:v>9.1966899992526626E-13</c:v>
                </c:pt>
                <c:pt idx="345">
                  <c:v>7.9094569725181754E-13</c:v>
                </c:pt>
                <c:pt idx="346">
                  <c:v>7.5097865011695712E-13</c:v>
                </c:pt>
                <c:pt idx="347">
                  <c:v>6.6587760799383932E-13</c:v>
                </c:pt>
                <c:pt idx="348">
                  <c:v>8.1804787259653708E-13</c:v>
                </c:pt>
                <c:pt idx="349">
                  <c:v>8.6303343213095752E-13</c:v>
                </c:pt>
                <c:pt idx="350">
                  <c:v>8.8931272438753297E-13</c:v>
                </c:pt>
                <c:pt idx="351">
                  <c:v>8.5865501476672736E-13</c:v>
                </c:pt>
                <c:pt idx="352">
                  <c:v>1.4802327295008145E-12</c:v>
                </c:pt>
                <c:pt idx="353">
                  <c:v>1.3250176272904516E-12</c:v>
                </c:pt>
                <c:pt idx="354">
                  <c:v>1.0558869979974864E-12</c:v>
                </c:pt>
                <c:pt idx="355">
                  <c:v>4.5225577369050334E-13</c:v>
                </c:pt>
                <c:pt idx="356">
                  <c:v>1.0811029103718438E-12</c:v>
                </c:pt>
                <c:pt idx="357">
                  <c:v>1.9238697039039986E-12</c:v>
                </c:pt>
                <c:pt idx="358">
                  <c:v>3.0312115422216778E-12</c:v>
                </c:pt>
                <c:pt idx="359">
                  <c:v>4.446703024307421E-12</c:v>
                </c:pt>
                <c:pt idx="360">
                  <c:v>4.1230769098938718E-12</c:v>
                </c:pt>
                <c:pt idx="361">
                  <c:v>3.2318290275365156E-12</c:v>
                </c:pt>
                <c:pt idx="362">
                  <c:v>1.5693094481284104E-12</c:v>
                </c:pt>
                <c:pt idx="363">
                  <c:v>1.1497555010286576E-12</c:v>
                </c:pt>
                <c:pt idx="364">
                  <c:v>1.3388195794395469E-12</c:v>
                </c:pt>
                <c:pt idx="365">
                  <c:v>8.9117125609028108E-13</c:v>
                </c:pt>
                <c:pt idx="366">
                  <c:v>1.0364989200598721E-12</c:v>
                </c:pt>
                <c:pt idx="367">
                  <c:v>6.2085670672041521E-13</c:v>
                </c:pt>
                <c:pt idx="368">
                  <c:v>7.2207598678012203E-13</c:v>
                </c:pt>
                <c:pt idx="369">
                  <c:v>6.1977555509854658E-13</c:v>
                </c:pt>
                <c:pt idx="370">
                  <c:v>6.2199218011189763E-13</c:v>
                </c:pt>
                <c:pt idx="371">
                  <c:v>5.8707494753689764E-13</c:v>
                </c:pt>
                <c:pt idx="372">
                  <c:v>4.3424176239810622E-13</c:v>
                </c:pt>
                <c:pt idx="373">
                  <c:v>5.6128023839261264E-13</c:v>
                </c:pt>
                <c:pt idx="374">
                  <c:v>7.4074327625329112E-13</c:v>
                </c:pt>
                <c:pt idx="375">
                  <c:v>7.7982491720420655E-13</c:v>
                </c:pt>
                <c:pt idx="376">
                  <c:v>7.8536310811619961E-13</c:v>
                </c:pt>
                <c:pt idx="377">
                  <c:v>1.1442810940943088E-12</c:v>
                </c:pt>
                <c:pt idx="378">
                  <c:v>1.3630397864525942E-12</c:v>
                </c:pt>
                <c:pt idx="379">
                  <c:v>1.2591486163413966E-12</c:v>
                </c:pt>
                <c:pt idx="380">
                  <c:v>7.8170952350471962E-13</c:v>
                </c:pt>
                <c:pt idx="381">
                  <c:v>6.0007721096943517E-13</c:v>
                </c:pt>
                <c:pt idx="382">
                  <c:v>8.0945945631350424E-13</c:v>
                </c:pt>
                <c:pt idx="383">
                  <c:v>8.8153376218460027E-13</c:v>
                </c:pt>
                <c:pt idx="384">
                  <c:v>8.6386527930801432E-13</c:v>
                </c:pt>
                <c:pt idx="385">
                  <c:v>5.7724872047679694E-13</c:v>
                </c:pt>
                <c:pt idx="386">
                  <c:v>7.4604301195686267E-13</c:v>
                </c:pt>
                <c:pt idx="387">
                  <c:v>1.0545515961095288E-12</c:v>
                </c:pt>
                <c:pt idx="388">
                  <c:v>1.2461883694577881E-12</c:v>
                </c:pt>
                <c:pt idx="389">
                  <c:v>1.1749394820777484E-12</c:v>
                </c:pt>
                <c:pt idx="390">
                  <c:v>1.1612667917467458E-12</c:v>
                </c:pt>
                <c:pt idx="391">
                  <c:v>9.853995793978295E-13</c:v>
                </c:pt>
                <c:pt idx="392">
                  <c:v>9.7053902835353991E-13</c:v>
                </c:pt>
                <c:pt idx="393">
                  <c:v>8.680508639279775E-13</c:v>
                </c:pt>
                <c:pt idx="394">
                  <c:v>1.053388957836569E-12</c:v>
                </c:pt>
                <c:pt idx="395">
                  <c:v>9.1466730076814043E-13</c:v>
                </c:pt>
                <c:pt idx="396">
                  <c:v>8.0748046557567994E-13</c:v>
                </c:pt>
                <c:pt idx="397">
                  <c:v>3.1312506236914398E-12</c:v>
                </c:pt>
                <c:pt idx="398">
                  <c:v>3.3338398537646373E-12</c:v>
                </c:pt>
                <c:pt idx="399">
                  <c:v>3.1901694106871464E-12</c:v>
                </c:pt>
                <c:pt idx="400">
                  <c:v>9.3925400204882858E-13</c:v>
                </c:pt>
                <c:pt idx="401">
                  <c:v>9.9874411992416894E-13</c:v>
                </c:pt>
                <c:pt idx="402">
                  <c:v>1.1489889357365565E-12</c:v>
                </c:pt>
                <c:pt idx="403">
                  <c:v>1.1737217640032802E-12</c:v>
                </c:pt>
                <c:pt idx="404">
                  <c:v>1.0580711396434558E-12</c:v>
                </c:pt>
                <c:pt idx="405">
                  <c:v>1.1296927831231553E-12</c:v>
                </c:pt>
                <c:pt idx="406">
                  <c:v>8.5180995907110802E-13</c:v>
                </c:pt>
                <c:pt idx="407">
                  <c:v>6.9159136175549753E-13</c:v>
                </c:pt>
                <c:pt idx="408">
                  <c:v>5.9605655873422555E-13</c:v>
                </c:pt>
                <c:pt idx="409">
                  <c:v>8.6280061786548278E-13</c:v>
                </c:pt>
                <c:pt idx="410">
                  <c:v>9.8531498757603521E-13</c:v>
                </c:pt>
                <c:pt idx="411">
                  <c:v>9.9179847084148518E-13</c:v>
                </c:pt>
                <c:pt idx="412">
                  <c:v>8.8744958798938576E-13</c:v>
                </c:pt>
                <c:pt idx="413">
                  <c:v>6.4647123816517052E-13</c:v>
                </c:pt>
                <c:pt idx="414">
                  <c:v>5.7900948254143652E-13</c:v>
                </c:pt>
                <c:pt idx="415">
                  <c:v>4.4226304466889261E-13</c:v>
                </c:pt>
                <c:pt idx="416">
                  <c:v>4.3484524714574049E-13</c:v>
                </c:pt>
                <c:pt idx="417">
                  <c:v>5.1339380899731892E-13</c:v>
                </c:pt>
                <c:pt idx="418">
                  <c:v>1.5153524517948052E-12</c:v>
                </c:pt>
                <c:pt idx="419">
                  <c:v>4.9537416038214504E-12</c:v>
                </c:pt>
                <c:pt idx="420">
                  <c:v>5.5134101900867837E-12</c:v>
                </c:pt>
                <c:pt idx="421">
                  <c:v>5.1789736691750448E-12</c:v>
                </c:pt>
                <c:pt idx="422">
                  <c:v>2.2198434776505564E-12</c:v>
                </c:pt>
                <c:pt idx="423">
                  <c:v>2.044300669681606E-12</c:v>
                </c:pt>
                <c:pt idx="424">
                  <c:v>1.4968500909309235E-12</c:v>
                </c:pt>
                <c:pt idx="425">
                  <c:v>1.3665532127867361E-12</c:v>
                </c:pt>
                <c:pt idx="426">
                  <c:v>1.2099015419139127E-12</c:v>
                </c:pt>
                <c:pt idx="427">
                  <c:v>1.3267750584544871E-12</c:v>
                </c:pt>
                <c:pt idx="428">
                  <c:v>1.439095977581759E-12</c:v>
                </c:pt>
                <c:pt idx="429">
                  <c:v>1.0960947018770321E-12</c:v>
                </c:pt>
                <c:pt idx="430">
                  <c:v>1.1131955046913809E-12</c:v>
                </c:pt>
                <c:pt idx="431">
                  <c:v>6.6824599609439426E-13</c:v>
                </c:pt>
                <c:pt idx="432">
                  <c:v>1.0571073604614429E-12</c:v>
                </c:pt>
                <c:pt idx="433">
                  <c:v>9.7110198396238451E-13</c:v>
                </c:pt>
                <c:pt idx="434">
                  <c:v>9.5977396528346026E-13</c:v>
                </c:pt>
                <c:pt idx="435">
                  <c:v>4.653622604003932E-13</c:v>
                </c:pt>
                <c:pt idx="436">
                  <c:v>4.8117327342055913E-13</c:v>
                </c:pt>
                <c:pt idx="437">
                  <c:v>9.2161237694858136E-13</c:v>
                </c:pt>
                <c:pt idx="438">
                  <c:v>1.2000425736902204E-12</c:v>
                </c:pt>
                <c:pt idx="439">
                  <c:v>1.1365843839297113E-12</c:v>
                </c:pt>
                <c:pt idx="440">
                  <c:v>9.5634956144117288E-13</c:v>
                </c:pt>
                <c:pt idx="441">
                  <c:v>6.9386764265295151E-13</c:v>
                </c:pt>
                <c:pt idx="442">
                  <c:v>8.4861503593528118E-13</c:v>
                </c:pt>
                <c:pt idx="443">
                  <c:v>1.0530111542326626E-12</c:v>
                </c:pt>
                <c:pt idx="444">
                  <c:v>1.4613664690285899E-12</c:v>
                </c:pt>
                <c:pt idx="445">
                  <c:v>1.5341475758171221E-12</c:v>
                </c:pt>
                <c:pt idx="446">
                  <c:v>1.3547319072407175E-12</c:v>
                </c:pt>
                <c:pt idx="447">
                  <c:v>1.355828211429347E-12</c:v>
                </c:pt>
                <c:pt idx="448">
                  <c:v>1.162956630539488E-12</c:v>
                </c:pt>
                <c:pt idx="449">
                  <c:v>1.2563681563833075E-12</c:v>
                </c:pt>
                <c:pt idx="450">
                  <c:v>1.1193906799027477E-12</c:v>
                </c:pt>
                <c:pt idx="451">
                  <c:v>1.0560985066694247E-12</c:v>
                </c:pt>
                <c:pt idx="452">
                  <c:v>7.730775149056096E-13</c:v>
                </c:pt>
                <c:pt idx="453">
                  <c:v>5.5922793524361027E-13</c:v>
                </c:pt>
                <c:pt idx="454">
                  <c:v>6.633042216490116E-13</c:v>
                </c:pt>
                <c:pt idx="455">
                  <c:v>8.5922003488107416E-13</c:v>
                </c:pt>
                <c:pt idx="456">
                  <c:v>1.0642409320955059E-12</c:v>
                </c:pt>
                <c:pt idx="457">
                  <c:v>4.9197960829495678E-12</c:v>
                </c:pt>
                <c:pt idx="458">
                  <c:v>5.1994906368951089E-12</c:v>
                </c:pt>
                <c:pt idx="459">
                  <c:v>5.1970185560744121E-12</c:v>
                </c:pt>
                <c:pt idx="460">
                  <c:v>1.4019382428561035E-12</c:v>
                </c:pt>
                <c:pt idx="461">
                  <c:v>1.0066011358112013E-12</c:v>
                </c:pt>
                <c:pt idx="462">
                  <c:v>1.0182005190320621E-12</c:v>
                </c:pt>
                <c:pt idx="463">
                  <c:v>8.4320990163947414E-13</c:v>
                </c:pt>
                <c:pt idx="464">
                  <c:v>7.0472050756531405E-13</c:v>
                </c:pt>
                <c:pt idx="465">
                  <c:v>4.7207206219083923E-13</c:v>
                </c:pt>
                <c:pt idx="466">
                  <c:v>6.5282017420156971E-13</c:v>
                </c:pt>
                <c:pt idx="467">
                  <c:v>9.0150274730143545E-13</c:v>
                </c:pt>
                <c:pt idx="468">
                  <c:v>9.5248526033223306E-13</c:v>
                </c:pt>
                <c:pt idx="469">
                  <c:v>6.5314779696105823E-13</c:v>
                </c:pt>
                <c:pt idx="470">
                  <c:v>4.3611447556378938E-13</c:v>
                </c:pt>
                <c:pt idx="471">
                  <c:v>6.8708428470938472E-13</c:v>
                </c:pt>
                <c:pt idx="472">
                  <c:v>9.7615121019856597E-13</c:v>
                </c:pt>
                <c:pt idx="473">
                  <c:v>1.1254594208586995E-12</c:v>
                </c:pt>
                <c:pt idx="474">
                  <c:v>1.2473070324836379E-12</c:v>
                </c:pt>
                <c:pt idx="475">
                  <c:v>1.4535987988367287E-12</c:v>
                </c:pt>
                <c:pt idx="476">
                  <c:v>1.3768852285940401E-12</c:v>
                </c:pt>
                <c:pt idx="477">
                  <c:v>1.1096573676375316E-12</c:v>
                </c:pt>
                <c:pt idx="478">
                  <c:v>1.2066733092187646E-12</c:v>
                </c:pt>
                <c:pt idx="479">
                  <c:v>4.2181902172957569E-12</c:v>
                </c:pt>
                <c:pt idx="480">
                  <c:v>4.589449925846043E-12</c:v>
                </c:pt>
                <c:pt idx="481">
                  <c:v>4.2105688551601058E-12</c:v>
                </c:pt>
                <c:pt idx="482">
                  <c:v>1.278295487124592E-12</c:v>
                </c:pt>
                <c:pt idx="483">
                  <c:v>8.9861762078907816E-13</c:v>
                </c:pt>
                <c:pt idx="484">
                  <c:v>8.8955852827531933E-13</c:v>
                </c:pt>
                <c:pt idx="485">
                  <c:v>8.3326977310496104E-13</c:v>
                </c:pt>
                <c:pt idx="486">
                  <c:v>1.0070813876518389E-12</c:v>
                </c:pt>
                <c:pt idx="487">
                  <c:v>8.7671757678526088E-13</c:v>
                </c:pt>
                <c:pt idx="488">
                  <c:v>9.6369555315020354E-13</c:v>
                </c:pt>
                <c:pt idx="489">
                  <c:v>8.4809126205033151E-13</c:v>
                </c:pt>
                <c:pt idx="490">
                  <c:v>8.9782036623374275E-13</c:v>
                </c:pt>
                <c:pt idx="491">
                  <c:v>9.680191397094332E-13</c:v>
                </c:pt>
                <c:pt idx="492">
                  <c:v>6.7634260847945745E-13</c:v>
                </c:pt>
                <c:pt idx="493">
                  <c:v>9.412477201540829E-13</c:v>
                </c:pt>
                <c:pt idx="494">
                  <c:v>1.1104968594414076E-12</c:v>
                </c:pt>
                <c:pt idx="495">
                  <c:v>1.2351799768277074E-12</c:v>
                </c:pt>
                <c:pt idx="496">
                  <c:v>1.0076810942333734E-12</c:v>
                </c:pt>
                <c:pt idx="497">
                  <c:v>6.0601492818763478E-13</c:v>
                </c:pt>
                <c:pt idx="498">
                  <c:v>1.0641522425196433E-12</c:v>
                </c:pt>
                <c:pt idx="499">
                  <c:v>9.7063632434385745E-13</c:v>
                </c:pt>
              </c:numCache>
            </c:numRef>
          </c:yVal>
          <c:smooth val="1"/>
        </c:ser>
        <c:ser>
          <c:idx val="1"/>
          <c:order val="1"/>
          <c:tx>
            <c:strRef>
              <c:f>Sheet1!$AE$11</c:f>
              <c:strCache>
                <c:ptCount val="1"/>
                <c:pt idx="0">
                  <c:v>Bn</c:v>
                </c:pt>
              </c:strCache>
            </c:strRef>
          </c:tx>
          <c:spPr>
            <a:ln>
              <a:solidFill>
                <a:srgbClr val="FF0000"/>
              </a:solidFill>
            </a:ln>
          </c:spPr>
          <c:marker>
            <c:symbol val="none"/>
          </c:marker>
          <c:xVal>
            <c:numRef>
              <c:f>Sheet1!$AC$12:$AC$511</c:f>
              <c:numCache>
                <c:formatCode>General</c:formatCode>
                <c:ptCount val="50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pt idx="150">
                  <c:v>151</c:v>
                </c:pt>
                <c:pt idx="151">
                  <c:v>152</c:v>
                </c:pt>
                <c:pt idx="152">
                  <c:v>153</c:v>
                </c:pt>
                <c:pt idx="153">
                  <c:v>154</c:v>
                </c:pt>
                <c:pt idx="154">
                  <c:v>155</c:v>
                </c:pt>
                <c:pt idx="155">
                  <c:v>156</c:v>
                </c:pt>
                <c:pt idx="156">
                  <c:v>157</c:v>
                </c:pt>
                <c:pt idx="157">
                  <c:v>158</c:v>
                </c:pt>
                <c:pt idx="158">
                  <c:v>159</c:v>
                </c:pt>
                <c:pt idx="159">
                  <c:v>160</c:v>
                </c:pt>
                <c:pt idx="160">
                  <c:v>161</c:v>
                </c:pt>
                <c:pt idx="161">
                  <c:v>162</c:v>
                </c:pt>
                <c:pt idx="162">
                  <c:v>163</c:v>
                </c:pt>
                <c:pt idx="163">
                  <c:v>164</c:v>
                </c:pt>
                <c:pt idx="164">
                  <c:v>165</c:v>
                </c:pt>
                <c:pt idx="165">
                  <c:v>166</c:v>
                </c:pt>
                <c:pt idx="166">
                  <c:v>167</c:v>
                </c:pt>
                <c:pt idx="167">
                  <c:v>168</c:v>
                </c:pt>
                <c:pt idx="168">
                  <c:v>169</c:v>
                </c:pt>
                <c:pt idx="169">
                  <c:v>170</c:v>
                </c:pt>
                <c:pt idx="170">
                  <c:v>171</c:v>
                </c:pt>
                <c:pt idx="171">
                  <c:v>172</c:v>
                </c:pt>
                <c:pt idx="172">
                  <c:v>173</c:v>
                </c:pt>
                <c:pt idx="173">
                  <c:v>174</c:v>
                </c:pt>
                <c:pt idx="174">
                  <c:v>175</c:v>
                </c:pt>
                <c:pt idx="175">
                  <c:v>176</c:v>
                </c:pt>
                <c:pt idx="176">
                  <c:v>177</c:v>
                </c:pt>
                <c:pt idx="177">
                  <c:v>178</c:v>
                </c:pt>
                <c:pt idx="178">
                  <c:v>179</c:v>
                </c:pt>
                <c:pt idx="179">
                  <c:v>180</c:v>
                </c:pt>
                <c:pt idx="180">
                  <c:v>181</c:v>
                </c:pt>
                <c:pt idx="181">
                  <c:v>182</c:v>
                </c:pt>
                <c:pt idx="182">
                  <c:v>183</c:v>
                </c:pt>
                <c:pt idx="183">
                  <c:v>184</c:v>
                </c:pt>
                <c:pt idx="184">
                  <c:v>185</c:v>
                </c:pt>
                <c:pt idx="185">
                  <c:v>186</c:v>
                </c:pt>
                <c:pt idx="186">
                  <c:v>187</c:v>
                </c:pt>
                <c:pt idx="187">
                  <c:v>188</c:v>
                </c:pt>
                <c:pt idx="188">
                  <c:v>189</c:v>
                </c:pt>
                <c:pt idx="189">
                  <c:v>190</c:v>
                </c:pt>
                <c:pt idx="190">
                  <c:v>191</c:v>
                </c:pt>
                <c:pt idx="191">
                  <c:v>192</c:v>
                </c:pt>
                <c:pt idx="192">
                  <c:v>193</c:v>
                </c:pt>
                <c:pt idx="193">
                  <c:v>194</c:v>
                </c:pt>
                <c:pt idx="194">
                  <c:v>195</c:v>
                </c:pt>
                <c:pt idx="195">
                  <c:v>196</c:v>
                </c:pt>
                <c:pt idx="196">
                  <c:v>197</c:v>
                </c:pt>
                <c:pt idx="197">
                  <c:v>198</c:v>
                </c:pt>
                <c:pt idx="198">
                  <c:v>199</c:v>
                </c:pt>
                <c:pt idx="199">
                  <c:v>200</c:v>
                </c:pt>
                <c:pt idx="200">
                  <c:v>201</c:v>
                </c:pt>
                <c:pt idx="201">
                  <c:v>202</c:v>
                </c:pt>
                <c:pt idx="202">
                  <c:v>203</c:v>
                </c:pt>
                <c:pt idx="203">
                  <c:v>204</c:v>
                </c:pt>
                <c:pt idx="204">
                  <c:v>205</c:v>
                </c:pt>
                <c:pt idx="205">
                  <c:v>206</c:v>
                </c:pt>
                <c:pt idx="206">
                  <c:v>207</c:v>
                </c:pt>
                <c:pt idx="207">
                  <c:v>208</c:v>
                </c:pt>
                <c:pt idx="208">
                  <c:v>209</c:v>
                </c:pt>
                <c:pt idx="209">
                  <c:v>210</c:v>
                </c:pt>
                <c:pt idx="210">
                  <c:v>211</c:v>
                </c:pt>
                <c:pt idx="211">
                  <c:v>212</c:v>
                </c:pt>
                <c:pt idx="212">
                  <c:v>213</c:v>
                </c:pt>
                <c:pt idx="213">
                  <c:v>214</c:v>
                </c:pt>
                <c:pt idx="214">
                  <c:v>215</c:v>
                </c:pt>
                <c:pt idx="215">
                  <c:v>216</c:v>
                </c:pt>
                <c:pt idx="216">
                  <c:v>217</c:v>
                </c:pt>
                <c:pt idx="217">
                  <c:v>218</c:v>
                </c:pt>
                <c:pt idx="218">
                  <c:v>219</c:v>
                </c:pt>
                <c:pt idx="219">
                  <c:v>220</c:v>
                </c:pt>
                <c:pt idx="220">
                  <c:v>221</c:v>
                </c:pt>
                <c:pt idx="221">
                  <c:v>222</c:v>
                </c:pt>
                <c:pt idx="222">
                  <c:v>223</c:v>
                </c:pt>
                <c:pt idx="223">
                  <c:v>224</c:v>
                </c:pt>
                <c:pt idx="224">
                  <c:v>225</c:v>
                </c:pt>
                <c:pt idx="225">
                  <c:v>226</c:v>
                </c:pt>
                <c:pt idx="226">
                  <c:v>227</c:v>
                </c:pt>
                <c:pt idx="227">
                  <c:v>228</c:v>
                </c:pt>
                <c:pt idx="228">
                  <c:v>229</c:v>
                </c:pt>
                <c:pt idx="229">
                  <c:v>230</c:v>
                </c:pt>
                <c:pt idx="230">
                  <c:v>231</c:v>
                </c:pt>
                <c:pt idx="231">
                  <c:v>232</c:v>
                </c:pt>
                <c:pt idx="232">
                  <c:v>233</c:v>
                </c:pt>
                <c:pt idx="233">
                  <c:v>234</c:v>
                </c:pt>
                <c:pt idx="234">
                  <c:v>235</c:v>
                </c:pt>
                <c:pt idx="235">
                  <c:v>236</c:v>
                </c:pt>
                <c:pt idx="236">
                  <c:v>237</c:v>
                </c:pt>
                <c:pt idx="237">
                  <c:v>238</c:v>
                </c:pt>
                <c:pt idx="238">
                  <c:v>239</c:v>
                </c:pt>
                <c:pt idx="239">
                  <c:v>240</c:v>
                </c:pt>
                <c:pt idx="240">
                  <c:v>241</c:v>
                </c:pt>
                <c:pt idx="241">
                  <c:v>242</c:v>
                </c:pt>
                <c:pt idx="242">
                  <c:v>243</c:v>
                </c:pt>
                <c:pt idx="243">
                  <c:v>244</c:v>
                </c:pt>
                <c:pt idx="244">
                  <c:v>245</c:v>
                </c:pt>
                <c:pt idx="245">
                  <c:v>246</c:v>
                </c:pt>
                <c:pt idx="246">
                  <c:v>247</c:v>
                </c:pt>
                <c:pt idx="247">
                  <c:v>248</c:v>
                </c:pt>
                <c:pt idx="248">
                  <c:v>249</c:v>
                </c:pt>
                <c:pt idx="249">
                  <c:v>250</c:v>
                </c:pt>
                <c:pt idx="250">
                  <c:v>251</c:v>
                </c:pt>
                <c:pt idx="251">
                  <c:v>252</c:v>
                </c:pt>
                <c:pt idx="252">
                  <c:v>253</c:v>
                </c:pt>
                <c:pt idx="253">
                  <c:v>254</c:v>
                </c:pt>
                <c:pt idx="254">
                  <c:v>255</c:v>
                </c:pt>
                <c:pt idx="255">
                  <c:v>256</c:v>
                </c:pt>
                <c:pt idx="256">
                  <c:v>257</c:v>
                </c:pt>
                <c:pt idx="257">
                  <c:v>258</c:v>
                </c:pt>
                <c:pt idx="258">
                  <c:v>259</c:v>
                </c:pt>
                <c:pt idx="259">
                  <c:v>260</c:v>
                </c:pt>
                <c:pt idx="260">
                  <c:v>261</c:v>
                </c:pt>
                <c:pt idx="261">
                  <c:v>262</c:v>
                </c:pt>
                <c:pt idx="262">
                  <c:v>263</c:v>
                </c:pt>
                <c:pt idx="263">
                  <c:v>264</c:v>
                </c:pt>
                <c:pt idx="264">
                  <c:v>265</c:v>
                </c:pt>
                <c:pt idx="265">
                  <c:v>266</c:v>
                </c:pt>
                <c:pt idx="266">
                  <c:v>267</c:v>
                </c:pt>
                <c:pt idx="267">
                  <c:v>268</c:v>
                </c:pt>
                <c:pt idx="268">
                  <c:v>269</c:v>
                </c:pt>
                <c:pt idx="269">
                  <c:v>270</c:v>
                </c:pt>
                <c:pt idx="270">
                  <c:v>271</c:v>
                </c:pt>
                <c:pt idx="271">
                  <c:v>272</c:v>
                </c:pt>
                <c:pt idx="272">
                  <c:v>273</c:v>
                </c:pt>
                <c:pt idx="273">
                  <c:v>274</c:v>
                </c:pt>
                <c:pt idx="274">
                  <c:v>275</c:v>
                </c:pt>
                <c:pt idx="275">
                  <c:v>276</c:v>
                </c:pt>
                <c:pt idx="276">
                  <c:v>277</c:v>
                </c:pt>
                <c:pt idx="277">
                  <c:v>278</c:v>
                </c:pt>
                <c:pt idx="278">
                  <c:v>279</c:v>
                </c:pt>
                <c:pt idx="279">
                  <c:v>280</c:v>
                </c:pt>
                <c:pt idx="280">
                  <c:v>281</c:v>
                </c:pt>
                <c:pt idx="281">
                  <c:v>282</c:v>
                </c:pt>
                <c:pt idx="282">
                  <c:v>283</c:v>
                </c:pt>
                <c:pt idx="283">
                  <c:v>284</c:v>
                </c:pt>
                <c:pt idx="284">
                  <c:v>285</c:v>
                </c:pt>
                <c:pt idx="285">
                  <c:v>286</c:v>
                </c:pt>
                <c:pt idx="286">
                  <c:v>287</c:v>
                </c:pt>
                <c:pt idx="287">
                  <c:v>288</c:v>
                </c:pt>
                <c:pt idx="288">
                  <c:v>289</c:v>
                </c:pt>
                <c:pt idx="289">
                  <c:v>290</c:v>
                </c:pt>
                <c:pt idx="290">
                  <c:v>291</c:v>
                </c:pt>
                <c:pt idx="291">
                  <c:v>292</c:v>
                </c:pt>
                <c:pt idx="292">
                  <c:v>293</c:v>
                </c:pt>
                <c:pt idx="293">
                  <c:v>294</c:v>
                </c:pt>
                <c:pt idx="294">
                  <c:v>295</c:v>
                </c:pt>
                <c:pt idx="295">
                  <c:v>296</c:v>
                </c:pt>
                <c:pt idx="296">
                  <c:v>297</c:v>
                </c:pt>
                <c:pt idx="297">
                  <c:v>298</c:v>
                </c:pt>
                <c:pt idx="298">
                  <c:v>299</c:v>
                </c:pt>
                <c:pt idx="299">
                  <c:v>300</c:v>
                </c:pt>
                <c:pt idx="300">
                  <c:v>301</c:v>
                </c:pt>
                <c:pt idx="301">
                  <c:v>302</c:v>
                </c:pt>
                <c:pt idx="302">
                  <c:v>303</c:v>
                </c:pt>
                <c:pt idx="303">
                  <c:v>304</c:v>
                </c:pt>
                <c:pt idx="304">
                  <c:v>305</c:v>
                </c:pt>
                <c:pt idx="305">
                  <c:v>306</c:v>
                </c:pt>
                <c:pt idx="306">
                  <c:v>307</c:v>
                </c:pt>
                <c:pt idx="307">
                  <c:v>308</c:v>
                </c:pt>
                <c:pt idx="308">
                  <c:v>309</c:v>
                </c:pt>
                <c:pt idx="309">
                  <c:v>310</c:v>
                </c:pt>
                <c:pt idx="310">
                  <c:v>311</c:v>
                </c:pt>
                <c:pt idx="311">
                  <c:v>312</c:v>
                </c:pt>
                <c:pt idx="312">
                  <c:v>313</c:v>
                </c:pt>
                <c:pt idx="313">
                  <c:v>314</c:v>
                </c:pt>
                <c:pt idx="314">
                  <c:v>315</c:v>
                </c:pt>
                <c:pt idx="315">
                  <c:v>316</c:v>
                </c:pt>
                <c:pt idx="316">
                  <c:v>317</c:v>
                </c:pt>
                <c:pt idx="317">
                  <c:v>318</c:v>
                </c:pt>
                <c:pt idx="318">
                  <c:v>319</c:v>
                </c:pt>
                <c:pt idx="319">
                  <c:v>320</c:v>
                </c:pt>
                <c:pt idx="320">
                  <c:v>321</c:v>
                </c:pt>
                <c:pt idx="321">
                  <c:v>322</c:v>
                </c:pt>
                <c:pt idx="322">
                  <c:v>323</c:v>
                </c:pt>
                <c:pt idx="323">
                  <c:v>324</c:v>
                </c:pt>
                <c:pt idx="324">
                  <c:v>325</c:v>
                </c:pt>
                <c:pt idx="325">
                  <c:v>326</c:v>
                </c:pt>
                <c:pt idx="326">
                  <c:v>327</c:v>
                </c:pt>
                <c:pt idx="327">
                  <c:v>328</c:v>
                </c:pt>
                <c:pt idx="328">
                  <c:v>329</c:v>
                </c:pt>
                <c:pt idx="329">
                  <c:v>330</c:v>
                </c:pt>
                <c:pt idx="330">
                  <c:v>331</c:v>
                </c:pt>
                <c:pt idx="331">
                  <c:v>332</c:v>
                </c:pt>
                <c:pt idx="332">
                  <c:v>333</c:v>
                </c:pt>
                <c:pt idx="333">
                  <c:v>334</c:v>
                </c:pt>
                <c:pt idx="334">
                  <c:v>335</c:v>
                </c:pt>
                <c:pt idx="335">
                  <c:v>336</c:v>
                </c:pt>
                <c:pt idx="336">
                  <c:v>337</c:v>
                </c:pt>
                <c:pt idx="337">
                  <c:v>338</c:v>
                </c:pt>
                <c:pt idx="338">
                  <c:v>339</c:v>
                </c:pt>
                <c:pt idx="339">
                  <c:v>340</c:v>
                </c:pt>
                <c:pt idx="340">
                  <c:v>341</c:v>
                </c:pt>
                <c:pt idx="341">
                  <c:v>342</c:v>
                </c:pt>
                <c:pt idx="342">
                  <c:v>343</c:v>
                </c:pt>
                <c:pt idx="343">
                  <c:v>344</c:v>
                </c:pt>
                <c:pt idx="344">
                  <c:v>345</c:v>
                </c:pt>
                <c:pt idx="345">
                  <c:v>346</c:v>
                </c:pt>
                <c:pt idx="346">
                  <c:v>347</c:v>
                </c:pt>
                <c:pt idx="347">
                  <c:v>348</c:v>
                </c:pt>
                <c:pt idx="348">
                  <c:v>349</c:v>
                </c:pt>
                <c:pt idx="349">
                  <c:v>350</c:v>
                </c:pt>
                <c:pt idx="350">
                  <c:v>351</c:v>
                </c:pt>
                <c:pt idx="351">
                  <c:v>352</c:v>
                </c:pt>
                <c:pt idx="352">
                  <c:v>353</c:v>
                </c:pt>
                <c:pt idx="353">
                  <c:v>354</c:v>
                </c:pt>
                <c:pt idx="354">
                  <c:v>355</c:v>
                </c:pt>
                <c:pt idx="355">
                  <c:v>356</c:v>
                </c:pt>
                <c:pt idx="356">
                  <c:v>357</c:v>
                </c:pt>
                <c:pt idx="357">
                  <c:v>358</c:v>
                </c:pt>
                <c:pt idx="358">
                  <c:v>359</c:v>
                </c:pt>
                <c:pt idx="359">
                  <c:v>360</c:v>
                </c:pt>
                <c:pt idx="360">
                  <c:v>361</c:v>
                </c:pt>
                <c:pt idx="361">
                  <c:v>362</c:v>
                </c:pt>
                <c:pt idx="362">
                  <c:v>363</c:v>
                </c:pt>
                <c:pt idx="363">
                  <c:v>364</c:v>
                </c:pt>
                <c:pt idx="364">
                  <c:v>365</c:v>
                </c:pt>
                <c:pt idx="365">
                  <c:v>366</c:v>
                </c:pt>
                <c:pt idx="366">
                  <c:v>367</c:v>
                </c:pt>
                <c:pt idx="367">
                  <c:v>368</c:v>
                </c:pt>
                <c:pt idx="368">
                  <c:v>369</c:v>
                </c:pt>
                <c:pt idx="369">
                  <c:v>370</c:v>
                </c:pt>
                <c:pt idx="370">
                  <c:v>371</c:v>
                </c:pt>
                <c:pt idx="371">
                  <c:v>372</c:v>
                </c:pt>
                <c:pt idx="372">
                  <c:v>373</c:v>
                </c:pt>
                <c:pt idx="373">
                  <c:v>374</c:v>
                </c:pt>
                <c:pt idx="374">
                  <c:v>375</c:v>
                </c:pt>
                <c:pt idx="375">
                  <c:v>376</c:v>
                </c:pt>
                <c:pt idx="376">
                  <c:v>377</c:v>
                </c:pt>
                <c:pt idx="377">
                  <c:v>378</c:v>
                </c:pt>
                <c:pt idx="378">
                  <c:v>379</c:v>
                </c:pt>
                <c:pt idx="379">
                  <c:v>380</c:v>
                </c:pt>
                <c:pt idx="380">
                  <c:v>381</c:v>
                </c:pt>
                <c:pt idx="381">
                  <c:v>382</c:v>
                </c:pt>
                <c:pt idx="382">
                  <c:v>383</c:v>
                </c:pt>
                <c:pt idx="383">
                  <c:v>384</c:v>
                </c:pt>
                <c:pt idx="384">
                  <c:v>385</c:v>
                </c:pt>
                <c:pt idx="385">
                  <c:v>386</c:v>
                </c:pt>
                <c:pt idx="386">
                  <c:v>387</c:v>
                </c:pt>
                <c:pt idx="387">
                  <c:v>388</c:v>
                </c:pt>
                <c:pt idx="388">
                  <c:v>389</c:v>
                </c:pt>
                <c:pt idx="389">
                  <c:v>390</c:v>
                </c:pt>
                <c:pt idx="390">
                  <c:v>391</c:v>
                </c:pt>
                <c:pt idx="391">
                  <c:v>392</c:v>
                </c:pt>
                <c:pt idx="392">
                  <c:v>393</c:v>
                </c:pt>
                <c:pt idx="393">
                  <c:v>394</c:v>
                </c:pt>
                <c:pt idx="394">
                  <c:v>395</c:v>
                </c:pt>
                <c:pt idx="395">
                  <c:v>396</c:v>
                </c:pt>
                <c:pt idx="396">
                  <c:v>397</c:v>
                </c:pt>
                <c:pt idx="397">
                  <c:v>398</c:v>
                </c:pt>
                <c:pt idx="398">
                  <c:v>399</c:v>
                </c:pt>
                <c:pt idx="399">
                  <c:v>400</c:v>
                </c:pt>
                <c:pt idx="400">
                  <c:v>401</c:v>
                </c:pt>
                <c:pt idx="401">
                  <c:v>402</c:v>
                </c:pt>
                <c:pt idx="402">
                  <c:v>403</c:v>
                </c:pt>
                <c:pt idx="403">
                  <c:v>404</c:v>
                </c:pt>
                <c:pt idx="404">
                  <c:v>405</c:v>
                </c:pt>
                <c:pt idx="405">
                  <c:v>406</c:v>
                </c:pt>
                <c:pt idx="406">
                  <c:v>407</c:v>
                </c:pt>
                <c:pt idx="407">
                  <c:v>408</c:v>
                </c:pt>
                <c:pt idx="408">
                  <c:v>409</c:v>
                </c:pt>
                <c:pt idx="409">
                  <c:v>410</c:v>
                </c:pt>
                <c:pt idx="410">
                  <c:v>411</c:v>
                </c:pt>
                <c:pt idx="411">
                  <c:v>412</c:v>
                </c:pt>
                <c:pt idx="412">
                  <c:v>413</c:v>
                </c:pt>
                <c:pt idx="413">
                  <c:v>414</c:v>
                </c:pt>
                <c:pt idx="414">
                  <c:v>415</c:v>
                </c:pt>
                <c:pt idx="415">
                  <c:v>416</c:v>
                </c:pt>
                <c:pt idx="416">
                  <c:v>417</c:v>
                </c:pt>
                <c:pt idx="417">
                  <c:v>418</c:v>
                </c:pt>
                <c:pt idx="418">
                  <c:v>419</c:v>
                </c:pt>
                <c:pt idx="419">
                  <c:v>420</c:v>
                </c:pt>
                <c:pt idx="420">
                  <c:v>421</c:v>
                </c:pt>
                <c:pt idx="421">
                  <c:v>422</c:v>
                </c:pt>
                <c:pt idx="422">
                  <c:v>423</c:v>
                </c:pt>
                <c:pt idx="423">
                  <c:v>424</c:v>
                </c:pt>
                <c:pt idx="424">
                  <c:v>425</c:v>
                </c:pt>
                <c:pt idx="425">
                  <c:v>426</c:v>
                </c:pt>
                <c:pt idx="426">
                  <c:v>427</c:v>
                </c:pt>
                <c:pt idx="427">
                  <c:v>428</c:v>
                </c:pt>
                <c:pt idx="428">
                  <c:v>429</c:v>
                </c:pt>
                <c:pt idx="429">
                  <c:v>430</c:v>
                </c:pt>
                <c:pt idx="430">
                  <c:v>431</c:v>
                </c:pt>
                <c:pt idx="431">
                  <c:v>432</c:v>
                </c:pt>
                <c:pt idx="432">
                  <c:v>433</c:v>
                </c:pt>
                <c:pt idx="433">
                  <c:v>434</c:v>
                </c:pt>
                <c:pt idx="434">
                  <c:v>435</c:v>
                </c:pt>
                <c:pt idx="435">
                  <c:v>436</c:v>
                </c:pt>
                <c:pt idx="436">
                  <c:v>437</c:v>
                </c:pt>
                <c:pt idx="437">
                  <c:v>438</c:v>
                </c:pt>
                <c:pt idx="438">
                  <c:v>439</c:v>
                </c:pt>
                <c:pt idx="439">
                  <c:v>440</c:v>
                </c:pt>
                <c:pt idx="440">
                  <c:v>441</c:v>
                </c:pt>
                <c:pt idx="441">
                  <c:v>442</c:v>
                </c:pt>
                <c:pt idx="442">
                  <c:v>443</c:v>
                </c:pt>
                <c:pt idx="443">
                  <c:v>444</c:v>
                </c:pt>
                <c:pt idx="444">
                  <c:v>445</c:v>
                </c:pt>
                <c:pt idx="445">
                  <c:v>446</c:v>
                </c:pt>
                <c:pt idx="446">
                  <c:v>447</c:v>
                </c:pt>
                <c:pt idx="447">
                  <c:v>448</c:v>
                </c:pt>
                <c:pt idx="448">
                  <c:v>449</c:v>
                </c:pt>
                <c:pt idx="449">
                  <c:v>450</c:v>
                </c:pt>
                <c:pt idx="450">
                  <c:v>451</c:v>
                </c:pt>
                <c:pt idx="451">
                  <c:v>452</c:v>
                </c:pt>
                <c:pt idx="452">
                  <c:v>453</c:v>
                </c:pt>
                <c:pt idx="453">
                  <c:v>454</c:v>
                </c:pt>
                <c:pt idx="454">
                  <c:v>455</c:v>
                </c:pt>
                <c:pt idx="455">
                  <c:v>456</c:v>
                </c:pt>
                <c:pt idx="456">
                  <c:v>457</c:v>
                </c:pt>
                <c:pt idx="457">
                  <c:v>458</c:v>
                </c:pt>
                <c:pt idx="458">
                  <c:v>459</c:v>
                </c:pt>
                <c:pt idx="459">
                  <c:v>460</c:v>
                </c:pt>
                <c:pt idx="460">
                  <c:v>461</c:v>
                </c:pt>
                <c:pt idx="461">
                  <c:v>462</c:v>
                </c:pt>
                <c:pt idx="462">
                  <c:v>463</c:v>
                </c:pt>
                <c:pt idx="463">
                  <c:v>464</c:v>
                </c:pt>
                <c:pt idx="464">
                  <c:v>465</c:v>
                </c:pt>
                <c:pt idx="465">
                  <c:v>466</c:v>
                </c:pt>
                <c:pt idx="466">
                  <c:v>467</c:v>
                </c:pt>
                <c:pt idx="467">
                  <c:v>468</c:v>
                </c:pt>
                <c:pt idx="468">
                  <c:v>469</c:v>
                </c:pt>
                <c:pt idx="469">
                  <c:v>470</c:v>
                </c:pt>
                <c:pt idx="470">
                  <c:v>471</c:v>
                </c:pt>
                <c:pt idx="471">
                  <c:v>472</c:v>
                </c:pt>
                <c:pt idx="472">
                  <c:v>473</c:v>
                </c:pt>
                <c:pt idx="473">
                  <c:v>474</c:v>
                </c:pt>
                <c:pt idx="474">
                  <c:v>475</c:v>
                </c:pt>
                <c:pt idx="475">
                  <c:v>476</c:v>
                </c:pt>
                <c:pt idx="476">
                  <c:v>477</c:v>
                </c:pt>
                <c:pt idx="477">
                  <c:v>478</c:v>
                </c:pt>
                <c:pt idx="478">
                  <c:v>479</c:v>
                </c:pt>
                <c:pt idx="479">
                  <c:v>480</c:v>
                </c:pt>
                <c:pt idx="480">
                  <c:v>481</c:v>
                </c:pt>
                <c:pt idx="481">
                  <c:v>482</c:v>
                </c:pt>
                <c:pt idx="482">
                  <c:v>483</c:v>
                </c:pt>
                <c:pt idx="483">
                  <c:v>484</c:v>
                </c:pt>
                <c:pt idx="484">
                  <c:v>485</c:v>
                </c:pt>
                <c:pt idx="485">
                  <c:v>486</c:v>
                </c:pt>
                <c:pt idx="486">
                  <c:v>487</c:v>
                </c:pt>
                <c:pt idx="487">
                  <c:v>488</c:v>
                </c:pt>
                <c:pt idx="488">
                  <c:v>489</c:v>
                </c:pt>
                <c:pt idx="489">
                  <c:v>490</c:v>
                </c:pt>
                <c:pt idx="490">
                  <c:v>491</c:v>
                </c:pt>
                <c:pt idx="491">
                  <c:v>492</c:v>
                </c:pt>
                <c:pt idx="492">
                  <c:v>493</c:v>
                </c:pt>
                <c:pt idx="493">
                  <c:v>494</c:v>
                </c:pt>
                <c:pt idx="494">
                  <c:v>495</c:v>
                </c:pt>
                <c:pt idx="495">
                  <c:v>496</c:v>
                </c:pt>
                <c:pt idx="496">
                  <c:v>497</c:v>
                </c:pt>
                <c:pt idx="497">
                  <c:v>498</c:v>
                </c:pt>
                <c:pt idx="498">
                  <c:v>499</c:v>
                </c:pt>
                <c:pt idx="499">
                  <c:v>500</c:v>
                </c:pt>
              </c:numCache>
            </c:numRef>
          </c:xVal>
          <c:yVal>
            <c:numRef>
              <c:f>Sheet1!$AE$12:$AE$511</c:f>
              <c:numCache>
                <c:formatCode>General</c:formatCode>
                <c:ptCount val="500"/>
                <c:pt idx="0">
                  <c:v>4.9306419921249753E-10</c:v>
                </c:pt>
                <c:pt idx="1">
                  <c:v>2.2967107343942961E-10</c:v>
                </c:pt>
                <c:pt idx="2">
                  <c:v>1.5266505862742795E-10</c:v>
                </c:pt>
                <c:pt idx="3">
                  <c:v>1.4129899472702343E-10</c:v>
                </c:pt>
                <c:pt idx="4">
                  <c:v>8.8276527084203428E-11</c:v>
                </c:pt>
                <c:pt idx="5">
                  <c:v>7.923700423342996E-11</c:v>
                </c:pt>
                <c:pt idx="6">
                  <c:v>9.3154910306544165E-11</c:v>
                </c:pt>
                <c:pt idx="7">
                  <c:v>6.4791330011277802E-11</c:v>
                </c:pt>
                <c:pt idx="8">
                  <c:v>5.3621199469957513E-11</c:v>
                </c:pt>
                <c:pt idx="9">
                  <c:v>8.1541884361776035E-11</c:v>
                </c:pt>
                <c:pt idx="10">
                  <c:v>5.5327336360198788E-11</c:v>
                </c:pt>
                <c:pt idx="11">
                  <c:v>5.2070169111313697E-11</c:v>
                </c:pt>
                <c:pt idx="12">
                  <c:v>7.3486235349537628E-11</c:v>
                </c:pt>
                <c:pt idx="13">
                  <c:v>4.0210958178313231E-11</c:v>
                </c:pt>
                <c:pt idx="14">
                  <c:v>5.3684839429701578E-11</c:v>
                </c:pt>
                <c:pt idx="15">
                  <c:v>4.2672401496442988E-11</c:v>
                </c:pt>
                <c:pt idx="16">
                  <c:v>4.3517535048457152E-11</c:v>
                </c:pt>
                <c:pt idx="17">
                  <c:v>3.8364388564352274E-11</c:v>
                </c:pt>
                <c:pt idx="18">
                  <c:v>3.5714700832123932E-11</c:v>
                </c:pt>
                <c:pt idx="19">
                  <c:v>4.3028678284105145E-11</c:v>
                </c:pt>
                <c:pt idx="20">
                  <c:v>2.8559031389653582E-11</c:v>
                </c:pt>
                <c:pt idx="21">
                  <c:v>5.6205404306515216E-11</c:v>
                </c:pt>
                <c:pt idx="22">
                  <c:v>4.1087141603050004E-11</c:v>
                </c:pt>
                <c:pt idx="23">
                  <c:v>4.7900507819933191E-11</c:v>
                </c:pt>
                <c:pt idx="24">
                  <c:v>3.6120845840011532E-11</c:v>
                </c:pt>
                <c:pt idx="25">
                  <c:v>6.6313975895855721E-11</c:v>
                </c:pt>
                <c:pt idx="26">
                  <c:v>5.6655650532867932E-11</c:v>
                </c:pt>
                <c:pt idx="27">
                  <c:v>2.811918468813519E-11</c:v>
                </c:pt>
                <c:pt idx="28">
                  <c:v>4.1515609841571514E-11</c:v>
                </c:pt>
                <c:pt idx="29">
                  <c:v>3.4385238526238684E-11</c:v>
                </c:pt>
                <c:pt idx="30">
                  <c:v>3.2193603252105354E-11</c:v>
                </c:pt>
                <c:pt idx="31">
                  <c:v>6.3938727665427534E-11</c:v>
                </c:pt>
                <c:pt idx="32">
                  <c:v>4.2106789394480125E-11</c:v>
                </c:pt>
                <c:pt idx="33">
                  <c:v>4.7578661384777545E-11</c:v>
                </c:pt>
                <c:pt idx="34">
                  <c:v>5.1392959801867947E-11</c:v>
                </c:pt>
                <c:pt idx="35">
                  <c:v>4.8542258945352022E-11</c:v>
                </c:pt>
                <c:pt idx="36">
                  <c:v>5.4079823884949857E-11</c:v>
                </c:pt>
                <c:pt idx="37">
                  <c:v>3.6631518599123762E-11</c:v>
                </c:pt>
                <c:pt idx="38">
                  <c:v>3.8903527661340396E-11</c:v>
                </c:pt>
                <c:pt idx="39">
                  <c:v>4.8207974267463133E-11</c:v>
                </c:pt>
                <c:pt idx="40">
                  <c:v>5.2100670801924765E-11</c:v>
                </c:pt>
                <c:pt idx="41">
                  <c:v>4.3342437671311157E-11</c:v>
                </c:pt>
                <c:pt idx="42">
                  <c:v>4.6241383478475811E-11</c:v>
                </c:pt>
                <c:pt idx="43">
                  <c:v>7.4137941250900445E-11</c:v>
                </c:pt>
                <c:pt idx="44">
                  <c:v>7.4584479570820031E-11</c:v>
                </c:pt>
                <c:pt idx="45">
                  <c:v>7.2038283480859337E-11</c:v>
                </c:pt>
                <c:pt idx="46">
                  <c:v>6.1894615302424005E-11</c:v>
                </c:pt>
                <c:pt idx="47">
                  <c:v>6.8662491710664257E-11</c:v>
                </c:pt>
                <c:pt idx="48">
                  <c:v>6.4705473924736852E-11</c:v>
                </c:pt>
                <c:pt idx="49">
                  <c:v>1.3658054425149125E-10</c:v>
                </c:pt>
                <c:pt idx="50">
                  <c:v>1.259035070226013E-10</c:v>
                </c:pt>
                <c:pt idx="51">
                  <c:v>9.5654926370974324E-11</c:v>
                </c:pt>
                <c:pt idx="52">
                  <c:v>1.1187390879226319E-10</c:v>
                </c:pt>
                <c:pt idx="53">
                  <c:v>1.298831861140465E-10</c:v>
                </c:pt>
                <c:pt idx="54">
                  <c:v>1.4984628248008525E-10</c:v>
                </c:pt>
                <c:pt idx="55">
                  <c:v>2.3035905869213374E-10</c:v>
                </c:pt>
                <c:pt idx="56">
                  <c:v>2.2754789261427875E-10</c:v>
                </c:pt>
                <c:pt idx="57">
                  <c:v>3.5647902336626591E-10</c:v>
                </c:pt>
                <c:pt idx="58">
                  <c:v>7.5044145273092986E-10</c:v>
                </c:pt>
                <c:pt idx="59">
                  <c:v>4.1349455326970884E-9</c:v>
                </c:pt>
                <c:pt idx="60">
                  <c:v>9.5566700637236632E-10</c:v>
                </c:pt>
                <c:pt idx="61">
                  <c:v>3.878988291801545E-10</c:v>
                </c:pt>
                <c:pt idx="62">
                  <c:v>2.4356415130045274E-10</c:v>
                </c:pt>
                <c:pt idx="63">
                  <c:v>1.8111805329970015E-10</c:v>
                </c:pt>
                <c:pt idx="64">
                  <c:v>1.228692841074266E-10</c:v>
                </c:pt>
                <c:pt idx="65">
                  <c:v>1.1111172499571726E-10</c:v>
                </c:pt>
                <c:pt idx="66">
                  <c:v>8.7870231238044253E-11</c:v>
                </c:pt>
                <c:pt idx="67">
                  <c:v>8.0572692063005406E-11</c:v>
                </c:pt>
                <c:pt idx="68">
                  <c:v>7.4595043752583094E-11</c:v>
                </c:pt>
                <c:pt idx="69">
                  <c:v>7.4123869267932514E-11</c:v>
                </c:pt>
                <c:pt idx="70">
                  <c:v>1.0283997116464206E-10</c:v>
                </c:pt>
                <c:pt idx="71">
                  <c:v>7.9095867741478254E-11</c:v>
                </c:pt>
                <c:pt idx="72">
                  <c:v>5.9022033995051151E-11</c:v>
                </c:pt>
                <c:pt idx="73">
                  <c:v>5.0915485711922896E-11</c:v>
                </c:pt>
                <c:pt idx="74">
                  <c:v>5.1810760917979821E-11</c:v>
                </c:pt>
                <c:pt idx="75">
                  <c:v>6.4032526058033488E-11</c:v>
                </c:pt>
                <c:pt idx="76">
                  <c:v>5.114698386682861E-11</c:v>
                </c:pt>
                <c:pt idx="77">
                  <c:v>3.8719316811620663E-11</c:v>
                </c:pt>
                <c:pt idx="78">
                  <c:v>3.5241363709216726E-11</c:v>
                </c:pt>
                <c:pt idx="79">
                  <c:v>4.4106915888110549E-11</c:v>
                </c:pt>
                <c:pt idx="80">
                  <c:v>2.6782762221205607E-11</c:v>
                </c:pt>
                <c:pt idx="81">
                  <c:v>4.3497682367774741E-11</c:v>
                </c:pt>
                <c:pt idx="82">
                  <c:v>4.1685301710414132E-11</c:v>
                </c:pt>
                <c:pt idx="83">
                  <c:v>3.6222836820050052E-11</c:v>
                </c:pt>
                <c:pt idx="84">
                  <c:v>4.5918779491200192E-11</c:v>
                </c:pt>
                <c:pt idx="85">
                  <c:v>2.53619193052274E-11</c:v>
                </c:pt>
                <c:pt idx="86">
                  <c:v>1.934722227122213E-11</c:v>
                </c:pt>
                <c:pt idx="87">
                  <c:v>2.7571167391111486E-11</c:v>
                </c:pt>
                <c:pt idx="88">
                  <c:v>1.3375802335606614E-10</c:v>
                </c:pt>
                <c:pt idx="89">
                  <c:v>2.1889688577520555E-11</c:v>
                </c:pt>
                <c:pt idx="90">
                  <c:v>5.3260529460315168E-11</c:v>
                </c:pt>
                <c:pt idx="91">
                  <c:v>6.6050426002200476E-11</c:v>
                </c:pt>
                <c:pt idx="92">
                  <c:v>5.9150956268377179E-11</c:v>
                </c:pt>
                <c:pt idx="93">
                  <c:v>4.0151674227864944E-11</c:v>
                </c:pt>
                <c:pt idx="94">
                  <c:v>2.9832879914968292E-11</c:v>
                </c:pt>
                <c:pt idx="95">
                  <c:v>3.008320757502538E-11</c:v>
                </c:pt>
                <c:pt idx="96">
                  <c:v>2.8759041009400686E-11</c:v>
                </c:pt>
                <c:pt idx="97">
                  <c:v>3.2792939890087382E-11</c:v>
                </c:pt>
                <c:pt idx="98">
                  <c:v>2.9883130594003266E-11</c:v>
                </c:pt>
                <c:pt idx="99">
                  <c:v>2.424941030744921E-11</c:v>
                </c:pt>
                <c:pt idx="100">
                  <c:v>1.5013134375246257E-11</c:v>
                </c:pt>
                <c:pt idx="101">
                  <c:v>1.8228817015483519E-11</c:v>
                </c:pt>
                <c:pt idx="102">
                  <c:v>1.5263815783712545E-11</c:v>
                </c:pt>
                <c:pt idx="103">
                  <c:v>2.1973891414096693E-11</c:v>
                </c:pt>
                <c:pt idx="104">
                  <c:v>2.0147585457011939E-11</c:v>
                </c:pt>
                <c:pt idx="105">
                  <c:v>1.375822842259637E-11</c:v>
                </c:pt>
                <c:pt idx="106">
                  <c:v>1.8166485564878313E-11</c:v>
                </c:pt>
                <c:pt idx="107">
                  <c:v>2.3440505686600701E-11</c:v>
                </c:pt>
                <c:pt idx="108">
                  <c:v>1.1398479042127879E-11</c:v>
                </c:pt>
                <c:pt idx="109">
                  <c:v>9.453917061570531E-12</c:v>
                </c:pt>
                <c:pt idx="110">
                  <c:v>7.6349932851476933E-12</c:v>
                </c:pt>
                <c:pt idx="111">
                  <c:v>2.8861419565231482E-11</c:v>
                </c:pt>
                <c:pt idx="112">
                  <c:v>3.3552891526615481E-11</c:v>
                </c:pt>
                <c:pt idx="113">
                  <c:v>2.2415196358471654E-11</c:v>
                </c:pt>
                <c:pt idx="114">
                  <c:v>3.1424427261929497E-11</c:v>
                </c:pt>
                <c:pt idx="115">
                  <c:v>2.9585865865990326E-11</c:v>
                </c:pt>
                <c:pt idx="116">
                  <c:v>2.3295845893182496E-11</c:v>
                </c:pt>
                <c:pt idx="117">
                  <c:v>2.9583092046292786E-11</c:v>
                </c:pt>
                <c:pt idx="118">
                  <c:v>1.5890970505101849E-10</c:v>
                </c:pt>
                <c:pt idx="119">
                  <c:v>1.346363979750829E-10</c:v>
                </c:pt>
                <c:pt idx="120">
                  <c:v>8.3117631549207733E-11</c:v>
                </c:pt>
                <c:pt idx="121">
                  <c:v>2.7366510141310172E-11</c:v>
                </c:pt>
                <c:pt idx="122">
                  <c:v>1.8403452866688311E-11</c:v>
                </c:pt>
                <c:pt idx="123">
                  <c:v>3.1752108358267655E-11</c:v>
                </c:pt>
                <c:pt idx="124">
                  <c:v>2.7334447867595089E-11</c:v>
                </c:pt>
                <c:pt idx="125">
                  <c:v>2.8490772593488415E-11</c:v>
                </c:pt>
                <c:pt idx="126">
                  <c:v>3.6123030155144908E-11</c:v>
                </c:pt>
                <c:pt idx="127">
                  <c:v>3.7234404007377494E-11</c:v>
                </c:pt>
                <c:pt idx="128">
                  <c:v>2.0518281877881692E-11</c:v>
                </c:pt>
                <c:pt idx="129">
                  <c:v>2.2622713463503154E-11</c:v>
                </c:pt>
                <c:pt idx="130">
                  <c:v>3.5692884712869641E-11</c:v>
                </c:pt>
                <c:pt idx="131">
                  <c:v>1.1697485694127686E-10</c:v>
                </c:pt>
                <c:pt idx="132">
                  <c:v>2.5720641650113624E-11</c:v>
                </c:pt>
                <c:pt idx="133">
                  <c:v>2.8157075630121486E-11</c:v>
                </c:pt>
                <c:pt idx="134">
                  <c:v>2.4430104609312347E-11</c:v>
                </c:pt>
                <c:pt idx="135">
                  <c:v>2.4579220757542448E-11</c:v>
                </c:pt>
                <c:pt idx="136">
                  <c:v>2.9741806926888267E-11</c:v>
                </c:pt>
                <c:pt idx="137">
                  <c:v>4.0800737254517312E-11</c:v>
                </c:pt>
                <c:pt idx="138">
                  <c:v>4.440138730385205E-11</c:v>
                </c:pt>
                <c:pt idx="139">
                  <c:v>2.7662705166222386E-11</c:v>
                </c:pt>
                <c:pt idx="140">
                  <c:v>1.7912003863316145E-11</c:v>
                </c:pt>
                <c:pt idx="141">
                  <c:v>3.4650963794079828E-11</c:v>
                </c:pt>
                <c:pt idx="142">
                  <c:v>2.3812575018659379E-11</c:v>
                </c:pt>
                <c:pt idx="143">
                  <c:v>1.7390965701346882E-11</c:v>
                </c:pt>
                <c:pt idx="144">
                  <c:v>2.2374360296905255E-11</c:v>
                </c:pt>
                <c:pt idx="145">
                  <c:v>3.1119137400509231E-11</c:v>
                </c:pt>
                <c:pt idx="146">
                  <c:v>1.8893304809821591E-11</c:v>
                </c:pt>
                <c:pt idx="147">
                  <c:v>1.3174964927110594E-11</c:v>
                </c:pt>
                <c:pt idx="148">
                  <c:v>1.718618647966602E-11</c:v>
                </c:pt>
                <c:pt idx="149">
                  <c:v>2.1730568833067787E-11</c:v>
                </c:pt>
                <c:pt idx="150">
                  <c:v>2.016757494092117E-11</c:v>
                </c:pt>
                <c:pt idx="151">
                  <c:v>2.8125878898718009E-11</c:v>
                </c:pt>
                <c:pt idx="152">
                  <c:v>2.8807395390718895E-11</c:v>
                </c:pt>
                <c:pt idx="153">
                  <c:v>2.1176317070941509E-11</c:v>
                </c:pt>
                <c:pt idx="154">
                  <c:v>2.815882923617421E-11</c:v>
                </c:pt>
                <c:pt idx="155">
                  <c:v>2.4552300435286939E-11</c:v>
                </c:pt>
                <c:pt idx="156">
                  <c:v>1.7677723436841821E-11</c:v>
                </c:pt>
                <c:pt idx="157">
                  <c:v>1.8989026852892925E-11</c:v>
                </c:pt>
                <c:pt idx="158">
                  <c:v>2.16193599314779E-11</c:v>
                </c:pt>
                <c:pt idx="159">
                  <c:v>2.3966802043129492E-11</c:v>
                </c:pt>
                <c:pt idx="160">
                  <c:v>3.0905626498850295E-11</c:v>
                </c:pt>
                <c:pt idx="161">
                  <c:v>2.4162416117784198E-11</c:v>
                </c:pt>
                <c:pt idx="162">
                  <c:v>3.8168045146014385E-11</c:v>
                </c:pt>
                <c:pt idx="163">
                  <c:v>3.1128977458996716E-11</c:v>
                </c:pt>
                <c:pt idx="164">
                  <c:v>3.4912594489756105E-11</c:v>
                </c:pt>
                <c:pt idx="165">
                  <c:v>3.1280494333358726E-11</c:v>
                </c:pt>
                <c:pt idx="166">
                  <c:v>5.0939517599787053E-11</c:v>
                </c:pt>
                <c:pt idx="167">
                  <c:v>4.9374589079693727E-11</c:v>
                </c:pt>
                <c:pt idx="168">
                  <c:v>3.5564721059725099E-11</c:v>
                </c:pt>
                <c:pt idx="169">
                  <c:v>3.6893177839926981E-11</c:v>
                </c:pt>
                <c:pt idx="170">
                  <c:v>5.5710312772276564E-11</c:v>
                </c:pt>
                <c:pt idx="171">
                  <c:v>5.5628352814887279E-11</c:v>
                </c:pt>
                <c:pt idx="172">
                  <c:v>4.3287248306469584E-11</c:v>
                </c:pt>
                <c:pt idx="173">
                  <c:v>6.4812300658538096E-11</c:v>
                </c:pt>
                <c:pt idx="174">
                  <c:v>7.050557462116429E-11</c:v>
                </c:pt>
                <c:pt idx="175">
                  <c:v>8.8910215095157353E-11</c:v>
                </c:pt>
                <c:pt idx="176">
                  <c:v>1.1591544543547993E-10</c:v>
                </c:pt>
                <c:pt idx="177">
                  <c:v>1.5094224152305506E-10</c:v>
                </c:pt>
                <c:pt idx="178">
                  <c:v>2.9629899744749226E-10</c:v>
                </c:pt>
                <c:pt idx="179">
                  <c:v>1.1341148708667429E-9</c:v>
                </c:pt>
                <c:pt idx="180">
                  <c:v>9.1588517804510706E-10</c:v>
                </c:pt>
                <c:pt idx="181">
                  <c:v>2.9452375052878791E-10</c:v>
                </c:pt>
                <c:pt idx="182">
                  <c:v>1.6213875546020259E-10</c:v>
                </c:pt>
                <c:pt idx="183">
                  <c:v>9.8052182780680867E-11</c:v>
                </c:pt>
                <c:pt idx="184">
                  <c:v>8.322425699685429E-11</c:v>
                </c:pt>
                <c:pt idx="185">
                  <c:v>6.853591653944966E-11</c:v>
                </c:pt>
                <c:pt idx="186">
                  <c:v>6.5003353505663326E-11</c:v>
                </c:pt>
                <c:pt idx="187">
                  <c:v>5.5490821407688214E-11</c:v>
                </c:pt>
                <c:pt idx="188">
                  <c:v>4.8961912321849265E-11</c:v>
                </c:pt>
                <c:pt idx="189">
                  <c:v>3.4549709313489025E-11</c:v>
                </c:pt>
                <c:pt idx="190">
                  <c:v>2.9406430332467016E-11</c:v>
                </c:pt>
                <c:pt idx="191">
                  <c:v>2.6243035877854959E-11</c:v>
                </c:pt>
                <c:pt idx="192">
                  <c:v>1.9803939775213037E-11</c:v>
                </c:pt>
                <c:pt idx="193">
                  <c:v>1.657533742259996E-11</c:v>
                </c:pt>
                <c:pt idx="194">
                  <c:v>2.1381105006114144E-11</c:v>
                </c:pt>
                <c:pt idx="195">
                  <c:v>3.5277230868574466E-11</c:v>
                </c:pt>
                <c:pt idx="196">
                  <c:v>3.9662815820896617E-11</c:v>
                </c:pt>
                <c:pt idx="197">
                  <c:v>3.2866313633657078E-11</c:v>
                </c:pt>
                <c:pt idx="198">
                  <c:v>2.0918488970430016E-11</c:v>
                </c:pt>
                <c:pt idx="199">
                  <c:v>1.2432552813136673E-11</c:v>
                </c:pt>
                <c:pt idx="200">
                  <c:v>2.4298382396582613E-11</c:v>
                </c:pt>
                <c:pt idx="201">
                  <c:v>2.8002830940487001E-11</c:v>
                </c:pt>
                <c:pt idx="202">
                  <c:v>3.2919224667424751E-11</c:v>
                </c:pt>
                <c:pt idx="203">
                  <c:v>2.3816096730081251E-11</c:v>
                </c:pt>
                <c:pt idx="204">
                  <c:v>2.3882848082233368E-11</c:v>
                </c:pt>
                <c:pt idx="205">
                  <c:v>3.1510289541296603E-11</c:v>
                </c:pt>
                <c:pt idx="206">
                  <c:v>2.9589665358888502E-11</c:v>
                </c:pt>
                <c:pt idx="207">
                  <c:v>1.8630555067633917E-11</c:v>
                </c:pt>
                <c:pt idx="208">
                  <c:v>3.6477962310210552E-11</c:v>
                </c:pt>
                <c:pt idx="209">
                  <c:v>3.4360100710053516E-11</c:v>
                </c:pt>
                <c:pt idx="210">
                  <c:v>2.9816881747221234E-11</c:v>
                </c:pt>
                <c:pt idx="211">
                  <c:v>1.8370649030876588E-11</c:v>
                </c:pt>
                <c:pt idx="212">
                  <c:v>2.3822036565578486E-11</c:v>
                </c:pt>
                <c:pt idx="213">
                  <c:v>3.2077101368105015E-11</c:v>
                </c:pt>
                <c:pt idx="214">
                  <c:v>2.8035318930801627E-11</c:v>
                </c:pt>
                <c:pt idx="215">
                  <c:v>2.4362081876947452E-11</c:v>
                </c:pt>
                <c:pt idx="216">
                  <c:v>1.4534194192185663E-11</c:v>
                </c:pt>
                <c:pt idx="217">
                  <c:v>2.6800587553402261E-11</c:v>
                </c:pt>
                <c:pt idx="218">
                  <c:v>3.3469908249251064E-11</c:v>
                </c:pt>
                <c:pt idx="219">
                  <c:v>1.706401300409227E-11</c:v>
                </c:pt>
                <c:pt idx="220">
                  <c:v>1.8387845800198851E-11</c:v>
                </c:pt>
                <c:pt idx="221">
                  <c:v>2.3437204075637444E-11</c:v>
                </c:pt>
                <c:pt idx="222">
                  <c:v>2.4226425453825955E-11</c:v>
                </c:pt>
                <c:pt idx="223">
                  <c:v>1.5864461868922725E-11</c:v>
                </c:pt>
                <c:pt idx="224">
                  <c:v>1.3951816461561206E-11</c:v>
                </c:pt>
                <c:pt idx="225">
                  <c:v>1.192729131855858E-11</c:v>
                </c:pt>
                <c:pt idx="226">
                  <c:v>2.2608777344216163E-11</c:v>
                </c:pt>
                <c:pt idx="227">
                  <c:v>2.7408347514943863E-11</c:v>
                </c:pt>
                <c:pt idx="228">
                  <c:v>2.3388660792071809E-11</c:v>
                </c:pt>
                <c:pt idx="229">
                  <c:v>2.0368803342724768E-11</c:v>
                </c:pt>
                <c:pt idx="230">
                  <c:v>2.3773035648726551E-11</c:v>
                </c:pt>
                <c:pt idx="231">
                  <c:v>2.4478075306921385E-11</c:v>
                </c:pt>
                <c:pt idx="232">
                  <c:v>2.0997820125679406E-11</c:v>
                </c:pt>
                <c:pt idx="233">
                  <c:v>1.6950425396822877E-11</c:v>
                </c:pt>
                <c:pt idx="234">
                  <c:v>2.0776960400510995E-11</c:v>
                </c:pt>
                <c:pt idx="235">
                  <c:v>2.0811883018104397E-11</c:v>
                </c:pt>
                <c:pt idx="236">
                  <c:v>2.6288542457339267E-11</c:v>
                </c:pt>
                <c:pt idx="237">
                  <c:v>3.4329324631349923E-11</c:v>
                </c:pt>
                <c:pt idx="238">
                  <c:v>3.0949472746192689E-11</c:v>
                </c:pt>
                <c:pt idx="239">
                  <c:v>3.237415096021278E-11</c:v>
                </c:pt>
                <c:pt idx="240">
                  <c:v>2.5323086551404998E-11</c:v>
                </c:pt>
                <c:pt idx="241">
                  <c:v>2.2941546753100867E-11</c:v>
                </c:pt>
                <c:pt idx="242">
                  <c:v>2.4486427935594707E-11</c:v>
                </c:pt>
                <c:pt idx="243">
                  <c:v>2.9398343784830842E-11</c:v>
                </c:pt>
                <c:pt idx="244">
                  <c:v>2.3618382810264295E-11</c:v>
                </c:pt>
                <c:pt idx="245">
                  <c:v>1.0136219672256376E-11</c:v>
                </c:pt>
                <c:pt idx="246">
                  <c:v>1.895745987104406E-11</c:v>
                </c:pt>
                <c:pt idx="247">
                  <c:v>2.1223834357129671E-11</c:v>
                </c:pt>
                <c:pt idx="248">
                  <c:v>2.249699115133577E-11</c:v>
                </c:pt>
                <c:pt idx="249">
                  <c:v>2.0018204476018674E-11</c:v>
                </c:pt>
                <c:pt idx="250">
                  <c:v>1.9375310828427493E-11</c:v>
                </c:pt>
                <c:pt idx="251">
                  <c:v>1.8644478651195452E-11</c:v>
                </c:pt>
                <c:pt idx="252">
                  <c:v>2.590575106517865E-11</c:v>
                </c:pt>
                <c:pt idx="253">
                  <c:v>2.1833051149479153E-11</c:v>
                </c:pt>
                <c:pt idx="254">
                  <c:v>2.0862823336891012E-11</c:v>
                </c:pt>
                <c:pt idx="255">
                  <c:v>2.4040283286249454E-11</c:v>
                </c:pt>
                <c:pt idx="256">
                  <c:v>3.0670930434059701E-11</c:v>
                </c:pt>
                <c:pt idx="257">
                  <c:v>3.6620160418603073E-11</c:v>
                </c:pt>
                <c:pt idx="258">
                  <c:v>2.8378363474744281E-11</c:v>
                </c:pt>
                <c:pt idx="259">
                  <c:v>2.6219987445433083E-11</c:v>
                </c:pt>
                <c:pt idx="260">
                  <c:v>2.4312313130974617E-11</c:v>
                </c:pt>
                <c:pt idx="261">
                  <c:v>2.3752580044656013E-11</c:v>
                </c:pt>
                <c:pt idx="262">
                  <c:v>1.875016777653477E-11</c:v>
                </c:pt>
                <c:pt idx="263">
                  <c:v>1.2604620563229583E-11</c:v>
                </c:pt>
                <c:pt idx="264">
                  <c:v>8.5145488603681666E-12</c:v>
                </c:pt>
                <c:pt idx="265">
                  <c:v>1.8381137509010113E-11</c:v>
                </c:pt>
                <c:pt idx="266">
                  <c:v>2.5422117311267352E-11</c:v>
                </c:pt>
                <c:pt idx="267">
                  <c:v>2.612396742046592E-11</c:v>
                </c:pt>
                <c:pt idx="268">
                  <c:v>2.3806606374874646E-11</c:v>
                </c:pt>
                <c:pt idx="269">
                  <c:v>2.1631573250101574E-11</c:v>
                </c:pt>
                <c:pt idx="270">
                  <c:v>2.4951400385576286E-11</c:v>
                </c:pt>
                <c:pt idx="271">
                  <c:v>2.0823687657654125E-11</c:v>
                </c:pt>
                <c:pt idx="272">
                  <c:v>2.4605045637312191E-11</c:v>
                </c:pt>
                <c:pt idx="273">
                  <c:v>2.5934004312283302E-11</c:v>
                </c:pt>
                <c:pt idx="274">
                  <c:v>2.7047569758740324E-11</c:v>
                </c:pt>
                <c:pt idx="275">
                  <c:v>2.5698298278041927E-11</c:v>
                </c:pt>
                <c:pt idx="276">
                  <c:v>2.3060348290100987E-11</c:v>
                </c:pt>
                <c:pt idx="277">
                  <c:v>2.2390656803876156E-11</c:v>
                </c:pt>
                <c:pt idx="278">
                  <c:v>1.8557358391841329E-11</c:v>
                </c:pt>
                <c:pt idx="279">
                  <c:v>3.2376077170865923E-11</c:v>
                </c:pt>
                <c:pt idx="280">
                  <c:v>3.5509734340294223E-11</c:v>
                </c:pt>
                <c:pt idx="281">
                  <c:v>3.8149425210927188E-11</c:v>
                </c:pt>
                <c:pt idx="282">
                  <c:v>2.7393753593714391E-11</c:v>
                </c:pt>
                <c:pt idx="283">
                  <c:v>2.1306730320587516E-11</c:v>
                </c:pt>
                <c:pt idx="284">
                  <c:v>2.7461794054160225E-11</c:v>
                </c:pt>
                <c:pt idx="285">
                  <c:v>3.0082286566920624E-11</c:v>
                </c:pt>
                <c:pt idx="286">
                  <c:v>3.8730177492265584E-11</c:v>
                </c:pt>
                <c:pt idx="287">
                  <c:v>2.7649149444980324E-11</c:v>
                </c:pt>
                <c:pt idx="288">
                  <c:v>1.7975476359053165E-11</c:v>
                </c:pt>
                <c:pt idx="289">
                  <c:v>1.5925910933465167E-11</c:v>
                </c:pt>
                <c:pt idx="290">
                  <c:v>1.3341737412387279E-11</c:v>
                </c:pt>
                <c:pt idx="291">
                  <c:v>1.3772769459575253E-11</c:v>
                </c:pt>
                <c:pt idx="292">
                  <c:v>1.252474383604865E-11</c:v>
                </c:pt>
                <c:pt idx="293">
                  <c:v>1.481421310642785E-11</c:v>
                </c:pt>
                <c:pt idx="294">
                  <c:v>1.930763240245479E-11</c:v>
                </c:pt>
                <c:pt idx="295">
                  <c:v>2.3026776775642617E-11</c:v>
                </c:pt>
                <c:pt idx="296">
                  <c:v>2.1216221970879887E-11</c:v>
                </c:pt>
                <c:pt idx="297">
                  <c:v>2.2848312411220513E-11</c:v>
                </c:pt>
                <c:pt idx="298">
                  <c:v>2.3049753121583989E-11</c:v>
                </c:pt>
                <c:pt idx="299">
                  <c:v>2.8735384294400689E-11</c:v>
                </c:pt>
                <c:pt idx="300">
                  <c:v>2.6637719126898482E-11</c:v>
                </c:pt>
                <c:pt idx="301">
                  <c:v>2.048043317351657E-11</c:v>
                </c:pt>
                <c:pt idx="302">
                  <c:v>2.571111832848401E-11</c:v>
                </c:pt>
                <c:pt idx="303">
                  <c:v>2.485895318759806E-11</c:v>
                </c:pt>
                <c:pt idx="304">
                  <c:v>2.1534738279980834E-11</c:v>
                </c:pt>
                <c:pt idx="305">
                  <c:v>2.0266303375126346E-11</c:v>
                </c:pt>
                <c:pt idx="306">
                  <c:v>1.8370327946664873E-11</c:v>
                </c:pt>
                <c:pt idx="307">
                  <c:v>2.4294074224321502E-11</c:v>
                </c:pt>
                <c:pt idx="308">
                  <c:v>1.5267627977592592E-11</c:v>
                </c:pt>
                <c:pt idx="309">
                  <c:v>1.7068629716895403E-11</c:v>
                </c:pt>
                <c:pt idx="310">
                  <c:v>1.3620043750190617E-11</c:v>
                </c:pt>
                <c:pt idx="311">
                  <c:v>2.5288846502010385E-11</c:v>
                </c:pt>
                <c:pt idx="312">
                  <c:v>3.1783375619862923E-11</c:v>
                </c:pt>
                <c:pt idx="313">
                  <c:v>3.3853366170842668E-11</c:v>
                </c:pt>
                <c:pt idx="314">
                  <c:v>2.7196617455369431E-11</c:v>
                </c:pt>
                <c:pt idx="315">
                  <c:v>1.9110946074616485E-11</c:v>
                </c:pt>
                <c:pt idx="316">
                  <c:v>1.9709871694154517E-11</c:v>
                </c:pt>
                <c:pt idx="317">
                  <c:v>2.1891511736153452E-11</c:v>
                </c:pt>
                <c:pt idx="318">
                  <c:v>1.9020958100570406E-11</c:v>
                </c:pt>
                <c:pt idx="319">
                  <c:v>1.7346035315789019E-11</c:v>
                </c:pt>
                <c:pt idx="320">
                  <c:v>1.7226853725876049E-11</c:v>
                </c:pt>
                <c:pt idx="321">
                  <c:v>2.7820314731866666E-11</c:v>
                </c:pt>
                <c:pt idx="322">
                  <c:v>3.2529347926154809E-11</c:v>
                </c:pt>
                <c:pt idx="323">
                  <c:v>3.3511122938839724E-11</c:v>
                </c:pt>
                <c:pt idx="324">
                  <c:v>2.7045109830987059E-11</c:v>
                </c:pt>
                <c:pt idx="325">
                  <c:v>2.3252191951101188E-11</c:v>
                </c:pt>
                <c:pt idx="326">
                  <c:v>1.6096221025938239E-11</c:v>
                </c:pt>
                <c:pt idx="327">
                  <c:v>1.7221433164250579E-11</c:v>
                </c:pt>
                <c:pt idx="328">
                  <c:v>2.2673100870646014E-11</c:v>
                </c:pt>
                <c:pt idx="329">
                  <c:v>2.841493565198734E-11</c:v>
                </c:pt>
                <c:pt idx="330">
                  <c:v>3.1438960227713165E-11</c:v>
                </c:pt>
                <c:pt idx="331">
                  <c:v>3.0437867769688791E-11</c:v>
                </c:pt>
                <c:pt idx="332">
                  <c:v>2.9221063314511398E-11</c:v>
                </c:pt>
                <c:pt idx="333">
                  <c:v>3.2352063430648075E-11</c:v>
                </c:pt>
                <c:pt idx="334">
                  <c:v>2.9450699074428434E-11</c:v>
                </c:pt>
                <c:pt idx="335">
                  <c:v>2.6763974420684866E-11</c:v>
                </c:pt>
                <c:pt idx="336">
                  <c:v>2.787190472082689E-11</c:v>
                </c:pt>
                <c:pt idx="337">
                  <c:v>3.9054468660161943E-11</c:v>
                </c:pt>
                <c:pt idx="338">
                  <c:v>3.6339738878035901E-11</c:v>
                </c:pt>
                <c:pt idx="339">
                  <c:v>2.5504547584814212E-11</c:v>
                </c:pt>
                <c:pt idx="340">
                  <c:v>1.9900198953147148E-11</c:v>
                </c:pt>
                <c:pt idx="341">
                  <c:v>2.8652463044562361E-11</c:v>
                </c:pt>
                <c:pt idx="342">
                  <c:v>3.3676693899675831E-11</c:v>
                </c:pt>
                <c:pt idx="343">
                  <c:v>2.2488906440548284E-11</c:v>
                </c:pt>
                <c:pt idx="344">
                  <c:v>1.9697548291933044E-11</c:v>
                </c:pt>
                <c:pt idx="345">
                  <c:v>1.3479903272661061E-11</c:v>
                </c:pt>
                <c:pt idx="346">
                  <c:v>1.9200728973532272E-11</c:v>
                </c:pt>
                <c:pt idx="347">
                  <c:v>1.6937851359267651E-11</c:v>
                </c:pt>
                <c:pt idx="348">
                  <c:v>1.6691534502252335E-11</c:v>
                </c:pt>
                <c:pt idx="349">
                  <c:v>1.5793200048175587E-11</c:v>
                </c:pt>
                <c:pt idx="350">
                  <c:v>2.5357738692498028E-11</c:v>
                </c:pt>
                <c:pt idx="351">
                  <c:v>3.30747166631522E-11</c:v>
                </c:pt>
                <c:pt idx="352">
                  <c:v>2.87370792279075E-11</c:v>
                </c:pt>
                <c:pt idx="353">
                  <c:v>1.7979474453867855E-11</c:v>
                </c:pt>
                <c:pt idx="354">
                  <c:v>1.5263702778749048E-11</c:v>
                </c:pt>
                <c:pt idx="355">
                  <c:v>1.4622140319279898E-11</c:v>
                </c:pt>
                <c:pt idx="356">
                  <c:v>1.0897854143034869E-11</c:v>
                </c:pt>
                <c:pt idx="357">
                  <c:v>7.7545134428679117E-12</c:v>
                </c:pt>
                <c:pt idx="358">
                  <c:v>8.6387692034305837E-12</c:v>
                </c:pt>
                <c:pt idx="359">
                  <c:v>1.3312276737136288E-11</c:v>
                </c:pt>
                <c:pt idx="360">
                  <c:v>1.453427463239759E-11</c:v>
                </c:pt>
                <c:pt idx="361">
                  <c:v>1.7821752767109964E-11</c:v>
                </c:pt>
                <c:pt idx="362">
                  <c:v>2.4474091961725775E-11</c:v>
                </c:pt>
                <c:pt idx="363">
                  <c:v>3.1770750005034923E-11</c:v>
                </c:pt>
                <c:pt idx="364">
                  <c:v>3.5577255127815108E-11</c:v>
                </c:pt>
                <c:pt idx="365">
                  <c:v>4.0394864241785286E-11</c:v>
                </c:pt>
                <c:pt idx="366">
                  <c:v>4.2703501876663484E-11</c:v>
                </c:pt>
                <c:pt idx="367">
                  <c:v>4.8075555658578892E-11</c:v>
                </c:pt>
                <c:pt idx="368">
                  <c:v>3.655967430738725E-11</c:v>
                </c:pt>
                <c:pt idx="369">
                  <c:v>3.2691945729255828E-11</c:v>
                </c:pt>
                <c:pt idx="370">
                  <c:v>2.983841385977061E-11</c:v>
                </c:pt>
                <c:pt idx="371">
                  <c:v>3.4038692369786053E-11</c:v>
                </c:pt>
                <c:pt idx="372">
                  <c:v>2.7722550424506064E-11</c:v>
                </c:pt>
                <c:pt idx="373">
                  <c:v>1.8624380639390462E-11</c:v>
                </c:pt>
                <c:pt idx="374">
                  <c:v>1.7257867009070407E-11</c:v>
                </c:pt>
                <c:pt idx="375">
                  <c:v>2.6088522892928886E-11</c:v>
                </c:pt>
                <c:pt idx="376">
                  <c:v>3.4718425442082451E-11</c:v>
                </c:pt>
                <c:pt idx="377">
                  <c:v>2.9242638748740986E-11</c:v>
                </c:pt>
                <c:pt idx="378">
                  <c:v>1.938370366643853E-11</c:v>
                </c:pt>
                <c:pt idx="379">
                  <c:v>8.884089269684478E-12</c:v>
                </c:pt>
                <c:pt idx="380">
                  <c:v>9.4873089565364007E-12</c:v>
                </c:pt>
                <c:pt idx="381">
                  <c:v>1.2126758005865375E-11</c:v>
                </c:pt>
                <c:pt idx="382">
                  <c:v>2.3272900929965527E-11</c:v>
                </c:pt>
                <c:pt idx="383">
                  <c:v>3.1727454301582652E-11</c:v>
                </c:pt>
                <c:pt idx="384">
                  <c:v>3.2857071660748732E-11</c:v>
                </c:pt>
                <c:pt idx="385">
                  <c:v>2.6102006425699297E-11</c:v>
                </c:pt>
                <c:pt idx="386">
                  <c:v>2.4998868564524912E-11</c:v>
                </c:pt>
                <c:pt idx="387">
                  <c:v>2.5119979066103328E-11</c:v>
                </c:pt>
                <c:pt idx="388">
                  <c:v>2.0197274827597491E-11</c:v>
                </c:pt>
                <c:pt idx="389">
                  <c:v>2.8021126635876111E-11</c:v>
                </c:pt>
                <c:pt idx="390">
                  <c:v>2.9574384285516205E-11</c:v>
                </c:pt>
                <c:pt idx="391">
                  <c:v>3.0584212054425157E-11</c:v>
                </c:pt>
                <c:pt idx="392">
                  <c:v>1.7872459182271419E-11</c:v>
                </c:pt>
                <c:pt idx="393">
                  <c:v>1.7101748494643943E-11</c:v>
                </c:pt>
                <c:pt idx="394">
                  <c:v>2.1516680198155358E-11</c:v>
                </c:pt>
                <c:pt idx="395">
                  <c:v>1.9105113441756148E-11</c:v>
                </c:pt>
                <c:pt idx="396">
                  <c:v>2.3326880430113676E-11</c:v>
                </c:pt>
                <c:pt idx="397">
                  <c:v>4.7411500814012997E-11</c:v>
                </c:pt>
                <c:pt idx="398">
                  <c:v>5.0039637219945987E-11</c:v>
                </c:pt>
                <c:pt idx="399">
                  <c:v>4.8421277898504177E-11</c:v>
                </c:pt>
                <c:pt idx="400">
                  <c:v>3.5237922836744231E-11</c:v>
                </c:pt>
                <c:pt idx="401">
                  <c:v>3.8163457156945022E-11</c:v>
                </c:pt>
                <c:pt idx="402">
                  <c:v>2.9977303401224496E-11</c:v>
                </c:pt>
                <c:pt idx="403">
                  <c:v>2.9178393550103696E-11</c:v>
                </c:pt>
                <c:pt idx="404">
                  <c:v>3.3771754427137936E-11</c:v>
                </c:pt>
                <c:pt idx="405">
                  <c:v>3.5414009924763805E-11</c:v>
                </c:pt>
                <c:pt idx="406">
                  <c:v>3.0032946211759464E-11</c:v>
                </c:pt>
                <c:pt idx="407">
                  <c:v>3.0770679820940457E-11</c:v>
                </c:pt>
                <c:pt idx="408">
                  <c:v>3.0735030426985891E-11</c:v>
                </c:pt>
                <c:pt idx="409">
                  <c:v>2.6212075035678961E-11</c:v>
                </c:pt>
                <c:pt idx="410">
                  <c:v>1.8606730793300917E-11</c:v>
                </c:pt>
                <c:pt idx="411">
                  <c:v>2.9335594268316887E-11</c:v>
                </c:pt>
                <c:pt idx="412">
                  <c:v>3.6377234938085345E-11</c:v>
                </c:pt>
                <c:pt idx="413">
                  <c:v>3.9413920075815876E-11</c:v>
                </c:pt>
                <c:pt idx="414">
                  <c:v>3.5998751487158717E-11</c:v>
                </c:pt>
                <c:pt idx="415">
                  <c:v>2.9671359569118397E-11</c:v>
                </c:pt>
                <c:pt idx="416">
                  <c:v>3.0855032087213632E-11</c:v>
                </c:pt>
                <c:pt idx="417">
                  <c:v>3.3470223617261613E-11</c:v>
                </c:pt>
                <c:pt idx="418">
                  <c:v>3.6685206152944723E-11</c:v>
                </c:pt>
                <c:pt idx="419">
                  <c:v>6.3380076670687318E-11</c:v>
                </c:pt>
                <c:pt idx="420">
                  <c:v>6.7994681339072419E-11</c:v>
                </c:pt>
                <c:pt idx="421">
                  <c:v>7.3254664134452854E-11</c:v>
                </c:pt>
                <c:pt idx="422">
                  <c:v>4.3185755684097004E-11</c:v>
                </c:pt>
                <c:pt idx="423">
                  <c:v>3.9535242257340425E-11</c:v>
                </c:pt>
                <c:pt idx="424">
                  <c:v>3.5746239228796322E-11</c:v>
                </c:pt>
                <c:pt idx="425">
                  <c:v>4.6813959676387411E-11</c:v>
                </c:pt>
                <c:pt idx="426">
                  <c:v>4.1508603647210567E-11</c:v>
                </c:pt>
                <c:pt idx="427">
                  <c:v>3.8739444827432065E-11</c:v>
                </c:pt>
                <c:pt idx="428">
                  <c:v>2.2839386547699415E-11</c:v>
                </c:pt>
                <c:pt idx="429">
                  <c:v>2.9624790230631257E-11</c:v>
                </c:pt>
                <c:pt idx="430">
                  <c:v>3.9162057249744247E-11</c:v>
                </c:pt>
                <c:pt idx="431">
                  <c:v>5.1012870810071799E-11</c:v>
                </c:pt>
                <c:pt idx="432">
                  <c:v>5.4945307769719277E-11</c:v>
                </c:pt>
                <c:pt idx="433">
                  <c:v>4.6135464005792333E-11</c:v>
                </c:pt>
                <c:pt idx="434">
                  <c:v>3.3506477688327591E-11</c:v>
                </c:pt>
                <c:pt idx="435">
                  <c:v>2.0676405323791811E-11</c:v>
                </c:pt>
                <c:pt idx="436">
                  <c:v>1.109719319058871E-11</c:v>
                </c:pt>
                <c:pt idx="437">
                  <c:v>1.4176120459858894E-11</c:v>
                </c:pt>
                <c:pt idx="438">
                  <c:v>2.5228800000648078E-11</c:v>
                </c:pt>
                <c:pt idx="439">
                  <c:v>3.4141294555195053E-11</c:v>
                </c:pt>
                <c:pt idx="440">
                  <c:v>4.0342162216051615E-11</c:v>
                </c:pt>
                <c:pt idx="441">
                  <c:v>2.9843630055838923E-11</c:v>
                </c:pt>
                <c:pt idx="442">
                  <c:v>2.5446738679184205E-11</c:v>
                </c:pt>
                <c:pt idx="443">
                  <c:v>3.3871831586244121E-11</c:v>
                </c:pt>
                <c:pt idx="444">
                  <c:v>4.3126630352315013E-11</c:v>
                </c:pt>
                <c:pt idx="445">
                  <c:v>5.5546549856282787E-11</c:v>
                </c:pt>
                <c:pt idx="446">
                  <c:v>4.0897537357812085E-11</c:v>
                </c:pt>
                <c:pt idx="447">
                  <c:v>6.8010460504154137E-11</c:v>
                </c:pt>
                <c:pt idx="448">
                  <c:v>9.6781912768965237E-11</c:v>
                </c:pt>
                <c:pt idx="449">
                  <c:v>1.0772709978277143E-10</c:v>
                </c:pt>
                <c:pt idx="450">
                  <c:v>9.8241249875702037E-11</c:v>
                </c:pt>
                <c:pt idx="451">
                  <c:v>5.974193008979332E-11</c:v>
                </c:pt>
                <c:pt idx="452">
                  <c:v>7.2977625075282634E-11</c:v>
                </c:pt>
                <c:pt idx="453">
                  <c:v>5.766563752137242E-11</c:v>
                </c:pt>
                <c:pt idx="454">
                  <c:v>5.8239024223024633E-11</c:v>
                </c:pt>
                <c:pt idx="455">
                  <c:v>4.0278204778657014E-11</c:v>
                </c:pt>
                <c:pt idx="456">
                  <c:v>3.615670482519415E-11</c:v>
                </c:pt>
                <c:pt idx="457">
                  <c:v>5.6564894774114363E-11</c:v>
                </c:pt>
                <c:pt idx="458">
                  <c:v>5.5397597444150345E-11</c:v>
                </c:pt>
                <c:pt idx="459">
                  <c:v>6.0224181456698736E-11</c:v>
                </c:pt>
                <c:pt idx="460">
                  <c:v>5.2818053806210885E-11</c:v>
                </c:pt>
                <c:pt idx="461">
                  <c:v>5.6825872545057107E-11</c:v>
                </c:pt>
                <c:pt idx="462">
                  <c:v>5.8825606896380774E-11</c:v>
                </c:pt>
                <c:pt idx="463">
                  <c:v>7.1315739640952098E-11</c:v>
                </c:pt>
                <c:pt idx="464">
                  <c:v>6.9387280149936825E-11</c:v>
                </c:pt>
                <c:pt idx="465">
                  <c:v>6.340563110863254E-11</c:v>
                </c:pt>
                <c:pt idx="466">
                  <c:v>4.8491035294315232E-11</c:v>
                </c:pt>
                <c:pt idx="467">
                  <c:v>6.0347905769670146E-11</c:v>
                </c:pt>
                <c:pt idx="468">
                  <c:v>6.5686020030835714E-11</c:v>
                </c:pt>
                <c:pt idx="469">
                  <c:v>4.7509669372391001E-11</c:v>
                </c:pt>
                <c:pt idx="470">
                  <c:v>4.4304955660409675E-11</c:v>
                </c:pt>
                <c:pt idx="471">
                  <c:v>4.2239445278129733E-11</c:v>
                </c:pt>
                <c:pt idx="472">
                  <c:v>4.7637726224538994E-11</c:v>
                </c:pt>
                <c:pt idx="473">
                  <c:v>3.8884824947775951E-11</c:v>
                </c:pt>
                <c:pt idx="474">
                  <c:v>3.0592569417005604E-11</c:v>
                </c:pt>
                <c:pt idx="475">
                  <c:v>3.7928215739352186E-11</c:v>
                </c:pt>
                <c:pt idx="476">
                  <c:v>3.4047832456898992E-11</c:v>
                </c:pt>
                <c:pt idx="477">
                  <c:v>4.5968783407699112E-11</c:v>
                </c:pt>
                <c:pt idx="478">
                  <c:v>4.1301186213634123E-11</c:v>
                </c:pt>
                <c:pt idx="479">
                  <c:v>4.1566971622508536E-11</c:v>
                </c:pt>
                <c:pt idx="480">
                  <c:v>2.1285433666458226E-11</c:v>
                </c:pt>
                <c:pt idx="481">
                  <c:v>2.1413720216467485E-11</c:v>
                </c:pt>
                <c:pt idx="482">
                  <c:v>2.8174589529608127E-11</c:v>
                </c:pt>
                <c:pt idx="483">
                  <c:v>3.4083771643924673E-11</c:v>
                </c:pt>
                <c:pt idx="484">
                  <c:v>3.3829387027239396E-11</c:v>
                </c:pt>
                <c:pt idx="485">
                  <c:v>1.9041076667104259E-11</c:v>
                </c:pt>
                <c:pt idx="486">
                  <c:v>2.0550459637248272E-11</c:v>
                </c:pt>
                <c:pt idx="487">
                  <c:v>1.7518529258451515E-11</c:v>
                </c:pt>
                <c:pt idx="488">
                  <c:v>3.7182105471896867E-11</c:v>
                </c:pt>
                <c:pt idx="489">
                  <c:v>3.3357531227188811E-11</c:v>
                </c:pt>
                <c:pt idx="490">
                  <c:v>4.0896531074205225E-11</c:v>
                </c:pt>
                <c:pt idx="491">
                  <c:v>2.7976380073278548E-11</c:v>
                </c:pt>
                <c:pt idx="492">
                  <c:v>3.1852837976430356E-11</c:v>
                </c:pt>
                <c:pt idx="493">
                  <c:v>2.9719456987853465E-11</c:v>
                </c:pt>
                <c:pt idx="494">
                  <c:v>3.3550955725927604E-11</c:v>
                </c:pt>
                <c:pt idx="495">
                  <c:v>3.0897410926878025E-11</c:v>
                </c:pt>
                <c:pt idx="496">
                  <c:v>3.6643549989817435E-11</c:v>
                </c:pt>
                <c:pt idx="497">
                  <c:v>3.4068550333487307E-11</c:v>
                </c:pt>
                <c:pt idx="498">
                  <c:v>3.0085299159705677E-11</c:v>
                </c:pt>
                <c:pt idx="499">
                  <c:v>2.0970403413849459E-11</c:v>
                </c:pt>
              </c:numCache>
            </c:numRef>
          </c:yVal>
          <c:smooth val="1"/>
        </c:ser>
        <c:axId val="52824704"/>
        <c:axId val="52830592"/>
      </c:scatterChart>
      <c:valAx>
        <c:axId val="52824704"/>
        <c:scaling>
          <c:logBase val="10"/>
          <c:orientation val="minMax"/>
        </c:scaling>
        <c:axPos val="b"/>
        <c:numFmt formatCode="General" sourceLinked="1"/>
        <c:tickLblPos val="nextTo"/>
        <c:spPr>
          <a:ln w="12700">
            <a:solidFill>
              <a:schemeClr val="tx1"/>
            </a:solidFill>
          </a:ln>
        </c:spPr>
        <c:txPr>
          <a:bodyPr/>
          <a:lstStyle/>
          <a:p>
            <a:pPr>
              <a:defRPr sz="2000"/>
            </a:pPr>
            <a:endParaRPr lang="ja-JP"/>
          </a:p>
        </c:txPr>
        <c:crossAx val="52830592"/>
        <c:crossesAt val="1.0000000000000561E-13"/>
        <c:crossBetween val="midCat"/>
      </c:valAx>
      <c:valAx>
        <c:axId val="52830592"/>
        <c:scaling>
          <c:logBase val="10"/>
          <c:orientation val="minMax"/>
          <c:max val="1.0000000000000377E-8"/>
          <c:min val="1.0000000000000561E-13"/>
        </c:scaling>
        <c:axPos val="l"/>
        <c:numFmt formatCode="General" sourceLinked="1"/>
        <c:tickLblPos val="nextTo"/>
        <c:spPr>
          <a:ln w="12700">
            <a:solidFill>
              <a:schemeClr val="tx1"/>
            </a:solidFill>
          </a:ln>
        </c:spPr>
        <c:txPr>
          <a:bodyPr/>
          <a:lstStyle/>
          <a:p>
            <a:pPr>
              <a:defRPr sz="2000"/>
            </a:pPr>
            <a:endParaRPr lang="ja-JP"/>
          </a:p>
        </c:txPr>
        <c:crossAx val="52824704"/>
        <c:crossesAt val="1"/>
        <c:crossBetween val="midCat"/>
      </c:valAx>
      <c:spPr>
        <a:noFill/>
        <a:ln w="25400">
          <a:solidFill>
            <a:prstClr val="black"/>
          </a:solidFill>
        </a:ln>
      </c:spPr>
    </c:plotArea>
    <c:plotVisOnly val="1"/>
    <c:dispBlanksAs val="gap"/>
  </c:chart>
  <c:externalData r:id="rId1"/>
  <c:userShapes r:id="rId2"/>
</c:chartSpace>
</file>

<file path=ppt/drawings/_rels/vmlDrawing1.vml.rels><?xml version="1.0" encoding="UTF-8" standalone="yes"?>
<Relationships xmlns="http://schemas.openxmlformats.org/package/2006/relationships"><Relationship Id="rId3" Type="http://schemas.openxmlformats.org/officeDocument/2006/relationships/image" Target="../media/image6.wmf"/><Relationship Id="rId7" Type="http://schemas.openxmlformats.org/officeDocument/2006/relationships/image" Target="../media/image10.wmf"/><Relationship Id="rId2" Type="http://schemas.openxmlformats.org/officeDocument/2006/relationships/image" Target="../media/image5.wmf"/><Relationship Id="rId1" Type="http://schemas.openxmlformats.org/officeDocument/2006/relationships/image" Target="../media/image4.wmf"/><Relationship Id="rId6" Type="http://schemas.openxmlformats.org/officeDocument/2006/relationships/image" Target="../media/image9.wmf"/><Relationship Id="rId5" Type="http://schemas.openxmlformats.org/officeDocument/2006/relationships/image" Target="../media/image8.wmf"/><Relationship Id="rId4"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drawing1.xml><?xml version="1.0" encoding="utf-8"?>
<c:userShapes xmlns:c="http://schemas.openxmlformats.org/drawingml/2006/chart">
  <cdr:relSizeAnchor xmlns:cdr="http://schemas.openxmlformats.org/drawingml/2006/chartDrawing">
    <cdr:from>
      <cdr:x>0.35714</cdr:x>
      <cdr:y>0.25894</cdr:y>
    </cdr:from>
    <cdr:to>
      <cdr:x>0.39286</cdr:x>
      <cdr:y>0.33662</cdr:y>
    </cdr:to>
    <cdr:sp macro="" textlink="">
      <cdr:nvSpPr>
        <cdr:cNvPr id="3" name="直線コネクタ 2"/>
        <cdr:cNvSpPr/>
      </cdr:nvSpPr>
      <cdr:spPr>
        <a:xfrm xmlns:a="http://schemas.openxmlformats.org/drawingml/2006/main" flipH="1">
          <a:off x="2160240" y="720080"/>
          <a:ext cx="216024" cy="216024"/>
        </a:xfrm>
        <a:prstGeom xmlns:a="http://schemas.openxmlformats.org/drawingml/2006/main" prst="line">
          <a:avLst/>
        </a:prstGeom>
        <a:ln xmlns:a="http://schemas.openxmlformats.org/drawingml/2006/main">
          <a:solidFill>
            <a:schemeClr val="tx1"/>
          </a:solidFill>
          <a:headEnd type="none" w="med" len="med"/>
          <a:tailEnd type="arrow" w="med" len="me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ja-JP"/>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pitchFamily="50" charset="-128"/>
              </a:defRPr>
            </a:lvl1pPr>
          </a:lstStyle>
          <a:p>
            <a:pPr>
              <a:defRPr/>
            </a:pPr>
            <a:endParaRPr lang="en-US" altLang="ja-JP"/>
          </a:p>
        </p:txBody>
      </p:sp>
      <p:sp>
        <p:nvSpPr>
          <p:cNvPr id="5123"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pitchFamily="50" charset="-128"/>
              </a:defRPr>
            </a:lvl1pPr>
          </a:lstStyle>
          <a:p>
            <a:pPr>
              <a:defRPr/>
            </a:pPr>
            <a:endParaRPr lang="en-US" altLang="ja-JP"/>
          </a:p>
        </p:txBody>
      </p:sp>
      <p:sp>
        <p:nvSpPr>
          <p:cNvPr id="19460"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pitchFamily="50" charset="-128"/>
              </a:defRPr>
            </a:lvl1pPr>
          </a:lstStyle>
          <a:p>
            <a:pPr>
              <a:defRPr/>
            </a:pPr>
            <a:endParaRPr lang="en-US" altLang="ja-JP"/>
          </a:p>
        </p:txBody>
      </p:sp>
      <p:sp>
        <p:nvSpPr>
          <p:cNvPr id="5127"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ea typeface="ＭＳ Ｐゴシック" pitchFamily="50" charset="-128"/>
              </a:defRPr>
            </a:lvl1pPr>
          </a:lstStyle>
          <a:p>
            <a:pPr>
              <a:defRPr/>
            </a:pPr>
            <a:fld id="{B2107BCF-4C53-4F61-A424-AA156E10DAEB}" type="slidenum">
              <a:rPr lang="en-US" altLang="ja-JP"/>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8AF536EC-9916-4F4F-9C3F-1EBAF897AD0B}" type="slidenum">
              <a:rPr lang="en-US" altLang="ja-JP" smtClean="0"/>
              <a:pPr/>
              <a:t>2</a:t>
            </a:fld>
            <a:endParaRPr lang="en-US" altLang="ja-JP"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xfrm>
            <a:off x="681038" y="4714875"/>
            <a:ext cx="5435600" cy="4467225"/>
          </a:xfrm>
          <a:noFill/>
          <a:ln/>
        </p:spPr>
        <p:txBody>
          <a:bodyPr lIns="87068" tIns="43534" rIns="87068" bIns="43534"/>
          <a:lstStyle/>
          <a:p>
            <a:pPr eaLnBrk="1" hangingPunct="1"/>
            <a:r>
              <a:rPr lang="ja-JP" altLang="en-US" sz="1400" smtClean="0"/>
              <a:t>まず、磁気インピーダンス効果について説明します。</a:t>
            </a:r>
          </a:p>
          <a:p>
            <a:pPr eaLnBrk="1" hangingPunct="1"/>
            <a:r>
              <a:rPr lang="ja-JP" altLang="en-US" sz="1400" smtClean="0"/>
              <a:t>アモルファスワイヤに高周波電流を通電させ表皮効果を生じさせたとき、</a:t>
            </a:r>
          </a:p>
          <a:p>
            <a:pPr eaLnBrk="1" hangingPunct="1"/>
            <a:r>
              <a:rPr lang="ja-JP" altLang="en-US" sz="1400" smtClean="0"/>
              <a:t>ワイヤ円周方向最大微分透磁率</a:t>
            </a:r>
            <a:r>
              <a:rPr lang="el-GR" altLang="ja-JP" sz="1400" smtClean="0">
                <a:latin typeface="ＭＳ Ｐ明朝" pitchFamily="18" charset="-128"/>
              </a:rPr>
              <a:t>μ</a:t>
            </a:r>
            <a:r>
              <a:rPr lang="ja-JP" altLang="el-GR" sz="1400" smtClean="0">
                <a:latin typeface="ＭＳ Ｐ明朝" pitchFamily="18" charset="-128"/>
              </a:rPr>
              <a:t>が外部磁界で変化するため、</a:t>
            </a:r>
            <a:r>
              <a:rPr lang="ja-JP" altLang="en-US" sz="1400" smtClean="0"/>
              <a:t>表皮深さ</a:t>
            </a:r>
            <a:r>
              <a:rPr lang="el-GR" altLang="ja-JP" sz="1400" smtClean="0">
                <a:latin typeface="ＭＳ Ｐ明朝" pitchFamily="18" charset="-128"/>
              </a:rPr>
              <a:t>δ</a:t>
            </a:r>
            <a:r>
              <a:rPr lang="ja-JP" altLang="el-GR" sz="1400" smtClean="0">
                <a:latin typeface="ＭＳ Ｐ明朝" pitchFamily="18" charset="-128"/>
              </a:rPr>
              <a:t>も変化します。</a:t>
            </a:r>
            <a:endParaRPr lang="ja-JP" altLang="en-US" sz="1400" smtClean="0">
              <a:latin typeface="ＭＳ Ｐ明朝" pitchFamily="18" charset="-128"/>
            </a:endParaRPr>
          </a:p>
          <a:p>
            <a:pPr eaLnBrk="1" hangingPunct="1"/>
            <a:endParaRPr lang="ja-JP" altLang="en-US" sz="1400" smtClean="0">
              <a:latin typeface="ＭＳ Ｐ明朝" pitchFamily="18" charset="-128"/>
            </a:endParaRPr>
          </a:p>
          <a:p>
            <a:pPr eaLnBrk="1" hangingPunct="1"/>
            <a:r>
              <a:rPr lang="ja-JP" altLang="el-GR" sz="1400" smtClean="0">
                <a:latin typeface="ＭＳ Ｐ明朝" pitchFamily="18" charset="-128"/>
              </a:rPr>
              <a:t>アモルファスワイヤのインピーダンス</a:t>
            </a:r>
            <a:r>
              <a:rPr lang="en-US" altLang="ja-JP" sz="1400" smtClean="0">
                <a:latin typeface="ＭＳ Ｐ明朝" pitchFamily="18" charset="-128"/>
              </a:rPr>
              <a:t>Z</a:t>
            </a:r>
            <a:r>
              <a:rPr lang="ja-JP" altLang="en-US" sz="1400" smtClean="0">
                <a:latin typeface="ＭＳ Ｐ明朝" pitchFamily="18" charset="-128"/>
              </a:rPr>
              <a:t>は、ベッセル関数を用いてこのように表されます。そして表皮効果が起こっていないときは、このように表され、一定となります。</a:t>
            </a:r>
          </a:p>
          <a:p>
            <a:pPr eaLnBrk="1" hangingPunct="1"/>
            <a:r>
              <a:rPr lang="ja-JP" altLang="en-US" sz="1400" smtClean="0">
                <a:latin typeface="ＭＳ Ｐ明朝" pitchFamily="18" charset="-128"/>
              </a:rPr>
              <a:t>表皮効果が顕著な場合には、このようになり、最大微分透磁率</a:t>
            </a:r>
            <a:r>
              <a:rPr lang="el-GR" altLang="ja-JP" sz="1400" smtClean="0">
                <a:latin typeface="ＭＳ Ｐ明朝" pitchFamily="18" charset="-128"/>
              </a:rPr>
              <a:t>μ</a:t>
            </a:r>
            <a:r>
              <a:rPr lang="ja-JP" altLang="el-GR" sz="1400" smtClean="0">
                <a:latin typeface="ＭＳ Ｐ明朝" pitchFamily="18" charset="-128"/>
              </a:rPr>
              <a:t>が磁界で変化するため、インピーダンス</a:t>
            </a:r>
            <a:r>
              <a:rPr lang="en-US" altLang="ja-JP" sz="1400" smtClean="0">
                <a:latin typeface="ＭＳ Ｐ明朝" pitchFamily="18" charset="-128"/>
              </a:rPr>
              <a:t>Z</a:t>
            </a:r>
            <a:r>
              <a:rPr lang="ja-JP" altLang="en-US" sz="1400" smtClean="0">
                <a:latin typeface="ＭＳ Ｐ明朝" pitchFamily="18" charset="-128"/>
              </a:rPr>
              <a:t>もルート</a:t>
            </a:r>
            <a:r>
              <a:rPr lang="el-GR" altLang="ja-JP" sz="1400" smtClean="0">
                <a:latin typeface="ＭＳ Ｐ明朝" pitchFamily="18" charset="-128"/>
              </a:rPr>
              <a:t>μ</a:t>
            </a:r>
            <a:r>
              <a:rPr lang="ja-JP" altLang="el-GR" sz="1400" smtClean="0">
                <a:latin typeface="ＭＳ Ｐ明朝" pitchFamily="18" charset="-128"/>
              </a:rPr>
              <a:t>に比例して変化します。</a:t>
            </a:r>
            <a:endParaRPr lang="ja-JP" altLang="en-US" sz="1400" smtClean="0">
              <a:latin typeface="ＭＳ Ｐ明朝" pitchFamily="18" charset="-128"/>
            </a:endParaRPr>
          </a:p>
          <a:p>
            <a:pPr eaLnBrk="1" hangingPunct="1"/>
            <a:endParaRPr lang="ja-JP" altLang="en-US" sz="1400" smtClean="0">
              <a:latin typeface="ＭＳ Ｐ明朝" pitchFamily="18" charset="-128"/>
            </a:endParaRPr>
          </a:p>
          <a:p>
            <a:pPr eaLnBrk="1" hangingPunct="1"/>
            <a:r>
              <a:rPr lang="ja-JP" altLang="el-GR" sz="1400" smtClean="0">
                <a:latin typeface="ＭＳ Ｐ明朝" pitchFamily="18" charset="-128"/>
              </a:rPr>
              <a:t>これを</a:t>
            </a:r>
            <a:r>
              <a:rPr lang="en-US" altLang="ja-JP" sz="1400" smtClean="0">
                <a:latin typeface="ＭＳ Ｐ明朝" pitchFamily="18" charset="-128"/>
              </a:rPr>
              <a:t>MI</a:t>
            </a:r>
            <a:r>
              <a:rPr lang="ja-JP" altLang="en-US" sz="1400" smtClean="0">
                <a:latin typeface="ＭＳ Ｐ明朝" pitchFamily="18" charset="-128"/>
              </a:rPr>
              <a:t>効果といいます。</a:t>
            </a:r>
            <a:endParaRPr lang="ja-JP" altLang="el-GR" sz="1400" smtClean="0">
              <a:latin typeface="ＭＳ Ｐ明朝" pitchFamily="18" charset="-128"/>
            </a:endParaRPr>
          </a:p>
          <a:p>
            <a:pPr eaLnBrk="1" hangingPunct="1"/>
            <a:endParaRPr lang="en-US"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a:p>
        </p:txBody>
      </p:sp>
      <p:sp>
        <p:nvSpPr>
          <p:cNvPr id="4" name="スライド番号プレースホルダ 3"/>
          <p:cNvSpPr>
            <a:spLocks noGrp="1"/>
          </p:cNvSpPr>
          <p:nvPr>
            <p:ph type="sldNum" sz="quarter" idx="10"/>
          </p:nvPr>
        </p:nvSpPr>
        <p:spPr/>
        <p:txBody>
          <a:bodyPr/>
          <a:lstStyle/>
          <a:p>
            <a:pPr>
              <a:defRPr/>
            </a:pPr>
            <a:fld id="{B2107BCF-4C53-4F61-A424-AA156E10DAEB}" type="slidenum">
              <a:rPr lang="en-US" altLang="ja-JP" smtClean="0"/>
              <a:pPr>
                <a:defRPr/>
              </a:pPr>
              <a:t>6</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B2107BCF-4C53-4F61-A424-AA156E10DAEB}" type="slidenum">
              <a:rPr lang="en-US" altLang="ja-JP" smtClean="0"/>
              <a:pPr>
                <a:defRPr/>
              </a:pPr>
              <a:t>9</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スライド イメージ プレースホルダー 1"/>
          <p:cNvSpPr>
            <a:spLocks noGrp="1" noRot="1" noChangeAspect="1" noTextEdit="1"/>
          </p:cNvSpPr>
          <p:nvPr>
            <p:ph type="sldImg"/>
          </p:nvPr>
        </p:nvSpPr>
        <p:spPr>
          <a:ln/>
        </p:spPr>
      </p:sp>
      <p:sp>
        <p:nvSpPr>
          <p:cNvPr id="40963" name="ノート プレースホルダー 2"/>
          <p:cNvSpPr>
            <a:spLocks noGrp="1"/>
          </p:cNvSpPr>
          <p:nvPr>
            <p:ph type="body" idx="1"/>
          </p:nvPr>
        </p:nvSpPr>
        <p:spPr>
          <a:noFill/>
          <a:ln/>
        </p:spPr>
        <p:txBody>
          <a:bodyPr/>
          <a:lstStyle/>
          <a:p>
            <a:endParaRPr lang="ja-JP" altLang="en-US" smtClean="0">
              <a:ea typeface="ＭＳ Ｐ明朝" charset="-128"/>
            </a:endParaRPr>
          </a:p>
        </p:txBody>
      </p:sp>
      <p:sp>
        <p:nvSpPr>
          <p:cNvPr id="40964" name="スライド番号プレースホルダー 3"/>
          <p:cNvSpPr>
            <a:spLocks noGrp="1"/>
          </p:cNvSpPr>
          <p:nvPr>
            <p:ph type="sldNum" sz="quarter" idx="5"/>
          </p:nvPr>
        </p:nvSpPr>
        <p:spPr>
          <a:noFill/>
        </p:spPr>
        <p:txBody>
          <a:bodyPr/>
          <a:lstStyle/>
          <a:p>
            <a:fld id="{7C32848B-4BD8-496D-8A8F-A7D507C99E9F}" type="slidenum">
              <a:rPr lang="en-US" altLang="ja-JP" smtClean="0">
                <a:ea typeface="ＭＳ Ｐゴシック" charset="-128"/>
              </a:rPr>
              <a:pPr/>
              <a:t>10</a:t>
            </a:fld>
            <a:endParaRPr lang="en-US" altLang="ja-JP" smtClean="0">
              <a:ea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センサヘッドは二つの</a:t>
            </a:r>
            <a:r>
              <a:rPr kumimoji="1" lang="en-US" altLang="ja-JP" dirty="0" smtClean="0"/>
              <a:t>MI</a:t>
            </a:r>
            <a:r>
              <a:rPr kumimoji="1" lang="ja-JP" altLang="en-US" dirty="0" smtClean="0"/>
              <a:t>素子が含まれる。素子間の距離は</a:t>
            </a:r>
            <a:r>
              <a:rPr kumimoji="1" lang="en-US" altLang="ja-JP" dirty="0" smtClean="0"/>
              <a:t>3</a:t>
            </a:r>
            <a:r>
              <a:rPr kumimoji="1" lang="ja-JP" altLang="en-US" dirty="0" smtClean="0"/>
              <a:t>センチです。前の</a:t>
            </a:r>
            <a:r>
              <a:rPr kumimoji="1" lang="ja-JP" altLang="en-US" dirty="0" err="1" smtClean="0"/>
              <a:t>は</a:t>
            </a:r>
            <a:r>
              <a:rPr kumimoji="1" lang="ja-JP" altLang="en-US" dirty="0" smtClean="0"/>
              <a:t>計測用、脳波と環境ノイズを検出します。後ろのは参照用、環境ノイズだけ検出します。この二つの素子の電圧差を出力します。</a:t>
            </a:r>
            <a:endParaRPr kumimoji="1" lang="en-US" altLang="ja-JP" dirty="0" smtClean="0"/>
          </a:p>
          <a:p>
            <a:r>
              <a:rPr kumimoji="1" lang="ja-JP" altLang="en-US" dirty="0" smtClean="0"/>
              <a:t>センサヘッドの</a:t>
            </a:r>
            <a:r>
              <a:rPr lang="ja-JP" altLang="en-US" dirty="0" smtClean="0"/>
              <a:t>アモルファスワイヤは高周波数パルス電流の状態で動作するので、</a:t>
            </a:r>
            <a:r>
              <a:rPr kumimoji="1" lang="ja-JP" altLang="en-US" dirty="0" smtClean="0"/>
              <a:t>計測回路は主にパルス電流を作ります。</a:t>
            </a:r>
            <a:endParaRPr kumimoji="1" lang="en-US" altLang="ja-JP" dirty="0" smtClean="0"/>
          </a:p>
          <a:p>
            <a:r>
              <a:rPr kumimoji="1" lang="ja-JP" altLang="en-US" dirty="0" smtClean="0"/>
              <a:t>フィルタ回路は電源ノイズと高周波数ノイズを除去します。</a:t>
            </a:r>
            <a:endParaRPr kumimoji="1" lang="ja-JP" altLang="en-US" dirty="0"/>
          </a:p>
        </p:txBody>
      </p:sp>
      <p:sp>
        <p:nvSpPr>
          <p:cNvPr id="4" name="スライド番号プレースホルダー 3"/>
          <p:cNvSpPr>
            <a:spLocks noGrp="1"/>
          </p:cNvSpPr>
          <p:nvPr>
            <p:ph type="sldNum" sz="quarter" idx="10"/>
          </p:nvPr>
        </p:nvSpPr>
        <p:spPr/>
        <p:txBody>
          <a:bodyPr/>
          <a:lstStyle/>
          <a:p>
            <a:fld id="{90BCC31A-DA08-43F1-9B85-D8AE3A0F636A}" type="slidenum">
              <a:rPr kumimoji="1" lang="ja-JP" altLang="en-US" smtClean="0"/>
              <a:pPr/>
              <a:t>11</a:t>
            </a:fld>
            <a:endParaRPr kumimoji="1" lang="ja-JP" altLang="en-US"/>
          </a:p>
        </p:txBody>
      </p:sp>
    </p:spTree>
    <p:extLst>
      <p:ext uri="{BB962C8B-B14F-4D97-AF65-F5344CB8AC3E}">
        <p14:creationId xmlns:p14="http://schemas.microsoft.com/office/powerpoint/2010/main" xmlns="" val="162207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14" name="タイトル 13"/>
          <p:cNvSpPr>
            <a:spLocks noGrp="1"/>
          </p:cNvSpPr>
          <p:nvPr>
            <p:ph type="ctrTitle"/>
          </p:nvPr>
        </p:nvSpPr>
        <p:spPr>
          <a:xfrm>
            <a:off x="1432560" y="359898"/>
            <a:ext cx="7406640" cy="1472184"/>
          </a:xfrm>
        </p:spPr>
        <p:txBody>
          <a:bodyPr anchor="b"/>
          <a:lstStyle>
            <a:lvl1pPr algn="l">
              <a:defRPr/>
            </a:lvl1pPr>
            <a:extLst/>
          </a:lstStyle>
          <a:p>
            <a:r>
              <a:rPr kumimoji="0" lang="ja-JP" altLang="en-US" smtClean="0"/>
              <a:t>マスタ タイトルの書式設定</a:t>
            </a:r>
            <a:endParaRPr kumimoji="0" lang="en-US"/>
          </a:p>
        </p:txBody>
      </p:sp>
      <p:sp>
        <p:nvSpPr>
          <p:cNvPr id="22" name="サブタイトル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 サブタイトルの書式設定</a:t>
            </a:r>
            <a:endParaRPr kumimoji="0" lang="en-US"/>
          </a:p>
        </p:txBody>
      </p:sp>
      <p:sp>
        <p:nvSpPr>
          <p:cNvPr id="7" name="日付プレースホルダ 6"/>
          <p:cNvSpPr>
            <a:spLocks noGrp="1"/>
          </p:cNvSpPr>
          <p:nvPr>
            <p:ph type="dt" sz="half" idx="10"/>
          </p:nvPr>
        </p:nvSpPr>
        <p:spPr/>
        <p:txBody>
          <a:bodyPr/>
          <a:lstStyle>
            <a:extLst/>
          </a:lstStyle>
          <a:p>
            <a:pPr>
              <a:defRPr/>
            </a:pPr>
            <a:endParaRPr lang="en-US" altLang="ja-JP"/>
          </a:p>
        </p:txBody>
      </p:sp>
      <p:sp>
        <p:nvSpPr>
          <p:cNvPr id="20" name="フッター プレースホルダ 19"/>
          <p:cNvSpPr>
            <a:spLocks noGrp="1"/>
          </p:cNvSpPr>
          <p:nvPr>
            <p:ph type="ftr" sz="quarter" idx="11"/>
          </p:nvPr>
        </p:nvSpPr>
        <p:spPr/>
        <p:txBody>
          <a:bodyPr/>
          <a:lstStyle>
            <a:extLst/>
          </a:lstStyle>
          <a:p>
            <a:pPr>
              <a:defRPr/>
            </a:pPr>
            <a:endParaRPr lang="en-US" altLang="ja-JP"/>
          </a:p>
        </p:txBody>
      </p:sp>
      <p:sp>
        <p:nvSpPr>
          <p:cNvPr id="10" name="スライド番号プレースホルダ 9"/>
          <p:cNvSpPr>
            <a:spLocks noGrp="1"/>
          </p:cNvSpPr>
          <p:nvPr>
            <p:ph type="sldNum" sz="quarter" idx="12"/>
          </p:nvPr>
        </p:nvSpPr>
        <p:spPr/>
        <p:txBody>
          <a:bodyPr/>
          <a:lstStyle>
            <a:extLst/>
          </a:lstStyle>
          <a:p>
            <a:pPr>
              <a:defRPr/>
            </a:pPr>
            <a:fld id="{1296ABAB-27E9-4AE2-A897-CC1C964428F1}" type="slidenum">
              <a:rPr lang="en-US" altLang="ja-JP" smtClean="0"/>
              <a:pPr>
                <a:defRPr/>
              </a:pPr>
              <a:t>&lt;#&gt;</a:t>
            </a:fld>
            <a:endParaRPr lang="en-US" altLang="ja-JP"/>
          </a:p>
        </p:txBody>
      </p:sp>
      <p:sp>
        <p:nvSpPr>
          <p:cNvPr id="8" name="円/楕円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 タイトルの書式設定</a:t>
            </a:r>
            <a:endParaRPr kumimoji="0" lang="en-US"/>
          </a:p>
        </p:txBody>
      </p:sp>
      <p:sp>
        <p:nvSpPr>
          <p:cNvPr id="3" name="コンテンツ プレースホルダ 2"/>
          <p:cNvSpPr>
            <a:spLocks noGrp="1"/>
          </p:cNvSpPr>
          <p:nvPr>
            <p:ph idx="1"/>
          </p:nvPr>
        </p:nvSpPr>
        <p:spPr/>
        <p:txBody>
          <a:bodyPr/>
          <a:lstStyle>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extLst/>
          </a:lstStyle>
          <a:p>
            <a:pPr>
              <a:defRPr/>
            </a:pPr>
            <a:endParaRPr lang="en-US" altLang="ja-JP"/>
          </a:p>
        </p:txBody>
      </p:sp>
      <p:sp>
        <p:nvSpPr>
          <p:cNvPr id="5" name="フッター プレースホルダ 4"/>
          <p:cNvSpPr>
            <a:spLocks noGrp="1"/>
          </p:cNvSpPr>
          <p:nvPr>
            <p:ph type="ftr" sz="quarter" idx="11"/>
          </p:nvPr>
        </p:nvSpPr>
        <p:spPr/>
        <p:txBody>
          <a:bodyPr/>
          <a:lstStyle>
            <a:extLst/>
          </a:lstStyle>
          <a:p>
            <a:pPr>
              <a:defRPr/>
            </a:pPr>
            <a:endParaRPr lang="en-US" altLang="ja-JP"/>
          </a:p>
        </p:txBody>
      </p:sp>
      <p:sp>
        <p:nvSpPr>
          <p:cNvPr id="6" name="スライド番号プレースホルダ 5"/>
          <p:cNvSpPr>
            <a:spLocks noGrp="1"/>
          </p:cNvSpPr>
          <p:nvPr>
            <p:ph type="sldNum" sz="quarter" idx="12"/>
          </p:nvPr>
        </p:nvSpPr>
        <p:spPr/>
        <p:txBody>
          <a:bodyPr/>
          <a:lstStyle>
            <a:extLst/>
          </a:lstStyle>
          <a:p>
            <a:pPr>
              <a:defRPr/>
            </a:pPr>
            <a:fld id="{4AE01BA3-F230-4222-9062-23F687F3AF1D}" type="slidenum">
              <a:rPr lang="en-US" altLang="ja-JP" smtClean="0"/>
              <a:pPr>
                <a:defRPr/>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sp>
        <p:nvSpPr>
          <p:cNvPr id="7" name="正方形/長方形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タイトル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p:txBody>
          <a:bodyPr/>
          <a:lstStyle>
            <a:extLst/>
          </a:lstStyle>
          <a:p>
            <a:pPr>
              <a:defRPr/>
            </a:pPr>
            <a:endParaRPr lang="en-US" altLang="ja-JP"/>
          </a:p>
        </p:txBody>
      </p:sp>
      <p:sp>
        <p:nvSpPr>
          <p:cNvPr id="5" name="フッター プレースホルダ 4"/>
          <p:cNvSpPr>
            <a:spLocks noGrp="1"/>
          </p:cNvSpPr>
          <p:nvPr>
            <p:ph type="ftr" sz="quarter" idx="11"/>
          </p:nvPr>
        </p:nvSpPr>
        <p:spPr/>
        <p:txBody>
          <a:bodyPr/>
          <a:lstStyle>
            <a:extLst/>
          </a:lstStyle>
          <a:p>
            <a:pPr>
              <a:defRPr/>
            </a:pPr>
            <a:endParaRPr lang="en-US" altLang="ja-JP"/>
          </a:p>
        </p:txBody>
      </p:sp>
      <p:sp>
        <p:nvSpPr>
          <p:cNvPr id="6" name="スライド番号プレースホルダ 5"/>
          <p:cNvSpPr>
            <a:spLocks noGrp="1"/>
          </p:cNvSpPr>
          <p:nvPr>
            <p:ph type="sldNum" sz="quarter" idx="12"/>
          </p:nvPr>
        </p:nvSpPr>
        <p:spPr/>
        <p:txBody>
          <a:bodyPr/>
          <a:lstStyle>
            <a:extLst/>
          </a:lstStyle>
          <a:p>
            <a:pPr>
              <a:defRPr/>
            </a:pPr>
            <a:fld id="{9BF3781E-FD01-4F3C-85A8-68602823BC15}" type="slidenum">
              <a:rPr lang="en-US" altLang="ja-JP" smtClean="0"/>
              <a:pPr>
                <a:defRPr/>
              </a:pPr>
              <a:t>&lt;#&gt;</a:t>
            </a:fld>
            <a:endParaRPr lang="en-US" altLang="ja-JP"/>
          </a:p>
        </p:txBody>
      </p:sp>
      <p:sp>
        <p:nvSpPr>
          <p:cNvPr id="10" name="正方形/長方形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円/楕円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lstStyle>
            <a:extLst/>
          </a:lstStyle>
          <a:p>
            <a:r>
              <a:rPr kumimoji="0" lang="ja-JP" altLang="en-US" smtClean="0"/>
              <a:t>マスタ タイトルの書式設定</a:t>
            </a:r>
            <a:endParaRPr kumimoji="0" lang="en-US"/>
          </a:p>
        </p:txBody>
      </p:sp>
      <p:sp>
        <p:nvSpPr>
          <p:cNvPr id="3" name="コンテンツ プレースホルダ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extLst/>
          </a:lstStyle>
          <a:p>
            <a:pPr>
              <a:defRPr/>
            </a:pPr>
            <a:endParaRPr lang="en-US" altLang="ja-JP"/>
          </a:p>
        </p:txBody>
      </p:sp>
      <p:sp>
        <p:nvSpPr>
          <p:cNvPr id="6" name="フッター プレースホルダ 5"/>
          <p:cNvSpPr>
            <a:spLocks noGrp="1"/>
          </p:cNvSpPr>
          <p:nvPr>
            <p:ph type="ftr" sz="quarter" idx="11"/>
          </p:nvPr>
        </p:nvSpPr>
        <p:spPr/>
        <p:txBody>
          <a:bodyPr/>
          <a:lstStyle>
            <a:extLst/>
          </a:lstStyle>
          <a:p>
            <a:pPr>
              <a:defRPr/>
            </a:pPr>
            <a:endParaRPr lang="en-US" altLang="ja-JP"/>
          </a:p>
        </p:txBody>
      </p:sp>
      <p:sp>
        <p:nvSpPr>
          <p:cNvPr id="7" name="スライド番号プレースホルダ 6"/>
          <p:cNvSpPr>
            <a:spLocks noGrp="1"/>
          </p:cNvSpPr>
          <p:nvPr>
            <p:ph type="sldNum" sz="quarter" idx="12"/>
          </p:nvPr>
        </p:nvSpPr>
        <p:spPr/>
        <p:txBody>
          <a:bodyPr/>
          <a:lstStyle>
            <a:extLst/>
          </a:lstStyle>
          <a:p>
            <a:pPr>
              <a:defRPr/>
            </a:pPr>
            <a:fld id="{1836CD08-0D82-4FB3-A1EE-EEB85F8137E3}" type="slidenum">
              <a:rPr lang="en-US" altLang="ja-JP" smtClean="0"/>
              <a:pPr>
                <a:defRPr/>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 テキストの書式設定</a:t>
            </a:r>
          </a:p>
        </p:txBody>
      </p:sp>
      <p:sp>
        <p:nvSpPr>
          <p:cNvPr id="5" name="コンテンツ プレースホルダ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 6"/>
          <p:cNvSpPr>
            <a:spLocks noGrp="1"/>
          </p:cNvSpPr>
          <p:nvPr>
            <p:ph type="dt" sz="half" idx="10"/>
          </p:nvPr>
        </p:nvSpPr>
        <p:spPr/>
        <p:txBody>
          <a:bodyPr/>
          <a:lstStyle>
            <a:extLst/>
          </a:lstStyle>
          <a:p>
            <a:pPr>
              <a:defRPr/>
            </a:pPr>
            <a:endParaRPr lang="en-US" altLang="ja-JP"/>
          </a:p>
        </p:txBody>
      </p:sp>
      <p:sp>
        <p:nvSpPr>
          <p:cNvPr id="8" name="フッター プレースホルダ 7"/>
          <p:cNvSpPr>
            <a:spLocks noGrp="1"/>
          </p:cNvSpPr>
          <p:nvPr>
            <p:ph type="ftr" sz="quarter" idx="11"/>
          </p:nvPr>
        </p:nvSpPr>
        <p:spPr/>
        <p:txBody>
          <a:bodyPr/>
          <a:lstStyle>
            <a:extLst/>
          </a:lstStyle>
          <a:p>
            <a:pPr>
              <a:defRPr/>
            </a:pPr>
            <a:endParaRPr lang="en-US" altLang="ja-JP"/>
          </a:p>
        </p:txBody>
      </p:sp>
      <p:sp>
        <p:nvSpPr>
          <p:cNvPr id="9" name="スライド番号プレースホルダ 8"/>
          <p:cNvSpPr>
            <a:spLocks noGrp="1"/>
          </p:cNvSpPr>
          <p:nvPr>
            <p:ph type="sldNum" sz="quarter" idx="12"/>
          </p:nvPr>
        </p:nvSpPr>
        <p:spPr/>
        <p:txBody>
          <a:bodyPr/>
          <a:lstStyle>
            <a:extLst/>
          </a:lstStyle>
          <a:p>
            <a:pPr>
              <a:defRPr/>
            </a:pPr>
            <a:fld id="{BE4A5C8F-E545-4742-BD32-E529CCE510BC}" type="slidenum">
              <a:rPr lang="en-US" altLang="ja-JP" smtClean="0"/>
              <a:pPr>
                <a:defRPr/>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1435608" y="274320"/>
            <a:ext cx="7498080" cy="1143000"/>
          </a:xfrm>
        </p:spPr>
        <p:txBody>
          <a:bodyPr anchor="ctr"/>
          <a:lstStyle>
            <a:extLst/>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extLst/>
          </a:lstStyle>
          <a:p>
            <a:pPr>
              <a:defRPr/>
            </a:pPr>
            <a:endParaRPr lang="en-US" altLang="ja-JP"/>
          </a:p>
        </p:txBody>
      </p:sp>
      <p:sp>
        <p:nvSpPr>
          <p:cNvPr id="4" name="フッター プレースホルダ 3"/>
          <p:cNvSpPr>
            <a:spLocks noGrp="1"/>
          </p:cNvSpPr>
          <p:nvPr>
            <p:ph type="ftr" sz="quarter" idx="11"/>
          </p:nvPr>
        </p:nvSpPr>
        <p:spPr/>
        <p:txBody>
          <a:bodyPr/>
          <a:lstStyle>
            <a:extLst/>
          </a:lstStyle>
          <a:p>
            <a:pPr>
              <a:defRPr/>
            </a:pPr>
            <a:endParaRPr lang="en-US" altLang="ja-JP"/>
          </a:p>
        </p:txBody>
      </p:sp>
      <p:sp>
        <p:nvSpPr>
          <p:cNvPr id="5" name="スライド番号プレースホルダ 4"/>
          <p:cNvSpPr>
            <a:spLocks noGrp="1"/>
          </p:cNvSpPr>
          <p:nvPr>
            <p:ph type="sldNum" sz="quarter" idx="12"/>
          </p:nvPr>
        </p:nvSpPr>
        <p:spPr/>
        <p:txBody>
          <a:bodyPr/>
          <a:lstStyle>
            <a:extLst/>
          </a:lstStyle>
          <a:p>
            <a:pPr>
              <a:defRPr/>
            </a:pPr>
            <a:fld id="{BABE78C9-8E17-43C6-9A10-441D4E2D7FD4}" type="slidenum">
              <a:rPr lang="en-US" altLang="ja-JP" smtClean="0"/>
              <a:pPr>
                <a:defRPr/>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正方形/長方形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日付プレースホルダ 1"/>
          <p:cNvSpPr>
            <a:spLocks noGrp="1"/>
          </p:cNvSpPr>
          <p:nvPr>
            <p:ph type="dt" sz="half" idx="10"/>
          </p:nvPr>
        </p:nvSpPr>
        <p:spPr/>
        <p:txBody>
          <a:bodyPr/>
          <a:lstStyle>
            <a:extLst/>
          </a:lstStyle>
          <a:p>
            <a:pPr>
              <a:defRPr/>
            </a:pPr>
            <a:endParaRPr lang="en-US" altLang="ja-JP"/>
          </a:p>
        </p:txBody>
      </p:sp>
      <p:sp>
        <p:nvSpPr>
          <p:cNvPr id="3" name="フッター プレースホルダ 2"/>
          <p:cNvSpPr>
            <a:spLocks noGrp="1"/>
          </p:cNvSpPr>
          <p:nvPr>
            <p:ph type="ftr" sz="quarter" idx="11"/>
          </p:nvPr>
        </p:nvSpPr>
        <p:spPr/>
        <p:txBody>
          <a:bodyPr/>
          <a:lstStyle>
            <a:extLst/>
          </a:lstStyle>
          <a:p>
            <a:pPr>
              <a:defRPr/>
            </a:pPr>
            <a:endParaRPr lang="en-US" altLang="ja-JP"/>
          </a:p>
        </p:txBody>
      </p:sp>
      <p:sp>
        <p:nvSpPr>
          <p:cNvPr id="4" name="スライド番号プレースホルダ 3"/>
          <p:cNvSpPr>
            <a:spLocks noGrp="1"/>
          </p:cNvSpPr>
          <p:nvPr>
            <p:ph type="sldNum" sz="quarter" idx="12"/>
          </p:nvPr>
        </p:nvSpPr>
        <p:spPr/>
        <p:txBody>
          <a:bodyPr/>
          <a:lstStyle>
            <a:extLst/>
          </a:lstStyle>
          <a:p>
            <a:pPr>
              <a:defRPr/>
            </a:pPr>
            <a:fld id="{A5108441-9739-4337-90FB-025966192D3C}" type="slidenum">
              <a:rPr lang="en-US" altLang="ja-JP" smtClean="0"/>
              <a:pPr>
                <a:defRPr/>
              </a:pPr>
              <a:t>&lt;#&gt;</a:t>
            </a:fld>
            <a:endParaRPr lang="en-US" altLang="ja-JP"/>
          </a:p>
        </p:txBody>
      </p:sp>
      <p:sp>
        <p:nvSpPr>
          <p:cNvPr id="6" name="正方形/長方形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 テキストの書式設定</a:t>
            </a:r>
          </a:p>
        </p:txBody>
      </p:sp>
      <p:sp>
        <p:nvSpPr>
          <p:cNvPr id="4" name="コンテンツ プレースホルダ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 4"/>
          <p:cNvSpPr>
            <a:spLocks noGrp="1"/>
          </p:cNvSpPr>
          <p:nvPr>
            <p:ph type="dt" sz="half" idx="10"/>
          </p:nvPr>
        </p:nvSpPr>
        <p:spPr/>
        <p:txBody>
          <a:bodyPr/>
          <a:lstStyle>
            <a:extLst/>
          </a:lstStyle>
          <a:p>
            <a:pPr>
              <a:defRPr/>
            </a:pPr>
            <a:endParaRPr lang="en-US" altLang="ja-JP"/>
          </a:p>
        </p:txBody>
      </p:sp>
      <p:sp>
        <p:nvSpPr>
          <p:cNvPr id="6" name="フッター プレースホルダ 5"/>
          <p:cNvSpPr>
            <a:spLocks noGrp="1"/>
          </p:cNvSpPr>
          <p:nvPr>
            <p:ph type="ftr" sz="quarter" idx="11"/>
          </p:nvPr>
        </p:nvSpPr>
        <p:spPr/>
        <p:txBody>
          <a:bodyPr/>
          <a:lstStyle>
            <a:extLst/>
          </a:lstStyle>
          <a:p>
            <a:pPr>
              <a:defRPr/>
            </a:pPr>
            <a:endParaRPr lang="en-US" altLang="ja-JP"/>
          </a:p>
        </p:txBody>
      </p:sp>
      <p:sp>
        <p:nvSpPr>
          <p:cNvPr id="7" name="スライド番号プレースホルダ 6"/>
          <p:cNvSpPr>
            <a:spLocks noGrp="1"/>
          </p:cNvSpPr>
          <p:nvPr>
            <p:ph type="sldNum" sz="quarter" idx="12"/>
          </p:nvPr>
        </p:nvSpPr>
        <p:spPr/>
        <p:txBody>
          <a:bodyPr/>
          <a:lstStyle>
            <a:extLst/>
          </a:lstStyle>
          <a:p>
            <a:pPr>
              <a:defRPr/>
            </a:pPr>
            <a:fld id="{FE2617CF-0B1D-4DFB-87A6-2D95EBE68464}" type="slidenum">
              <a:rPr lang="en-US" altLang="ja-JP" smtClean="0"/>
              <a:pPr>
                <a:defRPr/>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extLst/>
          </a:lstStyle>
          <a:p>
            <a:pPr>
              <a:defRPr/>
            </a:pPr>
            <a:endParaRPr lang="en-US" altLang="ja-JP"/>
          </a:p>
        </p:txBody>
      </p:sp>
      <p:sp>
        <p:nvSpPr>
          <p:cNvPr id="6" name="フッター プレースホルダ 5"/>
          <p:cNvSpPr>
            <a:spLocks noGrp="1"/>
          </p:cNvSpPr>
          <p:nvPr>
            <p:ph type="ftr" sz="quarter" idx="11"/>
          </p:nvPr>
        </p:nvSpPr>
        <p:spPr/>
        <p:txBody>
          <a:bodyPr/>
          <a:lstStyle>
            <a:extLst/>
          </a:lstStyle>
          <a:p>
            <a:pPr>
              <a:defRPr/>
            </a:pPr>
            <a:endParaRPr lang="en-US" altLang="ja-JP"/>
          </a:p>
        </p:txBody>
      </p:sp>
      <p:sp>
        <p:nvSpPr>
          <p:cNvPr id="7" name="スライド番号プレースホルダ 6"/>
          <p:cNvSpPr>
            <a:spLocks noGrp="1"/>
          </p:cNvSpPr>
          <p:nvPr>
            <p:ph type="sldNum" sz="quarter" idx="12"/>
          </p:nvPr>
        </p:nvSpPr>
        <p:spPr/>
        <p:txBody>
          <a:bodyPr/>
          <a:lstStyle>
            <a:extLst/>
          </a:lstStyle>
          <a:p>
            <a:pPr>
              <a:defRPr/>
            </a:pPr>
            <a:fld id="{EBD6644D-181E-47E9-AD27-8C06D0C69592}" type="slidenum">
              <a:rPr lang="en-US" altLang="ja-JP" smtClean="0"/>
              <a:pPr>
                <a:defRPr/>
              </a:pPr>
              <a:t>&lt;#&gt;</a:t>
            </a:fld>
            <a:endParaRPr lang="en-US" altLang="ja-JP"/>
          </a:p>
        </p:txBody>
      </p:sp>
      <p:sp>
        <p:nvSpPr>
          <p:cNvPr id="8" name="正方形/長方形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図プレースホルダ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ja-JP" altLang="en-US" smtClean="0"/>
              <a:t>アイコンをクリックして図を追加</a:t>
            </a:r>
            <a:endParaRPr kumimoji="0" lang="en-US" dirty="0"/>
          </a:p>
        </p:txBody>
      </p:sp>
      <p:sp>
        <p:nvSpPr>
          <p:cNvPr id="9" name="フローチャート: 処理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フローチャート: 処理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テキスト プレースホルダ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ja-JP" altLang="en-US" smtClean="0"/>
              <a:t>マスタ テキストの書式設定</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extLst/>
          </a:lstStyle>
          <a:p>
            <a:pPr>
              <a:defRPr/>
            </a:pPr>
            <a:endParaRPr lang="en-US" altLang="ja-JP"/>
          </a:p>
        </p:txBody>
      </p:sp>
      <p:sp>
        <p:nvSpPr>
          <p:cNvPr id="5" name="フッター プレースホルダ 4"/>
          <p:cNvSpPr>
            <a:spLocks noGrp="1"/>
          </p:cNvSpPr>
          <p:nvPr>
            <p:ph type="ftr" sz="quarter" idx="11"/>
          </p:nvPr>
        </p:nvSpPr>
        <p:spPr/>
        <p:txBody>
          <a:bodyPr/>
          <a:lstStyle>
            <a:extLst/>
          </a:lstStyle>
          <a:p>
            <a:pPr>
              <a:defRPr/>
            </a:pPr>
            <a:endParaRPr lang="en-US" altLang="ja-JP"/>
          </a:p>
        </p:txBody>
      </p:sp>
      <p:sp>
        <p:nvSpPr>
          <p:cNvPr id="6" name="スライド番号プレースホルダ 5"/>
          <p:cNvSpPr>
            <a:spLocks noGrp="1"/>
          </p:cNvSpPr>
          <p:nvPr>
            <p:ph type="sldNum" sz="quarter" idx="12"/>
          </p:nvPr>
        </p:nvSpPr>
        <p:spPr/>
        <p:txBody>
          <a:bodyPr/>
          <a:lstStyle>
            <a:extLst/>
          </a:lstStyle>
          <a:p>
            <a:pPr>
              <a:defRPr/>
            </a:pPr>
            <a:fld id="{520706B7-8AAC-4D50-B014-23D669F8F3DF}" type="slidenum">
              <a:rPr lang="en-US" altLang="ja-JP" smtClean="0"/>
              <a:pPr>
                <a:defRPr/>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58000" y="274639"/>
            <a:ext cx="1828800" cy="5851525"/>
          </a:xfrm>
        </p:spPr>
        <p:txBody>
          <a:bodyPr vert="eaVert"/>
          <a:lstStyle>
            <a:extLs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1143000" y="274640"/>
            <a:ext cx="5562600" cy="5851525"/>
          </a:xfrm>
        </p:spPr>
        <p:txBody>
          <a:bodyPr vert="eaVert"/>
          <a:lstStyle>
            <a:extLs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extLst/>
          </a:lstStyle>
          <a:p>
            <a:pPr>
              <a:defRPr/>
            </a:pPr>
            <a:endParaRPr lang="en-US" altLang="ja-JP"/>
          </a:p>
        </p:txBody>
      </p:sp>
      <p:sp>
        <p:nvSpPr>
          <p:cNvPr id="5" name="フッター プレースホルダ 4"/>
          <p:cNvSpPr>
            <a:spLocks noGrp="1"/>
          </p:cNvSpPr>
          <p:nvPr>
            <p:ph type="ftr" sz="quarter" idx="11"/>
          </p:nvPr>
        </p:nvSpPr>
        <p:spPr/>
        <p:txBody>
          <a:bodyPr/>
          <a:lstStyle>
            <a:extLst/>
          </a:lstStyle>
          <a:p>
            <a:pPr>
              <a:defRPr/>
            </a:pPr>
            <a:endParaRPr lang="en-US" altLang="ja-JP"/>
          </a:p>
        </p:txBody>
      </p:sp>
      <p:sp>
        <p:nvSpPr>
          <p:cNvPr id="6" name="スライド番号プレースホルダ 5"/>
          <p:cNvSpPr>
            <a:spLocks noGrp="1"/>
          </p:cNvSpPr>
          <p:nvPr>
            <p:ph type="sldNum" sz="quarter" idx="12"/>
          </p:nvPr>
        </p:nvSpPr>
        <p:spPr/>
        <p:txBody>
          <a:bodyPr/>
          <a:lstStyle>
            <a:extLst/>
          </a:lstStyle>
          <a:p>
            <a:pPr>
              <a:defRPr/>
            </a:pPr>
            <a:fld id="{EE6EDAAF-BE46-44EE-BA23-CE979D149CF2}" type="slidenum">
              <a:rPr lang="en-US" altLang="ja-JP" smtClean="0"/>
              <a:pPr>
                <a:defRPr/>
              </a:pPr>
              <a:t>&lt;#&gt;</a:t>
            </a:fld>
            <a:endParaRPr lang="en-US" altLang="ja-JP"/>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smtClean="0"/>
              <a:t>マスタ タイトルの書式設定</a:t>
            </a:r>
            <a:endParaRPr lang="ja-JP" altLang="en-US"/>
          </a:p>
        </p:txBody>
      </p:sp>
      <p:sp>
        <p:nvSpPr>
          <p:cNvPr id="3" name="表プレースホルダ 2"/>
          <p:cNvSpPr>
            <a:spLocks noGrp="1"/>
          </p:cNvSpPr>
          <p:nvPr>
            <p:ph type="tbl" idx="1"/>
          </p:nvPr>
        </p:nvSpPr>
        <p:spPr>
          <a:xfrm>
            <a:off x="457200" y="1600200"/>
            <a:ext cx="8229600" cy="4525963"/>
          </a:xfrm>
        </p:spPr>
        <p:txBody>
          <a:bodyPr/>
          <a:lstStyle/>
          <a:p>
            <a:pPr lvl="0"/>
            <a:endParaRPr lang="ja-JP"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F5859088-FD95-4209-899A-F83A3ED5EDBF}" type="slidenum">
              <a:rPr lang="en-US" altLang="ja-JP"/>
              <a:pPr>
                <a:defRPr/>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パイ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円/楕円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ドーナツ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正方形/長方形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タイトル プレースホルダ 4"/>
          <p:cNvSpPr>
            <a:spLocks noGrp="1"/>
          </p:cNvSpPr>
          <p:nvPr>
            <p:ph type="title"/>
          </p:nvPr>
        </p:nvSpPr>
        <p:spPr>
          <a:xfrm>
            <a:off x="1435608" y="274638"/>
            <a:ext cx="7498080" cy="1143000"/>
          </a:xfrm>
          <a:prstGeom prst="rect">
            <a:avLst/>
          </a:prstGeom>
        </p:spPr>
        <p:txBody>
          <a:bodyPr anchor="ctr">
            <a:normAutofit/>
          </a:bodyPr>
          <a:lstStyle>
            <a:extLst/>
          </a:lstStyle>
          <a:p>
            <a:r>
              <a:rPr kumimoji="0" lang="ja-JP" altLang="en-US" smtClean="0"/>
              <a:t>マスタ タイトルの書式設定</a:t>
            </a:r>
            <a:endParaRPr kumimoji="0" lang="en-US"/>
          </a:p>
        </p:txBody>
      </p:sp>
      <p:sp>
        <p:nvSpPr>
          <p:cNvPr id="9" name="テキスト プレースホルダ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24" name="日付プレースホルダ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endParaRPr lang="en-US" altLang="ja-JP"/>
          </a:p>
        </p:txBody>
      </p:sp>
      <p:sp>
        <p:nvSpPr>
          <p:cNvPr id="10" name="フッター プレースホルダ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ltLang="ja-JP"/>
          </a:p>
        </p:txBody>
      </p:sp>
      <p:sp>
        <p:nvSpPr>
          <p:cNvPr id="22" name="スライド番号プレースホルダ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224EF006-1A9A-41AA-A471-17D3A34182A8}" type="slidenum">
              <a:rPr lang="en-US" altLang="ja-JP" smtClean="0"/>
              <a:pPr>
                <a:defRPr/>
              </a:pPr>
              <a:t>&lt;#&gt;</a:t>
            </a:fld>
            <a:endParaRPr lang="en-US" altLang="ja-JP"/>
          </a:p>
        </p:txBody>
      </p:sp>
      <p:sp>
        <p:nvSpPr>
          <p:cNvPr id="15" name="正方形/長方形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896" r:id="rId1"/>
    <p:sldLayoutId id="2147483897" r:id="rId2"/>
    <p:sldLayoutId id="2147483898" r:id="rId3"/>
    <p:sldLayoutId id="2147483899" r:id="rId4"/>
    <p:sldLayoutId id="2147483900" r:id="rId5"/>
    <p:sldLayoutId id="2147483901" r:id="rId6"/>
    <p:sldLayoutId id="2147483902" r:id="rId7"/>
    <p:sldLayoutId id="2147483903" r:id="rId8"/>
    <p:sldLayoutId id="2147483904" r:id="rId9"/>
    <p:sldLayoutId id="2147483905" r:id="rId10"/>
    <p:sldLayoutId id="2147483906" r:id="rId11"/>
    <p:sldLayoutId id="2147483907" r:id="rId12"/>
  </p:sldLayoutIdLst>
  <p:txStyles>
    <p:titleStyle>
      <a:lvl1pPr algn="l" rtl="0" eaLnBrk="1" latinLnBrk="0" hangingPunct="1">
        <a:spcBef>
          <a:spcPct val="0"/>
        </a:spcBef>
        <a:buNone/>
        <a:defRPr kumimoji="1"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1"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1"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1"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1"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1"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1"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1" sz="2000" kern="120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notesSlide" Target="../notesSlides/notesSlide1.xml"/><Relationship Id="rId7" Type="http://schemas.openxmlformats.org/officeDocument/2006/relationships/oleObject" Target="../embeddings/oleObject4.bin"/><Relationship Id="rId12"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3.bin"/><Relationship Id="rId11" Type="http://schemas.openxmlformats.org/officeDocument/2006/relationships/image" Target="../media/image3.png"/><Relationship Id="rId5" Type="http://schemas.openxmlformats.org/officeDocument/2006/relationships/oleObject" Target="../embeddings/oleObject2.bin"/><Relationship Id="rId10" Type="http://schemas.openxmlformats.org/officeDocument/2006/relationships/oleObject" Target="../embeddings/oleObject7.bin"/><Relationship Id="rId4" Type="http://schemas.openxmlformats.org/officeDocument/2006/relationships/oleObject" Target="../embeddings/oleObject1.bin"/><Relationship Id="rId9" Type="http://schemas.openxmlformats.org/officeDocument/2006/relationships/oleObject" Target="../embeddings/oleObject6.bin"/></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jpeg"/><Relationship Id="rId5" Type="http://schemas.openxmlformats.org/officeDocument/2006/relationships/image" Target="../media/image3.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jpeg"/><Relationship Id="rId5" Type="http://schemas.openxmlformats.org/officeDocument/2006/relationships/image" Target="../media/image3.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33.jpeg"/><Relationship Id="rId7" Type="http://schemas.openxmlformats.org/officeDocument/2006/relationships/image" Target="../media/image3.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gif"/><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43.png"/><Relationship Id="rId7" Type="http://schemas.openxmlformats.org/officeDocument/2006/relationships/image" Target="../media/image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7563556" y="0"/>
            <a:ext cx="1580444" cy="830997"/>
          </a:xfrm>
          <a:prstGeom prst="rect">
            <a:avLst/>
          </a:prstGeom>
          <a:blipFill>
            <a:blip r:embed="rId2"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
        <p:nvSpPr>
          <p:cNvPr id="2049" name="Rectangle 1"/>
          <p:cNvSpPr>
            <a:spLocks noChangeArrowheads="1"/>
          </p:cNvSpPr>
          <p:nvPr/>
        </p:nvSpPr>
        <p:spPr bwMode="auto">
          <a:xfrm>
            <a:off x="778476" y="2308590"/>
            <a:ext cx="8365524" cy="17235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534988" algn="ctr" defTabSz="914400" rtl="0" eaLnBrk="1" fontAlgn="base" latinLnBrk="0" hangingPunct="1">
              <a:lnSpc>
                <a:spcPct val="100000"/>
              </a:lnSpc>
              <a:spcBef>
                <a:spcPct val="0"/>
              </a:spcBef>
              <a:spcAft>
                <a:spcPct val="0"/>
              </a:spcAft>
              <a:buClrTx/>
              <a:buSzTx/>
              <a:buFontTx/>
              <a:buNone/>
              <a:tabLst/>
            </a:pPr>
            <a:endParaRPr kumimoji="1" lang="en-US" altLang="ja-JP" sz="3200" b="1" i="0" u="none" strike="noStrike" cap="none" normalizeH="0" baseline="0" dirty="0" smtClean="0">
              <a:ln>
                <a:noFill/>
              </a:ln>
              <a:solidFill>
                <a:srgbClr val="0000CC"/>
              </a:solidFill>
              <a:effectLst>
                <a:outerShdw blurRad="38100" dist="38100" dir="2700000" algn="tl">
                  <a:srgbClr val="000000">
                    <a:alpha val="43137"/>
                  </a:srgbClr>
                </a:outerShdw>
              </a:effectLst>
              <a:latin typeface="Times New Roman" pitchFamily="18" charset="0"/>
              <a:ea typeface="ＭＳ Ｐ明朝" pitchFamily="18" charset="-128"/>
              <a:cs typeface="Times New Roman" pitchFamily="18" charset="0"/>
            </a:endParaRPr>
          </a:p>
          <a:p>
            <a:pPr marL="0" marR="0" lvl="0" indent="534988" algn="ctr" defTabSz="914400" rtl="0" eaLnBrk="1" fontAlgn="base" latinLnBrk="0" hangingPunct="1">
              <a:lnSpc>
                <a:spcPct val="100000"/>
              </a:lnSpc>
              <a:spcBef>
                <a:spcPct val="0"/>
              </a:spcBef>
              <a:spcAft>
                <a:spcPct val="0"/>
              </a:spcAft>
              <a:buClrTx/>
              <a:buSzTx/>
              <a:buFontTx/>
              <a:buNone/>
              <a:tabLst/>
            </a:pPr>
            <a:endParaRPr kumimoji="1" lang="en-US" altLang="ja-JP" sz="3200" b="1" i="0" u="none" strike="noStrike" cap="none" normalizeH="0" baseline="0" dirty="0" smtClean="0">
              <a:ln>
                <a:noFill/>
              </a:ln>
              <a:solidFill>
                <a:srgbClr val="0000CC"/>
              </a:solidFill>
              <a:effectLst/>
              <a:latin typeface="Times New Roman" pitchFamily="18" charset="0"/>
              <a:ea typeface="ＭＳ Ｐ明朝" pitchFamily="18" charset="-128"/>
              <a:cs typeface="Times New Roman" pitchFamily="18" charset="0"/>
            </a:endParaRPr>
          </a:p>
          <a:p>
            <a:pPr marL="0" marR="0" lvl="0" indent="534988" algn="ctr" defTabSz="914400" rtl="0" eaLnBrk="0" fontAlgn="base" latinLnBrk="0" hangingPunct="0">
              <a:lnSpc>
                <a:spcPct val="100000"/>
              </a:lnSpc>
              <a:spcBef>
                <a:spcPct val="0"/>
              </a:spcBef>
              <a:spcAft>
                <a:spcPct val="0"/>
              </a:spcAft>
              <a:buClrTx/>
              <a:buSzTx/>
              <a:buFontTx/>
              <a:buNone/>
              <a:tabLst/>
            </a:pPr>
            <a:endParaRPr kumimoji="1" lang="en-US" altLang="ja-JP" sz="24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a:p>
            <a:pPr marL="0" marR="0" lvl="0" indent="534988" algn="ctr" defTabSz="914400" rtl="0" eaLnBrk="0" fontAlgn="base" latinLnBrk="0" hangingPunct="0">
              <a:lnSpc>
                <a:spcPct val="100000"/>
              </a:lnSpc>
              <a:spcBef>
                <a:spcPct val="0"/>
              </a:spcBef>
              <a:spcAft>
                <a:spcPct val="0"/>
              </a:spcAft>
              <a:buClrTx/>
              <a:buSzTx/>
              <a:buFontTx/>
              <a:buNone/>
              <a:tabLst/>
            </a:pPr>
            <a:endParaRPr kumimoji="1" lang="en-GB" altLang="ja-JP"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9" name="テキスト ボックス 8"/>
          <p:cNvSpPr txBox="1"/>
          <p:nvPr/>
        </p:nvSpPr>
        <p:spPr>
          <a:xfrm>
            <a:off x="1466202" y="1365958"/>
            <a:ext cx="7135931" cy="2062103"/>
          </a:xfrm>
          <a:prstGeom prst="rect">
            <a:avLst/>
          </a:prstGeom>
          <a:noFill/>
        </p:spPr>
        <p:txBody>
          <a:bodyPr wrap="square" rtlCol="0">
            <a:spAutoFit/>
          </a:bodyPr>
          <a:lstStyle/>
          <a:p>
            <a:pPr algn="ctr"/>
            <a:r>
              <a:rPr lang="en-US" altLang="ja-JP" sz="3200"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Development of highly sensitive micro magnetic sensor for </a:t>
            </a:r>
            <a:r>
              <a:rPr lang="en-US" altLang="ja-JP" sz="3200" b="1" dirty="0" err="1"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biomagnetic</a:t>
            </a:r>
            <a:r>
              <a:rPr lang="en-US" altLang="ja-JP" sz="3200"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rPr>
              <a:t> field measurement using magneto-impedance element</a:t>
            </a:r>
            <a:endParaRPr kumimoji="1" lang="ja-JP" altLang="en-US" sz="2800" dirty="0">
              <a:solidFill>
                <a:srgbClr val="0070C0"/>
              </a:solidFill>
              <a:effectLst>
                <a:glow rad="63500">
                  <a:schemeClr val="accent1">
                    <a:satMod val="175000"/>
                    <a:alpha val="40000"/>
                  </a:schemeClr>
                </a:glow>
              </a:effectLst>
            </a:endParaRPr>
          </a:p>
        </p:txBody>
      </p:sp>
      <p:pic>
        <p:nvPicPr>
          <p:cNvPr id="2050" name="Picture 2"/>
          <p:cNvPicPr>
            <a:picLocks noChangeAspect="1" noChangeArrowheads="1"/>
          </p:cNvPicPr>
          <p:nvPr/>
        </p:nvPicPr>
        <p:blipFill>
          <a:blip r:embed="rId3" cstate="print"/>
          <a:srcRect/>
          <a:stretch>
            <a:fillRect/>
          </a:stretch>
        </p:blipFill>
        <p:spPr bwMode="auto">
          <a:xfrm>
            <a:off x="5604053" y="6376036"/>
            <a:ext cx="3539947" cy="4819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正方形/長方形 5"/>
          <p:cNvSpPr/>
          <p:nvPr/>
        </p:nvSpPr>
        <p:spPr>
          <a:xfrm>
            <a:off x="1772356" y="3454400"/>
            <a:ext cx="5311422" cy="1200329"/>
          </a:xfrm>
          <a:prstGeom prst="rect">
            <a:avLst/>
          </a:prstGeom>
        </p:spPr>
        <p:txBody>
          <a:bodyPr wrap="square">
            <a:spAutoFit/>
          </a:bodyPr>
          <a:lstStyle/>
          <a:p>
            <a:pPr lvl="0" indent="534988" algn="ctr" eaLnBrk="0" hangingPunct="0"/>
            <a:r>
              <a:rPr lang="en-GB" altLang="ja-JP" u="sng" dirty="0" smtClean="0">
                <a:latin typeface="Arial" pitchFamily="34" charset="0"/>
                <a:ea typeface="ＭＳ 明朝" pitchFamily="17" charset="-128"/>
                <a:cs typeface="Times New Roman" pitchFamily="18" charset="0"/>
              </a:rPr>
              <a:t>Tsuyoshi Uchiyama</a:t>
            </a:r>
            <a:endParaRPr lang="en-GB" altLang="ja-JP" dirty="0" smtClean="0">
              <a:latin typeface="Arial" pitchFamily="34" charset="0"/>
              <a:cs typeface="ＭＳ Ｐゴシック" pitchFamily="50" charset="-128"/>
            </a:endParaRPr>
          </a:p>
          <a:p>
            <a:pPr lvl="0" indent="534988" algn="ctr" eaLnBrk="0" hangingPunct="0"/>
            <a:r>
              <a:rPr lang="en-GB" altLang="ja-JP" i="1" baseline="30000" dirty="0" smtClean="0">
                <a:latin typeface="Arial" pitchFamily="34" charset="0"/>
                <a:ea typeface="ＭＳ 明朝" pitchFamily="17" charset="-128"/>
                <a:cs typeface="Times New Roman" pitchFamily="18" charset="0"/>
              </a:rPr>
              <a:t>1</a:t>
            </a:r>
            <a:r>
              <a:rPr lang="en-GB" altLang="ja-JP" i="1" dirty="0" smtClean="0">
                <a:latin typeface="Arial" pitchFamily="34" charset="0"/>
                <a:ea typeface="ＭＳ 明朝" pitchFamily="17" charset="-128"/>
                <a:cs typeface="Times New Roman" pitchFamily="18" charset="0"/>
              </a:rPr>
              <a:t>Graduate school of Engineering, Nagoya University, Nagoya, Japan , tutiyama@nuee.nagoya-u.ac.jp</a:t>
            </a:r>
            <a:endParaRPr lang="en-GB" altLang="ja-JP" dirty="0" smtClean="0">
              <a:latin typeface="Arial" pitchFamily="34" charset="0"/>
              <a:cs typeface="ＭＳ Ｐゴシック" pitchFamily="50"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 name="Rectangle 2"/>
          <p:cNvSpPr>
            <a:spLocks noGrp="1" noChangeArrowheads="1"/>
          </p:cNvSpPr>
          <p:nvPr>
            <p:ph type="ctrTitle"/>
          </p:nvPr>
        </p:nvSpPr>
        <p:spPr>
          <a:xfrm>
            <a:off x="1199789" y="245237"/>
            <a:ext cx="6205723" cy="680452"/>
          </a:xfrm>
        </p:spPr>
        <p:txBody>
          <a:bodyPr>
            <a:noAutofit/>
          </a:bodyPr>
          <a:lstStyle/>
          <a:p>
            <a:pPr algn="ctr" eaLnBrk="1" hangingPunct="1"/>
            <a:r>
              <a:rPr lang="en-US" altLang="ja-JP" sz="2400" b="1" dirty="0" smtClean="0">
                <a:solidFill>
                  <a:srgbClr val="3333FF"/>
                </a:solidFill>
                <a:latin typeface="ＭＳ Ｐゴシック" pitchFamily="50" charset="-128"/>
              </a:rPr>
              <a:t> </a:t>
            </a:r>
            <a:r>
              <a:rPr lang="en-US" altLang="ja-JP" sz="2400" b="1" dirty="0" smtClean="0">
                <a:solidFill>
                  <a:srgbClr val="002060"/>
                </a:solidFill>
                <a:latin typeface="ＭＳ Ｐゴシック" pitchFamily="50" charset="-128"/>
              </a:rPr>
              <a:t>Domain Structure of Amorphous Wire and </a:t>
            </a:r>
            <a:br>
              <a:rPr lang="en-US" altLang="ja-JP" sz="2400" b="1" dirty="0" smtClean="0">
                <a:solidFill>
                  <a:srgbClr val="002060"/>
                </a:solidFill>
                <a:latin typeface="ＭＳ Ｐゴシック" pitchFamily="50" charset="-128"/>
              </a:rPr>
            </a:br>
            <a:r>
              <a:rPr lang="en-US" altLang="ja-JP" sz="2400" b="1" dirty="0" smtClean="0">
                <a:solidFill>
                  <a:srgbClr val="002060"/>
                </a:solidFill>
                <a:latin typeface="ＭＳ Ｐゴシック" pitchFamily="50" charset="-128"/>
              </a:rPr>
              <a:t>Current Magnetization Utilizing the Skin Effect</a:t>
            </a:r>
          </a:p>
        </p:txBody>
      </p:sp>
      <p:sp>
        <p:nvSpPr>
          <p:cNvPr id="1034" name="Rectangle 3"/>
          <p:cNvSpPr>
            <a:spLocks noChangeArrowheads="1"/>
          </p:cNvSpPr>
          <p:nvPr/>
        </p:nvSpPr>
        <p:spPr bwMode="auto">
          <a:xfrm>
            <a:off x="2411413" y="3068638"/>
            <a:ext cx="6048375" cy="1135062"/>
          </a:xfrm>
          <a:prstGeom prst="rect">
            <a:avLst/>
          </a:prstGeom>
          <a:solidFill>
            <a:srgbClr val="FFFF99">
              <a:alpha val="50195"/>
            </a:srgbClr>
          </a:solidFill>
          <a:ln w="9525">
            <a:noFill/>
            <a:miter lim="800000"/>
            <a:headEnd/>
            <a:tailEnd/>
          </a:ln>
        </p:spPr>
        <p:txBody>
          <a:bodyPr wrap="none" anchor="ctr"/>
          <a:lstStyle/>
          <a:p>
            <a:pPr algn="ctr"/>
            <a:endParaRPr lang="ja-JP" altLang="ja-JP" sz="1600"/>
          </a:p>
        </p:txBody>
      </p:sp>
      <p:sp>
        <p:nvSpPr>
          <p:cNvPr id="1076" name="Text Box 64"/>
          <p:cNvSpPr txBox="1">
            <a:spLocks noChangeArrowheads="1"/>
          </p:cNvSpPr>
          <p:nvPr/>
        </p:nvSpPr>
        <p:spPr bwMode="auto">
          <a:xfrm>
            <a:off x="1682750" y="920750"/>
            <a:ext cx="647700" cy="457200"/>
          </a:xfrm>
          <a:prstGeom prst="rect">
            <a:avLst/>
          </a:prstGeom>
          <a:noFill/>
          <a:ln w="9525">
            <a:noFill/>
            <a:miter lim="800000"/>
            <a:headEnd/>
            <a:tailEnd/>
          </a:ln>
        </p:spPr>
        <p:txBody>
          <a:bodyPr>
            <a:spAutoFit/>
          </a:bodyPr>
          <a:lstStyle/>
          <a:p>
            <a:r>
              <a:rPr lang="en-US" altLang="ja-JP" sz="2400" b="1" i="1" dirty="0">
                <a:solidFill>
                  <a:srgbClr val="FF0000"/>
                </a:solidFill>
                <a:latin typeface="Times New Roman" pitchFamily="18" charset="0"/>
              </a:rPr>
              <a:t>H</a:t>
            </a:r>
            <a:r>
              <a:rPr lang="en-US" altLang="ja-JP" sz="2800" b="1" baseline="-25000" dirty="0">
                <a:solidFill>
                  <a:srgbClr val="FF0000"/>
                </a:solidFill>
                <a:latin typeface="Times New Roman" pitchFamily="18" charset="0"/>
              </a:rPr>
              <a:t>ex</a:t>
            </a:r>
          </a:p>
        </p:txBody>
      </p:sp>
      <p:sp>
        <p:nvSpPr>
          <p:cNvPr id="1096" name="Text Box 92"/>
          <p:cNvSpPr txBox="1">
            <a:spLocks noChangeArrowheads="1"/>
          </p:cNvSpPr>
          <p:nvPr/>
        </p:nvSpPr>
        <p:spPr bwMode="auto">
          <a:xfrm>
            <a:off x="1895475" y="2906713"/>
            <a:ext cx="184150" cy="336550"/>
          </a:xfrm>
          <a:prstGeom prst="rect">
            <a:avLst/>
          </a:prstGeom>
          <a:noFill/>
          <a:ln w="9525">
            <a:noFill/>
            <a:miter lim="800000"/>
            <a:headEnd/>
            <a:tailEnd/>
          </a:ln>
        </p:spPr>
        <p:txBody>
          <a:bodyPr wrap="none">
            <a:spAutoFit/>
          </a:bodyPr>
          <a:lstStyle/>
          <a:p>
            <a:endParaRPr lang="ja-JP" altLang="ja-JP" sz="1600">
              <a:latin typeface="Times New Roman" pitchFamily="18" charset="0"/>
            </a:endParaRPr>
          </a:p>
        </p:txBody>
      </p:sp>
      <p:graphicFrame>
        <p:nvGraphicFramePr>
          <p:cNvPr id="1026" name="Object 93"/>
          <p:cNvGraphicFramePr>
            <a:graphicFrameLocks noChangeAspect="1"/>
          </p:cNvGraphicFramePr>
          <p:nvPr/>
        </p:nvGraphicFramePr>
        <p:xfrm>
          <a:off x="2916238" y="3213100"/>
          <a:ext cx="1655762" cy="647700"/>
        </p:xfrm>
        <a:graphic>
          <a:graphicData uri="http://schemas.openxmlformats.org/presentationml/2006/ole">
            <p:oleObj spid="_x0000_s1026" name="数式" r:id="rId4" imgW="1066680" imgH="520560" progId="Equation.3">
              <p:embed/>
            </p:oleObj>
          </a:graphicData>
        </a:graphic>
      </p:graphicFrame>
      <p:sp>
        <p:nvSpPr>
          <p:cNvPr id="4191" name="Text Box 95"/>
          <p:cNvSpPr txBox="1">
            <a:spLocks noChangeArrowheads="1"/>
          </p:cNvSpPr>
          <p:nvPr/>
        </p:nvSpPr>
        <p:spPr bwMode="auto">
          <a:xfrm>
            <a:off x="4787900" y="2997200"/>
            <a:ext cx="3887788" cy="1368425"/>
          </a:xfrm>
          <a:prstGeom prst="rect">
            <a:avLst/>
          </a:prstGeom>
          <a:noFill/>
          <a:ln w="9525">
            <a:noFill/>
            <a:miter lim="800000"/>
            <a:headEnd/>
            <a:tailEnd/>
          </a:ln>
          <a:effectLst/>
        </p:spPr>
        <p:txBody>
          <a:bodyPr>
            <a:spAutoFit/>
          </a:bodyPr>
          <a:lstStyle/>
          <a:p>
            <a:pPr>
              <a:defRPr/>
            </a:pPr>
            <a:r>
              <a:rPr lang="en-US" altLang="ja-JP" sz="1400">
                <a:latin typeface="ＭＳ Ｐゴシック" pitchFamily="50" charset="-128"/>
              </a:rPr>
              <a:t>ω </a:t>
            </a:r>
            <a:r>
              <a:rPr lang="ja-JP" altLang="en-US" sz="1400">
                <a:latin typeface="ＭＳ Ｐゴシック" pitchFamily="50" charset="-128"/>
              </a:rPr>
              <a:t>：　</a:t>
            </a:r>
            <a:r>
              <a:rPr lang="en-US" altLang="ja-JP" sz="1400">
                <a:latin typeface="ＭＳ Ｐゴシック" pitchFamily="50" charset="-128"/>
              </a:rPr>
              <a:t>Angular frequency of a current</a:t>
            </a:r>
          </a:p>
          <a:p>
            <a:pPr>
              <a:defRPr/>
            </a:pPr>
            <a:r>
              <a:rPr lang="en-US" altLang="ja-JP" sz="1400">
                <a:latin typeface="ＭＳ Ｐゴシック" pitchFamily="50" charset="-128"/>
              </a:rPr>
              <a:t>μ </a:t>
            </a:r>
            <a:r>
              <a:rPr lang="ja-JP" altLang="en-US" sz="1400">
                <a:latin typeface="ＭＳ Ｐゴシック" pitchFamily="50" charset="-128"/>
              </a:rPr>
              <a:t>：　</a:t>
            </a:r>
            <a:r>
              <a:rPr lang="en-US" altLang="ja-JP" sz="1400">
                <a:latin typeface="ＭＳ Ｐゴシック" pitchFamily="50" charset="-128"/>
              </a:rPr>
              <a:t>Maximum differential permeability along    </a:t>
            </a:r>
          </a:p>
          <a:p>
            <a:pPr>
              <a:defRPr/>
            </a:pPr>
            <a:r>
              <a:rPr lang="en-US" altLang="ja-JP" sz="1400">
                <a:latin typeface="ＭＳ Ｐゴシック" pitchFamily="50" charset="-128"/>
              </a:rPr>
              <a:t>         the circumferential direction</a:t>
            </a:r>
          </a:p>
          <a:p>
            <a:pPr>
              <a:defRPr/>
            </a:pPr>
            <a:r>
              <a:rPr lang="en-US" altLang="ja-JP" sz="1400">
                <a:latin typeface="ＭＳ Ｐゴシック" pitchFamily="50" charset="-128"/>
              </a:rPr>
              <a:t>ρ </a:t>
            </a:r>
            <a:r>
              <a:rPr lang="ja-JP" altLang="en-US" sz="1400">
                <a:latin typeface="ＭＳ Ｐゴシック" pitchFamily="50" charset="-128"/>
              </a:rPr>
              <a:t>：　</a:t>
            </a:r>
            <a:r>
              <a:rPr lang="en-US" altLang="ja-JP" sz="1400">
                <a:latin typeface="ＭＳ Ｐゴシック" pitchFamily="50" charset="-128"/>
              </a:rPr>
              <a:t>Electric resistivity </a:t>
            </a:r>
            <a:r>
              <a:rPr lang="ja-JP" altLang="en-US" sz="1400">
                <a:latin typeface="ＭＳ Ｐゴシック" pitchFamily="50" charset="-128"/>
              </a:rPr>
              <a:t>（１３０</a:t>
            </a:r>
            <a:r>
              <a:rPr lang="en-US" altLang="ja-JP" sz="1400">
                <a:latin typeface="ＭＳ Ｐゴシック" pitchFamily="50" charset="-128"/>
              </a:rPr>
              <a:t>μΩ‐</a:t>
            </a:r>
            <a:r>
              <a:rPr lang="ja-JP" altLang="en-US" sz="1400">
                <a:latin typeface="ＭＳ Ｐゴシック" pitchFamily="50" charset="-128"/>
              </a:rPr>
              <a:t>ｃｍ）</a:t>
            </a:r>
          </a:p>
          <a:p>
            <a:pPr>
              <a:defRPr/>
            </a:pPr>
            <a:r>
              <a:rPr lang="en-US" altLang="ja-JP" sz="1400" b="1">
                <a:solidFill>
                  <a:srgbClr val="FF0000"/>
                </a:solidFill>
                <a:latin typeface="ＭＳ Ｐゴシック" pitchFamily="50" charset="-128"/>
              </a:rPr>
              <a:t>H</a:t>
            </a:r>
            <a:r>
              <a:rPr lang="en-US" altLang="ja-JP" sz="1400" b="1" baseline="-25000">
                <a:solidFill>
                  <a:srgbClr val="FF0000"/>
                </a:solidFill>
              </a:rPr>
              <a:t>e</a:t>
            </a:r>
            <a:r>
              <a:rPr lang="en-US" altLang="ja-JP" sz="1400" baseline="-25000">
                <a:solidFill>
                  <a:srgbClr val="FF0000"/>
                </a:solidFill>
              </a:rPr>
              <a:t>x</a:t>
            </a:r>
            <a:r>
              <a:rPr lang="ja-JP" altLang="en-US" sz="1400">
                <a:latin typeface="ＭＳ Ｐゴシック" pitchFamily="50" charset="-128"/>
              </a:rPr>
              <a:t>： </a:t>
            </a:r>
            <a:r>
              <a:rPr lang="en-US" altLang="ja-JP" sz="1400">
                <a:latin typeface="ＭＳ Ｐゴシック" pitchFamily="50" charset="-128"/>
              </a:rPr>
              <a:t>Applied dc magnetic field</a:t>
            </a:r>
          </a:p>
          <a:p>
            <a:pPr>
              <a:defRPr/>
            </a:pPr>
            <a:endParaRPr lang="en-US" altLang="ja-JP" sz="1400">
              <a:effectLst>
                <a:outerShdw blurRad="38100" dist="38100" dir="2700000" algn="tl">
                  <a:srgbClr val="C0C0C0"/>
                </a:outerShdw>
              </a:effectLst>
              <a:latin typeface="Times New Roman" pitchFamily="18" charset="0"/>
            </a:endParaRPr>
          </a:p>
        </p:txBody>
      </p:sp>
      <p:graphicFrame>
        <p:nvGraphicFramePr>
          <p:cNvPr id="1027" name="Object 97"/>
          <p:cNvGraphicFramePr>
            <a:graphicFrameLocks noChangeAspect="1"/>
          </p:cNvGraphicFramePr>
          <p:nvPr/>
        </p:nvGraphicFramePr>
        <p:xfrm>
          <a:off x="1116013" y="4365625"/>
          <a:ext cx="4522787" cy="503238"/>
        </p:xfrm>
        <a:graphic>
          <a:graphicData uri="http://schemas.openxmlformats.org/presentationml/2006/ole">
            <p:oleObj spid="_x0000_s1027" name="数式" r:id="rId5" imgW="1714320" imgH="228600" progId="Equation.3">
              <p:embed/>
            </p:oleObj>
          </a:graphicData>
        </a:graphic>
      </p:graphicFrame>
      <p:graphicFrame>
        <p:nvGraphicFramePr>
          <p:cNvPr id="1028" name="Object 99"/>
          <p:cNvGraphicFramePr>
            <a:graphicFrameLocks noChangeAspect="1"/>
          </p:cNvGraphicFramePr>
          <p:nvPr/>
        </p:nvGraphicFramePr>
        <p:xfrm>
          <a:off x="2014538" y="5300663"/>
          <a:ext cx="3819525" cy="792162"/>
        </p:xfrm>
        <a:graphic>
          <a:graphicData uri="http://schemas.openxmlformats.org/presentationml/2006/ole">
            <p:oleObj spid="_x0000_s1028" name="数式" r:id="rId6" imgW="1777680" imgH="444240" progId="Equation.3">
              <p:embed/>
            </p:oleObj>
          </a:graphicData>
        </a:graphic>
      </p:graphicFrame>
      <p:graphicFrame>
        <p:nvGraphicFramePr>
          <p:cNvPr id="1029" name="Object 100"/>
          <p:cNvGraphicFramePr>
            <a:graphicFrameLocks noChangeAspect="1"/>
          </p:cNvGraphicFramePr>
          <p:nvPr/>
        </p:nvGraphicFramePr>
        <p:xfrm>
          <a:off x="2195513" y="4941888"/>
          <a:ext cx="1581150" cy="358775"/>
        </p:xfrm>
        <a:graphic>
          <a:graphicData uri="http://schemas.openxmlformats.org/presentationml/2006/ole">
            <p:oleObj spid="_x0000_s1029" name="数式" r:id="rId7" imgW="761760" imgH="228600" progId="Equation.3">
              <p:embed/>
            </p:oleObj>
          </a:graphicData>
        </a:graphic>
      </p:graphicFrame>
      <p:graphicFrame>
        <p:nvGraphicFramePr>
          <p:cNvPr id="1030" name="Object 101"/>
          <p:cNvGraphicFramePr>
            <a:graphicFrameLocks noChangeAspect="1"/>
          </p:cNvGraphicFramePr>
          <p:nvPr/>
        </p:nvGraphicFramePr>
        <p:xfrm>
          <a:off x="4178300" y="4941888"/>
          <a:ext cx="1001713" cy="358775"/>
        </p:xfrm>
        <a:graphic>
          <a:graphicData uri="http://schemas.openxmlformats.org/presentationml/2006/ole">
            <p:oleObj spid="_x0000_s1030" name="数式" r:id="rId8" imgW="647640" imgH="203040" progId="Equation.3">
              <p:embed/>
            </p:oleObj>
          </a:graphicData>
        </a:graphic>
      </p:graphicFrame>
      <p:graphicFrame>
        <p:nvGraphicFramePr>
          <p:cNvPr id="1031" name="Object 102"/>
          <p:cNvGraphicFramePr>
            <a:graphicFrameLocks noChangeAspect="1"/>
          </p:cNvGraphicFramePr>
          <p:nvPr/>
        </p:nvGraphicFramePr>
        <p:xfrm>
          <a:off x="6011863" y="5013325"/>
          <a:ext cx="1295400" cy="287338"/>
        </p:xfrm>
        <a:graphic>
          <a:graphicData uri="http://schemas.openxmlformats.org/presentationml/2006/ole">
            <p:oleObj spid="_x0000_s1031" name="数式" r:id="rId9" imgW="685800" imgH="177480" progId="Equation.3">
              <p:embed/>
            </p:oleObj>
          </a:graphicData>
        </a:graphic>
      </p:graphicFrame>
      <p:graphicFrame>
        <p:nvGraphicFramePr>
          <p:cNvPr id="1032" name="Object 103"/>
          <p:cNvGraphicFramePr>
            <a:graphicFrameLocks noChangeAspect="1"/>
          </p:cNvGraphicFramePr>
          <p:nvPr/>
        </p:nvGraphicFramePr>
        <p:xfrm>
          <a:off x="5983288" y="5661025"/>
          <a:ext cx="1416050" cy="288925"/>
        </p:xfrm>
        <a:graphic>
          <a:graphicData uri="http://schemas.openxmlformats.org/presentationml/2006/ole">
            <p:oleObj spid="_x0000_s1032" name="数式" r:id="rId10" imgW="927000" imgH="228600" progId="Equation.3">
              <p:embed/>
            </p:oleObj>
          </a:graphicData>
        </a:graphic>
      </p:graphicFrame>
      <p:grpSp>
        <p:nvGrpSpPr>
          <p:cNvPr id="114" name="グループ化 113"/>
          <p:cNvGrpSpPr/>
          <p:nvPr/>
        </p:nvGrpSpPr>
        <p:grpSpPr>
          <a:xfrm>
            <a:off x="1147763" y="1077913"/>
            <a:ext cx="6865937" cy="1766887"/>
            <a:chOff x="144463" y="1039813"/>
            <a:chExt cx="7829550" cy="1955800"/>
          </a:xfrm>
        </p:grpSpPr>
        <p:sp>
          <p:nvSpPr>
            <p:cNvPr id="1035" name="Oval 4"/>
            <p:cNvSpPr>
              <a:spLocks noChangeArrowheads="1"/>
            </p:cNvSpPr>
            <p:nvPr/>
          </p:nvSpPr>
          <p:spPr bwMode="auto">
            <a:xfrm>
              <a:off x="6694488" y="1533525"/>
              <a:ext cx="1279525" cy="1304925"/>
            </a:xfrm>
            <a:prstGeom prst="ellipse">
              <a:avLst/>
            </a:prstGeom>
            <a:solidFill>
              <a:srgbClr val="CCFFCC"/>
            </a:solidFill>
            <a:ln w="9525">
              <a:solidFill>
                <a:schemeClr val="tx1"/>
              </a:solidFill>
              <a:round/>
              <a:headEnd/>
              <a:tailEnd/>
            </a:ln>
          </p:spPr>
          <p:txBody>
            <a:bodyPr wrap="none" anchor="ctr"/>
            <a:lstStyle/>
            <a:p>
              <a:endParaRPr lang="ja-JP" altLang="en-US"/>
            </a:p>
          </p:txBody>
        </p:sp>
        <p:sp>
          <p:nvSpPr>
            <p:cNvPr id="1036" name="Rectangle 5"/>
            <p:cNvSpPr>
              <a:spLocks noChangeArrowheads="1"/>
            </p:cNvSpPr>
            <p:nvPr/>
          </p:nvSpPr>
          <p:spPr bwMode="auto">
            <a:xfrm>
              <a:off x="1668463" y="2611438"/>
              <a:ext cx="5753100" cy="227012"/>
            </a:xfrm>
            <a:prstGeom prst="rect">
              <a:avLst/>
            </a:prstGeom>
            <a:solidFill>
              <a:srgbClr val="CCFFCC"/>
            </a:solidFill>
            <a:ln w="9525">
              <a:noFill/>
              <a:miter lim="800000"/>
              <a:headEnd/>
              <a:tailEnd/>
            </a:ln>
          </p:spPr>
          <p:txBody>
            <a:bodyPr wrap="none" anchor="ctr"/>
            <a:lstStyle/>
            <a:p>
              <a:endParaRPr lang="ja-JP" altLang="en-US"/>
            </a:p>
          </p:txBody>
        </p:sp>
        <p:sp>
          <p:nvSpPr>
            <p:cNvPr id="4102" name="Rectangle 6"/>
            <p:cNvSpPr>
              <a:spLocks noChangeArrowheads="1"/>
            </p:cNvSpPr>
            <p:nvPr/>
          </p:nvSpPr>
          <p:spPr bwMode="auto">
            <a:xfrm>
              <a:off x="2051050" y="1752600"/>
              <a:ext cx="5756275" cy="858838"/>
            </a:xfrm>
            <a:prstGeom prst="rect">
              <a:avLst/>
            </a:prstGeom>
            <a:gradFill rotWithShape="0">
              <a:gsLst>
                <a:gs pos="0">
                  <a:schemeClr val="accent2"/>
                </a:gs>
                <a:gs pos="50000">
                  <a:schemeClr val="bg1"/>
                </a:gs>
                <a:gs pos="100000">
                  <a:schemeClr val="accent2"/>
                </a:gs>
              </a:gsLst>
              <a:lin ang="5400000" scaled="1"/>
            </a:gradFill>
            <a:ln w="9525">
              <a:noFill/>
              <a:miter lim="800000"/>
              <a:headEnd/>
              <a:tailEnd/>
            </a:ln>
            <a:effectLst/>
          </p:spPr>
          <p:txBody>
            <a:bodyPr wrap="none" anchor="ctr"/>
            <a:lstStyle/>
            <a:p>
              <a:pPr>
                <a:defRPr/>
              </a:pPr>
              <a:endParaRPr lang="ja-JP" altLang="en-US" dirty="0"/>
            </a:p>
          </p:txBody>
        </p:sp>
        <p:sp>
          <p:nvSpPr>
            <p:cNvPr id="1038" name="Rectangle 7"/>
            <p:cNvSpPr>
              <a:spLocks noChangeArrowheads="1"/>
            </p:cNvSpPr>
            <p:nvPr/>
          </p:nvSpPr>
          <p:spPr bwMode="auto">
            <a:xfrm>
              <a:off x="1604963" y="1527175"/>
              <a:ext cx="5816600" cy="225425"/>
            </a:xfrm>
            <a:prstGeom prst="rect">
              <a:avLst/>
            </a:prstGeom>
            <a:solidFill>
              <a:srgbClr val="CCFFCC"/>
            </a:solidFill>
            <a:ln w="9525">
              <a:noFill/>
              <a:miter lim="800000"/>
              <a:headEnd/>
              <a:tailEnd/>
            </a:ln>
          </p:spPr>
          <p:txBody>
            <a:bodyPr wrap="none" anchor="ctr"/>
            <a:lstStyle/>
            <a:p>
              <a:endParaRPr lang="ja-JP" altLang="en-US"/>
            </a:p>
          </p:txBody>
        </p:sp>
        <p:sp>
          <p:nvSpPr>
            <p:cNvPr id="1039" name="Oval 8"/>
            <p:cNvSpPr>
              <a:spLocks noChangeArrowheads="1"/>
            </p:cNvSpPr>
            <p:nvPr/>
          </p:nvSpPr>
          <p:spPr bwMode="auto">
            <a:xfrm>
              <a:off x="1042988" y="1557338"/>
              <a:ext cx="1214437" cy="1311275"/>
            </a:xfrm>
            <a:prstGeom prst="ellipse">
              <a:avLst/>
            </a:prstGeom>
            <a:solidFill>
              <a:srgbClr val="CCFFCC"/>
            </a:solidFill>
            <a:ln w="9525">
              <a:solidFill>
                <a:schemeClr val="tx1"/>
              </a:solidFill>
              <a:round/>
              <a:headEnd/>
              <a:tailEnd/>
            </a:ln>
          </p:spPr>
          <p:txBody>
            <a:bodyPr wrap="none" anchor="ctr"/>
            <a:lstStyle/>
            <a:p>
              <a:endParaRPr lang="ja-JP" altLang="en-US"/>
            </a:p>
          </p:txBody>
        </p:sp>
        <p:sp>
          <p:nvSpPr>
            <p:cNvPr id="1040" name="Oval 9"/>
            <p:cNvSpPr>
              <a:spLocks noChangeArrowheads="1"/>
            </p:cNvSpPr>
            <p:nvPr/>
          </p:nvSpPr>
          <p:spPr bwMode="auto">
            <a:xfrm>
              <a:off x="1220788" y="1752600"/>
              <a:ext cx="835025" cy="884238"/>
            </a:xfrm>
            <a:prstGeom prst="ellipse">
              <a:avLst/>
            </a:prstGeom>
            <a:gradFill rotWithShape="0">
              <a:gsLst>
                <a:gs pos="0">
                  <a:schemeClr val="bg1"/>
                </a:gs>
                <a:gs pos="100000">
                  <a:schemeClr val="accent2"/>
                </a:gs>
              </a:gsLst>
              <a:path path="shape">
                <a:fillToRect l="50000" t="50000" r="50000" b="50000"/>
              </a:path>
            </a:gradFill>
            <a:ln w="9525" cap="rnd">
              <a:solidFill>
                <a:schemeClr val="tx1"/>
              </a:solidFill>
              <a:prstDash val="sysDot"/>
              <a:round/>
              <a:headEnd/>
              <a:tailEnd/>
            </a:ln>
          </p:spPr>
          <p:txBody>
            <a:bodyPr wrap="none" anchor="ctr"/>
            <a:lstStyle/>
            <a:p>
              <a:endParaRPr lang="ja-JP" altLang="en-US"/>
            </a:p>
          </p:txBody>
        </p:sp>
        <p:sp>
          <p:nvSpPr>
            <p:cNvPr id="1041" name="Oval 10"/>
            <p:cNvSpPr>
              <a:spLocks noChangeArrowheads="1"/>
            </p:cNvSpPr>
            <p:nvPr/>
          </p:nvSpPr>
          <p:spPr bwMode="auto">
            <a:xfrm>
              <a:off x="1443038" y="1979613"/>
              <a:ext cx="381000" cy="406400"/>
            </a:xfrm>
            <a:prstGeom prst="ellipse">
              <a:avLst/>
            </a:prstGeom>
            <a:solidFill>
              <a:srgbClr val="FF6600"/>
            </a:solidFill>
            <a:ln w="9525" cap="rnd">
              <a:solidFill>
                <a:schemeClr val="tx1"/>
              </a:solidFill>
              <a:prstDash val="sysDot"/>
              <a:round/>
              <a:headEnd/>
              <a:tailEnd/>
            </a:ln>
          </p:spPr>
          <p:txBody>
            <a:bodyPr wrap="none" anchor="ctr"/>
            <a:lstStyle/>
            <a:p>
              <a:endParaRPr lang="ja-JP" altLang="en-US"/>
            </a:p>
          </p:txBody>
        </p:sp>
        <p:sp>
          <p:nvSpPr>
            <p:cNvPr id="1042" name="Line 11"/>
            <p:cNvSpPr>
              <a:spLocks noChangeShapeType="1"/>
            </p:cNvSpPr>
            <p:nvPr/>
          </p:nvSpPr>
          <p:spPr bwMode="auto">
            <a:xfrm flipV="1">
              <a:off x="1619250" y="1538288"/>
              <a:ext cx="5802313" cy="19050"/>
            </a:xfrm>
            <a:prstGeom prst="line">
              <a:avLst/>
            </a:prstGeom>
            <a:noFill/>
            <a:ln w="9525">
              <a:solidFill>
                <a:schemeClr val="tx1"/>
              </a:solidFill>
              <a:round/>
              <a:headEnd/>
              <a:tailEnd/>
            </a:ln>
          </p:spPr>
          <p:txBody>
            <a:bodyPr/>
            <a:lstStyle/>
            <a:p>
              <a:endParaRPr lang="ja-JP" altLang="en-US"/>
            </a:p>
          </p:txBody>
        </p:sp>
        <p:sp>
          <p:nvSpPr>
            <p:cNvPr id="1043" name="Line 12"/>
            <p:cNvSpPr>
              <a:spLocks noChangeShapeType="1"/>
            </p:cNvSpPr>
            <p:nvPr/>
          </p:nvSpPr>
          <p:spPr bwMode="auto">
            <a:xfrm flipV="1">
              <a:off x="1692275" y="2838450"/>
              <a:ext cx="5751513" cy="14288"/>
            </a:xfrm>
            <a:prstGeom prst="line">
              <a:avLst/>
            </a:prstGeom>
            <a:noFill/>
            <a:ln w="9525">
              <a:solidFill>
                <a:schemeClr val="tx1"/>
              </a:solidFill>
              <a:round/>
              <a:headEnd/>
              <a:tailEnd/>
            </a:ln>
          </p:spPr>
          <p:txBody>
            <a:bodyPr/>
            <a:lstStyle/>
            <a:p>
              <a:endParaRPr lang="ja-JP" altLang="en-US"/>
            </a:p>
          </p:txBody>
        </p:sp>
        <p:sp>
          <p:nvSpPr>
            <p:cNvPr id="1044" name="Line 13"/>
            <p:cNvSpPr>
              <a:spLocks noChangeShapeType="1"/>
            </p:cNvSpPr>
            <p:nvPr/>
          </p:nvSpPr>
          <p:spPr bwMode="auto">
            <a:xfrm>
              <a:off x="1604963" y="1752600"/>
              <a:ext cx="5753100" cy="0"/>
            </a:xfrm>
            <a:prstGeom prst="line">
              <a:avLst/>
            </a:prstGeom>
            <a:noFill/>
            <a:ln w="9525" cap="rnd">
              <a:solidFill>
                <a:schemeClr val="tx1"/>
              </a:solidFill>
              <a:prstDash val="sysDot"/>
              <a:round/>
              <a:headEnd/>
              <a:tailEnd/>
            </a:ln>
          </p:spPr>
          <p:txBody>
            <a:bodyPr/>
            <a:lstStyle/>
            <a:p>
              <a:endParaRPr lang="ja-JP" altLang="en-US"/>
            </a:p>
          </p:txBody>
        </p:sp>
        <p:sp>
          <p:nvSpPr>
            <p:cNvPr id="1045" name="Line 14"/>
            <p:cNvSpPr>
              <a:spLocks noChangeShapeType="1"/>
            </p:cNvSpPr>
            <p:nvPr/>
          </p:nvSpPr>
          <p:spPr bwMode="auto">
            <a:xfrm flipV="1">
              <a:off x="1692275" y="2611438"/>
              <a:ext cx="5729288" cy="25400"/>
            </a:xfrm>
            <a:prstGeom prst="line">
              <a:avLst/>
            </a:prstGeom>
            <a:noFill/>
            <a:ln w="9525" cap="rnd">
              <a:solidFill>
                <a:schemeClr val="tx1"/>
              </a:solidFill>
              <a:prstDash val="sysDot"/>
              <a:round/>
              <a:headEnd/>
              <a:tailEnd/>
            </a:ln>
          </p:spPr>
          <p:txBody>
            <a:bodyPr/>
            <a:lstStyle/>
            <a:p>
              <a:endParaRPr lang="ja-JP" altLang="en-US"/>
            </a:p>
          </p:txBody>
        </p:sp>
        <p:sp>
          <p:nvSpPr>
            <p:cNvPr id="1046" name="Line 15"/>
            <p:cNvSpPr>
              <a:spLocks noChangeShapeType="1"/>
            </p:cNvSpPr>
            <p:nvPr/>
          </p:nvSpPr>
          <p:spPr bwMode="auto">
            <a:xfrm>
              <a:off x="1604963" y="1984375"/>
              <a:ext cx="6264275" cy="0"/>
            </a:xfrm>
            <a:prstGeom prst="line">
              <a:avLst/>
            </a:prstGeom>
            <a:noFill/>
            <a:ln w="9525" cap="rnd">
              <a:solidFill>
                <a:schemeClr val="tx1"/>
              </a:solidFill>
              <a:prstDash val="sysDot"/>
              <a:round/>
              <a:headEnd/>
              <a:tailEnd/>
            </a:ln>
          </p:spPr>
          <p:txBody>
            <a:bodyPr/>
            <a:lstStyle/>
            <a:p>
              <a:endParaRPr lang="ja-JP" altLang="en-US"/>
            </a:p>
          </p:txBody>
        </p:sp>
        <p:sp>
          <p:nvSpPr>
            <p:cNvPr id="1047" name="Line 16"/>
            <p:cNvSpPr>
              <a:spLocks noChangeShapeType="1"/>
            </p:cNvSpPr>
            <p:nvPr/>
          </p:nvSpPr>
          <p:spPr bwMode="auto">
            <a:xfrm>
              <a:off x="1604963" y="2397125"/>
              <a:ext cx="6264275" cy="0"/>
            </a:xfrm>
            <a:prstGeom prst="line">
              <a:avLst/>
            </a:prstGeom>
            <a:noFill/>
            <a:ln w="9525" cap="rnd">
              <a:solidFill>
                <a:schemeClr val="tx1"/>
              </a:solidFill>
              <a:prstDash val="sysDot"/>
              <a:round/>
              <a:headEnd/>
              <a:tailEnd/>
            </a:ln>
          </p:spPr>
          <p:txBody>
            <a:bodyPr/>
            <a:lstStyle/>
            <a:p>
              <a:endParaRPr lang="ja-JP" altLang="en-US"/>
            </a:p>
          </p:txBody>
        </p:sp>
        <p:sp>
          <p:nvSpPr>
            <p:cNvPr id="1048" name="Line 17"/>
            <p:cNvSpPr>
              <a:spLocks noChangeShapeType="1"/>
            </p:cNvSpPr>
            <p:nvPr/>
          </p:nvSpPr>
          <p:spPr bwMode="auto">
            <a:xfrm>
              <a:off x="773113" y="2205038"/>
              <a:ext cx="128587" cy="0"/>
            </a:xfrm>
            <a:prstGeom prst="line">
              <a:avLst/>
            </a:prstGeom>
            <a:noFill/>
            <a:ln w="9525">
              <a:solidFill>
                <a:schemeClr val="tx1"/>
              </a:solidFill>
              <a:round/>
              <a:headEnd/>
              <a:tailEnd type="triangle" w="lg" len="lg"/>
            </a:ln>
          </p:spPr>
          <p:txBody>
            <a:bodyPr/>
            <a:lstStyle/>
            <a:p>
              <a:endParaRPr lang="ja-JP" altLang="en-US"/>
            </a:p>
          </p:txBody>
        </p:sp>
        <p:grpSp>
          <p:nvGrpSpPr>
            <p:cNvPr id="1049" name="Group 18"/>
            <p:cNvGrpSpPr>
              <a:grpSpLocks/>
            </p:cNvGrpSpPr>
            <p:nvPr/>
          </p:nvGrpSpPr>
          <p:grpSpPr bwMode="auto">
            <a:xfrm>
              <a:off x="1117600" y="1843088"/>
              <a:ext cx="190500" cy="315912"/>
              <a:chOff x="480" y="1440"/>
              <a:chExt cx="144" cy="288"/>
            </a:xfrm>
          </p:grpSpPr>
          <p:sp>
            <p:nvSpPr>
              <p:cNvPr id="1134" name="Arc 19"/>
              <p:cNvSpPr>
                <a:spLocks/>
              </p:cNvSpPr>
              <p:nvPr/>
            </p:nvSpPr>
            <p:spPr bwMode="auto">
              <a:xfrm flipH="1">
                <a:off x="480" y="1488"/>
                <a:ext cx="144" cy="240"/>
              </a:xfrm>
              <a:custGeom>
                <a:avLst/>
                <a:gdLst>
                  <a:gd name="T0" fmla="*/ 0 w 21600"/>
                  <a:gd name="T1" fmla="*/ 0 h 18100"/>
                  <a:gd name="T2" fmla="*/ 0 w 21600"/>
                  <a:gd name="T3" fmla="*/ 0 h 18100"/>
                  <a:gd name="T4" fmla="*/ 0 w 21600"/>
                  <a:gd name="T5" fmla="*/ 0 h 18100"/>
                  <a:gd name="T6" fmla="*/ 0 60000 65536"/>
                  <a:gd name="T7" fmla="*/ 0 60000 65536"/>
                  <a:gd name="T8" fmla="*/ 0 60000 65536"/>
                  <a:gd name="T9" fmla="*/ 0 w 21600"/>
                  <a:gd name="T10" fmla="*/ 0 h 18100"/>
                  <a:gd name="T11" fmla="*/ 21600 w 21600"/>
                  <a:gd name="T12" fmla="*/ 18100 h 18100"/>
                </a:gdLst>
                <a:ahLst/>
                <a:cxnLst>
                  <a:cxn ang="T6">
                    <a:pos x="T0" y="T1"/>
                  </a:cxn>
                  <a:cxn ang="T7">
                    <a:pos x="T2" y="T3"/>
                  </a:cxn>
                  <a:cxn ang="T8">
                    <a:pos x="T4" y="T5"/>
                  </a:cxn>
                </a:cxnLst>
                <a:rect l="T9" t="T10" r="T11" b="T12"/>
                <a:pathLst>
                  <a:path w="21600" h="18100" fill="none" extrusionOk="0">
                    <a:moveTo>
                      <a:pt x="11787" y="0"/>
                    </a:moveTo>
                    <a:cubicBezTo>
                      <a:pt x="17908" y="3986"/>
                      <a:pt x="21600" y="10795"/>
                      <a:pt x="21600" y="18100"/>
                    </a:cubicBezTo>
                  </a:path>
                  <a:path w="21600" h="18100" stroke="0" extrusionOk="0">
                    <a:moveTo>
                      <a:pt x="11787" y="0"/>
                    </a:moveTo>
                    <a:cubicBezTo>
                      <a:pt x="17908" y="3986"/>
                      <a:pt x="21600" y="10795"/>
                      <a:pt x="21600" y="18100"/>
                    </a:cubicBezTo>
                    <a:lnTo>
                      <a:pt x="0" y="18100"/>
                    </a:lnTo>
                    <a:close/>
                  </a:path>
                </a:pathLst>
              </a:custGeom>
              <a:noFill/>
              <a:ln w="9525">
                <a:solidFill>
                  <a:schemeClr val="tx1"/>
                </a:solidFill>
                <a:round/>
                <a:headEnd/>
                <a:tailEnd/>
              </a:ln>
            </p:spPr>
            <p:txBody>
              <a:bodyPr wrap="none" anchor="ctr"/>
              <a:lstStyle/>
              <a:p>
                <a:endParaRPr lang="ja-JP" altLang="en-US"/>
              </a:p>
            </p:txBody>
          </p:sp>
          <p:sp>
            <p:nvSpPr>
              <p:cNvPr id="1135" name="Line 20"/>
              <p:cNvSpPr>
                <a:spLocks noChangeShapeType="1"/>
              </p:cNvSpPr>
              <p:nvPr/>
            </p:nvSpPr>
            <p:spPr bwMode="auto">
              <a:xfrm>
                <a:off x="480" y="1680"/>
                <a:ext cx="0" cy="48"/>
              </a:xfrm>
              <a:prstGeom prst="line">
                <a:avLst/>
              </a:prstGeom>
              <a:noFill/>
              <a:ln w="9525">
                <a:solidFill>
                  <a:schemeClr val="tx1"/>
                </a:solidFill>
                <a:round/>
                <a:headEnd/>
                <a:tailEnd type="triangle" w="med" len="med"/>
              </a:ln>
            </p:spPr>
            <p:txBody>
              <a:bodyPr/>
              <a:lstStyle/>
              <a:p>
                <a:endParaRPr lang="ja-JP" altLang="en-US"/>
              </a:p>
            </p:txBody>
          </p:sp>
          <p:sp>
            <p:nvSpPr>
              <p:cNvPr id="1136" name="Line 21"/>
              <p:cNvSpPr>
                <a:spLocks noChangeShapeType="1"/>
              </p:cNvSpPr>
              <p:nvPr/>
            </p:nvSpPr>
            <p:spPr bwMode="auto">
              <a:xfrm flipV="1">
                <a:off x="540" y="1440"/>
                <a:ext cx="48" cy="48"/>
              </a:xfrm>
              <a:prstGeom prst="line">
                <a:avLst/>
              </a:prstGeom>
              <a:noFill/>
              <a:ln w="9525">
                <a:solidFill>
                  <a:schemeClr val="tx1"/>
                </a:solidFill>
                <a:round/>
                <a:headEnd/>
                <a:tailEnd type="triangle" w="med" len="med"/>
              </a:ln>
            </p:spPr>
            <p:txBody>
              <a:bodyPr/>
              <a:lstStyle/>
              <a:p>
                <a:endParaRPr lang="ja-JP" altLang="en-US"/>
              </a:p>
            </p:txBody>
          </p:sp>
        </p:grpSp>
        <p:sp>
          <p:nvSpPr>
            <p:cNvPr id="1050" name="Line 22"/>
            <p:cNvSpPr>
              <a:spLocks noChangeShapeType="1"/>
            </p:cNvSpPr>
            <p:nvPr/>
          </p:nvSpPr>
          <p:spPr bwMode="auto">
            <a:xfrm>
              <a:off x="1525588" y="1787525"/>
              <a:ext cx="271462" cy="100013"/>
            </a:xfrm>
            <a:prstGeom prst="line">
              <a:avLst/>
            </a:prstGeom>
            <a:noFill/>
            <a:ln w="9525">
              <a:solidFill>
                <a:schemeClr val="tx1"/>
              </a:solidFill>
              <a:round/>
              <a:headEnd type="triangle" w="med" len="med"/>
              <a:tailEnd type="triangle" w="med" len="med"/>
            </a:ln>
          </p:spPr>
          <p:txBody>
            <a:bodyPr/>
            <a:lstStyle/>
            <a:p>
              <a:endParaRPr lang="ja-JP" altLang="en-US"/>
            </a:p>
          </p:txBody>
        </p:sp>
        <p:sp>
          <p:nvSpPr>
            <p:cNvPr id="1051" name="Text Box 23"/>
            <p:cNvSpPr txBox="1">
              <a:spLocks noChangeArrowheads="1"/>
            </p:cNvSpPr>
            <p:nvPr/>
          </p:nvSpPr>
          <p:spPr bwMode="auto">
            <a:xfrm>
              <a:off x="1331913" y="2420938"/>
              <a:ext cx="319087" cy="457200"/>
            </a:xfrm>
            <a:prstGeom prst="rect">
              <a:avLst/>
            </a:prstGeom>
            <a:noFill/>
            <a:ln w="9525">
              <a:noFill/>
              <a:miter lim="800000"/>
              <a:headEnd/>
              <a:tailEnd/>
            </a:ln>
          </p:spPr>
          <p:txBody>
            <a:bodyPr>
              <a:spAutoFit/>
            </a:bodyPr>
            <a:lstStyle/>
            <a:p>
              <a:pPr>
                <a:spcBef>
                  <a:spcPct val="50000"/>
                </a:spcBef>
              </a:pPr>
              <a:r>
                <a:rPr lang="en-US" altLang="ja-JP" sz="2400" i="1">
                  <a:latin typeface="Times New Roman" pitchFamily="18" charset="0"/>
                </a:rPr>
                <a:t>a</a:t>
              </a:r>
            </a:p>
          </p:txBody>
        </p:sp>
        <p:sp>
          <p:nvSpPr>
            <p:cNvPr id="1052" name="Text Box 24"/>
            <p:cNvSpPr txBox="1">
              <a:spLocks noChangeArrowheads="1"/>
            </p:cNvSpPr>
            <p:nvPr/>
          </p:nvSpPr>
          <p:spPr bwMode="auto">
            <a:xfrm>
              <a:off x="144463" y="1806575"/>
              <a:ext cx="1211262" cy="457200"/>
            </a:xfrm>
            <a:prstGeom prst="rect">
              <a:avLst/>
            </a:prstGeom>
            <a:noFill/>
            <a:ln w="9525">
              <a:noFill/>
              <a:miter lim="800000"/>
              <a:headEnd/>
              <a:tailEnd/>
            </a:ln>
          </p:spPr>
          <p:txBody>
            <a:bodyPr>
              <a:spAutoFit/>
            </a:bodyPr>
            <a:lstStyle/>
            <a:p>
              <a:pPr>
                <a:spcBef>
                  <a:spcPct val="50000"/>
                </a:spcBef>
              </a:pPr>
              <a:r>
                <a:rPr lang="en-US" altLang="ja-JP" sz="2400" i="1">
                  <a:latin typeface="Times New Roman" pitchFamily="18" charset="0"/>
                </a:rPr>
                <a:t>I</a:t>
              </a:r>
              <a:r>
                <a:rPr lang="en-US" altLang="ja-JP" sz="2400">
                  <a:latin typeface="Times New Roman" pitchFamily="18" charset="0"/>
                </a:rPr>
                <a:t>(</a:t>
              </a:r>
              <a:r>
                <a:rPr lang="en-US" altLang="ja-JP" sz="2400">
                  <a:latin typeface="Symbol" pitchFamily="18" charset="2"/>
                </a:rPr>
                <a:t>w)</a:t>
              </a:r>
            </a:p>
          </p:txBody>
        </p:sp>
        <p:sp>
          <p:nvSpPr>
            <p:cNvPr id="1053" name="Text Box 25"/>
            <p:cNvSpPr txBox="1">
              <a:spLocks noChangeArrowheads="1"/>
            </p:cNvSpPr>
            <p:nvPr/>
          </p:nvSpPr>
          <p:spPr bwMode="auto">
            <a:xfrm>
              <a:off x="3522663" y="1460500"/>
              <a:ext cx="1654175" cy="336550"/>
            </a:xfrm>
            <a:prstGeom prst="rect">
              <a:avLst/>
            </a:prstGeom>
            <a:noFill/>
            <a:ln w="9525">
              <a:noFill/>
              <a:miter lim="800000"/>
              <a:headEnd/>
              <a:tailEnd/>
            </a:ln>
          </p:spPr>
          <p:txBody>
            <a:bodyPr>
              <a:spAutoFit/>
            </a:bodyPr>
            <a:lstStyle/>
            <a:p>
              <a:pPr>
                <a:spcBef>
                  <a:spcPct val="50000"/>
                </a:spcBef>
              </a:pPr>
              <a:r>
                <a:rPr lang="en-US" altLang="ja-JP" sz="1600" b="1">
                  <a:latin typeface="Times New Roman" pitchFamily="18" charset="0"/>
                </a:rPr>
                <a:t>outer shell</a:t>
              </a:r>
            </a:p>
          </p:txBody>
        </p:sp>
        <p:sp>
          <p:nvSpPr>
            <p:cNvPr id="1054" name="Text Box 26"/>
            <p:cNvSpPr txBox="1">
              <a:spLocks noChangeArrowheads="1"/>
            </p:cNvSpPr>
            <p:nvPr/>
          </p:nvSpPr>
          <p:spPr bwMode="auto">
            <a:xfrm>
              <a:off x="3468688" y="1692275"/>
              <a:ext cx="1731962" cy="336550"/>
            </a:xfrm>
            <a:prstGeom prst="rect">
              <a:avLst/>
            </a:prstGeom>
            <a:noFill/>
            <a:ln w="9525">
              <a:noFill/>
              <a:miter lim="800000"/>
              <a:headEnd/>
              <a:tailEnd/>
            </a:ln>
          </p:spPr>
          <p:txBody>
            <a:bodyPr>
              <a:spAutoFit/>
            </a:bodyPr>
            <a:lstStyle/>
            <a:p>
              <a:pPr>
                <a:spcBef>
                  <a:spcPct val="50000"/>
                </a:spcBef>
              </a:pPr>
              <a:r>
                <a:rPr lang="en-US" altLang="ja-JP" sz="1600" b="1">
                  <a:latin typeface="Times New Roman" pitchFamily="18" charset="0"/>
                </a:rPr>
                <a:t>intermediate</a:t>
              </a:r>
            </a:p>
          </p:txBody>
        </p:sp>
        <p:sp>
          <p:nvSpPr>
            <p:cNvPr id="1055" name="Text Box 27"/>
            <p:cNvSpPr txBox="1">
              <a:spLocks noChangeArrowheads="1"/>
            </p:cNvSpPr>
            <p:nvPr/>
          </p:nvSpPr>
          <p:spPr bwMode="auto">
            <a:xfrm>
              <a:off x="3251200" y="2538413"/>
              <a:ext cx="511175" cy="457200"/>
            </a:xfrm>
            <a:prstGeom prst="rect">
              <a:avLst/>
            </a:prstGeom>
            <a:noFill/>
            <a:ln w="9525">
              <a:noFill/>
              <a:miter lim="800000"/>
              <a:headEnd/>
              <a:tailEnd/>
            </a:ln>
          </p:spPr>
          <p:txBody>
            <a:bodyPr>
              <a:spAutoFit/>
            </a:bodyPr>
            <a:lstStyle/>
            <a:p>
              <a:pPr>
                <a:spcBef>
                  <a:spcPct val="50000"/>
                </a:spcBef>
              </a:pPr>
              <a:r>
                <a:rPr lang="en-US" altLang="ja-JP" sz="2400">
                  <a:latin typeface="Times New Roman" pitchFamily="18" charset="0"/>
                </a:rPr>
                <a:t>μ</a:t>
              </a:r>
            </a:p>
          </p:txBody>
        </p:sp>
        <p:sp>
          <p:nvSpPr>
            <p:cNvPr id="1056" name="Line 28"/>
            <p:cNvSpPr>
              <a:spLocks noChangeShapeType="1"/>
            </p:cNvSpPr>
            <p:nvPr/>
          </p:nvSpPr>
          <p:spPr bwMode="auto">
            <a:xfrm>
              <a:off x="4864100" y="1752600"/>
              <a:ext cx="2878138" cy="0"/>
            </a:xfrm>
            <a:prstGeom prst="line">
              <a:avLst/>
            </a:prstGeom>
            <a:noFill/>
            <a:ln w="9525">
              <a:solidFill>
                <a:schemeClr val="tx1"/>
              </a:solidFill>
              <a:round/>
              <a:headEnd/>
              <a:tailEnd/>
            </a:ln>
          </p:spPr>
          <p:txBody>
            <a:bodyPr/>
            <a:lstStyle/>
            <a:p>
              <a:endParaRPr lang="ja-JP" altLang="en-US"/>
            </a:p>
          </p:txBody>
        </p:sp>
        <p:sp>
          <p:nvSpPr>
            <p:cNvPr id="1057" name="Line 29"/>
            <p:cNvSpPr>
              <a:spLocks noChangeShapeType="1"/>
            </p:cNvSpPr>
            <p:nvPr/>
          </p:nvSpPr>
          <p:spPr bwMode="auto">
            <a:xfrm>
              <a:off x="5695950" y="1544638"/>
              <a:ext cx="0" cy="207962"/>
            </a:xfrm>
            <a:prstGeom prst="line">
              <a:avLst/>
            </a:prstGeom>
            <a:noFill/>
            <a:ln w="28575">
              <a:solidFill>
                <a:schemeClr val="tx1"/>
              </a:solidFill>
              <a:round/>
              <a:headEnd/>
              <a:tailEnd/>
            </a:ln>
          </p:spPr>
          <p:txBody>
            <a:bodyPr/>
            <a:lstStyle/>
            <a:p>
              <a:endParaRPr lang="ja-JP" altLang="en-US"/>
            </a:p>
          </p:txBody>
        </p:sp>
        <p:sp>
          <p:nvSpPr>
            <p:cNvPr id="1058" name="Line 30"/>
            <p:cNvSpPr>
              <a:spLocks noChangeShapeType="1"/>
            </p:cNvSpPr>
            <p:nvPr/>
          </p:nvSpPr>
          <p:spPr bwMode="auto">
            <a:xfrm>
              <a:off x="6654800" y="1549400"/>
              <a:ext cx="0" cy="209550"/>
            </a:xfrm>
            <a:prstGeom prst="line">
              <a:avLst/>
            </a:prstGeom>
            <a:noFill/>
            <a:ln w="28575">
              <a:solidFill>
                <a:schemeClr val="tx1"/>
              </a:solidFill>
              <a:round/>
              <a:headEnd/>
              <a:tailEnd/>
            </a:ln>
          </p:spPr>
          <p:txBody>
            <a:bodyPr/>
            <a:lstStyle/>
            <a:p>
              <a:endParaRPr lang="ja-JP" altLang="en-US"/>
            </a:p>
          </p:txBody>
        </p:sp>
        <p:sp>
          <p:nvSpPr>
            <p:cNvPr id="1059" name="Line 31"/>
            <p:cNvSpPr>
              <a:spLocks noChangeShapeType="1"/>
            </p:cNvSpPr>
            <p:nvPr/>
          </p:nvSpPr>
          <p:spPr bwMode="auto">
            <a:xfrm>
              <a:off x="6654800" y="2611438"/>
              <a:ext cx="0" cy="198437"/>
            </a:xfrm>
            <a:prstGeom prst="line">
              <a:avLst/>
            </a:prstGeom>
            <a:noFill/>
            <a:ln w="28575">
              <a:solidFill>
                <a:schemeClr val="tx1"/>
              </a:solidFill>
              <a:round/>
              <a:headEnd/>
              <a:tailEnd/>
            </a:ln>
          </p:spPr>
          <p:txBody>
            <a:bodyPr/>
            <a:lstStyle/>
            <a:p>
              <a:endParaRPr lang="ja-JP" altLang="en-US"/>
            </a:p>
          </p:txBody>
        </p:sp>
        <p:sp>
          <p:nvSpPr>
            <p:cNvPr id="1060" name="Line 32"/>
            <p:cNvSpPr>
              <a:spLocks noChangeShapeType="1"/>
            </p:cNvSpPr>
            <p:nvPr/>
          </p:nvSpPr>
          <p:spPr bwMode="auto">
            <a:xfrm>
              <a:off x="5759450" y="2611438"/>
              <a:ext cx="0" cy="198437"/>
            </a:xfrm>
            <a:prstGeom prst="line">
              <a:avLst/>
            </a:prstGeom>
            <a:noFill/>
            <a:ln w="28575">
              <a:solidFill>
                <a:schemeClr val="tx1"/>
              </a:solidFill>
              <a:round/>
              <a:headEnd/>
              <a:tailEnd/>
            </a:ln>
          </p:spPr>
          <p:txBody>
            <a:bodyPr/>
            <a:lstStyle/>
            <a:p>
              <a:endParaRPr lang="ja-JP" altLang="en-US"/>
            </a:p>
          </p:txBody>
        </p:sp>
        <p:grpSp>
          <p:nvGrpSpPr>
            <p:cNvPr id="1061" name="Group 33"/>
            <p:cNvGrpSpPr>
              <a:grpSpLocks/>
            </p:cNvGrpSpPr>
            <p:nvPr/>
          </p:nvGrpSpPr>
          <p:grpSpPr bwMode="auto">
            <a:xfrm>
              <a:off x="5121275" y="2625725"/>
              <a:ext cx="223838" cy="158750"/>
              <a:chOff x="2784" y="2784"/>
              <a:chExt cx="168" cy="168"/>
            </a:xfrm>
          </p:grpSpPr>
          <p:sp>
            <p:nvSpPr>
              <p:cNvPr id="1132" name="Oval 34"/>
              <p:cNvSpPr>
                <a:spLocks noChangeArrowheads="1"/>
              </p:cNvSpPr>
              <p:nvPr/>
            </p:nvSpPr>
            <p:spPr bwMode="auto">
              <a:xfrm>
                <a:off x="2784" y="2784"/>
                <a:ext cx="168" cy="168"/>
              </a:xfrm>
              <a:prstGeom prst="ellipse">
                <a:avLst/>
              </a:prstGeom>
              <a:noFill/>
              <a:ln w="9525">
                <a:solidFill>
                  <a:schemeClr val="tx1"/>
                </a:solidFill>
                <a:round/>
                <a:headEnd/>
                <a:tailEnd/>
              </a:ln>
            </p:spPr>
            <p:txBody>
              <a:bodyPr wrap="none" anchor="ctr"/>
              <a:lstStyle/>
              <a:p>
                <a:endParaRPr lang="ja-JP" altLang="en-US"/>
              </a:p>
            </p:txBody>
          </p:sp>
          <p:sp>
            <p:nvSpPr>
              <p:cNvPr id="1133" name="Oval 35"/>
              <p:cNvSpPr>
                <a:spLocks noChangeArrowheads="1"/>
              </p:cNvSpPr>
              <p:nvPr/>
            </p:nvSpPr>
            <p:spPr bwMode="auto">
              <a:xfrm>
                <a:off x="2820" y="2820"/>
                <a:ext cx="96" cy="96"/>
              </a:xfrm>
              <a:prstGeom prst="ellipse">
                <a:avLst/>
              </a:prstGeom>
              <a:solidFill>
                <a:schemeClr val="tx1"/>
              </a:solidFill>
              <a:ln w="9525">
                <a:solidFill>
                  <a:schemeClr val="tx1"/>
                </a:solidFill>
                <a:round/>
                <a:headEnd/>
                <a:tailEnd/>
              </a:ln>
            </p:spPr>
            <p:txBody>
              <a:bodyPr wrap="none" anchor="ctr"/>
              <a:lstStyle/>
              <a:p>
                <a:endParaRPr lang="ja-JP" altLang="en-US"/>
              </a:p>
            </p:txBody>
          </p:sp>
        </p:grpSp>
        <p:grpSp>
          <p:nvGrpSpPr>
            <p:cNvPr id="1062" name="Group 36"/>
            <p:cNvGrpSpPr>
              <a:grpSpLocks/>
            </p:cNvGrpSpPr>
            <p:nvPr/>
          </p:nvGrpSpPr>
          <p:grpSpPr bwMode="auto">
            <a:xfrm>
              <a:off x="5057775" y="1571625"/>
              <a:ext cx="222250" cy="158750"/>
              <a:chOff x="1374" y="2952"/>
              <a:chExt cx="168" cy="168"/>
            </a:xfrm>
          </p:grpSpPr>
          <p:sp>
            <p:nvSpPr>
              <p:cNvPr id="1128" name="Oval 37"/>
              <p:cNvSpPr>
                <a:spLocks noChangeArrowheads="1"/>
              </p:cNvSpPr>
              <p:nvPr/>
            </p:nvSpPr>
            <p:spPr bwMode="auto">
              <a:xfrm>
                <a:off x="1374" y="2952"/>
                <a:ext cx="168" cy="168"/>
              </a:xfrm>
              <a:prstGeom prst="ellipse">
                <a:avLst/>
              </a:prstGeom>
              <a:noFill/>
              <a:ln w="9525">
                <a:solidFill>
                  <a:schemeClr val="tx1"/>
                </a:solidFill>
                <a:round/>
                <a:headEnd/>
                <a:tailEnd/>
              </a:ln>
            </p:spPr>
            <p:txBody>
              <a:bodyPr wrap="none" anchor="ctr"/>
              <a:lstStyle/>
              <a:p>
                <a:endParaRPr lang="ja-JP" altLang="en-US"/>
              </a:p>
            </p:txBody>
          </p:sp>
          <p:grpSp>
            <p:nvGrpSpPr>
              <p:cNvPr id="1129" name="Group 38"/>
              <p:cNvGrpSpPr>
                <a:grpSpLocks/>
              </p:cNvGrpSpPr>
              <p:nvPr/>
            </p:nvGrpSpPr>
            <p:grpSpPr bwMode="auto">
              <a:xfrm>
                <a:off x="1386" y="2964"/>
                <a:ext cx="144" cy="144"/>
                <a:chOff x="1386" y="2964"/>
                <a:chExt cx="144" cy="144"/>
              </a:xfrm>
            </p:grpSpPr>
            <p:sp>
              <p:nvSpPr>
                <p:cNvPr id="1130" name="Line 39"/>
                <p:cNvSpPr>
                  <a:spLocks noChangeShapeType="1"/>
                </p:cNvSpPr>
                <p:nvPr/>
              </p:nvSpPr>
              <p:spPr bwMode="auto">
                <a:xfrm rot="-1334941">
                  <a:off x="1434" y="2964"/>
                  <a:ext cx="48" cy="144"/>
                </a:xfrm>
                <a:prstGeom prst="line">
                  <a:avLst/>
                </a:prstGeom>
                <a:noFill/>
                <a:ln w="28575">
                  <a:solidFill>
                    <a:schemeClr val="tx1"/>
                  </a:solidFill>
                  <a:round/>
                  <a:headEnd/>
                  <a:tailEnd/>
                </a:ln>
              </p:spPr>
              <p:txBody>
                <a:bodyPr/>
                <a:lstStyle/>
                <a:p>
                  <a:endParaRPr lang="ja-JP" altLang="en-US"/>
                </a:p>
              </p:txBody>
            </p:sp>
            <p:sp>
              <p:nvSpPr>
                <p:cNvPr id="1131" name="Line 40"/>
                <p:cNvSpPr>
                  <a:spLocks noChangeShapeType="1"/>
                </p:cNvSpPr>
                <p:nvPr/>
              </p:nvSpPr>
              <p:spPr bwMode="auto">
                <a:xfrm rot="3869752">
                  <a:off x="1434" y="2958"/>
                  <a:ext cx="48" cy="144"/>
                </a:xfrm>
                <a:prstGeom prst="line">
                  <a:avLst/>
                </a:prstGeom>
                <a:noFill/>
                <a:ln w="28575">
                  <a:solidFill>
                    <a:schemeClr val="tx1"/>
                  </a:solidFill>
                  <a:round/>
                  <a:headEnd/>
                  <a:tailEnd/>
                </a:ln>
              </p:spPr>
              <p:txBody>
                <a:bodyPr/>
                <a:lstStyle/>
                <a:p>
                  <a:endParaRPr lang="ja-JP" altLang="en-US"/>
                </a:p>
              </p:txBody>
            </p:sp>
          </p:grpSp>
        </p:grpSp>
        <p:grpSp>
          <p:nvGrpSpPr>
            <p:cNvPr id="1063" name="Group 41"/>
            <p:cNvGrpSpPr>
              <a:grpSpLocks/>
            </p:cNvGrpSpPr>
            <p:nvPr/>
          </p:nvGrpSpPr>
          <p:grpSpPr bwMode="auto">
            <a:xfrm>
              <a:off x="6975475" y="1571625"/>
              <a:ext cx="223838" cy="158750"/>
              <a:chOff x="1374" y="2952"/>
              <a:chExt cx="168" cy="168"/>
            </a:xfrm>
          </p:grpSpPr>
          <p:sp>
            <p:nvSpPr>
              <p:cNvPr id="1124" name="Oval 42"/>
              <p:cNvSpPr>
                <a:spLocks noChangeArrowheads="1"/>
              </p:cNvSpPr>
              <p:nvPr/>
            </p:nvSpPr>
            <p:spPr bwMode="auto">
              <a:xfrm>
                <a:off x="1374" y="2952"/>
                <a:ext cx="168" cy="168"/>
              </a:xfrm>
              <a:prstGeom prst="ellipse">
                <a:avLst/>
              </a:prstGeom>
              <a:noFill/>
              <a:ln w="9525">
                <a:solidFill>
                  <a:schemeClr val="tx1"/>
                </a:solidFill>
                <a:round/>
                <a:headEnd/>
                <a:tailEnd/>
              </a:ln>
            </p:spPr>
            <p:txBody>
              <a:bodyPr wrap="none" anchor="ctr"/>
              <a:lstStyle/>
              <a:p>
                <a:endParaRPr lang="ja-JP" altLang="en-US"/>
              </a:p>
            </p:txBody>
          </p:sp>
          <p:grpSp>
            <p:nvGrpSpPr>
              <p:cNvPr id="1125" name="Group 43"/>
              <p:cNvGrpSpPr>
                <a:grpSpLocks/>
              </p:cNvGrpSpPr>
              <p:nvPr/>
            </p:nvGrpSpPr>
            <p:grpSpPr bwMode="auto">
              <a:xfrm>
                <a:off x="1386" y="2964"/>
                <a:ext cx="144" cy="144"/>
                <a:chOff x="1386" y="2964"/>
                <a:chExt cx="144" cy="144"/>
              </a:xfrm>
            </p:grpSpPr>
            <p:sp>
              <p:nvSpPr>
                <p:cNvPr id="1126" name="Line 44"/>
                <p:cNvSpPr>
                  <a:spLocks noChangeShapeType="1"/>
                </p:cNvSpPr>
                <p:nvPr/>
              </p:nvSpPr>
              <p:spPr bwMode="auto">
                <a:xfrm rot="-1334941">
                  <a:off x="1434" y="2964"/>
                  <a:ext cx="48" cy="144"/>
                </a:xfrm>
                <a:prstGeom prst="line">
                  <a:avLst/>
                </a:prstGeom>
                <a:noFill/>
                <a:ln w="28575">
                  <a:solidFill>
                    <a:schemeClr val="tx1"/>
                  </a:solidFill>
                  <a:round/>
                  <a:headEnd/>
                  <a:tailEnd/>
                </a:ln>
              </p:spPr>
              <p:txBody>
                <a:bodyPr/>
                <a:lstStyle/>
                <a:p>
                  <a:endParaRPr lang="ja-JP" altLang="en-US"/>
                </a:p>
              </p:txBody>
            </p:sp>
            <p:sp>
              <p:nvSpPr>
                <p:cNvPr id="1127" name="Line 45"/>
                <p:cNvSpPr>
                  <a:spLocks noChangeShapeType="1"/>
                </p:cNvSpPr>
                <p:nvPr/>
              </p:nvSpPr>
              <p:spPr bwMode="auto">
                <a:xfrm rot="3869752">
                  <a:off x="1434" y="2958"/>
                  <a:ext cx="48" cy="144"/>
                </a:xfrm>
                <a:prstGeom prst="line">
                  <a:avLst/>
                </a:prstGeom>
                <a:noFill/>
                <a:ln w="28575">
                  <a:solidFill>
                    <a:schemeClr val="tx1"/>
                  </a:solidFill>
                  <a:round/>
                  <a:headEnd/>
                  <a:tailEnd/>
                </a:ln>
              </p:spPr>
              <p:txBody>
                <a:bodyPr/>
                <a:lstStyle/>
                <a:p>
                  <a:endParaRPr lang="ja-JP" altLang="en-US"/>
                </a:p>
              </p:txBody>
            </p:sp>
          </p:grpSp>
        </p:grpSp>
        <p:grpSp>
          <p:nvGrpSpPr>
            <p:cNvPr id="1064" name="Group 46"/>
            <p:cNvGrpSpPr>
              <a:grpSpLocks/>
            </p:cNvGrpSpPr>
            <p:nvPr/>
          </p:nvGrpSpPr>
          <p:grpSpPr bwMode="auto">
            <a:xfrm>
              <a:off x="6111875" y="2633663"/>
              <a:ext cx="222250" cy="158750"/>
              <a:chOff x="1374" y="2952"/>
              <a:chExt cx="168" cy="168"/>
            </a:xfrm>
          </p:grpSpPr>
          <p:sp>
            <p:nvSpPr>
              <p:cNvPr id="1120" name="Oval 47"/>
              <p:cNvSpPr>
                <a:spLocks noChangeArrowheads="1"/>
              </p:cNvSpPr>
              <p:nvPr/>
            </p:nvSpPr>
            <p:spPr bwMode="auto">
              <a:xfrm>
                <a:off x="1374" y="2952"/>
                <a:ext cx="168" cy="168"/>
              </a:xfrm>
              <a:prstGeom prst="ellipse">
                <a:avLst/>
              </a:prstGeom>
              <a:noFill/>
              <a:ln w="9525">
                <a:solidFill>
                  <a:schemeClr val="tx1"/>
                </a:solidFill>
                <a:round/>
                <a:headEnd/>
                <a:tailEnd/>
              </a:ln>
            </p:spPr>
            <p:txBody>
              <a:bodyPr wrap="none" anchor="ctr"/>
              <a:lstStyle/>
              <a:p>
                <a:endParaRPr lang="ja-JP" altLang="en-US"/>
              </a:p>
            </p:txBody>
          </p:sp>
          <p:grpSp>
            <p:nvGrpSpPr>
              <p:cNvPr id="1121" name="Group 48"/>
              <p:cNvGrpSpPr>
                <a:grpSpLocks/>
              </p:cNvGrpSpPr>
              <p:nvPr/>
            </p:nvGrpSpPr>
            <p:grpSpPr bwMode="auto">
              <a:xfrm>
                <a:off x="1386" y="2964"/>
                <a:ext cx="144" cy="144"/>
                <a:chOff x="1386" y="2964"/>
                <a:chExt cx="144" cy="144"/>
              </a:xfrm>
            </p:grpSpPr>
            <p:sp>
              <p:nvSpPr>
                <p:cNvPr id="1122" name="Line 49"/>
                <p:cNvSpPr>
                  <a:spLocks noChangeShapeType="1"/>
                </p:cNvSpPr>
                <p:nvPr/>
              </p:nvSpPr>
              <p:spPr bwMode="auto">
                <a:xfrm rot="-1334941">
                  <a:off x="1434" y="2964"/>
                  <a:ext cx="48" cy="144"/>
                </a:xfrm>
                <a:prstGeom prst="line">
                  <a:avLst/>
                </a:prstGeom>
                <a:noFill/>
                <a:ln w="28575">
                  <a:solidFill>
                    <a:schemeClr val="tx1"/>
                  </a:solidFill>
                  <a:round/>
                  <a:headEnd/>
                  <a:tailEnd/>
                </a:ln>
              </p:spPr>
              <p:txBody>
                <a:bodyPr/>
                <a:lstStyle/>
                <a:p>
                  <a:endParaRPr lang="ja-JP" altLang="en-US"/>
                </a:p>
              </p:txBody>
            </p:sp>
            <p:sp>
              <p:nvSpPr>
                <p:cNvPr id="1123" name="Line 50"/>
                <p:cNvSpPr>
                  <a:spLocks noChangeShapeType="1"/>
                </p:cNvSpPr>
                <p:nvPr/>
              </p:nvSpPr>
              <p:spPr bwMode="auto">
                <a:xfrm rot="3869752">
                  <a:off x="1434" y="2958"/>
                  <a:ext cx="48" cy="144"/>
                </a:xfrm>
                <a:prstGeom prst="line">
                  <a:avLst/>
                </a:prstGeom>
                <a:noFill/>
                <a:ln w="28575">
                  <a:solidFill>
                    <a:schemeClr val="tx1"/>
                  </a:solidFill>
                  <a:round/>
                  <a:headEnd/>
                  <a:tailEnd/>
                </a:ln>
              </p:spPr>
              <p:txBody>
                <a:bodyPr/>
                <a:lstStyle/>
                <a:p>
                  <a:endParaRPr lang="ja-JP" altLang="en-US"/>
                </a:p>
              </p:txBody>
            </p:sp>
          </p:grpSp>
        </p:grpSp>
        <p:grpSp>
          <p:nvGrpSpPr>
            <p:cNvPr id="1065" name="Group 51"/>
            <p:cNvGrpSpPr>
              <a:grpSpLocks/>
            </p:cNvGrpSpPr>
            <p:nvPr/>
          </p:nvGrpSpPr>
          <p:grpSpPr bwMode="auto">
            <a:xfrm>
              <a:off x="6080125" y="1571625"/>
              <a:ext cx="223838" cy="158750"/>
              <a:chOff x="2784" y="2784"/>
              <a:chExt cx="168" cy="168"/>
            </a:xfrm>
          </p:grpSpPr>
          <p:sp>
            <p:nvSpPr>
              <p:cNvPr id="1118" name="Oval 52"/>
              <p:cNvSpPr>
                <a:spLocks noChangeArrowheads="1"/>
              </p:cNvSpPr>
              <p:nvPr/>
            </p:nvSpPr>
            <p:spPr bwMode="auto">
              <a:xfrm>
                <a:off x="2784" y="2784"/>
                <a:ext cx="168" cy="168"/>
              </a:xfrm>
              <a:prstGeom prst="ellipse">
                <a:avLst/>
              </a:prstGeom>
              <a:noFill/>
              <a:ln w="9525">
                <a:solidFill>
                  <a:schemeClr val="tx1"/>
                </a:solidFill>
                <a:round/>
                <a:headEnd/>
                <a:tailEnd/>
              </a:ln>
            </p:spPr>
            <p:txBody>
              <a:bodyPr wrap="none" anchor="ctr"/>
              <a:lstStyle/>
              <a:p>
                <a:endParaRPr lang="ja-JP" altLang="en-US"/>
              </a:p>
            </p:txBody>
          </p:sp>
          <p:sp>
            <p:nvSpPr>
              <p:cNvPr id="1119" name="Oval 53"/>
              <p:cNvSpPr>
                <a:spLocks noChangeArrowheads="1"/>
              </p:cNvSpPr>
              <p:nvPr/>
            </p:nvSpPr>
            <p:spPr bwMode="auto">
              <a:xfrm>
                <a:off x="2820" y="2820"/>
                <a:ext cx="96" cy="96"/>
              </a:xfrm>
              <a:prstGeom prst="ellipse">
                <a:avLst/>
              </a:prstGeom>
              <a:solidFill>
                <a:schemeClr val="tx1"/>
              </a:solidFill>
              <a:ln w="9525">
                <a:solidFill>
                  <a:schemeClr val="tx1"/>
                </a:solidFill>
                <a:round/>
                <a:headEnd/>
                <a:tailEnd/>
              </a:ln>
            </p:spPr>
            <p:txBody>
              <a:bodyPr wrap="none" anchor="ctr"/>
              <a:lstStyle/>
              <a:p>
                <a:endParaRPr lang="ja-JP" altLang="en-US"/>
              </a:p>
            </p:txBody>
          </p:sp>
        </p:grpSp>
        <p:sp>
          <p:nvSpPr>
            <p:cNvPr id="1066" name="Line 54"/>
            <p:cNvSpPr>
              <a:spLocks noChangeShapeType="1"/>
            </p:cNvSpPr>
            <p:nvPr/>
          </p:nvSpPr>
          <p:spPr bwMode="auto">
            <a:xfrm rot="1082329">
              <a:off x="6142038" y="1843088"/>
              <a:ext cx="320675" cy="90487"/>
            </a:xfrm>
            <a:prstGeom prst="line">
              <a:avLst/>
            </a:prstGeom>
            <a:noFill/>
            <a:ln w="9525">
              <a:solidFill>
                <a:schemeClr val="tx1"/>
              </a:solidFill>
              <a:round/>
              <a:headEnd type="triangle" w="med" len="med"/>
              <a:tailEnd type="triangle" w="med" len="med"/>
            </a:ln>
          </p:spPr>
          <p:txBody>
            <a:bodyPr/>
            <a:lstStyle/>
            <a:p>
              <a:endParaRPr lang="ja-JP" altLang="en-US"/>
            </a:p>
          </p:txBody>
        </p:sp>
        <p:sp>
          <p:nvSpPr>
            <p:cNvPr id="1067" name="Line 55"/>
            <p:cNvSpPr>
              <a:spLocks noChangeShapeType="1"/>
            </p:cNvSpPr>
            <p:nvPr/>
          </p:nvSpPr>
          <p:spPr bwMode="auto">
            <a:xfrm rot="18088612">
              <a:off x="6285706" y="2434432"/>
              <a:ext cx="225425" cy="128588"/>
            </a:xfrm>
            <a:prstGeom prst="line">
              <a:avLst/>
            </a:prstGeom>
            <a:noFill/>
            <a:ln w="9525">
              <a:solidFill>
                <a:schemeClr val="tx1"/>
              </a:solidFill>
              <a:round/>
              <a:headEnd type="triangle" w="med" len="med"/>
              <a:tailEnd type="triangle" w="med" len="med"/>
            </a:ln>
          </p:spPr>
          <p:txBody>
            <a:bodyPr/>
            <a:lstStyle/>
            <a:p>
              <a:endParaRPr lang="ja-JP" altLang="en-US"/>
            </a:p>
          </p:txBody>
        </p:sp>
        <p:sp>
          <p:nvSpPr>
            <p:cNvPr id="1068" name="Line 56"/>
            <p:cNvSpPr>
              <a:spLocks noChangeShapeType="1"/>
            </p:cNvSpPr>
            <p:nvPr/>
          </p:nvSpPr>
          <p:spPr bwMode="auto">
            <a:xfrm flipV="1">
              <a:off x="5695950" y="1325563"/>
              <a:ext cx="384175" cy="157162"/>
            </a:xfrm>
            <a:prstGeom prst="line">
              <a:avLst/>
            </a:prstGeom>
            <a:noFill/>
            <a:ln w="9525">
              <a:solidFill>
                <a:schemeClr val="tx1"/>
              </a:solidFill>
              <a:round/>
              <a:headEnd/>
              <a:tailEnd/>
            </a:ln>
          </p:spPr>
          <p:txBody>
            <a:bodyPr/>
            <a:lstStyle/>
            <a:p>
              <a:endParaRPr lang="ja-JP" altLang="en-US"/>
            </a:p>
          </p:txBody>
        </p:sp>
        <p:sp>
          <p:nvSpPr>
            <p:cNvPr id="1069" name="Line 57"/>
            <p:cNvSpPr>
              <a:spLocks noChangeShapeType="1"/>
            </p:cNvSpPr>
            <p:nvPr/>
          </p:nvSpPr>
          <p:spPr bwMode="auto">
            <a:xfrm flipH="1" flipV="1">
              <a:off x="6270625" y="1325563"/>
              <a:ext cx="384175" cy="157162"/>
            </a:xfrm>
            <a:prstGeom prst="line">
              <a:avLst/>
            </a:prstGeom>
            <a:noFill/>
            <a:ln w="9525">
              <a:solidFill>
                <a:schemeClr val="tx1"/>
              </a:solidFill>
              <a:round/>
              <a:headEnd/>
              <a:tailEnd/>
            </a:ln>
          </p:spPr>
          <p:txBody>
            <a:bodyPr/>
            <a:lstStyle/>
            <a:p>
              <a:endParaRPr lang="ja-JP" altLang="en-US"/>
            </a:p>
          </p:txBody>
        </p:sp>
        <p:sp>
          <p:nvSpPr>
            <p:cNvPr id="1070" name="Text Box 58"/>
            <p:cNvSpPr txBox="1">
              <a:spLocks noChangeArrowheads="1"/>
            </p:cNvSpPr>
            <p:nvPr/>
          </p:nvSpPr>
          <p:spPr bwMode="auto">
            <a:xfrm>
              <a:off x="5724525" y="1052513"/>
              <a:ext cx="1295400" cy="336550"/>
            </a:xfrm>
            <a:prstGeom prst="rect">
              <a:avLst/>
            </a:prstGeom>
            <a:noFill/>
            <a:ln w="9525">
              <a:noFill/>
              <a:miter lim="800000"/>
              <a:headEnd/>
              <a:tailEnd/>
            </a:ln>
          </p:spPr>
          <p:txBody>
            <a:bodyPr>
              <a:spAutoFit/>
            </a:bodyPr>
            <a:lstStyle/>
            <a:p>
              <a:pPr>
                <a:spcBef>
                  <a:spcPct val="50000"/>
                </a:spcBef>
              </a:pPr>
              <a:r>
                <a:rPr lang="en-US" altLang="ja-JP" sz="1600" b="1">
                  <a:latin typeface="Times New Roman" pitchFamily="18" charset="0"/>
                </a:rPr>
                <a:t>domain wall</a:t>
              </a:r>
            </a:p>
          </p:txBody>
        </p:sp>
        <p:sp>
          <p:nvSpPr>
            <p:cNvPr id="1071" name="Text Box 59"/>
            <p:cNvSpPr txBox="1">
              <a:spLocks noChangeArrowheads="1"/>
            </p:cNvSpPr>
            <p:nvPr/>
          </p:nvSpPr>
          <p:spPr bwMode="auto">
            <a:xfrm>
              <a:off x="6256338" y="1443038"/>
              <a:ext cx="438150" cy="366712"/>
            </a:xfrm>
            <a:prstGeom prst="rect">
              <a:avLst/>
            </a:prstGeom>
            <a:noFill/>
            <a:ln w="9525">
              <a:noFill/>
              <a:miter lim="800000"/>
              <a:headEnd/>
              <a:tailEnd/>
            </a:ln>
          </p:spPr>
          <p:txBody>
            <a:bodyPr wrap="none">
              <a:spAutoFit/>
            </a:bodyPr>
            <a:lstStyle/>
            <a:p>
              <a:r>
                <a:rPr lang="en-US" altLang="ja-JP">
                  <a:latin typeface="Times New Roman" pitchFamily="18" charset="0"/>
                </a:rPr>
                <a:t>Ks</a:t>
              </a:r>
            </a:p>
          </p:txBody>
        </p:sp>
        <p:sp>
          <p:nvSpPr>
            <p:cNvPr id="1072" name="Text Box 60"/>
            <p:cNvSpPr txBox="1">
              <a:spLocks noChangeArrowheads="1"/>
            </p:cNvSpPr>
            <p:nvPr/>
          </p:nvSpPr>
          <p:spPr bwMode="auto">
            <a:xfrm>
              <a:off x="6399213" y="1690688"/>
              <a:ext cx="412750" cy="366712"/>
            </a:xfrm>
            <a:prstGeom prst="rect">
              <a:avLst/>
            </a:prstGeom>
            <a:noFill/>
            <a:ln w="9525">
              <a:noFill/>
              <a:miter lim="800000"/>
              <a:headEnd/>
              <a:tailEnd/>
            </a:ln>
          </p:spPr>
          <p:txBody>
            <a:bodyPr wrap="none">
              <a:spAutoFit/>
            </a:bodyPr>
            <a:lstStyle/>
            <a:p>
              <a:r>
                <a:rPr lang="en-US" altLang="ja-JP">
                  <a:latin typeface="Times New Roman" pitchFamily="18" charset="0"/>
                </a:rPr>
                <a:t>Ki</a:t>
              </a:r>
            </a:p>
          </p:txBody>
        </p:sp>
        <p:sp>
          <p:nvSpPr>
            <p:cNvPr id="1073" name="Line 61"/>
            <p:cNvSpPr>
              <a:spLocks noChangeShapeType="1"/>
            </p:cNvSpPr>
            <p:nvPr/>
          </p:nvSpPr>
          <p:spPr bwMode="auto">
            <a:xfrm flipH="1">
              <a:off x="1763713" y="1119188"/>
              <a:ext cx="5338762" cy="6350"/>
            </a:xfrm>
            <a:prstGeom prst="line">
              <a:avLst/>
            </a:prstGeom>
            <a:noFill/>
            <a:ln w="9525">
              <a:solidFill>
                <a:schemeClr val="tx1"/>
              </a:solidFill>
              <a:round/>
              <a:headEnd/>
              <a:tailEnd type="triangle" w="med" len="med"/>
            </a:ln>
          </p:spPr>
          <p:txBody>
            <a:bodyPr/>
            <a:lstStyle/>
            <a:p>
              <a:endParaRPr lang="ja-JP" altLang="en-US"/>
            </a:p>
          </p:txBody>
        </p:sp>
        <p:sp>
          <p:nvSpPr>
            <p:cNvPr id="1074" name="Text Box 62"/>
            <p:cNvSpPr txBox="1">
              <a:spLocks noChangeArrowheads="1"/>
            </p:cNvSpPr>
            <p:nvPr/>
          </p:nvSpPr>
          <p:spPr bwMode="auto">
            <a:xfrm>
              <a:off x="3779838" y="1039813"/>
              <a:ext cx="830262" cy="457200"/>
            </a:xfrm>
            <a:prstGeom prst="rect">
              <a:avLst/>
            </a:prstGeom>
            <a:noFill/>
            <a:ln w="9525">
              <a:noFill/>
              <a:miter lim="800000"/>
              <a:headEnd/>
              <a:tailEnd/>
            </a:ln>
          </p:spPr>
          <p:txBody>
            <a:bodyPr>
              <a:spAutoFit/>
            </a:bodyPr>
            <a:lstStyle/>
            <a:p>
              <a:pPr>
                <a:spcBef>
                  <a:spcPct val="50000"/>
                </a:spcBef>
              </a:pPr>
              <a:r>
                <a:rPr lang="en-US" altLang="ja-JP" sz="2400">
                  <a:latin typeface="Times New Roman" pitchFamily="18" charset="0"/>
                </a:rPr>
                <a:t>V</a:t>
              </a:r>
            </a:p>
          </p:txBody>
        </p:sp>
        <p:sp>
          <p:nvSpPr>
            <p:cNvPr id="1075" name="Line 63"/>
            <p:cNvSpPr>
              <a:spLocks noChangeShapeType="1"/>
            </p:cNvSpPr>
            <p:nvPr/>
          </p:nvSpPr>
          <p:spPr bwMode="auto">
            <a:xfrm>
              <a:off x="709613" y="1482725"/>
              <a:ext cx="638175" cy="0"/>
            </a:xfrm>
            <a:prstGeom prst="line">
              <a:avLst/>
            </a:prstGeom>
            <a:noFill/>
            <a:ln w="9525">
              <a:solidFill>
                <a:schemeClr val="tx1"/>
              </a:solidFill>
              <a:round/>
              <a:headEnd/>
              <a:tailEnd type="triangle" w="med" len="med"/>
            </a:ln>
          </p:spPr>
          <p:txBody>
            <a:bodyPr/>
            <a:lstStyle/>
            <a:p>
              <a:endParaRPr lang="ja-JP" altLang="en-US"/>
            </a:p>
          </p:txBody>
        </p:sp>
        <p:sp>
          <p:nvSpPr>
            <p:cNvPr id="1077" name="Line 65"/>
            <p:cNvSpPr>
              <a:spLocks noChangeShapeType="1"/>
            </p:cNvSpPr>
            <p:nvPr/>
          </p:nvSpPr>
          <p:spPr bwMode="auto">
            <a:xfrm>
              <a:off x="4864100" y="1984375"/>
              <a:ext cx="3005138" cy="0"/>
            </a:xfrm>
            <a:prstGeom prst="line">
              <a:avLst/>
            </a:prstGeom>
            <a:noFill/>
            <a:ln w="9525">
              <a:solidFill>
                <a:schemeClr val="tx1"/>
              </a:solidFill>
              <a:round/>
              <a:headEnd/>
              <a:tailEnd/>
            </a:ln>
          </p:spPr>
          <p:txBody>
            <a:bodyPr/>
            <a:lstStyle/>
            <a:p>
              <a:endParaRPr lang="ja-JP" altLang="en-US"/>
            </a:p>
          </p:txBody>
        </p:sp>
        <p:sp>
          <p:nvSpPr>
            <p:cNvPr id="1078" name="Line 66"/>
            <p:cNvSpPr>
              <a:spLocks noChangeShapeType="1"/>
            </p:cNvSpPr>
            <p:nvPr/>
          </p:nvSpPr>
          <p:spPr bwMode="auto">
            <a:xfrm>
              <a:off x="4565650" y="2398713"/>
              <a:ext cx="3303588" cy="0"/>
            </a:xfrm>
            <a:prstGeom prst="line">
              <a:avLst/>
            </a:prstGeom>
            <a:noFill/>
            <a:ln w="9525">
              <a:solidFill>
                <a:schemeClr val="tx1"/>
              </a:solidFill>
              <a:round/>
              <a:headEnd/>
              <a:tailEnd/>
            </a:ln>
          </p:spPr>
          <p:txBody>
            <a:bodyPr/>
            <a:lstStyle/>
            <a:p>
              <a:endParaRPr lang="ja-JP" altLang="en-US"/>
            </a:p>
          </p:txBody>
        </p:sp>
        <p:sp>
          <p:nvSpPr>
            <p:cNvPr id="1079" name="Line 67"/>
            <p:cNvSpPr>
              <a:spLocks noChangeShapeType="1"/>
            </p:cNvSpPr>
            <p:nvPr/>
          </p:nvSpPr>
          <p:spPr bwMode="auto">
            <a:xfrm>
              <a:off x="4608513" y="2611438"/>
              <a:ext cx="3133725" cy="0"/>
            </a:xfrm>
            <a:prstGeom prst="line">
              <a:avLst/>
            </a:prstGeom>
            <a:noFill/>
            <a:ln w="9525">
              <a:solidFill>
                <a:schemeClr val="tx1"/>
              </a:solidFill>
              <a:round/>
              <a:headEnd/>
              <a:tailEnd/>
            </a:ln>
          </p:spPr>
          <p:txBody>
            <a:bodyPr/>
            <a:lstStyle/>
            <a:p>
              <a:endParaRPr lang="ja-JP" altLang="en-US"/>
            </a:p>
          </p:txBody>
        </p:sp>
        <p:grpSp>
          <p:nvGrpSpPr>
            <p:cNvPr id="1080" name="Group 68"/>
            <p:cNvGrpSpPr>
              <a:grpSpLocks/>
            </p:cNvGrpSpPr>
            <p:nvPr/>
          </p:nvGrpSpPr>
          <p:grpSpPr bwMode="auto">
            <a:xfrm>
              <a:off x="7007225" y="2633663"/>
              <a:ext cx="222250" cy="158750"/>
              <a:chOff x="2784" y="2784"/>
              <a:chExt cx="168" cy="168"/>
            </a:xfrm>
          </p:grpSpPr>
          <p:sp>
            <p:nvSpPr>
              <p:cNvPr id="1116" name="Oval 69"/>
              <p:cNvSpPr>
                <a:spLocks noChangeArrowheads="1"/>
              </p:cNvSpPr>
              <p:nvPr/>
            </p:nvSpPr>
            <p:spPr bwMode="auto">
              <a:xfrm>
                <a:off x="2784" y="2784"/>
                <a:ext cx="168" cy="168"/>
              </a:xfrm>
              <a:prstGeom prst="ellipse">
                <a:avLst/>
              </a:prstGeom>
              <a:noFill/>
              <a:ln w="9525">
                <a:solidFill>
                  <a:schemeClr val="tx1"/>
                </a:solidFill>
                <a:round/>
                <a:headEnd/>
                <a:tailEnd/>
              </a:ln>
            </p:spPr>
            <p:txBody>
              <a:bodyPr wrap="none" anchor="ctr"/>
              <a:lstStyle/>
              <a:p>
                <a:endParaRPr lang="ja-JP" altLang="en-US"/>
              </a:p>
            </p:txBody>
          </p:sp>
          <p:sp>
            <p:nvSpPr>
              <p:cNvPr id="1117" name="Oval 70"/>
              <p:cNvSpPr>
                <a:spLocks noChangeArrowheads="1"/>
              </p:cNvSpPr>
              <p:nvPr/>
            </p:nvSpPr>
            <p:spPr bwMode="auto">
              <a:xfrm>
                <a:off x="2820" y="2820"/>
                <a:ext cx="96" cy="96"/>
              </a:xfrm>
              <a:prstGeom prst="ellipse">
                <a:avLst/>
              </a:prstGeom>
              <a:solidFill>
                <a:schemeClr val="tx1"/>
              </a:solidFill>
              <a:ln w="9525">
                <a:solidFill>
                  <a:schemeClr val="tx1"/>
                </a:solidFill>
                <a:round/>
                <a:headEnd/>
                <a:tailEnd/>
              </a:ln>
            </p:spPr>
            <p:txBody>
              <a:bodyPr wrap="none" anchor="ctr"/>
              <a:lstStyle/>
              <a:p>
                <a:endParaRPr lang="ja-JP" altLang="en-US"/>
              </a:p>
            </p:txBody>
          </p:sp>
        </p:grpSp>
        <p:sp>
          <p:nvSpPr>
            <p:cNvPr id="1081" name="Line 71"/>
            <p:cNvSpPr>
              <a:spLocks noChangeShapeType="1"/>
            </p:cNvSpPr>
            <p:nvPr/>
          </p:nvSpPr>
          <p:spPr bwMode="auto">
            <a:xfrm rot="18312500">
              <a:off x="5914232" y="1570831"/>
              <a:ext cx="4762" cy="581025"/>
            </a:xfrm>
            <a:prstGeom prst="line">
              <a:avLst/>
            </a:prstGeom>
            <a:noFill/>
            <a:ln w="28575">
              <a:solidFill>
                <a:schemeClr val="tx1"/>
              </a:solidFill>
              <a:round/>
              <a:headEnd/>
              <a:tailEnd/>
            </a:ln>
          </p:spPr>
          <p:txBody>
            <a:bodyPr/>
            <a:lstStyle/>
            <a:p>
              <a:endParaRPr lang="ja-JP" altLang="en-US"/>
            </a:p>
          </p:txBody>
        </p:sp>
        <p:sp>
          <p:nvSpPr>
            <p:cNvPr id="1082" name="Line 72"/>
            <p:cNvSpPr>
              <a:spLocks noChangeShapeType="1"/>
            </p:cNvSpPr>
            <p:nvPr/>
          </p:nvSpPr>
          <p:spPr bwMode="auto">
            <a:xfrm rot="18312500">
              <a:off x="6878637" y="1577976"/>
              <a:ext cx="3175" cy="577850"/>
            </a:xfrm>
            <a:prstGeom prst="line">
              <a:avLst/>
            </a:prstGeom>
            <a:noFill/>
            <a:ln w="28575">
              <a:solidFill>
                <a:schemeClr val="tx1"/>
              </a:solidFill>
              <a:round/>
              <a:headEnd/>
              <a:tailEnd/>
            </a:ln>
          </p:spPr>
          <p:txBody>
            <a:bodyPr/>
            <a:lstStyle/>
            <a:p>
              <a:endParaRPr lang="ja-JP" altLang="en-US"/>
            </a:p>
          </p:txBody>
        </p:sp>
        <p:sp>
          <p:nvSpPr>
            <p:cNvPr id="1083" name="Line 73"/>
            <p:cNvSpPr>
              <a:spLocks noChangeShapeType="1"/>
            </p:cNvSpPr>
            <p:nvPr/>
          </p:nvSpPr>
          <p:spPr bwMode="auto">
            <a:xfrm rot="3287500" flipH="1">
              <a:off x="5984081" y="2223294"/>
              <a:ext cx="1588" cy="577850"/>
            </a:xfrm>
            <a:prstGeom prst="line">
              <a:avLst/>
            </a:prstGeom>
            <a:noFill/>
            <a:ln w="28575">
              <a:solidFill>
                <a:schemeClr val="tx1"/>
              </a:solidFill>
              <a:round/>
              <a:headEnd/>
              <a:tailEnd/>
            </a:ln>
          </p:spPr>
          <p:txBody>
            <a:bodyPr/>
            <a:lstStyle/>
            <a:p>
              <a:endParaRPr lang="ja-JP" altLang="en-US"/>
            </a:p>
          </p:txBody>
        </p:sp>
        <p:sp>
          <p:nvSpPr>
            <p:cNvPr id="1084" name="AutoShape 74"/>
            <p:cNvSpPr>
              <a:spLocks noChangeArrowheads="1"/>
            </p:cNvSpPr>
            <p:nvPr/>
          </p:nvSpPr>
          <p:spPr bwMode="auto">
            <a:xfrm rot="16191817">
              <a:off x="4891882" y="-658019"/>
              <a:ext cx="406400" cy="5691187"/>
            </a:xfrm>
            <a:prstGeom prst="can">
              <a:avLst>
                <a:gd name="adj" fmla="val 0"/>
              </a:avLst>
            </a:prstGeom>
            <a:solidFill>
              <a:srgbClr val="FF6600"/>
            </a:solidFill>
            <a:ln w="9525">
              <a:noFill/>
              <a:round/>
              <a:headEnd/>
              <a:tailEnd/>
            </a:ln>
          </p:spPr>
          <p:txBody>
            <a:bodyPr wrap="none" anchor="ctr"/>
            <a:lstStyle/>
            <a:p>
              <a:endParaRPr lang="ja-JP" altLang="en-US"/>
            </a:p>
          </p:txBody>
        </p:sp>
        <p:sp>
          <p:nvSpPr>
            <p:cNvPr id="1085" name="Line 75"/>
            <p:cNvSpPr>
              <a:spLocks noChangeShapeType="1"/>
            </p:cNvSpPr>
            <p:nvPr/>
          </p:nvSpPr>
          <p:spPr bwMode="auto">
            <a:xfrm rot="3287500" flipH="1">
              <a:off x="6879431" y="2218532"/>
              <a:ext cx="1587" cy="577850"/>
            </a:xfrm>
            <a:prstGeom prst="line">
              <a:avLst/>
            </a:prstGeom>
            <a:noFill/>
            <a:ln w="28575">
              <a:solidFill>
                <a:schemeClr val="tx1"/>
              </a:solidFill>
              <a:round/>
              <a:headEnd/>
              <a:tailEnd/>
            </a:ln>
          </p:spPr>
          <p:txBody>
            <a:bodyPr/>
            <a:lstStyle/>
            <a:p>
              <a:endParaRPr lang="ja-JP" altLang="en-US"/>
            </a:p>
          </p:txBody>
        </p:sp>
        <p:sp>
          <p:nvSpPr>
            <p:cNvPr id="1086" name="Text Box 76"/>
            <p:cNvSpPr txBox="1">
              <a:spLocks noChangeArrowheads="1"/>
            </p:cNvSpPr>
            <p:nvPr/>
          </p:nvSpPr>
          <p:spPr bwMode="auto">
            <a:xfrm>
              <a:off x="3546475" y="2022475"/>
              <a:ext cx="1630363" cy="336550"/>
            </a:xfrm>
            <a:prstGeom prst="rect">
              <a:avLst/>
            </a:prstGeom>
            <a:noFill/>
            <a:ln w="9525">
              <a:noFill/>
              <a:miter lim="800000"/>
              <a:headEnd/>
              <a:tailEnd/>
            </a:ln>
          </p:spPr>
          <p:txBody>
            <a:bodyPr>
              <a:spAutoFit/>
            </a:bodyPr>
            <a:lstStyle/>
            <a:p>
              <a:pPr>
                <a:spcBef>
                  <a:spcPct val="50000"/>
                </a:spcBef>
              </a:pPr>
              <a:r>
                <a:rPr lang="en-US" altLang="ja-JP" sz="1600" b="1">
                  <a:latin typeface="Times New Roman" pitchFamily="18" charset="0"/>
                </a:rPr>
                <a:t>inner core</a:t>
              </a:r>
            </a:p>
          </p:txBody>
        </p:sp>
        <p:sp>
          <p:nvSpPr>
            <p:cNvPr id="1087" name="Line 77"/>
            <p:cNvSpPr>
              <a:spLocks noChangeShapeType="1"/>
            </p:cNvSpPr>
            <p:nvPr/>
          </p:nvSpPr>
          <p:spPr bwMode="auto">
            <a:xfrm>
              <a:off x="2563813" y="2205038"/>
              <a:ext cx="703262" cy="0"/>
            </a:xfrm>
            <a:prstGeom prst="line">
              <a:avLst/>
            </a:prstGeom>
            <a:noFill/>
            <a:ln w="9525">
              <a:solidFill>
                <a:schemeClr val="tx1"/>
              </a:solidFill>
              <a:round/>
              <a:headEnd type="triangle" w="med" len="med"/>
              <a:tailEnd type="triangle" w="med" len="med"/>
            </a:ln>
          </p:spPr>
          <p:txBody>
            <a:bodyPr/>
            <a:lstStyle/>
            <a:p>
              <a:endParaRPr lang="ja-JP" altLang="en-US"/>
            </a:p>
          </p:txBody>
        </p:sp>
        <p:grpSp>
          <p:nvGrpSpPr>
            <p:cNvPr id="1088" name="Group 78"/>
            <p:cNvGrpSpPr>
              <a:grpSpLocks/>
            </p:cNvGrpSpPr>
            <p:nvPr/>
          </p:nvGrpSpPr>
          <p:grpSpPr bwMode="auto">
            <a:xfrm>
              <a:off x="1963738" y="1843088"/>
              <a:ext cx="192087" cy="688975"/>
              <a:chOff x="1086" y="1488"/>
              <a:chExt cx="144" cy="732"/>
            </a:xfrm>
          </p:grpSpPr>
          <p:sp>
            <p:nvSpPr>
              <p:cNvPr id="1113" name="Arc 79"/>
              <p:cNvSpPr>
                <a:spLocks/>
              </p:cNvSpPr>
              <p:nvPr/>
            </p:nvSpPr>
            <p:spPr bwMode="auto">
              <a:xfrm rot="65609">
                <a:off x="1086" y="1536"/>
                <a:ext cx="144" cy="668"/>
              </a:xfrm>
              <a:custGeom>
                <a:avLst/>
                <a:gdLst>
                  <a:gd name="T0" fmla="*/ 0 w 21600"/>
                  <a:gd name="T1" fmla="*/ 0 h 37589"/>
                  <a:gd name="T2" fmla="*/ 0 w 21600"/>
                  <a:gd name="T3" fmla="*/ 0 h 37589"/>
                  <a:gd name="T4" fmla="*/ 0 w 21600"/>
                  <a:gd name="T5" fmla="*/ 0 h 37589"/>
                  <a:gd name="T6" fmla="*/ 0 60000 65536"/>
                  <a:gd name="T7" fmla="*/ 0 60000 65536"/>
                  <a:gd name="T8" fmla="*/ 0 60000 65536"/>
                  <a:gd name="T9" fmla="*/ 0 w 21600"/>
                  <a:gd name="T10" fmla="*/ 0 h 37589"/>
                  <a:gd name="T11" fmla="*/ 21600 w 21600"/>
                  <a:gd name="T12" fmla="*/ 37589 h 37589"/>
                </a:gdLst>
                <a:ahLst/>
                <a:cxnLst>
                  <a:cxn ang="T6">
                    <a:pos x="T0" y="T1"/>
                  </a:cxn>
                  <a:cxn ang="T7">
                    <a:pos x="T2" y="T3"/>
                  </a:cxn>
                  <a:cxn ang="T8">
                    <a:pos x="T4" y="T5"/>
                  </a:cxn>
                </a:cxnLst>
                <a:rect l="T9" t="T10" r="T11" b="T12"/>
                <a:pathLst>
                  <a:path w="21600" h="37589" fill="none" extrusionOk="0">
                    <a:moveTo>
                      <a:pt x="10431" y="0"/>
                    </a:moveTo>
                    <a:cubicBezTo>
                      <a:pt x="17321" y="3800"/>
                      <a:pt x="21600" y="11045"/>
                      <a:pt x="21600" y="18914"/>
                    </a:cubicBezTo>
                    <a:cubicBezTo>
                      <a:pt x="21600" y="26608"/>
                      <a:pt x="17506" y="33722"/>
                      <a:pt x="10853" y="37589"/>
                    </a:cubicBezTo>
                  </a:path>
                  <a:path w="21600" h="37589" stroke="0" extrusionOk="0">
                    <a:moveTo>
                      <a:pt x="10431" y="0"/>
                    </a:moveTo>
                    <a:cubicBezTo>
                      <a:pt x="17321" y="3800"/>
                      <a:pt x="21600" y="11045"/>
                      <a:pt x="21600" y="18914"/>
                    </a:cubicBezTo>
                    <a:cubicBezTo>
                      <a:pt x="21600" y="26608"/>
                      <a:pt x="17506" y="33722"/>
                      <a:pt x="10853" y="37589"/>
                    </a:cubicBezTo>
                    <a:lnTo>
                      <a:pt x="0" y="18914"/>
                    </a:lnTo>
                    <a:close/>
                  </a:path>
                </a:pathLst>
              </a:custGeom>
              <a:noFill/>
              <a:ln w="9525">
                <a:solidFill>
                  <a:schemeClr val="tx1"/>
                </a:solidFill>
                <a:round/>
                <a:headEnd/>
                <a:tailEnd/>
              </a:ln>
            </p:spPr>
            <p:txBody>
              <a:bodyPr wrap="none" anchor="ctr"/>
              <a:lstStyle/>
              <a:p>
                <a:endParaRPr lang="ja-JP" altLang="en-US"/>
              </a:p>
            </p:txBody>
          </p:sp>
          <p:sp>
            <p:nvSpPr>
              <p:cNvPr id="1114" name="Line 80"/>
              <p:cNvSpPr>
                <a:spLocks noChangeShapeType="1"/>
              </p:cNvSpPr>
              <p:nvPr/>
            </p:nvSpPr>
            <p:spPr bwMode="auto">
              <a:xfrm flipH="1">
                <a:off x="1146" y="2124"/>
                <a:ext cx="48" cy="96"/>
              </a:xfrm>
              <a:prstGeom prst="line">
                <a:avLst/>
              </a:prstGeom>
              <a:noFill/>
              <a:ln w="9525">
                <a:solidFill>
                  <a:schemeClr val="tx1"/>
                </a:solidFill>
                <a:round/>
                <a:headEnd/>
                <a:tailEnd type="triangle" w="med" len="med"/>
              </a:ln>
            </p:spPr>
            <p:txBody>
              <a:bodyPr/>
              <a:lstStyle/>
              <a:p>
                <a:endParaRPr lang="ja-JP" altLang="en-US"/>
              </a:p>
            </p:txBody>
          </p:sp>
          <p:sp>
            <p:nvSpPr>
              <p:cNvPr id="1115" name="Line 81"/>
              <p:cNvSpPr>
                <a:spLocks noChangeShapeType="1"/>
              </p:cNvSpPr>
              <p:nvPr/>
            </p:nvSpPr>
            <p:spPr bwMode="auto">
              <a:xfrm flipH="1" flipV="1">
                <a:off x="1140" y="1488"/>
                <a:ext cx="48" cy="96"/>
              </a:xfrm>
              <a:prstGeom prst="line">
                <a:avLst/>
              </a:prstGeom>
              <a:noFill/>
              <a:ln w="9525">
                <a:solidFill>
                  <a:schemeClr val="tx1"/>
                </a:solidFill>
                <a:round/>
                <a:headEnd/>
                <a:tailEnd type="triangle" w="med" len="med"/>
              </a:ln>
            </p:spPr>
            <p:txBody>
              <a:bodyPr/>
              <a:lstStyle/>
              <a:p>
                <a:endParaRPr lang="ja-JP" altLang="en-US"/>
              </a:p>
            </p:txBody>
          </p:sp>
        </p:grpSp>
        <p:sp>
          <p:nvSpPr>
            <p:cNvPr id="1089" name="Line 82"/>
            <p:cNvSpPr>
              <a:spLocks noChangeShapeType="1"/>
            </p:cNvSpPr>
            <p:nvPr/>
          </p:nvSpPr>
          <p:spPr bwMode="auto">
            <a:xfrm>
              <a:off x="5888038" y="2205038"/>
              <a:ext cx="766762" cy="0"/>
            </a:xfrm>
            <a:prstGeom prst="line">
              <a:avLst/>
            </a:prstGeom>
            <a:noFill/>
            <a:ln w="9525">
              <a:solidFill>
                <a:schemeClr val="tx1"/>
              </a:solidFill>
              <a:round/>
              <a:headEnd type="triangle" w="med" len="med"/>
              <a:tailEnd type="triangle" w="med" len="med"/>
            </a:ln>
          </p:spPr>
          <p:txBody>
            <a:bodyPr/>
            <a:lstStyle/>
            <a:p>
              <a:endParaRPr lang="ja-JP" altLang="en-US"/>
            </a:p>
          </p:txBody>
        </p:sp>
        <p:sp>
          <p:nvSpPr>
            <p:cNvPr id="1090" name="Text Box 83"/>
            <p:cNvSpPr txBox="1">
              <a:spLocks noChangeArrowheads="1"/>
            </p:cNvSpPr>
            <p:nvPr/>
          </p:nvSpPr>
          <p:spPr bwMode="auto">
            <a:xfrm>
              <a:off x="6654800" y="2000250"/>
              <a:ext cx="450850" cy="366713"/>
            </a:xfrm>
            <a:prstGeom prst="rect">
              <a:avLst/>
            </a:prstGeom>
            <a:noFill/>
            <a:ln w="9525">
              <a:noFill/>
              <a:miter lim="800000"/>
              <a:headEnd/>
              <a:tailEnd/>
            </a:ln>
          </p:spPr>
          <p:txBody>
            <a:bodyPr wrap="none">
              <a:spAutoFit/>
            </a:bodyPr>
            <a:lstStyle/>
            <a:p>
              <a:r>
                <a:rPr lang="en-US" altLang="ja-JP">
                  <a:latin typeface="Times New Roman" pitchFamily="18" charset="0"/>
                </a:rPr>
                <a:t>Kc</a:t>
              </a:r>
            </a:p>
          </p:txBody>
        </p:sp>
        <p:sp>
          <p:nvSpPr>
            <p:cNvPr id="1091" name="Oval 84"/>
            <p:cNvSpPr>
              <a:spLocks noChangeArrowheads="1"/>
            </p:cNvSpPr>
            <p:nvPr/>
          </p:nvSpPr>
          <p:spPr bwMode="auto">
            <a:xfrm>
              <a:off x="1568450" y="2151063"/>
              <a:ext cx="127000" cy="90487"/>
            </a:xfrm>
            <a:prstGeom prst="ellipse">
              <a:avLst/>
            </a:prstGeom>
            <a:solidFill>
              <a:schemeClr val="tx1"/>
            </a:solidFill>
            <a:ln w="9525">
              <a:solidFill>
                <a:schemeClr val="tx1"/>
              </a:solidFill>
              <a:round/>
              <a:headEnd/>
              <a:tailEnd/>
            </a:ln>
          </p:spPr>
          <p:txBody>
            <a:bodyPr wrap="none" anchor="ctr"/>
            <a:lstStyle/>
            <a:p>
              <a:endParaRPr lang="ja-JP" altLang="en-US"/>
            </a:p>
          </p:txBody>
        </p:sp>
        <p:sp>
          <p:nvSpPr>
            <p:cNvPr id="1092" name="Line 85"/>
            <p:cNvSpPr>
              <a:spLocks noChangeShapeType="1"/>
            </p:cNvSpPr>
            <p:nvPr/>
          </p:nvSpPr>
          <p:spPr bwMode="auto">
            <a:xfrm>
              <a:off x="646113" y="2205038"/>
              <a:ext cx="1022350" cy="0"/>
            </a:xfrm>
            <a:prstGeom prst="line">
              <a:avLst/>
            </a:prstGeom>
            <a:noFill/>
            <a:ln w="38100">
              <a:solidFill>
                <a:schemeClr val="tx1"/>
              </a:solidFill>
              <a:round/>
              <a:headEnd/>
              <a:tailEnd/>
            </a:ln>
          </p:spPr>
          <p:txBody>
            <a:bodyPr/>
            <a:lstStyle/>
            <a:p>
              <a:endParaRPr lang="ja-JP" altLang="en-US"/>
            </a:p>
          </p:txBody>
        </p:sp>
        <p:sp>
          <p:nvSpPr>
            <p:cNvPr id="1093" name="Line 86"/>
            <p:cNvSpPr>
              <a:spLocks noChangeShapeType="1"/>
            </p:cNvSpPr>
            <p:nvPr/>
          </p:nvSpPr>
          <p:spPr bwMode="auto">
            <a:xfrm>
              <a:off x="1619250" y="2205038"/>
              <a:ext cx="0" cy="598487"/>
            </a:xfrm>
            <a:prstGeom prst="line">
              <a:avLst/>
            </a:prstGeom>
            <a:noFill/>
            <a:ln w="9525">
              <a:solidFill>
                <a:schemeClr val="tx1"/>
              </a:solidFill>
              <a:round/>
              <a:headEnd/>
              <a:tailEnd/>
            </a:ln>
          </p:spPr>
          <p:txBody>
            <a:bodyPr/>
            <a:lstStyle/>
            <a:p>
              <a:endParaRPr lang="ja-JP" altLang="en-US"/>
            </a:p>
          </p:txBody>
        </p:sp>
        <p:grpSp>
          <p:nvGrpSpPr>
            <p:cNvPr id="1094" name="Group 87"/>
            <p:cNvGrpSpPr>
              <a:grpSpLocks/>
            </p:cNvGrpSpPr>
            <p:nvPr/>
          </p:nvGrpSpPr>
          <p:grpSpPr bwMode="auto">
            <a:xfrm>
              <a:off x="3009900" y="1617663"/>
              <a:ext cx="512763" cy="1128712"/>
              <a:chOff x="1872" y="1248"/>
              <a:chExt cx="384" cy="1200"/>
            </a:xfrm>
          </p:grpSpPr>
          <p:sp>
            <p:nvSpPr>
              <p:cNvPr id="1110" name="Arc 88"/>
              <p:cNvSpPr>
                <a:spLocks/>
              </p:cNvSpPr>
              <p:nvPr/>
            </p:nvSpPr>
            <p:spPr bwMode="auto">
              <a:xfrm>
                <a:off x="1872" y="1248"/>
                <a:ext cx="384" cy="1200"/>
              </a:xfrm>
              <a:custGeom>
                <a:avLst/>
                <a:gdLst>
                  <a:gd name="T0" fmla="*/ 0 w 21600"/>
                  <a:gd name="T1" fmla="*/ 0 h 43158"/>
                  <a:gd name="T2" fmla="*/ 0 w 21600"/>
                  <a:gd name="T3" fmla="*/ 0 h 43158"/>
                  <a:gd name="T4" fmla="*/ 0 w 21600"/>
                  <a:gd name="T5" fmla="*/ 0 h 43158"/>
                  <a:gd name="T6" fmla="*/ 0 60000 65536"/>
                  <a:gd name="T7" fmla="*/ 0 60000 65536"/>
                  <a:gd name="T8" fmla="*/ 0 60000 65536"/>
                  <a:gd name="T9" fmla="*/ 0 w 21600"/>
                  <a:gd name="T10" fmla="*/ 0 h 43158"/>
                  <a:gd name="T11" fmla="*/ 21600 w 21600"/>
                  <a:gd name="T12" fmla="*/ 43158 h 43158"/>
                </a:gdLst>
                <a:ahLst/>
                <a:cxnLst>
                  <a:cxn ang="T6">
                    <a:pos x="T0" y="T1"/>
                  </a:cxn>
                  <a:cxn ang="T7">
                    <a:pos x="T2" y="T3"/>
                  </a:cxn>
                  <a:cxn ang="T8">
                    <a:pos x="T4" y="T5"/>
                  </a:cxn>
                </a:cxnLst>
                <a:rect l="T9" t="T10" r="T11" b="T12"/>
                <a:pathLst>
                  <a:path w="21600" h="43158" fill="none" extrusionOk="0">
                    <a:moveTo>
                      <a:pt x="-1" y="0"/>
                    </a:moveTo>
                    <a:cubicBezTo>
                      <a:pt x="11929" y="0"/>
                      <a:pt x="21600" y="9670"/>
                      <a:pt x="21600" y="21600"/>
                    </a:cubicBezTo>
                    <a:cubicBezTo>
                      <a:pt x="21600" y="33005"/>
                      <a:pt x="12731" y="42446"/>
                      <a:pt x="1347" y="43157"/>
                    </a:cubicBezTo>
                  </a:path>
                  <a:path w="21600" h="43158" stroke="0" extrusionOk="0">
                    <a:moveTo>
                      <a:pt x="-1" y="0"/>
                    </a:moveTo>
                    <a:cubicBezTo>
                      <a:pt x="11929" y="0"/>
                      <a:pt x="21600" y="9670"/>
                      <a:pt x="21600" y="21600"/>
                    </a:cubicBezTo>
                    <a:cubicBezTo>
                      <a:pt x="21600" y="33005"/>
                      <a:pt x="12731" y="42446"/>
                      <a:pt x="1347" y="43157"/>
                    </a:cubicBezTo>
                    <a:lnTo>
                      <a:pt x="0" y="21600"/>
                    </a:lnTo>
                    <a:close/>
                  </a:path>
                </a:pathLst>
              </a:custGeom>
              <a:noFill/>
              <a:ln w="9525">
                <a:solidFill>
                  <a:schemeClr val="tx1"/>
                </a:solidFill>
                <a:round/>
                <a:headEnd/>
                <a:tailEnd/>
              </a:ln>
            </p:spPr>
            <p:txBody>
              <a:bodyPr wrap="none" anchor="ctr"/>
              <a:lstStyle/>
              <a:p>
                <a:endParaRPr lang="ja-JP" altLang="en-US"/>
              </a:p>
            </p:txBody>
          </p:sp>
          <p:sp>
            <p:nvSpPr>
              <p:cNvPr id="1111" name="Line 89"/>
              <p:cNvSpPr>
                <a:spLocks noChangeShapeType="1"/>
              </p:cNvSpPr>
              <p:nvPr/>
            </p:nvSpPr>
            <p:spPr bwMode="auto">
              <a:xfrm flipH="1">
                <a:off x="1872" y="1248"/>
                <a:ext cx="48" cy="0"/>
              </a:xfrm>
              <a:prstGeom prst="line">
                <a:avLst/>
              </a:prstGeom>
              <a:noFill/>
              <a:ln w="9525">
                <a:solidFill>
                  <a:schemeClr val="tx1"/>
                </a:solidFill>
                <a:round/>
                <a:headEnd/>
                <a:tailEnd type="triangle" w="med" len="med"/>
              </a:ln>
            </p:spPr>
            <p:txBody>
              <a:bodyPr/>
              <a:lstStyle/>
              <a:p>
                <a:endParaRPr lang="ja-JP" altLang="en-US"/>
              </a:p>
            </p:txBody>
          </p:sp>
          <p:sp>
            <p:nvSpPr>
              <p:cNvPr id="1112" name="Line 90"/>
              <p:cNvSpPr>
                <a:spLocks noChangeShapeType="1"/>
              </p:cNvSpPr>
              <p:nvPr/>
            </p:nvSpPr>
            <p:spPr bwMode="auto">
              <a:xfrm flipH="1">
                <a:off x="1872" y="2442"/>
                <a:ext cx="48" cy="0"/>
              </a:xfrm>
              <a:prstGeom prst="line">
                <a:avLst/>
              </a:prstGeom>
              <a:noFill/>
              <a:ln w="9525">
                <a:solidFill>
                  <a:schemeClr val="tx1"/>
                </a:solidFill>
                <a:round/>
                <a:headEnd/>
                <a:tailEnd type="triangle" w="med" len="med"/>
              </a:ln>
            </p:spPr>
            <p:txBody>
              <a:bodyPr/>
              <a:lstStyle/>
              <a:p>
                <a:endParaRPr lang="ja-JP" altLang="en-US"/>
              </a:p>
            </p:txBody>
          </p:sp>
        </p:grpSp>
        <p:sp>
          <p:nvSpPr>
            <p:cNvPr id="1095" name="Freeform 91"/>
            <p:cNvSpPr>
              <a:spLocks/>
            </p:cNvSpPr>
            <p:nvPr/>
          </p:nvSpPr>
          <p:spPr bwMode="auto">
            <a:xfrm>
              <a:off x="4545013" y="1560513"/>
              <a:ext cx="341312" cy="1243012"/>
            </a:xfrm>
            <a:custGeom>
              <a:avLst/>
              <a:gdLst>
                <a:gd name="T0" fmla="*/ 2147483647 w 360"/>
                <a:gd name="T1" fmla="*/ 0 h 1392"/>
                <a:gd name="T2" fmla="*/ 2147483647 w 360"/>
                <a:gd name="T3" fmla="*/ 2147483647 h 1392"/>
                <a:gd name="T4" fmla="*/ 2147483647 w 360"/>
                <a:gd name="T5" fmla="*/ 2147483647 h 1392"/>
                <a:gd name="T6" fmla="*/ 2147483647 w 360"/>
                <a:gd name="T7" fmla="*/ 2147483647 h 1392"/>
                <a:gd name="T8" fmla="*/ 0 60000 65536"/>
                <a:gd name="T9" fmla="*/ 0 60000 65536"/>
                <a:gd name="T10" fmla="*/ 0 60000 65536"/>
                <a:gd name="T11" fmla="*/ 0 60000 65536"/>
                <a:gd name="T12" fmla="*/ 0 w 360"/>
                <a:gd name="T13" fmla="*/ 0 h 1392"/>
                <a:gd name="T14" fmla="*/ 360 w 360"/>
                <a:gd name="T15" fmla="*/ 1392 h 1392"/>
              </a:gdLst>
              <a:ahLst/>
              <a:cxnLst>
                <a:cxn ang="T8">
                  <a:pos x="T0" y="T1"/>
                </a:cxn>
                <a:cxn ang="T9">
                  <a:pos x="T2" y="T3"/>
                </a:cxn>
                <a:cxn ang="T10">
                  <a:pos x="T4" y="T5"/>
                </a:cxn>
                <a:cxn ang="T11">
                  <a:pos x="T6" y="T7"/>
                </a:cxn>
              </a:cxnLst>
              <a:rect l="T12" t="T13" r="T14" b="T15"/>
              <a:pathLst>
                <a:path w="360" h="1392">
                  <a:moveTo>
                    <a:pt x="64" y="0"/>
                  </a:moveTo>
                  <a:cubicBezTo>
                    <a:pt x="212" y="88"/>
                    <a:pt x="360" y="176"/>
                    <a:pt x="352" y="336"/>
                  </a:cubicBezTo>
                  <a:cubicBezTo>
                    <a:pt x="344" y="496"/>
                    <a:pt x="32" y="784"/>
                    <a:pt x="16" y="960"/>
                  </a:cubicBezTo>
                  <a:cubicBezTo>
                    <a:pt x="0" y="1136"/>
                    <a:pt x="216" y="1320"/>
                    <a:pt x="256" y="1392"/>
                  </a:cubicBezTo>
                </a:path>
              </a:pathLst>
            </a:custGeom>
            <a:noFill/>
            <a:ln w="9525">
              <a:solidFill>
                <a:schemeClr val="tx1"/>
              </a:solidFill>
              <a:round/>
              <a:headEnd/>
              <a:tailEnd/>
            </a:ln>
          </p:spPr>
          <p:txBody>
            <a:bodyPr/>
            <a:lstStyle/>
            <a:p>
              <a:endParaRPr lang="ja-JP" altLang="en-US"/>
            </a:p>
          </p:txBody>
        </p:sp>
        <p:grpSp>
          <p:nvGrpSpPr>
            <p:cNvPr id="1101" name="Group 104"/>
            <p:cNvGrpSpPr>
              <a:grpSpLocks/>
            </p:cNvGrpSpPr>
            <p:nvPr/>
          </p:nvGrpSpPr>
          <p:grpSpPr bwMode="auto">
            <a:xfrm>
              <a:off x="381000" y="2438400"/>
              <a:ext cx="762000" cy="381000"/>
              <a:chOff x="672" y="2400"/>
              <a:chExt cx="675" cy="288"/>
            </a:xfrm>
          </p:grpSpPr>
          <p:sp>
            <p:nvSpPr>
              <p:cNvPr id="1108" name="Line 105"/>
              <p:cNvSpPr>
                <a:spLocks noChangeShapeType="1"/>
              </p:cNvSpPr>
              <p:nvPr/>
            </p:nvSpPr>
            <p:spPr bwMode="auto">
              <a:xfrm>
                <a:off x="672" y="2544"/>
                <a:ext cx="675" cy="0"/>
              </a:xfrm>
              <a:prstGeom prst="line">
                <a:avLst/>
              </a:prstGeom>
              <a:noFill/>
              <a:ln w="9525">
                <a:solidFill>
                  <a:schemeClr val="tx1"/>
                </a:solidFill>
                <a:round/>
                <a:headEnd/>
                <a:tailEnd/>
              </a:ln>
            </p:spPr>
            <p:txBody>
              <a:bodyPr/>
              <a:lstStyle/>
              <a:p>
                <a:endParaRPr lang="ja-JP" altLang="en-US"/>
              </a:p>
            </p:txBody>
          </p:sp>
          <p:sp>
            <p:nvSpPr>
              <p:cNvPr id="1109" name="Freeform 106"/>
              <p:cNvSpPr>
                <a:spLocks/>
              </p:cNvSpPr>
              <p:nvPr/>
            </p:nvSpPr>
            <p:spPr bwMode="auto">
              <a:xfrm>
                <a:off x="720" y="2400"/>
                <a:ext cx="432" cy="288"/>
              </a:xfrm>
              <a:custGeom>
                <a:avLst/>
                <a:gdLst>
                  <a:gd name="T0" fmla="*/ 0 w 432"/>
                  <a:gd name="T1" fmla="*/ 144 h 288"/>
                  <a:gd name="T2" fmla="*/ 96 w 432"/>
                  <a:gd name="T3" fmla="*/ 0 h 288"/>
                  <a:gd name="T4" fmla="*/ 192 w 432"/>
                  <a:gd name="T5" fmla="*/ 144 h 288"/>
                  <a:gd name="T6" fmla="*/ 288 w 432"/>
                  <a:gd name="T7" fmla="*/ 288 h 288"/>
                  <a:gd name="T8" fmla="*/ 432 w 432"/>
                  <a:gd name="T9" fmla="*/ 144 h 288"/>
                  <a:gd name="T10" fmla="*/ 0 60000 65536"/>
                  <a:gd name="T11" fmla="*/ 0 60000 65536"/>
                  <a:gd name="T12" fmla="*/ 0 60000 65536"/>
                  <a:gd name="T13" fmla="*/ 0 60000 65536"/>
                  <a:gd name="T14" fmla="*/ 0 60000 65536"/>
                  <a:gd name="T15" fmla="*/ 0 w 432"/>
                  <a:gd name="T16" fmla="*/ 0 h 288"/>
                  <a:gd name="T17" fmla="*/ 432 w 432"/>
                  <a:gd name="T18" fmla="*/ 288 h 288"/>
                </a:gdLst>
                <a:ahLst/>
                <a:cxnLst>
                  <a:cxn ang="T10">
                    <a:pos x="T0" y="T1"/>
                  </a:cxn>
                  <a:cxn ang="T11">
                    <a:pos x="T2" y="T3"/>
                  </a:cxn>
                  <a:cxn ang="T12">
                    <a:pos x="T4" y="T5"/>
                  </a:cxn>
                  <a:cxn ang="T13">
                    <a:pos x="T6" y="T7"/>
                  </a:cxn>
                  <a:cxn ang="T14">
                    <a:pos x="T8" y="T9"/>
                  </a:cxn>
                </a:cxnLst>
                <a:rect l="T15" t="T16" r="T17" b="T18"/>
                <a:pathLst>
                  <a:path w="432" h="288">
                    <a:moveTo>
                      <a:pt x="0" y="144"/>
                    </a:moveTo>
                    <a:cubicBezTo>
                      <a:pt x="32" y="72"/>
                      <a:pt x="64" y="0"/>
                      <a:pt x="96" y="0"/>
                    </a:cubicBezTo>
                    <a:cubicBezTo>
                      <a:pt x="128" y="0"/>
                      <a:pt x="160" y="96"/>
                      <a:pt x="192" y="144"/>
                    </a:cubicBezTo>
                    <a:cubicBezTo>
                      <a:pt x="224" y="192"/>
                      <a:pt x="248" y="288"/>
                      <a:pt x="288" y="288"/>
                    </a:cubicBezTo>
                    <a:cubicBezTo>
                      <a:pt x="328" y="288"/>
                      <a:pt x="408" y="168"/>
                      <a:pt x="432" y="144"/>
                    </a:cubicBezTo>
                  </a:path>
                </a:pathLst>
              </a:custGeom>
              <a:noFill/>
              <a:ln w="9525" cap="flat" cmpd="sng">
                <a:solidFill>
                  <a:schemeClr val="tx1"/>
                </a:solidFill>
                <a:prstDash val="solid"/>
                <a:round/>
                <a:headEnd type="none" w="med" len="med"/>
                <a:tailEnd type="none" w="med" len="med"/>
              </a:ln>
            </p:spPr>
            <p:txBody>
              <a:bodyPr/>
              <a:lstStyle/>
              <a:p>
                <a:endParaRPr lang="ja-JP" altLang="en-US"/>
              </a:p>
            </p:txBody>
          </p:sp>
        </p:grpSp>
      </p:grpSp>
      <p:sp>
        <p:nvSpPr>
          <p:cNvPr id="1102" name="Text Box 107"/>
          <p:cNvSpPr txBox="1">
            <a:spLocks noChangeArrowheads="1"/>
          </p:cNvSpPr>
          <p:nvPr/>
        </p:nvSpPr>
        <p:spPr bwMode="auto">
          <a:xfrm>
            <a:off x="7648575" y="5661025"/>
            <a:ext cx="1133475" cy="336550"/>
          </a:xfrm>
          <a:prstGeom prst="rect">
            <a:avLst/>
          </a:prstGeom>
          <a:noFill/>
          <a:ln w="9525">
            <a:noFill/>
            <a:miter lim="800000"/>
            <a:headEnd/>
            <a:tailEnd/>
          </a:ln>
        </p:spPr>
        <p:txBody>
          <a:bodyPr>
            <a:spAutoFit/>
          </a:bodyPr>
          <a:lstStyle/>
          <a:p>
            <a:r>
              <a:rPr lang="en-US" altLang="ja-JP" sz="1600" dirty="0">
                <a:latin typeface="Times New Roman" pitchFamily="18" charset="0"/>
                <a:cs typeface="Times New Roman" pitchFamily="18" charset="0"/>
              </a:rPr>
              <a:t>Skin effect</a:t>
            </a:r>
          </a:p>
        </p:txBody>
      </p:sp>
      <p:sp>
        <p:nvSpPr>
          <p:cNvPr id="1103" name="Text Box 108"/>
          <p:cNvSpPr txBox="1">
            <a:spLocks noChangeArrowheads="1"/>
          </p:cNvSpPr>
          <p:nvPr/>
        </p:nvSpPr>
        <p:spPr bwMode="auto">
          <a:xfrm>
            <a:off x="6011863" y="4413250"/>
            <a:ext cx="1296987" cy="366713"/>
          </a:xfrm>
          <a:prstGeom prst="rect">
            <a:avLst/>
          </a:prstGeom>
          <a:noFill/>
          <a:ln w="9525">
            <a:noFill/>
            <a:miter lim="800000"/>
            <a:headEnd/>
            <a:tailEnd/>
          </a:ln>
        </p:spPr>
        <p:txBody>
          <a:bodyPr wrap="none">
            <a:spAutoFit/>
          </a:bodyPr>
          <a:lstStyle/>
          <a:p>
            <a:r>
              <a:rPr lang="en-US" altLang="ja-JP">
                <a:latin typeface="Times New Roman" pitchFamily="18" charset="0"/>
              </a:rPr>
              <a:t>k = (1-j) /</a:t>
            </a:r>
            <a:r>
              <a:rPr lang="el-GR" altLang="ja-JP">
                <a:latin typeface="Times New Roman" pitchFamily="18" charset="0"/>
                <a:cs typeface="Times New Roman" pitchFamily="18" charset="0"/>
              </a:rPr>
              <a:t>δ</a:t>
            </a:r>
          </a:p>
        </p:txBody>
      </p:sp>
      <p:sp>
        <p:nvSpPr>
          <p:cNvPr id="1106" name="Rectangle 111"/>
          <p:cNvSpPr>
            <a:spLocks noChangeArrowheads="1"/>
          </p:cNvSpPr>
          <p:nvPr/>
        </p:nvSpPr>
        <p:spPr bwMode="auto">
          <a:xfrm>
            <a:off x="696913" y="2806700"/>
            <a:ext cx="2173287" cy="1077218"/>
          </a:xfrm>
          <a:prstGeom prst="rect">
            <a:avLst/>
          </a:prstGeom>
          <a:noFill/>
          <a:ln w="9525">
            <a:noFill/>
            <a:miter lim="800000"/>
            <a:headEnd/>
            <a:tailEnd/>
          </a:ln>
        </p:spPr>
        <p:txBody>
          <a:bodyPr wrap="square">
            <a:spAutoFit/>
          </a:bodyPr>
          <a:lstStyle/>
          <a:p>
            <a:r>
              <a:rPr lang="en-US" altLang="ja-JP" sz="1600" dirty="0"/>
              <a:t>      </a:t>
            </a:r>
          </a:p>
          <a:p>
            <a:endParaRPr lang="en-US" altLang="ja-JP" sz="1600" dirty="0"/>
          </a:p>
          <a:p>
            <a:r>
              <a:rPr lang="en-US" altLang="ja-JP" sz="1600" dirty="0"/>
              <a:t>            Skin depth</a:t>
            </a:r>
          </a:p>
          <a:p>
            <a:r>
              <a:rPr lang="en-US" altLang="ja-JP" sz="1600" dirty="0"/>
              <a:t>    </a:t>
            </a:r>
          </a:p>
        </p:txBody>
      </p:sp>
      <p:pic>
        <p:nvPicPr>
          <p:cNvPr id="117" name="Picture 2"/>
          <p:cNvPicPr>
            <a:picLocks noChangeAspect="1" noChangeArrowheads="1"/>
          </p:cNvPicPr>
          <p:nvPr/>
        </p:nvPicPr>
        <p:blipFill>
          <a:blip r:embed="rId11" cstate="print"/>
          <a:srcRect/>
          <a:stretch>
            <a:fillRect/>
          </a:stretch>
        </p:blipFill>
        <p:spPr bwMode="auto">
          <a:xfrm>
            <a:off x="5604053" y="6376036"/>
            <a:ext cx="3539947" cy="481964"/>
          </a:xfrm>
          <a:prstGeom prst="rect">
            <a:avLst/>
          </a:prstGeom>
          <a:noFill/>
          <a:ln w="9525">
            <a:noFill/>
            <a:miter lim="800000"/>
            <a:headEnd/>
            <a:tailEnd/>
          </a:ln>
        </p:spPr>
      </p:pic>
      <p:sp>
        <p:nvSpPr>
          <p:cNvPr id="111" name="テキスト ボックス 110"/>
          <p:cNvSpPr txBox="1"/>
          <p:nvPr/>
        </p:nvSpPr>
        <p:spPr>
          <a:xfrm>
            <a:off x="1061155" y="6175022"/>
            <a:ext cx="3454401" cy="369332"/>
          </a:xfrm>
          <a:prstGeom prst="rect">
            <a:avLst/>
          </a:prstGeom>
          <a:noFill/>
          <a:ln>
            <a:solidFill>
              <a:srgbClr val="FF0000"/>
            </a:solidFill>
          </a:ln>
        </p:spPr>
        <p:txBody>
          <a:bodyPr wrap="square" rtlCol="0">
            <a:spAutoFit/>
          </a:bodyPr>
          <a:lstStyle/>
          <a:p>
            <a:r>
              <a:rPr kumimoji="1" lang="en-US" altLang="ja-JP" b="1" dirty="0" err="1" smtClean="0">
                <a:solidFill>
                  <a:srgbClr val="00B050"/>
                </a:solidFill>
                <a:latin typeface="Times New Roman" pitchFamily="18" charset="0"/>
                <a:cs typeface="Times New Roman" pitchFamily="18" charset="0"/>
              </a:rPr>
              <a:t>Magnetoimpedance</a:t>
            </a:r>
            <a:r>
              <a:rPr kumimoji="1" lang="en-US" altLang="ja-JP" b="1" dirty="0" smtClean="0">
                <a:solidFill>
                  <a:srgbClr val="00B050"/>
                </a:solidFill>
                <a:latin typeface="Times New Roman" pitchFamily="18" charset="0"/>
                <a:cs typeface="Times New Roman" pitchFamily="18" charset="0"/>
              </a:rPr>
              <a:t> (MI ) effect</a:t>
            </a:r>
            <a:endParaRPr kumimoji="1" lang="ja-JP" altLang="en-US" b="1" dirty="0">
              <a:solidFill>
                <a:srgbClr val="00B050"/>
              </a:solidFill>
              <a:latin typeface="Times New Roman" pitchFamily="18" charset="0"/>
              <a:cs typeface="Times New Roman" pitchFamily="18" charset="0"/>
            </a:endParaRPr>
          </a:p>
        </p:txBody>
      </p:sp>
      <p:sp>
        <p:nvSpPr>
          <p:cNvPr id="113" name="Text Box 4"/>
          <p:cNvSpPr txBox="1">
            <a:spLocks noChangeArrowheads="1"/>
          </p:cNvSpPr>
          <p:nvPr/>
        </p:nvSpPr>
        <p:spPr bwMode="auto">
          <a:xfrm>
            <a:off x="7563556" y="0"/>
            <a:ext cx="1580444" cy="830997"/>
          </a:xfrm>
          <a:prstGeom prst="rect">
            <a:avLst/>
          </a:prstGeom>
          <a:blipFill>
            <a:blip r:embed="rId12"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正方形/長方形 22"/>
          <p:cNvSpPr/>
          <p:nvPr/>
        </p:nvSpPr>
        <p:spPr>
          <a:xfrm>
            <a:off x="7665155" y="2731911"/>
            <a:ext cx="1219200" cy="1196622"/>
          </a:xfrm>
          <a:prstGeom prst="rect">
            <a:avLst/>
          </a:prstGeom>
          <a:solidFill>
            <a:schemeClr val="bg1"/>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 name="グラフ 1"/>
          <p:cNvGraphicFramePr/>
          <p:nvPr/>
        </p:nvGraphicFramePr>
        <p:xfrm>
          <a:off x="1292607" y="1434846"/>
          <a:ext cx="6654772" cy="450311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48"/>
          <p:cNvSpPr txBox="1">
            <a:spLocks noChangeArrowheads="1"/>
          </p:cNvSpPr>
          <p:nvPr/>
        </p:nvSpPr>
        <p:spPr>
          <a:xfrm>
            <a:off x="803847" y="203200"/>
            <a:ext cx="7920038" cy="908050"/>
          </a:xfrm>
          <a:prstGeom prst="rect">
            <a:avLst/>
          </a:prstGeom>
        </p:spPr>
        <p:txBody>
          <a:bodyPr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altLang="ja-JP" sz="2400" b="1" dirty="0" err="1" smtClean="0">
                <a:solidFill>
                  <a:srgbClr val="002060"/>
                </a:solidFill>
                <a:effectLst>
                  <a:outerShdw blurRad="50000" dist="30000" dir="5400000" algn="tl" rotWithShape="0">
                    <a:srgbClr val="000000">
                      <a:alpha val="30000"/>
                    </a:srgbClr>
                  </a:outerShdw>
                </a:effectLst>
                <a:latin typeface="Arial" pitchFamily="34" charset="0"/>
                <a:ea typeface="ＭＳ 明朝" pitchFamily="17" charset="-128"/>
                <a:cs typeface="Arial" pitchFamily="34" charset="0"/>
              </a:rPr>
              <a:t>Magnetoimpedance</a:t>
            </a:r>
            <a:r>
              <a:rPr kumimoji="1" lang="en-US" altLang="ja-JP" sz="2400" b="1" i="0" u="none" strike="noStrike" kern="1200" cap="none" spc="0" normalizeH="0" baseline="0" noProof="0" dirty="0" smtClean="0">
                <a:ln>
                  <a:noFill/>
                </a:ln>
                <a:solidFill>
                  <a:srgbClr val="002060"/>
                </a:solidFill>
                <a:effectLst>
                  <a:outerShdw blurRad="50000" dist="30000" dir="5400000" algn="tl" rotWithShape="0">
                    <a:srgbClr val="000000">
                      <a:alpha val="30000"/>
                    </a:srgbClr>
                  </a:outerShdw>
                </a:effectLst>
                <a:uLnTx/>
                <a:uFillTx/>
                <a:latin typeface="Arial" pitchFamily="34" charset="0"/>
                <a:ea typeface="ＭＳ 明朝" pitchFamily="17" charset="-128"/>
                <a:cs typeface="Arial" pitchFamily="34" charset="0"/>
              </a:rPr>
              <a:t> Characteristics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1" lang="en-US" altLang="ja-JP" sz="2400" b="1" i="0" u="none" strike="noStrike" kern="1200" cap="none" spc="0" normalizeH="0" baseline="0" noProof="0" dirty="0" smtClean="0">
                <a:ln>
                  <a:noFill/>
                </a:ln>
                <a:solidFill>
                  <a:srgbClr val="002060"/>
                </a:solidFill>
                <a:effectLst>
                  <a:outerShdw blurRad="50000" dist="30000" dir="5400000" algn="tl" rotWithShape="0">
                    <a:srgbClr val="000000">
                      <a:alpha val="30000"/>
                    </a:srgbClr>
                  </a:outerShdw>
                </a:effectLst>
                <a:uLnTx/>
                <a:uFillTx/>
                <a:latin typeface="Arial" pitchFamily="34" charset="0"/>
                <a:ea typeface="ＭＳ 明朝" pitchFamily="17" charset="-128"/>
                <a:cs typeface="Arial" pitchFamily="34" charset="0"/>
              </a:rPr>
              <a:t>of Amorphous Wire</a:t>
            </a:r>
          </a:p>
        </p:txBody>
      </p:sp>
      <p:sp>
        <p:nvSpPr>
          <p:cNvPr id="4" name="テキスト ボックス 7"/>
          <p:cNvSpPr txBox="1">
            <a:spLocks noChangeArrowheads="1"/>
          </p:cNvSpPr>
          <p:nvPr/>
        </p:nvSpPr>
        <p:spPr bwMode="auto">
          <a:xfrm>
            <a:off x="2691051" y="1098389"/>
            <a:ext cx="4303166" cy="369332"/>
          </a:xfrm>
          <a:prstGeom prst="rect">
            <a:avLst/>
          </a:prstGeom>
          <a:noFill/>
          <a:ln w="9525">
            <a:noFill/>
            <a:miter lim="800000"/>
            <a:headEnd/>
            <a:tailEnd/>
          </a:ln>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altLang="ja-JP" sz="1800" dirty="0" err="1"/>
              <a:t>CoFeSiB</a:t>
            </a:r>
            <a:r>
              <a:rPr lang="en-US" altLang="ja-JP" sz="1800" dirty="0"/>
              <a:t> (L=10mm,</a:t>
            </a:r>
            <a:r>
              <a:rPr lang="en-US" altLang="ja-JP" sz="1800" dirty="0">
                <a:solidFill>
                  <a:srgbClr val="FF0000"/>
                </a:solidFill>
              </a:rPr>
              <a:t>30 </a:t>
            </a:r>
            <a:r>
              <a:rPr lang="en-US" altLang="ja-JP" sz="1800" dirty="0">
                <a:solidFill>
                  <a:srgbClr val="FF0000"/>
                </a:solidFill>
                <a:latin typeface="Symbol" pitchFamily="18" charset="2"/>
              </a:rPr>
              <a:t>m</a:t>
            </a:r>
            <a:r>
              <a:rPr lang="en-US" altLang="ja-JP" sz="1800" dirty="0">
                <a:solidFill>
                  <a:srgbClr val="FF0000"/>
                </a:solidFill>
              </a:rPr>
              <a:t>m</a:t>
            </a:r>
            <a:r>
              <a:rPr lang="en-US" altLang="ja-JP" sz="1800" dirty="0"/>
              <a:t> diameter)</a:t>
            </a:r>
            <a:endParaRPr lang="ja-JP" altLang="en-US" sz="1800" dirty="0"/>
          </a:p>
        </p:txBody>
      </p:sp>
      <p:sp>
        <p:nvSpPr>
          <p:cNvPr id="5" name="テキスト ボックス 4"/>
          <p:cNvSpPr txBox="1"/>
          <p:nvPr/>
        </p:nvSpPr>
        <p:spPr>
          <a:xfrm rot="16200000" flipH="1">
            <a:off x="985836" y="3189761"/>
            <a:ext cx="944489" cy="461665"/>
          </a:xfrm>
          <a:prstGeom prst="rect">
            <a:avLst/>
          </a:prstGeom>
          <a:noFill/>
        </p:spPr>
        <p:txBody>
          <a:bodyPr wrap="none" rtlCol="0">
            <a:spAutoFit/>
          </a:bodyPr>
          <a:lstStyle/>
          <a:p>
            <a:r>
              <a:rPr kumimoji="1" lang="en-US" altLang="ja-JP" sz="2400" dirty="0" smtClean="0"/>
              <a:t>Z (Ω</a:t>
            </a:r>
            <a:r>
              <a:rPr kumimoji="1" lang="ja-JP" altLang="en-US" sz="2400" dirty="0" smtClean="0"/>
              <a:t>）</a:t>
            </a:r>
            <a:endParaRPr kumimoji="1" lang="ja-JP" altLang="en-US" sz="2400" dirty="0"/>
          </a:p>
        </p:txBody>
      </p:sp>
      <p:sp>
        <p:nvSpPr>
          <p:cNvPr id="6" name="テキスト ボックス 5"/>
          <p:cNvSpPr txBox="1"/>
          <p:nvPr/>
        </p:nvSpPr>
        <p:spPr>
          <a:xfrm>
            <a:off x="4281123" y="5788757"/>
            <a:ext cx="1529586" cy="461665"/>
          </a:xfrm>
          <a:prstGeom prst="rect">
            <a:avLst/>
          </a:prstGeom>
          <a:noFill/>
        </p:spPr>
        <p:txBody>
          <a:bodyPr wrap="none" rtlCol="0">
            <a:spAutoFit/>
          </a:bodyPr>
          <a:lstStyle/>
          <a:p>
            <a:r>
              <a:rPr lang="en-US" altLang="ja-JP" sz="2400" dirty="0" smtClean="0">
                <a:latin typeface="Symbol" pitchFamily="18" charset="2"/>
                <a:cs typeface="Times New Roman" pitchFamily="18" charset="0"/>
              </a:rPr>
              <a:t>m</a:t>
            </a:r>
            <a:r>
              <a:rPr lang="en-US" altLang="ja-JP" sz="2400" baseline="-25000" dirty="0">
                <a:latin typeface="Times New Roman" pitchFamily="18" charset="0"/>
                <a:cs typeface="Times New Roman" pitchFamily="18" charset="0"/>
              </a:rPr>
              <a:t>0</a:t>
            </a:r>
            <a:r>
              <a:rPr lang="en-US" altLang="ja-JP" sz="2400" i="1" dirty="0" smtClean="0">
                <a:latin typeface="Times New Roman" pitchFamily="18" charset="0"/>
                <a:cs typeface="Times New Roman" pitchFamily="18" charset="0"/>
              </a:rPr>
              <a:t>H</a:t>
            </a:r>
            <a:r>
              <a:rPr lang="en-US" altLang="ja-JP" sz="2400" baseline="-25000" dirty="0" smtClean="0">
                <a:latin typeface="Times New Roman" pitchFamily="18" charset="0"/>
                <a:cs typeface="Times New Roman" pitchFamily="18" charset="0"/>
              </a:rPr>
              <a:t>ex</a:t>
            </a:r>
            <a:r>
              <a:rPr lang="en-US" altLang="ja-JP" sz="2400" dirty="0" smtClean="0">
                <a:latin typeface="Times New Roman" pitchFamily="18" charset="0"/>
                <a:cs typeface="Times New Roman" pitchFamily="18" charset="0"/>
              </a:rPr>
              <a:t> (</a:t>
            </a:r>
            <a:r>
              <a:rPr lang="en-US" altLang="ja-JP" sz="2400" dirty="0" err="1" smtClean="0">
                <a:latin typeface="Symbol" pitchFamily="18" charset="2"/>
                <a:cs typeface="Times New Roman" pitchFamily="18" charset="0"/>
              </a:rPr>
              <a:t>m</a:t>
            </a:r>
            <a:r>
              <a:rPr lang="en-US" altLang="ja-JP" sz="2400" dirty="0" err="1" smtClean="0">
                <a:latin typeface="Times New Roman" pitchFamily="18" charset="0"/>
                <a:cs typeface="Times New Roman" pitchFamily="18" charset="0"/>
              </a:rPr>
              <a:t>T</a:t>
            </a:r>
            <a:r>
              <a:rPr lang="en-US" altLang="ja-JP" sz="2400" dirty="0" smtClean="0">
                <a:latin typeface="Times New Roman" pitchFamily="18" charset="0"/>
                <a:cs typeface="Times New Roman" pitchFamily="18" charset="0"/>
              </a:rPr>
              <a:t>)</a:t>
            </a:r>
            <a:endParaRPr kumimoji="1" lang="ja-JP" altLang="en-US" sz="2400" dirty="0">
              <a:latin typeface="Times New Roman" pitchFamily="18" charset="0"/>
              <a:cs typeface="Times New Roman" pitchFamily="18" charset="0"/>
            </a:endParaRPr>
          </a:p>
        </p:txBody>
      </p:sp>
      <p:pic>
        <p:nvPicPr>
          <p:cNvPr id="8"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10" name="テキスト ボックス 9"/>
          <p:cNvSpPr txBox="1"/>
          <p:nvPr/>
        </p:nvSpPr>
        <p:spPr>
          <a:xfrm>
            <a:off x="7766755" y="2799645"/>
            <a:ext cx="805029" cy="369332"/>
          </a:xfrm>
          <a:prstGeom prst="rect">
            <a:avLst/>
          </a:prstGeom>
          <a:noFill/>
        </p:spPr>
        <p:txBody>
          <a:bodyPr wrap="none" rtlCol="0">
            <a:spAutoFit/>
          </a:bodyPr>
          <a:lstStyle/>
          <a:p>
            <a:r>
              <a:rPr kumimoji="1" lang="en-US" altLang="ja-JP" dirty="0" smtClean="0">
                <a:solidFill>
                  <a:srgbClr val="00B050"/>
                </a:solidFill>
              </a:rPr>
              <a:t>Δ</a:t>
            </a:r>
            <a:r>
              <a:rPr kumimoji="1" lang="en-US" altLang="ja-JP" dirty="0" smtClean="0">
                <a:solidFill>
                  <a:srgbClr val="00B050"/>
                </a:solidFill>
                <a:latin typeface="Times New Roman" pitchFamily="18" charset="0"/>
                <a:cs typeface="Times New Roman" pitchFamily="18" charset="0"/>
              </a:rPr>
              <a:t>Z/Z</a:t>
            </a:r>
            <a:r>
              <a:rPr kumimoji="1" lang="en-US" altLang="ja-JP" baseline="-25000" dirty="0" smtClean="0">
                <a:solidFill>
                  <a:srgbClr val="00B050"/>
                </a:solidFill>
                <a:latin typeface="Times New Roman" pitchFamily="18" charset="0"/>
                <a:cs typeface="Times New Roman" pitchFamily="18" charset="0"/>
              </a:rPr>
              <a:t>0</a:t>
            </a:r>
            <a:r>
              <a:rPr kumimoji="1" lang="en-US" altLang="ja-JP" baseline="-25000" dirty="0" smtClean="0"/>
              <a:t> </a:t>
            </a:r>
            <a:endParaRPr kumimoji="1" lang="ja-JP" altLang="en-US" baseline="-25000" dirty="0"/>
          </a:p>
        </p:txBody>
      </p:sp>
      <p:cxnSp>
        <p:nvCxnSpPr>
          <p:cNvPr id="16" name="直線コネクタ 15"/>
          <p:cNvCxnSpPr/>
          <p:nvPr/>
        </p:nvCxnSpPr>
        <p:spPr>
          <a:xfrm flipV="1">
            <a:off x="2494844" y="4018844"/>
            <a:ext cx="2359378" cy="1"/>
          </a:xfrm>
          <a:prstGeom prst="line">
            <a:avLst/>
          </a:prstGeom>
          <a:ln w="635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18" name="テキスト ボックス 17"/>
          <p:cNvSpPr txBox="1"/>
          <p:nvPr/>
        </p:nvSpPr>
        <p:spPr>
          <a:xfrm>
            <a:off x="2088444" y="3939822"/>
            <a:ext cx="402674" cy="369332"/>
          </a:xfrm>
          <a:prstGeom prst="rect">
            <a:avLst/>
          </a:prstGeom>
          <a:noFill/>
        </p:spPr>
        <p:txBody>
          <a:bodyPr wrap="none" rtlCol="0">
            <a:spAutoFit/>
          </a:bodyPr>
          <a:lstStyle/>
          <a:p>
            <a:r>
              <a:rPr kumimoji="1" lang="en-US" altLang="ja-JP" dirty="0" smtClean="0">
                <a:latin typeface="Times New Roman" pitchFamily="18" charset="0"/>
                <a:cs typeface="Times New Roman" pitchFamily="18" charset="0"/>
              </a:rPr>
              <a:t>Z</a:t>
            </a:r>
            <a:r>
              <a:rPr kumimoji="1" lang="en-US" altLang="ja-JP" baseline="-25000" dirty="0" smtClean="0">
                <a:latin typeface="Times New Roman" pitchFamily="18" charset="0"/>
                <a:cs typeface="Times New Roman" pitchFamily="18" charset="0"/>
              </a:rPr>
              <a:t>0</a:t>
            </a:r>
            <a:endParaRPr kumimoji="1" lang="ja-JP" altLang="en-US" baseline="-25000" dirty="0">
              <a:latin typeface="Times New Roman" pitchFamily="18" charset="0"/>
              <a:cs typeface="Times New Roman" pitchFamily="18" charset="0"/>
            </a:endParaRPr>
          </a:p>
        </p:txBody>
      </p:sp>
      <p:sp>
        <p:nvSpPr>
          <p:cNvPr id="21" name="テキスト ボックス 20"/>
          <p:cNvSpPr txBox="1"/>
          <p:nvPr/>
        </p:nvSpPr>
        <p:spPr>
          <a:xfrm>
            <a:off x="7699021" y="3149599"/>
            <a:ext cx="1275644" cy="646331"/>
          </a:xfrm>
          <a:prstGeom prst="rect">
            <a:avLst/>
          </a:prstGeom>
          <a:noFill/>
        </p:spPr>
        <p:txBody>
          <a:bodyPr wrap="square" rtlCol="0">
            <a:spAutoFit/>
          </a:bodyPr>
          <a:lstStyle/>
          <a:p>
            <a:r>
              <a:rPr lang="en-US" altLang="ja-JP" dirty="0" smtClean="0">
                <a:solidFill>
                  <a:srgbClr val="00B050"/>
                </a:solidFill>
                <a:latin typeface="Times New Roman" pitchFamily="18" charset="0"/>
                <a:cs typeface="Times New Roman" pitchFamily="18" charset="0"/>
              </a:rPr>
              <a:t>is more</a:t>
            </a:r>
          </a:p>
          <a:p>
            <a:r>
              <a:rPr lang="en-US" altLang="ja-JP" dirty="0" smtClean="0">
                <a:solidFill>
                  <a:srgbClr val="00B050"/>
                </a:solidFill>
                <a:latin typeface="Times New Roman" pitchFamily="18" charset="0"/>
                <a:cs typeface="Times New Roman" pitchFamily="18" charset="0"/>
              </a:rPr>
              <a:t>than100%</a:t>
            </a:r>
          </a:p>
        </p:txBody>
      </p:sp>
      <p:sp>
        <p:nvSpPr>
          <p:cNvPr id="15"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p:cNvPicPr>
            <a:picLocks noChangeAspect="1" noChangeArrowheads="1"/>
          </p:cNvPicPr>
          <p:nvPr/>
        </p:nvPicPr>
        <p:blipFill>
          <a:blip r:embed="rId2" cstate="print"/>
          <a:srcRect/>
          <a:stretch>
            <a:fillRect/>
          </a:stretch>
        </p:blipFill>
        <p:spPr bwMode="auto">
          <a:xfrm>
            <a:off x="4878388" y="3376613"/>
            <a:ext cx="3759200" cy="2562225"/>
          </a:xfrm>
          <a:prstGeom prst="rect">
            <a:avLst/>
          </a:prstGeom>
          <a:noFill/>
          <a:ln w="9525">
            <a:noFill/>
            <a:miter lim="800000"/>
            <a:headEnd/>
            <a:tailEnd/>
          </a:ln>
        </p:spPr>
      </p:pic>
      <p:pic>
        <p:nvPicPr>
          <p:cNvPr id="5124" name="Picture 6"/>
          <p:cNvPicPr>
            <a:picLocks noChangeAspect="1" noChangeArrowheads="1"/>
          </p:cNvPicPr>
          <p:nvPr/>
        </p:nvPicPr>
        <p:blipFill>
          <a:blip r:embed="rId3" cstate="print"/>
          <a:srcRect/>
          <a:stretch>
            <a:fillRect/>
          </a:stretch>
        </p:blipFill>
        <p:spPr bwMode="auto">
          <a:xfrm>
            <a:off x="1343025" y="3405188"/>
            <a:ext cx="3578225" cy="2446337"/>
          </a:xfrm>
          <a:prstGeom prst="rect">
            <a:avLst/>
          </a:prstGeom>
          <a:noFill/>
          <a:ln w="9525">
            <a:noFill/>
            <a:miter lim="800000"/>
            <a:headEnd/>
            <a:tailEnd/>
          </a:ln>
        </p:spPr>
      </p:pic>
      <p:sp>
        <p:nvSpPr>
          <p:cNvPr id="5125" name="テキスト ボックス 4"/>
          <p:cNvSpPr txBox="1">
            <a:spLocks noChangeArrowheads="1"/>
          </p:cNvSpPr>
          <p:nvPr/>
        </p:nvSpPr>
        <p:spPr bwMode="auto">
          <a:xfrm>
            <a:off x="5636508" y="3179587"/>
            <a:ext cx="2617063" cy="369332"/>
          </a:xfrm>
          <a:prstGeom prst="rect">
            <a:avLst/>
          </a:prstGeom>
          <a:solidFill>
            <a:srgbClr val="FFFF00"/>
          </a:solidFill>
          <a:ln w="9525">
            <a:noFill/>
            <a:miter lim="800000"/>
            <a:headEnd/>
            <a:tailEnd/>
          </a:ln>
        </p:spPr>
        <p:txBody>
          <a:bodyPr wrap="none">
            <a:spAutoFit/>
          </a:bodyPr>
          <a:lstStyle/>
          <a:p>
            <a:r>
              <a:rPr lang="en-US" altLang="ja-JP" dirty="0" smtClean="0"/>
              <a:t>Off diagonal impedance</a:t>
            </a:r>
            <a:endParaRPr lang="ja-JP" altLang="en-US" dirty="0"/>
          </a:p>
        </p:txBody>
      </p:sp>
      <p:sp>
        <p:nvSpPr>
          <p:cNvPr id="5126" name="テキスト ボックス 5"/>
          <p:cNvSpPr txBox="1">
            <a:spLocks noChangeArrowheads="1"/>
          </p:cNvSpPr>
          <p:nvPr/>
        </p:nvSpPr>
        <p:spPr bwMode="auto">
          <a:xfrm>
            <a:off x="2500842" y="3043767"/>
            <a:ext cx="1325563" cy="368300"/>
          </a:xfrm>
          <a:prstGeom prst="rect">
            <a:avLst/>
          </a:prstGeom>
          <a:solidFill>
            <a:srgbClr val="FFFF00"/>
          </a:solidFill>
          <a:ln w="9525">
            <a:noFill/>
            <a:miter lim="800000"/>
            <a:headEnd/>
            <a:tailEnd/>
          </a:ln>
        </p:spPr>
        <p:txBody>
          <a:bodyPr wrap="none">
            <a:spAutoFit/>
          </a:bodyPr>
          <a:lstStyle/>
          <a:p>
            <a:r>
              <a:rPr lang="en-US" altLang="ja-JP" dirty="0"/>
              <a:t>Impedance</a:t>
            </a:r>
            <a:endParaRPr lang="ja-JP" altLang="en-US" dirty="0"/>
          </a:p>
        </p:txBody>
      </p:sp>
      <p:sp>
        <p:nvSpPr>
          <p:cNvPr id="5128" name="テキスト ボックス 7"/>
          <p:cNvSpPr txBox="1">
            <a:spLocks noChangeArrowheads="1"/>
          </p:cNvSpPr>
          <p:nvPr/>
        </p:nvSpPr>
        <p:spPr bwMode="auto">
          <a:xfrm>
            <a:off x="2313462" y="451555"/>
            <a:ext cx="4996881" cy="400110"/>
          </a:xfrm>
          <a:prstGeom prst="rect">
            <a:avLst/>
          </a:prstGeom>
          <a:noFill/>
          <a:ln w="9525">
            <a:solidFill>
              <a:schemeClr val="bg1"/>
            </a:solidFill>
            <a:miter lim="800000"/>
            <a:headEnd/>
            <a:tailEnd/>
          </a:ln>
        </p:spPr>
        <p:txBody>
          <a:bodyPr wrap="none">
            <a:spAutoFit/>
          </a:bodyPr>
          <a:lstStyle/>
          <a:p>
            <a:r>
              <a:rPr lang="en-US" altLang="ja-JP" sz="2000" b="1" dirty="0">
                <a:solidFill>
                  <a:srgbClr val="002060"/>
                </a:solidFill>
                <a:effectLst>
                  <a:outerShdw blurRad="38100" dist="38100" dir="2700000" algn="tl">
                    <a:srgbClr val="000000">
                      <a:alpha val="43137"/>
                    </a:srgbClr>
                  </a:outerShdw>
                </a:effectLst>
              </a:rPr>
              <a:t>Magnetic </a:t>
            </a:r>
            <a:r>
              <a:rPr lang="en-US" altLang="ja-JP" sz="2000" b="1" dirty="0" smtClean="0">
                <a:solidFill>
                  <a:srgbClr val="002060"/>
                </a:solidFill>
                <a:effectLst>
                  <a:outerShdw blurRad="38100" dist="38100" dir="2700000" algn="tl">
                    <a:srgbClr val="000000">
                      <a:alpha val="43137"/>
                    </a:srgbClr>
                  </a:outerShdw>
                </a:effectLst>
              </a:rPr>
              <a:t>Field Response of MI Element</a:t>
            </a:r>
            <a:endParaRPr lang="en-US" altLang="ja-JP" sz="2000" b="1" dirty="0">
              <a:solidFill>
                <a:srgbClr val="002060"/>
              </a:solidFill>
              <a:effectLst>
                <a:outerShdw blurRad="38100" dist="38100" dir="2700000" algn="tl">
                  <a:srgbClr val="000000">
                    <a:alpha val="43137"/>
                  </a:srgbClr>
                </a:outerShdw>
              </a:effectLst>
            </a:endParaRPr>
          </a:p>
        </p:txBody>
      </p:sp>
      <p:pic>
        <p:nvPicPr>
          <p:cNvPr id="19"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716502" y="982456"/>
            <a:ext cx="2477811" cy="17616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4223786" y="1132026"/>
            <a:ext cx="4602162" cy="146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2" name="Picture 5"/>
          <p:cNvPicPr>
            <a:picLocks noChangeAspect="1" noChangeArrowheads="1"/>
          </p:cNvPicPr>
          <p:nvPr/>
        </p:nvPicPr>
        <p:blipFill>
          <a:blip r:embed="rId6" cstate="print"/>
          <a:srcRect/>
          <a:stretch>
            <a:fillRect/>
          </a:stretch>
        </p:blipFill>
        <p:spPr bwMode="auto">
          <a:xfrm>
            <a:off x="5286022" y="5882340"/>
            <a:ext cx="3640192" cy="360415"/>
          </a:xfrm>
          <a:prstGeom prst="rect">
            <a:avLst/>
          </a:prstGeom>
          <a:noFill/>
          <a:ln w="9525">
            <a:noFill/>
            <a:miter lim="800000"/>
            <a:headEnd/>
            <a:tailEnd/>
          </a:ln>
        </p:spPr>
      </p:pic>
      <p:pic>
        <p:nvPicPr>
          <p:cNvPr id="23" name="Picture 3"/>
          <p:cNvPicPr>
            <a:picLocks noChangeAspect="1" noChangeArrowheads="1"/>
          </p:cNvPicPr>
          <p:nvPr/>
        </p:nvPicPr>
        <p:blipFill>
          <a:blip r:embed="rId7" cstate="print"/>
          <a:srcRect/>
          <a:stretch>
            <a:fillRect/>
          </a:stretch>
        </p:blipFill>
        <p:spPr bwMode="auto">
          <a:xfrm>
            <a:off x="1283935" y="5976003"/>
            <a:ext cx="4057650" cy="219075"/>
          </a:xfrm>
          <a:prstGeom prst="rect">
            <a:avLst/>
          </a:prstGeom>
          <a:noFill/>
          <a:ln w="9525">
            <a:noFill/>
            <a:miter lim="800000"/>
            <a:headEnd/>
            <a:tailEnd/>
          </a:ln>
        </p:spPr>
      </p:pic>
      <p:sp>
        <p:nvSpPr>
          <p:cNvPr id="24" name="正方形/長方形 23"/>
          <p:cNvSpPr/>
          <p:nvPr/>
        </p:nvSpPr>
        <p:spPr>
          <a:xfrm>
            <a:off x="1071308" y="5895040"/>
            <a:ext cx="7808814" cy="3810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 name="直線矢印コネクタ 15"/>
          <p:cNvCxnSpPr/>
          <p:nvPr/>
        </p:nvCxnSpPr>
        <p:spPr>
          <a:xfrm flipH="1" flipV="1">
            <a:off x="7222875" y="2481543"/>
            <a:ext cx="227792" cy="272946"/>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6727372" y="2765374"/>
            <a:ext cx="1690335" cy="276999"/>
          </a:xfrm>
          <a:prstGeom prst="rect">
            <a:avLst/>
          </a:prstGeom>
          <a:noFill/>
        </p:spPr>
        <p:txBody>
          <a:bodyPr wrap="none" rtlCol="0">
            <a:spAutoFit/>
          </a:bodyPr>
          <a:lstStyle/>
          <a:p>
            <a:r>
              <a:rPr lang="en-US" altLang="ja-JP" sz="1200" dirty="0" smtClean="0">
                <a:latin typeface="Times New Roman" pitchFamily="18" charset="0"/>
                <a:cs typeface="Times New Roman" pitchFamily="18" charset="0"/>
              </a:rPr>
              <a:t>Off diagonal component</a:t>
            </a:r>
            <a:endParaRPr kumimoji="1" lang="ja-JP" altLang="en-US" sz="1200" dirty="0">
              <a:latin typeface="Times New Roman" pitchFamily="18" charset="0"/>
              <a:cs typeface="Times New Roman" pitchFamily="18" charset="0"/>
            </a:endParaRPr>
          </a:p>
        </p:txBody>
      </p:sp>
      <p:pic>
        <p:nvPicPr>
          <p:cNvPr id="25" name="Picture 2"/>
          <p:cNvPicPr>
            <a:picLocks noChangeAspect="1" noChangeArrowheads="1"/>
          </p:cNvPicPr>
          <p:nvPr/>
        </p:nvPicPr>
        <p:blipFill>
          <a:blip r:embed="rId8" cstate="print"/>
          <a:srcRect/>
          <a:stretch>
            <a:fillRect/>
          </a:stretch>
        </p:blipFill>
        <p:spPr bwMode="auto">
          <a:xfrm>
            <a:off x="5604053" y="6376036"/>
            <a:ext cx="3539947" cy="481964"/>
          </a:xfrm>
          <a:prstGeom prst="rect">
            <a:avLst/>
          </a:prstGeom>
          <a:noFill/>
          <a:ln w="9525">
            <a:noFill/>
            <a:miter lim="800000"/>
            <a:headEnd/>
            <a:tailEnd/>
          </a:ln>
        </p:spPr>
      </p:pic>
      <p:sp>
        <p:nvSpPr>
          <p:cNvPr id="18" name="テキスト ボックス 17"/>
          <p:cNvSpPr txBox="1"/>
          <p:nvPr/>
        </p:nvSpPr>
        <p:spPr>
          <a:xfrm>
            <a:off x="4255911" y="2585155"/>
            <a:ext cx="2266967" cy="461665"/>
          </a:xfrm>
          <a:prstGeom prst="rect">
            <a:avLst/>
          </a:prstGeom>
          <a:noFill/>
        </p:spPr>
        <p:txBody>
          <a:bodyPr wrap="none" rtlCol="0">
            <a:spAutoFit/>
          </a:bodyPr>
          <a:lstStyle/>
          <a:p>
            <a:r>
              <a:rPr kumimoji="1" lang="en-US" altLang="ja-JP" sz="1200" i="1" dirty="0" smtClean="0">
                <a:latin typeface="Times New Roman" pitchFamily="18" charset="0"/>
                <a:cs typeface="Times New Roman" pitchFamily="18" charset="0"/>
              </a:rPr>
              <a:t>a</a:t>
            </a:r>
            <a:r>
              <a:rPr kumimoji="1" lang="en-US" altLang="ja-JP" sz="1200" dirty="0" smtClean="0">
                <a:latin typeface="Times New Roman" pitchFamily="18" charset="0"/>
                <a:cs typeface="Times New Roman" pitchFamily="18" charset="0"/>
              </a:rPr>
              <a:t>: radius of the wire</a:t>
            </a:r>
          </a:p>
          <a:p>
            <a:r>
              <a:rPr lang="en-US" altLang="ja-JP" sz="1200" i="1" dirty="0" smtClean="0">
                <a:latin typeface="Times New Roman" pitchFamily="18" charset="0"/>
                <a:cs typeface="Times New Roman" pitchFamily="18" charset="0"/>
              </a:rPr>
              <a:t>n</a:t>
            </a:r>
            <a:r>
              <a:rPr lang="en-US" altLang="ja-JP" sz="1200" dirty="0" smtClean="0">
                <a:latin typeface="Times New Roman" pitchFamily="18" charset="0"/>
                <a:cs typeface="Times New Roman" pitchFamily="18" charset="0"/>
              </a:rPr>
              <a:t>: number of turns per unit length</a:t>
            </a:r>
            <a:endParaRPr kumimoji="1" lang="ja-JP" altLang="en-US" sz="1200" dirty="0">
              <a:latin typeface="Times New Roman" pitchFamily="18" charset="0"/>
              <a:cs typeface="Times New Roman" pitchFamily="18" charset="0"/>
            </a:endParaRPr>
          </a:p>
        </p:txBody>
      </p:sp>
      <p:cxnSp>
        <p:nvCxnSpPr>
          <p:cNvPr id="29" name="直線コネクタ 28"/>
          <p:cNvCxnSpPr/>
          <p:nvPr/>
        </p:nvCxnSpPr>
        <p:spPr>
          <a:xfrm>
            <a:off x="7078133" y="2438401"/>
            <a:ext cx="338667"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1" name="Text Box 4"/>
          <p:cNvSpPr txBox="1">
            <a:spLocks noChangeArrowheads="1"/>
          </p:cNvSpPr>
          <p:nvPr/>
        </p:nvSpPr>
        <p:spPr bwMode="auto">
          <a:xfrm>
            <a:off x="7563556" y="0"/>
            <a:ext cx="1580444" cy="830997"/>
          </a:xfrm>
          <a:prstGeom prst="rect">
            <a:avLst/>
          </a:prstGeom>
          <a:blipFill>
            <a:blip r:embed="rId9"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676030" y="474911"/>
            <a:ext cx="5882251" cy="707886"/>
          </a:xfrm>
          <a:prstGeom prst="rect">
            <a:avLst/>
          </a:prstGeom>
          <a:noFill/>
        </p:spPr>
        <p:txBody>
          <a:bodyPr wrap="none" rtlCol="0">
            <a:spAutoFit/>
          </a:bodyPr>
          <a:lstStyle/>
          <a:p>
            <a:pPr algn="ctr"/>
            <a:r>
              <a:rPr kumimoji="1" lang="en-US" altLang="ja-JP" sz="20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PREVIOUS WORK</a:t>
            </a:r>
          </a:p>
          <a:p>
            <a:pPr algn="ctr"/>
            <a:r>
              <a:rPr lang="en-US" altLang="ja-JP" sz="20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Micro Magnetic wire </a:t>
            </a:r>
            <a:r>
              <a:rPr lang="ja-JP" altLang="en-US" sz="20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altLang="ja-JP" sz="2000" b="1" dirty="0" smtClean="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OFF diagonal MI sensor)</a:t>
            </a:r>
            <a:endParaRPr kumimoji="1" lang="ja-JP" altLang="en-US" sz="2000"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 name="正方形/長方形 5"/>
          <p:cNvSpPr/>
          <p:nvPr/>
        </p:nvSpPr>
        <p:spPr>
          <a:xfrm>
            <a:off x="1439102" y="1329384"/>
            <a:ext cx="6916087" cy="5078313"/>
          </a:xfrm>
          <a:prstGeom prst="rect">
            <a:avLst/>
          </a:prstGeom>
        </p:spPr>
        <p:txBody>
          <a:bodyPr wrap="square">
            <a:spAutoFit/>
          </a:bodyPr>
          <a:lstStyle/>
          <a:p>
            <a:r>
              <a:rPr lang="ja-JP" altLang="en-US" dirty="0" smtClean="0">
                <a:latin typeface="Times New Roman" panose="02020603050405020304" pitchFamily="18" charset="0"/>
                <a:cs typeface="Times New Roman" panose="02020603050405020304" pitchFamily="18" charset="0"/>
              </a:rPr>
              <a:t>・　</a:t>
            </a:r>
            <a:r>
              <a:rPr lang="en-US" altLang="ja-JP" dirty="0" smtClean="0">
                <a:latin typeface="Times New Roman" panose="02020603050405020304" pitchFamily="18" charset="0"/>
                <a:cs typeface="Times New Roman" panose="02020603050405020304" pitchFamily="18" charset="0"/>
              </a:rPr>
              <a:t>S</a:t>
            </a:r>
            <a:r>
              <a:rPr lang="en-US" altLang="ja-JP" dirty="0">
                <a:latin typeface="Times New Roman" panose="02020603050405020304" pitchFamily="18" charset="0"/>
                <a:cs typeface="Times New Roman" panose="02020603050405020304" pitchFamily="18" charset="0"/>
              </a:rPr>
              <a:t>. </a:t>
            </a:r>
            <a:r>
              <a:rPr lang="en-US" altLang="ja-JP" dirty="0" err="1">
                <a:latin typeface="Times New Roman" panose="02020603050405020304" pitchFamily="18" charset="0"/>
                <a:cs typeface="Times New Roman" panose="02020603050405020304" pitchFamily="18" charset="0"/>
              </a:rPr>
              <a:t>Gudoshnikov</a:t>
            </a:r>
            <a:r>
              <a:rPr lang="en-US" altLang="ja-JP" dirty="0">
                <a:latin typeface="Times New Roman" panose="02020603050405020304" pitchFamily="18" charset="0"/>
                <a:cs typeface="Times New Roman" panose="02020603050405020304" pitchFamily="18" charset="0"/>
              </a:rPr>
              <a:t>, N. </a:t>
            </a:r>
            <a:r>
              <a:rPr lang="en-US" altLang="ja-JP" dirty="0" err="1">
                <a:latin typeface="Times New Roman" panose="02020603050405020304" pitchFamily="18" charset="0"/>
                <a:cs typeface="Times New Roman" panose="02020603050405020304" pitchFamily="18" charset="0"/>
              </a:rPr>
              <a:t>Usov</a:t>
            </a:r>
            <a:r>
              <a:rPr lang="en-US" altLang="ja-JP" dirty="0">
                <a:latin typeface="Times New Roman" panose="02020603050405020304" pitchFamily="18" charset="0"/>
                <a:cs typeface="Times New Roman" panose="02020603050405020304" pitchFamily="18" charset="0"/>
              </a:rPr>
              <a:t>, A. </a:t>
            </a:r>
            <a:r>
              <a:rPr lang="en-US" altLang="ja-JP" dirty="0" err="1">
                <a:latin typeface="Times New Roman" panose="02020603050405020304" pitchFamily="18" charset="0"/>
                <a:cs typeface="Times New Roman" panose="02020603050405020304" pitchFamily="18" charset="0"/>
              </a:rPr>
              <a:t>Nozdrin</a:t>
            </a:r>
            <a:r>
              <a:rPr lang="en-US" altLang="ja-JP" dirty="0">
                <a:latin typeface="Times New Roman" panose="02020603050405020304" pitchFamily="18" charset="0"/>
                <a:cs typeface="Times New Roman" panose="02020603050405020304" pitchFamily="18" charset="0"/>
              </a:rPr>
              <a:t>, M. </a:t>
            </a:r>
            <a:r>
              <a:rPr lang="en-US" altLang="ja-JP" dirty="0" err="1" smtClean="0">
                <a:latin typeface="Times New Roman" panose="02020603050405020304" pitchFamily="18" charset="0"/>
                <a:cs typeface="Times New Roman" panose="02020603050405020304" pitchFamily="18" charset="0"/>
              </a:rPr>
              <a:t>Ipatov</a:t>
            </a:r>
            <a:r>
              <a:rPr lang="en-US" altLang="ja-JP" dirty="0" smtClean="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A. Zhukov and V </a:t>
            </a:r>
            <a:r>
              <a:rPr lang="en-US" altLang="ja-JP" dirty="0" err="1">
                <a:latin typeface="Times New Roman" panose="02020603050405020304" pitchFamily="18" charset="0"/>
                <a:cs typeface="Times New Roman" panose="02020603050405020304" pitchFamily="18" charset="0"/>
              </a:rPr>
              <a:t>Zhukova</a:t>
            </a:r>
            <a:r>
              <a:rPr lang="en-US" altLang="ja-JP" dirty="0">
                <a:latin typeface="Times New Roman" panose="02020603050405020304" pitchFamily="18" charset="0"/>
                <a:cs typeface="Times New Roman" panose="02020603050405020304" pitchFamily="18" charset="0"/>
              </a:rPr>
              <a:t>, “Highly sensitive magnetometer based on the off-diagonal GMI effect in Co-rich glass-coated </a:t>
            </a:r>
            <a:r>
              <a:rPr lang="en-US" altLang="ja-JP" dirty="0" err="1">
                <a:latin typeface="Times New Roman" panose="02020603050405020304" pitchFamily="18" charset="0"/>
                <a:cs typeface="Times New Roman" panose="02020603050405020304" pitchFamily="18" charset="0"/>
              </a:rPr>
              <a:t>microwire</a:t>
            </a:r>
            <a:r>
              <a:rPr lang="en-US" altLang="ja-JP" dirty="0">
                <a:latin typeface="Times New Roman" panose="02020603050405020304" pitchFamily="18" charset="0"/>
                <a:cs typeface="Times New Roman" panose="02020603050405020304" pitchFamily="18" charset="0"/>
              </a:rPr>
              <a:t>,” Phys. Status Solidi A, DOI 10.1002/pssa.201300717 , 2014</a:t>
            </a:r>
            <a:r>
              <a:rPr lang="en-US" altLang="ja-JP" dirty="0" smtClean="0">
                <a:latin typeface="Times New Roman" panose="02020603050405020304" pitchFamily="18" charset="0"/>
                <a:cs typeface="Times New Roman" panose="02020603050405020304" pitchFamily="18" charset="0"/>
              </a:rPr>
              <a:t>.</a:t>
            </a:r>
          </a:p>
          <a:p>
            <a:r>
              <a:rPr lang="ja-JP" altLang="en-US" dirty="0" smtClean="0">
                <a:latin typeface="Times New Roman" panose="02020603050405020304" pitchFamily="18" charset="0"/>
                <a:cs typeface="Times New Roman" panose="02020603050405020304" pitchFamily="18" charset="0"/>
              </a:rPr>
              <a:t>・</a:t>
            </a:r>
            <a:r>
              <a:rPr lang="en-US" altLang="ja-JP" dirty="0" err="1">
                <a:latin typeface="Times New Roman" panose="02020603050405020304" pitchFamily="18" charset="0"/>
                <a:cs typeface="Times New Roman" panose="02020603050405020304" pitchFamily="18" charset="0"/>
              </a:rPr>
              <a:t>B.Dufay</a:t>
            </a:r>
            <a:r>
              <a:rPr lang="en-US" altLang="ja-JP" dirty="0">
                <a:latin typeface="Times New Roman" panose="02020603050405020304" pitchFamily="18" charset="0"/>
                <a:cs typeface="Times New Roman" panose="02020603050405020304" pitchFamily="18" charset="0"/>
              </a:rPr>
              <a:t>, S. </a:t>
            </a:r>
            <a:r>
              <a:rPr lang="en-US" altLang="ja-JP" dirty="0" err="1">
                <a:latin typeface="Times New Roman" panose="02020603050405020304" pitchFamily="18" charset="0"/>
                <a:cs typeface="Times New Roman" panose="02020603050405020304" pitchFamily="18" charset="0"/>
              </a:rPr>
              <a:t>Saez</a:t>
            </a:r>
            <a:r>
              <a:rPr lang="en-US" altLang="ja-JP" dirty="0">
                <a:latin typeface="Times New Roman" panose="02020603050405020304" pitchFamily="18" charset="0"/>
                <a:cs typeface="Times New Roman" panose="02020603050405020304" pitchFamily="18" charset="0"/>
              </a:rPr>
              <a:t>, C. P. </a:t>
            </a:r>
            <a:r>
              <a:rPr lang="en-US" altLang="ja-JP" dirty="0" err="1">
                <a:latin typeface="Times New Roman" panose="02020603050405020304" pitchFamily="18" charset="0"/>
                <a:cs typeface="Times New Roman" panose="02020603050405020304" pitchFamily="18" charset="0"/>
              </a:rPr>
              <a:t>Dolabdjian</a:t>
            </a:r>
            <a:r>
              <a:rPr lang="en-US" altLang="ja-JP" dirty="0">
                <a:latin typeface="Times New Roman" panose="02020603050405020304" pitchFamily="18" charset="0"/>
                <a:cs typeface="Times New Roman" panose="02020603050405020304" pitchFamily="18" charset="0"/>
              </a:rPr>
              <a:t>, A. </a:t>
            </a:r>
            <a:r>
              <a:rPr lang="en-US" altLang="ja-JP" dirty="0" err="1">
                <a:latin typeface="Times New Roman" panose="02020603050405020304" pitchFamily="18" charset="0"/>
                <a:cs typeface="Times New Roman" panose="02020603050405020304" pitchFamily="18" charset="0"/>
              </a:rPr>
              <a:t>Yelon</a:t>
            </a:r>
            <a:r>
              <a:rPr lang="en-US" altLang="ja-JP" dirty="0">
                <a:latin typeface="Times New Roman" panose="02020603050405020304" pitchFamily="18" charset="0"/>
                <a:cs typeface="Times New Roman" panose="02020603050405020304" pitchFamily="18" charset="0"/>
              </a:rPr>
              <a:t>, and  </a:t>
            </a:r>
            <a:r>
              <a:rPr lang="en-US" altLang="ja-JP" dirty="0" err="1">
                <a:latin typeface="Times New Roman" panose="02020603050405020304" pitchFamily="18" charset="0"/>
                <a:cs typeface="Times New Roman" panose="02020603050405020304" pitchFamily="18" charset="0"/>
              </a:rPr>
              <a:t>D.Menard</a:t>
            </a:r>
            <a:r>
              <a:rPr lang="en-US" altLang="ja-JP" dirty="0">
                <a:latin typeface="Times New Roman" panose="02020603050405020304" pitchFamily="18" charset="0"/>
                <a:cs typeface="Times New Roman" panose="02020603050405020304" pitchFamily="18" charset="0"/>
              </a:rPr>
              <a:t>,” Characterization of an Optimized Off-Diagonal GMI-Based Magnetometer,” IEEE Sensors Journal, vol. 13, No. 1,  pp. 379- 388, 2013. </a:t>
            </a:r>
            <a:endParaRPr lang="en-US" altLang="ja-JP" dirty="0" smtClean="0">
              <a:latin typeface="Times New Roman" panose="02020603050405020304" pitchFamily="18" charset="0"/>
              <a:cs typeface="Times New Roman" panose="02020603050405020304" pitchFamily="18" charset="0"/>
            </a:endParaRPr>
          </a:p>
          <a:p>
            <a:r>
              <a:rPr lang="ja-JP" altLang="en-US" dirty="0">
                <a:latin typeface="Times New Roman" panose="02020603050405020304" pitchFamily="18" charset="0"/>
                <a:cs typeface="Times New Roman" panose="02020603050405020304" pitchFamily="18" charset="0"/>
              </a:rPr>
              <a:t>・</a:t>
            </a:r>
            <a:r>
              <a:rPr lang="en-US" altLang="ja-JP" dirty="0" smtClean="0">
                <a:latin typeface="Times New Roman" panose="02020603050405020304" pitchFamily="18" charset="0"/>
                <a:cs typeface="Times New Roman" panose="02020603050405020304" pitchFamily="18" charset="0"/>
              </a:rPr>
              <a:t>T</a:t>
            </a:r>
            <a:r>
              <a:rPr lang="en-US" altLang="ja-JP" dirty="0">
                <a:latin typeface="Times New Roman" panose="02020603050405020304" pitchFamily="18" charset="0"/>
                <a:cs typeface="Times New Roman" panose="02020603050405020304" pitchFamily="18" charset="0"/>
              </a:rPr>
              <a:t>. Uchiyama, S. Nakayama, K. </a:t>
            </a:r>
            <a:r>
              <a:rPr lang="en-US" altLang="ja-JP" dirty="0" err="1">
                <a:latin typeface="Times New Roman" panose="02020603050405020304" pitchFamily="18" charset="0"/>
                <a:cs typeface="Times New Roman" panose="02020603050405020304" pitchFamily="18" charset="0"/>
              </a:rPr>
              <a:t>Mohri</a:t>
            </a:r>
            <a:r>
              <a:rPr lang="en-US" altLang="ja-JP" dirty="0">
                <a:latin typeface="Times New Roman" panose="02020603050405020304" pitchFamily="18" charset="0"/>
                <a:cs typeface="Times New Roman" panose="02020603050405020304" pitchFamily="18" charset="0"/>
              </a:rPr>
              <a:t>, and K. </a:t>
            </a:r>
            <a:r>
              <a:rPr lang="en-US" altLang="ja-JP" dirty="0" err="1">
                <a:latin typeface="Times New Roman" panose="02020603050405020304" pitchFamily="18" charset="0"/>
                <a:cs typeface="Times New Roman" panose="02020603050405020304" pitchFamily="18" charset="0"/>
              </a:rPr>
              <a:t>Bushida</a:t>
            </a:r>
            <a:r>
              <a:rPr lang="en-US" altLang="ja-JP" dirty="0">
                <a:latin typeface="Times New Roman" panose="02020603050405020304" pitchFamily="18" charset="0"/>
                <a:cs typeface="Times New Roman" panose="02020603050405020304" pitchFamily="18" charset="0"/>
              </a:rPr>
              <a:t>, </a:t>
            </a:r>
            <a:r>
              <a:rPr lang="ja-JP" altLang="en-US" dirty="0" smtClean="0">
                <a:latin typeface="Times New Roman" panose="02020603050405020304" pitchFamily="18" charset="0"/>
                <a:cs typeface="Times New Roman" panose="02020603050405020304" pitchFamily="18" charset="0"/>
              </a:rPr>
              <a:t>“</a:t>
            </a:r>
            <a:r>
              <a:rPr lang="en-US" altLang="ja-JP" dirty="0" err="1" smtClean="0">
                <a:latin typeface="Times New Roman" panose="02020603050405020304" pitchFamily="18" charset="0"/>
                <a:cs typeface="Times New Roman" panose="02020603050405020304" pitchFamily="18" charset="0"/>
              </a:rPr>
              <a:t>Biomagnetic</a:t>
            </a:r>
            <a:r>
              <a:rPr lang="en-US" altLang="ja-JP" dirty="0" smtClean="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field detection using very high sensitivity magneto-impedance sensors for medical applications, </a:t>
            </a:r>
            <a:r>
              <a:rPr lang="ja-JP" altLang="en-US" dirty="0" smtClean="0">
                <a:latin typeface="Times New Roman" panose="02020603050405020304" pitchFamily="18" charset="0"/>
                <a:cs typeface="Times New Roman" panose="02020603050405020304" pitchFamily="18" charset="0"/>
              </a:rPr>
              <a:t>”</a:t>
            </a:r>
            <a:r>
              <a:rPr lang="en-US" altLang="ja-JP" dirty="0" smtClean="0">
                <a:latin typeface="Times New Roman" panose="02020603050405020304" pitchFamily="18" charset="0"/>
                <a:cs typeface="Times New Roman" panose="02020603050405020304" pitchFamily="18" charset="0"/>
              </a:rPr>
              <a:t>Phys</a:t>
            </a:r>
            <a:r>
              <a:rPr lang="en-US" altLang="ja-JP" dirty="0">
                <a:latin typeface="Times New Roman" panose="02020603050405020304" pitchFamily="18" charset="0"/>
                <a:cs typeface="Times New Roman" panose="02020603050405020304" pitchFamily="18" charset="0"/>
              </a:rPr>
              <a:t>. Status Solidi A 206, No.4, pp.639-643, </a:t>
            </a:r>
            <a:r>
              <a:rPr lang="en-US" altLang="ja-JP" dirty="0" smtClean="0">
                <a:latin typeface="Times New Roman" panose="02020603050405020304" pitchFamily="18" charset="0"/>
                <a:cs typeface="Times New Roman" panose="02020603050405020304" pitchFamily="18" charset="0"/>
              </a:rPr>
              <a:t>2009. </a:t>
            </a:r>
          </a:p>
          <a:p>
            <a:r>
              <a:rPr lang="ja-JP" altLang="en-US"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V. </a:t>
            </a:r>
            <a:r>
              <a:rPr lang="en-US" altLang="ja-JP" dirty="0" err="1">
                <a:latin typeface="Times New Roman" panose="02020603050405020304" pitchFamily="18" charset="0"/>
                <a:cs typeface="Times New Roman" panose="02020603050405020304" pitchFamily="18" charset="0"/>
              </a:rPr>
              <a:t>Zhukova</a:t>
            </a:r>
            <a:r>
              <a:rPr lang="en-US" altLang="ja-JP" dirty="0">
                <a:latin typeface="Times New Roman" panose="02020603050405020304" pitchFamily="18" charset="0"/>
                <a:cs typeface="Times New Roman" panose="02020603050405020304" pitchFamily="18" charset="0"/>
              </a:rPr>
              <a:t>, M. </a:t>
            </a:r>
            <a:r>
              <a:rPr lang="en-US" altLang="ja-JP" dirty="0" err="1">
                <a:latin typeface="Times New Roman" panose="02020603050405020304" pitchFamily="18" charset="0"/>
                <a:cs typeface="Times New Roman" panose="02020603050405020304" pitchFamily="18" charset="0"/>
              </a:rPr>
              <a:t>Ipatov</a:t>
            </a:r>
            <a:r>
              <a:rPr lang="en-US" altLang="ja-JP" dirty="0">
                <a:latin typeface="Times New Roman" panose="02020603050405020304" pitchFamily="18" charset="0"/>
                <a:cs typeface="Times New Roman" panose="02020603050405020304" pitchFamily="18" charset="0"/>
              </a:rPr>
              <a:t> and A Zhukov, “Thin Magnetically Soft Wires for Magnetic </a:t>
            </a:r>
            <a:r>
              <a:rPr lang="en-US" altLang="ja-JP" dirty="0" err="1">
                <a:latin typeface="Times New Roman" panose="02020603050405020304" pitchFamily="18" charset="0"/>
                <a:cs typeface="Times New Roman" panose="02020603050405020304" pitchFamily="18" charset="0"/>
              </a:rPr>
              <a:t>Microsensors</a:t>
            </a:r>
            <a:r>
              <a:rPr lang="en-US" altLang="ja-JP" dirty="0">
                <a:latin typeface="Times New Roman" panose="02020603050405020304" pitchFamily="18" charset="0"/>
                <a:cs typeface="Times New Roman" panose="02020603050405020304" pitchFamily="18" charset="0"/>
              </a:rPr>
              <a:t>,”</a:t>
            </a:r>
            <a:r>
              <a:rPr lang="ja-JP" altLang="en-US" dirty="0">
                <a:latin typeface="Times New Roman" panose="02020603050405020304" pitchFamily="18" charset="0"/>
                <a:cs typeface="Times New Roman" panose="02020603050405020304" pitchFamily="18" charset="0"/>
              </a:rPr>
              <a:t>　</a:t>
            </a:r>
            <a:r>
              <a:rPr lang="en-US" altLang="ja-JP" dirty="0">
                <a:latin typeface="Times New Roman" panose="02020603050405020304" pitchFamily="18" charset="0"/>
                <a:cs typeface="Times New Roman" panose="02020603050405020304" pitchFamily="18" charset="0"/>
              </a:rPr>
              <a:t>Sensors 9, 2009</a:t>
            </a:r>
            <a:r>
              <a:rPr lang="en-US" altLang="ja-JP" dirty="0" smtClean="0">
                <a:latin typeface="Times New Roman" panose="02020603050405020304" pitchFamily="18" charset="0"/>
                <a:cs typeface="Times New Roman" panose="02020603050405020304" pitchFamily="18" charset="0"/>
              </a:rPr>
              <a:t>.</a:t>
            </a:r>
          </a:p>
          <a:p>
            <a:r>
              <a:rPr lang="ja-JP" altLang="en-US" dirty="0">
                <a:latin typeface="Times New Roman" panose="02020603050405020304" pitchFamily="18" charset="0"/>
                <a:cs typeface="Times New Roman" panose="02020603050405020304" pitchFamily="18" charset="0"/>
              </a:rPr>
              <a:t>・</a:t>
            </a:r>
            <a:r>
              <a:rPr lang="en-US" altLang="ja-JP" dirty="0" smtClean="0">
                <a:latin typeface="Times New Roman" panose="02020603050405020304" pitchFamily="18" charset="0"/>
                <a:cs typeface="Times New Roman" panose="02020603050405020304" pitchFamily="18" charset="0"/>
              </a:rPr>
              <a:t>S</a:t>
            </a:r>
            <a:r>
              <a:rPr lang="en-US" altLang="ja-JP" dirty="0">
                <a:latin typeface="Times New Roman" panose="02020603050405020304" pitchFamily="18" charset="0"/>
                <a:cs typeface="Times New Roman" panose="02020603050405020304" pitchFamily="18" charset="0"/>
              </a:rPr>
              <a:t>. </a:t>
            </a:r>
            <a:r>
              <a:rPr lang="en-US" altLang="ja-JP" dirty="0" err="1">
                <a:latin typeface="Times New Roman" panose="02020603050405020304" pitchFamily="18" charset="0"/>
                <a:cs typeface="Times New Roman" panose="02020603050405020304" pitchFamily="18" charset="0"/>
              </a:rPr>
              <a:t>Sandacci</a:t>
            </a:r>
            <a:r>
              <a:rPr lang="en-US" altLang="ja-JP" dirty="0">
                <a:latin typeface="Times New Roman" panose="02020603050405020304" pitchFamily="18" charset="0"/>
                <a:cs typeface="Times New Roman" panose="02020603050405020304" pitchFamily="18" charset="0"/>
              </a:rPr>
              <a:t>, D. </a:t>
            </a:r>
            <a:r>
              <a:rPr lang="en-US" altLang="ja-JP" dirty="0" err="1">
                <a:latin typeface="Times New Roman" panose="02020603050405020304" pitchFamily="18" charset="0"/>
                <a:cs typeface="Times New Roman" panose="02020603050405020304" pitchFamily="18" charset="0"/>
              </a:rPr>
              <a:t>Makhnovskiy</a:t>
            </a:r>
            <a:r>
              <a:rPr lang="en-US" altLang="ja-JP" dirty="0">
                <a:latin typeface="Times New Roman" panose="02020603050405020304" pitchFamily="18" charset="0"/>
                <a:cs typeface="Times New Roman" panose="02020603050405020304" pitchFamily="18" charset="0"/>
              </a:rPr>
              <a:t>, L. </a:t>
            </a:r>
            <a:r>
              <a:rPr lang="en-US" altLang="ja-JP" dirty="0" err="1">
                <a:latin typeface="Times New Roman" panose="02020603050405020304" pitchFamily="18" charset="0"/>
                <a:cs typeface="Times New Roman" panose="02020603050405020304" pitchFamily="18" charset="0"/>
              </a:rPr>
              <a:t>Panina</a:t>
            </a:r>
            <a:r>
              <a:rPr lang="en-US" altLang="ja-JP" dirty="0">
                <a:latin typeface="Times New Roman" panose="02020603050405020304" pitchFamily="18" charset="0"/>
                <a:cs typeface="Times New Roman" panose="02020603050405020304" pitchFamily="18" charset="0"/>
              </a:rPr>
              <a:t>, K. </a:t>
            </a:r>
            <a:r>
              <a:rPr lang="en-US" altLang="ja-JP" dirty="0" err="1">
                <a:latin typeface="Times New Roman" panose="02020603050405020304" pitchFamily="18" charset="0"/>
                <a:cs typeface="Times New Roman" panose="02020603050405020304" pitchFamily="18" charset="0"/>
              </a:rPr>
              <a:t>Mohri</a:t>
            </a:r>
            <a:r>
              <a:rPr lang="en-US" altLang="ja-JP" dirty="0">
                <a:latin typeface="Times New Roman" panose="02020603050405020304" pitchFamily="18" charset="0"/>
                <a:cs typeface="Times New Roman" panose="02020603050405020304" pitchFamily="18" charset="0"/>
              </a:rPr>
              <a:t>, and Y. </a:t>
            </a:r>
            <a:r>
              <a:rPr lang="en-US" altLang="ja-JP" dirty="0" err="1">
                <a:latin typeface="Times New Roman" panose="02020603050405020304" pitchFamily="18" charset="0"/>
                <a:cs typeface="Times New Roman" panose="02020603050405020304" pitchFamily="18" charset="0"/>
              </a:rPr>
              <a:t>Honkura</a:t>
            </a:r>
            <a:r>
              <a:rPr lang="en-US" altLang="ja-JP" dirty="0">
                <a:latin typeface="Times New Roman" panose="02020603050405020304" pitchFamily="18" charset="0"/>
                <a:cs typeface="Times New Roman" panose="02020603050405020304" pitchFamily="18" charset="0"/>
              </a:rPr>
              <a:t>, “Off-diagonal impedance in amorphous wires and its application to linear magnetic sensors,” IEEE Trans. </a:t>
            </a:r>
            <a:r>
              <a:rPr lang="en-US" altLang="ja-JP" dirty="0" err="1">
                <a:latin typeface="Times New Roman" panose="02020603050405020304" pitchFamily="18" charset="0"/>
                <a:cs typeface="Times New Roman" panose="02020603050405020304" pitchFamily="18" charset="0"/>
              </a:rPr>
              <a:t>Magn</a:t>
            </a:r>
            <a:r>
              <a:rPr lang="en-US" altLang="ja-JP" dirty="0">
                <a:latin typeface="Times New Roman" panose="02020603050405020304" pitchFamily="18" charset="0"/>
                <a:cs typeface="Times New Roman" panose="02020603050405020304" pitchFamily="18" charset="0"/>
              </a:rPr>
              <a:t>., vol. 40, no. 6, pp. 18–23, 2008</a:t>
            </a:r>
            <a:r>
              <a:rPr lang="en-US" altLang="ja-JP" dirty="0" smtClean="0">
                <a:latin typeface="Times New Roman" panose="02020603050405020304" pitchFamily="18" charset="0"/>
                <a:cs typeface="Times New Roman" panose="02020603050405020304" pitchFamily="18" charset="0"/>
              </a:rPr>
              <a:t>.</a:t>
            </a:r>
            <a:endParaRPr lang="ja-JP" altLang="en-US" dirty="0">
              <a:latin typeface="Times New Roman" panose="02020603050405020304" pitchFamily="18" charset="0"/>
              <a:cs typeface="Times New Roman" panose="02020603050405020304" pitchFamily="18" charset="0"/>
            </a:endParaRPr>
          </a:p>
        </p:txBody>
      </p:sp>
      <p:pic>
        <p:nvPicPr>
          <p:cNvPr id="7" name="Picture 2"/>
          <p:cNvPicPr>
            <a:picLocks noChangeAspect="1" noChangeArrowheads="1"/>
          </p:cNvPicPr>
          <p:nvPr/>
        </p:nvPicPr>
        <p:blipFill>
          <a:blip r:embed="rId2" cstate="print"/>
          <a:srcRect/>
          <a:stretch>
            <a:fillRect/>
          </a:stretch>
        </p:blipFill>
        <p:spPr bwMode="auto">
          <a:xfrm>
            <a:off x="5604053" y="6376036"/>
            <a:ext cx="3539947" cy="481964"/>
          </a:xfrm>
          <a:prstGeom prst="rect">
            <a:avLst/>
          </a:prstGeom>
          <a:noFill/>
          <a:ln w="9525">
            <a:noFill/>
            <a:miter lim="800000"/>
            <a:headEnd/>
            <a:tailEnd/>
          </a:ln>
        </p:spPr>
      </p:pic>
      <p:sp>
        <p:nvSpPr>
          <p:cNvPr id="9" name="Text Box 4"/>
          <p:cNvSpPr txBox="1">
            <a:spLocks noChangeArrowheads="1"/>
          </p:cNvSpPr>
          <p:nvPr/>
        </p:nvSpPr>
        <p:spPr bwMode="auto">
          <a:xfrm>
            <a:off x="7563556" y="0"/>
            <a:ext cx="1580444" cy="830997"/>
          </a:xfrm>
          <a:prstGeom prst="rect">
            <a:avLst/>
          </a:prstGeom>
          <a:blipFill>
            <a:blip r:embed="rId3"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 xmlns:p14="http://schemas.microsoft.com/office/powerpoint/2010/main" val="3214505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1888315" y="258963"/>
            <a:ext cx="5438173" cy="508682"/>
          </a:xfrm>
          <a:prstGeom prst="rect">
            <a:avLst/>
          </a:prstGeom>
        </p:spPr>
        <p:txBody>
          <a:bodyPr/>
          <a:lstStyle/>
          <a:p>
            <a:pPr>
              <a:defRPr/>
            </a:pPr>
            <a:r>
              <a:rPr lang="en-US" altLang="ja-JP" sz="2000" b="1" kern="0" dirty="0" smtClean="0">
                <a:solidFill>
                  <a:srgbClr val="002060"/>
                </a:solidFill>
                <a:effectLst>
                  <a:outerShdw blurRad="38100" dist="38100" dir="2700000" algn="tl">
                    <a:srgbClr val="000000">
                      <a:alpha val="43137"/>
                    </a:srgbClr>
                  </a:outerShdw>
                </a:effectLst>
                <a:latin typeface="Times New Roman" pitchFamily="18" charset="0"/>
                <a:ea typeface="+mj-ea"/>
                <a:cs typeface="+mj-cs"/>
              </a:rPr>
              <a:t>CMOS Circuit for  MI Sensor</a:t>
            </a:r>
            <a:endParaRPr lang="en-US" altLang="ja-JP" sz="2000" b="1" kern="0" dirty="0">
              <a:solidFill>
                <a:srgbClr val="002060"/>
              </a:solidFill>
              <a:effectLst>
                <a:outerShdw blurRad="38100" dist="38100" dir="2700000" algn="tl">
                  <a:srgbClr val="000000">
                    <a:alpha val="43137"/>
                  </a:srgbClr>
                </a:outerShdw>
              </a:effectLst>
              <a:latin typeface="Times New Roman" pitchFamily="18" charset="0"/>
              <a:ea typeface="+mj-ea"/>
              <a:cs typeface="+mj-cs"/>
            </a:endParaRPr>
          </a:p>
        </p:txBody>
      </p:sp>
      <p:sp>
        <p:nvSpPr>
          <p:cNvPr id="7171" name="Rectangle 3"/>
          <p:cNvSpPr>
            <a:spLocks noChangeArrowheads="1"/>
          </p:cNvSpPr>
          <p:nvPr/>
        </p:nvSpPr>
        <p:spPr bwMode="auto">
          <a:xfrm>
            <a:off x="1454150" y="1167340"/>
            <a:ext cx="2900363" cy="2919413"/>
          </a:xfrm>
          <a:prstGeom prst="rect">
            <a:avLst/>
          </a:prstGeom>
          <a:noFill/>
          <a:ln w="19050">
            <a:solidFill>
              <a:srgbClr val="0033CC"/>
            </a:solidFill>
            <a:prstDash val="dash"/>
            <a:miter lim="800000"/>
            <a:headEnd/>
            <a:tailEnd/>
          </a:ln>
        </p:spPr>
        <p:txBody>
          <a:bodyPr wrap="none" lIns="90000" tIns="46800" rIns="90000" bIns="46800" anchor="ctr"/>
          <a:lstStyle/>
          <a:p>
            <a:endParaRPr lang="ja-JP" altLang="en-US"/>
          </a:p>
        </p:txBody>
      </p:sp>
      <p:sp>
        <p:nvSpPr>
          <p:cNvPr id="7172" name="Rectangle 4"/>
          <p:cNvSpPr>
            <a:spLocks noChangeArrowheads="1"/>
          </p:cNvSpPr>
          <p:nvPr/>
        </p:nvSpPr>
        <p:spPr bwMode="auto">
          <a:xfrm>
            <a:off x="5237163" y="1134003"/>
            <a:ext cx="2435225" cy="2919412"/>
          </a:xfrm>
          <a:prstGeom prst="rect">
            <a:avLst/>
          </a:prstGeom>
          <a:noFill/>
          <a:ln w="19050">
            <a:solidFill>
              <a:srgbClr val="33CC33"/>
            </a:solidFill>
            <a:prstDash val="dash"/>
            <a:miter lim="800000"/>
            <a:headEnd/>
            <a:tailEnd/>
          </a:ln>
        </p:spPr>
        <p:txBody>
          <a:bodyPr wrap="none" lIns="90000" tIns="46800" rIns="90000" bIns="46800" anchor="ctr"/>
          <a:lstStyle/>
          <a:p>
            <a:endParaRPr lang="ja-JP" altLang="en-US"/>
          </a:p>
        </p:txBody>
      </p:sp>
      <p:sp>
        <p:nvSpPr>
          <p:cNvPr id="7173" name="Text Box 5"/>
          <p:cNvSpPr txBox="1">
            <a:spLocks noChangeArrowheads="1"/>
          </p:cNvSpPr>
          <p:nvPr/>
        </p:nvSpPr>
        <p:spPr bwMode="auto">
          <a:xfrm>
            <a:off x="989013" y="4240740"/>
            <a:ext cx="3532187" cy="822325"/>
          </a:xfrm>
          <a:prstGeom prst="rect">
            <a:avLst/>
          </a:prstGeom>
          <a:noFill/>
          <a:ln w="9525">
            <a:noFill/>
            <a:miter lim="800000"/>
            <a:headEnd/>
            <a:tailEnd/>
          </a:ln>
        </p:spPr>
        <p:txBody>
          <a:bodyPr lIns="90000" tIns="46800" rIns="90000" bIns="46800">
            <a:spAutoFit/>
          </a:bodyPr>
          <a:lstStyle/>
          <a:p>
            <a:r>
              <a:rPr lang="en-US" altLang="ja-JP" sz="2400" b="1">
                <a:solidFill>
                  <a:srgbClr val="0033CC"/>
                </a:solidFill>
                <a:latin typeface="Times New Roman" pitchFamily="18" charset="0"/>
              </a:rPr>
              <a:t>Pulse generation circuit</a:t>
            </a:r>
          </a:p>
          <a:p>
            <a:r>
              <a:rPr lang="en-US" altLang="ja-JP" sz="2400" b="1">
                <a:solidFill>
                  <a:srgbClr val="0033CC"/>
                </a:solidFill>
                <a:latin typeface="Times New Roman" pitchFamily="18" charset="0"/>
              </a:rPr>
              <a:t>(CMOS multi-vibrator)</a:t>
            </a:r>
          </a:p>
        </p:txBody>
      </p:sp>
      <p:sp>
        <p:nvSpPr>
          <p:cNvPr id="7174" name="Text Box 6"/>
          <p:cNvSpPr txBox="1">
            <a:spLocks noChangeArrowheads="1"/>
          </p:cNvSpPr>
          <p:nvPr/>
        </p:nvSpPr>
        <p:spPr bwMode="auto">
          <a:xfrm>
            <a:off x="5291138" y="4178828"/>
            <a:ext cx="3103562" cy="457200"/>
          </a:xfrm>
          <a:prstGeom prst="rect">
            <a:avLst/>
          </a:prstGeom>
          <a:noFill/>
          <a:ln w="9525">
            <a:noFill/>
            <a:miter lim="800000"/>
            <a:headEnd/>
            <a:tailEnd/>
          </a:ln>
        </p:spPr>
        <p:txBody>
          <a:bodyPr wrap="none" lIns="90000" tIns="46800" rIns="90000" bIns="46800">
            <a:spAutoFit/>
          </a:bodyPr>
          <a:lstStyle/>
          <a:p>
            <a:r>
              <a:rPr lang="en-US" altLang="ja-JP" sz="2400" b="1" dirty="0">
                <a:solidFill>
                  <a:srgbClr val="33CC33"/>
                </a:solidFill>
                <a:latin typeface="Times New Roman" pitchFamily="18" charset="0"/>
              </a:rPr>
              <a:t>Signal processing circuit</a:t>
            </a:r>
          </a:p>
        </p:txBody>
      </p:sp>
      <p:sp>
        <p:nvSpPr>
          <p:cNvPr id="7175" name="Text Box 7"/>
          <p:cNvSpPr txBox="1">
            <a:spLocks noChangeArrowheads="1"/>
          </p:cNvSpPr>
          <p:nvPr/>
        </p:nvSpPr>
        <p:spPr bwMode="auto">
          <a:xfrm>
            <a:off x="4167188" y="4618565"/>
            <a:ext cx="4062412" cy="833178"/>
          </a:xfrm>
          <a:prstGeom prst="rect">
            <a:avLst/>
          </a:prstGeom>
          <a:noFill/>
          <a:ln w="9525">
            <a:noFill/>
            <a:miter lim="800000"/>
            <a:headEnd/>
            <a:tailEnd/>
          </a:ln>
        </p:spPr>
        <p:txBody>
          <a:bodyPr wrap="square" lIns="90000" tIns="46800" rIns="90000" bIns="46800">
            <a:spAutoFit/>
          </a:bodyPr>
          <a:lstStyle/>
          <a:p>
            <a:r>
              <a:rPr lang="en-US" altLang="ja-JP" sz="2400" b="1" dirty="0">
                <a:solidFill>
                  <a:srgbClr val="FF0000"/>
                </a:solidFill>
                <a:latin typeface="Times New Roman" pitchFamily="18" charset="0"/>
              </a:rPr>
              <a:t>MI </a:t>
            </a:r>
            <a:r>
              <a:rPr lang="en-US" altLang="ja-JP" sz="2400" b="1" dirty="0" smtClean="0">
                <a:solidFill>
                  <a:srgbClr val="FF0000"/>
                </a:solidFill>
                <a:latin typeface="Times New Roman" pitchFamily="18" charset="0"/>
              </a:rPr>
              <a:t>element with pick-up coi</a:t>
            </a:r>
            <a:r>
              <a:rPr lang="en-US" altLang="ja-JP" sz="2400" b="1" dirty="0">
                <a:solidFill>
                  <a:srgbClr val="FF0000"/>
                </a:solidFill>
                <a:latin typeface="Times New Roman" pitchFamily="18" charset="0"/>
              </a:rPr>
              <a:t>l</a:t>
            </a:r>
          </a:p>
          <a:p>
            <a:r>
              <a:rPr lang="ja-JP" altLang="en-US" sz="2400" b="1" dirty="0">
                <a:solidFill>
                  <a:srgbClr val="FF0000"/>
                </a:solidFill>
                <a:latin typeface="Times New Roman" pitchFamily="18" charset="0"/>
              </a:rPr>
              <a:t>（</a:t>
            </a:r>
            <a:r>
              <a:rPr lang="en-US" altLang="ja-JP" sz="2400" b="1" dirty="0">
                <a:solidFill>
                  <a:srgbClr val="FF0000"/>
                </a:solidFill>
                <a:latin typeface="Times New Roman" pitchFamily="18" charset="0"/>
              </a:rPr>
              <a:t>Amorphous wire</a:t>
            </a:r>
            <a:r>
              <a:rPr lang="ja-JP" altLang="en-US" sz="2400" b="1" dirty="0">
                <a:solidFill>
                  <a:srgbClr val="FF0000"/>
                </a:solidFill>
                <a:latin typeface="Times New Roman" pitchFamily="18" charset="0"/>
              </a:rPr>
              <a:t>）</a:t>
            </a:r>
          </a:p>
        </p:txBody>
      </p:sp>
      <p:sp>
        <p:nvSpPr>
          <p:cNvPr id="7176" name="Rectangle 9"/>
          <p:cNvSpPr>
            <a:spLocks noChangeArrowheads="1"/>
          </p:cNvSpPr>
          <p:nvPr/>
        </p:nvSpPr>
        <p:spPr bwMode="auto">
          <a:xfrm>
            <a:off x="4660900" y="2284940"/>
            <a:ext cx="431800" cy="1131888"/>
          </a:xfrm>
          <a:prstGeom prst="rect">
            <a:avLst/>
          </a:prstGeom>
          <a:solidFill>
            <a:srgbClr val="FFFF99"/>
          </a:solidFill>
          <a:ln w="19050">
            <a:solidFill>
              <a:srgbClr val="FF0000"/>
            </a:solidFill>
            <a:miter lim="800000"/>
            <a:headEnd/>
            <a:tailEnd/>
          </a:ln>
        </p:spPr>
        <p:txBody>
          <a:bodyPr wrap="none" lIns="90000" tIns="46800" rIns="90000" bIns="46800" anchor="ctr"/>
          <a:lstStyle/>
          <a:p>
            <a:endParaRPr lang="ja-JP" altLang="en-US"/>
          </a:p>
        </p:txBody>
      </p:sp>
      <p:sp>
        <p:nvSpPr>
          <p:cNvPr id="7177" name="Freeform 10"/>
          <p:cNvSpPr>
            <a:spLocks/>
          </p:cNvSpPr>
          <p:nvPr/>
        </p:nvSpPr>
        <p:spPr bwMode="auto">
          <a:xfrm>
            <a:off x="4756150" y="2926290"/>
            <a:ext cx="2254250" cy="107950"/>
          </a:xfrm>
          <a:custGeom>
            <a:avLst/>
            <a:gdLst>
              <a:gd name="T0" fmla="*/ 2147483647 w 1538"/>
              <a:gd name="T1" fmla="*/ 2147483647 h 68"/>
              <a:gd name="T2" fmla="*/ 2147483647 w 1538"/>
              <a:gd name="T3" fmla="*/ 2147483647 h 68"/>
              <a:gd name="T4" fmla="*/ 0 w 1538"/>
              <a:gd name="T5" fmla="*/ 2147483647 h 68"/>
              <a:gd name="T6" fmla="*/ 2147483647 w 1538"/>
              <a:gd name="T7" fmla="*/ 0 h 68"/>
              <a:gd name="T8" fmla="*/ 0 60000 65536"/>
              <a:gd name="T9" fmla="*/ 0 60000 65536"/>
              <a:gd name="T10" fmla="*/ 0 60000 65536"/>
              <a:gd name="T11" fmla="*/ 0 60000 65536"/>
              <a:gd name="T12" fmla="*/ 0 w 1538"/>
              <a:gd name="T13" fmla="*/ 0 h 68"/>
              <a:gd name="T14" fmla="*/ 1538 w 1538"/>
              <a:gd name="T15" fmla="*/ 68 h 68"/>
            </a:gdLst>
            <a:ahLst/>
            <a:cxnLst>
              <a:cxn ang="T8">
                <a:pos x="T0" y="T1"/>
              </a:cxn>
              <a:cxn ang="T9">
                <a:pos x="T2" y="T3"/>
              </a:cxn>
              <a:cxn ang="T10">
                <a:pos x="T4" y="T5"/>
              </a:cxn>
              <a:cxn ang="T11">
                <a:pos x="T6" y="T7"/>
              </a:cxn>
            </a:cxnLst>
            <a:rect l="T12" t="T13" r="T14" b="T15"/>
            <a:pathLst>
              <a:path w="1538" h="68">
                <a:moveTo>
                  <a:pt x="1538" y="68"/>
                </a:moveTo>
                <a:lnTo>
                  <a:pt x="156" y="66"/>
                </a:lnTo>
                <a:lnTo>
                  <a:pt x="0" y="24"/>
                </a:lnTo>
                <a:lnTo>
                  <a:pt x="49" y="0"/>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78" name="Freeform 11"/>
          <p:cNvSpPr>
            <a:spLocks/>
          </p:cNvSpPr>
          <p:nvPr/>
        </p:nvSpPr>
        <p:spPr bwMode="auto">
          <a:xfrm>
            <a:off x="4941888" y="2570690"/>
            <a:ext cx="896937" cy="30163"/>
          </a:xfrm>
          <a:custGeom>
            <a:avLst/>
            <a:gdLst>
              <a:gd name="T0" fmla="*/ 0 w 612"/>
              <a:gd name="T1" fmla="*/ 2147483647 h 19"/>
              <a:gd name="T2" fmla="*/ 2147483647 w 612"/>
              <a:gd name="T3" fmla="*/ 0 h 19"/>
              <a:gd name="T4" fmla="*/ 2147483647 w 612"/>
              <a:gd name="T5" fmla="*/ 0 h 19"/>
              <a:gd name="T6" fmla="*/ 0 60000 65536"/>
              <a:gd name="T7" fmla="*/ 0 60000 65536"/>
              <a:gd name="T8" fmla="*/ 0 60000 65536"/>
              <a:gd name="T9" fmla="*/ 0 w 612"/>
              <a:gd name="T10" fmla="*/ 0 h 19"/>
              <a:gd name="T11" fmla="*/ 612 w 612"/>
              <a:gd name="T12" fmla="*/ 19 h 19"/>
            </a:gdLst>
            <a:ahLst/>
            <a:cxnLst>
              <a:cxn ang="T6">
                <a:pos x="T0" y="T1"/>
              </a:cxn>
              <a:cxn ang="T7">
                <a:pos x="T2" y="T3"/>
              </a:cxn>
              <a:cxn ang="T8">
                <a:pos x="T4" y="T5"/>
              </a:cxn>
            </a:cxnLst>
            <a:rect l="T9" t="T10" r="T11" b="T12"/>
            <a:pathLst>
              <a:path w="612" h="19">
                <a:moveTo>
                  <a:pt x="0" y="19"/>
                </a:moveTo>
                <a:lnTo>
                  <a:pt x="17" y="0"/>
                </a:lnTo>
                <a:lnTo>
                  <a:pt x="612" y="0"/>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grpSp>
        <p:nvGrpSpPr>
          <p:cNvPr id="3" name="Group 12"/>
          <p:cNvGrpSpPr>
            <a:grpSpLocks/>
          </p:cNvGrpSpPr>
          <p:nvPr/>
        </p:nvGrpSpPr>
        <p:grpSpPr bwMode="auto">
          <a:xfrm rot="5400000">
            <a:off x="3213894" y="3304909"/>
            <a:ext cx="201613" cy="66675"/>
            <a:chOff x="1461" y="1877"/>
            <a:chExt cx="63" cy="23"/>
          </a:xfrm>
        </p:grpSpPr>
        <p:sp>
          <p:nvSpPr>
            <p:cNvPr id="7262" name="Line 13"/>
            <p:cNvSpPr>
              <a:spLocks noChangeShapeType="1"/>
            </p:cNvSpPr>
            <p:nvPr/>
          </p:nvSpPr>
          <p:spPr bwMode="auto">
            <a:xfrm>
              <a:off x="1461" y="1877"/>
              <a:ext cx="63" cy="0"/>
            </a:xfrm>
            <a:prstGeom prst="line">
              <a:avLst/>
            </a:prstGeom>
            <a:noFill/>
            <a:ln w="19050">
              <a:solidFill>
                <a:schemeClr val="tx1"/>
              </a:solidFill>
              <a:round/>
              <a:headEnd/>
              <a:tailEnd/>
            </a:ln>
          </p:spPr>
          <p:txBody>
            <a:bodyPr/>
            <a:lstStyle/>
            <a:p>
              <a:endParaRPr lang="ja-JP" altLang="en-US"/>
            </a:p>
          </p:txBody>
        </p:sp>
        <p:sp>
          <p:nvSpPr>
            <p:cNvPr id="7263" name="Line 14"/>
            <p:cNvSpPr>
              <a:spLocks noChangeShapeType="1"/>
            </p:cNvSpPr>
            <p:nvPr/>
          </p:nvSpPr>
          <p:spPr bwMode="auto">
            <a:xfrm>
              <a:off x="1461" y="1900"/>
              <a:ext cx="63" cy="0"/>
            </a:xfrm>
            <a:prstGeom prst="line">
              <a:avLst/>
            </a:prstGeom>
            <a:noFill/>
            <a:ln w="19050">
              <a:solidFill>
                <a:schemeClr val="tx1"/>
              </a:solidFill>
              <a:round/>
              <a:headEnd/>
              <a:tailEnd/>
            </a:ln>
          </p:spPr>
          <p:txBody>
            <a:bodyPr/>
            <a:lstStyle/>
            <a:p>
              <a:endParaRPr lang="ja-JP" altLang="en-US"/>
            </a:p>
          </p:txBody>
        </p:sp>
      </p:grpSp>
      <p:grpSp>
        <p:nvGrpSpPr>
          <p:cNvPr id="4" name="Group 15"/>
          <p:cNvGrpSpPr>
            <a:grpSpLocks/>
          </p:cNvGrpSpPr>
          <p:nvPr/>
        </p:nvGrpSpPr>
        <p:grpSpPr bwMode="auto">
          <a:xfrm>
            <a:off x="4760913" y="3486678"/>
            <a:ext cx="238125" cy="90487"/>
            <a:chOff x="3627" y="1447"/>
            <a:chExt cx="63" cy="22"/>
          </a:xfrm>
        </p:grpSpPr>
        <p:sp>
          <p:nvSpPr>
            <p:cNvPr id="7258" name="Line 16"/>
            <p:cNvSpPr>
              <a:spLocks noChangeShapeType="1"/>
            </p:cNvSpPr>
            <p:nvPr/>
          </p:nvSpPr>
          <p:spPr bwMode="auto">
            <a:xfrm>
              <a:off x="3627" y="1447"/>
              <a:ext cx="63" cy="0"/>
            </a:xfrm>
            <a:prstGeom prst="line">
              <a:avLst/>
            </a:prstGeom>
            <a:noFill/>
            <a:ln w="19050">
              <a:solidFill>
                <a:schemeClr val="tx1"/>
              </a:solidFill>
              <a:round/>
              <a:headEnd/>
              <a:tailEnd/>
            </a:ln>
          </p:spPr>
          <p:txBody>
            <a:bodyPr/>
            <a:lstStyle/>
            <a:p>
              <a:endParaRPr lang="ja-JP" altLang="en-US"/>
            </a:p>
          </p:txBody>
        </p:sp>
        <p:sp>
          <p:nvSpPr>
            <p:cNvPr id="7259" name="Line 17"/>
            <p:cNvSpPr>
              <a:spLocks noChangeShapeType="1"/>
            </p:cNvSpPr>
            <p:nvPr/>
          </p:nvSpPr>
          <p:spPr bwMode="auto">
            <a:xfrm flipH="1">
              <a:off x="3635" y="1447"/>
              <a:ext cx="10" cy="22"/>
            </a:xfrm>
            <a:prstGeom prst="line">
              <a:avLst/>
            </a:prstGeom>
            <a:noFill/>
            <a:ln w="19050">
              <a:solidFill>
                <a:schemeClr val="tx1"/>
              </a:solidFill>
              <a:round/>
              <a:headEnd/>
              <a:tailEnd/>
            </a:ln>
          </p:spPr>
          <p:txBody>
            <a:bodyPr/>
            <a:lstStyle/>
            <a:p>
              <a:endParaRPr lang="ja-JP" altLang="en-US"/>
            </a:p>
          </p:txBody>
        </p:sp>
        <p:sp>
          <p:nvSpPr>
            <p:cNvPr id="7260" name="Line 18"/>
            <p:cNvSpPr>
              <a:spLocks noChangeShapeType="1"/>
            </p:cNvSpPr>
            <p:nvPr/>
          </p:nvSpPr>
          <p:spPr bwMode="auto">
            <a:xfrm flipH="1">
              <a:off x="3653" y="1447"/>
              <a:ext cx="10" cy="22"/>
            </a:xfrm>
            <a:prstGeom prst="line">
              <a:avLst/>
            </a:prstGeom>
            <a:noFill/>
            <a:ln w="19050">
              <a:solidFill>
                <a:schemeClr val="tx1"/>
              </a:solidFill>
              <a:round/>
              <a:headEnd/>
              <a:tailEnd/>
            </a:ln>
          </p:spPr>
          <p:txBody>
            <a:bodyPr/>
            <a:lstStyle/>
            <a:p>
              <a:endParaRPr lang="ja-JP" altLang="en-US"/>
            </a:p>
          </p:txBody>
        </p:sp>
        <p:sp>
          <p:nvSpPr>
            <p:cNvPr id="7261" name="Line 19"/>
            <p:cNvSpPr>
              <a:spLocks noChangeShapeType="1"/>
            </p:cNvSpPr>
            <p:nvPr/>
          </p:nvSpPr>
          <p:spPr bwMode="auto">
            <a:xfrm flipH="1">
              <a:off x="3672" y="1447"/>
              <a:ext cx="10" cy="22"/>
            </a:xfrm>
            <a:prstGeom prst="line">
              <a:avLst/>
            </a:prstGeom>
            <a:noFill/>
            <a:ln w="19050">
              <a:solidFill>
                <a:schemeClr val="tx1"/>
              </a:solidFill>
              <a:round/>
              <a:headEnd/>
              <a:tailEnd/>
            </a:ln>
          </p:spPr>
          <p:txBody>
            <a:bodyPr/>
            <a:lstStyle/>
            <a:p>
              <a:endParaRPr lang="ja-JP" altLang="en-US"/>
            </a:p>
          </p:txBody>
        </p:sp>
      </p:grpSp>
      <p:sp>
        <p:nvSpPr>
          <p:cNvPr id="7181" name="Freeform 20"/>
          <p:cNvSpPr>
            <a:spLocks/>
          </p:cNvSpPr>
          <p:nvPr/>
        </p:nvSpPr>
        <p:spPr bwMode="auto">
          <a:xfrm>
            <a:off x="2751138" y="1834090"/>
            <a:ext cx="3189287" cy="936625"/>
          </a:xfrm>
          <a:custGeom>
            <a:avLst/>
            <a:gdLst>
              <a:gd name="T0" fmla="*/ 0 w 2177"/>
              <a:gd name="T1" fmla="*/ 2147483647 h 590"/>
              <a:gd name="T2" fmla="*/ 2147483647 w 2177"/>
              <a:gd name="T3" fmla="*/ 2147483647 h 590"/>
              <a:gd name="T4" fmla="*/ 2147483647 w 2177"/>
              <a:gd name="T5" fmla="*/ 0 h 590"/>
              <a:gd name="T6" fmla="*/ 2147483647 w 2177"/>
              <a:gd name="T7" fmla="*/ 0 h 590"/>
              <a:gd name="T8" fmla="*/ 2147483647 w 2177"/>
              <a:gd name="T9" fmla="*/ 2147483647 h 590"/>
              <a:gd name="T10" fmla="*/ 0 60000 65536"/>
              <a:gd name="T11" fmla="*/ 0 60000 65536"/>
              <a:gd name="T12" fmla="*/ 0 60000 65536"/>
              <a:gd name="T13" fmla="*/ 0 60000 65536"/>
              <a:gd name="T14" fmla="*/ 0 60000 65536"/>
              <a:gd name="T15" fmla="*/ 0 w 2177"/>
              <a:gd name="T16" fmla="*/ 0 h 590"/>
              <a:gd name="T17" fmla="*/ 2177 w 2177"/>
              <a:gd name="T18" fmla="*/ 590 h 590"/>
            </a:gdLst>
            <a:ahLst/>
            <a:cxnLst>
              <a:cxn ang="T10">
                <a:pos x="T0" y="T1"/>
              </a:cxn>
              <a:cxn ang="T11">
                <a:pos x="T2" y="T3"/>
              </a:cxn>
              <a:cxn ang="T12">
                <a:pos x="T4" y="T5"/>
              </a:cxn>
              <a:cxn ang="T13">
                <a:pos x="T6" y="T7"/>
              </a:cxn>
              <a:cxn ang="T14">
                <a:pos x="T8" y="T9"/>
              </a:cxn>
            </a:cxnLst>
            <a:rect l="T15" t="T16" r="T17" b="T18"/>
            <a:pathLst>
              <a:path w="2177" h="590">
                <a:moveTo>
                  <a:pt x="0" y="590"/>
                </a:moveTo>
                <a:lnTo>
                  <a:pt x="907" y="590"/>
                </a:lnTo>
                <a:lnTo>
                  <a:pt x="907" y="0"/>
                </a:lnTo>
                <a:lnTo>
                  <a:pt x="2177" y="0"/>
                </a:lnTo>
                <a:lnTo>
                  <a:pt x="2177" y="369"/>
                </a:lnTo>
              </a:path>
            </a:pathLst>
          </a:custGeom>
          <a:noFill/>
          <a:ln w="19050" cap="flat" cmpd="sng">
            <a:solidFill>
              <a:schemeClr val="tx1"/>
            </a:solidFill>
            <a:prstDash val="solid"/>
            <a:round/>
            <a:headEnd type="none" w="med" len="med"/>
            <a:tailEnd type="none" w="med" len="med"/>
          </a:ln>
        </p:spPr>
        <p:txBody>
          <a:bodyPr lIns="90000" tIns="46800" rIns="90000" bIns="46800" anchor="ctr"/>
          <a:lstStyle/>
          <a:p>
            <a:endParaRPr lang="ja-JP" altLang="en-US"/>
          </a:p>
        </p:txBody>
      </p:sp>
      <p:sp>
        <p:nvSpPr>
          <p:cNvPr id="7182" name="Line 21"/>
          <p:cNvSpPr>
            <a:spLocks noChangeShapeType="1"/>
          </p:cNvSpPr>
          <p:nvPr/>
        </p:nvSpPr>
        <p:spPr bwMode="auto">
          <a:xfrm>
            <a:off x="2882900" y="1689628"/>
            <a:ext cx="665163" cy="0"/>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183" name="Line 22"/>
          <p:cNvSpPr>
            <a:spLocks noChangeShapeType="1"/>
          </p:cNvSpPr>
          <p:nvPr/>
        </p:nvSpPr>
        <p:spPr bwMode="auto">
          <a:xfrm>
            <a:off x="2019300" y="2773890"/>
            <a:ext cx="663575" cy="0"/>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184" name="Freeform 23"/>
          <p:cNvSpPr>
            <a:spLocks/>
          </p:cNvSpPr>
          <p:nvPr/>
        </p:nvSpPr>
        <p:spPr bwMode="auto">
          <a:xfrm>
            <a:off x="1619250" y="2770715"/>
            <a:ext cx="1662113" cy="574675"/>
          </a:xfrm>
          <a:custGeom>
            <a:avLst/>
            <a:gdLst>
              <a:gd name="T0" fmla="*/ 2147483647 w 1134"/>
              <a:gd name="T1" fmla="*/ 0 h 362"/>
              <a:gd name="T2" fmla="*/ 0 w 1134"/>
              <a:gd name="T3" fmla="*/ 2147483647 h 362"/>
              <a:gd name="T4" fmla="*/ 0 w 1134"/>
              <a:gd name="T5" fmla="*/ 2147483647 h 362"/>
              <a:gd name="T6" fmla="*/ 2147483647 w 1134"/>
              <a:gd name="T7" fmla="*/ 2147483647 h 362"/>
              <a:gd name="T8" fmla="*/ 0 60000 65536"/>
              <a:gd name="T9" fmla="*/ 0 60000 65536"/>
              <a:gd name="T10" fmla="*/ 0 60000 65536"/>
              <a:gd name="T11" fmla="*/ 0 60000 65536"/>
              <a:gd name="T12" fmla="*/ 0 w 1134"/>
              <a:gd name="T13" fmla="*/ 0 h 362"/>
              <a:gd name="T14" fmla="*/ 1134 w 1134"/>
              <a:gd name="T15" fmla="*/ 362 h 362"/>
            </a:gdLst>
            <a:ahLst/>
            <a:cxnLst>
              <a:cxn ang="T8">
                <a:pos x="T0" y="T1"/>
              </a:cxn>
              <a:cxn ang="T9">
                <a:pos x="T2" y="T3"/>
              </a:cxn>
              <a:cxn ang="T10">
                <a:pos x="T4" y="T5"/>
              </a:cxn>
              <a:cxn ang="T11">
                <a:pos x="T6" y="T7"/>
              </a:cxn>
            </a:cxnLst>
            <a:rect l="T12" t="T13" r="T14" b="T15"/>
            <a:pathLst>
              <a:path w="1134" h="362">
                <a:moveTo>
                  <a:pt x="227" y="0"/>
                </a:moveTo>
                <a:lnTo>
                  <a:pt x="0" y="2"/>
                </a:lnTo>
                <a:lnTo>
                  <a:pt x="0" y="362"/>
                </a:lnTo>
                <a:lnTo>
                  <a:pt x="1134" y="362"/>
                </a:lnTo>
              </a:path>
            </a:pathLst>
          </a:custGeom>
          <a:noFill/>
          <a:ln w="19050" cap="flat" cmpd="sng">
            <a:solidFill>
              <a:schemeClr val="tx1"/>
            </a:solidFill>
            <a:prstDash val="solid"/>
            <a:round/>
            <a:headEnd type="none" w="med" len="med"/>
            <a:tailEnd type="none" w="med" len="med"/>
          </a:ln>
        </p:spPr>
        <p:txBody>
          <a:bodyPr lIns="90000" tIns="46800" rIns="90000" bIns="46800" anchor="ctr"/>
          <a:lstStyle/>
          <a:p>
            <a:endParaRPr lang="ja-JP" altLang="en-US"/>
          </a:p>
        </p:txBody>
      </p:sp>
      <p:sp>
        <p:nvSpPr>
          <p:cNvPr id="7185" name="Freeform 24"/>
          <p:cNvSpPr>
            <a:spLocks/>
          </p:cNvSpPr>
          <p:nvPr/>
        </p:nvSpPr>
        <p:spPr bwMode="auto">
          <a:xfrm>
            <a:off x="3492500" y="1689628"/>
            <a:ext cx="127000" cy="1655762"/>
          </a:xfrm>
          <a:custGeom>
            <a:avLst/>
            <a:gdLst>
              <a:gd name="T0" fmla="*/ 2147483647 w 87"/>
              <a:gd name="T1" fmla="*/ 0 h 1043"/>
              <a:gd name="T2" fmla="*/ 2147483647 w 87"/>
              <a:gd name="T3" fmla="*/ 2147483647 h 1043"/>
              <a:gd name="T4" fmla="*/ 2147483647 w 87"/>
              <a:gd name="T5" fmla="*/ 2147483647 h 1043"/>
              <a:gd name="T6" fmla="*/ 2147483647 w 87"/>
              <a:gd name="T7" fmla="*/ 2147483647 h 1043"/>
              <a:gd name="T8" fmla="*/ 2147483647 w 87"/>
              <a:gd name="T9" fmla="*/ 2147483647 h 1043"/>
              <a:gd name="T10" fmla="*/ 0 w 87"/>
              <a:gd name="T11" fmla="*/ 2147483647 h 1043"/>
              <a:gd name="T12" fmla="*/ 2147483647 w 87"/>
              <a:gd name="T13" fmla="*/ 2147483647 h 1043"/>
              <a:gd name="T14" fmla="*/ 0 w 87"/>
              <a:gd name="T15" fmla="*/ 2147483647 h 1043"/>
              <a:gd name="T16" fmla="*/ 2147483647 w 87"/>
              <a:gd name="T17" fmla="*/ 2147483647 h 1043"/>
              <a:gd name="T18" fmla="*/ 2147483647 w 87"/>
              <a:gd name="T19" fmla="*/ 2147483647 h 10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1043"/>
              <a:gd name="T32" fmla="*/ 87 w 87"/>
              <a:gd name="T33" fmla="*/ 1043 h 10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1043">
                <a:moveTo>
                  <a:pt x="33" y="0"/>
                </a:moveTo>
                <a:lnTo>
                  <a:pt x="31" y="96"/>
                </a:lnTo>
                <a:lnTo>
                  <a:pt x="87" y="118"/>
                </a:lnTo>
                <a:lnTo>
                  <a:pt x="3" y="133"/>
                </a:lnTo>
                <a:lnTo>
                  <a:pt x="84" y="161"/>
                </a:lnTo>
                <a:lnTo>
                  <a:pt x="0" y="178"/>
                </a:lnTo>
                <a:lnTo>
                  <a:pt x="87" y="204"/>
                </a:lnTo>
                <a:lnTo>
                  <a:pt x="0" y="224"/>
                </a:lnTo>
                <a:lnTo>
                  <a:pt x="38" y="239"/>
                </a:lnTo>
                <a:lnTo>
                  <a:pt x="37" y="1043"/>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86" name="Freeform 25"/>
          <p:cNvSpPr>
            <a:spLocks/>
          </p:cNvSpPr>
          <p:nvPr/>
        </p:nvSpPr>
        <p:spPr bwMode="auto">
          <a:xfrm>
            <a:off x="3346450" y="3269190"/>
            <a:ext cx="1125538" cy="138113"/>
          </a:xfrm>
          <a:custGeom>
            <a:avLst/>
            <a:gdLst>
              <a:gd name="T0" fmla="*/ 2147483647 w 768"/>
              <a:gd name="T1" fmla="*/ 2147483647 h 87"/>
              <a:gd name="T2" fmla="*/ 2147483647 w 768"/>
              <a:gd name="T3" fmla="*/ 2147483647 h 87"/>
              <a:gd name="T4" fmla="*/ 2147483647 w 768"/>
              <a:gd name="T5" fmla="*/ 2147483647 h 87"/>
              <a:gd name="T6" fmla="*/ 2147483647 w 768"/>
              <a:gd name="T7" fmla="*/ 2147483647 h 87"/>
              <a:gd name="T8" fmla="*/ 2147483647 w 768"/>
              <a:gd name="T9" fmla="*/ 2147483647 h 87"/>
              <a:gd name="T10" fmla="*/ 2147483647 w 768"/>
              <a:gd name="T11" fmla="*/ 0 h 87"/>
              <a:gd name="T12" fmla="*/ 2147483647 w 768"/>
              <a:gd name="T13" fmla="*/ 2147483647 h 87"/>
              <a:gd name="T14" fmla="*/ 2147483647 w 768"/>
              <a:gd name="T15" fmla="*/ 0 h 87"/>
              <a:gd name="T16" fmla="*/ 2147483647 w 768"/>
              <a:gd name="T17" fmla="*/ 2147483647 h 87"/>
              <a:gd name="T18" fmla="*/ 0 w 768"/>
              <a:gd name="T19" fmla="*/ 214748364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68"/>
              <a:gd name="T31" fmla="*/ 0 h 87"/>
              <a:gd name="T32" fmla="*/ 768 w 768"/>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68" h="87">
                <a:moveTo>
                  <a:pt x="768" y="33"/>
                </a:moveTo>
                <a:lnTo>
                  <a:pt x="552" y="31"/>
                </a:lnTo>
                <a:lnTo>
                  <a:pt x="530" y="87"/>
                </a:lnTo>
                <a:lnTo>
                  <a:pt x="515" y="3"/>
                </a:lnTo>
                <a:lnTo>
                  <a:pt x="487" y="84"/>
                </a:lnTo>
                <a:lnTo>
                  <a:pt x="470" y="0"/>
                </a:lnTo>
                <a:lnTo>
                  <a:pt x="444" y="87"/>
                </a:lnTo>
                <a:lnTo>
                  <a:pt x="424" y="0"/>
                </a:lnTo>
                <a:lnTo>
                  <a:pt x="409" y="38"/>
                </a:lnTo>
                <a:lnTo>
                  <a:pt x="0" y="37"/>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87" name="Freeform 26"/>
          <p:cNvSpPr>
            <a:spLocks/>
          </p:cNvSpPr>
          <p:nvPr/>
        </p:nvSpPr>
        <p:spPr bwMode="auto">
          <a:xfrm>
            <a:off x="4478338" y="2410353"/>
            <a:ext cx="398462" cy="1079500"/>
          </a:xfrm>
          <a:custGeom>
            <a:avLst/>
            <a:gdLst>
              <a:gd name="T0" fmla="*/ 0 w 272"/>
              <a:gd name="T1" fmla="*/ 2147483647 h 680"/>
              <a:gd name="T2" fmla="*/ 0 w 272"/>
              <a:gd name="T3" fmla="*/ 0 h 680"/>
              <a:gd name="T4" fmla="*/ 2147483647 w 272"/>
              <a:gd name="T5" fmla="*/ 0 h 680"/>
              <a:gd name="T6" fmla="*/ 2147483647 w 272"/>
              <a:gd name="T7" fmla="*/ 2147483647 h 680"/>
              <a:gd name="T8" fmla="*/ 0 60000 65536"/>
              <a:gd name="T9" fmla="*/ 0 60000 65536"/>
              <a:gd name="T10" fmla="*/ 0 60000 65536"/>
              <a:gd name="T11" fmla="*/ 0 60000 65536"/>
              <a:gd name="T12" fmla="*/ 0 w 272"/>
              <a:gd name="T13" fmla="*/ 0 h 680"/>
              <a:gd name="T14" fmla="*/ 272 w 272"/>
              <a:gd name="T15" fmla="*/ 680 h 680"/>
            </a:gdLst>
            <a:ahLst/>
            <a:cxnLst>
              <a:cxn ang="T8">
                <a:pos x="T0" y="T1"/>
              </a:cxn>
              <a:cxn ang="T9">
                <a:pos x="T2" y="T3"/>
              </a:cxn>
              <a:cxn ang="T10">
                <a:pos x="T4" y="T5"/>
              </a:cxn>
              <a:cxn ang="T11">
                <a:pos x="T6" y="T7"/>
              </a:cxn>
            </a:cxnLst>
            <a:rect l="T12" t="T13" r="T14" b="T15"/>
            <a:pathLst>
              <a:path w="272" h="680">
                <a:moveTo>
                  <a:pt x="0" y="589"/>
                </a:moveTo>
                <a:lnTo>
                  <a:pt x="0" y="0"/>
                </a:lnTo>
                <a:lnTo>
                  <a:pt x="272" y="0"/>
                </a:lnTo>
                <a:lnTo>
                  <a:pt x="272" y="680"/>
                </a:lnTo>
              </a:path>
            </a:pathLst>
          </a:custGeom>
          <a:noFill/>
          <a:ln w="19050" cap="flat" cmpd="sng">
            <a:solidFill>
              <a:schemeClr val="tx1"/>
            </a:solidFill>
            <a:prstDash val="solid"/>
            <a:round/>
            <a:headEnd type="none" w="med" len="med"/>
            <a:tailEnd type="none" w="med" len="med"/>
          </a:ln>
        </p:spPr>
        <p:txBody>
          <a:bodyPr lIns="90000" tIns="46800" rIns="90000" bIns="46800" anchor="ctr"/>
          <a:lstStyle/>
          <a:p>
            <a:endParaRPr lang="ja-JP" altLang="en-US"/>
          </a:p>
        </p:txBody>
      </p:sp>
      <p:sp>
        <p:nvSpPr>
          <p:cNvPr id="7188" name="Line 27"/>
          <p:cNvSpPr>
            <a:spLocks noChangeShapeType="1"/>
          </p:cNvSpPr>
          <p:nvPr/>
        </p:nvSpPr>
        <p:spPr bwMode="auto">
          <a:xfrm>
            <a:off x="6088063" y="2565928"/>
            <a:ext cx="982662" cy="0"/>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189" name="Line 28"/>
          <p:cNvSpPr>
            <a:spLocks noChangeShapeType="1"/>
          </p:cNvSpPr>
          <p:nvPr/>
        </p:nvSpPr>
        <p:spPr bwMode="auto">
          <a:xfrm>
            <a:off x="6303963" y="3037415"/>
            <a:ext cx="0" cy="217488"/>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190" name="Freeform 29"/>
          <p:cNvSpPr>
            <a:spLocks/>
          </p:cNvSpPr>
          <p:nvPr/>
        </p:nvSpPr>
        <p:spPr bwMode="auto">
          <a:xfrm>
            <a:off x="6323013" y="3197753"/>
            <a:ext cx="330200" cy="138112"/>
          </a:xfrm>
          <a:custGeom>
            <a:avLst/>
            <a:gdLst>
              <a:gd name="T0" fmla="*/ 2147483647 w 225"/>
              <a:gd name="T1" fmla="*/ 2147483647 h 87"/>
              <a:gd name="T2" fmla="*/ 2147483647 w 225"/>
              <a:gd name="T3" fmla="*/ 2147483647 h 87"/>
              <a:gd name="T4" fmla="*/ 2147483647 w 225"/>
              <a:gd name="T5" fmla="*/ 2147483647 h 87"/>
              <a:gd name="T6" fmla="*/ 2147483647 w 225"/>
              <a:gd name="T7" fmla="*/ 2147483647 h 87"/>
              <a:gd name="T8" fmla="*/ 2147483647 w 225"/>
              <a:gd name="T9" fmla="*/ 2147483647 h 87"/>
              <a:gd name="T10" fmla="*/ 2147483647 w 225"/>
              <a:gd name="T11" fmla="*/ 0 h 87"/>
              <a:gd name="T12" fmla="*/ 2147483647 w 225"/>
              <a:gd name="T13" fmla="*/ 2147483647 h 87"/>
              <a:gd name="T14" fmla="*/ 2147483647 w 225"/>
              <a:gd name="T15" fmla="*/ 0 h 87"/>
              <a:gd name="T16" fmla="*/ 2147483647 w 225"/>
              <a:gd name="T17" fmla="*/ 2147483647 h 87"/>
              <a:gd name="T18" fmla="*/ 0 w 225"/>
              <a:gd name="T19" fmla="*/ 214748364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5"/>
              <a:gd name="T31" fmla="*/ 0 h 87"/>
              <a:gd name="T32" fmla="*/ 225 w 225"/>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5" h="87">
                <a:moveTo>
                  <a:pt x="225" y="32"/>
                </a:moveTo>
                <a:lnTo>
                  <a:pt x="178" y="31"/>
                </a:lnTo>
                <a:lnTo>
                  <a:pt x="156" y="87"/>
                </a:lnTo>
                <a:lnTo>
                  <a:pt x="141" y="3"/>
                </a:lnTo>
                <a:lnTo>
                  <a:pt x="113" y="84"/>
                </a:lnTo>
                <a:lnTo>
                  <a:pt x="96" y="0"/>
                </a:lnTo>
                <a:lnTo>
                  <a:pt x="70" y="87"/>
                </a:lnTo>
                <a:lnTo>
                  <a:pt x="50" y="0"/>
                </a:lnTo>
                <a:lnTo>
                  <a:pt x="35" y="38"/>
                </a:lnTo>
                <a:lnTo>
                  <a:pt x="0" y="38"/>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91" name="Freeform 30"/>
          <p:cNvSpPr>
            <a:spLocks/>
          </p:cNvSpPr>
          <p:nvPr/>
        </p:nvSpPr>
        <p:spPr bwMode="auto">
          <a:xfrm>
            <a:off x="4870450" y="3202515"/>
            <a:ext cx="1465263" cy="138113"/>
          </a:xfrm>
          <a:custGeom>
            <a:avLst/>
            <a:gdLst>
              <a:gd name="T0" fmla="*/ 2147483647 w 1000"/>
              <a:gd name="T1" fmla="*/ 2147483647 h 87"/>
              <a:gd name="T2" fmla="*/ 2147483647 w 1000"/>
              <a:gd name="T3" fmla="*/ 2147483647 h 87"/>
              <a:gd name="T4" fmla="*/ 2147483647 w 1000"/>
              <a:gd name="T5" fmla="*/ 2147483647 h 87"/>
              <a:gd name="T6" fmla="*/ 2147483647 w 1000"/>
              <a:gd name="T7" fmla="*/ 2147483647 h 87"/>
              <a:gd name="T8" fmla="*/ 2147483647 w 1000"/>
              <a:gd name="T9" fmla="*/ 2147483647 h 87"/>
              <a:gd name="T10" fmla="*/ 2147483647 w 1000"/>
              <a:gd name="T11" fmla="*/ 0 h 87"/>
              <a:gd name="T12" fmla="*/ 2147483647 w 1000"/>
              <a:gd name="T13" fmla="*/ 2147483647 h 87"/>
              <a:gd name="T14" fmla="*/ 2147483647 w 1000"/>
              <a:gd name="T15" fmla="*/ 0 h 87"/>
              <a:gd name="T16" fmla="*/ 2147483647 w 1000"/>
              <a:gd name="T17" fmla="*/ 2147483647 h 87"/>
              <a:gd name="T18" fmla="*/ 0 w 1000"/>
              <a:gd name="T19" fmla="*/ 214748364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0"/>
              <a:gd name="T31" fmla="*/ 0 h 87"/>
              <a:gd name="T32" fmla="*/ 1000 w 1000"/>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0" h="87">
                <a:moveTo>
                  <a:pt x="1000" y="34"/>
                </a:moveTo>
                <a:lnTo>
                  <a:pt x="828" y="31"/>
                </a:lnTo>
                <a:lnTo>
                  <a:pt x="806" y="87"/>
                </a:lnTo>
                <a:lnTo>
                  <a:pt x="791" y="3"/>
                </a:lnTo>
                <a:lnTo>
                  <a:pt x="763" y="84"/>
                </a:lnTo>
                <a:lnTo>
                  <a:pt x="746" y="0"/>
                </a:lnTo>
                <a:lnTo>
                  <a:pt x="720" y="87"/>
                </a:lnTo>
                <a:lnTo>
                  <a:pt x="700" y="0"/>
                </a:lnTo>
                <a:lnTo>
                  <a:pt x="685" y="38"/>
                </a:lnTo>
                <a:lnTo>
                  <a:pt x="0" y="38"/>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92" name="AutoShape 31"/>
          <p:cNvSpPr>
            <a:spLocks noChangeArrowheads="1"/>
          </p:cNvSpPr>
          <p:nvPr/>
        </p:nvSpPr>
        <p:spPr bwMode="auto">
          <a:xfrm rot="5400000">
            <a:off x="6807201" y="2607202"/>
            <a:ext cx="792162" cy="398463"/>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grpSp>
        <p:nvGrpSpPr>
          <p:cNvPr id="5" name="Group 32"/>
          <p:cNvGrpSpPr>
            <a:grpSpLocks/>
          </p:cNvGrpSpPr>
          <p:nvPr/>
        </p:nvGrpSpPr>
        <p:grpSpPr bwMode="auto">
          <a:xfrm rot="5400000">
            <a:off x="1885157" y="2741346"/>
            <a:ext cx="201612" cy="66675"/>
            <a:chOff x="1461" y="1877"/>
            <a:chExt cx="63" cy="23"/>
          </a:xfrm>
        </p:grpSpPr>
        <p:sp>
          <p:nvSpPr>
            <p:cNvPr id="7256" name="Line 33"/>
            <p:cNvSpPr>
              <a:spLocks noChangeShapeType="1"/>
            </p:cNvSpPr>
            <p:nvPr/>
          </p:nvSpPr>
          <p:spPr bwMode="auto">
            <a:xfrm>
              <a:off x="1461" y="1877"/>
              <a:ext cx="63" cy="0"/>
            </a:xfrm>
            <a:prstGeom prst="line">
              <a:avLst/>
            </a:prstGeom>
            <a:noFill/>
            <a:ln w="19050">
              <a:solidFill>
                <a:schemeClr val="tx1"/>
              </a:solidFill>
              <a:round/>
              <a:headEnd/>
              <a:tailEnd/>
            </a:ln>
          </p:spPr>
          <p:txBody>
            <a:bodyPr/>
            <a:lstStyle/>
            <a:p>
              <a:endParaRPr lang="ja-JP" altLang="en-US"/>
            </a:p>
          </p:txBody>
        </p:sp>
        <p:sp>
          <p:nvSpPr>
            <p:cNvPr id="7257" name="Line 34"/>
            <p:cNvSpPr>
              <a:spLocks noChangeShapeType="1"/>
            </p:cNvSpPr>
            <p:nvPr/>
          </p:nvSpPr>
          <p:spPr bwMode="auto">
            <a:xfrm>
              <a:off x="1461" y="1900"/>
              <a:ext cx="63" cy="0"/>
            </a:xfrm>
            <a:prstGeom prst="line">
              <a:avLst/>
            </a:prstGeom>
            <a:noFill/>
            <a:ln w="19050">
              <a:solidFill>
                <a:schemeClr val="tx1"/>
              </a:solidFill>
              <a:round/>
              <a:headEnd/>
              <a:tailEnd/>
            </a:ln>
          </p:spPr>
          <p:txBody>
            <a:bodyPr/>
            <a:lstStyle/>
            <a:p>
              <a:endParaRPr lang="ja-JP" altLang="en-US"/>
            </a:p>
          </p:txBody>
        </p:sp>
      </p:grpSp>
      <p:grpSp>
        <p:nvGrpSpPr>
          <p:cNvPr id="6" name="Group 35"/>
          <p:cNvGrpSpPr>
            <a:grpSpLocks/>
          </p:cNvGrpSpPr>
          <p:nvPr/>
        </p:nvGrpSpPr>
        <p:grpSpPr bwMode="auto">
          <a:xfrm rot="5400000">
            <a:off x="2616201" y="2740552"/>
            <a:ext cx="201612" cy="68263"/>
            <a:chOff x="1461" y="1877"/>
            <a:chExt cx="63" cy="23"/>
          </a:xfrm>
        </p:grpSpPr>
        <p:sp>
          <p:nvSpPr>
            <p:cNvPr id="7254" name="Line 36"/>
            <p:cNvSpPr>
              <a:spLocks noChangeShapeType="1"/>
            </p:cNvSpPr>
            <p:nvPr/>
          </p:nvSpPr>
          <p:spPr bwMode="auto">
            <a:xfrm>
              <a:off x="1461" y="1877"/>
              <a:ext cx="63" cy="0"/>
            </a:xfrm>
            <a:prstGeom prst="line">
              <a:avLst/>
            </a:prstGeom>
            <a:noFill/>
            <a:ln w="19050">
              <a:solidFill>
                <a:schemeClr val="tx1"/>
              </a:solidFill>
              <a:round/>
              <a:headEnd/>
              <a:tailEnd/>
            </a:ln>
          </p:spPr>
          <p:txBody>
            <a:bodyPr/>
            <a:lstStyle/>
            <a:p>
              <a:endParaRPr lang="ja-JP" altLang="en-US"/>
            </a:p>
          </p:txBody>
        </p:sp>
        <p:sp>
          <p:nvSpPr>
            <p:cNvPr id="7255" name="Line 37"/>
            <p:cNvSpPr>
              <a:spLocks noChangeShapeType="1"/>
            </p:cNvSpPr>
            <p:nvPr/>
          </p:nvSpPr>
          <p:spPr bwMode="auto">
            <a:xfrm>
              <a:off x="1461" y="1900"/>
              <a:ext cx="63" cy="0"/>
            </a:xfrm>
            <a:prstGeom prst="line">
              <a:avLst/>
            </a:prstGeom>
            <a:noFill/>
            <a:ln w="19050">
              <a:solidFill>
                <a:schemeClr val="tx1"/>
              </a:solidFill>
              <a:round/>
              <a:headEnd/>
              <a:tailEnd/>
            </a:ln>
          </p:spPr>
          <p:txBody>
            <a:bodyPr/>
            <a:lstStyle/>
            <a:p>
              <a:endParaRPr lang="ja-JP" altLang="en-US"/>
            </a:p>
          </p:txBody>
        </p:sp>
      </p:grpSp>
      <p:grpSp>
        <p:nvGrpSpPr>
          <p:cNvPr id="7" name="Group 38"/>
          <p:cNvGrpSpPr>
            <a:grpSpLocks/>
          </p:cNvGrpSpPr>
          <p:nvPr/>
        </p:nvGrpSpPr>
        <p:grpSpPr bwMode="auto">
          <a:xfrm>
            <a:off x="6446838" y="2770715"/>
            <a:ext cx="185737" cy="73025"/>
            <a:chOff x="1461" y="1877"/>
            <a:chExt cx="63" cy="23"/>
          </a:xfrm>
        </p:grpSpPr>
        <p:sp>
          <p:nvSpPr>
            <p:cNvPr id="7252" name="Line 39"/>
            <p:cNvSpPr>
              <a:spLocks noChangeShapeType="1"/>
            </p:cNvSpPr>
            <p:nvPr/>
          </p:nvSpPr>
          <p:spPr bwMode="auto">
            <a:xfrm>
              <a:off x="1461" y="1877"/>
              <a:ext cx="63" cy="0"/>
            </a:xfrm>
            <a:prstGeom prst="line">
              <a:avLst/>
            </a:prstGeom>
            <a:noFill/>
            <a:ln w="19050">
              <a:solidFill>
                <a:schemeClr val="tx1"/>
              </a:solidFill>
              <a:round/>
              <a:headEnd/>
              <a:tailEnd/>
            </a:ln>
          </p:spPr>
          <p:txBody>
            <a:bodyPr/>
            <a:lstStyle/>
            <a:p>
              <a:endParaRPr lang="ja-JP" altLang="en-US"/>
            </a:p>
          </p:txBody>
        </p:sp>
        <p:sp>
          <p:nvSpPr>
            <p:cNvPr id="7253" name="Line 40"/>
            <p:cNvSpPr>
              <a:spLocks noChangeShapeType="1"/>
            </p:cNvSpPr>
            <p:nvPr/>
          </p:nvSpPr>
          <p:spPr bwMode="auto">
            <a:xfrm>
              <a:off x="1461" y="1900"/>
              <a:ext cx="63" cy="0"/>
            </a:xfrm>
            <a:prstGeom prst="line">
              <a:avLst/>
            </a:prstGeom>
            <a:noFill/>
            <a:ln w="19050">
              <a:solidFill>
                <a:schemeClr val="tx1"/>
              </a:solidFill>
              <a:round/>
              <a:headEnd/>
              <a:tailEnd/>
            </a:ln>
          </p:spPr>
          <p:txBody>
            <a:bodyPr/>
            <a:lstStyle/>
            <a:p>
              <a:endParaRPr lang="ja-JP" altLang="en-US"/>
            </a:p>
          </p:txBody>
        </p:sp>
      </p:grpSp>
      <p:sp>
        <p:nvSpPr>
          <p:cNvPr id="7196" name="Freeform 41"/>
          <p:cNvSpPr>
            <a:spLocks/>
          </p:cNvSpPr>
          <p:nvPr/>
        </p:nvSpPr>
        <p:spPr bwMode="auto">
          <a:xfrm>
            <a:off x="2816225" y="1548340"/>
            <a:ext cx="127000" cy="685800"/>
          </a:xfrm>
          <a:custGeom>
            <a:avLst/>
            <a:gdLst>
              <a:gd name="T0" fmla="*/ 2147483647 w 87"/>
              <a:gd name="T1" fmla="*/ 0 h 432"/>
              <a:gd name="T2" fmla="*/ 2147483647 w 87"/>
              <a:gd name="T3" fmla="*/ 2147483647 h 432"/>
              <a:gd name="T4" fmla="*/ 2147483647 w 87"/>
              <a:gd name="T5" fmla="*/ 2147483647 h 432"/>
              <a:gd name="T6" fmla="*/ 2147483647 w 87"/>
              <a:gd name="T7" fmla="*/ 2147483647 h 432"/>
              <a:gd name="T8" fmla="*/ 2147483647 w 87"/>
              <a:gd name="T9" fmla="*/ 2147483647 h 432"/>
              <a:gd name="T10" fmla="*/ 0 w 87"/>
              <a:gd name="T11" fmla="*/ 2147483647 h 432"/>
              <a:gd name="T12" fmla="*/ 2147483647 w 87"/>
              <a:gd name="T13" fmla="*/ 2147483647 h 432"/>
              <a:gd name="T14" fmla="*/ 0 w 87"/>
              <a:gd name="T15" fmla="*/ 2147483647 h 432"/>
              <a:gd name="T16" fmla="*/ 2147483647 w 87"/>
              <a:gd name="T17" fmla="*/ 2147483647 h 432"/>
              <a:gd name="T18" fmla="*/ 2147483647 w 87"/>
              <a:gd name="T19" fmla="*/ 2147483647 h 43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432"/>
              <a:gd name="T32" fmla="*/ 87 w 87"/>
              <a:gd name="T33" fmla="*/ 432 h 43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432">
                <a:moveTo>
                  <a:pt x="31" y="0"/>
                </a:moveTo>
                <a:lnTo>
                  <a:pt x="31" y="189"/>
                </a:lnTo>
                <a:lnTo>
                  <a:pt x="87" y="211"/>
                </a:lnTo>
                <a:lnTo>
                  <a:pt x="3" y="226"/>
                </a:lnTo>
                <a:lnTo>
                  <a:pt x="84" y="254"/>
                </a:lnTo>
                <a:lnTo>
                  <a:pt x="0" y="271"/>
                </a:lnTo>
                <a:lnTo>
                  <a:pt x="87" y="297"/>
                </a:lnTo>
                <a:lnTo>
                  <a:pt x="0" y="317"/>
                </a:lnTo>
                <a:lnTo>
                  <a:pt x="38" y="332"/>
                </a:lnTo>
                <a:lnTo>
                  <a:pt x="39" y="432"/>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97" name="Freeform 42"/>
          <p:cNvSpPr>
            <a:spLocks/>
          </p:cNvSpPr>
          <p:nvPr/>
        </p:nvSpPr>
        <p:spPr bwMode="auto">
          <a:xfrm>
            <a:off x="2828925" y="2232553"/>
            <a:ext cx="127000" cy="538162"/>
          </a:xfrm>
          <a:custGeom>
            <a:avLst/>
            <a:gdLst>
              <a:gd name="T0" fmla="*/ 2147483647 w 87"/>
              <a:gd name="T1" fmla="*/ 0 h 339"/>
              <a:gd name="T2" fmla="*/ 2147483647 w 87"/>
              <a:gd name="T3" fmla="*/ 2147483647 h 339"/>
              <a:gd name="T4" fmla="*/ 2147483647 w 87"/>
              <a:gd name="T5" fmla="*/ 2147483647 h 339"/>
              <a:gd name="T6" fmla="*/ 2147483647 w 87"/>
              <a:gd name="T7" fmla="*/ 2147483647 h 339"/>
              <a:gd name="T8" fmla="*/ 2147483647 w 87"/>
              <a:gd name="T9" fmla="*/ 2147483647 h 339"/>
              <a:gd name="T10" fmla="*/ 0 w 87"/>
              <a:gd name="T11" fmla="*/ 2147483647 h 339"/>
              <a:gd name="T12" fmla="*/ 2147483647 w 87"/>
              <a:gd name="T13" fmla="*/ 2147483647 h 339"/>
              <a:gd name="T14" fmla="*/ 0 w 87"/>
              <a:gd name="T15" fmla="*/ 2147483647 h 339"/>
              <a:gd name="T16" fmla="*/ 2147483647 w 87"/>
              <a:gd name="T17" fmla="*/ 2147483647 h 339"/>
              <a:gd name="T18" fmla="*/ 2147483647 w 87"/>
              <a:gd name="T19" fmla="*/ 2147483647 h 33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7"/>
              <a:gd name="T31" fmla="*/ 0 h 339"/>
              <a:gd name="T32" fmla="*/ 87 w 87"/>
              <a:gd name="T33" fmla="*/ 339 h 33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7" h="339">
                <a:moveTo>
                  <a:pt x="33" y="0"/>
                </a:moveTo>
                <a:lnTo>
                  <a:pt x="31" y="96"/>
                </a:lnTo>
                <a:lnTo>
                  <a:pt x="87" y="118"/>
                </a:lnTo>
                <a:lnTo>
                  <a:pt x="3" y="133"/>
                </a:lnTo>
                <a:lnTo>
                  <a:pt x="84" y="161"/>
                </a:lnTo>
                <a:lnTo>
                  <a:pt x="0" y="178"/>
                </a:lnTo>
                <a:lnTo>
                  <a:pt x="87" y="204"/>
                </a:lnTo>
                <a:lnTo>
                  <a:pt x="0" y="224"/>
                </a:lnTo>
                <a:lnTo>
                  <a:pt x="38" y="239"/>
                </a:lnTo>
                <a:lnTo>
                  <a:pt x="39" y="339"/>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198" name="Line 43"/>
          <p:cNvSpPr>
            <a:spLocks noChangeShapeType="1"/>
          </p:cNvSpPr>
          <p:nvPr/>
        </p:nvSpPr>
        <p:spPr bwMode="auto">
          <a:xfrm>
            <a:off x="2470150" y="2770715"/>
            <a:ext cx="0" cy="574675"/>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199" name="Oval 44"/>
          <p:cNvSpPr>
            <a:spLocks noChangeArrowheads="1"/>
          </p:cNvSpPr>
          <p:nvPr/>
        </p:nvSpPr>
        <p:spPr bwMode="auto">
          <a:xfrm>
            <a:off x="2438400" y="3302528"/>
            <a:ext cx="65088"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00" name="Oval 45"/>
          <p:cNvSpPr>
            <a:spLocks noChangeArrowheads="1"/>
          </p:cNvSpPr>
          <p:nvPr/>
        </p:nvSpPr>
        <p:spPr bwMode="auto">
          <a:xfrm>
            <a:off x="2438400" y="2738965"/>
            <a:ext cx="65088"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01" name="Oval 46"/>
          <p:cNvSpPr>
            <a:spLocks noChangeArrowheads="1"/>
          </p:cNvSpPr>
          <p:nvPr/>
        </p:nvSpPr>
        <p:spPr bwMode="auto">
          <a:xfrm>
            <a:off x="3514725" y="3302528"/>
            <a:ext cx="63500"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02" name="Freeform 47"/>
          <p:cNvSpPr>
            <a:spLocks/>
          </p:cNvSpPr>
          <p:nvPr/>
        </p:nvSpPr>
        <p:spPr bwMode="auto">
          <a:xfrm>
            <a:off x="1601788" y="2999315"/>
            <a:ext cx="427037" cy="138113"/>
          </a:xfrm>
          <a:custGeom>
            <a:avLst/>
            <a:gdLst>
              <a:gd name="T0" fmla="*/ 2147483647 w 291"/>
              <a:gd name="T1" fmla="*/ 2147483647 h 87"/>
              <a:gd name="T2" fmla="*/ 2147483647 w 291"/>
              <a:gd name="T3" fmla="*/ 2147483647 h 87"/>
              <a:gd name="T4" fmla="*/ 2147483647 w 291"/>
              <a:gd name="T5" fmla="*/ 2147483647 h 87"/>
              <a:gd name="T6" fmla="*/ 2147483647 w 291"/>
              <a:gd name="T7" fmla="*/ 2147483647 h 87"/>
              <a:gd name="T8" fmla="*/ 2147483647 w 291"/>
              <a:gd name="T9" fmla="*/ 2147483647 h 87"/>
              <a:gd name="T10" fmla="*/ 2147483647 w 291"/>
              <a:gd name="T11" fmla="*/ 0 h 87"/>
              <a:gd name="T12" fmla="*/ 2147483647 w 291"/>
              <a:gd name="T13" fmla="*/ 2147483647 h 87"/>
              <a:gd name="T14" fmla="*/ 2147483647 w 291"/>
              <a:gd name="T15" fmla="*/ 0 h 87"/>
              <a:gd name="T16" fmla="*/ 2147483647 w 291"/>
              <a:gd name="T17" fmla="*/ 2147483647 h 87"/>
              <a:gd name="T18" fmla="*/ 0 w 291"/>
              <a:gd name="T19" fmla="*/ 2147483647 h 8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1"/>
              <a:gd name="T31" fmla="*/ 0 h 87"/>
              <a:gd name="T32" fmla="*/ 291 w 291"/>
              <a:gd name="T33" fmla="*/ 87 h 8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1" h="87">
                <a:moveTo>
                  <a:pt x="291" y="30"/>
                </a:moveTo>
                <a:lnTo>
                  <a:pt x="235" y="31"/>
                </a:lnTo>
                <a:lnTo>
                  <a:pt x="213" y="87"/>
                </a:lnTo>
                <a:lnTo>
                  <a:pt x="198" y="3"/>
                </a:lnTo>
                <a:lnTo>
                  <a:pt x="170" y="84"/>
                </a:lnTo>
                <a:lnTo>
                  <a:pt x="153" y="0"/>
                </a:lnTo>
                <a:lnTo>
                  <a:pt x="127" y="87"/>
                </a:lnTo>
                <a:lnTo>
                  <a:pt x="107" y="0"/>
                </a:lnTo>
                <a:lnTo>
                  <a:pt x="92" y="38"/>
                </a:lnTo>
                <a:lnTo>
                  <a:pt x="0" y="39"/>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203" name="Line 48"/>
          <p:cNvSpPr>
            <a:spLocks noChangeShapeType="1"/>
          </p:cNvSpPr>
          <p:nvPr/>
        </p:nvSpPr>
        <p:spPr bwMode="auto">
          <a:xfrm>
            <a:off x="2019300" y="3058053"/>
            <a:ext cx="0" cy="287337"/>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204" name="Line 49"/>
          <p:cNvSpPr>
            <a:spLocks noChangeShapeType="1"/>
          </p:cNvSpPr>
          <p:nvPr/>
        </p:nvSpPr>
        <p:spPr bwMode="auto">
          <a:xfrm>
            <a:off x="6538913" y="2842153"/>
            <a:ext cx="0" cy="215900"/>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205" name="Line 50"/>
          <p:cNvSpPr>
            <a:spLocks noChangeShapeType="1"/>
          </p:cNvSpPr>
          <p:nvPr/>
        </p:nvSpPr>
        <p:spPr bwMode="auto">
          <a:xfrm>
            <a:off x="6538913" y="2567515"/>
            <a:ext cx="0" cy="215900"/>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206" name="Rectangle 51"/>
          <p:cNvSpPr>
            <a:spLocks noChangeArrowheads="1"/>
          </p:cNvSpPr>
          <p:nvPr/>
        </p:nvSpPr>
        <p:spPr bwMode="auto">
          <a:xfrm>
            <a:off x="5741988" y="2430990"/>
            <a:ext cx="398462" cy="266700"/>
          </a:xfrm>
          <a:prstGeom prst="rect">
            <a:avLst/>
          </a:prstGeom>
          <a:noFill/>
          <a:ln w="19050">
            <a:solidFill>
              <a:schemeClr val="tx1"/>
            </a:solidFill>
            <a:miter lim="800000"/>
            <a:headEnd/>
            <a:tailEnd/>
          </a:ln>
        </p:spPr>
        <p:txBody>
          <a:bodyPr wrap="none" lIns="90000" tIns="46800" rIns="90000" bIns="46800" anchor="ctr"/>
          <a:lstStyle/>
          <a:p>
            <a:endParaRPr lang="ja-JP" altLang="en-US"/>
          </a:p>
        </p:txBody>
      </p:sp>
      <p:sp>
        <p:nvSpPr>
          <p:cNvPr id="7207" name="Line 52"/>
          <p:cNvSpPr>
            <a:spLocks noChangeShapeType="1"/>
          </p:cNvSpPr>
          <p:nvPr/>
        </p:nvSpPr>
        <p:spPr bwMode="auto">
          <a:xfrm flipV="1">
            <a:off x="5842000" y="2500840"/>
            <a:ext cx="133350" cy="73025"/>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208" name="Oval 53"/>
          <p:cNvSpPr>
            <a:spLocks noChangeArrowheads="1"/>
          </p:cNvSpPr>
          <p:nvPr/>
        </p:nvSpPr>
        <p:spPr bwMode="auto">
          <a:xfrm>
            <a:off x="4848225" y="3235853"/>
            <a:ext cx="63500"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09" name="Oval 54"/>
          <p:cNvSpPr>
            <a:spLocks noChangeArrowheads="1"/>
          </p:cNvSpPr>
          <p:nvPr/>
        </p:nvSpPr>
        <p:spPr bwMode="auto">
          <a:xfrm>
            <a:off x="6273800" y="3210453"/>
            <a:ext cx="63500"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10" name="Oval 55"/>
          <p:cNvSpPr>
            <a:spLocks noChangeArrowheads="1"/>
          </p:cNvSpPr>
          <p:nvPr/>
        </p:nvSpPr>
        <p:spPr bwMode="auto">
          <a:xfrm>
            <a:off x="6508750" y="2986615"/>
            <a:ext cx="65088"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11" name="Oval 56"/>
          <p:cNvSpPr>
            <a:spLocks noChangeArrowheads="1"/>
          </p:cNvSpPr>
          <p:nvPr/>
        </p:nvSpPr>
        <p:spPr bwMode="auto">
          <a:xfrm>
            <a:off x="6502400" y="2531003"/>
            <a:ext cx="63500"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12" name="Oval 57"/>
          <p:cNvSpPr>
            <a:spLocks noChangeArrowheads="1"/>
          </p:cNvSpPr>
          <p:nvPr/>
        </p:nvSpPr>
        <p:spPr bwMode="auto">
          <a:xfrm>
            <a:off x="6029325" y="2531003"/>
            <a:ext cx="63500" cy="69850"/>
          </a:xfrm>
          <a:prstGeom prst="ellipse">
            <a:avLst/>
          </a:prstGeom>
          <a:solidFill>
            <a:schemeClr val="bg1"/>
          </a:solidFill>
          <a:ln w="9525">
            <a:solidFill>
              <a:schemeClr val="tx1"/>
            </a:solidFill>
            <a:round/>
            <a:headEnd/>
            <a:tailEnd/>
          </a:ln>
        </p:spPr>
        <p:txBody>
          <a:bodyPr wrap="none" lIns="90000" tIns="46800" rIns="90000" bIns="46800" anchor="ctr"/>
          <a:lstStyle/>
          <a:p>
            <a:endParaRPr lang="ja-JP" altLang="en-US"/>
          </a:p>
        </p:txBody>
      </p:sp>
      <p:sp>
        <p:nvSpPr>
          <p:cNvPr id="7213" name="Oval 58"/>
          <p:cNvSpPr>
            <a:spLocks noChangeArrowheads="1"/>
          </p:cNvSpPr>
          <p:nvPr/>
        </p:nvSpPr>
        <p:spPr bwMode="auto">
          <a:xfrm>
            <a:off x="5807075" y="2537353"/>
            <a:ext cx="65088" cy="69850"/>
          </a:xfrm>
          <a:prstGeom prst="ellipse">
            <a:avLst/>
          </a:prstGeom>
          <a:solidFill>
            <a:schemeClr val="bg1"/>
          </a:solidFill>
          <a:ln w="9525">
            <a:solidFill>
              <a:schemeClr val="tx1"/>
            </a:solidFill>
            <a:round/>
            <a:headEnd/>
            <a:tailEnd/>
          </a:ln>
        </p:spPr>
        <p:txBody>
          <a:bodyPr wrap="none" lIns="90000" tIns="46800" rIns="90000" bIns="46800" anchor="ctr"/>
          <a:lstStyle/>
          <a:p>
            <a:endParaRPr lang="ja-JP" altLang="en-US"/>
          </a:p>
        </p:txBody>
      </p:sp>
      <p:sp>
        <p:nvSpPr>
          <p:cNvPr id="7214" name="Line 59"/>
          <p:cNvSpPr>
            <a:spLocks noChangeShapeType="1"/>
          </p:cNvSpPr>
          <p:nvPr/>
        </p:nvSpPr>
        <p:spPr bwMode="auto">
          <a:xfrm>
            <a:off x="6648450" y="3175528"/>
            <a:ext cx="0" cy="144462"/>
          </a:xfrm>
          <a:prstGeom prst="line">
            <a:avLst/>
          </a:prstGeom>
          <a:noFill/>
          <a:ln w="19050">
            <a:solidFill>
              <a:schemeClr val="tx1"/>
            </a:solidFill>
            <a:round/>
            <a:headEnd/>
            <a:tailEnd/>
          </a:ln>
        </p:spPr>
        <p:txBody>
          <a:bodyPr lIns="90000" tIns="46800" rIns="90000" bIns="46800" anchor="ctr"/>
          <a:lstStyle/>
          <a:p>
            <a:endParaRPr lang="ja-JP" altLang="en-US"/>
          </a:p>
        </p:txBody>
      </p:sp>
      <p:grpSp>
        <p:nvGrpSpPr>
          <p:cNvPr id="8" name="Group 60"/>
          <p:cNvGrpSpPr>
            <a:grpSpLocks/>
          </p:cNvGrpSpPr>
          <p:nvPr/>
        </p:nvGrpSpPr>
        <p:grpSpPr bwMode="auto">
          <a:xfrm>
            <a:off x="2949575" y="3229503"/>
            <a:ext cx="263525" cy="215900"/>
            <a:chOff x="1805" y="2886"/>
            <a:chExt cx="180" cy="136"/>
          </a:xfrm>
        </p:grpSpPr>
        <p:sp>
          <p:nvSpPr>
            <p:cNvPr id="7250" name="AutoShape 61"/>
            <p:cNvSpPr>
              <a:spLocks noChangeArrowheads="1"/>
            </p:cNvSpPr>
            <p:nvPr/>
          </p:nvSpPr>
          <p:spPr bwMode="auto">
            <a:xfrm rot="5400000">
              <a:off x="1805" y="2886"/>
              <a:ext cx="136" cy="136"/>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sp>
          <p:nvSpPr>
            <p:cNvPr id="7251" name="Oval 62"/>
            <p:cNvSpPr>
              <a:spLocks noChangeArrowheads="1"/>
            </p:cNvSpPr>
            <p:nvPr/>
          </p:nvSpPr>
          <p:spPr bwMode="auto">
            <a:xfrm>
              <a:off x="1941" y="2931"/>
              <a:ext cx="44" cy="44"/>
            </a:xfrm>
            <a:prstGeom prst="ellipse">
              <a:avLst/>
            </a:prstGeom>
            <a:solidFill>
              <a:schemeClr val="bg1"/>
            </a:solidFill>
            <a:ln w="19050">
              <a:solidFill>
                <a:schemeClr val="tx1"/>
              </a:solidFill>
              <a:round/>
              <a:headEnd/>
              <a:tailEnd/>
            </a:ln>
          </p:spPr>
          <p:txBody>
            <a:bodyPr wrap="none" lIns="90000" tIns="46800" rIns="90000" bIns="46800" anchor="ctr"/>
            <a:lstStyle/>
            <a:p>
              <a:endParaRPr lang="ja-JP" altLang="en-US"/>
            </a:p>
          </p:txBody>
        </p:sp>
      </p:grpSp>
      <p:grpSp>
        <p:nvGrpSpPr>
          <p:cNvPr id="9" name="Group 63"/>
          <p:cNvGrpSpPr>
            <a:grpSpLocks/>
          </p:cNvGrpSpPr>
          <p:nvPr/>
        </p:nvGrpSpPr>
        <p:grpSpPr bwMode="auto">
          <a:xfrm>
            <a:off x="2617788" y="3229503"/>
            <a:ext cx="263525" cy="215900"/>
            <a:chOff x="1578" y="2886"/>
            <a:chExt cx="180" cy="136"/>
          </a:xfrm>
        </p:grpSpPr>
        <p:sp>
          <p:nvSpPr>
            <p:cNvPr id="7248" name="AutoShape 64"/>
            <p:cNvSpPr>
              <a:spLocks noChangeArrowheads="1"/>
            </p:cNvSpPr>
            <p:nvPr/>
          </p:nvSpPr>
          <p:spPr bwMode="auto">
            <a:xfrm rot="5400000">
              <a:off x="1578" y="2886"/>
              <a:ext cx="136" cy="136"/>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sp>
          <p:nvSpPr>
            <p:cNvPr id="7249" name="Oval 65"/>
            <p:cNvSpPr>
              <a:spLocks noChangeArrowheads="1"/>
            </p:cNvSpPr>
            <p:nvPr/>
          </p:nvSpPr>
          <p:spPr bwMode="auto">
            <a:xfrm>
              <a:off x="1714" y="2931"/>
              <a:ext cx="44" cy="44"/>
            </a:xfrm>
            <a:prstGeom prst="ellipse">
              <a:avLst/>
            </a:prstGeom>
            <a:solidFill>
              <a:schemeClr val="bg1"/>
            </a:solidFill>
            <a:ln w="19050">
              <a:solidFill>
                <a:schemeClr val="tx1"/>
              </a:solidFill>
              <a:round/>
              <a:headEnd/>
              <a:tailEnd/>
            </a:ln>
          </p:spPr>
          <p:txBody>
            <a:bodyPr wrap="none" lIns="90000" tIns="46800" rIns="90000" bIns="46800" anchor="ctr"/>
            <a:lstStyle/>
            <a:p>
              <a:endParaRPr lang="ja-JP" altLang="en-US"/>
            </a:p>
          </p:txBody>
        </p:sp>
      </p:grpSp>
      <p:sp>
        <p:nvSpPr>
          <p:cNvPr id="7217" name="Oval 66"/>
          <p:cNvSpPr>
            <a:spLocks noChangeArrowheads="1"/>
          </p:cNvSpPr>
          <p:nvPr/>
        </p:nvSpPr>
        <p:spPr bwMode="auto">
          <a:xfrm>
            <a:off x="2859088" y="2738965"/>
            <a:ext cx="65087"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grpSp>
        <p:nvGrpSpPr>
          <p:cNvPr id="10" name="Group 67"/>
          <p:cNvGrpSpPr>
            <a:grpSpLocks/>
          </p:cNvGrpSpPr>
          <p:nvPr/>
        </p:nvGrpSpPr>
        <p:grpSpPr bwMode="auto">
          <a:xfrm>
            <a:off x="3681413" y="3229503"/>
            <a:ext cx="263525" cy="215900"/>
            <a:chOff x="2304" y="2886"/>
            <a:chExt cx="180" cy="136"/>
          </a:xfrm>
        </p:grpSpPr>
        <p:sp>
          <p:nvSpPr>
            <p:cNvPr id="7246" name="AutoShape 68"/>
            <p:cNvSpPr>
              <a:spLocks noChangeArrowheads="1"/>
            </p:cNvSpPr>
            <p:nvPr/>
          </p:nvSpPr>
          <p:spPr bwMode="auto">
            <a:xfrm rot="5400000">
              <a:off x="2304" y="2886"/>
              <a:ext cx="136" cy="136"/>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sp>
          <p:nvSpPr>
            <p:cNvPr id="7247" name="Oval 69"/>
            <p:cNvSpPr>
              <a:spLocks noChangeArrowheads="1"/>
            </p:cNvSpPr>
            <p:nvPr/>
          </p:nvSpPr>
          <p:spPr bwMode="auto">
            <a:xfrm>
              <a:off x="2440" y="2931"/>
              <a:ext cx="44" cy="44"/>
            </a:xfrm>
            <a:prstGeom prst="ellipse">
              <a:avLst/>
            </a:prstGeom>
            <a:solidFill>
              <a:schemeClr val="bg1"/>
            </a:solidFill>
            <a:ln w="19050">
              <a:solidFill>
                <a:schemeClr val="tx1"/>
              </a:solidFill>
              <a:round/>
              <a:headEnd/>
              <a:tailEnd/>
            </a:ln>
          </p:spPr>
          <p:txBody>
            <a:bodyPr wrap="none" lIns="90000" tIns="46800" rIns="90000" bIns="46800" anchor="ctr"/>
            <a:lstStyle/>
            <a:p>
              <a:endParaRPr lang="ja-JP" altLang="en-US"/>
            </a:p>
          </p:txBody>
        </p:sp>
      </p:grpSp>
      <p:grpSp>
        <p:nvGrpSpPr>
          <p:cNvPr id="11" name="Group 70"/>
          <p:cNvGrpSpPr>
            <a:grpSpLocks/>
          </p:cNvGrpSpPr>
          <p:nvPr/>
        </p:nvGrpSpPr>
        <p:grpSpPr bwMode="auto">
          <a:xfrm>
            <a:off x="3149600" y="2665940"/>
            <a:ext cx="263525" cy="215900"/>
            <a:chOff x="1941" y="2568"/>
            <a:chExt cx="180" cy="136"/>
          </a:xfrm>
        </p:grpSpPr>
        <p:sp>
          <p:nvSpPr>
            <p:cNvPr id="7244" name="AutoShape 71"/>
            <p:cNvSpPr>
              <a:spLocks noChangeArrowheads="1"/>
            </p:cNvSpPr>
            <p:nvPr/>
          </p:nvSpPr>
          <p:spPr bwMode="auto">
            <a:xfrm rot="5400000">
              <a:off x="1941" y="2568"/>
              <a:ext cx="136" cy="136"/>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sp>
          <p:nvSpPr>
            <p:cNvPr id="7245" name="Oval 72"/>
            <p:cNvSpPr>
              <a:spLocks noChangeArrowheads="1"/>
            </p:cNvSpPr>
            <p:nvPr/>
          </p:nvSpPr>
          <p:spPr bwMode="auto">
            <a:xfrm>
              <a:off x="2077" y="2614"/>
              <a:ext cx="44" cy="44"/>
            </a:xfrm>
            <a:prstGeom prst="ellipse">
              <a:avLst/>
            </a:prstGeom>
            <a:solidFill>
              <a:schemeClr val="bg1"/>
            </a:solidFill>
            <a:ln w="19050">
              <a:solidFill>
                <a:schemeClr val="tx1"/>
              </a:solidFill>
              <a:round/>
              <a:headEnd/>
              <a:tailEnd/>
            </a:ln>
          </p:spPr>
          <p:txBody>
            <a:bodyPr wrap="none" lIns="90000" tIns="46800" rIns="90000" bIns="46800" anchor="ctr"/>
            <a:lstStyle/>
            <a:p>
              <a:endParaRPr lang="ja-JP" altLang="en-US"/>
            </a:p>
          </p:txBody>
        </p:sp>
      </p:grpSp>
      <p:grpSp>
        <p:nvGrpSpPr>
          <p:cNvPr id="12" name="Group 73"/>
          <p:cNvGrpSpPr>
            <a:grpSpLocks/>
          </p:cNvGrpSpPr>
          <p:nvPr/>
        </p:nvGrpSpPr>
        <p:grpSpPr bwMode="auto">
          <a:xfrm>
            <a:off x="2109788" y="3229503"/>
            <a:ext cx="263525" cy="215900"/>
            <a:chOff x="1260" y="2886"/>
            <a:chExt cx="180" cy="136"/>
          </a:xfrm>
        </p:grpSpPr>
        <p:sp>
          <p:nvSpPr>
            <p:cNvPr id="7242" name="AutoShape 74"/>
            <p:cNvSpPr>
              <a:spLocks noChangeArrowheads="1"/>
            </p:cNvSpPr>
            <p:nvPr/>
          </p:nvSpPr>
          <p:spPr bwMode="auto">
            <a:xfrm rot="5400000">
              <a:off x="1260" y="2886"/>
              <a:ext cx="136" cy="136"/>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sp>
          <p:nvSpPr>
            <p:cNvPr id="7243" name="Oval 75"/>
            <p:cNvSpPr>
              <a:spLocks noChangeArrowheads="1"/>
            </p:cNvSpPr>
            <p:nvPr/>
          </p:nvSpPr>
          <p:spPr bwMode="auto">
            <a:xfrm>
              <a:off x="1396" y="2931"/>
              <a:ext cx="44" cy="44"/>
            </a:xfrm>
            <a:prstGeom prst="ellipse">
              <a:avLst/>
            </a:prstGeom>
            <a:solidFill>
              <a:schemeClr val="bg1"/>
            </a:solidFill>
            <a:ln w="19050">
              <a:solidFill>
                <a:schemeClr val="tx1"/>
              </a:solidFill>
              <a:round/>
              <a:headEnd/>
              <a:tailEnd/>
            </a:ln>
          </p:spPr>
          <p:txBody>
            <a:bodyPr wrap="none" lIns="90000" tIns="46800" rIns="90000" bIns="46800" anchor="ctr"/>
            <a:lstStyle/>
            <a:p>
              <a:endParaRPr lang="ja-JP" altLang="en-US"/>
            </a:p>
          </p:txBody>
        </p:sp>
      </p:grpSp>
      <p:grpSp>
        <p:nvGrpSpPr>
          <p:cNvPr id="13" name="Group 76"/>
          <p:cNvGrpSpPr>
            <a:grpSpLocks/>
          </p:cNvGrpSpPr>
          <p:nvPr/>
        </p:nvGrpSpPr>
        <p:grpSpPr bwMode="auto">
          <a:xfrm>
            <a:off x="1685925" y="3229503"/>
            <a:ext cx="265113" cy="215900"/>
            <a:chOff x="943" y="2886"/>
            <a:chExt cx="180" cy="136"/>
          </a:xfrm>
        </p:grpSpPr>
        <p:sp>
          <p:nvSpPr>
            <p:cNvPr id="7240" name="AutoShape 77"/>
            <p:cNvSpPr>
              <a:spLocks noChangeArrowheads="1"/>
            </p:cNvSpPr>
            <p:nvPr/>
          </p:nvSpPr>
          <p:spPr bwMode="auto">
            <a:xfrm rot="5400000">
              <a:off x="943" y="2886"/>
              <a:ext cx="136" cy="136"/>
            </a:xfrm>
            <a:prstGeom prst="triangle">
              <a:avLst>
                <a:gd name="adj" fmla="val 50000"/>
              </a:avLst>
            </a:prstGeom>
            <a:solidFill>
              <a:schemeClr val="bg1"/>
            </a:solidFill>
            <a:ln w="19050">
              <a:solidFill>
                <a:schemeClr val="tx1"/>
              </a:solidFill>
              <a:miter lim="800000"/>
              <a:headEnd/>
              <a:tailEnd/>
            </a:ln>
          </p:spPr>
          <p:txBody>
            <a:bodyPr wrap="none" lIns="90000" tIns="46800" rIns="90000" bIns="46800" anchor="ctr"/>
            <a:lstStyle/>
            <a:p>
              <a:endParaRPr lang="ja-JP" altLang="en-US"/>
            </a:p>
          </p:txBody>
        </p:sp>
        <p:sp>
          <p:nvSpPr>
            <p:cNvPr id="7241" name="Oval 78"/>
            <p:cNvSpPr>
              <a:spLocks noChangeArrowheads="1"/>
            </p:cNvSpPr>
            <p:nvPr/>
          </p:nvSpPr>
          <p:spPr bwMode="auto">
            <a:xfrm>
              <a:off x="1079" y="2931"/>
              <a:ext cx="44" cy="44"/>
            </a:xfrm>
            <a:prstGeom prst="ellipse">
              <a:avLst/>
            </a:prstGeom>
            <a:solidFill>
              <a:schemeClr val="bg1"/>
            </a:solidFill>
            <a:ln w="19050">
              <a:solidFill>
                <a:schemeClr val="tx1"/>
              </a:solidFill>
              <a:round/>
              <a:headEnd/>
              <a:tailEnd/>
            </a:ln>
          </p:spPr>
          <p:txBody>
            <a:bodyPr wrap="none" lIns="90000" tIns="46800" rIns="90000" bIns="46800" anchor="ctr"/>
            <a:lstStyle/>
            <a:p>
              <a:endParaRPr lang="ja-JP" altLang="en-US"/>
            </a:p>
          </p:txBody>
        </p:sp>
      </p:grpSp>
      <p:sp>
        <p:nvSpPr>
          <p:cNvPr id="7222" name="Oval 79"/>
          <p:cNvSpPr>
            <a:spLocks noChangeArrowheads="1"/>
          </p:cNvSpPr>
          <p:nvPr/>
        </p:nvSpPr>
        <p:spPr bwMode="auto">
          <a:xfrm>
            <a:off x="1582738" y="3019953"/>
            <a:ext cx="65087"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23" name="Line 80"/>
          <p:cNvSpPr>
            <a:spLocks noChangeShapeType="1"/>
          </p:cNvSpPr>
          <p:nvPr/>
        </p:nvSpPr>
        <p:spPr bwMode="auto">
          <a:xfrm flipV="1">
            <a:off x="2816225" y="2410353"/>
            <a:ext cx="200025" cy="215900"/>
          </a:xfrm>
          <a:prstGeom prst="line">
            <a:avLst/>
          </a:prstGeom>
          <a:noFill/>
          <a:ln w="9525">
            <a:solidFill>
              <a:schemeClr val="tx1"/>
            </a:solidFill>
            <a:round/>
            <a:headEnd/>
            <a:tailEnd type="triangle" w="med" len="med"/>
          </a:ln>
        </p:spPr>
        <p:txBody>
          <a:bodyPr lIns="90000" tIns="46800" rIns="90000" bIns="46800" anchor="ctr"/>
          <a:lstStyle/>
          <a:p>
            <a:endParaRPr lang="ja-JP" altLang="en-US"/>
          </a:p>
        </p:txBody>
      </p:sp>
      <p:sp>
        <p:nvSpPr>
          <p:cNvPr id="7224" name="Oval 81"/>
          <p:cNvSpPr>
            <a:spLocks noChangeArrowheads="1"/>
          </p:cNvSpPr>
          <p:nvPr/>
        </p:nvSpPr>
        <p:spPr bwMode="auto">
          <a:xfrm>
            <a:off x="2828925" y="1656290"/>
            <a:ext cx="65088"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25" name="Line 82"/>
          <p:cNvSpPr>
            <a:spLocks noChangeShapeType="1"/>
          </p:cNvSpPr>
          <p:nvPr/>
        </p:nvSpPr>
        <p:spPr bwMode="auto">
          <a:xfrm>
            <a:off x="2762250" y="1551515"/>
            <a:ext cx="200025" cy="0"/>
          </a:xfrm>
          <a:prstGeom prst="line">
            <a:avLst/>
          </a:prstGeom>
          <a:noFill/>
          <a:ln w="19050">
            <a:solidFill>
              <a:schemeClr val="tx1"/>
            </a:solidFill>
            <a:round/>
            <a:headEnd/>
            <a:tailEnd/>
          </a:ln>
        </p:spPr>
        <p:txBody>
          <a:bodyPr lIns="90000" tIns="46800" rIns="90000" bIns="46800" anchor="ctr"/>
          <a:lstStyle/>
          <a:p>
            <a:endParaRPr lang="ja-JP" altLang="en-US"/>
          </a:p>
        </p:txBody>
      </p:sp>
      <p:sp>
        <p:nvSpPr>
          <p:cNvPr id="7226" name="Oval 84"/>
          <p:cNvSpPr>
            <a:spLocks noChangeArrowheads="1"/>
          </p:cNvSpPr>
          <p:nvPr/>
        </p:nvSpPr>
        <p:spPr bwMode="auto">
          <a:xfrm>
            <a:off x="1992313" y="3302528"/>
            <a:ext cx="65087" cy="69850"/>
          </a:xfrm>
          <a:prstGeom prst="ellipse">
            <a:avLst/>
          </a:prstGeom>
          <a:solidFill>
            <a:schemeClr val="tx1"/>
          </a:solidFill>
          <a:ln w="9525">
            <a:solidFill>
              <a:schemeClr val="tx1"/>
            </a:solidFill>
            <a:round/>
            <a:headEnd/>
            <a:tailEnd/>
          </a:ln>
        </p:spPr>
        <p:txBody>
          <a:bodyPr wrap="none" lIns="90000" tIns="46800" rIns="90000" bIns="46800" anchor="ctr"/>
          <a:lstStyle/>
          <a:p>
            <a:endParaRPr lang="ja-JP" altLang="en-US"/>
          </a:p>
        </p:txBody>
      </p:sp>
      <p:sp>
        <p:nvSpPr>
          <p:cNvPr id="7227" name="Text Box 85"/>
          <p:cNvSpPr txBox="1">
            <a:spLocks noChangeArrowheads="1"/>
          </p:cNvSpPr>
          <p:nvPr/>
        </p:nvSpPr>
        <p:spPr bwMode="auto">
          <a:xfrm>
            <a:off x="2638425" y="1295928"/>
            <a:ext cx="455613" cy="304800"/>
          </a:xfrm>
          <a:prstGeom prst="rect">
            <a:avLst/>
          </a:prstGeom>
          <a:noFill/>
          <a:ln w="9525">
            <a:noFill/>
            <a:miter lim="800000"/>
            <a:headEnd/>
            <a:tailEnd/>
          </a:ln>
        </p:spPr>
        <p:txBody>
          <a:bodyPr wrap="none" lIns="90000" tIns="46800" rIns="90000" bIns="46800">
            <a:spAutoFit/>
          </a:bodyPr>
          <a:lstStyle/>
          <a:p>
            <a:r>
              <a:rPr lang="en-US" altLang="ja-JP" sz="1400" b="1"/>
              <a:t>V</a:t>
            </a:r>
            <a:r>
              <a:rPr lang="en-US" altLang="ja-JP" sz="1000" b="1"/>
              <a:t>dd</a:t>
            </a:r>
          </a:p>
        </p:txBody>
      </p:sp>
      <p:sp>
        <p:nvSpPr>
          <p:cNvPr id="7228" name="Text Box 86"/>
          <p:cNvSpPr txBox="1">
            <a:spLocks noChangeArrowheads="1"/>
          </p:cNvSpPr>
          <p:nvPr/>
        </p:nvSpPr>
        <p:spPr bwMode="auto">
          <a:xfrm>
            <a:off x="6611938" y="3129490"/>
            <a:ext cx="455612" cy="304800"/>
          </a:xfrm>
          <a:prstGeom prst="rect">
            <a:avLst/>
          </a:prstGeom>
          <a:noFill/>
          <a:ln w="9525">
            <a:noFill/>
            <a:miter lim="800000"/>
            <a:headEnd/>
            <a:tailEnd/>
          </a:ln>
        </p:spPr>
        <p:txBody>
          <a:bodyPr wrap="none" lIns="90000" tIns="46800" rIns="90000" bIns="46800">
            <a:spAutoFit/>
          </a:bodyPr>
          <a:lstStyle/>
          <a:p>
            <a:r>
              <a:rPr lang="en-US" altLang="ja-JP" sz="1400" b="1"/>
              <a:t>V</a:t>
            </a:r>
            <a:r>
              <a:rPr lang="en-US" altLang="ja-JP" sz="1000" b="1"/>
              <a:t>dd</a:t>
            </a:r>
          </a:p>
        </p:txBody>
      </p:sp>
      <p:sp>
        <p:nvSpPr>
          <p:cNvPr id="7229" name="Text Box 87"/>
          <p:cNvSpPr txBox="1">
            <a:spLocks noChangeArrowheads="1"/>
          </p:cNvSpPr>
          <p:nvPr/>
        </p:nvSpPr>
        <p:spPr bwMode="auto">
          <a:xfrm>
            <a:off x="7756525" y="2334153"/>
            <a:ext cx="1123950" cy="366712"/>
          </a:xfrm>
          <a:prstGeom prst="rect">
            <a:avLst/>
          </a:prstGeom>
          <a:noFill/>
          <a:ln w="9525">
            <a:noFill/>
            <a:miter lim="800000"/>
            <a:headEnd/>
            <a:tailEnd/>
          </a:ln>
        </p:spPr>
        <p:txBody>
          <a:bodyPr wrap="none" lIns="90000" tIns="46800" rIns="90000" bIns="46800">
            <a:spAutoFit/>
          </a:bodyPr>
          <a:lstStyle/>
          <a:p>
            <a:r>
              <a:rPr lang="en-US" altLang="ja-JP" b="1"/>
              <a:t>E</a:t>
            </a:r>
            <a:r>
              <a:rPr lang="en-US" altLang="ja-JP" sz="1200" b="1"/>
              <a:t>-</a:t>
            </a:r>
            <a:r>
              <a:rPr lang="en-US" altLang="ja-JP" sz="1200"/>
              <a:t>out </a:t>
            </a:r>
            <a:r>
              <a:rPr lang="en-US" altLang="ja-JP" sz="1200" b="1"/>
              <a:t> </a:t>
            </a:r>
            <a:r>
              <a:rPr lang="en-US" altLang="ja-JP" sz="1600"/>
              <a:t>(</a:t>
            </a:r>
            <a:r>
              <a:rPr lang="en-US" altLang="ja-JP" sz="1600" b="1"/>
              <a:t>H</a:t>
            </a:r>
            <a:r>
              <a:rPr lang="en-US" altLang="ja-JP" baseline="-18000"/>
              <a:t>ex</a:t>
            </a:r>
            <a:r>
              <a:rPr lang="en-US" altLang="ja-JP" sz="1600"/>
              <a:t>)</a:t>
            </a:r>
          </a:p>
        </p:txBody>
      </p:sp>
      <p:sp>
        <p:nvSpPr>
          <p:cNvPr id="7230" name="Rectangle 88"/>
          <p:cNvSpPr>
            <a:spLocks noChangeArrowheads="1"/>
          </p:cNvSpPr>
          <p:nvPr/>
        </p:nvSpPr>
        <p:spPr bwMode="auto">
          <a:xfrm rot="16200000">
            <a:off x="4604544" y="2771509"/>
            <a:ext cx="563563" cy="111125"/>
          </a:xfrm>
          <a:prstGeom prst="rect">
            <a:avLst/>
          </a:prstGeom>
          <a:solidFill>
            <a:schemeClr val="bg1"/>
          </a:solidFill>
          <a:ln w="19050">
            <a:solidFill>
              <a:schemeClr val="tx1"/>
            </a:solidFill>
            <a:miter lim="800000"/>
            <a:headEnd/>
            <a:tailEnd/>
          </a:ln>
        </p:spPr>
        <p:txBody>
          <a:bodyPr/>
          <a:lstStyle/>
          <a:p>
            <a:endParaRPr lang="ja-JP" altLang="en-US"/>
          </a:p>
        </p:txBody>
      </p:sp>
      <p:sp>
        <p:nvSpPr>
          <p:cNvPr id="7231" name="Freeform 89"/>
          <p:cNvSpPr>
            <a:spLocks/>
          </p:cNvSpPr>
          <p:nvPr/>
        </p:nvSpPr>
        <p:spPr bwMode="auto">
          <a:xfrm>
            <a:off x="4748213" y="2783415"/>
            <a:ext cx="271462" cy="138113"/>
          </a:xfrm>
          <a:custGeom>
            <a:avLst/>
            <a:gdLst>
              <a:gd name="T0" fmla="*/ 2147483647 w 186"/>
              <a:gd name="T1" fmla="*/ 2147483647 h 87"/>
              <a:gd name="T2" fmla="*/ 2147483647 w 186"/>
              <a:gd name="T3" fmla="*/ 2147483647 h 87"/>
              <a:gd name="T4" fmla="*/ 0 w 186"/>
              <a:gd name="T5" fmla="*/ 2147483647 h 87"/>
              <a:gd name="T6" fmla="*/ 2147483647 w 186"/>
              <a:gd name="T7" fmla="*/ 0 h 87"/>
              <a:gd name="T8" fmla="*/ 0 60000 65536"/>
              <a:gd name="T9" fmla="*/ 0 60000 65536"/>
              <a:gd name="T10" fmla="*/ 0 60000 65536"/>
              <a:gd name="T11" fmla="*/ 0 60000 65536"/>
              <a:gd name="T12" fmla="*/ 0 w 186"/>
              <a:gd name="T13" fmla="*/ 0 h 87"/>
              <a:gd name="T14" fmla="*/ 186 w 186"/>
              <a:gd name="T15" fmla="*/ 87 h 87"/>
            </a:gdLst>
            <a:ahLst/>
            <a:cxnLst>
              <a:cxn ang="T8">
                <a:pos x="T0" y="T1"/>
              </a:cxn>
              <a:cxn ang="T9">
                <a:pos x="T2" y="T3"/>
              </a:cxn>
              <a:cxn ang="T10">
                <a:pos x="T4" y="T5"/>
              </a:cxn>
              <a:cxn ang="T11">
                <a:pos x="T6" y="T7"/>
              </a:cxn>
            </a:cxnLst>
            <a:rect l="T12" t="T13" r="T14" b="T15"/>
            <a:pathLst>
              <a:path w="186" h="87">
                <a:moveTo>
                  <a:pt x="133" y="87"/>
                </a:moveTo>
                <a:lnTo>
                  <a:pt x="186" y="67"/>
                </a:lnTo>
                <a:lnTo>
                  <a:pt x="0" y="25"/>
                </a:lnTo>
                <a:lnTo>
                  <a:pt x="52" y="0"/>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232" name="Freeform 90"/>
          <p:cNvSpPr>
            <a:spLocks/>
          </p:cNvSpPr>
          <p:nvPr/>
        </p:nvSpPr>
        <p:spPr bwMode="auto">
          <a:xfrm>
            <a:off x="4749800" y="2635778"/>
            <a:ext cx="271463" cy="138112"/>
          </a:xfrm>
          <a:custGeom>
            <a:avLst/>
            <a:gdLst>
              <a:gd name="T0" fmla="*/ 2147483647 w 186"/>
              <a:gd name="T1" fmla="*/ 2147483647 h 87"/>
              <a:gd name="T2" fmla="*/ 2147483647 w 186"/>
              <a:gd name="T3" fmla="*/ 2147483647 h 87"/>
              <a:gd name="T4" fmla="*/ 0 w 186"/>
              <a:gd name="T5" fmla="*/ 2147483647 h 87"/>
              <a:gd name="T6" fmla="*/ 2147483647 w 186"/>
              <a:gd name="T7" fmla="*/ 0 h 87"/>
              <a:gd name="T8" fmla="*/ 0 60000 65536"/>
              <a:gd name="T9" fmla="*/ 0 60000 65536"/>
              <a:gd name="T10" fmla="*/ 0 60000 65536"/>
              <a:gd name="T11" fmla="*/ 0 60000 65536"/>
              <a:gd name="T12" fmla="*/ 0 w 186"/>
              <a:gd name="T13" fmla="*/ 0 h 87"/>
              <a:gd name="T14" fmla="*/ 186 w 186"/>
              <a:gd name="T15" fmla="*/ 87 h 87"/>
            </a:gdLst>
            <a:ahLst/>
            <a:cxnLst>
              <a:cxn ang="T8">
                <a:pos x="T0" y="T1"/>
              </a:cxn>
              <a:cxn ang="T9">
                <a:pos x="T2" y="T3"/>
              </a:cxn>
              <a:cxn ang="T10">
                <a:pos x="T4" y="T5"/>
              </a:cxn>
              <a:cxn ang="T11">
                <a:pos x="T6" y="T7"/>
              </a:cxn>
            </a:cxnLst>
            <a:rect l="T12" t="T13" r="T14" b="T15"/>
            <a:pathLst>
              <a:path w="186" h="87">
                <a:moveTo>
                  <a:pt x="129" y="87"/>
                </a:moveTo>
                <a:lnTo>
                  <a:pt x="186" y="69"/>
                </a:lnTo>
                <a:lnTo>
                  <a:pt x="0" y="28"/>
                </a:lnTo>
                <a:lnTo>
                  <a:pt x="51" y="0"/>
                </a:lnTo>
              </a:path>
            </a:pathLst>
          </a:custGeom>
          <a:noFill/>
          <a:ln w="19050" cap="flat" cmpd="sng">
            <a:solidFill>
              <a:schemeClr val="tx1"/>
            </a:solidFill>
            <a:prstDash val="solid"/>
            <a:round/>
            <a:headEnd/>
            <a:tailEnd/>
          </a:ln>
        </p:spPr>
        <p:txBody>
          <a:bodyPr lIns="90000" tIns="46800" rIns="90000" bIns="46800" anchor="ctr"/>
          <a:lstStyle/>
          <a:p>
            <a:endParaRPr lang="ja-JP" altLang="en-US"/>
          </a:p>
        </p:txBody>
      </p:sp>
      <p:sp>
        <p:nvSpPr>
          <p:cNvPr id="7233" name="Text Box 91"/>
          <p:cNvSpPr txBox="1">
            <a:spLocks noChangeArrowheads="1"/>
          </p:cNvSpPr>
          <p:nvPr/>
        </p:nvSpPr>
        <p:spPr bwMode="auto">
          <a:xfrm>
            <a:off x="5937250" y="2075390"/>
            <a:ext cx="517525" cy="366713"/>
          </a:xfrm>
          <a:prstGeom prst="rect">
            <a:avLst/>
          </a:prstGeom>
          <a:noFill/>
          <a:ln w="9525">
            <a:noFill/>
            <a:miter lim="800000"/>
            <a:headEnd/>
            <a:tailEnd/>
          </a:ln>
        </p:spPr>
        <p:txBody>
          <a:bodyPr wrap="none">
            <a:spAutoFit/>
          </a:bodyPr>
          <a:lstStyle/>
          <a:p>
            <a:r>
              <a:rPr lang="ja-JP" altLang="en-US"/>
              <a:t>ＡＳ</a:t>
            </a:r>
          </a:p>
        </p:txBody>
      </p:sp>
      <p:sp>
        <p:nvSpPr>
          <p:cNvPr id="7234" name="Line 93"/>
          <p:cNvSpPr>
            <a:spLocks noChangeShapeType="1"/>
          </p:cNvSpPr>
          <p:nvPr/>
        </p:nvSpPr>
        <p:spPr bwMode="auto">
          <a:xfrm flipV="1">
            <a:off x="4516438" y="3510490"/>
            <a:ext cx="144462" cy="1079500"/>
          </a:xfrm>
          <a:prstGeom prst="line">
            <a:avLst/>
          </a:prstGeom>
          <a:noFill/>
          <a:ln w="9525">
            <a:solidFill>
              <a:schemeClr val="tx1"/>
            </a:solidFill>
            <a:round/>
            <a:headEnd/>
            <a:tailEnd type="triangle" w="med" len="med"/>
          </a:ln>
        </p:spPr>
        <p:txBody>
          <a:bodyPr/>
          <a:lstStyle/>
          <a:p>
            <a:endParaRPr lang="ja-JP" altLang="en-US"/>
          </a:p>
        </p:txBody>
      </p:sp>
      <p:sp>
        <p:nvSpPr>
          <p:cNvPr id="7235" name="Line 94"/>
          <p:cNvSpPr>
            <a:spLocks noChangeShapeType="1"/>
          </p:cNvSpPr>
          <p:nvPr/>
        </p:nvSpPr>
        <p:spPr bwMode="auto">
          <a:xfrm>
            <a:off x="4876800" y="1276878"/>
            <a:ext cx="0" cy="360362"/>
          </a:xfrm>
          <a:prstGeom prst="line">
            <a:avLst/>
          </a:prstGeom>
          <a:noFill/>
          <a:ln w="34925">
            <a:solidFill>
              <a:srgbClr val="0000FF"/>
            </a:solidFill>
            <a:round/>
            <a:headEnd/>
            <a:tailEnd type="triangle" w="med" len="med"/>
          </a:ln>
        </p:spPr>
        <p:txBody>
          <a:bodyPr/>
          <a:lstStyle/>
          <a:p>
            <a:endParaRPr lang="ja-JP" altLang="en-US"/>
          </a:p>
        </p:txBody>
      </p:sp>
      <p:sp>
        <p:nvSpPr>
          <p:cNvPr id="7236" name="Text Box 95"/>
          <p:cNvSpPr txBox="1">
            <a:spLocks noChangeArrowheads="1"/>
          </p:cNvSpPr>
          <p:nvPr/>
        </p:nvSpPr>
        <p:spPr bwMode="auto">
          <a:xfrm>
            <a:off x="4660900" y="880003"/>
            <a:ext cx="523875" cy="366712"/>
          </a:xfrm>
          <a:prstGeom prst="rect">
            <a:avLst/>
          </a:prstGeom>
          <a:noFill/>
          <a:ln w="9525">
            <a:noFill/>
            <a:miter lim="800000"/>
            <a:headEnd/>
            <a:tailEnd/>
          </a:ln>
        </p:spPr>
        <p:txBody>
          <a:bodyPr wrap="none">
            <a:spAutoFit/>
          </a:bodyPr>
          <a:lstStyle/>
          <a:p>
            <a:r>
              <a:rPr lang="en-US" altLang="ja-JP" dirty="0"/>
              <a:t>H</a:t>
            </a:r>
            <a:r>
              <a:rPr lang="en-US" altLang="ja-JP" sz="2000" baseline="-16000" dirty="0"/>
              <a:t>ex</a:t>
            </a:r>
          </a:p>
        </p:txBody>
      </p:sp>
      <p:sp>
        <p:nvSpPr>
          <p:cNvPr id="7237" name="Line 96"/>
          <p:cNvSpPr>
            <a:spLocks noChangeShapeType="1"/>
          </p:cNvSpPr>
          <p:nvPr/>
        </p:nvSpPr>
        <p:spPr bwMode="auto">
          <a:xfrm>
            <a:off x="7397750" y="2789765"/>
            <a:ext cx="574675" cy="0"/>
          </a:xfrm>
          <a:prstGeom prst="line">
            <a:avLst/>
          </a:prstGeom>
          <a:noFill/>
          <a:ln w="9525">
            <a:solidFill>
              <a:schemeClr val="tx1"/>
            </a:solidFill>
            <a:round/>
            <a:headEnd/>
            <a:tailEnd/>
          </a:ln>
        </p:spPr>
        <p:txBody>
          <a:bodyPr/>
          <a:lstStyle/>
          <a:p>
            <a:endParaRPr lang="ja-JP" altLang="en-US"/>
          </a:p>
        </p:txBody>
      </p:sp>
      <p:sp>
        <p:nvSpPr>
          <p:cNvPr id="7238" name="Oval 97"/>
          <p:cNvSpPr>
            <a:spLocks noChangeArrowheads="1"/>
          </p:cNvSpPr>
          <p:nvPr/>
        </p:nvSpPr>
        <p:spPr bwMode="auto">
          <a:xfrm>
            <a:off x="7972425" y="2718328"/>
            <a:ext cx="144463" cy="142875"/>
          </a:xfrm>
          <a:prstGeom prst="ellipse">
            <a:avLst/>
          </a:prstGeom>
          <a:solidFill>
            <a:schemeClr val="accent1">
              <a:alpha val="0"/>
            </a:schemeClr>
          </a:solidFill>
          <a:ln w="9525">
            <a:solidFill>
              <a:schemeClr val="tx1"/>
            </a:solidFill>
            <a:round/>
            <a:headEnd/>
            <a:tailEnd/>
          </a:ln>
        </p:spPr>
        <p:txBody>
          <a:bodyPr wrap="none" anchor="ctr"/>
          <a:lstStyle/>
          <a:p>
            <a:endParaRPr lang="ja-JP" altLang="en-US"/>
          </a:p>
        </p:txBody>
      </p:sp>
      <p:sp>
        <p:nvSpPr>
          <p:cNvPr id="97" name="正方形/長方形 96"/>
          <p:cNvSpPr/>
          <p:nvPr/>
        </p:nvSpPr>
        <p:spPr>
          <a:xfrm>
            <a:off x="1325034" y="5538611"/>
            <a:ext cx="7454900" cy="584775"/>
          </a:xfrm>
          <a:prstGeom prst="rect">
            <a:avLst/>
          </a:prstGeom>
        </p:spPr>
        <p:txBody>
          <a:bodyPr wrap="square">
            <a:spAutoFit/>
          </a:bodyPr>
          <a:lstStyle/>
          <a:p>
            <a:r>
              <a:rPr lang="en-US" altLang="ja-JP" sz="1600" dirty="0" smtClean="0">
                <a:latin typeface="Times New Roman" panose="02020603050405020304" pitchFamily="18" charset="0"/>
                <a:cs typeface="Times New Roman" panose="02020603050405020304" pitchFamily="18" charset="0"/>
              </a:rPr>
              <a:t>K. </a:t>
            </a:r>
            <a:r>
              <a:rPr lang="en-US" altLang="ja-JP" sz="1600" dirty="0" err="1" smtClean="0">
                <a:latin typeface="Times New Roman" panose="02020603050405020304" pitchFamily="18" charset="0"/>
                <a:cs typeface="Times New Roman" panose="02020603050405020304" pitchFamily="18" charset="0"/>
              </a:rPr>
              <a:t>Mohri</a:t>
            </a:r>
            <a:r>
              <a:rPr lang="en-US" altLang="ja-JP" sz="1600" dirty="0" smtClean="0">
                <a:latin typeface="Times New Roman" panose="02020603050405020304" pitchFamily="18" charset="0"/>
                <a:cs typeface="Times New Roman" panose="02020603050405020304" pitchFamily="18" charset="0"/>
              </a:rPr>
              <a:t>, Y. </a:t>
            </a:r>
            <a:r>
              <a:rPr lang="en-US" altLang="ja-JP" sz="1600" dirty="0" err="1" smtClean="0">
                <a:latin typeface="Times New Roman" panose="02020603050405020304" pitchFamily="18" charset="0"/>
                <a:cs typeface="Times New Roman" panose="02020603050405020304" pitchFamily="18" charset="0"/>
              </a:rPr>
              <a:t>Honkura</a:t>
            </a:r>
            <a:r>
              <a:rPr lang="en-US" altLang="ja-JP" sz="1600" dirty="0" smtClean="0">
                <a:latin typeface="Times New Roman" panose="02020603050405020304" pitchFamily="18" charset="0"/>
                <a:cs typeface="Times New Roman" panose="02020603050405020304" pitchFamily="18" charset="0"/>
              </a:rPr>
              <a:t>, Amorphous Wire and CMOS IC Based Magneto-Impedance Sensors – Origin, Topics, and Future, SENSOR LETTERS, Vol.5, pp.267-270, 2007</a:t>
            </a:r>
            <a:r>
              <a:rPr lang="en-US" altLang="ja-JP" sz="1600" dirty="0" smtClean="0"/>
              <a:t>.</a:t>
            </a:r>
            <a:endParaRPr lang="ja-JP" altLang="en-US" sz="1600" dirty="0"/>
          </a:p>
        </p:txBody>
      </p:sp>
      <p:sp>
        <p:nvSpPr>
          <p:cNvPr id="98" name="正方形/長方形 97"/>
          <p:cNvSpPr/>
          <p:nvPr/>
        </p:nvSpPr>
        <p:spPr>
          <a:xfrm>
            <a:off x="1332089" y="5497689"/>
            <a:ext cx="7405511" cy="688622"/>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0"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99"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a:stretch>
            <a:fillRect/>
          </a:stretch>
        </p:blipFill>
        <p:spPr bwMode="auto">
          <a:xfrm>
            <a:off x="1509930" y="1244725"/>
            <a:ext cx="6235260" cy="4196520"/>
          </a:xfrm>
          <a:prstGeom prst="rect">
            <a:avLst/>
          </a:prstGeom>
          <a:noFill/>
          <a:ln w="9525">
            <a:noFill/>
            <a:miter lim="800000"/>
            <a:headEnd/>
            <a:tailEnd/>
          </a:ln>
        </p:spPr>
      </p:pic>
      <p:sp>
        <p:nvSpPr>
          <p:cNvPr id="3" name="テキスト ボックス 2"/>
          <p:cNvSpPr txBox="1"/>
          <p:nvPr/>
        </p:nvSpPr>
        <p:spPr>
          <a:xfrm rot="16200000">
            <a:off x="3259836" y="1958949"/>
            <a:ext cx="755335" cy="523220"/>
          </a:xfrm>
          <a:prstGeom prst="rect">
            <a:avLst/>
          </a:prstGeom>
          <a:solidFill>
            <a:schemeClr val="bg1"/>
          </a:solidFill>
        </p:spPr>
        <p:txBody>
          <a:bodyPr wrap="none" rtlCol="0">
            <a:spAutoFit/>
          </a:bodyPr>
          <a:lstStyle/>
          <a:p>
            <a:r>
              <a:rPr kumimoji="1" lang="en-US" altLang="ja-JP" sz="2800" i="1" dirty="0" err="1" smtClean="0"/>
              <a:t>E</a:t>
            </a:r>
            <a:r>
              <a:rPr kumimoji="1" lang="en-US" altLang="ja-JP" sz="2800" baseline="-25000" dirty="0" err="1" smtClean="0"/>
              <a:t>out</a:t>
            </a:r>
            <a:endParaRPr kumimoji="1" lang="ja-JP" altLang="en-US" sz="2800" baseline="-25000" dirty="0"/>
          </a:p>
        </p:txBody>
      </p:sp>
      <p:sp>
        <p:nvSpPr>
          <p:cNvPr id="4" name="Text Box 4"/>
          <p:cNvSpPr txBox="1">
            <a:spLocks noChangeArrowheads="1"/>
          </p:cNvSpPr>
          <p:nvPr/>
        </p:nvSpPr>
        <p:spPr bwMode="auto">
          <a:xfrm>
            <a:off x="1726894" y="304799"/>
            <a:ext cx="5477782" cy="707886"/>
          </a:xfrm>
          <a:prstGeom prst="rect">
            <a:avLst/>
          </a:prstGeom>
          <a:noFill/>
          <a:ln w="9525">
            <a:noFill/>
            <a:miter lim="800000"/>
            <a:headEnd/>
            <a:tailEnd/>
          </a:ln>
        </p:spPr>
        <p:txBody>
          <a:bodyPr wrap="none">
            <a:spAutoFit/>
          </a:bodyPr>
          <a:lstStyle/>
          <a:p>
            <a:pPr algn="ctr"/>
            <a:r>
              <a:rPr lang="en-US" altLang="ja-JP" sz="2000" dirty="0"/>
              <a:t>   </a:t>
            </a:r>
            <a:r>
              <a:rPr lang="en-US" altLang="ja-JP" sz="2000" b="1" dirty="0">
                <a:solidFill>
                  <a:srgbClr val="002060"/>
                </a:solidFill>
                <a:effectLst>
                  <a:outerShdw blurRad="38100" dist="38100" dir="2700000" algn="tl">
                    <a:srgbClr val="000000">
                      <a:alpha val="43137"/>
                    </a:srgbClr>
                  </a:outerShdw>
                </a:effectLst>
              </a:rPr>
              <a:t>Magnetic  </a:t>
            </a:r>
            <a:r>
              <a:rPr lang="en-US" altLang="ja-JP" sz="2000" b="1" dirty="0" smtClean="0">
                <a:solidFill>
                  <a:srgbClr val="002060"/>
                </a:solidFill>
                <a:effectLst>
                  <a:outerShdw blurRad="38100" dist="38100" dir="2700000" algn="tl">
                    <a:srgbClr val="000000">
                      <a:alpha val="43137"/>
                    </a:srgbClr>
                  </a:outerShdw>
                </a:effectLst>
              </a:rPr>
              <a:t>Field </a:t>
            </a:r>
            <a:r>
              <a:rPr lang="en-US" altLang="ja-JP" sz="2000" b="1" dirty="0">
                <a:solidFill>
                  <a:srgbClr val="002060"/>
                </a:solidFill>
                <a:effectLst>
                  <a:outerShdw blurRad="38100" dist="38100" dir="2700000" algn="tl">
                    <a:srgbClr val="000000">
                      <a:alpha val="43137"/>
                    </a:srgbClr>
                  </a:outerShdw>
                </a:effectLst>
              </a:rPr>
              <a:t>D</a:t>
            </a:r>
            <a:r>
              <a:rPr lang="en-US" altLang="ja-JP" sz="2000" b="1" dirty="0" smtClean="0">
                <a:solidFill>
                  <a:srgbClr val="002060"/>
                </a:solidFill>
                <a:effectLst>
                  <a:outerShdw blurRad="38100" dist="38100" dir="2700000" algn="tl">
                    <a:srgbClr val="000000">
                      <a:alpha val="43137"/>
                    </a:srgbClr>
                  </a:outerShdw>
                </a:effectLst>
              </a:rPr>
              <a:t>etection </a:t>
            </a:r>
            <a:r>
              <a:rPr lang="en-US" altLang="ja-JP" sz="2000" b="1" dirty="0">
                <a:solidFill>
                  <a:srgbClr val="002060"/>
                </a:solidFill>
                <a:effectLst>
                  <a:outerShdw blurRad="38100" dist="38100" dir="2700000" algn="tl">
                    <a:srgbClr val="000000">
                      <a:alpha val="43137"/>
                    </a:srgbClr>
                  </a:outerShdw>
                </a:effectLst>
              </a:rPr>
              <a:t>C</a:t>
            </a:r>
            <a:r>
              <a:rPr lang="en-US" altLang="ja-JP" sz="2000" b="1" dirty="0" smtClean="0">
                <a:solidFill>
                  <a:srgbClr val="002060"/>
                </a:solidFill>
                <a:effectLst>
                  <a:outerShdw blurRad="38100" dist="38100" dir="2700000" algn="tl">
                    <a:srgbClr val="000000">
                      <a:alpha val="43137"/>
                    </a:srgbClr>
                  </a:outerShdw>
                </a:effectLst>
              </a:rPr>
              <a:t>haracteristics </a:t>
            </a:r>
          </a:p>
          <a:p>
            <a:pPr algn="ctr"/>
            <a:r>
              <a:rPr lang="en-US" altLang="ja-JP" sz="2000" b="1" dirty="0" smtClean="0">
                <a:solidFill>
                  <a:srgbClr val="002060"/>
                </a:solidFill>
                <a:effectLst>
                  <a:outerShdw blurRad="38100" dist="38100" dir="2700000" algn="tl">
                    <a:srgbClr val="000000">
                      <a:alpha val="43137"/>
                    </a:srgbClr>
                  </a:outerShdw>
                </a:effectLst>
              </a:rPr>
              <a:t>of  CMOS MI  Sensor</a:t>
            </a:r>
            <a:endParaRPr lang="en-US" altLang="ja-JP" sz="2000" b="1" dirty="0">
              <a:solidFill>
                <a:srgbClr val="002060"/>
              </a:solidFill>
              <a:effectLst>
                <a:outerShdw blurRad="38100" dist="38100" dir="2700000" algn="tl">
                  <a:srgbClr val="000000">
                    <a:alpha val="43137"/>
                  </a:srgbClr>
                </a:outerShdw>
              </a:effectLst>
            </a:endParaRPr>
          </a:p>
        </p:txBody>
      </p:sp>
      <p:sp>
        <p:nvSpPr>
          <p:cNvPr id="5" name="テキスト ボックス 3"/>
          <p:cNvSpPr txBox="1">
            <a:spLocks noChangeArrowheads="1"/>
          </p:cNvSpPr>
          <p:nvPr/>
        </p:nvSpPr>
        <p:spPr bwMode="auto">
          <a:xfrm>
            <a:off x="1108727" y="5531559"/>
            <a:ext cx="7888518" cy="643464"/>
          </a:xfrm>
          <a:prstGeom prst="rect">
            <a:avLst/>
          </a:prstGeom>
          <a:noFill/>
          <a:ln w="9525">
            <a:solidFill>
              <a:srgbClr val="FF0000"/>
            </a:solidFill>
            <a:miter lim="800000"/>
            <a:headEnd/>
            <a:tailEnd/>
          </a:ln>
        </p:spPr>
        <p:txBody>
          <a:bodyPr wrap="square">
            <a:spAutoFit/>
          </a:bodyPr>
          <a:lstStyle/>
          <a:p>
            <a:r>
              <a:rPr lang="en-US" altLang="ja-JP" dirty="0">
                <a:latin typeface="Times New Roman" pitchFamily="18" charset="0"/>
                <a:cs typeface="Times New Roman" pitchFamily="18" charset="0"/>
              </a:rPr>
              <a:t>Almost no hysteresis :  It seems that single like domain structure is realized</a:t>
            </a:r>
          </a:p>
          <a:p>
            <a:r>
              <a:rPr lang="en-US" altLang="ja-JP" dirty="0">
                <a:latin typeface="Times New Roman" pitchFamily="18" charset="0"/>
                <a:cs typeface="Times New Roman" pitchFamily="18" charset="0"/>
              </a:rPr>
              <a:t>due to dc component (total amount ) of pulse current  passing through the a- wire.</a:t>
            </a:r>
            <a:endParaRPr lang="ja-JP" altLang="en-US" dirty="0">
              <a:latin typeface="Times New Roman" pitchFamily="18" charset="0"/>
              <a:cs typeface="Times New Roman" pitchFamily="18" charset="0"/>
            </a:endParaRPr>
          </a:p>
        </p:txBody>
      </p:sp>
      <p:pic>
        <p:nvPicPr>
          <p:cNvPr id="7"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10" name="正方形/長方形 9"/>
          <p:cNvSpPr/>
          <p:nvPr/>
        </p:nvSpPr>
        <p:spPr>
          <a:xfrm>
            <a:off x="7552268" y="2065869"/>
            <a:ext cx="1275644" cy="880531"/>
          </a:xfrm>
          <a:prstGeom prst="rect">
            <a:avLst/>
          </a:prstGeom>
          <a:solidFill>
            <a:schemeClr val="bg1"/>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7620001" y="2178758"/>
            <a:ext cx="1185331" cy="646331"/>
          </a:xfrm>
          <a:prstGeom prst="rect">
            <a:avLst/>
          </a:prstGeom>
          <a:noFill/>
        </p:spPr>
        <p:txBody>
          <a:bodyPr wrap="square" rtlCol="0">
            <a:spAutoFit/>
          </a:bodyPr>
          <a:lstStyle/>
          <a:p>
            <a:r>
              <a:rPr lang="en-US" altLang="ja-JP" dirty="0" smtClean="0">
                <a:solidFill>
                  <a:srgbClr val="00B050"/>
                </a:solidFill>
                <a:latin typeface="Times New Roman" pitchFamily="18" charset="0"/>
                <a:cs typeface="Times New Roman" pitchFamily="18" charset="0"/>
              </a:rPr>
              <a:t>Sensitivity</a:t>
            </a:r>
          </a:p>
          <a:p>
            <a:r>
              <a:rPr lang="en-US" altLang="ja-JP" dirty="0" smtClean="0">
                <a:solidFill>
                  <a:srgbClr val="00B050"/>
                </a:solidFill>
                <a:latin typeface="Times New Roman" pitchFamily="18" charset="0"/>
                <a:cs typeface="Times New Roman" pitchFamily="18" charset="0"/>
              </a:rPr>
              <a:t>7</a:t>
            </a:r>
            <a:r>
              <a:rPr kumimoji="1" lang="en-US" altLang="ja-JP" dirty="0" smtClean="0">
                <a:solidFill>
                  <a:srgbClr val="00B050"/>
                </a:solidFill>
                <a:latin typeface="Times New Roman" pitchFamily="18" charset="0"/>
                <a:cs typeface="Times New Roman" pitchFamily="18" charset="0"/>
              </a:rPr>
              <a:t>0kV/T</a:t>
            </a:r>
            <a:endParaRPr kumimoji="1" lang="ja-JP" altLang="en-US" dirty="0">
              <a:solidFill>
                <a:srgbClr val="00B050"/>
              </a:solidFill>
              <a:latin typeface="Times New Roman" pitchFamily="18" charset="0"/>
              <a:cs typeface="Times New Roman" pitchFamily="18" charset="0"/>
            </a:endParaRPr>
          </a:p>
        </p:txBody>
      </p:sp>
      <p:sp>
        <p:nvSpPr>
          <p:cNvPr id="12"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2486730" y="502708"/>
            <a:ext cx="4192173" cy="523220"/>
          </a:xfrm>
          <a:prstGeom prst="rect">
            <a:avLst/>
          </a:prstGeom>
          <a:solidFill>
            <a:schemeClr val="bg1"/>
          </a:solidFill>
        </p:spPr>
        <p:txBody>
          <a:bodyPr wrap="none">
            <a:spAutoFit/>
          </a:bodyPr>
          <a:lstStyle/>
          <a:p>
            <a:pPr>
              <a:defRPr/>
            </a:pPr>
            <a:r>
              <a:rPr lang="en-US" altLang="ja-JP" sz="2800" b="1" dirty="0">
                <a:solidFill>
                  <a:srgbClr val="002060"/>
                </a:solidFill>
                <a:effectLst>
                  <a:outerShdw blurRad="38100" dist="38100" dir="2700000" algn="tl">
                    <a:srgbClr val="000000">
                      <a:alpha val="43137"/>
                    </a:srgbClr>
                  </a:outerShdw>
                </a:effectLst>
                <a:latin typeface="Times New Roman" pitchFamily="18" charset="0"/>
                <a:ea typeface="ＭＳ Ｐゴシック" charset="-128"/>
                <a:cs typeface="Times New Roman" pitchFamily="18" charset="0"/>
              </a:rPr>
              <a:t>Ultra </a:t>
            </a:r>
            <a:r>
              <a:rPr lang="en-US" altLang="ja-JP" sz="2800" b="1" dirty="0" smtClean="0">
                <a:solidFill>
                  <a:srgbClr val="002060"/>
                </a:solidFill>
                <a:effectLst>
                  <a:outerShdw blurRad="38100" dist="38100" dir="2700000" algn="tl">
                    <a:srgbClr val="000000">
                      <a:alpha val="43137"/>
                    </a:srgbClr>
                  </a:outerShdw>
                </a:effectLst>
                <a:latin typeface="Times New Roman" pitchFamily="18" charset="0"/>
                <a:ea typeface="ＭＳ Ｐゴシック" charset="-128"/>
                <a:cs typeface="Times New Roman" pitchFamily="18" charset="0"/>
              </a:rPr>
              <a:t>Low </a:t>
            </a:r>
            <a:r>
              <a:rPr lang="en-US" altLang="ja-JP" sz="2800" b="1" dirty="0">
                <a:solidFill>
                  <a:srgbClr val="002060"/>
                </a:solidFill>
                <a:effectLst>
                  <a:outerShdw blurRad="38100" dist="38100" dir="2700000" algn="tl">
                    <a:srgbClr val="000000">
                      <a:alpha val="43137"/>
                    </a:srgbClr>
                  </a:outerShdw>
                </a:effectLst>
                <a:latin typeface="Times New Roman" pitchFamily="18" charset="0"/>
                <a:ea typeface="ＭＳ Ｐゴシック" charset="-128"/>
                <a:cs typeface="Times New Roman" pitchFamily="18" charset="0"/>
              </a:rPr>
              <a:t>I</a:t>
            </a:r>
            <a:r>
              <a:rPr lang="en-US" altLang="ja-JP" sz="2800" b="1" dirty="0" smtClean="0">
                <a:solidFill>
                  <a:srgbClr val="002060"/>
                </a:solidFill>
                <a:effectLst>
                  <a:outerShdw blurRad="38100" dist="38100" dir="2700000" algn="tl">
                    <a:srgbClr val="000000">
                      <a:alpha val="43137"/>
                    </a:srgbClr>
                  </a:outerShdw>
                </a:effectLst>
                <a:latin typeface="Times New Roman" pitchFamily="18" charset="0"/>
                <a:ea typeface="ＭＳ Ｐゴシック" charset="-128"/>
                <a:cs typeface="Times New Roman" pitchFamily="18" charset="0"/>
              </a:rPr>
              <a:t>ntrinsic Noise </a:t>
            </a:r>
            <a:endParaRPr lang="ja-JP" altLang="en-US" sz="2800" b="1" dirty="0">
              <a:solidFill>
                <a:srgbClr val="002060"/>
              </a:solidFill>
              <a:effectLst>
                <a:outerShdw blurRad="38100" dist="38100" dir="2700000" algn="tl">
                  <a:srgbClr val="000000">
                    <a:alpha val="43137"/>
                  </a:srgbClr>
                </a:outerShdw>
              </a:effectLst>
              <a:latin typeface="Times New Roman" pitchFamily="18" charset="0"/>
              <a:ea typeface="ＭＳ Ｐゴシック" charset="-128"/>
              <a:cs typeface="Times New Roman" pitchFamily="18" charset="0"/>
            </a:endParaRPr>
          </a:p>
        </p:txBody>
      </p:sp>
      <p:sp>
        <p:nvSpPr>
          <p:cNvPr id="4" name="正方形/長方形 3"/>
          <p:cNvSpPr/>
          <p:nvPr/>
        </p:nvSpPr>
        <p:spPr>
          <a:xfrm>
            <a:off x="1547813" y="1341438"/>
            <a:ext cx="6769100" cy="922337"/>
          </a:xfrm>
          <a:prstGeom prst="rect">
            <a:avLst/>
          </a:prstGeom>
          <a:solidFill>
            <a:schemeClr val="bg1">
              <a:lumMod val="95000"/>
            </a:schemeClr>
          </a:solidFill>
        </p:spPr>
        <p:txBody>
          <a:bodyPr>
            <a:spAutoFit/>
          </a:bodyPr>
          <a:lstStyle/>
          <a:p>
            <a:pPr>
              <a:defRPr/>
            </a:pPr>
            <a:r>
              <a:rPr lang="en-US" altLang="ja-JP" dirty="0">
                <a:ea typeface="ＭＳ Ｐゴシック" charset="-128"/>
              </a:rPr>
              <a:t>It has been pointed out that  magnetic field noise spectral density of the MI element within a simplified model for single domain structure is expressed as</a:t>
            </a:r>
            <a:endParaRPr lang="ja-JP" altLang="en-US" dirty="0">
              <a:ea typeface="ＭＳ Ｐゴシック" charset="-128"/>
            </a:endParaRPr>
          </a:p>
        </p:txBody>
      </p:sp>
      <p:sp>
        <p:nvSpPr>
          <p:cNvPr id="8197" name="Rectangle 4"/>
          <p:cNvSpPr>
            <a:spLocks noChangeArrowheads="1"/>
          </p:cNvSpPr>
          <p:nvPr/>
        </p:nvSpPr>
        <p:spPr bwMode="auto">
          <a:xfrm>
            <a:off x="1417991" y="5510857"/>
            <a:ext cx="6696075" cy="738664"/>
          </a:xfrm>
          <a:prstGeom prst="rect">
            <a:avLst/>
          </a:prstGeom>
          <a:noFill/>
          <a:ln w="9525">
            <a:solidFill>
              <a:srgbClr val="FF0000"/>
            </a:solidFill>
            <a:miter lim="800000"/>
            <a:headEnd/>
            <a:tailEnd/>
          </a:ln>
        </p:spPr>
        <p:txBody>
          <a:bodyPr anchor="ctr">
            <a:spAutoFit/>
          </a:bodyPr>
          <a:lstStyle/>
          <a:p>
            <a:pPr eaLnBrk="0" hangingPunct="0"/>
            <a:r>
              <a:rPr lang="en-US" altLang="ja-JP" sz="1400" dirty="0">
                <a:latin typeface="Times New Roman" pitchFamily="18" charset="0"/>
                <a:cs typeface="Times New Roman" pitchFamily="18" charset="0"/>
              </a:rPr>
              <a:t>  </a:t>
            </a:r>
            <a:r>
              <a:rPr lang="en-US" altLang="ja-JP" sz="1400" dirty="0">
                <a:solidFill>
                  <a:srgbClr val="000000"/>
                </a:solidFill>
                <a:latin typeface="Times New Roman" pitchFamily="18" charset="0"/>
                <a:cs typeface="Times New Roman" pitchFamily="18" charset="0"/>
              </a:rPr>
              <a:t>L .G. C. </a:t>
            </a:r>
            <a:r>
              <a:rPr lang="en-US" altLang="ja-JP" sz="1400" dirty="0" err="1">
                <a:solidFill>
                  <a:srgbClr val="000000"/>
                </a:solidFill>
                <a:latin typeface="Times New Roman" pitchFamily="18" charset="0"/>
                <a:cs typeface="Times New Roman" pitchFamily="18" charset="0"/>
              </a:rPr>
              <a:t>Melo</a:t>
            </a:r>
            <a:r>
              <a:rPr lang="en-US" altLang="ja-JP" sz="1400" dirty="0">
                <a:solidFill>
                  <a:srgbClr val="000000"/>
                </a:solidFill>
                <a:latin typeface="Times New Roman" pitchFamily="18" charset="0"/>
                <a:cs typeface="Times New Roman" pitchFamily="18" charset="0"/>
              </a:rPr>
              <a:t>, D. Menard,  A. </a:t>
            </a:r>
            <a:r>
              <a:rPr lang="en-US" altLang="ja-JP" sz="1400" dirty="0" err="1">
                <a:solidFill>
                  <a:srgbClr val="000000"/>
                </a:solidFill>
                <a:latin typeface="Times New Roman" pitchFamily="18" charset="0"/>
                <a:cs typeface="Times New Roman" pitchFamily="18" charset="0"/>
              </a:rPr>
              <a:t>Yelon</a:t>
            </a:r>
            <a:r>
              <a:rPr lang="en-US" altLang="ja-JP" sz="1400" dirty="0">
                <a:solidFill>
                  <a:srgbClr val="000000"/>
                </a:solidFill>
                <a:latin typeface="Times New Roman" pitchFamily="18" charset="0"/>
                <a:cs typeface="Times New Roman" pitchFamily="18" charset="0"/>
              </a:rPr>
              <a:t>, L. Ding, S. </a:t>
            </a:r>
            <a:r>
              <a:rPr lang="en-US" altLang="ja-JP" sz="1400" dirty="0" err="1">
                <a:solidFill>
                  <a:srgbClr val="000000"/>
                </a:solidFill>
                <a:latin typeface="Times New Roman" pitchFamily="18" charset="0"/>
                <a:cs typeface="Times New Roman" pitchFamily="18" charset="0"/>
              </a:rPr>
              <a:t>Saez</a:t>
            </a:r>
            <a:r>
              <a:rPr lang="en-US" altLang="ja-JP" sz="1400" dirty="0">
                <a:solidFill>
                  <a:srgbClr val="000000"/>
                </a:solidFill>
                <a:latin typeface="Times New Roman" pitchFamily="18" charset="0"/>
                <a:cs typeface="Times New Roman" pitchFamily="18" charset="0"/>
              </a:rPr>
              <a:t>, and  C. </a:t>
            </a:r>
            <a:r>
              <a:rPr lang="en-US" altLang="ja-JP" sz="1400" dirty="0" err="1">
                <a:solidFill>
                  <a:srgbClr val="000000"/>
                </a:solidFill>
                <a:latin typeface="Times New Roman" pitchFamily="18" charset="0"/>
                <a:cs typeface="Times New Roman" pitchFamily="18" charset="0"/>
              </a:rPr>
              <a:t>Dolabdjian</a:t>
            </a:r>
            <a:r>
              <a:rPr lang="en-US" altLang="ja-JP" sz="1400" dirty="0">
                <a:solidFill>
                  <a:srgbClr val="000000"/>
                </a:solidFill>
                <a:latin typeface="Times New Roman" pitchFamily="18" charset="0"/>
                <a:cs typeface="Times New Roman" pitchFamily="18" charset="0"/>
              </a:rPr>
              <a:t>, </a:t>
            </a:r>
            <a:r>
              <a:rPr lang="en-US" altLang="ja-JP" sz="1400" dirty="0">
                <a:solidFill>
                  <a:srgbClr val="000000"/>
                </a:solidFill>
                <a:cs typeface="Times New Roman" pitchFamily="18" charset="0"/>
              </a:rPr>
              <a:t>“</a:t>
            </a:r>
            <a:r>
              <a:rPr lang="en-US" altLang="ja-JP" sz="1400" dirty="0">
                <a:solidFill>
                  <a:srgbClr val="000000"/>
                </a:solidFill>
                <a:latin typeface="Times New Roman" pitchFamily="18" charset="0"/>
                <a:cs typeface="Times New Roman" pitchFamily="18" charset="0"/>
              </a:rPr>
              <a:t>Optimization of  the magnetic noise and sensitivity of giant </a:t>
            </a:r>
            <a:r>
              <a:rPr lang="en-US" altLang="ja-JP" sz="1400" dirty="0" err="1">
                <a:solidFill>
                  <a:srgbClr val="000000"/>
                </a:solidFill>
                <a:latin typeface="Times New Roman" pitchFamily="18" charset="0"/>
                <a:cs typeface="Times New Roman" pitchFamily="18" charset="0"/>
              </a:rPr>
              <a:t>magnetoimpedance</a:t>
            </a:r>
            <a:r>
              <a:rPr lang="en-US" altLang="ja-JP" sz="1400" dirty="0">
                <a:solidFill>
                  <a:srgbClr val="000000"/>
                </a:solidFill>
                <a:latin typeface="Times New Roman" pitchFamily="18" charset="0"/>
                <a:cs typeface="Times New Roman" pitchFamily="18" charset="0"/>
              </a:rPr>
              <a:t> sensors</a:t>
            </a:r>
            <a:r>
              <a:rPr lang="en-US" altLang="ja-JP" sz="1400" dirty="0">
                <a:solidFill>
                  <a:srgbClr val="000000"/>
                </a:solidFill>
                <a:cs typeface="Times New Roman" pitchFamily="18" charset="0"/>
              </a:rPr>
              <a:t>”</a:t>
            </a:r>
            <a:r>
              <a:rPr lang="en-US" altLang="ja-JP" sz="1400" dirty="0">
                <a:solidFill>
                  <a:srgbClr val="000000"/>
                </a:solidFill>
                <a:latin typeface="Times New Roman" pitchFamily="18" charset="0"/>
                <a:cs typeface="Times New Roman" pitchFamily="18" charset="0"/>
              </a:rPr>
              <a:t>, </a:t>
            </a:r>
            <a:r>
              <a:rPr lang="en-US" altLang="ja-JP" sz="1400" i="1" dirty="0">
                <a:solidFill>
                  <a:srgbClr val="000000"/>
                </a:solidFill>
                <a:latin typeface="Times New Roman" pitchFamily="18" charset="0"/>
                <a:cs typeface="Times New Roman" pitchFamily="18" charset="0"/>
              </a:rPr>
              <a:t>J</a:t>
            </a:r>
            <a:r>
              <a:rPr lang="en-US" altLang="ja-JP" sz="1400" dirty="0">
                <a:solidFill>
                  <a:srgbClr val="000000"/>
                </a:solidFill>
                <a:latin typeface="Times New Roman" pitchFamily="18" charset="0"/>
                <a:cs typeface="Times New Roman" pitchFamily="18" charset="0"/>
              </a:rPr>
              <a:t>. </a:t>
            </a:r>
            <a:r>
              <a:rPr lang="en-US" altLang="ja-JP" sz="1400" i="1" dirty="0">
                <a:solidFill>
                  <a:srgbClr val="000000"/>
                </a:solidFill>
                <a:latin typeface="Times New Roman" pitchFamily="18" charset="0"/>
                <a:cs typeface="Times New Roman" pitchFamily="18" charset="0"/>
              </a:rPr>
              <a:t>Appl</a:t>
            </a:r>
            <a:r>
              <a:rPr lang="en-US" altLang="ja-JP" sz="1400" dirty="0">
                <a:solidFill>
                  <a:srgbClr val="000000"/>
                </a:solidFill>
                <a:latin typeface="Times New Roman" pitchFamily="18" charset="0"/>
                <a:cs typeface="Times New Roman" pitchFamily="18" charset="0"/>
              </a:rPr>
              <a:t>. </a:t>
            </a:r>
            <a:r>
              <a:rPr lang="en-US" altLang="ja-JP" sz="1400" i="1" dirty="0">
                <a:solidFill>
                  <a:srgbClr val="000000"/>
                </a:solidFill>
                <a:latin typeface="Times New Roman" pitchFamily="18" charset="0"/>
                <a:cs typeface="Times New Roman" pitchFamily="18" charset="0"/>
              </a:rPr>
              <a:t>Phys</a:t>
            </a:r>
            <a:r>
              <a:rPr lang="en-US" altLang="ja-JP" sz="1400" dirty="0">
                <a:solidFill>
                  <a:srgbClr val="000000"/>
                </a:solidFill>
                <a:latin typeface="Times New Roman" pitchFamily="18" charset="0"/>
                <a:cs typeface="Times New Roman" pitchFamily="18" charset="0"/>
              </a:rPr>
              <a:t>. vol. 103, pp. 033903-1-03303-6, 2008.</a:t>
            </a:r>
            <a:endParaRPr lang="en-US" altLang="ja-JP" sz="1400" dirty="0"/>
          </a:p>
        </p:txBody>
      </p:sp>
      <p:sp>
        <p:nvSpPr>
          <p:cNvPr id="8198" name="正方形/長方形 5"/>
          <p:cNvSpPr>
            <a:spLocks noChangeArrowheads="1"/>
          </p:cNvSpPr>
          <p:nvPr/>
        </p:nvSpPr>
        <p:spPr bwMode="auto">
          <a:xfrm>
            <a:off x="4776611" y="2640542"/>
            <a:ext cx="3529013" cy="2032000"/>
          </a:xfrm>
          <a:prstGeom prst="rect">
            <a:avLst/>
          </a:prstGeom>
          <a:noFill/>
          <a:ln w="9525">
            <a:noFill/>
            <a:miter lim="800000"/>
            <a:headEnd/>
            <a:tailEnd/>
          </a:ln>
        </p:spPr>
        <p:txBody>
          <a:bodyPr>
            <a:spAutoFit/>
          </a:bodyPr>
          <a:lstStyle/>
          <a:p>
            <a:r>
              <a:rPr lang="en-US" altLang="ja-JP" i="1" dirty="0">
                <a:latin typeface="Times New Roman" pitchFamily="18" charset="0"/>
                <a:cs typeface="Times New Roman" pitchFamily="18" charset="0"/>
              </a:rPr>
              <a:t>T</a:t>
            </a:r>
            <a:r>
              <a:rPr lang="en-US" altLang="ja-JP" dirty="0">
                <a:latin typeface="Times New Roman" pitchFamily="18" charset="0"/>
                <a:cs typeface="Times New Roman" pitchFamily="18" charset="0"/>
              </a:rPr>
              <a:t> : the temperature</a:t>
            </a:r>
          </a:p>
          <a:p>
            <a:r>
              <a:rPr lang="en-US" altLang="ja-JP" dirty="0">
                <a:latin typeface="Times New Roman" pitchFamily="18" charset="0"/>
                <a:cs typeface="Times New Roman" pitchFamily="18" charset="0"/>
              </a:rPr>
              <a:t> </a:t>
            </a:r>
            <a:r>
              <a:rPr lang="en-US" altLang="ja-JP" dirty="0">
                <a:latin typeface="Symbol" pitchFamily="18" charset="2"/>
                <a:cs typeface="Times New Roman" pitchFamily="18" charset="0"/>
              </a:rPr>
              <a:t>a</a:t>
            </a:r>
            <a:r>
              <a:rPr lang="en-US" altLang="ja-JP" dirty="0">
                <a:latin typeface="Times New Roman" pitchFamily="18" charset="0"/>
                <a:cs typeface="Times New Roman" pitchFamily="18" charset="0"/>
              </a:rPr>
              <a:t> : the magnetic damping constant</a:t>
            </a:r>
          </a:p>
          <a:p>
            <a:r>
              <a:rPr lang="en-US" altLang="ja-JP" dirty="0">
                <a:latin typeface="Times New Roman" pitchFamily="18" charset="0"/>
                <a:cs typeface="Times New Roman" pitchFamily="18" charset="0"/>
              </a:rPr>
              <a:t> </a:t>
            </a:r>
            <a:r>
              <a:rPr lang="en-US" altLang="ja-JP" i="1" dirty="0" err="1">
                <a:latin typeface="Times New Roman" pitchFamily="18" charset="0"/>
                <a:cs typeface="Times New Roman" pitchFamily="18" charset="0"/>
              </a:rPr>
              <a:t>k</a:t>
            </a:r>
            <a:r>
              <a:rPr lang="en-US" altLang="ja-JP" baseline="-25000" dirty="0" err="1">
                <a:latin typeface="Times New Roman" pitchFamily="18" charset="0"/>
                <a:cs typeface="Times New Roman" pitchFamily="18" charset="0"/>
              </a:rPr>
              <a:t>B</a:t>
            </a:r>
            <a:r>
              <a:rPr lang="en-US" altLang="ja-JP" dirty="0">
                <a:latin typeface="Times New Roman" pitchFamily="18" charset="0"/>
                <a:cs typeface="Times New Roman" pitchFamily="18" charset="0"/>
              </a:rPr>
              <a:t> :</a:t>
            </a:r>
            <a:r>
              <a:rPr lang="en-US" altLang="ja-JP" baseline="-25000" dirty="0">
                <a:latin typeface="Times New Roman" pitchFamily="18" charset="0"/>
                <a:cs typeface="Times New Roman" pitchFamily="18" charset="0"/>
              </a:rPr>
              <a:t> </a:t>
            </a:r>
            <a:r>
              <a:rPr lang="en-US" altLang="ja-JP" dirty="0">
                <a:latin typeface="Times New Roman" pitchFamily="18" charset="0"/>
                <a:cs typeface="Times New Roman" pitchFamily="18" charset="0"/>
              </a:rPr>
              <a:t> is </a:t>
            </a:r>
            <a:r>
              <a:rPr lang="en-US" altLang="ja-JP" dirty="0" err="1">
                <a:latin typeface="Times New Roman" pitchFamily="18" charset="0"/>
                <a:cs typeface="Times New Roman" pitchFamily="18" charset="0"/>
              </a:rPr>
              <a:t>Boltzman</a:t>
            </a:r>
            <a:r>
              <a:rPr lang="en-US" altLang="ja-JP" dirty="0">
                <a:latin typeface="Times New Roman" pitchFamily="18" charset="0"/>
                <a:cs typeface="Times New Roman" pitchFamily="18" charset="0"/>
              </a:rPr>
              <a:t> </a:t>
            </a:r>
            <a:r>
              <a:rPr lang="en-US" altLang="ja-JP" dirty="0" smtClean="0">
                <a:latin typeface="Times New Roman" pitchFamily="18" charset="0"/>
                <a:cs typeface="Times New Roman" pitchFamily="18" charset="0"/>
              </a:rPr>
              <a:t>constant</a:t>
            </a:r>
            <a:endParaRPr lang="en-US" altLang="ja-JP" dirty="0">
              <a:latin typeface="Times New Roman" pitchFamily="18" charset="0"/>
              <a:cs typeface="Times New Roman" pitchFamily="18" charset="0"/>
            </a:endParaRPr>
          </a:p>
          <a:p>
            <a:r>
              <a:rPr lang="en-US" altLang="ja-JP" dirty="0">
                <a:latin typeface="Times New Roman" pitchFamily="18" charset="0"/>
                <a:cs typeface="Times New Roman" pitchFamily="18" charset="0"/>
              </a:rPr>
              <a:t>g : gyro magnetic </a:t>
            </a:r>
            <a:r>
              <a:rPr lang="en-US" altLang="ja-JP" dirty="0" smtClean="0">
                <a:latin typeface="Times New Roman" pitchFamily="18" charset="0"/>
                <a:cs typeface="Times New Roman" pitchFamily="18" charset="0"/>
              </a:rPr>
              <a:t>ratio</a:t>
            </a:r>
            <a:endParaRPr lang="en-US" altLang="ja-JP" dirty="0">
              <a:latin typeface="Times New Roman" pitchFamily="18" charset="0"/>
              <a:cs typeface="Times New Roman" pitchFamily="18" charset="0"/>
            </a:endParaRPr>
          </a:p>
          <a:p>
            <a:r>
              <a:rPr lang="en-US" altLang="ja-JP" i="1" dirty="0" smtClean="0">
                <a:latin typeface="Times New Roman" pitchFamily="18" charset="0"/>
                <a:cs typeface="Times New Roman" pitchFamily="18" charset="0"/>
              </a:rPr>
              <a:t>M</a:t>
            </a:r>
            <a:r>
              <a:rPr lang="en-US" altLang="ja-JP" baseline="-25000" dirty="0" smtClean="0">
                <a:latin typeface="Times New Roman" pitchFamily="18" charset="0"/>
                <a:cs typeface="Times New Roman" pitchFamily="18" charset="0"/>
              </a:rPr>
              <a:t>0</a:t>
            </a:r>
            <a:r>
              <a:rPr lang="en-US" altLang="ja-JP" dirty="0" smtClean="0">
                <a:latin typeface="Times New Roman" pitchFamily="18" charset="0"/>
                <a:cs typeface="Times New Roman" pitchFamily="18" charset="0"/>
              </a:rPr>
              <a:t>  </a:t>
            </a:r>
            <a:r>
              <a:rPr lang="en-US" altLang="ja-JP" dirty="0">
                <a:latin typeface="Times New Roman" pitchFamily="18" charset="0"/>
                <a:cs typeface="Times New Roman" pitchFamily="18" charset="0"/>
              </a:rPr>
              <a:t>: saturation magnetization</a:t>
            </a:r>
          </a:p>
          <a:p>
            <a:r>
              <a:rPr lang="en-US" altLang="ja-JP" dirty="0">
                <a:latin typeface="Times New Roman" pitchFamily="18" charset="0"/>
                <a:cs typeface="Times New Roman" pitchFamily="18" charset="0"/>
              </a:rPr>
              <a:t> </a:t>
            </a:r>
            <a:r>
              <a:rPr lang="en-US" altLang="ja-JP" i="1" dirty="0">
                <a:latin typeface="Times New Roman" pitchFamily="18" charset="0"/>
                <a:cs typeface="Times New Roman" pitchFamily="18" charset="0"/>
              </a:rPr>
              <a:t>a</a:t>
            </a:r>
            <a:r>
              <a:rPr lang="en-US" altLang="ja-JP" dirty="0">
                <a:latin typeface="Times New Roman" pitchFamily="18" charset="0"/>
                <a:cs typeface="Times New Roman" pitchFamily="18" charset="0"/>
              </a:rPr>
              <a:t> : diameter </a:t>
            </a:r>
          </a:p>
          <a:p>
            <a:r>
              <a:rPr lang="en-US" altLang="ja-JP" i="1" dirty="0">
                <a:latin typeface="Times New Roman" pitchFamily="18" charset="0"/>
                <a:cs typeface="Times New Roman" pitchFamily="18" charset="0"/>
              </a:rPr>
              <a:t>l</a:t>
            </a:r>
            <a:r>
              <a:rPr lang="en-US" altLang="ja-JP" dirty="0">
                <a:latin typeface="Times New Roman" pitchFamily="18" charset="0"/>
                <a:cs typeface="Times New Roman" pitchFamily="18" charset="0"/>
              </a:rPr>
              <a:t> :  length of a wire element</a:t>
            </a:r>
            <a:endParaRPr lang="ja-JP" altLang="en-US" dirty="0">
              <a:latin typeface="Times New Roman" pitchFamily="18" charset="0"/>
              <a:cs typeface="Times New Roman" pitchFamily="18" charset="0"/>
            </a:endParaRPr>
          </a:p>
        </p:txBody>
      </p:sp>
      <p:sp>
        <p:nvSpPr>
          <p:cNvPr id="8199" name="テキスト ボックス 7"/>
          <p:cNvSpPr txBox="1">
            <a:spLocks noChangeArrowheads="1"/>
          </p:cNvSpPr>
          <p:nvPr/>
        </p:nvSpPr>
        <p:spPr bwMode="auto">
          <a:xfrm>
            <a:off x="1420813" y="4852988"/>
            <a:ext cx="7545387" cy="646331"/>
          </a:xfrm>
          <a:prstGeom prst="rect">
            <a:avLst/>
          </a:prstGeom>
          <a:noFill/>
          <a:ln w="9525">
            <a:noFill/>
            <a:miter lim="800000"/>
            <a:headEnd/>
            <a:tailEnd/>
          </a:ln>
        </p:spPr>
        <p:txBody>
          <a:bodyPr wrap="square">
            <a:spAutoFit/>
          </a:bodyPr>
          <a:lstStyle/>
          <a:p>
            <a:r>
              <a:rPr lang="en-US" altLang="ja-JP" b="1" dirty="0"/>
              <a:t>Intrinsic magnetic noise is approximately </a:t>
            </a:r>
            <a:r>
              <a:rPr lang="en-US" altLang="ja-JP" b="1" dirty="0">
                <a:solidFill>
                  <a:srgbClr val="FF0000"/>
                </a:solidFill>
              </a:rPr>
              <a:t>10 </a:t>
            </a:r>
            <a:r>
              <a:rPr lang="en-US" altLang="ja-JP" b="1" dirty="0" err="1">
                <a:solidFill>
                  <a:srgbClr val="FF0000"/>
                </a:solidFill>
              </a:rPr>
              <a:t>fT</a:t>
            </a:r>
            <a:r>
              <a:rPr lang="en-US" altLang="ja-JP" b="1" dirty="0">
                <a:solidFill>
                  <a:srgbClr val="FF0000"/>
                </a:solidFill>
              </a:rPr>
              <a:t> for 1cm Co- rich amorphous </a:t>
            </a:r>
            <a:r>
              <a:rPr lang="en-US" altLang="ja-JP" b="1" dirty="0" smtClean="0">
                <a:solidFill>
                  <a:srgbClr val="FF0000"/>
                </a:solidFill>
              </a:rPr>
              <a:t>wire </a:t>
            </a:r>
            <a:r>
              <a:rPr lang="en-US" altLang="ja-JP" b="1" dirty="0" smtClean="0"/>
              <a:t>at </a:t>
            </a:r>
            <a:r>
              <a:rPr lang="en-US" altLang="ja-JP" b="1" dirty="0"/>
              <a:t>room temperature. </a:t>
            </a:r>
          </a:p>
        </p:txBody>
      </p:sp>
      <p:sp>
        <p:nvSpPr>
          <p:cNvPr id="6144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ja-JP" altLang="en-US"/>
          </a:p>
        </p:txBody>
      </p:sp>
      <p:graphicFrame>
        <p:nvGraphicFramePr>
          <p:cNvPr id="61441" name="Object 1"/>
          <p:cNvGraphicFramePr>
            <a:graphicFrameLocks noChangeAspect="1"/>
          </p:cNvGraphicFramePr>
          <p:nvPr/>
        </p:nvGraphicFramePr>
        <p:xfrm>
          <a:off x="1587500" y="2946399"/>
          <a:ext cx="2385581" cy="1206501"/>
        </p:xfrm>
        <a:graphic>
          <a:graphicData uri="http://schemas.openxmlformats.org/presentationml/2006/ole">
            <p:oleObj spid="_x0000_s80898" name="数式" r:id="rId3" imgW="952087" imgH="482391" progId="Equation.3">
              <p:embed/>
            </p:oleObj>
          </a:graphicData>
        </a:graphic>
      </p:graphicFrame>
      <p:pic>
        <p:nvPicPr>
          <p:cNvPr id="10" name="Picture 2"/>
          <p:cNvPicPr>
            <a:picLocks noChangeAspect="1" noChangeArrowheads="1"/>
          </p:cNvPicPr>
          <p:nvPr/>
        </p:nvPicPr>
        <p:blipFill>
          <a:blip r:embed="rId4" cstate="print"/>
          <a:srcRect/>
          <a:stretch>
            <a:fillRect/>
          </a:stretch>
        </p:blipFill>
        <p:spPr bwMode="auto">
          <a:xfrm>
            <a:off x="5604053" y="6376036"/>
            <a:ext cx="3539947" cy="481964"/>
          </a:xfrm>
          <a:prstGeom prst="rect">
            <a:avLst/>
          </a:prstGeom>
          <a:noFill/>
          <a:ln w="9525">
            <a:noFill/>
            <a:miter lim="800000"/>
            <a:headEnd/>
            <a:tailEnd/>
          </a:ln>
        </p:spPr>
      </p:pic>
      <p:sp>
        <p:nvSpPr>
          <p:cNvPr id="11" name="Text Box 4"/>
          <p:cNvSpPr txBox="1">
            <a:spLocks noChangeArrowheads="1"/>
          </p:cNvSpPr>
          <p:nvPr/>
        </p:nvSpPr>
        <p:spPr bwMode="auto">
          <a:xfrm>
            <a:off x="7563556" y="0"/>
            <a:ext cx="1580444" cy="830997"/>
          </a:xfrm>
          <a:prstGeom prst="rect">
            <a:avLst/>
          </a:prstGeom>
          <a:blipFill>
            <a:blip r:embed="rId5"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741313" y="382765"/>
            <a:ext cx="5652909" cy="588079"/>
          </a:xfrm>
        </p:spPr>
        <p:txBody>
          <a:bodyPr>
            <a:normAutofit/>
          </a:bodyPr>
          <a:lstStyle/>
          <a:p>
            <a:pPr eaLnBrk="1" hangingPunct="1"/>
            <a:r>
              <a:rPr lang="en-US" altLang="ja-JP" sz="2400" b="1" dirty="0" smtClean="0">
                <a:solidFill>
                  <a:srgbClr val="002060"/>
                </a:solidFill>
                <a:latin typeface="Arial Unicode MS" pitchFamily="50" charset="-128"/>
                <a:ea typeface="Arial Unicode MS" pitchFamily="50" charset="-128"/>
                <a:cs typeface="Arial Unicode MS" pitchFamily="50" charset="-128"/>
              </a:rPr>
              <a:t>Magnetic Field and Magnetic Sensors</a:t>
            </a:r>
            <a:r>
              <a:rPr lang="ja-JP" altLang="en-US" sz="3200" dirty="0" smtClean="0"/>
              <a:t>　</a:t>
            </a:r>
            <a:r>
              <a:rPr lang="ja-JP" altLang="en-US" sz="1600" dirty="0" smtClean="0"/>
              <a:t>　　      　　　</a:t>
            </a:r>
            <a:endParaRPr lang="en-US" altLang="ja-JP" sz="1200" dirty="0" smtClean="0"/>
          </a:p>
        </p:txBody>
      </p:sp>
      <p:graphicFrame>
        <p:nvGraphicFramePr>
          <p:cNvPr id="22531" name="Group 3"/>
          <p:cNvGraphicFramePr>
            <a:graphicFrameLocks noGrp="1"/>
          </p:cNvGraphicFramePr>
          <p:nvPr>
            <p:ph type="tbl" idx="1"/>
          </p:nvPr>
        </p:nvGraphicFramePr>
        <p:xfrm>
          <a:off x="1119188" y="2618489"/>
          <a:ext cx="7904162" cy="518160"/>
        </p:xfrm>
        <a:graphic>
          <a:graphicData uri="http://schemas.openxmlformats.org/drawingml/2006/table">
            <a:tbl>
              <a:tblPr/>
              <a:tblGrid>
                <a:gridCol w="438150"/>
                <a:gridCol w="439737"/>
                <a:gridCol w="441325"/>
                <a:gridCol w="438150"/>
                <a:gridCol w="439738"/>
                <a:gridCol w="438150"/>
                <a:gridCol w="438150"/>
                <a:gridCol w="441325"/>
                <a:gridCol w="439737"/>
                <a:gridCol w="438150"/>
                <a:gridCol w="438150"/>
                <a:gridCol w="439738"/>
                <a:gridCol w="441325"/>
                <a:gridCol w="438150"/>
                <a:gridCol w="439737"/>
                <a:gridCol w="438150"/>
                <a:gridCol w="438150"/>
                <a:gridCol w="438150"/>
              </a:tblGrid>
              <a:tr h="2889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2800" b="0" i="0" u="none" strike="noStrike" cap="none" normalizeH="0" baseline="0" dirty="0" smtClean="0">
                        <a:ln>
                          <a:noFill/>
                        </a:ln>
                        <a:solidFill>
                          <a:schemeClr val="tx1"/>
                        </a:solidFill>
                        <a:effectLst/>
                        <a:latin typeface="Arial" charset="0"/>
                        <a:ea typeface="ＭＳ Ｐゴシック" pitchFamily="50"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4383" name="Text Box 47"/>
          <p:cNvSpPr txBox="1">
            <a:spLocks noChangeArrowheads="1"/>
          </p:cNvSpPr>
          <p:nvPr/>
        </p:nvSpPr>
        <p:spPr bwMode="auto">
          <a:xfrm>
            <a:off x="939801" y="2547051"/>
            <a:ext cx="8204200" cy="342900"/>
          </a:xfrm>
          <a:prstGeom prst="rect">
            <a:avLst/>
          </a:prstGeom>
          <a:solidFill>
            <a:schemeClr val="bg1"/>
          </a:solidFill>
          <a:ln w="9525">
            <a:noFill/>
            <a:miter lim="800000"/>
            <a:headEnd/>
            <a:tailEnd/>
          </a:ln>
        </p:spPr>
        <p:txBody>
          <a:bodyPr wrap="square">
            <a:spAutoFit/>
          </a:bodyPr>
          <a:lstStyle/>
          <a:p>
            <a:endParaRPr lang="ja-JP" altLang="ja-JP" sz="1600"/>
          </a:p>
        </p:txBody>
      </p:sp>
      <p:sp>
        <p:nvSpPr>
          <p:cNvPr id="14384" name="Text Box 48"/>
          <p:cNvSpPr txBox="1">
            <a:spLocks noChangeArrowheads="1"/>
          </p:cNvSpPr>
          <p:nvPr/>
        </p:nvSpPr>
        <p:spPr bwMode="auto">
          <a:xfrm>
            <a:off x="1747838" y="3194751"/>
            <a:ext cx="573087" cy="338554"/>
          </a:xfrm>
          <a:prstGeom prst="rect">
            <a:avLst/>
          </a:prstGeom>
          <a:noFill/>
          <a:ln w="9525">
            <a:noFill/>
            <a:miter lim="800000"/>
            <a:headEnd/>
            <a:tailEnd/>
          </a:ln>
        </p:spPr>
        <p:txBody>
          <a:bodyPr>
            <a:spAutoFit/>
          </a:bodyPr>
          <a:lstStyle/>
          <a:p>
            <a:r>
              <a:rPr lang="en-US" altLang="ja-JP" sz="1600"/>
              <a:t>10</a:t>
            </a:r>
            <a:r>
              <a:rPr lang="en-US" altLang="ja-JP" sz="1600" baseline="30000"/>
              <a:t>-8</a:t>
            </a:r>
          </a:p>
        </p:txBody>
      </p:sp>
      <p:sp>
        <p:nvSpPr>
          <p:cNvPr id="14385" name="Text Box 49"/>
          <p:cNvSpPr txBox="1">
            <a:spLocks noChangeArrowheads="1"/>
          </p:cNvSpPr>
          <p:nvPr/>
        </p:nvSpPr>
        <p:spPr bwMode="auto">
          <a:xfrm>
            <a:off x="3495675" y="3194751"/>
            <a:ext cx="696913" cy="338554"/>
          </a:xfrm>
          <a:prstGeom prst="rect">
            <a:avLst/>
          </a:prstGeom>
          <a:noFill/>
          <a:ln w="9525">
            <a:noFill/>
            <a:miter lim="800000"/>
            <a:headEnd/>
            <a:tailEnd/>
          </a:ln>
        </p:spPr>
        <p:txBody>
          <a:bodyPr>
            <a:spAutoFit/>
          </a:bodyPr>
          <a:lstStyle/>
          <a:p>
            <a:r>
              <a:rPr lang="en-US" altLang="ja-JP" sz="1600"/>
              <a:t>10</a:t>
            </a:r>
            <a:r>
              <a:rPr lang="en-US" altLang="ja-JP" sz="1600" baseline="30000"/>
              <a:t>-4</a:t>
            </a:r>
          </a:p>
        </p:txBody>
      </p:sp>
      <p:sp>
        <p:nvSpPr>
          <p:cNvPr id="14386" name="Text Box 50"/>
          <p:cNvSpPr txBox="1">
            <a:spLocks noChangeArrowheads="1"/>
          </p:cNvSpPr>
          <p:nvPr/>
        </p:nvSpPr>
        <p:spPr bwMode="auto">
          <a:xfrm>
            <a:off x="5367338" y="3194751"/>
            <a:ext cx="431800" cy="338554"/>
          </a:xfrm>
          <a:prstGeom prst="rect">
            <a:avLst/>
          </a:prstGeom>
          <a:noFill/>
          <a:ln w="9525">
            <a:noFill/>
            <a:miter lim="800000"/>
            <a:headEnd/>
            <a:tailEnd/>
          </a:ln>
        </p:spPr>
        <p:txBody>
          <a:bodyPr>
            <a:spAutoFit/>
          </a:bodyPr>
          <a:lstStyle/>
          <a:p>
            <a:r>
              <a:rPr lang="en-US" altLang="ja-JP" sz="1600"/>
              <a:t>1</a:t>
            </a:r>
            <a:endParaRPr lang="en-US" altLang="ja-JP" sz="1600" baseline="30000"/>
          </a:p>
        </p:txBody>
      </p:sp>
      <p:sp>
        <p:nvSpPr>
          <p:cNvPr id="14387" name="Text Box 51"/>
          <p:cNvSpPr txBox="1">
            <a:spLocks noChangeArrowheads="1"/>
          </p:cNvSpPr>
          <p:nvPr/>
        </p:nvSpPr>
        <p:spPr bwMode="auto">
          <a:xfrm>
            <a:off x="7024688" y="3194751"/>
            <a:ext cx="696912" cy="338554"/>
          </a:xfrm>
          <a:prstGeom prst="rect">
            <a:avLst/>
          </a:prstGeom>
          <a:noFill/>
          <a:ln w="9525">
            <a:noFill/>
            <a:miter lim="800000"/>
            <a:headEnd/>
            <a:tailEnd/>
          </a:ln>
        </p:spPr>
        <p:txBody>
          <a:bodyPr>
            <a:spAutoFit/>
          </a:bodyPr>
          <a:lstStyle/>
          <a:p>
            <a:r>
              <a:rPr lang="en-US" altLang="ja-JP" sz="1600"/>
              <a:t>10</a:t>
            </a:r>
            <a:r>
              <a:rPr lang="en-US" altLang="ja-JP" sz="1600" baseline="30000"/>
              <a:t>4</a:t>
            </a:r>
          </a:p>
        </p:txBody>
      </p:sp>
      <p:sp>
        <p:nvSpPr>
          <p:cNvPr id="14388" name="Text Box 52"/>
          <p:cNvSpPr txBox="1">
            <a:spLocks noChangeArrowheads="1"/>
          </p:cNvSpPr>
          <p:nvPr/>
        </p:nvSpPr>
        <p:spPr bwMode="auto">
          <a:xfrm>
            <a:off x="939800" y="3194751"/>
            <a:ext cx="755650" cy="338554"/>
          </a:xfrm>
          <a:prstGeom prst="rect">
            <a:avLst/>
          </a:prstGeom>
          <a:noFill/>
          <a:ln w="9525">
            <a:noFill/>
            <a:miter lim="800000"/>
            <a:headEnd/>
            <a:tailEnd/>
          </a:ln>
        </p:spPr>
        <p:txBody>
          <a:bodyPr>
            <a:spAutoFit/>
          </a:bodyPr>
          <a:lstStyle/>
          <a:p>
            <a:r>
              <a:rPr lang="en-US" altLang="ja-JP" sz="1600"/>
              <a:t>10</a:t>
            </a:r>
            <a:r>
              <a:rPr lang="en-US" altLang="ja-JP" sz="1600" baseline="30000"/>
              <a:t>-10</a:t>
            </a:r>
          </a:p>
        </p:txBody>
      </p:sp>
      <p:sp>
        <p:nvSpPr>
          <p:cNvPr id="14389" name="Text Box 53"/>
          <p:cNvSpPr txBox="1">
            <a:spLocks noChangeArrowheads="1"/>
          </p:cNvSpPr>
          <p:nvPr/>
        </p:nvSpPr>
        <p:spPr bwMode="auto">
          <a:xfrm>
            <a:off x="2632075" y="3194751"/>
            <a:ext cx="623888" cy="338554"/>
          </a:xfrm>
          <a:prstGeom prst="rect">
            <a:avLst/>
          </a:prstGeom>
          <a:noFill/>
          <a:ln w="9525">
            <a:noFill/>
            <a:miter lim="800000"/>
            <a:headEnd/>
            <a:tailEnd/>
          </a:ln>
        </p:spPr>
        <p:txBody>
          <a:bodyPr>
            <a:spAutoFit/>
          </a:bodyPr>
          <a:lstStyle/>
          <a:p>
            <a:r>
              <a:rPr lang="en-US" altLang="ja-JP" sz="1600"/>
              <a:t>10</a:t>
            </a:r>
            <a:r>
              <a:rPr lang="en-US" altLang="ja-JP" sz="1600" baseline="30000"/>
              <a:t>-6</a:t>
            </a:r>
          </a:p>
        </p:txBody>
      </p:sp>
      <p:sp>
        <p:nvSpPr>
          <p:cNvPr id="14390" name="Text Box 54"/>
          <p:cNvSpPr txBox="1">
            <a:spLocks noChangeArrowheads="1"/>
          </p:cNvSpPr>
          <p:nvPr/>
        </p:nvSpPr>
        <p:spPr bwMode="auto">
          <a:xfrm>
            <a:off x="4359275" y="3194751"/>
            <a:ext cx="696913" cy="338554"/>
          </a:xfrm>
          <a:prstGeom prst="rect">
            <a:avLst/>
          </a:prstGeom>
          <a:noFill/>
          <a:ln w="9525">
            <a:noFill/>
            <a:miter lim="800000"/>
            <a:headEnd/>
            <a:tailEnd/>
          </a:ln>
        </p:spPr>
        <p:txBody>
          <a:bodyPr>
            <a:spAutoFit/>
          </a:bodyPr>
          <a:lstStyle/>
          <a:p>
            <a:r>
              <a:rPr lang="en-US" altLang="ja-JP" sz="1600"/>
              <a:t>10</a:t>
            </a:r>
            <a:r>
              <a:rPr lang="en-US" altLang="ja-JP" sz="1600" baseline="30000"/>
              <a:t>-2</a:t>
            </a:r>
          </a:p>
        </p:txBody>
      </p:sp>
      <p:sp>
        <p:nvSpPr>
          <p:cNvPr id="14391" name="Text Box 55"/>
          <p:cNvSpPr txBox="1">
            <a:spLocks noChangeArrowheads="1"/>
          </p:cNvSpPr>
          <p:nvPr/>
        </p:nvSpPr>
        <p:spPr bwMode="auto">
          <a:xfrm>
            <a:off x="6159500" y="3194751"/>
            <a:ext cx="696913" cy="338554"/>
          </a:xfrm>
          <a:prstGeom prst="rect">
            <a:avLst/>
          </a:prstGeom>
          <a:noFill/>
          <a:ln w="9525">
            <a:noFill/>
            <a:miter lim="800000"/>
            <a:headEnd/>
            <a:tailEnd/>
          </a:ln>
        </p:spPr>
        <p:txBody>
          <a:bodyPr>
            <a:spAutoFit/>
          </a:bodyPr>
          <a:lstStyle/>
          <a:p>
            <a:r>
              <a:rPr lang="en-US" altLang="ja-JP" sz="1600"/>
              <a:t>10</a:t>
            </a:r>
            <a:r>
              <a:rPr lang="en-US" altLang="ja-JP" sz="1600" baseline="30000"/>
              <a:t>2</a:t>
            </a:r>
          </a:p>
        </p:txBody>
      </p:sp>
      <p:sp>
        <p:nvSpPr>
          <p:cNvPr id="14392" name="Text Box 56"/>
          <p:cNvSpPr txBox="1">
            <a:spLocks noChangeArrowheads="1"/>
          </p:cNvSpPr>
          <p:nvPr/>
        </p:nvSpPr>
        <p:spPr bwMode="auto">
          <a:xfrm>
            <a:off x="7888288" y="3194751"/>
            <a:ext cx="576262" cy="338554"/>
          </a:xfrm>
          <a:prstGeom prst="rect">
            <a:avLst/>
          </a:prstGeom>
          <a:noFill/>
          <a:ln w="9525">
            <a:noFill/>
            <a:miter lim="800000"/>
            <a:headEnd/>
            <a:tailEnd/>
          </a:ln>
        </p:spPr>
        <p:txBody>
          <a:bodyPr>
            <a:spAutoFit/>
          </a:bodyPr>
          <a:lstStyle/>
          <a:p>
            <a:r>
              <a:rPr lang="en-US" altLang="ja-JP" sz="1600"/>
              <a:t>10</a:t>
            </a:r>
            <a:r>
              <a:rPr lang="en-US" altLang="ja-JP" sz="1600" baseline="30000"/>
              <a:t>6</a:t>
            </a:r>
          </a:p>
        </p:txBody>
      </p:sp>
      <p:sp>
        <p:nvSpPr>
          <p:cNvPr id="14394" name="Text Box 58"/>
          <p:cNvSpPr txBox="1">
            <a:spLocks noChangeArrowheads="1"/>
          </p:cNvSpPr>
          <p:nvPr/>
        </p:nvSpPr>
        <p:spPr bwMode="auto">
          <a:xfrm>
            <a:off x="1766888" y="2494664"/>
            <a:ext cx="574675" cy="338554"/>
          </a:xfrm>
          <a:prstGeom prst="rect">
            <a:avLst/>
          </a:prstGeom>
          <a:noFill/>
          <a:ln w="9525">
            <a:noFill/>
            <a:miter lim="800000"/>
            <a:headEnd/>
            <a:tailEnd/>
          </a:ln>
        </p:spPr>
        <p:txBody>
          <a:bodyPr>
            <a:spAutoFit/>
          </a:bodyPr>
          <a:lstStyle/>
          <a:p>
            <a:r>
              <a:rPr lang="en-US" altLang="ja-JP" sz="1600">
                <a:solidFill>
                  <a:srgbClr val="FF0000"/>
                </a:solidFill>
              </a:rPr>
              <a:t>pT</a:t>
            </a:r>
          </a:p>
        </p:txBody>
      </p:sp>
      <p:sp>
        <p:nvSpPr>
          <p:cNvPr id="14395" name="Text Box 59"/>
          <p:cNvSpPr txBox="1">
            <a:spLocks noChangeArrowheads="1"/>
          </p:cNvSpPr>
          <p:nvPr/>
        </p:nvSpPr>
        <p:spPr bwMode="auto">
          <a:xfrm>
            <a:off x="3063875" y="2474026"/>
            <a:ext cx="574675" cy="338554"/>
          </a:xfrm>
          <a:prstGeom prst="rect">
            <a:avLst/>
          </a:prstGeom>
          <a:noFill/>
          <a:ln w="9525">
            <a:noFill/>
            <a:miter lim="800000"/>
            <a:headEnd/>
            <a:tailEnd/>
          </a:ln>
        </p:spPr>
        <p:txBody>
          <a:bodyPr>
            <a:spAutoFit/>
          </a:bodyPr>
          <a:lstStyle/>
          <a:p>
            <a:r>
              <a:rPr lang="en-US" altLang="ja-JP" sz="1600"/>
              <a:t>nT</a:t>
            </a:r>
          </a:p>
        </p:txBody>
      </p:sp>
      <p:sp>
        <p:nvSpPr>
          <p:cNvPr id="14396" name="Text Box 60"/>
          <p:cNvSpPr txBox="1">
            <a:spLocks noChangeArrowheads="1"/>
          </p:cNvSpPr>
          <p:nvPr/>
        </p:nvSpPr>
        <p:spPr bwMode="auto">
          <a:xfrm>
            <a:off x="4411663" y="2496251"/>
            <a:ext cx="420308" cy="338554"/>
          </a:xfrm>
          <a:prstGeom prst="rect">
            <a:avLst/>
          </a:prstGeom>
          <a:noFill/>
          <a:ln w="9525">
            <a:noFill/>
            <a:miter lim="800000"/>
            <a:headEnd/>
            <a:tailEnd/>
          </a:ln>
        </p:spPr>
        <p:txBody>
          <a:bodyPr wrap="none">
            <a:spAutoFit/>
          </a:bodyPr>
          <a:lstStyle/>
          <a:p>
            <a:r>
              <a:rPr lang="el-GR" altLang="ja-JP" sz="1600">
                <a:latin typeface="Times New Roman" pitchFamily="18" charset="0"/>
                <a:cs typeface="Times New Roman" pitchFamily="18" charset="0"/>
              </a:rPr>
              <a:t>μT</a:t>
            </a:r>
          </a:p>
        </p:txBody>
      </p:sp>
      <p:sp>
        <p:nvSpPr>
          <p:cNvPr id="14397" name="Text Box 61"/>
          <p:cNvSpPr txBox="1">
            <a:spLocks noChangeArrowheads="1"/>
          </p:cNvSpPr>
          <p:nvPr/>
        </p:nvSpPr>
        <p:spPr bwMode="auto">
          <a:xfrm>
            <a:off x="5727700" y="2494664"/>
            <a:ext cx="576263" cy="338554"/>
          </a:xfrm>
          <a:prstGeom prst="rect">
            <a:avLst/>
          </a:prstGeom>
          <a:noFill/>
          <a:ln w="9525">
            <a:noFill/>
            <a:miter lim="800000"/>
            <a:headEnd/>
            <a:tailEnd/>
          </a:ln>
        </p:spPr>
        <p:txBody>
          <a:bodyPr>
            <a:spAutoFit/>
          </a:bodyPr>
          <a:lstStyle/>
          <a:p>
            <a:r>
              <a:rPr lang="en-US" altLang="ja-JP" sz="1600"/>
              <a:t>mT</a:t>
            </a:r>
          </a:p>
        </p:txBody>
      </p:sp>
      <p:sp>
        <p:nvSpPr>
          <p:cNvPr id="14398" name="Text Box 62"/>
          <p:cNvSpPr txBox="1">
            <a:spLocks noChangeArrowheads="1"/>
          </p:cNvSpPr>
          <p:nvPr/>
        </p:nvSpPr>
        <p:spPr bwMode="auto">
          <a:xfrm>
            <a:off x="7075488" y="2547051"/>
            <a:ext cx="323850" cy="338554"/>
          </a:xfrm>
          <a:prstGeom prst="rect">
            <a:avLst/>
          </a:prstGeom>
          <a:noFill/>
          <a:ln w="9525">
            <a:noFill/>
            <a:miter lim="800000"/>
            <a:headEnd/>
            <a:tailEnd/>
          </a:ln>
        </p:spPr>
        <p:txBody>
          <a:bodyPr>
            <a:spAutoFit/>
          </a:bodyPr>
          <a:lstStyle/>
          <a:p>
            <a:r>
              <a:rPr lang="en-US" altLang="ja-JP" sz="1600"/>
              <a:t>T</a:t>
            </a:r>
          </a:p>
        </p:txBody>
      </p:sp>
      <p:sp>
        <p:nvSpPr>
          <p:cNvPr id="14399" name="Text Box 63"/>
          <p:cNvSpPr txBox="1">
            <a:spLocks noChangeArrowheads="1"/>
          </p:cNvSpPr>
          <p:nvPr/>
        </p:nvSpPr>
        <p:spPr bwMode="auto">
          <a:xfrm>
            <a:off x="1263650" y="1394526"/>
            <a:ext cx="1727200" cy="584775"/>
          </a:xfrm>
          <a:prstGeom prst="rect">
            <a:avLst/>
          </a:prstGeom>
          <a:noFill/>
          <a:ln w="12700">
            <a:solidFill>
              <a:schemeClr val="tx1"/>
            </a:solidFill>
            <a:miter lim="800000"/>
            <a:headEnd/>
            <a:tailEnd/>
          </a:ln>
        </p:spPr>
        <p:txBody>
          <a:bodyPr>
            <a:spAutoFit/>
          </a:bodyPr>
          <a:lstStyle/>
          <a:p>
            <a:r>
              <a:rPr lang="en-US" altLang="ja-JP" sz="1600" b="1"/>
              <a:t>Bio magnetic</a:t>
            </a:r>
          </a:p>
          <a:p>
            <a:r>
              <a:rPr lang="en-US" altLang="ja-JP" sz="1600" b="1"/>
              <a:t>field</a:t>
            </a:r>
          </a:p>
        </p:txBody>
      </p:sp>
      <p:sp>
        <p:nvSpPr>
          <p:cNvPr id="14400" name="Text Box 64"/>
          <p:cNvSpPr txBox="1">
            <a:spLocks noChangeArrowheads="1"/>
          </p:cNvSpPr>
          <p:nvPr/>
        </p:nvSpPr>
        <p:spPr bwMode="auto">
          <a:xfrm>
            <a:off x="3279775" y="1394526"/>
            <a:ext cx="2108200" cy="584775"/>
          </a:xfrm>
          <a:prstGeom prst="rect">
            <a:avLst/>
          </a:prstGeom>
          <a:noFill/>
          <a:ln w="15875">
            <a:solidFill>
              <a:schemeClr val="tx1"/>
            </a:solidFill>
            <a:miter lim="800000"/>
            <a:headEnd/>
            <a:tailEnd/>
          </a:ln>
        </p:spPr>
        <p:txBody>
          <a:bodyPr>
            <a:spAutoFit/>
          </a:bodyPr>
          <a:lstStyle/>
          <a:p>
            <a:r>
              <a:rPr lang="en-US" altLang="ja-JP" sz="1600" b="1"/>
              <a:t>Nature magnetic</a:t>
            </a:r>
          </a:p>
          <a:p>
            <a:r>
              <a:rPr lang="en-US" altLang="ja-JP" sz="1600" b="1"/>
              <a:t>field</a:t>
            </a:r>
          </a:p>
        </p:txBody>
      </p:sp>
      <p:sp>
        <p:nvSpPr>
          <p:cNvPr id="14401" name="Text Box 65"/>
          <p:cNvSpPr txBox="1">
            <a:spLocks noChangeArrowheads="1"/>
          </p:cNvSpPr>
          <p:nvPr/>
        </p:nvSpPr>
        <p:spPr bwMode="auto">
          <a:xfrm>
            <a:off x="5635625" y="1394526"/>
            <a:ext cx="2324100" cy="584775"/>
          </a:xfrm>
          <a:prstGeom prst="rect">
            <a:avLst/>
          </a:prstGeom>
          <a:noFill/>
          <a:ln w="15875">
            <a:solidFill>
              <a:schemeClr val="tx1"/>
            </a:solidFill>
            <a:miter lim="800000"/>
            <a:headEnd/>
            <a:tailEnd/>
          </a:ln>
        </p:spPr>
        <p:txBody>
          <a:bodyPr>
            <a:spAutoFit/>
          </a:bodyPr>
          <a:lstStyle/>
          <a:p>
            <a:r>
              <a:rPr lang="en-US" altLang="ja-JP" sz="1600" b="1" dirty="0"/>
              <a:t>Industrial magnetic field</a:t>
            </a:r>
          </a:p>
        </p:txBody>
      </p:sp>
      <p:sp>
        <p:nvSpPr>
          <p:cNvPr id="14403" name="Text Box 67"/>
          <p:cNvSpPr txBox="1">
            <a:spLocks noChangeArrowheads="1"/>
          </p:cNvSpPr>
          <p:nvPr/>
        </p:nvSpPr>
        <p:spPr bwMode="auto">
          <a:xfrm>
            <a:off x="2632075" y="3483676"/>
            <a:ext cx="628650" cy="338554"/>
          </a:xfrm>
          <a:prstGeom prst="rect">
            <a:avLst/>
          </a:prstGeom>
          <a:noFill/>
          <a:ln w="9525">
            <a:noFill/>
            <a:miter lim="800000"/>
            <a:headEnd/>
            <a:tailEnd/>
          </a:ln>
        </p:spPr>
        <p:txBody>
          <a:bodyPr>
            <a:spAutoFit/>
          </a:bodyPr>
          <a:lstStyle/>
          <a:p>
            <a:r>
              <a:rPr lang="el-GR" altLang="ja-JP" sz="1600">
                <a:latin typeface="Times New Roman" pitchFamily="18" charset="0"/>
                <a:cs typeface="Times New Roman" pitchFamily="18" charset="0"/>
              </a:rPr>
              <a:t>μG</a:t>
            </a:r>
          </a:p>
        </p:txBody>
      </p:sp>
      <p:sp>
        <p:nvSpPr>
          <p:cNvPr id="14404" name="Text Box 68"/>
          <p:cNvSpPr txBox="1">
            <a:spLocks noChangeArrowheads="1"/>
          </p:cNvSpPr>
          <p:nvPr/>
        </p:nvSpPr>
        <p:spPr bwMode="auto">
          <a:xfrm>
            <a:off x="3927475" y="3483676"/>
            <a:ext cx="576263" cy="338554"/>
          </a:xfrm>
          <a:prstGeom prst="rect">
            <a:avLst/>
          </a:prstGeom>
          <a:noFill/>
          <a:ln w="9525">
            <a:noFill/>
            <a:miter lim="800000"/>
            <a:headEnd/>
            <a:tailEnd/>
          </a:ln>
        </p:spPr>
        <p:txBody>
          <a:bodyPr>
            <a:spAutoFit/>
          </a:bodyPr>
          <a:lstStyle/>
          <a:p>
            <a:r>
              <a:rPr lang="en-US" altLang="ja-JP" sz="1600"/>
              <a:t>mG</a:t>
            </a:r>
          </a:p>
        </p:txBody>
      </p:sp>
      <p:sp>
        <p:nvSpPr>
          <p:cNvPr id="14405" name="Text Box 69"/>
          <p:cNvSpPr txBox="1">
            <a:spLocks noChangeArrowheads="1"/>
          </p:cNvSpPr>
          <p:nvPr/>
        </p:nvSpPr>
        <p:spPr bwMode="auto">
          <a:xfrm>
            <a:off x="5348288" y="3483676"/>
            <a:ext cx="361950" cy="338554"/>
          </a:xfrm>
          <a:prstGeom prst="rect">
            <a:avLst/>
          </a:prstGeom>
          <a:noFill/>
          <a:ln w="9525">
            <a:noFill/>
            <a:miter lim="800000"/>
            <a:headEnd/>
            <a:tailEnd/>
          </a:ln>
        </p:spPr>
        <p:txBody>
          <a:bodyPr>
            <a:spAutoFit/>
          </a:bodyPr>
          <a:lstStyle/>
          <a:p>
            <a:r>
              <a:rPr lang="en-US" altLang="ja-JP" sz="1600"/>
              <a:t>G</a:t>
            </a:r>
          </a:p>
        </p:txBody>
      </p:sp>
      <p:sp>
        <p:nvSpPr>
          <p:cNvPr id="14406" name="Text Box 70"/>
          <p:cNvSpPr txBox="1">
            <a:spLocks noChangeArrowheads="1"/>
          </p:cNvSpPr>
          <p:nvPr/>
        </p:nvSpPr>
        <p:spPr bwMode="auto">
          <a:xfrm>
            <a:off x="1263650" y="3483676"/>
            <a:ext cx="576263" cy="338554"/>
          </a:xfrm>
          <a:prstGeom prst="rect">
            <a:avLst/>
          </a:prstGeom>
          <a:noFill/>
          <a:ln w="9525">
            <a:noFill/>
            <a:miter lim="800000"/>
            <a:headEnd/>
            <a:tailEnd/>
          </a:ln>
        </p:spPr>
        <p:txBody>
          <a:bodyPr>
            <a:spAutoFit/>
          </a:bodyPr>
          <a:lstStyle/>
          <a:p>
            <a:r>
              <a:rPr lang="en-US" altLang="ja-JP" sz="1600"/>
              <a:t>nG</a:t>
            </a:r>
          </a:p>
        </p:txBody>
      </p:sp>
      <p:sp>
        <p:nvSpPr>
          <p:cNvPr id="14407" name="Text Box 71"/>
          <p:cNvSpPr txBox="1">
            <a:spLocks noChangeArrowheads="1"/>
          </p:cNvSpPr>
          <p:nvPr/>
        </p:nvSpPr>
        <p:spPr bwMode="auto">
          <a:xfrm>
            <a:off x="6591300" y="3483676"/>
            <a:ext cx="600075" cy="338554"/>
          </a:xfrm>
          <a:prstGeom prst="rect">
            <a:avLst/>
          </a:prstGeom>
          <a:noFill/>
          <a:ln w="9525">
            <a:noFill/>
            <a:miter lim="800000"/>
            <a:headEnd/>
            <a:tailEnd/>
          </a:ln>
        </p:spPr>
        <p:txBody>
          <a:bodyPr>
            <a:spAutoFit/>
          </a:bodyPr>
          <a:lstStyle/>
          <a:p>
            <a:r>
              <a:rPr lang="en-US" altLang="ja-JP" sz="1600"/>
              <a:t> kG</a:t>
            </a:r>
          </a:p>
        </p:txBody>
      </p:sp>
      <p:sp>
        <p:nvSpPr>
          <p:cNvPr id="14408" name="Text Box 72"/>
          <p:cNvSpPr txBox="1">
            <a:spLocks noChangeArrowheads="1"/>
          </p:cNvSpPr>
          <p:nvPr/>
        </p:nvSpPr>
        <p:spPr bwMode="auto">
          <a:xfrm>
            <a:off x="4719638" y="2258126"/>
            <a:ext cx="981075" cy="338554"/>
          </a:xfrm>
          <a:prstGeom prst="rect">
            <a:avLst/>
          </a:prstGeom>
          <a:noFill/>
          <a:ln w="9525">
            <a:noFill/>
            <a:miter lim="800000"/>
            <a:headEnd/>
            <a:tailEnd/>
          </a:ln>
        </p:spPr>
        <p:txBody>
          <a:bodyPr>
            <a:spAutoFit/>
          </a:bodyPr>
          <a:lstStyle/>
          <a:p>
            <a:endParaRPr lang="ja-JP" altLang="ja-JP" sz="1600" b="1"/>
          </a:p>
        </p:txBody>
      </p:sp>
      <p:sp>
        <p:nvSpPr>
          <p:cNvPr id="14409" name="Text Box 73"/>
          <p:cNvSpPr txBox="1">
            <a:spLocks noChangeArrowheads="1"/>
          </p:cNvSpPr>
          <p:nvPr/>
        </p:nvSpPr>
        <p:spPr bwMode="auto">
          <a:xfrm>
            <a:off x="8012113" y="4783839"/>
            <a:ext cx="184731" cy="338554"/>
          </a:xfrm>
          <a:prstGeom prst="rect">
            <a:avLst/>
          </a:prstGeom>
          <a:noFill/>
          <a:ln w="9525">
            <a:noFill/>
            <a:miter lim="800000"/>
            <a:headEnd/>
            <a:tailEnd/>
          </a:ln>
        </p:spPr>
        <p:txBody>
          <a:bodyPr wrap="none">
            <a:spAutoFit/>
          </a:bodyPr>
          <a:lstStyle/>
          <a:p>
            <a:endParaRPr lang="ja-JP" altLang="ja-JP" sz="1600"/>
          </a:p>
        </p:txBody>
      </p:sp>
      <p:sp>
        <p:nvSpPr>
          <p:cNvPr id="14410" name="Text Box 74"/>
          <p:cNvSpPr txBox="1">
            <a:spLocks noChangeArrowheads="1"/>
          </p:cNvSpPr>
          <p:nvPr/>
        </p:nvSpPr>
        <p:spPr bwMode="auto">
          <a:xfrm>
            <a:off x="7024688" y="2258126"/>
            <a:ext cx="1366837" cy="338554"/>
          </a:xfrm>
          <a:prstGeom prst="rect">
            <a:avLst/>
          </a:prstGeom>
          <a:noFill/>
          <a:ln w="9525">
            <a:noFill/>
            <a:miter lim="800000"/>
            <a:headEnd/>
            <a:tailEnd/>
          </a:ln>
        </p:spPr>
        <p:txBody>
          <a:bodyPr>
            <a:spAutoFit/>
          </a:bodyPr>
          <a:lstStyle/>
          <a:p>
            <a:r>
              <a:rPr lang="en-US" altLang="ja-JP" sz="1600" b="1"/>
              <a:t>SC-magnet</a:t>
            </a:r>
          </a:p>
        </p:txBody>
      </p:sp>
      <p:sp>
        <p:nvSpPr>
          <p:cNvPr id="14411" name="Text Box 75"/>
          <p:cNvSpPr txBox="1">
            <a:spLocks noChangeArrowheads="1"/>
          </p:cNvSpPr>
          <p:nvPr/>
        </p:nvSpPr>
        <p:spPr bwMode="auto">
          <a:xfrm>
            <a:off x="5151438" y="3842451"/>
            <a:ext cx="2036762" cy="338554"/>
          </a:xfrm>
          <a:prstGeom prst="rect">
            <a:avLst/>
          </a:prstGeom>
          <a:noFill/>
          <a:ln w="25400">
            <a:solidFill>
              <a:srgbClr val="000000"/>
            </a:solidFill>
            <a:miter lim="800000"/>
            <a:headEnd/>
            <a:tailEnd/>
          </a:ln>
        </p:spPr>
        <p:txBody>
          <a:bodyPr>
            <a:spAutoFit/>
          </a:bodyPr>
          <a:lstStyle/>
          <a:p>
            <a:r>
              <a:rPr lang="en-US" altLang="ja-JP" sz="1600" b="1"/>
              <a:t>   Hall sensor</a:t>
            </a:r>
          </a:p>
        </p:txBody>
      </p:sp>
      <p:sp>
        <p:nvSpPr>
          <p:cNvPr id="14412" name="Text Box 76"/>
          <p:cNvSpPr txBox="1">
            <a:spLocks noChangeArrowheads="1"/>
          </p:cNvSpPr>
          <p:nvPr/>
        </p:nvSpPr>
        <p:spPr bwMode="auto">
          <a:xfrm>
            <a:off x="4503738" y="4274251"/>
            <a:ext cx="1944687" cy="338554"/>
          </a:xfrm>
          <a:prstGeom prst="rect">
            <a:avLst/>
          </a:prstGeom>
          <a:noFill/>
          <a:ln w="28575">
            <a:solidFill>
              <a:srgbClr val="000000"/>
            </a:solidFill>
            <a:miter lim="800000"/>
            <a:headEnd/>
            <a:tailEnd/>
          </a:ln>
        </p:spPr>
        <p:txBody>
          <a:bodyPr>
            <a:spAutoFit/>
          </a:bodyPr>
          <a:lstStyle/>
          <a:p>
            <a:r>
              <a:rPr lang="ja-JP" altLang="en-US" sz="1600" b="1"/>
              <a:t>ＭＲ、ＧＭＲ </a:t>
            </a:r>
            <a:r>
              <a:rPr lang="en-US" altLang="ja-JP" sz="1600" b="1"/>
              <a:t>sensor</a:t>
            </a:r>
          </a:p>
        </p:txBody>
      </p:sp>
      <p:sp>
        <p:nvSpPr>
          <p:cNvPr id="14413" name="Text Box 77"/>
          <p:cNvSpPr txBox="1">
            <a:spLocks noChangeArrowheads="1"/>
          </p:cNvSpPr>
          <p:nvPr/>
        </p:nvSpPr>
        <p:spPr bwMode="auto">
          <a:xfrm>
            <a:off x="2844800" y="4707467"/>
            <a:ext cx="3314700" cy="338726"/>
          </a:xfrm>
          <a:prstGeom prst="rect">
            <a:avLst/>
          </a:prstGeom>
          <a:noFill/>
          <a:ln w="25400">
            <a:solidFill>
              <a:schemeClr val="tx1"/>
            </a:solidFill>
            <a:miter lim="800000"/>
            <a:headEnd/>
            <a:tailEnd/>
          </a:ln>
        </p:spPr>
        <p:txBody>
          <a:bodyPr wrap="square">
            <a:spAutoFit/>
          </a:bodyPr>
          <a:lstStyle/>
          <a:p>
            <a:r>
              <a:rPr lang="en-US" altLang="ja-JP" sz="1600" b="1" dirty="0"/>
              <a:t>   </a:t>
            </a:r>
            <a:r>
              <a:rPr lang="en-US" altLang="ja-JP" sz="1600" b="1" dirty="0" smtClean="0"/>
              <a:t>Commercial Fluxgate </a:t>
            </a:r>
            <a:r>
              <a:rPr lang="en-US" altLang="ja-JP" sz="1600" b="1" dirty="0"/>
              <a:t>sensor</a:t>
            </a:r>
          </a:p>
        </p:txBody>
      </p:sp>
      <p:sp>
        <p:nvSpPr>
          <p:cNvPr id="14414" name="Text Box 78"/>
          <p:cNvSpPr txBox="1">
            <a:spLocks noChangeArrowheads="1"/>
          </p:cNvSpPr>
          <p:nvPr/>
        </p:nvSpPr>
        <p:spPr bwMode="auto">
          <a:xfrm>
            <a:off x="1982788" y="5158489"/>
            <a:ext cx="4176712" cy="307777"/>
          </a:xfrm>
          <a:prstGeom prst="rect">
            <a:avLst/>
          </a:prstGeom>
          <a:solidFill>
            <a:srgbClr val="00B050">
              <a:alpha val="10980"/>
            </a:srgbClr>
          </a:solidFill>
          <a:ln w="28575">
            <a:solidFill>
              <a:schemeClr val="tx1"/>
            </a:solidFill>
            <a:miter lim="800000"/>
            <a:headEnd/>
            <a:tailEnd/>
          </a:ln>
        </p:spPr>
        <p:txBody>
          <a:bodyPr>
            <a:spAutoFit/>
          </a:bodyPr>
          <a:lstStyle/>
          <a:p>
            <a:r>
              <a:rPr lang="en-US" altLang="ja-JP" sz="1400" b="1" dirty="0">
                <a:solidFill>
                  <a:srgbClr val="FF0000"/>
                </a:solidFill>
              </a:rPr>
              <a:t>Amorphous wire MI </a:t>
            </a:r>
            <a:r>
              <a:rPr lang="en-US" altLang="ja-JP" sz="1400" b="1" dirty="0" smtClean="0">
                <a:solidFill>
                  <a:srgbClr val="FF0000"/>
                </a:solidFill>
              </a:rPr>
              <a:t>sensor (in developing)</a:t>
            </a:r>
            <a:endParaRPr lang="en-US" altLang="ja-JP" sz="1400" b="1" dirty="0">
              <a:solidFill>
                <a:srgbClr val="FF0000"/>
              </a:solidFill>
            </a:endParaRPr>
          </a:p>
        </p:txBody>
      </p:sp>
      <p:sp>
        <p:nvSpPr>
          <p:cNvPr id="14416" name="Text Box 80"/>
          <p:cNvSpPr txBox="1">
            <a:spLocks noChangeArrowheads="1"/>
          </p:cNvSpPr>
          <p:nvPr/>
        </p:nvSpPr>
        <p:spPr bwMode="auto">
          <a:xfrm>
            <a:off x="1047750" y="5571239"/>
            <a:ext cx="1800225" cy="338137"/>
          </a:xfrm>
          <a:prstGeom prst="rect">
            <a:avLst/>
          </a:prstGeom>
          <a:solidFill>
            <a:srgbClr val="0000FF">
              <a:alpha val="3922"/>
            </a:srgbClr>
          </a:solidFill>
          <a:ln w="22225">
            <a:solidFill>
              <a:schemeClr val="tx1"/>
            </a:solidFill>
            <a:miter lim="800000"/>
            <a:headEnd/>
            <a:tailEnd/>
          </a:ln>
        </p:spPr>
        <p:txBody>
          <a:bodyPr>
            <a:spAutoFit/>
          </a:bodyPr>
          <a:lstStyle/>
          <a:p>
            <a:r>
              <a:rPr lang="en-US" altLang="ja-JP" sz="1600" b="1"/>
              <a:t>       SQUID</a:t>
            </a:r>
          </a:p>
        </p:txBody>
      </p:sp>
      <p:sp>
        <p:nvSpPr>
          <p:cNvPr id="14417" name="Text Box 81"/>
          <p:cNvSpPr txBox="1">
            <a:spLocks noChangeArrowheads="1"/>
          </p:cNvSpPr>
          <p:nvPr/>
        </p:nvSpPr>
        <p:spPr bwMode="auto">
          <a:xfrm>
            <a:off x="3495675" y="5642676"/>
            <a:ext cx="2376488" cy="584775"/>
          </a:xfrm>
          <a:prstGeom prst="rect">
            <a:avLst/>
          </a:prstGeom>
          <a:noFill/>
          <a:ln w="25400">
            <a:solidFill>
              <a:schemeClr val="tx1"/>
            </a:solidFill>
            <a:miter lim="800000"/>
            <a:headEnd/>
            <a:tailEnd/>
          </a:ln>
        </p:spPr>
        <p:txBody>
          <a:bodyPr>
            <a:spAutoFit/>
          </a:bodyPr>
          <a:lstStyle/>
          <a:p>
            <a:r>
              <a:rPr lang="en-US" altLang="ja-JP" sz="1600" b="1" dirty="0"/>
              <a:t>Proton magnetometer</a:t>
            </a:r>
          </a:p>
          <a:p>
            <a:r>
              <a:rPr lang="en-US" altLang="ja-JP" sz="1600" b="1" dirty="0"/>
              <a:t>         </a:t>
            </a:r>
            <a:r>
              <a:rPr lang="ja-JP" altLang="en-US" sz="1600" dirty="0"/>
              <a:t>（</a:t>
            </a:r>
            <a:r>
              <a:rPr lang="en-US" altLang="ja-JP" sz="1600" dirty="0"/>
              <a:t>0 ~ 0.01</a:t>
            </a:r>
            <a:r>
              <a:rPr lang="ja-JP" altLang="en-US" sz="1600" dirty="0"/>
              <a:t>Ｈｚ）</a:t>
            </a:r>
          </a:p>
        </p:txBody>
      </p:sp>
      <p:sp>
        <p:nvSpPr>
          <p:cNvPr id="14418" name="Text Box 82"/>
          <p:cNvSpPr txBox="1">
            <a:spLocks noChangeArrowheads="1"/>
          </p:cNvSpPr>
          <p:nvPr/>
        </p:nvSpPr>
        <p:spPr bwMode="auto">
          <a:xfrm>
            <a:off x="8443913" y="2566101"/>
            <a:ext cx="412292" cy="338554"/>
          </a:xfrm>
          <a:prstGeom prst="rect">
            <a:avLst/>
          </a:prstGeom>
          <a:noFill/>
          <a:ln w="9525">
            <a:noFill/>
            <a:miter lim="800000"/>
            <a:headEnd/>
            <a:tailEnd/>
          </a:ln>
        </p:spPr>
        <p:txBody>
          <a:bodyPr wrap="none">
            <a:spAutoFit/>
          </a:bodyPr>
          <a:lstStyle/>
          <a:p>
            <a:r>
              <a:rPr lang="en-US" altLang="ja-JP" sz="1600"/>
              <a:t>kT</a:t>
            </a:r>
          </a:p>
        </p:txBody>
      </p:sp>
      <p:sp>
        <p:nvSpPr>
          <p:cNvPr id="14419" name="Text Box 83"/>
          <p:cNvSpPr txBox="1">
            <a:spLocks noChangeArrowheads="1"/>
          </p:cNvSpPr>
          <p:nvPr/>
        </p:nvSpPr>
        <p:spPr bwMode="auto">
          <a:xfrm>
            <a:off x="1747838" y="2258126"/>
            <a:ext cx="955675" cy="338554"/>
          </a:xfrm>
          <a:prstGeom prst="rect">
            <a:avLst/>
          </a:prstGeom>
          <a:noFill/>
          <a:ln w="9525">
            <a:noFill/>
            <a:miter lim="800000"/>
            <a:headEnd/>
            <a:tailEnd/>
          </a:ln>
        </p:spPr>
        <p:txBody>
          <a:bodyPr>
            <a:spAutoFit/>
          </a:bodyPr>
          <a:lstStyle/>
          <a:p>
            <a:r>
              <a:rPr lang="ja-JP" altLang="en-US" sz="1600" b="1"/>
              <a:t>　</a:t>
            </a:r>
          </a:p>
        </p:txBody>
      </p:sp>
      <p:sp>
        <p:nvSpPr>
          <p:cNvPr id="14420" name="Text Box 84"/>
          <p:cNvSpPr txBox="1">
            <a:spLocks noChangeArrowheads="1"/>
          </p:cNvSpPr>
          <p:nvPr/>
        </p:nvSpPr>
        <p:spPr bwMode="auto">
          <a:xfrm>
            <a:off x="7219950" y="3842451"/>
            <a:ext cx="1384300" cy="336550"/>
          </a:xfrm>
          <a:prstGeom prst="rect">
            <a:avLst/>
          </a:prstGeom>
          <a:noFill/>
          <a:ln w="9525">
            <a:noFill/>
            <a:miter lim="800000"/>
            <a:headEnd/>
            <a:tailEnd/>
          </a:ln>
        </p:spPr>
        <p:txBody>
          <a:bodyPr>
            <a:spAutoFit/>
          </a:bodyPr>
          <a:lstStyle/>
          <a:p>
            <a:r>
              <a:rPr lang="en-US" altLang="ja-JP" sz="1600" dirty="0"/>
              <a:t>(0 ~ 1 MHz)</a:t>
            </a:r>
          </a:p>
        </p:txBody>
      </p:sp>
      <p:sp>
        <p:nvSpPr>
          <p:cNvPr id="14421" name="Text Box 85"/>
          <p:cNvSpPr txBox="1">
            <a:spLocks noChangeArrowheads="1"/>
          </p:cNvSpPr>
          <p:nvPr/>
        </p:nvSpPr>
        <p:spPr bwMode="auto">
          <a:xfrm>
            <a:off x="6499225" y="4274251"/>
            <a:ext cx="1511300" cy="336550"/>
          </a:xfrm>
          <a:prstGeom prst="rect">
            <a:avLst/>
          </a:prstGeom>
          <a:noFill/>
          <a:ln w="9525">
            <a:noFill/>
            <a:miter lim="800000"/>
            <a:headEnd/>
            <a:tailEnd/>
          </a:ln>
        </p:spPr>
        <p:txBody>
          <a:bodyPr>
            <a:spAutoFit/>
          </a:bodyPr>
          <a:lstStyle/>
          <a:p>
            <a:r>
              <a:rPr lang="en-US" altLang="ja-JP" sz="1600"/>
              <a:t>(0 ~ 10 MHz)</a:t>
            </a:r>
          </a:p>
        </p:txBody>
      </p:sp>
      <p:sp>
        <p:nvSpPr>
          <p:cNvPr id="14422" name="Text Box 86"/>
          <p:cNvSpPr txBox="1">
            <a:spLocks noChangeArrowheads="1"/>
          </p:cNvSpPr>
          <p:nvPr/>
        </p:nvSpPr>
        <p:spPr bwMode="auto">
          <a:xfrm>
            <a:off x="6283325" y="4750501"/>
            <a:ext cx="1298575" cy="336550"/>
          </a:xfrm>
          <a:prstGeom prst="rect">
            <a:avLst/>
          </a:prstGeom>
          <a:noFill/>
          <a:ln w="9525">
            <a:noFill/>
            <a:miter lim="800000"/>
            <a:headEnd/>
            <a:tailEnd/>
          </a:ln>
        </p:spPr>
        <p:txBody>
          <a:bodyPr wrap="none">
            <a:spAutoFit/>
          </a:bodyPr>
          <a:lstStyle/>
          <a:p>
            <a:r>
              <a:rPr lang="en-US" altLang="ja-JP" sz="1600"/>
              <a:t>(0 ~ 10 kHz)</a:t>
            </a:r>
          </a:p>
        </p:txBody>
      </p:sp>
      <p:sp>
        <p:nvSpPr>
          <p:cNvPr id="14423" name="Text Box 87"/>
          <p:cNvSpPr txBox="1">
            <a:spLocks noChangeArrowheads="1"/>
          </p:cNvSpPr>
          <p:nvPr/>
        </p:nvSpPr>
        <p:spPr bwMode="auto">
          <a:xfrm>
            <a:off x="6303963" y="5158489"/>
            <a:ext cx="2663825" cy="336550"/>
          </a:xfrm>
          <a:prstGeom prst="rect">
            <a:avLst/>
          </a:prstGeom>
          <a:noFill/>
          <a:ln w="9525">
            <a:noFill/>
            <a:miter lim="800000"/>
            <a:headEnd/>
            <a:tailEnd/>
          </a:ln>
        </p:spPr>
        <p:txBody>
          <a:bodyPr>
            <a:spAutoFit/>
          </a:bodyPr>
          <a:lstStyle/>
          <a:p>
            <a:r>
              <a:rPr lang="en-US" altLang="ja-JP" sz="1600" dirty="0"/>
              <a:t>(0 ~ 10 </a:t>
            </a:r>
            <a:r>
              <a:rPr lang="en-US" altLang="ja-JP" sz="1600" dirty="0" smtClean="0"/>
              <a:t>kHz</a:t>
            </a:r>
            <a:r>
              <a:rPr lang="en-US" altLang="ja-JP" sz="1600" dirty="0"/>
              <a:t>)</a:t>
            </a:r>
            <a:r>
              <a:rPr lang="ja-JP" altLang="en-US" sz="1600" dirty="0"/>
              <a:t>　　</a:t>
            </a:r>
          </a:p>
        </p:txBody>
      </p:sp>
      <p:sp>
        <p:nvSpPr>
          <p:cNvPr id="14424" name="Text Box 88"/>
          <p:cNvSpPr txBox="1">
            <a:spLocks noChangeArrowheads="1"/>
          </p:cNvSpPr>
          <p:nvPr/>
        </p:nvSpPr>
        <p:spPr bwMode="auto">
          <a:xfrm>
            <a:off x="7888288" y="3482089"/>
            <a:ext cx="593725" cy="338554"/>
          </a:xfrm>
          <a:prstGeom prst="rect">
            <a:avLst/>
          </a:prstGeom>
          <a:noFill/>
          <a:ln w="9525">
            <a:noFill/>
            <a:miter lim="800000"/>
            <a:headEnd/>
            <a:tailEnd/>
          </a:ln>
        </p:spPr>
        <p:txBody>
          <a:bodyPr>
            <a:spAutoFit/>
          </a:bodyPr>
          <a:lstStyle/>
          <a:p>
            <a:r>
              <a:rPr lang="en-US" altLang="ja-JP" sz="1600"/>
              <a:t>MG</a:t>
            </a:r>
          </a:p>
        </p:txBody>
      </p:sp>
      <p:sp>
        <p:nvSpPr>
          <p:cNvPr id="14425" name="Text Box 89"/>
          <p:cNvSpPr txBox="1">
            <a:spLocks noChangeArrowheads="1"/>
          </p:cNvSpPr>
          <p:nvPr/>
        </p:nvSpPr>
        <p:spPr bwMode="auto">
          <a:xfrm>
            <a:off x="3640138" y="2258126"/>
            <a:ext cx="1850186" cy="338554"/>
          </a:xfrm>
          <a:prstGeom prst="rect">
            <a:avLst/>
          </a:prstGeom>
          <a:noFill/>
          <a:ln w="9525">
            <a:noFill/>
            <a:miter lim="800000"/>
            <a:headEnd/>
            <a:tailEnd/>
          </a:ln>
        </p:spPr>
        <p:txBody>
          <a:bodyPr wrap="none">
            <a:spAutoFit/>
          </a:bodyPr>
          <a:lstStyle/>
          <a:p>
            <a:r>
              <a:rPr lang="en-US" altLang="ja-JP" sz="1600" b="1"/>
              <a:t>Geo-magnetisms</a:t>
            </a:r>
          </a:p>
        </p:txBody>
      </p:sp>
      <p:sp>
        <p:nvSpPr>
          <p:cNvPr id="14426" name="Text Box 90"/>
          <p:cNvSpPr txBox="1">
            <a:spLocks noChangeArrowheads="1"/>
          </p:cNvSpPr>
          <p:nvPr/>
        </p:nvSpPr>
        <p:spPr bwMode="auto">
          <a:xfrm>
            <a:off x="5656263" y="2026352"/>
            <a:ext cx="1379537" cy="584775"/>
          </a:xfrm>
          <a:prstGeom prst="rect">
            <a:avLst/>
          </a:prstGeom>
          <a:noFill/>
          <a:ln w="9525">
            <a:noFill/>
            <a:miter lim="800000"/>
            <a:headEnd/>
            <a:tailEnd/>
          </a:ln>
        </p:spPr>
        <p:txBody>
          <a:bodyPr wrap="square">
            <a:spAutoFit/>
          </a:bodyPr>
          <a:lstStyle/>
          <a:p>
            <a:r>
              <a:rPr lang="en-US" altLang="ja-JP" sz="1600" b="1" dirty="0"/>
              <a:t>Storage and magnet</a:t>
            </a:r>
          </a:p>
        </p:txBody>
      </p:sp>
      <p:cxnSp>
        <p:nvCxnSpPr>
          <p:cNvPr id="53" name="直線矢印コネクタ 52"/>
          <p:cNvCxnSpPr>
            <a:stCxn id="14414" idx="1"/>
          </p:cNvCxnSpPr>
          <p:nvPr/>
        </p:nvCxnSpPr>
        <p:spPr>
          <a:xfrm flipH="1">
            <a:off x="1444978" y="5312378"/>
            <a:ext cx="537810" cy="4689"/>
          </a:xfrm>
          <a:prstGeom prst="straightConnector1">
            <a:avLst/>
          </a:prstGeom>
          <a:ln w="28575">
            <a:solidFill>
              <a:srgbClr val="FF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p:nvPr/>
        </p:nvCxnSpPr>
        <p:spPr>
          <a:xfrm flipH="1">
            <a:off x="1550988" y="4707639"/>
            <a:ext cx="144462" cy="5746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直線矢印コネクタ 51"/>
          <p:cNvCxnSpPr/>
          <p:nvPr/>
        </p:nvCxnSpPr>
        <p:spPr>
          <a:xfrm flipH="1" flipV="1">
            <a:off x="3208338" y="4491739"/>
            <a:ext cx="1222375" cy="1587"/>
          </a:xfrm>
          <a:prstGeom prst="straightConnector1">
            <a:avLst/>
          </a:prstGeom>
          <a:ln w="28575">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p:nvPr/>
        </p:nvCxnSpPr>
        <p:spPr>
          <a:xfrm flipH="1">
            <a:off x="1911350" y="4888089"/>
            <a:ext cx="854428" cy="1584"/>
          </a:xfrm>
          <a:prstGeom prst="straightConnector1">
            <a:avLst/>
          </a:prstGeom>
          <a:ln w="28575">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p:nvPr/>
        </p:nvCxnSpPr>
        <p:spPr>
          <a:xfrm flipH="1" flipV="1">
            <a:off x="4432300" y="4058351"/>
            <a:ext cx="717550" cy="1588"/>
          </a:xfrm>
          <a:prstGeom prst="straightConnector1">
            <a:avLst/>
          </a:prstGeom>
          <a:ln w="28575">
            <a:solidFill>
              <a:schemeClr val="tx1"/>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433" name="テキスト ボックス 56"/>
          <p:cNvSpPr txBox="1">
            <a:spLocks noChangeArrowheads="1"/>
          </p:cNvSpPr>
          <p:nvPr/>
        </p:nvSpPr>
        <p:spPr bwMode="auto">
          <a:xfrm>
            <a:off x="939800" y="4131376"/>
            <a:ext cx="2105063" cy="584775"/>
          </a:xfrm>
          <a:prstGeom prst="rect">
            <a:avLst/>
          </a:prstGeom>
          <a:noFill/>
          <a:ln w="9525">
            <a:noFill/>
            <a:miter lim="800000"/>
            <a:headEnd/>
            <a:tailEnd/>
          </a:ln>
        </p:spPr>
        <p:txBody>
          <a:bodyPr wrap="none">
            <a:spAutoFit/>
          </a:bodyPr>
          <a:lstStyle/>
          <a:p>
            <a:r>
              <a:rPr lang="en-US" altLang="ja-JP" sz="1600" dirty="0">
                <a:solidFill>
                  <a:srgbClr val="C00000"/>
                </a:solidFill>
              </a:rPr>
              <a:t>Intrinsic noise level</a:t>
            </a:r>
          </a:p>
          <a:p>
            <a:r>
              <a:rPr lang="en-US" altLang="ja-JP" sz="1600" dirty="0">
                <a:solidFill>
                  <a:srgbClr val="C00000"/>
                </a:solidFill>
              </a:rPr>
              <a:t>at</a:t>
            </a:r>
            <a:r>
              <a:rPr lang="ja-JP" altLang="en-US" sz="1600" dirty="0">
                <a:solidFill>
                  <a:srgbClr val="C00000"/>
                </a:solidFill>
              </a:rPr>
              <a:t> </a:t>
            </a:r>
            <a:r>
              <a:rPr lang="en-US" altLang="ja-JP" sz="1600" dirty="0">
                <a:solidFill>
                  <a:srgbClr val="C00000"/>
                </a:solidFill>
              </a:rPr>
              <a:t>room temperature.</a:t>
            </a:r>
          </a:p>
        </p:txBody>
      </p:sp>
      <p:pic>
        <p:nvPicPr>
          <p:cNvPr id="54"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57"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5" descr="NASA"/>
          <p:cNvPicPr>
            <a:picLocks noChangeAspect="1" noChangeArrowheads="1"/>
          </p:cNvPicPr>
          <p:nvPr/>
        </p:nvPicPr>
        <p:blipFill>
          <a:blip r:embed="rId3" cstate="print"/>
          <a:srcRect/>
          <a:stretch>
            <a:fillRect/>
          </a:stretch>
        </p:blipFill>
        <p:spPr bwMode="auto">
          <a:xfrm>
            <a:off x="1116013" y="260350"/>
            <a:ext cx="6840537" cy="5934075"/>
          </a:xfrm>
          <a:prstGeom prst="rect">
            <a:avLst/>
          </a:prstGeom>
          <a:noFill/>
          <a:ln w="9525">
            <a:noFill/>
            <a:miter lim="800000"/>
            <a:headEnd/>
            <a:tailEnd/>
          </a:ln>
        </p:spPr>
      </p:pic>
      <p:cxnSp>
        <p:nvCxnSpPr>
          <p:cNvPr id="6" name="直線コネクタ 5"/>
          <p:cNvCxnSpPr/>
          <p:nvPr/>
        </p:nvCxnSpPr>
        <p:spPr>
          <a:xfrm>
            <a:off x="2987675" y="2349500"/>
            <a:ext cx="2520950" cy="0"/>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a:off x="4787900" y="2133600"/>
            <a:ext cx="71438" cy="3743325"/>
          </a:xfrm>
          <a:prstGeom prst="line">
            <a:avLst/>
          </a:prstGeom>
          <a:ln>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5508625" y="2276475"/>
            <a:ext cx="71438" cy="3744913"/>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6390" name="テキスト ボックス 18"/>
          <p:cNvSpPr txBox="1">
            <a:spLocks noChangeArrowheads="1"/>
          </p:cNvSpPr>
          <p:nvPr/>
        </p:nvSpPr>
        <p:spPr bwMode="auto">
          <a:xfrm>
            <a:off x="966789" y="692150"/>
            <a:ext cx="1433512" cy="1754326"/>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dirty="0">
                <a:solidFill>
                  <a:srgbClr val="002060"/>
                </a:solidFill>
              </a:rPr>
              <a:t>Magnetic noise </a:t>
            </a:r>
          </a:p>
          <a:p>
            <a:r>
              <a:rPr lang="en-US" altLang="ja-JP" dirty="0">
                <a:solidFill>
                  <a:srgbClr val="002060"/>
                </a:solidFill>
              </a:rPr>
              <a:t>around 1nT</a:t>
            </a:r>
          </a:p>
          <a:p>
            <a:endParaRPr lang="en-US" altLang="ja-JP" dirty="0">
              <a:solidFill>
                <a:srgbClr val="002060"/>
              </a:solidFill>
            </a:endParaRPr>
          </a:p>
          <a:p>
            <a:r>
              <a:rPr lang="en-US" altLang="ja-JP" dirty="0">
                <a:solidFill>
                  <a:srgbClr val="002060"/>
                </a:solidFill>
              </a:rPr>
              <a:t>(1Hz - 30Hz) </a:t>
            </a:r>
            <a:endParaRPr lang="ja-JP" altLang="en-US" dirty="0">
              <a:solidFill>
                <a:srgbClr val="002060"/>
              </a:solidFill>
            </a:endParaRPr>
          </a:p>
        </p:txBody>
      </p:sp>
      <p:pic>
        <p:nvPicPr>
          <p:cNvPr id="8" name="Picture 2"/>
          <p:cNvPicPr>
            <a:picLocks noChangeAspect="1" noChangeArrowheads="1"/>
          </p:cNvPicPr>
          <p:nvPr/>
        </p:nvPicPr>
        <p:blipFill>
          <a:blip r:embed="rId5" cstate="print"/>
          <a:srcRect/>
          <a:stretch>
            <a:fillRect/>
          </a:stretch>
        </p:blipFill>
        <p:spPr bwMode="auto">
          <a:xfrm>
            <a:off x="5604053" y="6376036"/>
            <a:ext cx="3539947" cy="481964"/>
          </a:xfrm>
          <a:prstGeom prst="rect">
            <a:avLst/>
          </a:prstGeom>
          <a:noFill/>
          <a:ln w="9525">
            <a:noFill/>
            <a:miter lim="800000"/>
            <a:headEnd/>
            <a:tailEnd/>
          </a:ln>
        </p:spPr>
      </p:pic>
      <p:sp>
        <p:nvSpPr>
          <p:cNvPr id="9"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図 18"/>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87004" y="2432821"/>
            <a:ext cx="2991296" cy="2659879"/>
          </a:xfrm>
          <a:prstGeom prst="rect">
            <a:avLst/>
          </a:prstGeom>
          <a:solidFill>
            <a:srgbClr val="FFFFFF"/>
          </a:solidFill>
          <a:ln>
            <a:noFill/>
          </a:ln>
        </p:spPr>
      </p:pic>
      <p:sp>
        <p:nvSpPr>
          <p:cNvPr id="2" name="テキスト ボックス 1"/>
          <p:cNvSpPr txBox="1"/>
          <p:nvPr/>
        </p:nvSpPr>
        <p:spPr>
          <a:xfrm>
            <a:off x="1117600" y="5225008"/>
            <a:ext cx="1152128" cy="307777"/>
          </a:xfrm>
          <a:prstGeom prst="rect">
            <a:avLst/>
          </a:prstGeom>
          <a:noFill/>
          <a:ln w="38100">
            <a:solidFill>
              <a:srgbClr val="FF0000"/>
            </a:solidFill>
          </a:ln>
        </p:spPr>
        <p:txBody>
          <a:bodyPr wrap="square" rtlCol="0">
            <a:spAutoFit/>
          </a:bodyPr>
          <a:lstStyle/>
          <a:p>
            <a:pPr algn="ctr"/>
            <a:r>
              <a:rPr lang="en-US" altLang="ja-JP" sz="1400" dirty="0" smtClean="0"/>
              <a:t>Sensing</a:t>
            </a:r>
            <a:endParaRPr kumimoji="1" lang="ja-JP" altLang="en-US" sz="1400" dirty="0"/>
          </a:p>
        </p:txBody>
      </p:sp>
      <p:sp>
        <p:nvSpPr>
          <p:cNvPr id="14" name="テキスト ボックス 13"/>
          <p:cNvSpPr txBox="1"/>
          <p:nvPr/>
        </p:nvSpPr>
        <p:spPr>
          <a:xfrm>
            <a:off x="2370163" y="5225008"/>
            <a:ext cx="1087313" cy="307777"/>
          </a:xfrm>
          <a:prstGeom prst="rect">
            <a:avLst/>
          </a:prstGeom>
          <a:noFill/>
          <a:ln w="38100">
            <a:solidFill>
              <a:srgbClr val="FF0000"/>
            </a:solidFill>
          </a:ln>
        </p:spPr>
        <p:txBody>
          <a:bodyPr wrap="square" rtlCol="0">
            <a:spAutoFit/>
          </a:bodyPr>
          <a:lstStyle/>
          <a:p>
            <a:pPr algn="ctr"/>
            <a:r>
              <a:rPr lang="en-US" altLang="ja-JP" sz="1400" dirty="0" smtClean="0"/>
              <a:t>Reference</a:t>
            </a:r>
            <a:endParaRPr kumimoji="1" lang="ja-JP" altLang="en-US" sz="1400" dirty="0"/>
          </a:p>
        </p:txBody>
      </p:sp>
      <p:cxnSp>
        <p:nvCxnSpPr>
          <p:cNvPr id="4" name="直線矢印コネクタ 3"/>
          <p:cNvCxnSpPr/>
          <p:nvPr/>
        </p:nvCxnSpPr>
        <p:spPr>
          <a:xfrm>
            <a:off x="1445444" y="4657452"/>
            <a:ext cx="72008" cy="46908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a:off x="2554277" y="4640535"/>
            <a:ext cx="72008" cy="46908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18" name="グループ化 17"/>
          <p:cNvGrpSpPr/>
          <p:nvPr/>
        </p:nvGrpSpPr>
        <p:grpSpPr>
          <a:xfrm>
            <a:off x="4286101" y="2291240"/>
            <a:ext cx="4428255" cy="2991960"/>
            <a:chOff x="568061" y="465837"/>
            <a:chExt cx="7658762" cy="4441151"/>
          </a:xfrm>
        </p:grpSpPr>
        <p:sp>
          <p:nvSpPr>
            <p:cNvPr id="21" name="正方形/長方形 20"/>
            <p:cNvSpPr/>
            <p:nvPr/>
          </p:nvSpPr>
          <p:spPr>
            <a:xfrm>
              <a:off x="755501" y="766788"/>
              <a:ext cx="1223963" cy="72072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 name="Line 45"/>
            <p:cNvSpPr>
              <a:spLocks noChangeShapeType="1"/>
            </p:cNvSpPr>
            <p:nvPr/>
          </p:nvSpPr>
          <p:spPr bwMode="auto">
            <a:xfrm flipH="1">
              <a:off x="1474639" y="2495575"/>
              <a:ext cx="6350" cy="1295400"/>
            </a:xfrm>
            <a:prstGeom prst="line">
              <a:avLst/>
            </a:prstGeom>
            <a:noFill/>
            <a:ln w="12700" cap="rnd">
              <a:solidFill>
                <a:srgbClr val="FFCC66"/>
              </a:solidFill>
              <a:round/>
              <a:headEnd/>
              <a:tailEnd/>
            </a:ln>
          </p:spPr>
          <p:txBody>
            <a:bodyPr/>
            <a:lstStyle/>
            <a:p>
              <a:endParaRPr lang="ja-JP" altLang="en-US"/>
            </a:p>
          </p:txBody>
        </p:sp>
        <p:sp>
          <p:nvSpPr>
            <p:cNvPr id="25" name="Line 59"/>
            <p:cNvSpPr>
              <a:spLocks noChangeShapeType="1"/>
            </p:cNvSpPr>
            <p:nvPr/>
          </p:nvSpPr>
          <p:spPr bwMode="auto">
            <a:xfrm flipH="1">
              <a:off x="1042839" y="3214713"/>
              <a:ext cx="0" cy="360362"/>
            </a:xfrm>
            <a:prstGeom prst="line">
              <a:avLst/>
            </a:prstGeom>
            <a:noFill/>
            <a:ln w="7938" cap="rnd">
              <a:solidFill>
                <a:srgbClr val="000000"/>
              </a:solidFill>
              <a:round/>
              <a:headEnd/>
              <a:tailEnd/>
            </a:ln>
          </p:spPr>
          <p:txBody>
            <a:bodyPr/>
            <a:lstStyle/>
            <a:p>
              <a:endParaRPr lang="ja-JP" altLang="en-US"/>
            </a:p>
          </p:txBody>
        </p:sp>
        <p:sp>
          <p:nvSpPr>
            <p:cNvPr id="26" name="Line 237"/>
            <p:cNvSpPr>
              <a:spLocks noChangeShapeType="1"/>
            </p:cNvSpPr>
            <p:nvPr/>
          </p:nvSpPr>
          <p:spPr bwMode="auto">
            <a:xfrm flipV="1">
              <a:off x="1547664" y="1628800"/>
              <a:ext cx="2663825" cy="1588"/>
            </a:xfrm>
            <a:prstGeom prst="line">
              <a:avLst/>
            </a:prstGeom>
            <a:noFill/>
            <a:ln w="12700">
              <a:solidFill>
                <a:srgbClr val="000000"/>
              </a:solidFill>
              <a:round/>
              <a:headEnd/>
              <a:tailEnd/>
            </a:ln>
          </p:spPr>
          <p:txBody>
            <a:bodyPr/>
            <a:lstStyle/>
            <a:p>
              <a:endParaRPr lang="ja-JP" altLang="en-US"/>
            </a:p>
          </p:txBody>
        </p:sp>
        <p:sp>
          <p:nvSpPr>
            <p:cNvPr id="27" name="Line 110"/>
            <p:cNvSpPr>
              <a:spLocks noChangeShapeType="1"/>
            </p:cNvSpPr>
            <p:nvPr/>
          </p:nvSpPr>
          <p:spPr bwMode="auto">
            <a:xfrm flipH="1">
              <a:off x="2450951" y="2395563"/>
              <a:ext cx="1588" cy="277812"/>
            </a:xfrm>
            <a:prstGeom prst="line">
              <a:avLst/>
            </a:prstGeom>
            <a:noFill/>
            <a:ln w="12700" cap="rnd">
              <a:solidFill>
                <a:srgbClr val="000000"/>
              </a:solidFill>
              <a:round/>
              <a:headEnd/>
              <a:tailEnd/>
            </a:ln>
          </p:spPr>
          <p:txBody>
            <a:bodyPr/>
            <a:lstStyle/>
            <a:p>
              <a:endParaRPr lang="ja-JP" altLang="en-US"/>
            </a:p>
          </p:txBody>
        </p:sp>
        <p:sp>
          <p:nvSpPr>
            <p:cNvPr id="28" name="Line 111"/>
            <p:cNvSpPr>
              <a:spLocks noChangeShapeType="1"/>
            </p:cNvSpPr>
            <p:nvPr/>
          </p:nvSpPr>
          <p:spPr bwMode="auto">
            <a:xfrm>
              <a:off x="2322364" y="2670200"/>
              <a:ext cx="263525" cy="1588"/>
            </a:xfrm>
            <a:prstGeom prst="line">
              <a:avLst/>
            </a:prstGeom>
            <a:noFill/>
            <a:ln w="17463">
              <a:solidFill>
                <a:srgbClr val="000000"/>
              </a:solidFill>
              <a:round/>
              <a:headEnd/>
              <a:tailEnd/>
            </a:ln>
          </p:spPr>
          <p:txBody>
            <a:bodyPr/>
            <a:lstStyle/>
            <a:p>
              <a:endParaRPr lang="ja-JP" altLang="en-US"/>
            </a:p>
          </p:txBody>
        </p:sp>
        <p:sp>
          <p:nvSpPr>
            <p:cNvPr id="29" name="Line 112"/>
            <p:cNvSpPr>
              <a:spLocks noChangeShapeType="1"/>
            </p:cNvSpPr>
            <p:nvPr/>
          </p:nvSpPr>
          <p:spPr bwMode="auto">
            <a:xfrm flipH="1">
              <a:off x="2339826" y="2676550"/>
              <a:ext cx="71438" cy="101600"/>
            </a:xfrm>
            <a:prstGeom prst="line">
              <a:avLst/>
            </a:prstGeom>
            <a:noFill/>
            <a:ln w="7938" cap="rnd">
              <a:solidFill>
                <a:srgbClr val="000000"/>
              </a:solidFill>
              <a:round/>
              <a:headEnd/>
              <a:tailEnd/>
            </a:ln>
          </p:spPr>
          <p:txBody>
            <a:bodyPr/>
            <a:lstStyle/>
            <a:p>
              <a:endParaRPr lang="ja-JP" altLang="en-US"/>
            </a:p>
          </p:txBody>
        </p:sp>
        <p:sp>
          <p:nvSpPr>
            <p:cNvPr id="30" name="Line 113"/>
            <p:cNvSpPr>
              <a:spLocks noChangeShapeType="1"/>
            </p:cNvSpPr>
            <p:nvPr/>
          </p:nvSpPr>
          <p:spPr bwMode="auto">
            <a:xfrm flipH="1">
              <a:off x="2392214" y="2674963"/>
              <a:ext cx="71437" cy="101600"/>
            </a:xfrm>
            <a:prstGeom prst="line">
              <a:avLst/>
            </a:prstGeom>
            <a:noFill/>
            <a:ln w="7938" cap="rnd">
              <a:solidFill>
                <a:srgbClr val="000000"/>
              </a:solidFill>
              <a:round/>
              <a:headEnd/>
              <a:tailEnd/>
            </a:ln>
          </p:spPr>
          <p:txBody>
            <a:bodyPr/>
            <a:lstStyle/>
            <a:p>
              <a:endParaRPr lang="ja-JP" altLang="en-US"/>
            </a:p>
          </p:txBody>
        </p:sp>
        <p:sp>
          <p:nvSpPr>
            <p:cNvPr id="31" name="Line 114"/>
            <p:cNvSpPr>
              <a:spLocks noChangeShapeType="1"/>
            </p:cNvSpPr>
            <p:nvPr/>
          </p:nvSpPr>
          <p:spPr bwMode="auto">
            <a:xfrm flipH="1">
              <a:off x="2452539" y="2674963"/>
              <a:ext cx="69850" cy="101600"/>
            </a:xfrm>
            <a:prstGeom prst="line">
              <a:avLst/>
            </a:prstGeom>
            <a:noFill/>
            <a:ln w="7938" cap="rnd">
              <a:solidFill>
                <a:srgbClr val="000000"/>
              </a:solidFill>
              <a:round/>
              <a:headEnd/>
              <a:tailEnd/>
            </a:ln>
          </p:spPr>
          <p:txBody>
            <a:bodyPr/>
            <a:lstStyle/>
            <a:p>
              <a:endParaRPr lang="ja-JP" altLang="en-US"/>
            </a:p>
          </p:txBody>
        </p:sp>
        <p:sp>
          <p:nvSpPr>
            <p:cNvPr id="32" name="Line 384"/>
            <p:cNvSpPr>
              <a:spLocks noChangeShapeType="1"/>
            </p:cNvSpPr>
            <p:nvPr/>
          </p:nvSpPr>
          <p:spPr bwMode="auto">
            <a:xfrm>
              <a:off x="2322364" y="2670200"/>
              <a:ext cx="263525" cy="1588"/>
            </a:xfrm>
            <a:prstGeom prst="line">
              <a:avLst/>
            </a:prstGeom>
            <a:noFill/>
            <a:ln w="17463">
              <a:solidFill>
                <a:srgbClr val="000000"/>
              </a:solidFill>
              <a:round/>
              <a:headEnd/>
              <a:tailEnd/>
            </a:ln>
          </p:spPr>
          <p:txBody>
            <a:bodyPr/>
            <a:lstStyle/>
            <a:p>
              <a:endParaRPr lang="ja-JP" altLang="en-US"/>
            </a:p>
          </p:txBody>
        </p:sp>
        <p:sp>
          <p:nvSpPr>
            <p:cNvPr id="33" name="Line 385"/>
            <p:cNvSpPr>
              <a:spLocks noChangeShapeType="1"/>
            </p:cNvSpPr>
            <p:nvPr/>
          </p:nvSpPr>
          <p:spPr bwMode="auto">
            <a:xfrm flipH="1">
              <a:off x="2339826" y="2676550"/>
              <a:ext cx="71438" cy="101600"/>
            </a:xfrm>
            <a:prstGeom prst="line">
              <a:avLst/>
            </a:prstGeom>
            <a:noFill/>
            <a:ln w="7938" cap="rnd">
              <a:solidFill>
                <a:srgbClr val="000000"/>
              </a:solidFill>
              <a:round/>
              <a:headEnd/>
              <a:tailEnd/>
            </a:ln>
          </p:spPr>
          <p:txBody>
            <a:bodyPr/>
            <a:lstStyle/>
            <a:p>
              <a:endParaRPr lang="ja-JP" altLang="en-US"/>
            </a:p>
          </p:txBody>
        </p:sp>
        <p:sp>
          <p:nvSpPr>
            <p:cNvPr id="34" name="Line 386"/>
            <p:cNvSpPr>
              <a:spLocks noChangeShapeType="1"/>
            </p:cNvSpPr>
            <p:nvPr/>
          </p:nvSpPr>
          <p:spPr bwMode="auto">
            <a:xfrm flipH="1">
              <a:off x="2392214" y="2674963"/>
              <a:ext cx="71437" cy="101600"/>
            </a:xfrm>
            <a:prstGeom prst="line">
              <a:avLst/>
            </a:prstGeom>
            <a:noFill/>
            <a:ln w="7938" cap="rnd">
              <a:solidFill>
                <a:srgbClr val="000000"/>
              </a:solidFill>
              <a:round/>
              <a:headEnd/>
              <a:tailEnd/>
            </a:ln>
          </p:spPr>
          <p:txBody>
            <a:bodyPr/>
            <a:lstStyle/>
            <a:p>
              <a:endParaRPr lang="ja-JP" altLang="en-US"/>
            </a:p>
          </p:txBody>
        </p:sp>
        <p:sp>
          <p:nvSpPr>
            <p:cNvPr id="35" name="Line 387"/>
            <p:cNvSpPr>
              <a:spLocks noChangeShapeType="1"/>
            </p:cNvSpPr>
            <p:nvPr/>
          </p:nvSpPr>
          <p:spPr bwMode="auto">
            <a:xfrm flipH="1">
              <a:off x="2452539" y="2674963"/>
              <a:ext cx="69850" cy="101600"/>
            </a:xfrm>
            <a:prstGeom prst="line">
              <a:avLst/>
            </a:prstGeom>
            <a:noFill/>
            <a:ln w="7938" cap="rnd">
              <a:solidFill>
                <a:srgbClr val="000000"/>
              </a:solidFill>
              <a:round/>
              <a:headEnd/>
              <a:tailEnd/>
            </a:ln>
          </p:spPr>
          <p:txBody>
            <a:bodyPr/>
            <a:lstStyle/>
            <a:p>
              <a:endParaRPr lang="ja-JP" altLang="en-US"/>
            </a:p>
          </p:txBody>
        </p:sp>
        <p:sp>
          <p:nvSpPr>
            <p:cNvPr id="36" name="Freeform 541"/>
            <p:cNvSpPr>
              <a:spLocks noEditPoints="1"/>
            </p:cNvSpPr>
            <p:nvPr/>
          </p:nvSpPr>
          <p:spPr bwMode="auto">
            <a:xfrm>
              <a:off x="7515623" y="3787402"/>
              <a:ext cx="711200" cy="68263"/>
            </a:xfrm>
            <a:custGeom>
              <a:avLst/>
              <a:gdLst>
                <a:gd name="T0" fmla="*/ 0 w 448"/>
                <a:gd name="T1" fmla="*/ 2147483647 h 43"/>
                <a:gd name="T2" fmla="*/ 2147483647 w 448"/>
                <a:gd name="T3" fmla="*/ 2147483647 h 43"/>
                <a:gd name="T4" fmla="*/ 2147483647 w 448"/>
                <a:gd name="T5" fmla="*/ 2147483647 h 43"/>
                <a:gd name="T6" fmla="*/ 0 w 448"/>
                <a:gd name="T7" fmla="*/ 2147483647 h 43"/>
                <a:gd name="T8" fmla="*/ 0 w 448"/>
                <a:gd name="T9" fmla="*/ 2147483647 h 43"/>
                <a:gd name="T10" fmla="*/ 2147483647 w 448"/>
                <a:gd name="T11" fmla="*/ 0 h 43"/>
                <a:gd name="T12" fmla="*/ 2147483647 w 448"/>
                <a:gd name="T13" fmla="*/ 2147483647 h 43"/>
                <a:gd name="T14" fmla="*/ 2147483647 w 448"/>
                <a:gd name="T15" fmla="*/ 2147483647 h 43"/>
                <a:gd name="T16" fmla="*/ 2147483647 w 448"/>
                <a:gd name="T17" fmla="*/ 0 h 4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48"/>
                <a:gd name="T28" fmla="*/ 0 h 43"/>
                <a:gd name="T29" fmla="*/ 448 w 448"/>
                <a:gd name="T30" fmla="*/ 43 h 4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48" h="43">
                  <a:moveTo>
                    <a:pt x="0" y="16"/>
                  </a:moveTo>
                  <a:lnTo>
                    <a:pt x="412" y="16"/>
                  </a:lnTo>
                  <a:lnTo>
                    <a:pt x="412" y="27"/>
                  </a:lnTo>
                  <a:lnTo>
                    <a:pt x="0" y="27"/>
                  </a:lnTo>
                  <a:lnTo>
                    <a:pt x="0" y="16"/>
                  </a:lnTo>
                  <a:close/>
                  <a:moveTo>
                    <a:pt x="405" y="0"/>
                  </a:moveTo>
                  <a:lnTo>
                    <a:pt x="448" y="21"/>
                  </a:lnTo>
                  <a:lnTo>
                    <a:pt x="405" y="43"/>
                  </a:lnTo>
                  <a:lnTo>
                    <a:pt x="405" y="0"/>
                  </a:lnTo>
                  <a:close/>
                </a:path>
              </a:pathLst>
            </a:custGeom>
            <a:solidFill>
              <a:srgbClr val="000000"/>
            </a:solidFill>
            <a:ln w="1588" cap="flat">
              <a:solidFill>
                <a:srgbClr val="000000"/>
              </a:solidFill>
              <a:prstDash val="solid"/>
              <a:bevel/>
              <a:headEnd/>
              <a:tailEnd/>
            </a:ln>
          </p:spPr>
          <p:txBody>
            <a:bodyPr/>
            <a:lstStyle/>
            <a:p>
              <a:endParaRPr lang="ja-JP" altLang="en-US"/>
            </a:p>
          </p:txBody>
        </p:sp>
        <p:sp>
          <p:nvSpPr>
            <p:cNvPr id="37" name="テキスト ボックス 451"/>
            <p:cNvSpPr txBox="1">
              <a:spLocks noChangeArrowheads="1"/>
            </p:cNvSpPr>
            <p:nvPr/>
          </p:nvSpPr>
          <p:spPr bwMode="auto">
            <a:xfrm>
              <a:off x="1042839" y="911249"/>
              <a:ext cx="637207" cy="397548"/>
            </a:xfrm>
            <a:prstGeom prst="rect">
              <a:avLst/>
            </a:prstGeom>
            <a:noFill/>
            <a:ln w="9525">
              <a:noFill/>
              <a:miter lim="800000"/>
              <a:headEnd/>
              <a:tailEnd/>
            </a:ln>
          </p:spPr>
          <p:txBody>
            <a:bodyPr wrap="none">
              <a:spAutoFit/>
            </a:bodyPr>
            <a:lstStyle/>
            <a:p>
              <a:r>
                <a:rPr lang="en-US" altLang="ja-JP" sz="1600" dirty="0"/>
                <a:t>PG</a:t>
              </a:r>
              <a:endParaRPr lang="ja-JP" altLang="en-US" sz="1600" dirty="0"/>
            </a:p>
          </p:txBody>
        </p:sp>
        <p:sp>
          <p:nvSpPr>
            <p:cNvPr id="38" name="正方形/長方形 37"/>
            <p:cNvSpPr/>
            <p:nvPr/>
          </p:nvSpPr>
          <p:spPr>
            <a:xfrm>
              <a:off x="755501" y="2711475"/>
              <a:ext cx="576263" cy="50323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テキスト ボックス 438"/>
            <p:cNvSpPr txBox="1">
              <a:spLocks noChangeArrowheads="1"/>
            </p:cNvSpPr>
            <p:nvPr/>
          </p:nvSpPr>
          <p:spPr bwMode="auto">
            <a:xfrm>
              <a:off x="568061" y="2780258"/>
              <a:ext cx="762971" cy="411167"/>
            </a:xfrm>
            <a:prstGeom prst="rect">
              <a:avLst/>
            </a:prstGeom>
            <a:noFill/>
            <a:ln w="9525">
              <a:noFill/>
              <a:miter lim="800000"/>
              <a:headEnd/>
              <a:tailEnd/>
            </a:ln>
          </p:spPr>
          <p:txBody>
            <a:bodyPr wrap="none">
              <a:spAutoFit/>
            </a:bodyPr>
            <a:lstStyle/>
            <a:p>
              <a:r>
                <a:rPr lang="en-US" altLang="ja-JP" sz="1200" dirty="0"/>
                <a:t>d/</a:t>
              </a:r>
              <a:r>
                <a:rPr lang="en-US" altLang="ja-JP" sz="1200" dirty="0" err="1"/>
                <a:t>dt</a:t>
              </a:r>
              <a:endParaRPr lang="ja-JP" altLang="en-US" sz="1200" dirty="0"/>
            </a:p>
          </p:txBody>
        </p:sp>
        <p:cxnSp>
          <p:nvCxnSpPr>
            <p:cNvPr id="40" name="直線コネクタ 39"/>
            <p:cNvCxnSpPr>
              <a:endCxn id="38" idx="0"/>
            </p:cNvCxnSpPr>
            <p:nvPr/>
          </p:nvCxnSpPr>
          <p:spPr>
            <a:xfrm>
              <a:off x="1042839" y="1487513"/>
              <a:ext cx="0" cy="122396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Picture 2"/>
            <p:cNvPicPr>
              <a:picLocks noChangeAspect="1" noChangeArrowheads="1"/>
            </p:cNvPicPr>
            <p:nvPr/>
          </p:nvPicPr>
          <p:blipFill>
            <a:blip r:embed="rId4" cstate="print"/>
            <a:srcRect b="34874"/>
            <a:stretch>
              <a:fillRect/>
            </a:stretch>
          </p:blipFill>
          <p:spPr bwMode="auto">
            <a:xfrm>
              <a:off x="1692126" y="3430613"/>
              <a:ext cx="989013" cy="349250"/>
            </a:xfrm>
            <a:prstGeom prst="rect">
              <a:avLst/>
            </a:prstGeom>
            <a:noFill/>
            <a:ln w="9525">
              <a:noFill/>
              <a:miter lim="800000"/>
              <a:headEnd/>
              <a:tailEnd/>
            </a:ln>
          </p:spPr>
        </p:pic>
        <p:pic>
          <p:nvPicPr>
            <p:cNvPr id="42" name="Picture 2"/>
            <p:cNvPicPr>
              <a:picLocks noChangeAspect="1" noChangeArrowheads="1"/>
            </p:cNvPicPr>
            <p:nvPr/>
          </p:nvPicPr>
          <p:blipFill>
            <a:blip r:embed="rId4" cstate="print"/>
            <a:srcRect b="34874"/>
            <a:stretch>
              <a:fillRect/>
            </a:stretch>
          </p:blipFill>
          <p:spPr bwMode="auto">
            <a:xfrm>
              <a:off x="4282926" y="3430613"/>
              <a:ext cx="990600" cy="349250"/>
            </a:xfrm>
            <a:prstGeom prst="rect">
              <a:avLst/>
            </a:prstGeom>
            <a:noFill/>
            <a:ln w="9525">
              <a:noFill/>
              <a:miter lim="800000"/>
              <a:headEnd/>
              <a:tailEnd/>
            </a:ln>
          </p:spPr>
        </p:pic>
        <p:cxnSp>
          <p:nvCxnSpPr>
            <p:cNvPr id="43" name="直線コネクタ 42"/>
            <p:cNvCxnSpPr/>
            <p:nvPr/>
          </p:nvCxnSpPr>
          <p:spPr>
            <a:xfrm>
              <a:off x="2482701" y="3719538"/>
              <a:ext cx="0" cy="863600"/>
            </a:xfrm>
            <a:prstGeom prst="line">
              <a:avLst/>
            </a:prstGeom>
            <a:ln w="12700">
              <a:solidFill>
                <a:srgbClr val="FFCC66"/>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5075089" y="3719538"/>
              <a:ext cx="0" cy="1079500"/>
            </a:xfrm>
            <a:prstGeom prst="line">
              <a:avLst/>
            </a:prstGeom>
            <a:ln w="12700">
              <a:solidFill>
                <a:srgbClr val="FFCC66"/>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1042839" y="3575075"/>
              <a:ext cx="6492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2627164" y="3575075"/>
              <a:ext cx="16557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2482701" y="4583138"/>
              <a:ext cx="2592388" cy="0"/>
            </a:xfrm>
            <a:prstGeom prst="line">
              <a:avLst/>
            </a:prstGeom>
            <a:ln w="12700">
              <a:solidFill>
                <a:srgbClr val="FFCC66"/>
              </a:solidFill>
            </a:ln>
          </p:spPr>
          <p:style>
            <a:lnRef idx="1">
              <a:schemeClr val="accent1"/>
            </a:lnRef>
            <a:fillRef idx="0">
              <a:schemeClr val="accent1"/>
            </a:fillRef>
            <a:effectRef idx="0">
              <a:schemeClr val="accent1"/>
            </a:effectRef>
            <a:fontRef idx="minor">
              <a:schemeClr val="tx1"/>
            </a:fontRef>
          </p:style>
        </p:cxnSp>
        <p:grpSp>
          <p:nvGrpSpPr>
            <p:cNvPr id="48" name="グループ化 316"/>
            <p:cNvGrpSpPr>
              <a:grpSpLocks/>
            </p:cNvGrpSpPr>
            <p:nvPr/>
          </p:nvGrpSpPr>
          <p:grpSpPr bwMode="auto">
            <a:xfrm>
              <a:off x="4949676" y="4799038"/>
              <a:ext cx="263525" cy="107950"/>
              <a:chOff x="5580112" y="5445224"/>
              <a:chExt cx="263525" cy="107950"/>
            </a:xfrm>
          </p:grpSpPr>
          <p:sp>
            <p:nvSpPr>
              <p:cNvPr id="95" name="Line 111"/>
              <p:cNvSpPr>
                <a:spLocks noChangeShapeType="1"/>
              </p:cNvSpPr>
              <p:nvPr/>
            </p:nvSpPr>
            <p:spPr bwMode="auto">
              <a:xfrm>
                <a:off x="5580112" y="5445224"/>
                <a:ext cx="263525" cy="1587"/>
              </a:xfrm>
              <a:prstGeom prst="line">
                <a:avLst/>
              </a:prstGeom>
              <a:noFill/>
              <a:ln w="17463">
                <a:solidFill>
                  <a:srgbClr val="000000"/>
                </a:solidFill>
                <a:round/>
                <a:headEnd/>
                <a:tailEnd/>
              </a:ln>
            </p:spPr>
            <p:txBody>
              <a:bodyPr/>
              <a:lstStyle/>
              <a:p>
                <a:endParaRPr lang="ja-JP" altLang="en-US"/>
              </a:p>
            </p:txBody>
          </p:sp>
          <p:sp>
            <p:nvSpPr>
              <p:cNvPr id="96" name="Line 112"/>
              <p:cNvSpPr>
                <a:spLocks noChangeShapeType="1"/>
              </p:cNvSpPr>
              <p:nvPr/>
            </p:nvSpPr>
            <p:spPr bwMode="auto">
              <a:xfrm flipH="1">
                <a:off x="5597575" y="5451574"/>
                <a:ext cx="71437" cy="101600"/>
              </a:xfrm>
              <a:prstGeom prst="line">
                <a:avLst/>
              </a:prstGeom>
              <a:noFill/>
              <a:ln w="7938" cap="rnd">
                <a:solidFill>
                  <a:srgbClr val="000000"/>
                </a:solidFill>
                <a:round/>
                <a:headEnd/>
                <a:tailEnd/>
              </a:ln>
            </p:spPr>
            <p:txBody>
              <a:bodyPr/>
              <a:lstStyle/>
              <a:p>
                <a:endParaRPr lang="ja-JP" altLang="en-US"/>
              </a:p>
            </p:txBody>
          </p:sp>
          <p:sp>
            <p:nvSpPr>
              <p:cNvPr id="97" name="Line 113"/>
              <p:cNvSpPr>
                <a:spLocks noChangeShapeType="1"/>
              </p:cNvSpPr>
              <p:nvPr/>
            </p:nvSpPr>
            <p:spPr bwMode="auto">
              <a:xfrm flipH="1">
                <a:off x="5649962" y="5449986"/>
                <a:ext cx="71438" cy="101600"/>
              </a:xfrm>
              <a:prstGeom prst="line">
                <a:avLst/>
              </a:prstGeom>
              <a:noFill/>
              <a:ln w="7938" cap="rnd">
                <a:solidFill>
                  <a:srgbClr val="000000"/>
                </a:solidFill>
                <a:round/>
                <a:headEnd/>
                <a:tailEnd/>
              </a:ln>
            </p:spPr>
            <p:txBody>
              <a:bodyPr/>
              <a:lstStyle/>
              <a:p>
                <a:endParaRPr lang="ja-JP" altLang="en-US"/>
              </a:p>
            </p:txBody>
          </p:sp>
          <p:sp>
            <p:nvSpPr>
              <p:cNvPr id="98" name="Line 114"/>
              <p:cNvSpPr>
                <a:spLocks noChangeShapeType="1"/>
              </p:cNvSpPr>
              <p:nvPr/>
            </p:nvSpPr>
            <p:spPr bwMode="auto">
              <a:xfrm flipH="1">
                <a:off x="5710287" y="5449986"/>
                <a:ext cx="69850" cy="101600"/>
              </a:xfrm>
              <a:prstGeom prst="line">
                <a:avLst/>
              </a:prstGeom>
              <a:noFill/>
              <a:ln w="7938" cap="rnd">
                <a:solidFill>
                  <a:srgbClr val="000000"/>
                </a:solidFill>
                <a:round/>
                <a:headEnd/>
                <a:tailEnd/>
              </a:ln>
            </p:spPr>
            <p:txBody>
              <a:bodyPr/>
              <a:lstStyle/>
              <a:p>
                <a:endParaRPr lang="ja-JP" altLang="en-US"/>
              </a:p>
            </p:txBody>
          </p:sp>
          <p:sp>
            <p:nvSpPr>
              <p:cNvPr id="99" name="Line 384"/>
              <p:cNvSpPr>
                <a:spLocks noChangeShapeType="1"/>
              </p:cNvSpPr>
              <p:nvPr/>
            </p:nvSpPr>
            <p:spPr bwMode="auto">
              <a:xfrm>
                <a:off x="5580112" y="5445224"/>
                <a:ext cx="263525" cy="1587"/>
              </a:xfrm>
              <a:prstGeom prst="line">
                <a:avLst/>
              </a:prstGeom>
              <a:noFill/>
              <a:ln w="17463">
                <a:solidFill>
                  <a:srgbClr val="000000"/>
                </a:solidFill>
                <a:round/>
                <a:headEnd/>
                <a:tailEnd/>
              </a:ln>
            </p:spPr>
            <p:txBody>
              <a:bodyPr/>
              <a:lstStyle/>
              <a:p>
                <a:endParaRPr lang="ja-JP" altLang="en-US"/>
              </a:p>
            </p:txBody>
          </p:sp>
          <p:sp>
            <p:nvSpPr>
              <p:cNvPr id="100" name="Line 385"/>
              <p:cNvSpPr>
                <a:spLocks noChangeShapeType="1"/>
              </p:cNvSpPr>
              <p:nvPr/>
            </p:nvSpPr>
            <p:spPr bwMode="auto">
              <a:xfrm flipH="1">
                <a:off x="5597575" y="5451574"/>
                <a:ext cx="71437" cy="101600"/>
              </a:xfrm>
              <a:prstGeom prst="line">
                <a:avLst/>
              </a:prstGeom>
              <a:noFill/>
              <a:ln w="7938" cap="rnd">
                <a:solidFill>
                  <a:srgbClr val="000000"/>
                </a:solidFill>
                <a:round/>
                <a:headEnd/>
                <a:tailEnd/>
              </a:ln>
            </p:spPr>
            <p:txBody>
              <a:bodyPr/>
              <a:lstStyle/>
              <a:p>
                <a:endParaRPr lang="ja-JP" altLang="en-US"/>
              </a:p>
            </p:txBody>
          </p:sp>
          <p:sp>
            <p:nvSpPr>
              <p:cNvPr id="101" name="Line 386"/>
              <p:cNvSpPr>
                <a:spLocks noChangeShapeType="1"/>
              </p:cNvSpPr>
              <p:nvPr/>
            </p:nvSpPr>
            <p:spPr bwMode="auto">
              <a:xfrm flipH="1">
                <a:off x="5649962" y="5449986"/>
                <a:ext cx="71438" cy="101600"/>
              </a:xfrm>
              <a:prstGeom prst="line">
                <a:avLst/>
              </a:prstGeom>
              <a:noFill/>
              <a:ln w="7938" cap="rnd">
                <a:solidFill>
                  <a:srgbClr val="000000"/>
                </a:solidFill>
                <a:round/>
                <a:headEnd/>
                <a:tailEnd/>
              </a:ln>
            </p:spPr>
            <p:txBody>
              <a:bodyPr/>
              <a:lstStyle/>
              <a:p>
                <a:endParaRPr lang="ja-JP" altLang="en-US"/>
              </a:p>
            </p:txBody>
          </p:sp>
          <p:sp>
            <p:nvSpPr>
              <p:cNvPr id="102" name="Line 387"/>
              <p:cNvSpPr>
                <a:spLocks noChangeShapeType="1"/>
              </p:cNvSpPr>
              <p:nvPr/>
            </p:nvSpPr>
            <p:spPr bwMode="auto">
              <a:xfrm flipH="1">
                <a:off x="5710287" y="5449986"/>
                <a:ext cx="69850" cy="101600"/>
              </a:xfrm>
              <a:prstGeom prst="line">
                <a:avLst/>
              </a:prstGeom>
              <a:noFill/>
              <a:ln w="7938" cap="rnd">
                <a:solidFill>
                  <a:srgbClr val="000000"/>
                </a:solidFill>
                <a:round/>
                <a:headEnd/>
                <a:tailEnd/>
              </a:ln>
            </p:spPr>
            <p:txBody>
              <a:bodyPr/>
              <a:lstStyle/>
              <a:p>
                <a:endParaRPr lang="ja-JP" altLang="en-US"/>
              </a:p>
            </p:txBody>
          </p:sp>
        </p:grpSp>
        <p:sp>
          <p:nvSpPr>
            <p:cNvPr id="49" name="Line 321"/>
            <p:cNvSpPr>
              <a:spLocks noChangeShapeType="1"/>
            </p:cNvSpPr>
            <p:nvPr/>
          </p:nvSpPr>
          <p:spPr bwMode="auto">
            <a:xfrm>
              <a:off x="1474639" y="3790975"/>
              <a:ext cx="360362" cy="0"/>
            </a:xfrm>
            <a:prstGeom prst="line">
              <a:avLst/>
            </a:prstGeom>
            <a:noFill/>
            <a:ln w="12700" cap="rnd">
              <a:solidFill>
                <a:srgbClr val="FFCC66"/>
              </a:solidFill>
              <a:round/>
              <a:headEnd/>
              <a:tailEnd/>
            </a:ln>
          </p:spPr>
          <p:txBody>
            <a:bodyPr/>
            <a:lstStyle/>
            <a:p>
              <a:endParaRPr lang="ja-JP" altLang="en-US"/>
            </a:p>
          </p:txBody>
        </p:sp>
        <p:cxnSp>
          <p:nvCxnSpPr>
            <p:cNvPr id="50" name="直線コネクタ 49"/>
            <p:cNvCxnSpPr/>
            <p:nvPr/>
          </p:nvCxnSpPr>
          <p:spPr>
            <a:xfrm>
              <a:off x="5219551" y="3575075"/>
              <a:ext cx="647700" cy="0"/>
            </a:xfrm>
            <a:prstGeom prst="line">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1258739" y="1990750"/>
              <a:ext cx="649287" cy="50482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2" name="テキスト ボックス 293"/>
            <p:cNvSpPr txBox="1">
              <a:spLocks noChangeArrowheads="1"/>
            </p:cNvSpPr>
            <p:nvPr/>
          </p:nvSpPr>
          <p:spPr bwMode="auto">
            <a:xfrm>
              <a:off x="1230236" y="1957045"/>
              <a:ext cx="438150" cy="339724"/>
            </a:xfrm>
            <a:prstGeom prst="rect">
              <a:avLst/>
            </a:prstGeom>
            <a:noFill/>
            <a:ln w="9525">
              <a:noFill/>
              <a:miter lim="800000"/>
              <a:headEnd/>
              <a:tailEnd/>
            </a:ln>
          </p:spPr>
          <p:txBody>
            <a:bodyPr wrap="none">
              <a:spAutoFit/>
            </a:bodyPr>
            <a:lstStyle/>
            <a:p>
              <a:pPr>
                <a:defRPr/>
              </a:pPr>
              <a:r>
                <a:rPr lang="en-US" altLang="ja-JP" sz="1600" dirty="0">
                  <a:latin typeface="+mj-ea"/>
                  <a:ea typeface="+mj-ea"/>
                </a:rPr>
                <a:t>AS</a:t>
              </a:r>
              <a:endParaRPr lang="ja-JP" altLang="en-US" sz="1600" dirty="0">
                <a:latin typeface="+mj-ea"/>
                <a:ea typeface="+mj-ea"/>
              </a:endParaRPr>
            </a:p>
          </p:txBody>
        </p:sp>
        <p:sp>
          <p:nvSpPr>
            <p:cNvPr id="53" name="正方形/長方形 52"/>
            <p:cNvSpPr/>
            <p:nvPr/>
          </p:nvSpPr>
          <p:spPr>
            <a:xfrm>
              <a:off x="3882876" y="1990750"/>
              <a:ext cx="647700" cy="50482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テキスト ボックス 295"/>
            <p:cNvSpPr txBox="1">
              <a:spLocks noChangeArrowheads="1"/>
            </p:cNvSpPr>
            <p:nvPr/>
          </p:nvSpPr>
          <p:spPr bwMode="auto">
            <a:xfrm>
              <a:off x="3860468" y="1970586"/>
              <a:ext cx="438150" cy="339724"/>
            </a:xfrm>
            <a:prstGeom prst="rect">
              <a:avLst/>
            </a:prstGeom>
            <a:noFill/>
            <a:ln w="9525">
              <a:noFill/>
              <a:miter lim="800000"/>
              <a:headEnd/>
              <a:tailEnd/>
            </a:ln>
          </p:spPr>
          <p:txBody>
            <a:bodyPr wrap="none">
              <a:spAutoFit/>
            </a:bodyPr>
            <a:lstStyle/>
            <a:p>
              <a:pPr>
                <a:defRPr/>
              </a:pPr>
              <a:r>
                <a:rPr lang="en-US" altLang="ja-JP" sz="1600" dirty="0">
                  <a:latin typeface="+mj-ea"/>
                  <a:ea typeface="+mj-ea"/>
                </a:rPr>
                <a:t>AS</a:t>
              </a:r>
              <a:endParaRPr lang="ja-JP" altLang="en-US" sz="1600" dirty="0">
                <a:latin typeface="+mj-ea"/>
                <a:ea typeface="+mj-ea"/>
              </a:endParaRPr>
            </a:p>
          </p:txBody>
        </p:sp>
        <p:sp>
          <p:nvSpPr>
            <p:cNvPr id="55" name="Line 461"/>
            <p:cNvSpPr>
              <a:spLocks noChangeShapeType="1"/>
            </p:cNvSpPr>
            <p:nvPr/>
          </p:nvSpPr>
          <p:spPr bwMode="auto">
            <a:xfrm>
              <a:off x="1920726" y="2097113"/>
              <a:ext cx="927100" cy="0"/>
            </a:xfrm>
            <a:prstGeom prst="line">
              <a:avLst/>
            </a:prstGeom>
            <a:noFill/>
            <a:ln w="12700" cap="rnd">
              <a:solidFill>
                <a:srgbClr val="000000"/>
              </a:solidFill>
              <a:round/>
              <a:headEnd/>
              <a:tailEnd/>
            </a:ln>
          </p:spPr>
          <p:txBody>
            <a:bodyPr/>
            <a:lstStyle/>
            <a:p>
              <a:endParaRPr lang="ja-JP" altLang="en-US"/>
            </a:p>
          </p:txBody>
        </p:sp>
        <p:sp>
          <p:nvSpPr>
            <p:cNvPr id="56" name="二等辺三角形 55"/>
            <p:cNvSpPr/>
            <p:nvPr/>
          </p:nvSpPr>
          <p:spPr>
            <a:xfrm rot="5400000">
              <a:off x="2810520" y="1991544"/>
              <a:ext cx="668337" cy="600075"/>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57" name="直線矢印コネクタ 56"/>
            <p:cNvCxnSpPr/>
            <p:nvPr/>
          </p:nvCxnSpPr>
          <p:spPr>
            <a:xfrm>
              <a:off x="1552426" y="1482750"/>
              <a:ext cx="0" cy="4984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a:endCxn id="53" idx="0"/>
            </p:cNvCxnSpPr>
            <p:nvPr/>
          </p:nvCxnSpPr>
          <p:spPr>
            <a:xfrm flipH="1">
              <a:off x="4206726" y="1619275"/>
              <a:ext cx="3175" cy="371475"/>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9" name="Line 321"/>
            <p:cNvSpPr>
              <a:spLocks noChangeShapeType="1"/>
            </p:cNvSpPr>
            <p:nvPr/>
          </p:nvSpPr>
          <p:spPr bwMode="auto">
            <a:xfrm>
              <a:off x="4063851" y="3775100"/>
              <a:ext cx="360363" cy="0"/>
            </a:xfrm>
            <a:prstGeom prst="line">
              <a:avLst/>
            </a:prstGeom>
            <a:noFill/>
            <a:ln w="12700" cap="rnd">
              <a:solidFill>
                <a:srgbClr val="FFCC66"/>
              </a:solidFill>
              <a:round/>
              <a:headEnd/>
              <a:tailEnd/>
            </a:ln>
          </p:spPr>
          <p:txBody>
            <a:bodyPr/>
            <a:lstStyle/>
            <a:p>
              <a:endParaRPr lang="ja-JP" altLang="en-US"/>
            </a:p>
          </p:txBody>
        </p:sp>
        <p:sp>
          <p:nvSpPr>
            <p:cNvPr id="60" name="Line 45"/>
            <p:cNvSpPr>
              <a:spLocks noChangeShapeType="1"/>
            </p:cNvSpPr>
            <p:nvPr/>
          </p:nvSpPr>
          <p:spPr bwMode="auto">
            <a:xfrm flipH="1">
              <a:off x="4071789" y="2478113"/>
              <a:ext cx="6350" cy="1296987"/>
            </a:xfrm>
            <a:prstGeom prst="line">
              <a:avLst/>
            </a:prstGeom>
            <a:noFill/>
            <a:ln w="12700" cap="rnd">
              <a:solidFill>
                <a:srgbClr val="FFCC66"/>
              </a:solidFill>
              <a:round/>
              <a:headEnd/>
              <a:tailEnd/>
            </a:ln>
          </p:spPr>
          <p:txBody>
            <a:bodyPr/>
            <a:lstStyle/>
            <a:p>
              <a:endParaRPr lang="ja-JP" altLang="en-US"/>
            </a:p>
          </p:txBody>
        </p:sp>
        <p:sp>
          <p:nvSpPr>
            <p:cNvPr id="61" name="Line 461"/>
            <p:cNvSpPr>
              <a:spLocks noChangeShapeType="1"/>
            </p:cNvSpPr>
            <p:nvPr/>
          </p:nvSpPr>
          <p:spPr bwMode="auto">
            <a:xfrm>
              <a:off x="4538514" y="2100288"/>
              <a:ext cx="885825" cy="0"/>
            </a:xfrm>
            <a:prstGeom prst="line">
              <a:avLst/>
            </a:prstGeom>
            <a:noFill/>
            <a:ln w="12700" cap="rnd">
              <a:solidFill>
                <a:srgbClr val="000000"/>
              </a:solidFill>
              <a:round/>
              <a:headEnd/>
              <a:tailEnd/>
            </a:ln>
          </p:spPr>
          <p:txBody>
            <a:bodyPr/>
            <a:lstStyle/>
            <a:p>
              <a:endParaRPr lang="ja-JP" altLang="en-US"/>
            </a:p>
          </p:txBody>
        </p:sp>
        <p:cxnSp>
          <p:nvCxnSpPr>
            <p:cNvPr id="62" name="直線コネクタ 61"/>
            <p:cNvCxnSpPr/>
            <p:nvPr/>
          </p:nvCxnSpPr>
          <p:spPr>
            <a:xfrm>
              <a:off x="2312839" y="2276500"/>
              <a:ext cx="2762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2314426" y="2378100"/>
              <a:ext cx="2762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二等辺三角形 63"/>
            <p:cNvSpPr/>
            <p:nvPr/>
          </p:nvSpPr>
          <p:spPr>
            <a:xfrm rot="5400000">
              <a:off x="5378301" y="2019325"/>
              <a:ext cx="668338" cy="598488"/>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65" name="直線コネクタ 64"/>
            <p:cNvCxnSpPr/>
            <p:nvPr/>
          </p:nvCxnSpPr>
          <p:spPr>
            <a:xfrm>
              <a:off x="2452539" y="2500338"/>
              <a:ext cx="3857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2449364" y="2093938"/>
              <a:ext cx="0" cy="1920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4870301" y="2270150"/>
              <a:ext cx="2762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p:cNvCxnSpPr/>
            <p:nvPr/>
          </p:nvCxnSpPr>
          <p:spPr>
            <a:xfrm>
              <a:off x="4873476" y="2370163"/>
              <a:ext cx="2762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p:cNvCxnSpPr/>
            <p:nvPr/>
          </p:nvCxnSpPr>
          <p:spPr>
            <a:xfrm>
              <a:off x="5022701" y="2093938"/>
              <a:ext cx="0" cy="1920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Line 110"/>
            <p:cNvSpPr>
              <a:spLocks noChangeShapeType="1"/>
            </p:cNvSpPr>
            <p:nvPr/>
          </p:nvSpPr>
          <p:spPr bwMode="auto">
            <a:xfrm flipH="1">
              <a:off x="5030639" y="2398738"/>
              <a:ext cx="1587" cy="277812"/>
            </a:xfrm>
            <a:prstGeom prst="line">
              <a:avLst/>
            </a:prstGeom>
            <a:noFill/>
            <a:ln w="12700" cap="rnd">
              <a:solidFill>
                <a:srgbClr val="000000"/>
              </a:solidFill>
              <a:round/>
              <a:headEnd/>
              <a:tailEnd/>
            </a:ln>
          </p:spPr>
          <p:txBody>
            <a:bodyPr/>
            <a:lstStyle/>
            <a:p>
              <a:endParaRPr lang="ja-JP" altLang="en-US"/>
            </a:p>
          </p:txBody>
        </p:sp>
        <p:cxnSp>
          <p:nvCxnSpPr>
            <p:cNvPr id="71" name="直線コネクタ 70"/>
            <p:cNvCxnSpPr/>
            <p:nvPr/>
          </p:nvCxnSpPr>
          <p:spPr>
            <a:xfrm>
              <a:off x="5043339" y="2517800"/>
              <a:ext cx="385762"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Line 111"/>
            <p:cNvSpPr>
              <a:spLocks noChangeShapeType="1"/>
            </p:cNvSpPr>
            <p:nvPr/>
          </p:nvSpPr>
          <p:spPr bwMode="auto">
            <a:xfrm>
              <a:off x="4909989" y="2687663"/>
              <a:ext cx="263525" cy="1587"/>
            </a:xfrm>
            <a:prstGeom prst="line">
              <a:avLst/>
            </a:prstGeom>
            <a:noFill/>
            <a:ln w="17463">
              <a:solidFill>
                <a:srgbClr val="000000"/>
              </a:solidFill>
              <a:round/>
              <a:headEnd/>
              <a:tailEnd/>
            </a:ln>
          </p:spPr>
          <p:txBody>
            <a:bodyPr/>
            <a:lstStyle/>
            <a:p>
              <a:endParaRPr lang="ja-JP" altLang="en-US"/>
            </a:p>
          </p:txBody>
        </p:sp>
        <p:sp>
          <p:nvSpPr>
            <p:cNvPr id="73" name="Line 112"/>
            <p:cNvSpPr>
              <a:spLocks noChangeShapeType="1"/>
            </p:cNvSpPr>
            <p:nvPr/>
          </p:nvSpPr>
          <p:spPr bwMode="auto">
            <a:xfrm flipH="1">
              <a:off x="4927451" y="2694013"/>
              <a:ext cx="71438" cy="101600"/>
            </a:xfrm>
            <a:prstGeom prst="line">
              <a:avLst/>
            </a:prstGeom>
            <a:noFill/>
            <a:ln w="7938" cap="rnd">
              <a:solidFill>
                <a:srgbClr val="000000"/>
              </a:solidFill>
              <a:round/>
              <a:headEnd/>
              <a:tailEnd/>
            </a:ln>
          </p:spPr>
          <p:txBody>
            <a:bodyPr/>
            <a:lstStyle/>
            <a:p>
              <a:endParaRPr lang="ja-JP" altLang="en-US"/>
            </a:p>
          </p:txBody>
        </p:sp>
        <p:sp>
          <p:nvSpPr>
            <p:cNvPr id="74" name="Line 113"/>
            <p:cNvSpPr>
              <a:spLocks noChangeShapeType="1"/>
            </p:cNvSpPr>
            <p:nvPr/>
          </p:nvSpPr>
          <p:spPr bwMode="auto">
            <a:xfrm flipH="1">
              <a:off x="4979839" y="2692425"/>
              <a:ext cx="71437" cy="101600"/>
            </a:xfrm>
            <a:prstGeom prst="line">
              <a:avLst/>
            </a:prstGeom>
            <a:noFill/>
            <a:ln w="7938" cap="rnd">
              <a:solidFill>
                <a:srgbClr val="000000"/>
              </a:solidFill>
              <a:round/>
              <a:headEnd/>
              <a:tailEnd/>
            </a:ln>
          </p:spPr>
          <p:txBody>
            <a:bodyPr/>
            <a:lstStyle/>
            <a:p>
              <a:endParaRPr lang="ja-JP" altLang="en-US"/>
            </a:p>
          </p:txBody>
        </p:sp>
        <p:sp>
          <p:nvSpPr>
            <p:cNvPr id="75" name="Line 114"/>
            <p:cNvSpPr>
              <a:spLocks noChangeShapeType="1"/>
            </p:cNvSpPr>
            <p:nvPr/>
          </p:nvSpPr>
          <p:spPr bwMode="auto">
            <a:xfrm flipH="1">
              <a:off x="5040164" y="2692425"/>
              <a:ext cx="69850" cy="101600"/>
            </a:xfrm>
            <a:prstGeom prst="line">
              <a:avLst/>
            </a:prstGeom>
            <a:noFill/>
            <a:ln w="7938" cap="rnd">
              <a:solidFill>
                <a:srgbClr val="000000"/>
              </a:solidFill>
              <a:round/>
              <a:headEnd/>
              <a:tailEnd/>
            </a:ln>
          </p:spPr>
          <p:txBody>
            <a:bodyPr/>
            <a:lstStyle/>
            <a:p>
              <a:endParaRPr lang="ja-JP" altLang="en-US"/>
            </a:p>
          </p:txBody>
        </p:sp>
        <p:sp>
          <p:nvSpPr>
            <p:cNvPr id="76" name="Line 384"/>
            <p:cNvSpPr>
              <a:spLocks noChangeShapeType="1"/>
            </p:cNvSpPr>
            <p:nvPr/>
          </p:nvSpPr>
          <p:spPr bwMode="auto">
            <a:xfrm>
              <a:off x="4909989" y="2687663"/>
              <a:ext cx="263525" cy="1587"/>
            </a:xfrm>
            <a:prstGeom prst="line">
              <a:avLst/>
            </a:prstGeom>
            <a:noFill/>
            <a:ln w="17463">
              <a:solidFill>
                <a:srgbClr val="000000"/>
              </a:solidFill>
              <a:round/>
              <a:headEnd/>
              <a:tailEnd/>
            </a:ln>
          </p:spPr>
          <p:txBody>
            <a:bodyPr/>
            <a:lstStyle/>
            <a:p>
              <a:endParaRPr lang="ja-JP" altLang="en-US"/>
            </a:p>
          </p:txBody>
        </p:sp>
        <p:sp>
          <p:nvSpPr>
            <p:cNvPr id="77" name="Line 385"/>
            <p:cNvSpPr>
              <a:spLocks noChangeShapeType="1"/>
            </p:cNvSpPr>
            <p:nvPr/>
          </p:nvSpPr>
          <p:spPr bwMode="auto">
            <a:xfrm flipH="1">
              <a:off x="4927451" y="2694013"/>
              <a:ext cx="71438" cy="101600"/>
            </a:xfrm>
            <a:prstGeom prst="line">
              <a:avLst/>
            </a:prstGeom>
            <a:noFill/>
            <a:ln w="7938" cap="rnd">
              <a:solidFill>
                <a:srgbClr val="000000"/>
              </a:solidFill>
              <a:round/>
              <a:headEnd/>
              <a:tailEnd/>
            </a:ln>
          </p:spPr>
          <p:txBody>
            <a:bodyPr/>
            <a:lstStyle/>
            <a:p>
              <a:endParaRPr lang="ja-JP" altLang="en-US"/>
            </a:p>
          </p:txBody>
        </p:sp>
        <p:sp>
          <p:nvSpPr>
            <p:cNvPr id="78" name="Line 386"/>
            <p:cNvSpPr>
              <a:spLocks noChangeShapeType="1"/>
            </p:cNvSpPr>
            <p:nvPr/>
          </p:nvSpPr>
          <p:spPr bwMode="auto">
            <a:xfrm flipH="1">
              <a:off x="4979839" y="2692425"/>
              <a:ext cx="71437" cy="101600"/>
            </a:xfrm>
            <a:prstGeom prst="line">
              <a:avLst/>
            </a:prstGeom>
            <a:noFill/>
            <a:ln w="7938" cap="rnd">
              <a:solidFill>
                <a:srgbClr val="000000"/>
              </a:solidFill>
              <a:round/>
              <a:headEnd/>
              <a:tailEnd/>
            </a:ln>
          </p:spPr>
          <p:txBody>
            <a:bodyPr/>
            <a:lstStyle/>
            <a:p>
              <a:endParaRPr lang="ja-JP" altLang="en-US"/>
            </a:p>
          </p:txBody>
        </p:sp>
        <p:sp>
          <p:nvSpPr>
            <p:cNvPr id="79" name="Line 387"/>
            <p:cNvSpPr>
              <a:spLocks noChangeShapeType="1"/>
            </p:cNvSpPr>
            <p:nvPr/>
          </p:nvSpPr>
          <p:spPr bwMode="auto">
            <a:xfrm flipH="1">
              <a:off x="5040164" y="2692425"/>
              <a:ext cx="69850" cy="101600"/>
            </a:xfrm>
            <a:prstGeom prst="line">
              <a:avLst/>
            </a:prstGeom>
            <a:noFill/>
            <a:ln w="7938" cap="rnd">
              <a:solidFill>
                <a:srgbClr val="000000"/>
              </a:solidFill>
              <a:round/>
              <a:headEnd/>
              <a:tailEnd/>
            </a:ln>
          </p:spPr>
          <p:txBody>
            <a:bodyPr/>
            <a:lstStyle/>
            <a:p>
              <a:endParaRPr lang="ja-JP" altLang="en-US"/>
            </a:p>
          </p:txBody>
        </p:sp>
        <p:sp>
          <p:nvSpPr>
            <p:cNvPr id="80" name="二等辺三角形 79"/>
            <p:cNvSpPr/>
            <p:nvPr/>
          </p:nvSpPr>
          <p:spPr>
            <a:xfrm rot="5400000">
              <a:off x="6772904" y="3518731"/>
              <a:ext cx="806853" cy="687768"/>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1" name="Line 461"/>
            <p:cNvSpPr>
              <a:spLocks noChangeShapeType="1"/>
            </p:cNvSpPr>
            <p:nvPr/>
          </p:nvSpPr>
          <p:spPr bwMode="auto">
            <a:xfrm flipV="1">
              <a:off x="5943451" y="2308250"/>
              <a:ext cx="442913" cy="1588"/>
            </a:xfrm>
            <a:prstGeom prst="line">
              <a:avLst/>
            </a:prstGeom>
            <a:noFill/>
            <a:ln w="12700" cap="rnd">
              <a:solidFill>
                <a:srgbClr val="000000"/>
              </a:solidFill>
              <a:round/>
              <a:headEnd/>
              <a:tailEnd/>
            </a:ln>
          </p:spPr>
          <p:txBody>
            <a:bodyPr/>
            <a:lstStyle/>
            <a:p>
              <a:endParaRPr lang="ja-JP" altLang="en-US"/>
            </a:p>
          </p:txBody>
        </p:sp>
        <p:cxnSp>
          <p:nvCxnSpPr>
            <p:cNvPr id="82" name="直線コネクタ 81"/>
            <p:cNvCxnSpPr>
              <a:stCxn id="81" idx="1"/>
            </p:cNvCxnSpPr>
            <p:nvPr/>
          </p:nvCxnSpPr>
          <p:spPr>
            <a:xfrm flipH="1">
              <a:off x="6357789" y="2308250"/>
              <a:ext cx="28575" cy="1296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a:stCxn id="86" idx="1"/>
            </p:cNvCxnSpPr>
            <p:nvPr/>
          </p:nvCxnSpPr>
          <p:spPr>
            <a:xfrm flipH="1">
              <a:off x="3709839" y="2292375"/>
              <a:ext cx="6350" cy="17319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Line 461"/>
            <p:cNvSpPr>
              <a:spLocks noChangeShapeType="1"/>
            </p:cNvSpPr>
            <p:nvPr/>
          </p:nvSpPr>
          <p:spPr bwMode="auto">
            <a:xfrm flipV="1">
              <a:off x="3713014" y="4022750"/>
              <a:ext cx="3109912" cy="0"/>
            </a:xfrm>
            <a:prstGeom prst="line">
              <a:avLst/>
            </a:prstGeom>
            <a:noFill/>
            <a:ln w="12700" cap="rnd">
              <a:solidFill>
                <a:srgbClr val="000000"/>
              </a:solidFill>
              <a:round/>
              <a:headEnd/>
              <a:tailEnd/>
            </a:ln>
          </p:spPr>
          <p:txBody>
            <a:bodyPr/>
            <a:lstStyle/>
            <a:p>
              <a:endParaRPr lang="ja-JP" altLang="en-US"/>
            </a:p>
          </p:txBody>
        </p:sp>
        <p:sp>
          <p:nvSpPr>
            <p:cNvPr id="85" name="Line 461"/>
            <p:cNvSpPr>
              <a:spLocks noChangeShapeType="1"/>
            </p:cNvSpPr>
            <p:nvPr/>
          </p:nvSpPr>
          <p:spPr bwMode="auto">
            <a:xfrm flipV="1">
              <a:off x="6348264" y="3603650"/>
              <a:ext cx="477837" cy="1588"/>
            </a:xfrm>
            <a:prstGeom prst="line">
              <a:avLst/>
            </a:prstGeom>
            <a:noFill/>
            <a:ln w="12700" cap="rnd">
              <a:solidFill>
                <a:srgbClr val="000000"/>
              </a:solidFill>
              <a:round/>
              <a:headEnd/>
              <a:tailEnd/>
            </a:ln>
          </p:spPr>
          <p:txBody>
            <a:bodyPr/>
            <a:lstStyle/>
            <a:p>
              <a:endParaRPr lang="ja-JP" altLang="en-US"/>
            </a:p>
          </p:txBody>
        </p:sp>
        <p:sp>
          <p:nvSpPr>
            <p:cNvPr id="86" name="Line 461"/>
            <p:cNvSpPr>
              <a:spLocks noChangeShapeType="1"/>
            </p:cNvSpPr>
            <p:nvPr/>
          </p:nvSpPr>
          <p:spPr bwMode="auto">
            <a:xfrm flipV="1">
              <a:off x="3420914" y="2292375"/>
              <a:ext cx="295275" cy="0"/>
            </a:xfrm>
            <a:prstGeom prst="line">
              <a:avLst/>
            </a:prstGeom>
            <a:noFill/>
            <a:ln w="12700" cap="rnd">
              <a:solidFill>
                <a:srgbClr val="000000"/>
              </a:solidFill>
              <a:round/>
              <a:headEnd/>
              <a:tailEnd/>
            </a:ln>
          </p:spPr>
          <p:txBody>
            <a:bodyPr/>
            <a:lstStyle/>
            <a:p>
              <a:endParaRPr lang="ja-JP" altLang="en-US"/>
            </a:p>
          </p:txBody>
        </p:sp>
        <p:sp>
          <p:nvSpPr>
            <p:cNvPr id="87" name="テキスト ボックス 101"/>
            <p:cNvSpPr txBox="1">
              <a:spLocks noChangeArrowheads="1"/>
            </p:cNvSpPr>
            <p:nvPr/>
          </p:nvSpPr>
          <p:spPr bwMode="auto">
            <a:xfrm>
              <a:off x="6285806" y="4122565"/>
              <a:ext cx="524707" cy="397548"/>
            </a:xfrm>
            <a:prstGeom prst="rect">
              <a:avLst/>
            </a:prstGeom>
            <a:noFill/>
            <a:ln w="9525">
              <a:noFill/>
              <a:miter lim="800000"/>
              <a:headEnd/>
              <a:tailEnd/>
            </a:ln>
          </p:spPr>
          <p:txBody>
            <a:bodyPr wrap="none">
              <a:spAutoFit/>
            </a:bodyPr>
            <a:lstStyle/>
            <a:p>
              <a:r>
                <a:rPr lang="en-US" altLang="ja-JP" sz="1600" i="1" dirty="0"/>
                <a:t>V</a:t>
              </a:r>
              <a:r>
                <a:rPr lang="en-US" altLang="ja-JP" sz="1600" baseline="-25000" dirty="0"/>
                <a:t>1</a:t>
              </a:r>
              <a:endParaRPr lang="ja-JP" altLang="en-US" sz="1600" baseline="-25000" dirty="0"/>
            </a:p>
          </p:txBody>
        </p:sp>
        <p:sp>
          <p:nvSpPr>
            <p:cNvPr id="88" name="テキスト ボックス 102"/>
            <p:cNvSpPr txBox="1">
              <a:spLocks noChangeArrowheads="1"/>
            </p:cNvSpPr>
            <p:nvPr/>
          </p:nvSpPr>
          <p:spPr bwMode="auto">
            <a:xfrm>
              <a:off x="6438491" y="2801370"/>
              <a:ext cx="537444" cy="397548"/>
            </a:xfrm>
            <a:prstGeom prst="rect">
              <a:avLst/>
            </a:prstGeom>
            <a:noFill/>
            <a:ln w="9525">
              <a:noFill/>
              <a:miter lim="800000"/>
              <a:headEnd/>
              <a:tailEnd/>
            </a:ln>
          </p:spPr>
          <p:txBody>
            <a:bodyPr wrap="none">
              <a:spAutoFit/>
            </a:bodyPr>
            <a:lstStyle/>
            <a:p>
              <a:r>
                <a:rPr lang="en-US" altLang="ja-JP" sz="1600" i="1" dirty="0"/>
                <a:t>V</a:t>
              </a:r>
              <a:r>
                <a:rPr lang="en-US" altLang="ja-JP" baseline="-25000" dirty="0"/>
                <a:t>2</a:t>
              </a:r>
              <a:endParaRPr lang="ja-JP" altLang="en-US" baseline="-25000" dirty="0"/>
            </a:p>
          </p:txBody>
        </p:sp>
        <p:sp>
          <p:nvSpPr>
            <p:cNvPr id="89" name="テキスト ボックス 104"/>
            <p:cNvSpPr txBox="1">
              <a:spLocks noChangeArrowheads="1"/>
            </p:cNvSpPr>
            <p:nvPr/>
          </p:nvSpPr>
          <p:spPr bwMode="auto">
            <a:xfrm>
              <a:off x="6741256" y="3699523"/>
              <a:ext cx="319087" cy="369887"/>
            </a:xfrm>
            <a:prstGeom prst="rect">
              <a:avLst/>
            </a:prstGeom>
            <a:noFill/>
            <a:ln w="9525">
              <a:noFill/>
              <a:miter lim="800000"/>
              <a:headEnd/>
              <a:tailEnd/>
            </a:ln>
          </p:spPr>
          <p:txBody>
            <a:bodyPr wrap="none">
              <a:spAutoFit/>
            </a:bodyPr>
            <a:lstStyle/>
            <a:p>
              <a:r>
                <a:rPr lang="en-US" altLang="ja-JP" dirty="0"/>
                <a:t>+</a:t>
              </a:r>
              <a:endParaRPr lang="ja-JP" altLang="en-US" dirty="0"/>
            </a:p>
          </p:txBody>
        </p:sp>
        <p:sp>
          <p:nvSpPr>
            <p:cNvPr id="90" name="テキスト ボックス 105"/>
            <p:cNvSpPr txBox="1">
              <a:spLocks noChangeArrowheads="1"/>
            </p:cNvSpPr>
            <p:nvPr/>
          </p:nvSpPr>
          <p:spPr bwMode="auto">
            <a:xfrm>
              <a:off x="6805464" y="3403926"/>
              <a:ext cx="261936" cy="369887"/>
            </a:xfrm>
            <a:prstGeom prst="rect">
              <a:avLst/>
            </a:prstGeom>
            <a:noFill/>
            <a:ln w="9525">
              <a:noFill/>
              <a:miter lim="800000"/>
              <a:headEnd/>
              <a:tailEnd/>
            </a:ln>
          </p:spPr>
          <p:txBody>
            <a:bodyPr wrap="none">
              <a:spAutoFit/>
            </a:bodyPr>
            <a:lstStyle/>
            <a:p>
              <a:r>
                <a:rPr lang="en-US" altLang="ja-JP" dirty="0"/>
                <a:t>-</a:t>
              </a:r>
              <a:endParaRPr lang="ja-JP" altLang="en-US" dirty="0"/>
            </a:p>
          </p:txBody>
        </p:sp>
        <p:sp>
          <p:nvSpPr>
            <p:cNvPr id="91" name="テキスト ボックス 106"/>
            <p:cNvSpPr txBox="1">
              <a:spLocks noChangeArrowheads="1"/>
            </p:cNvSpPr>
            <p:nvPr/>
          </p:nvSpPr>
          <p:spPr bwMode="auto">
            <a:xfrm>
              <a:off x="3652706" y="465837"/>
              <a:ext cx="3911439" cy="868018"/>
            </a:xfrm>
            <a:prstGeom prst="rect">
              <a:avLst/>
            </a:prstGeom>
            <a:noFill/>
            <a:ln w="9525">
              <a:noFill/>
              <a:miter lim="800000"/>
              <a:headEnd/>
              <a:tailEnd/>
            </a:ln>
          </p:spPr>
          <p:txBody>
            <a:bodyPr wrap="square">
              <a:spAutoFit/>
            </a:bodyPr>
            <a:lstStyle/>
            <a:p>
              <a:r>
                <a:rPr lang="en-US" altLang="ja-JP" sz="1600" dirty="0"/>
                <a:t>PG  : Pulse generator</a:t>
              </a:r>
            </a:p>
            <a:p>
              <a:r>
                <a:rPr lang="en-US" altLang="ja-JP" sz="1600" dirty="0"/>
                <a:t>AS  : Analogue switch</a:t>
              </a:r>
            </a:p>
          </p:txBody>
        </p:sp>
        <p:sp>
          <p:nvSpPr>
            <p:cNvPr id="92" name="テキスト ボックス 107"/>
            <p:cNvSpPr txBox="1">
              <a:spLocks noChangeArrowheads="1"/>
            </p:cNvSpPr>
            <p:nvPr/>
          </p:nvSpPr>
          <p:spPr bwMode="auto">
            <a:xfrm>
              <a:off x="7517965" y="3960838"/>
              <a:ext cx="705129" cy="433690"/>
            </a:xfrm>
            <a:prstGeom prst="rect">
              <a:avLst/>
            </a:prstGeom>
            <a:noFill/>
            <a:ln w="9525">
              <a:noFill/>
              <a:miter lim="800000"/>
              <a:headEnd/>
              <a:tailEnd/>
            </a:ln>
          </p:spPr>
          <p:txBody>
            <a:bodyPr wrap="none">
              <a:spAutoFit/>
            </a:bodyPr>
            <a:lstStyle/>
            <a:p>
              <a:r>
                <a:rPr lang="en-US" altLang="ja-JP" i="1" dirty="0" err="1"/>
                <a:t>V</a:t>
              </a:r>
              <a:r>
                <a:rPr lang="en-US" altLang="ja-JP" sz="1600" baseline="-25000" dirty="0" err="1"/>
                <a:t>ou</a:t>
              </a:r>
              <a:r>
                <a:rPr lang="en-US" altLang="ja-JP" baseline="-25000" dirty="0" err="1"/>
                <a:t>t</a:t>
              </a:r>
              <a:endParaRPr lang="ja-JP" altLang="en-US" baseline="-25000" dirty="0"/>
            </a:p>
          </p:txBody>
        </p:sp>
        <p:sp>
          <p:nvSpPr>
            <p:cNvPr id="93" name="テキスト ボックス 108"/>
            <p:cNvSpPr txBox="1">
              <a:spLocks noChangeArrowheads="1"/>
            </p:cNvSpPr>
            <p:nvPr/>
          </p:nvSpPr>
          <p:spPr bwMode="auto">
            <a:xfrm>
              <a:off x="1700064" y="2978175"/>
              <a:ext cx="1019175" cy="369888"/>
            </a:xfrm>
            <a:prstGeom prst="rect">
              <a:avLst/>
            </a:prstGeom>
            <a:noFill/>
            <a:ln w="9525">
              <a:noFill/>
              <a:miter lim="800000"/>
              <a:headEnd/>
              <a:tailEnd/>
            </a:ln>
          </p:spPr>
          <p:txBody>
            <a:bodyPr wrap="none">
              <a:spAutoFit/>
            </a:bodyPr>
            <a:lstStyle/>
            <a:p>
              <a:r>
                <a:rPr lang="en-US" altLang="ja-JP"/>
                <a:t>Sensing</a:t>
              </a:r>
              <a:endParaRPr lang="ja-JP" altLang="en-US"/>
            </a:p>
          </p:txBody>
        </p:sp>
        <p:sp>
          <p:nvSpPr>
            <p:cNvPr id="94" name="テキスト ボックス 109"/>
            <p:cNvSpPr txBox="1">
              <a:spLocks noChangeArrowheads="1"/>
            </p:cNvSpPr>
            <p:nvPr/>
          </p:nvSpPr>
          <p:spPr bwMode="auto">
            <a:xfrm>
              <a:off x="4206726" y="2978175"/>
              <a:ext cx="1249363" cy="369888"/>
            </a:xfrm>
            <a:prstGeom prst="rect">
              <a:avLst/>
            </a:prstGeom>
            <a:noFill/>
            <a:ln w="9525">
              <a:noFill/>
              <a:miter lim="800000"/>
              <a:headEnd/>
              <a:tailEnd/>
            </a:ln>
          </p:spPr>
          <p:txBody>
            <a:bodyPr wrap="none">
              <a:spAutoFit/>
            </a:bodyPr>
            <a:lstStyle/>
            <a:p>
              <a:r>
                <a:rPr lang="en-US" altLang="ja-JP"/>
                <a:t>Reference</a:t>
              </a:r>
              <a:endParaRPr lang="ja-JP" altLang="en-US"/>
            </a:p>
          </p:txBody>
        </p:sp>
      </p:grpSp>
      <p:sp>
        <p:nvSpPr>
          <p:cNvPr id="103" name="テキスト ボックス 102"/>
          <p:cNvSpPr txBox="1"/>
          <p:nvPr/>
        </p:nvSpPr>
        <p:spPr>
          <a:xfrm>
            <a:off x="1302454" y="774700"/>
            <a:ext cx="6450805" cy="400110"/>
          </a:xfrm>
          <a:prstGeom prst="rect">
            <a:avLst/>
          </a:prstGeom>
          <a:solidFill>
            <a:schemeClr val="bg1"/>
          </a:solidFill>
        </p:spPr>
        <p:txBody>
          <a:bodyPr wrap="none" rtlCol="0">
            <a:spAutoFit/>
          </a:bodyPr>
          <a:lstStyle/>
          <a:p>
            <a:r>
              <a:rPr kumimoji="1" lang="en-US" altLang="ja-JP" sz="2000" b="1" dirty="0" smtClean="0">
                <a:solidFill>
                  <a:srgbClr val="002060"/>
                </a:solidFill>
                <a:effectLst>
                  <a:outerShdw blurRad="38100" dist="38100" dir="2700000" algn="tl">
                    <a:srgbClr val="000000">
                      <a:alpha val="43137"/>
                    </a:srgbClr>
                  </a:outerShdw>
                </a:effectLst>
              </a:rPr>
              <a:t>Prototype </a:t>
            </a:r>
            <a:r>
              <a:rPr kumimoji="1" lang="en-US" altLang="ja-JP" sz="2000" b="1" dirty="0" err="1" smtClean="0">
                <a:solidFill>
                  <a:srgbClr val="002060"/>
                </a:solidFill>
                <a:effectLst>
                  <a:outerShdw blurRad="38100" dist="38100" dir="2700000" algn="tl">
                    <a:srgbClr val="000000">
                      <a:alpha val="43137"/>
                    </a:srgbClr>
                  </a:outerShdw>
                </a:effectLst>
              </a:rPr>
              <a:t>Biomagnetic</a:t>
            </a:r>
            <a:r>
              <a:rPr kumimoji="1" lang="en-US" altLang="ja-JP" sz="2000" b="1" dirty="0" smtClean="0">
                <a:solidFill>
                  <a:srgbClr val="002060"/>
                </a:solidFill>
                <a:effectLst>
                  <a:outerShdw blurRad="38100" dist="38100" dir="2700000" algn="tl">
                    <a:srgbClr val="000000">
                      <a:alpha val="43137"/>
                    </a:srgbClr>
                  </a:outerShdw>
                </a:effectLst>
              </a:rPr>
              <a:t> </a:t>
            </a:r>
            <a:r>
              <a:rPr lang="en-US" altLang="ja-JP" sz="2000" b="1" dirty="0" smtClean="0">
                <a:solidFill>
                  <a:srgbClr val="002060"/>
                </a:solidFill>
                <a:effectLst>
                  <a:outerShdw blurRad="38100" dist="38100" dir="2700000" algn="tl">
                    <a:srgbClr val="000000">
                      <a:alpha val="43137"/>
                    </a:srgbClr>
                  </a:outerShdw>
                </a:effectLst>
              </a:rPr>
              <a:t>F</a:t>
            </a:r>
            <a:r>
              <a:rPr kumimoji="1" lang="en-US" altLang="ja-JP" sz="2000" b="1" dirty="0" smtClean="0">
                <a:solidFill>
                  <a:srgbClr val="002060"/>
                </a:solidFill>
                <a:effectLst>
                  <a:outerShdw blurRad="38100" dist="38100" dir="2700000" algn="tl">
                    <a:srgbClr val="000000">
                      <a:alpha val="43137"/>
                    </a:srgbClr>
                  </a:outerShdw>
                </a:effectLst>
              </a:rPr>
              <a:t>ield Measurement </a:t>
            </a:r>
            <a:r>
              <a:rPr lang="en-US" altLang="ja-JP" sz="2000" b="1" dirty="0" smtClean="0">
                <a:solidFill>
                  <a:srgbClr val="002060"/>
                </a:solidFill>
                <a:effectLst>
                  <a:outerShdw blurRad="38100" dist="38100" dir="2700000" algn="tl">
                    <a:srgbClr val="000000">
                      <a:alpha val="43137"/>
                    </a:srgbClr>
                  </a:outerShdw>
                </a:effectLst>
              </a:rPr>
              <a:t>S</a:t>
            </a:r>
            <a:r>
              <a:rPr kumimoji="1" lang="en-US" altLang="ja-JP" sz="2000" b="1" dirty="0" smtClean="0">
                <a:solidFill>
                  <a:srgbClr val="002060"/>
                </a:solidFill>
                <a:effectLst>
                  <a:outerShdw blurRad="38100" dist="38100" dir="2700000" algn="tl">
                    <a:srgbClr val="000000">
                      <a:alpha val="43137"/>
                    </a:srgbClr>
                  </a:outerShdw>
                </a:effectLst>
              </a:rPr>
              <a:t>ystem</a:t>
            </a:r>
            <a:endParaRPr kumimoji="1" lang="ja-JP" altLang="en-US" sz="2000" b="1" dirty="0">
              <a:solidFill>
                <a:srgbClr val="002060"/>
              </a:solidFill>
              <a:effectLst>
                <a:outerShdw blurRad="38100" dist="38100" dir="2700000" algn="tl">
                  <a:srgbClr val="000000">
                    <a:alpha val="43137"/>
                  </a:srgbClr>
                </a:outerShdw>
              </a:effectLst>
            </a:endParaRPr>
          </a:p>
        </p:txBody>
      </p:sp>
      <p:cxnSp>
        <p:nvCxnSpPr>
          <p:cNvPr id="105" name="直線矢印コネクタ 104"/>
          <p:cNvCxnSpPr/>
          <p:nvPr/>
        </p:nvCxnSpPr>
        <p:spPr>
          <a:xfrm>
            <a:off x="3429000" y="2324100"/>
            <a:ext cx="317500" cy="914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6" name="テキスト ボックス 105"/>
          <p:cNvSpPr txBox="1"/>
          <p:nvPr/>
        </p:nvSpPr>
        <p:spPr>
          <a:xfrm>
            <a:off x="2438400" y="1816100"/>
            <a:ext cx="1774845" cy="369332"/>
          </a:xfrm>
          <a:prstGeom prst="rect">
            <a:avLst/>
          </a:prstGeom>
          <a:noFill/>
        </p:spPr>
        <p:txBody>
          <a:bodyPr wrap="none" rtlCol="0">
            <a:spAutoFit/>
          </a:bodyPr>
          <a:lstStyle/>
          <a:p>
            <a:r>
              <a:rPr kumimoji="1" lang="en-US" altLang="ja-JP" dirty="0" smtClean="0"/>
              <a:t>MI sensor head</a:t>
            </a:r>
            <a:endParaRPr kumimoji="1" lang="ja-JP" altLang="en-US" dirty="0"/>
          </a:p>
        </p:txBody>
      </p:sp>
      <p:sp>
        <p:nvSpPr>
          <p:cNvPr id="108" name="テキスト ボックス 107"/>
          <p:cNvSpPr txBox="1"/>
          <p:nvPr/>
        </p:nvSpPr>
        <p:spPr>
          <a:xfrm>
            <a:off x="3129843" y="1230489"/>
            <a:ext cx="2959465" cy="400110"/>
          </a:xfrm>
          <a:prstGeom prst="rect">
            <a:avLst/>
          </a:prstGeom>
          <a:solidFill>
            <a:schemeClr val="bg1"/>
          </a:solidFill>
        </p:spPr>
        <p:txBody>
          <a:bodyPr wrap="none" rtlCol="0">
            <a:spAutoFit/>
          </a:bodyPr>
          <a:lstStyle/>
          <a:p>
            <a:r>
              <a:rPr lang="en-US" altLang="ja-JP" sz="2000" dirty="0" smtClean="0"/>
              <a:t>(First order gradiometer)</a:t>
            </a:r>
            <a:endParaRPr kumimoji="1" lang="ja-JP" altLang="en-US" sz="2000" dirty="0"/>
          </a:p>
        </p:txBody>
      </p:sp>
      <p:sp>
        <p:nvSpPr>
          <p:cNvPr id="104" name="正方形/長方形 103"/>
          <p:cNvSpPr/>
          <p:nvPr/>
        </p:nvSpPr>
        <p:spPr>
          <a:xfrm>
            <a:off x="1143000" y="5816601"/>
            <a:ext cx="5753100" cy="369332"/>
          </a:xfrm>
          <a:prstGeom prst="rect">
            <a:avLst/>
          </a:prstGeom>
          <a:ln>
            <a:solidFill>
              <a:srgbClr val="FF0000"/>
            </a:solidFill>
          </a:ln>
        </p:spPr>
        <p:txBody>
          <a:bodyPr wrap="square">
            <a:spAutoFit/>
          </a:bodyPr>
          <a:lstStyle/>
          <a:p>
            <a:r>
              <a:rPr lang="en-US" altLang="ja-JP" b="1" dirty="0" smtClean="0">
                <a:latin typeface="Times New Roman" panose="02020603050405020304" pitchFamily="18" charset="0"/>
                <a:cs typeface="Times New Roman" panose="02020603050405020304" pitchFamily="18" charset="0"/>
              </a:rPr>
              <a:t>This sensor element was supplied by Aichi Steel Corp.. </a:t>
            </a:r>
            <a:endParaRPr lang="ja-JP" altLang="en-US" dirty="0"/>
          </a:p>
        </p:txBody>
      </p:sp>
      <p:cxnSp>
        <p:nvCxnSpPr>
          <p:cNvPr id="113" name="直線コネクタ 112"/>
          <p:cNvCxnSpPr/>
          <p:nvPr/>
        </p:nvCxnSpPr>
        <p:spPr>
          <a:xfrm>
            <a:off x="5202621" y="4761186"/>
            <a:ext cx="1560786" cy="0"/>
          </a:xfrm>
          <a:prstGeom prst="line">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14" name="テキスト ボックス 113"/>
          <p:cNvSpPr txBox="1"/>
          <p:nvPr/>
        </p:nvSpPr>
        <p:spPr>
          <a:xfrm>
            <a:off x="5644054" y="4792715"/>
            <a:ext cx="492443" cy="369332"/>
          </a:xfrm>
          <a:prstGeom prst="rect">
            <a:avLst/>
          </a:prstGeom>
          <a:noFill/>
        </p:spPr>
        <p:txBody>
          <a:bodyPr wrap="none" rtlCol="0">
            <a:spAutoFit/>
          </a:bodyPr>
          <a:lstStyle/>
          <a:p>
            <a:r>
              <a:rPr lang="en-US" altLang="ja-JP" dirty="0" smtClean="0"/>
              <a:t>ΔB</a:t>
            </a:r>
            <a:endParaRPr kumimoji="1" lang="ja-JP" altLang="en-US" i="1" dirty="0">
              <a:latin typeface="Times New Roman" pitchFamily="18" charset="0"/>
              <a:cs typeface="Times New Roman" pitchFamily="18" charset="0"/>
            </a:endParaRPr>
          </a:p>
        </p:txBody>
      </p:sp>
      <p:sp>
        <p:nvSpPr>
          <p:cNvPr id="115" name="テキスト ボックス 114"/>
          <p:cNvSpPr txBox="1"/>
          <p:nvPr/>
        </p:nvSpPr>
        <p:spPr>
          <a:xfrm>
            <a:off x="8242791" y="5202621"/>
            <a:ext cx="723275" cy="369332"/>
          </a:xfrm>
          <a:prstGeom prst="rect">
            <a:avLst/>
          </a:prstGeom>
          <a:noFill/>
        </p:spPr>
        <p:txBody>
          <a:bodyPr wrap="none" rtlCol="0">
            <a:spAutoFit/>
          </a:bodyPr>
          <a:lstStyle/>
          <a:p>
            <a:r>
              <a:rPr lang="ja-JP" altLang="en-US" dirty="0" smtClean="0"/>
              <a:t>∝</a:t>
            </a:r>
            <a:r>
              <a:rPr lang="en-US" altLang="ja-JP" dirty="0" smtClean="0"/>
              <a:t>Δ</a:t>
            </a:r>
            <a:r>
              <a:rPr lang="en-US" altLang="ja-JP" dirty="0" smtClean="0">
                <a:latin typeface="Times New Roman" pitchFamily="18" charset="0"/>
                <a:cs typeface="Times New Roman" pitchFamily="18" charset="0"/>
              </a:rPr>
              <a:t>B</a:t>
            </a:r>
            <a:endParaRPr kumimoji="1" lang="ja-JP" altLang="en-US" dirty="0">
              <a:latin typeface="Times New Roman" pitchFamily="18" charset="0"/>
              <a:cs typeface="Times New Roman" pitchFamily="18" charset="0"/>
            </a:endParaRPr>
          </a:p>
        </p:txBody>
      </p:sp>
      <p:pic>
        <p:nvPicPr>
          <p:cNvPr id="110" name="Picture 2"/>
          <p:cNvPicPr>
            <a:picLocks noChangeAspect="1" noChangeArrowheads="1"/>
          </p:cNvPicPr>
          <p:nvPr/>
        </p:nvPicPr>
        <p:blipFill>
          <a:blip r:embed="rId5" cstate="print"/>
          <a:srcRect/>
          <a:stretch>
            <a:fillRect/>
          </a:stretch>
        </p:blipFill>
        <p:spPr bwMode="auto">
          <a:xfrm>
            <a:off x="5604053" y="6376036"/>
            <a:ext cx="3539947" cy="481964"/>
          </a:xfrm>
          <a:prstGeom prst="rect">
            <a:avLst/>
          </a:prstGeom>
          <a:noFill/>
          <a:ln w="9525">
            <a:noFill/>
            <a:miter lim="800000"/>
            <a:headEnd/>
            <a:tailEnd/>
          </a:ln>
        </p:spPr>
      </p:pic>
      <p:sp>
        <p:nvSpPr>
          <p:cNvPr id="109" name="Text Box 4"/>
          <p:cNvSpPr txBox="1">
            <a:spLocks noChangeArrowheads="1"/>
          </p:cNvSpPr>
          <p:nvPr/>
        </p:nvSpPr>
        <p:spPr bwMode="auto">
          <a:xfrm>
            <a:off x="7563556" y="0"/>
            <a:ext cx="1580444" cy="830997"/>
          </a:xfrm>
          <a:prstGeom prst="rect">
            <a:avLst/>
          </a:prstGeom>
          <a:blipFill>
            <a:blip r:embed="rId6"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p14="http://schemas.microsoft.com/office/powerpoint/2010/main" xmlns="" val="32948314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6516216" y="0"/>
            <a:ext cx="2627784" cy="304800"/>
          </a:xfrm>
          <a:prstGeom prst="rect">
            <a:avLst/>
          </a:prstGeom>
        </p:spPr>
        <p:txBody>
          <a:bodyPr vert="horz" anchor="ctr">
            <a:normAutofit fontScale="85000" lnSpcReduction="20000"/>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ja-JP" altLang="en-US" sz="2000" dirty="0" smtClean="0">
                <a:solidFill>
                  <a:schemeClr val="bg1"/>
                </a:solidFill>
                <a:latin typeface="+mn-ea"/>
                <a:ea typeface="+mn-ea"/>
              </a:rPr>
              <a:t>修士期間の研究内容</a:t>
            </a:r>
            <a:endParaRPr lang="ja-JP" altLang="en-US" sz="2000" dirty="0">
              <a:solidFill>
                <a:schemeClr val="bg1"/>
              </a:solidFill>
              <a:latin typeface="+mn-ea"/>
              <a:ea typeface="+mn-ea"/>
            </a:endParaRPr>
          </a:p>
        </p:txBody>
      </p:sp>
      <p:sp>
        <p:nvSpPr>
          <p:cNvPr id="5" name="タイトル 1"/>
          <p:cNvSpPr txBox="1">
            <a:spLocks/>
          </p:cNvSpPr>
          <p:nvPr/>
        </p:nvSpPr>
        <p:spPr>
          <a:xfrm>
            <a:off x="1652411" y="372533"/>
            <a:ext cx="7491589" cy="815622"/>
          </a:xfrm>
          <a:prstGeom prst="rect">
            <a:avLst/>
          </a:prstGeom>
        </p:spPr>
        <p:txBody>
          <a:bodyPr vert="horz" anchor="ctr">
            <a:noAutofit/>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en-US" altLang="ja-JP" sz="2800" dirty="0" smtClean="0">
                <a:solidFill>
                  <a:schemeClr val="tx1"/>
                </a:solidFill>
                <a:latin typeface="HGP明朝B" panose="02020800000000000000" pitchFamily="18" charset="-128"/>
                <a:ea typeface="HGP明朝B" panose="02020800000000000000" pitchFamily="18" charset="-128"/>
              </a:rPr>
              <a:t> </a:t>
            </a:r>
            <a:r>
              <a:rPr lang="en-US" altLang="ja-JP" sz="2400" b="1" dirty="0" smtClean="0">
                <a:solidFill>
                  <a:srgbClr val="002060"/>
                </a:solidFill>
                <a:effectLst>
                  <a:outerShdw blurRad="38100" dist="38100" dir="2700000" algn="tl">
                    <a:srgbClr val="000000">
                      <a:alpha val="43137"/>
                    </a:srgbClr>
                  </a:outerShdw>
                </a:effectLst>
                <a:latin typeface="Arial Unicode MS" pitchFamily="50" charset="-128"/>
                <a:ea typeface="Arial Unicode MS" pitchFamily="50" charset="-128"/>
                <a:cs typeface="Arial Unicode MS" pitchFamily="50" charset="-128"/>
              </a:rPr>
              <a:t>Environmental Magnetic Field in Our Lab  </a:t>
            </a:r>
            <a:endParaRPr lang="ja-JP" altLang="en-US" sz="2400" b="1" dirty="0">
              <a:solidFill>
                <a:srgbClr val="002060"/>
              </a:solidFill>
              <a:effectLst>
                <a:outerShdw blurRad="38100" dist="38100" dir="2700000" algn="tl">
                  <a:srgbClr val="000000">
                    <a:alpha val="43137"/>
                  </a:srgbClr>
                </a:outerShdw>
              </a:effectLst>
              <a:latin typeface="Arial Unicode MS" pitchFamily="50" charset="-128"/>
              <a:ea typeface="Arial Unicode MS" pitchFamily="50" charset="-128"/>
              <a:cs typeface="Arial Unicode MS" pitchFamily="50" charset="-128"/>
            </a:endParaRPr>
          </a:p>
        </p:txBody>
      </p:sp>
      <p:grpSp>
        <p:nvGrpSpPr>
          <p:cNvPr id="2" name="グループ化 14"/>
          <p:cNvGrpSpPr/>
          <p:nvPr/>
        </p:nvGrpSpPr>
        <p:grpSpPr>
          <a:xfrm>
            <a:off x="1151429" y="1854201"/>
            <a:ext cx="7713171" cy="3532350"/>
            <a:chOff x="991475" y="2100298"/>
            <a:chExt cx="6450094" cy="3057857"/>
          </a:xfrm>
        </p:grpSpPr>
        <p:graphicFrame>
          <p:nvGraphicFramePr>
            <p:cNvPr id="9" name="グラフ 8"/>
            <p:cNvGraphicFramePr/>
            <p:nvPr>
              <p:extLst>
                <p:ext uri="{D42A27DB-BD31-4B8C-83A1-F6EECF244321}">
                  <p14:modId xmlns:p14="http://schemas.microsoft.com/office/powerpoint/2010/main" xmlns="" val="865089712"/>
                </p:ext>
              </p:extLst>
            </p:nvPr>
          </p:nvGraphicFramePr>
          <p:xfrm>
            <a:off x="1392897" y="2173506"/>
            <a:ext cx="6048672" cy="2780928"/>
          </p:xfrm>
          <a:graphic>
            <a:graphicData uri="http://schemas.openxmlformats.org/drawingml/2006/chart">
              <c:chart xmlns:c="http://schemas.openxmlformats.org/drawingml/2006/chart" xmlns:r="http://schemas.openxmlformats.org/officeDocument/2006/relationships" r:id="rId2"/>
            </a:graphicData>
          </a:graphic>
        </p:graphicFrame>
        <p:sp>
          <p:nvSpPr>
            <p:cNvPr id="10" name="テキスト ボックス 9"/>
            <p:cNvSpPr txBox="1"/>
            <p:nvPr/>
          </p:nvSpPr>
          <p:spPr>
            <a:xfrm rot="16200000">
              <a:off x="183789" y="2907984"/>
              <a:ext cx="1957476" cy="342103"/>
            </a:xfrm>
            <a:prstGeom prst="rect">
              <a:avLst/>
            </a:prstGeom>
            <a:noFill/>
          </p:spPr>
          <p:txBody>
            <a:bodyPr wrap="square" rtlCol="0">
              <a:spAutoFit/>
            </a:bodyPr>
            <a:lstStyle/>
            <a:p>
              <a:r>
                <a:rPr lang="en-US" altLang="ja-JP" sz="2400" dirty="0">
                  <a:latin typeface="Times New Roman" pitchFamily="18" charset="0"/>
                  <a:cs typeface="Times New Roman" pitchFamily="18" charset="0"/>
                </a:rPr>
                <a:t>B</a:t>
              </a:r>
              <a:r>
                <a:rPr lang="en-US" altLang="ja-JP" dirty="0" smtClean="0">
                  <a:latin typeface="Times New Roman" pitchFamily="18" charset="0"/>
                  <a:cs typeface="Times New Roman" pitchFamily="18" charset="0"/>
                </a:rPr>
                <a:t>( </a:t>
              </a:r>
              <a:r>
                <a:rPr lang="en-US" altLang="ja-JP" sz="2400" dirty="0" smtClean="0">
                  <a:latin typeface="Times New Roman" pitchFamily="18" charset="0"/>
                  <a:cs typeface="Times New Roman" pitchFamily="18" charset="0"/>
                </a:rPr>
                <a:t>T/Hz</a:t>
              </a:r>
              <a:r>
                <a:rPr lang="en-US" altLang="ja-JP" sz="2400" baseline="30000" dirty="0" smtClean="0">
                  <a:latin typeface="Times New Roman" pitchFamily="18" charset="0"/>
                  <a:cs typeface="Times New Roman" pitchFamily="18" charset="0"/>
                </a:rPr>
                <a:t>1/2</a:t>
              </a:r>
              <a:r>
                <a:rPr lang="en-US" altLang="ja-JP" dirty="0" smtClean="0">
                  <a:latin typeface="Times New Roman" pitchFamily="18" charset="0"/>
                  <a:cs typeface="Times New Roman" pitchFamily="18" charset="0"/>
                </a:rPr>
                <a:t>)</a:t>
              </a:r>
              <a:endParaRPr kumimoji="1" lang="ja-JP" altLang="en-US" baseline="30000" dirty="0">
                <a:latin typeface="Times New Roman" pitchFamily="18" charset="0"/>
                <a:cs typeface="Times New Roman" pitchFamily="18" charset="0"/>
              </a:endParaRPr>
            </a:p>
          </p:txBody>
        </p:sp>
        <p:sp>
          <p:nvSpPr>
            <p:cNvPr id="11" name="テキスト ボックス 10"/>
            <p:cNvSpPr txBox="1"/>
            <p:nvPr/>
          </p:nvSpPr>
          <p:spPr>
            <a:xfrm>
              <a:off x="4719103" y="4861666"/>
              <a:ext cx="1152128" cy="296489"/>
            </a:xfrm>
            <a:prstGeom prst="rect">
              <a:avLst/>
            </a:prstGeom>
            <a:noFill/>
          </p:spPr>
          <p:txBody>
            <a:bodyPr wrap="square" rtlCol="0">
              <a:spAutoFit/>
            </a:bodyPr>
            <a:lstStyle/>
            <a:p>
              <a:r>
                <a:rPr lang="en-US" altLang="ja-JP" sz="2000" dirty="0" smtClean="0">
                  <a:latin typeface="Times New Roman" pitchFamily="18" charset="0"/>
                  <a:cs typeface="Times New Roman" pitchFamily="18" charset="0"/>
                </a:rPr>
                <a:t>f</a:t>
              </a:r>
              <a:r>
                <a:rPr lang="ja-JP" altLang="en-US" sz="2000" dirty="0" smtClean="0">
                  <a:latin typeface="Times New Roman" pitchFamily="18" charset="0"/>
                  <a:cs typeface="Times New Roman" pitchFamily="18" charset="0"/>
                </a:rPr>
                <a:t>　</a:t>
              </a:r>
              <a:r>
                <a:rPr lang="en-US" altLang="ja-JP" sz="2000" dirty="0" smtClean="0">
                  <a:latin typeface="Times New Roman" pitchFamily="18" charset="0"/>
                  <a:cs typeface="Times New Roman" pitchFamily="18" charset="0"/>
                </a:rPr>
                <a:t>(Hz)</a:t>
              </a:r>
              <a:endParaRPr kumimoji="1" lang="ja-JP" altLang="en-US" sz="2000" dirty="0">
                <a:latin typeface="Times New Roman" pitchFamily="18" charset="0"/>
                <a:cs typeface="Times New Roman" pitchFamily="18" charset="0"/>
              </a:endParaRPr>
            </a:p>
          </p:txBody>
        </p:sp>
        <p:cxnSp>
          <p:nvCxnSpPr>
            <p:cNvPr id="12" name="直線コネクタ 11"/>
            <p:cNvCxnSpPr/>
            <p:nvPr/>
          </p:nvCxnSpPr>
          <p:spPr>
            <a:xfrm flipV="1">
              <a:off x="2825839" y="3759914"/>
              <a:ext cx="360040" cy="216024"/>
            </a:xfrm>
            <a:prstGeom prst="line">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テキスト ボックス 12"/>
            <p:cNvSpPr txBox="1"/>
            <p:nvPr/>
          </p:nvSpPr>
          <p:spPr>
            <a:xfrm>
              <a:off x="3679588" y="2643552"/>
              <a:ext cx="389850" cy="369332"/>
            </a:xfrm>
            <a:prstGeom prst="rect">
              <a:avLst/>
            </a:prstGeom>
            <a:noFill/>
          </p:spPr>
          <p:txBody>
            <a:bodyPr wrap="none" rtlCol="0">
              <a:spAutoFit/>
            </a:bodyPr>
            <a:lstStyle/>
            <a:p>
              <a:r>
                <a:rPr kumimoji="1" lang="en-US" altLang="ja-JP" dirty="0" err="1" smtClean="0"/>
                <a:t>B</a:t>
              </a:r>
              <a:r>
                <a:rPr kumimoji="1" lang="en-US" altLang="ja-JP" baseline="-25000" dirty="0" err="1" smtClean="0"/>
                <a:t>n</a:t>
              </a:r>
              <a:endParaRPr kumimoji="1" lang="ja-JP" altLang="en-US" baseline="-25000" dirty="0"/>
            </a:p>
          </p:txBody>
        </p:sp>
        <p:sp>
          <p:nvSpPr>
            <p:cNvPr id="14" name="テキスト ボックス 13"/>
            <p:cNvSpPr txBox="1"/>
            <p:nvPr/>
          </p:nvSpPr>
          <p:spPr>
            <a:xfrm>
              <a:off x="2559042" y="3924175"/>
              <a:ext cx="540533" cy="369332"/>
            </a:xfrm>
            <a:prstGeom prst="rect">
              <a:avLst/>
            </a:prstGeom>
            <a:noFill/>
          </p:spPr>
          <p:txBody>
            <a:bodyPr wrap="none" rtlCol="0">
              <a:spAutoFit/>
            </a:bodyPr>
            <a:lstStyle/>
            <a:p>
              <a:r>
                <a:rPr lang="ja-JP" altLang="en-US" dirty="0" smtClean="0"/>
                <a:t>⊿</a:t>
              </a:r>
              <a:r>
                <a:rPr lang="en-US" altLang="ja-JP" dirty="0" smtClean="0"/>
                <a:t>B</a:t>
              </a:r>
              <a:endParaRPr kumimoji="1" lang="ja-JP" altLang="en-US" dirty="0"/>
            </a:p>
          </p:txBody>
        </p:sp>
      </p:grpSp>
      <p:cxnSp>
        <p:nvCxnSpPr>
          <p:cNvPr id="17" name="直線コネクタ 16"/>
          <p:cNvCxnSpPr/>
          <p:nvPr/>
        </p:nvCxnSpPr>
        <p:spPr>
          <a:xfrm flipV="1">
            <a:off x="5320655" y="1844824"/>
            <a:ext cx="0" cy="302433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5076056" y="4941168"/>
            <a:ext cx="504139" cy="369332"/>
          </a:xfrm>
          <a:prstGeom prst="rect">
            <a:avLst/>
          </a:prstGeom>
          <a:noFill/>
        </p:spPr>
        <p:txBody>
          <a:bodyPr wrap="square" rtlCol="0">
            <a:spAutoFit/>
          </a:bodyPr>
          <a:lstStyle/>
          <a:p>
            <a:r>
              <a:rPr kumimoji="1" lang="en-US" altLang="ja-JP" dirty="0" smtClean="0"/>
              <a:t>40</a:t>
            </a:r>
            <a:endParaRPr kumimoji="1" lang="ja-JP" altLang="en-US" dirty="0"/>
          </a:p>
        </p:txBody>
      </p:sp>
      <p:sp>
        <p:nvSpPr>
          <p:cNvPr id="22" name="テキスト ボックス 21"/>
          <p:cNvSpPr txBox="1"/>
          <p:nvPr/>
        </p:nvSpPr>
        <p:spPr>
          <a:xfrm>
            <a:off x="5989469" y="1251948"/>
            <a:ext cx="2872309" cy="369332"/>
          </a:xfrm>
          <a:prstGeom prst="rect">
            <a:avLst/>
          </a:prstGeom>
          <a:noFill/>
        </p:spPr>
        <p:txBody>
          <a:bodyPr wrap="square" rtlCol="0">
            <a:spAutoFit/>
          </a:bodyPr>
          <a:lstStyle/>
          <a:p>
            <a:r>
              <a:rPr kumimoji="1" lang="en-US" altLang="ja-JP" dirty="0" err="1" smtClean="0"/>
              <a:t>B</a:t>
            </a:r>
            <a:r>
              <a:rPr kumimoji="1" lang="en-US" altLang="ja-JP" baseline="-25000" dirty="0" err="1" smtClean="0"/>
              <a:t>n</a:t>
            </a:r>
            <a:r>
              <a:rPr kumimoji="1" lang="en-US" altLang="ja-JP" dirty="0" smtClean="0"/>
              <a:t>:</a:t>
            </a:r>
            <a:r>
              <a:rPr lang="ja-JP" altLang="en-US" dirty="0"/>
              <a:t>　</a:t>
            </a:r>
            <a:r>
              <a:rPr lang="en-US" altLang="ja-JP" dirty="0" smtClean="0"/>
              <a:t>Environmental field</a:t>
            </a:r>
            <a:endParaRPr kumimoji="1" lang="ja-JP" altLang="en-US" dirty="0"/>
          </a:p>
        </p:txBody>
      </p:sp>
      <p:sp>
        <p:nvSpPr>
          <p:cNvPr id="23" name="テキスト ボックス 22"/>
          <p:cNvSpPr txBox="1"/>
          <p:nvPr/>
        </p:nvSpPr>
        <p:spPr>
          <a:xfrm>
            <a:off x="6046016" y="1618978"/>
            <a:ext cx="2748028" cy="369332"/>
          </a:xfrm>
          <a:prstGeom prst="rect">
            <a:avLst/>
          </a:prstGeom>
          <a:noFill/>
        </p:spPr>
        <p:txBody>
          <a:bodyPr wrap="square" rtlCol="0">
            <a:spAutoFit/>
          </a:bodyPr>
          <a:lstStyle/>
          <a:p>
            <a:r>
              <a:rPr lang="ja-JP" altLang="en-US" dirty="0"/>
              <a:t>⊿</a:t>
            </a:r>
            <a:r>
              <a:rPr lang="en-US" altLang="ja-JP" dirty="0" smtClean="0"/>
              <a:t>B</a:t>
            </a:r>
            <a:r>
              <a:rPr kumimoji="1" lang="en-US" altLang="ja-JP" dirty="0" smtClean="0"/>
              <a:t>:</a:t>
            </a:r>
            <a:r>
              <a:rPr lang="ja-JP" altLang="en-US" dirty="0"/>
              <a:t> </a:t>
            </a:r>
            <a:r>
              <a:rPr lang="en-US" altLang="ja-JP" dirty="0"/>
              <a:t> </a:t>
            </a:r>
            <a:r>
              <a:rPr lang="en-US" altLang="ja-JP" dirty="0" smtClean="0"/>
              <a:t>Gradiometer output</a:t>
            </a:r>
            <a:endParaRPr kumimoji="1" lang="ja-JP" altLang="en-US" dirty="0"/>
          </a:p>
        </p:txBody>
      </p:sp>
      <p:cxnSp>
        <p:nvCxnSpPr>
          <p:cNvPr id="19" name="直線コネクタ 18"/>
          <p:cNvCxnSpPr/>
          <p:nvPr/>
        </p:nvCxnSpPr>
        <p:spPr>
          <a:xfrm flipV="1">
            <a:off x="2679700" y="1955800"/>
            <a:ext cx="2641600" cy="12700"/>
          </a:xfrm>
          <a:prstGeom prst="line">
            <a:avLst/>
          </a:prstGeom>
          <a:ln w="28575">
            <a:solidFill>
              <a:srgbClr val="00B050"/>
            </a:solidFill>
            <a:prstDash val="dash"/>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2501900" y="1409700"/>
            <a:ext cx="3326552" cy="369332"/>
          </a:xfrm>
          <a:prstGeom prst="rect">
            <a:avLst/>
          </a:prstGeom>
          <a:noFill/>
        </p:spPr>
        <p:txBody>
          <a:bodyPr wrap="none" rtlCol="0">
            <a:spAutoFit/>
          </a:bodyPr>
          <a:lstStyle/>
          <a:p>
            <a:r>
              <a:rPr lang="en-US" altLang="ja-JP" dirty="0" smtClean="0"/>
              <a:t>Measurement frequency range</a:t>
            </a:r>
            <a:endParaRPr kumimoji="1" lang="ja-JP" altLang="en-US" dirty="0"/>
          </a:p>
        </p:txBody>
      </p:sp>
      <p:sp>
        <p:nvSpPr>
          <p:cNvPr id="18" name="テキスト ボックス 17"/>
          <p:cNvSpPr txBox="1"/>
          <p:nvPr/>
        </p:nvSpPr>
        <p:spPr>
          <a:xfrm>
            <a:off x="1667836" y="5421004"/>
            <a:ext cx="3389586" cy="1200329"/>
          </a:xfrm>
          <a:prstGeom prst="rect">
            <a:avLst/>
          </a:prstGeom>
          <a:solidFill>
            <a:schemeClr val="bg1"/>
          </a:solidFill>
          <a:ln>
            <a:solidFill>
              <a:srgbClr val="FF0000"/>
            </a:solidFill>
          </a:ln>
        </p:spPr>
        <p:txBody>
          <a:bodyPr wrap="square" rtlCol="0">
            <a:spAutoFit/>
          </a:bodyPr>
          <a:lstStyle/>
          <a:p>
            <a:r>
              <a:rPr kumimoji="1" lang="en-US" altLang="ja-JP" dirty="0" smtClean="0">
                <a:latin typeface="Times New Roman" pitchFamily="18" charset="0"/>
                <a:cs typeface="Times New Roman" pitchFamily="18" charset="0"/>
              </a:rPr>
              <a:t>Influence of environmental</a:t>
            </a:r>
          </a:p>
          <a:p>
            <a:r>
              <a:rPr lang="en-US" altLang="ja-JP" dirty="0" smtClean="0">
                <a:latin typeface="Times New Roman" pitchFamily="18" charset="0"/>
                <a:cs typeface="Times New Roman" pitchFamily="18" charset="0"/>
              </a:rPr>
              <a:t>magnetic field noise as small</a:t>
            </a:r>
          </a:p>
          <a:p>
            <a:r>
              <a:rPr lang="en-US" altLang="ja-JP" dirty="0" smtClean="0">
                <a:latin typeface="Times New Roman" pitchFamily="18" charset="0"/>
                <a:cs typeface="Times New Roman" pitchFamily="18" charset="0"/>
              </a:rPr>
              <a:t>as 10 </a:t>
            </a:r>
            <a:r>
              <a:rPr lang="en-US" altLang="ja-JP" dirty="0" err="1" smtClean="0">
                <a:latin typeface="Times New Roman" pitchFamily="18" charset="0"/>
                <a:cs typeface="Times New Roman" pitchFamily="18" charset="0"/>
              </a:rPr>
              <a:t>pT</a:t>
            </a:r>
            <a:r>
              <a:rPr lang="en-US" altLang="ja-JP" dirty="0" smtClean="0">
                <a:latin typeface="Times New Roman" pitchFamily="18" charset="0"/>
                <a:cs typeface="Times New Roman" pitchFamily="18" charset="0"/>
              </a:rPr>
              <a:t> in the measurement</a:t>
            </a:r>
          </a:p>
          <a:p>
            <a:r>
              <a:rPr lang="en-US" altLang="ja-JP" dirty="0" smtClean="0">
                <a:latin typeface="Times New Roman" pitchFamily="18" charset="0"/>
                <a:cs typeface="Times New Roman" pitchFamily="18" charset="0"/>
              </a:rPr>
              <a:t>frequency range.</a:t>
            </a:r>
            <a:endParaRPr kumimoji="1" lang="en-US" altLang="ja-JP" dirty="0" smtClean="0">
              <a:latin typeface="Times New Roman" pitchFamily="18" charset="0"/>
              <a:cs typeface="Times New Roman" pitchFamily="18" charset="0"/>
            </a:endParaRPr>
          </a:p>
        </p:txBody>
      </p:sp>
      <p:pic>
        <p:nvPicPr>
          <p:cNvPr id="24"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25"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p14="http://schemas.microsoft.com/office/powerpoint/2010/main" xmlns="" val="132433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1"/>
          <p:cNvGrpSpPr>
            <a:grpSpLocks/>
          </p:cNvGrpSpPr>
          <p:nvPr/>
        </p:nvGrpSpPr>
        <p:grpSpPr bwMode="auto">
          <a:xfrm>
            <a:off x="3138472" y="3067919"/>
            <a:ext cx="4549261" cy="3152258"/>
            <a:chOff x="3514" y="2843"/>
            <a:chExt cx="1754" cy="1308"/>
          </a:xfrm>
        </p:grpSpPr>
        <p:pic>
          <p:nvPicPr>
            <p:cNvPr id="5180" name="Picture 74"/>
            <p:cNvPicPr>
              <a:picLocks noChangeAspect="1" noChangeArrowheads="1"/>
            </p:cNvPicPr>
            <p:nvPr/>
          </p:nvPicPr>
          <p:blipFill>
            <a:blip r:embed="rId2" cstate="print"/>
            <a:srcRect l="31058" t="9232" r="22789" b="32307"/>
            <a:stretch>
              <a:fillRect/>
            </a:stretch>
          </p:blipFill>
          <p:spPr bwMode="auto">
            <a:xfrm>
              <a:off x="3577" y="3059"/>
              <a:ext cx="1023" cy="977"/>
            </a:xfrm>
            <a:prstGeom prst="rect">
              <a:avLst/>
            </a:prstGeom>
            <a:noFill/>
            <a:ln w="9525">
              <a:noFill/>
              <a:miter lim="800000"/>
              <a:headEnd/>
              <a:tailEnd/>
            </a:ln>
          </p:spPr>
        </p:pic>
        <p:sp>
          <p:nvSpPr>
            <p:cNvPr id="5181" name="Text Box 75"/>
            <p:cNvSpPr txBox="1">
              <a:spLocks noChangeArrowheads="1"/>
            </p:cNvSpPr>
            <p:nvPr/>
          </p:nvSpPr>
          <p:spPr bwMode="auto">
            <a:xfrm>
              <a:off x="3514" y="2843"/>
              <a:ext cx="428" cy="149"/>
            </a:xfrm>
            <a:prstGeom prst="rect">
              <a:avLst/>
            </a:prstGeom>
            <a:noFill/>
            <a:ln w="9525">
              <a:noFill/>
              <a:miter lim="800000"/>
              <a:headEnd/>
              <a:tailEnd/>
            </a:ln>
          </p:spPr>
          <p:txBody>
            <a:bodyPr wrap="none">
              <a:spAutoFit/>
            </a:bodyPr>
            <a:lstStyle/>
            <a:p>
              <a:r>
                <a:rPr lang="en-US" altLang="ja-JP" sz="1600" b="1" dirty="0" smtClean="0">
                  <a:solidFill>
                    <a:srgbClr val="000000"/>
                  </a:solidFill>
                </a:rPr>
                <a:t>electrode</a:t>
              </a:r>
              <a:endParaRPr lang="ja-JP" altLang="en-US" sz="1600" b="1" dirty="0">
                <a:solidFill>
                  <a:srgbClr val="000000"/>
                </a:solidFill>
              </a:endParaRPr>
            </a:p>
          </p:txBody>
        </p:sp>
        <p:sp>
          <p:nvSpPr>
            <p:cNvPr id="5182" name="Text Box 76"/>
            <p:cNvSpPr txBox="1">
              <a:spLocks noChangeArrowheads="1"/>
            </p:cNvSpPr>
            <p:nvPr/>
          </p:nvSpPr>
          <p:spPr bwMode="auto">
            <a:xfrm>
              <a:off x="4167" y="4021"/>
              <a:ext cx="384" cy="130"/>
            </a:xfrm>
            <a:prstGeom prst="rect">
              <a:avLst/>
            </a:prstGeom>
            <a:noFill/>
            <a:ln w="9525">
              <a:noFill/>
              <a:miter lim="800000"/>
              <a:headEnd/>
              <a:tailEnd/>
            </a:ln>
          </p:spPr>
          <p:txBody>
            <a:bodyPr wrap="none">
              <a:spAutoFit/>
            </a:bodyPr>
            <a:lstStyle/>
            <a:p>
              <a:r>
                <a:rPr lang="en-US" altLang="ja-JP" sz="1600" b="1" dirty="0" smtClean="0">
                  <a:solidFill>
                    <a:srgbClr val="000000"/>
                  </a:solidFill>
                </a:rPr>
                <a:t>MI sensor</a:t>
              </a:r>
              <a:endParaRPr lang="ja-JP" altLang="en-US" sz="1600" b="1" dirty="0">
                <a:solidFill>
                  <a:srgbClr val="000000"/>
                </a:solidFill>
              </a:endParaRPr>
            </a:p>
          </p:txBody>
        </p:sp>
        <p:sp>
          <p:nvSpPr>
            <p:cNvPr id="5183" name="Line 77"/>
            <p:cNvSpPr>
              <a:spLocks noChangeShapeType="1"/>
            </p:cNvSpPr>
            <p:nvPr/>
          </p:nvSpPr>
          <p:spPr bwMode="auto">
            <a:xfrm flipH="1" flipV="1">
              <a:off x="3698" y="3000"/>
              <a:ext cx="461" cy="514"/>
            </a:xfrm>
            <a:prstGeom prst="line">
              <a:avLst/>
            </a:prstGeom>
            <a:noFill/>
            <a:ln w="9525">
              <a:solidFill>
                <a:srgbClr val="000000"/>
              </a:solidFill>
              <a:miter lim="800000"/>
              <a:headEnd type="oval" w="med" len="med"/>
              <a:tailEnd/>
            </a:ln>
          </p:spPr>
          <p:txBody>
            <a:bodyPr wrap="none"/>
            <a:lstStyle/>
            <a:p>
              <a:endParaRPr lang="ja-JP" altLang="en-US"/>
            </a:p>
          </p:txBody>
        </p:sp>
        <p:sp>
          <p:nvSpPr>
            <p:cNvPr id="5184" name="Line 78"/>
            <p:cNvSpPr>
              <a:spLocks noChangeShapeType="1"/>
            </p:cNvSpPr>
            <p:nvPr/>
          </p:nvSpPr>
          <p:spPr bwMode="auto">
            <a:xfrm>
              <a:off x="3986" y="3830"/>
              <a:ext cx="209" cy="302"/>
            </a:xfrm>
            <a:prstGeom prst="line">
              <a:avLst/>
            </a:prstGeom>
            <a:noFill/>
            <a:ln w="9525">
              <a:solidFill>
                <a:srgbClr val="000000"/>
              </a:solidFill>
              <a:miter lim="800000"/>
              <a:headEnd type="oval" w="med" len="med"/>
              <a:tailEnd/>
            </a:ln>
          </p:spPr>
          <p:txBody>
            <a:bodyPr wrap="none"/>
            <a:lstStyle/>
            <a:p>
              <a:endParaRPr lang="ja-JP" altLang="en-US"/>
            </a:p>
          </p:txBody>
        </p:sp>
        <p:sp>
          <p:nvSpPr>
            <p:cNvPr id="5185" name="Line 79"/>
            <p:cNvSpPr>
              <a:spLocks noChangeShapeType="1"/>
            </p:cNvSpPr>
            <p:nvPr/>
          </p:nvSpPr>
          <p:spPr bwMode="auto">
            <a:xfrm flipV="1">
              <a:off x="4139" y="3009"/>
              <a:ext cx="363" cy="718"/>
            </a:xfrm>
            <a:prstGeom prst="line">
              <a:avLst/>
            </a:prstGeom>
            <a:noFill/>
            <a:ln w="9525">
              <a:solidFill>
                <a:srgbClr val="000000"/>
              </a:solidFill>
              <a:miter lim="800000"/>
              <a:headEnd type="oval" w="med" len="med"/>
              <a:tailEnd/>
            </a:ln>
          </p:spPr>
          <p:txBody>
            <a:bodyPr wrap="none"/>
            <a:lstStyle/>
            <a:p>
              <a:endParaRPr lang="ja-JP" altLang="en-US"/>
            </a:p>
          </p:txBody>
        </p:sp>
        <p:sp>
          <p:nvSpPr>
            <p:cNvPr id="5186" name="Text Box 81"/>
            <p:cNvSpPr txBox="1">
              <a:spLocks noChangeArrowheads="1"/>
            </p:cNvSpPr>
            <p:nvPr/>
          </p:nvSpPr>
          <p:spPr bwMode="auto">
            <a:xfrm>
              <a:off x="4141" y="2855"/>
              <a:ext cx="730" cy="130"/>
            </a:xfrm>
            <a:prstGeom prst="rect">
              <a:avLst/>
            </a:prstGeom>
            <a:noFill/>
            <a:ln w="9525">
              <a:noFill/>
              <a:miter lim="800000"/>
              <a:headEnd/>
              <a:tailEnd/>
            </a:ln>
          </p:spPr>
          <p:txBody>
            <a:bodyPr wrap="none">
              <a:spAutoFit/>
            </a:bodyPr>
            <a:lstStyle/>
            <a:p>
              <a:r>
                <a:rPr lang="en-US" altLang="ja-JP" sz="1600" dirty="0" smtClean="0">
                  <a:latin typeface="Times New Roman" pitchFamily="18" charset="0"/>
                  <a:cs typeface="Times New Roman" pitchFamily="18" charset="0"/>
                </a:rPr>
                <a:t>Stomach musculature</a:t>
              </a:r>
              <a:endParaRPr lang="ja-JP" altLang="en-US" sz="1600" dirty="0">
                <a:latin typeface="Times New Roman" pitchFamily="18" charset="0"/>
                <a:cs typeface="Times New Roman" pitchFamily="18" charset="0"/>
              </a:endParaRPr>
            </a:p>
          </p:txBody>
        </p:sp>
        <p:sp>
          <p:nvSpPr>
            <p:cNvPr id="5187" name="Text Box 168"/>
            <p:cNvSpPr txBox="1">
              <a:spLocks noChangeArrowheads="1"/>
            </p:cNvSpPr>
            <p:nvPr/>
          </p:nvSpPr>
          <p:spPr bwMode="auto">
            <a:xfrm>
              <a:off x="4683" y="2975"/>
              <a:ext cx="585" cy="149"/>
            </a:xfrm>
            <a:prstGeom prst="rect">
              <a:avLst/>
            </a:prstGeom>
            <a:noFill/>
            <a:ln w="9525">
              <a:noFill/>
              <a:miter lim="800000"/>
              <a:headEnd/>
              <a:tailEnd/>
            </a:ln>
          </p:spPr>
          <p:txBody>
            <a:bodyPr wrap="none">
              <a:spAutoFit/>
            </a:bodyPr>
            <a:lstStyle/>
            <a:p>
              <a:r>
                <a:rPr lang="en-US" altLang="ja-JP" sz="1600" dirty="0" smtClean="0">
                  <a:latin typeface="Times New Roman" pitchFamily="18" charset="0"/>
                </a:rPr>
                <a:t>(5mm square</a:t>
              </a:r>
              <a:r>
                <a:rPr lang="ja-JP" altLang="en-US" sz="1600" dirty="0" smtClean="0">
                  <a:latin typeface="Times New Roman" pitchFamily="18" charset="0"/>
                </a:rPr>
                <a:t>）</a:t>
              </a:r>
              <a:endParaRPr lang="ja-JP" altLang="en-US" sz="1600" dirty="0">
                <a:latin typeface="Times New Roman" pitchFamily="18" charset="0"/>
              </a:endParaRPr>
            </a:p>
          </p:txBody>
        </p:sp>
      </p:grpSp>
      <p:sp>
        <p:nvSpPr>
          <p:cNvPr id="5126" name="AutoShape 56"/>
          <p:cNvSpPr>
            <a:spLocks noChangeArrowheads="1"/>
          </p:cNvSpPr>
          <p:nvPr/>
        </p:nvSpPr>
        <p:spPr bwMode="auto">
          <a:xfrm>
            <a:off x="2874736" y="1695803"/>
            <a:ext cx="2208213" cy="1295400"/>
          </a:xfrm>
          <a:prstGeom prst="parallelogram">
            <a:avLst>
              <a:gd name="adj" fmla="val 89376"/>
            </a:avLst>
          </a:prstGeom>
          <a:solidFill>
            <a:srgbClr val="CCFFFF"/>
          </a:solidFill>
          <a:ln w="9525">
            <a:solidFill>
              <a:srgbClr val="000000"/>
            </a:solidFill>
            <a:miter lim="800000"/>
            <a:headEnd/>
            <a:tailEnd/>
          </a:ln>
        </p:spPr>
        <p:txBody>
          <a:bodyPr wrap="none" anchor="ctr"/>
          <a:lstStyle/>
          <a:p>
            <a:endParaRPr lang="ja-JP" altLang="en-US" sz="2400">
              <a:latin typeface="Times New Roman" pitchFamily="18" charset="0"/>
            </a:endParaRPr>
          </a:p>
        </p:txBody>
      </p:sp>
      <p:grpSp>
        <p:nvGrpSpPr>
          <p:cNvPr id="3" name="Group 83"/>
          <p:cNvGrpSpPr>
            <a:grpSpLocks/>
          </p:cNvGrpSpPr>
          <p:nvPr/>
        </p:nvGrpSpPr>
        <p:grpSpPr bwMode="auto">
          <a:xfrm>
            <a:off x="3616099" y="1983141"/>
            <a:ext cx="601662" cy="741362"/>
            <a:chOff x="551" y="3385"/>
            <a:chExt cx="379" cy="467"/>
          </a:xfrm>
        </p:grpSpPr>
        <p:sp>
          <p:nvSpPr>
            <p:cNvPr id="5177" name="Line 62"/>
            <p:cNvSpPr>
              <a:spLocks noChangeShapeType="1"/>
            </p:cNvSpPr>
            <p:nvPr/>
          </p:nvSpPr>
          <p:spPr bwMode="auto">
            <a:xfrm flipV="1">
              <a:off x="845" y="3385"/>
              <a:ext cx="85" cy="100"/>
            </a:xfrm>
            <a:prstGeom prst="line">
              <a:avLst/>
            </a:prstGeom>
            <a:noFill/>
            <a:ln w="28575">
              <a:solidFill>
                <a:srgbClr val="969696"/>
              </a:solidFill>
              <a:round/>
              <a:headEnd/>
              <a:tailEnd/>
            </a:ln>
          </p:spPr>
          <p:txBody>
            <a:bodyPr/>
            <a:lstStyle/>
            <a:p>
              <a:endParaRPr lang="ja-JP" altLang="en-US"/>
            </a:p>
          </p:txBody>
        </p:sp>
        <p:sp>
          <p:nvSpPr>
            <p:cNvPr id="5178" name="Oval 61"/>
            <p:cNvSpPr>
              <a:spLocks noChangeArrowheads="1"/>
            </p:cNvSpPr>
            <p:nvPr/>
          </p:nvSpPr>
          <p:spPr bwMode="auto">
            <a:xfrm>
              <a:off x="567" y="3702"/>
              <a:ext cx="118" cy="113"/>
            </a:xfrm>
            <a:prstGeom prst="ellipse">
              <a:avLst/>
            </a:prstGeom>
            <a:solidFill>
              <a:srgbClr val="FFFF00"/>
            </a:solidFill>
            <a:ln w="9525">
              <a:round/>
              <a:headEnd/>
              <a:tailEnd/>
            </a:ln>
            <a:scene3d>
              <a:camera prst="legacyObliqueTopRight">
                <a:rot lat="300000" lon="0" rev="0"/>
              </a:camera>
              <a:lightRig rig="legacyFlat3" dir="b"/>
            </a:scene3d>
            <a:sp3d extrusionH="989000" prstMaterial="legacyMatte">
              <a:bevelT w="13500" h="13500" prst="angle"/>
              <a:bevelB w="13500" h="13500" prst="angle"/>
              <a:extrusionClr>
                <a:srgbClr val="FFFF00"/>
              </a:extrusionClr>
            </a:sp3d>
          </p:spPr>
          <p:txBody>
            <a:bodyPr wrap="none" anchor="ctr">
              <a:flatTx/>
            </a:bodyPr>
            <a:lstStyle/>
            <a:p>
              <a:endParaRPr lang="ja-JP" altLang="en-US" sz="2400">
                <a:latin typeface="Times New Roman" pitchFamily="18" charset="0"/>
              </a:endParaRPr>
            </a:p>
          </p:txBody>
        </p:sp>
        <p:sp>
          <p:nvSpPr>
            <p:cNvPr id="5179" name="Line 62"/>
            <p:cNvSpPr>
              <a:spLocks noChangeShapeType="1"/>
            </p:cNvSpPr>
            <p:nvPr/>
          </p:nvSpPr>
          <p:spPr bwMode="auto">
            <a:xfrm flipV="1">
              <a:off x="551" y="3752"/>
              <a:ext cx="85" cy="100"/>
            </a:xfrm>
            <a:prstGeom prst="line">
              <a:avLst/>
            </a:prstGeom>
            <a:noFill/>
            <a:ln w="28575">
              <a:solidFill>
                <a:srgbClr val="969696"/>
              </a:solidFill>
              <a:round/>
              <a:headEnd/>
              <a:tailEnd/>
            </a:ln>
          </p:spPr>
          <p:txBody>
            <a:bodyPr/>
            <a:lstStyle/>
            <a:p>
              <a:endParaRPr lang="ja-JP" altLang="en-US"/>
            </a:p>
          </p:txBody>
        </p:sp>
      </p:grpSp>
      <p:sp>
        <p:nvSpPr>
          <p:cNvPr id="5128" name="AutoShape 65"/>
          <p:cNvSpPr>
            <a:spLocks noChangeArrowheads="1"/>
          </p:cNvSpPr>
          <p:nvPr/>
        </p:nvSpPr>
        <p:spPr bwMode="auto">
          <a:xfrm>
            <a:off x="2614386" y="1983141"/>
            <a:ext cx="938213" cy="369887"/>
          </a:xfrm>
          <a:prstGeom prst="parallelogram">
            <a:avLst>
              <a:gd name="adj" fmla="val 91419"/>
            </a:avLst>
          </a:prstGeom>
          <a:solidFill>
            <a:schemeClr val="accent1"/>
          </a:solidFill>
          <a:ln w="9525">
            <a:miter lim="800000"/>
            <a:headEnd/>
            <a:tailEnd/>
          </a:ln>
          <a:scene3d>
            <a:camera prst="legacyObliqueBottom"/>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ja-JP" altLang="en-US" sz="2400">
              <a:latin typeface="Times New Roman" pitchFamily="18" charset="0"/>
            </a:endParaRPr>
          </a:p>
        </p:txBody>
      </p:sp>
      <p:sp>
        <p:nvSpPr>
          <p:cNvPr id="5129" name="AutoShape 66"/>
          <p:cNvSpPr>
            <a:spLocks noChangeArrowheads="1"/>
          </p:cNvSpPr>
          <p:nvPr/>
        </p:nvSpPr>
        <p:spPr bwMode="auto">
          <a:xfrm>
            <a:off x="4382861" y="1959328"/>
            <a:ext cx="1079500" cy="342900"/>
          </a:xfrm>
          <a:prstGeom prst="parallelogram">
            <a:avLst>
              <a:gd name="adj" fmla="val 99997"/>
            </a:avLst>
          </a:prstGeom>
          <a:solidFill>
            <a:schemeClr val="accent1"/>
          </a:solidFill>
          <a:ln w="9525">
            <a:miter lim="800000"/>
            <a:headEnd/>
            <a:tailEnd/>
          </a:ln>
          <a:scene3d>
            <a:camera prst="legacyObliqueBottom"/>
            <a:lightRig rig="legacyFlat3" dir="b"/>
          </a:scene3d>
          <a:sp3d extrusionH="430200" prstMaterial="legacyMatte">
            <a:bevelT w="13500" h="13500" prst="angle"/>
            <a:bevelB w="13500" h="13500" prst="angle"/>
            <a:extrusionClr>
              <a:schemeClr val="accent1"/>
            </a:extrusionClr>
          </a:sp3d>
        </p:spPr>
        <p:txBody>
          <a:bodyPr wrap="none" anchor="ctr">
            <a:flatTx/>
          </a:bodyPr>
          <a:lstStyle/>
          <a:p>
            <a:endParaRPr lang="ja-JP" altLang="en-US" sz="2400">
              <a:latin typeface="Times New Roman" pitchFamily="18" charset="0"/>
            </a:endParaRPr>
          </a:p>
        </p:txBody>
      </p:sp>
      <p:sp>
        <p:nvSpPr>
          <p:cNvPr id="5130" name="Freeform 52"/>
          <p:cNvSpPr>
            <a:spLocks/>
          </p:cNvSpPr>
          <p:nvPr/>
        </p:nvSpPr>
        <p:spPr bwMode="auto">
          <a:xfrm>
            <a:off x="2919186" y="908403"/>
            <a:ext cx="963613" cy="936625"/>
          </a:xfrm>
          <a:custGeom>
            <a:avLst/>
            <a:gdLst>
              <a:gd name="T0" fmla="*/ 1381770710 w 672"/>
              <a:gd name="T1" fmla="*/ 1523031689 h 576"/>
              <a:gd name="T2" fmla="*/ 888282016 w 672"/>
              <a:gd name="T3" fmla="*/ 0 h 576"/>
              <a:gd name="T4" fmla="*/ 0 w 672"/>
              <a:gd name="T5" fmla="*/ 0 h 576"/>
              <a:gd name="T6" fmla="*/ 0 60000 65536"/>
              <a:gd name="T7" fmla="*/ 0 60000 65536"/>
              <a:gd name="T8" fmla="*/ 0 60000 65536"/>
              <a:gd name="T9" fmla="*/ 0 w 672"/>
              <a:gd name="T10" fmla="*/ 0 h 576"/>
              <a:gd name="T11" fmla="*/ 672 w 672"/>
              <a:gd name="T12" fmla="*/ 576 h 576"/>
            </a:gdLst>
            <a:ahLst/>
            <a:cxnLst>
              <a:cxn ang="T6">
                <a:pos x="T0" y="T1"/>
              </a:cxn>
              <a:cxn ang="T7">
                <a:pos x="T2" y="T3"/>
              </a:cxn>
              <a:cxn ang="T8">
                <a:pos x="T4" y="T5"/>
              </a:cxn>
            </a:cxnLst>
            <a:rect l="T9" t="T10" r="T11" b="T12"/>
            <a:pathLst>
              <a:path w="672" h="576">
                <a:moveTo>
                  <a:pt x="672" y="576"/>
                </a:moveTo>
                <a:lnTo>
                  <a:pt x="432" y="0"/>
                </a:lnTo>
                <a:lnTo>
                  <a:pt x="0" y="0"/>
                </a:lnTo>
              </a:path>
            </a:pathLst>
          </a:custGeom>
          <a:noFill/>
          <a:ln w="9525" cap="flat" cmpd="sng">
            <a:solidFill>
              <a:schemeClr val="tx1"/>
            </a:solidFill>
            <a:prstDash val="solid"/>
            <a:round/>
            <a:headEnd/>
            <a:tailEnd/>
          </a:ln>
        </p:spPr>
        <p:txBody>
          <a:bodyPr/>
          <a:lstStyle/>
          <a:p>
            <a:endParaRPr lang="ja-JP" altLang="en-US"/>
          </a:p>
        </p:txBody>
      </p:sp>
      <p:sp>
        <p:nvSpPr>
          <p:cNvPr id="5131" name="AutoShape 37"/>
          <p:cNvSpPr>
            <a:spLocks noChangeAspect="1" noChangeArrowheads="1"/>
          </p:cNvSpPr>
          <p:nvPr/>
        </p:nvSpPr>
        <p:spPr bwMode="auto">
          <a:xfrm>
            <a:off x="2627086" y="1702153"/>
            <a:ext cx="2890838" cy="798513"/>
          </a:xfrm>
          <a:prstGeom prst="cube">
            <a:avLst>
              <a:gd name="adj" fmla="val 83889"/>
            </a:avLst>
          </a:prstGeom>
          <a:solidFill>
            <a:srgbClr val="C0C0C0">
              <a:alpha val="50195"/>
            </a:srgbClr>
          </a:solidFill>
          <a:ln w="9525">
            <a:noFill/>
            <a:miter lim="800000"/>
            <a:headEnd/>
            <a:tailEnd/>
          </a:ln>
        </p:spPr>
        <p:txBody>
          <a:bodyPr wrap="none" anchor="ctr"/>
          <a:lstStyle/>
          <a:p>
            <a:endParaRPr lang="ja-JP" altLang="en-US" sz="2400">
              <a:latin typeface="Times New Roman" pitchFamily="18" charset="0"/>
            </a:endParaRPr>
          </a:p>
        </p:txBody>
      </p:sp>
      <p:sp>
        <p:nvSpPr>
          <p:cNvPr id="5132" name="Oval 40"/>
          <p:cNvSpPr>
            <a:spLocks noChangeArrowheads="1"/>
          </p:cNvSpPr>
          <p:nvPr/>
        </p:nvSpPr>
        <p:spPr bwMode="auto">
          <a:xfrm>
            <a:off x="3446236" y="1814866"/>
            <a:ext cx="1157288" cy="307975"/>
          </a:xfrm>
          <a:prstGeom prst="ellipse">
            <a:avLst/>
          </a:prstGeom>
          <a:solidFill>
            <a:srgbClr val="C0C0C0">
              <a:alpha val="50195"/>
            </a:srgbClr>
          </a:solidFill>
          <a:ln w="9525">
            <a:round/>
            <a:headEnd/>
            <a:tailEnd/>
          </a:ln>
          <a:scene3d>
            <a:camera prst="legacyPerspectiveBottom"/>
            <a:lightRig rig="legacyFlat3" dir="t"/>
          </a:scene3d>
          <a:sp3d extrusionH="887400" prstMaterial="legacyMatte">
            <a:bevelT w="13500" h="13500" prst="angle"/>
            <a:bevelB w="13500" h="13500" prst="angle"/>
            <a:extrusionClr>
              <a:srgbClr val="C0C0C0"/>
            </a:extrusionClr>
          </a:sp3d>
        </p:spPr>
        <p:txBody>
          <a:bodyPr wrap="none" anchor="ctr">
            <a:flatTx/>
          </a:bodyPr>
          <a:lstStyle/>
          <a:p>
            <a:endParaRPr lang="ja-JP" altLang="en-US" sz="2400">
              <a:latin typeface="Times New Roman" pitchFamily="18" charset="0"/>
            </a:endParaRPr>
          </a:p>
        </p:txBody>
      </p:sp>
      <p:sp>
        <p:nvSpPr>
          <p:cNvPr id="5133" name="AutoShape 41"/>
          <p:cNvSpPr>
            <a:spLocks noChangeAspect="1" noChangeArrowheads="1"/>
          </p:cNvSpPr>
          <p:nvPr/>
        </p:nvSpPr>
        <p:spPr bwMode="auto">
          <a:xfrm rot="4500000">
            <a:off x="4469380" y="1910909"/>
            <a:ext cx="90488" cy="142875"/>
          </a:xfrm>
          <a:custGeom>
            <a:avLst/>
            <a:gdLst>
              <a:gd name="T0" fmla="*/ 331693 w 21600"/>
              <a:gd name="T1" fmla="*/ 472533 h 21600"/>
              <a:gd name="T2" fmla="*/ 189539 w 21600"/>
              <a:gd name="T3" fmla="*/ 945059 h 21600"/>
              <a:gd name="T4" fmla="*/ 47385 w 21600"/>
              <a:gd name="T5" fmla="*/ 472533 h 21600"/>
              <a:gd name="T6" fmla="*/ 189539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FFFF"/>
          </a:solidFill>
          <a:ln w="9525">
            <a:solidFill>
              <a:srgbClr val="333333"/>
            </a:solidFill>
            <a:miter lim="800000"/>
            <a:headEnd/>
            <a:tailEnd/>
          </a:ln>
        </p:spPr>
        <p:txBody>
          <a:bodyPr wrap="none" anchor="ctr"/>
          <a:lstStyle/>
          <a:p>
            <a:endParaRPr lang="ja-JP" altLang="en-US"/>
          </a:p>
        </p:txBody>
      </p:sp>
      <p:sp>
        <p:nvSpPr>
          <p:cNvPr id="5134" name="AutoShape 42"/>
          <p:cNvSpPr>
            <a:spLocks noChangeAspect="1" noChangeArrowheads="1"/>
          </p:cNvSpPr>
          <p:nvPr/>
        </p:nvSpPr>
        <p:spPr bwMode="auto">
          <a:xfrm rot="17100000" flipH="1">
            <a:off x="3499418" y="1899797"/>
            <a:ext cx="90487" cy="142875"/>
          </a:xfrm>
          <a:custGeom>
            <a:avLst/>
            <a:gdLst>
              <a:gd name="T0" fmla="*/ 331685 w 21600"/>
              <a:gd name="T1" fmla="*/ 472533 h 21600"/>
              <a:gd name="T2" fmla="*/ 189537 w 21600"/>
              <a:gd name="T3" fmla="*/ 945059 h 21600"/>
              <a:gd name="T4" fmla="*/ 47384 w 21600"/>
              <a:gd name="T5" fmla="*/ 472533 h 21600"/>
              <a:gd name="T6" fmla="*/ 189537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lnTo>
                  <a:pt x="0" y="0"/>
                </a:lnTo>
                <a:close/>
              </a:path>
            </a:pathLst>
          </a:custGeom>
          <a:solidFill>
            <a:srgbClr val="00FFFF"/>
          </a:solidFill>
          <a:ln w="9525">
            <a:solidFill>
              <a:srgbClr val="333333"/>
            </a:solidFill>
            <a:miter lim="800000"/>
            <a:headEnd/>
            <a:tailEnd/>
          </a:ln>
        </p:spPr>
        <p:txBody>
          <a:bodyPr wrap="none" anchor="ctr"/>
          <a:lstStyle/>
          <a:p>
            <a:endParaRPr lang="ja-JP" altLang="en-US"/>
          </a:p>
        </p:txBody>
      </p:sp>
      <p:sp>
        <p:nvSpPr>
          <p:cNvPr id="5135" name="Oval 43"/>
          <p:cNvSpPr>
            <a:spLocks noChangeArrowheads="1"/>
          </p:cNvSpPr>
          <p:nvPr/>
        </p:nvSpPr>
        <p:spPr bwMode="auto">
          <a:xfrm>
            <a:off x="3525611" y="1930753"/>
            <a:ext cx="1033463" cy="206375"/>
          </a:xfrm>
          <a:prstGeom prst="ellipse">
            <a:avLst/>
          </a:prstGeom>
          <a:solidFill>
            <a:srgbClr val="00FFFF">
              <a:alpha val="50195"/>
            </a:srgbClr>
          </a:solidFill>
          <a:ln w="9525">
            <a:noFill/>
            <a:round/>
            <a:headEnd/>
            <a:tailEnd/>
          </a:ln>
        </p:spPr>
        <p:txBody>
          <a:bodyPr wrap="none" anchor="ctr"/>
          <a:lstStyle/>
          <a:p>
            <a:endParaRPr lang="ja-JP" altLang="en-US" sz="2400">
              <a:latin typeface="Times New Roman" pitchFamily="18" charset="0"/>
            </a:endParaRPr>
          </a:p>
        </p:txBody>
      </p:sp>
      <p:sp>
        <p:nvSpPr>
          <p:cNvPr id="5136" name="Freeform 44" descr="ひな形"/>
          <p:cNvSpPr>
            <a:spLocks noChangeAspect="1"/>
          </p:cNvSpPr>
          <p:nvPr/>
        </p:nvSpPr>
        <p:spPr bwMode="auto">
          <a:xfrm>
            <a:off x="3708174" y="1897416"/>
            <a:ext cx="665162" cy="265112"/>
          </a:xfrm>
          <a:custGeom>
            <a:avLst/>
            <a:gdLst>
              <a:gd name="T0" fmla="*/ 111300986 w 790"/>
              <a:gd name="T1" fmla="*/ 200208797 h 237"/>
              <a:gd name="T2" fmla="*/ 41826902 w 790"/>
              <a:gd name="T3" fmla="*/ 168925590 h 237"/>
              <a:gd name="T4" fmla="*/ 12052061 w 790"/>
              <a:gd name="T5" fmla="*/ 122627167 h 237"/>
              <a:gd name="T6" fmla="*/ 55296021 w 790"/>
              <a:gd name="T7" fmla="*/ 85088660 h 237"/>
              <a:gd name="T8" fmla="*/ 63803356 w 790"/>
              <a:gd name="T9" fmla="*/ 68821733 h 237"/>
              <a:gd name="T10" fmla="*/ 76564359 w 790"/>
              <a:gd name="T11" fmla="*/ 53805435 h 237"/>
              <a:gd name="T12" fmla="*/ 107048134 w 790"/>
              <a:gd name="T13" fmla="*/ 0 h 237"/>
              <a:gd name="T14" fmla="*/ 233236984 w 790"/>
              <a:gd name="T15" fmla="*/ 7508151 h 237"/>
              <a:gd name="T16" fmla="*/ 298457360 w 790"/>
              <a:gd name="T17" fmla="*/ 53805435 h 237"/>
              <a:gd name="T18" fmla="*/ 537365901 w 790"/>
              <a:gd name="T19" fmla="*/ 61313584 h 237"/>
              <a:gd name="T20" fmla="*/ 545872394 w 790"/>
              <a:gd name="T21" fmla="*/ 138894078 h 237"/>
              <a:gd name="T22" fmla="*/ 502628457 w 790"/>
              <a:gd name="T23" fmla="*/ 161417441 h 237"/>
              <a:gd name="T24" fmla="*/ 294204535 w 790"/>
              <a:gd name="T25" fmla="*/ 215223977 h 237"/>
              <a:gd name="T26" fmla="*/ 111300986 w 790"/>
              <a:gd name="T27" fmla="*/ 200208797 h 23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0"/>
              <a:gd name="T43" fmla="*/ 0 h 237"/>
              <a:gd name="T44" fmla="*/ 790 w 790"/>
              <a:gd name="T45" fmla="*/ 237 h 23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0" h="237">
                <a:moveTo>
                  <a:pt x="157" y="160"/>
                </a:moveTo>
                <a:cubicBezTo>
                  <a:pt x="126" y="148"/>
                  <a:pt x="91" y="145"/>
                  <a:pt x="59" y="135"/>
                </a:cubicBezTo>
                <a:cubicBezTo>
                  <a:pt x="45" y="115"/>
                  <a:pt x="40" y="106"/>
                  <a:pt x="17" y="98"/>
                </a:cubicBezTo>
                <a:cubicBezTo>
                  <a:pt x="0" y="53"/>
                  <a:pt x="45" y="78"/>
                  <a:pt x="78" y="68"/>
                </a:cubicBezTo>
                <a:cubicBezTo>
                  <a:pt x="82" y="64"/>
                  <a:pt x="85" y="59"/>
                  <a:pt x="90" y="55"/>
                </a:cubicBezTo>
                <a:cubicBezTo>
                  <a:pt x="96" y="50"/>
                  <a:pt x="103" y="48"/>
                  <a:pt x="108" y="43"/>
                </a:cubicBezTo>
                <a:cubicBezTo>
                  <a:pt x="127" y="25"/>
                  <a:pt x="124" y="9"/>
                  <a:pt x="151" y="0"/>
                </a:cubicBezTo>
                <a:cubicBezTo>
                  <a:pt x="210" y="2"/>
                  <a:pt x="270" y="2"/>
                  <a:pt x="329" y="6"/>
                </a:cubicBezTo>
                <a:cubicBezTo>
                  <a:pt x="362" y="8"/>
                  <a:pt x="391" y="42"/>
                  <a:pt x="421" y="43"/>
                </a:cubicBezTo>
                <a:cubicBezTo>
                  <a:pt x="533" y="47"/>
                  <a:pt x="646" y="47"/>
                  <a:pt x="758" y="49"/>
                </a:cubicBezTo>
                <a:cubicBezTo>
                  <a:pt x="789" y="59"/>
                  <a:pt x="790" y="53"/>
                  <a:pt x="770" y="111"/>
                </a:cubicBezTo>
                <a:cubicBezTo>
                  <a:pt x="764" y="128"/>
                  <a:pt x="711" y="129"/>
                  <a:pt x="709" y="129"/>
                </a:cubicBezTo>
                <a:cubicBezTo>
                  <a:pt x="688" y="237"/>
                  <a:pt x="485" y="170"/>
                  <a:pt x="415" y="172"/>
                </a:cubicBezTo>
                <a:cubicBezTo>
                  <a:pt x="227" y="165"/>
                  <a:pt x="313" y="169"/>
                  <a:pt x="157" y="160"/>
                </a:cubicBezTo>
                <a:close/>
              </a:path>
            </a:pathLst>
          </a:custGeom>
          <a:blipFill dpi="0" rotWithShape="0">
            <a:blip r:embed="rId3" cstate="print"/>
            <a:srcRect/>
            <a:tile tx="0" ty="0" sx="100000" sy="100000" flip="none" algn="tl"/>
          </a:blipFill>
          <a:ln w="9525">
            <a:round/>
            <a:headEnd/>
            <a:tailEnd/>
          </a:ln>
          <a:scene3d>
            <a:camera prst="legacyPerspectiveBottom"/>
            <a:lightRig rig="legacyFlat3" dir="t"/>
          </a:scene3d>
          <a:sp3d extrusionH="100000" prstMaterial="legacyMatte">
            <a:bevelT w="13500" h="13500" prst="angle"/>
            <a:bevelB w="13500" h="13500" prst="angle"/>
            <a:extrusionClr>
              <a:srgbClr val="FFFFCC"/>
            </a:extrusionClr>
          </a:sp3d>
        </p:spPr>
        <p:txBody>
          <a:bodyPr>
            <a:flatTx/>
          </a:bodyPr>
          <a:lstStyle/>
          <a:p>
            <a:endParaRPr lang="ja-JP" altLang="en-US"/>
          </a:p>
        </p:txBody>
      </p:sp>
      <p:sp>
        <p:nvSpPr>
          <p:cNvPr id="5137" name="Rectangle 45"/>
          <p:cNvSpPr>
            <a:spLocks noChangeAspect="1" noChangeArrowheads="1"/>
          </p:cNvSpPr>
          <p:nvPr/>
        </p:nvSpPr>
        <p:spPr bwMode="auto">
          <a:xfrm>
            <a:off x="2655661" y="1918053"/>
            <a:ext cx="838200" cy="63500"/>
          </a:xfrm>
          <a:prstGeom prst="rect">
            <a:avLst/>
          </a:prstGeom>
          <a:solidFill>
            <a:srgbClr val="00FFFF"/>
          </a:solidFill>
          <a:ln w="9525">
            <a:solidFill>
              <a:schemeClr val="tx1"/>
            </a:solidFill>
            <a:miter lim="800000"/>
            <a:headEnd/>
            <a:tailEnd/>
          </a:ln>
        </p:spPr>
        <p:txBody>
          <a:bodyPr wrap="none" anchor="ctr"/>
          <a:lstStyle/>
          <a:p>
            <a:endParaRPr lang="ja-JP" altLang="en-US" sz="2400">
              <a:latin typeface="Times New Roman" pitchFamily="18" charset="0"/>
            </a:endParaRPr>
          </a:p>
        </p:txBody>
      </p:sp>
      <p:sp>
        <p:nvSpPr>
          <p:cNvPr id="5138" name="Rectangle 46"/>
          <p:cNvSpPr>
            <a:spLocks noChangeAspect="1" noChangeArrowheads="1"/>
          </p:cNvSpPr>
          <p:nvPr/>
        </p:nvSpPr>
        <p:spPr bwMode="auto">
          <a:xfrm>
            <a:off x="4563836" y="1930753"/>
            <a:ext cx="836613" cy="61913"/>
          </a:xfrm>
          <a:prstGeom prst="rect">
            <a:avLst/>
          </a:prstGeom>
          <a:solidFill>
            <a:srgbClr val="00FFFF"/>
          </a:solidFill>
          <a:ln w="9525">
            <a:solidFill>
              <a:schemeClr val="tx1"/>
            </a:solidFill>
            <a:miter lim="800000"/>
            <a:headEnd/>
            <a:tailEnd/>
          </a:ln>
        </p:spPr>
        <p:txBody>
          <a:bodyPr wrap="none" anchor="ctr"/>
          <a:lstStyle/>
          <a:p>
            <a:endParaRPr lang="ja-JP" altLang="en-US" sz="2400">
              <a:latin typeface="Times New Roman" pitchFamily="18" charset="0"/>
            </a:endParaRPr>
          </a:p>
        </p:txBody>
      </p:sp>
      <p:sp>
        <p:nvSpPr>
          <p:cNvPr id="5139" name="Text Box 47"/>
          <p:cNvSpPr txBox="1">
            <a:spLocks noChangeArrowheads="1"/>
          </p:cNvSpPr>
          <p:nvPr/>
        </p:nvSpPr>
        <p:spPr bwMode="auto">
          <a:xfrm>
            <a:off x="4918126" y="916064"/>
            <a:ext cx="2483372" cy="584775"/>
          </a:xfrm>
          <a:prstGeom prst="rect">
            <a:avLst/>
          </a:prstGeom>
          <a:noFill/>
          <a:ln w="9525">
            <a:noFill/>
            <a:miter lim="800000"/>
            <a:headEnd/>
            <a:tailEnd/>
          </a:ln>
        </p:spPr>
        <p:txBody>
          <a:bodyPr wrap="none">
            <a:spAutoFit/>
          </a:bodyPr>
          <a:lstStyle/>
          <a:p>
            <a:r>
              <a:rPr lang="en-US" altLang="ja-JP" sz="1600" dirty="0" smtClean="0">
                <a:latin typeface="Times New Roman" pitchFamily="18" charset="0"/>
                <a:cs typeface="Times New Roman" pitchFamily="18" charset="0"/>
              </a:rPr>
              <a:t>Cell tissue </a:t>
            </a:r>
            <a:endParaRPr lang="en-US" altLang="ja-JP" sz="1600" dirty="0">
              <a:latin typeface="Times New Roman" pitchFamily="18" charset="0"/>
              <a:cs typeface="Times New Roman" pitchFamily="18" charset="0"/>
            </a:endParaRPr>
          </a:p>
          <a:p>
            <a:r>
              <a:rPr lang="en-US" altLang="ja-JP" sz="1600" dirty="0">
                <a:latin typeface="Times New Roman" pitchFamily="18" charset="0"/>
                <a:cs typeface="Times New Roman" pitchFamily="18" charset="0"/>
              </a:rPr>
              <a:t>( </a:t>
            </a:r>
            <a:r>
              <a:rPr lang="ja-JP" altLang="en-US" sz="1600" dirty="0" smtClean="0">
                <a:latin typeface="Times New Roman" pitchFamily="18" charset="0"/>
                <a:cs typeface="Times New Roman" pitchFamily="18" charset="0"/>
              </a:rPr>
              <a:t> </a:t>
            </a:r>
            <a:r>
              <a:rPr lang="en-US" altLang="ja-JP" sz="1600" dirty="0" smtClean="0">
                <a:latin typeface="Times New Roman" pitchFamily="18" charset="0"/>
                <a:cs typeface="Times New Roman" pitchFamily="18" charset="0"/>
              </a:rPr>
              <a:t>isolated from guinea pig)</a:t>
            </a:r>
            <a:endParaRPr lang="en-US" altLang="ja-JP" sz="1600" dirty="0">
              <a:latin typeface="Times New Roman" pitchFamily="18" charset="0"/>
              <a:cs typeface="Times New Roman" pitchFamily="18" charset="0"/>
            </a:endParaRPr>
          </a:p>
        </p:txBody>
      </p:sp>
      <p:sp>
        <p:nvSpPr>
          <p:cNvPr id="5140" name="Line 48"/>
          <p:cNvSpPr>
            <a:spLocks noChangeShapeType="1"/>
          </p:cNvSpPr>
          <p:nvPr/>
        </p:nvSpPr>
        <p:spPr bwMode="auto">
          <a:xfrm flipV="1">
            <a:off x="4236811" y="1311628"/>
            <a:ext cx="439738" cy="625475"/>
          </a:xfrm>
          <a:prstGeom prst="line">
            <a:avLst/>
          </a:prstGeom>
          <a:noFill/>
          <a:ln w="9525">
            <a:solidFill>
              <a:schemeClr val="tx1"/>
            </a:solidFill>
            <a:round/>
            <a:headEnd type="oval" w="med" len="med"/>
            <a:tailEnd/>
          </a:ln>
        </p:spPr>
        <p:txBody>
          <a:bodyPr/>
          <a:lstStyle/>
          <a:p>
            <a:endParaRPr lang="ja-JP" altLang="en-US"/>
          </a:p>
        </p:txBody>
      </p:sp>
      <p:sp>
        <p:nvSpPr>
          <p:cNvPr id="5141" name="AutoShape 49"/>
          <p:cNvSpPr>
            <a:spLocks noChangeArrowheads="1"/>
          </p:cNvSpPr>
          <p:nvPr/>
        </p:nvSpPr>
        <p:spPr bwMode="auto">
          <a:xfrm rot="-1200000">
            <a:off x="3716111" y="1086203"/>
            <a:ext cx="111125" cy="896938"/>
          </a:xfrm>
          <a:custGeom>
            <a:avLst/>
            <a:gdLst>
              <a:gd name="T0" fmla="*/ 488327 w 21600"/>
              <a:gd name="T1" fmla="*/ 18622632 h 21600"/>
              <a:gd name="T2" fmla="*/ 285854 w 21600"/>
              <a:gd name="T3" fmla="*/ 37245264 h 21600"/>
              <a:gd name="T4" fmla="*/ 83375 w 21600"/>
              <a:gd name="T5" fmla="*/ 18622632 h 21600"/>
              <a:gd name="T6" fmla="*/ 285854 w 21600"/>
              <a:gd name="T7" fmla="*/ 0 h 21600"/>
              <a:gd name="T8" fmla="*/ 0 60000 65536"/>
              <a:gd name="T9" fmla="*/ 0 60000 65536"/>
              <a:gd name="T10" fmla="*/ 0 60000 65536"/>
              <a:gd name="T11" fmla="*/ 0 60000 65536"/>
              <a:gd name="T12" fmla="*/ 4950 w 21600"/>
              <a:gd name="T13" fmla="*/ 4950 h 21600"/>
              <a:gd name="T14" fmla="*/ 16650 w 21600"/>
              <a:gd name="T15" fmla="*/ 16650 h 21600"/>
            </a:gdLst>
            <a:ahLst/>
            <a:cxnLst>
              <a:cxn ang="T8">
                <a:pos x="T0" y="T1"/>
              </a:cxn>
              <a:cxn ang="T9">
                <a:pos x="T2" y="T3"/>
              </a:cxn>
              <a:cxn ang="T10">
                <a:pos x="T4" y="T5"/>
              </a:cxn>
              <a:cxn ang="T11">
                <a:pos x="T6" y="T7"/>
              </a:cxn>
            </a:cxnLst>
            <a:rect l="T12" t="T13" r="T14" b="T15"/>
            <a:pathLst>
              <a:path w="21600" h="21600">
                <a:moveTo>
                  <a:pt x="0" y="0"/>
                </a:moveTo>
                <a:lnTo>
                  <a:pt x="6300" y="21600"/>
                </a:lnTo>
                <a:lnTo>
                  <a:pt x="15300" y="21600"/>
                </a:lnTo>
                <a:lnTo>
                  <a:pt x="21600" y="0"/>
                </a:lnTo>
                <a:lnTo>
                  <a:pt x="0" y="0"/>
                </a:lnTo>
                <a:close/>
              </a:path>
            </a:pathLst>
          </a:custGeom>
          <a:solidFill>
            <a:srgbClr val="33CCCC">
              <a:alpha val="50195"/>
            </a:srgbClr>
          </a:solidFill>
          <a:ln w="9525">
            <a:solidFill>
              <a:schemeClr val="tx1"/>
            </a:solidFill>
            <a:miter lim="800000"/>
            <a:headEnd/>
            <a:tailEnd/>
          </a:ln>
        </p:spPr>
        <p:txBody>
          <a:bodyPr wrap="none" anchor="ctr"/>
          <a:lstStyle/>
          <a:p>
            <a:endParaRPr lang="ja-JP" altLang="en-US"/>
          </a:p>
        </p:txBody>
      </p:sp>
      <p:sp>
        <p:nvSpPr>
          <p:cNvPr id="5142" name="Line 67"/>
          <p:cNvSpPr>
            <a:spLocks noChangeShapeType="1"/>
          </p:cNvSpPr>
          <p:nvPr/>
        </p:nvSpPr>
        <p:spPr bwMode="auto">
          <a:xfrm>
            <a:off x="4017736" y="2638778"/>
            <a:ext cx="452438" cy="98425"/>
          </a:xfrm>
          <a:prstGeom prst="line">
            <a:avLst/>
          </a:prstGeom>
          <a:noFill/>
          <a:ln w="9525">
            <a:solidFill>
              <a:schemeClr val="tx1"/>
            </a:solidFill>
            <a:round/>
            <a:headEnd type="oval" w="med" len="med"/>
            <a:tailEnd/>
          </a:ln>
        </p:spPr>
        <p:txBody>
          <a:bodyPr/>
          <a:lstStyle/>
          <a:p>
            <a:endParaRPr lang="ja-JP" altLang="en-US"/>
          </a:p>
        </p:txBody>
      </p:sp>
      <p:sp>
        <p:nvSpPr>
          <p:cNvPr id="5143" name="Text Box 68"/>
          <p:cNvSpPr txBox="1">
            <a:spLocks noChangeArrowheads="1"/>
          </p:cNvSpPr>
          <p:nvPr/>
        </p:nvSpPr>
        <p:spPr bwMode="auto">
          <a:xfrm>
            <a:off x="4382861" y="2607028"/>
            <a:ext cx="3235181" cy="338554"/>
          </a:xfrm>
          <a:prstGeom prst="rect">
            <a:avLst/>
          </a:prstGeom>
          <a:noFill/>
          <a:ln w="9525">
            <a:noFill/>
            <a:miter lim="800000"/>
            <a:headEnd/>
            <a:tailEnd/>
          </a:ln>
        </p:spPr>
        <p:txBody>
          <a:bodyPr wrap="none">
            <a:spAutoFit/>
          </a:bodyPr>
          <a:lstStyle/>
          <a:p>
            <a:r>
              <a:rPr lang="en-US" altLang="ja-JP" sz="1600" b="1" dirty="0" smtClean="0">
                <a:solidFill>
                  <a:srgbClr val="FF0000"/>
                </a:solidFill>
              </a:rPr>
              <a:t>MI sensor (magnetic measurement)</a:t>
            </a:r>
            <a:endParaRPr lang="en-US" altLang="ja-JP" sz="1600" b="1" dirty="0">
              <a:solidFill>
                <a:srgbClr val="FF0000"/>
              </a:solidFill>
            </a:endParaRPr>
          </a:p>
        </p:txBody>
      </p:sp>
      <p:sp>
        <p:nvSpPr>
          <p:cNvPr id="5144" name="Text Box 69"/>
          <p:cNvSpPr txBox="1">
            <a:spLocks noChangeArrowheads="1"/>
          </p:cNvSpPr>
          <p:nvPr/>
        </p:nvSpPr>
        <p:spPr bwMode="auto">
          <a:xfrm>
            <a:off x="1484742" y="994883"/>
            <a:ext cx="1871025" cy="338554"/>
          </a:xfrm>
          <a:prstGeom prst="rect">
            <a:avLst/>
          </a:prstGeom>
          <a:noFill/>
          <a:ln w="9525">
            <a:noFill/>
            <a:miter lim="800000"/>
            <a:headEnd/>
            <a:tailEnd/>
          </a:ln>
        </p:spPr>
        <p:txBody>
          <a:bodyPr wrap="none">
            <a:spAutoFit/>
          </a:bodyPr>
          <a:lstStyle/>
          <a:p>
            <a:r>
              <a:rPr lang="en-US" altLang="ja-JP" sz="1600" b="1" dirty="0" smtClean="0">
                <a:solidFill>
                  <a:srgbClr val="3333FF"/>
                </a:solidFill>
              </a:rPr>
              <a:t>Ag-</a:t>
            </a:r>
            <a:r>
              <a:rPr lang="en-US" altLang="ja-JP" sz="1600" b="1" dirty="0" err="1" smtClean="0">
                <a:solidFill>
                  <a:srgbClr val="3333FF"/>
                </a:solidFill>
              </a:rPr>
              <a:t>AgCl</a:t>
            </a:r>
            <a:r>
              <a:rPr lang="en-US" altLang="ja-JP" sz="1600" b="1" dirty="0" smtClean="0">
                <a:solidFill>
                  <a:srgbClr val="3333FF"/>
                </a:solidFill>
              </a:rPr>
              <a:t> electrode </a:t>
            </a:r>
            <a:endParaRPr lang="ja-JP" altLang="en-US" sz="1600" b="1" dirty="0">
              <a:solidFill>
                <a:srgbClr val="3333FF"/>
              </a:solidFill>
            </a:endParaRPr>
          </a:p>
        </p:txBody>
      </p:sp>
      <p:sp>
        <p:nvSpPr>
          <p:cNvPr id="5145" name="Line 70"/>
          <p:cNvSpPr>
            <a:spLocks noChangeShapeType="1"/>
          </p:cNvSpPr>
          <p:nvPr/>
        </p:nvSpPr>
        <p:spPr bwMode="auto">
          <a:xfrm flipH="1" flipV="1">
            <a:off x="3192236" y="1402116"/>
            <a:ext cx="512763" cy="79375"/>
          </a:xfrm>
          <a:prstGeom prst="line">
            <a:avLst/>
          </a:prstGeom>
          <a:noFill/>
          <a:ln w="9525">
            <a:solidFill>
              <a:schemeClr val="tx1"/>
            </a:solidFill>
            <a:round/>
            <a:headEnd type="oval" w="med" len="med"/>
            <a:tailEnd/>
          </a:ln>
        </p:spPr>
        <p:txBody>
          <a:bodyPr/>
          <a:lstStyle/>
          <a:p>
            <a:endParaRPr lang="ja-JP" altLang="en-US"/>
          </a:p>
        </p:txBody>
      </p:sp>
      <p:sp>
        <p:nvSpPr>
          <p:cNvPr id="5146" name="Line 84"/>
          <p:cNvSpPr>
            <a:spLocks noChangeShapeType="1"/>
          </p:cNvSpPr>
          <p:nvPr/>
        </p:nvSpPr>
        <p:spPr bwMode="auto">
          <a:xfrm>
            <a:off x="2328636" y="1840266"/>
            <a:ext cx="863600" cy="0"/>
          </a:xfrm>
          <a:prstGeom prst="line">
            <a:avLst/>
          </a:prstGeom>
          <a:noFill/>
          <a:ln w="9525">
            <a:solidFill>
              <a:srgbClr val="008000"/>
            </a:solidFill>
            <a:round/>
            <a:headEnd/>
            <a:tailEnd type="triangle" w="med" len="med"/>
          </a:ln>
        </p:spPr>
        <p:txBody>
          <a:bodyPr/>
          <a:lstStyle/>
          <a:p>
            <a:endParaRPr lang="ja-JP" altLang="en-US"/>
          </a:p>
        </p:txBody>
      </p:sp>
      <p:sp>
        <p:nvSpPr>
          <p:cNvPr id="5147" name="Text Box 85"/>
          <p:cNvSpPr txBox="1">
            <a:spLocks noChangeArrowheads="1"/>
          </p:cNvSpPr>
          <p:nvPr/>
        </p:nvSpPr>
        <p:spPr bwMode="auto">
          <a:xfrm>
            <a:off x="1272041" y="1450068"/>
            <a:ext cx="1378904" cy="584775"/>
          </a:xfrm>
          <a:prstGeom prst="rect">
            <a:avLst/>
          </a:prstGeom>
          <a:noFill/>
          <a:ln w="9525">
            <a:noFill/>
            <a:miter lim="800000"/>
            <a:headEnd/>
            <a:tailEnd/>
          </a:ln>
        </p:spPr>
        <p:txBody>
          <a:bodyPr wrap="none">
            <a:spAutoFit/>
          </a:bodyPr>
          <a:lstStyle/>
          <a:p>
            <a:r>
              <a:rPr lang="en-US" altLang="ja-JP" sz="1600" dirty="0" smtClean="0">
                <a:solidFill>
                  <a:srgbClr val="006600"/>
                </a:solidFill>
                <a:latin typeface="Times New Roman" pitchFamily="18" charset="0"/>
              </a:rPr>
              <a:t>Outer solution</a:t>
            </a:r>
          </a:p>
          <a:p>
            <a:r>
              <a:rPr lang="en-US" altLang="ja-JP" sz="1600" dirty="0" smtClean="0">
                <a:solidFill>
                  <a:srgbClr val="006600"/>
                </a:solidFill>
                <a:latin typeface="Times New Roman" pitchFamily="18" charset="0"/>
              </a:rPr>
              <a:t>(circulating)</a:t>
            </a:r>
          </a:p>
        </p:txBody>
      </p:sp>
      <p:sp>
        <p:nvSpPr>
          <p:cNvPr id="5148" name="Text Box 87"/>
          <p:cNvSpPr txBox="1">
            <a:spLocks noChangeArrowheads="1"/>
          </p:cNvSpPr>
          <p:nvPr/>
        </p:nvSpPr>
        <p:spPr bwMode="auto">
          <a:xfrm>
            <a:off x="5513161" y="2063196"/>
            <a:ext cx="2922723" cy="338554"/>
          </a:xfrm>
          <a:prstGeom prst="rect">
            <a:avLst/>
          </a:prstGeom>
          <a:noFill/>
          <a:ln w="9525">
            <a:noFill/>
            <a:miter lim="800000"/>
            <a:headEnd/>
            <a:tailEnd/>
          </a:ln>
        </p:spPr>
        <p:txBody>
          <a:bodyPr wrap="none">
            <a:spAutoFit/>
          </a:bodyPr>
          <a:lstStyle/>
          <a:p>
            <a:r>
              <a:rPr lang="en-US" altLang="ja-JP" sz="1600" dirty="0" smtClean="0">
                <a:latin typeface="Times New Roman" pitchFamily="18" charset="0"/>
              </a:rPr>
              <a:t>Temperature control   32</a:t>
            </a:r>
            <a:r>
              <a:rPr lang="ja-JP" altLang="en-US" sz="1600" dirty="0">
                <a:latin typeface="Times New Roman" pitchFamily="18" charset="0"/>
              </a:rPr>
              <a:t>～</a:t>
            </a:r>
            <a:r>
              <a:rPr lang="en-US" altLang="ja-JP" sz="1600" dirty="0">
                <a:latin typeface="Times New Roman" pitchFamily="18" charset="0"/>
              </a:rPr>
              <a:t>34</a:t>
            </a:r>
            <a:r>
              <a:rPr lang="ja-JP" altLang="en-US" sz="1600" dirty="0">
                <a:latin typeface="Times New Roman" pitchFamily="18" charset="0"/>
              </a:rPr>
              <a:t>℃</a:t>
            </a:r>
          </a:p>
        </p:txBody>
      </p:sp>
      <p:sp>
        <p:nvSpPr>
          <p:cNvPr id="68" name="テキスト ボックス 67"/>
          <p:cNvSpPr txBox="1"/>
          <p:nvPr/>
        </p:nvSpPr>
        <p:spPr>
          <a:xfrm>
            <a:off x="2180483" y="0"/>
            <a:ext cx="4562466" cy="707886"/>
          </a:xfrm>
          <a:prstGeom prst="rect">
            <a:avLst/>
          </a:prstGeom>
          <a:noFill/>
        </p:spPr>
        <p:txBody>
          <a:bodyPr wrap="none" rtlCol="0">
            <a:spAutoFit/>
          </a:bodyPr>
          <a:lstStyle/>
          <a:p>
            <a:pPr algn="ctr"/>
            <a:r>
              <a:rPr kumimoji="1" lang="en-US" altLang="ja-JP" sz="2000" b="1" dirty="0" smtClean="0">
                <a:solidFill>
                  <a:srgbClr val="3333FF"/>
                </a:solidFill>
                <a:latin typeface="Times New Roman" pitchFamily="18" charset="0"/>
                <a:cs typeface="Times New Roman" pitchFamily="18" charset="0"/>
              </a:rPr>
              <a:t> </a:t>
            </a:r>
            <a:r>
              <a:rPr lang="en-US" altLang="ja-JP" sz="2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Measurement of </a:t>
            </a:r>
            <a:r>
              <a:rPr lang="en-US" altLang="ja-JP" sz="2000" b="1" dirty="0" err="1" smtClean="0">
                <a:solidFill>
                  <a:srgbClr val="002060"/>
                </a:solidFill>
                <a:effectLst>
                  <a:outerShdw blurRad="38100" dist="38100" dir="2700000" algn="tl">
                    <a:srgbClr val="000000">
                      <a:alpha val="43137"/>
                    </a:srgbClr>
                  </a:outerShdw>
                </a:effectLst>
                <a:latin typeface="Arial" pitchFamily="34" charset="0"/>
                <a:cs typeface="Arial" pitchFamily="34" charset="0"/>
              </a:rPr>
              <a:t>Biom</a:t>
            </a:r>
            <a:r>
              <a:rPr kumimoji="1" lang="en-US" altLang="ja-JP" sz="2000" b="1" dirty="0" err="1" smtClean="0">
                <a:solidFill>
                  <a:srgbClr val="002060"/>
                </a:solidFill>
                <a:effectLst>
                  <a:outerShdw blurRad="38100" dist="38100" dir="2700000" algn="tl">
                    <a:srgbClr val="000000">
                      <a:alpha val="43137"/>
                    </a:srgbClr>
                  </a:outerShdw>
                </a:effectLst>
                <a:latin typeface="Arial" pitchFamily="34" charset="0"/>
                <a:cs typeface="Arial" pitchFamily="34" charset="0"/>
              </a:rPr>
              <a:t>agnetic</a:t>
            </a:r>
            <a:r>
              <a:rPr kumimoji="1" lang="en-US" altLang="ja-JP" sz="2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 </a:t>
            </a:r>
            <a:r>
              <a:rPr lang="en-US" altLang="ja-JP" sz="2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Field </a:t>
            </a:r>
          </a:p>
          <a:p>
            <a:pPr algn="ctr"/>
            <a:r>
              <a:rPr kumimoji="1" lang="en-US" altLang="ja-JP" sz="2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from Living </a:t>
            </a:r>
            <a:r>
              <a:rPr lang="en-US" altLang="ja-JP" sz="2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T</a:t>
            </a:r>
            <a:r>
              <a:rPr kumimoji="1" lang="en-US" altLang="ja-JP" sz="2000" b="1" dirty="0" smtClean="0">
                <a:solidFill>
                  <a:srgbClr val="002060"/>
                </a:solidFill>
                <a:effectLst>
                  <a:outerShdw blurRad="38100" dist="38100" dir="2700000" algn="tl">
                    <a:srgbClr val="000000">
                      <a:alpha val="43137"/>
                    </a:srgbClr>
                  </a:outerShdw>
                </a:effectLst>
                <a:latin typeface="Arial" pitchFamily="34" charset="0"/>
                <a:cs typeface="Arial" pitchFamily="34" charset="0"/>
              </a:rPr>
              <a:t>issue </a:t>
            </a:r>
          </a:p>
        </p:txBody>
      </p:sp>
      <p:pic>
        <p:nvPicPr>
          <p:cNvPr id="39" name="Picture 2"/>
          <p:cNvPicPr>
            <a:picLocks noChangeAspect="1" noChangeArrowheads="1"/>
          </p:cNvPicPr>
          <p:nvPr/>
        </p:nvPicPr>
        <p:blipFill>
          <a:blip r:embed="rId4" cstate="print"/>
          <a:srcRect/>
          <a:stretch>
            <a:fillRect/>
          </a:stretch>
        </p:blipFill>
        <p:spPr bwMode="auto">
          <a:xfrm>
            <a:off x="5604053" y="6376036"/>
            <a:ext cx="3539947" cy="481964"/>
          </a:xfrm>
          <a:prstGeom prst="rect">
            <a:avLst/>
          </a:prstGeom>
          <a:noFill/>
          <a:ln w="9525">
            <a:noFill/>
            <a:miter lim="800000"/>
            <a:headEnd/>
            <a:tailEnd/>
          </a:ln>
        </p:spPr>
      </p:pic>
      <p:sp>
        <p:nvSpPr>
          <p:cNvPr id="41" name="Text Box 4"/>
          <p:cNvSpPr txBox="1">
            <a:spLocks noChangeArrowheads="1"/>
          </p:cNvSpPr>
          <p:nvPr/>
        </p:nvSpPr>
        <p:spPr bwMode="auto">
          <a:xfrm>
            <a:off x="7563556" y="0"/>
            <a:ext cx="1580444" cy="830997"/>
          </a:xfrm>
          <a:prstGeom prst="rect">
            <a:avLst/>
          </a:prstGeom>
          <a:blipFill>
            <a:blip r:embed="rId3"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6"/>
          <p:cNvGrpSpPr>
            <a:grpSpLocks/>
          </p:cNvGrpSpPr>
          <p:nvPr/>
        </p:nvGrpSpPr>
        <p:grpSpPr bwMode="auto">
          <a:xfrm>
            <a:off x="5891389" y="961319"/>
            <a:ext cx="2633663" cy="2136775"/>
            <a:chOff x="3688" y="759"/>
            <a:chExt cx="1659" cy="1346"/>
          </a:xfrm>
        </p:grpSpPr>
        <p:pic>
          <p:nvPicPr>
            <p:cNvPr id="6193" name="Picture 2" descr="E:\Manu046-MI-gut\PS(1vs2)08261745-Ver2(180s).jpg"/>
            <p:cNvPicPr>
              <a:picLocks noChangeAspect="1" noChangeArrowheads="1"/>
            </p:cNvPicPr>
            <p:nvPr/>
          </p:nvPicPr>
          <p:blipFill>
            <a:blip r:embed="rId2" cstate="print"/>
            <a:srcRect/>
            <a:stretch>
              <a:fillRect/>
            </a:stretch>
          </p:blipFill>
          <p:spPr bwMode="auto">
            <a:xfrm>
              <a:off x="3887" y="828"/>
              <a:ext cx="1251" cy="1033"/>
            </a:xfrm>
            <a:prstGeom prst="rect">
              <a:avLst/>
            </a:prstGeom>
            <a:noFill/>
            <a:ln w="9525">
              <a:noFill/>
              <a:miter lim="800000"/>
              <a:headEnd/>
              <a:tailEnd/>
            </a:ln>
          </p:spPr>
        </p:pic>
        <p:sp>
          <p:nvSpPr>
            <p:cNvPr id="6194" name="Text Box 33"/>
            <p:cNvSpPr txBox="1">
              <a:spLocks noChangeArrowheads="1"/>
            </p:cNvSpPr>
            <p:nvPr/>
          </p:nvSpPr>
          <p:spPr bwMode="auto">
            <a:xfrm>
              <a:off x="3865" y="1813"/>
              <a:ext cx="172" cy="192"/>
            </a:xfrm>
            <a:prstGeom prst="rect">
              <a:avLst/>
            </a:prstGeom>
            <a:noFill/>
            <a:ln w="9525">
              <a:noFill/>
              <a:miter lim="800000"/>
              <a:headEnd/>
              <a:tailEnd/>
            </a:ln>
          </p:spPr>
          <p:txBody>
            <a:bodyPr wrap="none">
              <a:spAutoFit/>
            </a:bodyPr>
            <a:lstStyle/>
            <a:p>
              <a:r>
                <a:rPr kumimoji="0" lang="en-US" altLang="ja-JP" sz="1400"/>
                <a:t>0</a:t>
              </a:r>
            </a:p>
          </p:txBody>
        </p:sp>
        <p:sp>
          <p:nvSpPr>
            <p:cNvPr id="6195" name="Text Box 34"/>
            <p:cNvSpPr txBox="1">
              <a:spLocks noChangeArrowheads="1"/>
            </p:cNvSpPr>
            <p:nvPr/>
          </p:nvSpPr>
          <p:spPr bwMode="auto">
            <a:xfrm>
              <a:off x="4126" y="1807"/>
              <a:ext cx="307" cy="192"/>
            </a:xfrm>
            <a:prstGeom prst="rect">
              <a:avLst/>
            </a:prstGeom>
            <a:noFill/>
            <a:ln w="9525">
              <a:noFill/>
              <a:miter lim="800000"/>
              <a:headEnd/>
              <a:tailEnd/>
            </a:ln>
          </p:spPr>
          <p:txBody>
            <a:bodyPr wrap="none">
              <a:spAutoFit/>
            </a:bodyPr>
            <a:lstStyle/>
            <a:p>
              <a:r>
                <a:rPr kumimoji="0" lang="en-US" altLang="ja-JP" sz="1400"/>
                <a:t>0.04</a:t>
              </a:r>
            </a:p>
          </p:txBody>
        </p:sp>
        <p:sp>
          <p:nvSpPr>
            <p:cNvPr id="6196" name="Text Box 35"/>
            <p:cNvSpPr txBox="1">
              <a:spLocks noChangeArrowheads="1"/>
            </p:cNvSpPr>
            <p:nvPr/>
          </p:nvSpPr>
          <p:spPr bwMode="auto">
            <a:xfrm>
              <a:off x="4681" y="1809"/>
              <a:ext cx="307" cy="192"/>
            </a:xfrm>
            <a:prstGeom prst="rect">
              <a:avLst/>
            </a:prstGeom>
            <a:noFill/>
            <a:ln w="9525">
              <a:noFill/>
              <a:miter lim="800000"/>
              <a:headEnd/>
              <a:tailEnd/>
            </a:ln>
          </p:spPr>
          <p:txBody>
            <a:bodyPr wrap="none">
              <a:spAutoFit/>
            </a:bodyPr>
            <a:lstStyle/>
            <a:p>
              <a:r>
                <a:rPr kumimoji="0" lang="en-US" altLang="ja-JP" sz="1400"/>
                <a:t>0.10</a:t>
              </a:r>
            </a:p>
          </p:txBody>
        </p:sp>
        <p:sp>
          <p:nvSpPr>
            <p:cNvPr id="6197" name="Text Box 36"/>
            <p:cNvSpPr txBox="1">
              <a:spLocks noChangeArrowheads="1"/>
            </p:cNvSpPr>
            <p:nvPr/>
          </p:nvSpPr>
          <p:spPr bwMode="auto">
            <a:xfrm>
              <a:off x="5006" y="1802"/>
              <a:ext cx="341" cy="192"/>
            </a:xfrm>
            <a:prstGeom prst="rect">
              <a:avLst/>
            </a:prstGeom>
            <a:noFill/>
            <a:ln w="9525">
              <a:noFill/>
              <a:miter lim="800000"/>
              <a:headEnd/>
              <a:tailEnd/>
            </a:ln>
          </p:spPr>
          <p:txBody>
            <a:bodyPr wrap="none">
              <a:spAutoFit/>
            </a:bodyPr>
            <a:lstStyle/>
            <a:p>
              <a:r>
                <a:rPr kumimoji="0" lang="en-US" altLang="ja-JP" sz="1400"/>
                <a:t>0.14 </a:t>
              </a:r>
            </a:p>
          </p:txBody>
        </p:sp>
        <p:sp>
          <p:nvSpPr>
            <p:cNvPr id="6198" name="Text Box 37"/>
            <p:cNvSpPr txBox="1">
              <a:spLocks noChangeArrowheads="1"/>
            </p:cNvSpPr>
            <p:nvPr/>
          </p:nvSpPr>
          <p:spPr bwMode="auto">
            <a:xfrm>
              <a:off x="4254" y="1912"/>
              <a:ext cx="831" cy="193"/>
            </a:xfrm>
            <a:prstGeom prst="rect">
              <a:avLst/>
            </a:prstGeom>
            <a:noFill/>
            <a:ln w="9525">
              <a:noFill/>
              <a:miter lim="800000"/>
              <a:headEnd/>
              <a:tailEnd/>
            </a:ln>
          </p:spPr>
          <p:txBody>
            <a:bodyPr wrap="none">
              <a:spAutoFit/>
            </a:bodyPr>
            <a:lstStyle/>
            <a:p>
              <a:r>
                <a:rPr kumimoji="0" lang="en-US" altLang="ja-JP" sz="1400"/>
                <a:t>Frequency (Hz)</a:t>
              </a:r>
            </a:p>
          </p:txBody>
        </p:sp>
        <p:sp>
          <p:nvSpPr>
            <p:cNvPr id="6199" name="Text Box 38"/>
            <p:cNvSpPr txBox="1">
              <a:spLocks noChangeArrowheads="1"/>
            </p:cNvSpPr>
            <p:nvPr/>
          </p:nvSpPr>
          <p:spPr bwMode="auto">
            <a:xfrm>
              <a:off x="3766" y="1690"/>
              <a:ext cx="172" cy="191"/>
            </a:xfrm>
            <a:prstGeom prst="rect">
              <a:avLst/>
            </a:prstGeom>
            <a:noFill/>
            <a:ln w="9525">
              <a:noFill/>
              <a:miter lim="800000"/>
              <a:headEnd/>
              <a:tailEnd/>
            </a:ln>
          </p:spPr>
          <p:txBody>
            <a:bodyPr wrap="none">
              <a:spAutoFit/>
            </a:bodyPr>
            <a:lstStyle/>
            <a:p>
              <a:r>
                <a:rPr kumimoji="0" lang="en-US" altLang="ja-JP" sz="1400"/>
                <a:t>0</a:t>
              </a:r>
            </a:p>
          </p:txBody>
        </p:sp>
        <p:sp>
          <p:nvSpPr>
            <p:cNvPr id="6200" name="Text Box 39"/>
            <p:cNvSpPr txBox="1">
              <a:spLocks noChangeArrowheads="1"/>
            </p:cNvSpPr>
            <p:nvPr/>
          </p:nvSpPr>
          <p:spPr bwMode="auto">
            <a:xfrm>
              <a:off x="3688" y="885"/>
              <a:ext cx="251" cy="192"/>
            </a:xfrm>
            <a:prstGeom prst="rect">
              <a:avLst/>
            </a:prstGeom>
            <a:noFill/>
            <a:ln w="9525">
              <a:noFill/>
              <a:miter lim="800000"/>
              <a:headEnd/>
              <a:tailEnd/>
            </a:ln>
          </p:spPr>
          <p:txBody>
            <a:bodyPr wrap="none">
              <a:spAutoFit/>
            </a:bodyPr>
            <a:lstStyle/>
            <a:p>
              <a:r>
                <a:rPr kumimoji="0" lang="en-US" altLang="ja-JP" sz="1400"/>
                <a:t>1.0</a:t>
              </a:r>
            </a:p>
          </p:txBody>
        </p:sp>
        <p:sp>
          <p:nvSpPr>
            <p:cNvPr id="6201" name="Text Box 40"/>
            <p:cNvSpPr txBox="1">
              <a:spLocks noChangeArrowheads="1"/>
            </p:cNvSpPr>
            <p:nvPr/>
          </p:nvSpPr>
          <p:spPr bwMode="auto">
            <a:xfrm>
              <a:off x="4315" y="953"/>
              <a:ext cx="231" cy="192"/>
            </a:xfrm>
            <a:prstGeom prst="rect">
              <a:avLst/>
            </a:prstGeom>
            <a:noFill/>
            <a:ln w="9525">
              <a:noFill/>
              <a:miter lim="800000"/>
              <a:headEnd/>
              <a:tailEnd/>
            </a:ln>
          </p:spPr>
          <p:txBody>
            <a:bodyPr wrap="none">
              <a:spAutoFit/>
            </a:bodyPr>
            <a:lstStyle/>
            <a:p>
              <a:r>
                <a:rPr kumimoji="0" lang="en-US" altLang="ja-JP" sz="1400">
                  <a:solidFill>
                    <a:srgbClr val="FF3300"/>
                  </a:solidFill>
                </a:rPr>
                <a:t>Ex</a:t>
              </a:r>
            </a:p>
          </p:txBody>
        </p:sp>
        <p:sp>
          <p:nvSpPr>
            <p:cNvPr id="6202" name="Text Box 41"/>
            <p:cNvSpPr txBox="1">
              <a:spLocks noChangeArrowheads="1"/>
            </p:cNvSpPr>
            <p:nvPr/>
          </p:nvSpPr>
          <p:spPr bwMode="auto">
            <a:xfrm>
              <a:off x="4588" y="953"/>
              <a:ext cx="242" cy="194"/>
            </a:xfrm>
            <a:prstGeom prst="rect">
              <a:avLst/>
            </a:prstGeom>
            <a:noFill/>
            <a:ln w="9525">
              <a:noFill/>
              <a:miter lim="800000"/>
              <a:headEnd/>
              <a:tailEnd/>
            </a:ln>
          </p:spPr>
          <p:txBody>
            <a:bodyPr wrap="none">
              <a:spAutoFit/>
            </a:bodyPr>
            <a:lstStyle/>
            <a:p>
              <a:r>
                <a:rPr kumimoji="0" lang="en-US" altLang="ja-JP" sz="1400" dirty="0">
                  <a:solidFill>
                    <a:srgbClr val="00B050"/>
                  </a:solidFill>
                </a:rPr>
                <a:t>MI</a:t>
              </a:r>
            </a:p>
          </p:txBody>
        </p:sp>
        <p:sp>
          <p:nvSpPr>
            <p:cNvPr id="6203" name="Text Box 42"/>
            <p:cNvSpPr txBox="1">
              <a:spLocks noChangeArrowheads="1"/>
            </p:cNvSpPr>
            <p:nvPr/>
          </p:nvSpPr>
          <p:spPr bwMode="auto">
            <a:xfrm>
              <a:off x="3895" y="759"/>
              <a:ext cx="1006" cy="213"/>
            </a:xfrm>
            <a:prstGeom prst="rect">
              <a:avLst/>
            </a:prstGeom>
            <a:noFill/>
            <a:ln w="9525">
              <a:noFill/>
              <a:miter lim="800000"/>
              <a:headEnd/>
              <a:tailEnd/>
            </a:ln>
          </p:spPr>
          <p:txBody>
            <a:bodyPr wrap="none">
              <a:spAutoFit/>
            </a:bodyPr>
            <a:lstStyle/>
            <a:p>
              <a:r>
                <a:rPr kumimoji="0" lang="en-US" altLang="ja-JP" sz="1600" b="1" dirty="0" smtClean="0"/>
                <a:t>Power spectrum</a:t>
              </a:r>
              <a:endParaRPr kumimoji="0" lang="ja-JP" altLang="en-US" sz="1600" b="1" dirty="0"/>
            </a:p>
          </p:txBody>
        </p:sp>
      </p:grpSp>
      <p:pic>
        <p:nvPicPr>
          <p:cNvPr id="6150" name="Picture 2" descr="C:\Documents and Settings\Administrator\My Documents\Doc\Manu046-MI-gut\082617459(1r+2b)54s1pt.jpg"/>
          <p:cNvPicPr>
            <a:picLocks noChangeAspect="1" noChangeArrowheads="1"/>
          </p:cNvPicPr>
          <p:nvPr/>
        </p:nvPicPr>
        <p:blipFill>
          <a:blip r:embed="rId3" cstate="print"/>
          <a:srcRect l="4497"/>
          <a:stretch>
            <a:fillRect/>
          </a:stretch>
        </p:blipFill>
        <p:spPr bwMode="auto">
          <a:xfrm>
            <a:off x="684213" y="2006600"/>
            <a:ext cx="4003675" cy="3103563"/>
          </a:xfrm>
          <a:prstGeom prst="rect">
            <a:avLst/>
          </a:prstGeom>
          <a:noFill/>
          <a:ln w="9525">
            <a:noFill/>
            <a:miter lim="800000"/>
            <a:headEnd/>
            <a:tailEnd/>
          </a:ln>
        </p:spPr>
      </p:pic>
      <p:sp>
        <p:nvSpPr>
          <p:cNvPr id="6151" name="Text Box 4"/>
          <p:cNvSpPr txBox="1">
            <a:spLocks noChangeArrowheads="1"/>
          </p:cNvSpPr>
          <p:nvPr/>
        </p:nvSpPr>
        <p:spPr bwMode="auto">
          <a:xfrm>
            <a:off x="3738563" y="5064125"/>
            <a:ext cx="444500" cy="304800"/>
          </a:xfrm>
          <a:prstGeom prst="rect">
            <a:avLst/>
          </a:prstGeom>
          <a:noFill/>
          <a:ln w="9525">
            <a:noFill/>
            <a:miter lim="800000"/>
            <a:headEnd/>
            <a:tailEnd/>
          </a:ln>
        </p:spPr>
        <p:txBody>
          <a:bodyPr wrap="none">
            <a:spAutoFit/>
          </a:bodyPr>
          <a:lstStyle/>
          <a:p>
            <a:r>
              <a:rPr lang="en-US" altLang="ja-JP" sz="1400"/>
              <a:t>10s</a:t>
            </a:r>
          </a:p>
        </p:txBody>
      </p:sp>
      <p:sp>
        <p:nvSpPr>
          <p:cNvPr id="6152" name="Text Box 9"/>
          <p:cNvSpPr txBox="1">
            <a:spLocks noChangeArrowheads="1"/>
          </p:cNvSpPr>
          <p:nvPr/>
        </p:nvSpPr>
        <p:spPr bwMode="auto">
          <a:xfrm>
            <a:off x="4632325" y="4522788"/>
            <a:ext cx="644525" cy="304800"/>
          </a:xfrm>
          <a:prstGeom prst="rect">
            <a:avLst/>
          </a:prstGeom>
          <a:noFill/>
          <a:ln w="9525">
            <a:noFill/>
            <a:miter lim="800000"/>
            <a:headEnd/>
            <a:tailEnd/>
          </a:ln>
        </p:spPr>
        <p:txBody>
          <a:bodyPr wrap="none">
            <a:spAutoFit/>
          </a:bodyPr>
          <a:lstStyle/>
          <a:p>
            <a:r>
              <a:rPr lang="en-US" altLang="ja-JP" sz="1400"/>
              <a:t>500pT</a:t>
            </a:r>
          </a:p>
        </p:txBody>
      </p:sp>
      <p:sp>
        <p:nvSpPr>
          <p:cNvPr id="6153" name="Text Box 11"/>
          <p:cNvSpPr txBox="1">
            <a:spLocks noChangeArrowheads="1"/>
          </p:cNvSpPr>
          <p:nvPr/>
        </p:nvSpPr>
        <p:spPr bwMode="auto">
          <a:xfrm>
            <a:off x="4729163" y="3032125"/>
            <a:ext cx="739775" cy="304800"/>
          </a:xfrm>
          <a:prstGeom prst="rect">
            <a:avLst/>
          </a:prstGeom>
          <a:noFill/>
          <a:ln w="9525">
            <a:noFill/>
            <a:miter lim="800000"/>
            <a:headEnd/>
            <a:tailEnd/>
          </a:ln>
        </p:spPr>
        <p:txBody>
          <a:bodyPr wrap="none">
            <a:spAutoFit/>
          </a:bodyPr>
          <a:lstStyle/>
          <a:p>
            <a:r>
              <a:rPr lang="en-US" altLang="ja-JP" sz="1400"/>
              <a:t>100μV</a:t>
            </a:r>
          </a:p>
        </p:txBody>
      </p:sp>
      <p:sp>
        <p:nvSpPr>
          <p:cNvPr id="6154" name="Text Box 82"/>
          <p:cNvSpPr txBox="1">
            <a:spLocks noChangeAspect="1" noChangeArrowheads="1"/>
          </p:cNvSpPr>
          <p:nvPr/>
        </p:nvSpPr>
        <p:spPr bwMode="auto">
          <a:xfrm>
            <a:off x="900113" y="1744663"/>
            <a:ext cx="909223" cy="369332"/>
          </a:xfrm>
          <a:prstGeom prst="rect">
            <a:avLst/>
          </a:prstGeom>
          <a:noFill/>
          <a:ln w="9525">
            <a:noFill/>
            <a:miter lim="800000"/>
            <a:headEnd/>
            <a:tailEnd/>
          </a:ln>
        </p:spPr>
        <p:txBody>
          <a:bodyPr wrap="none">
            <a:spAutoFit/>
          </a:bodyPr>
          <a:lstStyle/>
          <a:p>
            <a:r>
              <a:rPr kumimoji="0" lang="en-US" altLang="ja-JP" dirty="0" smtClean="0">
                <a:solidFill>
                  <a:srgbClr val="FF3300"/>
                </a:solidFill>
              </a:rPr>
              <a:t>Voltage</a:t>
            </a:r>
            <a:endParaRPr kumimoji="0" lang="ja-JP" altLang="en-US" dirty="0">
              <a:solidFill>
                <a:srgbClr val="FF3300"/>
              </a:solidFill>
            </a:endParaRPr>
          </a:p>
        </p:txBody>
      </p:sp>
      <p:sp>
        <p:nvSpPr>
          <p:cNvPr id="6155" name="Text Box 83"/>
          <p:cNvSpPr txBox="1">
            <a:spLocks noChangeAspect="1" noChangeArrowheads="1"/>
          </p:cNvSpPr>
          <p:nvPr/>
        </p:nvSpPr>
        <p:spPr bwMode="auto">
          <a:xfrm>
            <a:off x="900113" y="3516313"/>
            <a:ext cx="1120820" cy="369332"/>
          </a:xfrm>
          <a:prstGeom prst="rect">
            <a:avLst/>
          </a:prstGeom>
          <a:noFill/>
          <a:ln w="9525">
            <a:noFill/>
            <a:miter lim="800000"/>
            <a:headEnd/>
            <a:tailEnd/>
          </a:ln>
        </p:spPr>
        <p:txBody>
          <a:bodyPr wrap="none">
            <a:spAutoFit/>
          </a:bodyPr>
          <a:lstStyle/>
          <a:p>
            <a:r>
              <a:rPr kumimoji="0" lang="en-US" altLang="ja-JP" dirty="0" smtClean="0">
                <a:solidFill>
                  <a:srgbClr val="00B050"/>
                </a:solidFill>
              </a:rPr>
              <a:t>Magnetic</a:t>
            </a:r>
            <a:endParaRPr kumimoji="0" lang="ja-JP" altLang="en-US" dirty="0">
              <a:solidFill>
                <a:srgbClr val="00B050"/>
              </a:solidFill>
            </a:endParaRPr>
          </a:p>
        </p:txBody>
      </p:sp>
      <p:sp>
        <p:nvSpPr>
          <p:cNvPr id="6156" name="Line 84"/>
          <p:cNvSpPr>
            <a:spLocks noChangeShapeType="1"/>
          </p:cNvSpPr>
          <p:nvPr/>
        </p:nvSpPr>
        <p:spPr bwMode="auto">
          <a:xfrm>
            <a:off x="2476500" y="2017713"/>
            <a:ext cx="0" cy="2771775"/>
          </a:xfrm>
          <a:prstGeom prst="line">
            <a:avLst/>
          </a:prstGeom>
          <a:noFill/>
          <a:ln w="12700">
            <a:solidFill>
              <a:schemeClr val="tx1"/>
            </a:solidFill>
            <a:prstDash val="dash"/>
            <a:round/>
            <a:headEnd/>
            <a:tailEnd/>
          </a:ln>
        </p:spPr>
        <p:txBody>
          <a:bodyPr/>
          <a:lstStyle/>
          <a:p>
            <a:endParaRPr lang="ja-JP" altLang="en-US"/>
          </a:p>
        </p:txBody>
      </p:sp>
      <p:sp>
        <p:nvSpPr>
          <p:cNvPr id="6157" name="Line 85"/>
          <p:cNvSpPr>
            <a:spLocks noChangeShapeType="1"/>
          </p:cNvSpPr>
          <p:nvPr/>
        </p:nvSpPr>
        <p:spPr bwMode="auto">
          <a:xfrm>
            <a:off x="3324225" y="2190750"/>
            <a:ext cx="0" cy="2773363"/>
          </a:xfrm>
          <a:prstGeom prst="line">
            <a:avLst/>
          </a:prstGeom>
          <a:noFill/>
          <a:ln w="12700">
            <a:solidFill>
              <a:schemeClr val="tx1"/>
            </a:solidFill>
            <a:prstDash val="dash"/>
            <a:round/>
            <a:headEnd/>
            <a:tailEnd/>
          </a:ln>
        </p:spPr>
        <p:txBody>
          <a:bodyPr/>
          <a:lstStyle/>
          <a:p>
            <a:endParaRPr lang="ja-JP" altLang="en-US"/>
          </a:p>
        </p:txBody>
      </p:sp>
      <p:sp>
        <p:nvSpPr>
          <p:cNvPr id="6158" name="Line 86"/>
          <p:cNvSpPr>
            <a:spLocks noChangeShapeType="1"/>
          </p:cNvSpPr>
          <p:nvPr/>
        </p:nvSpPr>
        <p:spPr bwMode="auto">
          <a:xfrm>
            <a:off x="4173538" y="2190750"/>
            <a:ext cx="1587" cy="2773363"/>
          </a:xfrm>
          <a:prstGeom prst="line">
            <a:avLst/>
          </a:prstGeom>
          <a:noFill/>
          <a:ln w="12700">
            <a:solidFill>
              <a:schemeClr val="tx1"/>
            </a:solidFill>
            <a:prstDash val="dash"/>
            <a:round/>
            <a:headEnd/>
            <a:tailEnd/>
          </a:ln>
        </p:spPr>
        <p:txBody>
          <a:bodyPr/>
          <a:lstStyle/>
          <a:p>
            <a:endParaRPr lang="ja-JP" altLang="en-US"/>
          </a:p>
        </p:txBody>
      </p:sp>
      <p:sp>
        <p:nvSpPr>
          <p:cNvPr id="6159" name="Line 87"/>
          <p:cNvSpPr>
            <a:spLocks noChangeShapeType="1"/>
          </p:cNvSpPr>
          <p:nvPr/>
        </p:nvSpPr>
        <p:spPr bwMode="auto">
          <a:xfrm>
            <a:off x="1657350" y="2089150"/>
            <a:ext cx="3175" cy="2773363"/>
          </a:xfrm>
          <a:prstGeom prst="line">
            <a:avLst/>
          </a:prstGeom>
          <a:noFill/>
          <a:ln w="12700">
            <a:solidFill>
              <a:schemeClr val="tx1"/>
            </a:solidFill>
            <a:prstDash val="dash"/>
            <a:round/>
            <a:headEnd/>
            <a:tailEnd/>
          </a:ln>
        </p:spPr>
        <p:txBody>
          <a:bodyPr/>
          <a:lstStyle/>
          <a:p>
            <a:endParaRPr lang="ja-JP" altLang="en-US"/>
          </a:p>
        </p:txBody>
      </p:sp>
      <p:sp>
        <p:nvSpPr>
          <p:cNvPr id="6160" name="Line 88"/>
          <p:cNvSpPr>
            <a:spLocks noChangeShapeType="1"/>
          </p:cNvSpPr>
          <p:nvPr/>
        </p:nvSpPr>
        <p:spPr bwMode="auto">
          <a:xfrm>
            <a:off x="842963" y="2162175"/>
            <a:ext cx="1587" cy="2771775"/>
          </a:xfrm>
          <a:prstGeom prst="line">
            <a:avLst/>
          </a:prstGeom>
          <a:noFill/>
          <a:ln w="12700">
            <a:solidFill>
              <a:schemeClr val="tx1"/>
            </a:solidFill>
            <a:prstDash val="dash"/>
            <a:round/>
            <a:headEnd/>
            <a:tailEnd/>
          </a:ln>
        </p:spPr>
        <p:txBody>
          <a:bodyPr/>
          <a:lstStyle/>
          <a:p>
            <a:endParaRPr lang="ja-JP" altLang="en-US"/>
          </a:p>
        </p:txBody>
      </p:sp>
      <p:sp>
        <p:nvSpPr>
          <p:cNvPr id="6161" name="Line 51"/>
          <p:cNvSpPr>
            <a:spLocks noChangeShapeType="1"/>
          </p:cNvSpPr>
          <p:nvPr/>
        </p:nvSpPr>
        <p:spPr bwMode="auto">
          <a:xfrm>
            <a:off x="4559300" y="3006725"/>
            <a:ext cx="431800" cy="0"/>
          </a:xfrm>
          <a:prstGeom prst="line">
            <a:avLst/>
          </a:prstGeom>
          <a:noFill/>
          <a:ln w="9525">
            <a:solidFill>
              <a:schemeClr val="tx1"/>
            </a:solidFill>
            <a:round/>
            <a:headEnd/>
            <a:tailEnd/>
          </a:ln>
        </p:spPr>
        <p:txBody>
          <a:bodyPr/>
          <a:lstStyle/>
          <a:p>
            <a:endParaRPr lang="ja-JP" altLang="en-US"/>
          </a:p>
        </p:txBody>
      </p:sp>
      <p:sp>
        <p:nvSpPr>
          <p:cNvPr id="6162" name="Line 52"/>
          <p:cNvSpPr>
            <a:spLocks noChangeShapeType="1"/>
          </p:cNvSpPr>
          <p:nvPr/>
        </p:nvSpPr>
        <p:spPr bwMode="auto">
          <a:xfrm>
            <a:off x="4572000" y="3375025"/>
            <a:ext cx="431800" cy="0"/>
          </a:xfrm>
          <a:prstGeom prst="line">
            <a:avLst/>
          </a:prstGeom>
          <a:noFill/>
          <a:ln w="9525">
            <a:solidFill>
              <a:schemeClr val="tx1"/>
            </a:solidFill>
            <a:round/>
            <a:headEnd/>
            <a:tailEnd/>
          </a:ln>
        </p:spPr>
        <p:txBody>
          <a:bodyPr/>
          <a:lstStyle/>
          <a:p>
            <a:endParaRPr lang="ja-JP" altLang="en-US"/>
          </a:p>
        </p:txBody>
      </p:sp>
      <p:sp>
        <p:nvSpPr>
          <p:cNvPr id="6163" name="Line 53"/>
          <p:cNvSpPr>
            <a:spLocks noChangeShapeType="1"/>
          </p:cNvSpPr>
          <p:nvPr/>
        </p:nvSpPr>
        <p:spPr bwMode="auto">
          <a:xfrm flipV="1">
            <a:off x="4741863" y="3014663"/>
            <a:ext cx="0" cy="360362"/>
          </a:xfrm>
          <a:prstGeom prst="line">
            <a:avLst/>
          </a:prstGeom>
          <a:noFill/>
          <a:ln w="9525">
            <a:solidFill>
              <a:schemeClr val="tx1"/>
            </a:solidFill>
            <a:round/>
            <a:headEnd type="triangle" w="med" len="sm"/>
            <a:tailEnd type="triangle" w="med" len="sm"/>
          </a:ln>
        </p:spPr>
        <p:txBody>
          <a:bodyPr/>
          <a:lstStyle/>
          <a:p>
            <a:endParaRPr lang="ja-JP" altLang="en-US"/>
          </a:p>
        </p:txBody>
      </p:sp>
      <p:sp>
        <p:nvSpPr>
          <p:cNvPr id="6164" name="Line 54"/>
          <p:cNvSpPr>
            <a:spLocks noChangeShapeType="1"/>
          </p:cNvSpPr>
          <p:nvPr/>
        </p:nvSpPr>
        <p:spPr bwMode="auto">
          <a:xfrm>
            <a:off x="4538663" y="4529138"/>
            <a:ext cx="431800" cy="0"/>
          </a:xfrm>
          <a:prstGeom prst="line">
            <a:avLst/>
          </a:prstGeom>
          <a:noFill/>
          <a:ln w="9525">
            <a:solidFill>
              <a:schemeClr val="tx1"/>
            </a:solidFill>
            <a:round/>
            <a:headEnd/>
            <a:tailEnd/>
          </a:ln>
        </p:spPr>
        <p:txBody>
          <a:bodyPr/>
          <a:lstStyle/>
          <a:p>
            <a:endParaRPr lang="ja-JP" altLang="en-US"/>
          </a:p>
        </p:txBody>
      </p:sp>
      <p:sp>
        <p:nvSpPr>
          <p:cNvPr id="6165" name="Line 55"/>
          <p:cNvSpPr>
            <a:spLocks noChangeShapeType="1"/>
          </p:cNvSpPr>
          <p:nvPr/>
        </p:nvSpPr>
        <p:spPr bwMode="auto">
          <a:xfrm>
            <a:off x="4554538" y="4838700"/>
            <a:ext cx="431800" cy="0"/>
          </a:xfrm>
          <a:prstGeom prst="line">
            <a:avLst/>
          </a:prstGeom>
          <a:noFill/>
          <a:ln w="9525">
            <a:solidFill>
              <a:schemeClr val="tx1"/>
            </a:solidFill>
            <a:round/>
            <a:headEnd/>
            <a:tailEnd/>
          </a:ln>
        </p:spPr>
        <p:txBody>
          <a:bodyPr/>
          <a:lstStyle/>
          <a:p>
            <a:endParaRPr lang="ja-JP" altLang="en-US"/>
          </a:p>
        </p:txBody>
      </p:sp>
      <p:sp>
        <p:nvSpPr>
          <p:cNvPr id="6166" name="Line 56"/>
          <p:cNvSpPr>
            <a:spLocks noChangeShapeType="1"/>
          </p:cNvSpPr>
          <p:nvPr/>
        </p:nvSpPr>
        <p:spPr bwMode="auto">
          <a:xfrm flipV="1">
            <a:off x="4645025" y="4527550"/>
            <a:ext cx="0" cy="301625"/>
          </a:xfrm>
          <a:prstGeom prst="line">
            <a:avLst/>
          </a:prstGeom>
          <a:noFill/>
          <a:ln w="9525">
            <a:solidFill>
              <a:schemeClr val="tx1"/>
            </a:solidFill>
            <a:round/>
            <a:headEnd type="triangle" w="med" len="sm"/>
            <a:tailEnd type="triangle" w="med" len="sm"/>
          </a:ln>
        </p:spPr>
        <p:txBody>
          <a:bodyPr/>
          <a:lstStyle/>
          <a:p>
            <a:endParaRPr lang="ja-JP" altLang="en-US"/>
          </a:p>
        </p:txBody>
      </p:sp>
      <p:sp>
        <p:nvSpPr>
          <p:cNvPr id="6167" name="Line 57"/>
          <p:cNvSpPr>
            <a:spLocks noChangeShapeType="1"/>
          </p:cNvSpPr>
          <p:nvPr/>
        </p:nvSpPr>
        <p:spPr bwMode="auto">
          <a:xfrm flipV="1">
            <a:off x="4349750" y="5041900"/>
            <a:ext cx="0" cy="431800"/>
          </a:xfrm>
          <a:prstGeom prst="line">
            <a:avLst/>
          </a:prstGeom>
          <a:noFill/>
          <a:ln w="9525">
            <a:solidFill>
              <a:schemeClr val="tx1"/>
            </a:solidFill>
            <a:round/>
            <a:headEnd/>
            <a:tailEnd/>
          </a:ln>
        </p:spPr>
        <p:txBody>
          <a:bodyPr/>
          <a:lstStyle/>
          <a:p>
            <a:endParaRPr lang="ja-JP" altLang="en-US"/>
          </a:p>
        </p:txBody>
      </p:sp>
      <p:sp>
        <p:nvSpPr>
          <p:cNvPr id="6168" name="Line 58"/>
          <p:cNvSpPr>
            <a:spLocks noChangeShapeType="1"/>
          </p:cNvSpPr>
          <p:nvPr/>
        </p:nvSpPr>
        <p:spPr bwMode="auto">
          <a:xfrm flipV="1">
            <a:off x="3629025" y="5041900"/>
            <a:ext cx="0" cy="431800"/>
          </a:xfrm>
          <a:prstGeom prst="line">
            <a:avLst/>
          </a:prstGeom>
          <a:noFill/>
          <a:ln w="9525">
            <a:solidFill>
              <a:schemeClr val="tx1"/>
            </a:solidFill>
            <a:round/>
            <a:headEnd/>
            <a:tailEnd/>
          </a:ln>
        </p:spPr>
        <p:txBody>
          <a:bodyPr/>
          <a:lstStyle/>
          <a:p>
            <a:endParaRPr lang="ja-JP" altLang="en-US"/>
          </a:p>
        </p:txBody>
      </p:sp>
      <p:sp>
        <p:nvSpPr>
          <p:cNvPr id="6169" name="Line 59"/>
          <p:cNvSpPr>
            <a:spLocks noChangeShapeType="1"/>
          </p:cNvSpPr>
          <p:nvPr/>
        </p:nvSpPr>
        <p:spPr bwMode="auto">
          <a:xfrm>
            <a:off x="3633788" y="5330825"/>
            <a:ext cx="719137" cy="0"/>
          </a:xfrm>
          <a:prstGeom prst="line">
            <a:avLst/>
          </a:prstGeom>
          <a:noFill/>
          <a:ln w="9525">
            <a:solidFill>
              <a:schemeClr val="tx1"/>
            </a:solidFill>
            <a:round/>
            <a:headEnd type="triangle" w="med" len="sm"/>
            <a:tailEnd type="triangle" w="med" len="sm"/>
          </a:ln>
        </p:spPr>
        <p:txBody>
          <a:bodyPr/>
          <a:lstStyle/>
          <a:p>
            <a:endParaRPr lang="ja-JP" altLang="en-US"/>
          </a:p>
        </p:txBody>
      </p:sp>
      <p:sp>
        <p:nvSpPr>
          <p:cNvPr id="6170" name="Text Box 23"/>
          <p:cNvSpPr txBox="1">
            <a:spLocks noChangeArrowheads="1"/>
          </p:cNvSpPr>
          <p:nvPr/>
        </p:nvSpPr>
        <p:spPr bwMode="auto">
          <a:xfrm>
            <a:off x="6594475" y="5263091"/>
            <a:ext cx="1217613" cy="304800"/>
          </a:xfrm>
          <a:prstGeom prst="rect">
            <a:avLst/>
          </a:prstGeom>
          <a:noFill/>
          <a:ln w="9525">
            <a:noFill/>
            <a:miter lim="800000"/>
            <a:headEnd/>
            <a:tailEnd/>
          </a:ln>
        </p:spPr>
        <p:txBody>
          <a:bodyPr wrap="none">
            <a:spAutoFit/>
          </a:bodyPr>
          <a:lstStyle/>
          <a:p>
            <a:r>
              <a:rPr kumimoji="0" lang="en-US" altLang="ja-JP" sz="1400" dirty="0">
                <a:solidFill>
                  <a:srgbClr val="FF3300"/>
                </a:solidFill>
              </a:rPr>
              <a:t>Ex</a:t>
            </a:r>
            <a:r>
              <a:rPr kumimoji="0" lang="en-US" altLang="ja-JP" sz="1400" dirty="0"/>
              <a:t> Interval (s)</a:t>
            </a:r>
          </a:p>
        </p:txBody>
      </p:sp>
      <p:pic>
        <p:nvPicPr>
          <p:cNvPr id="6171" name="Picture 25" descr="E:\Manu046-MI-gut\Int(EvsM)-08261745..jpg"/>
          <p:cNvPicPr preferRelativeResize="0">
            <a:picLocks noChangeAspect="1" noChangeArrowheads="1"/>
          </p:cNvPicPr>
          <p:nvPr/>
        </p:nvPicPr>
        <p:blipFill>
          <a:blip r:embed="rId4" cstate="print"/>
          <a:srcRect/>
          <a:stretch>
            <a:fillRect/>
          </a:stretch>
        </p:blipFill>
        <p:spPr bwMode="auto">
          <a:xfrm>
            <a:off x="6234289" y="3261607"/>
            <a:ext cx="1995488" cy="1816100"/>
          </a:xfrm>
          <a:prstGeom prst="rect">
            <a:avLst/>
          </a:prstGeom>
          <a:noFill/>
          <a:ln w="9525">
            <a:noFill/>
            <a:miter lim="800000"/>
            <a:headEnd/>
            <a:tailEnd/>
          </a:ln>
        </p:spPr>
      </p:pic>
      <p:sp>
        <p:nvSpPr>
          <p:cNvPr id="6172" name="Line 26"/>
          <p:cNvSpPr>
            <a:spLocks noChangeShapeType="1"/>
          </p:cNvSpPr>
          <p:nvPr/>
        </p:nvSpPr>
        <p:spPr bwMode="auto">
          <a:xfrm flipV="1">
            <a:off x="6345414" y="3434644"/>
            <a:ext cx="1698625" cy="1543050"/>
          </a:xfrm>
          <a:prstGeom prst="line">
            <a:avLst/>
          </a:prstGeom>
          <a:noFill/>
          <a:ln w="28575">
            <a:solidFill>
              <a:schemeClr val="tx1"/>
            </a:solidFill>
            <a:prstDash val="dash"/>
            <a:round/>
            <a:headEnd/>
            <a:tailEnd/>
          </a:ln>
        </p:spPr>
        <p:txBody>
          <a:bodyPr/>
          <a:lstStyle/>
          <a:p>
            <a:endParaRPr lang="ja-JP" altLang="en-US"/>
          </a:p>
        </p:txBody>
      </p:sp>
      <p:sp>
        <p:nvSpPr>
          <p:cNvPr id="6173" name="Text Box 19"/>
          <p:cNvSpPr txBox="1">
            <a:spLocks noChangeArrowheads="1"/>
          </p:cNvSpPr>
          <p:nvPr/>
        </p:nvSpPr>
        <p:spPr bwMode="auto">
          <a:xfrm>
            <a:off x="6180314" y="4991982"/>
            <a:ext cx="361950" cy="304800"/>
          </a:xfrm>
          <a:prstGeom prst="rect">
            <a:avLst/>
          </a:prstGeom>
          <a:noFill/>
          <a:ln w="9525">
            <a:noFill/>
            <a:miter lim="800000"/>
            <a:headEnd/>
            <a:tailEnd/>
          </a:ln>
        </p:spPr>
        <p:txBody>
          <a:bodyPr wrap="none">
            <a:spAutoFit/>
          </a:bodyPr>
          <a:lstStyle/>
          <a:p>
            <a:r>
              <a:rPr kumimoji="0" lang="en-US" altLang="ja-JP" sz="1400"/>
              <a:t>11</a:t>
            </a:r>
          </a:p>
        </p:txBody>
      </p:sp>
      <p:sp>
        <p:nvSpPr>
          <p:cNvPr id="6174" name="Text Box 20"/>
          <p:cNvSpPr txBox="1">
            <a:spLocks noChangeArrowheads="1"/>
          </p:cNvSpPr>
          <p:nvPr/>
        </p:nvSpPr>
        <p:spPr bwMode="auto">
          <a:xfrm>
            <a:off x="6737527" y="4991982"/>
            <a:ext cx="361950" cy="304800"/>
          </a:xfrm>
          <a:prstGeom prst="rect">
            <a:avLst/>
          </a:prstGeom>
          <a:noFill/>
          <a:ln w="9525">
            <a:noFill/>
            <a:miter lim="800000"/>
            <a:headEnd/>
            <a:tailEnd/>
          </a:ln>
        </p:spPr>
        <p:txBody>
          <a:bodyPr wrap="none">
            <a:spAutoFit/>
          </a:bodyPr>
          <a:lstStyle/>
          <a:p>
            <a:r>
              <a:rPr kumimoji="0" lang="en-US" altLang="ja-JP" sz="1400"/>
              <a:t>12</a:t>
            </a:r>
          </a:p>
        </p:txBody>
      </p:sp>
      <p:sp>
        <p:nvSpPr>
          <p:cNvPr id="6175" name="Text Box 21"/>
          <p:cNvSpPr txBox="1">
            <a:spLocks noChangeArrowheads="1"/>
          </p:cNvSpPr>
          <p:nvPr/>
        </p:nvSpPr>
        <p:spPr bwMode="auto">
          <a:xfrm>
            <a:off x="7305852" y="4991982"/>
            <a:ext cx="361950" cy="304800"/>
          </a:xfrm>
          <a:prstGeom prst="rect">
            <a:avLst/>
          </a:prstGeom>
          <a:noFill/>
          <a:ln w="9525">
            <a:noFill/>
            <a:miter lim="800000"/>
            <a:headEnd/>
            <a:tailEnd/>
          </a:ln>
        </p:spPr>
        <p:txBody>
          <a:bodyPr wrap="none">
            <a:spAutoFit/>
          </a:bodyPr>
          <a:lstStyle/>
          <a:p>
            <a:r>
              <a:rPr kumimoji="0" lang="en-US" altLang="ja-JP" sz="1400"/>
              <a:t>13</a:t>
            </a:r>
          </a:p>
        </p:txBody>
      </p:sp>
      <p:sp>
        <p:nvSpPr>
          <p:cNvPr id="6176" name="Text Box 22"/>
          <p:cNvSpPr txBox="1">
            <a:spLocks noChangeArrowheads="1"/>
          </p:cNvSpPr>
          <p:nvPr/>
        </p:nvSpPr>
        <p:spPr bwMode="auto">
          <a:xfrm>
            <a:off x="7823377" y="4991982"/>
            <a:ext cx="415925" cy="304800"/>
          </a:xfrm>
          <a:prstGeom prst="rect">
            <a:avLst/>
          </a:prstGeom>
          <a:noFill/>
          <a:ln w="9525">
            <a:noFill/>
            <a:miter lim="800000"/>
            <a:headEnd/>
            <a:tailEnd/>
          </a:ln>
        </p:spPr>
        <p:txBody>
          <a:bodyPr wrap="none">
            <a:spAutoFit/>
          </a:bodyPr>
          <a:lstStyle/>
          <a:p>
            <a:r>
              <a:rPr kumimoji="0" lang="en-US" altLang="ja-JP" sz="1400"/>
              <a:t>14 </a:t>
            </a:r>
          </a:p>
        </p:txBody>
      </p:sp>
      <p:sp>
        <p:nvSpPr>
          <p:cNvPr id="6177" name="Text Box 27"/>
          <p:cNvSpPr txBox="1">
            <a:spLocks noChangeArrowheads="1"/>
          </p:cNvSpPr>
          <p:nvPr/>
        </p:nvSpPr>
        <p:spPr bwMode="auto">
          <a:xfrm>
            <a:off x="5943777" y="4780844"/>
            <a:ext cx="361950" cy="306388"/>
          </a:xfrm>
          <a:prstGeom prst="rect">
            <a:avLst/>
          </a:prstGeom>
          <a:noFill/>
          <a:ln w="9525">
            <a:noFill/>
            <a:miter lim="800000"/>
            <a:headEnd/>
            <a:tailEnd/>
          </a:ln>
        </p:spPr>
        <p:txBody>
          <a:bodyPr wrap="none">
            <a:spAutoFit/>
          </a:bodyPr>
          <a:lstStyle/>
          <a:p>
            <a:r>
              <a:rPr kumimoji="0" lang="en-US" altLang="ja-JP" sz="1400"/>
              <a:t>11</a:t>
            </a:r>
          </a:p>
        </p:txBody>
      </p:sp>
      <p:sp>
        <p:nvSpPr>
          <p:cNvPr id="6178" name="Text Box 28"/>
          <p:cNvSpPr txBox="1">
            <a:spLocks noChangeArrowheads="1"/>
          </p:cNvSpPr>
          <p:nvPr/>
        </p:nvSpPr>
        <p:spPr bwMode="auto">
          <a:xfrm>
            <a:off x="5943777" y="4314119"/>
            <a:ext cx="361950" cy="304800"/>
          </a:xfrm>
          <a:prstGeom prst="rect">
            <a:avLst/>
          </a:prstGeom>
          <a:noFill/>
          <a:ln w="9525">
            <a:noFill/>
            <a:miter lim="800000"/>
            <a:headEnd/>
            <a:tailEnd/>
          </a:ln>
        </p:spPr>
        <p:txBody>
          <a:bodyPr wrap="none">
            <a:spAutoFit/>
          </a:bodyPr>
          <a:lstStyle/>
          <a:p>
            <a:r>
              <a:rPr kumimoji="0" lang="en-US" altLang="ja-JP" sz="1400"/>
              <a:t>12</a:t>
            </a:r>
          </a:p>
        </p:txBody>
      </p:sp>
      <p:sp>
        <p:nvSpPr>
          <p:cNvPr id="6179" name="Text Box 29"/>
          <p:cNvSpPr txBox="1">
            <a:spLocks noChangeArrowheads="1"/>
          </p:cNvSpPr>
          <p:nvPr/>
        </p:nvSpPr>
        <p:spPr bwMode="auto">
          <a:xfrm>
            <a:off x="5943777" y="3809294"/>
            <a:ext cx="361950" cy="304800"/>
          </a:xfrm>
          <a:prstGeom prst="rect">
            <a:avLst/>
          </a:prstGeom>
          <a:noFill/>
          <a:ln w="9525">
            <a:noFill/>
            <a:miter lim="800000"/>
            <a:headEnd/>
            <a:tailEnd/>
          </a:ln>
        </p:spPr>
        <p:txBody>
          <a:bodyPr wrap="none">
            <a:spAutoFit/>
          </a:bodyPr>
          <a:lstStyle/>
          <a:p>
            <a:r>
              <a:rPr kumimoji="0" lang="en-US" altLang="ja-JP" sz="1400"/>
              <a:t>13</a:t>
            </a:r>
          </a:p>
        </p:txBody>
      </p:sp>
      <p:sp>
        <p:nvSpPr>
          <p:cNvPr id="6180" name="Text Box 30"/>
          <p:cNvSpPr txBox="1">
            <a:spLocks noChangeArrowheads="1"/>
          </p:cNvSpPr>
          <p:nvPr/>
        </p:nvSpPr>
        <p:spPr bwMode="auto">
          <a:xfrm>
            <a:off x="5943777" y="3339394"/>
            <a:ext cx="415925" cy="304800"/>
          </a:xfrm>
          <a:prstGeom prst="rect">
            <a:avLst/>
          </a:prstGeom>
          <a:noFill/>
          <a:ln w="9525">
            <a:noFill/>
            <a:miter lim="800000"/>
            <a:headEnd/>
            <a:tailEnd/>
          </a:ln>
        </p:spPr>
        <p:txBody>
          <a:bodyPr wrap="none">
            <a:spAutoFit/>
          </a:bodyPr>
          <a:lstStyle/>
          <a:p>
            <a:r>
              <a:rPr kumimoji="0" lang="en-US" altLang="ja-JP" sz="1400"/>
              <a:t>14 </a:t>
            </a:r>
          </a:p>
        </p:txBody>
      </p:sp>
      <p:sp>
        <p:nvSpPr>
          <p:cNvPr id="6181" name="Text Box 31"/>
          <p:cNvSpPr txBox="1">
            <a:spLocks noChangeArrowheads="1"/>
          </p:cNvSpPr>
          <p:nvPr/>
        </p:nvSpPr>
        <p:spPr bwMode="auto">
          <a:xfrm rot="-5400000">
            <a:off x="5245906" y="4083944"/>
            <a:ext cx="1277914" cy="307777"/>
          </a:xfrm>
          <a:prstGeom prst="rect">
            <a:avLst/>
          </a:prstGeom>
          <a:noFill/>
          <a:ln w="9525">
            <a:noFill/>
            <a:miter lim="800000"/>
            <a:headEnd/>
            <a:tailEnd/>
          </a:ln>
        </p:spPr>
        <p:txBody>
          <a:bodyPr wrap="none">
            <a:spAutoFit/>
          </a:bodyPr>
          <a:lstStyle/>
          <a:p>
            <a:r>
              <a:rPr kumimoji="0" lang="en-US" altLang="ja-JP" sz="1400" dirty="0" smtClean="0">
                <a:solidFill>
                  <a:srgbClr val="00B050"/>
                </a:solidFill>
              </a:rPr>
              <a:t>MI</a:t>
            </a:r>
            <a:r>
              <a:rPr kumimoji="0" lang="en-US" altLang="ja-JP" sz="1400" dirty="0" smtClean="0"/>
              <a:t> </a:t>
            </a:r>
            <a:r>
              <a:rPr kumimoji="0" lang="en-US" altLang="ja-JP" sz="1400" dirty="0"/>
              <a:t>Interval (s)</a:t>
            </a:r>
          </a:p>
        </p:txBody>
      </p:sp>
      <p:sp>
        <p:nvSpPr>
          <p:cNvPr id="6182" name="Text Box 42"/>
          <p:cNvSpPr txBox="1">
            <a:spLocks noChangeArrowheads="1"/>
          </p:cNvSpPr>
          <p:nvPr/>
        </p:nvSpPr>
        <p:spPr bwMode="auto">
          <a:xfrm>
            <a:off x="6281914" y="3180644"/>
            <a:ext cx="1576072" cy="338554"/>
          </a:xfrm>
          <a:prstGeom prst="rect">
            <a:avLst/>
          </a:prstGeom>
          <a:noFill/>
          <a:ln w="9525">
            <a:noFill/>
            <a:miter lim="800000"/>
            <a:headEnd/>
            <a:tailEnd/>
          </a:ln>
        </p:spPr>
        <p:txBody>
          <a:bodyPr wrap="none">
            <a:spAutoFit/>
          </a:bodyPr>
          <a:lstStyle/>
          <a:p>
            <a:r>
              <a:rPr kumimoji="0" lang="en-US" altLang="ja-JP" sz="1600" b="1" dirty="0" smtClean="0"/>
              <a:t>Interval of spike</a:t>
            </a:r>
            <a:endParaRPr kumimoji="0" lang="ja-JP" altLang="en-US" sz="1600" b="1" dirty="0"/>
          </a:p>
        </p:txBody>
      </p:sp>
      <p:sp>
        <p:nvSpPr>
          <p:cNvPr id="6183" name="Text Box 64"/>
          <p:cNvSpPr txBox="1">
            <a:spLocks noChangeArrowheads="1"/>
          </p:cNvSpPr>
          <p:nvPr/>
        </p:nvSpPr>
        <p:spPr bwMode="auto">
          <a:xfrm>
            <a:off x="528638" y="1168400"/>
            <a:ext cx="5253037" cy="923330"/>
          </a:xfrm>
          <a:prstGeom prst="rect">
            <a:avLst/>
          </a:prstGeom>
          <a:noFill/>
          <a:ln w="9525">
            <a:noFill/>
            <a:miter lim="800000"/>
            <a:headEnd/>
            <a:tailEnd/>
          </a:ln>
        </p:spPr>
        <p:txBody>
          <a:bodyPr>
            <a:spAutoFit/>
          </a:bodyPr>
          <a:lstStyle/>
          <a:p>
            <a:r>
              <a:rPr lang="ja-JP" altLang="en-US" dirty="0">
                <a:latin typeface="Times New Roman" pitchFamily="18" charset="0"/>
              </a:rPr>
              <a:t>　</a:t>
            </a:r>
            <a:r>
              <a:rPr lang="en-US" altLang="ja-JP" dirty="0" smtClean="0">
                <a:latin typeface="Times New Roman" pitchFamily="18" charset="0"/>
              </a:rPr>
              <a:t>It is known that regular electrical wave is observed</a:t>
            </a:r>
          </a:p>
          <a:p>
            <a:r>
              <a:rPr lang="en-US" altLang="ja-JP" dirty="0" smtClean="0">
                <a:latin typeface="Times New Roman" pitchFamily="18" charset="0"/>
              </a:rPr>
              <a:t>in stomach musculature  (after isolated)</a:t>
            </a:r>
          </a:p>
          <a:p>
            <a:endParaRPr lang="ja-JP" altLang="en-US" dirty="0">
              <a:latin typeface="Times New Roman" pitchFamily="18" charset="0"/>
            </a:endParaRPr>
          </a:p>
        </p:txBody>
      </p:sp>
      <p:sp>
        <p:nvSpPr>
          <p:cNvPr id="6184" name="Text Box 65"/>
          <p:cNvSpPr txBox="1">
            <a:spLocks noChangeArrowheads="1"/>
          </p:cNvSpPr>
          <p:nvPr/>
        </p:nvSpPr>
        <p:spPr bwMode="auto">
          <a:xfrm>
            <a:off x="1068614" y="0"/>
            <a:ext cx="5903686" cy="707886"/>
          </a:xfrm>
          <a:prstGeom prst="rect">
            <a:avLst/>
          </a:prstGeom>
          <a:noFill/>
          <a:ln w="9525">
            <a:noFill/>
            <a:miter lim="800000"/>
            <a:headEnd/>
            <a:tailEnd/>
          </a:ln>
        </p:spPr>
        <p:txBody>
          <a:bodyPr wrap="square">
            <a:spAutoFit/>
          </a:bodyPr>
          <a:lstStyle/>
          <a:p>
            <a:pPr algn="ctr"/>
            <a:r>
              <a:rPr lang="en-US" altLang="ja-JP" sz="20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Measurement results</a:t>
            </a:r>
            <a:r>
              <a:rPr lang="ja-JP" altLang="en-US" sz="20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 </a:t>
            </a:r>
            <a:r>
              <a:rPr lang="en-US" altLang="ja-JP" sz="20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 </a:t>
            </a:r>
            <a:r>
              <a:rPr lang="en-US" altLang="ja-JP" sz="2000" b="1" dirty="0" err="1"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Biomagnteic</a:t>
            </a:r>
            <a:r>
              <a:rPr lang="en-US" altLang="ja-JP" sz="20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 </a:t>
            </a:r>
          </a:p>
          <a:p>
            <a:pPr algn="ctr"/>
            <a:r>
              <a:rPr lang="en-US" altLang="ja-JP" sz="20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field from living tissue sample</a:t>
            </a:r>
            <a:endParaRPr lang="ja-JP" altLang="en-US" sz="2000" b="1" dirty="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endParaRPr>
          </a:p>
        </p:txBody>
      </p:sp>
      <p:sp>
        <p:nvSpPr>
          <p:cNvPr id="6185" name="Text Box 66"/>
          <p:cNvSpPr txBox="1">
            <a:spLocks noChangeArrowheads="1"/>
          </p:cNvSpPr>
          <p:nvPr/>
        </p:nvSpPr>
        <p:spPr bwMode="auto">
          <a:xfrm>
            <a:off x="261258" y="5918427"/>
            <a:ext cx="5158785" cy="615553"/>
          </a:xfrm>
          <a:prstGeom prst="rect">
            <a:avLst/>
          </a:prstGeom>
          <a:noFill/>
          <a:ln w="9525">
            <a:solidFill>
              <a:srgbClr val="FF0000"/>
            </a:solidFill>
            <a:miter lim="800000"/>
            <a:headEnd/>
            <a:tailEnd/>
          </a:ln>
        </p:spPr>
        <p:txBody>
          <a:bodyPr wrap="none">
            <a:spAutoFit/>
          </a:bodyPr>
          <a:lstStyle/>
          <a:p>
            <a:r>
              <a:rPr lang="en-US" altLang="ja-JP" dirty="0" smtClean="0">
                <a:latin typeface="Times New Roman" pitchFamily="18" charset="0"/>
              </a:rPr>
              <a:t>Fundamental frequency corresponds with each other. </a:t>
            </a:r>
            <a:endParaRPr lang="ja-JP" altLang="en-US" dirty="0">
              <a:latin typeface="Times New Roman" pitchFamily="18" charset="0"/>
            </a:endParaRPr>
          </a:p>
          <a:p>
            <a:r>
              <a:rPr lang="en-US" altLang="ja-JP" sz="1600" dirty="0" smtClean="0">
                <a:latin typeface="Times New Roman" pitchFamily="18" charset="0"/>
              </a:rPr>
              <a:t>The time interval of the spike has correlation  y=x </a:t>
            </a:r>
            <a:r>
              <a:rPr lang="en-US" altLang="ja-JP" sz="1600" dirty="0">
                <a:latin typeface="Times New Roman" pitchFamily="18" charset="0"/>
              </a:rPr>
              <a:t>(R=0.93</a:t>
            </a:r>
            <a:r>
              <a:rPr lang="en-US" altLang="ja-JP" sz="1600" dirty="0" smtClean="0">
                <a:latin typeface="Times New Roman" pitchFamily="18" charset="0"/>
              </a:rPr>
              <a:t>).</a:t>
            </a:r>
            <a:endParaRPr lang="en-US" altLang="ja-JP" sz="1600" dirty="0">
              <a:latin typeface="Times New Roman" pitchFamily="18" charset="0"/>
            </a:endParaRPr>
          </a:p>
        </p:txBody>
      </p:sp>
      <p:sp>
        <p:nvSpPr>
          <p:cNvPr id="6189" name="Text Box 75"/>
          <p:cNvSpPr txBox="1">
            <a:spLocks noChangeArrowheads="1"/>
          </p:cNvSpPr>
          <p:nvPr/>
        </p:nvSpPr>
        <p:spPr bwMode="auto">
          <a:xfrm>
            <a:off x="442913" y="5262563"/>
            <a:ext cx="1313316" cy="369332"/>
          </a:xfrm>
          <a:prstGeom prst="rect">
            <a:avLst/>
          </a:prstGeom>
          <a:noFill/>
          <a:ln w="9525">
            <a:noFill/>
            <a:miter lim="800000"/>
            <a:headEnd/>
            <a:tailEnd/>
          </a:ln>
        </p:spPr>
        <p:txBody>
          <a:bodyPr wrap="square">
            <a:spAutoFit/>
          </a:bodyPr>
          <a:lstStyle/>
          <a:p>
            <a:r>
              <a:rPr lang="en-US" altLang="ja-JP" b="1" dirty="0" smtClean="0">
                <a:latin typeface="Times New Roman" pitchFamily="18" charset="0"/>
              </a:rPr>
              <a:t>Analysis</a:t>
            </a:r>
            <a:endParaRPr lang="ja-JP" altLang="en-US" b="1" dirty="0">
              <a:latin typeface="Times New Roman" pitchFamily="18" charset="0"/>
            </a:endParaRPr>
          </a:p>
        </p:txBody>
      </p:sp>
      <p:sp>
        <p:nvSpPr>
          <p:cNvPr id="6191" name="Rectangle 60"/>
          <p:cNvSpPr>
            <a:spLocks noChangeArrowheads="1"/>
          </p:cNvSpPr>
          <p:nvPr/>
        </p:nvSpPr>
        <p:spPr bwMode="auto">
          <a:xfrm>
            <a:off x="542925" y="1214438"/>
            <a:ext cx="5191125" cy="571500"/>
          </a:xfrm>
          <a:prstGeom prst="rect">
            <a:avLst/>
          </a:prstGeom>
          <a:noFill/>
          <a:ln w="9525">
            <a:solidFill>
              <a:srgbClr val="FF0000"/>
            </a:solidFill>
            <a:miter lim="800000"/>
            <a:headEnd/>
            <a:tailEnd/>
          </a:ln>
        </p:spPr>
        <p:txBody>
          <a:bodyPr wrap="none" anchor="ctr"/>
          <a:lstStyle/>
          <a:p>
            <a:endParaRPr lang="ja-JP" altLang="en-US"/>
          </a:p>
        </p:txBody>
      </p:sp>
      <p:sp>
        <p:nvSpPr>
          <p:cNvPr id="6192" name="Text Box 61"/>
          <p:cNvSpPr txBox="1">
            <a:spLocks noChangeArrowheads="1"/>
          </p:cNvSpPr>
          <p:nvPr/>
        </p:nvSpPr>
        <p:spPr bwMode="auto">
          <a:xfrm rot="10800000">
            <a:off x="5715000" y="1595438"/>
            <a:ext cx="428625" cy="1558925"/>
          </a:xfrm>
          <a:prstGeom prst="rect">
            <a:avLst/>
          </a:prstGeom>
          <a:noFill/>
          <a:ln w="9525">
            <a:noFill/>
            <a:miter lim="800000"/>
            <a:headEnd/>
            <a:tailEnd/>
          </a:ln>
        </p:spPr>
        <p:txBody>
          <a:bodyPr vert="eaVert" wrap="none">
            <a:spAutoFit/>
          </a:bodyPr>
          <a:lstStyle/>
          <a:p>
            <a:r>
              <a:rPr lang="en-US" altLang="ja-JP" sz="1600"/>
              <a:t>Intensity ratio (-)</a:t>
            </a:r>
          </a:p>
        </p:txBody>
      </p:sp>
      <p:pic>
        <p:nvPicPr>
          <p:cNvPr id="55" name="Picture 2"/>
          <p:cNvPicPr>
            <a:picLocks noChangeAspect="1" noChangeArrowheads="1"/>
          </p:cNvPicPr>
          <p:nvPr/>
        </p:nvPicPr>
        <p:blipFill>
          <a:blip r:embed="rId5" cstate="print"/>
          <a:srcRect/>
          <a:stretch>
            <a:fillRect/>
          </a:stretch>
        </p:blipFill>
        <p:spPr bwMode="auto">
          <a:xfrm>
            <a:off x="5604053" y="6376036"/>
            <a:ext cx="3539947" cy="481964"/>
          </a:xfrm>
          <a:prstGeom prst="rect">
            <a:avLst/>
          </a:prstGeom>
          <a:noFill/>
          <a:ln w="9525">
            <a:noFill/>
            <a:miter lim="800000"/>
            <a:headEnd/>
            <a:tailEnd/>
          </a:ln>
        </p:spPr>
      </p:pic>
      <p:sp>
        <p:nvSpPr>
          <p:cNvPr id="57" name="テキスト ボックス 56"/>
          <p:cNvSpPr txBox="1"/>
          <p:nvPr/>
        </p:nvSpPr>
        <p:spPr>
          <a:xfrm>
            <a:off x="5802489" y="5675025"/>
            <a:ext cx="2795958" cy="615553"/>
          </a:xfrm>
          <a:prstGeom prst="rect">
            <a:avLst/>
          </a:prstGeom>
          <a:solidFill>
            <a:schemeClr val="bg1"/>
          </a:solidFill>
          <a:ln>
            <a:solidFill>
              <a:srgbClr val="FF0000"/>
            </a:solidFill>
          </a:ln>
        </p:spPr>
        <p:txBody>
          <a:bodyPr wrap="none" rtlCol="0">
            <a:spAutoFit/>
          </a:bodyPr>
          <a:lstStyle/>
          <a:p>
            <a:r>
              <a:rPr kumimoji="1" lang="en-US" altLang="ja-JP" dirty="0" smtClean="0"/>
              <a:t> </a:t>
            </a:r>
            <a:r>
              <a:rPr kumimoji="1" lang="en-US" altLang="ja-JP" sz="1600" dirty="0" smtClean="0"/>
              <a:t>by </a:t>
            </a:r>
            <a:r>
              <a:rPr lang="en-US" altLang="ja-JP" sz="1600" dirty="0" err="1" smtClean="0"/>
              <a:t>Shinsuke</a:t>
            </a:r>
            <a:r>
              <a:rPr lang="en-US" altLang="ja-JP" sz="1600" dirty="0" smtClean="0"/>
              <a:t> Nakayama</a:t>
            </a:r>
          </a:p>
          <a:p>
            <a:r>
              <a:rPr kumimoji="1" lang="en-US" altLang="ja-JP" sz="1600" dirty="0" smtClean="0"/>
              <a:t>Graduate school of medicine</a:t>
            </a:r>
            <a:endParaRPr kumimoji="1" lang="ja-JP" altLang="en-US" sz="1600" dirty="0"/>
          </a:p>
        </p:txBody>
      </p:sp>
      <p:sp>
        <p:nvSpPr>
          <p:cNvPr id="58" name="Text Box 4"/>
          <p:cNvSpPr txBox="1">
            <a:spLocks noChangeArrowheads="1"/>
          </p:cNvSpPr>
          <p:nvPr/>
        </p:nvSpPr>
        <p:spPr bwMode="auto">
          <a:xfrm>
            <a:off x="7563556" y="0"/>
            <a:ext cx="1580444" cy="830997"/>
          </a:xfrm>
          <a:prstGeom prst="rect">
            <a:avLst/>
          </a:prstGeom>
          <a:blipFill>
            <a:blip r:embed="rId6"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2" descr="C:\Documents and Settings\Administrator\My Documents\Doc\Manu046-MI-gut\y-t-09091918(1+2)Ver12-32s.jpg"/>
          <p:cNvPicPr>
            <a:picLocks noChangeAspect="1" noChangeArrowheads="1"/>
          </p:cNvPicPr>
          <p:nvPr/>
        </p:nvPicPr>
        <p:blipFill>
          <a:blip r:embed="rId2" cstate="print"/>
          <a:srcRect l="3479" b="69620"/>
          <a:stretch>
            <a:fillRect/>
          </a:stretch>
        </p:blipFill>
        <p:spPr bwMode="auto">
          <a:xfrm>
            <a:off x="2301078" y="1169898"/>
            <a:ext cx="4302125" cy="1012825"/>
          </a:xfrm>
          <a:prstGeom prst="rect">
            <a:avLst/>
          </a:prstGeom>
          <a:noFill/>
          <a:ln w="9525">
            <a:noFill/>
            <a:miter lim="800000"/>
            <a:headEnd/>
            <a:tailEnd/>
          </a:ln>
        </p:spPr>
      </p:pic>
      <p:pic>
        <p:nvPicPr>
          <p:cNvPr id="10245" name="Picture 2" descr="C:\Documents and Settings\Administrator\My Documents\Doc\Manu046-MI-gut\y-t-09091918(1+2)Ver12-32s.jpg"/>
          <p:cNvPicPr>
            <a:picLocks noChangeAspect="1" noChangeArrowheads="1"/>
          </p:cNvPicPr>
          <p:nvPr/>
        </p:nvPicPr>
        <p:blipFill>
          <a:blip r:embed="rId2" cstate="print"/>
          <a:srcRect l="3479" t="34570" b="9956"/>
          <a:stretch>
            <a:fillRect/>
          </a:stretch>
        </p:blipFill>
        <p:spPr bwMode="auto">
          <a:xfrm>
            <a:off x="2301078" y="1862048"/>
            <a:ext cx="4302125" cy="1849438"/>
          </a:xfrm>
          <a:prstGeom prst="rect">
            <a:avLst/>
          </a:prstGeom>
          <a:noFill/>
          <a:ln w="9525">
            <a:noFill/>
            <a:miter lim="800000"/>
            <a:headEnd/>
            <a:tailEnd/>
          </a:ln>
        </p:spPr>
      </p:pic>
      <p:grpSp>
        <p:nvGrpSpPr>
          <p:cNvPr id="2" name="Group 7"/>
          <p:cNvGrpSpPr>
            <a:grpSpLocks/>
          </p:cNvGrpSpPr>
          <p:nvPr/>
        </p:nvGrpSpPr>
        <p:grpSpPr bwMode="auto">
          <a:xfrm>
            <a:off x="5536403" y="3206661"/>
            <a:ext cx="1046162" cy="306387"/>
            <a:chOff x="2608" y="3504"/>
            <a:chExt cx="648" cy="196"/>
          </a:xfrm>
        </p:grpSpPr>
        <p:sp>
          <p:nvSpPr>
            <p:cNvPr id="10373" name="Line 3"/>
            <p:cNvSpPr>
              <a:spLocks noChangeShapeType="1"/>
            </p:cNvSpPr>
            <p:nvPr/>
          </p:nvSpPr>
          <p:spPr bwMode="auto">
            <a:xfrm>
              <a:off x="2624" y="3552"/>
              <a:ext cx="624" cy="0"/>
            </a:xfrm>
            <a:prstGeom prst="line">
              <a:avLst/>
            </a:prstGeom>
            <a:noFill/>
            <a:ln w="9525">
              <a:solidFill>
                <a:schemeClr val="tx1"/>
              </a:solidFill>
              <a:round/>
              <a:headEnd type="triangle" w="sm" len="sm"/>
              <a:tailEnd type="triangle" w="sm" len="sm"/>
            </a:ln>
          </p:spPr>
          <p:txBody>
            <a:bodyPr/>
            <a:lstStyle/>
            <a:p>
              <a:endParaRPr lang="ja-JP" altLang="en-US"/>
            </a:p>
          </p:txBody>
        </p:sp>
        <p:sp>
          <p:nvSpPr>
            <p:cNvPr id="10374" name="Line 4"/>
            <p:cNvSpPr>
              <a:spLocks noChangeShapeType="1"/>
            </p:cNvSpPr>
            <p:nvPr/>
          </p:nvSpPr>
          <p:spPr bwMode="auto">
            <a:xfrm>
              <a:off x="2608" y="3504"/>
              <a:ext cx="0" cy="96"/>
            </a:xfrm>
            <a:prstGeom prst="line">
              <a:avLst/>
            </a:prstGeom>
            <a:noFill/>
            <a:ln w="9525">
              <a:solidFill>
                <a:schemeClr val="tx1"/>
              </a:solidFill>
              <a:round/>
              <a:headEnd/>
              <a:tailEnd/>
            </a:ln>
          </p:spPr>
          <p:txBody>
            <a:bodyPr/>
            <a:lstStyle/>
            <a:p>
              <a:endParaRPr lang="ja-JP" altLang="en-US"/>
            </a:p>
          </p:txBody>
        </p:sp>
        <p:sp>
          <p:nvSpPr>
            <p:cNvPr id="10375" name="Line 5"/>
            <p:cNvSpPr>
              <a:spLocks noChangeShapeType="1"/>
            </p:cNvSpPr>
            <p:nvPr/>
          </p:nvSpPr>
          <p:spPr bwMode="auto">
            <a:xfrm>
              <a:off x="3256" y="3504"/>
              <a:ext cx="0" cy="96"/>
            </a:xfrm>
            <a:prstGeom prst="line">
              <a:avLst/>
            </a:prstGeom>
            <a:noFill/>
            <a:ln w="9525">
              <a:solidFill>
                <a:schemeClr val="tx1"/>
              </a:solidFill>
              <a:round/>
              <a:headEnd/>
              <a:tailEnd/>
            </a:ln>
          </p:spPr>
          <p:txBody>
            <a:bodyPr/>
            <a:lstStyle/>
            <a:p>
              <a:endParaRPr lang="ja-JP" altLang="en-US"/>
            </a:p>
          </p:txBody>
        </p:sp>
        <p:sp>
          <p:nvSpPr>
            <p:cNvPr id="10376" name="Text Box 6"/>
            <p:cNvSpPr txBox="1">
              <a:spLocks noChangeArrowheads="1"/>
            </p:cNvSpPr>
            <p:nvPr/>
          </p:nvSpPr>
          <p:spPr bwMode="auto">
            <a:xfrm>
              <a:off x="2832" y="3505"/>
              <a:ext cx="220" cy="195"/>
            </a:xfrm>
            <a:prstGeom prst="rect">
              <a:avLst/>
            </a:prstGeom>
            <a:noFill/>
            <a:ln w="9525">
              <a:noFill/>
              <a:miter lim="800000"/>
              <a:headEnd/>
              <a:tailEnd/>
            </a:ln>
          </p:spPr>
          <p:txBody>
            <a:bodyPr wrap="none">
              <a:spAutoFit/>
            </a:bodyPr>
            <a:lstStyle/>
            <a:p>
              <a:r>
                <a:rPr lang="en-US" altLang="ja-JP" sz="1400"/>
                <a:t>5s</a:t>
              </a:r>
            </a:p>
          </p:txBody>
        </p:sp>
      </p:grpSp>
      <p:grpSp>
        <p:nvGrpSpPr>
          <p:cNvPr id="3" name="Group 16"/>
          <p:cNvGrpSpPr>
            <a:grpSpLocks/>
          </p:cNvGrpSpPr>
          <p:nvPr/>
        </p:nvGrpSpPr>
        <p:grpSpPr bwMode="auto">
          <a:xfrm>
            <a:off x="6682578" y="1249273"/>
            <a:ext cx="155575" cy="531813"/>
            <a:chOff x="3248" y="696"/>
            <a:chExt cx="96" cy="344"/>
          </a:xfrm>
        </p:grpSpPr>
        <p:sp>
          <p:nvSpPr>
            <p:cNvPr id="10370" name="Line 8"/>
            <p:cNvSpPr>
              <a:spLocks noChangeShapeType="1"/>
            </p:cNvSpPr>
            <p:nvPr/>
          </p:nvSpPr>
          <p:spPr bwMode="auto">
            <a:xfrm flipV="1">
              <a:off x="3296" y="696"/>
              <a:ext cx="0" cy="336"/>
            </a:xfrm>
            <a:prstGeom prst="line">
              <a:avLst/>
            </a:prstGeom>
            <a:noFill/>
            <a:ln w="9525">
              <a:solidFill>
                <a:schemeClr val="tx1"/>
              </a:solidFill>
              <a:round/>
              <a:headEnd type="triangle" w="sm" len="sm"/>
              <a:tailEnd type="triangle" w="sm" len="sm"/>
            </a:ln>
          </p:spPr>
          <p:txBody>
            <a:bodyPr/>
            <a:lstStyle/>
            <a:p>
              <a:endParaRPr lang="ja-JP" altLang="en-US"/>
            </a:p>
          </p:txBody>
        </p:sp>
        <p:sp>
          <p:nvSpPr>
            <p:cNvPr id="10371" name="Line 9"/>
            <p:cNvSpPr>
              <a:spLocks noChangeShapeType="1"/>
            </p:cNvSpPr>
            <p:nvPr/>
          </p:nvSpPr>
          <p:spPr bwMode="auto">
            <a:xfrm>
              <a:off x="3248" y="704"/>
              <a:ext cx="96" cy="0"/>
            </a:xfrm>
            <a:prstGeom prst="line">
              <a:avLst/>
            </a:prstGeom>
            <a:noFill/>
            <a:ln w="9525">
              <a:solidFill>
                <a:schemeClr val="tx1"/>
              </a:solidFill>
              <a:round/>
              <a:headEnd/>
              <a:tailEnd/>
            </a:ln>
          </p:spPr>
          <p:txBody>
            <a:bodyPr/>
            <a:lstStyle/>
            <a:p>
              <a:endParaRPr lang="ja-JP" altLang="en-US"/>
            </a:p>
          </p:txBody>
        </p:sp>
        <p:sp>
          <p:nvSpPr>
            <p:cNvPr id="10372" name="Line 10"/>
            <p:cNvSpPr>
              <a:spLocks noChangeShapeType="1"/>
            </p:cNvSpPr>
            <p:nvPr/>
          </p:nvSpPr>
          <p:spPr bwMode="auto">
            <a:xfrm>
              <a:off x="3248" y="1040"/>
              <a:ext cx="96" cy="0"/>
            </a:xfrm>
            <a:prstGeom prst="line">
              <a:avLst/>
            </a:prstGeom>
            <a:noFill/>
            <a:ln w="9525">
              <a:solidFill>
                <a:schemeClr val="tx1"/>
              </a:solidFill>
              <a:round/>
              <a:headEnd/>
              <a:tailEnd/>
            </a:ln>
          </p:spPr>
          <p:txBody>
            <a:bodyPr/>
            <a:lstStyle/>
            <a:p>
              <a:endParaRPr lang="ja-JP" altLang="en-US"/>
            </a:p>
          </p:txBody>
        </p:sp>
      </p:grpSp>
      <p:sp>
        <p:nvSpPr>
          <p:cNvPr id="10248" name="Text Box 11"/>
          <p:cNvSpPr txBox="1">
            <a:spLocks noChangeArrowheads="1"/>
          </p:cNvSpPr>
          <p:nvPr/>
        </p:nvSpPr>
        <p:spPr bwMode="auto">
          <a:xfrm>
            <a:off x="6711153" y="1368336"/>
            <a:ext cx="742950" cy="304800"/>
          </a:xfrm>
          <a:prstGeom prst="rect">
            <a:avLst/>
          </a:prstGeom>
          <a:noFill/>
          <a:ln w="9525">
            <a:noFill/>
            <a:miter lim="800000"/>
            <a:headEnd/>
            <a:tailEnd/>
          </a:ln>
        </p:spPr>
        <p:txBody>
          <a:bodyPr wrap="none">
            <a:spAutoFit/>
          </a:bodyPr>
          <a:lstStyle/>
          <a:p>
            <a:r>
              <a:rPr lang="en-US" altLang="ja-JP" sz="1400"/>
              <a:t>500μV</a:t>
            </a:r>
          </a:p>
        </p:txBody>
      </p:sp>
      <p:sp>
        <p:nvSpPr>
          <p:cNvPr id="10249" name="Text Box 12"/>
          <p:cNvSpPr txBox="1">
            <a:spLocks noChangeArrowheads="1"/>
          </p:cNvSpPr>
          <p:nvPr/>
        </p:nvSpPr>
        <p:spPr bwMode="auto">
          <a:xfrm>
            <a:off x="6695278" y="2498636"/>
            <a:ext cx="644525" cy="304800"/>
          </a:xfrm>
          <a:prstGeom prst="rect">
            <a:avLst/>
          </a:prstGeom>
          <a:noFill/>
          <a:ln w="9525">
            <a:noFill/>
            <a:miter lim="800000"/>
            <a:headEnd/>
            <a:tailEnd/>
          </a:ln>
        </p:spPr>
        <p:txBody>
          <a:bodyPr wrap="none">
            <a:spAutoFit/>
          </a:bodyPr>
          <a:lstStyle/>
          <a:p>
            <a:r>
              <a:rPr lang="en-US" altLang="ja-JP" sz="1400"/>
              <a:t>500pT</a:t>
            </a:r>
          </a:p>
        </p:txBody>
      </p:sp>
      <p:grpSp>
        <p:nvGrpSpPr>
          <p:cNvPr id="4" name="Group 17"/>
          <p:cNvGrpSpPr>
            <a:grpSpLocks/>
          </p:cNvGrpSpPr>
          <p:nvPr/>
        </p:nvGrpSpPr>
        <p:grpSpPr bwMode="auto">
          <a:xfrm>
            <a:off x="6682578" y="2401798"/>
            <a:ext cx="155575" cy="531813"/>
            <a:chOff x="3312" y="1672"/>
            <a:chExt cx="96" cy="344"/>
          </a:xfrm>
        </p:grpSpPr>
        <p:sp>
          <p:nvSpPr>
            <p:cNvPr id="10367" name="Line 13"/>
            <p:cNvSpPr>
              <a:spLocks noChangeShapeType="1"/>
            </p:cNvSpPr>
            <p:nvPr/>
          </p:nvSpPr>
          <p:spPr bwMode="auto">
            <a:xfrm flipV="1">
              <a:off x="3360" y="1672"/>
              <a:ext cx="0" cy="336"/>
            </a:xfrm>
            <a:prstGeom prst="line">
              <a:avLst/>
            </a:prstGeom>
            <a:noFill/>
            <a:ln w="9525">
              <a:solidFill>
                <a:schemeClr val="tx1"/>
              </a:solidFill>
              <a:round/>
              <a:headEnd type="triangle" w="sm" len="sm"/>
              <a:tailEnd type="triangle" w="sm" len="sm"/>
            </a:ln>
          </p:spPr>
          <p:txBody>
            <a:bodyPr/>
            <a:lstStyle/>
            <a:p>
              <a:endParaRPr lang="ja-JP" altLang="en-US"/>
            </a:p>
          </p:txBody>
        </p:sp>
        <p:sp>
          <p:nvSpPr>
            <p:cNvPr id="10368" name="Line 14"/>
            <p:cNvSpPr>
              <a:spLocks noChangeShapeType="1"/>
            </p:cNvSpPr>
            <p:nvPr/>
          </p:nvSpPr>
          <p:spPr bwMode="auto">
            <a:xfrm>
              <a:off x="3312" y="1680"/>
              <a:ext cx="96" cy="0"/>
            </a:xfrm>
            <a:prstGeom prst="line">
              <a:avLst/>
            </a:prstGeom>
            <a:noFill/>
            <a:ln w="9525">
              <a:solidFill>
                <a:schemeClr val="tx1"/>
              </a:solidFill>
              <a:round/>
              <a:headEnd/>
              <a:tailEnd/>
            </a:ln>
          </p:spPr>
          <p:txBody>
            <a:bodyPr/>
            <a:lstStyle/>
            <a:p>
              <a:endParaRPr lang="ja-JP" altLang="en-US"/>
            </a:p>
          </p:txBody>
        </p:sp>
        <p:sp>
          <p:nvSpPr>
            <p:cNvPr id="10369" name="Line 15"/>
            <p:cNvSpPr>
              <a:spLocks noChangeShapeType="1"/>
            </p:cNvSpPr>
            <p:nvPr/>
          </p:nvSpPr>
          <p:spPr bwMode="auto">
            <a:xfrm>
              <a:off x="3312" y="2016"/>
              <a:ext cx="96" cy="0"/>
            </a:xfrm>
            <a:prstGeom prst="line">
              <a:avLst/>
            </a:prstGeom>
            <a:noFill/>
            <a:ln w="9525">
              <a:solidFill>
                <a:schemeClr val="tx1"/>
              </a:solidFill>
              <a:round/>
              <a:headEnd/>
              <a:tailEnd/>
            </a:ln>
          </p:spPr>
          <p:txBody>
            <a:bodyPr/>
            <a:lstStyle/>
            <a:p>
              <a:endParaRPr lang="ja-JP" altLang="en-US"/>
            </a:p>
          </p:txBody>
        </p:sp>
      </p:grpSp>
      <p:sp>
        <p:nvSpPr>
          <p:cNvPr id="10251" name="Line 18"/>
          <p:cNvSpPr>
            <a:spLocks noChangeShapeType="1"/>
          </p:cNvSpPr>
          <p:nvPr/>
        </p:nvSpPr>
        <p:spPr bwMode="auto">
          <a:xfrm>
            <a:off x="3806028" y="1212761"/>
            <a:ext cx="1587" cy="1874837"/>
          </a:xfrm>
          <a:prstGeom prst="line">
            <a:avLst/>
          </a:prstGeom>
          <a:noFill/>
          <a:ln w="12700">
            <a:solidFill>
              <a:schemeClr val="tx1"/>
            </a:solidFill>
            <a:prstDash val="dash"/>
            <a:round/>
            <a:headEnd/>
            <a:tailEnd/>
          </a:ln>
        </p:spPr>
        <p:txBody>
          <a:bodyPr/>
          <a:lstStyle/>
          <a:p>
            <a:endParaRPr lang="ja-JP" altLang="en-US"/>
          </a:p>
        </p:txBody>
      </p:sp>
      <p:sp>
        <p:nvSpPr>
          <p:cNvPr id="10252" name="Line 19"/>
          <p:cNvSpPr>
            <a:spLocks noChangeShapeType="1"/>
          </p:cNvSpPr>
          <p:nvPr/>
        </p:nvSpPr>
        <p:spPr bwMode="auto">
          <a:xfrm>
            <a:off x="4666453" y="1249273"/>
            <a:ext cx="1587" cy="1874838"/>
          </a:xfrm>
          <a:prstGeom prst="line">
            <a:avLst/>
          </a:prstGeom>
          <a:noFill/>
          <a:ln w="12700">
            <a:solidFill>
              <a:schemeClr val="tx1"/>
            </a:solidFill>
            <a:prstDash val="dash"/>
            <a:round/>
            <a:headEnd/>
            <a:tailEnd/>
          </a:ln>
        </p:spPr>
        <p:txBody>
          <a:bodyPr/>
          <a:lstStyle/>
          <a:p>
            <a:endParaRPr lang="ja-JP" altLang="en-US"/>
          </a:p>
        </p:txBody>
      </p:sp>
      <p:sp>
        <p:nvSpPr>
          <p:cNvPr id="10253" name="Line 20"/>
          <p:cNvSpPr>
            <a:spLocks noChangeShapeType="1"/>
          </p:cNvSpPr>
          <p:nvPr/>
        </p:nvSpPr>
        <p:spPr bwMode="auto">
          <a:xfrm>
            <a:off x="5801515" y="1249273"/>
            <a:ext cx="1588" cy="1874838"/>
          </a:xfrm>
          <a:prstGeom prst="line">
            <a:avLst/>
          </a:prstGeom>
          <a:noFill/>
          <a:ln w="12700">
            <a:solidFill>
              <a:schemeClr val="tx1"/>
            </a:solidFill>
            <a:prstDash val="dash"/>
            <a:round/>
            <a:headEnd/>
            <a:tailEnd/>
          </a:ln>
        </p:spPr>
        <p:txBody>
          <a:bodyPr/>
          <a:lstStyle/>
          <a:p>
            <a:endParaRPr lang="ja-JP" altLang="en-US"/>
          </a:p>
        </p:txBody>
      </p:sp>
      <p:sp>
        <p:nvSpPr>
          <p:cNvPr id="10254" name="Line 21"/>
          <p:cNvSpPr>
            <a:spLocks noChangeShapeType="1"/>
          </p:cNvSpPr>
          <p:nvPr/>
        </p:nvSpPr>
        <p:spPr bwMode="auto">
          <a:xfrm>
            <a:off x="2947190" y="1142911"/>
            <a:ext cx="1588" cy="1873250"/>
          </a:xfrm>
          <a:prstGeom prst="line">
            <a:avLst/>
          </a:prstGeom>
          <a:noFill/>
          <a:ln w="12700">
            <a:solidFill>
              <a:schemeClr val="tx1"/>
            </a:solidFill>
            <a:prstDash val="dash"/>
            <a:round/>
            <a:headEnd/>
            <a:tailEnd/>
          </a:ln>
        </p:spPr>
        <p:txBody>
          <a:bodyPr/>
          <a:lstStyle/>
          <a:p>
            <a:endParaRPr lang="ja-JP" altLang="en-US"/>
          </a:p>
        </p:txBody>
      </p:sp>
      <p:sp>
        <p:nvSpPr>
          <p:cNvPr id="10255" name="Text Box 22"/>
          <p:cNvSpPr txBox="1">
            <a:spLocks noChangeArrowheads="1"/>
          </p:cNvSpPr>
          <p:nvPr/>
        </p:nvSpPr>
        <p:spPr bwMode="auto">
          <a:xfrm>
            <a:off x="1612556" y="1253809"/>
            <a:ext cx="1631950" cy="366713"/>
          </a:xfrm>
          <a:prstGeom prst="rect">
            <a:avLst/>
          </a:prstGeom>
          <a:noFill/>
          <a:ln w="9525">
            <a:noFill/>
            <a:miter lim="800000"/>
            <a:headEnd/>
            <a:tailEnd/>
          </a:ln>
        </p:spPr>
        <p:txBody>
          <a:bodyPr>
            <a:spAutoFit/>
          </a:bodyPr>
          <a:lstStyle/>
          <a:p>
            <a:r>
              <a:rPr lang="en-US" altLang="ja-JP" b="1" dirty="0" smtClean="0">
                <a:solidFill>
                  <a:srgbClr val="FF0000"/>
                </a:solidFill>
              </a:rPr>
              <a:t>Voltage</a:t>
            </a:r>
            <a:endParaRPr lang="ja-JP" altLang="en-US" b="1" dirty="0">
              <a:solidFill>
                <a:srgbClr val="FF0000"/>
              </a:solidFill>
            </a:endParaRPr>
          </a:p>
        </p:txBody>
      </p:sp>
      <p:sp>
        <p:nvSpPr>
          <p:cNvPr id="10256" name="Text Box 23"/>
          <p:cNvSpPr txBox="1">
            <a:spLocks noChangeArrowheads="1"/>
          </p:cNvSpPr>
          <p:nvPr/>
        </p:nvSpPr>
        <p:spPr bwMode="auto">
          <a:xfrm>
            <a:off x="1620493" y="1814197"/>
            <a:ext cx="2108200" cy="366712"/>
          </a:xfrm>
          <a:prstGeom prst="rect">
            <a:avLst/>
          </a:prstGeom>
          <a:noFill/>
          <a:ln w="9525">
            <a:noFill/>
            <a:miter lim="800000"/>
            <a:headEnd/>
            <a:tailEnd/>
          </a:ln>
        </p:spPr>
        <p:txBody>
          <a:bodyPr>
            <a:spAutoFit/>
          </a:bodyPr>
          <a:lstStyle/>
          <a:p>
            <a:r>
              <a:rPr lang="en-US" altLang="ja-JP" b="1" dirty="0" smtClean="0">
                <a:solidFill>
                  <a:srgbClr val="0066FF"/>
                </a:solidFill>
              </a:rPr>
              <a:t>Magnetic</a:t>
            </a:r>
            <a:endParaRPr lang="ja-JP" altLang="en-US" b="1" dirty="0">
              <a:solidFill>
                <a:srgbClr val="0066FF"/>
              </a:solidFill>
            </a:endParaRPr>
          </a:p>
        </p:txBody>
      </p:sp>
      <p:sp>
        <p:nvSpPr>
          <p:cNvPr id="10260" name="Line 115"/>
          <p:cNvSpPr>
            <a:spLocks noChangeShapeType="1"/>
          </p:cNvSpPr>
          <p:nvPr/>
        </p:nvSpPr>
        <p:spPr bwMode="auto">
          <a:xfrm>
            <a:off x="2634453" y="3257461"/>
            <a:ext cx="288925" cy="0"/>
          </a:xfrm>
          <a:prstGeom prst="line">
            <a:avLst/>
          </a:prstGeom>
          <a:noFill/>
          <a:ln w="28575">
            <a:solidFill>
              <a:srgbClr val="0000FF"/>
            </a:solidFill>
            <a:round/>
            <a:headEnd/>
            <a:tailEnd type="triangle" w="med" len="med"/>
          </a:ln>
        </p:spPr>
        <p:txBody>
          <a:bodyPr/>
          <a:lstStyle/>
          <a:p>
            <a:endParaRPr lang="ja-JP" altLang="en-US"/>
          </a:p>
        </p:txBody>
      </p:sp>
      <p:sp>
        <p:nvSpPr>
          <p:cNvPr id="10261" name="Line 116"/>
          <p:cNvSpPr>
            <a:spLocks noChangeShapeType="1"/>
          </p:cNvSpPr>
          <p:nvPr/>
        </p:nvSpPr>
        <p:spPr bwMode="auto">
          <a:xfrm>
            <a:off x="3464715" y="3041561"/>
            <a:ext cx="288925" cy="0"/>
          </a:xfrm>
          <a:prstGeom prst="line">
            <a:avLst/>
          </a:prstGeom>
          <a:noFill/>
          <a:ln w="28575">
            <a:solidFill>
              <a:srgbClr val="0000FF"/>
            </a:solidFill>
            <a:round/>
            <a:headEnd/>
            <a:tailEnd type="triangle" w="med" len="med"/>
          </a:ln>
        </p:spPr>
        <p:txBody>
          <a:bodyPr/>
          <a:lstStyle/>
          <a:p>
            <a:endParaRPr lang="ja-JP" altLang="en-US"/>
          </a:p>
        </p:txBody>
      </p:sp>
      <p:sp>
        <p:nvSpPr>
          <p:cNvPr id="10262" name="Line 117"/>
          <p:cNvSpPr>
            <a:spLocks noChangeShapeType="1"/>
          </p:cNvSpPr>
          <p:nvPr/>
        </p:nvSpPr>
        <p:spPr bwMode="auto">
          <a:xfrm>
            <a:off x="4294978" y="3016161"/>
            <a:ext cx="288925" cy="0"/>
          </a:xfrm>
          <a:prstGeom prst="line">
            <a:avLst/>
          </a:prstGeom>
          <a:noFill/>
          <a:ln w="28575">
            <a:solidFill>
              <a:srgbClr val="0000FF"/>
            </a:solidFill>
            <a:round/>
            <a:headEnd/>
            <a:tailEnd type="triangle" w="med" len="med"/>
          </a:ln>
        </p:spPr>
        <p:txBody>
          <a:bodyPr/>
          <a:lstStyle/>
          <a:p>
            <a:endParaRPr lang="ja-JP" altLang="en-US"/>
          </a:p>
        </p:txBody>
      </p:sp>
      <p:sp>
        <p:nvSpPr>
          <p:cNvPr id="10263" name="Line 118"/>
          <p:cNvSpPr>
            <a:spLocks noChangeShapeType="1"/>
          </p:cNvSpPr>
          <p:nvPr/>
        </p:nvSpPr>
        <p:spPr bwMode="auto">
          <a:xfrm>
            <a:off x="5460203" y="2957423"/>
            <a:ext cx="288925" cy="0"/>
          </a:xfrm>
          <a:prstGeom prst="line">
            <a:avLst/>
          </a:prstGeom>
          <a:noFill/>
          <a:ln w="28575">
            <a:solidFill>
              <a:srgbClr val="0000FF"/>
            </a:solidFill>
            <a:round/>
            <a:headEnd/>
            <a:tailEnd type="triangle" w="med" len="med"/>
          </a:ln>
        </p:spPr>
        <p:txBody>
          <a:bodyPr/>
          <a:lstStyle/>
          <a:p>
            <a:endParaRPr lang="ja-JP" altLang="en-US"/>
          </a:p>
        </p:txBody>
      </p:sp>
      <p:sp>
        <p:nvSpPr>
          <p:cNvPr id="138" name="テキスト ボックス 137"/>
          <p:cNvSpPr txBox="1"/>
          <p:nvPr/>
        </p:nvSpPr>
        <p:spPr>
          <a:xfrm>
            <a:off x="1603885" y="3609621"/>
            <a:ext cx="7235316" cy="646331"/>
          </a:xfrm>
          <a:prstGeom prst="rect">
            <a:avLst/>
          </a:prstGeom>
          <a:noFill/>
        </p:spPr>
        <p:txBody>
          <a:bodyPr wrap="square" rtlCol="0">
            <a:spAutoFit/>
          </a:bodyPr>
          <a:lstStyle/>
          <a:p>
            <a:r>
              <a:rPr kumimoji="1" lang="en-US" altLang="ja-JP" b="1" dirty="0" smtClean="0">
                <a:solidFill>
                  <a:srgbClr val="00B050"/>
                </a:solidFill>
              </a:rPr>
              <a:t>Simultaneously measurement electrical and magnetic activity </a:t>
            </a:r>
            <a:endParaRPr lang="en-US" altLang="ja-JP" b="1" dirty="0" smtClean="0">
              <a:solidFill>
                <a:srgbClr val="00B050"/>
              </a:solidFill>
            </a:endParaRPr>
          </a:p>
          <a:p>
            <a:r>
              <a:rPr lang="en-US" altLang="ja-JP" b="1" dirty="0" smtClean="0">
                <a:solidFill>
                  <a:srgbClr val="00B050"/>
                </a:solidFill>
              </a:rPr>
              <a:t>after </a:t>
            </a:r>
            <a:r>
              <a:rPr lang="en-US" altLang="ja-JP" b="1" dirty="0" err="1" smtClean="0">
                <a:solidFill>
                  <a:srgbClr val="00B050"/>
                </a:solidFill>
              </a:rPr>
              <a:t>Tetraethylammonium</a:t>
            </a:r>
            <a:r>
              <a:rPr lang="en-US" altLang="ja-JP" b="1" dirty="0" smtClean="0">
                <a:solidFill>
                  <a:srgbClr val="00B050"/>
                </a:solidFill>
              </a:rPr>
              <a:t> (TEA) application.</a:t>
            </a:r>
            <a:r>
              <a:rPr kumimoji="1" lang="en-US" altLang="ja-JP" b="1" dirty="0" smtClean="0">
                <a:solidFill>
                  <a:srgbClr val="00B050"/>
                </a:solidFill>
              </a:rPr>
              <a:t> </a:t>
            </a:r>
            <a:endParaRPr kumimoji="1" lang="ja-JP" altLang="en-US" b="1" dirty="0">
              <a:solidFill>
                <a:srgbClr val="00B050"/>
              </a:solidFill>
            </a:endParaRPr>
          </a:p>
        </p:txBody>
      </p:sp>
      <p:pic>
        <p:nvPicPr>
          <p:cNvPr id="34" name="図 33"/>
          <p:cNvPicPr/>
          <p:nvPr/>
        </p:nvPicPr>
        <p:blipFill>
          <a:blip r:embed="rId3" cstate="print"/>
          <a:srcRect/>
          <a:stretch>
            <a:fillRect/>
          </a:stretch>
        </p:blipFill>
        <p:spPr bwMode="auto">
          <a:xfrm>
            <a:off x="997349" y="4261555"/>
            <a:ext cx="5764695" cy="2206979"/>
          </a:xfrm>
          <a:prstGeom prst="rect">
            <a:avLst/>
          </a:prstGeom>
          <a:noFill/>
          <a:ln w="9525">
            <a:noFill/>
            <a:miter lim="800000"/>
            <a:headEnd/>
            <a:tailEnd/>
          </a:ln>
        </p:spPr>
      </p:pic>
      <p:sp>
        <p:nvSpPr>
          <p:cNvPr id="36" name="テキスト ボックス 35"/>
          <p:cNvSpPr txBox="1"/>
          <p:nvPr/>
        </p:nvSpPr>
        <p:spPr>
          <a:xfrm>
            <a:off x="1422400" y="0"/>
            <a:ext cx="5772150" cy="707886"/>
          </a:xfrm>
          <a:prstGeom prst="rect">
            <a:avLst/>
          </a:prstGeom>
          <a:noFill/>
        </p:spPr>
        <p:txBody>
          <a:bodyPr wrap="square" rtlCol="0">
            <a:spAutoFit/>
          </a:bodyPr>
          <a:lstStyle/>
          <a:p>
            <a:pPr algn="ctr"/>
            <a:r>
              <a:rPr kumimoji="1" lang="en-US" altLang="ja-JP" sz="2000" b="1" dirty="0" err="1" smtClean="0">
                <a:solidFill>
                  <a:srgbClr val="002060"/>
                </a:solidFill>
                <a:effectLst>
                  <a:outerShdw blurRad="38100" dist="38100" dir="2700000" algn="tl">
                    <a:srgbClr val="000000">
                      <a:alpha val="43137"/>
                    </a:srgbClr>
                  </a:outerShdw>
                </a:effectLst>
              </a:rPr>
              <a:t>Biomagnteic</a:t>
            </a:r>
            <a:r>
              <a:rPr kumimoji="1" lang="en-US" altLang="ja-JP" sz="2000" b="1" dirty="0" smtClean="0">
                <a:solidFill>
                  <a:srgbClr val="002060"/>
                </a:solidFill>
                <a:effectLst>
                  <a:outerShdw blurRad="38100" dist="38100" dir="2700000" algn="tl">
                    <a:srgbClr val="000000">
                      <a:alpha val="43137"/>
                    </a:srgbClr>
                  </a:outerShdw>
                </a:effectLst>
              </a:rPr>
              <a:t> measurement  from different kinds of living tissue </a:t>
            </a:r>
            <a:endParaRPr kumimoji="1" lang="ja-JP" altLang="en-US" sz="2000" b="1" dirty="0">
              <a:solidFill>
                <a:srgbClr val="002060"/>
              </a:solidFill>
              <a:effectLst>
                <a:outerShdw blurRad="38100" dist="38100" dir="2700000" algn="tl">
                  <a:srgbClr val="000000">
                    <a:alpha val="43137"/>
                  </a:srgbClr>
                </a:outerShdw>
              </a:effectLst>
            </a:endParaRPr>
          </a:p>
        </p:txBody>
      </p:sp>
      <p:sp>
        <p:nvSpPr>
          <p:cNvPr id="37" name="Text Box 42"/>
          <p:cNvSpPr txBox="1">
            <a:spLocks noChangeArrowheads="1"/>
          </p:cNvSpPr>
          <p:nvPr/>
        </p:nvSpPr>
        <p:spPr bwMode="auto">
          <a:xfrm>
            <a:off x="6991350" y="2088234"/>
            <a:ext cx="1676400" cy="369332"/>
          </a:xfrm>
          <a:prstGeom prst="rect">
            <a:avLst/>
          </a:prstGeom>
          <a:noFill/>
          <a:ln w="9525">
            <a:noFill/>
            <a:miter lim="800000"/>
            <a:headEnd/>
            <a:tailEnd/>
          </a:ln>
        </p:spPr>
        <p:txBody>
          <a:bodyPr wrap="square">
            <a:spAutoFit/>
          </a:bodyPr>
          <a:lstStyle/>
          <a:p>
            <a:r>
              <a:rPr lang="en-US" altLang="ja-JP" b="1" dirty="0" err="1" smtClean="0">
                <a:solidFill>
                  <a:srgbClr val="FF0000"/>
                </a:solidFill>
                <a:latin typeface="Times New Roman" pitchFamily="18" charset="0"/>
                <a:cs typeface="Times New Roman" pitchFamily="18" charset="0"/>
              </a:rPr>
              <a:t>Taenia</a:t>
            </a:r>
            <a:r>
              <a:rPr lang="en-US" altLang="ja-JP" b="1" dirty="0" smtClean="0">
                <a:solidFill>
                  <a:srgbClr val="FF0000"/>
                </a:solidFill>
                <a:latin typeface="Times New Roman" pitchFamily="18" charset="0"/>
                <a:cs typeface="Times New Roman" pitchFamily="18" charset="0"/>
              </a:rPr>
              <a:t> </a:t>
            </a:r>
            <a:r>
              <a:rPr lang="en-US" altLang="ja-JP" b="1" dirty="0" err="1" smtClean="0">
                <a:solidFill>
                  <a:srgbClr val="FF0000"/>
                </a:solidFill>
                <a:latin typeface="Times New Roman" pitchFamily="18" charset="0"/>
                <a:cs typeface="Times New Roman" pitchFamily="18" charset="0"/>
              </a:rPr>
              <a:t>caeci</a:t>
            </a:r>
            <a:r>
              <a:rPr lang="ja-JP" altLang="en-US" dirty="0">
                <a:solidFill>
                  <a:srgbClr val="FF0000"/>
                </a:solidFill>
                <a:latin typeface="Times New Roman" pitchFamily="18" charset="0"/>
                <a:cs typeface="Times New Roman" pitchFamily="18" charset="0"/>
              </a:rPr>
              <a:t>　</a:t>
            </a:r>
            <a:endParaRPr lang="en-US" altLang="ja-JP" b="1" dirty="0">
              <a:solidFill>
                <a:srgbClr val="FF0000"/>
              </a:solidFill>
              <a:latin typeface="Times New Roman" pitchFamily="18" charset="0"/>
              <a:cs typeface="Times New Roman" pitchFamily="18" charset="0"/>
            </a:endParaRPr>
          </a:p>
        </p:txBody>
      </p:sp>
      <p:sp>
        <p:nvSpPr>
          <p:cNvPr id="38" name="テキスト ボックス 37"/>
          <p:cNvSpPr txBox="1"/>
          <p:nvPr/>
        </p:nvSpPr>
        <p:spPr>
          <a:xfrm>
            <a:off x="6894688" y="4519789"/>
            <a:ext cx="1422184" cy="369332"/>
          </a:xfrm>
          <a:prstGeom prst="rect">
            <a:avLst/>
          </a:prstGeom>
          <a:noFill/>
        </p:spPr>
        <p:txBody>
          <a:bodyPr wrap="none" rtlCol="0">
            <a:spAutoFit/>
          </a:bodyPr>
          <a:lstStyle/>
          <a:p>
            <a:r>
              <a:rPr kumimoji="1" lang="en-US" altLang="ja-JP" b="1" dirty="0" smtClean="0">
                <a:solidFill>
                  <a:srgbClr val="FF0000"/>
                </a:solidFill>
                <a:latin typeface="Times New Roman" pitchFamily="18" charset="0"/>
                <a:cs typeface="Times New Roman" pitchFamily="18" charset="0"/>
              </a:rPr>
              <a:t>Mouse heart</a:t>
            </a:r>
            <a:endParaRPr kumimoji="1" lang="ja-JP" altLang="en-US" b="1" dirty="0">
              <a:solidFill>
                <a:srgbClr val="FF0000"/>
              </a:solidFill>
              <a:latin typeface="Times New Roman" pitchFamily="18" charset="0"/>
              <a:cs typeface="Times New Roman" pitchFamily="18" charset="0"/>
            </a:endParaRPr>
          </a:p>
        </p:txBody>
      </p:sp>
      <p:pic>
        <p:nvPicPr>
          <p:cNvPr id="39" name="Picture 2"/>
          <p:cNvPicPr>
            <a:picLocks noChangeAspect="1" noChangeArrowheads="1"/>
          </p:cNvPicPr>
          <p:nvPr/>
        </p:nvPicPr>
        <p:blipFill>
          <a:blip r:embed="rId4" cstate="print"/>
          <a:srcRect/>
          <a:stretch>
            <a:fillRect/>
          </a:stretch>
        </p:blipFill>
        <p:spPr bwMode="auto">
          <a:xfrm>
            <a:off x="5604053" y="6376036"/>
            <a:ext cx="3539947" cy="481964"/>
          </a:xfrm>
          <a:prstGeom prst="rect">
            <a:avLst/>
          </a:prstGeom>
          <a:noFill/>
          <a:ln w="9525">
            <a:noFill/>
            <a:miter lim="800000"/>
            <a:headEnd/>
            <a:tailEnd/>
          </a:ln>
        </p:spPr>
      </p:pic>
      <p:sp>
        <p:nvSpPr>
          <p:cNvPr id="41" name="テキスト ボックス 40"/>
          <p:cNvSpPr txBox="1"/>
          <p:nvPr/>
        </p:nvSpPr>
        <p:spPr>
          <a:xfrm>
            <a:off x="1301909" y="6273225"/>
            <a:ext cx="2795958" cy="584775"/>
          </a:xfrm>
          <a:prstGeom prst="rect">
            <a:avLst/>
          </a:prstGeom>
          <a:solidFill>
            <a:schemeClr val="bg1"/>
          </a:solidFill>
          <a:ln>
            <a:solidFill>
              <a:srgbClr val="FF0000"/>
            </a:solidFill>
          </a:ln>
        </p:spPr>
        <p:txBody>
          <a:bodyPr wrap="none" rtlCol="0">
            <a:spAutoFit/>
          </a:bodyPr>
          <a:lstStyle/>
          <a:p>
            <a:r>
              <a:rPr kumimoji="1" lang="en-US" altLang="ja-JP" sz="1600" dirty="0" smtClean="0"/>
              <a:t> by </a:t>
            </a:r>
            <a:r>
              <a:rPr lang="en-US" altLang="ja-JP" sz="1600" dirty="0" err="1" smtClean="0"/>
              <a:t>Shinsuke</a:t>
            </a:r>
            <a:r>
              <a:rPr lang="en-US" altLang="ja-JP" sz="1600" dirty="0" smtClean="0"/>
              <a:t> Nakayama</a:t>
            </a:r>
          </a:p>
          <a:p>
            <a:r>
              <a:rPr kumimoji="1" lang="en-US" altLang="ja-JP" sz="1600" dirty="0" smtClean="0"/>
              <a:t>Graduate school of medicine</a:t>
            </a:r>
            <a:endParaRPr kumimoji="1" lang="ja-JP" altLang="en-US" sz="1600" dirty="0"/>
          </a:p>
        </p:txBody>
      </p:sp>
      <p:sp>
        <p:nvSpPr>
          <p:cNvPr id="42" name="Text Box 4"/>
          <p:cNvSpPr txBox="1">
            <a:spLocks noChangeArrowheads="1"/>
          </p:cNvSpPr>
          <p:nvPr/>
        </p:nvSpPr>
        <p:spPr bwMode="auto">
          <a:xfrm>
            <a:off x="7563556" y="0"/>
            <a:ext cx="1580444" cy="830997"/>
          </a:xfrm>
          <a:prstGeom prst="rect">
            <a:avLst/>
          </a:prstGeom>
          <a:blipFill>
            <a:blip r:embed="rId5"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直線コネクタ 45"/>
          <p:cNvCxnSpPr/>
          <p:nvPr/>
        </p:nvCxnSpPr>
        <p:spPr>
          <a:xfrm>
            <a:off x="5373511" y="2528712"/>
            <a:ext cx="2427111" cy="22577"/>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5" name="正方形/長方形 24"/>
          <p:cNvSpPr/>
          <p:nvPr/>
        </p:nvSpPr>
        <p:spPr>
          <a:xfrm>
            <a:off x="1610261" y="1693517"/>
            <a:ext cx="685800" cy="2209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98" name="Picture 2"/>
          <p:cNvPicPr>
            <a:picLocks noChangeAspect="1" noChangeArrowheads="1"/>
          </p:cNvPicPr>
          <p:nvPr/>
        </p:nvPicPr>
        <p:blipFill>
          <a:blip r:embed="rId2" cstate="print"/>
          <a:srcRect/>
          <a:stretch>
            <a:fillRect/>
          </a:stretch>
        </p:blipFill>
        <p:spPr bwMode="auto">
          <a:xfrm>
            <a:off x="1622961" y="447330"/>
            <a:ext cx="2298700" cy="3481204"/>
          </a:xfrm>
          <a:prstGeom prst="rect">
            <a:avLst/>
          </a:prstGeom>
          <a:noFill/>
          <a:ln w="9525">
            <a:noFill/>
            <a:miter lim="800000"/>
            <a:headEnd/>
            <a:tailEnd/>
          </a:ln>
        </p:spPr>
      </p:pic>
      <p:sp>
        <p:nvSpPr>
          <p:cNvPr id="27" name="テキスト ボックス 26"/>
          <p:cNvSpPr txBox="1"/>
          <p:nvPr/>
        </p:nvSpPr>
        <p:spPr>
          <a:xfrm>
            <a:off x="3185061" y="1439518"/>
            <a:ext cx="1193800" cy="307777"/>
          </a:xfrm>
          <a:prstGeom prst="rect">
            <a:avLst/>
          </a:prstGeom>
          <a:noFill/>
        </p:spPr>
        <p:txBody>
          <a:bodyPr wrap="square" rtlCol="0">
            <a:spAutoFit/>
          </a:bodyPr>
          <a:lstStyle/>
          <a:p>
            <a:r>
              <a:rPr kumimoji="1" lang="en-US" altLang="ja-JP" sz="1400" dirty="0" smtClean="0"/>
              <a:t>MI sensor</a:t>
            </a:r>
            <a:endParaRPr kumimoji="1" lang="ja-JP" altLang="en-US" sz="1400" dirty="0"/>
          </a:p>
        </p:txBody>
      </p:sp>
      <p:sp>
        <p:nvSpPr>
          <p:cNvPr id="28" name="テキスト ボックス 27"/>
          <p:cNvSpPr txBox="1"/>
          <p:nvPr/>
        </p:nvSpPr>
        <p:spPr>
          <a:xfrm>
            <a:off x="1354053" y="2943638"/>
            <a:ext cx="950901" cy="307777"/>
          </a:xfrm>
          <a:prstGeom prst="rect">
            <a:avLst/>
          </a:prstGeom>
          <a:noFill/>
        </p:spPr>
        <p:txBody>
          <a:bodyPr wrap="none" rtlCol="0">
            <a:spAutoFit/>
          </a:bodyPr>
          <a:lstStyle/>
          <a:p>
            <a:r>
              <a:rPr kumimoji="1" lang="en-US" altLang="ja-JP" sz="1400" dirty="0" smtClean="0"/>
              <a:t>Pair head</a:t>
            </a:r>
            <a:endParaRPr kumimoji="1" lang="ja-JP" altLang="en-US" sz="1400" dirty="0"/>
          </a:p>
        </p:txBody>
      </p:sp>
      <p:cxnSp>
        <p:nvCxnSpPr>
          <p:cNvPr id="30" name="直線矢印コネクタ 29"/>
          <p:cNvCxnSpPr/>
          <p:nvPr/>
        </p:nvCxnSpPr>
        <p:spPr>
          <a:xfrm flipH="1" flipV="1">
            <a:off x="3324761" y="2798417"/>
            <a:ext cx="584200" cy="3937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p:nvPr/>
        </p:nvSpPr>
        <p:spPr>
          <a:xfrm>
            <a:off x="3883561" y="3141317"/>
            <a:ext cx="960519" cy="369332"/>
          </a:xfrm>
          <a:prstGeom prst="rect">
            <a:avLst/>
          </a:prstGeom>
          <a:noFill/>
        </p:spPr>
        <p:txBody>
          <a:bodyPr wrap="none" rtlCol="0">
            <a:spAutoFit/>
          </a:bodyPr>
          <a:lstStyle/>
          <a:p>
            <a:r>
              <a:rPr kumimoji="1" lang="en-US" altLang="ja-JP" dirty="0" smtClean="0"/>
              <a:t>~ 8 mm</a:t>
            </a:r>
            <a:endParaRPr kumimoji="1" lang="ja-JP" altLang="en-US" dirty="0"/>
          </a:p>
        </p:txBody>
      </p:sp>
      <p:sp>
        <p:nvSpPr>
          <p:cNvPr id="32" name="テキスト ボックス 31"/>
          <p:cNvSpPr txBox="1"/>
          <p:nvPr/>
        </p:nvSpPr>
        <p:spPr>
          <a:xfrm>
            <a:off x="3185061" y="1795117"/>
            <a:ext cx="1196097" cy="307777"/>
          </a:xfrm>
          <a:prstGeom prst="rect">
            <a:avLst/>
          </a:prstGeom>
          <a:noFill/>
        </p:spPr>
        <p:txBody>
          <a:bodyPr wrap="none" rtlCol="0">
            <a:spAutoFit/>
          </a:bodyPr>
          <a:lstStyle/>
          <a:p>
            <a:r>
              <a:rPr kumimoji="1" lang="en-US" altLang="ja-JP" sz="1400" dirty="0" smtClean="0"/>
              <a:t>Wooden bed</a:t>
            </a:r>
            <a:endParaRPr kumimoji="1" lang="ja-JP" altLang="en-US" sz="1400" dirty="0"/>
          </a:p>
        </p:txBody>
      </p:sp>
      <p:sp>
        <p:nvSpPr>
          <p:cNvPr id="33" name="テキスト ボックス 32"/>
          <p:cNvSpPr txBox="1"/>
          <p:nvPr/>
        </p:nvSpPr>
        <p:spPr>
          <a:xfrm>
            <a:off x="2130961" y="2392017"/>
            <a:ext cx="1229824" cy="307777"/>
          </a:xfrm>
          <a:prstGeom prst="rect">
            <a:avLst/>
          </a:prstGeom>
          <a:noFill/>
        </p:spPr>
        <p:txBody>
          <a:bodyPr wrap="none" rtlCol="0">
            <a:spAutoFit/>
          </a:bodyPr>
          <a:lstStyle/>
          <a:p>
            <a:r>
              <a:rPr lang="en-US" altLang="ja-JP" sz="1400" dirty="0" smtClean="0"/>
              <a:t>Body surface</a:t>
            </a:r>
            <a:endParaRPr kumimoji="1" lang="ja-JP" altLang="en-US" sz="1400" dirty="0"/>
          </a:p>
        </p:txBody>
      </p:sp>
      <p:sp>
        <p:nvSpPr>
          <p:cNvPr id="34" name="テキスト ボックス 33"/>
          <p:cNvSpPr txBox="1"/>
          <p:nvPr/>
        </p:nvSpPr>
        <p:spPr>
          <a:xfrm>
            <a:off x="1940461" y="2099917"/>
            <a:ext cx="550728" cy="276999"/>
          </a:xfrm>
          <a:prstGeom prst="rect">
            <a:avLst/>
          </a:prstGeom>
          <a:noFill/>
        </p:spPr>
        <p:txBody>
          <a:bodyPr wrap="none" rtlCol="0">
            <a:spAutoFit/>
          </a:bodyPr>
          <a:lstStyle/>
          <a:p>
            <a:r>
              <a:rPr kumimoji="1" lang="en-US" altLang="ja-JP" sz="1200" dirty="0" smtClean="0"/>
              <a:t>Table</a:t>
            </a:r>
            <a:endParaRPr kumimoji="1" lang="ja-JP" altLang="en-US" sz="1200" dirty="0"/>
          </a:p>
        </p:txBody>
      </p:sp>
      <p:sp>
        <p:nvSpPr>
          <p:cNvPr id="23" name="テキスト ボックス 22"/>
          <p:cNvSpPr txBox="1"/>
          <p:nvPr/>
        </p:nvSpPr>
        <p:spPr>
          <a:xfrm>
            <a:off x="3849511" y="0"/>
            <a:ext cx="2973891" cy="461665"/>
          </a:xfrm>
          <a:prstGeom prst="rect">
            <a:avLst/>
          </a:prstGeom>
          <a:noFill/>
        </p:spPr>
        <p:txBody>
          <a:bodyPr wrap="none" rtlCol="0">
            <a:spAutoFit/>
          </a:bodyPr>
          <a:lstStyle/>
          <a:p>
            <a:r>
              <a:rPr kumimoji="1" lang="en-US" altLang="ja-JP" sz="2400" b="1" dirty="0" smtClean="0">
                <a:solidFill>
                  <a:srgbClr val="002060"/>
                </a:solidFill>
                <a:effectLst>
                  <a:outerShdw blurRad="38100" dist="38100" dir="2700000" algn="tl">
                    <a:srgbClr val="000000">
                      <a:alpha val="43137"/>
                    </a:srgbClr>
                  </a:outerShdw>
                </a:effectLst>
              </a:rPr>
              <a:t>MCG Measurement</a:t>
            </a:r>
            <a:endParaRPr kumimoji="1" lang="ja-JP" altLang="en-US" sz="2400" b="1" dirty="0">
              <a:solidFill>
                <a:srgbClr val="002060"/>
              </a:solidFill>
              <a:effectLst>
                <a:outerShdw blurRad="38100" dist="38100" dir="2700000" algn="tl">
                  <a:srgbClr val="000000">
                    <a:alpha val="43137"/>
                  </a:srgbClr>
                </a:outerShdw>
              </a:effectLst>
            </a:endParaRPr>
          </a:p>
        </p:txBody>
      </p:sp>
      <p:pic>
        <p:nvPicPr>
          <p:cNvPr id="24"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1668991" y="4180064"/>
            <a:ext cx="3264253" cy="1726823"/>
          </a:xfrm>
          <a:prstGeom prst="rect">
            <a:avLst/>
          </a:prstGeom>
          <a:noFill/>
          <a:ln w="9525">
            <a:noFill/>
            <a:miter lim="800000"/>
            <a:headEnd/>
            <a:tailEnd/>
          </a:ln>
        </p:spPr>
      </p:pic>
      <p:pic>
        <p:nvPicPr>
          <p:cNvPr id="4100" name="Picture 4"/>
          <p:cNvPicPr>
            <a:picLocks noChangeAspect="1" noChangeArrowheads="1"/>
          </p:cNvPicPr>
          <p:nvPr/>
        </p:nvPicPr>
        <p:blipFill>
          <a:blip r:embed="rId5" cstate="print"/>
          <a:srcRect/>
          <a:stretch>
            <a:fillRect/>
          </a:stretch>
        </p:blipFill>
        <p:spPr bwMode="auto">
          <a:xfrm>
            <a:off x="5626631" y="4089754"/>
            <a:ext cx="3325458" cy="1780469"/>
          </a:xfrm>
          <a:prstGeom prst="rect">
            <a:avLst/>
          </a:prstGeom>
          <a:noFill/>
          <a:ln w="9525">
            <a:noFill/>
            <a:miter lim="800000"/>
            <a:headEnd/>
            <a:tailEnd/>
          </a:ln>
        </p:spPr>
      </p:pic>
      <p:pic>
        <p:nvPicPr>
          <p:cNvPr id="4103" name="Picture 7"/>
          <p:cNvPicPr>
            <a:picLocks noChangeAspect="1" noChangeArrowheads="1"/>
          </p:cNvPicPr>
          <p:nvPr/>
        </p:nvPicPr>
        <p:blipFill>
          <a:blip r:embed="rId6" cstate="print"/>
          <a:srcRect/>
          <a:stretch>
            <a:fillRect/>
          </a:stretch>
        </p:blipFill>
        <p:spPr bwMode="auto">
          <a:xfrm>
            <a:off x="6073070" y="965024"/>
            <a:ext cx="971550" cy="638175"/>
          </a:xfrm>
          <a:prstGeom prst="rect">
            <a:avLst/>
          </a:prstGeom>
          <a:noFill/>
          <a:ln w="9525">
            <a:noFill/>
            <a:miter lim="800000"/>
            <a:headEnd/>
            <a:tailEnd/>
          </a:ln>
        </p:spPr>
      </p:pic>
      <p:cxnSp>
        <p:nvCxnSpPr>
          <p:cNvPr id="36" name="直線コネクタ 35"/>
          <p:cNvCxnSpPr/>
          <p:nvPr/>
        </p:nvCxnSpPr>
        <p:spPr>
          <a:xfrm>
            <a:off x="6513689" y="1727201"/>
            <a:ext cx="0" cy="1783644"/>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41" name="円/楕円 40"/>
          <p:cNvSpPr/>
          <p:nvPr/>
        </p:nvSpPr>
        <p:spPr>
          <a:xfrm>
            <a:off x="6434667" y="2472267"/>
            <a:ext cx="146756" cy="146755"/>
          </a:xfrm>
          <a:prstGeom prst="ellipse">
            <a:avLst/>
          </a:prstGeom>
          <a:solidFill>
            <a:srgbClr val="F6860A"/>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矢印コネクタ 42"/>
          <p:cNvCxnSpPr/>
          <p:nvPr/>
        </p:nvCxnSpPr>
        <p:spPr>
          <a:xfrm flipH="1">
            <a:off x="6649156" y="1727201"/>
            <a:ext cx="372533" cy="598311"/>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6953955" y="1207912"/>
            <a:ext cx="2031325" cy="369332"/>
          </a:xfrm>
          <a:prstGeom prst="rect">
            <a:avLst/>
          </a:prstGeom>
          <a:noFill/>
        </p:spPr>
        <p:txBody>
          <a:bodyPr wrap="none" rtlCol="0">
            <a:spAutoFit/>
          </a:bodyPr>
          <a:lstStyle/>
          <a:p>
            <a:r>
              <a:rPr kumimoji="1" lang="en-US" altLang="ja-JP" dirty="0" smtClean="0"/>
              <a:t>Pit of the stomach</a:t>
            </a:r>
            <a:endParaRPr kumimoji="1" lang="ja-JP" altLang="en-US" dirty="0"/>
          </a:p>
        </p:txBody>
      </p:sp>
      <p:sp>
        <p:nvSpPr>
          <p:cNvPr id="48" name="テキスト ボックス 47"/>
          <p:cNvSpPr txBox="1"/>
          <p:nvPr/>
        </p:nvSpPr>
        <p:spPr>
          <a:xfrm>
            <a:off x="5373511" y="2009423"/>
            <a:ext cx="723275" cy="369332"/>
          </a:xfrm>
          <a:prstGeom prst="rect">
            <a:avLst/>
          </a:prstGeom>
          <a:noFill/>
        </p:spPr>
        <p:txBody>
          <a:bodyPr wrap="none" rtlCol="0">
            <a:spAutoFit/>
          </a:bodyPr>
          <a:lstStyle/>
          <a:p>
            <a:r>
              <a:rPr kumimoji="1" lang="en-US" altLang="ja-JP" dirty="0" smtClean="0">
                <a:solidFill>
                  <a:srgbClr val="FF0000"/>
                </a:solidFill>
              </a:rPr>
              <a:t>Right</a:t>
            </a:r>
            <a:endParaRPr kumimoji="1" lang="ja-JP" altLang="en-US" dirty="0">
              <a:solidFill>
                <a:srgbClr val="FF0000"/>
              </a:solidFill>
            </a:endParaRPr>
          </a:p>
        </p:txBody>
      </p:sp>
      <p:sp>
        <p:nvSpPr>
          <p:cNvPr id="49" name="テキスト ボックス 48"/>
          <p:cNvSpPr txBox="1"/>
          <p:nvPr/>
        </p:nvSpPr>
        <p:spPr>
          <a:xfrm>
            <a:off x="7049912" y="1947333"/>
            <a:ext cx="569387" cy="369332"/>
          </a:xfrm>
          <a:prstGeom prst="rect">
            <a:avLst/>
          </a:prstGeom>
          <a:noFill/>
        </p:spPr>
        <p:txBody>
          <a:bodyPr wrap="none" rtlCol="0">
            <a:spAutoFit/>
          </a:bodyPr>
          <a:lstStyle/>
          <a:p>
            <a:r>
              <a:rPr lang="en-US" altLang="ja-JP" dirty="0" smtClean="0">
                <a:solidFill>
                  <a:srgbClr val="FF0000"/>
                </a:solidFill>
              </a:rPr>
              <a:t>Left</a:t>
            </a:r>
            <a:endParaRPr kumimoji="1" lang="ja-JP" altLang="en-US" dirty="0">
              <a:solidFill>
                <a:srgbClr val="FF0000"/>
              </a:solidFill>
            </a:endParaRPr>
          </a:p>
        </p:txBody>
      </p:sp>
      <p:sp>
        <p:nvSpPr>
          <p:cNvPr id="53" name="テキスト ボックス 52"/>
          <p:cNvSpPr txBox="1"/>
          <p:nvPr/>
        </p:nvSpPr>
        <p:spPr>
          <a:xfrm>
            <a:off x="3939821" y="5904090"/>
            <a:ext cx="2924711" cy="369332"/>
          </a:xfrm>
          <a:prstGeom prst="rect">
            <a:avLst/>
          </a:prstGeom>
          <a:noFill/>
        </p:spPr>
        <p:txBody>
          <a:bodyPr wrap="none" rtlCol="0">
            <a:spAutoFit/>
          </a:bodyPr>
          <a:lstStyle/>
          <a:p>
            <a:r>
              <a:rPr kumimoji="1" lang="en-US" altLang="ja-JP" b="1" dirty="0" smtClean="0">
                <a:solidFill>
                  <a:srgbClr val="00B050"/>
                </a:solidFill>
              </a:rPr>
              <a:t>Ten times averaged data </a:t>
            </a:r>
            <a:endParaRPr kumimoji="1" lang="ja-JP" altLang="en-US" b="1" dirty="0">
              <a:solidFill>
                <a:srgbClr val="00B050"/>
              </a:solidFill>
            </a:endParaRPr>
          </a:p>
        </p:txBody>
      </p:sp>
      <p:sp>
        <p:nvSpPr>
          <p:cNvPr id="55" name="テキスト ボックス 54"/>
          <p:cNvSpPr txBox="1"/>
          <p:nvPr/>
        </p:nvSpPr>
        <p:spPr>
          <a:xfrm>
            <a:off x="1174044" y="3984978"/>
            <a:ext cx="569387" cy="369332"/>
          </a:xfrm>
          <a:prstGeom prst="rect">
            <a:avLst/>
          </a:prstGeom>
          <a:noFill/>
        </p:spPr>
        <p:txBody>
          <a:bodyPr wrap="none" rtlCol="0">
            <a:spAutoFit/>
          </a:bodyPr>
          <a:lstStyle/>
          <a:p>
            <a:r>
              <a:rPr lang="en-US" altLang="ja-JP" dirty="0" smtClean="0">
                <a:solidFill>
                  <a:srgbClr val="FF0000"/>
                </a:solidFill>
              </a:rPr>
              <a:t>Left</a:t>
            </a:r>
            <a:endParaRPr kumimoji="1" lang="ja-JP" altLang="en-US" dirty="0">
              <a:solidFill>
                <a:srgbClr val="FF0000"/>
              </a:solidFill>
            </a:endParaRPr>
          </a:p>
        </p:txBody>
      </p:sp>
      <p:sp>
        <p:nvSpPr>
          <p:cNvPr id="56" name="テキスト ボックス 55"/>
          <p:cNvSpPr txBox="1"/>
          <p:nvPr/>
        </p:nvSpPr>
        <p:spPr>
          <a:xfrm>
            <a:off x="4893733" y="4001911"/>
            <a:ext cx="723275" cy="369332"/>
          </a:xfrm>
          <a:prstGeom prst="rect">
            <a:avLst/>
          </a:prstGeom>
          <a:noFill/>
        </p:spPr>
        <p:txBody>
          <a:bodyPr wrap="none" rtlCol="0">
            <a:spAutoFit/>
          </a:bodyPr>
          <a:lstStyle/>
          <a:p>
            <a:r>
              <a:rPr kumimoji="1" lang="en-US" altLang="ja-JP" dirty="0" smtClean="0">
                <a:solidFill>
                  <a:srgbClr val="FF0000"/>
                </a:solidFill>
              </a:rPr>
              <a:t>Right</a:t>
            </a:r>
            <a:endParaRPr kumimoji="1" lang="ja-JP" altLang="en-US" dirty="0">
              <a:solidFill>
                <a:srgbClr val="FF0000"/>
              </a:solidFill>
            </a:endParaRPr>
          </a:p>
        </p:txBody>
      </p:sp>
      <p:sp>
        <p:nvSpPr>
          <p:cNvPr id="58" name="円/楕円 57"/>
          <p:cNvSpPr/>
          <p:nvPr/>
        </p:nvSpPr>
        <p:spPr>
          <a:xfrm>
            <a:off x="5723467" y="2472268"/>
            <a:ext cx="146755" cy="146756"/>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円/楕円 58"/>
          <p:cNvSpPr/>
          <p:nvPr/>
        </p:nvSpPr>
        <p:spPr>
          <a:xfrm>
            <a:off x="7185378" y="2466624"/>
            <a:ext cx="146755" cy="146756"/>
          </a:xfrm>
          <a:prstGeom prst="ellipse">
            <a:avLst/>
          </a:prstGeom>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6" name="直線コネクタ 65"/>
          <p:cNvCxnSpPr/>
          <p:nvPr/>
        </p:nvCxnSpPr>
        <p:spPr>
          <a:xfrm>
            <a:off x="6513688" y="2957690"/>
            <a:ext cx="699911" cy="0"/>
          </a:xfrm>
          <a:prstGeom prst="line">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7" name="テキスト ボックス 66"/>
          <p:cNvSpPr txBox="1"/>
          <p:nvPr/>
        </p:nvSpPr>
        <p:spPr>
          <a:xfrm>
            <a:off x="6795911" y="3285067"/>
            <a:ext cx="889987" cy="369332"/>
          </a:xfrm>
          <a:prstGeom prst="rect">
            <a:avLst/>
          </a:prstGeom>
          <a:noFill/>
        </p:spPr>
        <p:txBody>
          <a:bodyPr wrap="none" rtlCol="0">
            <a:spAutoFit/>
          </a:bodyPr>
          <a:lstStyle/>
          <a:p>
            <a:r>
              <a:rPr kumimoji="1" lang="en-US" altLang="ja-JP" dirty="0" smtClean="0"/>
              <a:t>40 mm</a:t>
            </a:r>
            <a:endParaRPr kumimoji="1" lang="ja-JP" altLang="en-US" dirty="0"/>
          </a:p>
        </p:txBody>
      </p:sp>
      <p:sp>
        <p:nvSpPr>
          <p:cNvPr id="35" name="正方形/長方形 34"/>
          <p:cNvSpPr/>
          <p:nvPr/>
        </p:nvSpPr>
        <p:spPr>
          <a:xfrm>
            <a:off x="3850297" y="512423"/>
            <a:ext cx="2864887" cy="369332"/>
          </a:xfrm>
          <a:prstGeom prst="rect">
            <a:avLst/>
          </a:prstGeom>
        </p:spPr>
        <p:txBody>
          <a:bodyPr wrap="none">
            <a:spAutoFit/>
          </a:bodyPr>
          <a:lstStyle/>
          <a:p>
            <a:r>
              <a:rPr lang="en-US" altLang="ja-JP" b="1" dirty="0" smtClean="0"/>
              <a:t>(Magnetic </a:t>
            </a:r>
            <a:r>
              <a:rPr lang="en-US" altLang="ja-JP" b="1" dirty="0" err="1" smtClean="0"/>
              <a:t>cardiography</a:t>
            </a:r>
            <a:r>
              <a:rPr lang="en-US" altLang="ja-JP" b="1" dirty="0" smtClean="0"/>
              <a:t>)</a:t>
            </a:r>
            <a:endParaRPr lang="ja-JP" altLang="en-US" dirty="0"/>
          </a:p>
        </p:txBody>
      </p:sp>
      <p:sp>
        <p:nvSpPr>
          <p:cNvPr id="38" name="Text Box 4"/>
          <p:cNvSpPr txBox="1">
            <a:spLocks noChangeArrowheads="1"/>
          </p:cNvSpPr>
          <p:nvPr/>
        </p:nvSpPr>
        <p:spPr bwMode="auto">
          <a:xfrm>
            <a:off x="7563556" y="0"/>
            <a:ext cx="1580444" cy="830997"/>
          </a:xfrm>
          <a:prstGeom prst="rect">
            <a:avLst/>
          </a:prstGeom>
          <a:blipFill>
            <a:blip r:embed="rId7"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正方形/長方形 31"/>
          <p:cNvSpPr/>
          <p:nvPr/>
        </p:nvSpPr>
        <p:spPr>
          <a:xfrm>
            <a:off x="5375564" y="2341418"/>
            <a:ext cx="69273" cy="141316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3075711" y="2382983"/>
            <a:ext cx="55418" cy="139930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p:cNvSpPr/>
          <p:nvPr/>
        </p:nvSpPr>
        <p:spPr>
          <a:xfrm>
            <a:off x="5805055" y="2479964"/>
            <a:ext cx="69273" cy="141316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正方形/長方形 26"/>
          <p:cNvSpPr/>
          <p:nvPr/>
        </p:nvSpPr>
        <p:spPr>
          <a:xfrm>
            <a:off x="3519057" y="2507674"/>
            <a:ext cx="55418" cy="1399309"/>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rot="900000">
            <a:off x="6289963" y="2881747"/>
            <a:ext cx="318654" cy="942109"/>
          </a:xfrm>
          <a:prstGeom prst="rect">
            <a:avLst/>
          </a:prstGeom>
          <a:solidFill>
            <a:srgbClr val="EC8F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角丸四角形 19"/>
          <p:cNvSpPr/>
          <p:nvPr/>
        </p:nvSpPr>
        <p:spPr>
          <a:xfrm>
            <a:off x="7189439" y="1703901"/>
            <a:ext cx="288032" cy="864096"/>
          </a:xfrm>
          <a:prstGeom prst="roundRect">
            <a:avLst/>
          </a:prstGeom>
          <a:solidFill>
            <a:srgbClr val="EC8F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6724034" y="1474022"/>
            <a:ext cx="648072" cy="1368152"/>
          </a:xfrm>
          <a:prstGeom prst="roundRect">
            <a:avLst/>
          </a:prstGeom>
          <a:solidFill>
            <a:srgbClr val="EC8F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hidden="1"/>
          <p:cNvSpPr>
            <a:spLocks noGrp="1"/>
          </p:cNvSpPr>
          <p:nvPr>
            <p:ph type="title"/>
          </p:nvPr>
        </p:nvSpPr>
        <p:spPr/>
        <p:txBody>
          <a:bodyPr/>
          <a:lstStyle/>
          <a:p>
            <a:endParaRPr kumimoji="1" lang="ja-JP" altLang="en-US"/>
          </a:p>
        </p:txBody>
      </p:sp>
      <p:sp>
        <p:nvSpPr>
          <p:cNvPr id="11" name="円/楕円 10"/>
          <p:cNvSpPr/>
          <p:nvPr/>
        </p:nvSpPr>
        <p:spPr>
          <a:xfrm>
            <a:off x="6724034" y="969966"/>
            <a:ext cx="648072" cy="620688"/>
          </a:xfrm>
          <a:prstGeom prst="ellipse">
            <a:avLst/>
          </a:prstGeom>
          <a:solidFill>
            <a:srgbClr val="EC8F14"/>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099" name="Picture 3"/>
          <p:cNvPicPr>
            <a:picLocks noChangeAspect="1" noChangeArrowheads="1"/>
          </p:cNvPicPr>
          <p:nvPr/>
        </p:nvPicPr>
        <p:blipFill>
          <a:blip r:embed="rId2" cstate="print"/>
          <a:srcRect/>
          <a:stretch>
            <a:fillRect/>
          </a:stretch>
        </p:blipFill>
        <p:spPr bwMode="auto">
          <a:xfrm>
            <a:off x="0" y="4404288"/>
            <a:ext cx="9144000" cy="2064131"/>
          </a:xfrm>
          <a:prstGeom prst="rect">
            <a:avLst/>
          </a:prstGeom>
          <a:noFill/>
          <a:ln w="9525">
            <a:noFill/>
            <a:miter lim="800000"/>
            <a:headEnd/>
            <a:tailEnd/>
          </a:ln>
        </p:spPr>
      </p:pic>
      <p:sp>
        <p:nvSpPr>
          <p:cNvPr id="16" name="角丸四角形 15"/>
          <p:cNvSpPr/>
          <p:nvPr/>
        </p:nvSpPr>
        <p:spPr>
          <a:xfrm>
            <a:off x="6884639" y="1717756"/>
            <a:ext cx="288032" cy="864096"/>
          </a:xfrm>
          <a:prstGeom prst="roundRect">
            <a:avLst/>
          </a:prstGeom>
          <a:solidFill>
            <a:srgbClr val="EC8F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角丸四角形 17"/>
          <p:cNvSpPr/>
          <p:nvPr/>
        </p:nvSpPr>
        <p:spPr>
          <a:xfrm>
            <a:off x="6248400" y="2840183"/>
            <a:ext cx="1052944" cy="277091"/>
          </a:xfrm>
          <a:prstGeom prst="roundRect">
            <a:avLst/>
          </a:prstGeom>
          <a:solidFill>
            <a:srgbClr val="DE84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rot="900000">
            <a:off x="6109854" y="3020293"/>
            <a:ext cx="318654" cy="942109"/>
          </a:xfrm>
          <a:prstGeom prst="rect">
            <a:avLst/>
          </a:prstGeom>
          <a:solidFill>
            <a:srgbClr val="EC8F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円/楕円 21"/>
          <p:cNvSpPr/>
          <p:nvPr/>
        </p:nvSpPr>
        <p:spPr>
          <a:xfrm>
            <a:off x="6830291" y="1122219"/>
            <a:ext cx="138545" cy="138546"/>
          </a:xfrm>
          <a:prstGeom prst="ellipse">
            <a:avLst/>
          </a:prstGeom>
          <a:solidFill>
            <a:srgbClr val="DE842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4" name="直線コネクタ 23"/>
          <p:cNvCxnSpPr/>
          <p:nvPr/>
        </p:nvCxnSpPr>
        <p:spPr>
          <a:xfrm>
            <a:off x="6761018" y="1427019"/>
            <a:ext cx="221673"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26" name="角丸四角形 25"/>
          <p:cNvSpPr/>
          <p:nvPr/>
        </p:nvSpPr>
        <p:spPr>
          <a:xfrm>
            <a:off x="2646219" y="2258290"/>
            <a:ext cx="3671455" cy="429493"/>
          </a:xfrm>
          <a:prstGeom prst="roundRect">
            <a:avLst/>
          </a:prstGeom>
          <a:blipFill>
            <a:blip r:embed="rId3" cstate="print"/>
            <a:tile tx="0" ty="0" sx="100000" sy="100000" flip="none" algn="tl"/>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6733310" y="3186546"/>
            <a:ext cx="1177636" cy="207819"/>
          </a:xfrm>
          <a:prstGeom prst="rect">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7703127" y="1357747"/>
            <a:ext cx="207819" cy="1842655"/>
          </a:xfrm>
          <a:prstGeom prst="rect">
            <a:avLst/>
          </a:prstGeom>
          <a:blipFill>
            <a:blip r:embed="rId4"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6774874" y="3408219"/>
            <a:ext cx="138545" cy="51261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7758548" y="3422073"/>
            <a:ext cx="124690" cy="48491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47"/>
          <p:cNvGrpSpPr/>
          <p:nvPr/>
        </p:nvGrpSpPr>
        <p:grpSpPr>
          <a:xfrm>
            <a:off x="471054" y="360219"/>
            <a:ext cx="2294723" cy="2191070"/>
            <a:chOff x="277091" y="637309"/>
            <a:chExt cx="2152650" cy="2124075"/>
          </a:xfrm>
        </p:grpSpPr>
        <p:pic>
          <p:nvPicPr>
            <p:cNvPr id="4101" name="Picture 5"/>
            <p:cNvPicPr>
              <a:picLocks noChangeAspect="1" noChangeArrowheads="1"/>
            </p:cNvPicPr>
            <p:nvPr/>
          </p:nvPicPr>
          <p:blipFill>
            <a:blip r:embed="rId5" cstate="print"/>
            <a:srcRect/>
            <a:stretch>
              <a:fillRect/>
            </a:stretch>
          </p:blipFill>
          <p:spPr bwMode="auto">
            <a:xfrm>
              <a:off x="277091" y="637309"/>
              <a:ext cx="2152650" cy="2124075"/>
            </a:xfrm>
            <a:prstGeom prst="rect">
              <a:avLst/>
            </a:prstGeom>
            <a:noFill/>
            <a:ln w="9525">
              <a:noFill/>
              <a:miter lim="800000"/>
              <a:headEnd/>
              <a:tailEnd/>
            </a:ln>
          </p:spPr>
        </p:pic>
        <p:sp>
          <p:nvSpPr>
            <p:cNvPr id="37" name="テキスト ボックス 36"/>
            <p:cNvSpPr txBox="1"/>
            <p:nvPr/>
          </p:nvSpPr>
          <p:spPr>
            <a:xfrm>
              <a:off x="1967478" y="1274618"/>
              <a:ext cx="375338" cy="817420"/>
            </a:xfrm>
            <a:prstGeom prst="rect">
              <a:avLst/>
            </a:prstGeom>
            <a:solidFill>
              <a:schemeClr val="bg1"/>
            </a:solidFill>
          </p:spPr>
          <p:txBody>
            <a:bodyPr vert="eaVert" wrap="square" rtlCol="0">
              <a:spAutoFit/>
            </a:bodyPr>
            <a:lstStyle/>
            <a:p>
              <a:r>
                <a:rPr kumimoji="1" lang="en-US" altLang="ja-JP" sz="1400" b="1" dirty="0" smtClean="0">
                  <a:solidFill>
                    <a:srgbClr val="00B050"/>
                  </a:solidFill>
                </a:rPr>
                <a:t>Body</a:t>
              </a:r>
              <a:endParaRPr kumimoji="1" lang="ja-JP" altLang="en-US" sz="1400" b="1" dirty="0">
                <a:solidFill>
                  <a:srgbClr val="00B050"/>
                </a:solidFill>
              </a:endParaRPr>
            </a:p>
          </p:txBody>
        </p:sp>
        <p:sp>
          <p:nvSpPr>
            <p:cNvPr id="38" name="テキスト ボックス 37"/>
            <p:cNvSpPr txBox="1"/>
            <p:nvPr/>
          </p:nvSpPr>
          <p:spPr>
            <a:xfrm>
              <a:off x="803564" y="2202874"/>
              <a:ext cx="582211" cy="369332"/>
            </a:xfrm>
            <a:prstGeom prst="rect">
              <a:avLst/>
            </a:prstGeom>
            <a:noFill/>
          </p:spPr>
          <p:txBody>
            <a:bodyPr wrap="none" rtlCol="0">
              <a:spAutoFit/>
            </a:bodyPr>
            <a:lstStyle/>
            <a:p>
              <a:r>
                <a:rPr lang="en-US" altLang="ja-JP" dirty="0" smtClean="0"/>
                <a:t>Coil</a:t>
              </a:r>
              <a:endParaRPr kumimoji="1" lang="ja-JP" altLang="en-US" dirty="0"/>
            </a:p>
          </p:txBody>
        </p:sp>
        <p:sp>
          <p:nvSpPr>
            <p:cNvPr id="39" name="テキスト ボックス 38"/>
            <p:cNvSpPr txBox="1"/>
            <p:nvPr/>
          </p:nvSpPr>
          <p:spPr>
            <a:xfrm>
              <a:off x="512617" y="900546"/>
              <a:ext cx="1290418" cy="338554"/>
            </a:xfrm>
            <a:prstGeom prst="rect">
              <a:avLst/>
            </a:prstGeom>
            <a:noFill/>
          </p:spPr>
          <p:txBody>
            <a:bodyPr wrap="none" rtlCol="0">
              <a:spAutoFit/>
            </a:bodyPr>
            <a:lstStyle/>
            <a:p>
              <a:r>
                <a:rPr lang="en-US" altLang="ja-JP" sz="1600" dirty="0" smtClean="0"/>
                <a:t>Top of Head</a:t>
              </a:r>
              <a:endParaRPr kumimoji="1" lang="ja-JP" altLang="en-US" sz="1600" dirty="0"/>
            </a:p>
          </p:txBody>
        </p:sp>
        <p:sp>
          <p:nvSpPr>
            <p:cNvPr id="40" name="テキスト ボックス 39"/>
            <p:cNvSpPr txBox="1"/>
            <p:nvPr/>
          </p:nvSpPr>
          <p:spPr>
            <a:xfrm>
              <a:off x="1385455" y="2008911"/>
              <a:ext cx="960519" cy="369332"/>
            </a:xfrm>
            <a:prstGeom prst="rect">
              <a:avLst/>
            </a:prstGeom>
            <a:noFill/>
          </p:spPr>
          <p:txBody>
            <a:bodyPr wrap="none" rtlCol="0">
              <a:spAutoFit/>
            </a:bodyPr>
            <a:lstStyle/>
            <a:p>
              <a:r>
                <a:rPr lang="ja-JP" altLang="en-US" dirty="0" smtClean="0"/>
                <a:t> </a:t>
              </a:r>
              <a:r>
                <a:rPr lang="en-US" altLang="ja-JP" dirty="0" smtClean="0"/>
                <a:t>&lt; </a:t>
              </a:r>
              <a:r>
                <a:rPr kumimoji="1" lang="en-US" altLang="ja-JP" dirty="0" smtClean="0"/>
                <a:t>5mm</a:t>
              </a:r>
              <a:endParaRPr kumimoji="1" lang="ja-JP" altLang="en-US" dirty="0"/>
            </a:p>
          </p:txBody>
        </p:sp>
        <p:sp>
          <p:nvSpPr>
            <p:cNvPr id="41" name="フリーフォーム 40"/>
            <p:cNvSpPr/>
            <p:nvPr/>
          </p:nvSpPr>
          <p:spPr>
            <a:xfrm>
              <a:off x="1759527" y="1593274"/>
              <a:ext cx="113399" cy="415636"/>
            </a:xfrm>
            <a:custGeom>
              <a:avLst/>
              <a:gdLst>
                <a:gd name="connsiteX0" fmla="*/ 0 w 113399"/>
                <a:gd name="connsiteY0" fmla="*/ 0 h 415636"/>
                <a:gd name="connsiteX1" fmla="*/ 27709 w 113399"/>
                <a:gd name="connsiteY1" fmla="*/ 235527 h 415636"/>
                <a:gd name="connsiteX2" fmla="*/ 55419 w 113399"/>
                <a:gd name="connsiteY2" fmla="*/ 318654 h 415636"/>
                <a:gd name="connsiteX3" fmla="*/ 110837 w 113399"/>
                <a:gd name="connsiteY3" fmla="*/ 415636 h 415636"/>
              </a:gdLst>
              <a:ahLst/>
              <a:cxnLst>
                <a:cxn ang="0">
                  <a:pos x="connsiteX0" y="connsiteY0"/>
                </a:cxn>
                <a:cxn ang="0">
                  <a:pos x="connsiteX1" y="connsiteY1"/>
                </a:cxn>
                <a:cxn ang="0">
                  <a:pos x="connsiteX2" y="connsiteY2"/>
                </a:cxn>
                <a:cxn ang="0">
                  <a:pos x="connsiteX3" y="connsiteY3"/>
                </a:cxn>
              </a:cxnLst>
              <a:rect l="l" t="t" r="r" b="b"/>
              <a:pathLst>
                <a:path w="113399" h="415636">
                  <a:moveTo>
                    <a:pt x="0" y="0"/>
                  </a:moveTo>
                  <a:cubicBezTo>
                    <a:pt x="4858" y="53437"/>
                    <a:pt x="11825" y="171991"/>
                    <a:pt x="27709" y="235527"/>
                  </a:cubicBezTo>
                  <a:cubicBezTo>
                    <a:pt x="34793" y="263863"/>
                    <a:pt x="39217" y="294352"/>
                    <a:pt x="55419" y="318654"/>
                  </a:cubicBezTo>
                  <a:cubicBezTo>
                    <a:pt x="113399" y="405624"/>
                    <a:pt x="110837" y="368479"/>
                    <a:pt x="110837" y="415636"/>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sp>
        <p:nvSpPr>
          <p:cNvPr id="43" name="正方形/長方形 42"/>
          <p:cNvSpPr/>
          <p:nvPr/>
        </p:nvSpPr>
        <p:spPr>
          <a:xfrm>
            <a:off x="5250870" y="1690255"/>
            <a:ext cx="1440875" cy="540328"/>
          </a:xfrm>
          <a:prstGeom prst="rect">
            <a:avLst/>
          </a:prstGeom>
          <a:blipFill>
            <a:blip r:embed="rId6"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6622472" y="1911929"/>
            <a:ext cx="124691" cy="110836"/>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正方形/長方形 45"/>
          <p:cNvSpPr/>
          <p:nvPr/>
        </p:nvSpPr>
        <p:spPr>
          <a:xfrm>
            <a:off x="5832764" y="1925783"/>
            <a:ext cx="678873" cy="138544"/>
          </a:xfrm>
          <a:prstGeom prst="rect">
            <a:avLst/>
          </a:prstGeom>
          <a:solidFill>
            <a:schemeClr val="bg1">
              <a:lumMod val="75000"/>
            </a:schemeClr>
          </a:solidFill>
          <a:ln>
            <a:solidFill>
              <a:srgbClr val="DE84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7" name="右矢印 46"/>
          <p:cNvSpPr/>
          <p:nvPr/>
        </p:nvSpPr>
        <p:spPr>
          <a:xfrm rot="720000" flipH="1">
            <a:off x="2829924" y="1529873"/>
            <a:ext cx="2881816" cy="26548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正方形/長方形 48"/>
          <p:cNvSpPr/>
          <p:nvPr/>
        </p:nvSpPr>
        <p:spPr>
          <a:xfrm>
            <a:off x="443346" y="2743198"/>
            <a:ext cx="2272146" cy="1565565"/>
          </a:xfrm>
          <a:prstGeom prst="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1" name="テキスト ボックス 50"/>
          <p:cNvSpPr txBox="1"/>
          <p:nvPr/>
        </p:nvSpPr>
        <p:spPr>
          <a:xfrm>
            <a:off x="471055" y="2923310"/>
            <a:ext cx="2121093" cy="1200329"/>
          </a:xfrm>
          <a:prstGeom prst="rect">
            <a:avLst/>
          </a:prstGeom>
          <a:noFill/>
        </p:spPr>
        <p:txBody>
          <a:bodyPr wrap="none" rtlCol="0">
            <a:spAutoFit/>
          </a:bodyPr>
          <a:lstStyle/>
          <a:p>
            <a:r>
              <a:rPr lang="en-US" altLang="ja-JP" dirty="0" smtClean="0"/>
              <a:t>Sensor </a:t>
            </a:r>
            <a:r>
              <a:rPr lang="en-US" altLang="ja-JP" dirty="0" smtClean="0"/>
              <a:t>is installed </a:t>
            </a:r>
          </a:p>
          <a:p>
            <a:r>
              <a:rPr lang="en-US" altLang="ja-JP" dirty="0" smtClean="0"/>
              <a:t>in the shield case</a:t>
            </a:r>
          </a:p>
          <a:p>
            <a:r>
              <a:rPr lang="en-US" altLang="ja-JP" dirty="0" smtClean="0"/>
              <a:t>t</a:t>
            </a:r>
            <a:r>
              <a:rPr lang="en-US" altLang="ja-JP" dirty="0" smtClean="0"/>
              <a:t>o </a:t>
            </a:r>
            <a:r>
              <a:rPr lang="en-US" altLang="ja-JP" dirty="0" smtClean="0"/>
              <a:t>avoid influence </a:t>
            </a:r>
            <a:endParaRPr kumimoji="1" lang="en-US" altLang="ja-JP" dirty="0" smtClean="0"/>
          </a:p>
          <a:p>
            <a:r>
              <a:rPr lang="en-US" altLang="ja-JP" dirty="0" smtClean="0"/>
              <a:t>of  magnetic </a:t>
            </a:r>
            <a:r>
              <a:rPr lang="en-US" altLang="ja-JP" dirty="0" smtClean="0"/>
              <a:t>noise</a:t>
            </a:r>
            <a:endParaRPr kumimoji="1" lang="en-US" altLang="ja-JP" dirty="0" smtClean="0"/>
          </a:p>
        </p:txBody>
      </p:sp>
      <p:sp>
        <p:nvSpPr>
          <p:cNvPr id="55" name="円/楕円 54"/>
          <p:cNvSpPr/>
          <p:nvPr/>
        </p:nvSpPr>
        <p:spPr>
          <a:xfrm>
            <a:off x="5763490" y="1593271"/>
            <a:ext cx="831273" cy="81741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矢印コネクタ 56"/>
          <p:cNvCxnSpPr/>
          <p:nvPr/>
        </p:nvCxnSpPr>
        <p:spPr>
          <a:xfrm>
            <a:off x="5126182" y="1246909"/>
            <a:ext cx="457200" cy="318655"/>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58" name="テキスト ボックス 57"/>
          <p:cNvSpPr txBox="1"/>
          <p:nvPr/>
        </p:nvSpPr>
        <p:spPr>
          <a:xfrm>
            <a:off x="4031672" y="845127"/>
            <a:ext cx="1377300" cy="369332"/>
          </a:xfrm>
          <a:prstGeom prst="rect">
            <a:avLst/>
          </a:prstGeom>
          <a:noFill/>
        </p:spPr>
        <p:txBody>
          <a:bodyPr wrap="none" rtlCol="0">
            <a:spAutoFit/>
          </a:bodyPr>
          <a:lstStyle/>
          <a:p>
            <a:r>
              <a:rPr lang="en-US" altLang="ja-JP" dirty="0" smtClean="0"/>
              <a:t>Shield case</a:t>
            </a:r>
            <a:endParaRPr kumimoji="1" lang="ja-JP" altLang="en-US" dirty="0"/>
          </a:p>
        </p:txBody>
      </p:sp>
      <p:cxnSp>
        <p:nvCxnSpPr>
          <p:cNvPr id="62" name="直線矢印コネクタ 61"/>
          <p:cNvCxnSpPr/>
          <p:nvPr/>
        </p:nvCxnSpPr>
        <p:spPr>
          <a:xfrm flipH="1">
            <a:off x="6761018" y="1025236"/>
            <a:ext cx="803564" cy="886691"/>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63" name="テキスト ボックス 62"/>
          <p:cNvSpPr txBox="1"/>
          <p:nvPr/>
        </p:nvSpPr>
        <p:spPr>
          <a:xfrm>
            <a:off x="7675418" y="637309"/>
            <a:ext cx="1249060" cy="369332"/>
          </a:xfrm>
          <a:prstGeom prst="rect">
            <a:avLst/>
          </a:prstGeom>
          <a:noFill/>
        </p:spPr>
        <p:txBody>
          <a:bodyPr wrap="none" rtlCol="0">
            <a:spAutoFit/>
          </a:bodyPr>
          <a:lstStyle/>
          <a:p>
            <a:r>
              <a:rPr lang="en-US" altLang="ja-JP" dirty="0" smtClean="0"/>
              <a:t>Open hole</a:t>
            </a:r>
            <a:endParaRPr kumimoji="1" lang="ja-JP" altLang="en-US" dirty="0"/>
          </a:p>
        </p:txBody>
      </p:sp>
      <p:sp>
        <p:nvSpPr>
          <p:cNvPr id="42" name="テキスト ボックス 41"/>
          <p:cNvSpPr txBox="1"/>
          <p:nvPr/>
        </p:nvSpPr>
        <p:spPr>
          <a:xfrm>
            <a:off x="7370618" y="4267201"/>
            <a:ext cx="461986" cy="369332"/>
          </a:xfrm>
          <a:prstGeom prst="rect">
            <a:avLst/>
          </a:prstGeom>
          <a:noFill/>
        </p:spPr>
        <p:txBody>
          <a:bodyPr wrap="none" rtlCol="0">
            <a:spAutoFit/>
          </a:bodyPr>
          <a:lstStyle/>
          <a:p>
            <a:r>
              <a:rPr kumimoji="1" lang="ja-JP" altLang="en-US" b="1" dirty="0" smtClean="0">
                <a:solidFill>
                  <a:schemeClr val="tx2"/>
                </a:solidFill>
              </a:rPr>
              <a:t>ＭＩ</a:t>
            </a:r>
            <a:endParaRPr kumimoji="1" lang="ja-JP" altLang="en-US" b="1" dirty="0">
              <a:solidFill>
                <a:schemeClr val="tx2"/>
              </a:solidFill>
            </a:endParaRPr>
          </a:p>
        </p:txBody>
      </p:sp>
      <p:sp>
        <p:nvSpPr>
          <p:cNvPr id="44" name="テキスト ボックス 43"/>
          <p:cNvSpPr txBox="1"/>
          <p:nvPr/>
        </p:nvSpPr>
        <p:spPr>
          <a:xfrm>
            <a:off x="7633854" y="5514109"/>
            <a:ext cx="684803" cy="369332"/>
          </a:xfrm>
          <a:prstGeom prst="rect">
            <a:avLst/>
          </a:prstGeom>
          <a:noFill/>
        </p:spPr>
        <p:txBody>
          <a:bodyPr wrap="none" rtlCol="0">
            <a:spAutoFit/>
          </a:bodyPr>
          <a:lstStyle/>
          <a:p>
            <a:r>
              <a:rPr lang="en-US" altLang="ja-JP" b="1" dirty="0" smtClean="0">
                <a:solidFill>
                  <a:srgbClr val="FF0000"/>
                </a:solidFill>
                <a:latin typeface="Arial" pitchFamily="34" charset="0"/>
                <a:cs typeface="Arial" pitchFamily="34" charset="0"/>
              </a:rPr>
              <a:t>ECG</a:t>
            </a:r>
            <a:endParaRPr kumimoji="1" lang="ja-JP" altLang="en-US" b="1" dirty="0">
              <a:solidFill>
                <a:srgbClr val="FF0000"/>
              </a:solidFill>
              <a:latin typeface="Arial" pitchFamily="34" charset="0"/>
              <a:cs typeface="Arial" pitchFamily="34" charset="0"/>
            </a:endParaRPr>
          </a:p>
        </p:txBody>
      </p:sp>
      <p:pic>
        <p:nvPicPr>
          <p:cNvPr id="48" name="Picture 2"/>
          <p:cNvPicPr>
            <a:picLocks noChangeAspect="1" noChangeArrowheads="1"/>
          </p:cNvPicPr>
          <p:nvPr/>
        </p:nvPicPr>
        <p:blipFill>
          <a:blip r:embed="rId7" cstate="print"/>
          <a:srcRect/>
          <a:stretch>
            <a:fillRect/>
          </a:stretch>
        </p:blipFill>
        <p:spPr bwMode="auto">
          <a:xfrm>
            <a:off x="5604053" y="6376036"/>
            <a:ext cx="3539947" cy="481964"/>
          </a:xfrm>
          <a:prstGeom prst="rect">
            <a:avLst/>
          </a:prstGeom>
          <a:noFill/>
          <a:ln w="9525">
            <a:noFill/>
            <a:miter lim="800000"/>
            <a:headEnd/>
            <a:tailEnd/>
          </a:ln>
        </p:spPr>
      </p:pic>
      <p:sp>
        <p:nvSpPr>
          <p:cNvPr id="50" name="Text Box 4"/>
          <p:cNvSpPr txBox="1">
            <a:spLocks noChangeArrowheads="1"/>
          </p:cNvSpPr>
          <p:nvPr/>
        </p:nvSpPr>
        <p:spPr bwMode="auto">
          <a:xfrm>
            <a:off x="7563556" y="0"/>
            <a:ext cx="1580444" cy="830997"/>
          </a:xfrm>
          <a:prstGeom prst="rect">
            <a:avLst/>
          </a:prstGeom>
          <a:blipFill>
            <a:blip r:embed="rId8"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 xmlns:p14="http://schemas.microsoft.com/office/powerpoint/2010/main" val="35428312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descr="p300.png"/>
          <p:cNvPicPr/>
          <p:nvPr/>
        </p:nvPicPr>
        <p:blipFill>
          <a:blip r:embed="rId2" cstate="print"/>
          <a:srcRect/>
          <a:stretch>
            <a:fillRect/>
          </a:stretch>
        </p:blipFill>
        <p:spPr>
          <a:xfrm>
            <a:off x="1365951" y="777874"/>
            <a:ext cx="5898449" cy="3667126"/>
          </a:xfrm>
          <a:prstGeom prst="rect">
            <a:avLst/>
          </a:prstGeom>
        </p:spPr>
      </p:pic>
      <p:sp>
        <p:nvSpPr>
          <p:cNvPr id="3" name="テキスト ボックス 2"/>
          <p:cNvSpPr txBox="1"/>
          <p:nvPr/>
        </p:nvSpPr>
        <p:spPr>
          <a:xfrm>
            <a:off x="2474686" y="145143"/>
            <a:ext cx="3706464" cy="461665"/>
          </a:xfrm>
          <a:prstGeom prst="rect">
            <a:avLst/>
          </a:prstGeom>
          <a:noFill/>
        </p:spPr>
        <p:txBody>
          <a:bodyPr wrap="none" rtlCol="0">
            <a:spAutoFit/>
          </a:bodyPr>
          <a:lstStyle/>
          <a:p>
            <a:r>
              <a:rPr lang="en-US" altLang="ja-JP" sz="2400" b="1" dirty="0" smtClean="0">
                <a:solidFill>
                  <a:srgbClr val="002060"/>
                </a:solidFill>
                <a:effectLst>
                  <a:outerShdw blurRad="38100" dist="38100" dir="2700000" algn="tl">
                    <a:srgbClr val="000000">
                      <a:alpha val="43137"/>
                    </a:srgbClr>
                  </a:outerShdw>
                </a:effectLst>
              </a:rPr>
              <a:t>Event-Related Potential </a:t>
            </a:r>
            <a:endParaRPr kumimoji="1" lang="ja-JP" altLang="en-US" sz="2400" b="1" dirty="0">
              <a:solidFill>
                <a:srgbClr val="002060"/>
              </a:solidFill>
              <a:effectLst>
                <a:outerShdw blurRad="38100" dist="38100" dir="2700000" algn="tl">
                  <a:srgbClr val="000000">
                    <a:alpha val="43137"/>
                  </a:srgbClr>
                </a:outerShdw>
              </a:effectLst>
            </a:endParaRPr>
          </a:p>
        </p:txBody>
      </p:sp>
      <p:sp>
        <p:nvSpPr>
          <p:cNvPr id="5" name="正方形/長方形 4"/>
          <p:cNvSpPr/>
          <p:nvPr/>
        </p:nvSpPr>
        <p:spPr>
          <a:xfrm>
            <a:off x="1104900" y="4539377"/>
            <a:ext cx="7251700" cy="1200329"/>
          </a:xfrm>
          <a:prstGeom prst="rect">
            <a:avLst/>
          </a:prstGeom>
        </p:spPr>
        <p:txBody>
          <a:bodyPr wrap="square">
            <a:spAutoFit/>
          </a:bodyPr>
          <a:lstStyle/>
          <a:p>
            <a:r>
              <a:rPr lang="en-US" altLang="ja-JP" dirty="0" smtClean="0"/>
              <a:t>An </a:t>
            </a:r>
            <a:r>
              <a:rPr lang="en-US" altLang="ja-JP" b="1" dirty="0" smtClean="0"/>
              <a:t>event-related potential</a:t>
            </a:r>
            <a:r>
              <a:rPr lang="en-US" altLang="ja-JP" dirty="0" smtClean="0"/>
              <a:t> (ERP) is the measured brain response that is the direct result of a specific sensory, cognitive, or motor event. More formally, it is any stereotyped </a:t>
            </a:r>
            <a:r>
              <a:rPr lang="en-US" altLang="ja-JP" u="heavy" dirty="0" smtClean="0"/>
              <a:t>electrophysiological response to a stimulus. </a:t>
            </a:r>
            <a:endParaRPr lang="ja-JP" altLang="ja-JP" u="heavy" dirty="0"/>
          </a:p>
        </p:txBody>
      </p:sp>
      <p:sp>
        <p:nvSpPr>
          <p:cNvPr id="7" name="テキスト ボックス 6"/>
          <p:cNvSpPr txBox="1"/>
          <p:nvPr/>
        </p:nvSpPr>
        <p:spPr>
          <a:xfrm>
            <a:off x="1227227" y="5811157"/>
            <a:ext cx="7012048" cy="400110"/>
          </a:xfrm>
          <a:prstGeom prst="rect">
            <a:avLst/>
          </a:prstGeom>
          <a:solidFill>
            <a:schemeClr val="bg1"/>
          </a:solidFill>
        </p:spPr>
        <p:txBody>
          <a:bodyPr wrap="none" rtlCol="0">
            <a:spAutoFit/>
          </a:bodyPr>
          <a:lstStyle/>
          <a:p>
            <a:r>
              <a:rPr kumimoji="1" lang="en-US" altLang="ja-JP" sz="2000" b="1" dirty="0" smtClean="0">
                <a:solidFill>
                  <a:srgbClr val="FF0000"/>
                </a:solidFill>
              </a:rPr>
              <a:t>We challenged  to measure event-related magnetic field </a:t>
            </a:r>
            <a:endParaRPr kumimoji="1" lang="ja-JP" altLang="en-US" sz="2000" b="1" dirty="0">
              <a:solidFill>
                <a:srgbClr val="FF0000"/>
              </a:solidFill>
            </a:endParaRPr>
          </a:p>
        </p:txBody>
      </p:sp>
      <p:sp>
        <p:nvSpPr>
          <p:cNvPr id="8" name="円/楕円 7"/>
          <p:cNvSpPr/>
          <p:nvPr/>
        </p:nvSpPr>
        <p:spPr>
          <a:xfrm>
            <a:off x="3091542" y="729343"/>
            <a:ext cx="576943" cy="413657"/>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11"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1880203" y="503281"/>
            <a:ext cx="5892801" cy="564728"/>
          </a:xfrm>
          <a:prstGeom prst="rect">
            <a:avLst/>
          </a:prstGeom>
        </p:spPr>
        <p:txBody>
          <a:bodyPr vert="horz" anchor="ctr">
            <a:noAutofit/>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en-US" altLang="ja-JP"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N100 (N1) </a:t>
            </a:r>
            <a:r>
              <a:rPr lang="ja-JP" altLang="en-US"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 </a:t>
            </a:r>
            <a:r>
              <a:rPr lang="en-US" altLang="ja-JP"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Experiment </a:t>
            </a:r>
            <a:r>
              <a:rPr lang="ja-JP" altLang="en-US"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a:t>
            </a:r>
            <a:r>
              <a:rPr lang="en-US" altLang="ja-JP"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 Method</a:t>
            </a:r>
            <a:r>
              <a:rPr lang="ja-JP" altLang="en-US"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 </a:t>
            </a:r>
            <a:endParaRPr lang="ja-JP" altLang="en-US" sz="2400" b="1" dirty="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endParaRPr>
          </a:p>
        </p:txBody>
      </p:sp>
      <p:sp>
        <p:nvSpPr>
          <p:cNvPr id="12" name="テキスト ボックス 11"/>
          <p:cNvSpPr txBox="1"/>
          <p:nvPr/>
        </p:nvSpPr>
        <p:spPr>
          <a:xfrm>
            <a:off x="2489343" y="1344960"/>
            <a:ext cx="4381357" cy="1487140"/>
          </a:xfrm>
          <a:prstGeom prst="rect">
            <a:avLst/>
          </a:prstGeom>
          <a:noFill/>
        </p:spPr>
        <p:txBody>
          <a:bodyPr wrap="square" rtlCol="0">
            <a:spAutoFit/>
          </a:bodyPr>
          <a:lstStyle/>
          <a:p>
            <a:r>
              <a:rPr lang="en-US" altLang="ja-JP" dirty="0" smtClean="0"/>
              <a:t>Audio stimuli </a:t>
            </a:r>
            <a:r>
              <a:rPr kumimoji="1" lang="ja-JP" altLang="en-US" dirty="0" smtClean="0"/>
              <a:t>： </a:t>
            </a:r>
            <a:r>
              <a:rPr lang="en-US" altLang="ja-JP" dirty="0" smtClean="0"/>
              <a:t>f = </a:t>
            </a:r>
            <a:r>
              <a:rPr kumimoji="1" lang="en-US" altLang="ja-JP" dirty="0" smtClean="0"/>
              <a:t>1000 Hz</a:t>
            </a:r>
          </a:p>
          <a:p>
            <a:r>
              <a:rPr kumimoji="1" lang="en-US" altLang="ja-JP" dirty="0"/>
              <a:t>	</a:t>
            </a:r>
            <a:r>
              <a:rPr lang="en-US" altLang="ja-JP" dirty="0" smtClean="0"/>
              <a:t>Duration </a:t>
            </a:r>
            <a:r>
              <a:rPr kumimoji="1" lang="ja-JP" altLang="en-US" dirty="0" smtClean="0"/>
              <a:t> </a:t>
            </a:r>
            <a:r>
              <a:rPr kumimoji="1" lang="en-US" altLang="ja-JP" dirty="0" smtClean="0"/>
              <a:t>200 </a:t>
            </a:r>
            <a:r>
              <a:rPr kumimoji="1" lang="en-US" altLang="ja-JP" dirty="0" err="1" smtClean="0"/>
              <a:t>ms</a:t>
            </a:r>
            <a:endParaRPr kumimoji="1" lang="en-US" altLang="ja-JP" dirty="0" smtClean="0"/>
          </a:p>
          <a:p>
            <a:r>
              <a:rPr kumimoji="1" lang="en-US" altLang="ja-JP" dirty="0"/>
              <a:t>	</a:t>
            </a:r>
            <a:r>
              <a:rPr lang="en-US" altLang="ja-JP" dirty="0" smtClean="0"/>
              <a:t>Interval </a:t>
            </a:r>
            <a:r>
              <a:rPr kumimoji="1" lang="ja-JP" altLang="en-US" dirty="0" smtClean="0"/>
              <a:t> </a:t>
            </a:r>
            <a:r>
              <a:rPr kumimoji="1" lang="en-US" altLang="ja-JP" dirty="0" err="1" smtClean="0">
                <a:solidFill>
                  <a:srgbClr val="FF0000"/>
                </a:solidFill>
              </a:rPr>
              <a:t>800ms-1400ms</a:t>
            </a:r>
            <a:endParaRPr kumimoji="1" lang="en-US" altLang="ja-JP" dirty="0" smtClean="0">
              <a:solidFill>
                <a:srgbClr val="FF0000"/>
              </a:solidFill>
            </a:endParaRPr>
          </a:p>
          <a:p>
            <a:r>
              <a:rPr lang="en-US" altLang="ja-JP" dirty="0">
                <a:solidFill>
                  <a:srgbClr val="FF0000"/>
                </a:solidFill>
              </a:rPr>
              <a:t>	</a:t>
            </a:r>
            <a:r>
              <a:rPr lang="en-US" altLang="ja-JP" dirty="0" smtClean="0">
                <a:solidFill>
                  <a:srgbClr val="FF0000"/>
                </a:solidFill>
              </a:rPr>
              <a:t>	</a:t>
            </a:r>
            <a:r>
              <a:rPr kumimoji="1" lang="en-US" altLang="ja-JP" dirty="0" smtClean="0">
                <a:solidFill>
                  <a:srgbClr val="FF0000"/>
                </a:solidFill>
              </a:rPr>
              <a:t>(</a:t>
            </a:r>
            <a:r>
              <a:rPr lang="en-US" altLang="ja-JP" dirty="0" smtClean="0">
                <a:solidFill>
                  <a:srgbClr val="FF0000"/>
                </a:solidFill>
              </a:rPr>
              <a:t>random</a:t>
            </a:r>
            <a:r>
              <a:rPr kumimoji="1" lang="en-US" altLang="ja-JP" dirty="0" smtClean="0">
                <a:solidFill>
                  <a:srgbClr val="FF0000"/>
                </a:solidFill>
              </a:rPr>
              <a:t>)</a:t>
            </a:r>
          </a:p>
          <a:p>
            <a:r>
              <a:rPr kumimoji="1" lang="en-US" altLang="ja-JP" dirty="0"/>
              <a:t>	</a:t>
            </a:r>
            <a:endParaRPr kumimoji="1" lang="ja-JP" altLang="en-US" dirty="0"/>
          </a:p>
        </p:txBody>
      </p:sp>
      <p:grpSp>
        <p:nvGrpSpPr>
          <p:cNvPr id="2" name="グループ化 15"/>
          <p:cNvGrpSpPr/>
          <p:nvPr/>
        </p:nvGrpSpPr>
        <p:grpSpPr>
          <a:xfrm>
            <a:off x="5369418" y="2704852"/>
            <a:ext cx="3457082" cy="3441948"/>
            <a:chOff x="4860032" y="3501008"/>
            <a:chExt cx="2417294" cy="2396271"/>
          </a:xfrm>
        </p:grpSpPr>
        <p:grpSp>
          <p:nvGrpSpPr>
            <p:cNvPr id="3" name="グループ化 6"/>
            <p:cNvGrpSpPr/>
            <p:nvPr/>
          </p:nvGrpSpPr>
          <p:grpSpPr>
            <a:xfrm>
              <a:off x="4860032" y="3501008"/>
              <a:ext cx="2417294" cy="2396271"/>
              <a:chOff x="4860032" y="3356992"/>
              <a:chExt cx="2417294" cy="2396271"/>
            </a:xfrm>
            <a:noFill/>
          </p:grpSpPr>
          <p:grpSp>
            <p:nvGrpSpPr>
              <p:cNvPr id="7" name="グループ化 7"/>
              <p:cNvGrpSpPr/>
              <p:nvPr/>
            </p:nvGrpSpPr>
            <p:grpSpPr>
              <a:xfrm>
                <a:off x="4860032" y="3356992"/>
                <a:ext cx="2417294" cy="2396271"/>
                <a:chOff x="4458962" y="3885466"/>
                <a:chExt cx="2417294" cy="2396271"/>
              </a:xfrm>
              <a:grpFill/>
            </p:grpSpPr>
            <p:sp>
              <p:nvSpPr>
                <p:cNvPr id="10" name="正方形/長方形 9"/>
                <p:cNvSpPr/>
                <p:nvPr/>
              </p:nvSpPr>
              <p:spPr>
                <a:xfrm>
                  <a:off x="4458962" y="3885466"/>
                  <a:ext cx="2417294" cy="23962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図 10"/>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499992" y="4053276"/>
                  <a:ext cx="2304900" cy="2060649"/>
                </a:xfrm>
                <a:prstGeom prst="rect">
                  <a:avLst/>
                </a:prstGeom>
                <a:grpFill/>
              </p:spPr>
            </p:pic>
          </p:grpSp>
          <p:sp>
            <p:nvSpPr>
              <p:cNvPr id="9" name="円/楕円 8"/>
              <p:cNvSpPr/>
              <p:nvPr/>
            </p:nvSpPr>
            <p:spPr>
              <a:xfrm>
                <a:off x="5187392" y="4421051"/>
                <a:ext cx="267195" cy="267473"/>
              </a:xfrm>
              <a:prstGeom prst="ellipse">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 name="円/楕円 12"/>
            <p:cNvSpPr/>
            <p:nvPr/>
          </p:nvSpPr>
          <p:spPr>
            <a:xfrm>
              <a:off x="6645956" y="4573145"/>
              <a:ext cx="267195" cy="2674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5" name="図 14"/>
          <p:cNvPicPr/>
          <p:nvPr/>
        </p:nvPicPr>
        <p:blipFill>
          <a:blip r:embed="rId3" cstate="print">
            <a:extLst>
              <a:ext uri="{28A0092B-C50C-407E-A947-70E740481C1C}">
                <a14:useLocalDpi xmlns:a14="http://schemas.microsoft.com/office/drawing/2010/main" xmlns="" val="0"/>
              </a:ext>
            </a:extLst>
          </a:blip>
          <a:stretch>
            <a:fillRect/>
          </a:stretch>
        </p:blipFill>
        <p:spPr>
          <a:xfrm>
            <a:off x="1335726" y="3082692"/>
            <a:ext cx="3680650" cy="2636172"/>
          </a:xfrm>
          <a:prstGeom prst="rect">
            <a:avLst/>
          </a:prstGeom>
        </p:spPr>
      </p:pic>
      <p:pic>
        <p:nvPicPr>
          <p:cNvPr id="14" name="Picture 2"/>
          <p:cNvPicPr>
            <a:picLocks noChangeAspect="1" noChangeArrowheads="1"/>
          </p:cNvPicPr>
          <p:nvPr/>
        </p:nvPicPr>
        <p:blipFill>
          <a:blip r:embed="rId4" cstate="print"/>
          <a:srcRect/>
          <a:stretch>
            <a:fillRect/>
          </a:stretch>
        </p:blipFill>
        <p:spPr bwMode="auto">
          <a:xfrm>
            <a:off x="5604053" y="6376036"/>
            <a:ext cx="3539947" cy="481964"/>
          </a:xfrm>
          <a:prstGeom prst="rect">
            <a:avLst/>
          </a:prstGeom>
          <a:noFill/>
          <a:ln w="9525">
            <a:noFill/>
            <a:miter lim="800000"/>
            <a:headEnd/>
            <a:tailEnd/>
          </a:ln>
        </p:spPr>
      </p:pic>
      <p:sp>
        <p:nvSpPr>
          <p:cNvPr id="17" name="Text Box 4"/>
          <p:cNvSpPr txBox="1">
            <a:spLocks noChangeArrowheads="1"/>
          </p:cNvSpPr>
          <p:nvPr/>
        </p:nvSpPr>
        <p:spPr bwMode="auto">
          <a:xfrm>
            <a:off x="7563556" y="0"/>
            <a:ext cx="1580444" cy="830997"/>
          </a:xfrm>
          <a:prstGeom prst="rect">
            <a:avLst/>
          </a:prstGeom>
          <a:blipFill>
            <a:blip r:embed="rId5"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p14="http://schemas.microsoft.com/office/powerpoint/2010/main" xmlns="" val="20148687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txBox="1">
            <a:spLocks/>
          </p:cNvSpPr>
          <p:nvPr/>
        </p:nvSpPr>
        <p:spPr>
          <a:xfrm>
            <a:off x="6516216" y="0"/>
            <a:ext cx="2547851" cy="576064"/>
          </a:xfrm>
          <a:prstGeom prst="rect">
            <a:avLst/>
          </a:prstGeom>
        </p:spPr>
        <p:txBody>
          <a:bodyPr vert="horz" anchor="ctr">
            <a:normAutofit/>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ja-JP" altLang="en-US" sz="2000" dirty="0" smtClean="0">
                <a:solidFill>
                  <a:schemeClr val="bg1"/>
                </a:solidFill>
                <a:latin typeface="+mn-ea"/>
                <a:ea typeface="+mn-ea"/>
              </a:rPr>
              <a:t>修士期間の研究内容</a:t>
            </a:r>
            <a:endParaRPr lang="ja-JP" altLang="en-US" sz="2000" dirty="0">
              <a:solidFill>
                <a:schemeClr val="bg1"/>
              </a:solidFill>
              <a:latin typeface="+mn-ea"/>
              <a:ea typeface="+mn-ea"/>
            </a:endParaRPr>
          </a:p>
        </p:txBody>
      </p:sp>
      <p:sp>
        <p:nvSpPr>
          <p:cNvPr id="8" name="テキスト ボックス 7"/>
          <p:cNvSpPr txBox="1"/>
          <p:nvPr/>
        </p:nvSpPr>
        <p:spPr>
          <a:xfrm>
            <a:off x="5820916" y="872067"/>
            <a:ext cx="3323084" cy="584775"/>
          </a:xfrm>
          <a:prstGeom prst="rect">
            <a:avLst/>
          </a:prstGeom>
          <a:noFill/>
        </p:spPr>
        <p:txBody>
          <a:bodyPr wrap="square" rtlCol="0">
            <a:spAutoFit/>
          </a:bodyPr>
          <a:lstStyle/>
          <a:p>
            <a:r>
              <a:rPr kumimoji="1" lang="en-US" altLang="ja-JP" dirty="0" smtClean="0"/>
              <a:t>100 times averaged data</a:t>
            </a:r>
            <a:r>
              <a:rPr lang="en-US" altLang="ja-JP" dirty="0"/>
              <a:t> </a:t>
            </a:r>
            <a:r>
              <a:rPr lang="en-US" altLang="ja-JP" sz="1400" dirty="0" smtClean="0"/>
              <a:t>(Three times  repeat experiment)</a:t>
            </a:r>
            <a:endParaRPr kumimoji="1" lang="ja-JP" altLang="en-US" sz="1400" dirty="0"/>
          </a:p>
        </p:txBody>
      </p:sp>
      <p:pic>
        <p:nvPicPr>
          <p:cNvPr id="13" name="図 12"/>
          <p:cNvPicPr>
            <a:picLocks noChangeAspect="1"/>
          </p:cNvPicPr>
          <p:nvPr/>
        </p:nvPicPr>
        <p:blipFill>
          <a:blip r:embed="rId2" cstate="print"/>
          <a:stretch>
            <a:fillRect/>
          </a:stretch>
        </p:blipFill>
        <p:spPr>
          <a:xfrm>
            <a:off x="1403648" y="1510101"/>
            <a:ext cx="6126089" cy="5085888"/>
          </a:xfrm>
          <a:prstGeom prst="rect">
            <a:avLst/>
          </a:prstGeom>
        </p:spPr>
      </p:pic>
      <p:sp>
        <p:nvSpPr>
          <p:cNvPr id="14" name="テキスト ボックス 13"/>
          <p:cNvSpPr txBox="1"/>
          <p:nvPr/>
        </p:nvSpPr>
        <p:spPr>
          <a:xfrm>
            <a:off x="3851920" y="3514380"/>
            <a:ext cx="1584176" cy="369332"/>
          </a:xfrm>
          <a:prstGeom prst="rect">
            <a:avLst/>
          </a:prstGeom>
          <a:noFill/>
        </p:spPr>
        <p:txBody>
          <a:bodyPr wrap="square" rtlCol="0">
            <a:spAutoFit/>
          </a:bodyPr>
          <a:lstStyle/>
          <a:p>
            <a:pPr algn="ctr"/>
            <a:r>
              <a:rPr kumimoji="1" lang="en-US" altLang="ja-JP" dirty="0" smtClean="0"/>
              <a:t>Time[</a:t>
            </a:r>
            <a:r>
              <a:rPr kumimoji="1" lang="en-US" altLang="ja-JP" dirty="0" err="1" smtClean="0"/>
              <a:t>msec</a:t>
            </a:r>
            <a:r>
              <a:rPr lang="en-US" altLang="ja-JP" dirty="0"/>
              <a:t>]</a:t>
            </a:r>
            <a:endParaRPr kumimoji="1" lang="ja-JP" altLang="en-US" dirty="0"/>
          </a:p>
        </p:txBody>
      </p:sp>
      <p:sp>
        <p:nvSpPr>
          <p:cNvPr id="16" name="テキスト ボックス 15"/>
          <p:cNvSpPr txBox="1"/>
          <p:nvPr/>
        </p:nvSpPr>
        <p:spPr>
          <a:xfrm>
            <a:off x="3851920" y="6085554"/>
            <a:ext cx="1584176" cy="369332"/>
          </a:xfrm>
          <a:prstGeom prst="rect">
            <a:avLst/>
          </a:prstGeom>
          <a:noFill/>
        </p:spPr>
        <p:txBody>
          <a:bodyPr wrap="square" rtlCol="0">
            <a:spAutoFit/>
          </a:bodyPr>
          <a:lstStyle/>
          <a:p>
            <a:pPr algn="ctr"/>
            <a:r>
              <a:rPr kumimoji="1" lang="en-US" altLang="ja-JP" dirty="0" smtClean="0"/>
              <a:t>Time[</a:t>
            </a:r>
            <a:r>
              <a:rPr kumimoji="1" lang="en-US" altLang="ja-JP" dirty="0" err="1" smtClean="0"/>
              <a:t>msec</a:t>
            </a:r>
            <a:r>
              <a:rPr lang="en-US" altLang="ja-JP" dirty="0"/>
              <a:t>]</a:t>
            </a:r>
            <a:endParaRPr kumimoji="1" lang="ja-JP" altLang="en-US" dirty="0"/>
          </a:p>
        </p:txBody>
      </p:sp>
      <p:sp>
        <p:nvSpPr>
          <p:cNvPr id="17" name="テキスト ボックス 16"/>
          <p:cNvSpPr txBox="1"/>
          <p:nvPr/>
        </p:nvSpPr>
        <p:spPr>
          <a:xfrm>
            <a:off x="1302023" y="1448780"/>
            <a:ext cx="461665" cy="2052228"/>
          </a:xfrm>
          <a:prstGeom prst="rect">
            <a:avLst/>
          </a:prstGeom>
          <a:noFill/>
        </p:spPr>
        <p:txBody>
          <a:bodyPr vert="vert270" wrap="square" rtlCol="0" anchor="t" anchorCtr="0">
            <a:spAutoFit/>
          </a:bodyPr>
          <a:lstStyle/>
          <a:p>
            <a:pPr algn="ctr"/>
            <a:r>
              <a:rPr lang="en-US" altLang="ja-JP" dirty="0" smtClean="0"/>
              <a:t>Sensor-output[</a:t>
            </a:r>
            <a:r>
              <a:rPr lang="en-US" altLang="ja-JP" dirty="0" err="1" smtClean="0"/>
              <a:t>pT</a:t>
            </a:r>
            <a:r>
              <a:rPr lang="en-US" altLang="ja-JP" dirty="0" smtClean="0"/>
              <a:t>]</a:t>
            </a:r>
            <a:endParaRPr kumimoji="1" lang="ja-JP" altLang="en-US" dirty="0"/>
          </a:p>
        </p:txBody>
      </p:sp>
      <p:sp>
        <p:nvSpPr>
          <p:cNvPr id="18" name="テキスト ボックス 17"/>
          <p:cNvSpPr txBox="1"/>
          <p:nvPr/>
        </p:nvSpPr>
        <p:spPr>
          <a:xfrm>
            <a:off x="1302023" y="3915735"/>
            <a:ext cx="461665" cy="2052228"/>
          </a:xfrm>
          <a:prstGeom prst="rect">
            <a:avLst/>
          </a:prstGeom>
          <a:noFill/>
        </p:spPr>
        <p:txBody>
          <a:bodyPr vert="vert270" wrap="square" rtlCol="0" anchor="t" anchorCtr="0">
            <a:spAutoFit/>
          </a:bodyPr>
          <a:lstStyle/>
          <a:p>
            <a:pPr algn="ctr"/>
            <a:r>
              <a:rPr lang="en-US" altLang="ja-JP" dirty="0" smtClean="0"/>
              <a:t>Sensor-output[</a:t>
            </a:r>
            <a:r>
              <a:rPr lang="en-US" altLang="ja-JP" dirty="0" err="1" smtClean="0"/>
              <a:t>pT</a:t>
            </a:r>
            <a:r>
              <a:rPr lang="en-US" altLang="ja-JP" dirty="0" smtClean="0"/>
              <a:t>]</a:t>
            </a:r>
            <a:endParaRPr kumimoji="1" lang="ja-JP" altLang="en-US" dirty="0"/>
          </a:p>
        </p:txBody>
      </p:sp>
      <p:sp>
        <p:nvSpPr>
          <p:cNvPr id="10" name="タイトル 1"/>
          <p:cNvSpPr txBox="1">
            <a:spLocks/>
          </p:cNvSpPr>
          <p:nvPr/>
        </p:nvSpPr>
        <p:spPr>
          <a:xfrm>
            <a:off x="2029177" y="140827"/>
            <a:ext cx="4787901" cy="602828"/>
          </a:xfrm>
          <a:prstGeom prst="rect">
            <a:avLst/>
          </a:prstGeom>
        </p:spPr>
        <p:txBody>
          <a:bodyPr vert="horz" anchor="ctr">
            <a:noAutofit/>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en-US" altLang="ja-JP" sz="2400" b="1" dirty="0" smtClean="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rPr>
              <a:t>N100</a:t>
            </a:r>
            <a:r>
              <a:rPr lang="ja-JP" altLang="en-US" sz="2400" b="1" dirty="0" smtClean="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rPr>
              <a:t> </a:t>
            </a:r>
            <a:r>
              <a:rPr lang="en-US" altLang="ja-JP" sz="2400" b="1" dirty="0" smtClean="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rPr>
              <a:t>Experiment </a:t>
            </a:r>
            <a:r>
              <a:rPr lang="ja-JP" altLang="en-US" sz="2400" b="1" dirty="0" smtClean="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rPr>
              <a:t>：</a:t>
            </a:r>
            <a:r>
              <a:rPr lang="en-US" altLang="ja-JP" sz="2400" b="1" dirty="0" smtClean="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rPr>
              <a:t> Result</a:t>
            </a:r>
            <a:r>
              <a:rPr lang="ja-JP" altLang="en-US" sz="2400" b="1" dirty="0" smtClean="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rPr>
              <a:t> </a:t>
            </a:r>
            <a:endParaRPr lang="ja-JP" altLang="en-US" sz="2400" b="1" dirty="0">
              <a:solidFill>
                <a:srgbClr val="002060"/>
              </a:solidFill>
              <a:effectLst>
                <a:outerShdw blurRad="38100" dist="38100" dir="2700000" algn="tl">
                  <a:srgbClr val="000000">
                    <a:alpha val="43137"/>
                  </a:srgbClr>
                </a:outerShdw>
              </a:effectLst>
              <a:latin typeface="Arial" pitchFamily="34" charset="0"/>
              <a:ea typeface="HGP明朝B" panose="02020800000000000000" pitchFamily="18" charset="-128"/>
              <a:cs typeface="Arial" pitchFamily="34" charset="0"/>
            </a:endParaRPr>
          </a:p>
        </p:txBody>
      </p:sp>
      <p:sp>
        <p:nvSpPr>
          <p:cNvPr id="11" name="テキスト ボックス 10"/>
          <p:cNvSpPr txBox="1"/>
          <p:nvPr/>
        </p:nvSpPr>
        <p:spPr>
          <a:xfrm>
            <a:off x="2082800" y="1397000"/>
            <a:ext cx="2552302" cy="523220"/>
          </a:xfrm>
          <a:prstGeom prst="rect">
            <a:avLst/>
          </a:prstGeom>
          <a:solidFill>
            <a:schemeClr val="bg1"/>
          </a:solidFill>
        </p:spPr>
        <p:txBody>
          <a:bodyPr wrap="none" rtlCol="0">
            <a:spAutoFit/>
          </a:bodyPr>
          <a:lstStyle/>
          <a:p>
            <a:r>
              <a:rPr kumimoji="1" lang="en-US" altLang="ja-JP" sz="1400" dirty="0" smtClean="0"/>
              <a:t>Opposite side of audio source</a:t>
            </a:r>
          </a:p>
          <a:p>
            <a:r>
              <a:rPr lang="en-US" altLang="ja-JP" sz="1400" dirty="0" smtClean="0"/>
              <a:t>(right side) </a:t>
            </a:r>
            <a:endParaRPr kumimoji="1" lang="ja-JP" altLang="en-US" sz="1400" dirty="0"/>
          </a:p>
        </p:txBody>
      </p:sp>
      <p:sp>
        <p:nvSpPr>
          <p:cNvPr id="12" name="テキスト ボックス 11"/>
          <p:cNvSpPr txBox="1"/>
          <p:nvPr/>
        </p:nvSpPr>
        <p:spPr>
          <a:xfrm>
            <a:off x="2209800" y="3949700"/>
            <a:ext cx="2303836" cy="523220"/>
          </a:xfrm>
          <a:prstGeom prst="rect">
            <a:avLst/>
          </a:prstGeom>
          <a:solidFill>
            <a:schemeClr val="bg1"/>
          </a:solidFill>
        </p:spPr>
        <p:txBody>
          <a:bodyPr wrap="none" rtlCol="0">
            <a:spAutoFit/>
          </a:bodyPr>
          <a:lstStyle/>
          <a:p>
            <a:r>
              <a:rPr lang="en-US" altLang="ja-JP" sz="1400" dirty="0" smtClean="0"/>
              <a:t>Same side </a:t>
            </a:r>
            <a:r>
              <a:rPr kumimoji="1" lang="en-US" altLang="ja-JP" sz="1400" dirty="0" smtClean="0"/>
              <a:t>of audio source</a:t>
            </a:r>
          </a:p>
          <a:p>
            <a:r>
              <a:rPr lang="en-US" altLang="ja-JP" sz="1400" dirty="0" smtClean="0"/>
              <a:t>(left side) </a:t>
            </a:r>
            <a:endParaRPr kumimoji="1" lang="ja-JP" altLang="en-US" sz="1400" dirty="0"/>
          </a:p>
        </p:txBody>
      </p:sp>
      <p:sp>
        <p:nvSpPr>
          <p:cNvPr id="19" name="円/楕円 18"/>
          <p:cNvSpPr/>
          <p:nvPr/>
        </p:nvSpPr>
        <p:spPr>
          <a:xfrm>
            <a:off x="4838700" y="1676400"/>
            <a:ext cx="698500" cy="4191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4817533" y="1246011"/>
            <a:ext cx="736099" cy="369332"/>
          </a:xfrm>
          <a:prstGeom prst="rect">
            <a:avLst/>
          </a:prstGeom>
          <a:noFill/>
          <a:ln>
            <a:solidFill>
              <a:schemeClr val="bg1"/>
            </a:solidFill>
          </a:ln>
        </p:spPr>
        <p:txBody>
          <a:bodyPr wrap="none" rtlCol="0">
            <a:spAutoFit/>
          </a:bodyPr>
          <a:lstStyle/>
          <a:p>
            <a:r>
              <a:rPr kumimoji="1" lang="en-US" altLang="ja-JP" dirty="0" smtClean="0">
                <a:solidFill>
                  <a:srgbClr val="FF0000"/>
                </a:solidFill>
              </a:rPr>
              <a:t>N100</a:t>
            </a:r>
            <a:endParaRPr kumimoji="1" lang="ja-JP" altLang="en-US" dirty="0">
              <a:solidFill>
                <a:srgbClr val="FF0000"/>
              </a:solidFill>
            </a:endParaRPr>
          </a:p>
        </p:txBody>
      </p:sp>
      <p:sp>
        <p:nvSpPr>
          <p:cNvPr id="21" name="円/楕円 20"/>
          <p:cNvSpPr/>
          <p:nvPr/>
        </p:nvSpPr>
        <p:spPr>
          <a:xfrm>
            <a:off x="4800600" y="5181600"/>
            <a:ext cx="698500" cy="419100"/>
          </a:xfrm>
          <a:prstGeom prst="ellipse">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4775200" y="5588000"/>
            <a:ext cx="736099" cy="369332"/>
          </a:xfrm>
          <a:prstGeom prst="rect">
            <a:avLst/>
          </a:prstGeom>
          <a:noFill/>
        </p:spPr>
        <p:txBody>
          <a:bodyPr wrap="none" rtlCol="0">
            <a:spAutoFit/>
          </a:bodyPr>
          <a:lstStyle/>
          <a:p>
            <a:r>
              <a:rPr kumimoji="1" lang="en-US" altLang="ja-JP" dirty="0" smtClean="0">
                <a:solidFill>
                  <a:srgbClr val="FF0000"/>
                </a:solidFill>
              </a:rPr>
              <a:t>N100</a:t>
            </a:r>
            <a:endParaRPr kumimoji="1" lang="ja-JP" altLang="en-US" dirty="0">
              <a:solidFill>
                <a:srgbClr val="FF0000"/>
              </a:solidFill>
            </a:endParaRPr>
          </a:p>
        </p:txBody>
      </p:sp>
      <p:sp>
        <p:nvSpPr>
          <p:cNvPr id="25" name="テキスト ボックス 24"/>
          <p:cNvSpPr txBox="1"/>
          <p:nvPr/>
        </p:nvSpPr>
        <p:spPr>
          <a:xfrm>
            <a:off x="7604541" y="1749973"/>
            <a:ext cx="1202573" cy="369332"/>
          </a:xfrm>
          <a:prstGeom prst="rect">
            <a:avLst/>
          </a:prstGeom>
          <a:noFill/>
        </p:spPr>
        <p:txBody>
          <a:bodyPr wrap="none" rtlCol="0">
            <a:spAutoFit/>
          </a:bodyPr>
          <a:lstStyle/>
          <a:p>
            <a:r>
              <a:rPr kumimoji="1" lang="en-US" altLang="ja-JP" dirty="0" smtClean="0">
                <a:solidFill>
                  <a:srgbClr val="00B050"/>
                </a:solidFill>
                <a:latin typeface="Traditional Arabic" pitchFamily="18" charset="-78"/>
                <a:cs typeface="Traditional Arabic" pitchFamily="18" charset="-78"/>
              </a:rPr>
              <a:t>Noise level</a:t>
            </a:r>
            <a:endParaRPr kumimoji="1" lang="ja-JP" altLang="en-US" dirty="0">
              <a:solidFill>
                <a:srgbClr val="00B050"/>
              </a:solidFill>
              <a:latin typeface="Traditional Arabic" pitchFamily="18" charset="-78"/>
              <a:cs typeface="Traditional Arabic" pitchFamily="18" charset="-78"/>
            </a:endParaRPr>
          </a:p>
        </p:txBody>
      </p:sp>
      <p:sp>
        <p:nvSpPr>
          <p:cNvPr id="26" name="テキスト ボックス 25"/>
          <p:cNvSpPr txBox="1"/>
          <p:nvPr/>
        </p:nvSpPr>
        <p:spPr>
          <a:xfrm>
            <a:off x="7803932" y="2002220"/>
            <a:ext cx="854721" cy="378374"/>
          </a:xfrm>
          <a:prstGeom prst="rect">
            <a:avLst/>
          </a:prstGeom>
          <a:noFill/>
        </p:spPr>
        <p:txBody>
          <a:bodyPr wrap="square" rtlCol="0">
            <a:spAutoFit/>
          </a:bodyPr>
          <a:lstStyle/>
          <a:p>
            <a:r>
              <a:rPr kumimoji="1" lang="ja-JP" altLang="en-US" dirty="0" smtClean="0">
                <a:solidFill>
                  <a:srgbClr val="00B050"/>
                </a:solidFill>
              </a:rPr>
              <a:t>≒１ｐＴ</a:t>
            </a:r>
            <a:endParaRPr kumimoji="1" lang="ja-JP" altLang="en-US" dirty="0">
              <a:solidFill>
                <a:srgbClr val="00B050"/>
              </a:solidFill>
            </a:endParaRPr>
          </a:p>
        </p:txBody>
      </p:sp>
      <p:sp>
        <p:nvSpPr>
          <p:cNvPr id="27" name="テキスト ボックス 26"/>
          <p:cNvSpPr txBox="1"/>
          <p:nvPr/>
        </p:nvSpPr>
        <p:spPr>
          <a:xfrm>
            <a:off x="7614746" y="2790497"/>
            <a:ext cx="1338828" cy="1200329"/>
          </a:xfrm>
          <a:prstGeom prst="rect">
            <a:avLst/>
          </a:prstGeom>
          <a:noFill/>
        </p:spPr>
        <p:txBody>
          <a:bodyPr wrap="none" rtlCol="0">
            <a:spAutoFit/>
          </a:bodyPr>
          <a:lstStyle/>
          <a:p>
            <a:r>
              <a:rPr kumimoji="1" lang="en-US" altLang="ja-JP" dirty="0" smtClean="0">
                <a:solidFill>
                  <a:srgbClr val="00B050"/>
                </a:solidFill>
                <a:latin typeface="Times New Roman" pitchFamily="18" charset="0"/>
                <a:cs typeface="Times New Roman" pitchFamily="18" charset="0"/>
              </a:rPr>
              <a:t>Because</a:t>
            </a:r>
          </a:p>
          <a:p>
            <a:r>
              <a:rPr lang="en-US" altLang="ja-JP" dirty="0" smtClean="0">
                <a:solidFill>
                  <a:srgbClr val="00B050"/>
                </a:solidFill>
                <a:latin typeface="Times New Roman" pitchFamily="18" charset="0"/>
                <a:cs typeface="Times New Roman" pitchFamily="18" charset="0"/>
              </a:rPr>
              <a:t>of 100 times</a:t>
            </a:r>
          </a:p>
          <a:p>
            <a:r>
              <a:rPr lang="en-US" altLang="ja-JP" dirty="0" smtClean="0">
                <a:solidFill>
                  <a:srgbClr val="00B050"/>
                </a:solidFill>
                <a:latin typeface="Times New Roman" pitchFamily="18" charset="0"/>
                <a:cs typeface="Times New Roman" pitchFamily="18" charset="0"/>
              </a:rPr>
              <a:t>a</a:t>
            </a:r>
            <a:r>
              <a:rPr kumimoji="1" lang="en-US" altLang="ja-JP" dirty="0" smtClean="0">
                <a:solidFill>
                  <a:srgbClr val="00B050"/>
                </a:solidFill>
                <a:latin typeface="Times New Roman" pitchFamily="18" charset="0"/>
                <a:cs typeface="Times New Roman" pitchFamily="18" charset="0"/>
              </a:rPr>
              <a:t>veraging.</a:t>
            </a:r>
          </a:p>
          <a:p>
            <a:endParaRPr kumimoji="1" lang="ja-JP" altLang="en-US" dirty="0"/>
          </a:p>
        </p:txBody>
      </p:sp>
      <p:pic>
        <p:nvPicPr>
          <p:cNvPr id="23"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24"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p14="http://schemas.microsoft.com/office/powerpoint/2010/main" xmlns="" val="28159750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250786" y="280320"/>
            <a:ext cx="3463280" cy="523220"/>
          </a:xfrm>
          <a:prstGeom prst="rect">
            <a:avLst/>
          </a:prstGeom>
          <a:noFill/>
        </p:spPr>
        <p:txBody>
          <a:bodyPr wrap="square" rtlCol="0">
            <a:spAutoFit/>
          </a:bodyPr>
          <a:lstStyle/>
          <a:p>
            <a:r>
              <a:rPr lang="en-US" altLang="ja-JP" sz="2800" b="1" dirty="0" smtClean="0">
                <a:solidFill>
                  <a:srgbClr val="002060"/>
                </a:solidFill>
                <a:effectLst>
                  <a:outerShdw blurRad="38100" dist="38100" dir="2700000" algn="tl">
                    <a:srgbClr val="000000">
                      <a:alpha val="43137"/>
                    </a:srgbClr>
                  </a:outerShdw>
                </a:effectLst>
              </a:rPr>
              <a:t>Discussions</a:t>
            </a:r>
            <a:endParaRPr kumimoji="1" lang="ja-JP" altLang="en-US" sz="2800" b="1" dirty="0">
              <a:solidFill>
                <a:srgbClr val="002060"/>
              </a:solidFill>
              <a:effectLst>
                <a:outerShdw blurRad="38100" dist="38100" dir="2700000" algn="tl">
                  <a:srgbClr val="000000">
                    <a:alpha val="43137"/>
                  </a:srgbClr>
                </a:outerShdw>
              </a:effectLst>
            </a:endParaRPr>
          </a:p>
        </p:txBody>
      </p:sp>
      <p:pic>
        <p:nvPicPr>
          <p:cNvPr id="5" name="コンテンツ プレースホルダ 3" descr="image3.gif"/>
          <p:cNvPicPr>
            <a:picLocks noChangeAspect="1"/>
          </p:cNvPicPr>
          <p:nvPr/>
        </p:nvPicPr>
        <p:blipFill>
          <a:blip r:embed="rId2" cstate="print"/>
          <a:stretch>
            <a:fillRect/>
          </a:stretch>
        </p:blipFill>
        <p:spPr>
          <a:xfrm>
            <a:off x="1865288" y="1506240"/>
            <a:ext cx="6951290" cy="4682159"/>
          </a:xfrm>
          <a:prstGeom prst="rect">
            <a:avLst/>
          </a:prstGeom>
        </p:spPr>
      </p:pic>
      <p:sp>
        <p:nvSpPr>
          <p:cNvPr id="7" name="左中かっこ 6"/>
          <p:cNvSpPr/>
          <p:nvPr/>
        </p:nvSpPr>
        <p:spPr>
          <a:xfrm>
            <a:off x="3797300" y="3263900"/>
            <a:ext cx="88900" cy="12573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p:cNvSpPr txBox="1"/>
          <p:nvPr/>
        </p:nvSpPr>
        <p:spPr>
          <a:xfrm>
            <a:off x="3271520" y="2517140"/>
            <a:ext cx="526106" cy="461665"/>
          </a:xfrm>
          <a:prstGeom prst="rect">
            <a:avLst/>
          </a:prstGeom>
          <a:noFill/>
          <a:ln>
            <a:noFill/>
          </a:ln>
        </p:spPr>
        <p:txBody>
          <a:bodyPr wrap="none" rtlCol="0">
            <a:spAutoFit/>
          </a:bodyPr>
          <a:lstStyle/>
          <a:p>
            <a:r>
              <a:rPr kumimoji="1" lang="en-US" altLang="ja-JP" sz="2400" dirty="0" smtClean="0">
                <a:solidFill>
                  <a:srgbClr val="0000CC"/>
                </a:solidFill>
              </a:rPr>
              <a:t>MI</a:t>
            </a:r>
            <a:endParaRPr kumimoji="1" lang="ja-JP" altLang="en-US" sz="2400" dirty="0">
              <a:solidFill>
                <a:srgbClr val="0000CC"/>
              </a:solidFill>
            </a:endParaRPr>
          </a:p>
        </p:txBody>
      </p:sp>
      <p:sp>
        <p:nvSpPr>
          <p:cNvPr id="9" name="テキスト ボックス 8"/>
          <p:cNvSpPr txBox="1"/>
          <p:nvPr/>
        </p:nvSpPr>
        <p:spPr>
          <a:xfrm rot="16200000">
            <a:off x="3111500" y="3759200"/>
            <a:ext cx="1011815" cy="369332"/>
          </a:xfrm>
          <a:prstGeom prst="rect">
            <a:avLst/>
          </a:prstGeom>
          <a:noFill/>
        </p:spPr>
        <p:txBody>
          <a:bodyPr wrap="none" rtlCol="0">
            <a:spAutoFit/>
          </a:bodyPr>
          <a:lstStyle/>
          <a:p>
            <a:r>
              <a:rPr kumimoji="1" lang="en-US" altLang="ja-JP" dirty="0" smtClean="0"/>
              <a:t>~ 1.5cm</a:t>
            </a:r>
            <a:endParaRPr kumimoji="1" lang="ja-JP" altLang="en-US" dirty="0"/>
          </a:p>
        </p:txBody>
      </p:sp>
      <p:sp>
        <p:nvSpPr>
          <p:cNvPr id="10" name="左中かっこ 9"/>
          <p:cNvSpPr/>
          <p:nvPr/>
        </p:nvSpPr>
        <p:spPr>
          <a:xfrm>
            <a:off x="1816100" y="3822700"/>
            <a:ext cx="50800" cy="9779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2" name="テキスト ボックス 11"/>
          <p:cNvSpPr txBox="1"/>
          <p:nvPr/>
        </p:nvSpPr>
        <p:spPr>
          <a:xfrm rot="16200000">
            <a:off x="983941" y="4114800"/>
            <a:ext cx="1075936" cy="369332"/>
          </a:xfrm>
          <a:prstGeom prst="rect">
            <a:avLst/>
          </a:prstGeom>
          <a:noFill/>
        </p:spPr>
        <p:txBody>
          <a:bodyPr wrap="none" rtlCol="0">
            <a:spAutoFit/>
          </a:bodyPr>
          <a:lstStyle/>
          <a:p>
            <a:r>
              <a:rPr kumimoji="1" lang="en-US" altLang="ja-JP" dirty="0" smtClean="0"/>
              <a:t>~ 1.0 cm</a:t>
            </a:r>
            <a:endParaRPr kumimoji="1" lang="ja-JP" altLang="en-US" dirty="0"/>
          </a:p>
        </p:txBody>
      </p:sp>
      <p:sp>
        <p:nvSpPr>
          <p:cNvPr id="13" name="正方形/長方形 12"/>
          <p:cNvSpPr/>
          <p:nvPr/>
        </p:nvSpPr>
        <p:spPr>
          <a:xfrm>
            <a:off x="3771900" y="5689600"/>
            <a:ext cx="2057400" cy="622300"/>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5575300" y="5905500"/>
            <a:ext cx="101600" cy="165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p:cNvSpPr/>
          <p:nvPr/>
        </p:nvSpPr>
        <p:spPr>
          <a:xfrm>
            <a:off x="3862415" y="2773805"/>
            <a:ext cx="45719" cy="355600"/>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3860292" y="2857744"/>
            <a:ext cx="45719" cy="173736"/>
          </a:xfrm>
          <a:prstGeom prst="rect">
            <a:avLst/>
          </a:prstGeom>
          <a:solidFill>
            <a:schemeClr val="accent2">
              <a:lumMod val="50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Picture 2"/>
          <p:cNvPicPr>
            <a:picLocks noChangeAspect="1" noChangeArrowheads="1"/>
          </p:cNvPicPr>
          <p:nvPr/>
        </p:nvPicPr>
        <p:blipFill>
          <a:blip r:embed="rId3" cstate="print"/>
          <a:srcRect/>
          <a:stretch>
            <a:fillRect/>
          </a:stretch>
        </p:blipFill>
        <p:spPr bwMode="auto">
          <a:xfrm>
            <a:off x="5604053" y="6376036"/>
            <a:ext cx="3539947" cy="481964"/>
          </a:xfrm>
          <a:prstGeom prst="rect">
            <a:avLst/>
          </a:prstGeom>
          <a:noFill/>
          <a:ln w="9525">
            <a:noFill/>
            <a:miter lim="800000"/>
            <a:headEnd/>
            <a:tailEnd/>
          </a:ln>
        </p:spPr>
      </p:pic>
      <p:sp>
        <p:nvSpPr>
          <p:cNvPr id="17" name="正方形/長方形 16"/>
          <p:cNvSpPr/>
          <p:nvPr/>
        </p:nvSpPr>
        <p:spPr>
          <a:xfrm>
            <a:off x="2683124" y="1009134"/>
            <a:ext cx="3570208" cy="369332"/>
          </a:xfrm>
          <a:prstGeom prst="rect">
            <a:avLst/>
          </a:prstGeom>
        </p:spPr>
        <p:txBody>
          <a:bodyPr wrap="none">
            <a:spAutoFit/>
          </a:bodyPr>
          <a:lstStyle/>
          <a:p>
            <a:r>
              <a:rPr lang="en-US" altLang="ja-JP" dirty="0" err="1" smtClean="0"/>
              <a:t>Magnetoencephalography</a:t>
            </a:r>
            <a:r>
              <a:rPr lang="en-US" altLang="ja-JP" dirty="0" smtClean="0"/>
              <a:t> : MEG</a:t>
            </a:r>
            <a:endParaRPr lang="ja-JP" altLang="en-US" dirty="0"/>
          </a:p>
        </p:txBody>
      </p:sp>
      <p:sp>
        <p:nvSpPr>
          <p:cNvPr id="19" name="Text Box 4"/>
          <p:cNvSpPr txBox="1">
            <a:spLocks noChangeArrowheads="1"/>
          </p:cNvSpPr>
          <p:nvPr/>
        </p:nvSpPr>
        <p:spPr bwMode="auto">
          <a:xfrm>
            <a:off x="7563556" y="0"/>
            <a:ext cx="1580444" cy="830997"/>
          </a:xfrm>
          <a:prstGeom prst="rect">
            <a:avLst/>
          </a:prstGeom>
          <a:blipFill>
            <a:blip r:embed="rId4"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extLst>
      <p:ext uri="{BB962C8B-B14F-4D97-AF65-F5344CB8AC3E}">
        <p14:creationId xmlns="" xmlns:p14="http://schemas.microsoft.com/office/powerpoint/2010/main" val="41557699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p:nvPr/>
        </p:nvPicPr>
        <p:blipFill>
          <a:blip r:embed="rId2" cstate="print">
            <a:extLst>
              <a:ext uri="{28A0092B-C50C-407E-A947-70E740481C1C}">
                <a14:useLocalDpi xmlns:a14="http://schemas.microsoft.com/office/drawing/2010/main" xmlns="" val="0"/>
              </a:ext>
            </a:extLst>
          </a:blip>
          <a:stretch>
            <a:fillRect/>
          </a:stretch>
        </p:blipFill>
        <p:spPr>
          <a:xfrm>
            <a:off x="1109369" y="4641669"/>
            <a:ext cx="4135731" cy="1479731"/>
          </a:xfrm>
          <a:prstGeom prst="rect">
            <a:avLst/>
          </a:prstGeom>
        </p:spPr>
      </p:pic>
      <p:pic>
        <p:nvPicPr>
          <p:cNvPr id="9" name="図 8"/>
          <p:cNvPicPr/>
          <p:nvPr/>
        </p:nvPicPr>
        <p:blipFill>
          <a:blip r:embed="rId3" cstate="print">
            <a:extLst>
              <a:ext uri="{28A0092B-C50C-407E-A947-70E740481C1C}">
                <a14:useLocalDpi xmlns:a14="http://schemas.microsoft.com/office/drawing/2010/main" xmlns="" val="0"/>
              </a:ext>
            </a:extLst>
          </a:blip>
          <a:stretch>
            <a:fillRect/>
          </a:stretch>
        </p:blipFill>
        <p:spPr>
          <a:xfrm>
            <a:off x="1534964" y="3649588"/>
            <a:ext cx="3172125" cy="623301"/>
          </a:xfrm>
          <a:prstGeom prst="rect">
            <a:avLst/>
          </a:prstGeom>
        </p:spPr>
      </p:pic>
      <p:pic>
        <p:nvPicPr>
          <p:cNvPr id="62468" name="Picture 4"/>
          <p:cNvPicPr>
            <a:picLocks noChangeAspect="1" noChangeArrowheads="1"/>
          </p:cNvPicPr>
          <p:nvPr/>
        </p:nvPicPr>
        <p:blipFill>
          <a:blip r:embed="rId4" cstate="print"/>
          <a:srcRect/>
          <a:stretch>
            <a:fillRect/>
          </a:stretch>
        </p:blipFill>
        <p:spPr bwMode="auto">
          <a:xfrm>
            <a:off x="5405515" y="1254124"/>
            <a:ext cx="3497185" cy="1539875"/>
          </a:xfrm>
          <a:prstGeom prst="rect">
            <a:avLst/>
          </a:prstGeom>
          <a:noFill/>
          <a:ln w="9525">
            <a:noFill/>
            <a:miter lim="800000"/>
            <a:headEnd/>
            <a:tailEnd/>
          </a:ln>
        </p:spPr>
      </p:pic>
      <p:pic>
        <p:nvPicPr>
          <p:cNvPr id="62469" name="Picture 5"/>
          <p:cNvPicPr>
            <a:picLocks noChangeAspect="1" noChangeArrowheads="1"/>
          </p:cNvPicPr>
          <p:nvPr/>
        </p:nvPicPr>
        <p:blipFill>
          <a:blip r:embed="rId5" cstate="print"/>
          <a:srcRect/>
          <a:stretch>
            <a:fillRect/>
          </a:stretch>
        </p:blipFill>
        <p:spPr bwMode="auto">
          <a:xfrm>
            <a:off x="5286375" y="3048000"/>
            <a:ext cx="3667125" cy="1219200"/>
          </a:xfrm>
          <a:prstGeom prst="rect">
            <a:avLst/>
          </a:prstGeom>
          <a:noFill/>
          <a:ln w="9525">
            <a:noFill/>
            <a:miter lim="800000"/>
            <a:headEnd/>
            <a:tailEnd/>
          </a:ln>
        </p:spPr>
      </p:pic>
      <p:sp>
        <p:nvSpPr>
          <p:cNvPr id="13" name="テキスト ボックス 12"/>
          <p:cNvSpPr txBox="1"/>
          <p:nvPr/>
        </p:nvSpPr>
        <p:spPr>
          <a:xfrm>
            <a:off x="5664200" y="5092700"/>
            <a:ext cx="2475999" cy="923330"/>
          </a:xfrm>
          <a:prstGeom prst="rect">
            <a:avLst/>
          </a:prstGeom>
          <a:noFill/>
        </p:spPr>
        <p:txBody>
          <a:bodyPr wrap="none" rtlCol="0">
            <a:spAutoFit/>
          </a:bodyPr>
          <a:lstStyle/>
          <a:p>
            <a:r>
              <a:rPr kumimoji="1" lang="en-US" altLang="ja-JP" dirty="0" smtClean="0"/>
              <a:t>~100 </a:t>
            </a:r>
            <a:r>
              <a:rPr kumimoji="1" lang="en-US" altLang="ja-JP" dirty="0" err="1" smtClean="0"/>
              <a:t>fT</a:t>
            </a:r>
            <a:r>
              <a:rPr kumimoji="1" lang="en-US" altLang="ja-JP" dirty="0" smtClean="0"/>
              <a:t> for Z = 60 mm</a:t>
            </a:r>
          </a:p>
          <a:p>
            <a:endParaRPr lang="en-US" altLang="ja-JP" dirty="0"/>
          </a:p>
          <a:p>
            <a:r>
              <a:rPr kumimoji="1" lang="en-US" altLang="ja-JP" dirty="0" smtClean="0"/>
              <a:t>~10 </a:t>
            </a:r>
            <a:r>
              <a:rPr kumimoji="1" lang="en-US" altLang="ja-JP" dirty="0" err="1" smtClean="0"/>
              <a:t>pT</a:t>
            </a:r>
            <a:r>
              <a:rPr kumimoji="1" lang="en-US" altLang="ja-JP" dirty="0" smtClean="0"/>
              <a:t>  for Z = 15mm</a:t>
            </a:r>
            <a:endParaRPr kumimoji="1" lang="ja-JP" altLang="en-US" dirty="0"/>
          </a:p>
        </p:txBody>
      </p:sp>
      <p:sp>
        <p:nvSpPr>
          <p:cNvPr id="14" name="テキスト ボックス 13"/>
          <p:cNvSpPr txBox="1"/>
          <p:nvPr/>
        </p:nvSpPr>
        <p:spPr>
          <a:xfrm>
            <a:off x="5702300" y="4546600"/>
            <a:ext cx="1473480" cy="369332"/>
          </a:xfrm>
          <a:prstGeom prst="rect">
            <a:avLst/>
          </a:prstGeom>
          <a:noFill/>
        </p:spPr>
        <p:txBody>
          <a:bodyPr wrap="none" rtlCol="0">
            <a:spAutoFit/>
          </a:bodyPr>
          <a:lstStyle/>
          <a:p>
            <a:r>
              <a:rPr lang="en-US" altLang="ja-JP" dirty="0" smtClean="0"/>
              <a:t>Q = 50nA</a:t>
            </a:r>
            <a:r>
              <a:rPr lang="ja-JP" altLang="en-US" dirty="0" smtClean="0"/>
              <a:t>・</a:t>
            </a:r>
            <a:r>
              <a:rPr lang="en-US" altLang="ja-JP" dirty="0" smtClean="0"/>
              <a:t>m</a:t>
            </a:r>
            <a:endParaRPr kumimoji="1" lang="ja-JP" altLang="en-US" dirty="0"/>
          </a:p>
        </p:txBody>
      </p:sp>
      <p:sp>
        <p:nvSpPr>
          <p:cNvPr id="15" name="テキスト ボックス 14"/>
          <p:cNvSpPr txBox="1"/>
          <p:nvPr/>
        </p:nvSpPr>
        <p:spPr>
          <a:xfrm>
            <a:off x="1743683" y="424237"/>
            <a:ext cx="5323893" cy="400110"/>
          </a:xfrm>
          <a:prstGeom prst="rect">
            <a:avLst/>
          </a:prstGeom>
          <a:noFill/>
        </p:spPr>
        <p:txBody>
          <a:bodyPr wrap="none" rtlCol="0">
            <a:spAutoFit/>
          </a:bodyPr>
          <a:lstStyle/>
          <a:p>
            <a:r>
              <a:rPr lang="en-US" altLang="ja-JP" sz="2000" b="1" dirty="0" smtClean="0">
                <a:solidFill>
                  <a:srgbClr val="002060"/>
                </a:solidFill>
                <a:effectLst>
                  <a:outerShdw blurRad="38100" dist="38100" dir="2700000" algn="tl">
                    <a:srgbClr val="000000">
                      <a:alpha val="43137"/>
                    </a:srgbClr>
                  </a:outerShdw>
                </a:effectLst>
              </a:rPr>
              <a:t>Dipole Current</a:t>
            </a:r>
            <a:r>
              <a:rPr kumimoji="1" lang="en-US" altLang="ja-JP" sz="2000" b="1" dirty="0" smtClean="0">
                <a:solidFill>
                  <a:srgbClr val="002060"/>
                </a:solidFill>
                <a:effectLst>
                  <a:outerShdw blurRad="38100" dist="38100" dir="2700000" algn="tl">
                    <a:srgbClr val="000000">
                      <a:alpha val="43137"/>
                    </a:srgbClr>
                  </a:outerShdw>
                </a:effectLst>
              </a:rPr>
              <a:t> </a:t>
            </a:r>
            <a:r>
              <a:rPr lang="en-US" altLang="ja-JP" sz="2000" b="1" dirty="0" smtClean="0">
                <a:solidFill>
                  <a:srgbClr val="002060"/>
                </a:solidFill>
                <a:effectLst>
                  <a:outerShdw blurRad="38100" dist="38100" dir="2700000" algn="tl">
                    <a:srgbClr val="000000">
                      <a:alpha val="43137"/>
                    </a:srgbClr>
                  </a:outerShdw>
                </a:effectLst>
              </a:rPr>
              <a:t>M</a:t>
            </a:r>
            <a:r>
              <a:rPr kumimoji="1" lang="en-US" altLang="ja-JP" sz="2000" b="1" dirty="0" smtClean="0">
                <a:solidFill>
                  <a:srgbClr val="002060"/>
                </a:solidFill>
                <a:effectLst>
                  <a:outerShdw blurRad="38100" dist="38100" dir="2700000" algn="tl">
                    <a:srgbClr val="000000">
                      <a:alpha val="43137"/>
                    </a:srgbClr>
                  </a:outerShdw>
                </a:effectLst>
              </a:rPr>
              <a:t>odel with Return </a:t>
            </a:r>
            <a:r>
              <a:rPr lang="en-US" altLang="ja-JP" sz="2000" b="1" dirty="0" smtClean="0">
                <a:solidFill>
                  <a:srgbClr val="002060"/>
                </a:solidFill>
                <a:effectLst>
                  <a:outerShdw blurRad="38100" dist="38100" dir="2700000" algn="tl">
                    <a:srgbClr val="000000">
                      <a:alpha val="43137"/>
                    </a:srgbClr>
                  </a:outerShdw>
                </a:effectLst>
              </a:rPr>
              <a:t>C</a:t>
            </a:r>
            <a:r>
              <a:rPr kumimoji="1" lang="en-US" altLang="ja-JP" sz="2000" b="1" dirty="0" smtClean="0">
                <a:solidFill>
                  <a:srgbClr val="002060"/>
                </a:solidFill>
                <a:effectLst>
                  <a:outerShdw blurRad="38100" dist="38100" dir="2700000" algn="tl">
                    <a:srgbClr val="000000">
                      <a:alpha val="43137"/>
                    </a:srgbClr>
                  </a:outerShdw>
                </a:effectLst>
              </a:rPr>
              <a:t>urrent </a:t>
            </a:r>
          </a:p>
        </p:txBody>
      </p:sp>
      <p:pic>
        <p:nvPicPr>
          <p:cNvPr id="12" name="図 11"/>
          <p:cNvPicPr/>
          <p:nvPr/>
        </p:nvPicPr>
        <p:blipFill>
          <a:blip r:embed="rId6" cstate="print">
            <a:extLst>
              <a:ext uri="{28A0092B-C50C-407E-A947-70E740481C1C}">
                <a14:useLocalDpi xmlns:a14="http://schemas.microsoft.com/office/drawing/2010/main" xmlns="" val="0"/>
              </a:ext>
            </a:extLst>
          </a:blip>
          <a:stretch>
            <a:fillRect/>
          </a:stretch>
        </p:blipFill>
        <p:spPr>
          <a:xfrm>
            <a:off x="1148512" y="1040036"/>
            <a:ext cx="3956888" cy="2274664"/>
          </a:xfrm>
          <a:prstGeom prst="rect">
            <a:avLst/>
          </a:prstGeom>
        </p:spPr>
      </p:pic>
      <p:sp>
        <p:nvSpPr>
          <p:cNvPr id="16" name="テキスト ボックス 15"/>
          <p:cNvSpPr txBox="1"/>
          <p:nvPr/>
        </p:nvSpPr>
        <p:spPr>
          <a:xfrm>
            <a:off x="8074476" y="5123544"/>
            <a:ext cx="947695" cy="338554"/>
          </a:xfrm>
          <a:prstGeom prst="rect">
            <a:avLst/>
          </a:prstGeom>
          <a:noFill/>
        </p:spPr>
        <p:txBody>
          <a:bodyPr wrap="none" rtlCol="0">
            <a:spAutoFit/>
          </a:bodyPr>
          <a:lstStyle/>
          <a:p>
            <a:r>
              <a:rPr kumimoji="1" lang="en-US" altLang="ja-JP" sz="1600" dirty="0" smtClean="0">
                <a:latin typeface="Times New Roman" pitchFamily="18" charset="0"/>
                <a:cs typeface="Times New Roman" pitchFamily="18" charset="0"/>
              </a:rPr>
              <a:t>(SQUID)</a:t>
            </a:r>
            <a:endParaRPr kumimoji="1" lang="ja-JP" altLang="en-US" sz="1600" dirty="0">
              <a:latin typeface="Times New Roman" pitchFamily="18" charset="0"/>
              <a:cs typeface="Times New Roman" pitchFamily="18" charset="0"/>
            </a:endParaRPr>
          </a:p>
        </p:txBody>
      </p:sp>
      <p:sp>
        <p:nvSpPr>
          <p:cNvPr id="18" name="テキスト ボックス 17"/>
          <p:cNvSpPr txBox="1"/>
          <p:nvPr/>
        </p:nvSpPr>
        <p:spPr>
          <a:xfrm>
            <a:off x="8186057" y="5617029"/>
            <a:ext cx="574196" cy="338554"/>
          </a:xfrm>
          <a:prstGeom prst="rect">
            <a:avLst/>
          </a:prstGeom>
          <a:noFill/>
        </p:spPr>
        <p:txBody>
          <a:bodyPr wrap="none" rtlCol="0">
            <a:spAutoFit/>
          </a:bodyPr>
          <a:lstStyle/>
          <a:p>
            <a:r>
              <a:rPr kumimoji="1" lang="en-US" altLang="ja-JP" sz="1600" dirty="0" smtClean="0">
                <a:latin typeface="Times New Roman" pitchFamily="18" charset="0"/>
                <a:cs typeface="Times New Roman" pitchFamily="18" charset="0"/>
              </a:rPr>
              <a:t>(MI)</a:t>
            </a:r>
            <a:endParaRPr kumimoji="1" lang="ja-JP" altLang="en-US" sz="1600" dirty="0">
              <a:latin typeface="Times New Roman" pitchFamily="18" charset="0"/>
              <a:cs typeface="Times New Roman" pitchFamily="18" charset="0"/>
            </a:endParaRPr>
          </a:p>
        </p:txBody>
      </p:sp>
      <p:sp>
        <p:nvSpPr>
          <p:cNvPr id="19" name="テキスト ボックス 18"/>
          <p:cNvSpPr txBox="1"/>
          <p:nvPr/>
        </p:nvSpPr>
        <p:spPr>
          <a:xfrm>
            <a:off x="1765738" y="6488668"/>
            <a:ext cx="2589170" cy="369332"/>
          </a:xfrm>
          <a:prstGeom prst="rect">
            <a:avLst/>
          </a:prstGeom>
          <a:noFill/>
        </p:spPr>
        <p:txBody>
          <a:bodyPr wrap="none" rtlCol="0">
            <a:spAutoFit/>
          </a:bodyPr>
          <a:lstStyle/>
          <a:p>
            <a:r>
              <a:rPr kumimoji="1" lang="en-US" altLang="ja-JP" dirty="0" smtClean="0">
                <a:solidFill>
                  <a:srgbClr val="00B050"/>
                </a:solidFill>
              </a:rPr>
              <a:t>Parameter : D  = 20mm</a:t>
            </a:r>
            <a:endParaRPr kumimoji="1" lang="ja-JP" altLang="en-US" dirty="0">
              <a:solidFill>
                <a:srgbClr val="00B050"/>
              </a:solidFill>
            </a:endParaRPr>
          </a:p>
        </p:txBody>
      </p:sp>
      <p:pic>
        <p:nvPicPr>
          <p:cNvPr id="17" name="Picture 2"/>
          <p:cNvPicPr>
            <a:picLocks noChangeAspect="1" noChangeArrowheads="1"/>
          </p:cNvPicPr>
          <p:nvPr/>
        </p:nvPicPr>
        <p:blipFill>
          <a:blip r:embed="rId7" cstate="print"/>
          <a:srcRect/>
          <a:stretch>
            <a:fillRect/>
          </a:stretch>
        </p:blipFill>
        <p:spPr bwMode="auto">
          <a:xfrm>
            <a:off x="5604053" y="6376036"/>
            <a:ext cx="3539947" cy="481964"/>
          </a:xfrm>
          <a:prstGeom prst="rect">
            <a:avLst/>
          </a:prstGeom>
          <a:noFill/>
          <a:ln w="9525">
            <a:noFill/>
            <a:miter lim="800000"/>
            <a:headEnd/>
            <a:tailEnd/>
          </a:ln>
        </p:spPr>
      </p:pic>
      <p:sp>
        <p:nvSpPr>
          <p:cNvPr id="20" name="Text Box 4"/>
          <p:cNvSpPr txBox="1">
            <a:spLocks noChangeArrowheads="1"/>
          </p:cNvSpPr>
          <p:nvPr/>
        </p:nvSpPr>
        <p:spPr bwMode="auto">
          <a:xfrm>
            <a:off x="7563556" y="0"/>
            <a:ext cx="1580444" cy="830997"/>
          </a:xfrm>
          <a:prstGeom prst="rect">
            <a:avLst/>
          </a:prstGeom>
          <a:blipFill>
            <a:blip r:embed="rId8"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p:cNvSpPr>
            <a:spLocks noChangeArrowheads="1"/>
          </p:cNvSpPr>
          <p:nvPr/>
        </p:nvSpPr>
        <p:spPr bwMode="auto">
          <a:xfrm>
            <a:off x="1332590" y="1140039"/>
            <a:ext cx="7081720" cy="52629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 We carried out </a:t>
            </a:r>
            <a:r>
              <a:rPr kumimoji="1" lang="en-US" altLang="ja-JP" sz="2400" b="0" i="0" u="none" strike="noStrike" cap="none" normalizeH="0" baseline="0" dirty="0" err="1" smtClean="0">
                <a:ln>
                  <a:noFill/>
                </a:ln>
                <a:solidFill>
                  <a:schemeClr val="tx1"/>
                </a:solidFill>
                <a:effectLst/>
                <a:latin typeface="Times New Roman" pitchFamily="18" charset="0"/>
                <a:ea typeface="ＭＳ Ｐ明朝" pitchFamily="18" charset="-128"/>
                <a:cs typeface="Times New Roman" pitchFamily="18" charset="0"/>
              </a:rPr>
              <a:t>biomagnetic</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 field measurement from living cell tissue using developed precise gradiometer. We have detected magnetic field synchronized with electric potentials at the surface of stomach tissue isolated from guinea pig. </a:t>
            </a:r>
          </a:p>
          <a:p>
            <a:pPr marL="0" marR="0" lvl="0" indent="63500" algn="just" defTabSz="914400" rtl="0" eaLnBrk="1" fontAlgn="base" latinLnBrk="0" hangingPunct="1">
              <a:lnSpc>
                <a:spcPct val="100000"/>
              </a:lnSpc>
              <a:spcBef>
                <a:spcPct val="0"/>
              </a:spcBef>
              <a:spcAft>
                <a:spcPct val="0"/>
              </a:spcAft>
              <a:buClrTx/>
              <a:buSzTx/>
              <a:buFontTx/>
              <a:buNone/>
              <a:tabLst/>
            </a:pP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In addition, magnetic field from mouse heart with rhythmical activity can be detected using developed gradiometer system.</a:t>
            </a:r>
          </a:p>
          <a:p>
            <a:pPr marL="0" marR="0" lvl="0" indent="63500" algn="just" defTabSz="914400" rtl="0" eaLnBrk="0" fontAlgn="base" latinLnBrk="0" hangingPunct="0">
              <a:lnSpc>
                <a:spcPct val="100000"/>
              </a:lnSpc>
              <a:spcBef>
                <a:spcPct val="0"/>
              </a:spcBef>
              <a:spcAft>
                <a:spcPct val="0"/>
              </a:spcAft>
              <a:buClrTx/>
              <a:buSzTx/>
              <a:buFontTx/>
              <a:buNone/>
              <a:tabLst/>
            </a:pPr>
            <a:r>
              <a:rPr lang="en-US" altLang="ja-JP" sz="2400" dirty="0" smtClean="0">
                <a:latin typeface="Arial" pitchFamily="34" charset="0"/>
                <a:cs typeface="Times New Roman" pitchFamily="18" charset="0"/>
              </a:rPr>
              <a:t> </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We have also tried</a:t>
            </a:r>
            <a:r>
              <a:rPr kumimoji="1" lang="en-US" altLang="ja-JP" sz="2400" b="0" i="0" u="none" strike="noStrike" cap="none" normalizeH="0" dirty="0" smtClean="0">
                <a:ln>
                  <a:noFill/>
                </a:ln>
                <a:solidFill>
                  <a:schemeClr val="tx1"/>
                </a:solidFill>
                <a:effectLst/>
                <a:latin typeface="Times New Roman" pitchFamily="18" charset="0"/>
                <a:ea typeface="ＭＳ Ｐ明朝" pitchFamily="18" charset="-128"/>
                <a:cs typeface="Times New Roman" pitchFamily="18" charset="0"/>
              </a:rPr>
              <a:t> to </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measure</a:t>
            </a:r>
            <a:r>
              <a:rPr kumimoji="1" lang="en-US" altLang="ja-JP" sz="2400" b="0" i="0" u="none" strike="noStrike" cap="none" normalizeH="0" dirty="0" smtClean="0">
                <a:ln>
                  <a:noFill/>
                </a:ln>
                <a:solidFill>
                  <a:schemeClr val="tx1"/>
                </a:solidFill>
                <a:effectLst/>
                <a:latin typeface="Times New Roman" pitchFamily="18" charset="0"/>
                <a:ea typeface="ＭＳ Ｐ明朝" pitchFamily="18" charset="-128"/>
                <a:cs typeface="Times New Roman" pitchFamily="18" charset="0"/>
              </a:rPr>
              <a:t> </a:t>
            </a:r>
            <a:r>
              <a:rPr kumimoji="1" lang="en-US" altLang="ja-JP" sz="2400" b="0" i="0" u="none" strike="noStrike" cap="none" normalizeH="0" baseline="0" dirty="0" err="1" smtClean="0">
                <a:ln>
                  <a:noFill/>
                </a:ln>
                <a:solidFill>
                  <a:schemeClr val="tx1"/>
                </a:solidFill>
                <a:effectLst/>
                <a:latin typeface="Times New Roman" pitchFamily="18" charset="0"/>
                <a:ea typeface="ＭＳ Ｐ明朝" pitchFamily="18" charset="-128"/>
                <a:cs typeface="Times New Roman" pitchFamily="18" charset="0"/>
              </a:rPr>
              <a:t>biomagnetic</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 field from the heart and brain of the human. Cardiac magnetic field </a:t>
            </a:r>
            <a:r>
              <a:rPr lang="en-US" altLang="ja-JP" sz="2400" dirty="0" smtClean="0">
                <a:latin typeface="Times New Roman" pitchFamily="18" charset="0"/>
                <a:ea typeface="ＭＳ Ｐ明朝" pitchFamily="18" charset="-128"/>
                <a:cs typeface="Times New Roman" pitchFamily="18" charset="0"/>
              </a:rPr>
              <a:t>which corresponds to MCG was identified (ten times averaging data)</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 The</a:t>
            </a:r>
            <a:r>
              <a:rPr kumimoji="1" lang="en-US" altLang="ja-JP" sz="2400" b="0" i="0" u="none" strike="noStrike" cap="none" normalizeH="0" dirty="0" smtClean="0">
                <a:ln>
                  <a:noFill/>
                </a:ln>
                <a:solidFill>
                  <a:schemeClr val="tx1"/>
                </a:solidFill>
                <a:effectLst/>
                <a:latin typeface="Times New Roman" pitchFamily="18" charset="0"/>
                <a:ea typeface="ＭＳ Ｐ明朝" pitchFamily="18" charset="-128"/>
                <a:cs typeface="Times New Roman" pitchFamily="18" charset="0"/>
              </a:rPr>
              <a:t> signal strength of </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 N100 evoked magnetic field measured</a:t>
            </a:r>
            <a:r>
              <a:rPr kumimoji="1" lang="en-US" altLang="ja-JP" sz="2400" b="0" i="0" u="none" strike="noStrike" cap="none" normalizeH="0" dirty="0" smtClean="0">
                <a:ln>
                  <a:noFill/>
                </a:ln>
                <a:solidFill>
                  <a:schemeClr val="tx1"/>
                </a:solidFill>
                <a:effectLst/>
                <a:latin typeface="Times New Roman" pitchFamily="18" charset="0"/>
                <a:ea typeface="ＭＳ Ｐ明朝" pitchFamily="18" charset="-128"/>
                <a:cs typeface="Times New Roman" pitchFamily="18" charset="0"/>
              </a:rPr>
              <a:t> by MI sensor is </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compared with the strength</a:t>
            </a:r>
            <a:r>
              <a:rPr kumimoji="1" lang="en-US" altLang="ja-JP" sz="2400" b="0" i="0" u="none" strike="noStrike" cap="none" normalizeH="0" dirty="0" smtClean="0">
                <a:ln>
                  <a:noFill/>
                </a:ln>
                <a:solidFill>
                  <a:schemeClr val="tx1"/>
                </a:solidFill>
                <a:effectLst/>
                <a:latin typeface="Times New Roman" pitchFamily="18" charset="0"/>
                <a:ea typeface="ＭＳ Ｐ明朝" pitchFamily="18" charset="-128"/>
                <a:cs typeface="Times New Roman" pitchFamily="18" charset="0"/>
              </a:rPr>
              <a:t> measured by </a:t>
            </a:r>
            <a:r>
              <a:rPr kumimoji="1" lang="en-US" altLang="ja-JP" sz="2400" b="0" i="0" u="none" strike="noStrike" cap="none" normalizeH="0" baseline="0" dirty="0" smtClean="0">
                <a:ln>
                  <a:noFill/>
                </a:ln>
                <a:solidFill>
                  <a:schemeClr val="tx1"/>
                </a:solidFill>
                <a:effectLst/>
                <a:latin typeface="Times New Roman" pitchFamily="18" charset="0"/>
                <a:ea typeface="ＭＳ Ｐ明朝" pitchFamily="18" charset="-128"/>
                <a:cs typeface="Times New Roman" pitchFamily="18" charset="0"/>
              </a:rPr>
              <a:t>SQUID.</a:t>
            </a:r>
            <a:endParaRPr kumimoji="1" lang="en-US" altLang="ja-JP" sz="24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5" name="テキスト ボックス 4"/>
          <p:cNvSpPr txBox="1"/>
          <p:nvPr/>
        </p:nvSpPr>
        <p:spPr>
          <a:xfrm>
            <a:off x="3796265" y="316089"/>
            <a:ext cx="1691489" cy="584775"/>
          </a:xfrm>
          <a:prstGeom prst="rect">
            <a:avLst/>
          </a:prstGeom>
          <a:noFill/>
        </p:spPr>
        <p:txBody>
          <a:bodyPr wrap="none" rtlCol="0">
            <a:spAutoFit/>
          </a:bodyPr>
          <a:lstStyle/>
          <a:p>
            <a:r>
              <a:rPr kumimoji="1" lang="en-US" altLang="ja-JP" sz="2400" b="1" dirty="0" smtClean="0">
                <a:solidFill>
                  <a:srgbClr val="002060"/>
                </a:solidFill>
                <a:effectLst>
                  <a:outerShdw blurRad="38100" dist="38100" dir="2700000" algn="tl">
                    <a:srgbClr val="000000">
                      <a:alpha val="43137"/>
                    </a:srgbClr>
                  </a:outerShdw>
                </a:effectLst>
                <a:latin typeface="Arial" pitchFamily="34" charset="0"/>
                <a:ea typeface="Arial Unicode MS" pitchFamily="50" charset="-128"/>
                <a:cs typeface="Arial" pitchFamily="34" charset="0"/>
              </a:rPr>
              <a:t>Summary</a:t>
            </a:r>
            <a:r>
              <a:rPr kumimoji="1" lang="en-US" altLang="ja-JP" sz="3200" dirty="0" smtClean="0">
                <a:latin typeface="Times New Roman" pitchFamily="18" charset="0"/>
                <a:cs typeface="Times New Roman" pitchFamily="18" charset="0"/>
              </a:rPr>
              <a:t> </a:t>
            </a:r>
            <a:endParaRPr kumimoji="1" lang="ja-JP" altLang="en-US" sz="3200" dirty="0">
              <a:latin typeface="Times New Roman" pitchFamily="18" charset="0"/>
              <a:cs typeface="Times New Roman" pitchFamily="18" charset="0"/>
            </a:endParaRPr>
          </a:p>
        </p:txBody>
      </p:sp>
      <p:pic>
        <p:nvPicPr>
          <p:cNvPr id="6" name="Picture 2"/>
          <p:cNvPicPr>
            <a:picLocks noChangeAspect="1" noChangeArrowheads="1"/>
          </p:cNvPicPr>
          <p:nvPr/>
        </p:nvPicPr>
        <p:blipFill>
          <a:blip r:embed="rId2" cstate="print"/>
          <a:srcRect/>
          <a:stretch>
            <a:fillRect/>
          </a:stretch>
        </p:blipFill>
        <p:spPr bwMode="auto">
          <a:xfrm>
            <a:off x="5604053" y="6376036"/>
            <a:ext cx="3539947" cy="481964"/>
          </a:xfrm>
          <a:prstGeom prst="rect">
            <a:avLst/>
          </a:prstGeom>
          <a:noFill/>
          <a:ln w="9525">
            <a:noFill/>
            <a:miter lim="800000"/>
            <a:headEnd/>
            <a:tailEnd/>
          </a:ln>
        </p:spPr>
      </p:pic>
      <p:sp>
        <p:nvSpPr>
          <p:cNvPr id="7" name="Text Box 4"/>
          <p:cNvSpPr txBox="1">
            <a:spLocks noChangeArrowheads="1"/>
          </p:cNvSpPr>
          <p:nvPr/>
        </p:nvSpPr>
        <p:spPr bwMode="auto">
          <a:xfrm>
            <a:off x="7563556" y="0"/>
            <a:ext cx="1580444" cy="830997"/>
          </a:xfrm>
          <a:prstGeom prst="rect">
            <a:avLst/>
          </a:prstGeom>
          <a:blipFill>
            <a:blip r:embed="rId3"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p:cNvSpPr txBox="1"/>
          <p:nvPr/>
        </p:nvSpPr>
        <p:spPr>
          <a:xfrm>
            <a:off x="1636890" y="2652888"/>
            <a:ext cx="7109639" cy="646331"/>
          </a:xfrm>
          <a:prstGeom prst="rect">
            <a:avLst/>
          </a:prstGeom>
          <a:noFill/>
        </p:spPr>
        <p:txBody>
          <a:bodyPr wrap="none" rtlCol="0">
            <a:spAutoFit/>
          </a:bodyPr>
          <a:lstStyle/>
          <a:p>
            <a:r>
              <a:rPr kumimoji="1" lang="en-US" altLang="ja-JP" sz="3600" b="1" dirty="0" smtClean="0">
                <a:solidFill>
                  <a:srgbClr val="0000CC"/>
                </a:solidFill>
                <a:effectLst>
                  <a:outerShdw blurRad="38100" dist="38100" dir="2700000" algn="tl">
                    <a:srgbClr val="000000">
                      <a:alpha val="43137"/>
                    </a:srgbClr>
                  </a:outerShdw>
                </a:effectLst>
              </a:rPr>
              <a:t>Thank you for your attentions !</a:t>
            </a:r>
            <a:r>
              <a:rPr lang="en-US" altLang="ja-JP" sz="3600" b="1" dirty="0" smtClean="0">
                <a:solidFill>
                  <a:srgbClr val="0000CC"/>
                </a:solidFill>
                <a:effectLst>
                  <a:outerShdw blurRad="38100" dist="38100" dir="2700000" algn="tl">
                    <a:srgbClr val="000000">
                      <a:alpha val="43137"/>
                    </a:srgbClr>
                  </a:outerShdw>
                </a:effectLst>
              </a:rPr>
              <a:t> </a:t>
            </a:r>
            <a:endParaRPr kumimoji="1" lang="ja-JP" altLang="en-US" sz="3600" b="1" dirty="0">
              <a:solidFill>
                <a:srgbClr val="0000CC"/>
              </a:solidFill>
              <a:effectLst>
                <a:outerShdw blurRad="38100" dist="38100" dir="2700000" algn="tl">
                  <a:srgbClr val="000000">
                    <a:alpha val="43137"/>
                  </a:srgbClr>
                </a:outerShdw>
              </a:effectLst>
            </a:endParaRPr>
          </a:p>
        </p:txBody>
      </p:sp>
      <p:pic>
        <p:nvPicPr>
          <p:cNvPr id="6" name="Picture 2"/>
          <p:cNvPicPr>
            <a:picLocks noChangeAspect="1" noChangeArrowheads="1"/>
          </p:cNvPicPr>
          <p:nvPr/>
        </p:nvPicPr>
        <p:blipFill>
          <a:blip r:embed="rId2" cstate="print"/>
          <a:srcRect/>
          <a:stretch>
            <a:fillRect/>
          </a:stretch>
        </p:blipFill>
        <p:spPr bwMode="auto">
          <a:xfrm>
            <a:off x="5604053" y="6376036"/>
            <a:ext cx="3539947" cy="481964"/>
          </a:xfrm>
          <a:prstGeom prst="rect">
            <a:avLst/>
          </a:prstGeom>
          <a:noFill/>
          <a:ln w="9525">
            <a:noFill/>
            <a:miter lim="800000"/>
            <a:headEnd/>
            <a:tailEnd/>
          </a:ln>
        </p:spPr>
      </p:pic>
      <p:sp>
        <p:nvSpPr>
          <p:cNvPr id="8" name="Text Box 4"/>
          <p:cNvSpPr txBox="1">
            <a:spLocks noChangeArrowheads="1"/>
          </p:cNvSpPr>
          <p:nvPr/>
        </p:nvSpPr>
        <p:spPr bwMode="auto">
          <a:xfrm>
            <a:off x="7563556" y="0"/>
            <a:ext cx="1580444" cy="830997"/>
          </a:xfrm>
          <a:prstGeom prst="rect">
            <a:avLst/>
          </a:prstGeom>
          <a:blipFill>
            <a:blip r:embed="rId3" cstate="print"/>
            <a:tile tx="0" ty="0" sx="100000" sy="100000" flip="none" algn="tl"/>
          </a:blipFill>
          <a:ln w="9525">
            <a:noFill/>
            <a:miter lim="800000"/>
            <a:headEnd/>
            <a:tailEnd/>
          </a:ln>
        </p:spPr>
        <p:txBody>
          <a:bodyPr wrap="square">
            <a:spAutoFit/>
          </a:bodyPr>
          <a:lstStyle/>
          <a:p>
            <a:r>
              <a:rPr lang="en-US" altLang="ja-JP" sz="1200" b="1" dirty="0" smtClean="0">
                <a:latin typeface="Times New Roman" pitchFamily="18" charset="0"/>
                <a:cs typeface="Times New Roman" pitchFamily="18" charset="0"/>
              </a:rPr>
              <a:t>Material Science &amp;</a:t>
            </a:r>
          </a:p>
          <a:p>
            <a:r>
              <a:rPr lang="en-US" altLang="ja-JP" sz="1200" b="1" dirty="0" smtClean="0">
                <a:latin typeface="Times New Roman" pitchFamily="18" charset="0"/>
                <a:cs typeface="Times New Roman" pitchFamily="18" charset="0"/>
              </a:rPr>
              <a:t>Engineering, </a:t>
            </a:r>
          </a:p>
          <a:p>
            <a:r>
              <a:rPr lang="en-US" altLang="ja-JP" sz="1200" b="1" dirty="0" smtClean="0">
                <a:latin typeface="Times New Roman" pitchFamily="18" charset="0"/>
                <a:cs typeface="Times New Roman" pitchFamily="18" charset="0"/>
              </a:rPr>
              <a:t>September 14-15,</a:t>
            </a:r>
          </a:p>
          <a:p>
            <a:r>
              <a:rPr lang="en-US" altLang="ja-JP" sz="1200" b="1" dirty="0" smtClean="0">
                <a:latin typeface="Times New Roman" pitchFamily="18" charset="0"/>
                <a:cs typeface="Times New Roman" pitchFamily="18" charset="0"/>
              </a:rPr>
              <a:t>2015, Orlando, USA</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フレッシュ">
  <a:themeElements>
    <a:clrScheme name="フレッシュ">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フレッシュ">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フレッシュ">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3052</TotalTime>
  <Words>1614</Words>
  <Application>Microsoft Office PowerPoint</Application>
  <PresentationFormat>画面に合わせる (4:3)</PresentationFormat>
  <Paragraphs>410</Paragraphs>
  <Slides>24</Slides>
  <Notes>5</Notes>
  <HiddenSlides>0</HiddenSlides>
  <MMClips>0</MMClips>
  <ScaleCrop>false</ScaleCrop>
  <HeadingPairs>
    <vt:vector size="6" baseType="variant">
      <vt:variant>
        <vt:lpstr>テーマ</vt:lpstr>
      </vt:variant>
      <vt:variant>
        <vt:i4>1</vt:i4>
      </vt:variant>
      <vt:variant>
        <vt:lpstr>埋め込まれた OLE サーバー</vt:lpstr>
      </vt:variant>
      <vt:variant>
        <vt:i4>1</vt:i4>
      </vt:variant>
      <vt:variant>
        <vt:lpstr>スライド タイトル</vt:lpstr>
      </vt:variant>
      <vt:variant>
        <vt:i4>24</vt:i4>
      </vt:variant>
    </vt:vector>
  </HeadingPairs>
  <TitlesOfParts>
    <vt:vector size="26" baseType="lpstr">
      <vt:lpstr>フレッシュ</vt:lpstr>
      <vt:lpstr>数式</vt:lpstr>
      <vt:lpstr>スライド 1</vt:lpstr>
      <vt:lpstr> Domain Structure of Amorphous Wire and  Current Magnetization Utilizing the Skin Effect</vt:lpstr>
      <vt:lpstr>スライド 3</vt:lpstr>
      <vt:lpstr>スライド 4</vt:lpstr>
      <vt:lpstr>スライド 5</vt:lpstr>
      <vt:lpstr>スライド 6</vt:lpstr>
      <vt:lpstr>スライド 7</vt:lpstr>
      <vt:lpstr>スライド 8</vt:lpstr>
      <vt:lpstr>Magnetic Field and Magnetic Sensors　　　      　　　</vt:lpstr>
      <vt:lpstr>スライド 10</vt:lpstr>
      <vt:lpstr>スライド 11</vt:lpstr>
      <vt:lpstr>スライド 12</vt:lpstr>
      <vt:lpstr>スライド 13</vt:lpstr>
      <vt:lpstr>スライド 14</vt:lpstr>
      <vt:lpstr>スライド 15</vt:lpstr>
      <vt:lpstr>スライド 16</vt:lpstr>
      <vt:lpstr>スライド 17</vt:lpstr>
      <vt:lpstr>スライド 18</vt:lpstr>
      <vt:lpstr>スライド 19</vt:lpstr>
      <vt:lpstr>スライド 20</vt:lpstr>
      <vt:lpstr>スライド 21</vt:lpstr>
      <vt:lpstr>スライド 22</vt:lpstr>
      <vt:lpstr>スライド 23</vt:lpstr>
      <vt:lpstr>スライド 24</vt:lpstr>
    </vt:vector>
  </TitlesOfParts>
  <Company>アイチ　マイクロ　インテリジェント　AMI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毛利　佳年雄</dc:creator>
  <cp:lastModifiedBy>Uchiyama</cp:lastModifiedBy>
  <cp:revision>374</cp:revision>
  <dcterms:created xsi:type="dcterms:W3CDTF">2011-04-03T07:19:59Z</dcterms:created>
  <dcterms:modified xsi:type="dcterms:W3CDTF">2015-09-12T11:16:50Z</dcterms:modified>
</cp:coreProperties>
</file>