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85" r:id="rId4"/>
    <p:sldId id="274" r:id="rId5"/>
    <p:sldId id="258" r:id="rId6"/>
    <p:sldId id="259" r:id="rId7"/>
    <p:sldId id="260" r:id="rId8"/>
    <p:sldId id="261" r:id="rId9"/>
    <p:sldId id="262" r:id="rId10"/>
    <p:sldId id="263" r:id="rId11"/>
    <p:sldId id="264" r:id="rId12"/>
    <p:sldId id="266" r:id="rId13"/>
    <p:sldId id="267" r:id="rId14"/>
    <p:sldId id="265" r:id="rId15"/>
    <p:sldId id="286" r:id="rId16"/>
    <p:sldId id="275" r:id="rId17"/>
    <p:sldId id="287" r:id="rId18"/>
    <p:sldId id="288" r:id="rId19"/>
    <p:sldId id="276" r:id="rId20"/>
    <p:sldId id="289" r:id="rId21"/>
    <p:sldId id="290" r:id="rId22"/>
    <p:sldId id="294" r:id="rId23"/>
    <p:sldId id="293" r:id="rId24"/>
    <p:sldId id="292" r:id="rId25"/>
    <p:sldId id="291" r:id="rId26"/>
    <p:sldId id="295" r:id="rId27"/>
    <p:sldId id="296" r:id="rId28"/>
    <p:sldId id="297" r:id="rId29"/>
    <p:sldId id="271" r:id="rId30"/>
    <p:sldId id="277" r:id="rId31"/>
    <p:sldId id="278" r:id="rId32"/>
    <p:sldId id="279" r:id="rId33"/>
    <p:sldId id="280" r:id="rId34"/>
    <p:sldId id="272" r:id="rId35"/>
    <p:sldId id="281" r:id="rId36"/>
    <p:sldId id="282" r:id="rId37"/>
    <p:sldId id="283" r:id="rId38"/>
    <p:sldId id="284" r:id="rId39"/>
    <p:sldId id="273"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80" d="100"/>
          <a:sy n="80" d="100"/>
        </p:scale>
        <p:origin x="378"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Rectangle 8"/>
          <p:cNvSpPr/>
          <p:nvPr userDrawn="1"/>
        </p:nvSpPr>
        <p:spPr>
          <a:xfrm>
            <a:off x="466414" y="655143"/>
            <a:ext cx="11262866" cy="25757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446534" y="5951811"/>
            <a:ext cx="11262866" cy="43875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863718"/>
            <a:ext cx="10993549" cy="1475013"/>
          </a:xfrm>
          <a:effectLst/>
        </p:spPr>
        <p:txBody>
          <a:bodyPr anchor="b">
            <a:normAutofit/>
          </a:bodyPr>
          <a:lstStyle>
            <a:lvl1pPr>
              <a:defRPr sz="3600">
                <a:solidFill>
                  <a:schemeClr val="accent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01074" y="3439482"/>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605951" y="6149009"/>
            <a:ext cx="2844800" cy="172253"/>
          </a:xfrm>
        </p:spPr>
        <p:txBody>
          <a:bodyPr/>
          <a:lstStyle>
            <a:lvl1pPr>
              <a:defRPr>
                <a:solidFill>
                  <a:schemeClr val="accent1">
                    <a:lumMod val="75000"/>
                    <a:lumOff val="25000"/>
                  </a:schemeClr>
                </a:solidFill>
              </a:defRPr>
            </a:lvl1pPr>
          </a:lstStyle>
          <a:p>
            <a:fld id="{D73F87EF-6B6A-49D3-A8CE-AC4CE8B08EE2}" type="datetimeFigureOut">
              <a:rPr lang="en-GB" smtClean="0"/>
              <a:pPr/>
              <a:t>19/06/2017</a:t>
            </a:fld>
            <a:endParaRPr lang="en-GB"/>
          </a:p>
        </p:txBody>
      </p:sp>
      <p:sp>
        <p:nvSpPr>
          <p:cNvPr id="5" name="Footer Placeholder 4"/>
          <p:cNvSpPr>
            <a:spLocks noGrp="1"/>
          </p:cNvSpPr>
          <p:nvPr>
            <p:ph type="ftr" sz="quarter" idx="11"/>
          </p:nvPr>
        </p:nvSpPr>
        <p:spPr>
          <a:xfrm>
            <a:off x="581192" y="6149009"/>
            <a:ext cx="6917210" cy="167927"/>
          </a:xfrm>
        </p:spPr>
        <p:txBody>
          <a:bodyPr/>
          <a:lstStyle>
            <a:lvl1pPr>
              <a:defRPr>
                <a:solidFill>
                  <a:schemeClr val="accent1">
                    <a:lumMod val="75000"/>
                    <a:lumOff val="25000"/>
                  </a:schemeClr>
                </a:solidFill>
              </a:defRPr>
            </a:lvl1pPr>
          </a:lstStyle>
          <a:p>
            <a:endParaRPr lang="en-GB" dirty="0"/>
          </a:p>
        </p:txBody>
      </p:sp>
      <p:sp>
        <p:nvSpPr>
          <p:cNvPr id="6" name="Slide Number Placeholder 5"/>
          <p:cNvSpPr>
            <a:spLocks noGrp="1"/>
          </p:cNvSpPr>
          <p:nvPr>
            <p:ph type="sldNum" sz="quarter" idx="12"/>
          </p:nvPr>
        </p:nvSpPr>
        <p:spPr>
          <a:xfrm>
            <a:off x="10558300" y="6149009"/>
            <a:ext cx="1016440" cy="172253"/>
          </a:xfrm>
        </p:spPr>
        <p:txBody>
          <a:bodyPr/>
          <a:lstStyle>
            <a:lvl1pPr>
              <a:defRPr>
                <a:solidFill>
                  <a:schemeClr val="accent1">
                    <a:lumMod val="75000"/>
                    <a:lumOff val="25000"/>
                  </a:schemeClr>
                </a:solidFill>
              </a:defRPr>
            </a:lvl1pPr>
          </a:lstStyle>
          <a:p>
            <a:fld id="{9C211CBE-EE03-4197-B5A2-023C4A367A3C}" type="slidenum">
              <a:rPr lang="en-GB" smtClean="0"/>
              <a:pPr/>
              <a:t>‹#›</a:t>
            </a:fld>
            <a:endParaRPr lang="en-GB"/>
          </a:p>
        </p:txBody>
      </p:sp>
      <p:sp>
        <p:nvSpPr>
          <p:cNvPr id="8" name="Rectangle 7"/>
          <p:cNvSpPr/>
          <p:nvPr userDrawn="1"/>
        </p:nvSpPr>
        <p:spPr>
          <a:xfrm>
            <a:off x="466414" y="322689"/>
            <a:ext cx="11262866" cy="9403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5048779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73F87EF-6B6A-49D3-A8CE-AC4CE8B08EE2}" type="datetimeFigureOut">
              <a:rPr lang="en-GB" smtClean="0"/>
              <a:pPr/>
              <a:t>19/06/2017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10558300" y="5956137"/>
            <a:ext cx="1052508" cy="365125"/>
          </a:xfrm>
        </p:spPr>
        <p:txBody>
          <a:bodyPr/>
          <a:lstStyle/>
          <a:p>
            <a:fld id="{9C211CBE-EE03-4197-B5A2-023C4A367A3C}" type="slidenum">
              <a:rPr lang="en-GB" smtClean="0"/>
              <a:pPr/>
              <a:t>‹#›</a:t>
            </a:fld>
            <a:endParaRPr lang="en-GB"/>
          </a:p>
        </p:txBody>
      </p:sp>
    </p:spTree>
    <p:extLst>
      <p:ext uri="{BB962C8B-B14F-4D97-AF65-F5344CB8AC3E}">
        <p14:creationId xmlns:p14="http://schemas.microsoft.com/office/powerpoint/2010/main" val="3301605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D73F87EF-6B6A-49D3-A8CE-AC4CE8B08EE2}" type="datetimeFigureOut">
              <a:rPr lang="en-GB" smtClean="0"/>
              <a:pPr/>
              <a:t>19/06/2017</a:t>
            </a:fld>
            <a:endParaRPr lang="en-GB"/>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9C211CBE-EE03-4197-B5A2-023C4A367A3C}" type="slidenum">
              <a:rPr lang="en-GB" smtClean="0"/>
              <a:pPr/>
              <a:t>‹#›</a:t>
            </a:fld>
            <a:endParaRPr lang="en-GB"/>
          </a:p>
        </p:txBody>
      </p:sp>
    </p:spTree>
    <p:extLst>
      <p:ext uri="{BB962C8B-B14F-4D97-AF65-F5344CB8AC3E}">
        <p14:creationId xmlns:p14="http://schemas.microsoft.com/office/powerpoint/2010/main" val="1236927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73F87EF-6B6A-49D3-A8CE-AC4CE8B08EE2}" type="datetimeFigureOut">
              <a:rPr lang="en-GB" smtClean="0"/>
              <a:pPr/>
              <a:t>19/06/2017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C211CBE-EE03-4197-B5A2-023C4A367A3C}" type="slidenum">
              <a:rPr lang="en-GB" smtClean="0"/>
              <a:pPr/>
              <a:t>‹#›</a:t>
            </a:fld>
            <a:endParaRPr lang="en-GB"/>
          </a:p>
        </p:txBody>
      </p:sp>
    </p:spTree>
    <p:extLst>
      <p:ext uri="{BB962C8B-B14F-4D97-AF65-F5344CB8AC3E}">
        <p14:creationId xmlns:p14="http://schemas.microsoft.com/office/powerpoint/2010/main" val="2235088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73F87EF-6B6A-49D3-A8CE-AC4CE8B08EE2}" type="datetimeFigureOut">
              <a:rPr lang="en-GB" smtClean="0"/>
              <a:pPr/>
              <a:t>19/06/2017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C211CBE-EE03-4197-B5A2-023C4A367A3C}" type="slidenum">
              <a:rPr lang="en-GB" smtClean="0"/>
              <a:pPr/>
              <a:t>‹#›</a:t>
            </a:fld>
            <a:endParaRPr lang="en-GB"/>
          </a:p>
        </p:txBody>
      </p:sp>
    </p:spTree>
    <p:extLst>
      <p:ext uri="{BB962C8B-B14F-4D97-AF65-F5344CB8AC3E}">
        <p14:creationId xmlns:p14="http://schemas.microsoft.com/office/powerpoint/2010/main" val="2242506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5"/>
            <a:ext cx="11300036" cy="66565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3" y="668106"/>
            <a:ext cx="11029616" cy="542551"/>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73F87EF-6B6A-49D3-A8CE-AC4CE8B08EE2}" type="datetimeFigureOut">
              <a:rPr lang="en-GB" smtClean="0"/>
              <a:pPr/>
              <a:t>19/06/2017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C211CBE-EE03-4197-B5A2-023C4A367A3C}" type="slidenum">
              <a:rPr lang="en-GB" smtClean="0"/>
              <a:pPr/>
              <a:t>‹#›</a:t>
            </a:fld>
            <a:endParaRPr lang="en-GB"/>
          </a:p>
        </p:txBody>
      </p:sp>
    </p:spTree>
    <p:extLst>
      <p:ext uri="{BB962C8B-B14F-4D97-AF65-F5344CB8AC3E}">
        <p14:creationId xmlns:p14="http://schemas.microsoft.com/office/powerpoint/2010/main" val="1922087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3F87EF-6B6A-49D3-A8CE-AC4CE8B08EE2}" type="datetimeFigureOut">
              <a:rPr lang="en-GB" smtClean="0"/>
              <a:pPr/>
              <a:t>19/06/2017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C211CBE-EE03-4197-B5A2-023C4A367A3C}" type="slidenum">
              <a:rPr lang="en-GB" smtClean="0"/>
              <a:pPr/>
              <a:t>‹#›</a:t>
            </a:fld>
            <a:endParaRPr lang="en-GB"/>
          </a:p>
        </p:txBody>
      </p:sp>
    </p:spTree>
    <p:extLst>
      <p:ext uri="{BB962C8B-B14F-4D97-AF65-F5344CB8AC3E}">
        <p14:creationId xmlns:p14="http://schemas.microsoft.com/office/powerpoint/2010/main" val="1755533099"/>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D73F87EF-6B6A-49D3-A8CE-AC4CE8B08EE2}" type="datetimeFigureOut">
              <a:rPr lang="en-GB" smtClean="0"/>
              <a:pPr/>
              <a:t>19/06/2017</a:t>
            </a:fld>
            <a:endParaRPr lang="en-GB"/>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9C211CBE-EE03-4197-B5A2-023C4A367A3C}" type="slidenum">
              <a:rPr lang="en-GB" smtClean="0"/>
              <a:pPr/>
              <a:t>‹#›</a:t>
            </a:fld>
            <a:endParaRPr lang="en-GB"/>
          </a:p>
        </p:txBody>
      </p:sp>
    </p:spTree>
    <p:extLst>
      <p:ext uri="{BB962C8B-B14F-4D97-AF65-F5344CB8AC3E}">
        <p14:creationId xmlns:p14="http://schemas.microsoft.com/office/powerpoint/2010/main" val="136334992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3F87EF-6B6A-49D3-A8CE-AC4CE8B08EE2}" type="datetimeFigureOut">
              <a:rPr lang="en-GB" smtClean="0"/>
              <a:pPr/>
              <a:t>19/06/2017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C211CBE-EE03-4197-B5A2-023C4A367A3C}" type="slidenum">
              <a:rPr lang="en-GB" smtClean="0"/>
              <a:pPr/>
              <a:t>‹#›</a:t>
            </a:fld>
            <a:endParaRPr lang="en-GB"/>
          </a:p>
        </p:txBody>
      </p:sp>
    </p:spTree>
    <p:extLst>
      <p:ext uri="{BB962C8B-B14F-4D97-AF65-F5344CB8AC3E}">
        <p14:creationId xmlns:p14="http://schemas.microsoft.com/office/powerpoint/2010/main" val="2048570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73F87EF-6B6A-49D3-A8CE-AC4CE8B08EE2}" type="datetimeFigureOut">
              <a:rPr lang="en-GB" smtClean="0"/>
              <a:pPr/>
              <a:t>19/06/2017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211CBE-EE03-4197-B5A2-023C4A367A3C}" type="slidenum">
              <a:rPr lang="en-GB" smtClean="0"/>
              <a:pPr/>
              <a:t>‹#›</a:t>
            </a:fld>
            <a:endParaRPr lang="en-GB"/>
          </a:p>
        </p:txBody>
      </p:sp>
    </p:spTree>
    <p:extLst>
      <p:ext uri="{BB962C8B-B14F-4D97-AF65-F5344CB8AC3E}">
        <p14:creationId xmlns:p14="http://schemas.microsoft.com/office/powerpoint/2010/main" val="3752301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D73F87EF-6B6A-49D3-A8CE-AC4CE8B08EE2}" type="datetimeFigureOut">
              <a:rPr lang="en-GB" smtClean="0"/>
              <a:pPr/>
              <a:t>19/06/2017</a:t>
            </a:fld>
            <a:endParaRPr lang="en-GB"/>
          </a:p>
        </p:txBody>
      </p:sp>
      <p:sp>
        <p:nvSpPr>
          <p:cNvPr id="5" name="Footer Placeholder 4"/>
          <p:cNvSpPr>
            <a:spLocks noGrp="1"/>
          </p:cNvSpPr>
          <p:nvPr>
            <p:ph type="ftr" sz="quarter" idx="11"/>
          </p:nvPr>
        </p:nvSpPr>
        <p:spPr>
          <a:xfrm>
            <a:off x="774923" y="5951811"/>
            <a:ext cx="7896279" cy="365125"/>
          </a:xfrm>
        </p:spPr>
        <p:txBody>
          <a:bodyPr/>
          <a:lstStyle/>
          <a:p>
            <a:endParaRPr lang="en-GB"/>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9C211CBE-EE03-4197-B5A2-023C4A367A3C}" type="slidenum">
              <a:rPr lang="en-GB" smtClean="0"/>
              <a:pPr/>
              <a:t>‹#›</a:t>
            </a:fld>
            <a:endParaRPr lang="en-GB"/>
          </a:p>
        </p:txBody>
      </p:sp>
    </p:spTree>
    <p:extLst>
      <p:ext uri="{BB962C8B-B14F-4D97-AF65-F5344CB8AC3E}">
        <p14:creationId xmlns:p14="http://schemas.microsoft.com/office/powerpoint/2010/main" val="598173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D73F87EF-6B6A-49D3-A8CE-AC4CE8B08EE2}" type="datetimeFigureOut">
              <a:rPr lang="en-GB" smtClean="0"/>
              <a:pPr/>
              <a:t>19/06/2017</a:t>
            </a:fld>
            <a:endParaRPr lang="en-GB"/>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GB"/>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9C211CBE-EE03-4197-B5A2-023C4A367A3C}" type="slidenum">
              <a:rPr lang="en-GB" smtClean="0"/>
              <a:pPr/>
              <a:t>‹#›</a:t>
            </a:fld>
            <a:endParaRPr lang="en-GB"/>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21456894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81194" y="3114008"/>
            <a:ext cx="10993546" cy="1673806"/>
          </a:xfrm>
        </p:spPr>
        <p:txBody>
          <a:bodyPr>
            <a:normAutofit fontScale="92500" lnSpcReduction="10000"/>
          </a:bodyPr>
          <a:lstStyle/>
          <a:p>
            <a:pPr algn="ctr"/>
            <a:endParaRPr lang="en-US" sz="2000" cap="none" dirty="0" smtClean="0">
              <a:latin typeface="Times New Roman" panose="02020603050405020304" pitchFamily="18" charset="0"/>
              <a:cs typeface="Times New Roman" panose="02020603050405020304" pitchFamily="18" charset="0"/>
            </a:endParaRPr>
          </a:p>
          <a:p>
            <a:pPr algn="ctr"/>
            <a:r>
              <a:rPr lang="en-US" sz="2200" b="1" cap="none" dirty="0" smtClean="0">
                <a:latin typeface="Times New Roman" panose="02020603050405020304" pitchFamily="18" charset="0"/>
                <a:cs typeface="Times New Roman" panose="02020603050405020304" pitchFamily="18" charset="0"/>
              </a:rPr>
              <a:t>by</a:t>
            </a:r>
          </a:p>
          <a:p>
            <a:pPr algn="ctr"/>
            <a:r>
              <a:rPr lang="en-US" sz="2400" b="1" cap="none" dirty="0" err="1" smtClean="0">
                <a:solidFill>
                  <a:schemeClr val="accent1">
                    <a:lumMod val="90000"/>
                    <a:lumOff val="10000"/>
                  </a:schemeClr>
                </a:solidFill>
                <a:latin typeface="Times New Roman" panose="02020603050405020304" pitchFamily="18" charset="0"/>
                <a:cs typeface="Times New Roman" panose="02020603050405020304" pitchFamily="18" charset="0"/>
              </a:rPr>
              <a:t>Tseaa</a:t>
            </a:r>
            <a:r>
              <a:rPr lang="en-US" sz="2400" b="1" cap="none" dirty="0" smtClean="0">
                <a:solidFill>
                  <a:schemeClr val="accent1">
                    <a:lumMod val="90000"/>
                    <a:lumOff val="10000"/>
                  </a:schemeClr>
                </a:solidFill>
                <a:latin typeface="Times New Roman" panose="02020603050405020304" pitchFamily="18" charset="0"/>
                <a:cs typeface="Times New Roman" panose="02020603050405020304" pitchFamily="18" charset="0"/>
              </a:rPr>
              <a:t> </a:t>
            </a:r>
            <a:r>
              <a:rPr lang="en-US" sz="2400" b="1" cap="none" dirty="0" err="1" smtClean="0">
                <a:solidFill>
                  <a:schemeClr val="accent1">
                    <a:lumMod val="90000"/>
                    <a:lumOff val="10000"/>
                  </a:schemeClr>
                </a:solidFill>
                <a:latin typeface="Times New Roman" panose="02020603050405020304" pitchFamily="18" charset="0"/>
                <a:cs typeface="Times New Roman" panose="02020603050405020304" pitchFamily="18" charset="0"/>
              </a:rPr>
              <a:t>Shambe</a:t>
            </a:r>
            <a:endParaRPr lang="en-US" sz="2400" b="1" cap="none" dirty="0" smtClean="0">
              <a:solidFill>
                <a:schemeClr val="accent1">
                  <a:lumMod val="90000"/>
                  <a:lumOff val="10000"/>
                </a:schemeClr>
              </a:solidFill>
              <a:latin typeface="Times New Roman" panose="02020603050405020304" pitchFamily="18" charset="0"/>
              <a:cs typeface="Times New Roman" panose="02020603050405020304" pitchFamily="18" charset="0"/>
            </a:endParaRPr>
          </a:p>
          <a:p>
            <a:pPr algn="ctr"/>
            <a:r>
              <a:rPr lang="en-US" sz="1900" b="1" cap="none" dirty="0" smtClean="0"/>
              <a:t>Department of Chemistry, Benue State University Makurdi, Nigeria</a:t>
            </a:r>
            <a:endParaRPr lang="en-GB" sz="1900" b="1" cap="none" dirty="0" smtClean="0"/>
          </a:p>
          <a:p>
            <a:pPr algn="ctr"/>
            <a:endParaRPr lang="en-GB" sz="2000" cap="none" dirty="0" smtClean="0">
              <a:latin typeface="Times New Roman" panose="02020603050405020304" pitchFamily="18" charset="0"/>
              <a:cs typeface="Times New Roman" panose="02020603050405020304" pitchFamily="18" charset="0"/>
            </a:endParaRPr>
          </a:p>
          <a:p>
            <a:endParaRPr lang="en-GB" dirty="0"/>
          </a:p>
        </p:txBody>
      </p:sp>
      <p:sp>
        <p:nvSpPr>
          <p:cNvPr id="4" name="Subtitle 2"/>
          <p:cNvSpPr txBox="1">
            <a:spLocks/>
          </p:cNvSpPr>
          <p:nvPr/>
        </p:nvSpPr>
        <p:spPr>
          <a:xfrm>
            <a:off x="410865" y="4828155"/>
            <a:ext cx="10993546" cy="799086"/>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kern="1200" cap="all">
                <a:solidFill>
                  <a:schemeClr val="accent2"/>
                </a:solidFill>
                <a:latin typeface="+mn-lt"/>
                <a:ea typeface="+mn-ea"/>
                <a:cs typeface="+mn-cs"/>
              </a:defRPr>
            </a:lvl1pPr>
            <a:lvl2pPr marL="457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pPr algn="ctr"/>
            <a:endParaRPr lang="en-GB" b="1" cap="none" dirty="0" smtClean="0">
              <a:latin typeface="+mj-lt"/>
              <a:cs typeface="Times New Roman" panose="02020603050405020304" pitchFamily="18" charset="0"/>
            </a:endParaRPr>
          </a:p>
          <a:p>
            <a:pPr algn="ctr"/>
            <a:r>
              <a:rPr lang="en-GB" b="1" cap="none" dirty="0" smtClean="0">
                <a:latin typeface="+mj-lt"/>
                <a:cs typeface="Times New Roman" panose="02020603050405020304" pitchFamily="18" charset="0"/>
              </a:rPr>
              <a:t>At the 15th </a:t>
            </a:r>
            <a:r>
              <a:rPr lang="en-GB" b="1" cap="none" dirty="0">
                <a:latin typeface="+mj-lt"/>
                <a:cs typeface="Times New Roman" panose="02020603050405020304" pitchFamily="18" charset="0"/>
              </a:rPr>
              <a:t>International Pharmaceutical Microbiology and Biotechnology </a:t>
            </a:r>
            <a:r>
              <a:rPr lang="en-GB" b="1" cap="none" dirty="0" smtClean="0">
                <a:latin typeface="+mj-lt"/>
                <a:cs typeface="Times New Roman" panose="02020603050405020304" pitchFamily="18" charset="0"/>
              </a:rPr>
              <a:t>Conference London</a:t>
            </a:r>
            <a:r>
              <a:rPr lang="en-GB" b="1" cap="none" dirty="0">
                <a:latin typeface="+mj-lt"/>
                <a:cs typeface="Times New Roman" panose="02020603050405020304" pitchFamily="18" charset="0"/>
              </a:rPr>
              <a:t>, UK </a:t>
            </a:r>
            <a:endParaRPr lang="en-GB" b="1" cap="none" dirty="0" smtClean="0">
              <a:latin typeface="+mj-lt"/>
              <a:cs typeface="Times New Roman" panose="02020603050405020304" pitchFamily="18" charset="0"/>
            </a:endParaRPr>
          </a:p>
          <a:p>
            <a:pPr algn="ctr"/>
            <a:r>
              <a:rPr lang="en-GB" b="1" cap="none" dirty="0" smtClean="0">
                <a:latin typeface="+mj-lt"/>
                <a:cs typeface="Times New Roman" panose="02020603050405020304" pitchFamily="18" charset="0"/>
              </a:rPr>
              <a:t>June </a:t>
            </a:r>
            <a:r>
              <a:rPr lang="en-GB" b="1" cap="none" dirty="0">
                <a:latin typeface="+mj-lt"/>
                <a:cs typeface="Times New Roman" panose="02020603050405020304" pitchFamily="18" charset="0"/>
              </a:rPr>
              <a:t>21-23, 2017 </a:t>
            </a:r>
            <a:endParaRPr lang="en-GB" b="1" cap="none" dirty="0" smtClean="0">
              <a:latin typeface="+mj-lt"/>
              <a:cs typeface="Times New Roman" panose="02020603050405020304" pitchFamily="18" charset="0"/>
            </a:endParaRPr>
          </a:p>
          <a:p>
            <a:endParaRPr lang="en-GB" sz="1100" b="1" dirty="0">
              <a:latin typeface="+mj-lt"/>
            </a:endParaRPr>
          </a:p>
        </p:txBody>
      </p:sp>
      <p:sp>
        <p:nvSpPr>
          <p:cNvPr id="2" name="Title 1"/>
          <p:cNvSpPr>
            <a:spLocks noGrp="1"/>
          </p:cNvSpPr>
          <p:nvPr>
            <p:ph type="ctrTitle"/>
          </p:nvPr>
        </p:nvSpPr>
        <p:spPr>
          <a:xfrm>
            <a:off x="581191" y="685801"/>
            <a:ext cx="10993549" cy="1949823"/>
          </a:xfrm>
        </p:spPr>
        <p:txBody>
          <a:bodyPr>
            <a:noAutofit/>
          </a:bodyPr>
          <a:lstStyle/>
          <a:p>
            <a:pPr algn="ctr"/>
            <a:r>
              <a:rPr lang="en-US" sz="2800" b="1" i="1" dirty="0" smtClean="0">
                <a:solidFill>
                  <a:schemeClr val="bg1"/>
                </a:solidFill>
                <a:latin typeface="Times New Roman" panose="02020603050405020304" pitchFamily="18" charset="0"/>
                <a:cs typeface="Times New Roman" panose="02020603050405020304" pitchFamily="18" charset="0"/>
              </a:rPr>
              <a:t>A presentation on</a:t>
            </a:r>
            <a:r>
              <a:rPr lang="en-US" sz="2800" b="1" dirty="0" smtClean="0">
                <a:solidFill>
                  <a:schemeClr val="bg1"/>
                </a:solidFill>
                <a:latin typeface="Times New Roman" panose="02020603050405020304" pitchFamily="18" charset="0"/>
                <a:cs typeface="Times New Roman" panose="02020603050405020304" pitchFamily="18" charset="0"/>
              </a:rPr>
              <a:t/>
            </a:r>
            <a:br>
              <a:rPr lang="en-US" sz="2800" b="1" dirty="0" smtClean="0">
                <a:solidFill>
                  <a:schemeClr val="bg1"/>
                </a:solidFill>
                <a:latin typeface="Times New Roman" panose="02020603050405020304" pitchFamily="18" charset="0"/>
                <a:cs typeface="Times New Roman" panose="02020603050405020304" pitchFamily="18" charset="0"/>
              </a:rPr>
            </a:br>
            <a:r>
              <a:rPr lang="en-US" sz="2800" b="1" dirty="0" smtClean="0">
                <a:solidFill>
                  <a:schemeClr val="bg1"/>
                </a:solidFill>
                <a:latin typeface="Times New Roman" panose="02020603050405020304" pitchFamily="18" charset="0"/>
                <a:cs typeface="Times New Roman" panose="02020603050405020304" pitchFamily="18" charset="0"/>
              </a:rPr>
              <a:t/>
            </a:r>
            <a:br>
              <a:rPr lang="en-US" sz="2800" b="1" dirty="0" smtClean="0">
                <a:solidFill>
                  <a:schemeClr val="bg1"/>
                </a:solidFill>
                <a:latin typeface="Times New Roman" panose="02020603050405020304" pitchFamily="18" charset="0"/>
                <a:cs typeface="Times New Roman" panose="02020603050405020304" pitchFamily="18" charset="0"/>
              </a:rPr>
            </a:br>
            <a:r>
              <a:rPr lang="en-US" sz="2800" b="1" dirty="0" smtClean="0">
                <a:solidFill>
                  <a:schemeClr val="bg1"/>
                </a:solidFill>
                <a:latin typeface="Times New Roman" panose="02020603050405020304" pitchFamily="18" charset="0"/>
                <a:cs typeface="Times New Roman" panose="02020603050405020304" pitchFamily="18" charset="0"/>
              </a:rPr>
              <a:t>POSTHARVEST LOSSES OF YAM AND THE CONTROL WITH PLANT EXTRACTS IN BENUE STATE, NIGERIA, WEST AFRICA.</a:t>
            </a:r>
            <a:endParaRPr lang="en-GB" sz="28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304862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9342" y="658906"/>
            <a:ext cx="11029616" cy="524435"/>
          </a:xfrm>
        </p:spPr>
        <p:txBody>
          <a:bodyPr/>
          <a:lstStyle/>
          <a:p>
            <a:pPr algn="ctr"/>
            <a:r>
              <a:rPr lang="en-US" b="1" dirty="0" smtClean="0"/>
              <a:t>Abstract</a:t>
            </a:r>
            <a:endParaRPr lang="en-GB" dirty="0"/>
          </a:p>
        </p:txBody>
      </p:sp>
      <p:sp>
        <p:nvSpPr>
          <p:cNvPr id="4" name="TextBox 3"/>
          <p:cNvSpPr txBox="1"/>
          <p:nvPr/>
        </p:nvSpPr>
        <p:spPr>
          <a:xfrm>
            <a:off x="456385" y="1299252"/>
            <a:ext cx="11295529" cy="5170646"/>
          </a:xfrm>
          <a:prstGeom prst="rect">
            <a:avLst/>
          </a:prstGeom>
          <a:noFill/>
        </p:spPr>
        <p:txBody>
          <a:bodyPr wrap="square" rtlCol="0">
            <a:spAutoFit/>
          </a:bodyPr>
          <a:lstStyle/>
          <a:p>
            <a:pPr algn="just">
              <a:lnSpc>
                <a:spcPct val="150000"/>
              </a:lnSpc>
            </a:pPr>
            <a:r>
              <a:rPr lang="en-US" sz="2000" b="1" dirty="0" smtClean="0">
                <a:latin typeface="Times New Roman" panose="02020603050405020304" pitchFamily="18" charset="0"/>
                <a:cs typeface="Times New Roman" panose="02020603050405020304" pitchFamily="18" charset="0"/>
              </a:rPr>
              <a:t>Benue </a:t>
            </a:r>
            <a:r>
              <a:rPr lang="en-US" sz="2000" b="1" dirty="0">
                <a:latin typeface="Times New Roman" panose="02020603050405020304" pitchFamily="18" charset="0"/>
                <a:cs typeface="Times New Roman" panose="02020603050405020304" pitchFamily="18" charset="0"/>
              </a:rPr>
              <a:t>State in the north central zone of </a:t>
            </a:r>
            <a:r>
              <a:rPr lang="en-US" sz="2000" b="1" dirty="0" smtClean="0">
                <a:latin typeface="Times New Roman" panose="02020603050405020304" pitchFamily="18" charset="0"/>
                <a:cs typeface="Times New Roman" panose="02020603050405020304" pitchFamily="18" charset="0"/>
              </a:rPr>
              <a:t>Nigeria, </a:t>
            </a:r>
            <a:r>
              <a:rPr lang="en-US" sz="2000" b="1" dirty="0">
                <a:latin typeface="Times New Roman" panose="02020603050405020304" pitchFamily="18" charset="0"/>
                <a:cs typeface="Times New Roman" panose="02020603050405020304" pitchFamily="18" charset="0"/>
              </a:rPr>
              <a:t>West Africa, is the highest producer of</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Dioscorea</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alata</a:t>
            </a:r>
            <a:r>
              <a:rPr lang="en-US" sz="2000" b="1" i="1"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(water yam) and </a:t>
            </a:r>
            <a:r>
              <a:rPr lang="en-US" sz="2000" b="1" i="1" dirty="0" err="1">
                <a:latin typeface="Times New Roman" panose="02020603050405020304" pitchFamily="18" charset="0"/>
                <a:cs typeface="Times New Roman" panose="02020603050405020304" pitchFamily="18" charset="0"/>
              </a:rPr>
              <a:t>Dioscorea</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rotundata</a:t>
            </a:r>
            <a:r>
              <a:rPr lang="en-US" sz="2000" b="1" dirty="0">
                <a:latin typeface="Times New Roman" panose="02020603050405020304" pitchFamily="18" charset="0"/>
                <a:cs typeface="Times New Roman" panose="02020603050405020304" pitchFamily="18" charset="0"/>
              </a:rPr>
              <a:t> (white yam), but large numbers of the produce is lost annually to attack of microorganisms among other loss factors. Research conducted on yam microbial tuber rot and Pathogenicity test on yam tubers </a:t>
            </a:r>
            <a:r>
              <a:rPr lang="en-US" sz="2000" b="1" dirty="0" smtClean="0">
                <a:latin typeface="Times New Roman" panose="02020603050405020304" pitchFamily="18" charset="0"/>
                <a:cs typeface="Times New Roman" panose="02020603050405020304" pitchFamily="18" charset="0"/>
              </a:rPr>
              <a:t>from </a:t>
            </a:r>
            <a:r>
              <a:rPr lang="en-US" sz="2000" b="1" dirty="0">
                <a:latin typeface="Times New Roman" panose="02020603050405020304" pitchFamily="18" charset="0"/>
                <a:cs typeface="Times New Roman" panose="02020603050405020304" pitchFamily="18" charset="0"/>
              </a:rPr>
              <a:t>2014 to date, from various local government areas of Benue State show that: six microorganisms were isolated from water yam; two bacteria, </a:t>
            </a:r>
            <a:r>
              <a:rPr lang="en-US" sz="2000" b="1" i="1" dirty="0" err="1">
                <a:latin typeface="Times New Roman" panose="02020603050405020304" pitchFamily="18" charset="0"/>
                <a:cs typeface="Times New Roman" panose="02020603050405020304" pitchFamily="18" charset="0"/>
              </a:rPr>
              <a:t>Erwinia</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carotovora</a:t>
            </a:r>
            <a:r>
              <a:rPr lang="en-US" sz="2000" b="1" dirty="0">
                <a:latin typeface="Times New Roman" panose="02020603050405020304" pitchFamily="18" charset="0"/>
                <a:cs typeface="Times New Roman" panose="02020603050405020304" pitchFamily="18" charset="0"/>
              </a:rPr>
              <a:t>,</a:t>
            </a:r>
            <a:r>
              <a:rPr lang="en-US" sz="2000" b="1" i="1" dirty="0">
                <a:latin typeface="Times New Roman" panose="02020603050405020304" pitchFamily="18" charset="0"/>
                <a:cs typeface="Times New Roman" panose="02020603050405020304" pitchFamily="18" charset="0"/>
              </a:rPr>
              <a:t> Pseudomonas </a:t>
            </a:r>
            <a:r>
              <a:rPr lang="en-US" sz="2000" b="1" i="1" dirty="0" err="1">
                <a:latin typeface="Times New Roman" panose="02020603050405020304" pitchFamily="18" charset="0"/>
                <a:cs typeface="Times New Roman" panose="02020603050405020304" pitchFamily="18" charset="0"/>
              </a:rPr>
              <a:t>aeruginosa</a:t>
            </a:r>
            <a:r>
              <a:rPr lang="en-US" sz="2000" b="1" dirty="0">
                <a:latin typeface="Times New Roman" panose="02020603050405020304" pitchFamily="18" charset="0"/>
                <a:cs typeface="Times New Roman" panose="02020603050405020304" pitchFamily="18" charset="0"/>
              </a:rPr>
              <a:t> and four fungi; </a:t>
            </a:r>
            <a:r>
              <a:rPr lang="en-US" sz="2000" b="1" i="1" dirty="0" err="1">
                <a:latin typeface="Times New Roman" panose="02020603050405020304" pitchFamily="18" charset="0"/>
                <a:cs typeface="Times New Roman" panose="02020603050405020304" pitchFamily="18" charset="0"/>
              </a:rPr>
              <a:t>Aspergillus</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niger</a:t>
            </a:r>
            <a:r>
              <a:rPr lang="en-US" sz="2000" b="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Aspergillus</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flavus</a:t>
            </a:r>
            <a:r>
              <a:rPr lang="en-US" sz="2000" b="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Rhizopus</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stolonifera</a:t>
            </a:r>
            <a:r>
              <a:rPr lang="en-US" sz="2000" b="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Penicillium</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marneffei</a:t>
            </a:r>
            <a:r>
              <a:rPr lang="en-US" sz="2000" b="1" dirty="0">
                <a:latin typeface="Times New Roman" panose="02020603050405020304" pitchFamily="18" charset="0"/>
                <a:cs typeface="Times New Roman" panose="02020603050405020304" pitchFamily="18" charset="0"/>
              </a:rPr>
              <a:t>; ten were isolated from white yam; four bacteria, </a:t>
            </a:r>
            <a:r>
              <a:rPr lang="en-US" sz="2000" b="1" i="1" dirty="0" err="1">
                <a:latin typeface="Times New Roman" panose="02020603050405020304" pitchFamily="18" charset="0"/>
                <a:cs typeface="Times New Roman" panose="02020603050405020304" pitchFamily="18" charset="0"/>
              </a:rPr>
              <a:t>Erwinia</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carotovora</a:t>
            </a:r>
            <a:r>
              <a:rPr lang="en-US" sz="2000" b="1" dirty="0">
                <a:latin typeface="Times New Roman" panose="02020603050405020304" pitchFamily="18" charset="0"/>
                <a:cs typeface="Times New Roman" panose="02020603050405020304" pitchFamily="18" charset="0"/>
              </a:rPr>
              <a:t>, </a:t>
            </a:r>
            <a:r>
              <a:rPr lang="en-US" sz="2000" b="1" i="1" dirty="0">
                <a:latin typeface="Times New Roman" panose="02020603050405020304" pitchFamily="18" charset="0"/>
                <a:cs typeface="Times New Roman" panose="02020603050405020304" pitchFamily="18" charset="0"/>
              </a:rPr>
              <a:t>Pseudomonas </a:t>
            </a:r>
            <a:r>
              <a:rPr lang="en-US" sz="2000" b="1" i="1" dirty="0" err="1">
                <a:latin typeface="Times New Roman" panose="02020603050405020304" pitchFamily="18" charset="0"/>
                <a:cs typeface="Times New Roman" panose="02020603050405020304" pitchFamily="18" charset="0"/>
              </a:rPr>
              <a:t>aeruginosa</a:t>
            </a:r>
            <a:r>
              <a:rPr lang="en-US" sz="2000" b="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Serratia</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marcescens</a:t>
            </a:r>
            <a:r>
              <a:rPr lang="en-US" sz="2000" b="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Klebsiella</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oxytoca</a:t>
            </a:r>
            <a:r>
              <a:rPr lang="en-US" sz="2000" b="1" dirty="0">
                <a:latin typeface="Times New Roman" panose="02020603050405020304" pitchFamily="18" charset="0"/>
                <a:cs typeface="Times New Roman" panose="02020603050405020304" pitchFamily="18" charset="0"/>
              </a:rPr>
              <a:t> and six fungi, </a:t>
            </a:r>
            <a:r>
              <a:rPr lang="en-US" sz="2000" b="1" i="1" dirty="0" err="1">
                <a:latin typeface="Times New Roman" panose="02020603050405020304" pitchFamily="18" charset="0"/>
                <a:cs typeface="Times New Roman" panose="02020603050405020304" pitchFamily="18" charset="0"/>
              </a:rPr>
              <a:t>Botryyodiplodia</a:t>
            </a:r>
            <a:r>
              <a:rPr lang="en-US" sz="2000" b="1" i="1" dirty="0">
                <a:latin typeface="Times New Roman" panose="02020603050405020304" pitchFamily="18" charset="0"/>
                <a:cs typeface="Times New Roman" panose="02020603050405020304" pitchFamily="18" charset="0"/>
              </a:rPr>
              <a:t> </a:t>
            </a:r>
            <a:r>
              <a:rPr lang="en-US" sz="2000" b="1" i="1" dirty="0" err="1" smtClean="0">
                <a:latin typeface="Times New Roman" panose="02020603050405020304" pitchFamily="18" charset="0"/>
                <a:cs typeface="Times New Roman" panose="02020603050405020304" pitchFamily="18" charset="0"/>
              </a:rPr>
              <a:t>theobromae</a:t>
            </a:r>
            <a:r>
              <a:rPr lang="en-US" sz="2000" b="1" dirty="0" smtClean="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Rhizopus</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stolonifera</a:t>
            </a:r>
            <a:r>
              <a:rPr lang="en-US" sz="2000" b="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Aspergillus</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niger</a:t>
            </a:r>
            <a:r>
              <a:rPr lang="en-US" sz="2000" b="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Aspergillus</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flavus</a:t>
            </a:r>
            <a:r>
              <a:rPr lang="en-US" sz="2000" b="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Fusarium</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oxysporum</a:t>
            </a:r>
            <a:r>
              <a:rPr lang="en-US" sz="2000" b="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Penicillium</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marneffei</a:t>
            </a:r>
            <a:r>
              <a:rPr lang="en-US" sz="2000" b="1" dirty="0" smtClean="0">
                <a:latin typeface="Times New Roman" panose="02020603050405020304" pitchFamily="18" charset="0"/>
                <a:cs typeface="Times New Roman" panose="02020603050405020304" pitchFamily="18" charset="0"/>
              </a:rPr>
              <a:t>; the fungi </a:t>
            </a:r>
            <a:r>
              <a:rPr lang="en-US" sz="2000" b="1" i="1" dirty="0" err="1">
                <a:latin typeface="Times New Roman" panose="02020603050405020304" pitchFamily="18" charset="0"/>
                <a:cs typeface="Times New Roman" panose="02020603050405020304" pitchFamily="18" charset="0"/>
              </a:rPr>
              <a:t>Botryyodiplodia</a:t>
            </a:r>
            <a:r>
              <a:rPr lang="en-US" sz="2000" b="1" i="1" dirty="0">
                <a:latin typeface="Times New Roman" panose="02020603050405020304" pitchFamily="18" charset="0"/>
                <a:cs typeface="Times New Roman" panose="02020603050405020304" pitchFamily="18" charset="0"/>
              </a:rPr>
              <a:t> </a:t>
            </a:r>
            <a:r>
              <a:rPr lang="en-US" sz="2000" b="1" i="1" dirty="0" err="1" smtClean="0">
                <a:latin typeface="Times New Roman" panose="02020603050405020304" pitchFamily="18" charset="0"/>
                <a:cs typeface="Times New Roman" panose="02020603050405020304" pitchFamily="18" charset="0"/>
              </a:rPr>
              <a:t>theobromae</a:t>
            </a:r>
            <a:r>
              <a:rPr lang="en-US" sz="2000" b="1" dirty="0" smtClean="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Penicillium</a:t>
            </a:r>
            <a:r>
              <a:rPr lang="en-US" sz="2000" b="1" i="1" dirty="0">
                <a:latin typeface="Times New Roman" panose="02020603050405020304" pitchFamily="18" charset="0"/>
                <a:cs typeface="Times New Roman" panose="02020603050405020304" pitchFamily="18" charset="0"/>
              </a:rPr>
              <a:t> </a:t>
            </a:r>
            <a:r>
              <a:rPr lang="en-US" sz="2000" b="1" i="1" dirty="0" err="1" smtClean="0">
                <a:latin typeface="Times New Roman" panose="02020603050405020304" pitchFamily="18" charset="0"/>
                <a:cs typeface="Times New Roman" panose="02020603050405020304" pitchFamily="18" charset="0"/>
              </a:rPr>
              <a:t>marneffei</a:t>
            </a:r>
            <a:r>
              <a:rPr lang="en-US" sz="2000" b="1" i="1" dirty="0" smtClean="0">
                <a:latin typeface="Times New Roman" panose="02020603050405020304" pitchFamily="18" charset="0"/>
                <a:cs typeface="Times New Roman" panose="02020603050405020304" pitchFamily="18" charset="0"/>
              </a:rPr>
              <a:t> </a:t>
            </a:r>
            <a:r>
              <a:rPr lang="en-US" sz="2000" b="1" dirty="0" smtClean="0">
                <a:latin typeface="Times New Roman" panose="02020603050405020304" pitchFamily="18" charset="0"/>
                <a:cs typeface="Times New Roman" panose="02020603050405020304" pitchFamily="18" charset="0"/>
              </a:rPr>
              <a:t>and </a:t>
            </a:r>
            <a:r>
              <a:rPr lang="en-US" sz="2000" b="1" i="1" dirty="0" err="1">
                <a:latin typeface="Times New Roman" panose="02020603050405020304" pitchFamily="18" charset="0"/>
                <a:cs typeface="Times New Roman" panose="02020603050405020304" pitchFamily="18" charset="0"/>
              </a:rPr>
              <a:t>Aspergillus</a:t>
            </a:r>
            <a:r>
              <a:rPr lang="en-US" sz="2000" b="1" i="1" dirty="0">
                <a:latin typeface="Times New Roman" panose="02020603050405020304" pitchFamily="18" charset="0"/>
                <a:cs typeface="Times New Roman" panose="02020603050405020304" pitchFamily="18" charset="0"/>
              </a:rPr>
              <a:t> </a:t>
            </a:r>
            <a:r>
              <a:rPr lang="en-US" sz="2000" b="1" i="1" dirty="0" err="1" smtClean="0">
                <a:latin typeface="Times New Roman" panose="02020603050405020304" pitchFamily="18" charset="0"/>
                <a:cs typeface="Times New Roman" panose="02020603050405020304" pitchFamily="18" charset="0"/>
              </a:rPr>
              <a:t>flavus</a:t>
            </a:r>
            <a:r>
              <a:rPr lang="en-US" sz="2000" b="1" i="1" dirty="0" smtClean="0">
                <a:latin typeface="Times New Roman" panose="02020603050405020304" pitchFamily="18" charset="0"/>
                <a:cs typeface="Times New Roman" panose="02020603050405020304" pitchFamily="18" charset="0"/>
              </a:rPr>
              <a:t> </a:t>
            </a:r>
            <a:r>
              <a:rPr lang="en-US" sz="2000" b="1" dirty="0" smtClean="0">
                <a:latin typeface="Times New Roman" panose="02020603050405020304" pitchFamily="18" charset="0"/>
                <a:cs typeface="Times New Roman" panose="02020603050405020304" pitchFamily="18" charset="0"/>
              </a:rPr>
              <a:t>appear occasionally but not consistently.</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46505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9342" y="658906"/>
            <a:ext cx="11029616" cy="524435"/>
          </a:xfrm>
        </p:spPr>
        <p:txBody>
          <a:bodyPr/>
          <a:lstStyle/>
          <a:p>
            <a:pPr algn="ctr"/>
            <a:r>
              <a:rPr lang="en-US" b="1" dirty="0" smtClean="0"/>
              <a:t>Abstract c</a:t>
            </a:r>
            <a:r>
              <a:rPr lang="en-US" b="1" cap="none" dirty="0" smtClean="0"/>
              <a:t>ont’d</a:t>
            </a:r>
            <a:endParaRPr lang="en-GB" dirty="0"/>
          </a:p>
        </p:txBody>
      </p:sp>
      <p:sp>
        <p:nvSpPr>
          <p:cNvPr id="4" name="TextBox 3"/>
          <p:cNvSpPr txBox="1"/>
          <p:nvPr/>
        </p:nvSpPr>
        <p:spPr>
          <a:xfrm>
            <a:off x="456385" y="2050321"/>
            <a:ext cx="11295529" cy="3323987"/>
          </a:xfrm>
          <a:prstGeom prst="rect">
            <a:avLst/>
          </a:prstGeom>
          <a:noFill/>
        </p:spPr>
        <p:txBody>
          <a:bodyPr wrap="square" rtlCol="0">
            <a:spAutoFit/>
          </a:bodyPr>
          <a:lstStyle/>
          <a:p>
            <a:pPr algn="just">
              <a:lnSpc>
                <a:spcPct val="150000"/>
              </a:lnSpc>
            </a:pPr>
            <a:r>
              <a:rPr lang="en-US" sz="2000" b="1" dirty="0">
                <a:latin typeface="Times New Roman" panose="02020603050405020304" pitchFamily="18" charset="0"/>
                <a:cs typeface="Times New Roman" panose="02020603050405020304" pitchFamily="18" charset="0"/>
              </a:rPr>
              <a:t>They were treated with nine plant extracts (</a:t>
            </a:r>
            <a:r>
              <a:rPr lang="en-US" sz="2000" b="1" i="1" dirty="0" err="1">
                <a:latin typeface="Times New Roman" panose="02020603050405020304" pitchFamily="18" charset="0"/>
                <a:cs typeface="Times New Roman" panose="02020603050405020304" pitchFamily="18" charset="0"/>
              </a:rPr>
              <a:t>Ceiba</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pentandra</a:t>
            </a:r>
            <a:r>
              <a:rPr lang="en-US" sz="2000" b="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Jatropha</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tanjorensis</a:t>
            </a:r>
            <a:r>
              <a:rPr lang="en-US" sz="2000" b="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Azadarichta</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indica</a:t>
            </a:r>
            <a:r>
              <a:rPr lang="en-US" sz="2000" b="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Moringa</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oleifera</a:t>
            </a:r>
            <a:r>
              <a:rPr lang="en-US" sz="2000" b="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Carica</a:t>
            </a:r>
            <a:r>
              <a:rPr lang="en-US" sz="2000" b="1" i="1" dirty="0">
                <a:latin typeface="Times New Roman" panose="02020603050405020304" pitchFamily="18" charset="0"/>
                <a:cs typeface="Times New Roman" panose="02020603050405020304" pitchFamily="18" charset="0"/>
              </a:rPr>
              <a:t> papaya</a:t>
            </a:r>
            <a:r>
              <a:rPr lang="en-US" sz="2000" b="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Mangifera</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indica</a:t>
            </a:r>
            <a:r>
              <a:rPr lang="en-US" sz="2000" b="1" dirty="0">
                <a:latin typeface="Times New Roman" panose="02020603050405020304" pitchFamily="18" charset="0"/>
                <a:cs typeface="Times New Roman" panose="02020603050405020304" pitchFamily="18" charset="0"/>
              </a:rPr>
              <a:t>, </a:t>
            </a:r>
            <a:r>
              <a:rPr lang="en-US" sz="2000" b="1" i="1" dirty="0">
                <a:latin typeface="Times New Roman" panose="02020603050405020304" pitchFamily="18" charset="0"/>
                <a:cs typeface="Times New Roman" panose="02020603050405020304" pitchFamily="18" charset="0"/>
              </a:rPr>
              <a:t>Daniella </a:t>
            </a:r>
            <a:r>
              <a:rPr lang="en-US" sz="2000" b="1" i="1" dirty="0" err="1">
                <a:latin typeface="Times New Roman" panose="02020603050405020304" pitchFamily="18" charset="0"/>
                <a:cs typeface="Times New Roman" panose="02020603050405020304" pitchFamily="18" charset="0"/>
              </a:rPr>
              <a:t>oliveri</a:t>
            </a:r>
            <a:r>
              <a:rPr lang="en-US" sz="2000" b="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Terminalia</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catapa</a:t>
            </a:r>
            <a:r>
              <a:rPr lang="en-US" sz="2000" b="1" dirty="0">
                <a:latin typeface="Times New Roman" panose="02020603050405020304" pitchFamily="18" charset="0"/>
                <a:cs typeface="Times New Roman" panose="02020603050405020304" pitchFamily="18" charset="0"/>
              </a:rPr>
              <a:t> and </a:t>
            </a:r>
            <a:r>
              <a:rPr lang="en-US" sz="2000" b="1" i="1" dirty="0" err="1">
                <a:latin typeface="Times New Roman" panose="02020603050405020304" pitchFamily="18" charset="0"/>
                <a:cs typeface="Times New Roman" panose="02020603050405020304" pitchFamily="18" charset="0"/>
              </a:rPr>
              <a:t>Passiflora</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edulis</a:t>
            </a:r>
            <a:r>
              <a:rPr lang="en-US" sz="2000" b="1" dirty="0">
                <a:latin typeface="Times New Roman" panose="02020603050405020304" pitchFamily="18" charset="0"/>
                <a:cs typeface="Times New Roman" panose="02020603050405020304" pitchFamily="18" charset="0"/>
              </a:rPr>
              <a:t>) singly or synergistically. </a:t>
            </a:r>
            <a:r>
              <a:rPr lang="en-US" sz="2000" b="1" dirty="0" smtClean="0">
                <a:latin typeface="Times New Roman" panose="02020603050405020304" pitchFamily="18" charset="0"/>
                <a:cs typeface="Times New Roman" panose="02020603050405020304" pitchFamily="18" charset="0"/>
              </a:rPr>
              <a:t>Three </a:t>
            </a:r>
            <a:r>
              <a:rPr lang="en-US" sz="2000" b="1" dirty="0">
                <a:latin typeface="Times New Roman" panose="02020603050405020304" pitchFamily="18" charset="0"/>
                <a:cs typeface="Times New Roman" panose="02020603050405020304" pitchFamily="18" charset="0"/>
              </a:rPr>
              <a:t>of the isolated microorganisms were completely inhibited by single plant extracts. </a:t>
            </a:r>
            <a:r>
              <a:rPr lang="en-US" sz="2000" b="1" i="1" dirty="0" err="1">
                <a:latin typeface="Times New Roman" panose="02020603050405020304" pitchFamily="18" charset="0"/>
                <a:cs typeface="Times New Roman" panose="02020603050405020304" pitchFamily="18" charset="0"/>
              </a:rPr>
              <a:t>Terminalia</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catapa</a:t>
            </a:r>
            <a:r>
              <a:rPr lang="en-US" sz="2000" b="1" i="1"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completely inhibited the bacteria</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Erwinia</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carotovora</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Jatropha</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tanjorensis</a:t>
            </a:r>
            <a:r>
              <a:rPr lang="en-US" sz="2000" b="1" i="1"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completely inhibited the bacteria </a:t>
            </a:r>
            <a:r>
              <a:rPr lang="en-US" sz="2000" b="1" i="1" dirty="0">
                <a:latin typeface="Times New Roman" panose="02020603050405020304" pitchFamily="18" charset="0"/>
                <a:cs typeface="Times New Roman" panose="02020603050405020304" pitchFamily="18" charset="0"/>
              </a:rPr>
              <a:t>Pseudomonas </a:t>
            </a:r>
            <a:r>
              <a:rPr lang="en-US" sz="2000" b="1" i="1" dirty="0" err="1">
                <a:latin typeface="Times New Roman" panose="02020603050405020304" pitchFamily="18" charset="0"/>
                <a:cs typeface="Times New Roman" panose="02020603050405020304" pitchFamily="18" charset="0"/>
              </a:rPr>
              <a:t>aeruginosa</a:t>
            </a:r>
            <a:r>
              <a:rPr lang="en-US" sz="2000" b="1" i="1"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and </a:t>
            </a:r>
            <a:r>
              <a:rPr lang="en-US" sz="2000" b="1" i="1" dirty="0" err="1">
                <a:latin typeface="Times New Roman" panose="02020603050405020304" pitchFamily="18" charset="0"/>
                <a:cs typeface="Times New Roman" panose="02020603050405020304" pitchFamily="18" charset="0"/>
              </a:rPr>
              <a:t>Passiflora</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edulis</a:t>
            </a:r>
            <a:r>
              <a:rPr lang="en-US" sz="2000" b="1" dirty="0">
                <a:latin typeface="Times New Roman" panose="02020603050405020304" pitchFamily="18" charset="0"/>
                <a:cs typeface="Times New Roman" panose="02020603050405020304" pitchFamily="18" charset="0"/>
              </a:rPr>
              <a:t> completely inhibited one fungi, </a:t>
            </a:r>
            <a:r>
              <a:rPr lang="en-US" sz="2000" b="1" i="1" dirty="0" err="1">
                <a:latin typeface="Times New Roman" panose="02020603050405020304" pitchFamily="18" charset="0"/>
                <a:cs typeface="Times New Roman" panose="02020603050405020304" pitchFamily="18" charset="0"/>
              </a:rPr>
              <a:t>Rhizopus</a:t>
            </a:r>
            <a:r>
              <a:rPr lang="en-US" sz="2000" b="1" i="1" dirty="0">
                <a:latin typeface="Times New Roman" panose="02020603050405020304" pitchFamily="18" charset="0"/>
                <a:cs typeface="Times New Roman" panose="02020603050405020304" pitchFamily="18" charset="0"/>
              </a:rPr>
              <a:t> </a:t>
            </a:r>
            <a:r>
              <a:rPr lang="en-US" sz="2000" b="1" i="1" dirty="0" err="1" smtClean="0">
                <a:latin typeface="Times New Roman" panose="02020603050405020304" pitchFamily="18" charset="0"/>
                <a:cs typeface="Times New Roman" panose="02020603050405020304" pitchFamily="18" charset="0"/>
              </a:rPr>
              <a:t>stolonifera</a:t>
            </a:r>
            <a:r>
              <a:rPr lang="en-US" sz="2000" b="1" dirty="0" smtClean="0">
                <a:latin typeface="Times New Roman" panose="02020603050405020304" pitchFamily="18" charset="0"/>
                <a:cs typeface="Times New Roman" panose="02020603050405020304" pitchFamily="18" charset="0"/>
              </a:rPr>
              <a:t>. N</a:t>
            </a:r>
            <a:r>
              <a:rPr lang="en-US" sz="2000" b="1" dirty="0" smtClean="0">
                <a:latin typeface="Times New Roman" panose="02020603050405020304" pitchFamily="18" charset="0"/>
                <a:cs typeface="Times New Roman" panose="02020603050405020304" pitchFamily="18" charset="0"/>
              </a:rPr>
              <a:t>ine </a:t>
            </a:r>
            <a:r>
              <a:rPr lang="en-US" sz="2000" b="1" dirty="0">
                <a:latin typeface="Times New Roman" panose="02020603050405020304" pitchFamily="18" charset="0"/>
                <a:cs typeface="Times New Roman" panose="02020603050405020304" pitchFamily="18" charset="0"/>
              </a:rPr>
              <a:t>plants extract </a:t>
            </a:r>
            <a:r>
              <a:rPr lang="en-US" sz="2000" b="1" dirty="0" err="1">
                <a:latin typeface="Times New Roman" panose="02020603050405020304" pitchFamily="18" charset="0"/>
                <a:cs typeface="Times New Roman" panose="02020603050405020304" pitchFamily="18" charset="0"/>
              </a:rPr>
              <a:t>synergisticaly</a:t>
            </a:r>
            <a:r>
              <a:rPr lang="en-US" sz="2000" b="1" dirty="0">
                <a:latin typeface="Times New Roman" panose="02020603050405020304" pitchFamily="18" charset="0"/>
                <a:cs typeface="Times New Roman" panose="02020603050405020304" pitchFamily="18" charset="0"/>
              </a:rPr>
              <a:t> inhibited the four bacteria isolates at 2.0 mL incorporation in culture media.</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980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589342" y="658906"/>
            <a:ext cx="11029616" cy="524435"/>
          </a:xfrm>
        </p:spPr>
        <p:txBody>
          <a:bodyPr/>
          <a:lstStyle/>
          <a:p>
            <a:pPr algn="ctr"/>
            <a:r>
              <a:rPr lang="en-US" b="1" dirty="0" smtClean="0"/>
              <a:t>INTRODUCTION</a:t>
            </a:r>
            <a:endParaRPr lang="en-GB" dirty="0"/>
          </a:p>
        </p:txBody>
      </p:sp>
      <p:sp>
        <p:nvSpPr>
          <p:cNvPr id="6" name="Rectangle 5"/>
          <p:cNvSpPr/>
          <p:nvPr/>
        </p:nvSpPr>
        <p:spPr>
          <a:xfrm>
            <a:off x="484094" y="4633462"/>
            <a:ext cx="11040035" cy="1938992"/>
          </a:xfrm>
          <a:prstGeom prst="rect">
            <a:avLst/>
          </a:prstGeom>
        </p:spPr>
        <p:txBody>
          <a:bodyPr wrap="square">
            <a:spAutoFit/>
          </a:bodyPr>
          <a:lstStyle/>
          <a:p>
            <a:pPr marL="342900" lvl="0" indent="-342900" algn="just">
              <a:lnSpc>
                <a:spcPct val="200000"/>
              </a:lnSpc>
              <a:spcAft>
                <a:spcPts val="1000"/>
              </a:spcAft>
              <a:buFont typeface="Wingdings" panose="05000000000000000000" pitchFamily="2" charset="2"/>
              <a:buChar char=""/>
            </a:pPr>
            <a:r>
              <a:rPr lang="en-US" sz="2000" b="1" dirty="0">
                <a:latin typeface="Times New Roman" panose="02020603050405020304" pitchFamily="18" charset="0"/>
                <a:ea typeface="Calibri" panose="020F0502020204030204" pitchFamily="34" charset="0"/>
                <a:cs typeface="Times New Roman" panose="02020603050405020304" pitchFamily="18" charset="0"/>
              </a:rPr>
              <a:t>Yam belong to the family </a:t>
            </a:r>
            <a:r>
              <a:rPr lang="en-US" sz="2000" b="1" i="1" dirty="0" err="1">
                <a:latin typeface="Times New Roman" panose="02020603050405020304" pitchFamily="18" charset="0"/>
                <a:ea typeface="Calibri" panose="020F0502020204030204" pitchFamily="34" charset="0"/>
                <a:cs typeface="Times New Roman" panose="02020603050405020304" pitchFamily="18" charset="0"/>
              </a:rPr>
              <a:t>Dioscoreaceae</a:t>
            </a:r>
            <a:r>
              <a:rPr lang="en-US" sz="2000" b="1" i="1" dirty="0">
                <a:latin typeface="Times New Roman" panose="02020603050405020304" pitchFamily="18" charset="0"/>
                <a:ea typeface="Calibri" panose="020F0502020204030204" pitchFamily="34" charset="0"/>
                <a:cs typeface="Times New Roman" panose="02020603050405020304" pitchFamily="18" charset="0"/>
              </a:rPr>
              <a:t>, genus </a:t>
            </a:r>
            <a:r>
              <a:rPr lang="en-US" sz="2000" b="1" i="1" dirty="0" err="1">
                <a:latin typeface="Times New Roman" panose="02020603050405020304" pitchFamily="18" charset="0"/>
                <a:ea typeface="Calibri" panose="020F0502020204030204" pitchFamily="34" charset="0"/>
                <a:cs typeface="Times New Roman" panose="02020603050405020304" pitchFamily="18" charset="0"/>
              </a:rPr>
              <a:t>Dioscorea</a:t>
            </a:r>
            <a:r>
              <a:rPr lang="en-US" sz="2000" b="1" dirty="0">
                <a:latin typeface="Times New Roman" panose="02020603050405020304" pitchFamily="18" charset="0"/>
                <a:ea typeface="Calibri" panose="020F0502020204030204" pitchFamily="34" charset="0"/>
                <a:cs typeface="Times New Roman" panose="02020603050405020304" pitchFamily="18" charset="0"/>
              </a:rPr>
              <a:t> comprising of more than six hundred </a:t>
            </a:r>
            <a:r>
              <a:rPr lang="en-US" sz="2000" b="1" dirty="0">
                <a:latin typeface="Times New Roman" panose="02020603050405020304" pitchFamily="18" charset="0"/>
                <a:ea typeface="Calibri" panose="020F0502020204030204" pitchFamily="34" charset="0"/>
                <a:cs typeface="Times New Roman" panose="02020603050405020304" pitchFamily="18" charset="0"/>
              </a:rPr>
              <a:t>species </a:t>
            </a:r>
            <a:r>
              <a:rPr lang="en-US" sz="2000" b="1" dirty="0">
                <a:latin typeface="Times New Roman" panose="02020603050405020304" pitchFamily="18" charset="0"/>
                <a:ea typeface="Calibri" panose="020F0502020204030204" pitchFamily="34" charset="0"/>
                <a:cs typeface="Times New Roman" panose="02020603050405020304" pitchFamily="18" charset="0"/>
              </a:rPr>
              <a:t>but only a few  species are cultivated as food [3] [11].Two most </a:t>
            </a:r>
            <a:r>
              <a:rPr lang="en-US" sz="2000" b="1" dirty="0" smtClean="0">
                <a:latin typeface="Times New Roman" panose="02020603050405020304" pitchFamily="18" charset="0"/>
                <a:ea typeface="Calibri" panose="020F0502020204030204" pitchFamily="34" charset="0"/>
                <a:cs typeface="Times New Roman" panose="02020603050405020304" pitchFamily="18" charset="0"/>
              </a:rPr>
              <a:t>important commercial </a:t>
            </a:r>
            <a:r>
              <a:rPr lang="en-US" sz="2000" b="1" dirty="0">
                <a:latin typeface="Times New Roman" panose="02020603050405020304" pitchFamily="18" charset="0"/>
                <a:ea typeface="Calibri" panose="020F0502020204030204" pitchFamily="34" charset="0"/>
                <a:cs typeface="Times New Roman" panose="02020603050405020304" pitchFamily="18" charset="0"/>
              </a:rPr>
              <a:t>species </a:t>
            </a:r>
            <a:r>
              <a:rPr lang="en-US" sz="2000" b="1" dirty="0">
                <a:latin typeface="Times New Roman" panose="02020603050405020304" pitchFamily="18" charset="0"/>
                <a:ea typeface="Calibri" panose="020F0502020204030204" pitchFamily="34" charset="0"/>
                <a:cs typeface="Times New Roman" panose="02020603050405020304" pitchFamily="18" charset="0"/>
              </a:rPr>
              <a:t>are </a:t>
            </a:r>
            <a:r>
              <a:rPr lang="en-US" sz="2000" b="1" i="1" dirty="0" err="1">
                <a:latin typeface="Times New Roman" panose="02020603050405020304" pitchFamily="18" charset="0"/>
                <a:ea typeface="Calibri" panose="020F0502020204030204" pitchFamily="34" charset="0"/>
                <a:cs typeface="Times New Roman" panose="02020603050405020304" pitchFamily="18" charset="0"/>
              </a:rPr>
              <a:t>Dioscorea</a:t>
            </a:r>
            <a:r>
              <a:rPr lang="en-US" sz="2000" b="1" i="1" dirty="0">
                <a:latin typeface="Times New Roman" panose="02020603050405020304" pitchFamily="18" charset="0"/>
                <a:ea typeface="Calibri" panose="020F0502020204030204" pitchFamily="34" charset="0"/>
                <a:cs typeface="Times New Roman" panose="02020603050405020304" pitchFamily="18" charset="0"/>
              </a:rPr>
              <a:t> </a:t>
            </a:r>
            <a:r>
              <a:rPr lang="en-US" sz="2000" b="1" i="1" dirty="0" err="1">
                <a:latin typeface="Times New Roman" panose="02020603050405020304" pitchFamily="18" charset="0"/>
                <a:ea typeface="Calibri" panose="020F0502020204030204" pitchFamily="34" charset="0"/>
                <a:cs typeface="Times New Roman" panose="02020603050405020304" pitchFamily="18" charset="0"/>
              </a:rPr>
              <a:t>alata</a:t>
            </a:r>
            <a:r>
              <a:rPr lang="en-US" sz="2000" b="1" dirty="0">
                <a:latin typeface="Times New Roman" panose="02020603050405020304" pitchFamily="18" charset="0"/>
                <a:ea typeface="Calibri" panose="020F0502020204030204" pitchFamily="34" charset="0"/>
                <a:cs typeface="Times New Roman" panose="02020603050405020304" pitchFamily="18" charset="0"/>
              </a:rPr>
              <a:t> and </a:t>
            </a:r>
            <a:r>
              <a:rPr lang="en-US" sz="2000" b="1" i="1" dirty="0" err="1">
                <a:latin typeface="Times New Roman" panose="02020603050405020304" pitchFamily="18" charset="0"/>
                <a:ea typeface="Calibri" panose="020F0502020204030204" pitchFamily="34" charset="0"/>
                <a:cs typeface="Times New Roman" panose="02020603050405020304" pitchFamily="18" charset="0"/>
              </a:rPr>
              <a:t>Dioscorea</a:t>
            </a:r>
            <a:r>
              <a:rPr lang="en-US" sz="2000" b="1" i="1" dirty="0">
                <a:latin typeface="Times New Roman" panose="02020603050405020304" pitchFamily="18" charset="0"/>
                <a:ea typeface="Calibri" panose="020F0502020204030204" pitchFamily="34" charset="0"/>
                <a:cs typeface="Times New Roman" panose="02020603050405020304" pitchFamily="18" charset="0"/>
              </a:rPr>
              <a:t> </a:t>
            </a:r>
            <a:r>
              <a:rPr lang="en-US" sz="2000" b="1" i="1" dirty="0" err="1" smtClean="0">
                <a:latin typeface="Times New Roman" panose="02020603050405020304" pitchFamily="18" charset="0"/>
                <a:ea typeface="Calibri" panose="020F0502020204030204" pitchFamily="34" charset="0"/>
                <a:cs typeface="Times New Roman" panose="02020603050405020304" pitchFamily="18" charset="0"/>
              </a:rPr>
              <a:t>rotundata</a:t>
            </a:r>
            <a:r>
              <a:rPr lang="en-US" sz="2000"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000" b="1" dirty="0" smtClean="0">
                <a:latin typeface="Times New Roman" panose="02020603050405020304" pitchFamily="18" charset="0"/>
                <a:ea typeface="Calibri" panose="020F0502020204030204" pitchFamily="34" charset="0"/>
                <a:cs typeface="Times New Roman" panose="02020603050405020304" pitchFamily="18" charset="0"/>
              </a:rPr>
              <a:t>[3]</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3813" y="1498140"/>
            <a:ext cx="4710698" cy="3135322"/>
          </a:xfrm>
          <a:prstGeom prst="rect">
            <a:avLst/>
          </a:prstGeom>
        </p:spPr>
      </p:pic>
    </p:spTree>
    <p:extLst>
      <p:ext uri="{BB962C8B-B14F-4D97-AF65-F5344CB8AC3E}">
        <p14:creationId xmlns:p14="http://schemas.microsoft.com/office/powerpoint/2010/main" val="2235381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9342" y="658906"/>
            <a:ext cx="11029616" cy="524435"/>
          </a:xfrm>
        </p:spPr>
        <p:txBody>
          <a:bodyPr/>
          <a:lstStyle/>
          <a:p>
            <a:pPr algn="ctr"/>
            <a:r>
              <a:rPr lang="en-US" b="1" dirty="0" smtClean="0"/>
              <a:t>INTRODUCTION</a:t>
            </a:r>
            <a:endParaRPr lang="en-GB" dirty="0"/>
          </a:p>
        </p:txBody>
      </p:sp>
      <p:sp>
        <p:nvSpPr>
          <p:cNvPr id="4" name="TextBox 3"/>
          <p:cNvSpPr txBox="1"/>
          <p:nvPr/>
        </p:nvSpPr>
        <p:spPr>
          <a:xfrm>
            <a:off x="244688" y="5623412"/>
            <a:ext cx="11295529" cy="400110"/>
          </a:xfrm>
          <a:prstGeom prst="rect">
            <a:avLst/>
          </a:prstGeom>
          <a:noFill/>
        </p:spPr>
        <p:txBody>
          <a:bodyPr wrap="square" rtlCol="0">
            <a:spAutoFit/>
          </a:bodyPr>
          <a:lstStyle/>
          <a:p>
            <a:pPr marL="342900" indent="-342900">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highest producer of yam in the world is </a:t>
            </a:r>
            <a:r>
              <a:rPr lang="en-US" sz="2000" dirty="0" smtClean="0">
                <a:latin typeface="Times New Roman" panose="02020603050405020304" pitchFamily="18" charset="0"/>
                <a:cs typeface="Times New Roman" panose="02020603050405020304" pitchFamily="18" charset="0"/>
              </a:rPr>
              <a:t>Nigeria; </a:t>
            </a:r>
          </a:p>
        </p:txBody>
      </p:sp>
      <p:grpSp>
        <p:nvGrpSpPr>
          <p:cNvPr id="18" name="Group 17"/>
          <p:cNvGrpSpPr/>
          <p:nvPr/>
        </p:nvGrpSpPr>
        <p:grpSpPr>
          <a:xfrm>
            <a:off x="785193" y="1444951"/>
            <a:ext cx="4935809" cy="4023213"/>
            <a:chOff x="551453" y="1396408"/>
            <a:chExt cx="5340999" cy="4284823"/>
          </a:xfrm>
        </p:grpSpPr>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b="12880"/>
            <a:stretch/>
          </p:blipFill>
          <p:spPr>
            <a:xfrm>
              <a:off x="551453" y="1396408"/>
              <a:ext cx="5340999" cy="4284823"/>
            </a:xfrm>
            <a:prstGeom prst="rect">
              <a:avLst/>
            </a:prstGeom>
          </p:spPr>
        </p:pic>
        <p:sp>
          <p:nvSpPr>
            <p:cNvPr id="16" name="TextBox 15"/>
            <p:cNvSpPr txBox="1"/>
            <p:nvPr/>
          </p:nvSpPr>
          <p:spPr>
            <a:xfrm>
              <a:off x="742950" y="2043391"/>
              <a:ext cx="1333500" cy="523220"/>
            </a:xfrm>
            <a:prstGeom prst="rect">
              <a:avLst/>
            </a:prstGeom>
            <a:noFill/>
          </p:spPr>
          <p:txBody>
            <a:bodyPr wrap="square" rtlCol="0">
              <a:spAutoFit/>
            </a:bodyPr>
            <a:lstStyle/>
            <a:p>
              <a:r>
                <a:rPr lang="en-GB" sz="2800" b="1" dirty="0" smtClean="0">
                  <a:latin typeface="Times New Roman" panose="02020603050405020304" pitchFamily="18" charset="0"/>
                  <a:cs typeface="Times New Roman" panose="02020603050405020304" pitchFamily="18" charset="0"/>
                </a:rPr>
                <a:t>World</a:t>
              </a:r>
              <a:endParaRPr lang="en-GB" sz="2000" b="1" dirty="0">
                <a:latin typeface="Times New Roman" panose="02020603050405020304" pitchFamily="18" charset="0"/>
                <a:cs typeface="Times New Roman" panose="02020603050405020304" pitchFamily="18" charset="0"/>
              </a:endParaRPr>
            </a:p>
          </p:txBody>
        </p:sp>
      </p:grpSp>
      <p:grpSp>
        <p:nvGrpSpPr>
          <p:cNvPr id="21" name="Group 20"/>
          <p:cNvGrpSpPr/>
          <p:nvPr/>
        </p:nvGrpSpPr>
        <p:grpSpPr>
          <a:xfrm>
            <a:off x="589342" y="1576248"/>
            <a:ext cx="4577642" cy="4047164"/>
            <a:chOff x="735951" y="1591084"/>
            <a:chExt cx="4577642" cy="3807723"/>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951" y="1591084"/>
              <a:ext cx="4577642" cy="3807723"/>
            </a:xfrm>
            <a:prstGeom prst="rect">
              <a:avLst/>
            </a:prstGeom>
          </p:spPr>
        </p:pic>
        <p:sp>
          <p:nvSpPr>
            <p:cNvPr id="20" name="TextBox 19"/>
            <p:cNvSpPr txBox="1"/>
            <p:nvPr/>
          </p:nvSpPr>
          <p:spPr>
            <a:xfrm>
              <a:off x="3925445" y="4664109"/>
              <a:ext cx="1333500" cy="523220"/>
            </a:xfrm>
            <a:prstGeom prst="rect">
              <a:avLst/>
            </a:prstGeom>
            <a:noFill/>
          </p:spPr>
          <p:txBody>
            <a:bodyPr wrap="square" rtlCol="0">
              <a:spAutoFit/>
            </a:bodyPr>
            <a:lstStyle/>
            <a:p>
              <a:r>
                <a:rPr lang="en-GB" sz="2800" b="1" dirty="0" smtClean="0">
                  <a:latin typeface="Times New Roman" panose="02020603050405020304" pitchFamily="18" charset="0"/>
                  <a:cs typeface="Times New Roman" panose="02020603050405020304" pitchFamily="18" charset="0"/>
                </a:rPr>
                <a:t>Nigeria</a:t>
              </a:r>
              <a:endParaRPr lang="en-GB" sz="2000" b="1" dirty="0">
                <a:latin typeface="Times New Roman" panose="02020603050405020304" pitchFamily="18" charset="0"/>
                <a:cs typeface="Times New Roman" panose="02020603050405020304" pitchFamily="18" charset="0"/>
              </a:endParaRPr>
            </a:p>
          </p:txBody>
        </p:sp>
      </p:grpSp>
      <p:sp>
        <p:nvSpPr>
          <p:cNvPr id="24" name="TextBox 23"/>
          <p:cNvSpPr txBox="1"/>
          <p:nvPr/>
        </p:nvSpPr>
        <p:spPr>
          <a:xfrm>
            <a:off x="244687" y="5996232"/>
            <a:ext cx="11295529" cy="707886"/>
          </a:xfrm>
          <a:prstGeom prst="rect">
            <a:avLst/>
          </a:prstGeom>
          <a:noFill/>
        </p:spPr>
        <p:txBody>
          <a:bodyPr wrap="square" rtlCol="0">
            <a:spAutoFit/>
          </a:bodyPr>
          <a:lstStyle/>
          <a:p>
            <a:r>
              <a:rPr lang="en-US" sz="2000" dirty="0" smtClean="0">
                <a:latin typeface="Times New Roman" panose="02020603050405020304" pitchFamily="18" charset="0"/>
                <a:cs typeface="Times New Roman" panose="02020603050405020304" pitchFamily="18" charset="0"/>
              </a:rPr>
              <a:t>Benue state in the north central zone of Nigeria, produces more yam than any other state because of its favorable weather and soil </a:t>
            </a:r>
            <a:r>
              <a:rPr lang="en-US" sz="2000" dirty="0">
                <a:latin typeface="Times New Roman" panose="02020603050405020304" pitchFamily="18" charset="0"/>
                <a:cs typeface="Times New Roman" panose="02020603050405020304" pitchFamily="18" charset="0"/>
              </a:rPr>
              <a:t>[3] [5</a:t>
            </a:r>
            <a:r>
              <a:rPr lang="en-US" sz="2000" dirty="0" smtClean="0">
                <a:latin typeface="Times New Roman" panose="02020603050405020304" pitchFamily="18" charset="0"/>
                <a:cs typeface="Times New Roman" panose="02020603050405020304" pitchFamily="18" charset="0"/>
              </a:rPr>
              <a:t>].</a:t>
            </a:r>
            <a:endParaRPr lang="en-GB" sz="2000" dirty="0">
              <a:latin typeface="Times New Roman" panose="02020603050405020304" pitchFamily="18" charset="0"/>
              <a:cs typeface="Times New Roman" panose="02020603050405020304" pitchFamily="18" charset="0"/>
            </a:endParaRPr>
          </a:p>
        </p:txBody>
      </p:sp>
      <p:grpSp>
        <p:nvGrpSpPr>
          <p:cNvPr id="3" name="Group 2"/>
          <p:cNvGrpSpPr/>
          <p:nvPr/>
        </p:nvGrpSpPr>
        <p:grpSpPr>
          <a:xfrm>
            <a:off x="33832" y="1151751"/>
            <a:ext cx="5688662" cy="4484878"/>
            <a:chOff x="-3433552" y="3381999"/>
            <a:chExt cx="5813214" cy="4336853"/>
          </a:xfrm>
        </p:grpSpPr>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3552" y="3643609"/>
              <a:ext cx="5813214" cy="4075243"/>
            </a:xfrm>
            <a:prstGeom prst="rect">
              <a:avLst/>
            </a:prstGeom>
          </p:spPr>
        </p:pic>
        <p:sp>
          <p:nvSpPr>
            <p:cNvPr id="17" name="TextBox 16"/>
            <p:cNvSpPr txBox="1"/>
            <p:nvPr/>
          </p:nvSpPr>
          <p:spPr>
            <a:xfrm>
              <a:off x="-3049228" y="3381999"/>
              <a:ext cx="1333500" cy="523220"/>
            </a:xfrm>
            <a:prstGeom prst="rect">
              <a:avLst/>
            </a:prstGeom>
            <a:noFill/>
          </p:spPr>
          <p:txBody>
            <a:bodyPr wrap="square" rtlCol="0">
              <a:spAutoFit/>
            </a:bodyPr>
            <a:lstStyle/>
            <a:p>
              <a:r>
                <a:rPr lang="en-GB" sz="2800" b="1" dirty="0" smtClean="0">
                  <a:latin typeface="Times New Roman" panose="02020603050405020304" pitchFamily="18" charset="0"/>
                  <a:cs typeface="Times New Roman" panose="02020603050405020304" pitchFamily="18" charset="0"/>
                </a:rPr>
                <a:t>Benue</a:t>
              </a:r>
              <a:endParaRPr lang="en-GB" sz="2000" b="1" dirty="0">
                <a:latin typeface="Times New Roman" panose="02020603050405020304" pitchFamily="18" charset="0"/>
                <a:cs typeface="Times New Roman" panose="02020603050405020304" pitchFamily="18" charset="0"/>
              </a:endParaRPr>
            </a:p>
          </p:txBody>
        </p:sp>
      </p:grpSp>
      <p:grpSp>
        <p:nvGrpSpPr>
          <p:cNvPr id="5" name="Group 4"/>
          <p:cNvGrpSpPr/>
          <p:nvPr/>
        </p:nvGrpSpPr>
        <p:grpSpPr>
          <a:xfrm>
            <a:off x="6278004" y="1216885"/>
            <a:ext cx="5560974" cy="4539347"/>
            <a:chOff x="6069421" y="1284120"/>
            <a:chExt cx="5769557" cy="4539347"/>
          </a:xfrm>
        </p:grpSpPr>
        <p:sp>
          <p:nvSpPr>
            <p:cNvPr id="12" name="TextBox 11"/>
            <p:cNvSpPr txBox="1"/>
            <p:nvPr/>
          </p:nvSpPr>
          <p:spPr>
            <a:xfrm>
              <a:off x="10700061" y="1284120"/>
              <a:ext cx="1138917" cy="523220"/>
            </a:xfrm>
            <a:prstGeom prst="rect">
              <a:avLst/>
            </a:prstGeom>
            <a:noFill/>
          </p:spPr>
          <p:txBody>
            <a:bodyPr wrap="square" rtlCol="0">
              <a:spAutoFit/>
            </a:bodyPr>
            <a:lstStyle/>
            <a:p>
              <a:r>
                <a:rPr lang="en-GB" sz="2800" b="1" dirty="0" smtClean="0">
                  <a:latin typeface="Times New Roman" panose="02020603050405020304" pitchFamily="18" charset="0"/>
                  <a:cs typeface="Times New Roman" panose="02020603050405020304" pitchFamily="18" charset="0"/>
                </a:rPr>
                <a:t>Yams</a:t>
              </a:r>
              <a:endParaRPr lang="en-GB" sz="2000" b="1" dirty="0">
                <a:latin typeface="Times New Roman" panose="02020603050405020304" pitchFamily="18" charset="0"/>
                <a:cs typeface="Times New Roman" panose="02020603050405020304" pitchFamily="18" charset="0"/>
              </a:endParaRPr>
            </a:p>
          </p:txBody>
        </p:sp>
        <p:pic>
          <p:nvPicPr>
            <p:cNvPr id="22" name="Picture 21" descr="Zaki Biam: A day at Nigeria’s biggest yam market"/>
            <p:cNvPicPr/>
            <p:nvPr/>
          </p:nvPicPr>
          <p:blipFill rotWithShape="1">
            <a:blip r:embed="rId5"/>
            <a:srcRect l="31416" t="34210" r="8303"/>
            <a:stretch/>
          </p:blipFill>
          <p:spPr bwMode="auto">
            <a:xfrm>
              <a:off x="6069421" y="1877741"/>
              <a:ext cx="5769557" cy="3945726"/>
            </a:xfrm>
            <a:prstGeom prst="rect">
              <a:avLst/>
            </a:prstGeom>
            <a:noFill/>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624412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par>
                          <p:cTn id="17" fill="hold">
                            <p:stCondLst>
                              <p:cond delay="500"/>
                            </p:stCondLst>
                            <p:childTnLst>
                              <p:par>
                                <p:cTn id="18" presetID="53" presetClass="entr" presetSubtype="16" fill="hold" nodeType="afterEffect">
                                  <p:stCondLst>
                                    <p:cond delay="100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fltVal val="0"/>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animEffect transition="in" filter="fad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Effect transition="in" filter="fade">
                                      <p:cBhvr>
                                        <p:cTn id="29" dur="500"/>
                                        <p:tgtEl>
                                          <p:spTgt spid="3"/>
                                        </p:tgtEl>
                                      </p:cBhvr>
                                    </p:animEffect>
                                  </p:childTnLst>
                                </p:cTn>
                              </p:par>
                              <p:par>
                                <p:cTn id="30" presetID="1"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338137" y="1349721"/>
            <a:ext cx="2481263" cy="2586068"/>
            <a:chOff x="338137" y="1478057"/>
            <a:chExt cx="2481263" cy="2586068"/>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137" y="1478057"/>
              <a:ext cx="2481263" cy="2481263"/>
            </a:xfrm>
            <a:prstGeom prst="rect">
              <a:avLst/>
            </a:prstGeom>
          </p:spPr>
        </p:pic>
        <p:sp>
          <p:nvSpPr>
            <p:cNvPr id="4" name="TextBox 3"/>
            <p:cNvSpPr txBox="1"/>
            <p:nvPr/>
          </p:nvSpPr>
          <p:spPr>
            <a:xfrm>
              <a:off x="717363" y="3664015"/>
              <a:ext cx="1733550" cy="400110"/>
            </a:xfrm>
            <a:prstGeom prst="rect">
              <a:avLst/>
            </a:prstGeom>
            <a:noFill/>
          </p:spPr>
          <p:txBody>
            <a:bodyPr wrap="square" rtlCol="0">
              <a:spAutoFit/>
            </a:bodyPr>
            <a:lstStyle/>
            <a:p>
              <a:r>
                <a:rPr lang="en-GB" sz="2000" b="1" dirty="0" smtClean="0">
                  <a:latin typeface="Times New Roman" panose="02020603050405020304" pitchFamily="18" charset="0"/>
                  <a:cs typeface="Times New Roman" panose="02020603050405020304" pitchFamily="18" charset="0"/>
                </a:rPr>
                <a:t>Temperature</a:t>
              </a:r>
              <a:endParaRPr lang="en-GB" sz="2000" b="1" dirty="0">
                <a:latin typeface="Times New Roman" panose="02020603050405020304" pitchFamily="18" charset="0"/>
                <a:cs typeface="Times New Roman" panose="02020603050405020304" pitchFamily="18" charset="0"/>
              </a:endParaRPr>
            </a:p>
          </p:txBody>
        </p:sp>
      </p:grpSp>
      <p:sp>
        <p:nvSpPr>
          <p:cNvPr id="2" name="Title 1"/>
          <p:cNvSpPr>
            <a:spLocks noGrp="1"/>
          </p:cNvSpPr>
          <p:nvPr>
            <p:ph type="title"/>
          </p:nvPr>
        </p:nvSpPr>
        <p:spPr>
          <a:xfrm>
            <a:off x="717363" y="1478057"/>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t>INTRODUCTION </a:t>
            </a:r>
            <a:r>
              <a:rPr lang="en-US" b="1" cap="none" dirty="0" smtClean="0"/>
              <a:t>Cont’d</a:t>
            </a:r>
            <a:r>
              <a:rPr lang="en-US" b="1" cap="none" dirty="0">
                <a:solidFill>
                  <a:schemeClr val="tx1"/>
                </a:solidFill>
              </a:rPr>
              <a:t/>
            </a:r>
            <a:br>
              <a:rPr lang="en-US" b="1" cap="none" dirty="0">
                <a:solidFill>
                  <a:schemeClr val="tx1"/>
                </a:solidFill>
              </a:rPr>
            </a:br>
            <a:r>
              <a:rPr lang="en-US" b="1" cap="none" dirty="0">
                <a:solidFill>
                  <a:schemeClr val="tx1"/>
                </a:solidFill>
              </a:rPr>
              <a:t/>
            </a:r>
            <a:br>
              <a:rPr lang="en-US" b="1" cap="none" dirty="0">
                <a:solidFill>
                  <a:schemeClr val="tx1"/>
                </a:solidFill>
              </a:rPr>
            </a:br>
            <a:r>
              <a:rPr lang="en-US" sz="3100" b="1" cap="none" dirty="0" smtClean="0">
                <a:solidFill>
                  <a:srgbClr val="C00000"/>
                </a:solidFill>
                <a:latin typeface="Times New Roman" panose="02020603050405020304" pitchFamily="18" charset="0"/>
                <a:cs typeface="Times New Roman" panose="02020603050405020304" pitchFamily="18" charset="0"/>
              </a:rPr>
              <a:t>Main Causes Of Postharvest Losses</a:t>
            </a:r>
            <a:r>
              <a:rPr lang="en-US" sz="3100" b="1" cap="none" dirty="0" smtClean="0">
                <a:solidFill>
                  <a:srgbClr val="FF0000"/>
                </a:solidFill>
                <a:latin typeface="Times New Roman" panose="02020603050405020304" pitchFamily="18" charset="0"/>
                <a:cs typeface="Times New Roman" panose="02020603050405020304" pitchFamily="18" charset="0"/>
              </a:rPr>
              <a:t> </a:t>
            </a:r>
            <a:r>
              <a:rPr lang="en-US" b="1" dirty="0" smtClean="0">
                <a:solidFill>
                  <a:srgbClr val="FF0000"/>
                </a:solidFill>
                <a:latin typeface="Times New Roman" panose="02020603050405020304" pitchFamily="18" charset="0"/>
                <a:cs typeface="Times New Roman" panose="02020603050405020304" pitchFamily="18" charset="0"/>
              </a:rPr>
              <a:t>[3] [5]</a:t>
            </a:r>
            <a:endParaRPr lang="en-GB" b="1" dirty="0">
              <a:solidFill>
                <a:srgbClr val="FF0000"/>
              </a:solidFill>
              <a:latin typeface="Times New Roman" panose="02020603050405020304" pitchFamily="18" charset="0"/>
              <a:cs typeface="Times New Roman" panose="02020603050405020304" pitchFamily="18" charset="0"/>
            </a:endParaRPr>
          </a:p>
        </p:txBody>
      </p:sp>
      <p:grpSp>
        <p:nvGrpSpPr>
          <p:cNvPr id="11" name="Group 10"/>
          <p:cNvGrpSpPr/>
          <p:nvPr/>
        </p:nvGrpSpPr>
        <p:grpSpPr>
          <a:xfrm>
            <a:off x="3672100" y="1837917"/>
            <a:ext cx="3167386" cy="2334817"/>
            <a:chOff x="4096502" y="1370037"/>
            <a:chExt cx="3167386" cy="2694088"/>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6502" y="1370037"/>
              <a:ext cx="3167386" cy="2293978"/>
            </a:xfrm>
            <a:prstGeom prst="rect">
              <a:avLst/>
            </a:prstGeom>
          </p:spPr>
        </p:pic>
        <p:sp>
          <p:nvSpPr>
            <p:cNvPr id="7" name="TextBox 6"/>
            <p:cNvSpPr txBox="1"/>
            <p:nvPr/>
          </p:nvSpPr>
          <p:spPr>
            <a:xfrm>
              <a:off x="5172316" y="3664015"/>
              <a:ext cx="1315472" cy="400110"/>
            </a:xfrm>
            <a:prstGeom prst="rect">
              <a:avLst/>
            </a:prstGeom>
            <a:noFill/>
          </p:spPr>
          <p:txBody>
            <a:bodyPr wrap="square" rtlCol="0">
              <a:spAutoFit/>
            </a:bodyPr>
            <a:lstStyle/>
            <a:p>
              <a:r>
                <a:rPr lang="en-GB" sz="2000" b="1" dirty="0" smtClean="0">
                  <a:latin typeface="Times New Roman" panose="02020603050405020304" pitchFamily="18" charset="0"/>
                  <a:cs typeface="Times New Roman" panose="02020603050405020304" pitchFamily="18" charset="0"/>
                </a:rPr>
                <a:t>Sprouting</a:t>
              </a:r>
              <a:endParaRPr lang="en-GB" sz="2000" b="1" dirty="0">
                <a:latin typeface="Times New Roman" panose="02020603050405020304" pitchFamily="18" charset="0"/>
                <a:cs typeface="Times New Roman" panose="02020603050405020304" pitchFamily="18" charset="0"/>
              </a:endParaRPr>
            </a:p>
          </p:txBody>
        </p:sp>
      </p:grpSp>
      <p:grpSp>
        <p:nvGrpSpPr>
          <p:cNvPr id="12" name="Group 11"/>
          <p:cNvGrpSpPr/>
          <p:nvPr/>
        </p:nvGrpSpPr>
        <p:grpSpPr>
          <a:xfrm>
            <a:off x="8104659" y="1837916"/>
            <a:ext cx="3024290" cy="1514883"/>
            <a:chOff x="8104659" y="2018734"/>
            <a:chExt cx="3024290" cy="1940586"/>
          </a:xfrm>
        </p:grpSpPr>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4659" y="2018734"/>
              <a:ext cx="3024290" cy="1940586"/>
            </a:xfrm>
            <a:prstGeom prst="rect">
              <a:avLst/>
            </a:prstGeom>
          </p:spPr>
        </p:pic>
        <p:sp>
          <p:nvSpPr>
            <p:cNvPr id="9" name="TextBox 8"/>
            <p:cNvSpPr txBox="1"/>
            <p:nvPr/>
          </p:nvSpPr>
          <p:spPr>
            <a:xfrm>
              <a:off x="8932770" y="2316971"/>
              <a:ext cx="1733550" cy="400110"/>
            </a:xfrm>
            <a:prstGeom prst="rect">
              <a:avLst/>
            </a:prstGeom>
            <a:noFill/>
          </p:spPr>
          <p:txBody>
            <a:bodyPr wrap="square" rtlCol="0">
              <a:spAutoFit/>
            </a:bodyPr>
            <a:lstStyle/>
            <a:p>
              <a:r>
                <a:rPr lang="en-GB" sz="2000" b="1" dirty="0" smtClean="0">
                  <a:latin typeface="Times New Roman" panose="02020603050405020304" pitchFamily="18" charset="0"/>
                  <a:cs typeface="Times New Roman" panose="02020603050405020304" pitchFamily="18" charset="0"/>
                </a:rPr>
                <a:t>Nematodes</a:t>
              </a:r>
              <a:endParaRPr lang="en-GB" sz="2000" b="1" dirty="0">
                <a:latin typeface="Times New Roman" panose="02020603050405020304" pitchFamily="18" charset="0"/>
                <a:cs typeface="Times New Roman" panose="02020603050405020304" pitchFamily="18" charset="0"/>
              </a:endParaRPr>
            </a:p>
          </p:txBody>
        </p:sp>
      </p:grpSp>
      <p:grpSp>
        <p:nvGrpSpPr>
          <p:cNvPr id="15" name="Group 14"/>
          <p:cNvGrpSpPr/>
          <p:nvPr/>
        </p:nvGrpSpPr>
        <p:grpSpPr>
          <a:xfrm>
            <a:off x="144378" y="3959320"/>
            <a:ext cx="3499127" cy="2635318"/>
            <a:chOff x="-1" y="3959320"/>
            <a:chExt cx="3659549" cy="2635318"/>
          </a:xfrm>
        </p:grpSpPr>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3959320"/>
              <a:ext cx="3659549" cy="2435263"/>
            </a:xfrm>
            <a:prstGeom prst="rect">
              <a:avLst/>
            </a:prstGeom>
          </p:spPr>
        </p:pic>
        <p:sp>
          <p:nvSpPr>
            <p:cNvPr id="14" name="TextBox 13"/>
            <p:cNvSpPr txBox="1"/>
            <p:nvPr/>
          </p:nvSpPr>
          <p:spPr>
            <a:xfrm>
              <a:off x="1447727" y="6194528"/>
              <a:ext cx="1123271" cy="400110"/>
            </a:xfrm>
            <a:prstGeom prst="rect">
              <a:avLst/>
            </a:prstGeom>
            <a:noFill/>
          </p:spPr>
          <p:txBody>
            <a:bodyPr wrap="square" rtlCol="0">
              <a:spAutoFit/>
            </a:bodyPr>
            <a:lstStyle/>
            <a:p>
              <a:r>
                <a:rPr lang="en-GB" sz="2000" b="1" dirty="0" smtClean="0">
                  <a:latin typeface="Times New Roman" panose="02020603050405020304" pitchFamily="18" charset="0"/>
                  <a:cs typeface="Times New Roman" panose="02020603050405020304" pitchFamily="18" charset="0"/>
                </a:rPr>
                <a:t>Rodents</a:t>
              </a:r>
              <a:endParaRPr lang="en-GB" sz="2000" b="1" dirty="0">
                <a:latin typeface="Times New Roman" panose="02020603050405020304" pitchFamily="18" charset="0"/>
                <a:cs typeface="Times New Roman" panose="02020603050405020304" pitchFamily="18" charset="0"/>
              </a:endParaRPr>
            </a:p>
          </p:txBody>
        </p:sp>
      </p:grpSp>
      <p:grpSp>
        <p:nvGrpSpPr>
          <p:cNvPr id="18" name="Group 17"/>
          <p:cNvGrpSpPr/>
          <p:nvPr/>
        </p:nvGrpSpPr>
        <p:grpSpPr>
          <a:xfrm>
            <a:off x="3499203" y="4386149"/>
            <a:ext cx="4526520" cy="2208489"/>
            <a:chOff x="3499203" y="4386149"/>
            <a:chExt cx="4526520" cy="2208489"/>
          </a:xfrm>
        </p:grpSpPr>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99203" y="4386149"/>
              <a:ext cx="3318768" cy="2208489"/>
            </a:xfrm>
            <a:prstGeom prst="rect">
              <a:avLst/>
            </a:prstGeom>
          </p:spPr>
        </p:pic>
        <p:sp>
          <p:nvSpPr>
            <p:cNvPr id="17" name="TextBox 16"/>
            <p:cNvSpPr txBox="1"/>
            <p:nvPr/>
          </p:nvSpPr>
          <p:spPr>
            <a:xfrm>
              <a:off x="7074643" y="5263577"/>
              <a:ext cx="951080" cy="400110"/>
            </a:xfrm>
            <a:prstGeom prst="rect">
              <a:avLst/>
            </a:prstGeom>
            <a:noFill/>
          </p:spPr>
          <p:txBody>
            <a:bodyPr wrap="square" rtlCol="0">
              <a:spAutoFit/>
            </a:bodyPr>
            <a:lstStyle/>
            <a:p>
              <a:r>
                <a:rPr lang="en-GB" sz="2000" b="1" dirty="0" smtClean="0">
                  <a:latin typeface="Times New Roman" panose="02020603050405020304" pitchFamily="18" charset="0"/>
                  <a:cs typeface="Times New Roman" panose="02020603050405020304" pitchFamily="18" charset="0"/>
                </a:rPr>
                <a:t>Insects</a:t>
              </a:r>
              <a:endParaRPr lang="en-GB" sz="2000" b="1" dirty="0">
                <a:latin typeface="Times New Roman" panose="02020603050405020304" pitchFamily="18" charset="0"/>
                <a:cs typeface="Times New Roman" panose="02020603050405020304" pitchFamily="18" charset="0"/>
              </a:endParaRPr>
            </a:p>
          </p:txBody>
        </p:sp>
      </p:grpSp>
      <p:grpSp>
        <p:nvGrpSpPr>
          <p:cNvPr id="21" name="Group 20"/>
          <p:cNvGrpSpPr/>
          <p:nvPr/>
        </p:nvGrpSpPr>
        <p:grpSpPr>
          <a:xfrm>
            <a:off x="8039158" y="3407291"/>
            <a:ext cx="4046073" cy="3187347"/>
            <a:chOff x="8039158" y="3407291"/>
            <a:chExt cx="4046073" cy="3187347"/>
          </a:xfrm>
        </p:grpSpPr>
        <p:pic>
          <p:nvPicPr>
            <p:cNvPr id="19" name="Picture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39158" y="3407291"/>
              <a:ext cx="4046073" cy="2787237"/>
            </a:xfrm>
            <a:prstGeom prst="rect">
              <a:avLst/>
            </a:prstGeom>
          </p:spPr>
        </p:pic>
        <p:sp>
          <p:nvSpPr>
            <p:cNvPr id="20" name="TextBox 19"/>
            <p:cNvSpPr txBox="1"/>
            <p:nvPr/>
          </p:nvSpPr>
          <p:spPr>
            <a:xfrm>
              <a:off x="8932769" y="6194528"/>
              <a:ext cx="2196180" cy="400110"/>
            </a:xfrm>
            <a:prstGeom prst="rect">
              <a:avLst/>
            </a:prstGeom>
            <a:noFill/>
          </p:spPr>
          <p:txBody>
            <a:bodyPr wrap="square" rtlCol="0">
              <a:spAutoFit/>
            </a:bodyPr>
            <a:lstStyle/>
            <a:p>
              <a:r>
                <a:rPr lang="en-GB" sz="2000" b="1" dirty="0" smtClean="0">
                  <a:latin typeface="Times New Roman" panose="02020603050405020304" pitchFamily="18" charset="0"/>
                  <a:cs typeface="Times New Roman" panose="02020603050405020304" pitchFamily="18" charset="0"/>
                </a:rPr>
                <a:t>Microorganisms</a:t>
              </a:r>
              <a:endParaRPr lang="en-GB" sz="2000" b="1"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822026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53" presetClass="entr" presetSubtype="16"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par>
                                <p:cTn id="30" presetID="53" presetClass="entr" presetSubtype="16"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p:cTn id="32" dur="500" fill="hold"/>
                                        <p:tgtEl>
                                          <p:spTgt spid="21"/>
                                        </p:tgtEl>
                                        <p:attrNameLst>
                                          <p:attrName>ppt_w</p:attrName>
                                        </p:attrNameLst>
                                      </p:cBhvr>
                                      <p:tavLst>
                                        <p:tav tm="0">
                                          <p:val>
                                            <p:fltVal val="0"/>
                                          </p:val>
                                        </p:tav>
                                        <p:tav tm="100000">
                                          <p:val>
                                            <p:strVal val="#ppt_w"/>
                                          </p:val>
                                        </p:tav>
                                      </p:tavLst>
                                    </p:anim>
                                    <p:anim calcmode="lin" valueType="num">
                                      <p:cBhvr>
                                        <p:cTn id="33" dur="500" fill="hold"/>
                                        <p:tgtEl>
                                          <p:spTgt spid="21"/>
                                        </p:tgtEl>
                                        <p:attrNameLst>
                                          <p:attrName>ppt_h</p:attrName>
                                        </p:attrNameLst>
                                      </p:cBhvr>
                                      <p:tavLst>
                                        <p:tav tm="0">
                                          <p:val>
                                            <p:fltVal val="0"/>
                                          </p:val>
                                        </p:tav>
                                        <p:tav tm="100000">
                                          <p:val>
                                            <p:strVal val="#ppt_h"/>
                                          </p:val>
                                        </p:tav>
                                      </p:tavLst>
                                    </p:anim>
                                    <p:animEffect transition="in" filter="fade">
                                      <p:cBhvr>
                                        <p:cTn id="3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363" y="1131062"/>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t>INTRODUCTION </a:t>
            </a:r>
            <a:r>
              <a:rPr lang="en-US" b="1" cap="none" dirty="0" smtClean="0"/>
              <a:t>Cont’d</a:t>
            </a:r>
            <a:br>
              <a:rPr lang="en-US" b="1" cap="none" dirty="0" smtClean="0"/>
            </a:br>
            <a:endParaRPr lang="en-GB" b="1" dirty="0">
              <a:solidFill>
                <a:srgbClr val="C00000"/>
              </a:solidFill>
              <a:latin typeface="Times New Roman" panose="02020603050405020304" pitchFamily="18" charset="0"/>
              <a:cs typeface="Times New Roman" panose="02020603050405020304" pitchFamily="18" charset="0"/>
            </a:endParaRPr>
          </a:p>
        </p:txBody>
      </p:sp>
      <p:sp>
        <p:nvSpPr>
          <p:cNvPr id="23" name="Rectangle 22"/>
          <p:cNvSpPr/>
          <p:nvPr/>
        </p:nvSpPr>
        <p:spPr>
          <a:xfrm>
            <a:off x="2363372" y="3064734"/>
            <a:ext cx="7174523" cy="1446550"/>
          </a:xfrm>
          <a:prstGeom prst="rect">
            <a:avLst/>
          </a:prstGeom>
        </p:spPr>
        <p:txBody>
          <a:bodyPr wrap="square">
            <a:spAutoFit/>
          </a:bodyPr>
          <a:lstStyle/>
          <a:p>
            <a:pPr algn="ctr"/>
            <a:r>
              <a:rPr lang="en-US" sz="4400" b="1" dirty="0">
                <a:solidFill>
                  <a:srgbClr val="FF0000"/>
                </a:solidFill>
                <a:latin typeface="Times New Roman" panose="02020603050405020304" pitchFamily="18" charset="0"/>
                <a:cs typeface="Times New Roman" panose="02020603050405020304" pitchFamily="18" charset="0"/>
              </a:rPr>
              <a:t>Microbial postharvest loss is the most dangerous cause [6]</a:t>
            </a:r>
            <a:endParaRPr lang="en-GB" sz="4400" b="1" dirty="0">
              <a:solidFill>
                <a:srgbClr val="FF0000"/>
              </a:solidFill>
              <a:latin typeface="Times New Roman" panose="02020603050405020304" pitchFamily="18" charset="0"/>
              <a:cs typeface="Times New Roman" panose="02020603050405020304" pitchFamily="18" charset="0"/>
            </a:endParaRPr>
          </a:p>
        </p:txBody>
      </p:sp>
      <p:grpSp>
        <p:nvGrpSpPr>
          <p:cNvPr id="30" name="Group 29"/>
          <p:cNvGrpSpPr/>
          <p:nvPr/>
        </p:nvGrpSpPr>
        <p:grpSpPr>
          <a:xfrm>
            <a:off x="1398872" y="1677858"/>
            <a:ext cx="8566484" cy="5089908"/>
            <a:chOff x="8039158" y="3407291"/>
            <a:chExt cx="4046073" cy="3025030"/>
          </a:xfrm>
        </p:grpSpPr>
        <p:pic>
          <p:nvPicPr>
            <p:cNvPr id="31" name="Picture 3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39158" y="3407291"/>
              <a:ext cx="4046073" cy="2787237"/>
            </a:xfrm>
            <a:prstGeom prst="rect">
              <a:avLst/>
            </a:prstGeom>
          </p:spPr>
        </p:pic>
        <p:sp>
          <p:nvSpPr>
            <p:cNvPr id="32" name="TextBox 31"/>
            <p:cNvSpPr txBox="1"/>
            <p:nvPr/>
          </p:nvSpPr>
          <p:spPr>
            <a:xfrm>
              <a:off x="8932769" y="6194528"/>
              <a:ext cx="2196180" cy="237793"/>
            </a:xfrm>
            <a:prstGeom prst="rect">
              <a:avLst/>
            </a:prstGeom>
            <a:noFill/>
          </p:spPr>
          <p:txBody>
            <a:bodyPr wrap="square" rtlCol="0">
              <a:spAutoFit/>
            </a:bodyPr>
            <a:lstStyle/>
            <a:p>
              <a:r>
                <a:rPr lang="en-GB" sz="2000" b="1" dirty="0" smtClean="0">
                  <a:latin typeface="Times New Roman" panose="02020603050405020304" pitchFamily="18" charset="0"/>
                  <a:cs typeface="Times New Roman" panose="02020603050405020304" pitchFamily="18" charset="0"/>
                </a:rPr>
                <a:t>                   Microorganisms</a:t>
              </a:r>
              <a:endParaRPr lang="en-GB" sz="2000" b="1"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829813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500"/>
                                  </p:stCondLst>
                                  <p:childTnLst>
                                    <p:set>
                                      <p:cBhvr>
                                        <p:cTn id="13" dur="1" fill="hold">
                                          <p:stCondLst>
                                            <p:cond delay="0"/>
                                          </p:stCondLst>
                                        </p:cTn>
                                        <p:tgtEl>
                                          <p:spTgt spid="30"/>
                                        </p:tgtEl>
                                        <p:attrNameLst>
                                          <p:attrName>style.visibility</p:attrName>
                                        </p:attrNameLst>
                                      </p:cBhvr>
                                      <p:to>
                                        <p:strVal val="visible"/>
                                      </p:to>
                                    </p:set>
                                    <p:anim calcmode="lin" valueType="num">
                                      <p:cBhvr>
                                        <p:cTn id="14" dur="500" fill="hold"/>
                                        <p:tgtEl>
                                          <p:spTgt spid="30"/>
                                        </p:tgtEl>
                                        <p:attrNameLst>
                                          <p:attrName>ppt_w</p:attrName>
                                        </p:attrNameLst>
                                      </p:cBhvr>
                                      <p:tavLst>
                                        <p:tav tm="0">
                                          <p:val>
                                            <p:fltVal val="0"/>
                                          </p:val>
                                        </p:tav>
                                        <p:tav tm="100000">
                                          <p:val>
                                            <p:strVal val="#ppt_w"/>
                                          </p:val>
                                        </p:tav>
                                      </p:tavLst>
                                    </p:anim>
                                    <p:anim calcmode="lin" valueType="num">
                                      <p:cBhvr>
                                        <p:cTn id="15" dur="500" fill="hold"/>
                                        <p:tgtEl>
                                          <p:spTgt spid="30"/>
                                        </p:tgtEl>
                                        <p:attrNameLst>
                                          <p:attrName>ppt_h</p:attrName>
                                        </p:attrNameLst>
                                      </p:cBhvr>
                                      <p:tavLst>
                                        <p:tav tm="0">
                                          <p:val>
                                            <p:fltVal val="0"/>
                                          </p:val>
                                        </p:tav>
                                        <p:tav tm="100000">
                                          <p:val>
                                            <p:strVal val="#ppt_h"/>
                                          </p:val>
                                        </p:tav>
                                      </p:tavLst>
                                    </p:anim>
                                    <p:animEffect transition="in" filter="fade">
                                      <p:cBhvr>
                                        <p:cTn id="1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363" y="1131062"/>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t>INTRODUCTION </a:t>
            </a:r>
            <a:r>
              <a:rPr lang="en-US" b="1" cap="none" dirty="0" smtClean="0"/>
              <a:t>Cont’d</a:t>
            </a:r>
            <a:br>
              <a:rPr lang="en-US" b="1" cap="none" dirty="0" smtClean="0"/>
            </a:br>
            <a:endParaRPr lang="en-GB" b="1" dirty="0">
              <a:solidFill>
                <a:srgbClr val="C000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411989" y="5583761"/>
            <a:ext cx="11165305" cy="830997"/>
          </a:xfrm>
          <a:prstGeom prst="rect">
            <a:avLst/>
          </a:prstGeom>
        </p:spPr>
        <p:txBody>
          <a:bodyPr wrap="square">
            <a:spAutoFit/>
          </a:bodyPr>
          <a:lstStyle/>
          <a:p>
            <a:pPr marL="342900" lvl="0" indent="-342900">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Laboratory investigation confirms that bacteria and fungi are responsible for  these losses [5] 7]  [8].</a:t>
            </a:r>
            <a:endParaRPr lang="en-GB" sz="2400" b="1" dirty="0">
              <a:latin typeface="Times New Roman" panose="02020603050405020304" pitchFamily="18" charset="0"/>
              <a:cs typeface="Times New Roman" panose="02020603050405020304" pitchFamily="18" charset="0"/>
            </a:endParaRPr>
          </a:p>
        </p:txBody>
      </p:sp>
      <p:grpSp>
        <p:nvGrpSpPr>
          <p:cNvPr id="8" name="Group 7"/>
          <p:cNvGrpSpPr/>
          <p:nvPr/>
        </p:nvGrpSpPr>
        <p:grpSpPr>
          <a:xfrm>
            <a:off x="6336633" y="1339608"/>
            <a:ext cx="4858660" cy="4048317"/>
            <a:chOff x="6612355" y="1339609"/>
            <a:chExt cx="4582937" cy="3634940"/>
          </a:xfrm>
        </p:grpSpPr>
        <p:pic>
          <p:nvPicPr>
            <p:cNvPr id="11" name="Picture 10" descr="C:\Users\DOOSHIMA SHIRIKI\Pictures\research Doo.R.pic\research picture more\mixed pictures and research\IMG_20140423_102005.jpg"/>
            <p:cNvPicPr/>
            <p:nvPr/>
          </p:nvPicPr>
          <p:blipFill rotWithShape="1">
            <a:blip r:embed="rId2" cstate="print"/>
            <a:srcRect l="13438" t="-1224" r="10350" b="6451"/>
            <a:stretch/>
          </p:blipFill>
          <p:spPr bwMode="auto">
            <a:xfrm>
              <a:off x="6612355" y="1339609"/>
              <a:ext cx="4582937" cy="3344686"/>
            </a:xfrm>
            <a:prstGeom prst="rect">
              <a:avLst/>
            </a:prstGeom>
            <a:noFill/>
            <a:ln w="9525">
              <a:noFill/>
              <a:miter lim="800000"/>
              <a:headEnd/>
              <a:tailEnd/>
            </a:ln>
          </p:spPr>
        </p:pic>
        <p:sp>
          <p:nvSpPr>
            <p:cNvPr id="13" name="Rectangle 12"/>
            <p:cNvSpPr/>
            <p:nvPr/>
          </p:nvSpPr>
          <p:spPr>
            <a:xfrm>
              <a:off x="7899381" y="4684295"/>
              <a:ext cx="1451856" cy="290254"/>
            </a:xfrm>
            <a:prstGeom prst="rect">
              <a:avLst/>
            </a:prstGeom>
          </p:spPr>
          <p:txBody>
            <a:bodyPr wrap="none">
              <a:spAutoFit/>
            </a:bodyPr>
            <a:lstStyle/>
            <a:p>
              <a:r>
                <a:rPr lang="en-US" sz="1400" b="1" dirty="0" smtClean="0">
                  <a:latin typeface="Times New Roman" panose="02020603050405020304" pitchFamily="18" charset="0"/>
                  <a:cs typeface="Times New Roman" panose="02020603050405020304" pitchFamily="18" charset="0"/>
                </a:rPr>
                <a:t>Rotten</a:t>
              </a:r>
              <a:r>
                <a:rPr lang="en-GB" sz="1400" b="1" dirty="0">
                  <a:latin typeface="Times New Roman" panose="02020603050405020304" pitchFamily="18" charset="0"/>
                  <a:cs typeface="Times New Roman" panose="02020603050405020304" pitchFamily="18" charset="0"/>
                </a:rPr>
                <a:t> </a:t>
              </a:r>
              <a:r>
                <a:rPr lang="en-US" sz="1400" b="1" dirty="0" smtClean="0">
                  <a:latin typeface="Times New Roman" panose="02020603050405020304" pitchFamily="18" charset="0"/>
                  <a:ea typeface="Calibri" panose="020F0502020204030204" pitchFamily="34" charset="0"/>
                  <a:cs typeface="Times New Roman" panose="02020603050405020304" pitchFamily="18" charset="0"/>
                </a:rPr>
                <a:t>white </a:t>
              </a:r>
              <a:r>
                <a:rPr lang="en-US" sz="1400" b="1" dirty="0">
                  <a:latin typeface="Times New Roman" panose="02020603050405020304" pitchFamily="18" charset="0"/>
                  <a:ea typeface="Calibri" panose="020F0502020204030204" pitchFamily="34" charset="0"/>
                  <a:cs typeface="Times New Roman" panose="02020603050405020304" pitchFamily="18" charset="0"/>
                </a:rPr>
                <a:t>yam</a:t>
              </a:r>
              <a:endParaRPr lang="en-GB" sz="1400" b="1" dirty="0">
                <a:latin typeface="Times New Roman" panose="02020603050405020304" pitchFamily="18" charset="0"/>
                <a:cs typeface="Times New Roman" panose="02020603050405020304" pitchFamily="18" charset="0"/>
              </a:endParaRPr>
            </a:p>
          </p:txBody>
        </p:sp>
      </p:grpSp>
      <p:grpSp>
        <p:nvGrpSpPr>
          <p:cNvPr id="7" name="Group 6"/>
          <p:cNvGrpSpPr/>
          <p:nvPr/>
        </p:nvGrpSpPr>
        <p:grpSpPr>
          <a:xfrm>
            <a:off x="411989" y="1451270"/>
            <a:ext cx="5282958" cy="3936656"/>
            <a:chOff x="717363" y="1451270"/>
            <a:chExt cx="4656742" cy="3473430"/>
          </a:xfrm>
        </p:grpSpPr>
        <p:pic>
          <p:nvPicPr>
            <p:cNvPr id="9" name="Picture 8" descr="C:\Users\DOOSHIMA SHIRIKI\Pictures\research Doo.R.pic\research picture more\mixed pictures and research\IMG_20140423_101938.jpg"/>
            <p:cNvPicPr/>
            <p:nvPr/>
          </p:nvPicPr>
          <p:blipFill rotWithShape="1">
            <a:blip r:embed="rId3" cstate="print"/>
            <a:srcRect r="337" b="30837"/>
            <a:stretch/>
          </p:blipFill>
          <p:spPr bwMode="auto">
            <a:xfrm>
              <a:off x="717363" y="1451270"/>
              <a:ext cx="4656742" cy="3233025"/>
            </a:xfrm>
            <a:prstGeom prst="rect">
              <a:avLst/>
            </a:prstGeom>
            <a:noFill/>
            <a:ln w="9525">
              <a:noFill/>
              <a:miter lim="800000"/>
              <a:headEnd/>
              <a:tailEnd/>
            </a:ln>
          </p:spPr>
        </p:pic>
        <p:sp>
          <p:nvSpPr>
            <p:cNvPr id="14" name="Rectangle 13"/>
            <p:cNvSpPr/>
            <p:nvPr/>
          </p:nvSpPr>
          <p:spPr>
            <a:xfrm>
              <a:off x="1907654" y="4638631"/>
              <a:ext cx="1372241" cy="286069"/>
            </a:xfrm>
            <a:prstGeom prst="rect">
              <a:avLst/>
            </a:prstGeom>
          </p:spPr>
          <p:txBody>
            <a:bodyPr wrap="none">
              <a:spAutoFit/>
            </a:bodyPr>
            <a:lstStyle/>
            <a:p>
              <a:r>
                <a:rPr lang="en-US" sz="1400" b="1" dirty="0" smtClean="0">
                  <a:latin typeface="Times New Roman" panose="02020603050405020304" pitchFamily="18" charset="0"/>
                  <a:cs typeface="Times New Roman" panose="02020603050405020304" pitchFamily="18" charset="0"/>
                </a:rPr>
                <a:t>Rotten</a:t>
              </a:r>
              <a:r>
                <a:rPr lang="en-GB" sz="1400" b="1" dirty="0">
                  <a:latin typeface="Times New Roman" panose="02020603050405020304" pitchFamily="18" charset="0"/>
                  <a:cs typeface="Times New Roman" panose="02020603050405020304" pitchFamily="18" charset="0"/>
                </a:rPr>
                <a:t> </a:t>
              </a:r>
              <a:r>
                <a:rPr lang="en-US" sz="1400" b="1" dirty="0" smtClean="0">
                  <a:latin typeface="Times New Roman" panose="02020603050405020304" pitchFamily="18" charset="0"/>
                  <a:ea typeface="Calibri" panose="020F0502020204030204" pitchFamily="34" charset="0"/>
                  <a:cs typeface="Times New Roman" panose="02020603050405020304" pitchFamily="18" charset="0"/>
                </a:rPr>
                <a:t>water </a:t>
              </a:r>
              <a:r>
                <a:rPr lang="en-US" sz="1400" b="1" dirty="0">
                  <a:latin typeface="Times New Roman" panose="02020603050405020304" pitchFamily="18" charset="0"/>
                  <a:ea typeface="Calibri" panose="020F0502020204030204" pitchFamily="34" charset="0"/>
                  <a:cs typeface="Times New Roman" panose="02020603050405020304" pitchFamily="18" charset="0"/>
                </a:rPr>
                <a:t>yam</a:t>
              </a:r>
              <a:endParaRPr lang="en-GB" sz="1400" b="1"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4128010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26"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wipe(down)">
                                      <p:cBhvr>
                                        <p:cTn id="9" dur="580">
                                          <p:stCondLst>
                                            <p:cond delay="0"/>
                                          </p:stCondLst>
                                        </p:cTn>
                                        <p:tgtEl>
                                          <p:spTgt spid="7"/>
                                        </p:tgtEl>
                                      </p:cBhvr>
                                    </p:animEffect>
                                    <p:anim calcmode="lin" valueType="num">
                                      <p:cBhvr>
                                        <p:cTn id="10"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1"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2"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3"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4"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5" dur="26">
                                          <p:stCondLst>
                                            <p:cond delay="650"/>
                                          </p:stCondLst>
                                        </p:cTn>
                                        <p:tgtEl>
                                          <p:spTgt spid="7"/>
                                        </p:tgtEl>
                                      </p:cBhvr>
                                      <p:to x="100000" y="60000"/>
                                    </p:animScale>
                                    <p:animScale>
                                      <p:cBhvr>
                                        <p:cTn id="16" dur="166" decel="50000">
                                          <p:stCondLst>
                                            <p:cond delay="676"/>
                                          </p:stCondLst>
                                        </p:cTn>
                                        <p:tgtEl>
                                          <p:spTgt spid="7"/>
                                        </p:tgtEl>
                                      </p:cBhvr>
                                      <p:to x="100000" y="100000"/>
                                    </p:animScale>
                                    <p:animScale>
                                      <p:cBhvr>
                                        <p:cTn id="17" dur="26">
                                          <p:stCondLst>
                                            <p:cond delay="1312"/>
                                          </p:stCondLst>
                                        </p:cTn>
                                        <p:tgtEl>
                                          <p:spTgt spid="7"/>
                                        </p:tgtEl>
                                      </p:cBhvr>
                                      <p:to x="100000" y="80000"/>
                                    </p:animScale>
                                    <p:animScale>
                                      <p:cBhvr>
                                        <p:cTn id="18" dur="166" decel="50000">
                                          <p:stCondLst>
                                            <p:cond delay="1338"/>
                                          </p:stCondLst>
                                        </p:cTn>
                                        <p:tgtEl>
                                          <p:spTgt spid="7"/>
                                        </p:tgtEl>
                                      </p:cBhvr>
                                      <p:to x="100000" y="100000"/>
                                    </p:animScale>
                                    <p:animScale>
                                      <p:cBhvr>
                                        <p:cTn id="19" dur="26">
                                          <p:stCondLst>
                                            <p:cond delay="1642"/>
                                          </p:stCondLst>
                                        </p:cTn>
                                        <p:tgtEl>
                                          <p:spTgt spid="7"/>
                                        </p:tgtEl>
                                      </p:cBhvr>
                                      <p:to x="100000" y="90000"/>
                                    </p:animScale>
                                    <p:animScale>
                                      <p:cBhvr>
                                        <p:cTn id="20" dur="166" decel="50000">
                                          <p:stCondLst>
                                            <p:cond delay="1668"/>
                                          </p:stCondLst>
                                        </p:cTn>
                                        <p:tgtEl>
                                          <p:spTgt spid="7"/>
                                        </p:tgtEl>
                                      </p:cBhvr>
                                      <p:to x="100000" y="100000"/>
                                    </p:animScale>
                                    <p:animScale>
                                      <p:cBhvr>
                                        <p:cTn id="21" dur="26">
                                          <p:stCondLst>
                                            <p:cond delay="1808"/>
                                          </p:stCondLst>
                                        </p:cTn>
                                        <p:tgtEl>
                                          <p:spTgt spid="7"/>
                                        </p:tgtEl>
                                      </p:cBhvr>
                                      <p:to x="100000" y="95000"/>
                                    </p:animScale>
                                    <p:animScale>
                                      <p:cBhvr>
                                        <p:cTn id="22" dur="166" decel="50000">
                                          <p:stCondLst>
                                            <p:cond delay="1834"/>
                                          </p:stCondLst>
                                        </p:cTn>
                                        <p:tgtEl>
                                          <p:spTgt spid="7"/>
                                        </p:tgtEl>
                                      </p:cBhvr>
                                      <p:to x="100000" y="100000"/>
                                    </p:animScale>
                                  </p:childTnLst>
                                </p:cTn>
                              </p:par>
                            </p:childTnLst>
                          </p:cTn>
                        </p:par>
                        <p:par>
                          <p:cTn id="23" fill="hold">
                            <p:stCondLst>
                              <p:cond delay="2000"/>
                            </p:stCondLst>
                            <p:childTnLst>
                              <p:par>
                                <p:cTn id="24" presetID="26" presetClass="entr" presetSubtype="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down)">
                                      <p:cBhvr>
                                        <p:cTn id="26" dur="580">
                                          <p:stCondLst>
                                            <p:cond delay="0"/>
                                          </p:stCondLst>
                                        </p:cTn>
                                        <p:tgtEl>
                                          <p:spTgt spid="8"/>
                                        </p:tgtEl>
                                      </p:cBhvr>
                                    </p:animEffect>
                                    <p:anim calcmode="lin" valueType="num">
                                      <p:cBhvr>
                                        <p:cTn id="27"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2" dur="26">
                                          <p:stCondLst>
                                            <p:cond delay="650"/>
                                          </p:stCondLst>
                                        </p:cTn>
                                        <p:tgtEl>
                                          <p:spTgt spid="8"/>
                                        </p:tgtEl>
                                      </p:cBhvr>
                                      <p:to x="100000" y="60000"/>
                                    </p:animScale>
                                    <p:animScale>
                                      <p:cBhvr>
                                        <p:cTn id="33" dur="166" decel="50000">
                                          <p:stCondLst>
                                            <p:cond delay="676"/>
                                          </p:stCondLst>
                                        </p:cTn>
                                        <p:tgtEl>
                                          <p:spTgt spid="8"/>
                                        </p:tgtEl>
                                      </p:cBhvr>
                                      <p:to x="100000" y="100000"/>
                                    </p:animScale>
                                    <p:animScale>
                                      <p:cBhvr>
                                        <p:cTn id="34" dur="26">
                                          <p:stCondLst>
                                            <p:cond delay="1312"/>
                                          </p:stCondLst>
                                        </p:cTn>
                                        <p:tgtEl>
                                          <p:spTgt spid="8"/>
                                        </p:tgtEl>
                                      </p:cBhvr>
                                      <p:to x="100000" y="80000"/>
                                    </p:animScale>
                                    <p:animScale>
                                      <p:cBhvr>
                                        <p:cTn id="35" dur="166" decel="50000">
                                          <p:stCondLst>
                                            <p:cond delay="1338"/>
                                          </p:stCondLst>
                                        </p:cTn>
                                        <p:tgtEl>
                                          <p:spTgt spid="8"/>
                                        </p:tgtEl>
                                      </p:cBhvr>
                                      <p:to x="100000" y="100000"/>
                                    </p:animScale>
                                    <p:animScale>
                                      <p:cBhvr>
                                        <p:cTn id="36" dur="26">
                                          <p:stCondLst>
                                            <p:cond delay="1642"/>
                                          </p:stCondLst>
                                        </p:cTn>
                                        <p:tgtEl>
                                          <p:spTgt spid="8"/>
                                        </p:tgtEl>
                                      </p:cBhvr>
                                      <p:to x="100000" y="90000"/>
                                    </p:animScale>
                                    <p:animScale>
                                      <p:cBhvr>
                                        <p:cTn id="37" dur="166" decel="50000">
                                          <p:stCondLst>
                                            <p:cond delay="1668"/>
                                          </p:stCondLst>
                                        </p:cTn>
                                        <p:tgtEl>
                                          <p:spTgt spid="8"/>
                                        </p:tgtEl>
                                      </p:cBhvr>
                                      <p:to x="100000" y="100000"/>
                                    </p:animScale>
                                    <p:animScale>
                                      <p:cBhvr>
                                        <p:cTn id="38" dur="26">
                                          <p:stCondLst>
                                            <p:cond delay="1808"/>
                                          </p:stCondLst>
                                        </p:cTn>
                                        <p:tgtEl>
                                          <p:spTgt spid="8"/>
                                        </p:tgtEl>
                                      </p:cBhvr>
                                      <p:to x="100000" y="95000"/>
                                    </p:animScale>
                                    <p:animScale>
                                      <p:cBhvr>
                                        <p:cTn id="39"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363" y="1131062"/>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t>INTRODUCTION </a:t>
            </a:r>
            <a:r>
              <a:rPr lang="en-US" b="1" cap="none" dirty="0" smtClean="0"/>
              <a:t>Cont’d</a:t>
            </a:r>
            <a:br>
              <a:rPr lang="en-US" b="1" cap="none" dirty="0" smtClean="0"/>
            </a:br>
            <a:endParaRPr lang="en-GB" b="1" dirty="0">
              <a:solidFill>
                <a:srgbClr val="C0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376801" y="1558006"/>
            <a:ext cx="10788503" cy="461665"/>
          </a:xfrm>
          <a:prstGeom prst="rect">
            <a:avLst/>
          </a:prstGeom>
        </p:spPr>
        <p:txBody>
          <a:bodyPr wrap="square">
            <a:spAutoFit/>
          </a:bodyPr>
          <a:lstStyle/>
          <a:p>
            <a:pPr marL="342900" indent="-342900">
              <a:buFont typeface="Wingdings" panose="05000000000000000000" pitchFamily="2" charset="2"/>
              <a:buChar char="Ø"/>
            </a:pPr>
            <a:r>
              <a:rPr lang="en-US" sz="2400" b="1" dirty="0">
                <a:latin typeface="Times New Roman" panose="02020603050405020304" pitchFamily="18" charset="0"/>
                <a:ea typeface="Calibri" panose="020F0502020204030204" pitchFamily="34" charset="0"/>
              </a:rPr>
              <a:t>These damages can be stopped or at least contained by the use of </a:t>
            </a:r>
            <a:r>
              <a:rPr lang="en-US" sz="2400" b="1" dirty="0" smtClean="0">
                <a:latin typeface="Times New Roman" panose="02020603050405020304" pitchFamily="18" charset="0"/>
                <a:ea typeface="Calibri" panose="020F0502020204030204" pitchFamily="34" charset="0"/>
              </a:rPr>
              <a:t>Pesticides;</a:t>
            </a:r>
            <a:endParaRPr lang="en-GB" sz="2400" b="1" dirty="0"/>
          </a:p>
        </p:txBody>
      </p:sp>
      <p:sp>
        <p:nvSpPr>
          <p:cNvPr id="10" name="Rectangle 9"/>
          <p:cNvSpPr/>
          <p:nvPr/>
        </p:nvSpPr>
        <p:spPr>
          <a:xfrm>
            <a:off x="376802" y="2019671"/>
            <a:ext cx="10259114" cy="830997"/>
          </a:xfrm>
          <a:prstGeom prst="rect">
            <a:avLst/>
          </a:prstGeom>
        </p:spPr>
        <p:txBody>
          <a:bodyPr wrap="square">
            <a:spAutoFit/>
          </a:bodyPr>
          <a:lstStyle/>
          <a:p>
            <a:r>
              <a:rPr lang="en-US" sz="2400" b="1" dirty="0">
                <a:latin typeface="Times New Roman" panose="02020603050405020304" pitchFamily="18" charset="0"/>
                <a:ea typeface="Calibri" panose="020F0502020204030204" pitchFamily="34" charset="0"/>
              </a:rPr>
              <a:t>Pesticides however are reported to be toxic, resisted by microorganisms and causes environmental </a:t>
            </a:r>
            <a:r>
              <a:rPr lang="en-US" sz="2400" b="1" dirty="0" smtClean="0">
                <a:latin typeface="Times New Roman" panose="02020603050405020304" pitchFamily="18" charset="0"/>
                <a:ea typeface="Calibri" panose="020F0502020204030204" pitchFamily="34" charset="0"/>
              </a:rPr>
              <a:t>pollution</a:t>
            </a:r>
            <a:r>
              <a:rPr lang="en-US" sz="2400" b="1" dirty="0">
                <a:latin typeface="Times New Roman" panose="02020603050405020304" pitchFamily="18" charset="0"/>
                <a:cs typeface="Times New Roman" panose="02020603050405020304" pitchFamily="18" charset="0"/>
              </a:rPr>
              <a:t>[10</a:t>
            </a:r>
            <a:r>
              <a:rPr lang="en-US" sz="2400" b="1" dirty="0" smtClean="0">
                <a:latin typeface="Times New Roman" panose="02020603050405020304" pitchFamily="18" charset="0"/>
                <a:cs typeface="Times New Roman" panose="02020603050405020304" pitchFamily="18" charset="0"/>
              </a:rPr>
              <a:t>].</a:t>
            </a:r>
            <a:endParaRPr lang="en-GB" sz="2400" b="1" dirty="0">
              <a:latin typeface="Times New Roman" panose="02020603050405020304" pitchFamily="18" charset="0"/>
              <a:cs typeface="Times New Roman" panose="02020603050405020304" pitchFamily="18" charset="0"/>
            </a:endParaRP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3558" y="3265825"/>
            <a:ext cx="5678905" cy="3375607"/>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8601" y="3096516"/>
            <a:ext cx="3337315" cy="3337315"/>
          </a:xfrm>
          <a:prstGeom prst="rect">
            <a:avLst/>
          </a:prstGeom>
        </p:spPr>
      </p:pic>
    </p:spTree>
    <p:extLst>
      <p:ext uri="{BB962C8B-B14F-4D97-AF65-F5344CB8AC3E}">
        <p14:creationId xmlns:p14="http://schemas.microsoft.com/office/powerpoint/2010/main" val="3160526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 presetClass="entr" presetSubtype="4"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ppt_x"/>
                                          </p:val>
                                        </p:tav>
                                        <p:tav tm="100000">
                                          <p:val>
                                            <p:strVal val="#ppt_x"/>
                                          </p:val>
                                        </p:tav>
                                      </p:tavLst>
                                    </p:anim>
                                    <p:anim calcmode="lin" valueType="num">
                                      <p:cBhvr additive="base">
                                        <p:cTn id="2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363" y="1131062"/>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t>INTRODUCTION </a:t>
            </a:r>
            <a:r>
              <a:rPr lang="en-US" b="1" cap="none" dirty="0" smtClean="0"/>
              <a:t>Cont’d</a:t>
            </a:r>
            <a:br>
              <a:rPr lang="en-US" b="1" cap="none" dirty="0" smtClean="0"/>
            </a:br>
            <a:endParaRPr lang="en-GB" b="1" dirty="0">
              <a:solidFill>
                <a:srgbClr val="C000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529389" y="1434618"/>
            <a:ext cx="10619873" cy="1080296"/>
          </a:xfrm>
          <a:prstGeom prst="rect">
            <a:avLst/>
          </a:prstGeom>
        </p:spPr>
        <p:txBody>
          <a:bodyPr wrap="square">
            <a:spAutoFit/>
          </a:bodyPr>
          <a:lstStyle/>
          <a:p>
            <a:pPr marL="342900" indent="-342900">
              <a:lnSpc>
                <a:spcPct val="107000"/>
              </a:lnSpc>
              <a:spcAft>
                <a:spcPts val="800"/>
              </a:spcAft>
              <a:buFont typeface="Wingdings" panose="05000000000000000000" pitchFamily="2" charset="2"/>
              <a:buChar char="Ø"/>
            </a:pPr>
            <a:r>
              <a:rPr lang="en-US" sz="2000" b="1" dirty="0">
                <a:latin typeface="Times New Roman" panose="02020603050405020304" pitchFamily="18" charset="0"/>
                <a:ea typeface="Calibri" panose="020F0502020204030204" pitchFamily="34" charset="0"/>
                <a:cs typeface="Times New Roman" panose="02020603050405020304" pitchFamily="18" charset="0"/>
              </a:rPr>
              <a:t>Plant extracts are known to inhibit partially or completely </a:t>
            </a:r>
            <a:r>
              <a:rPr lang="en-US" sz="2000" b="1" dirty="0" smtClean="0">
                <a:latin typeface="Times New Roman" panose="02020603050405020304" pitchFamily="18" charset="0"/>
                <a:ea typeface="Calibri" panose="020F0502020204030204" pitchFamily="34" charset="0"/>
                <a:cs typeface="Times New Roman" panose="02020603050405020304" pitchFamily="18" charset="0"/>
              </a:rPr>
              <a:t>microorganisms</a:t>
            </a:r>
            <a:r>
              <a:rPr lang="en-GB" b="1" dirty="0" smtClean="0">
                <a:latin typeface="Calibri" panose="020F0502020204030204" pitchFamily="34" charset="0"/>
                <a:ea typeface="Calibri" panose="020F0502020204030204" pitchFamily="34" charset="0"/>
                <a:cs typeface="Times New Roman" panose="02020603050405020304" pitchFamily="18" charset="0"/>
              </a:rPr>
              <a:t>. </a:t>
            </a:r>
            <a:r>
              <a:rPr lang="en-US" sz="2000" b="1" dirty="0" smtClean="0">
                <a:latin typeface="Times New Roman" panose="02020603050405020304" pitchFamily="18" charset="0"/>
                <a:ea typeface="Calibri" panose="020F0502020204030204" pitchFamily="34" charset="0"/>
                <a:cs typeface="Times New Roman" panose="02020603050405020304" pitchFamily="18" charset="0"/>
              </a:rPr>
              <a:t>A </a:t>
            </a:r>
            <a:r>
              <a:rPr lang="en-US" sz="2000" b="1" dirty="0">
                <a:latin typeface="Times New Roman" panose="02020603050405020304" pitchFamily="18" charset="0"/>
                <a:ea typeface="Calibri" panose="020F0502020204030204" pitchFamily="34" charset="0"/>
                <a:cs typeface="Times New Roman" panose="02020603050405020304" pitchFamily="18" charset="0"/>
              </a:rPr>
              <a:t>composite mixture of plant extract normally referred to as synergistic plant extract often gives better result than that obtained from single plant </a:t>
            </a:r>
            <a:r>
              <a:rPr lang="en-US" sz="2000" b="1" dirty="0" smtClean="0">
                <a:latin typeface="Times New Roman" panose="02020603050405020304" pitchFamily="18" charset="0"/>
                <a:ea typeface="Calibri" panose="020F0502020204030204" pitchFamily="34" charset="0"/>
                <a:cs typeface="Times New Roman" panose="02020603050405020304" pitchFamily="18" charset="0"/>
              </a:rPr>
              <a:t>extract [9] [10] [11]. </a:t>
            </a:r>
            <a:endParaRPr lang="en-GB" b="1"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9" name="Group 8"/>
          <p:cNvGrpSpPr/>
          <p:nvPr/>
        </p:nvGrpSpPr>
        <p:grpSpPr>
          <a:xfrm>
            <a:off x="3121576" y="2621672"/>
            <a:ext cx="7754176" cy="4103648"/>
            <a:chOff x="3121576" y="2621672"/>
            <a:chExt cx="7754176" cy="4103648"/>
          </a:xfrm>
        </p:grpSpPr>
        <p:sp>
          <p:nvSpPr>
            <p:cNvPr id="5" name="TextBox 4"/>
            <p:cNvSpPr txBox="1"/>
            <p:nvPr/>
          </p:nvSpPr>
          <p:spPr>
            <a:xfrm>
              <a:off x="8689643" y="4165701"/>
              <a:ext cx="2186109" cy="1015663"/>
            </a:xfrm>
            <a:prstGeom prst="rect">
              <a:avLst/>
            </a:prstGeom>
            <a:noFill/>
          </p:spPr>
          <p:txBody>
            <a:bodyPr wrap="square" rtlCol="0">
              <a:spAutoFit/>
            </a:bodyPr>
            <a:lstStyle/>
            <a:p>
              <a:r>
                <a:rPr lang="en-US" sz="2000" b="1" i="1" dirty="0" err="1"/>
                <a:t>Ceiba</a:t>
              </a:r>
              <a:r>
                <a:rPr lang="en-US" sz="2000" b="1" i="1" dirty="0"/>
                <a:t> </a:t>
              </a:r>
              <a:r>
                <a:rPr lang="en-US" sz="2000" b="1" i="1" dirty="0" err="1" smtClean="0"/>
                <a:t>pentandra</a:t>
              </a:r>
              <a:endParaRPr lang="en-US" sz="2000" b="1" i="1" dirty="0" smtClean="0"/>
            </a:p>
            <a:p>
              <a:r>
                <a:rPr lang="en-US" sz="2000" b="1" i="1" dirty="0" smtClean="0">
                  <a:latin typeface="Times New Roman" panose="02020603050405020304" pitchFamily="18" charset="0"/>
                  <a:cs typeface="Times New Roman" panose="02020603050405020304" pitchFamily="18" charset="0"/>
                </a:rPr>
                <a:t>One of the plants used (</a:t>
              </a:r>
              <a:r>
                <a:rPr lang="en-US" sz="2000" b="1" i="1" dirty="0" err="1" smtClean="0">
                  <a:latin typeface="Times New Roman" panose="02020603050405020304" pitchFamily="18" charset="0"/>
                  <a:cs typeface="Times New Roman" panose="02020603050405020304" pitchFamily="18" charset="0"/>
                </a:rPr>
                <a:t>Tiv</a:t>
              </a:r>
              <a:r>
                <a:rPr lang="en-US" sz="2000" b="1" i="1" dirty="0" smtClean="0">
                  <a:latin typeface="Times New Roman" panose="02020603050405020304" pitchFamily="18" charset="0"/>
                  <a:cs typeface="Times New Roman" panose="02020603050405020304" pitchFamily="18" charset="0"/>
                </a:rPr>
                <a:t> - </a:t>
              </a:r>
              <a:r>
                <a:rPr lang="en-US" sz="2000" b="1" i="1" dirty="0" err="1" smtClean="0">
                  <a:latin typeface="Times New Roman" panose="02020603050405020304" pitchFamily="18" charset="0"/>
                  <a:cs typeface="Times New Roman" panose="02020603050405020304" pitchFamily="18" charset="0"/>
                </a:rPr>
                <a:t>Vambe</a:t>
              </a:r>
              <a:r>
                <a:rPr lang="en-US" sz="2000" b="1" i="1" dirty="0" smtClean="0">
                  <a:latin typeface="Times New Roman" panose="02020603050405020304" pitchFamily="18" charset="0"/>
                  <a:cs typeface="Times New Roman" panose="02020603050405020304" pitchFamily="18" charset="0"/>
                </a:rPr>
                <a:t>)</a:t>
              </a:r>
              <a:endParaRPr lang="en-GB" sz="2000" b="1" dirty="0">
                <a:latin typeface="Times New Roman" panose="02020603050405020304" pitchFamily="18" charset="0"/>
                <a:cs typeface="Times New Roman" panose="02020603050405020304" pitchFamily="18" charset="0"/>
              </a:endParaRPr>
            </a:p>
          </p:txBody>
        </p:sp>
        <p:pic>
          <p:nvPicPr>
            <p:cNvPr id="1026" name="Picture 2" descr="C:\Users\DOOSHIMA SHIRIKI\Pictures\ceiba P.jpg"/>
            <p:cNvPicPr>
              <a:picLocks noChangeAspect="1" noChangeArrowheads="1"/>
            </p:cNvPicPr>
            <p:nvPr/>
          </p:nvPicPr>
          <p:blipFill>
            <a:blip r:embed="rId2"/>
            <a:srcRect/>
            <a:stretch>
              <a:fillRect/>
            </a:stretch>
          </p:blipFill>
          <p:spPr bwMode="auto">
            <a:xfrm>
              <a:off x="3121576" y="2621672"/>
              <a:ext cx="5380804" cy="4103648"/>
            </a:xfrm>
            <a:prstGeom prst="rect">
              <a:avLst/>
            </a:prstGeom>
            <a:noFill/>
          </p:spPr>
        </p:pic>
      </p:grpSp>
    </p:spTree>
    <p:extLst>
      <p:ext uri="{BB962C8B-B14F-4D97-AF65-F5344CB8AC3E}">
        <p14:creationId xmlns:p14="http://schemas.microsoft.com/office/powerpoint/2010/main" val="11840576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363" y="1131062"/>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solidFill>
                  <a:schemeClr val="tx1"/>
                </a:solidFill>
              </a:rPr>
              <a:t/>
            </a:r>
            <a:br>
              <a:rPr lang="en-US" b="1" dirty="0" smtClean="0">
                <a:solidFill>
                  <a:schemeClr val="tx1"/>
                </a:solidFill>
              </a:rPr>
            </a:br>
            <a:r>
              <a:rPr lang="en-US" b="1" dirty="0" smtClean="0"/>
              <a:t>Methodologies</a:t>
            </a:r>
            <a:r>
              <a:rPr lang="en-US" b="1" cap="none" dirty="0" smtClean="0"/>
              <a:t/>
            </a:r>
            <a:br>
              <a:rPr lang="en-US" b="1" cap="none" dirty="0" smtClean="0"/>
            </a:br>
            <a:endParaRPr lang="en-GB" b="1" dirty="0">
              <a:solidFill>
                <a:srgbClr val="C0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2294792" y="3291271"/>
            <a:ext cx="7874757" cy="669542"/>
          </a:xfrm>
          <a:prstGeom prst="rect">
            <a:avLst/>
          </a:prstGeom>
        </p:spPr>
        <p:txBody>
          <a:bodyPr wrap="square">
            <a:spAutoFit/>
          </a:bodyPr>
          <a:lstStyle/>
          <a:p>
            <a:pPr algn="just">
              <a:lnSpc>
                <a:spcPct val="150000"/>
              </a:lnSpc>
              <a:spcAft>
                <a:spcPts val="800"/>
              </a:spcAft>
            </a:pPr>
            <a:r>
              <a:rPr lang="en-US" sz="2800" b="1" dirty="0" smtClean="0">
                <a:latin typeface="Times New Roman" panose="02020603050405020304" pitchFamily="18" charset="0"/>
                <a:ea typeface="Calibri" panose="020F0502020204030204" pitchFamily="34" charset="0"/>
                <a:cs typeface="Times New Roman" panose="02020603050405020304" pitchFamily="18" charset="0"/>
              </a:rPr>
              <a:t>Materials and methods used are as in  [6] [7] [13].  </a:t>
            </a:r>
            <a:endParaRPr lang="en-GB"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0417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340" y="1275348"/>
            <a:ext cx="11587660" cy="415808"/>
          </a:xfrm>
        </p:spPr>
        <p:txBody>
          <a:bodyPr>
            <a:normAutofit fontScale="90000"/>
          </a:bodyPr>
          <a:lstStyle/>
          <a:p>
            <a:pPr algn="ctr">
              <a:lnSpc>
                <a:spcPct val="150000"/>
              </a:lnSpc>
            </a:pP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solidFill>
                  <a:schemeClr val="tx1"/>
                </a:solidFill>
              </a:rPr>
              <a:t/>
            </a:r>
            <a:br>
              <a:rPr lang="en-US" b="1" dirty="0" smtClean="0">
                <a:solidFill>
                  <a:schemeClr val="tx1"/>
                </a:solidFill>
              </a:rPr>
            </a:br>
            <a:r>
              <a:rPr lang="en-US" b="1" dirty="0" smtClean="0"/>
              <a:t>Methodologies C</a:t>
            </a:r>
            <a:r>
              <a:rPr lang="en-US" b="1" cap="none" dirty="0" smtClean="0"/>
              <a:t>ont’d</a:t>
            </a:r>
            <a:r>
              <a:rPr lang="en-US" b="1" cap="none" dirty="0"/>
              <a:t/>
            </a:r>
            <a:br>
              <a:rPr lang="en-US" b="1" cap="none" dirty="0"/>
            </a:br>
            <a:endParaRPr lang="en-GB" sz="2200" b="1" dirty="0">
              <a:solidFill>
                <a:srgbClr val="FF00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2402936" y="1428416"/>
            <a:ext cx="7658468" cy="461665"/>
          </a:xfrm>
          <a:prstGeom prst="rect">
            <a:avLst/>
          </a:prstGeom>
        </p:spPr>
        <p:txBody>
          <a:bodyPr wrap="square">
            <a:spAutoFit/>
          </a:bodyPr>
          <a:lstStyle/>
          <a:p>
            <a:pPr algn="just">
              <a:spcAft>
                <a:spcPts val="800"/>
              </a:spcAft>
            </a:pPr>
            <a:r>
              <a:rPr lang="en-US"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Mixed bacteria growth from yam pieces on nutrient agar </a:t>
            </a:r>
            <a:endParaRPr lang="en-GB" sz="2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10" name="Group 9"/>
          <p:cNvGrpSpPr/>
          <p:nvPr/>
        </p:nvGrpSpPr>
        <p:grpSpPr>
          <a:xfrm>
            <a:off x="604340" y="2259716"/>
            <a:ext cx="5050502" cy="4353163"/>
            <a:chOff x="604340" y="1970960"/>
            <a:chExt cx="5050502" cy="4353163"/>
          </a:xfrm>
        </p:grpSpPr>
        <p:pic>
          <p:nvPicPr>
            <p:cNvPr id="6" name="Picture 5" descr="C:\Users\DOOSHIMA SHIRIKI\Pictures\research Doo.R.pic\research picture more\mixed pictures and research\IMG_20140424_162556.jpg"/>
            <p:cNvPicPr/>
            <p:nvPr/>
          </p:nvPicPr>
          <p:blipFill rotWithShape="1">
            <a:blip r:embed="rId2" cstate="print"/>
            <a:srcRect l="651" t="5814" r="4592" b="19185"/>
            <a:stretch/>
          </p:blipFill>
          <p:spPr bwMode="auto">
            <a:xfrm>
              <a:off x="604340" y="1970960"/>
              <a:ext cx="5050502" cy="3780135"/>
            </a:xfrm>
            <a:prstGeom prst="rect">
              <a:avLst/>
            </a:prstGeom>
            <a:noFill/>
            <a:ln w="9525">
              <a:noFill/>
              <a:miter lim="800000"/>
              <a:headEnd/>
              <a:tailEnd/>
            </a:ln>
          </p:spPr>
        </p:pic>
        <p:sp>
          <p:nvSpPr>
            <p:cNvPr id="8" name="Rectangle 7"/>
            <p:cNvSpPr/>
            <p:nvPr/>
          </p:nvSpPr>
          <p:spPr>
            <a:xfrm>
              <a:off x="2871524" y="5862458"/>
              <a:ext cx="338554" cy="461665"/>
            </a:xfrm>
            <a:prstGeom prst="rect">
              <a:avLst/>
            </a:prstGeom>
          </p:spPr>
          <p:txBody>
            <a:bodyPr wrap="none">
              <a:spAutoFit/>
            </a:bodyPr>
            <a:lstStyle/>
            <a:p>
              <a:pPr algn="just">
                <a:spcAft>
                  <a:spcPts val="800"/>
                </a:spcAft>
              </a:pPr>
              <a:r>
                <a:rPr lang="en-US" sz="2400" b="1" dirty="0" smtClean="0">
                  <a:latin typeface="Times New Roman" panose="02020603050405020304" pitchFamily="18" charset="0"/>
                  <a:ea typeface="Calibri" panose="020F0502020204030204" pitchFamily="34" charset="0"/>
                  <a:cs typeface="Times New Roman" panose="02020603050405020304" pitchFamily="18" charset="0"/>
                </a:rPr>
                <a:t>1</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11" name="Group 10"/>
          <p:cNvGrpSpPr/>
          <p:nvPr/>
        </p:nvGrpSpPr>
        <p:grpSpPr>
          <a:xfrm>
            <a:off x="6352674" y="2235653"/>
            <a:ext cx="5414023" cy="4322679"/>
            <a:chOff x="6352674" y="1970960"/>
            <a:chExt cx="5414023" cy="4322679"/>
          </a:xfrm>
        </p:grpSpPr>
        <p:pic>
          <p:nvPicPr>
            <p:cNvPr id="7" name="Picture 6" descr="C:\Users\DOOSHIMA SHIRIKI\Pictures\research Doo.R.pic\research picture more\mixed pictures and research\IMG_20140424_161953.jpg"/>
            <p:cNvPicPr/>
            <p:nvPr/>
          </p:nvPicPr>
          <p:blipFill rotWithShape="1">
            <a:blip r:embed="rId3" cstate="print"/>
            <a:srcRect b="23431"/>
            <a:stretch/>
          </p:blipFill>
          <p:spPr bwMode="auto">
            <a:xfrm>
              <a:off x="6352674" y="1970960"/>
              <a:ext cx="5414023" cy="3780135"/>
            </a:xfrm>
            <a:prstGeom prst="rect">
              <a:avLst/>
            </a:prstGeom>
            <a:noFill/>
            <a:ln w="9525">
              <a:noFill/>
              <a:miter lim="800000"/>
              <a:headEnd/>
              <a:tailEnd/>
            </a:ln>
          </p:spPr>
        </p:pic>
        <p:sp>
          <p:nvSpPr>
            <p:cNvPr id="9" name="Rectangle 8"/>
            <p:cNvSpPr/>
            <p:nvPr/>
          </p:nvSpPr>
          <p:spPr>
            <a:xfrm>
              <a:off x="8890408" y="5831974"/>
              <a:ext cx="338554" cy="461665"/>
            </a:xfrm>
            <a:prstGeom prst="rect">
              <a:avLst/>
            </a:prstGeom>
          </p:spPr>
          <p:txBody>
            <a:bodyPr wrap="none">
              <a:spAutoFit/>
            </a:bodyPr>
            <a:lstStyle/>
            <a:p>
              <a:pPr algn="just">
                <a:spcAft>
                  <a:spcPts val="800"/>
                </a:spcAft>
              </a:pPr>
              <a:r>
                <a:rPr lang="en-US" sz="2400" b="1" dirty="0" smtClean="0">
                  <a:latin typeface="Times New Roman" panose="02020603050405020304" pitchFamily="18" charset="0"/>
                  <a:ea typeface="Calibri" panose="020F0502020204030204" pitchFamily="34" charset="0"/>
                  <a:cs typeface="Times New Roman" panose="02020603050405020304" pitchFamily="18" charset="0"/>
                </a:rPr>
                <a:t>2</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1877095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112" y="1065289"/>
            <a:ext cx="11587660" cy="1442571"/>
          </a:xfrm>
        </p:spPr>
        <p:txBody>
          <a:bodyPr>
            <a:normAutofit fontScale="90000"/>
          </a:bodyPr>
          <a:lstStyle/>
          <a:p>
            <a:pPr algn="ctr">
              <a:lnSpc>
                <a:spcPct val="150000"/>
              </a:lnSpc>
            </a:pP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solidFill>
                  <a:schemeClr val="tx1"/>
                </a:solidFill>
              </a:rPr>
              <a:t/>
            </a:r>
            <a:br>
              <a:rPr lang="en-US" b="1" dirty="0" smtClean="0">
                <a:solidFill>
                  <a:schemeClr val="tx1"/>
                </a:solidFill>
              </a:rPr>
            </a:br>
            <a:r>
              <a:rPr lang="en-US" b="1" dirty="0" smtClean="0"/>
              <a:t>Methodologies C</a:t>
            </a:r>
            <a:r>
              <a:rPr lang="en-US" b="1" cap="none" dirty="0" smtClean="0"/>
              <a:t>ont’d</a:t>
            </a:r>
            <a:r>
              <a:rPr lang="en-US" b="1" dirty="0" smtClean="0"/>
              <a:t/>
            </a:r>
            <a:br>
              <a:rPr lang="en-US" b="1" dirty="0" smtClean="0"/>
            </a:br>
            <a:r>
              <a:rPr lang="en-US" sz="2700" b="1" cap="none" dirty="0" smtClean="0">
                <a:solidFill>
                  <a:srgbClr val="FF0000"/>
                </a:solidFill>
                <a:latin typeface="Times New Roman" panose="02020603050405020304" pitchFamily="18" charset="0"/>
                <a:cs typeface="Times New Roman" panose="02020603050405020304" pitchFamily="18" charset="0"/>
              </a:rPr>
              <a:t>Mixed Fungi Growth from Yam Pieces Cultured on Potato Dextrose Agar</a:t>
            </a:r>
            <a:r>
              <a:rPr lang="en-GB" sz="2700" b="1" dirty="0">
                <a:solidFill>
                  <a:srgbClr val="FF0000"/>
                </a:solidFill>
                <a:latin typeface="Times New Roman" panose="02020603050405020304" pitchFamily="18" charset="0"/>
                <a:cs typeface="Times New Roman" panose="02020603050405020304" pitchFamily="18" charset="0"/>
              </a:rPr>
              <a:t/>
            </a:r>
            <a:br>
              <a:rPr lang="en-GB" sz="2700" b="1" dirty="0">
                <a:solidFill>
                  <a:srgbClr val="FF0000"/>
                </a:solidFill>
                <a:latin typeface="Times New Roman" panose="02020603050405020304" pitchFamily="18" charset="0"/>
                <a:cs typeface="Times New Roman" panose="02020603050405020304" pitchFamily="18" charset="0"/>
              </a:rPr>
            </a:br>
            <a:endParaRPr lang="en-GB" sz="3100" b="1" dirty="0">
              <a:solidFill>
                <a:srgbClr val="FF0000"/>
              </a:solidFill>
              <a:latin typeface="Times New Roman" panose="02020603050405020304" pitchFamily="18" charset="0"/>
              <a:cs typeface="Times New Roman" panose="02020603050405020304" pitchFamily="18" charset="0"/>
            </a:endParaRPr>
          </a:p>
        </p:txBody>
      </p:sp>
      <p:grpSp>
        <p:nvGrpSpPr>
          <p:cNvPr id="6" name="Group 5"/>
          <p:cNvGrpSpPr/>
          <p:nvPr/>
        </p:nvGrpSpPr>
        <p:grpSpPr>
          <a:xfrm>
            <a:off x="6383942" y="2125726"/>
            <a:ext cx="4901679" cy="4543539"/>
            <a:chOff x="6383942" y="2125726"/>
            <a:chExt cx="4901679" cy="4543539"/>
          </a:xfrm>
        </p:grpSpPr>
        <p:sp>
          <p:nvSpPr>
            <p:cNvPr id="10" name="TextBox 9"/>
            <p:cNvSpPr txBox="1"/>
            <p:nvPr/>
          </p:nvSpPr>
          <p:spPr>
            <a:xfrm>
              <a:off x="8570088" y="6206615"/>
              <a:ext cx="451997" cy="462650"/>
            </a:xfrm>
            <a:prstGeom prst="rect">
              <a:avLst/>
            </a:prstGeom>
            <a:noFill/>
          </p:spPr>
          <p:txBody>
            <a:bodyPr wrap="square" rtlCol="0">
              <a:spAutoFit/>
            </a:bodyPr>
            <a:lstStyle/>
            <a:p>
              <a:r>
                <a:rPr lang="en-US" sz="2400" b="1" dirty="0" smtClean="0"/>
                <a:t>2</a:t>
              </a:r>
              <a:endParaRPr lang="en-GB" sz="2400" b="1" dirty="0">
                <a:latin typeface="Times New Roman" panose="02020603050405020304" pitchFamily="18" charset="0"/>
                <a:cs typeface="Times New Roman" panose="02020603050405020304" pitchFamily="18" charset="0"/>
              </a:endParaRPr>
            </a:p>
          </p:txBody>
        </p:sp>
        <p:pic>
          <p:nvPicPr>
            <p:cNvPr id="11" name="Picture 10" descr="C:\Users\DOOSHIMA SHIRIKI\Pictures\more research\IMG_20170322_182915.jpg"/>
            <p:cNvPicPr/>
            <p:nvPr/>
          </p:nvPicPr>
          <p:blipFill rotWithShape="1">
            <a:blip r:embed="rId2" cstate="print"/>
            <a:srcRect t="26164" r="1957"/>
            <a:stretch/>
          </p:blipFill>
          <p:spPr bwMode="auto">
            <a:xfrm>
              <a:off x="6383942" y="2125726"/>
              <a:ext cx="4901679" cy="3949366"/>
            </a:xfrm>
            <a:prstGeom prst="rect">
              <a:avLst/>
            </a:prstGeom>
            <a:noFill/>
            <a:ln w="9525">
              <a:noFill/>
              <a:miter lim="800000"/>
              <a:headEnd/>
              <a:tailEnd/>
            </a:ln>
          </p:spPr>
        </p:pic>
      </p:grpSp>
      <p:grpSp>
        <p:nvGrpSpPr>
          <p:cNvPr id="5" name="Group 4"/>
          <p:cNvGrpSpPr/>
          <p:nvPr/>
        </p:nvGrpSpPr>
        <p:grpSpPr>
          <a:xfrm>
            <a:off x="590112" y="2077600"/>
            <a:ext cx="4703783" cy="4602666"/>
            <a:chOff x="590112" y="2077600"/>
            <a:chExt cx="4703783" cy="4602666"/>
          </a:xfrm>
        </p:grpSpPr>
        <p:pic>
          <p:nvPicPr>
            <p:cNvPr id="9" name="Picture 8" descr="C:\Users\DOOSHIMA SHIRIKI\Pictures\more research\IMG_20170322_182939.jpg"/>
            <p:cNvPicPr/>
            <p:nvPr/>
          </p:nvPicPr>
          <p:blipFill rotWithShape="1">
            <a:blip r:embed="rId3" cstate="print"/>
            <a:srcRect t="18877" b="658"/>
            <a:stretch/>
          </p:blipFill>
          <p:spPr bwMode="auto">
            <a:xfrm>
              <a:off x="590112" y="2077600"/>
              <a:ext cx="4703783" cy="3949366"/>
            </a:xfrm>
            <a:prstGeom prst="rect">
              <a:avLst/>
            </a:prstGeom>
            <a:noFill/>
            <a:ln w="9525">
              <a:noFill/>
              <a:miter lim="800000"/>
              <a:headEnd/>
              <a:tailEnd/>
            </a:ln>
          </p:spPr>
        </p:pic>
        <p:sp>
          <p:nvSpPr>
            <p:cNvPr id="12" name="TextBox 11"/>
            <p:cNvSpPr txBox="1"/>
            <p:nvPr/>
          </p:nvSpPr>
          <p:spPr>
            <a:xfrm>
              <a:off x="2677977" y="6221357"/>
              <a:ext cx="528052" cy="458909"/>
            </a:xfrm>
            <a:prstGeom prst="rect">
              <a:avLst/>
            </a:prstGeom>
            <a:noFill/>
          </p:spPr>
          <p:txBody>
            <a:bodyPr wrap="square" rtlCol="0">
              <a:spAutoFit/>
            </a:bodyPr>
            <a:lstStyle/>
            <a:p>
              <a:r>
                <a:rPr lang="en-US" sz="2400" b="1" dirty="0" smtClean="0">
                  <a:latin typeface="Times New Roman" panose="02020603050405020304" pitchFamily="18" charset="0"/>
                  <a:cs typeface="Times New Roman" panose="02020603050405020304" pitchFamily="18" charset="0"/>
                </a:rPr>
                <a:t>1</a:t>
              </a:r>
              <a:endParaRPr lang="en-GB" sz="2400" b="1"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93021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par>
                                <p:cTn id="8" presetID="6" presetClass="entr" presetSubtype="16"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ircle(in)">
                                      <p:cBhvr>
                                        <p:cTn id="1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363" y="1131062"/>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solidFill>
                  <a:schemeClr val="tx1"/>
                </a:solidFill>
              </a:rPr>
              <a:t/>
            </a:r>
            <a:br>
              <a:rPr lang="en-US" b="1" dirty="0" smtClean="0">
                <a:solidFill>
                  <a:schemeClr val="tx1"/>
                </a:solidFill>
              </a:rPr>
            </a:br>
            <a:r>
              <a:rPr lang="en-US" b="1" dirty="0" smtClean="0"/>
              <a:t>Results</a:t>
            </a:r>
            <a:r>
              <a:rPr lang="en-US" b="1" cap="none" dirty="0" smtClean="0"/>
              <a:t/>
            </a:r>
            <a:br>
              <a:rPr lang="en-US" b="1" cap="none" dirty="0" smtClean="0"/>
            </a:br>
            <a:endParaRPr lang="en-GB" b="1" dirty="0">
              <a:solidFill>
                <a:srgbClr val="C000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476731" y="2039269"/>
            <a:ext cx="11029616" cy="2677656"/>
          </a:xfrm>
          <a:prstGeom prst="rect">
            <a:avLst/>
          </a:prstGeom>
        </p:spPr>
        <p:txBody>
          <a:bodyPr wrap="square">
            <a:spAutoFit/>
          </a:bodyPr>
          <a:lstStyle/>
          <a:p>
            <a:pPr marL="457200" lvl="0" indent="-457200" algn="just">
              <a:lnSpc>
                <a:spcPct val="150000"/>
              </a:lnSpc>
              <a:spcAft>
                <a:spcPts val="1000"/>
              </a:spcAft>
              <a:buFont typeface="Wingdings" panose="05000000000000000000" pitchFamily="2" charset="2"/>
              <a:buChar char="Ø"/>
            </a:pPr>
            <a:r>
              <a:rPr lang="en-US" sz="2800" b="1" dirty="0">
                <a:latin typeface="Times New Roman" panose="02020603050405020304" pitchFamily="18" charset="0"/>
                <a:ea typeface="Calibri" panose="020F0502020204030204" pitchFamily="34" charset="0"/>
                <a:cs typeface="Times New Roman" panose="02020603050405020304" pitchFamily="18" charset="0"/>
              </a:rPr>
              <a:t>Six microorganisms were isolated from water yam; two bacteria, </a:t>
            </a:r>
            <a:r>
              <a:rPr lang="en-US" sz="2800" b="1" i="1" dirty="0" err="1">
                <a:latin typeface="Times New Roman" panose="02020603050405020304" pitchFamily="18" charset="0"/>
                <a:ea typeface="Calibri" panose="020F0502020204030204" pitchFamily="34" charset="0"/>
                <a:cs typeface="Times New Roman" panose="02020603050405020304" pitchFamily="18" charset="0"/>
              </a:rPr>
              <a:t>Erwinia</a:t>
            </a:r>
            <a:r>
              <a:rPr lang="en-US" sz="2800" b="1" i="1" dirty="0">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err="1">
                <a:latin typeface="Times New Roman" panose="02020603050405020304" pitchFamily="18" charset="0"/>
                <a:ea typeface="Calibri" panose="020F0502020204030204" pitchFamily="34" charset="0"/>
                <a:cs typeface="Times New Roman" panose="02020603050405020304" pitchFamily="18" charset="0"/>
              </a:rPr>
              <a:t>carotovora</a:t>
            </a:r>
            <a:r>
              <a:rPr lang="en-US" sz="2800" b="1" dirty="0">
                <a:latin typeface="Times New Roman" panose="02020603050405020304" pitchFamily="18" charset="0"/>
                <a:ea typeface="Calibri" panose="020F0502020204030204" pitchFamily="34" charset="0"/>
                <a:cs typeface="Times New Roman" panose="02020603050405020304" pitchFamily="18" charset="0"/>
              </a:rPr>
              <a:t>,</a:t>
            </a:r>
            <a:r>
              <a:rPr lang="en-US" sz="2800" b="1" i="1" dirty="0">
                <a:latin typeface="Times New Roman" panose="02020603050405020304" pitchFamily="18" charset="0"/>
                <a:ea typeface="Calibri" panose="020F0502020204030204" pitchFamily="34" charset="0"/>
                <a:cs typeface="Times New Roman" panose="02020603050405020304" pitchFamily="18" charset="0"/>
              </a:rPr>
              <a:t> Pseudomonas </a:t>
            </a:r>
            <a:r>
              <a:rPr lang="en-US" sz="2800" b="1" i="1" dirty="0" err="1">
                <a:latin typeface="Times New Roman" panose="02020603050405020304" pitchFamily="18" charset="0"/>
                <a:ea typeface="Calibri" panose="020F0502020204030204" pitchFamily="34" charset="0"/>
                <a:cs typeface="Times New Roman" panose="02020603050405020304" pitchFamily="18" charset="0"/>
              </a:rPr>
              <a:t>aeruginosa</a:t>
            </a:r>
            <a:r>
              <a:rPr lang="en-US" sz="2800" b="1" dirty="0">
                <a:latin typeface="Times New Roman" panose="02020603050405020304" pitchFamily="18" charset="0"/>
                <a:ea typeface="Calibri" panose="020F0502020204030204" pitchFamily="34" charset="0"/>
                <a:cs typeface="Times New Roman" panose="02020603050405020304" pitchFamily="18" charset="0"/>
              </a:rPr>
              <a:t> and four fungi; </a:t>
            </a:r>
            <a:r>
              <a:rPr lang="en-US" sz="2800" b="1" i="1" dirty="0" err="1">
                <a:latin typeface="Times New Roman" panose="02020603050405020304" pitchFamily="18" charset="0"/>
                <a:ea typeface="Calibri" panose="020F0502020204030204" pitchFamily="34" charset="0"/>
                <a:cs typeface="Times New Roman" panose="02020603050405020304" pitchFamily="18" charset="0"/>
              </a:rPr>
              <a:t>Aspergillus</a:t>
            </a:r>
            <a:r>
              <a:rPr lang="en-US" sz="2800" b="1" i="1" dirty="0">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err="1">
                <a:latin typeface="Times New Roman" panose="02020603050405020304" pitchFamily="18" charset="0"/>
                <a:ea typeface="Calibri" panose="020F0502020204030204" pitchFamily="34" charset="0"/>
                <a:cs typeface="Times New Roman" panose="02020603050405020304" pitchFamily="18" charset="0"/>
              </a:rPr>
              <a:t>niger</a:t>
            </a:r>
            <a:r>
              <a:rPr lang="en-US" sz="2800" b="1" dirty="0">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err="1">
                <a:latin typeface="Times New Roman" panose="02020603050405020304" pitchFamily="18" charset="0"/>
                <a:ea typeface="Calibri" panose="020F0502020204030204" pitchFamily="34" charset="0"/>
                <a:cs typeface="Times New Roman" panose="02020603050405020304" pitchFamily="18" charset="0"/>
              </a:rPr>
              <a:t>Aspergillus</a:t>
            </a:r>
            <a:r>
              <a:rPr lang="en-US" sz="2800" b="1" i="1" dirty="0">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err="1">
                <a:latin typeface="Times New Roman" panose="02020603050405020304" pitchFamily="18" charset="0"/>
                <a:ea typeface="Calibri" panose="020F0502020204030204" pitchFamily="34" charset="0"/>
                <a:cs typeface="Times New Roman" panose="02020603050405020304" pitchFamily="18" charset="0"/>
              </a:rPr>
              <a:t>flavus</a:t>
            </a:r>
            <a:r>
              <a:rPr lang="en-US" sz="2800" b="1" dirty="0">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err="1">
                <a:latin typeface="Times New Roman" panose="02020603050405020304" pitchFamily="18" charset="0"/>
                <a:ea typeface="Calibri" panose="020F0502020204030204" pitchFamily="34" charset="0"/>
                <a:cs typeface="Times New Roman" panose="02020603050405020304" pitchFamily="18" charset="0"/>
              </a:rPr>
              <a:t>Rhizopus</a:t>
            </a:r>
            <a:r>
              <a:rPr lang="en-US" sz="2800" b="1" i="1" dirty="0">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err="1">
                <a:latin typeface="Times New Roman" panose="02020603050405020304" pitchFamily="18" charset="0"/>
                <a:ea typeface="Calibri" panose="020F0502020204030204" pitchFamily="34" charset="0"/>
                <a:cs typeface="Times New Roman" panose="02020603050405020304" pitchFamily="18" charset="0"/>
              </a:rPr>
              <a:t>stolonifera</a:t>
            </a:r>
            <a:r>
              <a:rPr lang="en-US" sz="2800" b="1" dirty="0">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err="1">
                <a:latin typeface="Times New Roman" panose="02020603050405020304" pitchFamily="18" charset="0"/>
                <a:ea typeface="Calibri" panose="020F0502020204030204" pitchFamily="34" charset="0"/>
                <a:cs typeface="Times New Roman" panose="02020603050405020304" pitchFamily="18" charset="0"/>
              </a:rPr>
              <a:t>Penicillium</a:t>
            </a:r>
            <a:r>
              <a:rPr lang="en-US" sz="2800" b="1" i="1" dirty="0">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err="1">
                <a:latin typeface="Times New Roman" panose="02020603050405020304" pitchFamily="18" charset="0"/>
                <a:ea typeface="Calibri" panose="020F0502020204030204" pitchFamily="34" charset="0"/>
                <a:cs typeface="Times New Roman" panose="02020603050405020304" pitchFamily="18" charset="0"/>
              </a:rPr>
              <a:t>marneffei</a:t>
            </a:r>
            <a:r>
              <a:rPr lang="en-US" sz="2800" b="1" dirty="0">
                <a:latin typeface="Times New Roman" panose="02020603050405020304" pitchFamily="18" charset="0"/>
                <a:ea typeface="Calibri" panose="020F0502020204030204" pitchFamily="34" charset="0"/>
                <a:cs typeface="Times New Roman" panose="02020603050405020304" pitchFamily="18" charset="0"/>
              </a:rPr>
              <a:t> (Table 1 in </a:t>
            </a:r>
            <a:r>
              <a:rPr lang="en-US" sz="2800" b="1" dirty="0" smtClean="0">
                <a:latin typeface="Times New Roman" panose="02020603050405020304" pitchFamily="18" charset="0"/>
                <a:ea typeface="Calibri" panose="020F0502020204030204" pitchFamily="34" charset="0"/>
                <a:cs typeface="Times New Roman" panose="02020603050405020304" pitchFamily="18" charset="0"/>
              </a:rPr>
              <a:t>[7]).</a:t>
            </a:r>
            <a:endParaRPr lang="en-GB"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74796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005" y="589640"/>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solidFill>
                  <a:schemeClr val="tx1"/>
                </a:solidFill>
              </a:rPr>
              <a:t/>
            </a:r>
            <a:br>
              <a:rPr lang="en-US" b="1" dirty="0" smtClean="0">
                <a:solidFill>
                  <a:schemeClr val="tx1"/>
                </a:solidFill>
              </a:rPr>
            </a:br>
            <a:r>
              <a:rPr lang="en-US" b="1" dirty="0" smtClean="0"/>
              <a:t>Results</a:t>
            </a:r>
            <a:endParaRPr lang="en-GB" b="1" dirty="0">
              <a:solidFill>
                <a:srgbClr val="C000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1840646" y="910633"/>
            <a:ext cx="8133347" cy="410882"/>
          </a:xfrm>
          <a:prstGeom prst="rect">
            <a:avLst/>
          </a:prstGeom>
        </p:spPr>
        <p:txBody>
          <a:bodyPr wrap="square">
            <a:spAutoFit/>
          </a:bodyPr>
          <a:lstStyle/>
          <a:p>
            <a:pPr algn="just">
              <a:lnSpc>
                <a:spcPct val="115000"/>
              </a:lnSpc>
              <a:spcAft>
                <a:spcPts val="0"/>
              </a:spcAft>
            </a:pPr>
            <a:r>
              <a:rPr lang="en-US"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Table 1: Microorganisms isolated from Rotten Water Yam (2014 harvest, </a:t>
            </a:r>
            <a:r>
              <a:rPr lang="en-US"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[7])</a:t>
            </a:r>
            <a:endParaRPr lang="en-GB"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2978901049"/>
              </p:ext>
            </p:extLst>
          </p:nvPr>
        </p:nvGraphicFramePr>
        <p:xfrm>
          <a:off x="2947736" y="1337572"/>
          <a:ext cx="5498431" cy="4886764"/>
        </p:xfrm>
        <a:graphic>
          <a:graphicData uri="http://schemas.openxmlformats.org/drawingml/2006/table">
            <a:tbl>
              <a:tblPr firstRow="1" firstCol="1" bandRow="1"/>
              <a:tblGrid>
                <a:gridCol w="967291"/>
                <a:gridCol w="728178"/>
                <a:gridCol w="728749"/>
                <a:gridCol w="728749"/>
                <a:gridCol w="728178"/>
                <a:gridCol w="808643"/>
                <a:gridCol w="808643"/>
              </a:tblGrid>
              <a:tr h="232703">
                <a:tc rowSpan="2">
                  <a:txBody>
                    <a:bodyPr/>
                    <a:lstStyle/>
                    <a:p>
                      <a:pPr>
                        <a:lnSpc>
                          <a:spcPct val="150000"/>
                        </a:lnSpc>
                        <a:spcAft>
                          <a:spcPts val="0"/>
                        </a:spcAft>
                      </a:pPr>
                      <a:r>
                        <a:rPr lang="en-GB" sz="7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GB" sz="8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en-GB" sz="700" b="1" dirty="0">
                          <a:effectLst/>
                          <a:latin typeface="Times New Roman" panose="02020603050405020304" pitchFamily="18" charset="0"/>
                          <a:ea typeface="Calibri" panose="020F0502020204030204" pitchFamily="34" charset="0"/>
                          <a:cs typeface="Times New Roman" panose="02020603050405020304" pitchFamily="18" charset="0"/>
                        </a:rPr>
                        <a:t>Yam Variety</a:t>
                      </a:r>
                      <a:r>
                        <a:rPr lang="en-US" sz="7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en-GB" sz="700" b="1" dirty="0">
                          <a:effectLst/>
                          <a:latin typeface="Times New Roman" panose="02020603050405020304" pitchFamily="18" charset="0"/>
                          <a:ea typeface="Calibri" panose="020F0502020204030204" pitchFamily="34" charset="0"/>
                          <a:cs typeface="Times New Roman" panose="02020603050405020304" pitchFamily="18" charset="0"/>
                        </a:rPr>
                        <a:t>sample area </a:t>
                      </a:r>
                      <a:endParaRPr lang="en-GB"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Fungi  Isolated</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gridSpan="2">
                  <a:txBody>
                    <a:bodyPr/>
                    <a:lstStyle/>
                    <a:p>
                      <a:pP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Bacteria Isolated</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r>
              <a:tr h="465407">
                <a:tc vMerge="1">
                  <a:txBody>
                    <a:bodyPr/>
                    <a:lstStyle/>
                    <a:p>
                      <a:endParaRPr lang="en-GB"/>
                    </a:p>
                  </a:txBody>
                  <a:tcPr/>
                </a:tc>
                <a:tc>
                  <a:txBody>
                    <a:bodyPr/>
                    <a:lstStyle/>
                    <a:p>
                      <a:pPr>
                        <a:lnSpc>
                          <a:spcPct val="150000"/>
                        </a:lnSpc>
                        <a:spcAft>
                          <a:spcPts val="0"/>
                        </a:spcAft>
                      </a:pPr>
                      <a:r>
                        <a:rPr lang="en-GB" sz="700" b="1" i="1" dirty="0" err="1" smtClean="0">
                          <a:effectLst/>
                          <a:latin typeface="Times New Roman" panose="02020603050405020304" pitchFamily="18" charset="0"/>
                          <a:ea typeface="Calibri" panose="020F0502020204030204" pitchFamily="34" charset="0"/>
                          <a:cs typeface="Times New Roman" panose="02020603050405020304" pitchFamily="18" charset="0"/>
                        </a:rPr>
                        <a:t>Aspergillus</a:t>
                      </a:r>
                      <a:endParaRPr lang="en-GB" sz="700" b="1" i="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spcAft>
                          <a:spcPts val="0"/>
                        </a:spcAft>
                      </a:pPr>
                      <a:r>
                        <a:rPr lang="en-GB" sz="700" b="1" i="1" dirty="0" err="1" smtClean="0">
                          <a:effectLst/>
                          <a:latin typeface="Times New Roman" panose="02020603050405020304" pitchFamily="18" charset="0"/>
                          <a:ea typeface="Calibri" panose="020F0502020204030204" pitchFamily="34" charset="0"/>
                          <a:cs typeface="Times New Roman" panose="02020603050405020304" pitchFamily="18" charset="0"/>
                        </a:rPr>
                        <a:t>niger</a:t>
                      </a:r>
                      <a:endParaRPr lang="en-GB"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GB" sz="700" b="1" i="1" dirty="0" err="1" smtClean="0">
                          <a:effectLst/>
                          <a:latin typeface="Times New Roman" panose="02020603050405020304" pitchFamily="18" charset="0"/>
                          <a:ea typeface="Calibri" panose="020F0502020204030204" pitchFamily="34" charset="0"/>
                          <a:cs typeface="Times New Roman" panose="02020603050405020304" pitchFamily="18" charset="0"/>
                        </a:rPr>
                        <a:t>Aspergillus</a:t>
                      </a:r>
                      <a:endParaRPr lang="en-GB" sz="700" b="1" i="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spcAft>
                          <a:spcPts val="0"/>
                        </a:spcAft>
                      </a:pPr>
                      <a:r>
                        <a:rPr lang="en-GB" sz="700" b="1" i="1" dirty="0" err="1" smtClean="0">
                          <a:effectLst/>
                          <a:latin typeface="Times New Roman" panose="02020603050405020304" pitchFamily="18" charset="0"/>
                          <a:ea typeface="Calibri" panose="020F0502020204030204" pitchFamily="34" charset="0"/>
                          <a:cs typeface="Times New Roman" panose="02020603050405020304" pitchFamily="18" charset="0"/>
                        </a:rPr>
                        <a:t>flavus</a:t>
                      </a:r>
                      <a:endParaRPr lang="en-GB"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GB" sz="700" b="1" i="1" dirty="0" err="1" smtClean="0">
                          <a:effectLst/>
                          <a:latin typeface="Times New Roman" panose="02020603050405020304" pitchFamily="18" charset="0"/>
                          <a:ea typeface="Calibri" panose="020F0502020204030204" pitchFamily="34" charset="0"/>
                          <a:cs typeface="Times New Roman" panose="02020603050405020304" pitchFamily="18" charset="0"/>
                        </a:rPr>
                        <a:t>Rhizopus</a:t>
                      </a:r>
                      <a:endParaRPr lang="en-GB" sz="700" b="1" i="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spcAft>
                          <a:spcPts val="0"/>
                        </a:spcAft>
                      </a:pPr>
                      <a:r>
                        <a:rPr lang="en-GB" sz="700" b="1" i="1" dirty="0" err="1" smtClean="0">
                          <a:effectLst/>
                          <a:latin typeface="Times New Roman" panose="02020603050405020304" pitchFamily="18" charset="0"/>
                          <a:ea typeface="Calibri" panose="020F0502020204030204" pitchFamily="34" charset="0"/>
                          <a:cs typeface="Times New Roman" panose="02020603050405020304" pitchFamily="18" charset="0"/>
                        </a:rPr>
                        <a:t>stolonifera</a:t>
                      </a:r>
                      <a:endParaRPr lang="en-GB"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GB" sz="700" b="1" i="1" dirty="0" err="1" smtClean="0">
                          <a:effectLst/>
                          <a:latin typeface="Times New Roman" panose="02020603050405020304" pitchFamily="18" charset="0"/>
                          <a:ea typeface="Calibri" panose="020F0502020204030204" pitchFamily="34" charset="0"/>
                          <a:cs typeface="Times New Roman" panose="02020603050405020304" pitchFamily="18" charset="0"/>
                        </a:rPr>
                        <a:t>Penicillium</a:t>
                      </a:r>
                      <a:endParaRPr lang="en-GB" sz="700" b="1" i="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spcAft>
                          <a:spcPts val="0"/>
                        </a:spcAft>
                      </a:pPr>
                      <a:r>
                        <a:rPr lang="en-GB" sz="700" b="1" i="1" dirty="0" err="1" smtClean="0">
                          <a:effectLst/>
                          <a:latin typeface="Times New Roman" panose="02020603050405020304" pitchFamily="18" charset="0"/>
                          <a:ea typeface="Calibri" panose="020F0502020204030204" pitchFamily="34" charset="0"/>
                          <a:cs typeface="Times New Roman" panose="02020603050405020304" pitchFamily="18" charset="0"/>
                        </a:rPr>
                        <a:t>marneffei</a:t>
                      </a:r>
                      <a:endParaRPr lang="en-GB"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GB" sz="700" b="1" i="1" dirty="0" err="1" smtClean="0">
                          <a:effectLst/>
                          <a:latin typeface="Times New Roman" panose="02020603050405020304" pitchFamily="18" charset="0"/>
                          <a:ea typeface="Calibri" panose="020F0502020204030204" pitchFamily="34" charset="0"/>
                          <a:cs typeface="Times New Roman" panose="02020603050405020304" pitchFamily="18" charset="0"/>
                        </a:rPr>
                        <a:t>Erwinia</a:t>
                      </a:r>
                      <a:endParaRPr lang="en-GB" sz="700" b="1" i="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spcAft>
                          <a:spcPts val="0"/>
                        </a:spcAft>
                      </a:pPr>
                      <a:r>
                        <a:rPr lang="en-GB" sz="700" b="1" i="1" dirty="0" err="1" smtClean="0">
                          <a:effectLst/>
                          <a:latin typeface="Times New Roman" panose="02020603050405020304" pitchFamily="18" charset="0"/>
                          <a:ea typeface="Calibri" panose="020F0502020204030204" pitchFamily="34" charset="0"/>
                          <a:cs typeface="Times New Roman" panose="02020603050405020304" pitchFamily="18" charset="0"/>
                        </a:rPr>
                        <a:t>carotovora</a:t>
                      </a:r>
                      <a:endParaRPr lang="en-GB"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GB" sz="700" b="1" i="1">
                          <a:effectLst/>
                          <a:latin typeface="Times New Roman" panose="02020603050405020304" pitchFamily="18" charset="0"/>
                          <a:ea typeface="Calibri" panose="020F0502020204030204" pitchFamily="34" charset="0"/>
                          <a:cs typeface="Times New Roman" panose="02020603050405020304" pitchFamily="18" charset="0"/>
                        </a:rPr>
                        <a:t>Pseudomonas aeruginosa</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2703">
                <a:tc gridSpan="6">
                  <a:txBody>
                    <a:bodyPr/>
                    <a:lstStyle/>
                    <a:p>
                      <a:pPr algn="ctr">
                        <a:lnSpc>
                          <a:spcPct val="150000"/>
                        </a:lnSpc>
                        <a:spcAft>
                          <a:spcPts val="0"/>
                        </a:spcAft>
                      </a:pPr>
                      <a:r>
                        <a:rPr lang="en-GB" sz="700" b="1" i="1">
                          <a:effectLst/>
                          <a:latin typeface="Times New Roman" panose="02020603050405020304" pitchFamily="18" charset="0"/>
                          <a:ea typeface="Calibri" panose="020F0502020204030204" pitchFamily="34" charset="0"/>
                          <a:cs typeface="Times New Roman" panose="02020603050405020304" pitchFamily="18" charset="0"/>
                        </a:rPr>
                        <a:t>Azawele-wele</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nSpc>
                          <a:spcPct val="150000"/>
                        </a:lnSpc>
                        <a:spcAft>
                          <a:spcPts val="0"/>
                        </a:spcAft>
                      </a:pPr>
                      <a:r>
                        <a:rPr lang="en-GB" sz="700" b="1" i="1">
                          <a:effectLst/>
                          <a:latin typeface="Times New Roman" panose="02020603050405020304" pitchFamily="18" charset="0"/>
                          <a:ea typeface="Calibri" panose="020F0502020204030204" pitchFamily="34" charset="0"/>
                          <a:cs typeface="Times New Roman" panose="02020603050405020304" pitchFamily="18" charset="0"/>
                        </a:rPr>
                        <a:t> </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w="12700" cap="flat" cmpd="sng" algn="ctr">
                      <a:solidFill>
                        <a:srgbClr val="000000"/>
                      </a:solidFill>
                      <a:prstDash val="solid"/>
                      <a:round/>
                      <a:headEnd type="none" w="med" len="med"/>
                      <a:tailEnd type="none" w="med" len="med"/>
                    </a:lnT>
                    <a:lnB>
                      <a:noFill/>
                    </a:lnB>
                  </a:tcPr>
                </a:tc>
              </a:tr>
              <a:tr h="232703">
                <a:tc>
                  <a:txBody>
                    <a:bodyPr/>
                    <a:lstStyle/>
                    <a:p>
                      <a:pPr marL="342900" lvl="0" indent="-342900" algn="ctr">
                        <a:lnSpc>
                          <a:spcPct val="150000"/>
                        </a:lnSpc>
                        <a:spcAft>
                          <a:spcPts val="0"/>
                        </a:spcAft>
                        <a:buFont typeface="+mj-lt"/>
                        <a:buAutoNum type="arabicPeriod"/>
                      </a:pPr>
                      <a:r>
                        <a:rPr lang="ig-NG" sz="7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r>
              <a:tr h="232703">
                <a:tc>
                  <a:txBody>
                    <a:bodyPr/>
                    <a:lstStyle/>
                    <a:p>
                      <a:pPr marL="342900" lvl="0" indent="-342900" algn="ctr">
                        <a:lnSpc>
                          <a:spcPct val="150000"/>
                        </a:lnSpc>
                        <a:spcAft>
                          <a:spcPts val="0"/>
                        </a:spcAft>
                        <a:buFont typeface="+mj-lt"/>
                        <a:buAutoNum type="arabicPeriod"/>
                      </a:pPr>
                      <a:r>
                        <a:rPr lang="ig-NG" sz="7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r>
              <a:tr h="232703">
                <a:tc>
                  <a:txBody>
                    <a:bodyPr/>
                    <a:lstStyle/>
                    <a:p>
                      <a:pPr marL="342900" lvl="0" indent="-342900" algn="ctr">
                        <a:lnSpc>
                          <a:spcPct val="150000"/>
                        </a:lnSpc>
                        <a:spcAft>
                          <a:spcPts val="0"/>
                        </a:spcAft>
                        <a:buFont typeface="+mj-lt"/>
                        <a:buAutoNum type="arabicPeriod"/>
                      </a:pPr>
                      <a:r>
                        <a:rPr lang="ig-NG" sz="7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r>
              <a:tr h="232703">
                <a:tc>
                  <a:txBody>
                    <a:bodyPr/>
                    <a:lstStyle/>
                    <a:p>
                      <a:pPr marL="342900" lvl="0" indent="-342900" algn="ctr">
                        <a:lnSpc>
                          <a:spcPct val="150000"/>
                        </a:lnSpc>
                        <a:spcAft>
                          <a:spcPts val="0"/>
                        </a:spcAft>
                        <a:buFont typeface="+mj-lt"/>
                        <a:buAutoNum type="arabicPeriod"/>
                      </a:pPr>
                      <a:r>
                        <a:rPr lang="ig-NG" sz="7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r>
              <a:tr h="232703">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Incidence Ratio</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¾</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2/4</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¾</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2/4</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2/4</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2/4</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r>
              <a:tr h="232703">
                <a:tc gridSpan="6">
                  <a:txBody>
                    <a:bodyPr/>
                    <a:lstStyle/>
                    <a:p>
                      <a:pPr algn="ctr">
                        <a:lnSpc>
                          <a:spcPct val="150000"/>
                        </a:lnSpc>
                        <a:spcAft>
                          <a:spcPts val="0"/>
                        </a:spcAft>
                      </a:pPr>
                      <a:r>
                        <a:rPr lang="en-GB" sz="700" b="1" i="1">
                          <a:effectLst/>
                          <a:latin typeface="Times New Roman" panose="02020603050405020304" pitchFamily="18" charset="0"/>
                          <a:ea typeface="Calibri" panose="020F0502020204030204" pitchFamily="34" charset="0"/>
                          <a:cs typeface="Times New Roman" panose="02020603050405020304" pitchFamily="18" charset="0"/>
                        </a:rPr>
                        <a:t>Kor</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ctr">
                        <a:lnSpc>
                          <a:spcPct val="150000"/>
                        </a:lnSpc>
                        <a:spcAft>
                          <a:spcPts val="0"/>
                        </a:spcAft>
                      </a:pPr>
                      <a:r>
                        <a:rPr lang="en-GB" sz="700" b="1" i="1">
                          <a:effectLst/>
                          <a:latin typeface="Times New Roman" panose="02020603050405020304" pitchFamily="18" charset="0"/>
                          <a:ea typeface="Calibri" panose="020F0502020204030204" pitchFamily="34" charset="0"/>
                          <a:cs typeface="Times New Roman" panose="02020603050405020304" pitchFamily="18" charset="0"/>
                        </a:rPr>
                        <a:t> </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r>
              <a:tr h="232703">
                <a:tc>
                  <a:txBody>
                    <a:bodyPr/>
                    <a:lstStyle/>
                    <a:p>
                      <a:pPr marL="342900" lvl="0" indent="-342900" algn="ctr">
                        <a:lnSpc>
                          <a:spcPct val="150000"/>
                        </a:lnSpc>
                        <a:spcAft>
                          <a:spcPts val="0"/>
                        </a:spcAft>
                        <a:buFont typeface="+mj-lt"/>
                        <a:buAutoNum type="arabicPeriod"/>
                      </a:pPr>
                      <a:r>
                        <a:rPr lang="en-GB" sz="7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r>
              <a:tr h="232703">
                <a:tc>
                  <a:txBody>
                    <a:bodyPr/>
                    <a:lstStyle/>
                    <a:p>
                      <a:pPr marL="342900" lvl="0" indent="-342900" algn="ctr">
                        <a:lnSpc>
                          <a:spcPct val="150000"/>
                        </a:lnSpc>
                        <a:spcAft>
                          <a:spcPts val="0"/>
                        </a:spcAft>
                        <a:buFont typeface="+mj-lt"/>
                        <a:buAutoNum type="arabicPeriod"/>
                      </a:pPr>
                      <a:r>
                        <a:rPr lang="ig-NG" sz="7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r>
              <a:tr h="232703">
                <a:tc>
                  <a:txBody>
                    <a:bodyPr/>
                    <a:lstStyle/>
                    <a:p>
                      <a:pPr marL="342900" lvl="0" indent="-342900" algn="ctr">
                        <a:lnSpc>
                          <a:spcPct val="150000"/>
                        </a:lnSpc>
                        <a:spcAft>
                          <a:spcPts val="0"/>
                        </a:spcAft>
                        <a:buFont typeface="+mj-lt"/>
                        <a:buAutoNum type="arabicPeriod"/>
                      </a:pPr>
                      <a:r>
                        <a:rPr lang="ig-NG" sz="7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r>
              <a:tr h="232703">
                <a:tc>
                  <a:txBody>
                    <a:bodyPr/>
                    <a:lstStyle/>
                    <a:p>
                      <a:pPr marL="342900" lvl="0" indent="-342900" algn="ctr">
                        <a:lnSpc>
                          <a:spcPct val="150000"/>
                        </a:lnSpc>
                        <a:spcAft>
                          <a:spcPts val="0"/>
                        </a:spcAft>
                        <a:buFont typeface="+mj-lt"/>
                        <a:buAutoNum type="arabicPeriod"/>
                      </a:pPr>
                      <a:r>
                        <a:rPr lang="ig-NG" sz="7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r>
              <a:tr h="232703">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Incidence Ratio</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4/4</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¾</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4/4</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¼</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0/4</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4/4</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r>
              <a:tr h="232703">
                <a:tc gridSpan="6">
                  <a:txBody>
                    <a:bodyPr/>
                    <a:lstStyle/>
                    <a:p>
                      <a:pPr algn="ctr">
                        <a:lnSpc>
                          <a:spcPct val="150000"/>
                        </a:lnSpc>
                        <a:spcAft>
                          <a:spcPts val="0"/>
                        </a:spcAft>
                      </a:pPr>
                      <a:r>
                        <a:rPr lang="en-GB" sz="700" b="1" i="1">
                          <a:effectLst/>
                          <a:latin typeface="Times New Roman" panose="02020603050405020304" pitchFamily="18" charset="0"/>
                          <a:ea typeface="Calibri" panose="020F0502020204030204" pitchFamily="34" charset="0"/>
                          <a:cs typeface="Times New Roman" panose="02020603050405020304" pitchFamily="18" charset="0"/>
                        </a:rPr>
                        <a:t>Banada</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ctr">
                        <a:lnSpc>
                          <a:spcPct val="150000"/>
                        </a:lnSpc>
                        <a:spcAft>
                          <a:spcPts val="0"/>
                        </a:spcAft>
                      </a:pPr>
                      <a:r>
                        <a:rPr lang="en-GB" sz="700" b="1" i="1">
                          <a:effectLst/>
                          <a:latin typeface="Times New Roman" panose="02020603050405020304" pitchFamily="18" charset="0"/>
                          <a:ea typeface="Calibri" panose="020F0502020204030204" pitchFamily="34" charset="0"/>
                          <a:cs typeface="Times New Roman" panose="02020603050405020304" pitchFamily="18" charset="0"/>
                        </a:rPr>
                        <a:t> </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r>
              <a:tr h="232703">
                <a:tc>
                  <a:txBody>
                    <a:bodyPr/>
                    <a:lstStyle/>
                    <a:p>
                      <a:pPr marL="342900" lvl="0" indent="-342900" algn="ctr">
                        <a:lnSpc>
                          <a:spcPct val="150000"/>
                        </a:lnSpc>
                        <a:spcAft>
                          <a:spcPts val="0"/>
                        </a:spcAft>
                        <a:buFont typeface="+mj-lt"/>
                        <a:buAutoNum type="arabicPeriod"/>
                      </a:pPr>
                      <a:r>
                        <a:rPr lang="en-GB" sz="7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r>
              <a:tr h="232703">
                <a:tc>
                  <a:txBody>
                    <a:bodyPr/>
                    <a:lstStyle/>
                    <a:p>
                      <a:pPr marL="342900" lvl="0" indent="-342900" algn="ctr">
                        <a:lnSpc>
                          <a:spcPct val="150000"/>
                        </a:lnSpc>
                        <a:spcAft>
                          <a:spcPts val="0"/>
                        </a:spcAft>
                        <a:buFont typeface="+mj-lt"/>
                        <a:buAutoNum type="arabicPeriod"/>
                      </a:pPr>
                      <a:r>
                        <a:rPr lang="en-GB" sz="7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r>
              <a:tr h="232703">
                <a:tc>
                  <a:txBody>
                    <a:bodyPr/>
                    <a:lstStyle/>
                    <a:p>
                      <a:pPr marL="342900" lvl="0" indent="-342900" algn="ctr">
                        <a:lnSpc>
                          <a:spcPct val="150000"/>
                        </a:lnSpc>
                        <a:spcAft>
                          <a:spcPts val="0"/>
                        </a:spcAft>
                        <a:buFont typeface="+mj-lt"/>
                        <a:buAutoNum type="arabicPeriod"/>
                      </a:pPr>
                      <a:r>
                        <a:rPr lang="ig-NG" sz="7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r>
              <a:tr h="232703">
                <a:tc>
                  <a:txBody>
                    <a:bodyPr/>
                    <a:lstStyle/>
                    <a:p>
                      <a:pPr marL="342900" lvl="0" indent="-342900" algn="ctr">
                        <a:lnSpc>
                          <a:spcPct val="150000"/>
                        </a:lnSpc>
                        <a:spcAft>
                          <a:spcPts val="0"/>
                        </a:spcAft>
                        <a:buFont typeface="+mj-lt"/>
                        <a:buAutoNum type="arabicPeriod"/>
                      </a:pPr>
                      <a:r>
                        <a:rPr lang="ig-NG" sz="7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a:noFill/>
                    </a:lnB>
                  </a:tcPr>
                </a:tc>
              </a:tr>
              <a:tr h="232703">
                <a:tc>
                  <a:txBody>
                    <a:bodyPr/>
                    <a:lstStyle/>
                    <a:p>
                      <a:pPr algn="ctr">
                        <a:lnSpc>
                          <a:spcPct val="150000"/>
                        </a:lnSpc>
                        <a:spcAft>
                          <a:spcPts val="0"/>
                        </a:spcAft>
                      </a:pPr>
                      <a:r>
                        <a:rPr lang="en-GB" sz="700" b="1" dirty="0">
                          <a:effectLst/>
                          <a:latin typeface="Times New Roman" panose="02020603050405020304" pitchFamily="18" charset="0"/>
                          <a:ea typeface="Calibri" panose="020F0502020204030204" pitchFamily="34" charset="0"/>
                          <a:cs typeface="Times New Roman" panose="02020603050405020304" pitchFamily="18" charset="0"/>
                        </a:rPr>
                        <a:t>Incidence Ratio</a:t>
                      </a:r>
                      <a:endParaRPr lang="en-GB"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4/4</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¾</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¾</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2/4</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GB" sz="700" b="1">
                          <a:effectLst/>
                          <a:latin typeface="Times New Roman" panose="02020603050405020304" pitchFamily="18" charset="0"/>
                          <a:ea typeface="Calibri" panose="020F0502020204030204" pitchFamily="34" charset="0"/>
                          <a:cs typeface="Times New Roman" panose="02020603050405020304" pitchFamily="18" charset="0"/>
                        </a:rPr>
                        <a:t>¼</a:t>
                      </a:r>
                      <a:endParaRPr lang="en-GB" sz="800" b="1">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GB" sz="700" b="1" dirty="0">
                          <a:effectLst/>
                          <a:latin typeface="Times New Roman" panose="02020603050405020304" pitchFamily="18" charset="0"/>
                          <a:ea typeface="Calibri" panose="020F0502020204030204" pitchFamily="34" charset="0"/>
                          <a:cs typeface="Times New Roman" panose="02020603050405020304" pitchFamily="18" charset="0"/>
                        </a:rPr>
                        <a:t>¾</a:t>
                      </a:r>
                      <a:endParaRPr lang="en-GB" sz="800" b="1" dirty="0">
                        <a:effectLst/>
                        <a:latin typeface="Calibri" panose="020F0502020204030204" pitchFamily="34" charset="0"/>
                        <a:ea typeface="Calibri" panose="020F0502020204030204" pitchFamily="34" charset="0"/>
                        <a:cs typeface="Times New Roman" panose="02020603050405020304" pitchFamily="18" charset="0"/>
                      </a:endParaRPr>
                    </a:p>
                  </a:txBody>
                  <a:tcPr marL="50346" marR="50346"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8" name="Rectangle 7"/>
          <p:cNvSpPr/>
          <p:nvPr/>
        </p:nvSpPr>
        <p:spPr>
          <a:xfrm>
            <a:off x="3152275" y="6337380"/>
            <a:ext cx="5197641" cy="446276"/>
          </a:xfrm>
          <a:prstGeom prst="rect">
            <a:avLst/>
          </a:prstGeom>
        </p:spPr>
        <p:txBody>
          <a:bodyPr wrap="square">
            <a:spAutoFit/>
          </a:bodyPr>
          <a:lstStyle/>
          <a:p>
            <a:pPr>
              <a:lnSpc>
                <a:spcPct val="115000"/>
              </a:lnSpc>
              <a:spcAft>
                <a:spcPts val="1000"/>
              </a:spcAft>
            </a:pPr>
            <a:r>
              <a:rPr lang="en-US" sz="1000" dirty="0" smtClean="0">
                <a:latin typeface="Times New Roman" panose="02020603050405020304" pitchFamily="18" charset="0"/>
                <a:ea typeface="Calibri" panose="020F0502020204030204" pitchFamily="34" charset="0"/>
                <a:cs typeface="Times New Roman" panose="02020603050405020304" pitchFamily="18" charset="0"/>
              </a:rPr>
              <a:t>Key: First </a:t>
            </a:r>
            <a:r>
              <a:rPr lang="en-US" sz="1000" dirty="0">
                <a:latin typeface="Times New Roman" panose="02020603050405020304" pitchFamily="18" charset="0"/>
                <a:ea typeface="Calibri" panose="020F0502020204030204" pitchFamily="34" charset="0"/>
                <a:cs typeface="Times New Roman" panose="02020603050405020304" pitchFamily="18" charset="0"/>
              </a:rPr>
              <a:t>Site: 1&amp; 2 in </a:t>
            </a:r>
            <a:r>
              <a:rPr lang="en-US" sz="1000" dirty="0" err="1">
                <a:latin typeface="Times New Roman" panose="02020603050405020304" pitchFamily="18" charset="0"/>
                <a:ea typeface="Calibri" panose="020F0502020204030204" pitchFamily="34" charset="0"/>
                <a:cs typeface="Times New Roman" panose="02020603050405020304" pitchFamily="18" charset="0"/>
              </a:rPr>
              <a:t>Tarka</a:t>
            </a:r>
            <a:r>
              <a:rPr lang="en-US" sz="1000" dirty="0">
                <a:latin typeface="Times New Roman" panose="02020603050405020304" pitchFamily="18" charset="0"/>
                <a:ea typeface="Calibri" panose="020F0502020204030204" pitchFamily="34" charset="0"/>
                <a:cs typeface="Times New Roman" panose="02020603050405020304" pitchFamily="18" charset="0"/>
              </a:rPr>
              <a:t> Local Government Area Second Site: 3 &amp; 4 in </a:t>
            </a:r>
            <a:r>
              <a:rPr lang="en-US" sz="1000" dirty="0" err="1">
                <a:latin typeface="Times New Roman" panose="02020603050405020304" pitchFamily="18" charset="0"/>
                <a:ea typeface="Calibri" panose="020F0502020204030204" pitchFamily="34" charset="0"/>
                <a:cs typeface="Times New Roman" panose="02020603050405020304" pitchFamily="18" charset="0"/>
              </a:rPr>
              <a:t>Vandeikya</a:t>
            </a:r>
            <a:r>
              <a:rPr lang="en-US" sz="1000" dirty="0">
                <a:latin typeface="Times New Roman" panose="02020603050405020304" pitchFamily="18" charset="0"/>
                <a:ea typeface="Calibri" panose="020F0502020204030204" pitchFamily="34" charset="0"/>
                <a:cs typeface="Times New Roman" panose="02020603050405020304" pitchFamily="18" charset="0"/>
              </a:rPr>
              <a:t> Local Government Area  + = presence of the microorganism- = absence of the microorganism.</a:t>
            </a:r>
            <a:endParaRPr lang="en-GB" sz="1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296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363" y="1131062"/>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solidFill>
                  <a:schemeClr val="tx1"/>
                </a:solidFill>
              </a:rPr>
              <a:t/>
            </a:r>
            <a:br>
              <a:rPr lang="en-US" b="1" dirty="0" smtClean="0">
                <a:solidFill>
                  <a:schemeClr val="tx1"/>
                </a:solidFill>
              </a:rPr>
            </a:br>
            <a:r>
              <a:rPr lang="en-US" b="1" dirty="0" smtClean="0"/>
              <a:t>Results C</a:t>
            </a:r>
            <a:r>
              <a:rPr lang="en-US" b="1" cap="none" dirty="0" smtClean="0"/>
              <a:t>ont’d</a:t>
            </a:r>
            <a:br>
              <a:rPr lang="en-US" b="1" cap="none" dirty="0" smtClean="0"/>
            </a:br>
            <a:endParaRPr lang="en-GB" b="1" dirty="0">
              <a:solidFill>
                <a:srgbClr val="C000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278125" y="1762822"/>
            <a:ext cx="11217589" cy="4616648"/>
          </a:xfrm>
          <a:prstGeom prst="rect">
            <a:avLst/>
          </a:prstGeom>
        </p:spPr>
        <p:txBody>
          <a:bodyPr wrap="square">
            <a:spAutoFit/>
          </a:bodyPr>
          <a:lstStyle/>
          <a:p>
            <a:pPr marL="457200" indent="-457200" algn="just">
              <a:lnSpc>
                <a:spcPct val="150000"/>
              </a:lnSpc>
              <a:spcAft>
                <a:spcPts val="1000"/>
              </a:spcAft>
              <a:buFont typeface="Wingdings" panose="05000000000000000000" pitchFamily="2" charset="2"/>
              <a:buChar char="Ø"/>
            </a:pPr>
            <a:r>
              <a:rPr lang="en-US" sz="2800" b="1" dirty="0">
                <a:latin typeface="Times New Roman" panose="02020603050405020304" pitchFamily="18" charset="0"/>
                <a:cs typeface="Times New Roman" panose="02020603050405020304" pitchFamily="18" charset="0"/>
              </a:rPr>
              <a:t>Ten microorganisms were isolated from white yam; four bacteria, </a:t>
            </a:r>
            <a:r>
              <a:rPr lang="en-US" sz="2800" b="1" i="1" dirty="0" err="1">
                <a:latin typeface="Times New Roman" panose="02020603050405020304" pitchFamily="18" charset="0"/>
                <a:cs typeface="Times New Roman" panose="02020603050405020304" pitchFamily="18" charset="0"/>
              </a:rPr>
              <a:t>Erwinia</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carotovora</a:t>
            </a:r>
            <a:r>
              <a:rPr lang="en-US" sz="2800" b="1" dirty="0">
                <a:latin typeface="Times New Roman" panose="02020603050405020304" pitchFamily="18" charset="0"/>
                <a:cs typeface="Times New Roman" panose="02020603050405020304" pitchFamily="18" charset="0"/>
              </a:rPr>
              <a:t>, </a:t>
            </a:r>
            <a:r>
              <a:rPr lang="en-US" sz="2800" b="1" i="1" dirty="0">
                <a:latin typeface="Times New Roman" panose="02020603050405020304" pitchFamily="18" charset="0"/>
                <a:cs typeface="Times New Roman" panose="02020603050405020304" pitchFamily="18" charset="0"/>
              </a:rPr>
              <a:t>Pseudomonas </a:t>
            </a:r>
            <a:r>
              <a:rPr lang="en-US" sz="2800" b="1" i="1" dirty="0" err="1">
                <a:latin typeface="Times New Roman" panose="02020603050405020304" pitchFamily="18" charset="0"/>
                <a:cs typeface="Times New Roman" panose="02020603050405020304" pitchFamily="18" charset="0"/>
              </a:rPr>
              <a:t>aeruginosa</a:t>
            </a:r>
            <a:r>
              <a:rPr lang="en-US" sz="2800" b="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Serratia</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marcescens</a:t>
            </a:r>
            <a:r>
              <a:rPr lang="en-US" sz="2800" b="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Klebsiella</a:t>
            </a:r>
            <a:r>
              <a:rPr lang="en-US" sz="2800" b="1" i="1" dirty="0">
                <a:latin typeface="Times New Roman" panose="02020603050405020304" pitchFamily="18" charset="0"/>
                <a:cs typeface="Times New Roman" panose="02020603050405020304" pitchFamily="18" charset="0"/>
              </a:rPr>
              <a:t> </a:t>
            </a:r>
            <a:r>
              <a:rPr lang="en-US" sz="2800" b="1" i="1" dirty="0" err="1" smtClean="0">
                <a:latin typeface="Times New Roman" panose="02020603050405020304" pitchFamily="18" charset="0"/>
                <a:cs typeface="Times New Roman" panose="02020603050405020304" pitchFamily="18" charset="0"/>
              </a:rPr>
              <a:t>oxytoca</a:t>
            </a:r>
            <a:r>
              <a:rPr lang="en-US" sz="2800" b="1" i="1" dirty="0" smtClean="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(appearing consistently) </a:t>
            </a:r>
            <a:r>
              <a:rPr lang="en-US" sz="2800" b="1" dirty="0">
                <a:latin typeface="Times New Roman" panose="02020603050405020304" pitchFamily="18" charset="0"/>
                <a:cs typeface="Times New Roman" panose="02020603050405020304" pitchFamily="18" charset="0"/>
              </a:rPr>
              <a:t>and six fungi, </a:t>
            </a:r>
            <a:r>
              <a:rPr lang="en-US" sz="2800" b="1" i="1" dirty="0" err="1">
                <a:latin typeface="Times New Roman" panose="02020603050405020304" pitchFamily="18" charset="0"/>
                <a:cs typeface="Times New Roman" panose="02020603050405020304" pitchFamily="18" charset="0"/>
              </a:rPr>
              <a:t>Botryyodiplodia</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theobromae</a:t>
            </a:r>
            <a:r>
              <a:rPr lang="en-US" sz="2800" b="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Rhizopus</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stolonifera</a:t>
            </a:r>
            <a:r>
              <a:rPr lang="en-US" sz="2800" b="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Aspergillus</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niger</a:t>
            </a:r>
            <a:r>
              <a:rPr lang="en-US" sz="2800" b="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Aspergillus</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flavus</a:t>
            </a:r>
            <a:r>
              <a:rPr lang="en-US" sz="2800" b="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Fusarium</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oxysporum</a:t>
            </a:r>
            <a:r>
              <a:rPr lang="en-US" sz="2800" b="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Penicillium</a:t>
            </a:r>
            <a:r>
              <a:rPr lang="en-US" sz="2800" b="1" i="1" dirty="0">
                <a:latin typeface="Times New Roman" panose="02020603050405020304" pitchFamily="18" charset="0"/>
                <a:cs typeface="Times New Roman" panose="02020603050405020304" pitchFamily="18" charset="0"/>
              </a:rPr>
              <a:t> </a:t>
            </a:r>
            <a:r>
              <a:rPr lang="en-US" sz="2800" b="1" i="1" dirty="0" err="1" smtClean="0">
                <a:latin typeface="Times New Roman" panose="02020603050405020304" pitchFamily="18" charset="0"/>
                <a:cs typeface="Times New Roman" panose="02020603050405020304" pitchFamily="18" charset="0"/>
              </a:rPr>
              <a:t>marneffei</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Botryyodiplodia</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theobromae</a:t>
            </a:r>
            <a:r>
              <a:rPr lang="en-US" sz="2800" b="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Penicillium</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marneffei</a:t>
            </a:r>
            <a:r>
              <a:rPr lang="en-US" sz="2800" b="1" i="1" dirty="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and </a:t>
            </a:r>
            <a:r>
              <a:rPr lang="en-US" sz="2800" b="1" i="1" dirty="0" err="1">
                <a:latin typeface="Times New Roman" panose="02020603050405020304" pitchFamily="18" charset="0"/>
                <a:cs typeface="Times New Roman" panose="02020603050405020304" pitchFamily="18" charset="0"/>
              </a:rPr>
              <a:t>Aspergillus</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flavus</a:t>
            </a:r>
            <a:r>
              <a:rPr lang="en-US" sz="2800" b="1" i="1" dirty="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did not appear consistently </a:t>
            </a:r>
            <a:r>
              <a:rPr lang="en-US" sz="2800" b="1" dirty="0" smtClean="0">
                <a:latin typeface="Times New Roman" panose="02020603050405020304" pitchFamily="18" charset="0"/>
                <a:cs typeface="Times New Roman" panose="02020603050405020304" pitchFamily="18" charset="0"/>
              </a:rPr>
              <a:t>(Table </a:t>
            </a:r>
            <a:r>
              <a:rPr lang="en-US" sz="2800" b="1" dirty="0">
                <a:latin typeface="Times New Roman" panose="02020603050405020304" pitchFamily="18" charset="0"/>
                <a:cs typeface="Times New Roman" panose="02020603050405020304" pitchFamily="18" charset="0"/>
              </a:rPr>
              <a:t>2 in </a:t>
            </a:r>
            <a:r>
              <a:rPr lang="en-US" sz="2800" b="1" dirty="0" smtClean="0">
                <a:latin typeface="Times New Roman" panose="02020603050405020304" pitchFamily="18" charset="0"/>
                <a:cs typeface="Times New Roman" panose="02020603050405020304" pitchFamily="18" charset="0"/>
              </a:rPr>
              <a:t>[6]  </a:t>
            </a:r>
            <a:r>
              <a:rPr lang="en-US" sz="2800" b="1" dirty="0">
                <a:latin typeface="Times New Roman" panose="02020603050405020304" pitchFamily="18" charset="0"/>
                <a:cs typeface="Times New Roman" panose="02020603050405020304" pitchFamily="18" charset="0"/>
              </a:rPr>
              <a:t>and Table 3 in [</a:t>
            </a:r>
            <a:r>
              <a:rPr lang="en-US" sz="2800" b="1" dirty="0" smtClean="0">
                <a:latin typeface="Times New Roman" panose="02020603050405020304" pitchFamily="18" charset="0"/>
                <a:cs typeface="Times New Roman" panose="02020603050405020304" pitchFamily="18" charset="0"/>
              </a:rPr>
              <a:t>13]).</a:t>
            </a:r>
            <a:endParaRPr lang="en-GB" sz="24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56942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601673"/>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solidFill>
                  <a:schemeClr val="tx1"/>
                </a:solidFill>
              </a:rPr>
              <a:t/>
            </a:r>
            <a:br>
              <a:rPr lang="en-US" b="1" dirty="0" smtClean="0">
                <a:solidFill>
                  <a:schemeClr val="tx1"/>
                </a:solidFill>
              </a:rPr>
            </a:br>
            <a:r>
              <a:rPr lang="en-US" b="1" dirty="0" smtClean="0"/>
              <a:t>Results C</a:t>
            </a:r>
            <a:r>
              <a:rPr lang="en-US" b="1" cap="none" dirty="0" smtClean="0"/>
              <a:t>ont’d</a:t>
            </a:r>
            <a:endParaRPr lang="en-GB" b="1" dirty="0">
              <a:solidFill>
                <a:srgbClr val="C0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2165684" y="900281"/>
            <a:ext cx="8213558" cy="410882"/>
          </a:xfrm>
          <a:prstGeom prst="rect">
            <a:avLst/>
          </a:prstGeom>
        </p:spPr>
        <p:txBody>
          <a:bodyPr wrap="square">
            <a:spAutoFit/>
          </a:bodyPr>
          <a:lstStyle/>
          <a:p>
            <a:pPr algn="just">
              <a:lnSpc>
                <a:spcPct val="115000"/>
              </a:lnSpc>
              <a:spcAft>
                <a:spcPts val="1000"/>
              </a:spcAft>
            </a:pPr>
            <a:r>
              <a:rPr lang="ig-NG"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Table </a:t>
            </a:r>
            <a:r>
              <a:rPr lang="en-US"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2</a:t>
            </a:r>
            <a:r>
              <a:rPr lang="ig-NG"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M</a:t>
            </a:r>
            <a:r>
              <a:rPr lang="ig-NG"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icroorganisms </a:t>
            </a:r>
            <a:r>
              <a:rPr lang="en-US"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a:t>
            </a:r>
            <a:r>
              <a:rPr lang="ig-NG"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solated from </a:t>
            </a:r>
            <a:r>
              <a:rPr lang="en-US"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Rotten White Yam (2014 harvest, </a:t>
            </a:r>
            <a:r>
              <a:rPr lang="en-US"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[6])</a:t>
            </a:r>
            <a:endParaRPr lang="en-GB"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446199080"/>
              </p:ext>
            </p:extLst>
          </p:nvPr>
        </p:nvGraphicFramePr>
        <p:xfrm>
          <a:off x="850233" y="1540044"/>
          <a:ext cx="10427366" cy="4393690"/>
        </p:xfrm>
        <a:graphic>
          <a:graphicData uri="http://schemas.openxmlformats.org/drawingml/2006/table">
            <a:tbl>
              <a:tblPr firstRow="1" firstCol="1" bandRow="1"/>
              <a:tblGrid>
                <a:gridCol w="2514919"/>
                <a:gridCol w="2514919"/>
                <a:gridCol w="1193094"/>
                <a:gridCol w="1506091"/>
                <a:gridCol w="1506091"/>
                <a:gridCol w="1192252"/>
              </a:tblGrid>
              <a:tr h="439369">
                <a:tc gridSpan="2">
                  <a:txBody>
                    <a:bodyPr/>
                    <a:lstStyle/>
                    <a:p>
                      <a:pPr>
                        <a:lnSpc>
                          <a:spcPct val="115000"/>
                        </a:lnSpc>
                        <a:spcAft>
                          <a:spcPts val="0"/>
                        </a:spcAft>
                      </a:pP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Microorganism</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lgn="just">
                        <a:lnSpc>
                          <a:spcPct val="115000"/>
                        </a:lnSpc>
                        <a:spcAft>
                          <a:spcPts val="0"/>
                        </a:spcAft>
                      </a:pPr>
                      <a:r>
                        <a:rPr lang="ig-NG" sz="1200" b="1" i="1">
                          <a:effectLst/>
                          <a:latin typeface="Times New Roman" panose="02020603050405020304" pitchFamily="18" charset="0"/>
                          <a:ea typeface="Calibri" panose="020F0502020204030204" pitchFamily="34" charset="0"/>
                          <a:cs typeface="Times New Roman" panose="02020603050405020304" pitchFamily="18" charset="0"/>
                        </a:rPr>
                        <a:t>Amula</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1200" b="1" i="1">
                          <a:effectLst/>
                          <a:latin typeface="Times New Roman" panose="02020603050405020304" pitchFamily="18" charset="0"/>
                          <a:ea typeface="Calibri" panose="020F0502020204030204" pitchFamily="34" charset="0"/>
                          <a:cs typeface="Times New Roman" panose="02020603050405020304" pitchFamily="18" charset="0"/>
                        </a:rPr>
                        <a:t>Ogoja</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1200" b="1" i="1">
                          <a:effectLst/>
                          <a:latin typeface="Times New Roman" panose="02020603050405020304" pitchFamily="18" charset="0"/>
                          <a:ea typeface="Calibri" panose="020F0502020204030204" pitchFamily="34" charset="0"/>
                          <a:cs typeface="Times New Roman" panose="02020603050405020304" pitchFamily="18" charset="0"/>
                        </a:rPr>
                        <a:t>Hembamkwase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1200" b="1" i="1">
                          <a:effectLst/>
                          <a:latin typeface="Times New Roman" panose="02020603050405020304" pitchFamily="18" charset="0"/>
                          <a:ea typeface="Calibri" panose="020F0502020204030204" pitchFamily="34" charset="0"/>
                          <a:cs typeface="Times New Roman" panose="02020603050405020304" pitchFamily="18" charset="0"/>
                        </a:rPr>
                        <a:t>Gbongu</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9369">
                <a:tc rowSpan="5">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1200" b="1">
                          <a:effectLst/>
                          <a:latin typeface="Times New Roman" panose="02020603050405020304" pitchFamily="18" charset="0"/>
                          <a:ea typeface="Calibri" panose="020F0502020204030204" pitchFamily="34" charset="0"/>
                          <a:cs typeface="Times New Roman" panose="02020603050405020304" pitchFamily="18" charset="0"/>
                        </a:rPr>
                        <a:t>F</a:t>
                      </a:r>
                      <a:r>
                        <a:rPr lang="ig-NG" sz="1200" b="1">
                          <a:effectLst/>
                          <a:latin typeface="Times New Roman" panose="02020603050405020304" pitchFamily="18" charset="0"/>
                          <a:ea typeface="Calibri" panose="020F0502020204030204" pitchFamily="34" charset="0"/>
                          <a:cs typeface="Times New Roman" panose="02020603050405020304" pitchFamily="18" charset="0"/>
                        </a:rPr>
                        <a:t>ungi </a:t>
                      </a:r>
                      <a:r>
                        <a:rPr lang="en-US" sz="1200" b="1">
                          <a:effectLst/>
                          <a:latin typeface="Times New Roman" panose="02020603050405020304" pitchFamily="18" charset="0"/>
                          <a:ea typeface="Calibri" panose="020F0502020204030204" pitchFamily="34" charset="0"/>
                          <a:cs typeface="Times New Roman" panose="02020603050405020304" pitchFamily="18" charset="0"/>
                        </a:rPr>
                        <a:t>I</a:t>
                      </a:r>
                      <a:r>
                        <a:rPr lang="ig-NG" sz="1200" b="1">
                          <a:effectLst/>
                          <a:latin typeface="Times New Roman" panose="02020603050405020304" pitchFamily="18" charset="0"/>
                          <a:ea typeface="Calibri" panose="020F0502020204030204" pitchFamily="34" charset="0"/>
                          <a:cs typeface="Times New Roman" panose="02020603050405020304" pitchFamily="18" charset="0"/>
                        </a:rPr>
                        <a:t>solated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1200" b="1" i="1">
                          <a:effectLst/>
                          <a:latin typeface="Times New Roman" panose="02020603050405020304" pitchFamily="18" charset="0"/>
                          <a:ea typeface="Calibri" panose="020F0502020204030204" pitchFamily="34" charset="0"/>
                          <a:cs typeface="Times New Roman" panose="02020603050405020304" pitchFamily="18" charset="0"/>
                        </a:rPr>
                        <a:t>Aspergillus  niger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439369">
                <a:tc vMerge="1">
                  <a:txBody>
                    <a:bodyPr/>
                    <a:lstStyle/>
                    <a:p>
                      <a:endParaRPr lang="en-GB"/>
                    </a:p>
                  </a:txBody>
                  <a:tcPr/>
                </a:tc>
                <a:tc>
                  <a:txBody>
                    <a:bodyPr/>
                    <a:lstStyle/>
                    <a:p>
                      <a:pPr algn="just">
                        <a:lnSpc>
                          <a:spcPct val="115000"/>
                        </a:lnSpc>
                        <a:spcAft>
                          <a:spcPts val="0"/>
                        </a:spcAft>
                      </a:pPr>
                      <a:r>
                        <a:rPr lang="ig-NG" sz="1200" b="1" i="1">
                          <a:effectLst/>
                          <a:latin typeface="Times New Roman" panose="02020603050405020304" pitchFamily="18" charset="0"/>
                          <a:ea typeface="Calibri" panose="020F0502020204030204" pitchFamily="34" charset="0"/>
                          <a:cs typeface="Times New Roman" panose="02020603050405020304" pitchFamily="18" charset="0"/>
                        </a:rPr>
                        <a:t>Rhizopus  sto</a:t>
                      </a:r>
                      <a:r>
                        <a:rPr lang="en-US" sz="1200" b="1" i="1">
                          <a:effectLst/>
                          <a:latin typeface="Times New Roman" panose="02020603050405020304" pitchFamily="18" charset="0"/>
                          <a:ea typeface="Calibri" panose="020F0502020204030204" pitchFamily="34" charset="0"/>
                          <a:cs typeface="Times New Roman" panose="02020603050405020304" pitchFamily="18" charset="0"/>
                        </a:rPr>
                        <a:t>lo</a:t>
                      </a:r>
                      <a:r>
                        <a:rPr lang="ig-NG" sz="1200" b="1" i="1">
                          <a:effectLst/>
                          <a:latin typeface="Times New Roman" panose="02020603050405020304" pitchFamily="18" charset="0"/>
                          <a:ea typeface="Calibri" panose="020F0502020204030204" pitchFamily="34" charset="0"/>
                          <a:cs typeface="Times New Roman" panose="02020603050405020304" pitchFamily="18" charset="0"/>
                        </a:rPr>
                        <a:t>nifera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r>
              <a:tr h="439369">
                <a:tc vMerge="1">
                  <a:txBody>
                    <a:bodyPr/>
                    <a:lstStyle/>
                    <a:p>
                      <a:endParaRPr lang="en-GB"/>
                    </a:p>
                  </a:txBody>
                  <a:tcPr/>
                </a:tc>
                <a:tc>
                  <a:txBody>
                    <a:bodyPr/>
                    <a:lstStyle/>
                    <a:p>
                      <a:pPr algn="just">
                        <a:lnSpc>
                          <a:spcPct val="115000"/>
                        </a:lnSpc>
                        <a:spcAft>
                          <a:spcPts val="0"/>
                        </a:spcAft>
                      </a:pPr>
                      <a:r>
                        <a:rPr lang="ig-NG" sz="1200" b="1" i="1">
                          <a:effectLst/>
                          <a:latin typeface="Times New Roman" panose="02020603050405020304" pitchFamily="18" charset="0"/>
                          <a:ea typeface="Calibri" panose="020F0502020204030204" pitchFamily="34" charset="0"/>
                          <a:cs typeface="Times New Roman" panose="02020603050405020304" pitchFamily="18" charset="0"/>
                        </a:rPr>
                        <a:t>Botryodiplodia  theobromae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r>
              <a:tr h="439369">
                <a:tc vMerge="1">
                  <a:txBody>
                    <a:bodyPr/>
                    <a:lstStyle/>
                    <a:p>
                      <a:endParaRPr lang="en-GB"/>
                    </a:p>
                  </a:txBody>
                  <a:tcPr/>
                </a:tc>
                <a:tc>
                  <a:txBody>
                    <a:bodyPr/>
                    <a:lstStyle/>
                    <a:p>
                      <a:pPr algn="just">
                        <a:lnSpc>
                          <a:spcPct val="115000"/>
                        </a:lnSpc>
                        <a:spcAft>
                          <a:spcPts val="0"/>
                        </a:spcAft>
                      </a:pPr>
                      <a:r>
                        <a:rPr lang="ig-NG" sz="1200" b="1" i="1">
                          <a:effectLst/>
                          <a:latin typeface="Times New Roman" panose="02020603050405020304" pitchFamily="18" charset="0"/>
                          <a:ea typeface="Calibri" panose="020F0502020204030204" pitchFamily="34" charset="0"/>
                          <a:cs typeface="Times New Roman" panose="02020603050405020304" pitchFamily="18" charset="0"/>
                        </a:rPr>
                        <a:t>Fusarium  oxysporum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r>
              <a:tr h="439369">
                <a:tc vMerge="1">
                  <a:txBody>
                    <a:bodyPr/>
                    <a:lstStyle/>
                    <a:p>
                      <a:endParaRPr lang="en-GB"/>
                    </a:p>
                  </a:txBody>
                  <a:tcPr/>
                </a:tc>
                <a:tc>
                  <a:txBody>
                    <a:bodyPr/>
                    <a:lstStyle/>
                    <a:p>
                      <a:pPr algn="just">
                        <a:lnSpc>
                          <a:spcPct val="115000"/>
                        </a:lnSpc>
                        <a:spcAft>
                          <a:spcPts val="0"/>
                        </a:spcAft>
                      </a:pPr>
                      <a:r>
                        <a:rPr lang="ig-NG" sz="1200" b="1" i="1">
                          <a:effectLst/>
                          <a:latin typeface="Times New Roman" panose="02020603050405020304" pitchFamily="18" charset="0"/>
                          <a:ea typeface="Calibri" panose="020F0502020204030204" pitchFamily="34" charset="0"/>
                          <a:cs typeface="Times New Roman" panose="02020603050405020304" pitchFamily="18" charset="0"/>
                        </a:rPr>
                        <a:t>Penicillium marnessei</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439369">
                <a:tc rowSpan="4">
                  <a:txBody>
                    <a:bodyPr/>
                    <a:lstStyle/>
                    <a:p>
                      <a:pPr algn="just">
                        <a:lnSpc>
                          <a:spcPct val="115000"/>
                        </a:lnSpc>
                        <a:spcAft>
                          <a:spcPts val="0"/>
                        </a:spcAft>
                      </a:pPr>
                      <a:r>
                        <a:rPr lang="ig-NG" sz="12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B</a:t>
                      </a:r>
                      <a:r>
                        <a:rPr lang="ig-NG" sz="1200" b="1" dirty="0">
                          <a:effectLst/>
                          <a:latin typeface="Times New Roman" panose="02020603050405020304" pitchFamily="18" charset="0"/>
                          <a:ea typeface="Calibri" panose="020F0502020204030204" pitchFamily="34" charset="0"/>
                          <a:cs typeface="Times New Roman" panose="02020603050405020304" pitchFamily="18" charset="0"/>
                        </a:rPr>
                        <a:t>acteria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I</a:t>
                      </a:r>
                      <a:r>
                        <a:rPr lang="ig-NG" sz="1200" b="1" dirty="0">
                          <a:effectLst/>
                          <a:latin typeface="Times New Roman" panose="02020603050405020304" pitchFamily="18" charset="0"/>
                          <a:ea typeface="Calibri" panose="020F0502020204030204" pitchFamily="34" charset="0"/>
                          <a:cs typeface="Times New Roman" panose="02020603050405020304" pitchFamily="18" charset="0"/>
                        </a:rPr>
                        <a:t>solated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1200" b="1" i="1">
                          <a:effectLst/>
                          <a:latin typeface="Times New Roman" panose="02020603050405020304" pitchFamily="18" charset="0"/>
                          <a:ea typeface="Calibri" panose="020F0502020204030204" pitchFamily="34" charset="0"/>
                          <a:cs typeface="Times New Roman" panose="02020603050405020304" pitchFamily="18" charset="0"/>
                        </a:rPr>
                        <a:t>Serratia  marcescens</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439369">
                <a:tc vMerge="1">
                  <a:txBody>
                    <a:bodyPr/>
                    <a:lstStyle/>
                    <a:p>
                      <a:endParaRPr lang="en-GB"/>
                    </a:p>
                  </a:txBody>
                  <a:tcPr/>
                </a:tc>
                <a:tc>
                  <a:txBody>
                    <a:bodyPr/>
                    <a:lstStyle/>
                    <a:p>
                      <a:pPr algn="just">
                        <a:lnSpc>
                          <a:spcPct val="115000"/>
                        </a:lnSpc>
                        <a:spcAft>
                          <a:spcPts val="0"/>
                        </a:spcAft>
                      </a:pPr>
                      <a:r>
                        <a:rPr lang="ig-NG" sz="1200" b="1" i="1">
                          <a:effectLst/>
                          <a:latin typeface="Times New Roman" panose="02020603050405020304" pitchFamily="18" charset="0"/>
                          <a:ea typeface="Calibri" panose="020F0502020204030204" pitchFamily="34" charset="0"/>
                          <a:cs typeface="Times New Roman" panose="02020603050405020304" pitchFamily="18" charset="0"/>
                        </a:rPr>
                        <a:t>Erwinia  </a:t>
                      </a:r>
                      <a:r>
                        <a:rPr lang="en-US" sz="1200" b="1" i="1">
                          <a:effectLst/>
                          <a:latin typeface="Times New Roman" panose="02020603050405020304" pitchFamily="18" charset="0"/>
                          <a:ea typeface="Calibri" panose="020F0502020204030204" pitchFamily="34" charset="0"/>
                          <a:cs typeface="Times New Roman" panose="02020603050405020304" pitchFamily="18" charset="0"/>
                        </a:rPr>
                        <a:t>c</a:t>
                      </a:r>
                      <a:r>
                        <a:rPr lang="ig-NG" sz="1200" b="1" i="1">
                          <a:effectLst/>
                          <a:latin typeface="Times New Roman" panose="02020603050405020304" pitchFamily="18" charset="0"/>
                          <a:ea typeface="Calibri" panose="020F0502020204030204" pitchFamily="34" charset="0"/>
                          <a:cs typeface="Times New Roman" panose="02020603050405020304" pitchFamily="18" charset="0"/>
                        </a:rPr>
                        <a:t>a</a:t>
                      </a:r>
                      <a:r>
                        <a:rPr lang="en-US" sz="1200" b="1" i="1">
                          <a:effectLst/>
                          <a:latin typeface="Times New Roman" panose="02020603050405020304" pitchFamily="18" charset="0"/>
                          <a:ea typeface="Calibri" panose="020F0502020204030204" pitchFamily="34" charset="0"/>
                          <a:cs typeface="Times New Roman" panose="02020603050405020304" pitchFamily="18" charset="0"/>
                        </a:rPr>
                        <a:t>roto</a:t>
                      </a:r>
                      <a:r>
                        <a:rPr lang="ig-NG" sz="1200" b="1" i="1">
                          <a:effectLst/>
                          <a:latin typeface="Times New Roman" panose="02020603050405020304" pitchFamily="18" charset="0"/>
                          <a:ea typeface="Calibri" panose="020F0502020204030204" pitchFamily="34" charset="0"/>
                          <a:cs typeface="Times New Roman" panose="02020603050405020304" pitchFamily="18" charset="0"/>
                        </a:rPr>
                        <a:t>vora</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r>
              <a:tr h="439369">
                <a:tc vMerge="1">
                  <a:txBody>
                    <a:bodyPr/>
                    <a:lstStyle/>
                    <a:p>
                      <a:endParaRPr lang="en-GB"/>
                    </a:p>
                  </a:txBody>
                  <a:tcPr/>
                </a:tc>
                <a:tc>
                  <a:txBody>
                    <a:bodyPr/>
                    <a:lstStyle/>
                    <a:p>
                      <a:pPr algn="just">
                        <a:lnSpc>
                          <a:spcPct val="115000"/>
                        </a:lnSpc>
                        <a:spcAft>
                          <a:spcPts val="0"/>
                        </a:spcAft>
                      </a:pPr>
                      <a:r>
                        <a:rPr lang="ig-NG" sz="1200" b="1" i="1" dirty="0">
                          <a:effectLst/>
                          <a:latin typeface="Times New Roman" panose="02020603050405020304" pitchFamily="18" charset="0"/>
                          <a:ea typeface="Calibri" panose="020F0502020204030204" pitchFamily="34" charset="0"/>
                          <a:cs typeface="Times New Roman" panose="02020603050405020304" pitchFamily="18" charset="0"/>
                        </a:rPr>
                        <a:t>Klebsiella  oxytoca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r>
              <a:tr h="439369">
                <a:tc vMerge="1">
                  <a:txBody>
                    <a:bodyPr/>
                    <a:lstStyle/>
                    <a:p>
                      <a:endParaRPr lang="en-GB"/>
                    </a:p>
                  </a:txBody>
                  <a:tcPr/>
                </a:tc>
                <a:tc>
                  <a:txBody>
                    <a:bodyPr/>
                    <a:lstStyle/>
                    <a:p>
                      <a:pPr algn="just">
                        <a:lnSpc>
                          <a:spcPct val="115000"/>
                        </a:lnSpc>
                        <a:spcAft>
                          <a:spcPts val="0"/>
                        </a:spcAft>
                      </a:pPr>
                      <a:r>
                        <a:rPr lang="ig-NG" sz="1200" b="1" i="1">
                          <a:effectLst/>
                          <a:latin typeface="Times New Roman" panose="02020603050405020304" pitchFamily="18" charset="0"/>
                          <a:ea typeface="Calibri" panose="020F0502020204030204" pitchFamily="34" charset="0"/>
                          <a:cs typeface="Times New Roman" panose="02020603050405020304" pitchFamily="18" charset="0"/>
                        </a:rPr>
                        <a:t>Pseudomonas aeruginosa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12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
        <p:nvSpPr>
          <p:cNvPr id="7" name="Rectangle 6"/>
          <p:cNvSpPr/>
          <p:nvPr/>
        </p:nvSpPr>
        <p:spPr>
          <a:xfrm>
            <a:off x="984261" y="6131912"/>
            <a:ext cx="2844112" cy="369332"/>
          </a:xfrm>
          <a:prstGeom prst="rect">
            <a:avLst/>
          </a:prstGeom>
        </p:spPr>
        <p:txBody>
          <a:bodyPr wrap="none">
            <a:spAutoFit/>
          </a:bodyPr>
          <a:lstStyle/>
          <a:p>
            <a:r>
              <a:rPr lang="en-US" dirty="0">
                <a:latin typeface="Times New Roman" panose="02020603050405020304" pitchFamily="18" charset="0"/>
                <a:ea typeface="Calibri" panose="020F0502020204030204" pitchFamily="34" charset="0"/>
              </a:rPr>
              <a:t>Key: + = Present; - = Absent</a:t>
            </a:r>
            <a:endParaRPr lang="en-GB" dirty="0"/>
          </a:p>
        </p:txBody>
      </p:sp>
    </p:spTree>
    <p:extLst>
      <p:ext uri="{BB962C8B-B14F-4D97-AF65-F5344CB8AC3E}">
        <p14:creationId xmlns:p14="http://schemas.microsoft.com/office/powerpoint/2010/main" val="1347214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601673"/>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solidFill>
                  <a:schemeClr val="tx1"/>
                </a:solidFill>
              </a:rPr>
              <a:t/>
            </a:r>
            <a:br>
              <a:rPr lang="en-US" b="1" dirty="0" smtClean="0">
                <a:solidFill>
                  <a:schemeClr val="tx1"/>
                </a:solidFill>
              </a:rPr>
            </a:br>
            <a:r>
              <a:rPr lang="en-US" b="1" dirty="0" smtClean="0"/>
              <a:t>Results C</a:t>
            </a:r>
            <a:r>
              <a:rPr lang="en-US" b="1" cap="none" dirty="0" smtClean="0"/>
              <a:t>ont’d</a:t>
            </a:r>
            <a:endParaRPr lang="en-GB" b="1" dirty="0">
              <a:solidFill>
                <a:srgbClr val="C0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2165684" y="900281"/>
            <a:ext cx="8213558" cy="410882"/>
          </a:xfrm>
          <a:prstGeom prst="rect">
            <a:avLst/>
          </a:prstGeom>
        </p:spPr>
        <p:txBody>
          <a:bodyPr wrap="square">
            <a:spAutoFit/>
          </a:bodyPr>
          <a:lstStyle/>
          <a:p>
            <a:pPr algn="just">
              <a:lnSpc>
                <a:spcPct val="115000"/>
              </a:lnSpc>
              <a:spcAft>
                <a:spcPts val="1000"/>
              </a:spcAft>
            </a:pPr>
            <a:r>
              <a:rPr lang="ig-NG"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Table </a:t>
            </a:r>
            <a:r>
              <a:rPr lang="en-US"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3</a:t>
            </a:r>
            <a:r>
              <a:rPr lang="ig-NG"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ig-NG"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M</a:t>
            </a:r>
            <a:r>
              <a:rPr lang="ig-NG"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icroorganisms </a:t>
            </a:r>
            <a:r>
              <a:rPr lang="en-US"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a:t>
            </a:r>
            <a:r>
              <a:rPr lang="ig-NG"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solated from </a:t>
            </a:r>
            <a:r>
              <a:rPr lang="en-US"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Rotten White Yam (</a:t>
            </a:r>
            <a:r>
              <a:rPr lang="en-US"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2016 </a:t>
            </a:r>
            <a:r>
              <a:rPr lang="en-US"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harvest, </a:t>
            </a:r>
            <a:r>
              <a:rPr lang="en-US" b="1"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[13])</a:t>
            </a:r>
            <a:endParaRPr lang="en-GB"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2507298679"/>
              </p:ext>
            </p:extLst>
          </p:nvPr>
        </p:nvGraphicFramePr>
        <p:xfrm>
          <a:off x="1572127" y="1876924"/>
          <a:ext cx="9037420" cy="4262574"/>
        </p:xfrm>
        <a:graphic>
          <a:graphicData uri="http://schemas.openxmlformats.org/drawingml/2006/table">
            <a:tbl>
              <a:tblPr firstRow="1" firstCol="1" bandRow="1"/>
              <a:tblGrid>
                <a:gridCol w="4997824"/>
                <a:gridCol w="4039596"/>
              </a:tblGrid>
              <a:tr h="710429">
                <a:tc>
                  <a:txBody>
                    <a:bodyPr/>
                    <a:lstStyle/>
                    <a:p>
                      <a:pPr algn="just">
                        <a:lnSpc>
                          <a:spcPct val="15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Bacteria </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400" b="1">
                          <a:effectLst/>
                          <a:latin typeface="Times New Roman" panose="02020603050405020304" pitchFamily="18" charset="0"/>
                          <a:ea typeface="Calibri" panose="020F0502020204030204" pitchFamily="34" charset="0"/>
                          <a:cs typeface="Times New Roman" panose="02020603050405020304" pitchFamily="18" charset="0"/>
                        </a:rPr>
                        <a:t>Fungi </a:t>
                      </a:r>
                      <a:endParaRPr lang="en-GB"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0429">
                <a:tc>
                  <a:txBody>
                    <a:bodyPr/>
                    <a:lstStyle/>
                    <a:p>
                      <a:pPr algn="just">
                        <a:lnSpc>
                          <a:spcPct val="150000"/>
                        </a:lnSpc>
                        <a:spcAft>
                          <a:spcPts val="0"/>
                        </a:spcAft>
                      </a:pPr>
                      <a:r>
                        <a:rPr lang="en-US" sz="1400" b="1" i="1" dirty="0" err="1" smtClean="0">
                          <a:effectLst/>
                          <a:latin typeface="Times New Roman" panose="02020603050405020304" pitchFamily="18" charset="0"/>
                          <a:ea typeface="Calibri" panose="020F0502020204030204" pitchFamily="34" charset="0"/>
                          <a:cs typeface="Times New Roman" panose="02020603050405020304" pitchFamily="18" charset="0"/>
                        </a:rPr>
                        <a:t>Erwinia</a:t>
                      </a:r>
                      <a:r>
                        <a:rPr lang="en-US" sz="1400" b="1" i="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i="1" dirty="0" err="1" smtClean="0">
                          <a:effectLst/>
                          <a:latin typeface="Times New Roman" panose="02020603050405020304" pitchFamily="18" charset="0"/>
                          <a:ea typeface="Calibri" panose="020F0502020204030204" pitchFamily="34" charset="0"/>
                          <a:cs typeface="Times New Roman" panose="02020603050405020304" pitchFamily="18" charset="0"/>
                        </a:rPr>
                        <a:t>carotovora</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1400" b="1" i="1" dirty="0" err="1" smtClean="0">
                          <a:effectLst/>
                          <a:latin typeface="Times New Roman" panose="02020603050405020304" pitchFamily="18" charset="0"/>
                          <a:ea typeface="Calibri" panose="020F0502020204030204" pitchFamily="34" charset="0"/>
                          <a:cs typeface="Times New Roman" panose="02020603050405020304" pitchFamily="18" charset="0"/>
                        </a:rPr>
                        <a:t>Rhizopus</a:t>
                      </a:r>
                      <a:r>
                        <a:rPr lang="en-US" sz="1400" b="1" i="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i="1" dirty="0" err="1" smtClean="0">
                          <a:effectLst/>
                          <a:latin typeface="Times New Roman" panose="02020603050405020304" pitchFamily="18" charset="0"/>
                          <a:ea typeface="Calibri" panose="020F0502020204030204" pitchFamily="34" charset="0"/>
                          <a:cs typeface="Times New Roman" panose="02020603050405020304" pitchFamily="18" charset="0"/>
                        </a:rPr>
                        <a:t>stolonifera</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r>
              <a:tr h="710429">
                <a:tc>
                  <a:txBody>
                    <a:bodyPr/>
                    <a:lstStyle/>
                    <a:p>
                      <a:pPr algn="just">
                        <a:lnSpc>
                          <a:spcPct val="150000"/>
                        </a:lnSpc>
                        <a:spcAft>
                          <a:spcPts val="0"/>
                        </a:spcAft>
                      </a:pPr>
                      <a:r>
                        <a:rPr lang="en-US" sz="1400" b="1" i="1">
                          <a:effectLst/>
                          <a:latin typeface="Times New Roman" panose="02020603050405020304" pitchFamily="18" charset="0"/>
                          <a:ea typeface="Calibri" panose="020F0502020204030204" pitchFamily="34" charset="0"/>
                          <a:cs typeface="Times New Roman" panose="02020603050405020304" pitchFamily="18" charset="0"/>
                        </a:rPr>
                        <a:t>Pseudomonas aeruginosa</a:t>
                      </a:r>
                      <a:endParaRPr lang="en-GB" sz="1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0"/>
                        </a:spcAft>
                      </a:pPr>
                      <a:r>
                        <a:rPr lang="en-US" sz="1400" b="1" i="1" dirty="0" err="1" smtClean="0">
                          <a:effectLst/>
                          <a:latin typeface="Times New Roman" panose="02020603050405020304" pitchFamily="18" charset="0"/>
                          <a:ea typeface="Calibri" panose="020F0502020204030204" pitchFamily="34" charset="0"/>
                          <a:cs typeface="Times New Roman" panose="02020603050405020304" pitchFamily="18" charset="0"/>
                        </a:rPr>
                        <a:t>Aspergillus</a:t>
                      </a:r>
                      <a:r>
                        <a:rPr lang="en-US" sz="1400" b="1" i="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i="1" dirty="0" err="1" smtClean="0">
                          <a:effectLst/>
                          <a:latin typeface="Times New Roman" panose="02020603050405020304" pitchFamily="18" charset="0"/>
                          <a:ea typeface="Calibri" panose="020F0502020204030204" pitchFamily="34" charset="0"/>
                          <a:cs typeface="Times New Roman" panose="02020603050405020304" pitchFamily="18" charset="0"/>
                        </a:rPr>
                        <a:t>niger</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r>
              <a:tr h="710429">
                <a:tc>
                  <a:txBody>
                    <a:bodyPr/>
                    <a:lstStyle/>
                    <a:p>
                      <a:pPr algn="just">
                        <a:lnSpc>
                          <a:spcPct val="150000"/>
                        </a:lnSpc>
                        <a:spcAft>
                          <a:spcPts val="0"/>
                        </a:spcAft>
                      </a:pPr>
                      <a:r>
                        <a:rPr lang="en-US" sz="1400" b="1" i="1" dirty="0" err="1" smtClean="0">
                          <a:effectLst/>
                          <a:latin typeface="Times New Roman" panose="02020603050405020304" pitchFamily="18" charset="0"/>
                          <a:ea typeface="Calibri" panose="020F0502020204030204" pitchFamily="34" charset="0"/>
                          <a:cs typeface="Times New Roman" panose="02020603050405020304" pitchFamily="18" charset="0"/>
                        </a:rPr>
                        <a:t>Serratia</a:t>
                      </a:r>
                      <a:r>
                        <a:rPr lang="en-US" sz="1400" b="1" i="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i="1" dirty="0" err="1" smtClean="0">
                          <a:effectLst/>
                          <a:latin typeface="Times New Roman" panose="02020603050405020304" pitchFamily="18" charset="0"/>
                          <a:ea typeface="Calibri" panose="020F0502020204030204" pitchFamily="34" charset="0"/>
                          <a:cs typeface="Times New Roman" panose="02020603050405020304" pitchFamily="18" charset="0"/>
                        </a:rPr>
                        <a:t>marcecens</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0"/>
                        </a:spcAft>
                      </a:pPr>
                      <a:r>
                        <a:rPr lang="en-US" sz="1400" b="1" i="1" dirty="0" err="1" smtClean="0">
                          <a:effectLst/>
                          <a:latin typeface="Times New Roman" panose="02020603050405020304" pitchFamily="18" charset="0"/>
                          <a:ea typeface="Calibri" panose="020F0502020204030204" pitchFamily="34" charset="0"/>
                          <a:cs typeface="Times New Roman" panose="02020603050405020304" pitchFamily="18" charset="0"/>
                        </a:rPr>
                        <a:t>Aspergillus</a:t>
                      </a:r>
                      <a:r>
                        <a:rPr lang="en-US" sz="1400" b="1" i="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i="1" dirty="0" err="1" smtClean="0">
                          <a:effectLst/>
                          <a:latin typeface="Times New Roman" panose="02020603050405020304" pitchFamily="18" charset="0"/>
                          <a:ea typeface="Calibri" panose="020F0502020204030204" pitchFamily="34" charset="0"/>
                          <a:cs typeface="Times New Roman" panose="02020603050405020304" pitchFamily="18" charset="0"/>
                        </a:rPr>
                        <a:t>flavus</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r>
              <a:tr h="710429">
                <a:tc>
                  <a:txBody>
                    <a:bodyPr/>
                    <a:lstStyle/>
                    <a:p>
                      <a:pPr algn="just">
                        <a:lnSpc>
                          <a:spcPct val="150000"/>
                        </a:lnSpc>
                        <a:spcAft>
                          <a:spcPts val="0"/>
                        </a:spcAft>
                      </a:pPr>
                      <a:r>
                        <a:rPr lang="en-US" sz="1400" b="1" i="1" dirty="0" err="1" smtClean="0">
                          <a:effectLst/>
                          <a:latin typeface="Times New Roman" panose="02020603050405020304" pitchFamily="18" charset="0"/>
                          <a:ea typeface="Calibri" panose="020F0502020204030204" pitchFamily="34" charset="0"/>
                          <a:cs typeface="Times New Roman" panose="02020603050405020304" pitchFamily="18" charset="0"/>
                        </a:rPr>
                        <a:t>Klebsiella</a:t>
                      </a:r>
                      <a:r>
                        <a:rPr lang="en-US" sz="1400" b="1" i="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i="1" dirty="0" err="1" smtClean="0">
                          <a:effectLst/>
                          <a:latin typeface="Times New Roman" panose="02020603050405020304" pitchFamily="18" charset="0"/>
                          <a:ea typeface="Calibri" panose="020F0502020204030204" pitchFamily="34" charset="0"/>
                          <a:cs typeface="Times New Roman" panose="02020603050405020304" pitchFamily="18" charset="0"/>
                        </a:rPr>
                        <a:t>oxytoca</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0"/>
                        </a:spcAft>
                      </a:pPr>
                      <a:r>
                        <a:rPr lang="en-US" sz="1400" b="1" i="1" dirty="0" err="1" smtClean="0">
                          <a:effectLst/>
                          <a:latin typeface="Times New Roman" panose="02020603050405020304" pitchFamily="18" charset="0"/>
                          <a:ea typeface="Calibri" panose="020F0502020204030204" pitchFamily="34" charset="0"/>
                          <a:cs typeface="Times New Roman" panose="02020603050405020304" pitchFamily="18" charset="0"/>
                        </a:rPr>
                        <a:t>Fusarium</a:t>
                      </a:r>
                      <a:r>
                        <a:rPr lang="en-US" sz="1400" b="1" i="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i="1" dirty="0" err="1" smtClean="0">
                          <a:effectLst/>
                          <a:latin typeface="Times New Roman" panose="02020603050405020304" pitchFamily="18" charset="0"/>
                          <a:ea typeface="Calibri" panose="020F0502020204030204" pitchFamily="34" charset="0"/>
                          <a:cs typeface="Times New Roman" panose="02020603050405020304" pitchFamily="18" charset="0"/>
                        </a:rPr>
                        <a:t>oxysporum</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r>
              <a:tr h="710429">
                <a:tc>
                  <a:txBody>
                    <a:bodyPr/>
                    <a:lstStyle/>
                    <a:p>
                      <a:pPr algn="just">
                        <a:lnSpc>
                          <a:spcPct val="15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400" b="1" i="1" dirty="0" err="1" smtClean="0">
                          <a:effectLst/>
                          <a:latin typeface="Times New Roman" panose="02020603050405020304" pitchFamily="18" charset="0"/>
                          <a:ea typeface="Calibri" panose="020F0502020204030204" pitchFamily="34" charset="0"/>
                          <a:cs typeface="Times New Roman" panose="02020603050405020304" pitchFamily="18" charset="0"/>
                        </a:rPr>
                        <a:t>Penicillium</a:t>
                      </a:r>
                      <a:r>
                        <a:rPr lang="en-US" sz="1400" b="1" i="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i="1" dirty="0" err="1" smtClean="0">
                          <a:effectLst/>
                          <a:latin typeface="Times New Roman" panose="02020603050405020304" pitchFamily="18" charset="0"/>
                          <a:ea typeface="Calibri" panose="020F0502020204030204" pitchFamily="34" charset="0"/>
                          <a:cs typeface="Times New Roman" panose="02020603050405020304" pitchFamily="18" charset="0"/>
                        </a:rPr>
                        <a:t>marneffei</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081450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363" y="1131062"/>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solidFill>
                  <a:schemeClr val="tx1"/>
                </a:solidFill>
              </a:rPr>
              <a:t/>
            </a:r>
            <a:br>
              <a:rPr lang="en-US" b="1" dirty="0" smtClean="0">
                <a:solidFill>
                  <a:schemeClr val="tx1"/>
                </a:solidFill>
              </a:rPr>
            </a:br>
            <a:r>
              <a:rPr lang="en-US" b="1" dirty="0" smtClean="0"/>
              <a:t>Results C</a:t>
            </a:r>
            <a:r>
              <a:rPr lang="en-US" b="1" cap="none" dirty="0" smtClean="0"/>
              <a:t>ont’d</a:t>
            </a:r>
            <a:br>
              <a:rPr lang="en-US" b="1" cap="none" dirty="0" smtClean="0"/>
            </a:br>
            <a:endParaRPr lang="en-GB" b="1" dirty="0">
              <a:solidFill>
                <a:srgbClr val="C000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264695" y="1272345"/>
            <a:ext cx="11217589" cy="5529719"/>
          </a:xfrm>
          <a:prstGeom prst="rect">
            <a:avLst/>
          </a:prstGeom>
        </p:spPr>
        <p:txBody>
          <a:bodyPr wrap="square">
            <a:spAutoFit/>
          </a:bodyPr>
          <a:lstStyle/>
          <a:p>
            <a:pPr marL="457200" lvl="0" indent="-457200" algn="just">
              <a:lnSpc>
                <a:spcPct val="150000"/>
              </a:lnSpc>
              <a:spcAft>
                <a:spcPts val="1000"/>
              </a:spcAft>
              <a:buFont typeface="Wingdings" panose="05000000000000000000" pitchFamily="2" charset="2"/>
              <a:buChar char="Ø"/>
            </a:pPr>
            <a:r>
              <a:rPr lang="en-US" sz="2300" b="1" dirty="0" smtClean="0">
                <a:latin typeface="Times New Roman" panose="02020603050405020304" pitchFamily="18" charset="0"/>
                <a:cs typeface="Times New Roman" panose="02020603050405020304" pitchFamily="18" charset="0"/>
              </a:rPr>
              <a:t>Three </a:t>
            </a:r>
            <a:r>
              <a:rPr lang="en-US" sz="2300" b="1" dirty="0" smtClean="0">
                <a:latin typeface="Times New Roman" panose="02020603050405020304" pitchFamily="18" charset="0"/>
                <a:cs typeface="Times New Roman" panose="02020603050405020304" pitchFamily="18" charset="0"/>
              </a:rPr>
              <a:t>of the isolated microorganisms were completely inhibited by s</a:t>
            </a:r>
            <a:r>
              <a:rPr lang="en-US" sz="2300" b="1" dirty="0" smtClean="0">
                <a:latin typeface="Times New Roman" panose="02020603050405020304" pitchFamily="18" charset="0"/>
                <a:cs typeface="Times New Roman" panose="02020603050405020304" pitchFamily="18" charset="0"/>
              </a:rPr>
              <a:t>ingle </a:t>
            </a:r>
            <a:r>
              <a:rPr lang="en-US" sz="2300" b="1" dirty="0">
                <a:latin typeface="Times New Roman" panose="02020603050405020304" pitchFamily="18" charset="0"/>
                <a:cs typeface="Times New Roman" panose="02020603050405020304" pitchFamily="18" charset="0"/>
              </a:rPr>
              <a:t>plant </a:t>
            </a:r>
            <a:r>
              <a:rPr lang="en-US" sz="2300" b="1" dirty="0" smtClean="0">
                <a:latin typeface="Times New Roman" panose="02020603050405020304" pitchFamily="18" charset="0"/>
                <a:cs typeface="Times New Roman" panose="02020603050405020304" pitchFamily="18" charset="0"/>
              </a:rPr>
              <a:t>extracts. </a:t>
            </a:r>
            <a:r>
              <a:rPr lang="en-US" sz="2300" b="1" i="1" dirty="0" err="1">
                <a:latin typeface="Times New Roman" panose="02020603050405020304" pitchFamily="18" charset="0"/>
                <a:cs typeface="Times New Roman" panose="02020603050405020304" pitchFamily="18" charset="0"/>
              </a:rPr>
              <a:t>Terminalia</a:t>
            </a:r>
            <a:r>
              <a:rPr lang="en-US" sz="2300" b="1" i="1" dirty="0">
                <a:latin typeface="Times New Roman" panose="02020603050405020304" pitchFamily="18" charset="0"/>
                <a:cs typeface="Times New Roman" panose="02020603050405020304" pitchFamily="18" charset="0"/>
              </a:rPr>
              <a:t> </a:t>
            </a:r>
            <a:r>
              <a:rPr lang="en-US" sz="2300" b="1" i="1" dirty="0" err="1">
                <a:latin typeface="Times New Roman" panose="02020603050405020304" pitchFamily="18" charset="0"/>
                <a:cs typeface="Times New Roman" panose="02020603050405020304" pitchFamily="18" charset="0"/>
              </a:rPr>
              <a:t>catapa</a:t>
            </a:r>
            <a:r>
              <a:rPr lang="en-US" sz="2300" b="1" i="1" dirty="0">
                <a:latin typeface="Times New Roman" panose="02020603050405020304" pitchFamily="18" charset="0"/>
                <a:cs typeface="Times New Roman" panose="02020603050405020304" pitchFamily="18" charset="0"/>
              </a:rPr>
              <a:t> </a:t>
            </a:r>
            <a:r>
              <a:rPr lang="en-US" sz="2300" b="1" dirty="0">
                <a:latin typeface="Times New Roman" panose="02020603050405020304" pitchFamily="18" charset="0"/>
                <a:cs typeface="Times New Roman" panose="02020603050405020304" pitchFamily="18" charset="0"/>
              </a:rPr>
              <a:t>completely inhibited the bacteria</a:t>
            </a:r>
            <a:r>
              <a:rPr lang="en-US" sz="2300" b="1" i="1" dirty="0">
                <a:latin typeface="Times New Roman" panose="02020603050405020304" pitchFamily="18" charset="0"/>
                <a:cs typeface="Times New Roman" panose="02020603050405020304" pitchFamily="18" charset="0"/>
              </a:rPr>
              <a:t> </a:t>
            </a:r>
            <a:r>
              <a:rPr lang="en-US" sz="2300" b="1" i="1" dirty="0" err="1">
                <a:latin typeface="Times New Roman" panose="02020603050405020304" pitchFamily="18" charset="0"/>
                <a:cs typeface="Times New Roman" panose="02020603050405020304" pitchFamily="18" charset="0"/>
              </a:rPr>
              <a:t>Erwinia</a:t>
            </a:r>
            <a:r>
              <a:rPr lang="en-US" sz="2300" b="1" i="1" dirty="0">
                <a:latin typeface="Times New Roman" panose="02020603050405020304" pitchFamily="18" charset="0"/>
                <a:cs typeface="Times New Roman" panose="02020603050405020304" pitchFamily="18" charset="0"/>
              </a:rPr>
              <a:t> </a:t>
            </a:r>
            <a:r>
              <a:rPr lang="en-US" sz="2300" b="1" i="1" dirty="0" err="1" smtClean="0">
                <a:latin typeface="Times New Roman" panose="02020603050405020304" pitchFamily="18" charset="0"/>
                <a:cs typeface="Times New Roman" panose="02020603050405020304" pitchFamily="18" charset="0"/>
              </a:rPr>
              <a:t>carotovora</a:t>
            </a:r>
            <a:r>
              <a:rPr lang="en-US" sz="2300" b="1" i="1" dirty="0" smtClean="0">
                <a:latin typeface="Times New Roman" panose="02020603050405020304" pitchFamily="18" charset="0"/>
                <a:cs typeface="Times New Roman" panose="02020603050405020304" pitchFamily="18" charset="0"/>
              </a:rPr>
              <a:t>; </a:t>
            </a:r>
            <a:r>
              <a:rPr lang="en-US" sz="2300" b="1" i="1" dirty="0" err="1" smtClean="0">
                <a:latin typeface="Times New Roman" panose="02020603050405020304" pitchFamily="18" charset="0"/>
                <a:cs typeface="Times New Roman" panose="02020603050405020304" pitchFamily="18" charset="0"/>
              </a:rPr>
              <a:t>Jatropha</a:t>
            </a:r>
            <a:r>
              <a:rPr lang="en-US" sz="2300" b="1" i="1" dirty="0" smtClean="0">
                <a:latin typeface="Times New Roman" panose="02020603050405020304" pitchFamily="18" charset="0"/>
                <a:cs typeface="Times New Roman" panose="02020603050405020304" pitchFamily="18" charset="0"/>
              </a:rPr>
              <a:t> </a:t>
            </a:r>
            <a:r>
              <a:rPr lang="en-US" sz="2300" b="1" i="1" dirty="0" err="1">
                <a:latin typeface="Times New Roman" panose="02020603050405020304" pitchFamily="18" charset="0"/>
                <a:cs typeface="Times New Roman" panose="02020603050405020304" pitchFamily="18" charset="0"/>
              </a:rPr>
              <a:t>tanjorensis</a:t>
            </a:r>
            <a:r>
              <a:rPr lang="en-US" sz="2300" b="1" i="1" dirty="0">
                <a:latin typeface="Times New Roman" panose="02020603050405020304" pitchFamily="18" charset="0"/>
                <a:cs typeface="Times New Roman" panose="02020603050405020304" pitchFamily="18" charset="0"/>
              </a:rPr>
              <a:t> </a:t>
            </a:r>
            <a:r>
              <a:rPr lang="en-US" sz="2300" b="1" dirty="0">
                <a:latin typeface="Times New Roman" panose="02020603050405020304" pitchFamily="18" charset="0"/>
                <a:cs typeface="Times New Roman" panose="02020603050405020304" pitchFamily="18" charset="0"/>
              </a:rPr>
              <a:t>completely inhibited the bacteria </a:t>
            </a:r>
            <a:r>
              <a:rPr lang="en-US" sz="2300" b="1" i="1" dirty="0">
                <a:latin typeface="Times New Roman" panose="02020603050405020304" pitchFamily="18" charset="0"/>
                <a:cs typeface="Times New Roman" panose="02020603050405020304" pitchFamily="18" charset="0"/>
              </a:rPr>
              <a:t>Pseudomonas </a:t>
            </a:r>
            <a:r>
              <a:rPr lang="en-US" sz="2300" b="1" i="1" dirty="0" err="1">
                <a:latin typeface="Times New Roman" panose="02020603050405020304" pitchFamily="18" charset="0"/>
                <a:cs typeface="Times New Roman" panose="02020603050405020304" pitchFamily="18" charset="0"/>
              </a:rPr>
              <a:t>aeruginosa</a:t>
            </a:r>
            <a:r>
              <a:rPr lang="en-US" sz="2300" b="1" i="1" dirty="0">
                <a:latin typeface="Times New Roman" panose="02020603050405020304" pitchFamily="18" charset="0"/>
                <a:cs typeface="Times New Roman" panose="02020603050405020304" pitchFamily="18" charset="0"/>
              </a:rPr>
              <a:t> </a:t>
            </a:r>
            <a:r>
              <a:rPr lang="en-US" sz="2300" b="1" dirty="0">
                <a:latin typeface="Times New Roman" panose="02020603050405020304" pitchFamily="18" charset="0"/>
                <a:cs typeface="Times New Roman" panose="02020603050405020304" pitchFamily="18" charset="0"/>
              </a:rPr>
              <a:t>and </a:t>
            </a:r>
            <a:r>
              <a:rPr lang="en-US" sz="2300" b="1" i="1" dirty="0" err="1" smtClean="0">
                <a:latin typeface="Times New Roman" panose="02020603050405020304" pitchFamily="18" charset="0"/>
                <a:cs typeface="Times New Roman" panose="02020603050405020304" pitchFamily="18" charset="0"/>
              </a:rPr>
              <a:t>Passiflora</a:t>
            </a:r>
            <a:r>
              <a:rPr lang="en-US" sz="2300" b="1" i="1" dirty="0" smtClean="0">
                <a:latin typeface="Times New Roman" panose="02020603050405020304" pitchFamily="18" charset="0"/>
                <a:cs typeface="Times New Roman" panose="02020603050405020304" pitchFamily="18" charset="0"/>
              </a:rPr>
              <a:t> </a:t>
            </a:r>
            <a:r>
              <a:rPr lang="en-US" sz="2300" b="1" i="1" dirty="0" err="1" smtClean="0">
                <a:latin typeface="Times New Roman" panose="02020603050405020304" pitchFamily="18" charset="0"/>
                <a:cs typeface="Times New Roman" panose="02020603050405020304" pitchFamily="18" charset="0"/>
              </a:rPr>
              <a:t>edulis</a:t>
            </a:r>
            <a:r>
              <a:rPr lang="en-US" sz="2300" b="1" dirty="0">
                <a:latin typeface="Times New Roman" panose="02020603050405020304" pitchFamily="18" charset="0"/>
                <a:cs typeface="Times New Roman" panose="02020603050405020304" pitchFamily="18" charset="0"/>
              </a:rPr>
              <a:t> </a:t>
            </a:r>
            <a:r>
              <a:rPr lang="en-US" sz="2300" b="1" dirty="0">
                <a:latin typeface="Times New Roman" panose="02020603050405020304" pitchFamily="18" charset="0"/>
                <a:cs typeface="Times New Roman" panose="02020603050405020304" pitchFamily="18" charset="0"/>
              </a:rPr>
              <a:t>completely inhibited one fungi, </a:t>
            </a:r>
            <a:r>
              <a:rPr lang="en-US" sz="2300" b="1" i="1" dirty="0" err="1">
                <a:latin typeface="Times New Roman" panose="02020603050405020304" pitchFamily="18" charset="0"/>
                <a:cs typeface="Times New Roman" panose="02020603050405020304" pitchFamily="18" charset="0"/>
              </a:rPr>
              <a:t>Rhizopus</a:t>
            </a:r>
            <a:r>
              <a:rPr lang="en-US" sz="2300" b="1" i="1" dirty="0">
                <a:latin typeface="Times New Roman" panose="02020603050405020304" pitchFamily="18" charset="0"/>
                <a:cs typeface="Times New Roman" panose="02020603050405020304" pitchFamily="18" charset="0"/>
              </a:rPr>
              <a:t> </a:t>
            </a:r>
            <a:r>
              <a:rPr lang="en-US" sz="2300" b="1" i="1" dirty="0" err="1" smtClean="0">
                <a:latin typeface="Times New Roman" panose="02020603050405020304" pitchFamily="18" charset="0"/>
                <a:cs typeface="Times New Roman" panose="02020603050405020304" pitchFamily="18" charset="0"/>
              </a:rPr>
              <a:t>stolonifera</a:t>
            </a:r>
            <a:r>
              <a:rPr lang="en-US" sz="2300" b="1" i="1" dirty="0" smtClean="0">
                <a:latin typeface="Times New Roman" panose="02020603050405020304" pitchFamily="18" charset="0"/>
                <a:cs typeface="Times New Roman" panose="02020603050405020304" pitchFamily="18" charset="0"/>
              </a:rPr>
              <a:t>  </a:t>
            </a:r>
            <a:r>
              <a:rPr lang="en-US" sz="2300" b="1" dirty="0" smtClean="0">
                <a:latin typeface="Times New Roman" panose="02020603050405020304" pitchFamily="18" charset="0"/>
                <a:cs typeface="Times New Roman" panose="02020603050405020304" pitchFamily="18" charset="0"/>
              </a:rPr>
              <a:t>(</a:t>
            </a:r>
            <a:r>
              <a:rPr lang="en-US" sz="2300" b="1" dirty="0">
                <a:latin typeface="Times New Roman" panose="02020603050405020304" pitchFamily="18" charset="0"/>
                <a:cs typeface="Times New Roman" panose="02020603050405020304" pitchFamily="18" charset="0"/>
              </a:rPr>
              <a:t>Table 4 c, e, f in </a:t>
            </a:r>
            <a:r>
              <a:rPr lang="en-US" sz="2300" b="1" dirty="0" smtClean="0">
                <a:latin typeface="Times New Roman" panose="02020603050405020304" pitchFamily="18" charset="0"/>
                <a:cs typeface="Times New Roman" panose="02020603050405020304" pitchFamily="18" charset="0"/>
              </a:rPr>
              <a:t>[7]), </a:t>
            </a:r>
            <a:r>
              <a:rPr lang="en-US" sz="2300" b="1" dirty="0">
                <a:latin typeface="Times New Roman" panose="02020603050405020304" pitchFamily="18" charset="0"/>
                <a:cs typeface="Times New Roman" panose="02020603050405020304" pitchFamily="18" charset="0"/>
              </a:rPr>
              <a:t>(Table 5 in </a:t>
            </a:r>
            <a:r>
              <a:rPr lang="en-US" sz="2300" b="1" dirty="0" smtClean="0">
                <a:latin typeface="Times New Roman" panose="02020603050405020304" pitchFamily="18" charset="0"/>
                <a:cs typeface="Times New Roman" panose="02020603050405020304" pitchFamily="18" charset="0"/>
              </a:rPr>
              <a:t>[6</a:t>
            </a:r>
            <a:r>
              <a:rPr lang="en-US" sz="2300" b="1" dirty="0" smtClean="0">
                <a:latin typeface="Times New Roman" panose="02020603050405020304" pitchFamily="18" charset="0"/>
                <a:cs typeface="Times New Roman" panose="02020603050405020304" pitchFamily="18" charset="0"/>
              </a:rPr>
              <a:t>]).</a:t>
            </a:r>
            <a:endParaRPr lang="en-US" sz="2300" b="1" dirty="0" smtClean="0">
              <a:latin typeface="Times New Roman" panose="02020603050405020304" pitchFamily="18" charset="0"/>
              <a:cs typeface="Times New Roman" panose="02020603050405020304" pitchFamily="18" charset="0"/>
            </a:endParaRPr>
          </a:p>
          <a:p>
            <a:pPr marL="457200" lvl="0" indent="-457200" algn="just">
              <a:lnSpc>
                <a:spcPct val="150000"/>
              </a:lnSpc>
              <a:spcAft>
                <a:spcPts val="1000"/>
              </a:spcAft>
              <a:buFont typeface="Wingdings" panose="05000000000000000000" pitchFamily="2" charset="2"/>
              <a:buChar char="Ø"/>
            </a:pPr>
            <a:r>
              <a:rPr lang="en-US" sz="2300" b="1" dirty="0" smtClean="0">
                <a:latin typeface="Times New Roman" panose="02020603050405020304" pitchFamily="18" charset="0"/>
                <a:cs typeface="Times New Roman" panose="02020603050405020304" pitchFamily="18" charset="0"/>
              </a:rPr>
              <a:t>Treatment </a:t>
            </a:r>
            <a:r>
              <a:rPr lang="en-US" sz="2300" b="1" dirty="0">
                <a:latin typeface="Times New Roman" panose="02020603050405020304" pitchFamily="18" charset="0"/>
                <a:cs typeface="Times New Roman" panose="02020603050405020304" pitchFamily="18" charset="0"/>
              </a:rPr>
              <a:t>with synergistic plants extract completely inhibited all the four isolated bacteria; no fungi was completely inhibited but showed </a:t>
            </a:r>
            <a:r>
              <a:rPr lang="en-US" sz="2300" b="1" dirty="0" smtClean="0">
                <a:latin typeface="Times New Roman" panose="02020603050405020304" pitchFamily="18" charset="0"/>
                <a:cs typeface="Times New Roman" panose="02020603050405020304" pitchFamily="18" charset="0"/>
              </a:rPr>
              <a:t>inhibition of various degrees; </a:t>
            </a:r>
            <a:r>
              <a:rPr lang="en-US" sz="2300" b="1" i="1" dirty="0" err="1" smtClean="0">
                <a:latin typeface="Times New Roman" panose="02020603050405020304" pitchFamily="18" charset="0"/>
                <a:cs typeface="Times New Roman" panose="02020603050405020304" pitchFamily="18" charset="0"/>
              </a:rPr>
              <a:t>Rhizopus</a:t>
            </a:r>
            <a:r>
              <a:rPr lang="en-US" sz="2300" b="1" i="1" dirty="0" smtClean="0">
                <a:latin typeface="Times New Roman" panose="02020603050405020304" pitchFamily="18" charset="0"/>
                <a:cs typeface="Times New Roman" panose="02020603050405020304" pitchFamily="18" charset="0"/>
              </a:rPr>
              <a:t> </a:t>
            </a:r>
            <a:r>
              <a:rPr lang="en-US" sz="2300" b="1" i="1" dirty="0" err="1">
                <a:latin typeface="Times New Roman" panose="02020603050405020304" pitchFamily="18" charset="0"/>
                <a:cs typeface="Times New Roman" panose="02020603050405020304" pitchFamily="18" charset="0"/>
              </a:rPr>
              <a:t>stolonifera</a:t>
            </a:r>
            <a:r>
              <a:rPr lang="en-US" sz="2300" b="1" dirty="0">
                <a:latin typeface="Times New Roman" panose="02020603050405020304" pitchFamily="18" charset="0"/>
                <a:cs typeface="Times New Roman" panose="02020603050405020304" pitchFamily="18" charset="0"/>
              </a:rPr>
              <a:t>, </a:t>
            </a:r>
            <a:r>
              <a:rPr lang="en-US" sz="2300" b="1" i="1" dirty="0" err="1">
                <a:latin typeface="Times New Roman" panose="02020603050405020304" pitchFamily="18" charset="0"/>
                <a:cs typeface="Times New Roman" panose="02020603050405020304" pitchFamily="18" charset="0"/>
              </a:rPr>
              <a:t>Aspergillus</a:t>
            </a:r>
            <a:r>
              <a:rPr lang="en-US" sz="2300" b="1" i="1" dirty="0">
                <a:latin typeface="Times New Roman" panose="02020603050405020304" pitchFamily="18" charset="0"/>
                <a:cs typeface="Times New Roman" panose="02020603050405020304" pitchFamily="18" charset="0"/>
              </a:rPr>
              <a:t> </a:t>
            </a:r>
            <a:r>
              <a:rPr lang="en-US" sz="2300" b="1" i="1" dirty="0" err="1">
                <a:latin typeface="Times New Roman" panose="02020603050405020304" pitchFamily="18" charset="0"/>
                <a:cs typeface="Times New Roman" panose="02020603050405020304" pitchFamily="18" charset="0"/>
              </a:rPr>
              <a:t>flavus</a:t>
            </a:r>
            <a:r>
              <a:rPr lang="en-US" sz="2300" b="1" dirty="0">
                <a:latin typeface="Times New Roman" panose="02020603050405020304" pitchFamily="18" charset="0"/>
                <a:cs typeface="Times New Roman" panose="02020603050405020304" pitchFamily="18" charset="0"/>
              </a:rPr>
              <a:t>, and </a:t>
            </a:r>
            <a:r>
              <a:rPr lang="en-US" sz="2300" b="1" i="1" dirty="0" err="1">
                <a:latin typeface="Times New Roman" panose="02020603050405020304" pitchFamily="18" charset="0"/>
                <a:cs typeface="Times New Roman" panose="02020603050405020304" pitchFamily="18" charset="0"/>
              </a:rPr>
              <a:t>Fusarium</a:t>
            </a:r>
            <a:r>
              <a:rPr lang="en-US" sz="2300" b="1" i="1" dirty="0">
                <a:latin typeface="Times New Roman" panose="02020603050405020304" pitchFamily="18" charset="0"/>
                <a:cs typeface="Times New Roman" panose="02020603050405020304" pitchFamily="18" charset="0"/>
              </a:rPr>
              <a:t> </a:t>
            </a:r>
            <a:r>
              <a:rPr lang="en-US" sz="2300" b="1" i="1" dirty="0" err="1" smtClean="0">
                <a:latin typeface="Times New Roman" panose="02020603050405020304" pitchFamily="18" charset="0"/>
                <a:cs typeface="Times New Roman" panose="02020603050405020304" pitchFamily="18" charset="0"/>
              </a:rPr>
              <a:t>oxysporum</a:t>
            </a:r>
            <a:r>
              <a:rPr lang="en-US" sz="2300" b="1" i="1" dirty="0" smtClean="0">
                <a:latin typeface="Times New Roman" panose="02020603050405020304" pitchFamily="18" charset="0"/>
                <a:cs typeface="Times New Roman" panose="02020603050405020304" pitchFamily="18" charset="0"/>
              </a:rPr>
              <a:t> </a:t>
            </a:r>
            <a:r>
              <a:rPr lang="en-US" sz="2300" b="1" dirty="0" smtClean="0">
                <a:latin typeface="Times New Roman" panose="02020603050405020304" pitchFamily="18" charset="0"/>
                <a:cs typeface="Times New Roman" panose="02020603050405020304" pitchFamily="18" charset="0"/>
              </a:rPr>
              <a:t>showed </a:t>
            </a:r>
            <a:r>
              <a:rPr lang="en-US" sz="2300" b="1" dirty="0">
                <a:latin typeface="Times New Roman" panose="02020603050405020304" pitchFamily="18" charset="0"/>
                <a:cs typeface="Times New Roman" panose="02020603050405020304" pitchFamily="18" charset="0"/>
              </a:rPr>
              <a:t>60% inhibition and </a:t>
            </a:r>
            <a:r>
              <a:rPr lang="en-US" sz="2300" b="1" i="1" dirty="0" err="1" smtClean="0">
                <a:latin typeface="Times New Roman" panose="02020603050405020304" pitchFamily="18" charset="0"/>
                <a:cs typeface="Times New Roman" panose="02020603050405020304" pitchFamily="18" charset="0"/>
              </a:rPr>
              <a:t>Aspergillus</a:t>
            </a:r>
            <a:r>
              <a:rPr lang="en-US" sz="2300" b="1" i="1" dirty="0" smtClean="0">
                <a:latin typeface="Times New Roman" panose="02020603050405020304" pitchFamily="18" charset="0"/>
                <a:cs typeface="Times New Roman" panose="02020603050405020304" pitchFamily="18" charset="0"/>
              </a:rPr>
              <a:t> </a:t>
            </a:r>
            <a:r>
              <a:rPr lang="en-US" sz="2300" b="1" i="1" dirty="0" err="1">
                <a:latin typeface="Times New Roman" panose="02020603050405020304" pitchFamily="18" charset="0"/>
                <a:cs typeface="Times New Roman" panose="02020603050405020304" pitchFamily="18" charset="0"/>
              </a:rPr>
              <a:t>niger</a:t>
            </a:r>
            <a:r>
              <a:rPr lang="en-US" sz="2300" b="1" dirty="0">
                <a:latin typeface="Times New Roman" panose="02020603050405020304" pitchFamily="18" charset="0"/>
                <a:cs typeface="Times New Roman" panose="02020603050405020304" pitchFamily="18" charset="0"/>
              </a:rPr>
              <a:t>, </a:t>
            </a:r>
            <a:r>
              <a:rPr lang="en-US" sz="2300" b="1" dirty="0" smtClean="0">
                <a:latin typeface="Times New Roman" panose="02020603050405020304" pitchFamily="18" charset="0"/>
                <a:cs typeface="Times New Roman" panose="02020603050405020304" pitchFamily="18" charset="0"/>
              </a:rPr>
              <a:t> </a:t>
            </a:r>
            <a:r>
              <a:rPr lang="en-US" sz="2300" b="1" i="1" dirty="0" err="1">
                <a:latin typeface="Times New Roman" panose="02020603050405020304" pitchFamily="18" charset="0"/>
                <a:cs typeface="Times New Roman" panose="02020603050405020304" pitchFamily="18" charset="0"/>
              </a:rPr>
              <a:t>Penicillium</a:t>
            </a:r>
            <a:r>
              <a:rPr lang="en-US" sz="2300" b="1" i="1" dirty="0">
                <a:latin typeface="Times New Roman" panose="02020603050405020304" pitchFamily="18" charset="0"/>
                <a:cs typeface="Times New Roman" panose="02020603050405020304" pitchFamily="18" charset="0"/>
              </a:rPr>
              <a:t> </a:t>
            </a:r>
            <a:r>
              <a:rPr lang="en-US" sz="2300" b="1" i="1" dirty="0" err="1" smtClean="0">
                <a:latin typeface="Times New Roman" panose="02020603050405020304" pitchFamily="18" charset="0"/>
                <a:cs typeface="Times New Roman" panose="02020603050405020304" pitchFamily="18" charset="0"/>
              </a:rPr>
              <a:t>marneffei</a:t>
            </a:r>
            <a:r>
              <a:rPr lang="en-US" sz="2300" b="1" dirty="0" smtClean="0">
                <a:latin typeface="Times New Roman" panose="02020603050405020304" pitchFamily="18" charset="0"/>
                <a:cs typeface="Times New Roman" panose="02020603050405020304" pitchFamily="18" charset="0"/>
              </a:rPr>
              <a:t> </a:t>
            </a:r>
            <a:r>
              <a:rPr lang="en-US" sz="2300" b="1" dirty="0">
                <a:latin typeface="Times New Roman" panose="02020603050405020304" pitchFamily="18" charset="0"/>
                <a:cs typeface="Times New Roman" panose="02020603050405020304" pitchFamily="18" charset="0"/>
              </a:rPr>
              <a:t>showed 80% </a:t>
            </a:r>
            <a:r>
              <a:rPr lang="en-US" sz="2300" b="1" dirty="0">
                <a:latin typeface="Times New Roman" panose="02020603050405020304" pitchFamily="18" charset="0"/>
                <a:cs typeface="Times New Roman" panose="02020603050405020304" pitchFamily="18" charset="0"/>
              </a:rPr>
              <a:t>inhibition (Table 6 in [</a:t>
            </a:r>
            <a:r>
              <a:rPr lang="en-US" sz="2300" b="1" dirty="0" smtClean="0">
                <a:latin typeface="Times New Roman" panose="02020603050405020304" pitchFamily="18" charset="0"/>
                <a:cs typeface="Times New Roman" panose="02020603050405020304" pitchFamily="18" charset="0"/>
              </a:rPr>
              <a:t>13</a:t>
            </a:r>
            <a:r>
              <a:rPr lang="en-US" sz="2300" b="1" dirty="0" smtClean="0">
                <a:latin typeface="Times New Roman" panose="02020603050405020304" pitchFamily="18" charset="0"/>
                <a:cs typeface="Times New Roman" panose="02020603050405020304" pitchFamily="18" charset="0"/>
              </a:rPr>
              <a:t>]).</a:t>
            </a:r>
            <a:endParaRPr lang="en-GB" sz="23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30224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194" y="730010"/>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solidFill>
                  <a:schemeClr val="tx1"/>
                </a:solidFill>
              </a:rPr>
              <a:t/>
            </a:r>
            <a:br>
              <a:rPr lang="en-US" b="1" dirty="0" smtClean="0">
                <a:solidFill>
                  <a:schemeClr val="tx1"/>
                </a:solidFill>
              </a:rPr>
            </a:br>
            <a:r>
              <a:rPr lang="en-US" b="1" dirty="0" smtClean="0"/>
              <a:t>Results C</a:t>
            </a:r>
            <a:r>
              <a:rPr lang="en-US" b="1" cap="none" dirty="0" smtClean="0"/>
              <a:t>ont’d</a:t>
            </a:r>
            <a:endParaRPr lang="en-GB" b="1" dirty="0">
              <a:solidFill>
                <a:srgbClr val="C0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320842" y="1371849"/>
            <a:ext cx="11871158" cy="5185522"/>
          </a:xfrm>
          <a:prstGeom prst="rect">
            <a:avLst/>
          </a:prstGeom>
        </p:spPr>
        <p:txBody>
          <a:bodyPr wrap="square">
            <a:spAutoFit/>
          </a:bodyPr>
          <a:lstStyle/>
          <a:p>
            <a:pPr>
              <a:lnSpc>
                <a:spcPct val="150000"/>
              </a:lnSpc>
              <a:spcAft>
                <a:spcPts val="0"/>
              </a:spcAft>
            </a:pPr>
            <a:r>
              <a:rPr lang="en-US" sz="2700" b="1" dirty="0">
                <a:latin typeface="Times New Roman" panose="02020603050405020304" pitchFamily="18" charset="0"/>
                <a:ea typeface="Calibri" panose="020F0502020204030204" pitchFamily="34" charset="0"/>
                <a:cs typeface="Times New Roman" panose="02020603050405020304" pitchFamily="18" charset="0"/>
              </a:rPr>
              <a:t>Table 4 a-f: Single Plant Extract inhibition Test on Water Yam Isolates (2014 harvest, </a:t>
            </a:r>
            <a:r>
              <a:rPr lang="en-US" sz="2700" b="1" dirty="0" smtClean="0">
                <a:latin typeface="Times New Roman" panose="02020603050405020304" pitchFamily="18" charset="0"/>
                <a:ea typeface="Calibri" panose="020F0502020204030204" pitchFamily="34" charset="0"/>
                <a:cs typeface="Times New Roman" panose="02020603050405020304" pitchFamily="18" charset="0"/>
              </a:rPr>
              <a:t>[7])</a:t>
            </a:r>
            <a:endParaRPr lang="en-GB" sz="2700" b="1" dirty="0">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spcAft>
                <a:spcPts val="0"/>
              </a:spcAft>
            </a:pPr>
            <a:r>
              <a:rPr lang="en-US" sz="2700" b="1" dirty="0">
                <a:latin typeface="Times New Roman" panose="02020603050405020304" pitchFamily="18" charset="0"/>
                <a:ea typeface="Calibri" panose="020F0502020204030204" pitchFamily="34" charset="0"/>
                <a:cs typeface="Times New Roman" panose="02020603050405020304" pitchFamily="18" charset="0"/>
              </a:rPr>
              <a:t> (a) Antimicrobial sensitivity test on the fungi </a:t>
            </a:r>
            <a:r>
              <a:rPr lang="en-US" sz="2700" b="1" dirty="0" err="1">
                <a:latin typeface="Times New Roman" panose="02020603050405020304" pitchFamily="18" charset="0"/>
                <a:ea typeface="Calibri" panose="020F0502020204030204" pitchFamily="34" charset="0"/>
                <a:cs typeface="Times New Roman" panose="02020603050405020304" pitchFamily="18" charset="0"/>
              </a:rPr>
              <a:t>Aspergillus</a:t>
            </a:r>
            <a:r>
              <a:rPr lang="en-US" sz="2700" b="1" dirty="0">
                <a:latin typeface="Times New Roman" panose="02020603050405020304" pitchFamily="18" charset="0"/>
                <a:ea typeface="Calibri" panose="020F0502020204030204" pitchFamily="34" charset="0"/>
                <a:cs typeface="Times New Roman" panose="02020603050405020304" pitchFamily="18" charset="0"/>
              </a:rPr>
              <a:t> </a:t>
            </a:r>
            <a:r>
              <a:rPr lang="en-US" sz="2700" b="1" dirty="0" err="1">
                <a:latin typeface="Times New Roman" panose="02020603050405020304" pitchFamily="18" charset="0"/>
                <a:ea typeface="Calibri" panose="020F0502020204030204" pitchFamily="34" charset="0"/>
                <a:cs typeface="Times New Roman" panose="02020603050405020304" pitchFamily="18" charset="0"/>
              </a:rPr>
              <a:t>niger</a:t>
            </a:r>
            <a:r>
              <a:rPr lang="en-US" sz="2700" b="1" dirty="0">
                <a:latin typeface="Times New Roman" panose="02020603050405020304" pitchFamily="18" charset="0"/>
                <a:ea typeface="Calibri" panose="020F0502020204030204" pitchFamily="34" charset="0"/>
                <a:cs typeface="Times New Roman" panose="02020603050405020304" pitchFamily="18" charset="0"/>
              </a:rPr>
              <a:t>; </a:t>
            </a:r>
            <a:endParaRPr lang="en-US" sz="2700" b="1" dirty="0" smtClean="0">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spcAft>
                <a:spcPts val="0"/>
              </a:spcAft>
            </a:pPr>
            <a:r>
              <a:rPr lang="en-US" sz="2700" b="1"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700" b="1" dirty="0">
                <a:latin typeface="Times New Roman" panose="02020603050405020304" pitchFamily="18" charset="0"/>
                <a:ea typeface="Calibri" panose="020F0502020204030204" pitchFamily="34" charset="0"/>
                <a:cs typeface="Times New Roman" panose="02020603050405020304" pitchFamily="18" charset="0"/>
              </a:rPr>
              <a:t>b) Antimicrobial sensitivity test on the fungi </a:t>
            </a:r>
            <a:r>
              <a:rPr lang="en-US" sz="2700" b="1" dirty="0" err="1">
                <a:latin typeface="Times New Roman" panose="02020603050405020304" pitchFamily="18" charset="0"/>
                <a:ea typeface="Calibri" panose="020F0502020204030204" pitchFamily="34" charset="0"/>
                <a:cs typeface="Times New Roman" panose="02020603050405020304" pitchFamily="18" charset="0"/>
              </a:rPr>
              <a:t>Aspergillus</a:t>
            </a:r>
            <a:r>
              <a:rPr lang="en-US" sz="2700" b="1" dirty="0">
                <a:latin typeface="Times New Roman" panose="02020603050405020304" pitchFamily="18" charset="0"/>
                <a:ea typeface="Calibri" panose="020F0502020204030204" pitchFamily="34" charset="0"/>
                <a:cs typeface="Times New Roman" panose="02020603050405020304" pitchFamily="18" charset="0"/>
              </a:rPr>
              <a:t> </a:t>
            </a:r>
            <a:r>
              <a:rPr lang="en-US" sz="2700" b="1" dirty="0" err="1">
                <a:latin typeface="Times New Roman" panose="02020603050405020304" pitchFamily="18" charset="0"/>
                <a:ea typeface="Calibri" panose="020F0502020204030204" pitchFamily="34" charset="0"/>
                <a:cs typeface="Times New Roman" panose="02020603050405020304" pitchFamily="18" charset="0"/>
              </a:rPr>
              <a:t>flavus</a:t>
            </a:r>
            <a:r>
              <a:rPr lang="en-US" sz="2700" b="1" dirty="0">
                <a:latin typeface="Times New Roman" panose="02020603050405020304" pitchFamily="18" charset="0"/>
                <a:ea typeface="Calibri" panose="020F0502020204030204" pitchFamily="34" charset="0"/>
                <a:cs typeface="Times New Roman" panose="02020603050405020304" pitchFamily="18" charset="0"/>
              </a:rPr>
              <a:t>; </a:t>
            </a:r>
            <a:endParaRPr lang="en-US" sz="2700" b="1" dirty="0" smtClean="0">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spcAft>
                <a:spcPts val="0"/>
              </a:spcAft>
            </a:pPr>
            <a:r>
              <a:rPr lang="en-US" sz="2700" b="1"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700" b="1" dirty="0">
                <a:latin typeface="Times New Roman" panose="02020603050405020304" pitchFamily="18" charset="0"/>
                <a:ea typeface="Calibri" panose="020F0502020204030204" pitchFamily="34" charset="0"/>
                <a:cs typeface="Times New Roman" panose="02020603050405020304" pitchFamily="18" charset="0"/>
              </a:rPr>
              <a:t>c) Antimicrobial sensitivity test on the fungi </a:t>
            </a:r>
            <a:r>
              <a:rPr lang="en-US" sz="2700" b="1" dirty="0" err="1">
                <a:latin typeface="Times New Roman" panose="02020603050405020304" pitchFamily="18" charset="0"/>
                <a:ea typeface="Calibri" panose="020F0502020204030204" pitchFamily="34" charset="0"/>
                <a:cs typeface="Times New Roman" panose="02020603050405020304" pitchFamily="18" charset="0"/>
              </a:rPr>
              <a:t>Rhizopus</a:t>
            </a:r>
            <a:r>
              <a:rPr lang="en-US" sz="2700" b="1" dirty="0">
                <a:latin typeface="Times New Roman" panose="02020603050405020304" pitchFamily="18" charset="0"/>
                <a:ea typeface="Calibri" panose="020F0502020204030204" pitchFamily="34" charset="0"/>
                <a:cs typeface="Times New Roman" panose="02020603050405020304" pitchFamily="18" charset="0"/>
              </a:rPr>
              <a:t> </a:t>
            </a:r>
            <a:r>
              <a:rPr lang="en-US" sz="2700" b="1" dirty="0" err="1">
                <a:latin typeface="Times New Roman" panose="02020603050405020304" pitchFamily="18" charset="0"/>
                <a:ea typeface="Calibri" panose="020F0502020204030204" pitchFamily="34" charset="0"/>
                <a:cs typeface="Times New Roman" panose="02020603050405020304" pitchFamily="18" charset="0"/>
              </a:rPr>
              <a:t>stolonifera</a:t>
            </a:r>
            <a:r>
              <a:rPr lang="en-US" sz="2700" b="1" dirty="0">
                <a:latin typeface="Times New Roman" panose="02020603050405020304" pitchFamily="18" charset="0"/>
                <a:ea typeface="Calibri" panose="020F0502020204030204" pitchFamily="34" charset="0"/>
                <a:cs typeface="Times New Roman" panose="02020603050405020304" pitchFamily="18" charset="0"/>
              </a:rPr>
              <a:t>; </a:t>
            </a:r>
            <a:endParaRPr lang="en-US" sz="2700" b="1" dirty="0" smtClean="0">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spcAft>
                <a:spcPts val="0"/>
              </a:spcAft>
            </a:pPr>
            <a:r>
              <a:rPr lang="en-US" sz="2700" b="1"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700" b="1" dirty="0">
                <a:latin typeface="Times New Roman" panose="02020603050405020304" pitchFamily="18" charset="0"/>
                <a:ea typeface="Calibri" panose="020F0502020204030204" pitchFamily="34" charset="0"/>
                <a:cs typeface="Times New Roman" panose="02020603050405020304" pitchFamily="18" charset="0"/>
              </a:rPr>
              <a:t>d) Anti-microbial sensitivity test on the fungi </a:t>
            </a:r>
            <a:r>
              <a:rPr lang="en-US" sz="2700" b="1" dirty="0" err="1">
                <a:latin typeface="Times New Roman" panose="02020603050405020304" pitchFamily="18" charset="0"/>
                <a:ea typeface="Calibri" panose="020F0502020204030204" pitchFamily="34" charset="0"/>
                <a:cs typeface="Times New Roman" panose="02020603050405020304" pitchFamily="18" charset="0"/>
              </a:rPr>
              <a:t>Penicillium</a:t>
            </a:r>
            <a:r>
              <a:rPr lang="en-US" sz="2700" b="1" dirty="0">
                <a:latin typeface="Times New Roman" panose="02020603050405020304" pitchFamily="18" charset="0"/>
                <a:ea typeface="Calibri" panose="020F0502020204030204" pitchFamily="34" charset="0"/>
                <a:cs typeface="Times New Roman" panose="02020603050405020304" pitchFamily="18" charset="0"/>
              </a:rPr>
              <a:t> </a:t>
            </a:r>
            <a:r>
              <a:rPr lang="en-US" sz="2700" b="1" dirty="0" err="1">
                <a:latin typeface="Times New Roman" panose="02020603050405020304" pitchFamily="18" charset="0"/>
                <a:ea typeface="Calibri" panose="020F0502020204030204" pitchFamily="34" charset="0"/>
                <a:cs typeface="Times New Roman" panose="02020603050405020304" pitchFamily="18" charset="0"/>
              </a:rPr>
              <a:t>marneffei</a:t>
            </a:r>
            <a:r>
              <a:rPr lang="en-US" sz="2700" b="1" dirty="0">
                <a:latin typeface="Times New Roman" panose="02020603050405020304" pitchFamily="18" charset="0"/>
                <a:ea typeface="Calibri" panose="020F0502020204030204" pitchFamily="34" charset="0"/>
                <a:cs typeface="Times New Roman" panose="02020603050405020304" pitchFamily="18" charset="0"/>
              </a:rPr>
              <a:t>; </a:t>
            </a:r>
            <a:endParaRPr lang="en-US" sz="2700" b="1" dirty="0" smtClean="0">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spcAft>
                <a:spcPts val="0"/>
              </a:spcAft>
            </a:pPr>
            <a:r>
              <a:rPr lang="en-US" sz="2700" b="1"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700" b="1" dirty="0">
                <a:latin typeface="Times New Roman" panose="02020603050405020304" pitchFamily="18" charset="0"/>
                <a:ea typeface="Calibri" panose="020F0502020204030204" pitchFamily="34" charset="0"/>
                <a:cs typeface="Times New Roman" panose="02020603050405020304" pitchFamily="18" charset="0"/>
              </a:rPr>
              <a:t>e) Antimicrobial sensitivity test on the bacteria </a:t>
            </a:r>
            <a:r>
              <a:rPr lang="en-US" sz="2700" b="1" dirty="0" err="1">
                <a:latin typeface="Times New Roman" panose="02020603050405020304" pitchFamily="18" charset="0"/>
                <a:ea typeface="Calibri" panose="020F0502020204030204" pitchFamily="34" charset="0"/>
                <a:cs typeface="Times New Roman" panose="02020603050405020304" pitchFamily="18" charset="0"/>
              </a:rPr>
              <a:t>Erwinia</a:t>
            </a:r>
            <a:r>
              <a:rPr lang="en-US" sz="2700" b="1" dirty="0">
                <a:latin typeface="Times New Roman" panose="02020603050405020304" pitchFamily="18" charset="0"/>
                <a:ea typeface="Calibri" panose="020F0502020204030204" pitchFamily="34" charset="0"/>
                <a:cs typeface="Times New Roman" panose="02020603050405020304" pitchFamily="18" charset="0"/>
              </a:rPr>
              <a:t> </a:t>
            </a:r>
            <a:r>
              <a:rPr lang="en-US" sz="2700" b="1" dirty="0" err="1">
                <a:latin typeface="Times New Roman" panose="02020603050405020304" pitchFamily="18" charset="0"/>
                <a:ea typeface="Calibri" panose="020F0502020204030204" pitchFamily="34" charset="0"/>
                <a:cs typeface="Times New Roman" panose="02020603050405020304" pitchFamily="18" charset="0"/>
              </a:rPr>
              <a:t>caro-tovora</a:t>
            </a:r>
            <a:r>
              <a:rPr lang="en-US" sz="2700" b="1" dirty="0">
                <a:latin typeface="Times New Roman" panose="02020603050405020304" pitchFamily="18" charset="0"/>
                <a:ea typeface="Calibri" panose="020F0502020204030204" pitchFamily="34" charset="0"/>
                <a:cs typeface="Times New Roman" panose="02020603050405020304" pitchFamily="18" charset="0"/>
              </a:rPr>
              <a:t>; </a:t>
            </a:r>
            <a:endParaRPr lang="en-US" sz="2700" b="1" dirty="0" smtClean="0">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spcAft>
                <a:spcPts val="0"/>
              </a:spcAft>
            </a:pPr>
            <a:r>
              <a:rPr lang="en-US" sz="2700" b="1"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700" b="1" dirty="0">
                <a:latin typeface="Times New Roman" panose="02020603050405020304" pitchFamily="18" charset="0"/>
                <a:ea typeface="Calibri" panose="020F0502020204030204" pitchFamily="34" charset="0"/>
                <a:cs typeface="Times New Roman" panose="02020603050405020304" pitchFamily="18" charset="0"/>
              </a:rPr>
              <a:t>f) Antimicrobial sensitivity test on the bacteria Pseudomonas </a:t>
            </a:r>
            <a:r>
              <a:rPr lang="en-US" sz="2700" b="1" dirty="0" err="1">
                <a:latin typeface="Times New Roman" panose="02020603050405020304" pitchFamily="18" charset="0"/>
                <a:ea typeface="Calibri" panose="020F0502020204030204" pitchFamily="34" charset="0"/>
                <a:cs typeface="Times New Roman" panose="02020603050405020304" pitchFamily="18" charset="0"/>
              </a:rPr>
              <a:t>aeruginosa</a:t>
            </a:r>
            <a:r>
              <a:rPr lang="en-US" sz="2700" b="1" dirty="0">
                <a:latin typeface="Times New Roman" panose="02020603050405020304" pitchFamily="18" charset="0"/>
                <a:ea typeface="Calibri" panose="020F0502020204030204" pitchFamily="34" charset="0"/>
                <a:cs typeface="Times New Roman" panose="02020603050405020304" pitchFamily="18" charset="0"/>
              </a:rPr>
              <a:t>.</a:t>
            </a:r>
            <a:endParaRPr lang="en-GB" sz="27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276606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194" y="730010"/>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solidFill>
                  <a:schemeClr val="tx1"/>
                </a:solidFill>
              </a:rPr>
              <a:t/>
            </a:r>
            <a:br>
              <a:rPr lang="en-US" b="1" dirty="0" smtClean="0">
                <a:solidFill>
                  <a:schemeClr val="tx1"/>
                </a:solidFill>
              </a:rPr>
            </a:br>
            <a:r>
              <a:rPr lang="en-US" b="1" dirty="0" smtClean="0"/>
              <a:t>Results C</a:t>
            </a:r>
            <a:r>
              <a:rPr lang="en-US" b="1" cap="none" dirty="0" smtClean="0"/>
              <a:t>ont’d</a:t>
            </a:r>
            <a:endParaRPr lang="en-GB" b="1" dirty="0">
              <a:solidFill>
                <a:srgbClr val="C0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320842" y="1156954"/>
            <a:ext cx="11871158" cy="579967"/>
          </a:xfrm>
          <a:prstGeom prst="rect">
            <a:avLst/>
          </a:prstGeom>
        </p:spPr>
        <p:txBody>
          <a:bodyPr wrap="square">
            <a:spAutoFit/>
          </a:bodyPr>
          <a:lstStyle/>
          <a:p>
            <a:pPr algn="ctr">
              <a:lnSpc>
                <a:spcPct val="150000"/>
              </a:lnSpc>
              <a:spcAft>
                <a:spcPts val="0"/>
              </a:spcAft>
            </a:pPr>
            <a:r>
              <a:rPr lang="en-US" sz="2400" b="1"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400" b="1" dirty="0">
                <a:latin typeface="Times New Roman" panose="02020603050405020304" pitchFamily="18" charset="0"/>
                <a:ea typeface="Calibri" panose="020F0502020204030204" pitchFamily="34" charset="0"/>
                <a:cs typeface="Times New Roman" panose="02020603050405020304" pitchFamily="18" charset="0"/>
              </a:rPr>
              <a:t>a) Antimicrobial sensitivity test on the fungi </a:t>
            </a:r>
            <a:r>
              <a:rPr lang="en-US" sz="2400" b="1" dirty="0" err="1">
                <a:latin typeface="Times New Roman" panose="02020603050405020304" pitchFamily="18" charset="0"/>
                <a:ea typeface="Calibri" panose="020F0502020204030204" pitchFamily="34" charset="0"/>
                <a:cs typeface="Times New Roman" panose="02020603050405020304" pitchFamily="18" charset="0"/>
              </a:rPr>
              <a:t>Aspergillus</a:t>
            </a:r>
            <a:r>
              <a:rPr lang="en-US" sz="2400" b="1"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latin typeface="Times New Roman" panose="02020603050405020304" pitchFamily="18" charset="0"/>
                <a:ea typeface="Calibri" panose="020F0502020204030204" pitchFamily="34" charset="0"/>
                <a:cs typeface="Times New Roman" panose="02020603050405020304" pitchFamily="18" charset="0"/>
              </a:rPr>
              <a:t>niger</a:t>
            </a:r>
            <a:r>
              <a:rPr lang="en-US" sz="2400" b="1" dirty="0">
                <a:latin typeface="Times New Roman" panose="02020603050405020304" pitchFamily="18" charset="0"/>
                <a:ea typeface="Calibri" panose="020F0502020204030204" pitchFamily="34" charset="0"/>
                <a:cs typeface="Times New Roman" panose="02020603050405020304" pitchFamily="18" charset="0"/>
              </a:rPr>
              <a:t>; </a:t>
            </a:r>
            <a:endParaRPr lang="en-US" sz="2400" b="1" dirty="0" smtClean="0">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200363969"/>
              </p:ext>
            </p:extLst>
          </p:nvPr>
        </p:nvGraphicFramePr>
        <p:xfrm>
          <a:off x="1059229" y="1892974"/>
          <a:ext cx="5325529" cy="4844715"/>
        </p:xfrm>
        <a:graphic>
          <a:graphicData uri="http://schemas.openxmlformats.org/drawingml/2006/table">
            <a:tbl>
              <a:tblPr firstRow="1" firstCol="1" bandRow="1"/>
              <a:tblGrid>
                <a:gridCol w="1381991"/>
                <a:gridCol w="599447"/>
                <a:gridCol w="513639"/>
                <a:gridCol w="836929"/>
                <a:gridCol w="705196"/>
                <a:gridCol w="688880"/>
                <a:gridCol w="599447"/>
              </a:tblGrid>
              <a:tr h="322981">
                <a:tc>
                  <a:txBody>
                    <a:bodyPr/>
                    <a:lstStyle/>
                    <a:p>
                      <a:pPr algn="just">
                        <a:lnSpc>
                          <a:spcPct val="150000"/>
                        </a:lnSpc>
                        <a:spcAft>
                          <a:spcPts val="0"/>
                        </a:spcAft>
                      </a:pPr>
                      <a:r>
                        <a:rPr lang="ig-NG" sz="1050" b="1" dirty="0">
                          <a:effectLst/>
                          <a:latin typeface="Times New Roman" panose="02020603050405020304" pitchFamily="18" charset="0"/>
                          <a:ea typeface="Calibri" panose="020F0502020204030204" pitchFamily="34" charset="0"/>
                          <a:cs typeface="Times New Roman" panose="02020603050405020304" pitchFamily="18" charset="0"/>
                        </a:rPr>
                        <a:t>Plant </a:t>
                      </a:r>
                      <a:endParaRPr lang="en-GB" sz="105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gridSpan="3">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Fresh </a:t>
                      </a:r>
                      <a:r>
                        <a:rPr lang="ig-NG" sz="1050" b="1">
                          <a:effectLst/>
                          <a:latin typeface="Times New Roman" panose="02020603050405020304" pitchFamily="18" charset="0"/>
                          <a:ea typeface="Calibri" panose="020F0502020204030204" pitchFamily="34" charset="0"/>
                          <a:cs typeface="Times New Roman" panose="02020603050405020304" pitchFamily="18" charset="0"/>
                        </a:rPr>
                        <a:t>Extractconcentrations</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gridSpan="3">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Dry </a:t>
                      </a:r>
                      <a:r>
                        <a:rPr lang="ig-NG" sz="1050" b="1">
                          <a:effectLst/>
                          <a:latin typeface="Times New Roman" panose="02020603050405020304" pitchFamily="18" charset="0"/>
                          <a:ea typeface="Calibri" panose="020F0502020204030204" pitchFamily="34" charset="0"/>
                          <a:cs typeface="Times New Roman" panose="02020603050405020304" pitchFamily="18" charset="0"/>
                        </a:rPr>
                        <a:t>Extract concentrations</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r>
              <a:tr h="322981">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100%</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10</a:t>
                      </a:r>
                      <a:r>
                        <a:rPr lang="en-US" sz="1050" b="1" baseline="30000">
                          <a:effectLst/>
                          <a:latin typeface="Times New Roman" panose="02020603050405020304" pitchFamily="18" charset="0"/>
                          <a:ea typeface="Calibri" panose="020F0502020204030204" pitchFamily="34" charset="0"/>
                          <a:cs typeface="Times New Roman" panose="02020603050405020304" pitchFamily="18" charset="0"/>
                        </a:rPr>
                        <a:t>-1</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050" b="1" dirty="0">
                          <a:effectLst/>
                          <a:latin typeface="Times New Roman" panose="02020603050405020304" pitchFamily="18" charset="0"/>
                          <a:ea typeface="Calibri" panose="020F0502020204030204" pitchFamily="34" charset="0"/>
                          <a:cs typeface="Times New Roman" panose="02020603050405020304" pitchFamily="18" charset="0"/>
                        </a:rPr>
                        <a:t>10</a:t>
                      </a:r>
                      <a:r>
                        <a:rPr lang="en-US" sz="1050" b="1" baseline="30000" dirty="0">
                          <a:effectLst/>
                          <a:latin typeface="Times New Roman" panose="02020603050405020304" pitchFamily="18" charset="0"/>
                          <a:ea typeface="Calibri" panose="020F0502020204030204" pitchFamily="34" charset="0"/>
                          <a:cs typeface="Times New Roman" panose="02020603050405020304" pitchFamily="18" charset="0"/>
                        </a:rPr>
                        <a:t>-2</a:t>
                      </a:r>
                      <a:endParaRPr lang="en-GB" sz="105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100%</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10</a:t>
                      </a:r>
                      <a:r>
                        <a:rPr lang="en-US" sz="1050" b="1" baseline="30000">
                          <a:effectLst/>
                          <a:latin typeface="Times New Roman" panose="02020603050405020304" pitchFamily="18" charset="0"/>
                          <a:ea typeface="Calibri" panose="020F0502020204030204" pitchFamily="34" charset="0"/>
                          <a:cs typeface="Times New Roman" panose="02020603050405020304" pitchFamily="18" charset="0"/>
                        </a:rPr>
                        <a:t>-1</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10</a:t>
                      </a:r>
                      <a:r>
                        <a:rPr lang="en-US" sz="1050" b="1" baseline="30000">
                          <a:effectLst/>
                          <a:latin typeface="Times New Roman" panose="02020603050405020304" pitchFamily="18" charset="0"/>
                          <a:ea typeface="Calibri" panose="020F0502020204030204" pitchFamily="34" charset="0"/>
                          <a:cs typeface="Times New Roman" panose="02020603050405020304" pitchFamily="18" charset="0"/>
                        </a:rPr>
                        <a:t>-2</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2981">
                <a:tc>
                  <a:txBody>
                    <a:bodyPr/>
                    <a:lstStyle/>
                    <a:p>
                      <a:pPr algn="just">
                        <a:lnSpc>
                          <a:spcPct val="150000"/>
                        </a:lnSpc>
                        <a:spcAft>
                          <a:spcPts val="0"/>
                        </a:spcAft>
                      </a:pPr>
                      <a:r>
                        <a:rPr lang="ig-NG" sz="1050" b="1" i="1">
                          <a:effectLst/>
                          <a:latin typeface="Times New Roman" panose="02020603050405020304" pitchFamily="18" charset="0"/>
                          <a:ea typeface="Calibri" panose="020F0502020204030204" pitchFamily="34" charset="0"/>
                          <a:cs typeface="Times New Roman" panose="02020603050405020304" pitchFamily="18" charset="0"/>
                        </a:rPr>
                        <a:t>Terminalia catapa</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_</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_</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_</a:t>
                      </a:r>
                      <a:r>
                        <a:rPr lang="en-US" sz="1050" b="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_</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r>
              <a:tr h="322981">
                <a:tc>
                  <a:txBody>
                    <a:bodyPr/>
                    <a:lstStyle/>
                    <a:p>
                      <a:pPr algn="just">
                        <a:lnSpc>
                          <a:spcPct val="150000"/>
                        </a:lnSpc>
                        <a:spcAft>
                          <a:spcPts val="0"/>
                        </a:spcAft>
                      </a:pPr>
                      <a:r>
                        <a:rPr lang="ig-NG" sz="1050" b="1" i="1">
                          <a:effectLst/>
                          <a:latin typeface="Times New Roman" panose="02020603050405020304" pitchFamily="18" charset="0"/>
                          <a:ea typeface="Calibri" panose="020F0502020204030204" pitchFamily="34" charset="0"/>
                          <a:cs typeface="Times New Roman" panose="02020603050405020304" pitchFamily="18" charset="0"/>
                        </a:rPr>
                        <a:t>Passiflora edulis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b</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b</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05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dirty="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05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981">
                <a:tc>
                  <a:txBody>
                    <a:bodyPr/>
                    <a:lstStyle/>
                    <a:p>
                      <a:pPr algn="just">
                        <a:lnSpc>
                          <a:spcPct val="150000"/>
                        </a:lnSpc>
                        <a:spcAft>
                          <a:spcPts val="0"/>
                        </a:spcAft>
                      </a:pPr>
                      <a:r>
                        <a:rPr lang="ig-NG" sz="1050" b="1" i="1">
                          <a:effectLst/>
                          <a:latin typeface="Times New Roman" panose="02020603050405020304" pitchFamily="18" charset="0"/>
                          <a:ea typeface="Calibri" panose="020F0502020204030204" pitchFamily="34" charset="0"/>
                          <a:cs typeface="Times New Roman" panose="02020603050405020304" pitchFamily="18" charset="0"/>
                        </a:rPr>
                        <a:t>Daniella oliveri</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_</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_</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a:t>
                      </a:r>
                      <a:r>
                        <a:rPr lang="en-GB" sz="105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_</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_</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981">
                <a:tc>
                  <a:txBody>
                    <a:bodyPr/>
                    <a:lstStyle/>
                    <a:p>
                      <a:pPr algn="just">
                        <a:lnSpc>
                          <a:spcPct val="150000"/>
                        </a:lnSpc>
                        <a:spcAft>
                          <a:spcPts val="0"/>
                        </a:spcAft>
                      </a:pPr>
                      <a:r>
                        <a:rPr lang="ig-NG" sz="1050" b="1" i="1">
                          <a:effectLst/>
                          <a:latin typeface="Times New Roman" panose="02020603050405020304" pitchFamily="18" charset="0"/>
                          <a:ea typeface="Calibri" panose="020F0502020204030204" pitchFamily="34" charset="0"/>
                          <a:cs typeface="Times New Roman" panose="02020603050405020304" pitchFamily="18" charset="0"/>
                        </a:rPr>
                        <a:t>Ceiba pentandra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_</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981">
                <a:tc>
                  <a:txBody>
                    <a:bodyPr/>
                    <a:lstStyle/>
                    <a:p>
                      <a:pPr algn="just">
                        <a:lnSpc>
                          <a:spcPct val="150000"/>
                        </a:lnSpc>
                        <a:spcAft>
                          <a:spcPts val="0"/>
                        </a:spcAft>
                      </a:pPr>
                      <a:r>
                        <a:rPr lang="ig-NG" sz="1050" b="1" i="1">
                          <a:effectLst/>
                          <a:latin typeface="Times New Roman" panose="02020603050405020304" pitchFamily="18" charset="0"/>
                          <a:ea typeface="Calibri" panose="020F0502020204030204" pitchFamily="34" charset="0"/>
                          <a:cs typeface="Times New Roman" panose="02020603050405020304" pitchFamily="18" charset="0"/>
                        </a:rPr>
                        <a:t>J</a:t>
                      </a:r>
                      <a:r>
                        <a:rPr lang="en-US" sz="1050" b="1" i="1">
                          <a:effectLst/>
                          <a:latin typeface="Times New Roman" panose="02020603050405020304" pitchFamily="18" charset="0"/>
                          <a:ea typeface="Calibri" panose="020F0502020204030204" pitchFamily="34" charset="0"/>
                          <a:cs typeface="Times New Roman" panose="02020603050405020304" pitchFamily="18" charset="0"/>
                        </a:rPr>
                        <a:t>a</a:t>
                      </a:r>
                      <a:r>
                        <a:rPr lang="ig-NG" sz="1050" b="1" i="1">
                          <a:effectLst/>
                          <a:latin typeface="Times New Roman" panose="02020603050405020304" pitchFamily="18" charset="0"/>
                          <a:ea typeface="Calibri" panose="020F0502020204030204" pitchFamily="34" charset="0"/>
                          <a:cs typeface="Times New Roman" panose="02020603050405020304" pitchFamily="18" charset="0"/>
                        </a:rPr>
                        <a:t>tropha tanjorensis</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a:t>
                      </a:r>
                      <a:r>
                        <a:rPr lang="en-GB" sz="1050" b="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981">
                <a:tc>
                  <a:txBody>
                    <a:bodyPr/>
                    <a:lstStyle/>
                    <a:p>
                      <a:pPr algn="just">
                        <a:lnSpc>
                          <a:spcPct val="150000"/>
                        </a:lnSpc>
                        <a:spcAft>
                          <a:spcPts val="0"/>
                        </a:spcAft>
                      </a:pPr>
                      <a:r>
                        <a:rPr lang="en-US" sz="1050" b="1" i="1">
                          <a:effectLst/>
                          <a:latin typeface="Times New Roman" panose="02020603050405020304" pitchFamily="18" charset="0"/>
                          <a:ea typeface="Calibri" panose="020F0502020204030204" pitchFamily="34" charset="0"/>
                          <a:cs typeface="Times New Roman" panose="02020603050405020304" pitchFamily="18" charset="0"/>
                        </a:rPr>
                        <a:t>Azadirachtaindica</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_</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_</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981">
                <a:tc>
                  <a:txBody>
                    <a:bodyPr/>
                    <a:lstStyle/>
                    <a:p>
                      <a:pPr algn="just">
                        <a:lnSpc>
                          <a:spcPct val="150000"/>
                        </a:lnSpc>
                        <a:spcAft>
                          <a:spcPts val="0"/>
                        </a:spcAft>
                      </a:pPr>
                      <a:r>
                        <a:rPr lang="en-US" sz="1050" b="1" i="1">
                          <a:effectLst/>
                          <a:latin typeface="Times New Roman" panose="02020603050405020304" pitchFamily="18" charset="0"/>
                          <a:ea typeface="Calibri" panose="020F0502020204030204" pitchFamily="34" charset="0"/>
                          <a:cs typeface="Times New Roman" panose="02020603050405020304" pitchFamily="18" charset="0"/>
                        </a:rPr>
                        <a:t>Carica papaya</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a:t>
                      </a:r>
                      <a:r>
                        <a:rPr lang="en-GB" sz="105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050" b="1"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050" b="1" i="1" baseline="30000" dirty="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05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_</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dirty="0">
                          <a:effectLst/>
                          <a:latin typeface="Times New Roman" panose="02020603050405020304" pitchFamily="18" charset="0"/>
                          <a:ea typeface="Calibri" panose="020F0502020204030204" pitchFamily="34" charset="0"/>
                          <a:cs typeface="Times New Roman" panose="02020603050405020304" pitchFamily="18" charset="0"/>
                        </a:rPr>
                        <a:t>_</a:t>
                      </a:r>
                      <a:r>
                        <a:rPr lang="en-US" sz="1050" b="1" i="1" baseline="30000" dirty="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981">
                <a:tc>
                  <a:txBody>
                    <a:bodyPr/>
                    <a:lstStyle/>
                    <a:p>
                      <a:pPr algn="just">
                        <a:lnSpc>
                          <a:spcPct val="150000"/>
                        </a:lnSpc>
                        <a:spcAft>
                          <a:spcPts val="0"/>
                        </a:spcAft>
                      </a:pPr>
                      <a:r>
                        <a:rPr lang="en-US" sz="1050" b="1" i="1">
                          <a:effectLst/>
                          <a:latin typeface="Times New Roman" panose="02020603050405020304" pitchFamily="18" charset="0"/>
                          <a:ea typeface="Calibri" panose="020F0502020204030204" pitchFamily="34" charset="0"/>
                          <a:cs typeface="Times New Roman" panose="02020603050405020304" pitchFamily="18" charset="0"/>
                        </a:rPr>
                        <a:t>Moringaoleifera</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a:t>
                      </a:r>
                      <a:r>
                        <a:rPr lang="en-GB" sz="1050" b="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_</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a:t>
                      </a:r>
                      <a:r>
                        <a:rPr lang="en-GB" sz="105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_</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_</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981">
                <a:tc>
                  <a:txBody>
                    <a:bodyPr/>
                    <a:lstStyle/>
                    <a:p>
                      <a:pPr algn="just">
                        <a:lnSpc>
                          <a:spcPct val="150000"/>
                        </a:lnSpc>
                        <a:spcAft>
                          <a:spcPts val="0"/>
                        </a:spcAft>
                      </a:pPr>
                      <a:r>
                        <a:rPr lang="en-US" sz="1050" b="1" i="1">
                          <a:effectLst/>
                          <a:latin typeface="Times New Roman" panose="02020603050405020304" pitchFamily="18" charset="0"/>
                          <a:ea typeface="Calibri" panose="020F0502020204030204" pitchFamily="34" charset="0"/>
                          <a:cs typeface="Times New Roman" panose="02020603050405020304" pitchFamily="18" charset="0"/>
                        </a:rPr>
                        <a:t>Mangiferaindica</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_</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_</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_</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981">
                <a:tc>
                  <a:txBody>
                    <a:bodyPr/>
                    <a:lstStyle/>
                    <a:p>
                      <a:pPr algn="just">
                        <a:lnSpc>
                          <a:spcPct val="150000"/>
                        </a:lnSpc>
                        <a:spcAft>
                          <a:spcPts val="0"/>
                        </a:spcAft>
                      </a:pPr>
                      <a:r>
                        <a:rPr lang="en-US" sz="1050" b="1" i="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981">
                <a:tc>
                  <a:txBody>
                    <a:bodyPr/>
                    <a:lstStyle/>
                    <a:p>
                      <a:pPr algn="just">
                        <a:lnSpc>
                          <a:spcPct val="150000"/>
                        </a:lnSpc>
                        <a:spcAft>
                          <a:spcPts val="0"/>
                        </a:spcAft>
                      </a:pPr>
                      <a:r>
                        <a:rPr lang="en-GB" sz="1050" b="1" i="1">
                          <a:effectLst/>
                          <a:latin typeface="Times New Roman" panose="02020603050405020304" pitchFamily="18" charset="0"/>
                          <a:ea typeface="Calibri" panose="020F0502020204030204" pitchFamily="34" charset="0"/>
                          <a:cs typeface="Times New Roman" panose="02020603050405020304" pitchFamily="18" charset="0"/>
                        </a:rPr>
                        <a:t>Summary:</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gridSpan="2">
                  <a:txBody>
                    <a:bodyPr/>
                    <a:lstStyle/>
                    <a:p>
                      <a:pPr algn="just">
                        <a:lnSpc>
                          <a:spcPct val="150000"/>
                        </a:lnSpc>
                        <a:spcAft>
                          <a:spcPts val="0"/>
                        </a:spcAft>
                      </a:pPr>
                      <a:r>
                        <a:rPr lang="en-GB" sz="1050" b="1" i="1">
                          <a:effectLst/>
                          <a:latin typeface="Times New Roman" panose="02020603050405020304" pitchFamily="18" charset="0"/>
                          <a:ea typeface="Calibri" panose="020F0502020204030204" pitchFamily="34" charset="0"/>
                          <a:cs typeface="Times New Roman" panose="02020603050405020304" pitchFamily="18" charset="0"/>
                        </a:rPr>
                        <a:t>a =0	d =9</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hMerge="1">
                  <a:txBody>
                    <a:bodyPr/>
                    <a:lstStyle/>
                    <a:p>
                      <a:endParaRPr lang="en-GB"/>
                    </a:p>
                  </a:txBody>
                  <a:tcPr/>
                </a:tc>
                <a:tc gridSpan="2">
                  <a:txBody>
                    <a:bodyPr/>
                    <a:lstStyle/>
                    <a:p>
                      <a:pPr algn="just">
                        <a:lnSpc>
                          <a:spcPct val="150000"/>
                        </a:lnSpc>
                        <a:spcAft>
                          <a:spcPts val="0"/>
                        </a:spcAft>
                      </a:pPr>
                      <a:r>
                        <a:rPr lang="en-GB" sz="1050" b="1" i="1">
                          <a:effectLst/>
                          <a:latin typeface="Times New Roman" panose="02020603050405020304" pitchFamily="18" charset="0"/>
                          <a:ea typeface="Calibri" panose="020F0502020204030204" pitchFamily="34" charset="0"/>
                          <a:cs typeface="Times New Roman" panose="02020603050405020304" pitchFamily="18" charset="0"/>
                        </a:rPr>
                        <a:t>a = 0	d=2</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hMerge="1">
                  <a:txBody>
                    <a:bodyPr/>
                    <a:lstStyle/>
                    <a:p>
                      <a:endParaRPr lang="en-GB"/>
                    </a:p>
                  </a:txBody>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981">
                <a:tc>
                  <a:txBody>
                    <a:bodyPr/>
                    <a:lstStyle/>
                    <a:p>
                      <a:pPr algn="just">
                        <a:lnSpc>
                          <a:spcPct val="150000"/>
                        </a:lnSpc>
                        <a:spcAft>
                          <a:spcPts val="0"/>
                        </a:spcAft>
                      </a:pPr>
                      <a:r>
                        <a:rPr lang="en-US" sz="1050" b="1" i="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gridSpan="2">
                  <a:txBody>
                    <a:bodyPr/>
                    <a:lstStyle/>
                    <a:p>
                      <a:pPr algn="just">
                        <a:lnSpc>
                          <a:spcPct val="150000"/>
                        </a:lnSpc>
                        <a:spcAft>
                          <a:spcPts val="0"/>
                        </a:spcAft>
                      </a:pPr>
                      <a:r>
                        <a:rPr lang="en-GB" sz="1050" b="1" i="1">
                          <a:effectLst/>
                          <a:latin typeface="Times New Roman" panose="02020603050405020304" pitchFamily="18" charset="0"/>
                          <a:ea typeface="Calibri" panose="020F0502020204030204" pitchFamily="34" charset="0"/>
                          <a:cs typeface="Times New Roman" panose="02020603050405020304" pitchFamily="18" charset="0"/>
                        </a:rPr>
                        <a:t>b =2	e =4</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hMerge="1">
                  <a:txBody>
                    <a:bodyPr/>
                    <a:lstStyle/>
                    <a:p>
                      <a:endParaRPr lang="en-GB"/>
                    </a:p>
                  </a:txBody>
                  <a:tcPr/>
                </a:tc>
                <a:tc gridSpan="2">
                  <a:txBody>
                    <a:bodyPr/>
                    <a:lstStyle/>
                    <a:p>
                      <a:pPr algn="just">
                        <a:lnSpc>
                          <a:spcPct val="150000"/>
                        </a:lnSpc>
                        <a:spcAft>
                          <a:spcPts val="0"/>
                        </a:spcAft>
                      </a:pPr>
                      <a:r>
                        <a:rPr lang="en-GB" sz="1050" b="1" i="1">
                          <a:effectLst/>
                          <a:latin typeface="Times New Roman" panose="02020603050405020304" pitchFamily="18" charset="0"/>
                          <a:ea typeface="Calibri" panose="020F0502020204030204" pitchFamily="34" charset="0"/>
                          <a:cs typeface="Times New Roman" panose="02020603050405020304" pitchFamily="18" charset="0"/>
                        </a:rPr>
                        <a:t>b = 0	e =10</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hMerge="1">
                  <a:txBody>
                    <a:bodyPr/>
                    <a:lstStyle/>
                    <a:p>
                      <a:endParaRPr lang="en-GB"/>
                    </a:p>
                  </a:txBody>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981">
                <a:tc>
                  <a:txBody>
                    <a:bodyPr/>
                    <a:lstStyle/>
                    <a:p>
                      <a:pPr algn="just">
                        <a:lnSpc>
                          <a:spcPct val="150000"/>
                        </a:lnSpc>
                        <a:spcAft>
                          <a:spcPts val="0"/>
                        </a:spcAft>
                      </a:pPr>
                      <a:r>
                        <a:rPr lang="en-US" sz="1050" b="1" i="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just">
                        <a:lnSpc>
                          <a:spcPct val="150000"/>
                        </a:lnSpc>
                        <a:spcAft>
                          <a:spcPts val="0"/>
                        </a:spcAft>
                      </a:pPr>
                      <a:r>
                        <a:rPr lang="en-GB" sz="1050" b="1" i="1">
                          <a:effectLst/>
                          <a:latin typeface="Times New Roman" panose="02020603050405020304" pitchFamily="18" charset="0"/>
                          <a:ea typeface="Calibri" panose="020F0502020204030204" pitchFamily="34" charset="0"/>
                          <a:cs typeface="Times New Roman" panose="02020603050405020304" pitchFamily="18" charset="0"/>
                        </a:rPr>
                        <a:t>c = 3	f =8</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lgn="just">
                        <a:lnSpc>
                          <a:spcPct val="150000"/>
                        </a:lnSpc>
                        <a:spcAft>
                          <a:spcPts val="0"/>
                        </a:spcAft>
                      </a:pPr>
                      <a:r>
                        <a:rPr lang="en-GB" sz="1050" b="1" i="1">
                          <a:effectLst/>
                          <a:latin typeface="Times New Roman" panose="02020603050405020304" pitchFamily="18" charset="0"/>
                          <a:ea typeface="Calibri" panose="020F0502020204030204" pitchFamily="34" charset="0"/>
                          <a:cs typeface="Times New Roman" panose="02020603050405020304" pitchFamily="18" charset="0"/>
                        </a:rPr>
                        <a:t>c=2	f= 12</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05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5" name="Rectangle 4"/>
          <p:cNvSpPr/>
          <p:nvPr/>
        </p:nvSpPr>
        <p:spPr>
          <a:xfrm>
            <a:off x="6593305" y="2661170"/>
            <a:ext cx="5245769" cy="1693733"/>
          </a:xfrm>
          <a:prstGeom prst="rect">
            <a:avLst/>
          </a:prstGeom>
        </p:spPr>
        <p:txBody>
          <a:bodyPr wrap="square">
            <a:spAutoFit/>
          </a:bodyPr>
          <a:lstStyle/>
          <a:p>
            <a:pPr marL="630555">
              <a:lnSpc>
                <a:spcPct val="115000"/>
              </a:lnSpc>
              <a:spcAft>
                <a:spcPts val="1000"/>
              </a:spcAft>
            </a:pPr>
            <a:r>
              <a:rPr lang="en-US" sz="1200" b="1" i="1" dirty="0" smtClean="0">
                <a:latin typeface="Times New Roman" panose="02020603050405020304" pitchFamily="18" charset="0"/>
                <a:ea typeface="Calibri" panose="020F0502020204030204" pitchFamily="34" charset="0"/>
                <a:cs typeface="Times New Roman" panose="02020603050405020304" pitchFamily="18" charset="0"/>
              </a:rPr>
              <a:t>Key:</a:t>
            </a:r>
          </a:p>
          <a:p>
            <a:pPr marL="630555">
              <a:lnSpc>
                <a:spcPct val="115000"/>
              </a:lnSpc>
              <a:spcAft>
                <a:spcPts val="1000"/>
              </a:spcAft>
            </a:pPr>
            <a:r>
              <a:rPr lang="en-US" sz="1200" b="1" i="1" dirty="0" smtClean="0">
                <a:latin typeface="Times New Roman" panose="02020603050405020304" pitchFamily="18" charset="0"/>
                <a:ea typeface="Calibri" panose="020F0502020204030204" pitchFamily="34" charset="0"/>
                <a:cs typeface="Times New Roman" panose="02020603050405020304" pitchFamily="18" charset="0"/>
              </a:rPr>
              <a:t>100 </a:t>
            </a:r>
            <a:r>
              <a:rPr lang="en-US" sz="1200" b="1" i="1" dirty="0">
                <a:latin typeface="Times New Roman" panose="02020603050405020304" pitchFamily="18" charset="0"/>
                <a:ea typeface="Calibri" panose="020F0502020204030204" pitchFamily="34" charset="0"/>
                <a:cs typeface="Times New Roman" panose="02020603050405020304" pitchFamily="18" charset="0"/>
              </a:rPr>
              <a:t>% = undiluted plant extract; +++++= complete inhibition ++++ = high inhibition; +++ = good inhibition; ++ = moderate inhibition; + = mild inhibition; - = no inhibition. Variance of plant extracts (fresh and dry) inhibition of various microorganisms: a = Complete inhibition, b = high inhibition, c = good inhibition, d = moderate inhibition, e = mild inhibition, f = no inhibition. </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76113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194" y="730010"/>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solidFill>
                  <a:schemeClr val="tx1"/>
                </a:solidFill>
              </a:rPr>
              <a:t/>
            </a:r>
            <a:br>
              <a:rPr lang="en-US" b="1" dirty="0" smtClean="0">
                <a:solidFill>
                  <a:schemeClr val="tx1"/>
                </a:solidFill>
              </a:rPr>
            </a:br>
            <a:r>
              <a:rPr lang="en-US" b="1" dirty="0" smtClean="0"/>
              <a:t>Results C</a:t>
            </a:r>
            <a:r>
              <a:rPr lang="en-US" b="1" cap="none" dirty="0" smtClean="0"/>
              <a:t>ont’d</a:t>
            </a:r>
            <a:endParaRPr lang="en-GB" b="1" dirty="0">
              <a:solidFill>
                <a:srgbClr val="C0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320842" y="1156954"/>
            <a:ext cx="11871158" cy="579967"/>
          </a:xfrm>
          <a:prstGeom prst="rect">
            <a:avLst/>
          </a:prstGeom>
        </p:spPr>
        <p:txBody>
          <a:bodyPr wrap="square">
            <a:spAutoFit/>
          </a:bodyPr>
          <a:lstStyle/>
          <a:p>
            <a:pPr algn="ctr">
              <a:lnSpc>
                <a:spcPct val="150000"/>
              </a:lnSpc>
              <a:spcAft>
                <a:spcPts val="0"/>
              </a:spcAft>
            </a:pPr>
            <a:r>
              <a:rPr lang="en-US" sz="2400" b="1"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400" b="1" dirty="0">
                <a:latin typeface="Times New Roman" panose="02020603050405020304" pitchFamily="18" charset="0"/>
                <a:ea typeface="Calibri" panose="020F0502020204030204" pitchFamily="34" charset="0"/>
                <a:cs typeface="Times New Roman" panose="02020603050405020304" pitchFamily="18" charset="0"/>
              </a:rPr>
              <a:t>b) Antimicrobial sensitivity test on the fungi </a:t>
            </a:r>
            <a:r>
              <a:rPr lang="en-US" sz="2400" b="1" dirty="0" err="1">
                <a:latin typeface="Times New Roman" panose="02020603050405020304" pitchFamily="18" charset="0"/>
                <a:ea typeface="Calibri" panose="020F0502020204030204" pitchFamily="34" charset="0"/>
                <a:cs typeface="Times New Roman" panose="02020603050405020304" pitchFamily="18" charset="0"/>
              </a:rPr>
              <a:t>Aspergillus</a:t>
            </a:r>
            <a:r>
              <a:rPr lang="en-US" sz="2400" b="1"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latin typeface="Times New Roman" panose="02020603050405020304" pitchFamily="18" charset="0"/>
                <a:ea typeface="Calibri" panose="020F0502020204030204" pitchFamily="34" charset="0"/>
                <a:cs typeface="Times New Roman" panose="02020603050405020304" pitchFamily="18" charset="0"/>
              </a:rPr>
              <a:t>flavus</a:t>
            </a:r>
            <a:r>
              <a:rPr lang="en-US" sz="2400" b="1" dirty="0">
                <a:latin typeface="Times New Roman" panose="02020603050405020304" pitchFamily="18" charset="0"/>
                <a:ea typeface="Calibri" panose="020F0502020204030204" pitchFamily="34" charset="0"/>
                <a:cs typeface="Times New Roman" panose="02020603050405020304" pitchFamily="18" charset="0"/>
              </a:rPr>
              <a:t>; </a:t>
            </a:r>
            <a:endParaRPr lang="en-US" sz="2400" b="1" dirty="0" smtClean="0">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2487292"/>
              </p:ext>
            </p:extLst>
          </p:nvPr>
        </p:nvGraphicFramePr>
        <p:xfrm>
          <a:off x="3481138" y="1736916"/>
          <a:ext cx="5187446" cy="5074475"/>
        </p:xfrm>
        <a:graphic>
          <a:graphicData uri="http://schemas.openxmlformats.org/drawingml/2006/table">
            <a:tbl>
              <a:tblPr firstRow="1" firstCol="1" bandRow="1"/>
              <a:tblGrid>
                <a:gridCol w="1283701"/>
                <a:gridCol w="593398"/>
                <a:gridCol w="508456"/>
                <a:gridCol w="828484"/>
                <a:gridCol w="698080"/>
                <a:gridCol w="681929"/>
                <a:gridCol w="593398"/>
              </a:tblGrid>
              <a:tr h="332315">
                <a:tc>
                  <a:txBody>
                    <a:bodyPr/>
                    <a:lstStyle/>
                    <a:p>
                      <a:pPr algn="just">
                        <a:lnSpc>
                          <a:spcPct val="150000"/>
                        </a:lnSpc>
                        <a:spcAft>
                          <a:spcPts val="0"/>
                        </a:spcAft>
                      </a:pPr>
                      <a:r>
                        <a:rPr lang="ig-NG" sz="1100" b="1" dirty="0">
                          <a:effectLst/>
                          <a:latin typeface="Times New Roman" panose="02020603050405020304" pitchFamily="18" charset="0"/>
                          <a:ea typeface="Calibri" panose="020F0502020204030204" pitchFamily="34" charset="0"/>
                          <a:cs typeface="Times New Roman" panose="02020603050405020304" pitchFamily="18" charset="0"/>
                        </a:rPr>
                        <a:t>Plant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gridSpan="3">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Fresh </a:t>
                      </a:r>
                      <a:r>
                        <a:rPr lang="ig-NG" sz="1100" b="1">
                          <a:effectLst/>
                          <a:latin typeface="Times New Roman" panose="02020603050405020304" pitchFamily="18" charset="0"/>
                          <a:ea typeface="Calibri" panose="020F0502020204030204" pitchFamily="34" charset="0"/>
                          <a:cs typeface="Times New Roman" panose="02020603050405020304" pitchFamily="18" charset="0"/>
                        </a:rPr>
                        <a:t>Extract</a:t>
                      </a:r>
                      <a:r>
                        <a:rPr lang="en-US" sz="1100" b="1">
                          <a:effectLst/>
                          <a:latin typeface="Times New Roman" panose="02020603050405020304" pitchFamily="18" charset="0"/>
                          <a:ea typeface="Calibri" panose="020F0502020204030204" pitchFamily="34" charset="0"/>
                          <a:cs typeface="Times New Roman" panose="02020603050405020304" pitchFamily="18" charset="0"/>
                        </a:rPr>
                        <a:t> c</a:t>
                      </a:r>
                      <a:r>
                        <a:rPr lang="ig-NG" sz="1100" b="1">
                          <a:effectLst/>
                          <a:latin typeface="Times New Roman" panose="02020603050405020304" pitchFamily="18" charset="0"/>
                          <a:ea typeface="Calibri" panose="020F0502020204030204" pitchFamily="34" charset="0"/>
                          <a:cs typeface="Times New Roman" panose="02020603050405020304" pitchFamily="18" charset="0"/>
                        </a:rPr>
                        <a:t>oncentrations</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gridSpan="3">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Dry </a:t>
                      </a:r>
                      <a:r>
                        <a:rPr lang="ig-NG" sz="1100" b="1">
                          <a:effectLst/>
                          <a:latin typeface="Times New Roman" panose="02020603050405020304" pitchFamily="18" charset="0"/>
                          <a:ea typeface="Calibri" panose="020F0502020204030204" pitchFamily="34" charset="0"/>
                          <a:cs typeface="Times New Roman" panose="02020603050405020304" pitchFamily="18" charset="0"/>
                        </a:rPr>
                        <a:t>Extract concentrations</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r>
              <a:tr h="332315">
                <a:tc>
                  <a:txBody>
                    <a:bodyPr/>
                    <a:lstStyle/>
                    <a:p>
                      <a:pPr algn="just">
                        <a:lnSpc>
                          <a:spcPct val="150000"/>
                        </a:lnSpc>
                        <a:spcAft>
                          <a:spcPts val="0"/>
                        </a:spcAft>
                      </a:pPr>
                      <a:r>
                        <a:rPr lang="en-GB"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100%</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10</a:t>
                      </a:r>
                      <a:r>
                        <a:rPr lang="en-US" sz="1100" b="1" baseline="30000">
                          <a:effectLst/>
                          <a:latin typeface="Times New Roman" panose="02020603050405020304" pitchFamily="18" charset="0"/>
                          <a:ea typeface="Calibri" panose="020F0502020204030204" pitchFamily="34" charset="0"/>
                          <a:cs typeface="Times New Roman" panose="02020603050405020304" pitchFamily="18" charset="0"/>
                        </a:rPr>
                        <a:t>-1</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10</a:t>
                      </a:r>
                      <a:r>
                        <a:rPr lang="en-US" sz="1100" b="1" baseline="30000">
                          <a:effectLst/>
                          <a:latin typeface="Times New Roman" panose="02020603050405020304" pitchFamily="18" charset="0"/>
                          <a:ea typeface="Calibri" panose="020F0502020204030204" pitchFamily="34" charset="0"/>
                          <a:cs typeface="Times New Roman" panose="02020603050405020304" pitchFamily="18" charset="0"/>
                        </a:rPr>
                        <a:t>-2</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100%</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10</a:t>
                      </a:r>
                      <a:r>
                        <a:rPr lang="en-US" sz="1100" b="1" baseline="30000">
                          <a:effectLst/>
                          <a:latin typeface="Times New Roman" panose="02020603050405020304" pitchFamily="18" charset="0"/>
                          <a:ea typeface="Calibri" panose="020F0502020204030204" pitchFamily="34" charset="0"/>
                          <a:cs typeface="Times New Roman" panose="02020603050405020304" pitchFamily="18" charset="0"/>
                        </a:rPr>
                        <a:t>-1</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10</a:t>
                      </a:r>
                      <a:r>
                        <a:rPr lang="en-US" sz="1100" b="1" baseline="30000">
                          <a:effectLst/>
                          <a:latin typeface="Times New Roman" panose="02020603050405020304" pitchFamily="18" charset="0"/>
                          <a:ea typeface="Calibri" panose="020F0502020204030204" pitchFamily="34" charset="0"/>
                          <a:cs typeface="Times New Roman" panose="02020603050405020304" pitchFamily="18" charset="0"/>
                        </a:rPr>
                        <a:t>-2</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2315">
                <a:tc>
                  <a:txBody>
                    <a:bodyPr/>
                    <a:lstStyle/>
                    <a:p>
                      <a:pPr algn="just">
                        <a:lnSpc>
                          <a:spcPct val="150000"/>
                        </a:lnSpc>
                        <a:spcAft>
                          <a:spcPts val="0"/>
                        </a:spcAft>
                      </a:pPr>
                      <a:r>
                        <a:rPr lang="ig-NG" sz="1100" b="1" i="1">
                          <a:effectLst/>
                          <a:latin typeface="Times New Roman" panose="02020603050405020304" pitchFamily="18" charset="0"/>
                          <a:ea typeface="Calibri" panose="020F0502020204030204" pitchFamily="34" charset="0"/>
                          <a:cs typeface="Times New Roman" panose="02020603050405020304" pitchFamily="18" charset="0"/>
                        </a:rPr>
                        <a:t>Terminalia catapa</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r>
              <a:tr h="332315">
                <a:tc>
                  <a:txBody>
                    <a:bodyPr/>
                    <a:lstStyle/>
                    <a:p>
                      <a:pPr algn="just">
                        <a:lnSpc>
                          <a:spcPct val="150000"/>
                        </a:lnSpc>
                        <a:spcAft>
                          <a:spcPts val="0"/>
                        </a:spcAft>
                      </a:pPr>
                      <a:r>
                        <a:rPr lang="ig-NG" sz="1100" b="1" i="1">
                          <a:effectLst/>
                          <a:latin typeface="Times New Roman" panose="02020603050405020304" pitchFamily="18" charset="0"/>
                          <a:ea typeface="Calibri" panose="020F0502020204030204" pitchFamily="34" charset="0"/>
                          <a:cs typeface="Times New Roman" panose="02020603050405020304" pitchFamily="18" charset="0"/>
                        </a:rPr>
                        <a:t>Passiflora edulis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b</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b</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32315">
                <a:tc>
                  <a:txBody>
                    <a:bodyPr/>
                    <a:lstStyle/>
                    <a:p>
                      <a:pPr algn="just">
                        <a:lnSpc>
                          <a:spcPct val="150000"/>
                        </a:lnSpc>
                        <a:spcAft>
                          <a:spcPts val="0"/>
                        </a:spcAft>
                      </a:pPr>
                      <a:r>
                        <a:rPr lang="ig-NG" sz="1100" b="1" i="1">
                          <a:effectLst/>
                          <a:latin typeface="Times New Roman" panose="02020603050405020304" pitchFamily="18" charset="0"/>
                          <a:ea typeface="Calibri" panose="020F0502020204030204" pitchFamily="34" charset="0"/>
                          <a:cs typeface="Times New Roman" panose="02020603050405020304" pitchFamily="18" charset="0"/>
                        </a:rPr>
                        <a:t>Daniella oliveri</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32315">
                <a:tc>
                  <a:txBody>
                    <a:bodyPr/>
                    <a:lstStyle/>
                    <a:p>
                      <a:pPr algn="just">
                        <a:lnSpc>
                          <a:spcPct val="150000"/>
                        </a:lnSpc>
                        <a:spcAft>
                          <a:spcPts val="0"/>
                        </a:spcAft>
                      </a:pPr>
                      <a:r>
                        <a:rPr lang="ig-NG" sz="1100" b="1" i="1">
                          <a:effectLst/>
                          <a:latin typeface="Times New Roman" panose="02020603050405020304" pitchFamily="18" charset="0"/>
                          <a:ea typeface="Calibri" panose="020F0502020204030204" pitchFamily="34" charset="0"/>
                          <a:cs typeface="Times New Roman" panose="02020603050405020304" pitchFamily="18" charset="0"/>
                        </a:rPr>
                        <a:t>Ceiba pentandra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32315">
                <a:tc>
                  <a:txBody>
                    <a:bodyPr/>
                    <a:lstStyle/>
                    <a:p>
                      <a:pPr algn="just">
                        <a:lnSpc>
                          <a:spcPct val="150000"/>
                        </a:lnSpc>
                        <a:spcAft>
                          <a:spcPts val="0"/>
                        </a:spcAft>
                      </a:pPr>
                      <a:r>
                        <a:rPr lang="ig-NG" sz="1100" b="1" i="1">
                          <a:effectLst/>
                          <a:latin typeface="Times New Roman" panose="02020603050405020304" pitchFamily="18" charset="0"/>
                          <a:ea typeface="Calibri" panose="020F0502020204030204" pitchFamily="34" charset="0"/>
                          <a:cs typeface="Times New Roman" panose="02020603050405020304" pitchFamily="18" charset="0"/>
                        </a:rPr>
                        <a:t>J</a:t>
                      </a:r>
                      <a:r>
                        <a:rPr lang="en-US" sz="1100" b="1" i="1">
                          <a:effectLst/>
                          <a:latin typeface="Times New Roman" panose="02020603050405020304" pitchFamily="18" charset="0"/>
                          <a:ea typeface="Calibri" panose="020F0502020204030204" pitchFamily="34" charset="0"/>
                          <a:cs typeface="Times New Roman" panose="02020603050405020304" pitchFamily="18" charset="0"/>
                        </a:rPr>
                        <a:t>a</a:t>
                      </a:r>
                      <a:r>
                        <a:rPr lang="ig-NG" sz="1100" b="1" i="1">
                          <a:effectLst/>
                          <a:latin typeface="Times New Roman" panose="02020603050405020304" pitchFamily="18" charset="0"/>
                          <a:ea typeface="Calibri" panose="020F0502020204030204" pitchFamily="34" charset="0"/>
                          <a:cs typeface="Times New Roman" panose="02020603050405020304" pitchFamily="18" charset="0"/>
                        </a:rPr>
                        <a:t>tropha tanjorensis</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32315">
                <a:tc>
                  <a:txBody>
                    <a:bodyPr/>
                    <a:lstStyle/>
                    <a:p>
                      <a:pPr algn="just">
                        <a:lnSpc>
                          <a:spcPct val="150000"/>
                        </a:lnSpc>
                        <a:spcAft>
                          <a:spcPts val="0"/>
                        </a:spcAft>
                      </a:pPr>
                      <a:r>
                        <a:rPr lang="en-US" sz="1100" b="1" i="1">
                          <a:effectLst/>
                          <a:latin typeface="Times New Roman" panose="02020603050405020304" pitchFamily="18" charset="0"/>
                          <a:ea typeface="Calibri" panose="020F0502020204030204" pitchFamily="34" charset="0"/>
                          <a:cs typeface="Times New Roman" panose="02020603050405020304" pitchFamily="18" charset="0"/>
                        </a:rPr>
                        <a:t>Azadirachtaindica</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32315">
                <a:tc>
                  <a:txBody>
                    <a:bodyPr/>
                    <a:lstStyle/>
                    <a:p>
                      <a:pPr algn="just">
                        <a:lnSpc>
                          <a:spcPct val="150000"/>
                        </a:lnSpc>
                        <a:spcAft>
                          <a:spcPts val="0"/>
                        </a:spcAft>
                      </a:pPr>
                      <a:r>
                        <a:rPr lang="en-US" sz="1100" b="1" i="1">
                          <a:effectLst/>
                          <a:latin typeface="Times New Roman" panose="02020603050405020304" pitchFamily="18" charset="0"/>
                          <a:ea typeface="Calibri" panose="020F0502020204030204" pitchFamily="34" charset="0"/>
                          <a:cs typeface="Times New Roman" panose="02020603050405020304" pitchFamily="18" charset="0"/>
                        </a:rPr>
                        <a:t>Carica papaya</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32315">
                <a:tc>
                  <a:txBody>
                    <a:bodyPr/>
                    <a:lstStyle/>
                    <a:p>
                      <a:pPr algn="just">
                        <a:lnSpc>
                          <a:spcPct val="150000"/>
                        </a:lnSpc>
                        <a:spcAft>
                          <a:spcPts val="0"/>
                        </a:spcAft>
                      </a:pPr>
                      <a:r>
                        <a:rPr lang="en-US" sz="1100" b="1" i="1">
                          <a:effectLst/>
                          <a:latin typeface="Times New Roman" panose="02020603050405020304" pitchFamily="18" charset="0"/>
                          <a:ea typeface="Calibri" panose="020F0502020204030204" pitchFamily="34" charset="0"/>
                          <a:cs typeface="Times New Roman" panose="02020603050405020304" pitchFamily="18" charset="0"/>
                        </a:rPr>
                        <a:t>Moringaoleifera</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32315">
                <a:tc>
                  <a:txBody>
                    <a:bodyPr/>
                    <a:lstStyle/>
                    <a:p>
                      <a:pPr algn="just">
                        <a:lnSpc>
                          <a:spcPct val="150000"/>
                        </a:lnSpc>
                        <a:spcAft>
                          <a:spcPts val="0"/>
                        </a:spcAft>
                      </a:pPr>
                      <a:r>
                        <a:rPr lang="en-US" sz="1100" b="1" i="1">
                          <a:effectLst/>
                          <a:latin typeface="Times New Roman" panose="02020603050405020304" pitchFamily="18" charset="0"/>
                          <a:ea typeface="Calibri" panose="020F0502020204030204" pitchFamily="34" charset="0"/>
                          <a:cs typeface="Times New Roman" panose="02020603050405020304" pitchFamily="18" charset="0"/>
                        </a:rPr>
                        <a:t>Mangiferaindica</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164046">
                <a:tc>
                  <a:txBody>
                    <a:bodyPr/>
                    <a:lstStyle/>
                    <a:p>
                      <a:pPr algn="just">
                        <a:lnSpc>
                          <a:spcPct val="150000"/>
                        </a:lnSpc>
                        <a:spcAft>
                          <a:spcPts val="0"/>
                        </a:spcAft>
                      </a:pPr>
                      <a:r>
                        <a:rPr lang="en-US" sz="1100" b="1" i="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32315">
                <a:tc>
                  <a:txBody>
                    <a:bodyPr/>
                    <a:lstStyle/>
                    <a:p>
                      <a:pPr algn="just">
                        <a:lnSpc>
                          <a:spcPct val="150000"/>
                        </a:lnSpc>
                        <a:spcAft>
                          <a:spcPts val="0"/>
                        </a:spcAft>
                      </a:pPr>
                      <a:r>
                        <a:rPr lang="en-GB" sz="1100" b="1" i="1" dirty="0">
                          <a:effectLst/>
                          <a:latin typeface="Times New Roman" panose="02020603050405020304" pitchFamily="18" charset="0"/>
                          <a:ea typeface="Calibri" panose="020F0502020204030204" pitchFamily="34" charset="0"/>
                          <a:cs typeface="Times New Roman" panose="02020603050405020304" pitchFamily="18" charset="0"/>
                        </a:rPr>
                        <a:t>Summary</a:t>
                      </a:r>
                      <a:r>
                        <a:rPr lang="en-GB" sz="11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gridSpan="2">
                  <a:txBody>
                    <a:bodyPr/>
                    <a:lstStyle/>
                    <a:p>
                      <a:pPr algn="just">
                        <a:lnSpc>
                          <a:spcPct val="150000"/>
                        </a:lnSpc>
                        <a:spcAft>
                          <a:spcPts val="0"/>
                        </a:spcAft>
                      </a:pPr>
                      <a:r>
                        <a:rPr lang="en-GB" sz="1100" b="1" i="1">
                          <a:effectLst/>
                          <a:latin typeface="Times New Roman" panose="02020603050405020304" pitchFamily="18" charset="0"/>
                          <a:ea typeface="Calibri" panose="020F0502020204030204" pitchFamily="34" charset="0"/>
                          <a:cs typeface="Times New Roman" panose="02020603050405020304" pitchFamily="18" charset="0"/>
                        </a:rPr>
                        <a:t>a</a:t>
                      </a:r>
                      <a:r>
                        <a:rPr lang="en-GB" sz="1100" b="1">
                          <a:effectLst/>
                          <a:latin typeface="Times New Roman" panose="02020603050405020304" pitchFamily="18" charset="0"/>
                          <a:ea typeface="Calibri" panose="020F0502020204030204" pitchFamily="34" charset="0"/>
                          <a:cs typeface="Times New Roman" panose="02020603050405020304" pitchFamily="18" charset="0"/>
                        </a:rPr>
                        <a:t> =0	</a:t>
                      </a:r>
                      <a:r>
                        <a:rPr lang="en-GB" sz="1100" b="1" i="1">
                          <a:effectLst/>
                          <a:latin typeface="Times New Roman" panose="02020603050405020304" pitchFamily="18" charset="0"/>
                          <a:ea typeface="Calibri" panose="020F0502020204030204" pitchFamily="34" charset="0"/>
                          <a:cs typeface="Times New Roman" panose="02020603050405020304" pitchFamily="18" charset="0"/>
                        </a:rPr>
                        <a:t>d=7</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hMerge="1">
                  <a:txBody>
                    <a:bodyPr/>
                    <a:lstStyle/>
                    <a:p>
                      <a:endParaRPr lang="en-GB"/>
                    </a:p>
                  </a:txBody>
                  <a:tcPr/>
                </a:tc>
                <a:tc gridSpan="2">
                  <a:txBody>
                    <a:bodyPr/>
                    <a:lstStyle/>
                    <a:p>
                      <a:pPr algn="just">
                        <a:lnSpc>
                          <a:spcPct val="150000"/>
                        </a:lnSpc>
                        <a:spcAft>
                          <a:spcPts val="0"/>
                        </a:spcAft>
                      </a:pPr>
                      <a:r>
                        <a:rPr lang="en-GB" sz="1100" b="1" i="1" dirty="0">
                          <a:effectLst/>
                          <a:latin typeface="Times New Roman" panose="02020603050405020304" pitchFamily="18" charset="0"/>
                          <a:ea typeface="Calibri" panose="020F0502020204030204" pitchFamily="34" charset="0"/>
                          <a:cs typeface="Times New Roman" panose="02020603050405020304" pitchFamily="18" charset="0"/>
                        </a:rPr>
                        <a:t>a=0	d=3</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hMerge="1">
                  <a:txBody>
                    <a:bodyPr/>
                    <a:lstStyle/>
                    <a:p>
                      <a:endParaRPr lang="en-GB"/>
                    </a:p>
                  </a:txBody>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32315">
                <a:tc>
                  <a:txBody>
                    <a:bodyPr/>
                    <a:lstStyle/>
                    <a:p>
                      <a:pPr algn="just">
                        <a:lnSpc>
                          <a:spcPct val="150000"/>
                        </a:lnSpc>
                        <a:spcAft>
                          <a:spcPts val="0"/>
                        </a:spcAft>
                      </a:pPr>
                      <a:r>
                        <a:rPr lang="en-US" sz="1100" b="1" i="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gridSpan="2">
                  <a:txBody>
                    <a:bodyPr/>
                    <a:lstStyle/>
                    <a:p>
                      <a:pPr algn="just">
                        <a:lnSpc>
                          <a:spcPct val="150000"/>
                        </a:lnSpc>
                        <a:spcAft>
                          <a:spcPts val="0"/>
                        </a:spcAft>
                      </a:pPr>
                      <a:r>
                        <a:rPr lang="en-GB" sz="1100" b="1" i="1">
                          <a:effectLst/>
                          <a:latin typeface="Times New Roman" panose="02020603050405020304" pitchFamily="18" charset="0"/>
                          <a:ea typeface="Calibri" panose="020F0502020204030204" pitchFamily="34" charset="0"/>
                          <a:cs typeface="Times New Roman" panose="02020603050405020304" pitchFamily="18" charset="0"/>
                        </a:rPr>
                        <a:t>b=2	e=7</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hMerge="1">
                  <a:txBody>
                    <a:bodyPr/>
                    <a:lstStyle/>
                    <a:p>
                      <a:endParaRPr lang="en-GB"/>
                    </a:p>
                  </a:txBody>
                  <a:tcPr/>
                </a:tc>
                <a:tc gridSpan="2">
                  <a:txBody>
                    <a:bodyPr/>
                    <a:lstStyle/>
                    <a:p>
                      <a:pPr algn="just">
                        <a:lnSpc>
                          <a:spcPct val="150000"/>
                        </a:lnSpc>
                        <a:spcAft>
                          <a:spcPts val="0"/>
                        </a:spcAft>
                      </a:pPr>
                      <a:r>
                        <a:rPr lang="en-GB" sz="1100" b="1" i="1">
                          <a:effectLst/>
                          <a:latin typeface="Times New Roman" panose="02020603050405020304" pitchFamily="18" charset="0"/>
                          <a:ea typeface="Calibri" panose="020F0502020204030204" pitchFamily="34" charset="0"/>
                          <a:cs typeface="Times New Roman" panose="02020603050405020304" pitchFamily="18" charset="0"/>
                        </a:rPr>
                        <a:t>b=0	e=10</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hMerge="1">
                  <a:txBody>
                    <a:bodyPr/>
                    <a:lstStyle/>
                    <a:p>
                      <a:endParaRPr lang="en-GB"/>
                    </a:p>
                  </a:txBody>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32315">
                <a:tc>
                  <a:txBody>
                    <a:bodyPr/>
                    <a:lstStyle/>
                    <a:p>
                      <a:pPr algn="just">
                        <a:lnSpc>
                          <a:spcPct val="150000"/>
                        </a:lnSpc>
                        <a:spcAft>
                          <a:spcPts val="0"/>
                        </a:spcAft>
                      </a:pPr>
                      <a:r>
                        <a:rPr lang="en-US" sz="1100" b="1" i="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just">
                        <a:lnSpc>
                          <a:spcPct val="150000"/>
                        </a:lnSpc>
                        <a:spcAft>
                          <a:spcPts val="0"/>
                        </a:spcAft>
                      </a:pPr>
                      <a:r>
                        <a:rPr lang="en-GB" sz="1100" b="1" i="1">
                          <a:effectLst/>
                          <a:latin typeface="Times New Roman" panose="02020603050405020304" pitchFamily="18" charset="0"/>
                          <a:ea typeface="Calibri" panose="020F0502020204030204" pitchFamily="34" charset="0"/>
                          <a:cs typeface="Times New Roman" panose="02020603050405020304" pitchFamily="18" charset="0"/>
                        </a:rPr>
                        <a:t>c=4	f=6</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lgn="just">
                        <a:lnSpc>
                          <a:spcPct val="150000"/>
                        </a:lnSpc>
                        <a:spcAft>
                          <a:spcPts val="0"/>
                        </a:spcAft>
                      </a:pPr>
                      <a:r>
                        <a:rPr lang="en-GB" sz="1100" b="1" i="1">
                          <a:effectLst/>
                          <a:latin typeface="Times New Roman" panose="02020603050405020304" pitchFamily="18" charset="0"/>
                          <a:ea typeface="Calibri" panose="020F0502020204030204" pitchFamily="34" charset="0"/>
                          <a:cs typeface="Times New Roman" panose="02020603050405020304" pitchFamily="18" charset="0"/>
                        </a:rPr>
                        <a:t>c=2	f=12</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1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654259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194" y="730010"/>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solidFill>
                  <a:schemeClr val="tx1"/>
                </a:solidFill>
              </a:rPr>
              <a:t/>
            </a:r>
            <a:br>
              <a:rPr lang="en-US" b="1" dirty="0" smtClean="0">
                <a:solidFill>
                  <a:schemeClr val="tx1"/>
                </a:solidFill>
              </a:rPr>
            </a:br>
            <a:r>
              <a:rPr lang="en-US" b="1" dirty="0" smtClean="0"/>
              <a:t>Results C</a:t>
            </a:r>
            <a:r>
              <a:rPr lang="en-US" b="1" cap="none" dirty="0" smtClean="0"/>
              <a:t>ont’d</a:t>
            </a:r>
            <a:endParaRPr lang="en-GB" b="1" dirty="0">
              <a:solidFill>
                <a:srgbClr val="C0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653194" y="1156954"/>
            <a:ext cx="11871158" cy="579967"/>
          </a:xfrm>
          <a:prstGeom prst="rect">
            <a:avLst/>
          </a:prstGeom>
        </p:spPr>
        <p:txBody>
          <a:bodyPr wrap="square">
            <a:spAutoFit/>
          </a:bodyPr>
          <a:lstStyle/>
          <a:p>
            <a:pPr algn="ctr">
              <a:lnSpc>
                <a:spcPct val="150000"/>
              </a:lnSpc>
              <a:spcAft>
                <a:spcPts val="0"/>
              </a:spcAft>
            </a:pPr>
            <a:r>
              <a:rPr lang="en-US" sz="2400" b="1"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400" b="1" dirty="0">
                <a:latin typeface="Times New Roman" panose="02020603050405020304" pitchFamily="18" charset="0"/>
                <a:ea typeface="Calibri" panose="020F0502020204030204" pitchFamily="34" charset="0"/>
                <a:cs typeface="Times New Roman" panose="02020603050405020304" pitchFamily="18" charset="0"/>
              </a:rPr>
              <a:t>c) Antimicrobial sensitivity test on the fungi </a:t>
            </a:r>
            <a:r>
              <a:rPr lang="en-US" sz="2400" b="1" dirty="0" err="1">
                <a:latin typeface="Times New Roman" panose="02020603050405020304" pitchFamily="18" charset="0"/>
                <a:ea typeface="Calibri" panose="020F0502020204030204" pitchFamily="34" charset="0"/>
                <a:cs typeface="Times New Roman" panose="02020603050405020304" pitchFamily="18" charset="0"/>
              </a:rPr>
              <a:t>Rhizopus</a:t>
            </a:r>
            <a:r>
              <a:rPr lang="en-US" sz="2400" b="1"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latin typeface="Times New Roman" panose="02020603050405020304" pitchFamily="18" charset="0"/>
                <a:ea typeface="Calibri" panose="020F0502020204030204" pitchFamily="34" charset="0"/>
                <a:cs typeface="Times New Roman" panose="02020603050405020304" pitchFamily="18" charset="0"/>
              </a:rPr>
              <a:t>stolonifera</a:t>
            </a:r>
            <a:r>
              <a:rPr lang="en-US" sz="2400" b="1" dirty="0">
                <a:latin typeface="Times New Roman" panose="02020603050405020304" pitchFamily="18" charset="0"/>
                <a:ea typeface="Calibri" panose="020F0502020204030204" pitchFamily="34" charset="0"/>
                <a:cs typeface="Times New Roman" panose="02020603050405020304" pitchFamily="18" charset="0"/>
              </a:rPr>
              <a:t>; </a:t>
            </a:r>
            <a:endParaRPr lang="en-US" sz="2400" b="1" dirty="0" smtClean="0">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024355024"/>
              </p:ext>
            </p:extLst>
          </p:nvPr>
        </p:nvGraphicFramePr>
        <p:xfrm>
          <a:off x="3451329" y="1736925"/>
          <a:ext cx="5289341" cy="4968675"/>
        </p:xfrm>
        <a:graphic>
          <a:graphicData uri="http://schemas.openxmlformats.org/drawingml/2006/table">
            <a:tbl>
              <a:tblPr firstRow="1" firstCol="1" bandRow="1"/>
              <a:tblGrid>
                <a:gridCol w="1356895"/>
                <a:gridCol w="588562"/>
                <a:gridCol w="745788"/>
                <a:gridCol w="640773"/>
                <a:gridCol w="692390"/>
                <a:gridCol w="676371"/>
                <a:gridCol w="588562"/>
              </a:tblGrid>
              <a:tr h="331245">
                <a:tc>
                  <a:txBody>
                    <a:bodyPr/>
                    <a:lstStyle/>
                    <a:p>
                      <a:pPr algn="just">
                        <a:lnSpc>
                          <a:spcPct val="150000"/>
                        </a:lnSpc>
                        <a:spcAft>
                          <a:spcPts val="0"/>
                        </a:spcAft>
                      </a:pPr>
                      <a:r>
                        <a:rPr lang="ig-NG" sz="1050" b="1" dirty="0">
                          <a:effectLst/>
                          <a:latin typeface="Times New Roman" panose="02020603050405020304" pitchFamily="18" charset="0"/>
                          <a:ea typeface="Calibri" panose="020F0502020204030204" pitchFamily="34" charset="0"/>
                          <a:cs typeface="Times New Roman" panose="02020603050405020304" pitchFamily="18" charset="0"/>
                        </a:rPr>
                        <a:t>Plant </a:t>
                      </a:r>
                      <a:endParaRPr lang="en-GB" sz="105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gridSpan="3">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Fresh </a:t>
                      </a:r>
                      <a:r>
                        <a:rPr lang="ig-NG" sz="1050" b="1">
                          <a:effectLst/>
                          <a:latin typeface="Times New Roman" panose="02020603050405020304" pitchFamily="18" charset="0"/>
                          <a:ea typeface="Calibri" panose="020F0502020204030204" pitchFamily="34" charset="0"/>
                          <a:cs typeface="Times New Roman" panose="02020603050405020304" pitchFamily="18" charset="0"/>
                        </a:rPr>
                        <a:t>Extractconcentrations</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gridSpan="3">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Dry </a:t>
                      </a:r>
                      <a:r>
                        <a:rPr lang="ig-NG" sz="1050" b="1">
                          <a:effectLst/>
                          <a:latin typeface="Times New Roman" panose="02020603050405020304" pitchFamily="18" charset="0"/>
                          <a:ea typeface="Calibri" panose="020F0502020204030204" pitchFamily="34" charset="0"/>
                          <a:cs typeface="Times New Roman" panose="02020603050405020304" pitchFamily="18" charset="0"/>
                        </a:rPr>
                        <a:t>Extract concentrations</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r>
              <a:tr h="331245">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100%</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10</a:t>
                      </a:r>
                      <a:r>
                        <a:rPr lang="en-US" sz="1050" b="1" baseline="30000">
                          <a:effectLst/>
                          <a:latin typeface="Times New Roman" panose="02020603050405020304" pitchFamily="18" charset="0"/>
                          <a:ea typeface="Calibri" panose="020F0502020204030204" pitchFamily="34" charset="0"/>
                          <a:cs typeface="Times New Roman" panose="02020603050405020304" pitchFamily="18" charset="0"/>
                        </a:rPr>
                        <a:t>-1</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10</a:t>
                      </a:r>
                      <a:r>
                        <a:rPr lang="en-US" sz="1050" b="1" baseline="30000">
                          <a:effectLst/>
                          <a:latin typeface="Times New Roman" panose="02020603050405020304" pitchFamily="18" charset="0"/>
                          <a:ea typeface="Calibri" panose="020F0502020204030204" pitchFamily="34" charset="0"/>
                          <a:cs typeface="Times New Roman" panose="02020603050405020304" pitchFamily="18" charset="0"/>
                        </a:rPr>
                        <a:t>-2</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100%</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10</a:t>
                      </a:r>
                      <a:r>
                        <a:rPr lang="en-US" sz="1050" b="1" baseline="30000">
                          <a:effectLst/>
                          <a:latin typeface="Times New Roman" panose="02020603050405020304" pitchFamily="18" charset="0"/>
                          <a:ea typeface="Calibri" panose="020F0502020204030204" pitchFamily="34" charset="0"/>
                          <a:cs typeface="Times New Roman" panose="02020603050405020304" pitchFamily="18" charset="0"/>
                        </a:rPr>
                        <a:t>-1</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10</a:t>
                      </a:r>
                      <a:r>
                        <a:rPr lang="en-US" sz="1050" b="1" baseline="30000">
                          <a:effectLst/>
                          <a:latin typeface="Times New Roman" panose="02020603050405020304" pitchFamily="18" charset="0"/>
                          <a:ea typeface="Calibri" panose="020F0502020204030204" pitchFamily="34" charset="0"/>
                          <a:cs typeface="Times New Roman" panose="02020603050405020304" pitchFamily="18" charset="0"/>
                        </a:rPr>
                        <a:t>-2</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245">
                <a:tc>
                  <a:txBody>
                    <a:bodyPr/>
                    <a:lstStyle/>
                    <a:p>
                      <a:pPr algn="just">
                        <a:lnSpc>
                          <a:spcPct val="150000"/>
                        </a:lnSpc>
                        <a:spcAft>
                          <a:spcPts val="0"/>
                        </a:spcAft>
                      </a:pPr>
                      <a:r>
                        <a:rPr lang="ig-NG" sz="1050" b="1" i="1" dirty="0">
                          <a:effectLst/>
                          <a:latin typeface="Times New Roman" panose="02020603050405020304" pitchFamily="18" charset="0"/>
                          <a:ea typeface="Calibri" panose="020F0502020204030204" pitchFamily="34" charset="0"/>
                          <a:cs typeface="Times New Roman" panose="02020603050405020304" pitchFamily="18" charset="0"/>
                        </a:rPr>
                        <a:t>Terminalia catapa</a:t>
                      </a:r>
                      <a:endParaRPr lang="en-GB" sz="105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r>
              <a:tr h="331245">
                <a:tc>
                  <a:txBody>
                    <a:bodyPr/>
                    <a:lstStyle/>
                    <a:p>
                      <a:pPr algn="just">
                        <a:lnSpc>
                          <a:spcPct val="150000"/>
                        </a:lnSpc>
                        <a:spcAft>
                          <a:spcPts val="0"/>
                        </a:spcAft>
                      </a:pPr>
                      <a:r>
                        <a:rPr lang="ig-NG" sz="1050" b="1" i="1">
                          <a:effectLst/>
                          <a:latin typeface="Times New Roman" panose="02020603050405020304" pitchFamily="18" charset="0"/>
                          <a:ea typeface="Calibri" panose="020F0502020204030204" pitchFamily="34" charset="0"/>
                          <a:cs typeface="Times New Roman" panose="02020603050405020304" pitchFamily="18" charset="0"/>
                        </a:rPr>
                        <a:t>Passiflora edulis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a</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a</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b</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b</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b</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31245">
                <a:tc>
                  <a:txBody>
                    <a:bodyPr/>
                    <a:lstStyle/>
                    <a:p>
                      <a:pPr algn="just">
                        <a:lnSpc>
                          <a:spcPct val="150000"/>
                        </a:lnSpc>
                        <a:spcAft>
                          <a:spcPts val="0"/>
                        </a:spcAft>
                      </a:pPr>
                      <a:r>
                        <a:rPr lang="ig-NG" sz="1050" b="1" i="1">
                          <a:effectLst/>
                          <a:latin typeface="Times New Roman" panose="02020603050405020304" pitchFamily="18" charset="0"/>
                          <a:ea typeface="Calibri" panose="020F0502020204030204" pitchFamily="34" charset="0"/>
                          <a:cs typeface="Times New Roman" panose="02020603050405020304" pitchFamily="18" charset="0"/>
                        </a:rPr>
                        <a:t>Daniella oliveri</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a:t>
                      </a:r>
                      <a:r>
                        <a:rPr lang="en-GB"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a:t>
                      </a:r>
                      <a:r>
                        <a:rPr lang="en-GB"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a:t>
                      </a:r>
                      <a:r>
                        <a:rPr lang="en-GB"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a:t>
                      </a:r>
                      <a:r>
                        <a:rPr lang="en-GB"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31245">
                <a:tc>
                  <a:txBody>
                    <a:bodyPr/>
                    <a:lstStyle/>
                    <a:p>
                      <a:pPr algn="just">
                        <a:lnSpc>
                          <a:spcPct val="150000"/>
                        </a:lnSpc>
                        <a:spcAft>
                          <a:spcPts val="0"/>
                        </a:spcAft>
                      </a:pPr>
                      <a:r>
                        <a:rPr lang="ig-NG" sz="1050" b="1" i="1">
                          <a:effectLst/>
                          <a:latin typeface="Times New Roman" panose="02020603050405020304" pitchFamily="18" charset="0"/>
                          <a:ea typeface="Calibri" panose="020F0502020204030204" pitchFamily="34" charset="0"/>
                          <a:cs typeface="Times New Roman" panose="02020603050405020304" pitchFamily="18" charset="0"/>
                        </a:rPr>
                        <a:t>Ceiba pentandra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_</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31245">
                <a:tc>
                  <a:txBody>
                    <a:bodyPr/>
                    <a:lstStyle/>
                    <a:p>
                      <a:pPr algn="just">
                        <a:lnSpc>
                          <a:spcPct val="150000"/>
                        </a:lnSpc>
                        <a:spcAft>
                          <a:spcPts val="0"/>
                        </a:spcAft>
                      </a:pPr>
                      <a:r>
                        <a:rPr lang="ig-NG" sz="1050" b="1" i="1">
                          <a:effectLst/>
                          <a:latin typeface="Times New Roman" panose="02020603050405020304" pitchFamily="18" charset="0"/>
                          <a:ea typeface="Calibri" panose="020F0502020204030204" pitchFamily="34" charset="0"/>
                          <a:cs typeface="Times New Roman" panose="02020603050405020304" pitchFamily="18" charset="0"/>
                        </a:rPr>
                        <a:t>J</a:t>
                      </a:r>
                      <a:r>
                        <a:rPr lang="en-US" sz="1050" b="1" i="1">
                          <a:effectLst/>
                          <a:latin typeface="Times New Roman" panose="02020603050405020304" pitchFamily="18" charset="0"/>
                          <a:ea typeface="Calibri" panose="020F0502020204030204" pitchFamily="34" charset="0"/>
                          <a:cs typeface="Times New Roman" panose="02020603050405020304" pitchFamily="18" charset="0"/>
                        </a:rPr>
                        <a:t>a</a:t>
                      </a:r>
                      <a:r>
                        <a:rPr lang="ig-NG" sz="1050" b="1" i="1">
                          <a:effectLst/>
                          <a:latin typeface="Times New Roman" panose="02020603050405020304" pitchFamily="18" charset="0"/>
                          <a:ea typeface="Calibri" panose="020F0502020204030204" pitchFamily="34" charset="0"/>
                          <a:cs typeface="Times New Roman" panose="02020603050405020304" pitchFamily="18" charset="0"/>
                        </a:rPr>
                        <a:t>tropha tanjorensis</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b</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a:t>
                      </a:r>
                      <a:r>
                        <a:rPr lang="en-GB" sz="105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050" b="1">
                          <a:effectLst/>
                          <a:latin typeface="Times New Roman" panose="02020603050405020304" pitchFamily="18" charset="0"/>
                          <a:ea typeface="Calibri" panose="020F0502020204030204" pitchFamily="34" charset="0"/>
                          <a:cs typeface="Times New Roman" panose="02020603050405020304" pitchFamily="18" charset="0"/>
                        </a:rPr>
                        <a:t>+</a:t>
                      </a:r>
                      <a:r>
                        <a:rPr lang="en-GB" sz="1050" b="1">
                          <a:effectLst/>
                          <a:latin typeface="Times New Roman" panose="02020603050405020304" pitchFamily="18" charset="0"/>
                          <a:ea typeface="Calibri" panose="020F0502020204030204" pitchFamily="34" charset="0"/>
                          <a:cs typeface="Times New Roman" panose="02020603050405020304" pitchFamily="18" charset="0"/>
                        </a:rPr>
                        <a:t>++</a:t>
                      </a:r>
                      <a:r>
                        <a:rPr lang="en-GB" sz="105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31245">
                <a:tc>
                  <a:txBody>
                    <a:bodyPr/>
                    <a:lstStyle/>
                    <a:p>
                      <a:pPr algn="just">
                        <a:lnSpc>
                          <a:spcPct val="150000"/>
                        </a:lnSpc>
                        <a:spcAft>
                          <a:spcPts val="0"/>
                        </a:spcAft>
                      </a:pPr>
                      <a:r>
                        <a:rPr lang="en-US" sz="1050" b="1" i="1" dirty="0" err="1" smtClean="0">
                          <a:effectLst/>
                          <a:latin typeface="Times New Roman" panose="02020603050405020304" pitchFamily="18" charset="0"/>
                          <a:ea typeface="Calibri" panose="020F0502020204030204" pitchFamily="34" charset="0"/>
                          <a:cs typeface="Times New Roman" panose="02020603050405020304" pitchFamily="18" charset="0"/>
                        </a:rPr>
                        <a:t>Azadirachta</a:t>
                      </a:r>
                      <a:r>
                        <a:rPr lang="en-US" sz="1050" b="1" i="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050" b="1" i="1" dirty="0" err="1" smtClean="0">
                          <a:effectLst/>
                          <a:latin typeface="Times New Roman" panose="02020603050405020304" pitchFamily="18" charset="0"/>
                          <a:ea typeface="Calibri" panose="020F0502020204030204" pitchFamily="34" charset="0"/>
                          <a:cs typeface="Times New Roman" panose="02020603050405020304" pitchFamily="18" charset="0"/>
                        </a:rPr>
                        <a:t>indica</a:t>
                      </a:r>
                      <a:endParaRPr lang="en-GB" sz="105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31245">
                <a:tc>
                  <a:txBody>
                    <a:bodyPr/>
                    <a:lstStyle/>
                    <a:p>
                      <a:pPr algn="just">
                        <a:lnSpc>
                          <a:spcPct val="150000"/>
                        </a:lnSpc>
                        <a:spcAft>
                          <a:spcPts val="0"/>
                        </a:spcAft>
                      </a:pPr>
                      <a:r>
                        <a:rPr lang="en-US" sz="1050" b="1" i="1">
                          <a:effectLst/>
                          <a:latin typeface="Times New Roman" panose="02020603050405020304" pitchFamily="18" charset="0"/>
                          <a:ea typeface="Calibri" panose="020F0502020204030204" pitchFamily="34" charset="0"/>
                          <a:cs typeface="Times New Roman" panose="02020603050405020304" pitchFamily="18" charset="0"/>
                        </a:rPr>
                        <a:t>Carica papaya</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31245">
                <a:tc>
                  <a:txBody>
                    <a:bodyPr/>
                    <a:lstStyle/>
                    <a:p>
                      <a:pPr algn="just">
                        <a:lnSpc>
                          <a:spcPct val="150000"/>
                        </a:lnSpc>
                        <a:spcAft>
                          <a:spcPts val="0"/>
                        </a:spcAft>
                      </a:pPr>
                      <a:r>
                        <a:rPr lang="en-US" sz="1050" b="1" i="1" dirty="0" err="1" smtClean="0">
                          <a:effectLst/>
                          <a:latin typeface="Times New Roman" panose="02020603050405020304" pitchFamily="18" charset="0"/>
                          <a:ea typeface="Calibri" panose="020F0502020204030204" pitchFamily="34" charset="0"/>
                          <a:cs typeface="Times New Roman" panose="02020603050405020304" pitchFamily="18" charset="0"/>
                        </a:rPr>
                        <a:t>Moringa</a:t>
                      </a:r>
                      <a:r>
                        <a:rPr lang="en-US" sz="1050" b="1" i="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050" b="1" i="1" dirty="0" err="1" smtClean="0">
                          <a:effectLst/>
                          <a:latin typeface="Times New Roman" panose="02020603050405020304" pitchFamily="18" charset="0"/>
                          <a:ea typeface="Calibri" panose="020F0502020204030204" pitchFamily="34" charset="0"/>
                          <a:cs typeface="Times New Roman" panose="02020603050405020304" pitchFamily="18" charset="0"/>
                        </a:rPr>
                        <a:t>oleifera</a:t>
                      </a:r>
                      <a:endParaRPr lang="en-GB" sz="105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31245">
                <a:tc>
                  <a:txBody>
                    <a:bodyPr/>
                    <a:lstStyle/>
                    <a:p>
                      <a:pPr algn="just">
                        <a:lnSpc>
                          <a:spcPct val="150000"/>
                        </a:lnSpc>
                        <a:spcAft>
                          <a:spcPts val="0"/>
                        </a:spcAft>
                      </a:pPr>
                      <a:r>
                        <a:rPr lang="en-US" sz="1050" b="1" i="1" dirty="0" err="1" smtClean="0">
                          <a:effectLst/>
                          <a:latin typeface="Times New Roman" panose="02020603050405020304" pitchFamily="18" charset="0"/>
                          <a:ea typeface="Calibri" panose="020F0502020204030204" pitchFamily="34" charset="0"/>
                          <a:cs typeface="Times New Roman" panose="02020603050405020304" pitchFamily="18" charset="0"/>
                        </a:rPr>
                        <a:t>Mangifera</a:t>
                      </a:r>
                      <a:r>
                        <a:rPr lang="en-US" sz="1050" b="1" i="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050" b="1" i="1" dirty="0" err="1" smtClean="0">
                          <a:effectLst/>
                          <a:latin typeface="Times New Roman" panose="02020603050405020304" pitchFamily="18" charset="0"/>
                          <a:ea typeface="Calibri" panose="020F0502020204030204" pitchFamily="34" charset="0"/>
                          <a:cs typeface="Times New Roman" panose="02020603050405020304" pitchFamily="18" charset="0"/>
                        </a:rPr>
                        <a:t>indica</a:t>
                      </a:r>
                      <a:endParaRPr lang="en-GB" sz="105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a:t>
                      </a:r>
                      <a:r>
                        <a:rPr lang="en-US" sz="105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31245">
                <a:tc>
                  <a:txBody>
                    <a:bodyPr/>
                    <a:lstStyle/>
                    <a:p>
                      <a:pPr algn="just">
                        <a:lnSpc>
                          <a:spcPct val="150000"/>
                        </a:lnSpc>
                        <a:spcAft>
                          <a:spcPts val="0"/>
                        </a:spcAft>
                      </a:pPr>
                      <a:r>
                        <a:rPr lang="en-US" sz="1050" b="1" i="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31245">
                <a:tc>
                  <a:txBody>
                    <a:bodyPr/>
                    <a:lstStyle/>
                    <a:p>
                      <a:pPr algn="just">
                        <a:lnSpc>
                          <a:spcPct val="150000"/>
                        </a:lnSpc>
                        <a:spcAft>
                          <a:spcPts val="0"/>
                        </a:spcAft>
                      </a:pPr>
                      <a:r>
                        <a:rPr lang="en-GB" sz="1050" b="1" i="1">
                          <a:effectLst/>
                          <a:latin typeface="Times New Roman" panose="02020603050405020304" pitchFamily="18" charset="0"/>
                          <a:ea typeface="Calibri" panose="020F0502020204030204" pitchFamily="34" charset="0"/>
                          <a:cs typeface="Times New Roman" panose="02020603050405020304" pitchFamily="18" charset="0"/>
                        </a:rPr>
                        <a:t>Summary: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gridSpan="2">
                  <a:txBody>
                    <a:bodyPr/>
                    <a:lstStyle/>
                    <a:p>
                      <a:pPr algn="just">
                        <a:lnSpc>
                          <a:spcPct val="150000"/>
                        </a:lnSpc>
                        <a:spcAft>
                          <a:spcPts val="0"/>
                        </a:spcAft>
                      </a:pPr>
                      <a:r>
                        <a:rPr lang="en-GB" sz="1050" b="1" i="1">
                          <a:effectLst/>
                          <a:latin typeface="Times New Roman" panose="02020603050405020304" pitchFamily="18" charset="0"/>
                          <a:ea typeface="Calibri" panose="020F0502020204030204" pitchFamily="34" charset="0"/>
                          <a:cs typeface="Times New Roman" panose="02020603050405020304" pitchFamily="18" charset="0"/>
                        </a:rPr>
                        <a:t>a=2	d=1</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hMerge="1">
                  <a:txBody>
                    <a:bodyPr/>
                    <a:lstStyle/>
                    <a:p>
                      <a:endParaRPr lang="en-GB"/>
                    </a:p>
                  </a:txBody>
                  <a:tcPr/>
                </a:tc>
                <a:tc gridSpan="2">
                  <a:txBody>
                    <a:bodyPr/>
                    <a:lstStyle/>
                    <a:p>
                      <a:pPr algn="just">
                        <a:lnSpc>
                          <a:spcPct val="150000"/>
                        </a:lnSpc>
                        <a:spcAft>
                          <a:spcPts val="0"/>
                        </a:spcAft>
                      </a:pPr>
                      <a:r>
                        <a:rPr lang="en-GB" sz="1050" b="1" i="1">
                          <a:effectLst/>
                          <a:latin typeface="Times New Roman" panose="02020603050405020304" pitchFamily="18" charset="0"/>
                          <a:ea typeface="Calibri" panose="020F0502020204030204" pitchFamily="34" charset="0"/>
                          <a:cs typeface="Times New Roman" panose="02020603050405020304" pitchFamily="18" charset="0"/>
                        </a:rPr>
                        <a:t> a=0 d=1</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hMerge="1">
                  <a:txBody>
                    <a:bodyPr/>
                    <a:lstStyle/>
                    <a:p>
                      <a:endParaRPr lang="en-GB"/>
                    </a:p>
                  </a:txBody>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31245">
                <a:tc>
                  <a:txBody>
                    <a:bodyPr/>
                    <a:lstStyle/>
                    <a:p>
                      <a:pPr algn="just">
                        <a:lnSpc>
                          <a:spcPct val="150000"/>
                        </a:lnSpc>
                        <a:spcAft>
                          <a:spcPts val="0"/>
                        </a:spcAft>
                      </a:pPr>
                      <a:r>
                        <a:rPr lang="en-US" sz="1050" b="1" i="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gridSpan="2">
                  <a:txBody>
                    <a:bodyPr/>
                    <a:lstStyle/>
                    <a:p>
                      <a:pPr algn="just">
                        <a:lnSpc>
                          <a:spcPct val="150000"/>
                        </a:lnSpc>
                        <a:spcAft>
                          <a:spcPts val="0"/>
                        </a:spcAft>
                      </a:pPr>
                      <a:r>
                        <a:rPr lang="en-GB" sz="1050" b="1" i="1">
                          <a:effectLst/>
                          <a:latin typeface="Times New Roman" panose="02020603050405020304" pitchFamily="18" charset="0"/>
                          <a:ea typeface="Calibri" panose="020F0502020204030204" pitchFamily="34" charset="0"/>
                          <a:cs typeface="Times New Roman" panose="02020603050405020304" pitchFamily="18" charset="0"/>
                        </a:rPr>
                        <a:t>b=2	e=4</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hMerge="1">
                  <a:txBody>
                    <a:bodyPr/>
                    <a:lstStyle/>
                    <a:p>
                      <a:endParaRPr lang="en-GB"/>
                    </a:p>
                  </a:txBody>
                  <a:tcPr/>
                </a:tc>
                <a:tc gridSpan="2">
                  <a:txBody>
                    <a:bodyPr/>
                    <a:lstStyle/>
                    <a:p>
                      <a:pPr algn="just">
                        <a:lnSpc>
                          <a:spcPct val="150000"/>
                        </a:lnSpc>
                        <a:spcAft>
                          <a:spcPts val="0"/>
                        </a:spcAft>
                      </a:pPr>
                      <a:r>
                        <a:rPr lang="en-GB" sz="1050" b="1" i="1">
                          <a:effectLst/>
                          <a:latin typeface="Times New Roman" panose="02020603050405020304" pitchFamily="18" charset="0"/>
                          <a:ea typeface="Calibri" panose="020F0502020204030204" pitchFamily="34" charset="0"/>
                          <a:cs typeface="Times New Roman" panose="02020603050405020304" pitchFamily="18" charset="0"/>
                        </a:rPr>
                        <a:t>b=2  e=3</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hMerge="1">
                  <a:txBody>
                    <a:bodyPr/>
                    <a:lstStyle/>
                    <a:p>
                      <a:endParaRPr lang="en-GB"/>
                    </a:p>
                  </a:txBody>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31245">
                <a:tc>
                  <a:txBody>
                    <a:bodyPr/>
                    <a:lstStyle/>
                    <a:p>
                      <a:pPr algn="just">
                        <a:lnSpc>
                          <a:spcPct val="150000"/>
                        </a:lnSpc>
                        <a:spcAft>
                          <a:spcPts val="0"/>
                        </a:spcAft>
                      </a:pPr>
                      <a:r>
                        <a:rPr lang="en-US" sz="1050" b="1" i="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just">
                        <a:lnSpc>
                          <a:spcPct val="150000"/>
                        </a:lnSpc>
                        <a:spcAft>
                          <a:spcPts val="0"/>
                        </a:spcAft>
                      </a:pPr>
                      <a:r>
                        <a:rPr lang="en-GB" sz="1050" b="1" i="1">
                          <a:effectLst/>
                          <a:latin typeface="Times New Roman" panose="02020603050405020304" pitchFamily="18" charset="0"/>
                          <a:ea typeface="Calibri" panose="020F0502020204030204" pitchFamily="34" charset="0"/>
                          <a:cs typeface="Times New Roman" panose="02020603050405020304" pitchFamily="18" charset="0"/>
                        </a:rPr>
                        <a:t>c=2 	f=16</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lgn="just">
                        <a:lnSpc>
                          <a:spcPct val="150000"/>
                        </a:lnSpc>
                        <a:spcAft>
                          <a:spcPts val="0"/>
                        </a:spcAft>
                      </a:pPr>
                      <a:r>
                        <a:rPr lang="en-GB" sz="1050" b="1" i="1">
                          <a:effectLst/>
                          <a:latin typeface="Times New Roman" panose="02020603050405020304" pitchFamily="18" charset="0"/>
                          <a:ea typeface="Calibri" panose="020F0502020204030204" pitchFamily="34" charset="0"/>
                          <a:cs typeface="Times New Roman" panose="02020603050405020304" pitchFamily="18" charset="0"/>
                        </a:rPr>
                        <a:t>c=2   f=19</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lgn="just">
                        <a:lnSpc>
                          <a:spcPct val="150000"/>
                        </a:lnSpc>
                        <a:spcAft>
                          <a:spcPts val="0"/>
                        </a:spcAft>
                      </a:pPr>
                      <a:r>
                        <a:rPr lang="en-US" sz="105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05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05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008817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194" y="730010"/>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solidFill>
                  <a:schemeClr val="tx1"/>
                </a:solidFill>
              </a:rPr>
              <a:t/>
            </a:r>
            <a:br>
              <a:rPr lang="en-US" b="1" dirty="0" smtClean="0">
                <a:solidFill>
                  <a:schemeClr val="tx1"/>
                </a:solidFill>
              </a:rPr>
            </a:br>
            <a:r>
              <a:rPr lang="en-US" b="1" dirty="0" smtClean="0"/>
              <a:t>Results C</a:t>
            </a:r>
            <a:r>
              <a:rPr lang="en-US" b="1" cap="none" dirty="0" smtClean="0"/>
              <a:t>ont’d</a:t>
            </a:r>
            <a:endParaRPr lang="en-GB" b="1" dirty="0">
              <a:solidFill>
                <a:srgbClr val="C0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529389" y="1156954"/>
            <a:ext cx="11871158" cy="579967"/>
          </a:xfrm>
          <a:prstGeom prst="rect">
            <a:avLst/>
          </a:prstGeom>
        </p:spPr>
        <p:txBody>
          <a:bodyPr wrap="square">
            <a:spAutoFit/>
          </a:bodyPr>
          <a:lstStyle/>
          <a:p>
            <a:pPr algn="ctr">
              <a:lnSpc>
                <a:spcPct val="150000"/>
              </a:lnSpc>
              <a:spcAft>
                <a:spcPts val="0"/>
              </a:spcAft>
            </a:pPr>
            <a:r>
              <a:rPr lang="en-US" sz="2400" b="1"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400" b="1" dirty="0">
                <a:latin typeface="Times New Roman" panose="02020603050405020304" pitchFamily="18" charset="0"/>
                <a:ea typeface="Calibri" panose="020F0502020204030204" pitchFamily="34" charset="0"/>
                <a:cs typeface="Times New Roman" panose="02020603050405020304" pitchFamily="18" charset="0"/>
              </a:rPr>
              <a:t>d) Anti-microbial sensitivity test on the fungi </a:t>
            </a:r>
            <a:r>
              <a:rPr lang="en-US" sz="2400" b="1" dirty="0" err="1">
                <a:latin typeface="Times New Roman" panose="02020603050405020304" pitchFamily="18" charset="0"/>
                <a:ea typeface="Calibri" panose="020F0502020204030204" pitchFamily="34" charset="0"/>
                <a:cs typeface="Times New Roman" panose="02020603050405020304" pitchFamily="18" charset="0"/>
              </a:rPr>
              <a:t>Penicillium</a:t>
            </a:r>
            <a:r>
              <a:rPr lang="en-US" sz="2400" b="1"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latin typeface="Times New Roman" panose="02020603050405020304" pitchFamily="18" charset="0"/>
                <a:ea typeface="Calibri" panose="020F0502020204030204" pitchFamily="34" charset="0"/>
                <a:cs typeface="Times New Roman" panose="02020603050405020304" pitchFamily="18" charset="0"/>
              </a:rPr>
              <a:t>marneffei</a:t>
            </a:r>
            <a:r>
              <a:rPr lang="en-US" sz="2400" b="1" dirty="0">
                <a:latin typeface="Times New Roman" panose="02020603050405020304" pitchFamily="18" charset="0"/>
                <a:ea typeface="Calibri" panose="020F0502020204030204" pitchFamily="34" charset="0"/>
                <a:cs typeface="Times New Roman" panose="02020603050405020304" pitchFamily="18" charset="0"/>
              </a:rPr>
              <a:t>; </a:t>
            </a:r>
            <a:endParaRPr lang="en-US" sz="2400" b="1" dirty="0" smtClean="0">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295043982"/>
              </p:ext>
            </p:extLst>
          </p:nvPr>
        </p:nvGraphicFramePr>
        <p:xfrm>
          <a:off x="3523416" y="1736916"/>
          <a:ext cx="5145168" cy="5024318"/>
        </p:xfrm>
        <a:graphic>
          <a:graphicData uri="http://schemas.openxmlformats.org/drawingml/2006/table">
            <a:tbl>
              <a:tblPr firstRow="1" firstCol="1" bandRow="1"/>
              <a:tblGrid>
                <a:gridCol w="1273239"/>
                <a:gridCol w="588562"/>
                <a:gridCol w="504312"/>
                <a:gridCol w="757061"/>
                <a:gridCol w="757061"/>
                <a:gridCol w="676371"/>
                <a:gridCol w="588562"/>
              </a:tblGrid>
              <a:tr h="322957">
                <a:tc>
                  <a:txBody>
                    <a:bodyPr/>
                    <a:lstStyle/>
                    <a:p>
                      <a:pPr algn="just">
                        <a:lnSpc>
                          <a:spcPct val="150000"/>
                        </a:lnSpc>
                        <a:spcAft>
                          <a:spcPts val="0"/>
                        </a:spcAft>
                      </a:pPr>
                      <a:r>
                        <a:rPr lang="ig-NG" sz="1100" b="1" dirty="0">
                          <a:effectLst/>
                          <a:latin typeface="Times New Roman" panose="02020603050405020304" pitchFamily="18" charset="0"/>
                          <a:ea typeface="Calibri" panose="020F0502020204030204" pitchFamily="34" charset="0"/>
                          <a:cs typeface="Times New Roman" panose="02020603050405020304" pitchFamily="18" charset="0"/>
                        </a:rPr>
                        <a:t>Plant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gridSpan="3">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Dry</a:t>
                      </a:r>
                      <a:r>
                        <a:rPr lang="ig-NG" sz="1100" b="1">
                          <a:effectLst/>
                          <a:latin typeface="Times New Roman" panose="02020603050405020304" pitchFamily="18" charset="0"/>
                          <a:ea typeface="Calibri" panose="020F0502020204030204" pitchFamily="34" charset="0"/>
                          <a:cs typeface="Times New Roman" panose="02020603050405020304" pitchFamily="18" charset="0"/>
                        </a:rPr>
                        <a:t> Extract concentrations</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gridSpan="3">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Dry </a:t>
                      </a:r>
                      <a:r>
                        <a:rPr lang="ig-NG" sz="1100" b="1">
                          <a:effectLst/>
                          <a:latin typeface="Times New Roman" panose="02020603050405020304" pitchFamily="18" charset="0"/>
                          <a:ea typeface="Calibri" panose="020F0502020204030204" pitchFamily="34" charset="0"/>
                          <a:cs typeface="Times New Roman" panose="02020603050405020304" pitchFamily="18" charset="0"/>
                        </a:rPr>
                        <a:t>Extract concentrations</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r>
              <a:tr h="322957">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100%</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10</a:t>
                      </a:r>
                      <a:r>
                        <a:rPr lang="en-US" sz="1100" b="1" baseline="30000">
                          <a:effectLst/>
                          <a:latin typeface="Times New Roman" panose="02020603050405020304" pitchFamily="18" charset="0"/>
                          <a:ea typeface="Calibri" panose="020F0502020204030204" pitchFamily="34" charset="0"/>
                          <a:cs typeface="Times New Roman" panose="02020603050405020304" pitchFamily="18" charset="0"/>
                        </a:rPr>
                        <a:t>-1</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10</a:t>
                      </a:r>
                      <a:r>
                        <a:rPr lang="en-US" sz="1100" b="1" baseline="30000">
                          <a:effectLst/>
                          <a:latin typeface="Times New Roman" panose="02020603050405020304" pitchFamily="18" charset="0"/>
                          <a:ea typeface="Calibri" panose="020F0502020204030204" pitchFamily="34" charset="0"/>
                          <a:cs typeface="Times New Roman" panose="02020603050405020304" pitchFamily="18" charset="0"/>
                        </a:rPr>
                        <a:t>-2</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100%</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10</a:t>
                      </a:r>
                      <a:r>
                        <a:rPr lang="en-US" sz="1100" b="1" baseline="30000">
                          <a:effectLst/>
                          <a:latin typeface="Times New Roman" panose="02020603050405020304" pitchFamily="18" charset="0"/>
                          <a:ea typeface="Calibri" panose="020F0502020204030204" pitchFamily="34" charset="0"/>
                          <a:cs typeface="Times New Roman" panose="02020603050405020304" pitchFamily="18" charset="0"/>
                        </a:rPr>
                        <a:t>-1</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10</a:t>
                      </a:r>
                      <a:r>
                        <a:rPr lang="en-US" sz="1100" b="1" baseline="30000">
                          <a:effectLst/>
                          <a:latin typeface="Times New Roman" panose="02020603050405020304" pitchFamily="18" charset="0"/>
                          <a:ea typeface="Calibri" panose="020F0502020204030204" pitchFamily="34" charset="0"/>
                          <a:cs typeface="Times New Roman" panose="02020603050405020304" pitchFamily="18" charset="0"/>
                        </a:rPr>
                        <a:t>-2</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2957">
                <a:tc>
                  <a:txBody>
                    <a:bodyPr/>
                    <a:lstStyle/>
                    <a:p>
                      <a:pPr algn="just">
                        <a:lnSpc>
                          <a:spcPct val="150000"/>
                        </a:lnSpc>
                        <a:spcAft>
                          <a:spcPts val="0"/>
                        </a:spcAft>
                      </a:pPr>
                      <a:r>
                        <a:rPr lang="ig-NG" sz="1100" b="1" i="1">
                          <a:effectLst/>
                          <a:latin typeface="Times New Roman" panose="02020603050405020304" pitchFamily="18" charset="0"/>
                          <a:ea typeface="Calibri" panose="020F0502020204030204" pitchFamily="34" charset="0"/>
                          <a:cs typeface="Times New Roman" panose="02020603050405020304" pitchFamily="18" charset="0"/>
                        </a:rPr>
                        <a:t>Terminalia catapa</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r>
              <a:tr h="322957">
                <a:tc>
                  <a:txBody>
                    <a:bodyPr/>
                    <a:lstStyle/>
                    <a:p>
                      <a:pPr algn="just">
                        <a:lnSpc>
                          <a:spcPct val="150000"/>
                        </a:lnSpc>
                        <a:spcAft>
                          <a:spcPts val="0"/>
                        </a:spcAft>
                      </a:pPr>
                      <a:r>
                        <a:rPr lang="ig-NG" sz="1100" b="1" i="1">
                          <a:effectLst/>
                          <a:latin typeface="Times New Roman" panose="02020603050405020304" pitchFamily="18" charset="0"/>
                          <a:ea typeface="Calibri" panose="020F0502020204030204" pitchFamily="34" charset="0"/>
                          <a:cs typeface="Times New Roman" panose="02020603050405020304" pitchFamily="18" charset="0"/>
                        </a:rPr>
                        <a:t>Passiflora edulis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b</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b</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b</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957">
                <a:tc>
                  <a:txBody>
                    <a:bodyPr/>
                    <a:lstStyle/>
                    <a:p>
                      <a:pPr algn="just">
                        <a:lnSpc>
                          <a:spcPct val="150000"/>
                        </a:lnSpc>
                        <a:spcAft>
                          <a:spcPts val="0"/>
                        </a:spcAft>
                      </a:pPr>
                      <a:r>
                        <a:rPr lang="ig-NG" sz="1100" b="1" i="1">
                          <a:effectLst/>
                          <a:latin typeface="Times New Roman" panose="02020603050405020304" pitchFamily="18" charset="0"/>
                          <a:ea typeface="Calibri" panose="020F0502020204030204" pitchFamily="34" charset="0"/>
                          <a:cs typeface="Times New Roman" panose="02020603050405020304" pitchFamily="18" charset="0"/>
                        </a:rPr>
                        <a:t>Daniella oliveri</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957">
                <a:tc>
                  <a:txBody>
                    <a:bodyPr/>
                    <a:lstStyle/>
                    <a:p>
                      <a:pPr algn="just">
                        <a:lnSpc>
                          <a:spcPct val="150000"/>
                        </a:lnSpc>
                        <a:spcAft>
                          <a:spcPts val="0"/>
                        </a:spcAft>
                      </a:pPr>
                      <a:r>
                        <a:rPr lang="ig-NG" sz="1100" b="1" i="1">
                          <a:effectLst/>
                          <a:latin typeface="Times New Roman" panose="02020603050405020304" pitchFamily="18" charset="0"/>
                          <a:ea typeface="Calibri" panose="020F0502020204030204" pitchFamily="34" charset="0"/>
                          <a:cs typeface="Times New Roman" panose="02020603050405020304" pitchFamily="18" charset="0"/>
                        </a:rPr>
                        <a:t>Ceiba pentandra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463323">
                <a:tc>
                  <a:txBody>
                    <a:bodyPr/>
                    <a:lstStyle/>
                    <a:p>
                      <a:pPr algn="just">
                        <a:lnSpc>
                          <a:spcPct val="150000"/>
                        </a:lnSpc>
                        <a:spcAft>
                          <a:spcPts val="0"/>
                        </a:spcAft>
                      </a:pPr>
                      <a:r>
                        <a:rPr lang="ig-NG" sz="1100" b="1" i="1">
                          <a:effectLst/>
                          <a:latin typeface="Times New Roman" panose="02020603050405020304" pitchFamily="18" charset="0"/>
                          <a:ea typeface="Calibri" panose="020F0502020204030204" pitchFamily="34" charset="0"/>
                          <a:cs typeface="Times New Roman" panose="02020603050405020304" pitchFamily="18" charset="0"/>
                        </a:rPr>
                        <a:t>J</a:t>
                      </a:r>
                      <a:r>
                        <a:rPr lang="en-US" sz="1100" b="1" i="1">
                          <a:effectLst/>
                          <a:latin typeface="Times New Roman" panose="02020603050405020304" pitchFamily="18" charset="0"/>
                          <a:ea typeface="Calibri" panose="020F0502020204030204" pitchFamily="34" charset="0"/>
                          <a:cs typeface="Times New Roman" panose="02020603050405020304" pitchFamily="18" charset="0"/>
                        </a:rPr>
                        <a:t>a</a:t>
                      </a:r>
                      <a:r>
                        <a:rPr lang="ig-NG" sz="1100" b="1" i="1">
                          <a:effectLst/>
                          <a:latin typeface="Times New Roman" panose="02020603050405020304" pitchFamily="18" charset="0"/>
                          <a:ea typeface="Calibri" panose="020F0502020204030204" pitchFamily="34" charset="0"/>
                          <a:cs typeface="Times New Roman" panose="02020603050405020304" pitchFamily="18" charset="0"/>
                        </a:rPr>
                        <a:t>tropha tanjorensis</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957">
                <a:tc>
                  <a:txBody>
                    <a:bodyPr/>
                    <a:lstStyle/>
                    <a:p>
                      <a:pPr algn="just">
                        <a:lnSpc>
                          <a:spcPct val="150000"/>
                        </a:lnSpc>
                        <a:spcAft>
                          <a:spcPts val="0"/>
                        </a:spcAft>
                      </a:pPr>
                      <a:r>
                        <a:rPr lang="en-US" sz="1100" b="1" i="1" dirty="0" err="1" smtClean="0">
                          <a:effectLst/>
                          <a:latin typeface="Times New Roman" panose="02020603050405020304" pitchFamily="18" charset="0"/>
                          <a:ea typeface="Calibri" panose="020F0502020204030204" pitchFamily="34" charset="0"/>
                          <a:cs typeface="Times New Roman" panose="02020603050405020304" pitchFamily="18" charset="0"/>
                        </a:rPr>
                        <a:t>Azadirachta</a:t>
                      </a:r>
                      <a:r>
                        <a:rPr lang="en-US" sz="1100" b="1" i="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100" b="1" i="1" dirty="0" err="1" smtClean="0">
                          <a:effectLst/>
                          <a:latin typeface="Times New Roman" panose="02020603050405020304" pitchFamily="18" charset="0"/>
                          <a:ea typeface="Calibri" panose="020F0502020204030204" pitchFamily="34" charset="0"/>
                          <a:cs typeface="Times New Roman" panose="02020603050405020304" pitchFamily="18" charset="0"/>
                        </a:rPr>
                        <a:t>indica</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b</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957">
                <a:tc>
                  <a:txBody>
                    <a:bodyPr/>
                    <a:lstStyle/>
                    <a:p>
                      <a:pPr algn="just">
                        <a:lnSpc>
                          <a:spcPct val="150000"/>
                        </a:lnSpc>
                        <a:spcAft>
                          <a:spcPts val="0"/>
                        </a:spcAft>
                      </a:pPr>
                      <a:r>
                        <a:rPr lang="en-US" sz="1100" b="1" i="1">
                          <a:effectLst/>
                          <a:latin typeface="Times New Roman" panose="02020603050405020304" pitchFamily="18" charset="0"/>
                          <a:ea typeface="Calibri" panose="020F0502020204030204" pitchFamily="34" charset="0"/>
                          <a:cs typeface="Times New Roman" panose="02020603050405020304" pitchFamily="18" charset="0"/>
                        </a:rPr>
                        <a:t>Carica papaya</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b</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dirty="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957">
                <a:tc>
                  <a:txBody>
                    <a:bodyPr/>
                    <a:lstStyle/>
                    <a:p>
                      <a:pPr algn="just">
                        <a:lnSpc>
                          <a:spcPct val="150000"/>
                        </a:lnSpc>
                        <a:spcAft>
                          <a:spcPts val="0"/>
                        </a:spcAft>
                      </a:pPr>
                      <a:r>
                        <a:rPr lang="en-US" sz="1100" b="1" i="1" dirty="0" err="1" smtClean="0">
                          <a:effectLst/>
                          <a:latin typeface="Times New Roman" panose="02020603050405020304" pitchFamily="18" charset="0"/>
                          <a:ea typeface="Calibri" panose="020F0502020204030204" pitchFamily="34" charset="0"/>
                          <a:cs typeface="Times New Roman" panose="02020603050405020304" pitchFamily="18" charset="0"/>
                        </a:rPr>
                        <a:t>Moringa</a:t>
                      </a:r>
                      <a:r>
                        <a:rPr lang="en-US" sz="1100" b="1" i="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100" b="1" i="1" dirty="0" err="1" smtClean="0">
                          <a:effectLst/>
                          <a:latin typeface="Times New Roman" panose="02020603050405020304" pitchFamily="18" charset="0"/>
                          <a:ea typeface="Calibri" panose="020F0502020204030204" pitchFamily="34" charset="0"/>
                          <a:cs typeface="Times New Roman" panose="02020603050405020304" pitchFamily="18" charset="0"/>
                        </a:rPr>
                        <a:t>oleifera</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b</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957">
                <a:tc>
                  <a:txBody>
                    <a:bodyPr/>
                    <a:lstStyle/>
                    <a:p>
                      <a:pPr algn="just">
                        <a:lnSpc>
                          <a:spcPct val="150000"/>
                        </a:lnSpc>
                        <a:spcAft>
                          <a:spcPts val="0"/>
                        </a:spcAft>
                      </a:pPr>
                      <a:r>
                        <a:rPr lang="en-US" sz="1100" b="1" i="1" dirty="0" err="1" smtClean="0">
                          <a:effectLst/>
                          <a:latin typeface="Times New Roman" panose="02020603050405020304" pitchFamily="18" charset="0"/>
                          <a:ea typeface="Calibri" panose="020F0502020204030204" pitchFamily="34" charset="0"/>
                          <a:cs typeface="Times New Roman" panose="02020603050405020304" pitchFamily="18" charset="0"/>
                        </a:rPr>
                        <a:t>Mangifera</a:t>
                      </a:r>
                      <a:r>
                        <a:rPr lang="en-US" sz="1100" b="1" i="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100" b="1" i="1" dirty="0" err="1" smtClean="0">
                          <a:effectLst/>
                          <a:latin typeface="Times New Roman" panose="02020603050405020304" pitchFamily="18" charset="0"/>
                          <a:ea typeface="Calibri" panose="020F0502020204030204" pitchFamily="34" charset="0"/>
                          <a:cs typeface="Times New Roman" panose="02020603050405020304" pitchFamily="18" charset="0"/>
                        </a:rPr>
                        <a:t>indica</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b</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957">
                <a:tc>
                  <a:txBody>
                    <a:bodyPr/>
                    <a:lstStyle/>
                    <a:p>
                      <a:pPr algn="just">
                        <a:lnSpc>
                          <a:spcPct val="150000"/>
                        </a:lnSpc>
                        <a:spcAft>
                          <a:spcPts val="0"/>
                        </a:spcAft>
                      </a:pPr>
                      <a:r>
                        <a:rPr lang="en-US" sz="1100" b="1" i="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957">
                <a:tc>
                  <a:txBody>
                    <a:bodyPr/>
                    <a:lstStyle/>
                    <a:p>
                      <a:pPr algn="just">
                        <a:lnSpc>
                          <a:spcPct val="150000"/>
                        </a:lnSpc>
                        <a:spcAft>
                          <a:spcPts val="0"/>
                        </a:spcAft>
                      </a:pPr>
                      <a:r>
                        <a:rPr lang="en-GB" sz="1100" b="1" i="1">
                          <a:effectLst/>
                          <a:latin typeface="Times New Roman" panose="02020603050405020304" pitchFamily="18" charset="0"/>
                          <a:ea typeface="Calibri" panose="020F0502020204030204" pitchFamily="34" charset="0"/>
                          <a:cs typeface="Times New Roman" panose="02020603050405020304" pitchFamily="18" charset="0"/>
                        </a:rPr>
                        <a:t>Summary: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gridSpan="2">
                  <a:txBody>
                    <a:bodyPr/>
                    <a:lstStyle/>
                    <a:p>
                      <a:pPr algn="just">
                        <a:lnSpc>
                          <a:spcPct val="150000"/>
                        </a:lnSpc>
                        <a:spcAft>
                          <a:spcPts val="0"/>
                        </a:spcAft>
                      </a:pPr>
                      <a:r>
                        <a:rPr lang="en-GB" sz="1100" b="1" i="1">
                          <a:effectLst/>
                          <a:latin typeface="Calibri" panose="020F0502020204030204" pitchFamily="34" charset="0"/>
                          <a:ea typeface="Calibri" panose="020F0502020204030204" pitchFamily="34" charset="0"/>
                          <a:cs typeface="Times New Roman" panose="02020603050405020304" pitchFamily="18" charset="0"/>
                        </a:rPr>
                        <a:t>a=0	d=5</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hMerge="1">
                  <a:txBody>
                    <a:bodyPr/>
                    <a:lstStyle/>
                    <a:p>
                      <a:endParaRPr lang="en-GB"/>
                    </a:p>
                  </a:txBody>
                  <a:tcPr/>
                </a:tc>
                <a:tc gridSpan="2">
                  <a:txBody>
                    <a:bodyPr/>
                    <a:lstStyle/>
                    <a:p>
                      <a:pPr algn="just">
                        <a:lnSpc>
                          <a:spcPct val="150000"/>
                        </a:lnSpc>
                        <a:spcAft>
                          <a:spcPts val="0"/>
                        </a:spcAft>
                      </a:pPr>
                      <a:r>
                        <a:rPr lang="en-GB" sz="1100" b="1" i="1">
                          <a:effectLst/>
                          <a:latin typeface="Calibri" panose="020F0502020204030204" pitchFamily="34" charset="0"/>
                          <a:ea typeface="Calibri" panose="020F0502020204030204" pitchFamily="34" charset="0"/>
                          <a:cs typeface="Times New Roman" panose="02020603050405020304" pitchFamily="18" charset="0"/>
                        </a:rPr>
                        <a:t>a=0	d=4</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hMerge="1">
                  <a:txBody>
                    <a:bodyPr/>
                    <a:lstStyle/>
                    <a:p>
                      <a:endParaRPr lang="en-GB"/>
                    </a:p>
                  </a:txBody>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957">
                <a:tc>
                  <a:txBody>
                    <a:bodyPr/>
                    <a:lstStyle/>
                    <a:p>
                      <a:pPr algn="just">
                        <a:lnSpc>
                          <a:spcPct val="150000"/>
                        </a:lnSpc>
                        <a:spcAft>
                          <a:spcPts val="0"/>
                        </a:spcAft>
                      </a:pPr>
                      <a:r>
                        <a:rPr lang="en-US" sz="1100" b="1" i="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gridSpan="2">
                  <a:txBody>
                    <a:bodyPr/>
                    <a:lstStyle/>
                    <a:p>
                      <a:pPr algn="just">
                        <a:lnSpc>
                          <a:spcPct val="150000"/>
                        </a:lnSpc>
                        <a:spcAft>
                          <a:spcPts val="0"/>
                        </a:spcAft>
                      </a:pPr>
                      <a:r>
                        <a:rPr lang="en-GB" sz="1100" b="1" i="1">
                          <a:effectLst/>
                          <a:latin typeface="Calibri" panose="020F0502020204030204" pitchFamily="34" charset="0"/>
                          <a:ea typeface="Calibri" panose="020F0502020204030204" pitchFamily="34" charset="0"/>
                          <a:cs typeface="Times New Roman" panose="02020603050405020304" pitchFamily="18" charset="0"/>
                        </a:rPr>
                        <a:t>b=7	e=7</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hMerge="1">
                  <a:txBody>
                    <a:bodyPr/>
                    <a:lstStyle/>
                    <a:p>
                      <a:endParaRPr lang="en-GB"/>
                    </a:p>
                  </a:txBody>
                  <a:tcPr/>
                </a:tc>
                <a:tc gridSpan="2">
                  <a:txBody>
                    <a:bodyPr/>
                    <a:lstStyle/>
                    <a:p>
                      <a:pPr algn="just">
                        <a:lnSpc>
                          <a:spcPct val="150000"/>
                        </a:lnSpc>
                        <a:spcAft>
                          <a:spcPts val="0"/>
                        </a:spcAft>
                      </a:pPr>
                      <a:r>
                        <a:rPr lang="en-GB" sz="1100" b="1" i="1">
                          <a:effectLst/>
                          <a:latin typeface="Calibri" panose="020F0502020204030204" pitchFamily="34" charset="0"/>
                          <a:ea typeface="Calibri" panose="020F0502020204030204" pitchFamily="34" charset="0"/>
                          <a:cs typeface="Times New Roman" panose="02020603050405020304" pitchFamily="18" charset="0"/>
                        </a:rPr>
                        <a:t>b=0	e=13</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hMerge="1">
                  <a:txBody>
                    <a:bodyPr/>
                    <a:lstStyle/>
                    <a:p>
                      <a:endParaRPr lang="en-GB"/>
                    </a:p>
                  </a:txBody>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957">
                <a:tc>
                  <a:txBody>
                    <a:bodyPr/>
                    <a:lstStyle/>
                    <a:p>
                      <a:pPr algn="just">
                        <a:lnSpc>
                          <a:spcPct val="150000"/>
                        </a:lnSpc>
                        <a:spcAft>
                          <a:spcPts val="0"/>
                        </a:spcAft>
                      </a:pPr>
                      <a:r>
                        <a:rPr lang="en-US" sz="1100" b="1" i="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just">
                        <a:lnSpc>
                          <a:spcPct val="150000"/>
                        </a:lnSpc>
                        <a:spcAft>
                          <a:spcPts val="0"/>
                        </a:spcAft>
                      </a:pPr>
                      <a:r>
                        <a:rPr lang="en-GB" sz="1100" b="1" i="1">
                          <a:effectLst/>
                          <a:latin typeface="Calibri" panose="020F0502020204030204" pitchFamily="34" charset="0"/>
                          <a:ea typeface="Calibri" panose="020F0502020204030204" pitchFamily="34" charset="0"/>
                          <a:cs typeface="Times New Roman" panose="02020603050405020304" pitchFamily="18" charset="0"/>
                        </a:rPr>
                        <a:t>c=0	f=6</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lgn="just">
                        <a:lnSpc>
                          <a:spcPct val="150000"/>
                        </a:lnSpc>
                        <a:spcAft>
                          <a:spcPts val="0"/>
                        </a:spcAft>
                      </a:pPr>
                      <a:r>
                        <a:rPr lang="en-GB" sz="1100" b="1" i="1">
                          <a:effectLst/>
                          <a:latin typeface="Calibri" panose="020F0502020204030204" pitchFamily="34" charset="0"/>
                          <a:ea typeface="Calibri" panose="020F0502020204030204" pitchFamily="34" charset="0"/>
                          <a:cs typeface="Times New Roman" panose="02020603050405020304" pitchFamily="18" charset="0"/>
                        </a:rPr>
                        <a:t>c=3	f=7</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1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96628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194" y="730010"/>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solidFill>
                  <a:schemeClr val="tx1"/>
                </a:solidFill>
              </a:rPr>
              <a:t/>
            </a:r>
            <a:br>
              <a:rPr lang="en-US" b="1" dirty="0" smtClean="0">
                <a:solidFill>
                  <a:schemeClr val="tx1"/>
                </a:solidFill>
              </a:rPr>
            </a:br>
            <a:r>
              <a:rPr lang="en-US" b="1" dirty="0" smtClean="0"/>
              <a:t>Results C</a:t>
            </a:r>
            <a:r>
              <a:rPr lang="en-US" b="1" cap="none" dirty="0" smtClean="0"/>
              <a:t>ont’d</a:t>
            </a:r>
            <a:endParaRPr lang="en-GB" b="1" dirty="0">
              <a:solidFill>
                <a:srgbClr val="C0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320842" y="1156954"/>
            <a:ext cx="11871158" cy="646331"/>
          </a:xfrm>
          <a:prstGeom prst="rect">
            <a:avLst/>
          </a:prstGeom>
        </p:spPr>
        <p:txBody>
          <a:bodyPr wrap="square">
            <a:spAutoFit/>
          </a:bodyPr>
          <a:lstStyle/>
          <a:p>
            <a:pPr algn="ctr">
              <a:lnSpc>
                <a:spcPct val="150000"/>
              </a:lnSpc>
              <a:spcAft>
                <a:spcPts val="0"/>
              </a:spcAft>
            </a:pPr>
            <a:r>
              <a:rPr lang="en-US" sz="2400" b="1"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400" b="1" dirty="0">
                <a:latin typeface="Times New Roman" panose="02020603050405020304" pitchFamily="18" charset="0"/>
                <a:ea typeface="Calibri" panose="020F0502020204030204" pitchFamily="34" charset="0"/>
                <a:cs typeface="Times New Roman" panose="02020603050405020304" pitchFamily="18" charset="0"/>
              </a:rPr>
              <a:t>e) Antimicrobial sensitivity test on the bacteria </a:t>
            </a:r>
            <a:r>
              <a:rPr lang="en-US" sz="2400" b="1" i="1" dirty="0" err="1">
                <a:latin typeface="Times New Roman" panose="02020603050405020304" pitchFamily="18" charset="0"/>
                <a:ea typeface="Calibri" panose="020F0502020204030204" pitchFamily="34" charset="0"/>
                <a:cs typeface="Times New Roman" panose="02020603050405020304" pitchFamily="18" charset="0"/>
              </a:rPr>
              <a:t>Erwinia</a:t>
            </a:r>
            <a:r>
              <a:rPr lang="en-US" sz="2400" b="1" i="1" dirty="0">
                <a:latin typeface="Times New Roman" panose="02020603050405020304" pitchFamily="18" charset="0"/>
                <a:ea typeface="Calibri" panose="020F0502020204030204" pitchFamily="34" charset="0"/>
                <a:cs typeface="Times New Roman" panose="02020603050405020304" pitchFamily="18" charset="0"/>
              </a:rPr>
              <a:t> </a:t>
            </a:r>
            <a:r>
              <a:rPr lang="en-US" sz="2400" b="1" i="1" dirty="0" err="1" smtClean="0">
                <a:latin typeface="Times New Roman" panose="02020603050405020304" pitchFamily="18" charset="0"/>
                <a:ea typeface="Calibri" panose="020F0502020204030204" pitchFamily="34" charset="0"/>
                <a:cs typeface="Times New Roman" panose="02020603050405020304" pitchFamily="18" charset="0"/>
              </a:rPr>
              <a:t>carotovora</a:t>
            </a:r>
            <a:r>
              <a:rPr lang="en-US" sz="2400" b="1" dirty="0">
                <a:latin typeface="Times New Roman" panose="02020603050405020304" pitchFamily="18" charset="0"/>
                <a:ea typeface="Calibri" panose="020F0502020204030204" pitchFamily="34" charset="0"/>
                <a:cs typeface="Times New Roman" panose="02020603050405020304" pitchFamily="18" charset="0"/>
              </a:rPr>
              <a:t>; </a:t>
            </a:r>
            <a:endParaRPr lang="en-US" sz="2400" b="1" dirty="0" smtClean="0">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1600073101"/>
              </p:ext>
            </p:extLst>
          </p:nvPr>
        </p:nvGraphicFramePr>
        <p:xfrm>
          <a:off x="3523416" y="1736917"/>
          <a:ext cx="5145168" cy="5054755"/>
        </p:xfrm>
        <a:graphic>
          <a:graphicData uri="http://schemas.openxmlformats.org/drawingml/2006/table">
            <a:tbl>
              <a:tblPr firstRow="1" firstCol="1" bandRow="1"/>
              <a:tblGrid>
                <a:gridCol w="1273239"/>
                <a:gridCol w="588562"/>
                <a:gridCol w="631873"/>
                <a:gridCol w="629500"/>
                <a:gridCol w="757061"/>
                <a:gridCol w="676371"/>
                <a:gridCol w="588562"/>
              </a:tblGrid>
              <a:tr h="459882">
                <a:tc>
                  <a:txBody>
                    <a:bodyPr/>
                    <a:lstStyle/>
                    <a:p>
                      <a:pPr algn="just">
                        <a:lnSpc>
                          <a:spcPct val="150000"/>
                        </a:lnSpc>
                        <a:spcAft>
                          <a:spcPts val="0"/>
                        </a:spcAft>
                      </a:pPr>
                      <a:r>
                        <a:rPr lang="ig-NG" sz="1100" b="1" dirty="0">
                          <a:effectLst/>
                          <a:latin typeface="Times New Roman" panose="02020603050405020304" pitchFamily="18" charset="0"/>
                          <a:ea typeface="Calibri" panose="020F0502020204030204" pitchFamily="34" charset="0"/>
                          <a:cs typeface="Times New Roman" panose="02020603050405020304" pitchFamily="18" charset="0"/>
                        </a:rPr>
                        <a:t>Plant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gridSpan="3">
                  <a:txBody>
                    <a:bodyPr/>
                    <a:lstStyle/>
                    <a:p>
                      <a:pPr algn="ctr">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Fresh </a:t>
                      </a:r>
                      <a:r>
                        <a:rPr lang="ig-NG" sz="1100" b="1">
                          <a:effectLst/>
                          <a:latin typeface="Times New Roman" panose="02020603050405020304" pitchFamily="18" charset="0"/>
                          <a:ea typeface="Calibri" panose="020F0502020204030204" pitchFamily="34" charset="0"/>
                          <a:cs typeface="Times New Roman" panose="02020603050405020304" pitchFamily="18" charset="0"/>
                        </a:rPr>
                        <a:t>Extract concentrations</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gridSpan="3">
                  <a:txBody>
                    <a:bodyPr/>
                    <a:lstStyle/>
                    <a:p>
                      <a:pPr algn="ctr">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Dry </a:t>
                      </a:r>
                      <a:r>
                        <a:rPr lang="ig-NG" sz="1100" b="1">
                          <a:effectLst/>
                          <a:latin typeface="Times New Roman" panose="02020603050405020304" pitchFamily="18" charset="0"/>
                          <a:ea typeface="Calibri" panose="020F0502020204030204" pitchFamily="34" charset="0"/>
                          <a:cs typeface="Times New Roman" panose="02020603050405020304" pitchFamily="18" charset="0"/>
                        </a:rPr>
                        <a:t>Extract concentrations</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r>
              <a:tr h="311455">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100%</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10</a:t>
                      </a:r>
                      <a:r>
                        <a:rPr lang="en-US" sz="1100" b="1" baseline="30000">
                          <a:effectLst/>
                          <a:latin typeface="Times New Roman" panose="02020603050405020304" pitchFamily="18" charset="0"/>
                          <a:ea typeface="Calibri" panose="020F0502020204030204" pitchFamily="34" charset="0"/>
                          <a:cs typeface="Times New Roman" panose="02020603050405020304" pitchFamily="18" charset="0"/>
                        </a:rPr>
                        <a:t>-1</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10</a:t>
                      </a:r>
                      <a:r>
                        <a:rPr lang="en-US" sz="1100" b="1" baseline="30000">
                          <a:effectLst/>
                          <a:latin typeface="Times New Roman" panose="02020603050405020304" pitchFamily="18" charset="0"/>
                          <a:ea typeface="Calibri" panose="020F0502020204030204" pitchFamily="34" charset="0"/>
                          <a:cs typeface="Times New Roman" panose="02020603050405020304" pitchFamily="18" charset="0"/>
                        </a:rPr>
                        <a:t>-2</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100%</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10</a:t>
                      </a:r>
                      <a:r>
                        <a:rPr lang="en-US" sz="1100" b="1" baseline="30000">
                          <a:effectLst/>
                          <a:latin typeface="Times New Roman" panose="02020603050405020304" pitchFamily="18" charset="0"/>
                          <a:ea typeface="Calibri" panose="020F0502020204030204" pitchFamily="34" charset="0"/>
                          <a:cs typeface="Times New Roman" panose="02020603050405020304" pitchFamily="18" charset="0"/>
                        </a:rPr>
                        <a:t>-1</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10</a:t>
                      </a:r>
                      <a:r>
                        <a:rPr lang="en-US" sz="1100" b="1" baseline="30000">
                          <a:effectLst/>
                          <a:latin typeface="Times New Roman" panose="02020603050405020304" pitchFamily="18" charset="0"/>
                          <a:ea typeface="Calibri" panose="020F0502020204030204" pitchFamily="34" charset="0"/>
                          <a:cs typeface="Times New Roman" panose="02020603050405020304" pitchFamily="18" charset="0"/>
                        </a:rPr>
                        <a:t>-2</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455">
                <a:tc>
                  <a:txBody>
                    <a:bodyPr/>
                    <a:lstStyle/>
                    <a:p>
                      <a:pPr algn="just">
                        <a:lnSpc>
                          <a:spcPct val="150000"/>
                        </a:lnSpc>
                        <a:spcAft>
                          <a:spcPts val="0"/>
                        </a:spcAft>
                      </a:pPr>
                      <a:r>
                        <a:rPr lang="ig-NG" sz="1100" b="1" i="1">
                          <a:effectLst/>
                          <a:latin typeface="Times New Roman" panose="02020603050405020304" pitchFamily="18" charset="0"/>
                          <a:ea typeface="Calibri" panose="020F0502020204030204" pitchFamily="34" charset="0"/>
                          <a:cs typeface="Times New Roman" panose="02020603050405020304" pitchFamily="18" charset="0"/>
                        </a:rPr>
                        <a:t>Terminalia catapa</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a</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a</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a</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a</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a</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b</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r>
              <a:tr h="311455">
                <a:tc>
                  <a:txBody>
                    <a:bodyPr/>
                    <a:lstStyle/>
                    <a:p>
                      <a:pPr algn="just">
                        <a:lnSpc>
                          <a:spcPct val="150000"/>
                        </a:lnSpc>
                        <a:spcAft>
                          <a:spcPts val="0"/>
                        </a:spcAft>
                      </a:pPr>
                      <a:r>
                        <a:rPr lang="ig-NG" sz="1100" b="1" i="1">
                          <a:effectLst/>
                          <a:latin typeface="Times New Roman" panose="02020603050405020304" pitchFamily="18" charset="0"/>
                          <a:ea typeface="Calibri" panose="020F0502020204030204" pitchFamily="34" charset="0"/>
                          <a:cs typeface="Times New Roman" panose="02020603050405020304" pitchFamily="18" charset="0"/>
                        </a:rPr>
                        <a:t>Passiflora edulis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b</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11455">
                <a:tc>
                  <a:txBody>
                    <a:bodyPr/>
                    <a:lstStyle/>
                    <a:p>
                      <a:pPr algn="just">
                        <a:lnSpc>
                          <a:spcPct val="150000"/>
                        </a:lnSpc>
                        <a:spcAft>
                          <a:spcPts val="0"/>
                        </a:spcAft>
                      </a:pPr>
                      <a:r>
                        <a:rPr lang="ig-NG" sz="1100" b="1" i="1">
                          <a:effectLst/>
                          <a:latin typeface="Times New Roman" panose="02020603050405020304" pitchFamily="18" charset="0"/>
                          <a:ea typeface="Calibri" panose="020F0502020204030204" pitchFamily="34" charset="0"/>
                          <a:cs typeface="Times New Roman" panose="02020603050405020304" pitchFamily="18" charset="0"/>
                        </a:rPr>
                        <a:t>Daniella oliveri</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11455">
                <a:tc>
                  <a:txBody>
                    <a:bodyPr/>
                    <a:lstStyle/>
                    <a:p>
                      <a:pPr algn="just">
                        <a:lnSpc>
                          <a:spcPct val="150000"/>
                        </a:lnSpc>
                        <a:spcAft>
                          <a:spcPts val="0"/>
                        </a:spcAft>
                      </a:pPr>
                      <a:r>
                        <a:rPr lang="ig-NG" sz="1100" b="1" i="1">
                          <a:effectLst/>
                          <a:latin typeface="Times New Roman" panose="02020603050405020304" pitchFamily="18" charset="0"/>
                          <a:ea typeface="Calibri" panose="020F0502020204030204" pitchFamily="34" charset="0"/>
                          <a:cs typeface="Times New Roman" panose="02020603050405020304" pitchFamily="18" charset="0"/>
                        </a:rPr>
                        <a:t>Ceiba pentandra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459882">
                <a:tc>
                  <a:txBody>
                    <a:bodyPr/>
                    <a:lstStyle/>
                    <a:p>
                      <a:pPr algn="just">
                        <a:lnSpc>
                          <a:spcPct val="150000"/>
                        </a:lnSpc>
                        <a:spcAft>
                          <a:spcPts val="0"/>
                        </a:spcAft>
                      </a:pPr>
                      <a:r>
                        <a:rPr lang="ig-NG" sz="1100" b="1" i="1">
                          <a:effectLst/>
                          <a:latin typeface="Times New Roman" panose="02020603050405020304" pitchFamily="18" charset="0"/>
                          <a:ea typeface="Calibri" panose="020F0502020204030204" pitchFamily="34" charset="0"/>
                          <a:cs typeface="Times New Roman" panose="02020603050405020304" pitchFamily="18" charset="0"/>
                        </a:rPr>
                        <a:t>J</a:t>
                      </a:r>
                      <a:r>
                        <a:rPr lang="en-US" sz="1100" b="1" i="1">
                          <a:effectLst/>
                          <a:latin typeface="Times New Roman" panose="02020603050405020304" pitchFamily="18" charset="0"/>
                          <a:ea typeface="Calibri" panose="020F0502020204030204" pitchFamily="34" charset="0"/>
                          <a:cs typeface="Times New Roman" panose="02020603050405020304" pitchFamily="18" charset="0"/>
                        </a:rPr>
                        <a:t>a</a:t>
                      </a:r>
                      <a:r>
                        <a:rPr lang="ig-NG" sz="1100" b="1" i="1">
                          <a:effectLst/>
                          <a:latin typeface="Times New Roman" panose="02020603050405020304" pitchFamily="18" charset="0"/>
                          <a:ea typeface="Calibri" panose="020F0502020204030204" pitchFamily="34" charset="0"/>
                          <a:cs typeface="Times New Roman" panose="02020603050405020304" pitchFamily="18" charset="0"/>
                        </a:rPr>
                        <a:t>tropha tanjorensis</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baseline="30000">
                          <a:effectLst/>
                          <a:latin typeface="Times New Roman" panose="02020603050405020304" pitchFamily="18" charset="0"/>
                          <a:ea typeface="Calibri" panose="020F0502020204030204" pitchFamily="34" charset="0"/>
                          <a:cs typeface="Times New Roman" panose="02020603050405020304" pitchFamily="18" charset="0"/>
                        </a:rPr>
                        <a:t>b</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11455">
                <a:tc>
                  <a:txBody>
                    <a:bodyPr/>
                    <a:lstStyle/>
                    <a:p>
                      <a:pPr algn="just">
                        <a:lnSpc>
                          <a:spcPct val="150000"/>
                        </a:lnSpc>
                        <a:spcAft>
                          <a:spcPts val="0"/>
                        </a:spcAft>
                      </a:pPr>
                      <a:r>
                        <a:rPr lang="en-US" sz="1100" b="1" i="1" dirty="0" err="1" smtClean="0">
                          <a:effectLst/>
                          <a:latin typeface="Times New Roman" panose="02020603050405020304" pitchFamily="18" charset="0"/>
                          <a:ea typeface="Calibri" panose="020F0502020204030204" pitchFamily="34" charset="0"/>
                          <a:cs typeface="Times New Roman" panose="02020603050405020304" pitchFamily="18" charset="0"/>
                        </a:rPr>
                        <a:t>Azadirachta</a:t>
                      </a:r>
                      <a:r>
                        <a:rPr lang="en-US" sz="1100" b="1" i="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100" b="1" i="1" dirty="0" err="1" smtClean="0">
                          <a:effectLst/>
                          <a:latin typeface="Times New Roman" panose="02020603050405020304" pitchFamily="18" charset="0"/>
                          <a:ea typeface="Calibri" panose="020F0502020204030204" pitchFamily="34" charset="0"/>
                          <a:cs typeface="Times New Roman" panose="02020603050405020304" pitchFamily="18" charset="0"/>
                        </a:rPr>
                        <a:t>indica</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dirty="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11455">
                <a:tc>
                  <a:txBody>
                    <a:bodyPr/>
                    <a:lstStyle/>
                    <a:p>
                      <a:pPr algn="just">
                        <a:lnSpc>
                          <a:spcPct val="150000"/>
                        </a:lnSpc>
                        <a:spcAft>
                          <a:spcPts val="0"/>
                        </a:spcAft>
                      </a:pPr>
                      <a:r>
                        <a:rPr lang="en-US" sz="1100" b="1" i="1">
                          <a:effectLst/>
                          <a:latin typeface="Times New Roman" panose="02020603050405020304" pitchFamily="18" charset="0"/>
                          <a:ea typeface="Calibri" panose="020F0502020204030204" pitchFamily="34" charset="0"/>
                          <a:cs typeface="Times New Roman" panose="02020603050405020304" pitchFamily="18" charset="0"/>
                        </a:rPr>
                        <a:t>Carica papaya</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b</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b</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11455">
                <a:tc>
                  <a:txBody>
                    <a:bodyPr/>
                    <a:lstStyle/>
                    <a:p>
                      <a:pPr algn="just">
                        <a:lnSpc>
                          <a:spcPct val="150000"/>
                        </a:lnSpc>
                        <a:spcAft>
                          <a:spcPts val="0"/>
                        </a:spcAft>
                      </a:pPr>
                      <a:r>
                        <a:rPr lang="en-US" sz="1100" b="1" i="1" dirty="0" err="1" smtClean="0">
                          <a:effectLst/>
                          <a:latin typeface="Times New Roman" panose="02020603050405020304" pitchFamily="18" charset="0"/>
                          <a:ea typeface="Calibri" panose="020F0502020204030204" pitchFamily="34" charset="0"/>
                          <a:cs typeface="Times New Roman" panose="02020603050405020304" pitchFamily="18" charset="0"/>
                        </a:rPr>
                        <a:t>Moringa</a:t>
                      </a:r>
                      <a:r>
                        <a:rPr lang="en-US" sz="1100" b="1" i="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100" b="1" i="1" dirty="0" err="1" smtClean="0">
                          <a:effectLst/>
                          <a:latin typeface="Times New Roman" panose="02020603050405020304" pitchFamily="18" charset="0"/>
                          <a:ea typeface="Calibri" panose="020F0502020204030204" pitchFamily="34" charset="0"/>
                          <a:cs typeface="Times New Roman" panose="02020603050405020304" pitchFamily="18" charset="0"/>
                        </a:rPr>
                        <a:t>oleifera</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11455">
                <a:tc>
                  <a:txBody>
                    <a:bodyPr/>
                    <a:lstStyle/>
                    <a:p>
                      <a:pPr algn="just">
                        <a:lnSpc>
                          <a:spcPct val="150000"/>
                        </a:lnSpc>
                        <a:spcAft>
                          <a:spcPts val="0"/>
                        </a:spcAft>
                      </a:pPr>
                      <a:r>
                        <a:rPr lang="en-US" sz="1100" b="1" i="1" dirty="0" err="1" smtClean="0">
                          <a:effectLst/>
                          <a:latin typeface="Times New Roman" panose="02020603050405020304" pitchFamily="18" charset="0"/>
                          <a:ea typeface="Calibri" panose="020F0502020204030204" pitchFamily="34" charset="0"/>
                          <a:cs typeface="Times New Roman" panose="02020603050405020304" pitchFamily="18" charset="0"/>
                        </a:rPr>
                        <a:t>Mangifera</a:t>
                      </a:r>
                      <a:r>
                        <a:rPr lang="en-US" sz="1100" b="1" i="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100" b="1" i="1" dirty="0" err="1" smtClean="0">
                          <a:effectLst/>
                          <a:latin typeface="Times New Roman" panose="02020603050405020304" pitchFamily="18" charset="0"/>
                          <a:ea typeface="Calibri" panose="020F0502020204030204" pitchFamily="34" charset="0"/>
                          <a:cs typeface="Times New Roman" panose="02020603050405020304" pitchFamily="18" charset="0"/>
                        </a:rPr>
                        <a:t>indica</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11455">
                <a:tc>
                  <a:txBody>
                    <a:bodyPr/>
                    <a:lstStyle/>
                    <a:p>
                      <a:pPr algn="just">
                        <a:lnSpc>
                          <a:spcPct val="150000"/>
                        </a:lnSpc>
                        <a:spcAft>
                          <a:spcPts val="0"/>
                        </a:spcAft>
                      </a:pPr>
                      <a:r>
                        <a:rPr lang="en-US" sz="1100" b="1" i="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11455">
                <a:tc>
                  <a:txBody>
                    <a:bodyPr/>
                    <a:lstStyle/>
                    <a:p>
                      <a:pPr algn="just">
                        <a:lnSpc>
                          <a:spcPct val="150000"/>
                        </a:lnSpc>
                        <a:spcAft>
                          <a:spcPts val="0"/>
                        </a:spcAft>
                      </a:pPr>
                      <a:r>
                        <a:rPr lang="en-GB" sz="1100" b="1" i="1">
                          <a:effectLst/>
                          <a:latin typeface="Times New Roman" panose="02020603050405020304" pitchFamily="18" charset="0"/>
                          <a:ea typeface="Calibri" panose="020F0502020204030204" pitchFamily="34" charset="0"/>
                          <a:cs typeface="Times New Roman" panose="02020603050405020304" pitchFamily="18" charset="0"/>
                        </a:rPr>
                        <a:t>Summary: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gridSpan="2">
                  <a:txBody>
                    <a:bodyPr/>
                    <a:lstStyle/>
                    <a:p>
                      <a:pPr algn="just">
                        <a:lnSpc>
                          <a:spcPct val="150000"/>
                        </a:lnSpc>
                        <a:spcAft>
                          <a:spcPts val="0"/>
                        </a:spcAft>
                      </a:pPr>
                      <a:r>
                        <a:rPr lang="en-GB" sz="1100" b="1" i="1" dirty="0" smtClean="0">
                          <a:effectLst/>
                          <a:latin typeface="Times New Roman" panose="02020603050405020304" pitchFamily="18" charset="0"/>
                          <a:ea typeface="Calibri" panose="020F0502020204030204" pitchFamily="34" charset="0"/>
                          <a:cs typeface="Times New Roman" panose="02020603050405020304" pitchFamily="18" charset="0"/>
                        </a:rPr>
                        <a:t>a=5</a:t>
                      </a:r>
                      <a:r>
                        <a:rPr lang="en-GB" sz="1100" b="1" i="1" dirty="0">
                          <a:effectLst/>
                          <a:latin typeface="Times New Roman" panose="02020603050405020304" pitchFamily="18" charset="0"/>
                          <a:ea typeface="Calibri" panose="020F0502020204030204" pitchFamily="34" charset="0"/>
                          <a:cs typeface="Times New Roman" panose="02020603050405020304" pitchFamily="18" charset="0"/>
                        </a:rPr>
                        <a:t>	d=3</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hMerge="1">
                  <a:txBody>
                    <a:bodyPr/>
                    <a:lstStyle/>
                    <a:p>
                      <a:endParaRPr lang="en-GB"/>
                    </a:p>
                  </a:txBody>
                  <a:tcPr/>
                </a:tc>
                <a:tc gridSpan="2">
                  <a:txBody>
                    <a:bodyPr/>
                    <a:lstStyle/>
                    <a:p>
                      <a:pPr algn="just">
                        <a:lnSpc>
                          <a:spcPct val="150000"/>
                        </a:lnSpc>
                        <a:spcAft>
                          <a:spcPts val="0"/>
                        </a:spcAft>
                      </a:pPr>
                      <a:r>
                        <a:rPr lang="en-GB" sz="1100" b="1" i="1">
                          <a:effectLst/>
                          <a:latin typeface="Times New Roman" panose="02020603050405020304" pitchFamily="18" charset="0"/>
                          <a:ea typeface="Calibri" panose="020F0502020204030204" pitchFamily="34" charset="0"/>
                          <a:cs typeface="Times New Roman" panose="02020603050405020304" pitchFamily="18" charset="0"/>
                        </a:rPr>
                        <a:t>a=2	d=6</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hMerge="1">
                  <a:txBody>
                    <a:bodyPr/>
                    <a:lstStyle/>
                    <a:p>
                      <a:endParaRPr lang="en-GB"/>
                    </a:p>
                  </a:txBody>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11455">
                <a:tc>
                  <a:txBody>
                    <a:bodyPr/>
                    <a:lstStyle/>
                    <a:p>
                      <a:pPr algn="just">
                        <a:lnSpc>
                          <a:spcPct val="150000"/>
                        </a:lnSpc>
                        <a:spcAft>
                          <a:spcPts val="0"/>
                        </a:spcAft>
                      </a:pPr>
                      <a:r>
                        <a:rPr lang="en-US" sz="1100" b="1" i="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gridSpan="2">
                  <a:txBody>
                    <a:bodyPr/>
                    <a:lstStyle/>
                    <a:p>
                      <a:pPr algn="just">
                        <a:lnSpc>
                          <a:spcPct val="150000"/>
                        </a:lnSpc>
                        <a:spcAft>
                          <a:spcPts val="0"/>
                        </a:spcAft>
                      </a:pPr>
                      <a:r>
                        <a:rPr lang="en-GB" sz="1100" b="1" i="1">
                          <a:effectLst/>
                          <a:latin typeface="Times New Roman" panose="02020603050405020304" pitchFamily="18" charset="0"/>
                          <a:ea typeface="Calibri" panose="020F0502020204030204" pitchFamily="34" charset="0"/>
                          <a:cs typeface="Times New Roman" panose="02020603050405020304" pitchFamily="18" charset="0"/>
                        </a:rPr>
                        <a:t>b=3	e=7</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hMerge="1">
                  <a:txBody>
                    <a:bodyPr/>
                    <a:lstStyle/>
                    <a:p>
                      <a:endParaRPr lang="en-GB"/>
                    </a:p>
                  </a:txBody>
                  <a:tcPr/>
                </a:tc>
                <a:tc gridSpan="2">
                  <a:txBody>
                    <a:bodyPr/>
                    <a:lstStyle/>
                    <a:p>
                      <a:pPr algn="just">
                        <a:lnSpc>
                          <a:spcPct val="150000"/>
                        </a:lnSpc>
                        <a:spcAft>
                          <a:spcPts val="0"/>
                        </a:spcAft>
                      </a:pPr>
                      <a:r>
                        <a:rPr lang="en-GB" sz="1100" b="1" i="1">
                          <a:effectLst/>
                          <a:latin typeface="Times New Roman" panose="02020603050405020304" pitchFamily="18" charset="0"/>
                          <a:ea typeface="Calibri" panose="020F0502020204030204" pitchFamily="34" charset="0"/>
                          <a:cs typeface="Times New Roman" panose="02020603050405020304" pitchFamily="18" charset="0"/>
                        </a:rPr>
                        <a:t>b=2	e=8</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hMerge="1">
                  <a:txBody>
                    <a:bodyPr/>
                    <a:lstStyle/>
                    <a:p>
                      <a:endParaRPr lang="en-GB"/>
                    </a:p>
                  </a:txBody>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11455">
                <a:tc>
                  <a:txBody>
                    <a:bodyPr/>
                    <a:lstStyle/>
                    <a:p>
                      <a:pPr algn="just">
                        <a:lnSpc>
                          <a:spcPct val="150000"/>
                        </a:lnSpc>
                        <a:spcAft>
                          <a:spcPts val="0"/>
                        </a:spcAft>
                      </a:pPr>
                      <a:r>
                        <a:rPr lang="en-US" sz="1100" b="1" i="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just">
                        <a:lnSpc>
                          <a:spcPct val="150000"/>
                        </a:lnSpc>
                        <a:spcAft>
                          <a:spcPts val="0"/>
                        </a:spcAft>
                      </a:pPr>
                      <a:r>
                        <a:rPr lang="en-GB" sz="1100" b="1" i="1">
                          <a:effectLst/>
                          <a:latin typeface="Times New Roman" panose="02020603050405020304" pitchFamily="18" charset="0"/>
                          <a:ea typeface="Calibri" panose="020F0502020204030204" pitchFamily="34" charset="0"/>
                          <a:cs typeface="Times New Roman" panose="02020603050405020304" pitchFamily="18" charset="0"/>
                        </a:rPr>
                        <a:t>c=5	f=6</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lgn="just">
                        <a:lnSpc>
                          <a:spcPct val="150000"/>
                        </a:lnSpc>
                        <a:spcAft>
                          <a:spcPts val="0"/>
                        </a:spcAft>
                      </a:pPr>
                      <a:r>
                        <a:rPr lang="en-GB" sz="1100" b="1" i="1">
                          <a:effectLst/>
                          <a:latin typeface="Times New Roman" panose="02020603050405020304" pitchFamily="18" charset="0"/>
                          <a:ea typeface="Calibri" panose="020F0502020204030204" pitchFamily="34" charset="0"/>
                          <a:cs typeface="Times New Roman" panose="02020603050405020304" pitchFamily="18" charset="0"/>
                        </a:rPr>
                        <a:t>c=2	f=7</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1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33697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194" y="730010"/>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solidFill>
                  <a:schemeClr val="tx1"/>
                </a:solidFill>
              </a:rPr>
              <a:t/>
            </a:r>
            <a:br>
              <a:rPr lang="en-US" b="1" dirty="0" smtClean="0">
                <a:solidFill>
                  <a:schemeClr val="tx1"/>
                </a:solidFill>
              </a:rPr>
            </a:br>
            <a:r>
              <a:rPr lang="en-US" b="1" dirty="0" smtClean="0"/>
              <a:t>Results C</a:t>
            </a:r>
            <a:r>
              <a:rPr lang="en-US" b="1" cap="none" dirty="0" smtClean="0"/>
              <a:t>ont’d</a:t>
            </a:r>
            <a:endParaRPr lang="en-GB" b="1" dirty="0">
              <a:solidFill>
                <a:srgbClr val="C0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232423" y="1156954"/>
            <a:ext cx="11871158" cy="646331"/>
          </a:xfrm>
          <a:prstGeom prst="rect">
            <a:avLst/>
          </a:prstGeom>
        </p:spPr>
        <p:txBody>
          <a:bodyPr wrap="square">
            <a:spAutoFit/>
          </a:bodyPr>
          <a:lstStyle/>
          <a:p>
            <a:pPr algn="ctr">
              <a:lnSpc>
                <a:spcPct val="150000"/>
              </a:lnSpc>
              <a:spcAft>
                <a:spcPts val="0"/>
              </a:spcAft>
            </a:pPr>
            <a:r>
              <a:rPr lang="en-US" sz="2400" b="1"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400" b="1" dirty="0">
                <a:latin typeface="Times New Roman" panose="02020603050405020304" pitchFamily="18" charset="0"/>
                <a:ea typeface="Calibri" panose="020F0502020204030204" pitchFamily="34" charset="0"/>
                <a:cs typeface="Times New Roman" panose="02020603050405020304" pitchFamily="18" charset="0"/>
              </a:rPr>
              <a:t>f) Antimicrobial sensitivity test on the bacteria </a:t>
            </a:r>
            <a:r>
              <a:rPr lang="en-US" sz="2400" b="1" i="1" dirty="0">
                <a:latin typeface="Times New Roman" panose="02020603050405020304" pitchFamily="18" charset="0"/>
                <a:ea typeface="Calibri" panose="020F0502020204030204" pitchFamily="34" charset="0"/>
                <a:cs typeface="Times New Roman" panose="02020603050405020304" pitchFamily="18" charset="0"/>
              </a:rPr>
              <a:t>Pseudomonas </a:t>
            </a:r>
            <a:r>
              <a:rPr lang="en-US" sz="2400" b="1" i="1" dirty="0" err="1">
                <a:latin typeface="Times New Roman" panose="02020603050405020304" pitchFamily="18" charset="0"/>
                <a:ea typeface="Calibri" panose="020F0502020204030204" pitchFamily="34" charset="0"/>
                <a:cs typeface="Times New Roman" panose="02020603050405020304" pitchFamily="18" charset="0"/>
              </a:rPr>
              <a:t>aeruginosa</a:t>
            </a:r>
            <a:r>
              <a:rPr lang="en-US" sz="2400" b="1" dirty="0">
                <a:latin typeface="Times New Roman" panose="02020603050405020304" pitchFamily="18" charset="0"/>
                <a:ea typeface="Calibri" panose="020F0502020204030204" pitchFamily="34" charset="0"/>
                <a:cs typeface="Times New Roman" panose="02020603050405020304" pitchFamily="18" charset="0"/>
              </a:rPr>
              <a:t>.</a:t>
            </a:r>
            <a:endParaRPr lang="en-GB" sz="24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4142661272"/>
              </p:ext>
            </p:extLst>
          </p:nvPr>
        </p:nvGraphicFramePr>
        <p:xfrm>
          <a:off x="3486927" y="1736923"/>
          <a:ext cx="5284933" cy="5020566"/>
        </p:xfrm>
        <a:graphic>
          <a:graphicData uri="http://schemas.openxmlformats.org/drawingml/2006/table">
            <a:tbl>
              <a:tblPr firstRow="1" firstCol="1" bandRow="1"/>
              <a:tblGrid>
                <a:gridCol w="1273239"/>
                <a:gridCol w="588562"/>
                <a:gridCol w="577289"/>
                <a:gridCol w="757061"/>
                <a:gridCol w="757061"/>
                <a:gridCol w="676371"/>
                <a:gridCol w="655350"/>
              </a:tblGrid>
              <a:tr h="322689">
                <a:tc>
                  <a:txBody>
                    <a:bodyPr/>
                    <a:lstStyle/>
                    <a:p>
                      <a:pPr algn="just">
                        <a:lnSpc>
                          <a:spcPct val="150000"/>
                        </a:lnSpc>
                        <a:spcAft>
                          <a:spcPts val="0"/>
                        </a:spcAft>
                      </a:pPr>
                      <a:r>
                        <a:rPr lang="ig-NG" sz="1100" b="1" dirty="0">
                          <a:effectLst/>
                          <a:latin typeface="Times New Roman" panose="02020603050405020304" pitchFamily="18" charset="0"/>
                          <a:ea typeface="Calibri" panose="020F0502020204030204" pitchFamily="34" charset="0"/>
                          <a:cs typeface="Times New Roman" panose="02020603050405020304" pitchFamily="18" charset="0"/>
                        </a:rPr>
                        <a:t>Plant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gridSpan="3">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F</a:t>
                      </a:r>
                      <a:r>
                        <a:rPr lang="en-US" sz="1100" b="1">
                          <a:effectLst/>
                          <a:latin typeface="Times New Roman" panose="02020603050405020304" pitchFamily="18" charset="0"/>
                          <a:ea typeface="Calibri" panose="020F0502020204030204" pitchFamily="34" charset="0"/>
                          <a:cs typeface="Times New Roman" panose="02020603050405020304" pitchFamily="18" charset="0"/>
                        </a:rPr>
                        <a:t>resh</a:t>
                      </a:r>
                      <a:r>
                        <a:rPr lang="ig-NG" sz="1100" b="1">
                          <a:effectLst/>
                          <a:latin typeface="Times New Roman" panose="02020603050405020304" pitchFamily="18" charset="0"/>
                          <a:ea typeface="Calibri" panose="020F0502020204030204" pitchFamily="34" charset="0"/>
                          <a:cs typeface="Times New Roman" panose="02020603050405020304" pitchFamily="18" charset="0"/>
                        </a:rPr>
                        <a:t>Extract concentrations</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gridSpan="3">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Dry </a:t>
                      </a:r>
                      <a:r>
                        <a:rPr lang="ig-NG" sz="1100" b="1">
                          <a:effectLst/>
                          <a:latin typeface="Times New Roman" panose="02020603050405020304" pitchFamily="18" charset="0"/>
                          <a:ea typeface="Calibri" panose="020F0502020204030204" pitchFamily="34" charset="0"/>
                          <a:cs typeface="Times New Roman" panose="02020603050405020304" pitchFamily="18" charset="0"/>
                        </a:rPr>
                        <a:t>Extract concentrations</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r>
              <a:tr h="322689">
                <a:tc>
                  <a:txBody>
                    <a:bodyPr/>
                    <a:lstStyle/>
                    <a:p>
                      <a:pPr algn="just">
                        <a:lnSpc>
                          <a:spcPct val="150000"/>
                        </a:lnSpc>
                        <a:spcAft>
                          <a:spcPts val="0"/>
                        </a:spcAft>
                      </a:pPr>
                      <a:r>
                        <a:rPr lang="ig-NG" sz="11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100%</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10</a:t>
                      </a:r>
                      <a:r>
                        <a:rPr lang="en-US" sz="1100" b="1" baseline="30000">
                          <a:effectLst/>
                          <a:latin typeface="Times New Roman" panose="02020603050405020304" pitchFamily="18" charset="0"/>
                          <a:ea typeface="Calibri" panose="020F0502020204030204" pitchFamily="34" charset="0"/>
                          <a:cs typeface="Times New Roman" panose="02020603050405020304" pitchFamily="18" charset="0"/>
                        </a:rPr>
                        <a:t>-1</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10</a:t>
                      </a:r>
                      <a:r>
                        <a:rPr lang="en-US" sz="1100" b="1" baseline="30000">
                          <a:effectLst/>
                          <a:latin typeface="Times New Roman" panose="02020603050405020304" pitchFamily="18" charset="0"/>
                          <a:ea typeface="Calibri" panose="020F0502020204030204" pitchFamily="34" charset="0"/>
                          <a:cs typeface="Times New Roman" panose="02020603050405020304" pitchFamily="18" charset="0"/>
                        </a:rPr>
                        <a:t>-2</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100%</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10</a:t>
                      </a:r>
                      <a:r>
                        <a:rPr lang="en-US" sz="1100" b="1" baseline="30000">
                          <a:effectLst/>
                          <a:latin typeface="Times New Roman" panose="02020603050405020304" pitchFamily="18" charset="0"/>
                          <a:ea typeface="Calibri" panose="020F0502020204030204" pitchFamily="34" charset="0"/>
                          <a:cs typeface="Times New Roman" panose="02020603050405020304" pitchFamily="18" charset="0"/>
                        </a:rPr>
                        <a:t>-1</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10</a:t>
                      </a:r>
                      <a:r>
                        <a:rPr lang="en-US" sz="1100" b="1" baseline="30000">
                          <a:effectLst/>
                          <a:latin typeface="Times New Roman" panose="02020603050405020304" pitchFamily="18" charset="0"/>
                          <a:ea typeface="Calibri" panose="020F0502020204030204" pitchFamily="34" charset="0"/>
                          <a:cs typeface="Times New Roman" panose="02020603050405020304" pitchFamily="18" charset="0"/>
                        </a:rPr>
                        <a:t>-2</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2689">
                <a:tc>
                  <a:txBody>
                    <a:bodyPr/>
                    <a:lstStyle/>
                    <a:p>
                      <a:pPr algn="just">
                        <a:lnSpc>
                          <a:spcPct val="150000"/>
                        </a:lnSpc>
                        <a:spcAft>
                          <a:spcPts val="0"/>
                        </a:spcAft>
                      </a:pPr>
                      <a:r>
                        <a:rPr lang="ig-NG" sz="1100" b="1" i="1">
                          <a:effectLst/>
                          <a:latin typeface="Times New Roman" panose="02020603050405020304" pitchFamily="18" charset="0"/>
                          <a:ea typeface="Calibri" panose="020F0502020204030204" pitchFamily="34" charset="0"/>
                          <a:cs typeface="Times New Roman" panose="02020603050405020304" pitchFamily="18" charset="0"/>
                        </a:rPr>
                        <a:t>Terminalia catapa</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b</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w="12700" cap="flat" cmpd="sng" algn="ctr">
                      <a:solidFill>
                        <a:srgbClr val="000000"/>
                      </a:solidFill>
                      <a:prstDash val="solid"/>
                      <a:round/>
                      <a:headEnd type="none" w="med" len="med"/>
                      <a:tailEnd type="none" w="med" len="med"/>
                    </a:lnT>
                    <a:lnB>
                      <a:noFill/>
                    </a:lnB>
                  </a:tcPr>
                </a:tc>
              </a:tr>
              <a:tr h="322689">
                <a:tc>
                  <a:txBody>
                    <a:bodyPr/>
                    <a:lstStyle/>
                    <a:p>
                      <a:pPr algn="just">
                        <a:lnSpc>
                          <a:spcPct val="150000"/>
                        </a:lnSpc>
                        <a:spcAft>
                          <a:spcPts val="0"/>
                        </a:spcAft>
                      </a:pPr>
                      <a:r>
                        <a:rPr lang="ig-NG" sz="1100" b="1" i="1">
                          <a:effectLst/>
                          <a:latin typeface="Times New Roman" panose="02020603050405020304" pitchFamily="18" charset="0"/>
                          <a:ea typeface="Calibri" panose="020F0502020204030204" pitchFamily="34" charset="0"/>
                          <a:cs typeface="Times New Roman" panose="02020603050405020304" pitchFamily="18" charset="0"/>
                        </a:rPr>
                        <a:t>Passiflora edulis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689">
                <a:tc>
                  <a:txBody>
                    <a:bodyPr/>
                    <a:lstStyle/>
                    <a:p>
                      <a:pPr algn="just">
                        <a:lnSpc>
                          <a:spcPct val="150000"/>
                        </a:lnSpc>
                        <a:spcAft>
                          <a:spcPts val="0"/>
                        </a:spcAft>
                      </a:pPr>
                      <a:r>
                        <a:rPr lang="ig-NG" sz="1100" b="1" i="1">
                          <a:effectLst/>
                          <a:latin typeface="Times New Roman" panose="02020603050405020304" pitchFamily="18" charset="0"/>
                          <a:ea typeface="Calibri" panose="020F0502020204030204" pitchFamily="34" charset="0"/>
                          <a:cs typeface="Times New Roman" panose="02020603050405020304" pitchFamily="18" charset="0"/>
                        </a:rPr>
                        <a:t>Daniella oliveri</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689">
                <a:tc>
                  <a:txBody>
                    <a:bodyPr/>
                    <a:lstStyle/>
                    <a:p>
                      <a:pPr algn="just">
                        <a:lnSpc>
                          <a:spcPct val="150000"/>
                        </a:lnSpc>
                        <a:spcAft>
                          <a:spcPts val="0"/>
                        </a:spcAft>
                      </a:pPr>
                      <a:r>
                        <a:rPr lang="ig-NG" sz="1100" b="1" i="1">
                          <a:effectLst/>
                          <a:latin typeface="Times New Roman" panose="02020603050405020304" pitchFamily="18" charset="0"/>
                          <a:ea typeface="Calibri" panose="020F0502020204030204" pitchFamily="34" charset="0"/>
                          <a:cs typeface="Times New Roman" panose="02020603050405020304" pitchFamily="18" charset="0"/>
                        </a:rPr>
                        <a:t>Ceiba pentandra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b</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689">
                <a:tc>
                  <a:txBody>
                    <a:bodyPr/>
                    <a:lstStyle/>
                    <a:p>
                      <a:pPr algn="just">
                        <a:lnSpc>
                          <a:spcPct val="150000"/>
                        </a:lnSpc>
                        <a:spcAft>
                          <a:spcPts val="0"/>
                        </a:spcAft>
                      </a:pPr>
                      <a:r>
                        <a:rPr lang="ig-NG" sz="1100" b="1" i="1">
                          <a:effectLst/>
                          <a:latin typeface="Times New Roman" panose="02020603050405020304" pitchFamily="18" charset="0"/>
                          <a:ea typeface="Calibri" panose="020F0502020204030204" pitchFamily="34" charset="0"/>
                          <a:cs typeface="Times New Roman" panose="02020603050405020304" pitchFamily="18" charset="0"/>
                        </a:rPr>
                        <a:t>J</a:t>
                      </a:r>
                      <a:r>
                        <a:rPr lang="en-US" sz="1100" b="1" i="1">
                          <a:effectLst/>
                          <a:latin typeface="Times New Roman" panose="02020603050405020304" pitchFamily="18" charset="0"/>
                          <a:ea typeface="Calibri" panose="020F0502020204030204" pitchFamily="34" charset="0"/>
                          <a:cs typeface="Times New Roman" panose="02020603050405020304" pitchFamily="18" charset="0"/>
                        </a:rPr>
                        <a:t>a</a:t>
                      </a:r>
                      <a:r>
                        <a:rPr lang="ig-NG" sz="1100" b="1" i="1">
                          <a:effectLst/>
                          <a:latin typeface="Times New Roman" panose="02020603050405020304" pitchFamily="18" charset="0"/>
                          <a:ea typeface="Calibri" panose="020F0502020204030204" pitchFamily="34" charset="0"/>
                          <a:cs typeface="Times New Roman" panose="02020603050405020304" pitchFamily="18" charset="0"/>
                        </a:rPr>
                        <a:t>tropha tanjorensis</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a</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a</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b</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b</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b</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b</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689">
                <a:tc>
                  <a:txBody>
                    <a:bodyPr/>
                    <a:lstStyle/>
                    <a:p>
                      <a:pPr algn="just">
                        <a:lnSpc>
                          <a:spcPct val="150000"/>
                        </a:lnSpc>
                        <a:spcAft>
                          <a:spcPts val="0"/>
                        </a:spcAft>
                      </a:pPr>
                      <a:r>
                        <a:rPr lang="en-US" sz="1100" b="1" i="1" dirty="0" err="1" smtClean="0">
                          <a:effectLst/>
                          <a:latin typeface="Times New Roman" panose="02020603050405020304" pitchFamily="18" charset="0"/>
                          <a:ea typeface="Calibri" panose="020F0502020204030204" pitchFamily="34" charset="0"/>
                          <a:cs typeface="Times New Roman" panose="02020603050405020304" pitchFamily="18" charset="0"/>
                        </a:rPr>
                        <a:t>Azadirachta</a:t>
                      </a:r>
                      <a:r>
                        <a:rPr lang="en-US" sz="1100" b="1" i="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100" b="1" i="1" dirty="0" err="1" smtClean="0">
                          <a:effectLst/>
                          <a:latin typeface="Times New Roman" panose="02020603050405020304" pitchFamily="18" charset="0"/>
                          <a:ea typeface="Calibri" panose="020F0502020204030204" pitchFamily="34" charset="0"/>
                          <a:cs typeface="Times New Roman" panose="02020603050405020304" pitchFamily="18" charset="0"/>
                        </a:rPr>
                        <a:t>indica</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689">
                <a:tc>
                  <a:txBody>
                    <a:bodyPr/>
                    <a:lstStyle/>
                    <a:p>
                      <a:pPr algn="just">
                        <a:lnSpc>
                          <a:spcPct val="150000"/>
                        </a:lnSpc>
                        <a:spcAft>
                          <a:spcPts val="0"/>
                        </a:spcAft>
                      </a:pPr>
                      <a:r>
                        <a:rPr lang="en-US" sz="1100" b="1" i="1">
                          <a:effectLst/>
                          <a:latin typeface="Times New Roman" panose="02020603050405020304" pitchFamily="18" charset="0"/>
                          <a:ea typeface="Calibri" panose="020F0502020204030204" pitchFamily="34" charset="0"/>
                          <a:cs typeface="Times New Roman" panose="02020603050405020304" pitchFamily="18" charset="0"/>
                        </a:rPr>
                        <a:t>Carica papaya</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b</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ig-NG" sz="1100" b="1">
                          <a:effectLst/>
                          <a:latin typeface="Times New Roman" panose="02020603050405020304" pitchFamily="18" charset="0"/>
                          <a:ea typeface="Calibri" panose="020F0502020204030204" pitchFamily="34" charset="0"/>
                          <a:cs typeface="Times New Roman" panose="02020603050405020304" pitchFamily="18" charset="0"/>
                        </a:rPr>
                        <a:t>++</a:t>
                      </a:r>
                      <a:r>
                        <a:rPr lang="en-GB"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689">
                <a:tc>
                  <a:txBody>
                    <a:bodyPr/>
                    <a:lstStyle/>
                    <a:p>
                      <a:pPr algn="just">
                        <a:lnSpc>
                          <a:spcPct val="150000"/>
                        </a:lnSpc>
                        <a:spcAft>
                          <a:spcPts val="0"/>
                        </a:spcAft>
                      </a:pPr>
                      <a:r>
                        <a:rPr lang="en-US" sz="1100" b="1" i="1" dirty="0" err="1" smtClean="0">
                          <a:effectLst/>
                          <a:latin typeface="Times New Roman" panose="02020603050405020304" pitchFamily="18" charset="0"/>
                          <a:ea typeface="Calibri" panose="020F0502020204030204" pitchFamily="34" charset="0"/>
                          <a:cs typeface="Times New Roman" panose="02020603050405020304" pitchFamily="18" charset="0"/>
                        </a:rPr>
                        <a:t>Moringa</a:t>
                      </a:r>
                      <a:r>
                        <a:rPr lang="en-US" sz="1100" b="1" i="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100" b="1" i="1" dirty="0" err="1" smtClean="0">
                          <a:effectLst/>
                          <a:latin typeface="Times New Roman" panose="02020603050405020304" pitchFamily="18" charset="0"/>
                          <a:ea typeface="Calibri" panose="020F0502020204030204" pitchFamily="34" charset="0"/>
                          <a:cs typeface="Times New Roman" panose="02020603050405020304" pitchFamily="18" charset="0"/>
                        </a:rPr>
                        <a:t>oleifera</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689">
                <a:tc>
                  <a:txBody>
                    <a:bodyPr/>
                    <a:lstStyle/>
                    <a:p>
                      <a:pPr algn="just">
                        <a:lnSpc>
                          <a:spcPct val="150000"/>
                        </a:lnSpc>
                        <a:spcAft>
                          <a:spcPts val="0"/>
                        </a:spcAft>
                      </a:pPr>
                      <a:r>
                        <a:rPr lang="en-US" sz="1100" b="1" i="1" dirty="0" err="1" smtClean="0">
                          <a:effectLst/>
                          <a:latin typeface="Times New Roman" panose="02020603050405020304" pitchFamily="18" charset="0"/>
                          <a:ea typeface="Calibri" panose="020F0502020204030204" pitchFamily="34" charset="0"/>
                          <a:cs typeface="Times New Roman" panose="02020603050405020304" pitchFamily="18" charset="0"/>
                        </a:rPr>
                        <a:t>Mangifera</a:t>
                      </a:r>
                      <a:r>
                        <a:rPr lang="en-US" sz="1100" b="1" i="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100" b="1" i="1" dirty="0" err="1" smtClean="0">
                          <a:effectLst/>
                          <a:latin typeface="Times New Roman" panose="02020603050405020304" pitchFamily="18" charset="0"/>
                          <a:ea typeface="Calibri" panose="020F0502020204030204" pitchFamily="34" charset="0"/>
                          <a:cs typeface="Times New Roman" panose="02020603050405020304" pitchFamily="18" charset="0"/>
                        </a:rPr>
                        <a:t>indica</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a:t>
                      </a:r>
                      <a:r>
                        <a:rPr lang="en-US" sz="1100" b="1" i="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689">
                <a:tc>
                  <a:txBody>
                    <a:bodyPr/>
                    <a:lstStyle/>
                    <a:p>
                      <a:pPr algn="just">
                        <a:lnSpc>
                          <a:spcPct val="150000"/>
                        </a:lnSpc>
                        <a:spcAft>
                          <a:spcPts val="0"/>
                        </a:spcAft>
                      </a:pPr>
                      <a:r>
                        <a:rPr lang="en-US" sz="11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689">
                <a:tc>
                  <a:txBody>
                    <a:bodyPr/>
                    <a:lstStyle/>
                    <a:p>
                      <a:pPr algn="just">
                        <a:lnSpc>
                          <a:spcPct val="150000"/>
                        </a:lnSpc>
                        <a:spcAft>
                          <a:spcPts val="0"/>
                        </a:spcAft>
                      </a:pPr>
                      <a:r>
                        <a:rPr lang="en-GB" sz="1100" b="1" i="1" dirty="0">
                          <a:effectLst/>
                          <a:latin typeface="Times New Roman" panose="02020603050405020304" pitchFamily="18" charset="0"/>
                          <a:ea typeface="Calibri" panose="020F0502020204030204" pitchFamily="34" charset="0"/>
                          <a:cs typeface="Times New Roman" panose="02020603050405020304" pitchFamily="18" charset="0"/>
                        </a:rPr>
                        <a:t>Summary:</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gridSpan="2">
                  <a:txBody>
                    <a:bodyPr/>
                    <a:lstStyle/>
                    <a:p>
                      <a:pPr algn="just">
                        <a:lnSpc>
                          <a:spcPct val="150000"/>
                        </a:lnSpc>
                        <a:spcAft>
                          <a:spcPts val="0"/>
                        </a:spcAft>
                      </a:pPr>
                      <a:r>
                        <a:rPr lang="en-GB" sz="1100" b="1" i="1">
                          <a:effectLst/>
                          <a:latin typeface="Times New Roman" panose="02020603050405020304" pitchFamily="18" charset="0"/>
                          <a:ea typeface="Calibri" panose="020F0502020204030204" pitchFamily="34" charset="0"/>
                          <a:cs typeface="Times New Roman" panose="02020603050405020304" pitchFamily="18" charset="0"/>
                        </a:rPr>
                        <a:t>a=2	d=7</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hMerge="1">
                  <a:txBody>
                    <a:bodyPr/>
                    <a:lstStyle/>
                    <a:p>
                      <a:endParaRPr lang="en-GB"/>
                    </a:p>
                  </a:txBody>
                  <a:tcPr/>
                </a:tc>
                <a:tc gridSpan="2">
                  <a:txBody>
                    <a:bodyPr/>
                    <a:lstStyle/>
                    <a:p>
                      <a:pPr algn="just">
                        <a:lnSpc>
                          <a:spcPct val="150000"/>
                        </a:lnSpc>
                        <a:spcAft>
                          <a:spcPts val="0"/>
                        </a:spcAft>
                      </a:pPr>
                      <a:r>
                        <a:rPr lang="en-GB" sz="1100" b="1" i="1">
                          <a:effectLst/>
                          <a:latin typeface="Times New Roman" panose="02020603050405020304" pitchFamily="18" charset="0"/>
                          <a:ea typeface="Calibri" panose="020F0502020204030204" pitchFamily="34" charset="0"/>
                          <a:cs typeface="Times New Roman" panose="02020603050405020304" pitchFamily="18" charset="0"/>
                        </a:rPr>
                        <a:t>a=0	d=8</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hMerge="1">
                  <a:txBody>
                    <a:bodyPr/>
                    <a:lstStyle/>
                    <a:p>
                      <a:endParaRPr lang="en-GB"/>
                    </a:p>
                  </a:txBody>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689">
                <a:tc>
                  <a:txBody>
                    <a:bodyPr/>
                    <a:lstStyle/>
                    <a:p>
                      <a:pPr algn="just">
                        <a:lnSpc>
                          <a:spcPct val="150000"/>
                        </a:lnSpc>
                        <a:spcAft>
                          <a:spcPts val="0"/>
                        </a:spcAft>
                      </a:pPr>
                      <a:r>
                        <a:rPr lang="en-US" sz="11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gridSpan="2">
                  <a:txBody>
                    <a:bodyPr/>
                    <a:lstStyle/>
                    <a:p>
                      <a:pPr algn="just">
                        <a:lnSpc>
                          <a:spcPct val="150000"/>
                        </a:lnSpc>
                        <a:spcAft>
                          <a:spcPts val="0"/>
                        </a:spcAft>
                      </a:pPr>
                      <a:r>
                        <a:rPr lang="en-GB" sz="1100" b="1" i="1">
                          <a:effectLst/>
                          <a:latin typeface="Times New Roman" panose="02020603050405020304" pitchFamily="18" charset="0"/>
                          <a:ea typeface="Calibri" panose="020F0502020204030204" pitchFamily="34" charset="0"/>
                          <a:cs typeface="Times New Roman" panose="02020603050405020304" pitchFamily="18" charset="0"/>
                        </a:rPr>
                        <a:t>b=4	e=6</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hMerge="1">
                  <a:txBody>
                    <a:bodyPr/>
                    <a:lstStyle/>
                    <a:p>
                      <a:endParaRPr lang="en-GB"/>
                    </a:p>
                  </a:txBody>
                  <a:tcPr/>
                </a:tc>
                <a:tc gridSpan="2">
                  <a:txBody>
                    <a:bodyPr/>
                    <a:lstStyle/>
                    <a:p>
                      <a:pPr algn="just">
                        <a:lnSpc>
                          <a:spcPct val="150000"/>
                        </a:lnSpc>
                        <a:spcAft>
                          <a:spcPts val="0"/>
                        </a:spcAft>
                      </a:pPr>
                      <a:r>
                        <a:rPr lang="en-GB" sz="1100" b="1" i="1">
                          <a:effectLst/>
                          <a:latin typeface="Times New Roman" panose="02020603050405020304" pitchFamily="18" charset="0"/>
                          <a:ea typeface="Calibri" panose="020F0502020204030204" pitchFamily="34" charset="0"/>
                          <a:cs typeface="Times New Roman" panose="02020603050405020304" pitchFamily="18" charset="0"/>
                        </a:rPr>
                        <a:t>b=3	e=9</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hMerge="1">
                  <a:txBody>
                    <a:bodyPr/>
                    <a:lstStyle/>
                    <a:p>
                      <a:endParaRPr lang="en-GB"/>
                    </a:p>
                  </a:txBody>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a:noFill/>
                    </a:lnB>
                  </a:tcPr>
                </a:tc>
              </a:tr>
              <a:tr h="322689">
                <a:tc>
                  <a:txBody>
                    <a:bodyPr/>
                    <a:lstStyle/>
                    <a:p>
                      <a:pPr algn="just">
                        <a:lnSpc>
                          <a:spcPct val="150000"/>
                        </a:lnSpc>
                        <a:spcAft>
                          <a:spcPts val="0"/>
                        </a:spcAft>
                      </a:pPr>
                      <a:r>
                        <a:rPr lang="en-US" sz="1100" b="1" i="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just">
                        <a:lnSpc>
                          <a:spcPct val="150000"/>
                        </a:lnSpc>
                        <a:spcAft>
                          <a:spcPts val="0"/>
                        </a:spcAft>
                      </a:pPr>
                      <a:r>
                        <a:rPr lang="en-GB" sz="1100" b="1" i="1">
                          <a:effectLst/>
                          <a:latin typeface="Times New Roman" panose="02020603050405020304" pitchFamily="18" charset="0"/>
                          <a:ea typeface="Calibri" panose="020F0502020204030204" pitchFamily="34" charset="0"/>
                          <a:cs typeface="Times New Roman" panose="02020603050405020304" pitchFamily="18" charset="0"/>
                        </a:rPr>
                        <a:t>c=6	f=2</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lgn="just">
                        <a:lnSpc>
                          <a:spcPct val="150000"/>
                        </a:lnSpc>
                        <a:spcAft>
                          <a:spcPts val="0"/>
                        </a:spcAft>
                      </a:pPr>
                      <a:r>
                        <a:rPr lang="en-GB" sz="1100" b="1" i="1">
                          <a:effectLst/>
                          <a:latin typeface="Times New Roman" panose="02020603050405020304" pitchFamily="18" charset="0"/>
                          <a:ea typeface="Calibri" panose="020F0502020204030204" pitchFamily="34" charset="0"/>
                          <a:cs typeface="Times New Roman" panose="02020603050405020304" pitchFamily="18" charset="0"/>
                        </a:rPr>
                        <a:t>c=3	f=4</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lgn="just">
                        <a:lnSpc>
                          <a:spcPct val="150000"/>
                        </a:lnSpc>
                        <a:spcAft>
                          <a:spcPts val="0"/>
                        </a:spcAft>
                      </a:pPr>
                      <a:r>
                        <a:rPr lang="en-US" sz="11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1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077" marR="64077"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002878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194" y="730010"/>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solidFill>
                  <a:schemeClr val="tx1"/>
                </a:solidFill>
              </a:rPr>
              <a:t/>
            </a:r>
            <a:br>
              <a:rPr lang="en-US" b="1" dirty="0" smtClean="0">
                <a:solidFill>
                  <a:schemeClr val="tx1"/>
                </a:solidFill>
              </a:rPr>
            </a:br>
            <a:r>
              <a:rPr lang="en-US" b="1" dirty="0" smtClean="0"/>
              <a:t>Results C</a:t>
            </a:r>
            <a:r>
              <a:rPr lang="en-US" b="1" cap="none" dirty="0" smtClean="0"/>
              <a:t>ont’d</a:t>
            </a:r>
            <a:endParaRPr lang="en-GB" b="1" dirty="0">
              <a:solidFill>
                <a:srgbClr val="C0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232423" y="1205080"/>
            <a:ext cx="11871158" cy="553998"/>
          </a:xfrm>
          <a:prstGeom prst="rect">
            <a:avLst/>
          </a:prstGeom>
        </p:spPr>
        <p:txBody>
          <a:bodyPr wrap="square">
            <a:spAutoFit/>
          </a:bodyPr>
          <a:lstStyle/>
          <a:p>
            <a:pPr algn="ctr">
              <a:lnSpc>
                <a:spcPct val="150000"/>
              </a:lnSpc>
              <a:spcAft>
                <a:spcPts val="0"/>
              </a:spcAft>
            </a:pPr>
            <a:r>
              <a:rPr lang="en-US" sz="2000" b="1" dirty="0"/>
              <a:t>Table 5: Single plant Extracts Inhibition Test on White Yam Isolates (2014 harvest, </a:t>
            </a:r>
            <a:r>
              <a:rPr lang="en-US" sz="2000" b="1" dirty="0" smtClean="0"/>
              <a:t>[6])</a:t>
            </a:r>
            <a:endParaRPr lang="en-GB" sz="20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844293254"/>
              </p:ext>
            </p:extLst>
          </p:nvPr>
        </p:nvGraphicFramePr>
        <p:xfrm>
          <a:off x="1363582" y="1772985"/>
          <a:ext cx="3592778" cy="4964706"/>
        </p:xfrm>
        <a:graphic>
          <a:graphicData uri="http://schemas.openxmlformats.org/drawingml/2006/table">
            <a:tbl>
              <a:tblPr firstRow="1" firstCol="1" bandRow="1"/>
              <a:tblGrid>
                <a:gridCol w="925072"/>
                <a:gridCol w="405511"/>
                <a:gridCol w="347464"/>
                <a:gridCol w="521605"/>
                <a:gridCol w="521605"/>
                <a:gridCol w="466010"/>
                <a:gridCol w="405511"/>
              </a:tblGrid>
              <a:tr h="367756">
                <a:tc rowSpan="2">
                  <a:txBody>
                    <a:bodyPr/>
                    <a:lstStyle/>
                    <a:p>
                      <a:pPr algn="just">
                        <a:lnSpc>
                          <a:spcPct val="115000"/>
                        </a:lnSpc>
                        <a:spcAft>
                          <a:spcPts val="0"/>
                        </a:spcAft>
                      </a:pPr>
                      <a:r>
                        <a:rPr lang="ig-NG" sz="700" b="1" dirty="0">
                          <a:effectLst/>
                          <a:latin typeface="Times New Roman" panose="02020603050405020304" pitchFamily="18" charset="0"/>
                          <a:ea typeface="Calibri" panose="020F0502020204030204" pitchFamily="34" charset="0"/>
                          <a:cs typeface="Times New Roman" panose="02020603050405020304" pitchFamily="18" charset="0"/>
                        </a:rPr>
                        <a:t>Plant </a:t>
                      </a:r>
                      <a:endParaRPr lang="en-GB" sz="700" b="1" dirty="0">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15000"/>
                        </a:lnSpc>
                        <a:spcAft>
                          <a:spcPts val="0"/>
                        </a:spcAft>
                      </a:pPr>
                      <a:r>
                        <a:rPr lang="ig-NG" sz="700" b="1" dirty="0">
                          <a:effectLst/>
                          <a:latin typeface="Times New Roman" panose="02020603050405020304" pitchFamily="18" charset="0"/>
                          <a:ea typeface="Calibri" panose="020F0502020204030204" pitchFamily="34" charset="0"/>
                          <a:cs typeface="Times New Roman" panose="02020603050405020304" pitchFamily="18" charset="0"/>
                        </a:rPr>
                        <a:t>Fungi / Extract concentrations</a:t>
                      </a:r>
                      <a:endParaRPr lang="en-GB" sz="700" b="1" dirty="0">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gridSpan="3">
                  <a:txBody>
                    <a:bodyPr/>
                    <a:lstStyle/>
                    <a:p>
                      <a:pPr algn="ctr">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Bacteria/Extract concentrations</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r>
              <a:tr h="183878">
                <a:tc vMerge="1">
                  <a:txBody>
                    <a:bodyPr/>
                    <a:lstStyle/>
                    <a:p>
                      <a:endParaRPr lang="en-GB"/>
                    </a:p>
                  </a:txBody>
                  <a:tcPr/>
                </a:tc>
                <a:tc gridSpan="3">
                  <a:txBody>
                    <a:bodyPr/>
                    <a:lstStyle/>
                    <a:p>
                      <a:pPr algn="just">
                        <a:lnSpc>
                          <a:spcPct val="115000"/>
                        </a:lnSpc>
                        <a:spcAft>
                          <a:spcPts val="0"/>
                        </a:spcAft>
                      </a:pPr>
                      <a:r>
                        <a:rPr lang="ig-NG" sz="700" b="1" i="1">
                          <a:effectLst/>
                          <a:latin typeface="Times New Roman" panose="02020603050405020304" pitchFamily="18" charset="0"/>
                          <a:ea typeface="Calibri" panose="020F0502020204030204" pitchFamily="34" charset="0"/>
                          <a:cs typeface="Times New Roman" panose="02020603050405020304" pitchFamily="18" charset="0"/>
                        </a:rPr>
                        <a:t>Aspergillus niger </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gridSpan="3">
                  <a:txBody>
                    <a:bodyPr/>
                    <a:lstStyle/>
                    <a:p>
                      <a:pPr algn="just">
                        <a:lnSpc>
                          <a:spcPct val="115000"/>
                        </a:lnSpc>
                        <a:spcAft>
                          <a:spcPts val="0"/>
                        </a:spcAft>
                      </a:pPr>
                      <a:r>
                        <a:rPr lang="ig-NG" sz="700" b="1" i="1">
                          <a:effectLst/>
                          <a:latin typeface="Times New Roman" panose="02020603050405020304" pitchFamily="18" charset="0"/>
                          <a:ea typeface="Calibri" panose="020F0502020204030204" pitchFamily="34" charset="0"/>
                          <a:cs typeface="Times New Roman" panose="02020603050405020304" pitchFamily="18" charset="0"/>
                        </a:rPr>
                        <a:t>Serratia marcescens</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r>
              <a:tr h="183878">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100%</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10</a:t>
                      </a:r>
                      <a:r>
                        <a:rPr lang="ig-NG" sz="700" b="1" baseline="30000">
                          <a:effectLst/>
                          <a:latin typeface="Times New Roman" panose="02020603050405020304" pitchFamily="18" charset="0"/>
                          <a:ea typeface="Calibri" panose="020F0502020204030204" pitchFamily="34" charset="0"/>
                          <a:cs typeface="Times New Roman" panose="02020603050405020304" pitchFamily="18" charset="0"/>
                        </a:rPr>
                        <a:t>-1</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10</a:t>
                      </a:r>
                      <a:r>
                        <a:rPr lang="ig-NG" sz="700" b="1" baseline="30000">
                          <a:effectLst/>
                          <a:latin typeface="Times New Roman" panose="02020603050405020304" pitchFamily="18" charset="0"/>
                          <a:ea typeface="Calibri" panose="020F0502020204030204" pitchFamily="34" charset="0"/>
                          <a:cs typeface="Times New Roman" panose="02020603050405020304" pitchFamily="18" charset="0"/>
                        </a:rPr>
                        <a:t>-2</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100%</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10</a:t>
                      </a:r>
                      <a:r>
                        <a:rPr lang="ig-NG" sz="700" b="1" baseline="30000">
                          <a:effectLst/>
                          <a:latin typeface="Times New Roman" panose="02020603050405020304" pitchFamily="18" charset="0"/>
                          <a:ea typeface="Calibri" panose="020F0502020204030204" pitchFamily="34" charset="0"/>
                          <a:cs typeface="Times New Roman" panose="02020603050405020304" pitchFamily="18" charset="0"/>
                        </a:rPr>
                        <a:t>-1</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10</a:t>
                      </a:r>
                      <a:r>
                        <a:rPr lang="ig-NG" sz="700" b="1" baseline="30000">
                          <a:effectLst/>
                          <a:latin typeface="Times New Roman" panose="02020603050405020304" pitchFamily="18" charset="0"/>
                          <a:ea typeface="Calibri" panose="020F0502020204030204" pitchFamily="34" charset="0"/>
                          <a:cs typeface="Times New Roman" panose="02020603050405020304" pitchFamily="18" charset="0"/>
                        </a:rPr>
                        <a:t>-2</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878">
                <a:tc>
                  <a:txBody>
                    <a:bodyPr/>
                    <a:lstStyle/>
                    <a:p>
                      <a:pPr algn="just">
                        <a:lnSpc>
                          <a:spcPct val="115000"/>
                        </a:lnSpc>
                        <a:spcAft>
                          <a:spcPts val="0"/>
                        </a:spcAft>
                      </a:pPr>
                      <a:r>
                        <a:rPr lang="ig-NG" sz="700" b="1" i="1">
                          <a:effectLst/>
                          <a:latin typeface="Times New Roman" panose="02020603050405020304" pitchFamily="18" charset="0"/>
                          <a:ea typeface="Calibri" panose="020F0502020204030204" pitchFamily="34" charset="0"/>
                          <a:cs typeface="Times New Roman" panose="02020603050405020304" pitchFamily="18" charset="0"/>
                        </a:rPr>
                        <a:t>Terminalia catapa</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878">
                <a:tc>
                  <a:txBody>
                    <a:bodyPr/>
                    <a:lstStyle/>
                    <a:p>
                      <a:pPr algn="just">
                        <a:lnSpc>
                          <a:spcPct val="115000"/>
                        </a:lnSpc>
                        <a:spcAft>
                          <a:spcPts val="0"/>
                        </a:spcAft>
                      </a:pPr>
                      <a:r>
                        <a:rPr lang="ig-NG" sz="700" b="1" i="1">
                          <a:effectLst/>
                          <a:latin typeface="Times New Roman" panose="02020603050405020304" pitchFamily="18" charset="0"/>
                          <a:ea typeface="Calibri" panose="020F0502020204030204" pitchFamily="34" charset="0"/>
                          <a:cs typeface="Times New Roman" panose="02020603050405020304" pitchFamily="18" charset="0"/>
                        </a:rPr>
                        <a:t>Passiflora edulis </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878">
                <a:tc>
                  <a:txBody>
                    <a:bodyPr/>
                    <a:lstStyle/>
                    <a:p>
                      <a:pPr algn="just">
                        <a:lnSpc>
                          <a:spcPct val="115000"/>
                        </a:lnSpc>
                        <a:spcAft>
                          <a:spcPts val="0"/>
                        </a:spcAft>
                      </a:pPr>
                      <a:r>
                        <a:rPr lang="ig-NG" sz="700" b="1" i="1">
                          <a:effectLst/>
                          <a:latin typeface="Times New Roman" panose="02020603050405020304" pitchFamily="18" charset="0"/>
                          <a:ea typeface="Calibri" panose="020F0502020204030204" pitchFamily="34" charset="0"/>
                          <a:cs typeface="Times New Roman" panose="02020603050405020304" pitchFamily="18" charset="0"/>
                        </a:rPr>
                        <a:t>Daniella oliveri</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878">
                <a:tc>
                  <a:txBody>
                    <a:bodyPr/>
                    <a:lstStyle/>
                    <a:p>
                      <a:pPr algn="just">
                        <a:lnSpc>
                          <a:spcPct val="115000"/>
                        </a:lnSpc>
                        <a:spcAft>
                          <a:spcPts val="0"/>
                        </a:spcAft>
                      </a:pPr>
                      <a:r>
                        <a:rPr lang="ig-NG" sz="700" b="1" i="1">
                          <a:effectLst/>
                          <a:latin typeface="Times New Roman" panose="02020603050405020304" pitchFamily="18" charset="0"/>
                          <a:ea typeface="Calibri" panose="020F0502020204030204" pitchFamily="34" charset="0"/>
                          <a:cs typeface="Times New Roman" panose="02020603050405020304" pitchFamily="18" charset="0"/>
                        </a:rPr>
                        <a:t>Ceiba pentandra </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878">
                <a:tc>
                  <a:txBody>
                    <a:bodyPr/>
                    <a:lstStyle/>
                    <a:p>
                      <a:pPr algn="just">
                        <a:lnSpc>
                          <a:spcPct val="115000"/>
                        </a:lnSpc>
                        <a:spcAft>
                          <a:spcPts val="0"/>
                        </a:spcAft>
                      </a:pPr>
                      <a:r>
                        <a:rPr lang="ig-NG" sz="700" b="1" i="1">
                          <a:effectLst/>
                          <a:latin typeface="Times New Roman" panose="02020603050405020304" pitchFamily="18" charset="0"/>
                          <a:ea typeface="Calibri" panose="020F0502020204030204" pitchFamily="34" charset="0"/>
                          <a:cs typeface="Times New Roman" panose="02020603050405020304" pitchFamily="18" charset="0"/>
                        </a:rPr>
                        <a:t>J</a:t>
                      </a:r>
                      <a:r>
                        <a:rPr lang="en-US" sz="700" b="1" i="1">
                          <a:effectLst/>
                          <a:latin typeface="Times New Roman" panose="02020603050405020304" pitchFamily="18" charset="0"/>
                          <a:ea typeface="Calibri" panose="020F0502020204030204" pitchFamily="34" charset="0"/>
                          <a:cs typeface="Times New Roman" panose="02020603050405020304" pitchFamily="18" charset="0"/>
                        </a:rPr>
                        <a:t>a</a:t>
                      </a:r>
                      <a:r>
                        <a:rPr lang="ig-NG" sz="700" b="1" i="1">
                          <a:effectLst/>
                          <a:latin typeface="Times New Roman" panose="02020603050405020304" pitchFamily="18" charset="0"/>
                          <a:ea typeface="Calibri" panose="020F0502020204030204" pitchFamily="34" charset="0"/>
                          <a:cs typeface="Times New Roman" panose="02020603050405020304" pitchFamily="18" charset="0"/>
                        </a:rPr>
                        <a:t>tropha tanjorensis</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878">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just">
                        <a:lnSpc>
                          <a:spcPct val="115000"/>
                        </a:lnSpc>
                        <a:spcAft>
                          <a:spcPts val="0"/>
                        </a:spcAft>
                      </a:pPr>
                      <a:r>
                        <a:rPr lang="ig-NG" sz="700" b="1" i="1" dirty="0">
                          <a:effectLst/>
                          <a:latin typeface="Times New Roman" panose="02020603050405020304" pitchFamily="18" charset="0"/>
                          <a:ea typeface="Calibri" panose="020F0502020204030204" pitchFamily="34" charset="0"/>
                          <a:cs typeface="Times New Roman" panose="02020603050405020304" pitchFamily="18" charset="0"/>
                        </a:rPr>
                        <a:t>Rhizopus sto</a:t>
                      </a:r>
                      <a:r>
                        <a:rPr lang="en-US" sz="700" b="1" i="1" dirty="0">
                          <a:effectLst/>
                          <a:latin typeface="Times New Roman" panose="02020603050405020304" pitchFamily="18" charset="0"/>
                          <a:ea typeface="Calibri" panose="020F0502020204030204" pitchFamily="34" charset="0"/>
                          <a:cs typeface="Times New Roman" panose="02020603050405020304" pitchFamily="18" charset="0"/>
                        </a:rPr>
                        <a:t>lo</a:t>
                      </a:r>
                      <a:r>
                        <a:rPr lang="ig-NG" sz="700" b="1" i="1" dirty="0">
                          <a:effectLst/>
                          <a:latin typeface="Times New Roman" panose="02020603050405020304" pitchFamily="18" charset="0"/>
                          <a:ea typeface="Calibri" panose="020F0502020204030204" pitchFamily="34" charset="0"/>
                          <a:cs typeface="Times New Roman" panose="02020603050405020304" pitchFamily="18" charset="0"/>
                        </a:rPr>
                        <a:t>nifera</a:t>
                      </a:r>
                      <a:endParaRPr lang="en-GB" sz="700" b="1" dirty="0">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gridSpan="3">
                  <a:txBody>
                    <a:bodyPr/>
                    <a:lstStyle/>
                    <a:p>
                      <a:pPr algn="just">
                        <a:lnSpc>
                          <a:spcPct val="115000"/>
                        </a:lnSpc>
                        <a:spcAft>
                          <a:spcPts val="0"/>
                        </a:spcAft>
                      </a:pPr>
                      <a:r>
                        <a:rPr lang="ig-NG" sz="700" b="1" i="1">
                          <a:effectLst/>
                          <a:latin typeface="Times New Roman" panose="02020603050405020304" pitchFamily="18" charset="0"/>
                          <a:ea typeface="Calibri" panose="020F0502020204030204" pitchFamily="34" charset="0"/>
                          <a:cs typeface="Times New Roman" panose="02020603050405020304" pitchFamily="18" charset="0"/>
                        </a:rPr>
                        <a:t>Erwinia </a:t>
                      </a:r>
                      <a:r>
                        <a:rPr lang="en-US" sz="700" b="1" i="1">
                          <a:effectLst/>
                          <a:latin typeface="Times New Roman" panose="02020603050405020304" pitchFamily="18" charset="0"/>
                          <a:ea typeface="Calibri" panose="020F0502020204030204" pitchFamily="34" charset="0"/>
                          <a:cs typeface="Times New Roman" panose="02020603050405020304" pitchFamily="18" charset="0"/>
                        </a:rPr>
                        <a:t>carotovora</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r>
              <a:tr h="183878">
                <a:tc>
                  <a:txBody>
                    <a:bodyPr/>
                    <a:lstStyle/>
                    <a:p>
                      <a:pPr algn="just">
                        <a:lnSpc>
                          <a:spcPct val="115000"/>
                        </a:lnSpc>
                        <a:spcAft>
                          <a:spcPts val="0"/>
                        </a:spcAft>
                      </a:pPr>
                      <a:r>
                        <a:rPr lang="en-US" sz="700" b="1" i="1">
                          <a:effectLst/>
                          <a:latin typeface="Times New Roman" panose="02020603050405020304" pitchFamily="18" charset="0"/>
                          <a:ea typeface="Calibri" panose="020F0502020204030204" pitchFamily="34" charset="0"/>
                          <a:cs typeface="Times New Roman" panose="02020603050405020304" pitchFamily="18" charset="0"/>
                        </a:rPr>
                        <a:t>Terminaliacatapa</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878">
                <a:tc>
                  <a:txBody>
                    <a:bodyPr/>
                    <a:lstStyle/>
                    <a:p>
                      <a:pPr algn="just">
                        <a:lnSpc>
                          <a:spcPct val="115000"/>
                        </a:lnSpc>
                        <a:spcAft>
                          <a:spcPts val="0"/>
                        </a:spcAft>
                      </a:pPr>
                      <a:r>
                        <a:rPr lang="ig-NG" sz="700" b="1" i="1">
                          <a:effectLst/>
                          <a:latin typeface="Times New Roman" panose="02020603050405020304" pitchFamily="18" charset="0"/>
                          <a:ea typeface="Calibri" panose="020F0502020204030204" pitchFamily="34" charset="0"/>
                          <a:cs typeface="Times New Roman" panose="02020603050405020304" pitchFamily="18" charset="0"/>
                        </a:rPr>
                        <a:t>Passi</a:t>
                      </a:r>
                      <a:r>
                        <a:rPr lang="en-US" sz="700" b="1" i="1">
                          <a:effectLst/>
                          <a:latin typeface="Times New Roman" panose="02020603050405020304" pitchFamily="18" charset="0"/>
                          <a:ea typeface="Calibri" panose="020F0502020204030204" pitchFamily="34" charset="0"/>
                          <a:cs typeface="Times New Roman" panose="02020603050405020304" pitchFamily="18" charset="0"/>
                        </a:rPr>
                        <a:t>flora edulis</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878">
                <a:tc>
                  <a:txBody>
                    <a:bodyPr/>
                    <a:lstStyle/>
                    <a:p>
                      <a:pPr algn="just">
                        <a:lnSpc>
                          <a:spcPct val="115000"/>
                        </a:lnSpc>
                        <a:spcAft>
                          <a:spcPts val="0"/>
                        </a:spcAft>
                      </a:pPr>
                      <a:r>
                        <a:rPr lang="en-US" sz="700" b="1" i="1">
                          <a:effectLst/>
                          <a:latin typeface="Times New Roman" panose="02020603050405020304" pitchFamily="18" charset="0"/>
                          <a:ea typeface="Calibri" panose="020F0502020204030204" pitchFamily="34" charset="0"/>
                          <a:cs typeface="Times New Roman" panose="02020603050405020304" pitchFamily="18" charset="0"/>
                        </a:rPr>
                        <a:t>Daniella oliveri</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878">
                <a:tc>
                  <a:txBody>
                    <a:bodyPr/>
                    <a:lstStyle/>
                    <a:p>
                      <a:pPr algn="just">
                        <a:lnSpc>
                          <a:spcPct val="115000"/>
                        </a:lnSpc>
                        <a:spcAft>
                          <a:spcPts val="0"/>
                        </a:spcAft>
                      </a:pPr>
                      <a:r>
                        <a:rPr lang="en-US" sz="700" b="1" i="1">
                          <a:effectLst/>
                          <a:latin typeface="Times New Roman" panose="02020603050405020304" pitchFamily="18" charset="0"/>
                          <a:ea typeface="Calibri" panose="020F0502020204030204" pitchFamily="34" charset="0"/>
                          <a:cs typeface="Times New Roman" panose="02020603050405020304" pitchFamily="18" charset="0"/>
                        </a:rPr>
                        <a:t>Ceibapentandra</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878">
                <a:tc>
                  <a:txBody>
                    <a:bodyPr/>
                    <a:lstStyle/>
                    <a:p>
                      <a:pPr algn="just">
                        <a:lnSpc>
                          <a:spcPct val="115000"/>
                        </a:lnSpc>
                        <a:spcAft>
                          <a:spcPts val="0"/>
                        </a:spcAft>
                      </a:pPr>
                      <a:r>
                        <a:rPr lang="en-US" sz="700" b="1" i="1">
                          <a:effectLst/>
                          <a:latin typeface="Times New Roman" panose="02020603050405020304" pitchFamily="18" charset="0"/>
                          <a:ea typeface="Calibri" panose="020F0502020204030204" pitchFamily="34" charset="0"/>
                          <a:cs typeface="Times New Roman" panose="02020603050405020304" pitchFamily="18" charset="0"/>
                        </a:rPr>
                        <a:t>Jatrophatanjorensis</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878">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just">
                        <a:lnSpc>
                          <a:spcPct val="115000"/>
                        </a:lnSpc>
                        <a:spcAft>
                          <a:spcPts val="0"/>
                        </a:spcAft>
                      </a:pPr>
                      <a:r>
                        <a:rPr lang="en-GB" sz="700" b="1" i="1">
                          <a:effectLst/>
                          <a:latin typeface="Times New Roman" panose="02020603050405020304" pitchFamily="18" charset="0"/>
                          <a:ea typeface="Calibri" panose="020F0502020204030204" pitchFamily="34" charset="0"/>
                          <a:cs typeface="Times New Roman" panose="02020603050405020304" pitchFamily="18" charset="0"/>
                        </a:rPr>
                        <a:t>Fusariumoxysporum</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gridSpan="3">
                  <a:txBody>
                    <a:bodyPr/>
                    <a:lstStyle/>
                    <a:p>
                      <a:pPr algn="just">
                        <a:lnSpc>
                          <a:spcPct val="115000"/>
                        </a:lnSpc>
                        <a:spcAft>
                          <a:spcPts val="0"/>
                        </a:spcAft>
                      </a:pPr>
                      <a:r>
                        <a:rPr lang="en-GB" sz="700" b="1" i="1">
                          <a:effectLst/>
                          <a:latin typeface="Times New Roman" panose="02020603050405020304" pitchFamily="18" charset="0"/>
                          <a:ea typeface="Calibri" panose="020F0502020204030204" pitchFamily="34" charset="0"/>
                          <a:cs typeface="Times New Roman" panose="02020603050405020304" pitchFamily="18" charset="0"/>
                        </a:rPr>
                        <a:t>Klebsiellaoxytoca</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r>
              <a:tr h="183878">
                <a:tc>
                  <a:txBody>
                    <a:bodyPr/>
                    <a:lstStyle/>
                    <a:p>
                      <a:pPr algn="just">
                        <a:lnSpc>
                          <a:spcPct val="115000"/>
                        </a:lnSpc>
                        <a:spcAft>
                          <a:spcPts val="0"/>
                        </a:spcAft>
                      </a:pPr>
                      <a:r>
                        <a:rPr lang="en-US" sz="700" b="1" i="1">
                          <a:effectLst/>
                          <a:latin typeface="Times New Roman" panose="02020603050405020304" pitchFamily="18" charset="0"/>
                          <a:ea typeface="Calibri" panose="020F0502020204030204" pitchFamily="34" charset="0"/>
                          <a:cs typeface="Times New Roman" panose="02020603050405020304" pitchFamily="18" charset="0"/>
                        </a:rPr>
                        <a:t>Terminaliacatapa</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878">
                <a:tc>
                  <a:txBody>
                    <a:bodyPr/>
                    <a:lstStyle/>
                    <a:p>
                      <a:pPr algn="just">
                        <a:lnSpc>
                          <a:spcPct val="115000"/>
                        </a:lnSpc>
                        <a:spcAft>
                          <a:spcPts val="0"/>
                        </a:spcAft>
                      </a:pPr>
                      <a:r>
                        <a:rPr lang="ig-NG" sz="700" b="1" i="1">
                          <a:effectLst/>
                          <a:latin typeface="Times New Roman" panose="02020603050405020304" pitchFamily="18" charset="0"/>
                          <a:ea typeface="Calibri" panose="020F0502020204030204" pitchFamily="34" charset="0"/>
                          <a:cs typeface="Times New Roman" panose="02020603050405020304" pitchFamily="18" charset="0"/>
                        </a:rPr>
                        <a:t>Passi</a:t>
                      </a:r>
                      <a:r>
                        <a:rPr lang="en-US" sz="700" b="1" i="1">
                          <a:effectLst/>
                          <a:latin typeface="Times New Roman" panose="02020603050405020304" pitchFamily="18" charset="0"/>
                          <a:ea typeface="Calibri" panose="020F0502020204030204" pitchFamily="34" charset="0"/>
                          <a:cs typeface="Times New Roman" panose="02020603050405020304" pitchFamily="18" charset="0"/>
                        </a:rPr>
                        <a:t>flora edulis</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878">
                <a:tc>
                  <a:txBody>
                    <a:bodyPr/>
                    <a:lstStyle/>
                    <a:p>
                      <a:pPr algn="just">
                        <a:lnSpc>
                          <a:spcPct val="115000"/>
                        </a:lnSpc>
                        <a:spcAft>
                          <a:spcPts val="0"/>
                        </a:spcAft>
                      </a:pPr>
                      <a:r>
                        <a:rPr lang="en-US" sz="700" b="1" i="1">
                          <a:effectLst/>
                          <a:latin typeface="Times New Roman" panose="02020603050405020304" pitchFamily="18" charset="0"/>
                          <a:ea typeface="Calibri" panose="020F0502020204030204" pitchFamily="34" charset="0"/>
                          <a:cs typeface="Times New Roman" panose="02020603050405020304" pitchFamily="18" charset="0"/>
                        </a:rPr>
                        <a:t>Daniella oliveri</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878">
                <a:tc>
                  <a:txBody>
                    <a:bodyPr/>
                    <a:lstStyle/>
                    <a:p>
                      <a:pPr algn="just">
                        <a:lnSpc>
                          <a:spcPct val="115000"/>
                        </a:lnSpc>
                        <a:spcAft>
                          <a:spcPts val="0"/>
                        </a:spcAft>
                      </a:pPr>
                      <a:r>
                        <a:rPr lang="en-US" sz="700" b="1" i="1">
                          <a:effectLst/>
                          <a:latin typeface="Times New Roman" panose="02020603050405020304" pitchFamily="18" charset="0"/>
                          <a:ea typeface="Calibri" panose="020F0502020204030204" pitchFamily="34" charset="0"/>
                          <a:cs typeface="Times New Roman" panose="02020603050405020304" pitchFamily="18" charset="0"/>
                        </a:rPr>
                        <a:t>Ceibapentandra</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878">
                <a:tc>
                  <a:txBody>
                    <a:bodyPr/>
                    <a:lstStyle/>
                    <a:p>
                      <a:pPr algn="just">
                        <a:lnSpc>
                          <a:spcPct val="115000"/>
                        </a:lnSpc>
                        <a:spcAft>
                          <a:spcPts val="0"/>
                        </a:spcAft>
                      </a:pPr>
                      <a:r>
                        <a:rPr lang="en-US" sz="700" b="1" i="1">
                          <a:effectLst/>
                          <a:latin typeface="Times New Roman" panose="02020603050405020304" pitchFamily="18" charset="0"/>
                          <a:ea typeface="Calibri" panose="020F0502020204030204" pitchFamily="34" charset="0"/>
                          <a:cs typeface="Times New Roman" panose="02020603050405020304" pitchFamily="18" charset="0"/>
                        </a:rPr>
                        <a:t>Jatrophatanjorensis</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878">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just">
                        <a:lnSpc>
                          <a:spcPct val="115000"/>
                        </a:lnSpc>
                        <a:spcAft>
                          <a:spcPts val="0"/>
                        </a:spcAft>
                      </a:pPr>
                      <a:r>
                        <a:rPr lang="en-GB" sz="700" b="1" i="1">
                          <a:effectLst/>
                          <a:latin typeface="Times New Roman" panose="02020603050405020304" pitchFamily="18" charset="0"/>
                          <a:ea typeface="Calibri" panose="020F0502020204030204" pitchFamily="34" charset="0"/>
                          <a:cs typeface="Times New Roman" panose="02020603050405020304" pitchFamily="18" charset="0"/>
                        </a:rPr>
                        <a:t>Botryodiplodiatheobromae</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gridSpan="3">
                  <a:txBody>
                    <a:bodyPr/>
                    <a:lstStyle/>
                    <a:p>
                      <a:pPr algn="just">
                        <a:lnSpc>
                          <a:spcPct val="115000"/>
                        </a:lnSpc>
                        <a:spcAft>
                          <a:spcPts val="0"/>
                        </a:spcAft>
                      </a:pPr>
                      <a:r>
                        <a:rPr lang="en-GB" sz="700" b="1" i="1">
                          <a:effectLst/>
                          <a:latin typeface="Times New Roman" panose="02020603050405020304" pitchFamily="18" charset="0"/>
                          <a:ea typeface="Calibri" panose="020F0502020204030204" pitchFamily="34" charset="0"/>
                          <a:cs typeface="Times New Roman" panose="02020603050405020304" pitchFamily="18" charset="0"/>
                        </a:rPr>
                        <a:t>Pseudomonas aeruginosa</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r>
              <a:tr h="183878">
                <a:tc>
                  <a:txBody>
                    <a:bodyPr/>
                    <a:lstStyle/>
                    <a:p>
                      <a:pPr algn="just">
                        <a:lnSpc>
                          <a:spcPct val="115000"/>
                        </a:lnSpc>
                        <a:spcAft>
                          <a:spcPts val="0"/>
                        </a:spcAft>
                      </a:pPr>
                      <a:r>
                        <a:rPr lang="en-US" sz="700" b="1" i="1">
                          <a:effectLst/>
                          <a:latin typeface="Times New Roman" panose="02020603050405020304" pitchFamily="18" charset="0"/>
                          <a:ea typeface="Calibri" panose="020F0502020204030204" pitchFamily="34" charset="0"/>
                          <a:cs typeface="Times New Roman" panose="02020603050405020304" pitchFamily="18" charset="0"/>
                        </a:rPr>
                        <a:t>Terminaliacatapa</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878">
                <a:tc>
                  <a:txBody>
                    <a:bodyPr/>
                    <a:lstStyle/>
                    <a:p>
                      <a:pPr algn="just">
                        <a:lnSpc>
                          <a:spcPct val="115000"/>
                        </a:lnSpc>
                        <a:spcAft>
                          <a:spcPts val="0"/>
                        </a:spcAft>
                      </a:pPr>
                      <a:r>
                        <a:rPr lang="ig-NG" sz="700" b="1" i="1">
                          <a:effectLst/>
                          <a:latin typeface="Times New Roman" panose="02020603050405020304" pitchFamily="18" charset="0"/>
                          <a:ea typeface="Calibri" panose="020F0502020204030204" pitchFamily="34" charset="0"/>
                          <a:cs typeface="Times New Roman" panose="02020603050405020304" pitchFamily="18" charset="0"/>
                        </a:rPr>
                        <a:t>Passi</a:t>
                      </a:r>
                      <a:r>
                        <a:rPr lang="en-US" sz="700" b="1" i="1">
                          <a:effectLst/>
                          <a:latin typeface="Times New Roman" panose="02020603050405020304" pitchFamily="18" charset="0"/>
                          <a:ea typeface="Calibri" panose="020F0502020204030204" pitchFamily="34" charset="0"/>
                          <a:cs typeface="Times New Roman" panose="02020603050405020304" pitchFamily="18" charset="0"/>
                        </a:rPr>
                        <a:t>flora edulis</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878">
                <a:tc>
                  <a:txBody>
                    <a:bodyPr/>
                    <a:lstStyle/>
                    <a:p>
                      <a:pPr algn="just">
                        <a:lnSpc>
                          <a:spcPct val="115000"/>
                        </a:lnSpc>
                        <a:spcAft>
                          <a:spcPts val="0"/>
                        </a:spcAft>
                      </a:pPr>
                      <a:r>
                        <a:rPr lang="en-US" sz="700" b="1" i="1">
                          <a:effectLst/>
                          <a:latin typeface="Times New Roman" panose="02020603050405020304" pitchFamily="18" charset="0"/>
                          <a:ea typeface="Calibri" panose="020F0502020204030204" pitchFamily="34" charset="0"/>
                          <a:cs typeface="Times New Roman" panose="02020603050405020304" pitchFamily="18" charset="0"/>
                        </a:rPr>
                        <a:t>Daniella oliveri</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878">
                <a:tc>
                  <a:txBody>
                    <a:bodyPr/>
                    <a:lstStyle/>
                    <a:p>
                      <a:pPr algn="just">
                        <a:lnSpc>
                          <a:spcPct val="115000"/>
                        </a:lnSpc>
                        <a:spcAft>
                          <a:spcPts val="0"/>
                        </a:spcAft>
                      </a:pPr>
                      <a:r>
                        <a:rPr lang="en-US" sz="700" b="1" i="1">
                          <a:effectLst/>
                          <a:latin typeface="Times New Roman" panose="02020603050405020304" pitchFamily="18" charset="0"/>
                          <a:ea typeface="Calibri" panose="020F0502020204030204" pitchFamily="34" charset="0"/>
                          <a:cs typeface="Times New Roman" panose="02020603050405020304" pitchFamily="18" charset="0"/>
                        </a:rPr>
                        <a:t>Ceibapentandra</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878">
                <a:tc>
                  <a:txBody>
                    <a:bodyPr/>
                    <a:lstStyle/>
                    <a:p>
                      <a:pPr algn="just">
                        <a:lnSpc>
                          <a:spcPct val="115000"/>
                        </a:lnSpc>
                        <a:spcAft>
                          <a:spcPts val="0"/>
                        </a:spcAft>
                      </a:pPr>
                      <a:r>
                        <a:rPr lang="en-US" sz="700" b="1" i="1">
                          <a:effectLst/>
                          <a:latin typeface="Times New Roman" panose="02020603050405020304" pitchFamily="18" charset="0"/>
                          <a:ea typeface="Calibri" panose="020F0502020204030204" pitchFamily="34" charset="0"/>
                          <a:cs typeface="Times New Roman" panose="02020603050405020304" pitchFamily="18" charset="0"/>
                        </a:rPr>
                        <a:t>Jatrophatanjorensis</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ig-NG" sz="7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GB" sz="700" b="1" dirty="0">
                        <a:effectLst/>
                        <a:latin typeface="Calibri" panose="020F0502020204030204" pitchFamily="34" charset="0"/>
                        <a:ea typeface="Calibri" panose="020F0502020204030204" pitchFamily="34" charset="0"/>
                        <a:cs typeface="Times New Roman" panose="02020603050405020304" pitchFamily="18" charset="0"/>
                      </a:endParaRPr>
                    </a:p>
                  </a:txBody>
                  <a:tcPr marL="42563" marR="425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Rectangle 5"/>
          <p:cNvSpPr/>
          <p:nvPr/>
        </p:nvSpPr>
        <p:spPr>
          <a:xfrm>
            <a:off x="5314094" y="2595883"/>
            <a:ext cx="6096000" cy="2888483"/>
          </a:xfrm>
          <a:prstGeom prst="rect">
            <a:avLst/>
          </a:prstGeom>
        </p:spPr>
        <p:txBody>
          <a:bodyPr>
            <a:spAutoFit/>
          </a:bodyPr>
          <a:lstStyle/>
          <a:p>
            <a:pPr marL="457200" algn="just">
              <a:lnSpc>
                <a:spcPct val="115000"/>
              </a:lnSpc>
              <a:spcAft>
                <a:spcPts val="0"/>
              </a:spcAft>
            </a:pPr>
            <a:r>
              <a:rPr lang="en-US" sz="1600" b="1" dirty="0">
                <a:latin typeface="Times New Roman" panose="02020603050405020304" pitchFamily="18" charset="0"/>
                <a:ea typeface="Calibri" panose="020F0502020204030204" pitchFamily="34" charset="0"/>
                <a:cs typeface="Times New Roman" panose="02020603050405020304" pitchFamily="18" charset="0"/>
              </a:rPr>
              <a:t>Key: </a:t>
            </a:r>
            <a:endParaRPr lang="en-GB" sz="1400" b="1" dirty="0">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15000"/>
              </a:lnSpc>
              <a:spcAft>
                <a:spcPts val="0"/>
              </a:spcAft>
            </a:pPr>
            <a:r>
              <a:rPr lang="en-US" sz="1600" b="1" dirty="0">
                <a:latin typeface="Times New Roman" panose="02020603050405020304" pitchFamily="18" charset="0"/>
                <a:ea typeface="Calibri" panose="020F0502020204030204" pitchFamily="34" charset="0"/>
                <a:cs typeface="Times New Roman" panose="02020603050405020304" pitchFamily="18" charset="0"/>
              </a:rPr>
              <a:t>100 % = undiluted plant extract; +++++, ++++ = high sensitivity or activity; +++ = good sensitivity or activity;++ = moderate sensitivity or activity; + = mild sensitivity or activity; - = no sensitivity or </a:t>
            </a:r>
            <a:r>
              <a:rPr lang="en-US" sz="1600" b="1" dirty="0" smtClean="0">
                <a:latin typeface="Times New Roman" panose="02020603050405020304" pitchFamily="18" charset="0"/>
                <a:ea typeface="Calibri" panose="020F0502020204030204" pitchFamily="34" charset="0"/>
                <a:cs typeface="Times New Roman" panose="02020603050405020304" pitchFamily="18" charset="0"/>
              </a:rPr>
              <a:t>activity.</a:t>
            </a:r>
          </a:p>
          <a:p>
            <a:pPr marL="457200" algn="just">
              <a:lnSpc>
                <a:spcPct val="115000"/>
              </a:lnSpc>
              <a:spcAft>
                <a:spcPts val="0"/>
              </a:spcAft>
            </a:pPr>
            <a:endParaRPr lang="en-US" sz="1600" b="1" dirty="0">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15000"/>
              </a:lnSpc>
              <a:spcAft>
                <a:spcPts val="0"/>
              </a:spcAft>
            </a:pPr>
            <a:r>
              <a:rPr lang="en-US" sz="1600" b="1" dirty="0" smtClean="0">
                <a:latin typeface="Times New Roman" panose="02020603050405020304" pitchFamily="18" charset="0"/>
                <a:ea typeface="Calibri" panose="020F0502020204030204" pitchFamily="34" charset="0"/>
                <a:cs typeface="Times New Roman" panose="02020603050405020304" pitchFamily="18" charset="0"/>
              </a:rPr>
              <a:t>The effect of dry plant extracts on various microorganisms.</a:t>
            </a:r>
          </a:p>
          <a:p>
            <a:pPr marL="457200" algn="just">
              <a:lnSpc>
                <a:spcPct val="115000"/>
              </a:lnSpc>
              <a:spcAft>
                <a:spcPts val="0"/>
              </a:spcAft>
            </a:pPr>
            <a:r>
              <a:rPr lang="en-US" sz="1600" b="1" i="1" dirty="0" err="1">
                <a:latin typeface="Times New Roman" panose="02020603050405020304" pitchFamily="18" charset="0"/>
                <a:cs typeface="Times New Roman" panose="02020603050405020304" pitchFamily="18" charset="0"/>
              </a:rPr>
              <a:t>Terminalia</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catapa</a:t>
            </a:r>
            <a:r>
              <a:rPr lang="en-US" sz="1600" b="1" i="1"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completely inhibited the bacteria</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Erwinia</a:t>
            </a:r>
            <a:r>
              <a:rPr lang="en-US" sz="1600" b="1" i="1" dirty="0">
                <a:latin typeface="Times New Roman" panose="02020603050405020304" pitchFamily="18" charset="0"/>
                <a:cs typeface="Times New Roman" panose="02020603050405020304" pitchFamily="18" charset="0"/>
              </a:rPr>
              <a:t> </a:t>
            </a:r>
            <a:r>
              <a:rPr lang="en-US" sz="1600" b="1" i="1" dirty="0" err="1" smtClean="0">
                <a:latin typeface="Times New Roman" panose="02020603050405020304" pitchFamily="18" charset="0"/>
                <a:cs typeface="Times New Roman" panose="02020603050405020304" pitchFamily="18" charset="0"/>
              </a:rPr>
              <a:t>carotovora</a:t>
            </a:r>
            <a:r>
              <a:rPr lang="en-US" sz="1600" b="1" i="1" dirty="0" smtClean="0">
                <a:latin typeface="Times New Roman" panose="02020603050405020304" pitchFamily="18" charset="0"/>
                <a:cs typeface="Times New Roman" panose="02020603050405020304" pitchFamily="18" charset="0"/>
              </a:rPr>
              <a:t>.</a:t>
            </a:r>
            <a:endParaRPr lang="en-US" sz="1600" b="1" dirty="0" smtClean="0">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15000"/>
              </a:lnSpc>
              <a:spcAft>
                <a:spcPts val="0"/>
              </a:spcAft>
            </a:pPr>
            <a:endParaRPr lang="en-GB" sz="14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67818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194" y="730010"/>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solidFill>
                  <a:schemeClr val="tx1"/>
                </a:solidFill>
              </a:rPr>
              <a:t/>
            </a:r>
            <a:br>
              <a:rPr lang="en-US" b="1" dirty="0" smtClean="0">
                <a:solidFill>
                  <a:schemeClr val="tx1"/>
                </a:solidFill>
              </a:rPr>
            </a:br>
            <a:r>
              <a:rPr lang="en-US" b="1" dirty="0" smtClean="0"/>
              <a:t>Results C</a:t>
            </a:r>
            <a:r>
              <a:rPr lang="en-US" b="1" cap="none" dirty="0" smtClean="0"/>
              <a:t>ont’d</a:t>
            </a:r>
            <a:endParaRPr lang="en-GB" b="1" dirty="0">
              <a:solidFill>
                <a:srgbClr val="C0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1932885" y="1238070"/>
            <a:ext cx="9323249" cy="369332"/>
          </a:xfrm>
          <a:prstGeom prst="rect">
            <a:avLst/>
          </a:prstGeom>
        </p:spPr>
        <p:txBody>
          <a:bodyPr wrap="square">
            <a:spAutoFit/>
          </a:bodyPr>
          <a:lstStyle/>
          <a:p>
            <a:pPr algn="ctr"/>
            <a:r>
              <a:rPr lang="en-US" b="1" dirty="0">
                <a:latin typeface="Times New Roman" panose="02020603050405020304" pitchFamily="18" charset="0"/>
                <a:cs typeface="Times New Roman" panose="02020603050405020304" pitchFamily="18" charset="0"/>
              </a:rPr>
              <a:t>Table 6: Synergistic Activity of Plant Extracts Incorporation on </a:t>
            </a:r>
            <a:r>
              <a:rPr lang="en-US" b="1" dirty="0" smtClean="0">
                <a:latin typeface="Times New Roman" panose="02020603050405020304" pitchFamily="18" charset="0"/>
                <a:cs typeface="Times New Roman" panose="02020603050405020304" pitchFamily="18" charset="0"/>
              </a:rPr>
              <a:t>Isolates 2016 harvest [13].</a:t>
            </a:r>
            <a:endParaRPr lang="en-GB" b="1" dirty="0">
              <a:latin typeface="Times New Roman" panose="02020603050405020304" pitchFamily="18" charset="0"/>
              <a:cs typeface="Times New Roman" panose="02020603050405020304"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2246847522"/>
              </p:ext>
            </p:extLst>
          </p:nvPr>
        </p:nvGraphicFramePr>
        <p:xfrm>
          <a:off x="1661471" y="1760006"/>
          <a:ext cx="3664508" cy="4913509"/>
        </p:xfrm>
        <a:graphic>
          <a:graphicData uri="http://schemas.openxmlformats.org/drawingml/2006/table">
            <a:tbl>
              <a:tblPr firstRow="1" firstCol="1" bandRow="1"/>
              <a:tblGrid>
                <a:gridCol w="612555"/>
                <a:gridCol w="158276"/>
                <a:gridCol w="442380"/>
                <a:gridCol w="612555"/>
                <a:gridCol w="612914"/>
                <a:gridCol w="612914"/>
                <a:gridCol w="612914"/>
              </a:tblGrid>
              <a:tr h="409459">
                <a:tc>
                  <a:txBody>
                    <a:bodyPr/>
                    <a:lstStyle/>
                    <a:p>
                      <a:pPr algn="just">
                        <a:lnSpc>
                          <a:spcPct val="150000"/>
                        </a:lnSpc>
                        <a:spcAft>
                          <a:spcPts val="0"/>
                        </a:spcAft>
                      </a:pPr>
                      <a:r>
                        <a:rPr lang="en-US" sz="700" b="1" dirty="0">
                          <a:effectLst/>
                          <a:latin typeface="Times New Roman" panose="02020603050405020304" pitchFamily="18" charset="0"/>
                          <a:ea typeface="Calibri" panose="020F0502020204030204" pitchFamily="34" charset="0"/>
                          <a:cs typeface="Times New Roman" panose="02020603050405020304" pitchFamily="18" charset="0"/>
                        </a:rPr>
                        <a:t>Microorganism</a:t>
                      </a:r>
                      <a:endParaRPr lang="en-GB" sz="600" b="1" dirty="0">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w="12700" cap="flat" cmpd="sng" algn="ctr">
                      <a:solidFill>
                        <a:srgbClr val="000000"/>
                      </a:solidFill>
                      <a:prstDash val="solid"/>
                      <a:round/>
                      <a:headEnd type="none" w="med" len="med"/>
                      <a:tailEnd type="none" w="med" len="med"/>
                    </a:lnT>
                    <a:lnB>
                      <a:noFill/>
                    </a:lnB>
                  </a:tcPr>
                </a:tc>
                <a:tc gridSpan="6">
                  <a:txBody>
                    <a:bodyPr/>
                    <a:lstStyle/>
                    <a:p>
                      <a:pPr algn="ctr">
                        <a:lnSpc>
                          <a:spcPct val="150000"/>
                        </a:lnSpc>
                        <a:spcAft>
                          <a:spcPts val="0"/>
                        </a:spcAft>
                      </a:pPr>
                      <a:r>
                        <a:rPr lang="en-US" sz="600" b="1">
                          <a:effectLst/>
                          <a:latin typeface="Times New Roman" panose="02020603050405020304" pitchFamily="18" charset="0"/>
                          <a:ea typeface="Calibri" panose="020F0502020204030204" pitchFamily="34" charset="0"/>
                          <a:cs typeface="Times New Roman" panose="02020603050405020304" pitchFamily="18" charset="0"/>
                        </a:rPr>
                        <a:t>Extract volume applied</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204730">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1ml</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2ml</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700" b="1" dirty="0">
                          <a:effectLst/>
                          <a:latin typeface="Times New Roman" panose="02020603050405020304" pitchFamily="18" charset="0"/>
                          <a:ea typeface="Calibri" panose="020F0502020204030204" pitchFamily="34" charset="0"/>
                          <a:cs typeface="Times New Roman" panose="02020603050405020304" pitchFamily="18" charset="0"/>
                        </a:rPr>
                        <a:t>       3ml</a:t>
                      </a:r>
                      <a:endParaRPr lang="en-GB" sz="600" b="1" dirty="0">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4ml </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5ml</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730">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Bacteria</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GB"/>
                    </a:p>
                  </a:txBody>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w="12700" cap="flat" cmpd="sng" algn="ctr">
                      <a:solidFill>
                        <a:srgbClr val="000000"/>
                      </a:solidFill>
                      <a:prstDash val="solid"/>
                      <a:round/>
                      <a:headEnd type="none" w="med" len="med"/>
                      <a:tailEnd type="none" w="med" len="med"/>
                    </a:lnT>
                    <a:lnB>
                      <a:noFill/>
                    </a:lnB>
                  </a:tcPr>
                </a:tc>
              </a:tr>
              <a:tr h="409459">
                <a:tc>
                  <a:txBody>
                    <a:bodyPr/>
                    <a:lstStyle/>
                    <a:p>
                      <a:pPr algn="just">
                        <a:lnSpc>
                          <a:spcPct val="150000"/>
                        </a:lnSpc>
                        <a:spcAft>
                          <a:spcPts val="0"/>
                        </a:spcAft>
                      </a:pPr>
                      <a:r>
                        <a:rPr lang="en-US" sz="700" b="1" i="1">
                          <a:effectLst/>
                          <a:latin typeface="Times New Roman" panose="02020603050405020304" pitchFamily="18" charset="0"/>
                          <a:ea typeface="Calibri" panose="020F0502020204030204" pitchFamily="34" charset="0"/>
                          <a:cs typeface="Times New Roman" panose="02020603050405020304" pitchFamily="18" charset="0"/>
                        </a:rPr>
                        <a:t>Erwiniacarotovora</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gridSpan="2">
                  <a:txBody>
                    <a:bodyPr/>
                    <a:lstStyle/>
                    <a:p>
                      <a:pPr algn="ctr">
                        <a:lnSpc>
                          <a:spcPct val="150000"/>
                        </a:lnSpc>
                        <a:spcAft>
                          <a:spcPts val="0"/>
                        </a:spcAft>
                      </a:pPr>
                      <a:r>
                        <a:rPr lang="en-US" sz="700" b="1" baseline="-25000">
                          <a:effectLst/>
                          <a:latin typeface="Times New Roman" panose="02020603050405020304" pitchFamily="18" charset="0"/>
                          <a:ea typeface="Calibri" panose="020F0502020204030204" pitchFamily="34" charset="0"/>
                          <a:cs typeface="Times New Roman" panose="02020603050405020304" pitchFamily="18" charset="0"/>
                        </a:rPr>
                        <a:t>+</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 e</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hMerge="1">
                  <a:txBody>
                    <a:bodyPr/>
                    <a:lstStyle/>
                    <a:p>
                      <a:endParaRPr lang="en-GB"/>
                    </a:p>
                  </a:txBody>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a</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NA</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NA</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NA  </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r>
              <a:tr h="409459">
                <a:tc>
                  <a:txBody>
                    <a:bodyPr/>
                    <a:lstStyle/>
                    <a:p>
                      <a:pPr algn="just">
                        <a:lnSpc>
                          <a:spcPct val="150000"/>
                        </a:lnSpc>
                        <a:spcAft>
                          <a:spcPts val="0"/>
                        </a:spcAft>
                      </a:pPr>
                      <a:r>
                        <a:rPr lang="en-US" sz="700" b="1" i="1">
                          <a:effectLst/>
                          <a:latin typeface="Times New Roman" panose="02020603050405020304" pitchFamily="18" charset="0"/>
                          <a:ea typeface="Calibri" panose="020F0502020204030204" pitchFamily="34" charset="0"/>
                          <a:cs typeface="Times New Roman" panose="02020603050405020304" pitchFamily="18" charset="0"/>
                        </a:rPr>
                        <a:t>Pseudomonas aeruginosa</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gridSpan="2">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hMerge="1">
                  <a:txBody>
                    <a:bodyPr/>
                    <a:lstStyle/>
                    <a:p>
                      <a:endParaRPr lang="en-GB"/>
                    </a:p>
                  </a:txBody>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 a</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NA</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NA</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NA</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r>
              <a:tr h="409459">
                <a:tc>
                  <a:txBody>
                    <a:bodyPr/>
                    <a:lstStyle/>
                    <a:p>
                      <a:pPr algn="just">
                        <a:lnSpc>
                          <a:spcPct val="150000"/>
                        </a:lnSpc>
                        <a:spcAft>
                          <a:spcPts val="0"/>
                        </a:spcAft>
                      </a:pPr>
                      <a:r>
                        <a:rPr lang="en-US" sz="700" b="1" i="1">
                          <a:effectLst/>
                          <a:latin typeface="Times New Roman" panose="02020603050405020304" pitchFamily="18" charset="0"/>
                          <a:ea typeface="Calibri" panose="020F0502020204030204" pitchFamily="34" charset="0"/>
                          <a:cs typeface="Times New Roman" panose="02020603050405020304" pitchFamily="18" charset="0"/>
                        </a:rPr>
                        <a:t>Serratiamarcescens</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gridSpan="2">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hMerge="1">
                  <a:txBody>
                    <a:bodyPr/>
                    <a:lstStyle/>
                    <a:p>
                      <a:endParaRPr lang="en-GB"/>
                    </a:p>
                  </a:txBody>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 a</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NA</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NA     </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NA</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r>
              <a:tr h="409459">
                <a:tc>
                  <a:txBody>
                    <a:bodyPr/>
                    <a:lstStyle/>
                    <a:p>
                      <a:pPr algn="just">
                        <a:lnSpc>
                          <a:spcPct val="150000"/>
                        </a:lnSpc>
                        <a:spcAft>
                          <a:spcPts val="0"/>
                        </a:spcAft>
                      </a:pPr>
                      <a:r>
                        <a:rPr lang="en-US" sz="700" b="1" i="1">
                          <a:effectLst/>
                          <a:latin typeface="Times New Roman" panose="02020603050405020304" pitchFamily="18" charset="0"/>
                          <a:ea typeface="Calibri" panose="020F0502020204030204" pitchFamily="34" charset="0"/>
                          <a:cs typeface="Times New Roman" panose="02020603050405020304" pitchFamily="18" charset="0"/>
                        </a:rPr>
                        <a:t>Klebsiellaoxytoca</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gridSpan="2">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 e</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hMerge="1">
                  <a:txBody>
                    <a:bodyPr/>
                    <a:lstStyle/>
                    <a:p>
                      <a:endParaRPr lang="en-GB"/>
                    </a:p>
                  </a:txBody>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 a</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NA </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NA     </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NA</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r>
              <a:tr h="409459">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Fungi</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gridSpan="2">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hMerge="1">
                  <a:txBody>
                    <a:bodyPr/>
                    <a:lstStyle/>
                    <a:p>
                      <a:endParaRPr lang="en-GB"/>
                    </a:p>
                  </a:txBody>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r>
              <a:tr h="409459">
                <a:tc>
                  <a:txBody>
                    <a:bodyPr/>
                    <a:lstStyle/>
                    <a:p>
                      <a:pPr algn="just">
                        <a:lnSpc>
                          <a:spcPct val="150000"/>
                        </a:lnSpc>
                        <a:spcAft>
                          <a:spcPts val="0"/>
                        </a:spcAft>
                      </a:pPr>
                      <a:r>
                        <a:rPr lang="en-US" sz="700" b="1" i="1">
                          <a:effectLst/>
                          <a:latin typeface="Times New Roman" panose="02020603050405020304" pitchFamily="18" charset="0"/>
                          <a:ea typeface="Calibri" panose="020F0502020204030204" pitchFamily="34" charset="0"/>
                          <a:cs typeface="Times New Roman" panose="02020603050405020304" pitchFamily="18" charset="0"/>
                        </a:rPr>
                        <a:t>Rhizopusstolonifera</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gridSpan="2">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 f</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hMerge="1">
                  <a:txBody>
                    <a:bodyPr/>
                    <a:lstStyle/>
                    <a:p>
                      <a:endParaRPr lang="en-GB"/>
                    </a:p>
                  </a:txBody>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f</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 f</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 e</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c</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r>
              <a:tr h="409459">
                <a:tc>
                  <a:txBody>
                    <a:bodyPr/>
                    <a:lstStyle/>
                    <a:p>
                      <a:pPr algn="just">
                        <a:lnSpc>
                          <a:spcPct val="150000"/>
                        </a:lnSpc>
                        <a:spcAft>
                          <a:spcPts val="0"/>
                        </a:spcAft>
                      </a:pPr>
                      <a:r>
                        <a:rPr lang="en-US" sz="700" b="1" i="1">
                          <a:effectLst/>
                          <a:latin typeface="Times New Roman" panose="02020603050405020304" pitchFamily="18" charset="0"/>
                          <a:ea typeface="Calibri" panose="020F0502020204030204" pitchFamily="34" charset="0"/>
                          <a:cs typeface="Times New Roman" panose="02020603050405020304" pitchFamily="18" charset="0"/>
                        </a:rPr>
                        <a:t>Aspergillusniger</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gridSpan="2">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 f</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hMerge="1">
                  <a:txBody>
                    <a:bodyPr/>
                    <a:lstStyle/>
                    <a:p>
                      <a:endParaRPr lang="en-GB"/>
                    </a:p>
                  </a:txBody>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 f</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e</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d</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b</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r>
              <a:tr h="409459">
                <a:tc>
                  <a:txBody>
                    <a:bodyPr/>
                    <a:lstStyle/>
                    <a:p>
                      <a:pPr algn="just">
                        <a:lnSpc>
                          <a:spcPct val="150000"/>
                        </a:lnSpc>
                        <a:spcAft>
                          <a:spcPts val="0"/>
                        </a:spcAft>
                      </a:pPr>
                      <a:r>
                        <a:rPr lang="en-US" sz="700" b="1" i="1">
                          <a:effectLst/>
                          <a:latin typeface="Times New Roman" panose="02020603050405020304" pitchFamily="18" charset="0"/>
                          <a:ea typeface="Calibri" panose="020F0502020204030204" pitchFamily="34" charset="0"/>
                          <a:cs typeface="Times New Roman" panose="02020603050405020304" pitchFamily="18" charset="0"/>
                        </a:rPr>
                        <a:t>Aspergillusflavus</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gridSpan="2">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 f</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hMerge="1">
                  <a:txBody>
                    <a:bodyPr/>
                    <a:lstStyle/>
                    <a:p>
                      <a:endParaRPr lang="en-GB"/>
                    </a:p>
                  </a:txBody>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 f</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 f</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 d</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 c </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r>
              <a:tr h="409459">
                <a:tc>
                  <a:txBody>
                    <a:bodyPr/>
                    <a:lstStyle/>
                    <a:p>
                      <a:pPr algn="just">
                        <a:lnSpc>
                          <a:spcPct val="150000"/>
                        </a:lnSpc>
                        <a:spcAft>
                          <a:spcPts val="0"/>
                        </a:spcAft>
                      </a:pPr>
                      <a:r>
                        <a:rPr lang="en-US" sz="700" b="1" i="1">
                          <a:effectLst/>
                          <a:latin typeface="Times New Roman" panose="02020603050405020304" pitchFamily="18" charset="0"/>
                          <a:ea typeface="Calibri" panose="020F0502020204030204" pitchFamily="34" charset="0"/>
                          <a:cs typeface="Times New Roman" panose="02020603050405020304" pitchFamily="18" charset="0"/>
                        </a:rPr>
                        <a:t>Fusariumoxysporum</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gridSpan="2">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 f</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hMerge="1">
                  <a:txBody>
                    <a:bodyPr/>
                    <a:lstStyle/>
                    <a:p>
                      <a:endParaRPr lang="en-GB"/>
                    </a:p>
                  </a:txBody>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 f</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 f</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 e</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 c</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a:noFill/>
                    </a:lnB>
                  </a:tcPr>
                </a:tc>
              </a:tr>
              <a:tr h="409459">
                <a:tc>
                  <a:txBody>
                    <a:bodyPr/>
                    <a:lstStyle/>
                    <a:p>
                      <a:pPr algn="just">
                        <a:lnSpc>
                          <a:spcPct val="150000"/>
                        </a:lnSpc>
                        <a:spcAft>
                          <a:spcPts val="0"/>
                        </a:spcAft>
                      </a:pPr>
                      <a:r>
                        <a:rPr lang="en-US" sz="700" b="1" i="1">
                          <a:effectLst/>
                          <a:latin typeface="Times New Roman" panose="02020603050405020304" pitchFamily="18" charset="0"/>
                          <a:ea typeface="Calibri" panose="020F0502020204030204" pitchFamily="34" charset="0"/>
                          <a:cs typeface="Times New Roman" panose="02020603050405020304" pitchFamily="18" charset="0"/>
                        </a:rPr>
                        <a:t>Penicilliummarneffei</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 f</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 f</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 e</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700" b="1">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a:effectLst/>
                          <a:latin typeface="Times New Roman" panose="02020603050405020304" pitchFamily="18" charset="0"/>
                          <a:ea typeface="Calibri" panose="020F0502020204030204" pitchFamily="34" charset="0"/>
                          <a:cs typeface="Times New Roman" panose="02020603050405020304" pitchFamily="18" charset="0"/>
                        </a:rPr>
                        <a:t> d</a:t>
                      </a:r>
                      <a:endParaRPr lang="en-GB" sz="600" b="1">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7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700" b="1" baseline="30000" dirty="0">
                          <a:effectLst/>
                          <a:latin typeface="Times New Roman" panose="02020603050405020304" pitchFamily="18" charset="0"/>
                          <a:ea typeface="Calibri" panose="020F0502020204030204" pitchFamily="34" charset="0"/>
                          <a:cs typeface="Times New Roman" panose="02020603050405020304" pitchFamily="18" charset="0"/>
                        </a:rPr>
                        <a:t>b</a:t>
                      </a:r>
                      <a:endParaRPr lang="en-GB" sz="600" b="1" dirty="0">
                        <a:effectLst/>
                        <a:latin typeface="Calibri" panose="020F0502020204030204" pitchFamily="34" charset="0"/>
                        <a:ea typeface="Calibri" panose="020F0502020204030204" pitchFamily="34" charset="0"/>
                        <a:cs typeface="Times New Roman" panose="02020603050405020304" pitchFamily="18" charset="0"/>
                      </a:endParaRPr>
                    </a:p>
                  </a:txBody>
                  <a:tcPr marL="38307" marR="38307"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8" name="Rectangle 7"/>
          <p:cNvSpPr/>
          <p:nvPr/>
        </p:nvSpPr>
        <p:spPr>
          <a:xfrm>
            <a:off x="5979601" y="2855493"/>
            <a:ext cx="6023998" cy="1815882"/>
          </a:xfrm>
          <a:prstGeom prst="rect">
            <a:avLst/>
          </a:prstGeom>
        </p:spPr>
        <p:txBody>
          <a:bodyPr wrap="square">
            <a:spAutoFit/>
          </a:bodyPr>
          <a:lstStyle/>
          <a:p>
            <a:pPr algn="just">
              <a:spcAft>
                <a:spcPts val="0"/>
              </a:spcAft>
            </a:pPr>
            <a:r>
              <a:rPr lang="en-US" sz="1400" b="1" dirty="0">
                <a:latin typeface="Times New Roman" panose="02020603050405020304" pitchFamily="18" charset="0"/>
                <a:ea typeface="Calibri" panose="020F0502020204030204" pitchFamily="34" charset="0"/>
                <a:cs typeface="Times New Roman" panose="02020603050405020304" pitchFamily="18" charset="0"/>
              </a:rPr>
              <a:t>Key: </a:t>
            </a:r>
            <a:endParaRPr lang="en-GB" sz="1200" b="1" dirty="0">
              <a:latin typeface="Calibri" panose="020F0502020204030204" pitchFamily="34" charset="0"/>
              <a:ea typeface="Calibri" panose="020F0502020204030204" pitchFamily="34" charset="0"/>
              <a:cs typeface="Times New Roman" panose="02020603050405020304" pitchFamily="18" charset="0"/>
            </a:endParaRPr>
          </a:p>
          <a:p>
            <a:pPr marL="285750" indent="-285750" algn="just">
              <a:spcAft>
                <a:spcPts val="0"/>
              </a:spcAft>
              <a:buFontTx/>
              <a:buChar char="-"/>
            </a:pPr>
            <a:r>
              <a:rPr lang="en-US" sz="1400"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1400" b="1" dirty="0">
                <a:latin typeface="Times New Roman" panose="02020603050405020304" pitchFamily="18" charset="0"/>
                <a:ea typeface="Calibri" panose="020F0502020204030204" pitchFamily="34" charset="0"/>
                <a:cs typeface="Times New Roman" panose="02020603050405020304" pitchFamily="18" charset="0"/>
              </a:rPr>
              <a:t>no inhibition, + =mild inhibition(about 10% inhibition), ++ =moderate inhibition(about 50% inhibition), +++ =good inhibition(about 60% inhibition), ++++ =high inhibition(about 80% inhibition), +++++ = complete inhibition (100% inhibition), </a:t>
            </a:r>
            <a:endParaRPr lang="en-US" sz="1400" b="1" dirty="0" smtClean="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spcAft>
                <a:spcPts val="0"/>
              </a:spcAft>
              <a:buFontTx/>
              <a:buChar char="-"/>
            </a:pPr>
            <a:r>
              <a:rPr lang="en-US" sz="1400" b="1" dirty="0" smtClean="0">
                <a:latin typeface="Times New Roman" panose="02020603050405020304" pitchFamily="18" charset="0"/>
                <a:ea typeface="Calibri" panose="020F0502020204030204" pitchFamily="34" charset="0"/>
                <a:cs typeface="Times New Roman" panose="02020603050405020304" pitchFamily="18" charset="0"/>
              </a:rPr>
              <a:t>NA </a:t>
            </a:r>
            <a:r>
              <a:rPr lang="en-US" sz="1400" b="1" dirty="0">
                <a:latin typeface="Times New Roman" panose="02020603050405020304" pitchFamily="18" charset="0"/>
                <a:ea typeface="Calibri" panose="020F0502020204030204" pitchFamily="34" charset="0"/>
                <a:cs typeface="Times New Roman" panose="02020603050405020304" pitchFamily="18" charset="0"/>
              </a:rPr>
              <a:t>= not applicable, </a:t>
            </a:r>
            <a:r>
              <a:rPr lang="en-US" sz="1400" b="1" dirty="0" smtClean="0">
                <a:latin typeface="Times New Roman" panose="02020603050405020304" pitchFamily="18" charset="0"/>
                <a:ea typeface="Calibri" panose="020F0502020204030204" pitchFamily="34" charset="0"/>
                <a:cs typeface="Times New Roman" panose="02020603050405020304" pitchFamily="18" charset="0"/>
              </a:rPr>
              <a:t>f </a:t>
            </a:r>
            <a:r>
              <a:rPr lang="en-US" sz="1400" b="1" dirty="0">
                <a:latin typeface="Times New Roman" panose="02020603050405020304" pitchFamily="18" charset="0"/>
                <a:ea typeface="Calibri" panose="020F0502020204030204" pitchFamily="34" charset="0"/>
                <a:cs typeface="Times New Roman" panose="02020603050405020304" pitchFamily="18" charset="0"/>
              </a:rPr>
              <a:t>=no inhibition, e =mild inhibition,  d = moderate inhibition, </a:t>
            </a:r>
            <a:r>
              <a:rPr lang="en-US" sz="1400" b="1" dirty="0" smtClean="0">
                <a:latin typeface="Times New Roman" panose="02020603050405020304" pitchFamily="18" charset="0"/>
                <a:ea typeface="Calibri" panose="020F0502020204030204" pitchFamily="34" charset="0"/>
                <a:cs typeface="Times New Roman" panose="02020603050405020304" pitchFamily="18" charset="0"/>
              </a:rPr>
              <a:t>c </a:t>
            </a:r>
            <a:r>
              <a:rPr lang="en-US" sz="1400" b="1" dirty="0">
                <a:latin typeface="Times New Roman" panose="02020603050405020304" pitchFamily="18" charset="0"/>
                <a:ea typeface="Calibri" panose="020F0502020204030204" pitchFamily="34" charset="0"/>
                <a:cs typeface="Times New Roman" panose="02020603050405020304" pitchFamily="18" charset="0"/>
              </a:rPr>
              <a:t>= good inhibition, b = high inhibition, a = complete inhibition.</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96247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363" y="1131062"/>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t>DISCUSSION</a:t>
            </a:r>
            <a:r>
              <a:rPr lang="en-GB" dirty="0"/>
              <a:t/>
            </a:r>
            <a:br>
              <a:rPr lang="en-GB" dirty="0"/>
            </a:br>
            <a:endParaRPr lang="en-GB" b="1" dirty="0">
              <a:solidFill>
                <a:srgbClr val="C000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717363" y="1774576"/>
            <a:ext cx="10467474" cy="4431983"/>
          </a:xfrm>
          <a:prstGeom prst="rect">
            <a:avLst/>
          </a:prstGeom>
        </p:spPr>
        <p:txBody>
          <a:bodyPr wrap="square">
            <a:spAutoFit/>
          </a:bodyPr>
          <a:lstStyle/>
          <a:p>
            <a:pPr marL="457200" lvl="0" indent="-457200" algn="just">
              <a:lnSpc>
                <a:spcPct val="150000"/>
              </a:lnSpc>
              <a:spcAft>
                <a:spcPts val="0"/>
              </a:spcAft>
              <a:buFont typeface="Wingdings" panose="05000000000000000000" pitchFamily="2" charset="2"/>
              <a:buChar char="ü"/>
            </a:pPr>
            <a:r>
              <a:rPr lang="en-US" sz="2800" b="1" dirty="0">
                <a:latin typeface="Times New Roman" panose="02020603050405020304" pitchFamily="18" charset="0"/>
                <a:ea typeface="Calibri" panose="020F0502020204030204" pitchFamily="34" charset="0"/>
                <a:cs typeface="Times New Roman" panose="02020603050405020304" pitchFamily="18" charset="0"/>
              </a:rPr>
              <a:t>The organisms isolated on the yam pieces were confirmed by pathogenicity test as being responsible for the yam rot and were partially or fully inhibited by plant extracts; these findings are in agreement with [2</a:t>
            </a:r>
            <a:r>
              <a:rPr lang="en-US" sz="2800" b="1" dirty="0" smtClean="0">
                <a:latin typeface="Times New Roman" panose="02020603050405020304" pitchFamily="18" charset="0"/>
                <a:ea typeface="Calibri" panose="020F0502020204030204" pitchFamily="34" charset="0"/>
                <a:cs typeface="Times New Roman" panose="02020603050405020304" pitchFamily="18" charset="0"/>
              </a:rPr>
              <a:t>].</a:t>
            </a:r>
          </a:p>
          <a:p>
            <a:pPr lvl="0" algn="just">
              <a:lnSpc>
                <a:spcPct val="150000"/>
              </a:lnSpc>
              <a:spcAft>
                <a:spcPts val="0"/>
              </a:spcAft>
            </a:pPr>
            <a:endParaRPr lang="en-GB" sz="1600" b="1" dirty="0">
              <a:latin typeface="Times New Roman" panose="02020603050405020304" pitchFamily="18" charset="0"/>
              <a:ea typeface="Calibri" panose="020F0502020204030204" pitchFamily="34" charset="0"/>
              <a:cs typeface="Times New Roman" panose="02020603050405020304" pitchFamily="18" charset="0"/>
            </a:endParaRPr>
          </a:p>
          <a:p>
            <a:pPr marL="457200" lvl="0" indent="-457200" algn="just">
              <a:lnSpc>
                <a:spcPct val="150000"/>
              </a:lnSpc>
              <a:spcAft>
                <a:spcPts val="1000"/>
              </a:spcAft>
              <a:buFont typeface="Wingdings" panose="05000000000000000000" pitchFamily="2" charset="2"/>
              <a:buChar char="ü"/>
            </a:pPr>
            <a:r>
              <a:rPr lang="en-US" sz="2800" b="1" dirty="0">
                <a:latin typeface="Times New Roman" panose="02020603050405020304" pitchFamily="18" charset="0"/>
                <a:ea typeface="Calibri" panose="020F0502020204030204" pitchFamily="34" charset="0"/>
                <a:cs typeface="Times New Roman" panose="02020603050405020304" pitchFamily="18" charset="0"/>
              </a:rPr>
              <a:t>Fresh plants leaves extracts showed higher inhibition than that of the dried leaves, this is in agreement with the findings of [2]. </a:t>
            </a:r>
            <a:endParaRPr lang="en-GB" sz="28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74580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363" y="1131062"/>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t>DISCUSSION C</a:t>
            </a:r>
            <a:r>
              <a:rPr lang="en-US" b="1" cap="none" dirty="0" smtClean="0"/>
              <a:t>ont’d</a:t>
            </a:r>
            <a:r>
              <a:rPr lang="en-GB" dirty="0"/>
              <a:t/>
            </a:r>
            <a:br>
              <a:rPr lang="en-GB" dirty="0"/>
            </a:br>
            <a:endParaRPr lang="en-GB" b="1" dirty="0">
              <a:solidFill>
                <a:srgbClr val="C000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717363" y="1558006"/>
            <a:ext cx="10467474" cy="4616648"/>
          </a:xfrm>
          <a:prstGeom prst="rect">
            <a:avLst/>
          </a:prstGeom>
        </p:spPr>
        <p:txBody>
          <a:bodyPr wrap="square">
            <a:spAutoFit/>
          </a:bodyPr>
          <a:lstStyle/>
          <a:p>
            <a:pPr marL="457200" lvl="0" indent="-457200" algn="just">
              <a:lnSpc>
                <a:spcPct val="150000"/>
              </a:lnSpc>
              <a:buFont typeface="Wingdings" panose="05000000000000000000" pitchFamily="2" charset="2"/>
              <a:buChar char="ü"/>
            </a:pPr>
            <a:r>
              <a:rPr lang="en-US" sz="2800" b="1" dirty="0">
                <a:latin typeface="Times New Roman" panose="02020603050405020304" pitchFamily="18" charset="0"/>
                <a:cs typeface="Times New Roman" panose="02020603050405020304" pitchFamily="18" charset="0"/>
              </a:rPr>
              <a:t>The inhibition of the microorganisms decreases with decrease in concentration. It is therefore most probable that the active ingredients in the dried leaves were hydrolyzed by enzymes till denatured before the </a:t>
            </a:r>
            <a:r>
              <a:rPr lang="en-US" sz="2800" b="1" dirty="0" smtClean="0">
                <a:latin typeface="Times New Roman" panose="02020603050405020304" pitchFamily="18" charset="0"/>
                <a:cs typeface="Times New Roman" panose="02020603050405020304" pitchFamily="18" charset="0"/>
              </a:rPr>
              <a:t>hydrolyses </a:t>
            </a:r>
            <a:r>
              <a:rPr lang="en-US" sz="2800" b="1" dirty="0">
                <a:latin typeface="Times New Roman" panose="02020603050405020304" pitchFamily="18" charset="0"/>
                <a:cs typeface="Times New Roman" panose="02020603050405020304" pitchFamily="18" charset="0"/>
              </a:rPr>
              <a:t>stopped thereby leaving a smaller quantity of the active ingredients. Alternatively, a change in their conformation partially occurred thus leaving the active ingredients apparently reduced in quantity [6] [7] [13</a:t>
            </a:r>
            <a:r>
              <a:rPr lang="en-US" sz="2800" b="1" dirty="0" smtClean="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701685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363" y="1131062"/>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t>DISCUSSION C</a:t>
            </a:r>
            <a:r>
              <a:rPr lang="en-US" b="1" cap="none" dirty="0" smtClean="0"/>
              <a:t>ont’d</a:t>
            </a:r>
            <a:r>
              <a:rPr lang="en-GB" dirty="0"/>
              <a:t/>
            </a:r>
            <a:br>
              <a:rPr lang="en-GB" dirty="0"/>
            </a:br>
            <a:endParaRPr lang="en-GB" b="1" dirty="0">
              <a:solidFill>
                <a:srgbClr val="C000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717363" y="1293313"/>
            <a:ext cx="10467474" cy="5262979"/>
          </a:xfrm>
          <a:prstGeom prst="rect">
            <a:avLst/>
          </a:prstGeom>
        </p:spPr>
        <p:txBody>
          <a:bodyPr wrap="square">
            <a:spAutoFit/>
          </a:bodyPr>
          <a:lstStyle/>
          <a:p>
            <a:pPr marL="457200" lvl="0" indent="-457200" algn="just">
              <a:lnSpc>
                <a:spcPct val="150000"/>
              </a:lnSpc>
              <a:buFont typeface="Wingdings" panose="05000000000000000000" pitchFamily="2" charset="2"/>
              <a:buChar char="ü"/>
            </a:pPr>
            <a:r>
              <a:rPr lang="en-US" sz="2800" b="1" dirty="0">
                <a:latin typeface="Times New Roman" panose="02020603050405020304" pitchFamily="18" charset="0"/>
                <a:cs typeface="Times New Roman" panose="02020603050405020304" pitchFamily="18" charset="0"/>
              </a:rPr>
              <a:t>The bacteria, </a:t>
            </a:r>
            <a:r>
              <a:rPr lang="en-US" sz="2800" b="1" i="1" dirty="0" err="1">
                <a:latin typeface="Times New Roman" panose="02020603050405020304" pitchFamily="18" charset="0"/>
                <a:cs typeface="Times New Roman" panose="02020603050405020304" pitchFamily="18" charset="0"/>
              </a:rPr>
              <a:t>Erwinia</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carotovora</a:t>
            </a:r>
            <a:r>
              <a:rPr lang="en-US" sz="2800" b="1" dirty="0">
                <a:latin typeface="Times New Roman" panose="02020603050405020304" pitchFamily="18" charset="0"/>
                <a:cs typeface="Times New Roman" panose="02020603050405020304" pitchFamily="18" charset="0"/>
              </a:rPr>
              <a:t>, and </a:t>
            </a:r>
            <a:r>
              <a:rPr lang="en-US" sz="2800" b="1" i="1" dirty="0">
                <a:latin typeface="Times New Roman" panose="02020603050405020304" pitchFamily="18" charset="0"/>
                <a:cs typeface="Times New Roman" panose="02020603050405020304" pitchFamily="18" charset="0"/>
              </a:rPr>
              <a:t>Pseudomonas </a:t>
            </a:r>
            <a:r>
              <a:rPr lang="en-US" sz="2800" b="1" i="1" dirty="0" err="1">
                <a:latin typeface="Times New Roman" panose="02020603050405020304" pitchFamily="18" charset="0"/>
                <a:cs typeface="Times New Roman" panose="02020603050405020304" pitchFamily="18" charset="0"/>
              </a:rPr>
              <a:t>aeruginosa</a:t>
            </a:r>
            <a:r>
              <a:rPr lang="en-US" sz="2800" b="1" dirty="0">
                <a:latin typeface="Times New Roman" panose="02020603050405020304" pitchFamily="18" charset="0"/>
                <a:cs typeface="Times New Roman" panose="02020603050405020304" pitchFamily="18" charset="0"/>
              </a:rPr>
              <a:t> and the fungi, </a:t>
            </a:r>
            <a:r>
              <a:rPr lang="en-US" sz="2800" b="1" i="1" dirty="0" err="1">
                <a:latin typeface="Times New Roman" panose="02020603050405020304" pitchFamily="18" charset="0"/>
                <a:cs typeface="Times New Roman" panose="02020603050405020304" pitchFamily="18" charset="0"/>
              </a:rPr>
              <a:t>Rhizopus</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stolonifera</a:t>
            </a:r>
            <a:r>
              <a:rPr lang="en-US" sz="2800" b="1" dirty="0">
                <a:latin typeface="Times New Roman" panose="02020603050405020304" pitchFamily="18" charset="0"/>
                <a:cs typeface="Times New Roman" panose="02020603050405020304" pitchFamily="18" charset="0"/>
              </a:rPr>
              <a:t> were completely inhibited by single plant extracts (</a:t>
            </a:r>
            <a:r>
              <a:rPr lang="en-US" sz="2800" b="1" i="1" dirty="0" err="1">
                <a:latin typeface="Times New Roman" panose="02020603050405020304" pitchFamily="18" charset="0"/>
                <a:cs typeface="Times New Roman" panose="02020603050405020304" pitchFamily="18" charset="0"/>
              </a:rPr>
              <a:t>Terminalia</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catapa</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Passiflora</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edulis</a:t>
            </a:r>
            <a:r>
              <a:rPr lang="en-US" sz="2800" b="1" dirty="0">
                <a:latin typeface="Times New Roman" panose="02020603050405020304" pitchFamily="18" charset="0"/>
                <a:cs typeface="Times New Roman" panose="02020603050405020304" pitchFamily="18" charset="0"/>
              </a:rPr>
              <a:t> and </a:t>
            </a:r>
            <a:r>
              <a:rPr lang="en-US" sz="2800" b="1" i="1" dirty="0" err="1">
                <a:latin typeface="Times New Roman" panose="02020603050405020304" pitchFamily="18" charset="0"/>
                <a:cs typeface="Times New Roman" panose="02020603050405020304" pitchFamily="18" charset="0"/>
              </a:rPr>
              <a:t>Jatropha</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tanjorensis</a:t>
            </a:r>
            <a:r>
              <a:rPr lang="en-US" sz="2800" b="1" dirty="0">
                <a:latin typeface="Times New Roman" panose="02020603050405020304" pitchFamily="18" charset="0"/>
                <a:cs typeface="Times New Roman" panose="02020603050405020304" pitchFamily="18" charset="0"/>
              </a:rPr>
              <a:t>) respectively </a:t>
            </a:r>
            <a:r>
              <a:rPr lang="en-US" sz="2800" b="1" dirty="0" smtClean="0">
                <a:latin typeface="Times New Roman" panose="02020603050405020304" pitchFamily="18" charset="0"/>
                <a:cs typeface="Times New Roman" panose="02020603050405020304" pitchFamily="18" charset="0"/>
              </a:rPr>
              <a:t>[6] [7].</a:t>
            </a:r>
            <a:endParaRPr lang="en-GB" sz="2800" b="1" dirty="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ü"/>
            </a:pPr>
            <a:r>
              <a:rPr lang="en-US" sz="2800" b="1" dirty="0">
                <a:latin typeface="Times New Roman" panose="02020603050405020304" pitchFamily="18" charset="0"/>
                <a:cs typeface="Times New Roman" panose="02020603050405020304" pitchFamily="18" charset="0"/>
              </a:rPr>
              <a:t> All the isolated bacteria, four, were completely inhibited by the synergistic mixture [</a:t>
            </a:r>
            <a:r>
              <a:rPr lang="en-US" sz="2800" b="1" dirty="0" smtClean="0">
                <a:latin typeface="Times New Roman" panose="02020603050405020304" pitchFamily="18" charset="0"/>
                <a:cs typeface="Times New Roman" panose="02020603050405020304" pitchFamily="18" charset="0"/>
              </a:rPr>
              <a:t>13] </a:t>
            </a:r>
            <a:r>
              <a:rPr lang="en-US" sz="2800" b="1" dirty="0">
                <a:latin typeface="Times New Roman" panose="02020603050405020304" pitchFamily="18" charset="0"/>
                <a:cs typeface="Times New Roman" panose="02020603050405020304" pitchFamily="18" charset="0"/>
              </a:rPr>
              <a:t>showing that all or some of the extracts collectively participated in the inhibition (ratio of synergistic concentration to singlet concentration is </a:t>
            </a:r>
            <a:r>
              <a:rPr lang="en-US" sz="2800" b="1" dirty="0" smtClean="0">
                <a:latin typeface="Times New Roman" panose="02020603050405020304" pitchFamily="18" charset="0"/>
                <a:cs typeface="Times New Roman" panose="02020603050405020304" pitchFamily="18" charset="0"/>
              </a:rPr>
              <a:t>1.0: 4.5) </a:t>
            </a:r>
            <a:r>
              <a:rPr lang="en-US" sz="2800" b="1" dirty="0">
                <a:latin typeface="Times New Roman" panose="02020603050405020304" pitchFamily="18" charset="0"/>
                <a:cs typeface="Times New Roman" panose="02020603050405020304" pitchFamily="18" charset="0"/>
              </a:rPr>
              <a:t>[13].</a:t>
            </a:r>
            <a:endParaRPr lang="en-US" sz="28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7094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363" y="1131062"/>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t>DISCUSSION C</a:t>
            </a:r>
            <a:r>
              <a:rPr lang="en-US" b="1" cap="none" dirty="0" smtClean="0"/>
              <a:t>ont’d</a:t>
            </a:r>
            <a:r>
              <a:rPr lang="en-GB" dirty="0"/>
              <a:t/>
            </a:r>
            <a:br>
              <a:rPr lang="en-GB" dirty="0"/>
            </a:br>
            <a:endParaRPr lang="en-GB" b="1" dirty="0">
              <a:solidFill>
                <a:srgbClr val="C000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717363" y="1365502"/>
            <a:ext cx="10467474" cy="5185522"/>
          </a:xfrm>
          <a:prstGeom prst="rect">
            <a:avLst/>
          </a:prstGeom>
        </p:spPr>
        <p:txBody>
          <a:bodyPr wrap="square">
            <a:spAutoFit/>
          </a:bodyPr>
          <a:lstStyle/>
          <a:p>
            <a:pPr marL="457200" lvl="0" indent="-457200" algn="just">
              <a:lnSpc>
                <a:spcPct val="150000"/>
              </a:lnSpc>
              <a:buFont typeface="Wingdings" panose="05000000000000000000" pitchFamily="2" charset="2"/>
              <a:buChar char="ü"/>
            </a:pPr>
            <a:r>
              <a:rPr lang="en-US" sz="2800" b="1" dirty="0">
                <a:latin typeface="Times New Roman" panose="02020603050405020304" pitchFamily="18" charset="0"/>
                <a:cs typeface="Times New Roman" panose="02020603050405020304" pitchFamily="18" charset="0"/>
              </a:rPr>
              <a:t>No fungi was completely inhibited due to lower concentration of the extract as when used in the single plant extract but showed 60% to 80% inhibition [13]. Addition of synergistic plants extract did not enhance inhibition of the plant extract on fungi. The addition of 5 mL of the synergistic mixture which produce equivalent concentration of </a:t>
            </a:r>
            <a:r>
              <a:rPr lang="en-US" sz="2800" b="1" i="1" dirty="0" err="1">
                <a:latin typeface="Times New Roman" panose="02020603050405020304" pitchFamily="18" charset="0"/>
                <a:cs typeface="Times New Roman" panose="02020603050405020304" pitchFamily="18" charset="0"/>
              </a:rPr>
              <a:t>passiflora</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edulis</a:t>
            </a:r>
            <a:r>
              <a:rPr lang="en-US" sz="2800" b="1" dirty="0">
                <a:latin typeface="Times New Roman" panose="02020603050405020304" pitchFamily="18" charset="0"/>
                <a:cs typeface="Times New Roman" panose="02020603050405020304" pitchFamily="18" charset="0"/>
              </a:rPr>
              <a:t> in the singlet extraction which inhibited the fungi </a:t>
            </a:r>
            <a:r>
              <a:rPr lang="en-US" sz="2800" b="1" i="1" dirty="0" err="1">
                <a:latin typeface="Times New Roman" panose="02020603050405020304" pitchFamily="18" charset="0"/>
                <a:cs typeface="Times New Roman" panose="02020603050405020304" pitchFamily="18" charset="0"/>
              </a:rPr>
              <a:t>Rhizopus</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stolonifera</a:t>
            </a:r>
            <a:r>
              <a:rPr lang="en-US" sz="2800" b="1" dirty="0">
                <a:latin typeface="Times New Roman" panose="02020603050405020304" pitchFamily="18" charset="0"/>
                <a:cs typeface="Times New Roman" panose="02020603050405020304" pitchFamily="18" charset="0"/>
              </a:rPr>
              <a:t> was unable to completely inhibit it. </a:t>
            </a:r>
            <a:endParaRPr lang="en-GB"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2097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363" y="1131062"/>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t>DISCUSSION C</a:t>
            </a:r>
            <a:r>
              <a:rPr lang="en-US" b="1" cap="none" dirty="0" smtClean="0"/>
              <a:t>ont’d</a:t>
            </a:r>
            <a:r>
              <a:rPr lang="en-GB" dirty="0"/>
              <a:t/>
            </a:r>
            <a:br>
              <a:rPr lang="en-GB" dirty="0"/>
            </a:br>
            <a:endParaRPr lang="en-GB" b="1" dirty="0">
              <a:solidFill>
                <a:srgbClr val="C000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717363" y="2496470"/>
            <a:ext cx="10467474" cy="2677656"/>
          </a:xfrm>
          <a:prstGeom prst="rect">
            <a:avLst/>
          </a:prstGeom>
        </p:spPr>
        <p:txBody>
          <a:bodyPr wrap="square">
            <a:spAutoFit/>
          </a:bodyPr>
          <a:lstStyle/>
          <a:p>
            <a:pPr marL="457200" lvl="0" indent="-457200" algn="just">
              <a:lnSpc>
                <a:spcPct val="150000"/>
              </a:lnSpc>
              <a:buFont typeface="Wingdings" panose="05000000000000000000" pitchFamily="2" charset="2"/>
              <a:buChar char="ü"/>
            </a:pPr>
            <a:r>
              <a:rPr lang="en-US" sz="2800" b="1" dirty="0">
                <a:latin typeface="Times New Roman" panose="02020603050405020304" pitchFamily="18" charset="0"/>
                <a:cs typeface="Times New Roman" panose="02020603050405020304" pitchFamily="18" charset="0"/>
              </a:rPr>
              <a:t>Fewer microorganisms wer</a:t>
            </a:r>
            <a:r>
              <a:rPr lang="en-US" sz="2800" b="1" i="1" dirty="0">
                <a:latin typeface="Times New Roman" panose="02020603050405020304" pitchFamily="18" charset="0"/>
                <a:cs typeface="Times New Roman" panose="02020603050405020304" pitchFamily="18" charset="0"/>
              </a:rPr>
              <a:t>e</a:t>
            </a:r>
            <a:r>
              <a:rPr lang="en-US" sz="2800" b="1" dirty="0">
                <a:latin typeface="Times New Roman" panose="02020603050405020304" pitchFamily="18" charset="0"/>
                <a:cs typeface="Times New Roman" panose="02020603050405020304" pitchFamily="18" charset="0"/>
              </a:rPr>
              <a:t> detected in water yam </a:t>
            </a:r>
            <a:r>
              <a:rPr lang="en-US" sz="2800" b="1" dirty="0" smtClean="0">
                <a:latin typeface="Times New Roman" panose="02020603050405020304" pitchFamily="18" charset="0"/>
                <a:cs typeface="Times New Roman" panose="02020603050405020304" pitchFamily="18" charset="0"/>
              </a:rPr>
              <a:t>[6] </a:t>
            </a:r>
            <a:r>
              <a:rPr lang="en-US" sz="2800" b="1" dirty="0">
                <a:latin typeface="Times New Roman" panose="02020603050405020304" pitchFamily="18" charset="0"/>
                <a:cs typeface="Times New Roman" panose="02020603050405020304" pitchFamily="18" charset="0"/>
              </a:rPr>
              <a:t>than in white yam [7] </a:t>
            </a:r>
            <a:r>
              <a:rPr lang="en-US" sz="2800" b="1">
                <a:latin typeface="Times New Roman" panose="02020603050405020304" pitchFamily="18" charset="0"/>
                <a:cs typeface="Times New Roman" panose="02020603050405020304" pitchFamily="18" charset="0"/>
              </a:rPr>
              <a:t>[</a:t>
            </a:r>
            <a:r>
              <a:rPr lang="en-US" sz="2800" b="1" smtClean="0">
                <a:latin typeface="Times New Roman" panose="02020603050405020304" pitchFamily="18" charset="0"/>
                <a:cs typeface="Times New Roman" panose="02020603050405020304" pitchFamily="18" charset="0"/>
              </a:rPr>
              <a:t>13]. </a:t>
            </a:r>
            <a:r>
              <a:rPr lang="en-US" sz="2800" b="1" dirty="0">
                <a:latin typeface="Times New Roman" panose="02020603050405020304" pitchFamily="18" charset="0"/>
                <a:cs typeface="Times New Roman" panose="02020603050405020304" pitchFamily="18" charset="0"/>
              </a:rPr>
              <a:t>This explains the observed phenomena that white yam is more readily attacked by microorganisms than water yam.</a:t>
            </a:r>
            <a:endParaRPr lang="en-GB"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6472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363" y="746054"/>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smtClean="0"/>
              <a:t>Conclusion and recommendation </a:t>
            </a:r>
            <a:endParaRPr lang="en-GB" b="1" dirty="0">
              <a:solidFill>
                <a:srgbClr val="C0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717363" y="1678324"/>
            <a:ext cx="10304060" cy="4539191"/>
          </a:xfrm>
          <a:prstGeom prst="rect">
            <a:avLst/>
          </a:prstGeom>
        </p:spPr>
        <p:txBody>
          <a:bodyPr wrap="square">
            <a:spAutoFit/>
          </a:bodyPr>
          <a:lstStyle/>
          <a:p>
            <a:pPr algn="just">
              <a:lnSpc>
                <a:spcPct val="150000"/>
              </a:lnSpc>
            </a:pPr>
            <a:r>
              <a:rPr lang="en-US" sz="2800" b="1" dirty="0">
                <a:latin typeface="Times New Roman" panose="02020603050405020304" pitchFamily="18" charset="0"/>
                <a:cs typeface="Times New Roman" panose="02020603050405020304" pitchFamily="18" charset="0"/>
              </a:rPr>
              <a:t>Pesticides as of now provide an easier way for prevention of postharvest microbial losses but their toxic and health hazards pose a danger to mankind. They have negative impact on sales of crops treated with them. There is the need to look for an alternative. Plant extracts, with more research may be this alternative. This research shows that proper dosage can completely inhibit the microorganisms.</a:t>
            </a:r>
            <a:endParaRPr lang="en-GB"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6025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363" y="746054"/>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smtClean="0"/>
              <a:t>references</a:t>
            </a:r>
            <a:endParaRPr lang="en-GB" b="1" dirty="0">
              <a:solidFill>
                <a:srgbClr val="C0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717363" y="1389566"/>
            <a:ext cx="10304060" cy="5478423"/>
          </a:xfrm>
          <a:prstGeom prst="rect">
            <a:avLst/>
          </a:prstGeom>
        </p:spPr>
        <p:txBody>
          <a:bodyPr wrap="square">
            <a:spAutoFit/>
          </a:bodyPr>
          <a:lstStyle/>
          <a:p>
            <a:r>
              <a:rPr lang="en-US" sz="2500" b="1" dirty="0">
                <a:latin typeface="Times New Roman" panose="02020603050405020304" pitchFamily="18" charset="0"/>
                <a:cs typeface="Times New Roman" panose="02020603050405020304" pitchFamily="18" charset="0"/>
              </a:rPr>
              <a:t>[1]</a:t>
            </a:r>
            <a:r>
              <a:rPr lang="en-US" sz="2500" b="1" dirty="0" err="1">
                <a:latin typeface="Times New Roman" panose="02020603050405020304" pitchFamily="18" charset="0"/>
                <a:cs typeface="Times New Roman" panose="02020603050405020304" pitchFamily="18" charset="0"/>
              </a:rPr>
              <a:t>Osunde</a:t>
            </a:r>
            <a:r>
              <a:rPr lang="en-US" sz="2500" b="1" dirty="0">
                <a:latin typeface="Times New Roman" panose="02020603050405020304" pitchFamily="18" charset="0"/>
                <a:cs typeface="Times New Roman" panose="02020603050405020304" pitchFamily="18" charset="0"/>
              </a:rPr>
              <a:t>, Z.D. (2008) Minimizing Postharvest Losses in Yam (</a:t>
            </a:r>
            <a:r>
              <a:rPr lang="en-US" sz="2500" b="1" dirty="0" err="1">
                <a:latin typeface="Times New Roman" panose="02020603050405020304" pitchFamily="18" charset="0"/>
                <a:cs typeface="Times New Roman" panose="02020603050405020304" pitchFamily="18" charset="0"/>
              </a:rPr>
              <a:t>Dioscorea</a:t>
            </a:r>
            <a:r>
              <a:rPr lang="en-US" sz="2500" b="1" dirty="0">
                <a:latin typeface="Times New Roman" panose="02020603050405020304" pitchFamily="18" charset="0"/>
                <a:cs typeface="Times New Roman" panose="02020603050405020304" pitchFamily="18" charset="0"/>
              </a:rPr>
              <a:t> spp.): Treatment and Techniques. International Union of Food Science and Technology, Raleigh, 1-12.  </a:t>
            </a:r>
            <a:endParaRPr lang="en-GB" sz="2500" b="1" dirty="0">
              <a:latin typeface="Times New Roman" panose="02020603050405020304" pitchFamily="18" charset="0"/>
              <a:cs typeface="Times New Roman" panose="02020603050405020304" pitchFamily="18" charset="0"/>
            </a:endParaRPr>
          </a:p>
          <a:p>
            <a:r>
              <a:rPr lang="en-US" sz="2500" b="1" dirty="0">
                <a:latin typeface="Times New Roman" panose="02020603050405020304" pitchFamily="18" charset="0"/>
                <a:cs typeface="Times New Roman" panose="02020603050405020304" pitchFamily="18" charset="0"/>
              </a:rPr>
              <a:t>[2] </a:t>
            </a:r>
            <a:r>
              <a:rPr lang="en-US" sz="2500" b="1" dirty="0" err="1">
                <a:latin typeface="Times New Roman" panose="02020603050405020304" pitchFamily="18" charset="0"/>
                <a:cs typeface="Times New Roman" panose="02020603050405020304" pitchFamily="18" charset="0"/>
              </a:rPr>
              <a:t>Okigbo</a:t>
            </a:r>
            <a:r>
              <a:rPr lang="en-US" sz="2500" b="1" dirty="0">
                <a:latin typeface="Times New Roman" panose="02020603050405020304" pitchFamily="18" charset="0"/>
                <a:cs typeface="Times New Roman" panose="02020603050405020304" pitchFamily="18" charset="0"/>
              </a:rPr>
              <a:t>, R.N., </a:t>
            </a:r>
            <a:r>
              <a:rPr lang="en-US" sz="2500" b="1" dirty="0" err="1">
                <a:latin typeface="Times New Roman" panose="02020603050405020304" pitchFamily="18" charset="0"/>
                <a:cs typeface="Times New Roman" panose="02020603050405020304" pitchFamily="18" charset="0"/>
              </a:rPr>
              <a:t>Agbata</a:t>
            </a:r>
            <a:r>
              <a:rPr lang="en-US" sz="2500" b="1" dirty="0">
                <a:latin typeface="Times New Roman" panose="02020603050405020304" pitchFamily="18" charset="0"/>
                <a:cs typeface="Times New Roman" panose="02020603050405020304" pitchFamily="18" charset="0"/>
              </a:rPr>
              <a:t>, C.A, </a:t>
            </a:r>
            <a:r>
              <a:rPr lang="en-US" sz="2500" b="1" dirty="0" err="1">
                <a:latin typeface="Times New Roman" panose="02020603050405020304" pitchFamily="18" charset="0"/>
                <a:cs typeface="Times New Roman" panose="02020603050405020304" pitchFamily="18" charset="0"/>
              </a:rPr>
              <a:t>Echezona</a:t>
            </a:r>
            <a:r>
              <a:rPr lang="en-US" sz="2500" b="1" dirty="0">
                <a:latin typeface="Times New Roman" panose="02020603050405020304" pitchFamily="18" charset="0"/>
                <a:cs typeface="Times New Roman" panose="02020603050405020304" pitchFamily="18" charset="0"/>
              </a:rPr>
              <a:t>, C.E. (2010). Effects of Leaf Extracts of </a:t>
            </a:r>
            <a:r>
              <a:rPr lang="en-US" sz="2500" b="1" i="1" dirty="0" err="1">
                <a:latin typeface="Times New Roman" panose="02020603050405020304" pitchFamily="18" charset="0"/>
                <a:cs typeface="Times New Roman" panose="02020603050405020304" pitchFamily="18" charset="0"/>
              </a:rPr>
              <a:t>Azadirachtaindica</a:t>
            </a:r>
            <a:r>
              <a:rPr lang="en-US" sz="2500" b="1" dirty="0">
                <a:latin typeface="Times New Roman" panose="02020603050405020304" pitchFamily="18" charset="0"/>
                <a:cs typeface="Times New Roman" panose="02020603050405020304" pitchFamily="18" charset="0"/>
              </a:rPr>
              <a:t> and </a:t>
            </a:r>
            <a:r>
              <a:rPr lang="en-US" sz="2500" b="1" i="1" dirty="0" err="1">
                <a:latin typeface="Times New Roman" panose="02020603050405020304" pitchFamily="18" charset="0"/>
                <a:cs typeface="Times New Roman" panose="02020603050405020304" pitchFamily="18" charset="0"/>
              </a:rPr>
              <a:t>Chromolaena</a:t>
            </a:r>
            <a:r>
              <a:rPr lang="en-US" sz="2500" b="1" dirty="0" err="1">
                <a:latin typeface="Times New Roman" panose="02020603050405020304" pitchFamily="18" charset="0"/>
                <a:cs typeface="Times New Roman" panose="02020603050405020304" pitchFamily="18" charset="0"/>
              </a:rPr>
              <a:t>odorata</a:t>
            </a:r>
            <a:r>
              <a:rPr lang="en-US" sz="2500" b="1" dirty="0">
                <a:latin typeface="Times New Roman" panose="02020603050405020304" pitchFamily="18" charset="0"/>
                <a:cs typeface="Times New Roman" panose="02020603050405020304" pitchFamily="18" charset="0"/>
              </a:rPr>
              <a:t> on Post Harvest Spoilage of Yams in Storage. Current Research Journal of Biological Sciences 2(1): 9 - 12</a:t>
            </a:r>
            <a:endParaRPr lang="en-GB" sz="2500" b="1" dirty="0">
              <a:latin typeface="Times New Roman" panose="02020603050405020304" pitchFamily="18" charset="0"/>
              <a:cs typeface="Times New Roman" panose="02020603050405020304" pitchFamily="18" charset="0"/>
            </a:endParaRPr>
          </a:p>
          <a:p>
            <a:r>
              <a:rPr lang="en-US" sz="2500" b="1" dirty="0">
                <a:latin typeface="Times New Roman" panose="02020603050405020304" pitchFamily="18" charset="0"/>
                <a:cs typeface="Times New Roman" panose="02020603050405020304" pitchFamily="18" charset="0"/>
              </a:rPr>
              <a:t>[3] </a:t>
            </a:r>
            <a:r>
              <a:rPr lang="en-US" sz="2500" b="1" dirty="0" err="1">
                <a:latin typeface="Times New Roman" panose="02020603050405020304" pitchFamily="18" charset="0"/>
                <a:cs typeface="Times New Roman" panose="02020603050405020304" pitchFamily="18" charset="0"/>
              </a:rPr>
              <a:t>Imeh</a:t>
            </a:r>
            <a:r>
              <a:rPr lang="en-US" sz="2500" b="1" dirty="0">
                <a:latin typeface="Times New Roman" panose="02020603050405020304" pitchFamily="18" charset="0"/>
                <a:cs typeface="Times New Roman" panose="02020603050405020304" pitchFamily="18" charset="0"/>
              </a:rPr>
              <a:t>, J., </a:t>
            </a:r>
            <a:r>
              <a:rPr lang="en-US" sz="2500" b="1" dirty="0" err="1">
                <a:latin typeface="Times New Roman" panose="02020603050405020304" pitchFamily="18" charset="0"/>
                <a:cs typeface="Times New Roman" panose="02020603050405020304" pitchFamily="18" charset="0"/>
              </a:rPr>
              <a:t>Onimisi</a:t>
            </a:r>
            <a:r>
              <a:rPr lang="en-US" sz="2500" b="1" dirty="0">
                <a:latin typeface="Times New Roman" panose="02020603050405020304" pitchFamily="18" charset="0"/>
                <a:cs typeface="Times New Roman" panose="02020603050405020304" pitchFamily="18" charset="0"/>
              </a:rPr>
              <a:t>, M.Y. and Jonah, S.A. (2012) Effect of Irradiation on Sprouting of Water Yam (</a:t>
            </a:r>
            <a:r>
              <a:rPr lang="en-US" sz="2500" b="1" dirty="0" err="1">
                <a:latin typeface="Times New Roman" panose="02020603050405020304" pitchFamily="18" charset="0"/>
                <a:cs typeface="Times New Roman" panose="02020603050405020304" pitchFamily="18" charset="0"/>
              </a:rPr>
              <a:t>Dioscorea</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alata</a:t>
            </a:r>
            <a:r>
              <a:rPr lang="en-US" sz="2500" b="1" dirty="0">
                <a:latin typeface="Times New Roman" panose="02020603050405020304" pitchFamily="18" charset="0"/>
                <a:cs typeface="Times New Roman" panose="02020603050405020304" pitchFamily="18" charset="0"/>
              </a:rPr>
              <a:t>) Using Different Doses of Gamma Radiation. American Journal of Chemistry, 2, 137-141.  http://dx.doi.org/10.5923/j.chemistry.20120203.07</a:t>
            </a:r>
            <a:endParaRPr lang="en-GB" sz="2500" b="1" dirty="0">
              <a:latin typeface="Times New Roman" panose="02020603050405020304" pitchFamily="18" charset="0"/>
              <a:cs typeface="Times New Roman" panose="02020603050405020304" pitchFamily="18" charset="0"/>
            </a:endParaRPr>
          </a:p>
          <a:p>
            <a:r>
              <a:rPr lang="en-US" sz="2500" b="1" dirty="0">
                <a:latin typeface="Times New Roman" panose="02020603050405020304" pitchFamily="18" charset="0"/>
                <a:cs typeface="Times New Roman" panose="02020603050405020304" pitchFamily="18" charset="0"/>
              </a:rPr>
              <a:t>[4] </a:t>
            </a:r>
            <a:r>
              <a:rPr lang="en-US" sz="2500" b="1" dirty="0" err="1">
                <a:latin typeface="Times New Roman" panose="02020603050405020304" pitchFamily="18" charset="0"/>
                <a:cs typeface="Times New Roman" panose="02020603050405020304" pitchFamily="18" charset="0"/>
              </a:rPr>
              <a:t>Ajayi</a:t>
            </a:r>
            <a:r>
              <a:rPr lang="en-US" sz="2500" b="1" dirty="0">
                <a:latin typeface="Times New Roman" panose="02020603050405020304" pitchFamily="18" charset="0"/>
                <a:cs typeface="Times New Roman" panose="02020603050405020304" pitchFamily="18" charset="0"/>
              </a:rPr>
              <a:t>, A.O. and </a:t>
            </a:r>
            <a:r>
              <a:rPr lang="en-US" sz="2500" b="1" dirty="0" err="1">
                <a:latin typeface="Times New Roman" panose="02020603050405020304" pitchFamily="18" charset="0"/>
                <a:cs typeface="Times New Roman" panose="02020603050405020304" pitchFamily="18" charset="0"/>
              </a:rPr>
              <a:t>Olorundare</a:t>
            </a:r>
            <a:r>
              <a:rPr lang="en-US" sz="2500" b="1" dirty="0">
                <a:latin typeface="Times New Roman" panose="02020603050405020304" pitchFamily="18" charset="0"/>
                <a:cs typeface="Times New Roman" panose="02020603050405020304" pitchFamily="18" charset="0"/>
              </a:rPr>
              <a:t>, S.D. (2014). Bacterial and Fungal Species Associated with Yam (</a:t>
            </a:r>
            <a:r>
              <a:rPr lang="en-US" sz="2500" b="1" dirty="0" err="1">
                <a:latin typeface="Times New Roman" panose="02020603050405020304" pitchFamily="18" charset="0"/>
                <a:cs typeface="Times New Roman" panose="02020603050405020304" pitchFamily="18" charset="0"/>
              </a:rPr>
              <a:t>Dioscorearotundata</a:t>
            </a:r>
            <a:r>
              <a:rPr lang="en-US" sz="2500" b="1" dirty="0">
                <a:latin typeface="Times New Roman" panose="02020603050405020304" pitchFamily="18" charset="0"/>
                <a:cs typeface="Times New Roman" panose="02020603050405020304" pitchFamily="18" charset="0"/>
              </a:rPr>
              <a:t>) Rot at </a:t>
            </a:r>
            <a:r>
              <a:rPr lang="en-US" sz="2500" b="1" dirty="0" err="1">
                <a:latin typeface="Times New Roman" panose="02020603050405020304" pitchFamily="18" charset="0"/>
                <a:cs typeface="Times New Roman" panose="02020603050405020304" pitchFamily="18" charset="0"/>
              </a:rPr>
              <a:t>Akanugba</a:t>
            </a:r>
            <a:r>
              <a:rPr lang="en-US" sz="2500" b="1" dirty="0">
                <a:latin typeface="Times New Roman" panose="02020603050405020304" pitchFamily="18" charset="0"/>
                <a:cs typeface="Times New Roman" panose="02020603050405020304" pitchFamily="18" charset="0"/>
              </a:rPr>
              <a:t>—</a:t>
            </a:r>
            <a:r>
              <a:rPr lang="en-US" sz="2500" b="1" dirty="0" err="1">
                <a:latin typeface="Times New Roman" panose="02020603050405020304" pitchFamily="18" charset="0"/>
                <a:cs typeface="Times New Roman" panose="02020603050405020304" pitchFamily="18" charset="0"/>
              </a:rPr>
              <a:t>Akoko</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OndoStaste</a:t>
            </a:r>
            <a:r>
              <a:rPr lang="en-US" sz="2500" b="1" dirty="0">
                <a:latin typeface="Times New Roman" panose="02020603050405020304" pitchFamily="18" charset="0"/>
                <a:cs typeface="Times New Roman" panose="02020603050405020304" pitchFamily="18" charset="0"/>
              </a:rPr>
              <a:t>, Nigeria. Applied Science Research Journal, 2, 12-28.  </a:t>
            </a:r>
            <a:endParaRPr lang="en-GB" sz="25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05928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363" y="746054"/>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smtClean="0"/>
              <a:t>references</a:t>
            </a:r>
            <a:endParaRPr lang="en-GB" b="1" dirty="0">
              <a:solidFill>
                <a:srgbClr val="C0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717363" y="1678324"/>
            <a:ext cx="10304060" cy="4324261"/>
          </a:xfrm>
          <a:prstGeom prst="rect">
            <a:avLst/>
          </a:prstGeom>
        </p:spPr>
        <p:txBody>
          <a:bodyPr wrap="square">
            <a:spAutoFit/>
          </a:bodyPr>
          <a:lstStyle/>
          <a:p>
            <a:r>
              <a:rPr lang="en-US" sz="2500" b="1" dirty="0">
                <a:latin typeface="Times New Roman" panose="02020603050405020304" pitchFamily="18" charset="0"/>
                <a:cs typeface="Times New Roman" panose="02020603050405020304" pitchFamily="18" charset="0"/>
              </a:rPr>
              <a:t>[5]Taiga, A. (2012) Differential Rate of Dry Rot in </a:t>
            </a:r>
            <a:r>
              <a:rPr lang="en-US" sz="2500" b="1" dirty="0" err="1">
                <a:latin typeface="Times New Roman" panose="02020603050405020304" pitchFamily="18" charset="0"/>
                <a:cs typeface="Times New Roman" panose="02020603050405020304" pitchFamily="18" charset="0"/>
              </a:rPr>
              <a:t>Dioscorearotundata</a:t>
            </a:r>
            <a:r>
              <a:rPr lang="en-US" sz="2500" b="1" dirty="0">
                <a:latin typeface="Times New Roman" panose="02020603050405020304" pitchFamily="18" charset="0"/>
                <a:cs typeface="Times New Roman" panose="02020603050405020304" pitchFamily="18" charset="0"/>
              </a:rPr>
              <a:t> (white yam) along the Tuber Length Due to Rot Causing Fungi. Advances in Microbiology, 2, 452-455</a:t>
            </a:r>
            <a:endParaRPr lang="en-GB" sz="2500" b="1" dirty="0">
              <a:latin typeface="Times New Roman" panose="02020603050405020304" pitchFamily="18" charset="0"/>
              <a:cs typeface="Times New Roman" panose="02020603050405020304" pitchFamily="18" charset="0"/>
            </a:endParaRPr>
          </a:p>
          <a:p>
            <a:r>
              <a:rPr lang="en-US" sz="2500" b="1" dirty="0">
                <a:latin typeface="Times New Roman" panose="02020603050405020304" pitchFamily="18" charset="0"/>
                <a:cs typeface="Times New Roman" panose="02020603050405020304" pitchFamily="18" charset="0"/>
              </a:rPr>
              <a:t>[6] </a:t>
            </a:r>
            <a:r>
              <a:rPr lang="en-US" sz="2500" b="1" dirty="0" err="1">
                <a:latin typeface="Times New Roman" panose="02020603050405020304" pitchFamily="18" charset="0"/>
                <a:cs typeface="Times New Roman" panose="02020603050405020304" pitchFamily="18" charset="0"/>
              </a:rPr>
              <a:t>Shiriki</a:t>
            </a:r>
            <a:r>
              <a:rPr lang="en-US" sz="2500" b="1" dirty="0">
                <a:latin typeface="Times New Roman" panose="02020603050405020304" pitchFamily="18" charset="0"/>
                <a:cs typeface="Times New Roman" panose="02020603050405020304" pitchFamily="18" charset="0"/>
              </a:rPr>
              <a:t>, D., </a:t>
            </a:r>
            <a:r>
              <a:rPr lang="en-US" sz="2500" b="1" dirty="0" err="1">
                <a:latin typeface="Times New Roman" panose="02020603050405020304" pitchFamily="18" charset="0"/>
                <a:cs typeface="Times New Roman" panose="02020603050405020304" pitchFamily="18" charset="0"/>
              </a:rPr>
              <a:t>Ubwa</a:t>
            </a:r>
            <a:r>
              <a:rPr lang="en-US" sz="2500" b="1" dirty="0">
                <a:latin typeface="Times New Roman" panose="02020603050405020304" pitchFamily="18" charset="0"/>
                <a:cs typeface="Times New Roman" panose="02020603050405020304" pitchFamily="18" charset="0"/>
              </a:rPr>
              <a:t>, S.T. and Shambe, T. (2015) Isolation of Nine Microorganisms from Rotten </a:t>
            </a:r>
            <a:r>
              <a:rPr lang="en-US" sz="2500" b="1" dirty="0" err="1">
                <a:latin typeface="Times New Roman" panose="02020603050405020304" pitchFamily="18" charset="0"/>
                <a:cs typeface="Times New Roman" panose="02020603050405020304" pitchFamily="18" charset="0"/>
              </a:rPr>
              <a:t>Dioscrearotundata</a:t>
            </a:r>
            <a:r>
              <a:rPr lang="en-US" sz="2500" b="1" dirty="0">
                <a:latin typeface="Times New Roman" panose="02020603050405020304" pitchFamily="18" charset="0"/>
                <a:cs typeface="Times New Roman" panose="02020603050405020304" pitchFamily="18" charset="0"/>
              </a:rPr>
              <a:t> (White Yam) and Antimicrobial Sensitivity Test with Five Plant Extracts. Food and Nutrition Sciences, 6, 825-835. http://dx.doi.org/10.4236/fns.2015.610086 </a:t>
            </a:r>
            <a:endParaRPr lang="en-GB" sz="2500" b="1" dirty="0">
              <a:latin typeface="Times New Roman" panose="02020603050405020304" pitchFamily="18" charset="0"/>
              <a:cs typeface="Times New Roman" panose="02020603050405020304" pitchFamily="18" charset="0"/>
            </a:endParaRPr>
          </a:p>
          <a:p>
            <a:r>
              <a:rPr lang="en-US" sz="2500" b="1" dirty="0">
                <a:latin typeface="Times New Roman" panose="02020603050405020304" pitchFamily="18" charset="0"/>
                <a:cs typeface="Times New Roman" panose="02020603050405020304" pitchFamily="18" charset="0"/>
              </a:rPr>
              <a:t>[7] </a:t>
            </a:r>
            <a:r>
              <a:rPr lang="en-US" sz="2500" b="1" dirty="0" err="1">
                <a:latin typeface="Times New Roman" panose="02020603050405020304" pitchFamily="18" charset="0"/>
                <a:cs typeface="Times New Roman" panose="02020603050405020304" pitchFamily="18" charset="0"/>
              </a:rPr>
              <a:t>Onuh</a:t>
            </a:r>
            <a:r>
              <a:rPr lang="en-US" sz="2500" b="1" dirty="0">
                <a:latin typeface="Times New Roman" panose="02020603050405020304" pitchFamily="18" charset="0"/>
                <a:cs typeface="Times New Roman" panose="02020603050405020304" pitchFamily="18" charset="0"/>
              </a:rPr>
              <a:t>, J.O., </a:t>
            </a:r>
            <a:r>
              <a:rPr lang="en-US" sz="2500" b="1" dirty="0" err="1">
                <a:latin typeface="Times New Roman" panose="02020603050405020304" pitchFamily="18" charset="0"/>
                <a:cs typeface="Times New Roman" panose="02020603050405020304" pitchFamily="18" charset="0"/>
              </a:rPr>
              <a:t>Shiriki</a:t>
            </a:r>
            <a:r>
              <a:rPr lang="en-US" sz="2500" b="1" dirty="0">
                <a:latin typeface="Times New Roman" panose="02020603050405020304" pitchFamily="18" charset="0"/>
                <a:cs typeface="Times New Roman" panose="02020603050405020304" pitchFamily="18" charset="0"/>
              </a:rPr>
              <a:t>, D., </a:t>
            </a:r>
            <a:r>
              <a:rPr lang="en-US" sz="2500" b="1" dirty="0" err="1">
                <a:latin typeface="Times New Roman" panose="02020603050405020304" pitchFamily="18" charset="0"/>
                <a:cs typeface="Times New Roman" panose="02020603050405020304" pitchFamily="18" charset="0"/>
              </a:rPr>
              <a:t>Ubwa</a:t>
            </a:r>
            <a:r>
              <a:rPr lang="en-US" sz="2500" b="1" dirty="0">
                <a:latin typeface="Times New Roman" panose="02020603050405020304" pitchFamily="18" charset="0"/>
                <a:cs typeface="Times New Roman" panose="02020603050405020304" pitchFamily="18" charset="0"/>
              </a:rPr>
              <a:t>, S.T. and </a:t>
            </a:r>
            <a:r>
              <a:rPr lang="en-US" sz="2500" b="1" dirty="0" err="1">
                <a:latin typeface="Times New Roman" panose="02020603050405020304" pitchFamily="18" charset="0"/>
                <a:cs typeface="Times New Roman" panose="02020603050405020304" pitchFamily="18" charset="0"/>
              </a:rPr>
              <a:t>Shambe</a:t>
            </a:r>
            <a:r>
              <a:rPr lang="en-US" sz="2500" b="1" dirty="0">
                <a:latin typeface="Times New Roman" panose="02020603050405020304" pitchFamily="18" charset="0"/>
                <a:cs typeface="Times New Roman" panose="02020603050405020304" pitchFamily="18" charset="0"/>
              </a:rPr>
              <a:t>, T. (2015) Isolation of Six Microorganisms from Rotten </a:t>
            </a:r>
            <a:r>
              <a:rPr lang="en-US" sz="2500" b="1" dirty="0" err="1">
                <a:latin typeface="Times New Roman" panose="02020603050405020304" pitchFamily="18" charset="0"/>
                <a:cs typeface="Times New Roman" panose="02020603050405020304" pitchFamily="18" charset="0"/>
              </a:rPr>
              <a:t>Dioscoreaalata</a:t>
            </a:r>
            <a:r>
              <a:rPr lang="en-US" sz="2500" b="1" dirty="0">
                <a:latin typeface="Times New Roman" panose="02020603050405020304" pitchFamily="18" charset="0"/>
                <a:cs typeface="Times New Roman" panose="02020603050405020304" pitchFamily="18" charset="0"/>
              </a:rPr>
              <a:t> (Water Yam), and Antimicrobial Sensitivity Test with Nine Plant Extracts. Food and Nutrition Sciences, 6, 1381-1394. http://dx.doi.org/10.4236/fns.2015.615144</a:t>
            </a:r>
            <a:endParaRPr lang="en-GB" sz="25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452212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363" y="746054"/>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smtClean="0"/>
              <a:t>references</a:t>
            </a:r>
            <a:endParaRPr lang="en-GB" b="1" dirty="0">
              <a:solidFill>
                <a:srgbClr val="C0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717363" y="1413629"/>
            <a:ext cx="10304060" cy="4708981"/>
          </a:xfrm>
          <a:prstGeom prst="rect">
            <a:avLst/>
          </a:prstGeom>
        </p:spPr>
        <p:txBody>
          <a:bodyPr wrap="square">
            <a:spAutoFit/>
          </a:bodyPr>
          <a:lstStyle/>
          <a:p>
            <a:r>
              <a:rPr lang="en-US" sz="2500" b="1" dirty="0">
                <a:latin typeface="Times New Roman" panose="02020603050405020304" pitchFamily="18" charset="0"/>
                <a:cs typeface="Times New Roman" panose="02020603050405020304" pitchFamily="18" charset="0"/>
              </a:rPr>
              <a:t>[8] </a:t>
            </a:r>
            <a:r>
              <a:rPr lang="en-US" sz="2500" b="1" dirty="0" err="1">
                <a:latin typeface="Times New Roman" panose="02020603050405020304" pitchFamily="18" charset="0"/>
                <a:cs typeface="Times New Roman" panose="02020603050405020304" pitchFamily="18" charset="0"/>
              </a:rPr>
              <a:t>Deshi</a:t>
            </a:r>
            <a:r>
              <a:rPr lang="en-US" sz="2500" b="1" dirty="0">
                <a:latin typeface="Times New Roman" panose="02020603050405020304" pitchFamily="18" charset="0"/>
                <a:cs typeface="Times New Roman" panose="02020603050405020304" pitchFamily="18" charset="0"/>
              </a:rPr>
              <a:t>, S.N., </a:t>
            </a:r>
            <a:r>
              <a:rPr lang="en-US" sz="2500" b="1" dirty="0" err="1">
                <a:latin typeface="Times New Roman" panose="02020603050405020304" pitchFamily="18" charset="0"/>
                <a:cs typeface="Times New Roman" panose="02020603050405020304" pitchFamily="18" charset="0"/>
              </a:rPr>
              <a:t>Wonang</a:t>
            </a:r>
            <a:r>
              <a:rPr lang="en-US" sz="2500" b="1" dirty="0">
                <a:latin typeface="Times New Roman" panose="02020603050405020304" pitchFamily="18" charset="0"/>
                <a:cs typeface="Times New Roman" panose="02020603050405020304" pitchFamily="18" charset="0"/>
              </a:rPr>
              <a:t>, D.L., </a:t>
            </a:r>
            <a:r>
              <a:rPr lang="en-US" sz="2500" b="1" dirty="0" err="1">
                <a:latin typeface="Times New Roman" panose="02020603050405020304" pitchFamily="18" charset="0"/>
                <a:cs typeface="Times New Roman" panose="02020603050405020304" pitchFamily="18" charset="0"/>
              </a:rPr>
              <a:t>Dafur</a:t>
            </a:r>
            <a:r>
              <a:rPr lang="en-US" sz="2500" b="1" dirty="0">
                <a:latin typeface="Times New Roman" panose="02020603050405020304" pitchFamily="18" charset="0"/>
                <a:cs typeface="Times New Roman" panose="02020603050405020304" pitchFamily="18" charset="0"/>
              </a:rPr>
              <a:t>, B.S. (2014). Control of Rots and Spoilage of Agricultural Products: A Review. Academic Journal of Interdisciplinary Studies. MCSER Publishing, Rome-Italy. </a:t>
            </a:r>
            <a:r>
              <a:rPr lang="en-US" sz="2500" b="1" dirty="0" err="1">
                <a:latin typeface="Times New Roman" panose="02020603050405020304" pitchFamily="18" charset="0"/>
                <a:cs typeface="Times New Roman" panose="02020603050405020304" pitchFamily="18" charset="0"/>
              </a:rPr>
              <a:t>Vol</a:t>
            </a:r>
            <a:r>
              <a:rPr lang="en-US" sz="2500" b="1" dirty="0">
                <a:latin typeface="Times New Roman" panose="02020603050405020304" pitchFamily="18" charset="0"/>
                <a:cs typeface="Times New Roman" panose="02020603050405020304" pitchFamily="18" charset="0"/>
              </a:rPr>
              <a:t> 3 No 7 </a:t>
            </a:r>
            <a:r>
              <a:rPr lang="en-US" sz="2500" b="1" dirty="0" err="1">
                <a:latin typeface="Times New Roman" panose="02020603050405020304" pitchFamily="18" charset="0"/>
                <a:cs typeface="Times New Roman" panose="02020603050405020304" pitchFamily="18" charset="0"/>
              </a:rPr>
              <a:t>Doi</a:t>
            </a:r>
            <a:r>
              <a:rPr lang="en-US" sz="2500" b="1" dirty="0">
                <a:latin typeface="Times New Roman" panose="02020603050405020304" pitchFamily="18" charset="0"/>
                <a:cs typeface="Times New Roman" panose="02020603050405020304" pitchFamily="18" charset="0"/>
              </a:rPr>
              <a:t>: 10.5901/ajis.2014.v3n7p38</a:t>
            </a:r>
            <a:endParaRPr lang="en-GB" sz="2500" b="1" dirty="0">
              <a:latin typeface="Times New Roman" panose="02020603050405020304" pitchFamily="18" charset="0"/>
              <a:cs typeface="Times New Roman" panose="02020603050405020304" pitchFamily="18" charset="0"/>
            </a:endParaRPr>
          </a:p>
          <a:p>
            <a:r>
              <a:rPr lang="en-US" sz="2500" b="1" dirty="0">
                <a:latin typeface="Times New Roman" panose="02020603050405020304" pitchFamily="18" charset="0"/>
                <a:cs typeface="Times New Roman" panose="02020603050405020304" pitchFamily="18" charset="0"/>
              </a:rPr>
              <a:t>[9] </a:t>
            </a:r>
            <a:r>
              <a:rPr lang="en-US" sz="2500" b="1" dirty="0" err="1">
                <a:latin typeface="Times New Roman" panose="02020603050405020304" pitchFamily="18" charset="0"/>
                <a:cs typeface="Times New Roman" panose="02020603050405020304" pitchFamily="18" charset="0"/>
              </a:rPr>
              <a:t>Okigbo</a:t>
            </a:r>
            <a:r>
              <a:rPr lang="en-US" sz="2500" b="1" dirty="0">
                <a:latin typeface="Times New Roman" panose="02020603050405020304" pitchFamily="18" charset="0"/>
                <a:cs typeface="Times New Roman" panose="02020603050405020304" pitchFamily="18" charset="0"/>
              </a:rPr>
              <a:t>, R.N. and </a:t>
            </a:r>
            <a:r>
              <a:rPr lang="en-US" sz="2500" b="1" dirty="0" err="1">
                <a:latin typeface="Times New Roman" panose="02020603050405020304" pitchFamily="18" charset="0"/>
                <a:cs typeface="Times New Roman" panose="02020603050405020304" pitchFamily="18" charset="0"/>
              </a:rPr>
              <a:t>Emeka</a:t>
            </a:r>
            <a:r>
              <a:rPr lang="en-US" sz="2500" b="1" dirty="0">
                <a:latin typeface="Times New Roman" panose="02020603050405020304" pitchFamily="18" charset="0"/>
                <a:cs typeface="Times New Roman" panose="02020603050405020304" pitchFamily="18" charset="0"/>
              </a:rPr>
              <a:t>, A.N. (2010) Biological Control of Rot-Inducing Fungi of Water Yam (</a:t>
            </a:r>
            <a:r>
              <a:rPr lang="en-US" sz="2500" b="1" dirty="0" err="1">
                <a:latin typeface="Times New Roman" panose="02020603050405020304" pitchFamily="18" charset="0"/>
                <a:cs typeface="Times New Roman" panose="02020603050405020304" pitchFamily="18" charset="0"/>
              </a:rPr>
              <a:t>Dioscorea</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alata</a:t>
            </a:r>
            <a:r>
              <a:rPr lang="en-US" sz="2500" b="1" dirty="0">
                <a:latin typeface="Times New Roman" panose="02020603050405020304" pitchFamily="18" charset="0"/>
                <a:cs typeface="Times New Roman" panose="02020603050405020304" pitchFamily="18" charset="0"/>
              </a:rPr>
              <a:t>) with </a:t>
            </a:r>
            <a:r>
              <a:rPr lang="en-US" sz="2500" b="1" dirty="0" err="1">
                <a:latin typeface="Times New Roman" panose="02020603050405020304" pitchFamily="18" charset="0"/>
                <a:cs typeface="Times New Roman" panose="02020603050405020304" pitchFamily="18" charset="0"/>
              </a:rPr>
              <a:t>Trichoderma</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harzianum</a:t>
            </a:r>
            <a:r>
              <a:rPr lang="en-US" sz="2500" b="1" dirty="0">
                <a:latin typeface="Times New Roman" panose="02020603050405020304" pitchFamily="18" charset="0"/>
                <a:cs typeface="Times New Roman" panose="02020603050405020304" pitchFamily="18" charset="0"/>
              </a:rPr>
              <a:t>, Pseudomonas </a:t>
            </a:r>
            <a:r>
              <a:rPr lang="en-US" sz="2500" b="1" dirty="0" err="1">
                <a:latin typeface="Times New Roman" panose="02020603050405020304" pitchFamily="18" charset="0"/>
                <a:cs typeface="Times New Roman" panose="02020603050405020304" pitchFamily="18" charset="0"/>
              </a:rPr>
              <a:t>syringae</a:t>
            </a:r>
            <a:r>
              <a:rPr lang="en-US" sz="2500" b="1" dirty="0">
                <a:latin typeface="Times New Roman" panose="02020603050405020304" pitchFamily="18" charset="0"/>
                <a:cs typeface="Times New Roman" panose="02020603050405020304" pitchFamily="18" charset="0"/>
              </a:rPr>
              <a:t> and Pseudomonas </a:t>
            </a:r>
            <a:r>
              <a:rPr lang="en-US" sz="2500" b="1" dirty="0" err="1">
                <a:latin typeface="Times New Roman" panose="02020603050405020304" pitchFamily="18" charset="0"/>
                <a:cs typeface="Times New Roman" panose="02020603050405020304" pitchFamily="18" charset="0"/>
              </a:rPr>
              <a:t>chlororaphis</a:t>
            </a:r>
            <a:r>
              <a:rPr lang="en-US" sz="2500" b="1" dirty="0">
                <a:latin typeface="Times New Roman" panose="02020603050405020304" pitchFamily="18" charset="0"/>
                <a:cs typeface="Times New Roman" panose="02020603050405020304" pitchFamily="18" charset="0"/>
              </a:rPr>
              <a:t>. Journal of Stored Products and Postharvest Research, 1, 18-23. </a:t>
            </a:r>
            <a:endParaRPr lang="en-GB" sz="2500" b="1" dirty="0">
              <a:latin typeface="Times New Roman" panose="02020603050405020304" pitchFamily="18" charset="0"/>
              <a:cs typeface="Times New Roman" panose="02020603050405020304" pitchFamily="18" charset="0"/>
            </a:endParaRPr>
          </a:p>
          <a:p>
            <a:r>
              <a:rPr lang="en-US" sz="2500" b="1" dirty="0">
                <a:latin typeface="Times New Roman" panose="02020603050405020304" pitchFamily="18" charset="0"/>
                <a:cs typeface="Times New Roman" panose="02020603050405020304" pitchFamily="18" charset="0"/>
              </a:rPr>
              <a:t>[10] </a:t>
            </a:r>
            <a:r>
              <a:rPr lang="en-US" sz="2500" b="1" dirty="0" err="1">
                <a:latin typeface="Times New Roman" panose="02020603050405020304" pitchFamily="18" charset="0"/>
                <a:cs typeface="Times New Roman" panose="02020603050405020304" pitchFamily="18" charset="0"/>
              </a:rPr>
              <a:t>Priti</a:t>
            </a:r>
            <a:r>
              <a:rPr lang="en-US" sz="2500" b="1" dirty="0">
                <a:latin typeface="Times New Roman" panose="02020603050405020304" pitchFamily="18" charset="0"/>
                <a:cs typeface="Times New Roman" panose="02020603050405020304" pitchFamily="18" charset="0"/>
              </a:rPr>
              <a:t>, M., </a:t>
            </a:r>
            <a:r>
              <a:rPr lang="en-US" sz="2500" b="1" dirty="0" err="1">
                <a:latin typeface="Times New Roman" panose="02020603050405020304" pitchFamily="18" charset="0"/>
                <a:cs typeface="Times New Roman" panose="02020603050405020304" pitchFamily="18" charset="0"/>
              </a:rPr>
              <a:t>Aditi</a:t>
            </a:r>
            <a:r>
              <a:rPr lang="en-US" sz="2500" b="1" dirty="0">
                <a:latin typeface="Times New Roman" panose="02020603050405020304" pitchFamily="18" charset="0"/>
                <a:cs typeface="Times New Roman" panose="02020603050405020304" pitchFamily="18" charset="0"/>
              </a:rPr>
              <a:t>, S., </a:t>
            </a:r>
            <a:r>
              <a:rPr lang="en-US" sz="2500" b="1" dirty="0" err="1">
                <a:latin typeface="Times New Roman" panose="02020603050405020304" pitchFamily="18" charset="0"/>
                <a:cs typeface="Times New Roman" panose="02020603050405020304" pitchFamily="18" charset="0"/>
              </a:rPr>
              <a:t>Vivek</a:t>
            </a:r>
            <a:r>
              <a:rPr lang="en-US" sz="2500" b="1" dirty="0">
                <a:latin typeface="Times New Roman" panose="02020603050405020304" pitchFamily="18" charset="0"/>
                <a:cs typeface="Times New Roman" panose="02020603050405020304" pitchFamily="18" charset="0"/>
              </a:rPr>
              <a:t>, R.S., </a:t>
            </a:r>
            <a:r>
              <a:rPr lang="en-US" sz="2500" b="1" dirty="0" err="1">
                <a:latin typeface="Times New Roman" panose="02020603050405020304" pitchFamily="18" charset="0"/>
                <a:cs typeface="Times New Roman" panose="02020603050405020304" pitchFamily="18" charset="0"/>
              </a:rPr>
              <a:t>Dharmendra</a:t>
            </a:r>
            <a:r>
              <a:rPr lang="en-US" sz="2500" b="1" dirty="0">
                <a:latin typeface="Times New Roman" panose="02020603050405020304" pitchFamily="18" charset="0"/>
                <a:cs typeface="Times New Roman" panose="02020603050405020304" pitchFamily="18" charset="0"/>
              </a:rPr>
              <a:t>, S. and </a:t>
            </a:r>
            <a:r>
              <a:rPr lang="en-US" sz="2500" b="1" dirty="0" err="1">
                <a:latin typeface="Times New Roman" panose="02020603050405020304" pitchFamily="18" charset="0"/>
                <a:cs typeface="Times New Roman" panose="02020603050405020304" pitchFamily="18" charset="0"/>
              </a:rPr>
              <a:t>Yati</a:t>
            </a:r>
            <a:r>
              <a:rPr lang="en-US" sz="2500" b="1" dirty="0">
                <a:latin typeface="Times New Roman" panose="02020603050405020304" pitchFamily="18" charset="0"/>
                <a:cs typeface="Times New Roman" panose="02020603050405020304" pitchFamily="18" charset="0"/>
              </a:rPr>
              <a:t>. M. (2013)  Antimicrobial Activity of Indigenous Wildly Growing Plants: Potential Source of Green Antibiotics. African Journal of Microbiology Research, 7, 3807-3815.  http://</a:t>
            </a:r>
            <a:r>
              <a:rPr lang="en-US" sz="2500" b="1" dirty="0" smtClean="0">
                <a:latin typeface="Times New Roman" panose="02020603050405020304" pitchFamily="18" charset="0"/>
                <a:cs typeface="Times New Roman" panose="02020603050405020304" pitchFamily="18" charset="0"/>
              </a:rPr>
              <a:t>www.academicjournals.org/AJMR</a:t>
            </a:r>
            <a:endParaRPr lang="en-GB" sz="25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107967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363" y="746054"/>
            <a:ext cx="11029616" cy="426944"/>
          </a:xfrm>
        </p:spPr>
        <p:txBody>
          <a:bodyPr>
            <a:normAutofit fontScale="90000"/>
          </a:bodyPr>
          <a:lstStyle/>
          <a:p>
            <a:pPr algn="ctr"/>
            <a:r>
              <a:rPr lang="en-US" b="1" dirty="0" smtClean="0">
                <a:solidFill>
                  <a:schemeClr val="tx1"/>
                </a:solidFill>
              </a:rPr>
              <a:t/>
            </a:r>
            <a:br>
              <a:rPr lang="en-US" b="1" dirty="0" smtClean="0">
                <a:solidFill>
                  <a:schemeClr val="tx1"/>
                </a:solidFill>
              </a:rPr>
            </a:br>
            <a:r>
              <a:rPr lang="en-US" b="1" dirty="0" smtClean="0"/>
              <a:t>references</a:t>
            </a:r>
            <a:endParaRPr lang="en-GB" b="1" dirty="0">
              <a:solidFill>
                <a:srgbClr val="C0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717363" y="1606135"/>
            <a:ext cx="10304060" cy="5093702"/>
          </a:xfrm>
          <a:prstGeom prst="rect">
            <a:avLst/>
          </a:prstGeom>
        </p:spPr>
        <p:txBody>
          <a:bodyPr wrap="square">
            <a:spAutoFit/>
          </a:bodyPr>
          <a:lstStyle/>
          <a:p>
            <a:r>
              <a:rPr lang="en-US" sz="2500" b="1" dirty="0">
                <a:latin typeface="Times New Roman" panose="02020603050405020304" pitchFamily="18" charset="0"/>
                <a:cs typeface="Times New Roman" panose="02020603050405020304" pitchFamily="18" charset="0"/>
              </a:rPr>
              <a:t>[11] </a:t>
            </a:r>
            <a:r>
              <a:rPr lang="en-US" sz="2500" b="1" dirty="0" err="1">
                <a:latin typeface="Times New Roman" panose="02020603050405020304" pitchFamily="18" charset="0"/>
                <a:cs typeface="Times New Roman" panose="02020603050405020304" pitchFamily="18" charset="0"/>
              </a:rPr>
              <a:t>Gajera</a:t>
            </a:r>
            <a:r>
              <a:rPr lang="en-US" sz="2500" b="1" dirty="0">
                <a:latin typeface="Times New Roman" panose="02020603050405020304" pitchFamily="18" charset="0"/>
                <a:cs typeface="Times New Roman" panose="02020603050405020304" pitchFamily="18" charset="0"/>
              </a:rPr>
              <a:t>, H.P. and </a:t>
            </a:r>
            <a:r>
              <a:rPr lang="en-US" sz="2500" b="1" dirty="0" err="1">
                <a:latin typeface="Times New Roman" panose="02020603050405020304" pitchFamily="18" charset="0"/>
                <a:cs typeface="Times New Roman" panose="02020603050405020304" pitchFamily="18" charset="0"/>
              </a:rPr>
              <a:t>Vakharia</a:t>
            </a:r>
            <a:r>
              <a:rPr lang="en-US" sz="2500" b="1" dirty="0">
                <a:latin typeface="Times New Roman" panose="02020603050405020304" pitchFamily="18" charset="0"/>
                <a:cs typeface="Times New Roman" panose="02020603050405020304" pitchFamily="18" charset="0"/>
              </a:rPr>
              <a:t>, D.N. (2012) Production of Lytic Enzymes by </a:t>
            </a:r>
            <a:r>
              <a:rPr lang="en-US" sz="2500" b="1" dirty="0" err="1">
                <a:latin typeface="Times New Roman" panose="02020603050405020304" pitchFamily="18" charset="0"/>
                <a:cs typeface="Times New Roman" panose="02020603050405020304" pitchFamily="18" charset="0"/>
              </a:rPr>
              <a:t>Trichoderma</a:t>
            </a:r>
            <a:r>
              <a:rPr lang="en-US" sz="2500" b="1" dirty="0">
                <a:latin typeface="Times New Roman" panose="02020603050405020304" pitchFamily="18" charset="0"/>
                <a:cs typeface="Times New Roman" panose="02020603050405020304" pitchFamily="18" charset="0"/>
              </a:rPr>
              <a:t> Isolates during in Vitro Antagonism with </a:t>
            </a:r>
            <a:r>
              <a:rPr lang="en-US" sz="2500" b="1" dirty="0" err="1">
                <a:latin typeface="Times New Roman" panose="02020603050405020304" pitchFamily="18" charset="0"/>
                <a:cs typeface="Times New Roman" panose="02020603050405020304" pitchFamily="18" charset="0"/>
              </a:rPr>
              <a:t>Aspergillus</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niger</a:t>
            </a:r>
            <a:r>
              <a:rPr lang="en-US" sz="2500" b="1" dirty="0">
                <a:latin typeface="Times New Roman" panose="02020603050405020304" pitchFamily="18" charset="0"/>
                <a:cs typeface="Times New Roman" panose="02020603050405020304" pitchFamily="18" charset="0"/>
              </a:rPr>
              <a:t>, the Causal Agent of Collar Rot of Peanut. Brazilian Journal of Microbiology, 43, 43-52. http://dx.doi.org/10.1590/S1517-83822012000100005 </a:t>
            </a:r>
            <a:endParaRPr lang="en-GB" sz="2500" b="1" dirty="0">
              <a:latin typeface="Times New Roman" panose="02020603050405020304" pitchFamily="18" charset="0"/>
              <a:cs typeface="Times New Roman" panose="02020603050405020304" pitchFamily="18" charset="0"/>
            </a:endParaRPr>
          </a:p>
          <a:p>
            <a:r>
              <a:rPr lang="en-US" sz="2500" b="1" dirty="0">
                <a:latin typeface="Times New Roman" panose="02020603050405020304" pitchFamily="18" charset="0"/>
                <a:cs typeface="Times New Roman" panose="02020603050405020304" pitchFamily="18" charset="0"/>
              </a:rPr>
              <a:t>[12] </a:t>
            </a:r>
            <a:r>
              <a:rPr lang="en-US" sz="2500" b="1" dirty="0" err="1">
                <a:latin typeface="Times New Roman" panose="02020603050405020304" pitchFamily="18" charset="0"/>
                <a:cs typeface="Times New Roman" panose="02020603050405020304" pitchFamily="18" charset="0"/>
              </a:rPr>
              <a:t>Asare</a:t>
            </a:r>
            <a:r>
              <a:rPr lang="en-US" sz="2500" b="1" dirty="0">
                <a:latin typeface="Times New Roman" panose="02020603050405020304" pitchFamily="18" charset="0"/>
                <a:cs typeface="Times New Roman" panose="02020603050405020304" pitchFamily="18" charset="0"/>
              </a:rPr>
              <a:t>, P. and </a:t>
            </a:r>
            <a:r>
              <a:rPr lang="en-US" sz="2500" b="1" dirty="0" err="1">
                <a:latin typeface="Times New Roman" panose="02020603050405020304" pitchFamily="18" charset="0"/>
                <a:cs typeface="Times New Roman" panose="02020603050405020304" pitchFamily="18" charset="0"/>
              </a:rPr>
              <a:t>Oseni</a:t>
            </a:r>
            <a:r>
              <a:rPr lang="en-US" sz="2500" b="1" dirty="0">
                <a:latin typeface="Times New Roman" panose="02020603050405020304" pitchFamily="18" charset="0"/>
                <a:cs typeface="Times New Roman" panose="02020603050405020304" pitchFamily="18" charset="0"/>
              </a:rPr>
              <a:t>, L.A. (2012) Comparative Evaluation of </a:t>
            </a:r>
            <a:r>
              <a:rPr lang="en-US" sz="2500" b="1" i="1" dirty="0" err="1">
                <a:latin typeface="Times New Roman" panose="02020603050405020304" pitchFamily="18" charset="0"/>
                <a:cs typeface="Times New Roman" panose="02020603050405020304" pitchFamily="18" charset="0"/>
              </a:rPr>
              <a:t>Ceiba</a:t>
            </a:r>
            <a:r>
              <a:rPr lang="en-US" sz="2500" b="1" i="1" dirty="0">
                <a:latin typeface="Times New Roman" panose="02020603050405020304" pitchFamily="18" charset="0"/>
                <a:cs typeface="Times New Roman" panose="02020603050405020304" pitchFamily="18" charset="0"/>
              </a:rPr>
              <a:t> </a:t>
            </a:r>
            <a:r>
              <a:rPr lang="en-US" sz="2500" b="1" i="1" dirty="0" err="1">
                <a:latin typeface="Times New Roman" panose="02020603050405020304" pitchFamily="18" charset="0"/>
                <a:cs typeface="Times New Roman" panose="02020603050405020304" pitchFamily="18" charset="0"/>
              </a:rPr>
              <a:t>pentandra</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Ethanolic</a:t>
            </a:r>
            <a:r>
              <a:rPr lang="en-US" sz="2500" b="1" dirty="0">
                <a:latin typeface="Times New Roman" panose="02020603050405020304" pitchFamily="18" charset="0"/>
                <a:cs typeface="Times New Roman" panose="02020603050405020304" pitchFamily="18" charset="0"/>
              </a:rPr>
              <a:t> Leaf Extract, Stem Bark and the Combination thereof for In-Vitro Bacterial Growth Inhibition. Journal of Natural Sciences Research, 2, 44-49.  www.iiste.org  </a:t>
            </a:r>
            <a:endParaRPr lang="en-GB" sz="2500" b="1" dirty="0">
              <a:latin typeface="Times New Roman" panose="02020603050405020304" pitchFamily="18" charset="0"/>
              <a:cs typeface="Times New Roman" panose="02020603050405020304" pitchFamily="18" charset="0"/>
            </a:endParaRPr>
          </a:p>
          <a:p>
            <a:r>
              <a:rPr lang="en-US" sz="2500" b="1" dirty="0">
                <a:latin typeface="Times New Roman" panose="02020603050405020304" pitchFamily="18" charset="0"/>
                <a:cs typeface="Times New Roman" panose="02020603050405020304" pitchFamily="18" charset="0"/>
              </a:rPr>
              <a:t>[13] </a:t>
            </a:r>
            <a:r>
              <a:rPr lang="en-US" sz="2500" b="1" dirty="0" err="1">
                <a:latin typeface="Times New Roman" panose="02020603050405020304" pitchFamily="18" charset="0"/>
                <a:cs typeface="Times New Roman" panose="02020603050405020304" pitchFamily="18" charset="0"/>
              </a:rPr>
              <a:t>Shiriki</a:t>
            </a:r>
            <a:r>
              <a:rPr lang="en-US" sz="2500" b="1" dirty="0">
                <a:latin typeface="Times New Roman" panose="02020603050405020304" pitchFamily="18" charset="0"/>
                <a:cs typeface="Times New Roman" panose="02020603050405020304" pitchFamily="18" charset="0"/>
              </a:rPr>
              <a:t>, D., </a:t>
            </a:r>
            <a:r>
              <a:rPr lang="en-US" sz="2500" b="1" dirty="0" err="1">
                <a:latin typeface="Times New Roman" panose="02020603050405020304" pitchFamily="18" charset="0"/>
                <a:cs typeface="Times New Roman" panose="02020603050405020304" pitchFamily="18" charset="0"/>
              </a:rPr>
              <a:t>Obochi</a:t>
            </a:r>
            <a:r>
              <a:rPr lang="en-US" sz="2500" b="1" dirty="0">
                <a:latin typeface="Times New Roman" panose="02020603050405020304" pitchFamily="18" charset="0"/>
                <a:cs typeface="Times New Roman" panose="02020603050405020304" pitchFamily="18" charset="0"/>
              </a:rPr>
              <a:t>, G.O., Eke, M.O</a:t>
            </a:r>
            <a:r>
              <a:rPr lang="en-US" sz="2500" b="1" dirty="0" smtClean="0">
                <a:latin typeface="Times New Roman" panose="02020603050405020304" pitchFamily="18" charset="0"/>
                <a:cs typeface="Times New Roman" panose="02020603050405020304" pitchFamily="18" charset="0"/>
              </a:rPr>
              <a:t>. </a:t>
            </a:r>
            <a:r>
              <a:rPr lang="en-US" sz="2500" b="1" dirty="0">
                <a:latin typeface="Times New Roman" panose="02020603050405020304" pitchFamily="18" charset="0"/>
                <a:cs typeface="Times New Roman" panose="02020603050405020304" pitchFamily="18" charset="0"/>
              </a:rPr>
              <a:t>and Shambe, T. (2017). </a:t>
            </a:r>
            <a:r>
              <a:rPr lang="en-US" sz="2500" b="1" dirty="0" err="1">
                <a:latin typeface="Times New Roman" panose="02020603050405020304" pitchFamily="18" charset="0"/>
                <a:cs typeface="Times New Roman" panose="02020603050405020304" pitchFamily="18" charset="0"/>
              </a:rPr>
              <a:t>Synersgistic</a:t>
            </a:r>
            <a:r>
              <a:rPr lang="en-US" sz="2500" b="1" dirty="0">
                <a:latin typeface="Times New Roman" panose="02020603050405020304" pitchFamily="18" charset="0"/>
                <a:cs typeface="Times New Roman" panose="02020603050405020304" pitchFamily="18" charset="0"/>
              </a:rPr>
              <a:t> Effect of Nine Plants </a:t>
            </a:r>
            <a:r>
              <a:rPr lang="en-US" sz="2500" b="1" dirty="0" err="1">
                <a:latin typeface="Times New Roman" panose="02020603050405020304" pitchFamily="18" charset="0"/>
                <a:cs typeface="Times New Roman" panose="02020603050405020304" pitchFamily="18" charset="0"/>
              </a:rPr>
              <a:t>Extrast</a:t>
            </a:r>
            <a:r>
              <a:rPr lang="en-US" sz="2500" b="1" dirty="0">
                <a:latin typeface="Times New Roman" panose="02020603050405020304" pitchFamily="18" charset="0"/>
                <a:cs typeface="Times New Roman" panose="02020603050405020304" pitchFamily="18" charset="0"/>
              </a:rPr>
              <a:t> on Nine Microorganisms Isolated From </a:t>
            </a:r>
            <a:r>
              <a:rPr lang="en-US" sz="2500" b="1" i="1" dirty="0" err="1">
                <a:latin typeface="Times New Roman" panose="02020603050405020304" pitchFamily="18" charset="0"/>
                <a:cs typeface="Times New Roman" panose="02020603050405020304" pitchFamily="18" charset="0"/>
              </a:rPr>
              <a:t>Dioscorea</a:t>
            </a:r>
            <a:r>
              <a:rPr lang="en-US" sz="2500" b="1" i="1" dirty="0">
                <a:latin typeface="Times New Roman" panose="02020603050405020304" pitchFamily="18" charset="0"/>
                <a:cs typeface="Times New Roman" panose="02020603050405020304" pitchFamily="18" charset="0"/>
              </a:rPr>
              <a:t> </a:t>
            </a:r>
            <a:r>
              <a:rPr lang="en-US" sz="2500" b="1" i="1" dirty="0" err="1">
                <a:latin typeface="Times New Roman" panose="02020603050405020304" pitchFamily="18" charset="0"/>
                <a:cs typeface="Times New Roman" panose="02020603050405020304" pitchFamily="18" charset="0"/>
              </a:rPr>
              <a:t>Rotundata</a:t>
            </a:r>
            <a:r>
              <a:rPr lang="en-US" sz="2500" b="1" dirty="0">
                <a:latin typeface="Times New Roman" panose="02020603050405020304" pitchFamily="18" charset="0"/>
                <a:cs typeface="Times New Roman" panose="02020603050405020304" pitchFamily="18" charset="0"/>
              </a:rPr>
              <a:t> (white yam). </a:t>
            </a:r>
            <a:r>
              <a:rPr lang="en-US" sz="2500" b="1" dirty="0" smtClean="0">
                <a:latin typeface="Times New Roman" panose="02020603050405020304" pitchFamily="18" charset="0"/>
                <a:cs typeface="Times New Roman" panose="02020603050405020304" pitchFamily="18" charset="0"/>
              </a:rPr>
              <a:t>Food and Nutrition Science in </a:t>
            </a:r>
            <a:r>
              <a:rPr lang="en-US" sz="2500" b="1" dirty="0" smtClean="0">
                <a:latin typeface="Times New Roman" panose="02020603050405020304" pitchFamily="18" charset="0"/>
                <a:cs typeface="Times New Roman" panose="02020603050405020304" pitchFamily="18" charset="0"/>
              </a:rPr>
              <a:t>press</a:t>
            </a:r>
            <a:endParaRPr lang="en-GB" sz="25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354370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GB"/>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9" y="0"/>
            <a:ext cx="12192000" cy="6834810"/>
          </a:xfrm>
          <a:prstGeom prst="rect">
            <a:avLst/>
          </a:prstGeom>
        </p:spPr>
      </p:pic>
    </p:spTree>
    <p:extLst>
      <p:ext uri="{BB962C8B-B14F-4D97-AF65-F5344CB8AC3E}">
        <p14:creationId xmlns:p14="http://schemas.microsoft.com/office/powerpoint/2010/main" val="684620787"/>
      </p:ext>
    </p:extLst>
  </p:cSld>
  <p:clrMapOvr>
    <a:masterClrMapping/>
  </p:clrMapOvr>
  <p:timing>
    <p:tnLst>
      <p:par>
        <p:cTn id="1" dur="indefinite" restart="never" nodeType="tmRoot"/>
      </p:par>
    </p:tnLst>
  </p:timing>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docProps/app.xml><?xml version="1.0" encoding="utf-8"?>
<Properties xmlns="http://schemas.openxmlformats.org/officeDocument/2006/extended-properties" xmlns:vt="http://schemas.openxmlformats.org/officeDocument/2006/docPropsVTypes">
  <Template>TM03457464[[fn=Dividend]]</Template>
  <TotalTime>2257</TotalTime>
  <Words>3784</Words>
  <Application>Microsoft Office PowerPoint</Application>
  <PresentationFormat>Widescreen</PresentationFormat>
  <Paragraphs>1133</Paragraphs>
  <Slides>39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Calibri</vt:lpstr>
      <vt:lpstr>Gill Sans MT</vt:lpstr>
      <vt:lpstr>Times New Roman</vt:lpstr>
      <vt:lpstr>Wingdings</vt:lpstr>
      <vt:lpstr>Wingdings 2</vt:lpstr>
      <vt:lpstr>Dividend</vt:lpstr>
      <vt:lpstr>A presentation on  POSTHARVEST LOSSES OF YAM AND THE CONTROL WITH PLANT EXTRACTS IN BENUE STATE, NIGERIA, WEST AFRICA.</vt:lpstr>
      <vt:lpstr>Abstract</vt:lpstr>
      <vt:lpstr>Abstract cont’d</vt:lpstr>
      <vt:lpstr>INTRODUCTION</vt:lpstr>
      <vt:lpstr>INTRODUCTION</vt:lpstr>
      <vt:lpstr>    INTRODUCTION Cont’d  Main Causes Of Postharvest Losses [3] [5]</vt:lpstr>
      <vt:lpstr>    INTRODUCTION Cont’d </vt:lpstr>
      <vt:lpstr>    INTRODUCTION Cont’d </vt:lpstr>
      <vt:lpstr>    INTRODUCTION Cont’d </vt:lpstr>
      <vt:lpstr>    INTRODUCTION Cont’d </vt:lpstr>
      <vt:lpstr>   Methodologies </vt:lpstr>
      <vt:lpstr>   Methodologies Cont’d </vt:lpstr>
      <vt:lpstr>   Methodologies Cont’d Mixed Fungi Growth from Yam Pieces Cultured on Potato Dextrose Agar </vt:lpstr>
      <vt:lpstr>   Results </vt:lpstr>
      <vt:lpstr>   Results</vt:lpstr>
      <vt:lpstr>   Results Cont’d </vt:lpstr>
      <vt:lpstr>   Results Cont’d</vt:lpstr>
      <vt:lpstr>   Results Cont’d</vt:lpstr>
      <vt:lpstr>   Results Cont’d </vt:lpstr>
      <vt:lpstr>   Results Cont’d</vt:lpstr>
      <vt:lpstr>   Results Cont’d</vt:lpstr>
      <vt:lpstr>   Results Cont’d</vt:lpstr>
      <vt:lpstr>   Results Cont’d</vt:lpstr>
      <vt:lpstr>   Results Cont’d</vt:lpstr>
      <vt:lpstr>   Results Cont’d</vt:lpstr>
      <vt:lpstr>   Results Cont’d</vt:lpstr>
      <vt:lpstr>   Results Cont’d</vt:lpstr>
      <vt:lpstr>   Results Cont’d</vt:lpstr>
      <vt:lpstr>  DISCUSSION </vt:lpstr>
      <vt:lpstr>  DISCUSSION Cont’d </vt:lpstr>
      <vt:lpstr>  DISCUSSION Cont’d </vt:lpstr>
      <vt:lpstr>  DISCUSSION Cont’d </vt:lpstr>
      <vt:lpstr>  DISCUSSION Cont’d </vt:lpstr>
      <vt:lpstr> Conclusion and recommendation </vt:lpstr>
      <vt:lpstr> references</vt:lpstr>
      <vt:lpstr> references</vt:lpstr>
      <vt:lpstr> references</vt:lpstr>
      <vt:lpstr> references</vt:lpstr>
      <vt:lpstr>PowerPoint Presentation</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Yaakugh</dc:creator>
  <cp:lastModifiedBy>user</cp:lastModifiedBy>
  <cp:revision>171</cp:revision>
  <dcterms:created xsi:type="dcterms:W3CDTF">2017-06-07T21:02:17Z</dcterms:created>
  <dcterms:modified xsi:type="dcterms:W3CDTF">2017-06-19T10:21:28Z</dcterms:modified>
</cp:coreProperties>
</file>