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1"/>
  </p:notesMasterIdLst>
  <p:handoutMasterIdLst>
    <p:handoutMasterId r:id="rId42"/>
  </p:handoutMasterIdLst>
  <p:sldIdLst>
    <p:sldId id="626" r:id="rId2"/>
    <p:sldId id="653" r:id="rId3"/>
    <p:sldId id="654" r:id="rId4"/>
    <p:sldId id="655" r:id="rId5"/>
    <p:sldId id="656" r:id="rId6"/>
    <p:sldId id="681" r:id="rId7"/>
    <p:sldId id="657" r:id="rId8"/>
    <p:sldId id="658" r:id="rId9"/>
    <p:sldId id="675" r:id="rId10"/>
    <p:sldId id="677" r:id="rId11"/>
    <p:sldId id="697" r:id="rId12"/>
    <p:sldId id="679" r:id="rId13"/>
    <p:sldId id="680" r:id="rId14"/>
    <p:sldId id="701" r:id="rId15"/>
    <p:sldId id="665" r:id="rId16"/>
    <p:sldId id="630" r:id="rId17"/>
    <p:sldId id="682" r:id="rId18"/>
    <p:sldId id="667" r:id="rId19"/>
    <p:sldId id="668" r:id="rId20"/>
    <p:sldId id="691" r:id="rId21"/>
    <p:sldId id="684" r:id="rId22"/>
    <p:sldId id="685" r:id="rId23"/>
    <p:sldId id="686" r:id="rId24"/>
    <p:sldId id="683" r:id="rId25"/>
    <p:sldId id="687" r:id="rId26"/>
    <p:sldId id="688" r:id="rId27"/>
    <p:sldId id="689" r:id="rId28"/>
    <p:sldId id="690" r:id="rId29"/>
    <p:sldId id="579" r:id="rId30"/>
    <p:sldId id="645" r:id="rId31"/>
    <p:sldId id="700" r:id="rId32"/>
    <p:sldId id="699" r:id="rId33"/>
    <p:sldId id="648" r:id="rId34"/>
    <p:sldId id="696" r:id="rId35"/>
    <p:sldId id="695" r:id="rId36"/>
    <p:sldId id="669" r:id="rId37"/>
    <p:sldId id="673" r:id="rId38"/>
    <p:sldId id="664" r:id="rId39"/>
    <p:sldId id="702" r:id="rId40"/>
  </p:sldIdLst>
  <p:sldSz cx="9144000" cy="6858000" type="screen4x3"/>
  <p:notesSz cx="9874250" cy="6797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sz="2400" b="1" 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0000"/>
    <a:srgbClr val="FFCC00"/>
    <a:srgbClr val="FF99CC"/>
    <a:srgbClr val="FF66FF"/>
    <a:srgbClr val="FF6600"/>
    <a:srgbClr val="FFFF99"/>
    <a:srgbClr val="9999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19" autoAdjust="0"/>
    <p:restoredTop sz="94660"/>
  </p:normalViewPr>
  <p:slideViewPr>
    <p:cSldViewPr>
      <p:cViewPr>
        <p:scale>
          <a:sx n="50" d="100"/>
          <a:sy n="50" d="100"/>
        </p:scale>
        <p:origin x="-1310" y="-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4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3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b="0" i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4350" y="0"/>
            <a:ext cx="42783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14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6363"/>
            <a:ext cx="42783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b="0" i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14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4350" y="6456363"/>
            <a:ext cx="42783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EF1085CD-80D2-4264-9707-F9ACC7B70676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83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 b="0" i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4350" y="0"/>
            <a:ext cx="42783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36913" y="509588"/>
            <a:ext cx="34004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7425" y="3228975"/>
            <a:ext cx="7899400" cy="305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2783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 b="0" i="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4350" y="6456363"/>
            <a:ext cx="42783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latin typeface="Arial" charset="0"/>
                <a:ea typeface="+mn-ea"/>
              </a:defRPr>
            </a:lvl1pPr>
          </a:lstStyle>
          <a:p>
            <a:pPr>
              <a:defRPr/>
            </a:pPr>
            <a:fld id="{F1F94991-E186-4FD7-8686-F969A5628B10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投影片圖像版面配置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8" name="備忘稿版面配置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smtClean="0"/>
          </a:p>
        </p:txBody>
      </p:sp>
      <p:sp>
        <p:nvSpPr>
          <p:cNvPr id="19459" name="投影片編號版面配置區 3"/>
          <p:cNvSpPr>
            <a:spLocks noGrp="1"/>
          </p:cNvSpPr>
          <p:nvPr>
            <p:ph type="sldNum" sz="quarter" idx="5"/>
          </p:nvPr>
        </p:nvSpPr>
        <p:spPr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35603802-3572-4785-8078-BEA33C171C2E}" type="slidenum">
              <a:rPr lang="zh-TW" altLang="en-US" smtClean="0"/>
              <a:pPr>
                <a:defRPr/>
              </a:pPr>
              <a:t>3</a:t>
            </a:fld>
            <a:endParaRPr lang="en-US" altLang="zh-TW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00200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TW" noProof="0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427038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200" b="0"/>
            </a:lvl1pPr>
          </a:lstStyle>
          <a:p>
            <a:pPr lvl="0"/>
            <a:r>
              <a:rPr lang="en-US" altLang="zh-TW" noProof="0" smtClean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2349500"/>
            <a:ext cx="3810000" cy="119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2349500"/>
            <a:ext cx="3810000" cy="119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583363" y="590550"/>
            <a:ext cx="2011362" cy="29495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547688" y="590550"/>
            <a:ext cx="5883275" cy="29495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7688" y="590550"/>
            <a:ext cx="8047037" cy="70485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85800" y="2349500"/>
            <a:ext cx="3810000" cy="11906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2349500"/>
            <a:ext cx="3810000" cy="51911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021013"/>
            <a:ext cx="3810000" cy="51911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233D"/>
            </a:gs>
            <a:gs pos="50000">
              <a:srgbClr val="004B84"/>
            </a:gs>
            <a:gs pos="100000">
              <a:srgbClr val="00233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7688" y="590550"/>
            <a:ext cx="8047037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349500"/>
            <a:ext cx="77724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5800" y="6019800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i="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30000"/>
        </a:spcAft>
        <a:buClr>
          <a:srgbClr val="FFFF99"/>
        </a:buClr>
        <a:buFont typeface="Wingdings" pitchFamily="2" charset="2"/>
        <a:buChar char="§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30000"/>
        </a:spcAft>
        <a:buClr>
          <a:srgbClr val="FFFF99"/>
        </a:buClr>
        <a:buFont typeface="Arial" charset="0"/>
        <a:buChar char="–"/>
        <a:defRPr sz="2000" b="1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0"/>
        </a:spcBef>
        <a:spcAft>
          <a:spcPct val="30000"/>
        </a:spcAft>
        <a:buClr>
          <a:srgbClr val="FFFF99"/>
        </a:buClr>
        <a:buFont typeface="Wingdings" pitchFamily="2" charset="2"/>
        <a:buChar char="§"/>
        <a:defRPr sz="2000" b="1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Char char="–"/>
        <a:defRPr sz="2000" b="1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0"/>
        </a:spcBef>
        <a:spcAft>
          <a:spcPct val="20000"/>
        </a:spcAft>
        <a:buClr>
          <a:schemeClr val="tx1"/>
        </a:buClr>
        <a:buChar char="»"/>
        <a:defRPr b="1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0"/>
        </a:spcBef>
        <a:spcAft>
          <a:spcPct val="20000"/>
        </a:spcAft>
        <a:buClr>
          <a:schemeClr val="tx1"/>
        </a:buClr>
        <a:buChar char="»"/>
        <a:defRPr b="1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0"/>
        </a:spcBef>
        <a:spcAft>
          <a:spcPct val="20000"/>
        </a:spcAft>
        <a:buClr>
          <a:schemeClr val="tx1"/>
        </a:buClr>
        <a:buChar char="»"/>
        <a:defRPr b="1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0"/>
        </a:spcBef>
        <a:spcAft>
          <a:spcPct val="20000"/>
        </a:spcAft>
        <a:buClr>
          <a:schemeClr val="tx1"/>
        </a:buClr>
        <a:buChar char="»"/>
        <a:defRPr b="1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0"/>
        </a:spcBef>
        <a:spcAft>
          <a:spcPct val="20000"/>
        </a:spcAft>
        <a:buClr>
          <a:schemeClr val="tx1"/>
        </a:buClr>
        <a:buChar char="»"/>
        <a:defRPr b="1">
          <a:solidFill>
            <a:schemeClr val="bg1"/>
          </a:solidFill>
          <a:latin typeface="+mn-lt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23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3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5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460375"/>
            <a:ext cx="2354263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379413" y="1371600"/>
            <a:ext cx="8491537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zh-TW" sz="2800" i="0" dirty="0">
                <a:latin typeface="+mj-lt"/>
                <a:ea typeface="標楷體" pitchFamily="65" charset="-120"/>
                <a:cs typeface="Times New Roman" pitchFamily="18" charset="0"/>
              </a:rPr>
              <a:t>Early </a:t>
            </a:r>
            <a:r>
              <a:rPr lang="en-US" altLang="zh-TW" sz="2800" i="0" dirty="0" smtClean="0">
                <a:latin typeface="+mj-lt"/>
                <a:ea typeface="標楷體" pitchFamily="65" charset="-120"/>
                <a:cs typeface="Times New Roman" pitchFamily="18" charset="0"/>
              </a:rPr>
              <a:t>preclinical </a:t>
            </a:r>
            <a:r>
              <a:rPr lang="en-US" altLang="zh-TW" sz="2800" i="0" dirty="0">
                <a:latin typeface="+mj-lt"/>
                <a:ea typeface="標楷體" pitchFamily="65" charset="-120"/>
                <a:cs typeface="Times New Roman" pitchFamily="18" charset="0"/>
              </a:rPr>
              <a:t>s</a:t>
            </a:r>
            <a:r>
              <a:rPr lang="en-US" altLang="zh-TW" sz="2800" i="0" dirty="0" smtClean="0">
                <a:latin typeface="+mj-lt"/>
                <a:ea typeface="標楷體" pitchFamily="65" charset="-120"/>
                <a:cs typeface="Times New Roman" pitchFamily="18" charset="0"/>
              </a:rPr>
              <a:t>tudy </a:t>
            </a:r>
            <a:r>
              <a:rPr lang="en-US" altLang="zh-TW" sz="2800" i="0" dirty="0">
                <a:latin typeface="+mj-lt"/>
                <a:ea typeface="標楷體" pitchFamily="65" charset="-120"/>
                <a:cs typeface="Times New Roman" pitchFamily="18" charset="0"/>
              </a:rPr>
              <a:t>of BO-1978 for the </a:t>
            </a:r>
            <a:r>
              <a:rPr lang="en-US" altLang="zh-TW" sz="2800" i="0" dirty="0" smtClean="0">
                <a:latin typeface="+mj-lt"/>
                <a:ea typeface="標楷體" pitchFamily="65" charset="-120"/>
                <a:cs typeface="Times New Roman" pitchFamily="18" charset="0"/>
              </a:rPr>
              <a:t>treatment </a:t>
            </a:r>
            <a:r>
              <a:rPr lang="en-US" altLang="zh-TW" sz="2800" i="0" dirty="0">
                <a:latin typeface="+mj-lt"/>
                <a:ea typeface="標楷體" pitchFamily="65" charset="-120"/>
                <a:cs typeface="Times New Roman" pitchFamily="18" charset="0"/>
              </a:rPr>
              <a:t>of </a:t>
            </a:r>
            <a:r>
              <a:rPr lang="en-US" altLang="zh-TW" sz="2800" i="0" dirty="0" smtClean="0">
                <a:latin typeface="+mj-lt"/>
                <a:ea typeface="標楷體" pitchFamily="65" charset="-120"/>
                <a:cs typeface="Times New Roman" pitchFamily="18" charset="0"/>
              </a:rPr>
              <a:t>non-small </a:t>
            </a:r>
            <a:r>
              <a:rPr lang="en-US" altLang="zh-TW" sz="2800" i="0" dirty="0">
                <a:latin typeface="+mj-lt"/>
                <a:ea typeface="標楷體" pitchFamily="65" charset="-120"/>
                <a:cs typeface="Times New Roman" pitchFamily="18" charset="0"/>
              </a:rPr>
              <a:t>c</a:t>
            </a:r>
            <a:r>
              <a:rPr lang="en-US" altLang="zh-TW" sz="2800" i="0" dirty="0" smtClean="0">
                <a:latin typeface="+mj-lt"/>
                <a:ea typeface="標楷體" pitchFamily="65" charset="-120"/>
                <a:cs typeface="Times New Roman" pitchFamily="18" charset="0"/>
              </a:rPr>
              <a:t>ell </a:t>
            </a:r>
            <a:r>
              <a:rPr lang="en-US" altLang="zh-TW" sz="2800" i="0" dirty="0">
                <a:latin typeface="+mj-lt"/>
                <a:ea typeface="標楷體" pitchFamily="65" charset="-120"/>
                <a:cs typeface="Times New Roman" pitchFamily="18" charset="0"/>
              </a:rPr>
              <a:t>l</a:t>
            </a:r>
            <a:r>
              <a:rPr lang="en-US" altLang="zh-TW" sz="2800" i="0" dirty="0" smtClean="0">
                <a:latin typeface="+mj-lt"/>
                <a:ea typeface="標楷體" pitchFamily="65" charset="-120"/>
                <a:cs typeface="Times New Roman" pitchFamily="18" charset="0"/>
              </a:rPr>
              <a:t>ung </a:t>
            </a:r>
            <a:r>
              <a:rPr lang="en-US" altLang="zh-TW" sz="2800" i="0" dirty="0">
                <a:latin typeface="+mj-lt"/>
                <a:ea typeface="標楷體" pitchFamily="65" charset="-120"/>
                <a:cs typeface="Times New Roman" pitchFamily="18" charset="0"/>
              </a:rPr>
              <a:t>c</a:t>
            </a:r>
            <a:r>
              <a:rPr lang="en-US" altLang="zh-TW" sz="2800" i="0" dirty="0" smtClean="0">
                <a:latin typeface="+mj-lt"/>
                <a:ea typeface="標楷體" pitchFamily="65" charset="-120"/>
                <a:cs typeface="Times New Roman" pitchFamily="18" charset="0"/>
              </a:rPr>
              <a:t>arcinoma </a:t>
            </a:r>
            <a:r>
              <a:rPr lang="en-US" altLang="zh-TW" sz="2800" i="0" dirty="0">
                <a:latin typeface="+mj-lt"/>
                <a:ea typeface="標楷體" pitchFamily="65" charset="-120"/>
                <a:cs typeface="Times New Roman" pitchFamily="18" charset="0"/>
              </a:rPr>
              <a:t>(NSCLC), in </a:t>
            </a:r>
            <a:r>
              <a:rPr lang="en-US" altLang="zh-TW" sz="2800" i="0" dirty="0" smtClean="0">
                <a:latin typeface="+mj-lt"/>
                <a:ea typeface="標楷體" pitchFamily="65" charset="-120"/>
                <a:cs typeface="Times New Roman" pitchFamily="18" charset="0"/>
              </a:rPr>
              <a:t>combination </a:t>
            </a:r>
            <a:r>
              <a:rPr lang="en-US" altLang="zh-TW" sz="2800" i="0" dirty="0">
                <a:latin typeface="+mj-lt"/>
                <a:ea typeface="標楷體" pitchFamily="65" charset="-120"/>
                <a:cs typeface="Times New Roman" pitchFamily="18" charset="0"/>
              </a:rPr>
              <a:t>with </a:t>
            </a:r>
            <a:r>
              <a:rPr lang="en-US" altLang="zh-TW" sz="2800" i="0" dirty="0" err="1">
                <a:latin typeface="+mj-lt"/>
                <a:ea typeface="標楷體" pitchFamily="65" charset="-120"/>
                <a:cs typeface="Times New Roman" pitchFamily="18" charset="0"/>
              </a:rPr>
              <a:t>Gefitinib</a:t>
            </a:r>
            <a:endParaRPr kumimoji="1" lang="en-US" altLang="zh-TW" sz="2800" i="0" dirty="0" smtClean="0">
              <a:solidFill>
                <a:srgbClr val="FFCC00"/>
              </a:solidFill>
              <a:latin typeface="+mj-lt"/>
              <a:ea typeface="標楷體" pitchFamily="65" charset="-120"/>
              <a:cs typeface="Times New Roman" pitchFamily="18" charset="0"/>
            </a:endParaRPr>
          </a:p>
        </p:txBody>
      </p:sp>
      <p:grpSp>
        <p:nvGrpSpPr>
          <p:cNvPr id="16387" name="Group 11"/>
          <p:cNvGrpSpPr>
            <a:grpSpLocks/>
          </p:cNvGrpSpPr>
          <p:nvPr/>
        </p:nvGrpSpPr>
        <p:grpSpPr bwMode="auto">
          <a:xfrm>
            <a:off x="6708775" y="269875"/>
            <a:ext cx="1865313" cy="763588"/>
            <a:chOff x="4469" y="3922"/>
            <a:chExt cx="1240" cy="379"/>
          </a:xfrm>
        </p:grpSpPr>
        <p:pic>
          <p:nvPicPr>
            <p:cNvPr id="16391" name="Picture 12" descr="ibms logo"/>
            <p:cNvPicPr>
              <a:picLocks noChangeAspect="1" noChangeArrowheads="1"/>
            </p:cNvPicPr>
            <p:nvPr/>
          </p:nvPicPr>
          <p:blipFill>
            <a:blip r:embed="rId3">
              <a:lum bright="-10000" contrast="10000"/>
            </a:blip>
            <a:srcRect/>
            <a:stretch>
              <a:fillRect/>
            </a:stretch>
          </p:blipFill>
          <p:spPr bwMode="auto">
            <a:xfrm>
              <a:off x="5399" y="3922"/>
              <a:ext cx="310" cy="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6392" name="Group 13"/>
            <p:cNvGrpSpPr>
              <a:grpSpLocks/>
            </p:cNvGrpSpPr>
            <p:nvPr/>
          </p:nvGrpSpPr>
          <p:grpSpPr bwMode="auto">
            <a:xfrm>
              <a:off x="4469" y="3957"/>
              <a:ext cx="872" cy="281"/>
              <a:chOff x="4219" y="3878"/>
              <a:chExt cx="1066" cy="344"/>
            </a:xfrm>
          </p:grpSpPr>
          <p:grpSp>
            <p:nvGrpSpPr>
              <p:cNvPr id="16393" name="Group 14"/>
              <p:cNvGrpSpPr>
                <a:grpSpLocks/>
              </p:cNvGrpSpPr>
              <p:nvPr/>
            </p:nvGrpSpPr>
            <p:grpSpPr bwMode="auto">
              <a:xfrm>
                <a:off x="4219" y="4007"/>
                <a:ext cx="1066" cy="114"/>
                <a:chOff x="406" y="1370"/>
                <a:chExt cx="4945" cy="493"/>
              </a:xfrm>
            </p:grpSpPr>
            <p:sp>
              <p:nvSpPr>
                <p:cNvPr id="16416" name="Freeform 15"/>
                <p:cNvSpPr>
                  <a:spLocks/>
                </p:cNvSpPr>
                <p:nvPr/>
              </p:nvSpPr>
              <p:spPr bwMode="auto">
                <a:xfrm>
                  <a:off x="406" y="1370"/>
                  <a:ext cx="508" cy="487"/>
                </a:xfrm>
                <a:custGeom>
                  <a:avLst/>
                  <a:gdLst>
                    <a:gd name="T0" fmla="*/ 282 w 508"/>
                    <a:gd name="T1" fmla="*/ 325 h 487"/>
                    <a:gd name="T2" fmla="*/ 138 w 508"/>
                    <a:gd name="T3" fmla="*/ 325 h 487"/>
                    <a:gd name="T4" fmla="*/ 212 w 508"/>
                    <a:gd name="T5" fmla="*/ 161 h 487"/>
                    <a:gd name="T6" fmla="*/ 282 w 508"/>
                    <a:gd name="T7" fmla="*/ 325 h 487"/>
                    <a:gd name="T8" fmla="*/ 294 w 508"/>
                    <a:gd name="T9" fmla="*/ 351 h 487"/>
                    <a:gd name="T10" fmla="*/ 326 w 508"/>
                    <a:gd name="T11" fmla="*/ 423 h 487"/>
                    <a:gd name="T12" fmla="*/ 330 w 508"/>
                    <a:gd name="T13" fmla="*/ 435 h 487"/>
                    <a:gd name="T14" fmla="*/ 332 w 508"/>
                    <a:gd name="T15" fmla="*/ 443 h 487"/>
                    <a:gd name="T16" fmla="*/ 332 w 508"/>
                    <a:gd name="T17" fmla="*/ 451 h 487"/>
                    <a:gd name="T18" fmla="*/ 330 w 508"/>
                    <a:gd name="T19" fmla="*/ 459 h 487"/>
                    <a:gd name="T20" fmla="*/ 326 w 508"/>
                    <a:gd name="T21" fmla="*/ 463 h 487"/>
                    <a:gd name="T22" fmla="*/ 320 w 508"/>
                    <a:gd name="T23" fmla="*/ 467 h 487"/>
                    <a:gd name="T24" fmla="*/ 312 w 508"/>
                    <a:gd name="T25" fmla="*/ 471 h 487"/>
                    <a:gd name="T26" fmla="*/ 294 w 508"/>
                    <a:gd name="T27" fmla="*/ 473 h 487"/>
                    <a:gd name="T28" fmla="*/ 276 w 508"/>
                    <a:gd name="T29" fmla="*/ 473 h 487"/>
                    <a:gd name="T30" fmla="*/ 276 w 508"/>
                    <a:gd name="T31" fmla="*/ 487 h 487"/>
                    <a:gd name="T32" fmla="*/ 508 w 508"/>
                    <a:gd name="T33" fmla="*/ 487 h 487"/>
                    <a:gd name="T34" fmla="*/ 508 w 508"/>
                    <a:gd name="T35" fmla="*/ 473 h 487"/>
                    <a:gd name="T36" fmla="*/ 494 w 508"/>
                    <a:gd name="T37" fmla="*/ 471 h 487"/>
                    <a:gd name="T38" fmla="*/ 480 w 508"/>
                    <a:gd name="T39" fmla="*/ 467 h 487"/>
                    <a:gd name="T40" fmla="*/ 470 w 508"/>
                    <a:gd name="T41" fmla="*/ 457 h 487"/>
                    <a:gd name="T42" fmla="*/ 462 w 508"/>
                    <a:gd name="T43" fmla="*/ 447 h 487"/>
                    <a:gd name="T44" fmla="*/ 454 w 508"/>
                    <a:gd name="T45" fmla="*/ 435 h 487"/>
                    <a:gd name="T46" fmla="*/ 448 w 508"/>
                    <a:gd name="T47" fmla="*/ 423 h 487"/>
                    <a:gd name="T48" fmla="*/ 436 w 508"/>
                    <a:gd name="T49" fmla="*/ 397 h 487"/>
                    <a:gd name="T50" fmla="*/ 260 w 508"/>
                    <a:gd name="T51" fmla="*/ 0 h 487"/>
                    <a:gd name="T52" fmla="*/ 254 w 508"/>
                    <a:gd name="T53" fmla="*/ 0 h 487"/>
                    <a:gd name="T54" fmla="*/ 88 w 508"/>
                    <a:gd name="T55" fmla="*/ 373 h 487"/>
                    <a:gd name="T56" fmla="*/ 74 w 508"/>
                    <a:gd name="T57" fmla="*/ 405 h 487"/>
                    <a:gd name="T58" fmla="*/ 66 w 508"/>
                    <a:gd name="T59" fmla="*/ 421 h 487"/>
                    <a:gd name="T60" fmla="*/ 56 w 508"/>
                    <a:gd name="T61" fmla="*/ 437 h 487"/>
                    <a:gd name="T62" fmla="*/ 44 w 508"/>
                    <a:gd name="T63" fmla="*/ 451 h 487"/>
                    <a:gd name="T64" fmla="*/ 32 w 508"/>
                    <a:gd name="T65" fmla="*/ 461 h 487"/>
                    <a:gd name="T66" fmla="*/ 18 w 508"/>
                    <a:gd name="T67" fmla="*/ 469 h 487"/>
                    <a:gd name="T68" fmla="*/ 10 w 508"/>
                    <a:gd name="T69" fmla="*/ 473 h 487"/>
                    <a:gd name="T70" fmla="*/ 0 w 508"/>
                    <a:gd name="T71" fmla="*/ 473 h 487"/>
                    <a:gd name="T72" fmla="*/ 0 w 508"/>
                    <a:gd name="T73" fmla="*/ 487 h 487"/>
                    <a:gd name="T74" fmla="*/ 160 w 508"/>
                    <a:gd name="T75" fmla="*/ 487 h 487"/>
                    <a:gd name="T76" fmla="*/ 160 w 508"/>
                    <a:gd name="T77" fmla="*/ 473 h 487"/>
                    <a:gd name="T78" fmla="*/ 134 w 508"/>
                    <a:gd name="T79" fmla="*/ 471 h 487"/>
                    <a:gd name="T80" fmla="*/ 124 w 508"/>
                    <a:gd name="T81" fmla="*/ 469 h 487"/>
                    <a:gd name="T82" fmla="*/ 114 w 508"/>
                    <a:gd name="T83" fmla="*/ 465 h 487"/>
                    <a:gd name="T84" fmla="*/ 106 w 508"/>
                    <a:gd name="T85" fmla="*/ 461 h 487"/>
                    <a:gd name="T86" fmla="*/ 100 w 508"/>
                    <a:gd name="T87" fmla="*/ 455 h 487"/>
                    <a:gd name="T88" fmla="*/ 98 w 508"/>
                    <a:gd name="T89" fmla="*/ 445 h 487"/>
                    <a:gd name="T90" fmla="*/ 96 w 508"/>
                    <a:gd name="T91" fmla="*/ 433 h 487"/>
                    <a:gd name="T92" fmla="*/ 98 w 508"/>
                    <a:gd name="T93" fmla="*/ 423 h 487"/>
                    <a:gd name="T94" fmla="*/ 100 w 508"/>
                    <a:gd name="T95" fmla="*/ 413 h 487"/>
                    <a:gd name="T96" fmla="*/ 110 w 508"/>
                    <a:gd name="T97" fmla="*/ 389 h 487"/>
                    <a:gd name="T98" fmla="*/ 126 w 508"/>
                    <a:gd name="T99" fmla="*/ 351 h 487"/>
                    <a:gd name="T100" fmla="*/ 294 w 508"/>
                    <a:gd name="T101" fmla="*/ 351 h 487"/>
                    <a:gd name="T102" fmla="*/ 282 w 508"/>
                    <a:gd name="T103" fmla="*/ 325 h 487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508"/>
                    <a:gd name="T157" fmla="*/ 0 h 487"/>
                    <a:gd name="T158" fmla="*/ 508 w 508"/>
                    <a:gd name="T159" fmla="*/ 487 h 487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508" h="487">
                      <a:moveTo>
                        <a:pt x="282" y="325"/>
                      </a:moveTo>
                      <a:lnTo>
                        <a:pt x="138" y="325"/>
                      </a:lnTo>
                      <a:lnTo>
                        <a:pt x="212" y="161"/>
                      </a:lnTo>
                      <a:lnTo>
                        <a:pt x="282" y="325"/>
                      </a:lnTo>
                      <a:lnTo>
                        <a:pt x="294" y="351"/>
                      </a:lnTo>
                      <a:lnTo>
                        <a:pt x="326" y="423"/>
                      </a:lnTo>
                      <a:lnTo>
                        <a:pt x="330" y="435"/>
                      </a:lnTo>
                      <a:lnTo>
                        <a:pt x="332" y="443"/>
                      </a:lnTo>
                      <a:lnTo>
                        <a:pt x="332" y="451"/>
                      </a:lnTo>
                      <a:lnTo>
                        <a:pt x="330" y="459"/>
                      </a:lnTo>
                      <a:lnTo>
                        <a:pt x="326" y="463"/>
                      </a:lnTo>
                      <a:lnTo>
                        <a:pt x="320" y="467"/>
                      </a:lnTo>
                      <a:lnTo>
                        <a:pt x="312" y="471"/>
                      </a:lnTo>
                      <a:lnTo>
                        <a:pt x="294" y="473"/>
                      </a:lnTo>
                      <a:lnTo>
                        <a:pt x="276" y="473"/>
                      </a:lnTo>
                      <a:lnTo>
                        <a:pt x="276" y="487"/>
                      </a:lnTo>
                      <a:lnTo>
                        <a:pt x="508" y="487"/>
                      </a:lnTo>
                      <a:lnTo>
                        <a:pt x="508" y="473"/>
                      </a:lnTo>
                      <a:lnTo>
                        <a:pt x="494" y="471"/>
                      </a:lnTo>
                      <a:lnTo>
                        <a:pt x="480" y="467"/>
                      </a:lnTo>
                      <a:lnTo>
                        <a:pt x="470" y="457"/>
                      </a:lnTo>
                      <a:lnTo>
                        <a:pt x="462" y="447"/>
                      </a:lnTo>
                      <a:lnTo>
                        <a:pt x="454" y="435"/>
                      </a:lnTo>
                      <a:lnTo>
                        <a:pt x="448" y="423"/>
                      </a:lnTo>
                      <a:lnTo>
                        <a:pt x="436" y="397"/>
                      </a:lnTo>
                      <a:lnTo>
                        <a:pt x="260" y="0"/>
                      </a:lnTo>
                      <a:lnTo>
                        <a:pt x="254" y="0"/>
                      </a:lnTo>
                      <a:lnTo>
                        <a:pt x="88" y="373"/>
                      </a:lnTo>
                      <a:lnTo>
                        <a:pt x="74" y="405"/>
                      </a:lnTo>
                      <a:lnTo>
                        <a:pt x="66" y="421"/>
                      </a:lnTo>
                      <a:lnTo>
                        <a:pt x="56" y="437"/>
                      </a:lnTo>
                      <a:lnTo>
                        <a:pt x="44" y="451"/>
                      </a:lnTo>
                      <a:lnTo>
                        <a:pt x="32" y="461"/>
                      </a:lnTo>
                      <a:lnTo>
                        <a:pt x="18" y="469"/>
                      </a:lnTo>
                      <a:lnTo>
                        <a:pt x="10" y="473"/>
                      </a:lnTo>
                      <a:lnTo>
                        <a:pt x="0" y="473"/>
                      </a:lnTo>
                      <a:lnTo>
                        <a:pt x="0" y="487"/>
                      </a:lnTo>
                      <a:lnTo>
                        <a:pt x="160" y="487"/>
                      </a:lnTo>
                      <a:lnTo>
                        <a:pt x="160" y="473"/>
                      </a:lnTo>
                      <a:lnTo>
                        <a:pt x="134" y="471"/>
                      </a:lnTo>
                      <a:lnTo>
                        <a:pt x="124" y="469"/>
                      </a:lnTo>
                      <a:lnTo>
                        <a:pt x="114" y="465"/>
                      </a:lnTo>
                      <a:lnTo>
                        <a:pt x="106" y="461"/>
                      </a:lnTo>
                      <a:lnTo>
                        <a:pt x="100" y="455"/>
                      </a:lnTo>
                      <a:lnTo>
                        <a:pt x="98" y="445"/>
                      </a:lnTo>
                      <a:lnTo>
                        <a:pt x="96" y="433"/>
                      </a:lnTo>
                      <a:lnTo>
                        <a:pt x="98" y="423"/>
                      </a:lnTo>
                      <a:lnTo>
                        <a:pt x="100" y="413"/>
                      </a:lnTo>
                      <a:lnTo>
                        <a:pt x="110" y="389"/>
                      </a:lnTo>
                      <a:lnTo>
                        <a:pt x="126" y="351"/>
                      </a:lnTo>
                      <a:lnTo>
                        <a:pt x="294" y="351"/>
                      </a:lnTo>
                      <a:lnTo>
                        <a:pt x="282" y="325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17" name="Freeform 16"/>
                <p:cNvSpPr>
                  <a:spLocks/>
                </p:cNvSpPr>
                <p:nvPr/>
              </p:nvSpPr>
              <p:spPr bwMode="auto">
                <a:xfrm>
                  <a:off x="940" y="1531"/>
                  <a:ext cx="300" cy="332"/>
                </a:xfrm>
                <a:custGeom>
                  <a:avLst/>
                  <a:gdLst>
                    <a:gd name="T0" fmla="*/ 292 w 300"/>
                    <a:gd name="T1" fmla="*/ 110 h 332"/>
                    <a:gd name="T2" fmla="*/ 280 w 300"/>
                    <a:gd name="T3" fmla="*/ 76 h 332"/>
                    <a:gd name="T4" fmla="*/ 256 w 300"/>
                    <a:gd name="T5" fmla="*/ 48 h 332"/>
                    <a:gd name="T6" fmla="*/ 226 w 300"/>
                    <a:gd name="T7" fmla="*/ 28 h 332"/>
                    <a:gd name="T8" fmla="*/ 188 w 300"/>
                    <a:gd name="T9" fmla="*/ 22 h 332"/>
                    <a:gd name="T10" fmla="*/ 166 w 300"/>
                    <a:gd name="T11" fmla="*/ 24 h 332"/>
                    <a:gd name="T12" fmla="*/ 146 w 300"/>
                    <a:gd name="T13" fmla="*/ 32 h 332"/>
                    <a:gd name="T14" fmla="*/ 128 w 300"/>
                    <a:gd name="T15" fmla="*/ 44 h 332"/>
                    <a:gd name="T16" fmla="*/ 112 w 300"/>
                    <a:gd name="T17" fmla="*/ 60 h 332"/>
                    <a:gd name="T18" fmla="*/ 92 w 300"/>
                    <a:gd name="T19" fmla="*/ 104 h 332"/>
                    <a:gd name="T20" fmla="*/ 84 w 300"/>
                    <a:gd name="T21" fmla="*/ 162 h 332"/>
                    <a:gd name="T22" fmla="*/ 92 w 300"/>
                    <a:gd name="T23" fmla="*/ 230 h 332"/>
                    <a:gd name="T24" fmla="*/ 100 w 300"/>
                    <a:gd name="T25" fmla="*/ 256 h 332"/>
                    <a:gd name="T26" fmla="*/ 112 w 300"/>
                    <a:gd name="T27" fmla="*/ 276 h 332"/>
                    <a:gd name="T28" fmla="*/ 128 w 300"/>
                    <a:gd name="T29" fmla="*/ 292 h 332"/>
                    <a:gd name="T30" fmla="*/ 146 w 300"/>
                    <a:gd name="T31" fmla="*/ 302 h 332"/>
                    <a:gd name="T32" fmla="*/ 166 w 300"/>
                    <a:gd name="T33" fmla="*/ 308 h 332"/>
                    <a:gd name="T34" fmla="*/ 206 w 300"/>
                    <a:gd name="T35" fmla="*/ 310 h 332"/>
                    <a:gd name="T36" fmla="*/ 236 w 300"/>
                    <a:gd name="T37" fmla="*/ 302 h 332"/>
                    <a:gd name="T38" fmla="*/ 262 w 300"/>
                    <a:gd name="T39" fmla="*/ 286 h 332"/>
                    <a:gd name="T40" fmla="*/ 296 w 300"/>
                    <a:gd name="T41" fmla="*/ 252 h 332"/>
                    <a:gd name="T42" fmla="*/ 282 w 300"/>
                    <a:gd name="T43" fmla="*/ 292 h 332"/>
                    <a:gd name="T44" fmla="*/ 254 w 300"/>
                    <a:gd name="T45" fmla="*/ 314 h 332"/>
                    <a:gd name="T46" fmla="*/ 224 w 300"/>
                    <a:gd name="T47" fmla="*/ 326 h 332"/>
                    <a:gd name="T48" fmla="*/ 190 w 300"/>
                    <a:gd name="T49" fmla="*/ 332 h 332"/>
                    <a:gd name="T50" fmla="*/ 152 w 300"/>
                    <a:gd name="T51" fmla="*/ 332 h 332"/>
                    <a:gd name="T52" fmla="*/ 116 w 300"/>
                    <a:gd name="T53" fmla="*/ 326 h 332"/>
                    <a:gd name="T54" fmla="*/ 86 w 300"/>
                    <a:gd name="T55" fmla="*/ 314 h 332"/>
                    <a:gd name="T56" fmla="*/ 58 w 300"/>
                    <a:gd name="T57" fmla="*/ 298 h 332"/>
                    <a:gd name="T58" fmla="*/ 36 w 300"/>
                    <a:gd name="T59" fmla="*/ 276 h 332"/>
                    <a:gd name="T60" fmla="*/ 18 w 300"/>
                    <a:gd name="T61" fmla="*/ 250 h 332"/>
                    <a:gd name="T62" fmla="*/ 6 w 300"/>
                    <a:gd name="T63" fmla="*/ 222 h 332"/>
                    <a:gd name="T64" fmla="*/ 0 w 300"/>
                    <a:gd name="T65" fmla="*/ 190 h 332"/>
                    <a:gd name="T66" fmla="*/ 0 w 300"/>
                    <a:gd name="T67" fmla="*/ 154 h 332"/>
                    <a:gd name="T68" fmla="*/ 8 w 300"/>
                    <a:gd name="T69" fmla="*/ 122 h 332"/>
                    <a:gd name="T70" fmla="*/ 20 w 300"/>
                    <a:gd name="T71" fmla="*/ 90 h 332"/>
                    <a:gd name="T72" fmla="*/ 40 w 300"/>
                    <a:gd name="T73" fmla="*/ 64 h 332"/>
                    <a:gd name="T74" fmla="*/ 64 w 300"/>
                    <a:gd name="T75" fmla="*/ 40 h 332"/>
                    <a:gd name="T76" fmla="*/ 90 w 300"/>
                    <a:gd name="T77" fmla="*/ 22 h 332"/>
                    <a:gd name="T78" fmla="*/ 122 w 300"/>
                    <a:gd name="T79" fmla="*/ 8 h 332"/>
                    <a:gd name="T80" fmla="*/ 156 w 300"/>
                    <a:gd name="T81" fmla="*/ 2 h 332"/>
                    <a:gd name="T82" fmla="*/ 192 w 300"/>
                    <a:gd name="T83" fmla="*/ 2 h 332"/>
                    <a:gd name="T84" fmla="*/ 226 w 300"/>
                    <a:gd name="T85" fmla="*/ 8 h 332"/>
                    <a:gd name="T86" fmla="*/ 258 w 300"/>
                    <a:gd name="T87" fmla="*/ 20 h 332"/>
                    <a:gd name="T88" fmla="*/ 272 w 300"/>
                    <a:gd name="T89" fmla="*/ 24 h 332"/>
                    <a:gd name="T90" fmla="*/ 286 w 300"/>
                    <a:gd name="T91" fmla="*/ 16 h 332"/>
                    <a:gd name="T92" fmla="*/ 292 w 300"/>
                    <a:gd name="T93" fmla="*/ 0 h 332"/>
                    <a:gd name="T94" fmla="*/ 300 w 300"/>
                    <a:gd name="T95" fmla="*/ 110 h 332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300"/>
                    <a:gd name="T145" fmla="*/ 0 h 332"/>
                    <a:gd name="T146" fmla="*/ 300 w 300"/>
                    <a:gd name="T147" fmla="*/ 332 h 332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300" h="332">
                      <a:moveTo>
                        <a:pt x="300" y="110"/>
                      </a:moveTo>
                      <a:lnTo>
                        <a:pt x="292" y="110"/>
                      </a:lnTo>
                      <a:lnTo>
                        <a:pt x="286" y="92"/>
                      </a:lnTo>
                      <a:lnTo>
                        <a:pt x="280" y="76"/>
                      </a:lnTo>
                      <a:lnTo>
                        <a:pt x="268" y="60"/>
                      </a:lnTo>
                      <a:lnTo>
                        <a:pt x="256" y="48"/>
                      </a:lnTo>
                      <a:lnTo>
                        <a:pt x="242" y="36"/>
                      </a:lnTo>
                      <a:lnTo>
                        <a:pt x="226" y="28"/>
                      </a:lnTo>
                      <a:lnTo>
                        <a:pt x="208" y="24"/>
                      </a:lnTo>
                      <a:lnTo>
                        <a:pt x="188" y="22"/>
                      </a:lnTo>
                      <a:lnTo>
                        <a:pt x="178" y="22"/>
                      </a:lnTo>
                      <a:lnTo>
                        <a:pt x="166" y="24"/>
                      </a:lnTo>
                      <a:lnTo>
                        <a:pt x="156" y="28"/>
                      </a:lnTo>
                      <a:lnTo>
                        <a:pt x="146" y="32"/>
                      </a:lnTo>
                      <a:lnTo>
                        <a:pt x="136" y="36"/>
                      </a:lnTo>
                      <a:lnTo>
                        <a:pt x="128" y="44"/>
                      </a:lnTo>
                      <a:lnTo>
                        <a:pt x="120" y="52"/>
                      </a:lnTo>
                      <a:lnTo>
                        <a:pt x="112" y="60"/>
                      </a:lnTo>
                      <a:lnTo>
                        <a:pt x="100" y="80"/>
                      </a:lnTo>
                      <a:lnTo>
                        <a:pt x="92" y="104"/>
                      </a:lnTo>
                      <a:lnTo>
                        <a:pt x="86" y="132"/>
                      </a:lnTo>
                      <a:lnTo>
                        <a:pt x="84" y="162"/>
                      </a:lnTo>
                      <a:lnTo>
                        <a:pt x="86" y="200"/>
                      </a:lnTo>
                      <a:lnTo>
                        <a:pt x="92" y="230"/>
                      </a:lnTo>
                      <a:lnTo>
                        <a:pt x="96" y="244"/>
                      </a:lnTo>
                      <a:lnTo>
                        <a:pt x="100" y="256"/>
                      </a:lnTo>
                      <a:lnTo>
                        <a:pt x="106" y="268"/>
                      </a:lnTo>
                      <a:lnTo>
                        <a:pt x="112" y="276"/>
                      </a:lnTo>
                      <a:lnTo>
                        <a:pt x="120" y="284"/>
                      </a:lnTo>
                      <a:lnTo>
                        <a:pt x="128" y="292"/>
                      </a:lnTo>
                      <a:lnTo>
                        <a:pt x="136" y="298"/>
                      </a:lnTo>
                      <a:lnTo>
                        <a:pt x="146" y="302"/>
                      </a:lnTo>
                      <a:lnTo>
                        <a:pt x="156" y="306"/>
                      </a:lnTo>
                      <a:lnTo>
                        <a:pt x="166" y="308"/>
                      </a:lnTo>
                      <a:lnTo>
                        <a:pt x="188" y="310"/>
                      </a:lnTo>
                      <a:lnTo>
                        <a:pt x="206" y="310"/>
                      </a:lnTo>
                      <a:lnTo>
                        <a:pt x="220" y="306"/>
                      </a:lnTo>
                      <a:lnTo>
                        <a:pt x="236" y="302"/>
                      </a:lnTo>
                      <a:lnTo>
                        <a:pt x="248" y="294"/>
                      </a:lnTo>
                      <a:lnTo>
                        <a:pt x="262" y="286"/>
                      </a:lnTo>
                      <a:lnTo>
                        <a:pt x="274" y="276"/>
                      </a:lnTo>
                      <a:lnTo>
                        <a:pt x="296" y="252"/>
                      </a:lnTo>
                      <a:lnTo>
                        <a:pt x="296" y="280"/>
                      </a:lnTo>
                      <a:lnTo>
                        <a:pt x="282" y="292"/>
                      </a:lnTo>
                      <a:lnTo>
                        <a:pt x="268" y="304"/>
                      </a:lnTo>
                      <a:lnTo>
                        <a:pt x="254" y="314"/>
                      </a:lnTo>
                      <a:lnTo>
                        <a:pt x="240" y="320"/>
                      </a:lnTo>
                      <a:lnTo>
                        <a:pt x="224" y="326"/>
                      </a:lnTo>
                      <a:lnTo>
                        <a:pt x="208" y="330"/>
                      </a:lnTo>
                      <a:lnTo>
                        <a:pt x="190" y="332"/>
                      </a:lnTo>
                      <a:lnTo>
                        <a:pt x="172" y="332"/>
                      </a:lnTo>
                      <a:lnTo>
                        <a:pt x="152" y="332"/>
                      </a:lnTo>
                      <a:lnTo>
                        <a:pt x="134" y="330"/>
                      </a:lnTo>
                      <a:lnTo>
                        <a:pt x="116" y="326"/>
                      </a:lnTo>
                      <a:lnTo>
                        <a:pt x="100" y="320"/>
                      </a:lnTo>
                      <a:lnTo>
                        <a:pt x="86" y="314"/>
                      </a:lnTo>
                      <a:lnTo>
                        <a:pt x="72" y="306"/>
                      </a:lnTo>
                      <a:lnTo>
                        <a:pt x="58" y="298"/>
                      </a:lnTo>
                      <a:lnTo>
                        <a:pt x="46" y="288"/>
                      </a:lnTo>
                      <a:lnTo>
                        <a:pt x="36" y="276"/>
                      </a:lnTo>
                      <a:lnTo>
                        <a:pt x="26" y="264"/>
                      </a:lnTo>
                      <a:lnTo>
                        <a:pt x="18" y="250"/>
                      </a:lnTo>
                      <a:lnTo>
                        <a:pt x="12" y="236"/>
                      </a:lnTo>
                      <a:lnTo>
                        <a:pt x="6" y="222"/>
                      </a:lnTo>
                      <a:lnTo>
                        <a:pt x="2" y="206"/>
                      </a:lnTo>
                      <a:lnTo>
                        <a:pt x="0" y="190"/>
                      </a:lnTo>
                      <a:lnTo>
                        <a:pt x="0" y="172"/>
                      </a:lnTo>
                      <a:lnTo>
                        <a:pt x="0" y="154"/>
                      </a:lnTo>
                      <a:lnTo>
                        <a:pt x="2" y="138"/>
                      </a:lnTo>
                      <a:lnTo>
                        <a:pt x="8" y="122"/>
                      </a:lnTo>
                      <a:lnTo>
                        <a:pt x="14" y="106"/>
                      </a:lnTo>
                      <a:lnTo>
                        <a:pt x="20" y="90"/>
                      </a:lnTo>
                      <a:lnTo>
                        <a:pt x="30" y="76"/>
                      </a:lnTo>
                      <a:lnTo>
                        <a:pt x="40" y="64"/>
                      </a:lnTo>
                      <a:lnTo>
                        <a:pt x="50" y="50"/>
                      </a:lnTo>
                      <a:lnTo>
                        <a:pt x="64" y="40"/>
                      </a:lnTo>
                      <a:lnTo>
                        <a:pt x="76" y="30"/>
                      </a:lnTo>
                      <a:lnTo>
                        <a:pt x="90" y="22"/>
                      </a:lnTo>
                      <a:lnTo>
                        <a:pt x="106" y="14"/>
                      </a:lnTo>
                      <a:lnTo>
                        <a:pt x="122" y="8"/>
                      </a:lnTo>
                      <a:lnTo>
                        <a:pt x="138" y="4"/>
                      </a:lnTo>
                      <a:lnTo>
                        <a:pt x="156" y="2"/>
                      </a:lnTo>
                      <a:lnTo>
                        <a:pt x="174" y="0"/>
                      </a:lnTo>
                      <a:lnTo>
                        <a:pt x="192" y="2"/>
                      </a:lnTo>
                      <a:lnTo>
                        <a:pt x="210" y="4"/>
                      </a:lnTo>
                      <a:lnTo>
                        <a:pt x="226" y="8"/>
                      </a:lnTo>
                      <a:lnTo>
                        <a:pt x="244" y="14"/>
                      </a:lnTo>
                      <a:lnTo>
                        <a:pt x="258" y="20"/>
                      </a:lnTo>
                      <a:lnTo>
                        <a:pt x="266" y="22"/>
                      </a:lnTo>
                      <a:lnTo>
                        <a:pt x="272" y="24"/>
                      </a:lnTo>
                      <a:lnTo>
                        <a:pt x="280" y="22"/>
                      </a:lnTo>
                      <a:lnTo>
                        <a:pt x="286" y="16"/>
                      </a:lnTo>
                      <a:lnTo>
                        <a:pt x="290" y="8"/>
                      </a:lnTo>
                      <a:lnTo>
                        <a:pt x="292" y="0"/>
                      </a:lnTo>
                      <a:lnTo>
                        <a:pt x="300" y="0"/>
                      </a:lnTo>
                      <a:lnTo>
                        <a:pt x="300" y="110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18" name="Freeform 17"/>
                <p:cNvSpPr>
                  <a:spLocks/>
                </p:cNvSpPr>
                <p:nvPr/>
              </p:nvSpPr>
              <p:spPr bwMode="auto">
                <a:xfrm>
                  <a:off x="1270" y="1533"/>
                  <a:ext cx="338" cy="324"/>
                </a:xfrm>
                <a:custGeom>
                  <a:avLst/>
                  <a:gdLst>
                    <a:gd name="T0" fmla="*/ 188 w 338"/>
                    <a:gd name="T1" fmla="*/ 216 h 324"/>
                    <a:gd name="T2" fmla="*/ 92 w 338"/>
                    <a:gd name="T3" fmla="*/ 216 h 324"/>
                    <a:gd name="T4" fmla="*/ 142 w 338"/>
                    <a:gd name="T5" fmla="*/ 106 h 324"/>
                    <a:gd name="T6" fmla="*/ 188 w 338"/>
                    <a:gd name="T7" fmla="*/ 216 h 324"/>
                    <a:gd name="T8" fmla="*/ 196 w 338"/>
                    <a:gd name="T9" fmla="*/ 232 h 324"/>
                    <a:gd name="T10" fmla="*/ 218 w 338"/>
                    <a:gd name="T11" fmla="*/ 280 h 324"/>
                    <a:gd name="T12" fmla="*/ 220 w 338"/>
                    <a:gd name="T13" fmla="*/ 290 h 324"/>
                    <a:gd name="T14" fmla="*/ 222 w 338"/>
                    <a:gd name="T15" fmla="*/ 300 h 324"/>
                    <a:gd name="T16" fmla="*/ 220 w 338"/>
                    <a:gd name="T17" fmla="*/ 304 h 324"/>
                    <a:gd name="T18" fmla="*/ 218 w 338"/>
                    <a:gd name="T19" fmla="*/ 308 h 324"/>
                    <a:gd name="T20" fmla="*/ 214 w 338"/>
                    <a:gd name="T21" fmla="*/ 312 h 324"/>
                    <a:gd name="T22" fmla="*/ 208 w 338"/>
                    <a:gd name="T23" fmla="*/ 314 h 324"/>
                    <a:gd name="T24" fmla="*/ 196 w 338"/>
                    <a:gd name="T25" fmla="*/ 314 h 324"/>
                    <a:gd name="T26" fmla="*/ 184 w 338"/>
                    <a:gd name="T27" fmla="*/ 314 h 324"/>
                    <a:gd name="T28" fmla="*/ 184 w 338"/>
                    <a:gd name="T29" fmla="*/ 324 h 324"/>
                    <a:gd name="T30" fmla="*/ 338 w 338"/>
                    <a:gd name="T31" fmla="*/ 324 h 324"/>
                    <a:gd name="T32" fmla="*/ 338 w 338"/>
                    <a:gd name="T33" fmla="*/ 314 h 324"/>
                    <a:gd name="T34" fmla="*/ 330 w 338"/>
                    <a:gd name="T35" fmla="*/ 314 h 324"/>
                    <a:gd name="T36" fmla="*/ 320 w 338"/>
                    <a:gd name="T37" fmla="*/ 310 h 324"/>
                    <a:gd name="T38" fmla="*/ 314 w 338"/>
                    <a:gd name="T39" fmla="*/ 304 h 324"/>
                    <a:gd name="T40" fmla="*/ 308 w 338"/>
                    <a:gd name="T41" fmla="*/ 298 h 324"/>
                    <a:gd name="T42" fmla="*/ 298 w 338"/>
                    <a:gd name="T43" fmla="*/ 282 h 324"/>
                    <a:gd name="T44" fmla="*/ 290 w 338"/>
                    <a:gd name="T45" fmla="*/ 264 h 324"/>
                    <a:gd name="T46" fmla="*/ 174 w 338"/>
                    <a:gd name="T47" fmla="*/ 0 h 324"/>
                    <a:gd name="T48" fmla="*/ 170 w 338"/>
                    <a:gd name="T49" fmla="*/ 0 h 324"/>
                    <a:gd name="T50" fmla="*/ 58 w 338"/>
                    <a:gd name="T51" fmla="*/ 248 h 324"/>
                    <a:gd name="T52" fmla="*/ 50 w 338"/>
                    <a:gd name="T53" fmla="*/ 268 h 324"/>
                    <a:gd name="T54" fmla="*/ 38 w 338"/>
                    <a:gd name="T55" fmla="*/ 290 h 324"/>
                    <a:gd name="T56" fmla="*/ 30 w 338"/>
                    <a:gd name="T57" fmla="*/ 300 h 324"/>
                    <a:gd name="T58" fmla="*/ 22 w 338"/>
                    <a:gd name="T59" fmla="*/ 306 h 324"/>
                    <a:gd name="T60" fmla="*/ 12 w 338"/>
                    <a:gd name="T61" fmla="*/ 312 h 324"/>
                    <a:gd name="T62" fmla="*/ 0 w 338"/>
                    <a:gd name="T63" fmla="*/ 314 h 324"/>
                    <a:gd name="T64" fmla="*/ 0 w 338"/>
                    <a:gd name="T65" fmla="*/ 324 h 324"/>
                    <a:gd name="T66" fmla="*/ 106 w 338"/>
                    <a:gd name="T67" fmla="*/ 324 h 324"/>
                    <a:gd name="T68" fmla="*/ 106 w 338"/>
                    <a:gd name="T69" fmla="*/ 314 h 324"/>
                    <a:gd name="T70" fmla="*/ 90 w 338"/>
                    <a:gd name="T71" fmla="*/ 314 h 324"/>
                    <a:gd name="T72" fmla="*/ 76 w 338"/>
                    <a:gd name="T73" fmla="*/ 310 h 324"/>
                    <a:gd name="T74" fmla="*/ 72 w 338"/>
                    <a:gd name="T75" fmla="*/ 306 h 324"/>
                    <a:gd name="T76" fmla="*/ 68 w 338"/>
                    <a:gd name="T77" fmla="*/ 302 h 324"/>
                    <a:gd name="T78" fmla="*/ 66 w 338"/>
                    <a:gd name="T79" fmla="*/ 296 h 324"/>
                    <a:gd name="T80" fmla="*/ 64 w 338"/>
                    <a:gd name="T81" fmla="*/ 288 h 324"/>
                    <a:gd name="T82" fmla="*/ 66 w 338"/>
                    <a:gd name="T83" fmla="*/ 282 h 324"/>
                    <a:gd name="T84" fmla="*/ 68 w 338"/>
                    <a:gd name="T85" fmla="*/ 274 h 324"/>
                    <a:gd name="T86" fmla="*/ 74 w 338"/>
                    <a:gd name="T87" fmla="*/ 258 h 324"/>
                    <a:gd name="T88" fmla="*/ 84 w 338"/>
                    <a:gd name="T89" fmla="*/ 232 h 324"/>
                    <a:gd name="T90" fmla="*/ 196 w 338"/>
                    <a:gd name="T91" fmla="*/ 232 h 324"/>
                    <a:gd name="T92" fmla="*/ 188 w 338"/>
                    <a:gd name="T93" fmla="*/ 216 h 324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338"/>
                    <a:gd name="T142" fmla="*/ 0 h 324"/>
                    <a:gd name="T143" fmla="*/ 338 w 338"/>
                    <a:gd name="T144" fmla="*/ 324 h 324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338" h="324">
                      <a:moveTo>
                        <a:pt x="188" y="216"/>
                      </a:moveTo>
                      <a:lnTo>
                        <a:pt x="92" y="216"/>
                      </a:lnTo>
                      <a:lnTo>
                        <a:pt x="142" y="106"/>
                      </a:lnTo>
                      <a:lnTo>
                        <a:pt x="188" y="216"/>
                      </a:lnTo>
                      <a:lnTo>
                        <a:pt x="196" y="232"/>
                      </a:lnTo>
                      <a:lnTo>
                        <a:pt x="218" y="280"/>
                      </a:lnTo>
                      <a:lnTo>
                        <a:pt x="220" y="290"/>
                      </a:lnTo>
                      <a:lnTo>
                        <a:pt x="222" y="300"/>
                      </a:lnTo>
                      <a:lnTo>
                        <a:pt x="220" y="304"/>
                      </a:lnTo>
                      <a:lnTo>
                        <a:pt x="218" y="308"/>
                      </a:lnTo>
                      <a:lnTo>
                        <a:pt x="214" y="312"/>
                      </a:lnTo>
                      <a:lnTo>
                        <a:pt x="208" y="314"/>
                      </a:lnTo>
                      <a:lnTo>
                        <a:pt x="196" y="314"/>
                      </a:lnTo>
                      <a:lnTo>
                        <a:pt x="184" y="314"/>
                      </a:lnTo>
                      <a:lnTo>
                        <a:pt x="184" y="324"/>
                      </a:lnTo>
                      <a:lnTo>
                        <a:pt x="338" y="324"/>
                      </a:lnTo>
                      <a:lnTo>
                        <a:pt x="338" y="314"/>
                      </a:lnTo>
                      <a:lnTo>
                        <a:pt x="330" y="314"/>
                      </a:lnTo>
                      <a:lnTo>
                        <a:pt x="320" y="310"/>
                      </a:lnTo>
                      <a:lnTo>
                        <a:pt x="314" y="304"/>
                      </a:lnTo>
                      <a:lnTo>
                        <a:pt x="308" y="298"/>
                      </a:lnTo>
                      <a:lnTo>
                        <a:pt x="298" y="282"/>
                      </a:lnTo>
                      <a:lnTo>
                        <a:pt x="290" y="264"/>
                      </a:lnTo>
                      <a:lnTo>
                        <a:pt x="174" y="0"/>
                      </a:lnTo>
                      <a:lnTo>
                        <a:pt x="170" y="0"/>
                      </a:lnTo>
                      <a:lnTo>
                        <a:pt x="58" y="248"/>
                      </a:lnTo>
                      <a:lnTo>
                        <a:pt x="50" y="268"/>
                      </a:lnTo>
                      <a:lnTo>
                        <a:pt x="38" y="290"/>
                      </a:lnTo>
                      <a:lnTo>
                        <a:pt x="30" y="300"/>
                      </a:lnTo>
                      <a:lnTo>
                        <a:pt x="22" y="306"/>
                      </a:lnTo>
                      <a:lnTo>
                        <a:pt x="12" y="312"/>
                      </a:lnTo>
                      <a:lnTo>
                        <a:pt x="0" y="314"/>
                      </a:lnTo>
                      <a:lnTo>
                        <a:pt x="0" y="324"/>
                      </a:lnTo>
                      <a:lnTo>
                        <a:pt x="106" y="324"/>
                      </a:lnTo>
                      <a:lnTo>
                        <a:pt x="106" y="314"/>
                      </a:lnTo>
                      <a:lnTo>
                        <a:pt x="90" y="314"/>
                      </a:lnTo>
                      <a:lnTo>
                        <a:pt x="76" y="310"/>
                      </a:lnTo>
                      <a:lnTo>
                        <a:pt x="72" y="306"/>
                      </a:lnTo>
                      <a:lnTo>
                        <a:pt x="68" y="302"/>
                      </a:lnTo>
                      <a:lnTo>
                        <a:pt x="66" y="296"/>
                      </a:lnTo>
                      <a:lnTo>
                        <a:pt x="64" y="288"/>
                      </a:lnTo>
                      <a:lnTo>
                        <a:pt x="66" y="282"/>
                      </a:lnTo>
                      <a:lnTo>
                        <a:pt x="68" y="274"/>
                      </a:lnTo>
                      <a:lnTo>
                        <a:pt x="74" y="258"/>
                      </a:lnTo>
                      <a:lnTo>
                        <a:pt x="84" y="232"/>
                      </a:lnTo>
                      <a:lnTo>
                        <a:pt x="196" y="232"/>
                      </a:lnTo>
                      <a:lnTo>
                        <a:pt x="188" y="216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19" name="Freeform 18"/>
                <p:cNvSpPr>
                  <a:spLocks/>
                </p:cNvSpPr>
                <p:nvPr/>
              </p:nvSpPr>
              <p:spPr bwMode="auto">
                <a:xfrm>
                  <a:off x="1622" y="1539"/>
                  <a:ext cx="320" cy="318"/>
                </a:xfrm>
                <a:custGeom>
                  <a:avLst/>
                  <a:gdLst>
                    <a:gd name="T0" fmla="*/ 142 w 320"/>
                    <a:gd name="T1" fmla="*/ 18 h 318"/>
                    <a:gd name="T2" fmla="*/ 176 w 320"/>
                    <a:gd name="T3" fmla="*/ 24 h 318"/>
                    <a:gd name="T4" fmla="*/ 200 w 320"/>
                    <a:gd name="T5" fmla="*/ 40 h 318"/>
                    <a:gd name="T6" fmla="*/ 212 w 320"/>
                    <a:gd name="T7" fmla="*/ 56 h 318"/>
                    <a:gd name="T8" fmla="*/ 224 w 320"/>
                    <a:gd name="T9" fmla="*/ 78 h 318"/>
                    <a:gd name="T10" fmla="*/ 232 w 320"/>
                    <a:gd name="T11" fmla="*/ 106 h 318"/>
                    <a:gd name="T12" fmla="*/ 236 w 320"/>
                    <a:gd name="T13" fmla="*/ 162 h 318"/>
                    <a:gd name="T14" fmla="*/ 232 w 320"/>
                    <a:gd name="T15" fmla="*/ 208 h 318"/>
                    <a:gd name="T16" fmla="*/ 220 w 320"/>
                    <a:gd name="T17" fmla="*/ 252 h 318"/>
                    <a:gd name="T18" fmla="*/ 208 w 320"/>
                    <a:gd name="T19" fmla="*/ 272 h 318"/>
                    <a:gd name="T20" fmla="*/ 194 w 320"/>
                    <a:gd name="T21" fmla="*/ 286 h 318"/>
                    <a:gd name="T22" fmla="*/ 172 w 320"/>
                    <a:gd name="T23" fmla="*/ 296 h 318"/>
                    <a:gd name="T24" fmla="*/ 148 w 320"/>
                    <a:gd name="T25" fmla="*/ 300 h 318"/>
                    <a:gd name="T26" fmla="*/ 128 w 320"/>
                    <a:gd name="T27" fmla="*/ 294 h 318"/>
                    <a:gd name="T28" fmla="*/ 124 w 320"/>
                    <a:gd name="T29" fmla="*/ 288 h 318"/>
                    <a:gd name="T30" fmla="*/ 122 w 320"/>
                    <a:gd name="T31" fmla="*/ 18 h 318"/>
                    <a:gd name="T32" fmla="*/ 44 w 320"/>
                    <a:gd name="T33" fmla="*/ 282 h 318"/>
                    <a:gd name="T34" fmla="*/ 40 w 320"/>
                    <a:gd name="T35" fmla="*/ 298 h 318"/>
                    <a:gd name="T36" fmla="*/ 26 w 320"/>
                    <a:gd name="T37" fmla="*/ 306 h 318"/>
                    <a:gd name="T38" fmla="*/ 0 w 320"/>
                    <a:gd name="T39" fmla="*/ 308 h 318"/>
                    <a:gd name="T40" fmla="*/ 146 w 320"/>
                    <a:gd name="T41" fmla="*/ 318 h 318"/>
                    <a:gd name="T42" fmla="*/ 192 w 320"/>
                    <a:gd name="T43" fmla="*/ 314 h 318"/>
                    <a:gd name="T44" fmla="*/ 230 w 320"/>
                    <a:gd name="T45" fmla="*/ 304 h 318"/>
                    <a:gd name="T46" fmla="*/ 260 w 320"/>
                    <a:gd name="T47" fmla="*/ 288 h 318"/>
                    <a:gd name="T48" fmla="*/ 284 w 320"/>
                    <a:gd name="T49" fmla="*/ 266 h 318"/>
                    <a:gd name="T50" fmla="*/ 300 w 320"/>
                    <a:gd name="T51" fmla="*/ 242 h 318"/>
                    <a:gd name="T52" fmla="*/ 312 w 320"/>
                    <a:gd name="T53" fmla="*/ 216 h 318"/>
                    <a:gd name="T54" fmla="*/ 318 w 320"/>
                    <a:gd name="T55" fmla="*/ 188 h 318"/>
                    <a:gd name="T56" fmla="*/ 320 w 320"/>
                    <a:gd name="T57" fmla="*/ 136 h 318"/>
                    <a:gd name="T58" fmla="*/ 310 w 320"/>
                    <a:gd name="T59" fmla="*/ 96 h 318"/>
                    <a:gd name="T60" fmla="*/ 298 w 320"/>
                    <a:gd name="T61" fmla="*/ 70 h 318"/>
                    <a:gd name="T62" fmla="*/ 278 w 320"/>
                    <a:gd name="T63" fmla="*/ 46 h 318"/>
                    <a:gd name="T64" fmla="*/ 252 w 320"/>
                    <a:gd name="T65" fmla="*/ 24 h 318"/>
                    <a:gd name="T66" fmla="*/ 218 w 320"/>
                    <a:gd name="T67" fmla="*/ 10 h 318"/>
                    <a:gd name="T68" fmla="*/ 176 w 320"/>
                    <a:gd name="T69" fmla="*/ 0 h 318"/>
                    <a:gd name="T70" fmla="*/ 0 w 320"/>
                    <a:gd name="T71" fmla="*/ 0 h 318"/>
                    <a:gd name="T72" fmla="*/ 16 w 320"/>
                    <a:gd name="T73" fmla="*/ 10 h 318"/>
                    <a:gd name="T74" fmla="*/ 34 w 320"/>
                    <a:gd name="T75" fmla="*/ 14 h 318"/>
                    <a:gd name="T76" fmla="*/ 44 w 320"/>
                    <a:gd name="T77" fmla="*/ 26 h 318"/>
                    <a:gd name="T78" fmla="*/ 46 w 320"/>
                    <a:gd name="T79" fmla="*/ 60 h 318"/>
                    <a:gd name="T80" fmla="*/ 122 w 320"/>
                    <a:gd name="T81" fmla="*/ 18 h 318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320"/>
                    <a:gd name="T124" fmla="*/ 0 h 318"/>
                    <a:gd name="T125" fmla="*/ 320 w 320"/>
                    <a:gd name="T126" fmla="*/ 318 h 318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320" h="318">
                      <a:moveTo>
                        <a:pt x="122" y="18"/>
                      </a:moveTo>
                      <a:lnTo>
                        <a:pt x="142" y="18"/>
                      </a:lnTo>
                      <a:lnTo>
                        <a:pt x="160" y="20"/>
                      </a:lnTo>
                      <a:lnTo>
                        <a:pt x="176" y="24"/>
                      </a:lnTo>
                      <a:lnTo>
                        <a:pt x="192" y="34"/>
                      </a:lnTo>
                      <a:lnTo>
                        <a:pt x="200" y="40"/>
                      </a:lnTo>
                      <a:lnTo>
                        <a:pt x="206" y="48"/>
                      </a:lnTo>
                      <a:lnTo>
                        <a:pt x="212" y="56"/>
                      </a:lnTo>
                      <a:lnTo>
                        <a:pt x="218" y="66"/>
                      </a:lnTo>
                      <a:lnTo>
                        <a:pt x="224" y="78"/>
                      </a:lnTo>
                      <a:lnTo>
                        <a:pt x="228" y="92"/>
                      </a:lnTo>
                      <a:lnTo>
                        <a:pt x="232" y="106"/>
                      </a:lnTo>
                      <a:lnTo>
                        <a:pt x="234" y="122"/>
                      </a:lnTo>
                      <a:lnTo>
                        <a:pt x="236" y="162"/>
                      </a:lnTo>
                      <a:lnTo>
                        <a:pt x="236" y="184"/>
                      </a:lnTo>
                      <a:lnTo>
                        <a:pt x="232" y="208"/>
                      </a:lnTo>
                      <a:lnTo>
                        <a:pt x="228" y="232"/>
                      </a:lnTo>
                      <a:lnTo>
                        <a:pt x="220" y="252"/>
                      </a:lnTo>
                      <a:lnTo>
                        <a:pt x="216" y="262"/>
                      </a:lnTo>
                      <a:lnTo>
                        <a:pt x="208" y="272"/>
                      </a:lnTo>
                      <a:lnTo>
                        <a:pt x="202" y="280"/>
                      </a:lnTo>
                      <a:lnTo>
                        <a:pt x="194" y="286"/>
                      </a:lnTo>
                      <a:lnTo>
                        <a:pt x="184" y="292"/>
                      </a:lnTo>
                      <a:lnTo>
                        <a:pt x="172" y="296"/>
                      </a:lnTo>
                      <a:lnTo>
                        <a:pt x="160" y="298"/>
                      </a:lnTo>
                      <a:lnTo>
                        <a:pt x="148" y="300"/>
                      </a:lnTo>
                      <a:lnTo>
                        <a:pt x="136" y="298"/>
                      </a:lnTo>
                      <a:lnTo>
                        <a:pt x="128" y="294"/>
                      </a:lnTo>
                      <a:lnTo>
                        <a:pt x="126" y="292"/>
                      </a:lnTo>
                      <a:lnTo>
                        <a:pt x="124" y="288"/>
                      </a:lnTo>
                      <a:lnTo>
                        <a:pt x="122" y="278"/>
                      </a:lnTo>
                      <a:lnTo>
                        <a:pt x="122" y="18"/>
                      </a:lnTo>
                      <a:lnTo>
                        <a:pt x="46" y="258"/>
                      </a:lnTo>
                      <a:lnTo>
                        <a:pt x="44" y="282"/>
                      </a:lnTo>
                      <a:lnTo>
                        <a:pt x="44" y="290"/>
                      </a:lnTo>
                      <a:lnTo>
                        <a:pt x="40" y="298"/>
                      </a:lnTo>
                      <a:lnTo>
                        <a:pt x="34" y="302"/>
                      </a:lnTo>
                      <a:lnTo>
                        <a:pt x="26" y="306"/>
                      </a:lnTo>
                      <a:lnTo>
                        <a:pt x="16" y="308"/>
                      </a:lnTo>
                      <a:lnTo>
                        <a:pt x="0" y="308"/>
                      </a:lnTo>
                      <a:lnTo>
                        <a:pt x="0" y="318"/>
                      </a:lnTo>
                      <a:lnTo>
                        <a:pt x="146" y="318"/>
                      </a:lnTo>
                      <a:lnTo>
                        <a:pt x="170" y="316"/>
                      </a:lnTo>
                      <a:lnTo>
                        <a:pt x="192" y="314"/>
                      </a:lnTo>
                      <a:lnTo>
                        <a:pt x="212" y="310"/>
                      </a:lnTo>
                      <a:lnTo>
                        <a:pt x="230" y="304"/>
                      </a:lnTo>
                      <a:lnTo>
                        <a:pt x="246" y="296"/>
                      </a:lnTo>
                      <a:lnTo>
                        <a:pt x="260" y="288"/>
                      </a:lnTo>
                      <a:lnTo>
                        <a:pt x="272" y="278"/>
                      </a:lnTo>
                      <a:lnTo>
                        <a:pt x="284" y="266"/>
                      </a:lnTo>
                      <a:lnTo>
                        <a:pt x="292" y="254"/>
                      </a:lnTo>
                      <a:lnTo>
                        <a:pt x="300" y="242"/>
                      </a:lnTo>
                      <a:lnTo>
                        <a:pt x="306" y="230"/>
                      </a:lnTo>
                      <a:lnTo>
                        <a:pt x="312" y="216"/>
                      </a:lnTo>
                      <a:lnTo>
                        <a:pt x="316" y="202"/>
                      </a:lnTo>
                      <a:lnTo>
                        <a:pt x="318" y="188"/>
                      </a:lnTo>
                      <a:lnTo>
                        <a:pt x="320" y="158"/>
                      </a:lnTo>
                      <a:lnTo>
                        <a:pt x="320" y="136"/>
                      </a:lnTo>
                      <a:lnTo>
                        <a:pt x="314" y="110"/>
                      </a:lnTo>
                      <a:lnTo>
                        <a:pt x="310" y="96"/>
                      </a:lnTo>
                      <a:lnTo>
                        <a:pt x="304" y="82"/>
                      </a:lnTo>
                      <a:lnTo>
                        <a:pt x="298" y="70"/>
                      </a:lnTo>
                      <a:lnTo>
                        <a:pt x="288" y="58"/>
                      </a:lnTo>
                      <a:lnTo>
                        <a:pt x="278" y="46"/>
                      </a:lnTo>
                      <a:lnTo>
                        <a:pt x="266" y="34"/>
                      </a:lnTo>
                      <a:lnTo>
                        <a:pt x="252" y="24"/>
                      </a:lnTo>
                      <a:lnTo>
                        <a:pt x="236" y="16"/>
                      </a:lnTo>
                      <a:lnTo>
                        <a:pt x="218" y="10"/>
                      </a:lnTo>
                      <a:lnTo>
                        <a:pt x="198" y="4"/>
                      </a:lnTo>
                      <a:lnTo>
                        <a:pt x="176" y="0"/>
                      </a:lnTo>
                      <a:lnTo>
                        <a:pt x="150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6" y="10"/>
                      </a:lnTo>
                      <a:lnTo>
                        <a:pt x="26" y="10"/>
                      </a:lnTo>
                      <a:lnTo>
                        <a:pt x="34" y="14"/>
                      </a:lnTo>
                      <a:lnTo>
                        <a:pt x="40" y="20"/>
                      </a:lnTo>
                      <a:lnTo>
                        <a:pt x="44" y="26"/>
                      </a:lnTo>
                      <a:lnTo>
                        <a:pt x="44" y="36"/>
                      </a:lnTo>
                      <a:lnTo>
                        <a:pt x="46" y="60"/>
                      </a:lnTo>
                      <a:lnTo>
                        <a:pt x="46" y="258"/>
                      </a:lnTo>
                      <a:lnTo>
                        <a:pt x="122" y="18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20" name="Freeform 19"/>
                <p:cNvSpPr>
                  <a:spLocks/>
                </p:cNvSpPr>
                <p:nvPr/>
              </p:nvSpPr>
              <p:spPr bwMode="auto">
                <a:xfrm>
                  <a:off x="1968" y="1539"/>
                  <a:ext cx="290" cy="318"/>
                </a:xfrm>
                <a:custGeom>
                  <a:avLst/>
                  <a:gdLst>
                    <a:gd name="T0" fmla="*/ 140 w 290"/>
                    <a:gd name="T1" fmla="*/ 146 h 318"/>
                    <a:gd name="T2" fmla="*/ 166 w 290"/>
                    <a:gd name="T3" fmla="*/ 136 h 318"/>
                    <a:gd name="T4" fmla="*/ 180 w 290"/>
                    <a:gd name="T5" fmla="*/ 116 h 318"/>
                    <a:gd name="T6" fmla="*/ 190 w 290"/>
                    <a:gd name="T7" fmla="*/ 72 h 318"/>
                    <a:gd name="T8" fmla="*/ 198 w 290"/>
                    <a:gd name="T9" fmla="*/ 240 h 318"/>
                    <a:gd name="T10" fmla="*/ 184 w 290"/>
                    <a:gd name="T11" fmla="*/ 210 h 318"/>
                    <a:gd name="T12" fmla="*/ 174 w 290"/>
                    <a:gd name="T13" fmla="*/ 186 h 318"/>
                    <a:gd name="T14" fmla="*/ 156 w 290"/>
                    <a:gd name="T15" fmla="*/ 170 h 318"/>
                    <a:gd name="T16" fmla="*/ 122 w 290"/>
                    <a:gd name="T17" fmla="*/ 164 h 318"/>
                    <a:gd name="T18" fmla="*/ 122 w 290"/>
                    <a:gd name="T19" fmla="*/ 276 h 318"/>
                    <a:gd name="T20" fmla="*/ 126 w 290"/>
                    <a:gd name="T21" fmla="*/ 290 h 318"/>
                    <a:gd name="T22" fmla="*/ 136 w 290"/>
                    <a:gd name="T23" fmla="*/ 298 h 318"/>
                    <a:gd name="T24" fmla="*/ 156 w 290"/>
                    <a:gd name="T25" fmla="*/ 300 h 318"/>
                    <a:gd name="T26" fmla="*/ 190 w 290"/>
                    <a:gd name="T27" fmla="*/ 298 h 318"/>
                    <a:gd name="T28" fmla="*/ 226 w 290"/>
                    <a:gd name="T29" fmla="*/ 290 h 318"/>
                    <a:gd name="T30" fmla="*/ 250 w 290"/>
                    <a:gd name="T31" fmla="*/ 272 h 318"/>
                    <a:gd name="T32" fmla="*/ 264 w 290"/>
                    <a:gd name="T33" fmla="*/ 256 h 318"/>
                    <a:gd name="T34" fmla="*/ 276 w 290"/>
                    <a:gd name="T35" fmla="*/ 232 h 318"/>
                    <a:gd name="T36" fmla="*/ 290 w 290"/>
                    <a:gd name="T37" fmla="*/ 216 h 318"/>
                    <a:gd name="T38" fmla="*/ 0 w 290"/>
                    <a:gd name="T39" fmla="*/ 318 h 318"/>
                    <a:gd name="T40" fmla="*/ 16 w 290"/>
                    <a:gd name="T41" fmla="*/ 308 h 318"/>
                    <a:gd name="T42" fmla="*/ 36 w 290"/>
                    <a:gd name="T43" fmla="*/ 302 h 318"/>
                    <a:gd name="T44" fmla="*/ 44 w 290"/>
                    <a:gd name="T45" fmla="*/ 290 h 318"/>
                    <a:gd name="T46" fmla="*/ 46 w 290"/>
                    <a:gd name="T47" fmla="*/ 258 h 318"/>
                    <a:gd name="T48" fmla="*/ 46 w 290"/>
                    <a:gd name="T49" fmla="*/ 36 h 318"/>
                    <a:gd name="T50" fmla="*/ 40 w 290"/>
                    <a:gd name="T51" fmla="*/ 20 h 318"/>
                    <a:gd name="T52" fmla="*/ 26 w 290"/>
                    <a:gd name="T53" fmla="*/ 10 h 318"/>
                    <a:gd name="T54" fmla="*/ 0 w 290"/>
                    <a:gd name="T55" fmla="*/ 8 h 318"/>
                    <a:gd name="T56" fmla="*/ 266 w 290"/>
                    <a:gd name="T57" fmla="*/ 0 h 318"/>
                    <a:gd name="T58" fmla="*/ 258 w 290"/>
                    <a:gd name="T59" fmla="*/ 94 h 318"/>
                    <a:gd name="T60" fmla="*/ 244 w 290"/>
                    <a:gd name="T61" fmla="*/ 52 h 318"/>
                    <a:gd name="T62" fmla="*/ 222 w 290"/>
                    <a:gd name="T63" fmla="*/ 30 h 318"/>
                    <a:gd name="T64" fmla="*/ 190 w 290"/>
                    <a:gd name="T65" fmla="*/ 20 h 318"/>
                    <a:gd name="T66" fmla="*/ 148 w 290"/>
                    <a:gd name="T67" fmla="*/ 18 h 318"/>
                    <a:gd name="T68" fmla="*/ 122 w 290"/>
                    <a:gd name="T69" fmla="*/ 148 h 318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90"/>
                    <a:gd name="T106" fmla="*/ 0 h 318"/>
                    <a:gd name="T107" fmla="*/ 290 w 290"/>
                    <a:gd name="T108" fmla="*/ 318 h 318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90" h="318">
                      <a:moveTo>
                        <a:pt x="122" y="148"/>
                      </a:moveTo>
                      <a:lnTo>
                        <a:pt x="140" y="146"/>
                      </a:lnTo>
                      <a:lnTo>
                        <a:pt x="156" y="142"/>
                      </a:lnTo>
                      <a:lnTo>
                        <a:pt x="166" y="136"/>
                      </a:lnTo>
                      <a:lnTo>
                        <a:pt x="174" y="126"/>
                      </a:lnTo>
                      <a:lnTo>
                        <a:pt x="180" y="116"/>
                      </a:lnTo>
                      <a:lnTo>
                        <a:pt x="184" y="102"/>
                      </a:lnTo>
                      <a:lnTo>
                        <a:pt x="190" y="72"/>
                      </a:lnTo>
                      <a:lnTo>
                        <a:pt x="198" y="72"/>
                      </a:lnTo>
                      <a:lnTo>
                        <a:pt x="198" y="240"/>
                      </a:lnTo>
                      <a:lnTo>
                        <a:pt x="190" y="240"/>
                      </a:lnTo>
                      <a:lnTo>
                        <a:pt x="184" y="210"/>
                      </a:lnTo>
                      <a:lnTo>
                        <a:pt x="180" y="198"/>
                      </a:lnTo>
                      <a:lnTo>
                        <a:pt x="174" y="186"/>
                      </a:lnTo>
                      <a:lnTo>
                        <a:pt x="166" y="178"/>
                      </a:lnTo>
                      <a:lnTo>
                        <a:pt x="156" y="170"/>
                      </a:lnTo>
                      <a:lnTo>
                        <a:pt x="140" y="166"/>
                      </a:lnTo>
                      <a:lnTo>
                        <a:pt x="122" y="164"/>
                      </a:lnTo>
                      <a:lnTo>
                        <a:pt x="122" y="250"/>
                      </a:lnTo>
                      <a:lnTo>
                        <a:pt x="122" y="276"/>
                      </a:lnTo>
                      <a:lnTo>
                        <a:pt x="124" y="284"/>
                      </a:lnTo>
                      <a:lnTo>
                        <a:pt x="126" y="290"/>
                      </a:lnTo>
                      <a:lnTo>
                        <a:pt x="130" y="294"/>
                      </a:lnTo>
                      <a:lnTo>
                        <a:pt x="136" y="298"/>
                      </a:lnTo>
                      <a:lnTo>
                        <a:pt x="144" y="298"/>
                      </a:lnTo>
                      <a:lnTo>
                        <a:pt x="156" y="300"/>
                      </a:lnTo>
                      <a:lnTo>
                        <a:pt x="172" y="300"/>
                      </a:lnTo>
                      <a:lnTo>
                        <a:pt x="190" y="298"/>
                      </a:lnTo>
                      <a:lnTo>
                        <a:pt x="208" y="294"/>
                      </a:lnTo>
                      <a:lnTo>
                        <a:pt x="226" y="290"/>
                      </a:lnTo>
                      <a:lnTo>
                        <a:pt x="242" y="280"/>
                      </a:lnTo>
                      <a:lnTo>
                        <a:pt x="250" y="272"/>
                      </a:lnTo>
                      <a:lnTo>
                        <a:pt x="258" y="264"/>
                      </a:lnTo>
                      <a:lnTo>
                        <a:pt x="264" y="256"/>
                      </a:lnTo>
                      <a:lnTo>
                        <a:pt x="270" y="244"/>
                      </a:lnTo>
                      <a:lnTo>
                        <a:pt x="276" y="232"/>
                      </a:lnTo>
                      <a:lnTo>
                        <a:pt x="282" y="216"/>
                      </a:lnTo>
                      <a:lnTo>
                        <a:pt x="290" y="216"/>
                      </a:lnTo>
                      <a:lnTo>
                        <a:pt x="276" y="318"/>
                      </a:lnTo>
                      <a:lnTo>
                        <a:pt x="0" y="318"/>
                      </a:lnTo>
                      <a:lnTo>
                        <a:pt x="0" y="308"/>
                      </a:lnTo>
                      <a:lnTo>
                        <a:pt x="16" y="308"/>
                      </a:lnTo>
                      <a:lnTo>
                        <a:pt x="26" y="306"/>
                      </a:lnTo>
                      <a:lnTo>
                        <a:pt x="36" y="302"/>
                      </a:lnTo>
                      <a:lnTo>
                        <a:pt x="40" y="298"/>
                      </a:lnTo>
                      <a:lnTo>
                        <a:pt x="44" y="290"/>
                      </a:lnTo>
                      <a:lnTo>
                        <a:pt x="46" y="282"/>
                      </a:lnTo>
                      <a:lnTo>
                        <a:pt x="46" y="258"/>
                      </a:lnTo>
                      <a:lnTo>
                        <a:pt x="46" y="60"/>
                      </a:lnTo>
                      <a:lnTo>
                        <a:pt x="46" y="36"/>
                      </a:lnTo>
                      <a:lnTo>
                        <a:pt x="44" y="26"/>
                      </a:lnTo>
                      <a:lnTo>
                        <a:pt x="40" y="20"/>
                      </a:lnTo>
                      <a:lnTo>
                        <a:pt x="36" y="14"/>
                      </a:lnTo>
                      <a:lnTo>
                        <a:pt x="26" y="10"/>
                      </a:lnTo>
                      <a:lnTo>
                        <a:pt x="16" y="10"/>
                      </a:lnTo>
                      <a:lnTo>
                        <a:pt x="0" y="8"/>
                      </a:lnTo>
                      <a:lnTo>
                        <a:pt x="0" y="0"/>
                      </a:lnTo>
                      <a:lnTo>
                        <a:pt x="266" y="0"/>
                      </a:lnTo>
                      <a:lnTo>
                        <a:pt x="266" y="94"/>
                      </a:lnTo>
                      <a:lnTo>
                        <a:pt x="258" y="94"/>
                      </a:lnTo>
                      <a:lnTo>
                        <a:pt x="252" y="70"/>
                      </a:lnTo>
                      <a:lnTo>
                        <a:pt x="244" y="52"/>
                      </a:lnTo>
                      <a:lnTo>
                        <a:pt x="234" y="38"/>
                      </a:lnTo>
                      <a:lnTo>
                        <a:pt x="222" y="30"/>
                      </a:lnTo>
                      <a:lnTo>
                        <a:pt x="208" y="24"/>
                      </a:lnTo>
                      <a:lnTo>
                        <a:pt x="190" y="20"/>
                      </a:lnTo>
                      <a:lnTo>
                        <a:pt x="170" y="18"/>
                      </a:lnTo>
                      <a:lnTo>
                        <a:pt x="148" y="18"/>
                      </a:lnTo>
                      <a:lnTo>
                        <a:pt x="122" y="18"/>
                      </a:lnTo>
                      <a:lnTo>
                        <a:pt x="122" y="148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21" name="Freeform 20"/>
                <p:cNvSpPr>
                  <a:spLocks/>
                </p:cNvSpPr>
                <p:nvPr/>
              </p:nvSpPr>
              <p:spPr bwMode="auto">
                <a:xfrm>
                  <a:off x="2288" y="1539"/>
                  <a:ext cx="434" cy="318"/>
                </a:xfrm>
                <a:custGeom>
                  <a:avLst/>
                  <a:gdLst>
                    <a:gd name="T0" fmla="*/ 434 w 434"/>
                    <a:gd name="T1" fmla="*/ 0 h 318"/>
                    <a:gd name="T2" fmla="*/ 420 w 434"/>
                    <a:gd name="T3" fmla="*/ 10 h 318"/>
                    <a:gd name="T4" fmla="*/ 400 w 434"/>
                    <a:gd name="T5" fmla="*/ 14 h 318"/>
                    <a:gd name="T6" fmla="*/ 392 w 434"/>
                    <a:gd name="T7" fmla="*/ 26 h 318"/>
                    <a:gd name="T8" fmla="*/ 390 w 434"/>
                    <a:gd name="T9" fmla="*/ 60 h 318"/>
                    <a:gd name="T10" fmla="*/ 390 w 434"/>
                    <a:gd name="T11" fmla="*/ 282 h 318"/>
                    <a:gd name="T12" fmla="*/ 396 w 434"/>
                    <a:gd name="T13" fmla="*/ 298 h 318"/>
                    <a:gd name="T14" fmla="*/ 408 w 434"/>
                    <a:gd name="T15" fmla="*/ 306 h 318"/>
                    <a:gd name="T16" fmla="*/ 434 w 434"/>
                    <a:gd name="T17" fmla="*/ 308 h 318"/>
                    <a:gd name="T18" fmla="*/ 268 w 434"/>
                    <a:gd name="T19" fmla="*/ 318 h 318"/>
                    <a:gd name="T20" fmla="*/ 284 w 434"/>
                    <a:gd name="T21" fmla="*/ 308 h 318"/>
                    <a:gd name="T22" fmla="*/ 302 w 434"/>
                    <a:gd name="T23" fmla="*/ 302 h 318"/>
                    <a:gd name="T24" fmla="*/ 312 w 434"/>
                    <a:gd name="T25" fmla="*/ 290 h 318"/>
                    <a:gd name="T26" fmla="*/ 314 w 434"/>
                    <a:gd name="T27" fmla="*/ 258 h 318"/>
                    <a:gd name="T28" fmla="*/ 312 w 434"/>
                    <a:gd name="T29" fmla="*/ 30 h 318"/>
                    <a:gd name="T30" fmla="*/ 186 w 434"/>
                    <a:gd name="T31" fmla="*/ 318 h 318"/>
                    <a:gd name="T32" fmla="*/ 62 w 434"/>
                    <a:gd name="T33" fmla="*/ 32 h 318"/>
                    <a:gd name="T34" fmla="*/ 64 w 434"/>
                    <a:gd name="T35" fmla="*/ 278 h 318"/>
                    <a:gd name="T36" fmla="*/ 68 w 434"/>
                    <a:gd name="T37" fmla="*/ 294 h 318"/>
                    <a:gd name="T38" fmla="*/ 80 w 434"/>
                    <a:gd name="T39" fmla="*/ 304 h 318"/>
                    <a:gd name="T40" fmla="*/ 96 w 434"/>
                    <a:gd name="T41" fmla="*/ 308 h 318"/>
                    <a:gd name="T42" fmla="*/ 108 w 434"/>
                    <a:gd name="T43" fmla="*/ 318 h 318"/>
                    <a:gd name="T44" fmla="*/ 0 w 434"/>
                    <a:gd name="T45" fmla="*/ 308 h 318"/>
                    <a:gd name="T46" fmla="*/ 20 w 434"/>
                    <a:gd name="T47" fmla="*/ 306 h 318"/>
                    <a:gd name="T48" fmla="*/ 34 w 434"/>
                    <a:gd name="T49" fmla="*/ 300 h 318"/>
                    <a:gd name="T50" fmla="*/ 42 w 434"/>
                    <a:gd name="T51" fmla="*/ 286 h 318"/>
                    <a:gd name="T52" fmla="*/ 44 w 434"/>
                    <a:gd name="T53" fmla="*/ 270 h 318"/>
                    <a:gd name="T54" fmla="*/ 44 w 434"/>
                    <a:gd name="T55" fmla="*/ 36 h 318"/>
                    <a:gd name="T56" fmla="*/ 40 w 434"/>
                    <a:gd name="T57" fmla="*/ 20 h 318"/>
                    <a:gd name="T58" fmla="*/ 26 w 434"/>
                    <a:gd name="T59" fmla="*/ 10 h 318"/>
                    <a:gd name="T60" fmla="*/ 0 w 434"/>
                    <a:gd name="T61" fmla="*/ 8 h 318"/>
                    <a:gd name="T62" fmla="*/ 130 w 434"/>
                    <a:gd name="T63" fmla="*/ 0 h 318"/>
                    <a:gd name="T64" fmla="*/ 306 w 434"/>
                    <a:gd name="T65" fmla="*/ 0 h 31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434"/>
                    <a:gd name="T100" fmla="*/ 0 h 318"/>
                    <a:gd name="T101" fmla="*/ 434 w 434"/>
                    <a:gd name="T102" fmla="*/ 318 h 318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434" h="318">
                      <a:moveTo>
                        <a:pt x="306" y="0"/>
                      </a:moveTo>
                      <a:lnTo>
                        <a:pt x="434" y="0"/>
                      </a:lnTo>
                      <a:lnTo>
                        <a:pt x="434" y="8"/>
                      </a:lnTo>
                      <a:lnTo>
                        <a:pt x="420" y="10"/>
                      </a:lnTo>
                      <a:lnTo>
                        <a:pt x="408" y="10"/>
                      </a:lnTo>
                      <a:lnTo>
                        <a:pt x="400" y="14"/>
                      </a:lnTo>
                      <a:lnTo>
                        <a:pt x="396" y="20"/>
                      </a:lnTo>
                      <a:lnTo>
                        <a:pt x="392" y="26"/>
                      </a:lnTo>
                      <a:lnTo>
                        <a:pt x="390" y="36"/>
                      </a:lnTo>
                      <a:lnTo>
                        <a:pt x="390" y="60"/>
                      </a:lnTo>
                      <a:lnTo>
                        <a:pt x="390" y="258"/>
                      </a:lnTo>
                      <a:lnTo>
                        <a:pt x="390" y="282"/>
                      </a:lnTo>
                      <a:lnTo>
                        <a:pt x="392" y="290"/>
                      </a:lnTo>
                      <a:lnTo>
                        <a:pt x="396" y="298"/>
                      </a:lnTo>
                      <a:lnTo>
                        <a:pt x="400" y="302"/>
                      </a:lnTo>
                      <a:lnTo>
                        <a:pt x="408" y="306"/>
                      </a:lnTo>
                      <a:lnTo>
                        <a:pt x="420" y="308"/>
                      </a:lnTo>
                      <a:lnTo>
                        <a:pt x="434" y="308"/>
                      </a:lnTo>
                      <a:lnTo>
                        <a:pt x="434" y="318"/>
                      </a:lnTo>
                      <a:lnTo>
                        <a:pt x="268" y="318"/>
                      </a:lnTo>
                      <a:lnTo>
                        <a:pt x="268" y="308"/>
                      </a:lnTo>
                      <a:lnTo>
                        <a:pt x="284" y="308"/>
                      </a:lnTo>
                      <a:lnTo>
                        <a:pt x="294" y="306"/>
                      </a:lnTo>
                      <a:lnTo>
                        <a:pt x="302" y="302"/>
                      </a:lnTo>
                      <a:lnTo>
                        <a:pt x="308" y="298"/>
                      </a:lnTo>
                      <a:lnTo>
                        <a:pt x="312" y="290"/>
                      </a:lnTo>
                      <a:lnTo>
                        <a:pt x="312" y="282"/>
                      </a:lnTo>
                      <a:lnTo>
                        <a:pt x="314" y="258"/>
                      </a:lnTo>
                      <a:lnTo>
                        <a:pt x="314" y="28"/>
                      </a:lnTo>
                      <a:lnTo>
                        <a:pt x="312" y="30"/>
                      </a:lnTo>
                      <a:lnTo>
                        <a:pt x="192" y="318"/>
                      </a:lnTo>
                      <a:lnTo>
                        <a:pt x="186" y="318"/>
                      </a:lnTo>
                      <a:lnTo>
                        <a:pt x="64" y="32"/>
                      </a:lnTo>
                      <a:lnTo>
                        <a:pt x="62" y="32"/>
                      </a:lnTo>
                      <a:lnTo>
                        <a:pt x="62" y="270"/>
                      </a:lnTo>
                      <a:lnTo>
                        <a:pt x="64" y="278"/>
                      </a:lnTo>
                      <a:lnTo>
                        <a:pt x="66" y="286"/>
                      </a:lnTo>
                      <a:lnTo>
                        <a:pt x="68" y="294"/>
                      </a:lnTo>
                      <a:lnTo>
                        <a:pt x="74" y="300"/>
                      </a:lnTo>
                      <a:lnTo>
                        <a:pt x="80" y="304"/>
                      </a:lnTo>
                      <a:lnTo>
                        <a:pt x="88" y="306"/>
                      </a:lnTo>
                      <a:lnTo>
                        <a:pt x="96" y="308"/>
                      </a:lnTo>
                      <a:lnTo>
                        <a:pt x="108" y="308"/>
                      </a:lnTo>
                      <a:lnTo>
                        <a:pt x="108" y="318"/>
                      </a:lnTo>
                      <a:lnTo>
                        <a:pt x="0" y="318"/>
                      </a:lnTo>
                      <a:lnTo>
                        <a:pt x="0" y="308"/>
                      </a:lnTo>
                      <a:lnTo>
                        <a:pt x="10" y="308"/>
                      </a:lnTo>
                      <a:lnTo>
                        <a:pt x="20" y="306"/>
                      </a:lnTo>
                      <a:lnTo>
                        <a:pt x="28" y="304"/>
                      </a:lnTo>
                      <a:lnTo>
                        <a:pt x="34" y="300"/>
                      </a:lnTo>
                      <a:lnTo>
                        <a:pt x="38" y="294"/>
                      </a:lnTo>
                      <a:lnTo>
                        <a:pt x="42" y="286"/>
                      </a:lnTo>
                      <a:lnTo>
                        <a:pt x="44" y="278"/>
                      </a:lnTo>
                      <a:lnTo>
                        <a:pt x="44" y="270"/>
                      </a:lnTo>
                      <a:lnTo>
                        <a:pt x="44" y="60"/>
                      </a:lnTo>
                      <a:lnTo>
                        <a:pt x="44" y="36"/>
                      </a:lnTo>
                      <a:lnTo>
                        <a:pt x="42" y="26"/>
                      </a:lnTo>
                      <a:lnTo>
                        <a:pt x="40" y="20"/>
                      </a:lnTo>
                      <a:lnTo>
                        <a:pt x="34" y="14"/>
                      </a:lnTo>
                      <a:lnTo>
                        <a:pt x="26" y="10"/>
                      </a:lnTo>
                      <a:lnTo>
                        <a:pt x="14" y="10"/>
                      </a:lnTo>
                      <a:lnTo>
                        <a:pt x="0" y="8"/>
                      </a:lnTo>
                      <a:lnTo>
                        <a:pt x="0" y="0"/>
                      </a:lnTo>
                      <a:lnTo>
                        <a:pt x="130" y="0"/>
                      </a:lnTo>
                      <a:lnTo>
                        <a:pt x="220" y="210"/>
                      </a:lnTo>
                      <a:lnTo>
                        <a:pt x="306" y="0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22" name="Freeform 21"/>
                <p:cNvSpPr>
                  <a:spLocks/>
                </p:cNvSpPr>
                <p:nvPr/>
              </p:nvSpPr>
              <p:spPr bwMode="auto">
                <a:xfrm>
                  <a:off x="2742" y="1539"/>
                  <a:ext cx="167" cy="318"/>
                </a:xfrm>
                <a:custGeom>
                  <a:avLst/>
                  <a:gdLst>
                    <a:gd name="T0" fmla="*/ 122 w 167"/>
                    <a:gd name="T1" fmla="*/ 258 h 318"/>
                    <a:gd name="T2" fmla="*/ 122 w 167"/>
                    <a:gd name="T3" fmla="*/ 282 h 318"/>
                    <a:gd name="T4" fmla="*/ 124 w 167"/>
                    <a:gd name="T5" fmla="*/ 290 h 318"/>
                    <a:gd name="T6" fmla="*/ 128 w 167"/>
                    <a:gd name="T7" fmla="*/ 298 h 318"/>
                    <a:gd name="T8" fmla="*/ 134 w 167"/>
                    <a:gd name="T9" fmla="*/ 302 h 318"/>
                    <a:gd name="T10" fmla="*/ 141 w 167"/>
                    <a:gd name="T11" fmla="*/ 306 h 318"/>
                    <a:gd name="T12" fmla="*/ 151 w 167"/>
                    <a:gd name="T13" fmla="*/ 308 h 318"/>
                    <a:gd name="T14" fmla="*/ 167 w 167"/>
                    <a:gd name="T15" fmla="*/ 308 h 318"/>
                    <a:gd name="T16" fmla="*/ 167 w 167"/>
                    <a:gd name="T17" fmla="*/ 318 h 318"/>
                    <a:gd name="T18" fmla="*/ 0 w 167"/>
                    <a:gd name="T19" fmla="*/ 318 h 318"/>
                    <a:gd name="T20" fmla="*/ 0 w 167"/>
                    <a:gd name="T21" fmla="*/ 308 h 318"/>
                    <a:gd name="T22" fmla="*/ 16 w 167"/>
                    <a:gd name="T23" fmla="*/ 308 h 318"/>
                    <a:gd name="T24" fmla="*/ 26 w 167"/>
                    <a:gd name="T25" fmla="*/ 306 h 318"/>
                    <a:gd name="T26" fmla="*/ 34 w 167"/>
                    <a:gd name="T27" fmla="*/ 302 h 318"/>
                    <a:gd name="T28" fmla="*/ 40 w 167"/>
                    <a:gd name="T29" fmla="*/ 298 h 318"/>
                    <a:gd name="T30" fmla="*/ 44 w 167"/>
                    <a:gd name="T31" fmla="*/ 290 h 318"/>
                    <a:gd name="T32" fmla="*/ 46 w 167"/>
                    <a:gd name="T33" fmla="*/ 282 h 318"/>
                    <a:gd name="T34" fmla="*/ 46 w 167"/>
                    <a:gd name="T35" fmla="*/ 258 h 318"/>
                    <a:gd name="T36" fmla="*/ 46 w 167"/>
                    <a:gd name="T37" fmla="*/ 60 h 318"/>
                    <a:gd name="T38" fmla="*/ 46 w 167"/>
                    <a:gd name="T39" fmla="*/ 36 h 318"/>
                    <a:gd name="T40" fmla="*/ 44 w 167"/>
                    <a:gd name="T41" fmla="*/ 26 h 318"/>
                    <a:gd name="T42" fmla="*/ 40 w 167"/>
                    <a:gd name="T43" fmla="*/ 20 h 318"/>
                    <a:gd name="T44" fmla="*/ 34 w 167"/>
                    <a:gd name="T45" fmla="*/ 14 h 318"/>
                    <a:gd name="T46" fmla="*/ 26 w 167"/>
                    <a:gd name="T47" fmla="*/ 10 h 318"/>
                    <a:gd name="T48" fmla="*/ 16 w 167"/>
                    <a:gd name="T49" fmla="*/ 10 h 318"/>
                    <a:gd name="T50" fmla="*/ 0 w 167"/>
                    <a:gd name="T51" fmla="*/ 8 h 318"/>
                    <a:gd name="T52" fmla="*/ 0 w 167"/>
                    <a:gd name="T53" fmla="*/ 0 h 318"/>
                    <a:gd name="T54" fmla="*/ 167 w 167"/>
                    <a:gd name="T55" fmla="*/ 0 h 318"/>
                    <a:gd name="T56" fmla="*/ 167 w 167"/>
                    <a:gd name="T57" fmla="*/ 8 h 318"/>
                    <a:gd name="T58" fmla="*/ 151 w 167"/>
                    <a:gd name="T59" fmla="*/ 10 h 318"/>
                    <a:gd name="T60" fmla="*/ 141 w 167"/>
                    <a:gd name="T61" fmla="*/ 10 h 318"/>
                    <a:gd name="T62" fmla="*/ 134 w 167"/>
                    <a:gd name="T63" fmla="*/ 14 h 318"/>
                    <a:gd name="T64" fmla="*/ 128 w 167"/>
                    <a:gd name="T65" fmla="*/ 20 h 318"/>
                    <a:gd name="T66" fmla="*/ 124 w 167"/>
                    <a:gd name="T67" fmla="*/ 26 h 318"/>
                    <a:gd name="T68" fmla="*/ 122 w 167"/>
                    <a:gd name="T69" fmla="*/ 36 h 318"/>
                    <a:gd name="T70" fmla="*/ 122 w 167"/>
                    <a:gd name="T71" fmla="*/ 60 h 318"/>
                    <a:gd name="T72" fmla="*/ 122 w 167"/>
                    <a:gd name="T73" fmla="*/ 258 h 31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67"/>
                    <a:gd name="T112" fmla="*/ 0 h 318"/>
                    <a:gd name="T113" fmla="*/ 167 w 167"/>
                    <a:gd name="T114" fmla="*/ 318 h 318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67" h="318">
                      <a:moveTo>
                        <a:pt x="122" y="258"/>
                      </a:moveTo>
                      <a:lnTo>
                        <a:pt x="122" y="282"/>
                      </a:lnTo>
                      <a:lnTo>
                        <a:pt x="124" y="290"/>
                      </a:lnTo>
                      <a:lnTo>
                        <a:pt x="128" y="298"/>
                      </a:lnTo>
                      <a:lnTo>
                        <a:pt x="134" y="302"/>
                      </a:lnTo>
                      <a:lnTo>
                        <a:pt x="141" y="306"/>
                      </a:lnTo>
                      <a:lnTo>
                        <a:pt x="151" y="308"/>
                      </a:lnTo>
                      <a:lnTo>
                        <a:pt x="167" y="308"/>
                      </a:lnTo>
                      <a:lnTo>
                        <a:pt x="167" y="318"/>
                      </a:lnTo>
                      <a:lnTo>
                        <a:pt x="0" y="318"/>
                      </a:lnTo>
                      <a:lnTo>
                        <a:pt x="0" y="308"/>
                      </a:lnTo>
                      <a:lnTo>
                        <a:pt x="16" y="308"/>
                      </a:lnTo>
                      <a:lnTo>
                        <a:pt x="26" y="306"/>
                      </a:lnTo>
                      <a:lnTo>
                        <a:pt x="34" y="302"/>
                      </a:lnTo>
                      <a:lnTo>
                        <a:pt x="40" y="298"/>
                      </a:lnTo>
                      <a:lnTo>
                        <a:pt x="44" y="290"/>
                      </a:lnTo>
                      <a:lnTo>
                        <a:pt x="46" y="282"/>
                      </a:lnTo>
                      <a:lnTo>
                        <a:pt x="46" y="258"/>
                      </a:lnTo>
                      <a:lnTo>
                        <a:pt x="46" y="60"/>
                      </a:lnTo>
                      <a:lnTo>
                        <a:pt x="46" y="36"/>
                      </a:lnTo>
                      <a:lnTo>
                        <a:pt x="44" y="26"/>
                      </a:lnTo>
                      <a:lnTo>
                        <a:pt x="40" y="20"/>
                      </a:lnTo>
                      <a:lnTo>
                        <a:pt x="34" y="14"/>
                      </a:lnTo>
                      <a:lnTo>
                        <a:pt x="26" y="10"/>
                      </a:lnTo>
                      <a:lnTo>
                        <a:pt x="16" y="10"/>
                      </a:lnTo>
                      <a:lnTo>
                        <a:pt x="0" y="8"/>
                      </a:lnTo>
                      <a:lnTo>
                        <a:pt x="0" y="0"/>
                      </a:lnTo>
                      <a:lnTo>
                        <a:pt x="167" y="0"/>
                      </a:lnTo>
                      <a:lnTo>
                        <a:pt x="167" y="8"/>
                      </a:lnTo>
                      <a:lnTo>
                        <a:pt x="151" y="10"/>
                      </a:lnTo>
                      <a:lnTo>
                        <a:pt x="141" y="10"/>
                      </a:lnTo>
                      <a:lnTo>
                        <a:pt x="134" y="14"/>
                      </a:lnTo>
                      <a:lnTo>
                        <a:pt x="128" y="20"/>
                      </a:lnTo>
                      <a:lnTo>
                        <a:pt x="124" y="26"/>
                      </a:lnTo>
                      <a:lnTo>
                        <a:pt x="122" y="36"/>
                      </a:lnTo>
                      <a:lnTo>
                        <a:pt x="122" y="60"/>
                      </a:lnTo>
                      <a:lnTo>
                        <a:pt x="122" y="258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23" name="Freeform 22"/>
                <p:cNvSpPr>
                  <a:spLocks/>
                </p:cNvSpPr>
                <p:nvPr/>
              </p:nvSpPr>
              <p:spPr bwMode="auto">
                <a:xfrm>
                  <a:off x="2923" y="1533"/>
                  <a:ext cx="338" cy="324"/>
                </a:xfrm>
                <a:custGeom>
                  <a:avLst/>
                  <a:gdLst>
                    <a:gd name="T0" fmla="*/ 188 w 338"/>
                    <a:gd name="T1" fmla="*/ 216 h 324"/>
                    <a:gd name="T2" fmla="*/ 92 w 338"/>
                    <a:gd name="T3" fmla="*/ 216 h 324"/>
                    <a:gd name="T4" fmla="*/ 140 w 338"/>
                    <a:gd name="T5" fmla="*/ 106 h 324"/>
                    <a:gd name="T6" fmla="*/ 188 w 338"/>
                    <a:gd name="T7" fmla="*/ 216 h 324"/>
                    <a:gd name="T8" fmla="*/ 194 w 338"/>
                    <a:gd name="T9" fmla="*/ 232 h 324"/>
                    <a:gd name="T10" fmla="*/ 216 w 338"/>
                    <a:gd name="T11" fmla="*/ 280 h 324"/>
                    <a:gd name="T12" fmla="*/ 220 w 338"/>
                    <a:gd name="T13" fmla="*/ 290 h 324"/>
                    <a:gd name="T14" fmla="*/ 220 w 338"/>
                    <a:gd name="T15" fmla="*/ 300 h 324"/>
                    <a:gd name="T16" fmla="*/ 220 w 338"/>
                    <a:gd name="T17" fmla="*/ 304 h 324"/>
                    <a:gd name="T18" fmla="*/ 216 w 338"/>
                    <a:gd name="T19" fmla="*/ 308 h 324"/>
                    <a:gd name="T20" fmla="*/ 212 w 338"/>
                    <a:gd name="T21" fmla="*/ 312 h 324"/>
                    <a:gd name="T22" fmla="*/ 208 w 338"/>
                    <a:gd name="T23" fmla="*/ 314 h 324"/>
                    <a:gd name="T24" fmla="*/ 194 w 338"/>
                    <a:gd name="T25" fmla="*/ 314 h 324"/>
                    <a:gd name="T26" fmla="*/ 184 w 338"/>
                    <a:gd name="T27" fmla="*/ 314 h 324"/>
                    <a:gd name="T28" fmla="*/ 184 w 338"/>
                    <a:gd name="T29" fmla="*/ 324 h 324"/>
                    <a:gd name="T30" fmla="*/ 338 w 338"/>
                    <a:gd name="T31" fmla="*/ 324 h 324"/>
                    <a:gd name="T32" fmla="*/ 338 w 338"/>
                    <a:gd name="T33" fmla="*/ 314 h 324"/>
                    <a:gd name="T34" fmla="*/ 328 w 338"/>
                    <a:gd name="T35" fmla="*/ 314 h 324"/>
                    <a:gd name="T36" fmla="*/ 320 w 338"/>
                    <a:gd name="T37" fmla="*/ 310 h 324"/>
                    <a:gd name="T38" fmla="*/ 314 w 338"/>
                    <a:gd name="T39" fmla="*/ 304 h 324"/>
                    <a:gd name="T40" fmla="*/ 308 w 338"/>
                    <a:gd name="T41" fmla="*/ 298 h 324"/>
                    <a:gd name="T42" fmla="*/ 298 w 338"/>
                    <a:gd name="T43" fmla="*/ 282 h 324"/>
                    <a:gd name="T44" fmla="*/ 290 w 338"/>
                    <a:gd name="T45" fmla="*/ 264 h 324"/>
                    <a:gd name="T46" fmla="*/ 174 w 338"/>
                    <a:gd name="T47" fmla="*/ 0 h 324"/>
                    <a:gd name="T48" fmla="*/ 168 w 338"/>
                    <a:gd name="T49" fmla="*/ 0 h 324"/>
                    <a:gd name="T50" fmla="*/ 58 w 338"/>
                    <a:gd name="T51" fmla="*/ 248 h 324"/>
                    <a:gd name="T52" fmla="*/ 48 w 338"/>
                    <a:gd name="T53" fmla="*/ 268 h 324"/>
                    <a:gd name="T54" fmla="*/ 36 w 338"/>
                    <a:gd name="T55" fmla="*/ 290 h 324"/>
                    <a:gd name="T56" fmla="*/ 30 w 338"/>
                    <a:gd name="T57" fmla="*/ 300 h 324"/>
                    <a:gd name="T58" fmla="*/ 20 w 338"/>
                    <a:gd name="T59" fmla="*/ 306 h 324"/>
                    <a:gd name="T60" fmla="*/ 12 w 338"/>
                    <a:gd name="T61" fmla="*/ 312 h 324"/>
                    <a:gd name="T62" fmla="*/ 0 w 338"/>
                    <a:gd name="T63" fmla="*/ 314 h 324"/>
                    <a:gd name="T64" fmla="*/ 0 w 338"/>
                    <a:gd name="T65" fmla="*/ 324 h 324"/>
                    <a:gd name="T66" fmla="*/ 106 w 338"/>
                    <a:gd name="T67" fmla="*/ 324 h 324"/>
                    <a:gd name="T68" fmla="*/ 106 w 338"/>
                    <a:gd name="T69" fmla="*/ 314 h 324"/>
                    <a:gd name="T70" fmla="*/ 88 w 338"/>
                    <a:gd name="T71" fmla="*/ 314 h 324"/>
                    <a:gd name="T72" fmla="*/ 76 w 338"/>
                    <a:gd name="T73" fmla="*/ 310 h 324"/>
                    <a:gd name="T74" fmla="*/ 70 w 338"/>
                    <a:gd name="T75" fmla="*/ 306 h 324"/>
                    <a:gd name="T76" fmla="*/ 66 w 338"/>
                    <a:gd name="T77" fmla="*/ 302 h 324"/>
                    <a:gd name="T78" fmla="*/ 64 w 338"/>
                    <a:gd name="T79" fmla="*/ 296 h 324"/>
                    <a:gd name="T80" fmla="*/ 64 w 338"/>
                    <a:gd name="T81" fmla="*/ 288 h 324"/>
                    <a:gd name="T82" fmla="*/ 64 w 338"/>
                    <a:gd name="T83" fmla="*/ 282 h 324"/>
                    <a:gd name="T84" fmla="*/ 66 w 338"/>
                    <a:gd name="T85" fmla="*/ 274 h 324"/>
                    <a:gd name="T86" fmla="*/ 72 w 338"/>
                    <a:gd name="T87" fmla="*/ 258 h 324"/>
                    <a:gd name="T88" fmla="*/ 84 w 338"/>
                    <a:gd name="T89" fmla="*/ 232 h 324"/>
                    <a:gd name="T90" fmla="*/ 194 w 338"/>
                    <a:gd name="T91" fmla="*/ 232 h 324"/>
                    <a:gd name="T92" fmla="*/ 188 w 338"/>
                    <a:gd name="T93" fmla="*/ 216 h 324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338"/>
                    <a:gd name="T142" fmla="*/ 0 h 324"/>
                    <a:gd name="T143" fmla="*/ 338 w 338"/>
                    <a:gd name="T144" fmla="*/ 324 h 324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338" h="324">
                      <a:moveTo>
                        <a:pt x="188" y="216"/>
                      </a:moveTo>
                      <a:lnTo>
                        <a:pt x="92" y="216"/>
                      </a:lnTo>
                      <a:lnTo>
                        <a:pt x="140" y="106"/>
                      </a:lnTo>
                      <a:lnTo>
                        <a:pt x="188" y="216"/>
                      </a:lnTo>
                      <a:lnTo>
                        <a:pt x="194" y="232"/>
                      </a:lnTo>
                      <a:lnTo>
                        <a:pt x="216" y="280"/>
                      </a:lnTo>
                      <a:lnTo>
                        <a:pt x="220" y="290"/>
                      </a:lnTo>
                      <a:lnTo>
                        <a:pt x="220" y="300"/>
                      </a:lnTo>
                      <a:lnTo>
                        <a:pt x="220" y="304"/>
                      </a:lnTo>
                      <a:lnTo>
                        <a:pt x="216" y="308"/>
                      </a:lnTo>
                      <a:lnTo>
                        <a:pt x="212" y="312"/>
                      </a:lnTo>
                      <a:lnTo>
                        <a:pt x="208" y="314"/>
                      </a:lnTo>
                      <a:lnTo>
                        <a:pt x="194" y="314"/>
                      </a:lnTo>
                      <a:lnTo>
                        <a:pt x="184" y="314"/>
                      </a:lnTo>
                      <a:lnTo>
                        <a:pt x="184" y="324"/>
                      </a:lnTo>
                      <a:lnTo>
                        <a:pt x="338" y="324"/>
                      </a:lnTo>
                      <a:lnTo>
                        <a:pt x="338" y="314"/>
                      </a:lnTo>
                      <a:lnTo>
                        <a:pt x="328" y="314"/>
                      </a:lnTo>
                      <a:lnTo>
                        <a:pt x="320" y="310"/>
                      </a:lnTo>
                      <a:lnTo>
                        <a:pt x="314" y="304"/>
                      </a:lnTo>
                      <a:lnTo>
                        <a:pt x="308" y="298"/>
                      </a:lnTo>
                      <a:lnTo>
                        <a:pt x="298" y="282"/>
                      </a:lnTo>
                      <a:lnTo>
                        <a:pt x="290" y="264"/>
                      </a:lnTo>
                      <a:lnTo>
                        <a:pt x="174" y="0"/>
                      </a:lnTo>
                      <a:lnTo>
                        <a:pt x="168" y="0"/>
                      </a:lnTo>
                      <a:lnTo>
                        <a:pt x="58" y="248"/>
                      </a:lnTo>
                      <a:lnTo>
                        <a:pt x="48" y="268"/>
                      </a:lnTo>
                      <a:lnTo>
                        <a:pt x="36" y="290"/>
                      </a:lnTo>
                      <a:lnTo>
                        <a:pt x="30" y="300"/>
                      </a:lnTo>
                      <a:lnTo>
                        <a:pt x="20" y="306"/>
                      </a:lnTo>
                      <a:lnTo>
                        <a:pt x="12" y="312"/>
                      </a:lnTo>
                      <a:lnTo>
                        <a:pt x="0" y="314"/>
                      </a:lnTo>
                      <a:lnTo>
                        <a:pt x="0" y="324"/>
                      </a:lnTo>
                      <a:lnTo>
                        <a:pt x="106" y="324"/>
                      </a:lnTo>
                      <a:lnTo>
                        <a:pt x="106" y="314"/>
                      </a:lnTo>
                      <a:lnTo>
                        <a:pt x="88" y="314"/>
                      </a:lnTo>
                      <a:lnTo>
                        <a:pt x="76" y="310"/>
                      </a:lnTo>
                      <a:lnTo>
                        <a:pt x="70" y="306"/>
                      </a:lnTo>
                      <a:lnTo>
                        <a:pt x="66" y="302"/>
                      </a:lnTo>
                      <a:lnTo>
                        <a:pt x="64" y="296"/>
                      </a:lnTo>
                      <a:lnTo>
                        <a:pt x="64" y="288"/>
                      </a:lnTo>
                      <a:lnTo>
                        <a:pt x="64" y="282"/>
                      </a:lnTo>
                      <a:lnTo>
                        <a:pt x="66" y="274"/>
                      </a:lnTo>
                      <a:lnTo>
                        <a:pt x="72" y="258"/>
                      </a:lnTo>
                      <a:lnTo>
                        <a:pt x="84" y="232"/>
                      </a:lnTo>
                      <a:lnTo>
                        <a:pt x="194" y="232"/>
                      </a:lnTo>
                      <a:lnTo>
                        <a:pt x="188" y="216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24" name="Freeform 23"/>
                <p:cNvSpPr>
                  <a:spLocks/>
                </p:cNvSpPr>
                <p:nvPr/>
              </p:nvSpPr>
              <p:spPr bwMode="auto">
                <a:xfrm>
                  <a:off x="3531" y="1531"/>
                  <a:ext cx="222" cy="332"/>
                </a:xfrm>
                <a:custGeom>
                  <a:avLst/>
                  <a:gdLst>
                    <a:gd name="T0" fmla="*/ 194 w 222"/>
                    <a:gd name="T1" fmla="*/ 106 h 332"/>
                    <a:gd name="T2" fmla="*/ 184 w 222"/>
                    <a:gd name="T3" fmla="*/ 74 h 332"/>
                    <a:gd name="T4" fmla="*/ 164 w 222"/>
                    <a:gd name="T5" fmla="*/ 46 h 332"/>
                    <a:gd name="T6" fmla="*/ 136 w 222"/>
                    <a:gd name="T7" fmla="*/ 26 h 332"/>
                    <a:gd name="T8" fmla="*/ 104 w 222"/>
                    <a:gd name="T9" fmla="*/ 18 h 332"/>
                    <a:gd name="T10" fmla="*/ 84 w 222"/>
                    <a:gd name="T11" fmla="*/ 22 h 332"/>
                    <a:gd name="T12" fmla="*/ 68 w 222"/>
                    <a:gd name="T13" fmla="*/ 28 h 332"/>
                    <a:gd name="T14" fmla="*/ 56 w 222"/>
                    <a:gd name="T15" fmla="*/ 42 h 332"/>
                    <a:gd name="T16" fmla="*/ 50 w 222"/>
                    <a:gd name="T17" fmla="*/ 62 h 332"/>
                    <a:gd name="T18" fmla="*/ 58 w 222"/>
                    <a:gd name="T19" fmla="*/ 82 h 332"/>
                    <a:gd name="T20" fmla="*/ 78 w 222"/>
                    <a:gd name="T21" fmla="*/ 100 h 332"/>
                    <a:gd name="T22" fmla="*/ 136 w 222"/>
                    <a:gd name="T23" fmla="*/ 132 h 332"/>
                    <a:gd name="T24" fmla="*/ 182 w 222"/>
                    <a:gd name="T25" fmla="*/ 160 h 332"/>
                    <a:gd name="T26" fmla="*/ 206 w 222"/>
                    <a:gd name="T27" fmla="*/ 184 h 332"/>
                    <a:gd name="T28" fmla="*/ 220 w 222"/>
                    <a:gd name="T29" fmla="*/ 216 h 332"/>
                    <a:gd name="T30" fmla="*/ 222 w 222"/>
                    <a:gd name="T31" fmla="*/ 246 h 332"/>
                    <a:gd name="T32" fmla="*/ 214 w 222"/>
                    <a:gd name="T33" fmla="*/ 276 h 332"/>
                    <a:gd name="T34" fmla="*/ 190 w 222"/>
                    <a:gd name="T35" fmla="*/ 306 h 332"/>
                    <a:gd name="T36" fmla="*/ 154 w 222"/>
                    <a:gd name="T37" fmla="*/ 326 h 332"/>
                    <a:gd name="T38" fmla="*/ 114 w 222"/>
                    <a:gd name="T39" fmla="*/ 332 h 332"/>
                    <a:gd name="T40" fmla="*/ 82 w 222"/>
                    <a:gd name="T41" fmla="*/ 330 h 332"/>
                    <a:gd name="T42" fmla="*/ 50 w 222"/>
                    <a:gd name="T43" fmla="*/ 318 h 332"/>
                    <a:gd name="T44" fmla="*/ 32 w 222"/>
                    <a:gd name="T45" fmla="*/ 314 h 332"/>
                    <a:gd name="T46" fmla="*/ 18 w 222"/>
                    <a:gd name="T47" fmla="*/ 320 h 332"/>
                    <a:gd name="T48" fmla="*/ 8 w 222"/>
                    <a:gd name="T49" fmla="*/ 332 h 332"/>
                    <a:gd name="T50" fmla="*/ 0 w 222"/>
                    <a:gd name="T51" fmla="*/ 212 h 332"/>
                    <a:gd name="T52" fmla="*/ 14 w 222"/>
                    <a:gd name="T53" fmla="*/ 232 h 332"/>
                    <a:gd name="T54" fmla="*/ 30 w 222"/>
                    <a:gd name="T55" fmla="*/ 268 h 332"/>
                    <a:gd name="T56" fmla="*/ 56 w 222"/>
                    <a:gd name="T57" fmla="*/ 298 h 332"/>
                    <a:gd name="T58" fmla="*/ 92 w 222"/>
                    <a:gd name="T59" fmla="*/ 314 h 332"/>
                    <a:gd name="T60" fmla="*/ 112 w 222"/>
                    <a:gd name="T61" fmla="*/ 316 h 332"/>
                    <a:gd name="T62" fmla="*/ 132 w 222"/>
                    <a:gd name="T63" fmla="*/ 314 h 332"/>
                    <a:gd name="T64" fmla="*/ 150 w 222"/>
                    <a:gd name="T65" fmla="*/ 304 h 332"/>
                    <a:gd name="T66" fmla="*/ 164 w 222"/>
                    <a:gd name="T67" fmla="*/ 290 h 332"/>
                    <a:gd name="T68" fmla="*/ 170 w 222"/>
                    <a:gd name="T69" fmla="*/ 270 h 332"/>
                    <a:gd name="T70" fmla="*/ 162 w 222"/>
                    <a:gd name="T71" fmla="*/ 246 h 332"/>
                    <a:gd name="T72" fmla="*/ 142 w 222"/>
                    <a:gd name="T73" fmla="*/ 226 h 332"/>
                    <a:gd name="T74" fmla="*/ 116 w 222"/>
                    <a:gd name="T75" fmla="*/ 210 h 332"/>
                    <a:gd name="T76" fmla="*/ 54 w 222"/>
                    <a:gd name="T77" fmla="*/ 176 h 332"/>
                    <a:gd name="T78" fmla="*/ 26 w 222"/>
                    <a:gd name="T79" fmla="*/ 154 h 332"/>
                    <a:gd name="T80" fmla="*/ 8 w 222"/>
                    <a:gd name="T81" fmla="*/ 128 h 332"/>
                    <a:gd name="T82" fmla="*/ 0 w 222"/>
                    <a:gd name="T83" fmla="*/ 92 h 332"/>
                    <a:gd name="T84" fmla="*/ 8 w 222"/>
                    <a:gd name="T85" fmla="*/ 54 h 332"/>
                    <a:gd name="T86" fmla="*/ 30 w 222"/>
                    <a:gd name="T87" fmla="*/ 26 h 332"/>
                    <a:gd name="T88" fmla="*/ 60 w 222"/>
                    <a:gd name="T89" fmla="*/ 8 h 332"/>
                    <a:gd name="T90" fmla="*/ 98 w 222"/>
                    <a:gd name="T91" fmla="*/ 0 h 332"/>
                    <a:gd name="T92" fmla="*/ 128 w 222"/>
                    <a:gd name="T93" fmla="*/ 4 h 332"/>
                    <a:gd name="T94" fmla="*/ 156 w 222"/>
                    <a:gd name="T95" fmla="*/ 14 h 332"/>
                    <a:gd name="T96" fmla="*/ 176 w 222"/>
                    <a:gd name="T97" fmla="*/ 22 h 332"/>
                    <a:gd name="T98" fmla="*/ 184 w 222"/>
                    <a:gd name="T99" fmla="*/ 20 h 332"/>
                    <a:gd name="T100" fmla="*/ 192 w 222"/>
                    <a:gd name="T101" fmla="*/ 8 h 332"/>
                    <a:gd name="T102" fmla="*/ 202 w 222"/>
                    <a:gd name="T103" fmla="*/ 0 h 332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222"/>
                    <a:gd name="T157" fmla="*/ 0 h 332"/>
                    <a:gd name="T158" fmla="*/ 222 w 222"/>
                    <a:gd name="T159" fmla="*/ 332 h 332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222" h="332">
                      <a:moveTo>
                        <a:pt x="202" y="106"/>
                      </a:moveTo>
                      <a:lnTo>
                        <a:pt x="194" y="106"/>
                      </a:lnTo>
                      <a:lnTo>
                        <a:pt x="190" y="90"/>
                      </a:lnTo>
                      <a:lnTo>
                        <a:pt x="184" y="74"/>
                      </a:lnTo>
                      <a:lnTo>
                        <a:pt x="174" y="60"/>
                      </a:lnTo>
                      <a:lnTo>
                        <a:pt x="164" y="46"/>
                      </a:lnTo>
                      <a:lnTo>
                        <a:pt x="150" y="36"/>
                      </a:lnTo>
                      <a:lnTo>
                        <a:pt x="136" y="26"/>
                      </a:lnTo>
                      <a:lnTo>
                        <a:pt x="120" y="20"/>
                      </a:lnTo>
                      <a:lnTo>
                        <a:pt x="104" y="18"/>
                      </a:lnTo>
                      <a:lnTo>
                        <a:pt x="94" y="20"/>
                      </a:lnTo>
                      <a:lnTo>
                        <a:pt x="84" y="22"/>
                      </a:lnTo>
                      <a:lnTo>
                        <a:pt x="76" y="24"/>
                      </a:lnTo>
                      <a:lnTo>
                        <a:pt x="68" y="28"/>
                      </a:lnTo>
                      <a:lnTo>
                        <a:pt x="60" y="34"/>
                      </a:lnTo>
                      <a:lnTo>
                        <a:pt x="56" y="42"/>
                      </a:lnTo>
                      <a:lnTo>
                        <a:pt x="52" y="50"/>
                      </a:lnTo>
                      <a:lnTo>
                        <a:pt x="50" y="62"/>
                      </a:lnTo>
                      <a:lnTo>
                        <a:pt x="52" y="72"/>
                      </a:lnTo>
                      <a:lnTo>
                        <a:pt x="58" y="82"/>
                      </a:lnTo>
                      <a:lnTo>
                        <a:pt x="66" y="92"/>
                      </a:lnTo>
                      <a:lnTo>
                        <a:pt x="78" y="100"/>
                      </a:lnTo>
                      <a:lnTo>
                        <a:pt x="106" y="116"/>
                      </a:lnTo>
                      <a:lnTo>
                        <a:pt x="136" y="132"/>
                      </a:lnTo>
                      <a:lnTo>
                        <a:pt x="168" y="150"/>
                      </a:lnTo>
                      <a:lnTo>
                        <a:pt x="182" y="160"/>
                      </a:lnTo>
                      <a:lnTo>
                        <a:pt x="196" y="172"/>
                      </a:lnTo>
                      <a:lnTo>
                        <a:pt x="206" y="184"/>
                      </a:lnTo>
                      <a:lnTo>
                        <a:pt x="216" y="200"/>
                      </a:lnTo>
                      <a:lnTo>
                        <a:pt x="220" y="216"/>
                      </a:lnTo>
                      <a:lnTo>
                        <a:pt x="222" y="234"/>
                      </a:lnTo>
                      <a:lnTo>
                        <a:pt x="222" y="246"/>
                      </a:lnTo>
                      <a:lnTo>
                        <a:pt x="220" y="256"/>
                      </a:lnTo>
                      <a:lnTo>
                        <a:pt x="214" y="276"/>
                      </a:lnTo>
                      <a:lnTo>
                        <a:pt x="202" y="292"/>
                      </a:lnTo>
                      <a:lnTo>
                        <a:pt x="190" y="306"/>
                      </a:lnTo>
                      <a:lnTo>
                        <a:pt x="172" y="318"/>
                      </a:lnTo>
                      <a:lnTo>
                        <a:pt x="154" y="326"/>
                      </a:lnTo>
                      <a:lnTo>
                        <a:pt x="134" y="332"/>
                      </a:lnTo>
                      <a:lnTo>
                        <a:pt x="114" y="332"/>
                      </a:lnTo>
                      <a:lnTo>
                        <a:pt x="96" y="332"/>
                      </a:lnTo>
                      <a:lnTo>
                        <a:pt x="82" y="330"/>
                      </a:lnTo>
                      <a:lnTo>
                        <a:pt x="66" y="324"/>
                      </a:lnTo>
                      <a:lnTo>
                        <a:pt x="50" y="318"/>
                      </a:lnTo>
                      <a:lnTo>
                        <a:pt x="42" y="316"/>
                      </a:lnTo>
                      <a:lnTo>
                        <a:pt x="32" y="314"/>
                      </a:lnTo>
                      <a:lnTo>
                        <a:pt x="24" y="316"/>
                      </a:lnTo>
                      <a:lnTo>
                        <a:pt x="18" y="320"/>
                      </a:lnTo>
                      <a:lnTo>
                        <a:pt x="12" y="326"/>
                      </a:lnTo>
                      <a:lnTo>
                        <a:pt x="8" y="332"/>
                      </a:lnTo>
                      <a:lnTo>
                        <a:pt x="0" y="332"/>
                      </a:lnTo>
                      <a:lnTo>
                        <a:pt x="0" y="212"/>
                      </a:lnTo>
                      <a:lnTo>
                        <a:pt x="8" y="212"/>
                      </a:lnTo>
                      <a:lnTo>
                        <a:pt x="14" y="232"/>
                      </a:lnTo>
                      <a:lnTo>
                        <a:pt x="20" y="250"/>
                      </a:lnTo>
                      <a:lnTo>
                        <a:pt x="30" y="268"/>
                      </a:lnTo>
                      <a:lnTo>
                        <a:pt x="42" y="284"/>
                      </a:lnTo>
                      <a:lnTo>
                        <a:pt x="56" y="298"/>
                      </a:lnTo>
                      <a:lnTo>
                        <a:pt x="74" y="308"/>
                      </a:lnTo>
                      <a:lnTo>
                        <a:pt x="92" y="314"/>
                      </a:lnTo>
                      <a:lnTo>
                        <a:pt x="102" y="316"/>
                      </a:lnTo>
                      <a:lnTo>
                        <a:pt x="112" y="316"/>
                      </a:lnTo>
                      <a:lnTo>
                        <a:pt x="122" y="316"/>
                      </a:lnTo>
                      <a:lnTo>
                        <a:pt x="132" y="314"/>
                      </a:lnTo>
                      <a:lnTo>
                        <a:pt x="142" y="310"/>
                      </a:lnTo>
                      <a:lnTo>
                        <a:pt x="150" y="304"/>
                      </a:lnTo>
                      <a:lnTo>
                        <a:pt x="158" y="298"/>
                      </a:lnTo>
                      <a:lnTo>
                        <a:pt x="164" y="290"/>
                      </a:lnTo>
                      <a:lnTo>
                        <a:pt x="168" y="280"/>
                      </a:lnTo>
                      <a:lnTo>
                        <a:pt x="170" y="270"/>
                      </a:lnTo>
                      <a:lnTo>
                        <a:pt x="168" y="256"/>
                      </a:lnTo>
                      <a:lnTo>
                        <a:pt x="162" y="246"/>
                      </a:lnTo>
                      <a:lnTo>
                        <a:pt x="154" y="236"/>
                      </a:lnTo>
                      <a:lnTo>
                        <a:pt x="142" y="226"/>
                      </a:lnTo>
                      <a:lnTo>
                        <a:pt x="130" y="218"/>
                      </a:lnTo>
                      <a:lnTo>
                        <a:pt x="116" y="210"/>
                      </a:lnTo>
                      <a:lnTo>
                        <a:pt x="84" y="194"/>
                      </a:lnTo>
                      <a:lnTo>
                        <a:pt x="54" y="176"/>
                      </a:lnTo>
                      <a:lnTo>
                        <a:pt x="40" y="166"/>
                      </a:lnTo>
                      <a:lnTo>
                        <a:pt x="26" y="154"/>
                      </a:lnTo>
                      <a:lnTo>
                        <a:pt x="16" y="142"/>
                      </a:lnTo>
                      <a:lnTo>
                        <a:pt x="8" y="128"/>
                      </a:lnTo>
                      <a:lnTo>
                        <a:pt x="2" y="110"/>
                      </a:lnTo>
                      <a:lnTo>
                        <a:pt x="0" y="92"/>
                      </a:lnTo>
                      <a:lnTo>
                        <a:pt x="2" y="72"/>
                      </a:lnTo>
                      <a:lnTo>
                        <a:pt x="8" y="54"/>
                      </a:lnTo>
                      <a:lnTo>
                        <a:pt x="18" y="40"/>
                      </a:lnTo>
                      <a:lnTo>
                        <a:pt x="30" y="26"/>
                      </a:lnTo>
                      <a:lnTo>
                        <a:pt x="44" y="16"/>
                      </a:lnTo>
                      <a:lnTo>
                        <a:pt x="60" y="8"/>
                      </a:lnTo>
                      <a:lnTo>
                        <a:pt x="78" y="2"/>
                      </a:lnTo>
                      <a:lnTo>
                        <a:pt x="98" y="0"/>
                      </a:lnTo>
                      <a:lnTo>
                        <a:pt x="114" y="2"/>
                      </a:lnTo>
                      <a:lnTo>
                        <a:pt x="128" y="4"/>
                      </a:lnTo>
                      <a:lnTo>
                        <a:pt x="140" y="8"/>
                      </a:lnTo>
                      <a:lnTo>
                        <a:pt x="156" y="14"/>
                      </a:lnTo>
                      <a:lnTo>
                        <a:pt x="166" y="20"/>
                      </a:lnTo>
                      <a:lnTo>
                        <a:pt x="176" y="22"/>
                      </a:lnTo>
                      <a:lnTo>
                        <a:pt x="182" y="22"/>
                      </a:lnTo>
                      <a:lnTo>
                        <a:pt x="184" y="20"/>
                      </a:lnTo>
                      <a:lnTo>
                        <a:pt x="190" y="16"/>
                      </a:lnTo>
                      <a:lnTo>
                        <a:pt x="192" y="8"/>
                      </a:lnTo>
                      <a:lnTo>
                        <a:pt x="194" y="0"/>
                      </a:lnTo>
                      <a:lnTo>
                        <a:pt x="202" y="0"/>
                      </a:lnTo>
                      <a:lnTo>
                        <a:pt x="202" y="106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25" name="Freeform 24"/>
                <p:cNvSpPr>
                  <a:spLocks/>
                </p:cNvSpPr>
                <p:nvPr/>
              </p:nvSpPr>
              <p:spPr bwMode="auto">
                <a:xfrm>
                  <a:off x="3781" y="1539"/>
                  <a:ext cx="168" cy="318"/>
                </a:xfrm>
                <a:custGeom>
                  <a:avLst/>
                  <a:gdLst>
                    <a:gd name="T0" fmla="*/ 122 w 168"/>
                    <a:gd name="T1" fmla="*/ 258 h 318"/>
                    <a:gd name="T2" fmla="*/ 122 w 168"/>
                    <a:gd name="T3" fmla="*/ 282 h 318"/>
                    <a:gd name="T4" fmla="*/ 124 w 168"/>
                    <a:gd name="T5" fmla="*/ 290 h 318"/>
                    <a:gd name="T6" fmla="*/ 128 w 168"/>
                    <a:gd name="T7" fmla="*/ 298 h 318"/>
                    <a:gd name="T8" fmla="*/ 134 w 168"/>
                    <a:gd name="T9" fmla="*/ 302 h 318"/>
                    <a:gd name="T10" fmla="*/ 142 w 168"/>
                    <a:gd name="T11" fmla="*/ 306 h 318"/>
                    <a:gd name="T12" fmla="*/ 152 w 168"/>
                    <a:gd name="T13" fmla="*/ 308 h 318"/>
                    <a:gd name="T14" fmla="*/ 168 w 168"/>
                    <a:gd name="T15" fmla="*/ 308 h 318"/>
                    <a:gd name="T16" fmla="*/ 168 w 168"/>
                    <a:gd name="T17" fmla="*/ 318 h 318"/>
                    <a:gd name="T18" fmla="*/ 0 w 168"/>
                    <a:gd name="T19" fmla="*/ 318 h 318"/>
                    <a:gd name="T20" fmla="*/ 0 w 168"/>
                    <a:gd name="T21" fmla="*/ 308 h 318"/>
                    <a:gd name="T22" fmla="*/ 16 w 168"/>
                    <a:gd name="T23" fmla="*/ 308 h 318"/>
                    <a:gd name="T24" fmla="*/ 26 w 168"/>
                    <a:gd name="T25" fmla="*/ 306 h 318"/>
                    <a:gd name="T26" fmla="*/ 34 w 168"/>
                    <a:gd name="T27" fmla="*/ 302 h 318"/>
                    <a:gd name="T28" fmla="*/ 40 w 168"/>
                    <a:gd name="T29" fmla="*/ 298 h 318"/>
                    <a:gd name="T30" fmla="*/ 44 w 168"/>
                    <a:gd name="T31" fmla="*/ 290 h 318"/>
                    <a:gd name="T32" fmla="*/ 46 w 168"/>
                    <a:gd name="T33" fmla="*/ 282 h 318"/>
                    <a:gd name="T34" fmla="*/ 46 w 168"/>
                    <a:gd name="T35" fmla="*/ 258 h 318"/>
                    <a:gd name="T36" fmla="*/ 46 w 168"/>
                    <a:gd name="T37" fmla="*/ 60 h 318"/>
                    <a:gd name="T38" fmla="*/ 46 w 168"/>
                    <a:gd name="T39" fmla="*/ 36 h 318"/>
                    <a:gd name="T40" fmla="*/ 44 w 168"/>
                    <a:gd name="T41" fmla="*/ 26 h 318"/>
                    <a:gd name="T42" fmla="*/ 40 w 168"/>
                    <a:gd name="T43" fmla="*/ 20 h 318"/>
                    <a:gd name="T44" fmla="*/ 34 w 168"/>
                    <a:gd name="T45" fmla="*/ 14 h 318"/>
                    <a:gd name="T46" fmla="*/ 26 w 168"/>
                    <a:gd name="T47" fmla="*/ 10 h 318"/>
                    <a:gd name="T48" fmla="*/ 16 w 168"/>
                    <a:gd name="T49" fmla="*/ 10 h 318"/>
                    <a:gd name="T50" fmla="*/ 0 w 168"/>
                    <a:gd name="T51" fmla="*/ 8 h 318"/>
                    <a:gd name="T52" fmla="*/ 0 w 168"/>
                    <a:gd name="T53" fmla="*/ 0 h 318"/>
                    <a:gd name="T54" fmla="*/ 168 w 168"/>
                    <a:gd name="T55" fmla="*/ 0 h 318"/>
                    <a:gd name="T56" fmla="*/ 168 w 168"/>
                    <a:gd name="T57" fmla="*/ 8 h 318"/>
                    <a:gd name="T58" fmla="*/ 152 w 168"/>
                    <a:gd name="T59" fmla="*/ 10 h 318"/>
                    <a:gd name="T60" fmla="*/ 142 w 168"/>
                    <a:gd name="T61" fmla="*/ 10 h 318"/>
                    <a:gd name="T62" fmla="*/ 134 w 168"/>
                    <a:gd name="T63" fmla="*/ 14 h 318"/>
                    <a:gd name="T64" fmla="*/ 128 w 168"/>
                    <a:gd name="T65" fmla="*/ 20 h 318"/>
                    <a:gd name="T66" fmla="*/ 124 w 168"/>
                    <a:gd name="T67" fmla="*/ 26 h 318"/>
                    <a:gd name="T68" fmla="*/ 122 w 168"/>
                    <a:gd name="T69" fmla="*/ 36 h 318"/>
                    <a:gd name="T70" fmla="*/ 122 w 168"/>
                    <a:gd name="T71" fmla="*/ 60 h 318"/>
                    <a:gd name="T72" fmla="*/ 122 w 168"/>
                    <a:gd name="T73" fmla="*/ 258 h 31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68"/>
                    <a:gd name="T112" fmla="*/ 0 h 318"/>
                    <a:gd name="T113" fmla="*/ 168 w 168"/>
                    <a:gd name="T114" fmla="*/ 318 h 318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68" h="318">
                      <a:moveTo>
                        <a:pt x="122" y="258"/>
                      </a:moveTo>
                      <a:lnTo>
                        <a:pt x="122" y="282"/>
                      </a:lnTo>
                      <a:lnTo>
                        <a:pt x="124" y="290"/>
                      </a:lnTo>
                      <a:lnTo>
                        <a:pt x="128" y="298"/>
                      </a:lnTo>
                      <a:lnTo>
                        <a:pt x="134" y="302"/>
                      </a:lnTo>
                      <a:lnTo>
                        <a:pt x="142" y="306"/>
                      </a:lnTo>
                      <a:lnTo>
                        <a:pt x="152" y="308"/>
                      </a:lnTo>
                      <a:lnTo>
                        <a:pt x="168" y="308"/>
                      </a:lnTo>
                      <a:lnTo>
                        <a:pt x="168" y="318"/>
                      </a:lnTo>
                      <a:lnTo>
                        <a:pt x="0" y="318"/>
                      </a:lnTo>
                      <a:lnTo>
                        <a:pt x="0" y="308"/>
                      </a:lnTo>
                      <a:lnTo>
                        <a:pt x="16" y="308"/>
                      </a:lnTo>
                      <a:lnTo>
                        <a:pt x="26" y="306"/>
                      </a:lnTo>
                      <a:lnTo>
                        <a:pt x="34" y="302"/>
                      </a:lnTo>
                      <a:lnTo>
                        <a:pt x="40" y="298"/>
                      </a:lnTo>
                      <a:lnTo>
                        <a:pt x="44" y="290"/>
                      </a:lnTo>
                      <a:lnTo>
                        <a:pt x="46" y="282"/>
                      </a:lnTo>
                      <a:lnTo>
                        <a:pt x="46" y="258"/>
                      </a:lnTo>
                      <a:lnTo>
                        <a:pt x="46" y="60"/>
                      </a:lnTo>
                      <a:lnTo>
                        <a:pt x="46" y="36"/>
                      </a:lnTo>
                      <a:lnTo>
                        <a:pt x="44" y="26"/>
                      </a:lnTo>
                      <a:lnTo>
                        <a:pt x="40" y="20"/>
                      </a:lnTo>
                      <a:lnTo>
                        <a:pt x="34" y="14"/>
                      </a:lnTo>
                      <a:lnTo>
                        <a:pt x="26" y="10"/>
                      </a:lnTo>
                      <a:lnTo>
                        <a:pt x="16" y="10"/>
                      </a:lnTo>
                      <a:lnTo>
                        <a:pt x="0" y="8"/>
                      </a:lnTo>
                      <a:lnTo>
                        <a:pt x="0" y="0"/>
                      </a:lnTo>
                      <a:lnTo>
                        <a:pt x="168" y="0"/>
                      </a:lnTo>
                      <a:lnTo>
                        <a:pt x="168" y="8"/>
                      </a:lnTo>
                      <a:lnTo>
                        <a:pt x="152" y="10"/>
                      </a:lnTo>
                      <a:lnTo>
                        <a:pt x="142" y="10"/>
                      </a:lnTo>
                      <a:lnTo>
                        <a:pt x="134" y="14"/>
                      </a:lnTo>
                      <a:lnTo>
                        <a:pt x="128" y="20"/>
                      </a:lnTo>
                      <a:lnTo>
                        <a:pt x="124" y="26"/>
                      </a:lnTo>
                      <a:lnTo>
                        <a:pt x="122" y="36"/>
                      </a:lnTo>
                      <a:lnTo>
                        <a:pt x="122" y="60"/>
                      </a:lnTo>
                      <a:lnTo>
                        <a:pt x="122" y="258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26" name="Freeform 25"/>
                <p:cNvSpPr>
                  <a:spLocks/>
                </p:cNvSpPr>
                <p:nvPr/>
              </p:nvSpPr>
              <p:spPr bwMode="auto">
                <a:xfrm>
                  <a:off x="3965" y="1539"/>
                  <a:ext cx="332" cy="324"/>
                </a:xfrm>
                <a:custGeom>
                  <a:avLst/>
                  <a:gdLst>
                    <a:gd name="T0" fmla="*/ 268 w 332"/>
                    <a:gd name="T1" fmla="*/ 194 h 324"/>
                    <a:gd name="T2" fmla="*/ 270 w 332"/>
                    <a:gd name="T3" fmla="*/ 194 h 324"/>
                    <a:gd name="T4" fmla="*/ 270 w 332"/>
                    <a:gd name="T5" fmla="*/ 48 h 324"/>
                    <a:gd name="T6" fmla="*/ 268 w 332"/>
                    <a:gd name="T7" fmla="*/ 38 h 324"/>
                    <a:gd name="T8" fmla="*/ 266 w 332"/>
                    <a:gd name="T9" fmla="*/ 30 h 324"/>
                    <a:gd name="T10" fmla="*/ 264 w 332"/>
                    <a:gd name="T11" fmla="*/ 24 h 324"/>
                    <a:gd name="T12" fmla="*/ 258 w 332"/>
                    <a:gd name="T13" fmla="*/ 18 h 324"/>
                    <a:gd name="T14" fmla="*/ 252 w 332"/>
                    <a:gd name="T15" fmla="*/ 14 h 324"/>
                    <a:gd name="T16" fmla="*/ 244 w 332"/>
                    <a:gd name="T17" fmla="*/ 10 h 324"/>
                    <a:gd name="T18" fmla="*/ 236 w 332"/>
                    <a:gd name="T19" fmla="*/ 10 h 324"/>
                    <a:gd name="T20" fmla="*/ 224 w 332"/>
                    <a:gd name="T21" fmla="*/ 8 h 324"/>
                    <a:gd name="T22" fmla="*/ 224 w 332"/>
                    <a:gd name="T23" fmla="*/ 0 h 324"/>
                    <a:gd name="T24" fmla="*/ 332 w 332"/>
                    <a:gd name="T25" fmla="*/ 0 h 324"/>
                    <a:gd name="T26" fmla="*/ 332 w 332"/>
                    <a:gd name="T27" fmla="*/ 8 h 324"/>
                    <a:gd name="T28" fmla="*/ 322 w 332"/>
                    <a:gd name="T29" fmla="*/ 10 h 324"/>
                    <a:gd name="T30" fmla="*/ 312 w 332"/>
                    <a:gd name="T31" fmla="*/ 10 h 324"/>
                    <a:gd name="T32" fmla="*/ 304 w 332"/>
                    <a:gd name="T33" fmla="*/ 14 h 324"/>
                    <a:gd name="T34" fmla="*/ 298 w 332"/>
                    <a:gd name="T35" fmla="*/ 18 h 324"/>
                    <a:gd name="T36" fmla="*/ 294 w 332"/>
                    <a:gd name="T37" fmla="*/ 24 h 324"/>
                    <a:gd name="T38" fmla="*/ 290 w 332"/>
                    <a:gd name="T39" fmla="*/ 30 h 324"/>
                    <a:gd name="T40" fmla="*/ 288 w 332"/>
                    <a:gd name="T41" fmla="*/ 38 h 324"/>
                    <a:gd name="T42" fmla="*/ 288 w 332"/>
                    <a:gd name="T43" fmla="*/ 48 h 324"/>
                    <a:gd name="T44" fmla="*/ 288 w 332"/>
                    <a:gd name="T45" fmla="*/ 324 h 324"/>
                    <a:gd name="T46" fmla="*/ 280 w 332"/>
                    <a:gd name="T47" fmla="*/ 324 h 324"/>
                    <a:gd name="T48" fmla="*/ 66 w 332"/>
                    <a:gd name="T49" fmla="*/ 62 h 324"/>
                    <a:gd name="T50" fmla="*/ 64 w 332"/>
                    <a:gd name="T51" fmla="*/ 62 h 324"/>
                    <a:gd name="T52" fmla="*/ 64 w 332"/>
                    <a:gd name="T53" fmla="*/ 270 h 324"/>
                    <a:gd name="T54" fmla="*/ 66 w 332"/>
                    <a:gd name="T55" fmla="*/ 278 h 324"/>
                    <a:gd name="T56" fmla="*/ 68 w 332"/>
                    <a:gd name="T57" fmla="*/ 286 h 324"/>
                    <a:gd name="T58" fmla="*/ 70 w 332"/>
                    <a:gd name="T59" fmla="*/ 294 h 324"/>
                    <a:gd name="T60" fmla="*/ 74 w 332"/>
                    <a:gd name="T61" fmla="*/ 300 h 324"/>
                    <a:gd name="T62" fmla="*/ 82 w 332"/>
                    <a:gd name="T63" fmla="*/ 304 h 324"/>
                    <a:gd name="T64" fmla="*/ 88 w 332"/>
                    <a:gd name="T65" fmla="*/ 306 h 324"/>
                    <a:gd name="T66" fmla="*/ 98 w 332"/>
                    <a:gd name="T67" fmla="*/ 308 h 324"/>
                    <a:gd name="T68" fmla="*/ 110 w 332"/>
                    <a:gd name="T69" fmla="*/ 308 h 324"/>
                    <a:gd name="T70" fmla="*/ 110 w 332"/>
                    <a:gd name="T71" fmla="*/ 318 h 324"/>
                    <a:gd name="T72" fmla="*/ 2 w 332"/>
                    <a:gd name="T73" fmla="*/ 318 h 324"/>
                    <a:gd name="T74" fmla="*/ 2 w 332"/>
                    <a:gd name="T75" fmla="*/ 308 h 324"/>
                    <a:gd name="T76" fmla="*/ 12 w 332"/>
                    <a:gd name="T77" fmla="*/ 308 h 324"/>
                    <a:gd name="T78" fmla="*/ 22 w 332"/>
                    <a:gd name="T79" fmla="*/ 306 h 324"/>
                    <a:gd name="T80" fmla="*/ 30 w 332"/>
                    <a:gd name="T81" fmla="*/ 304 h 324"/>
                    <a:gd name="T82" fmla="*/ 36 w 332"/>
                    <a:gd name="T83" fmla="*/ 300 h 324"/>
                    <a:gd name="T84" fmla="*/ 40 w 332"/>
                    <a:gd name="T85" fmla="*/ 294 h 324"/>
                    <a:gd name="T86" fmla="*/ 44 w 332"/>
                    <a:gd name="T87" fmla="*/ 286 h 324"/>
                    <a:gd name="T88" fmla="*/ 46 w 332"/>
                    <a:gd name="T89" fmla="*/ 278 h 324"/>
                    <a:gd name="T90" fmla="*/ 46 w 332"/>
                    <a:gd name="T91" fmla="*/ 270 h 324"/>
                    <a:gd name="T92" fmla="*/ 46 w 332"/>
                    <a:gd name="T93" fmla="*/ 38 h 324"/>
                    <a:gd name="T94" fmla="*/ 36 w 332"/>
                    <a:gd name="T95" fmla="*/ 24 h 324"/>
                    <a:gd name="T96" fmla="*/ 26 w 332"/>
                    <a:gd name="T97" fmla="*/ 16 h 324"/>
                    <a:gd name="T98" fmla="*/ 16 w 332"/>
                    <a:gd name="T99" fmla="*/ 10 h 324"/>
                    <a:gd name="T100" fmla="*/ 0 w 332"/>
                    <a:gd name="T101" fmla="*/ 8 h 324"/>
                    <a:gd name="T102" fmla="*/ 0 w 332"/>
                    <a:gd name="T103" fmla="*/ 0 h 324"/>
                    <a:gd name="T104" fmla="*/ 112 w 332"/>
                    <a:gd name="T105" fmla="*/ 0 h 324"/>
                    <a:gd name="T106" fmla="*/ 268 w 332"/>
                    <a:gd name="T107" fmla="*/ 194 h 324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332"/>
                    <a:gd name="T163" fmla="*/ 0 h 324"/>
                    <a:gd name="T164" fmla="*/ 332 w 332"/>
                    <a:gd name="T165" fmla="*/ 324 h 324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332" h="324">
                      <a:moveTo>
                        <a:pt x="268" y="194"/>
                      </a:moveTo>
                      <a:lnTo>
                        <a:pt x="270" y="194"/>
                      </a:lnTo>
                      <a:lnTo>
                        <a:pt x="270" y="48"/>
                      </a:lnTo>
                      <a:lnTo>
                        <a:pt x="268" y="38"/>
                      </a:lnTo>
                      <a:lnTo>
                        <a:pt x="266" y="30"/>
                      </a:lnTo>
                      <a:lnTo>
                        <a:pt x="264" y="24"/>
                      </a:lnTo>
                      <a:lnTo>
                        <a:pt x="258" y="18"/>
                      </a:lnTo>
                      <a:lnTo>
                        <a:pt x="252" y="14"/>
                      </a:lnTo>
                      <a:lnTo>
                        <a:pt x="244" y="10"/>
                      </a:lnTo>
                      <a:lnTo>
                        <a:pt x="236" y="10"/>
                      </a:lnTo>
                      <a:lnTo>
                        <a:pt x="224" y="8"/>
                      </a:lnTo>
                      <a:lnTo>
                        <a:pt x="224" y="0"/>
                      </a:lnTo>
                      <a:lnTo>
                        <a:pt x="332" y="0"/>
                      </a:lnTo>
                      <a:lnTo>
                        <a:pt x="332" y="8"/>
                      </a:lnTo>
                      <a:lnTo>
                        <a:pt x="322" y="10"/>
                      </a:lnTo>
                      <a:lnTo>
                        <a:pt x="312" y="10"/>
                      </a:lnTo>
                      <a:lnTo>
                        <a:pt x="304" y="14"/>
                      </a:lnTo>
                      <a:lnTo>
                        <a:pt x="298" y="18"/>
                      </a:lnTo>
                      <a:lnTo>
                        <a:pt x="294" y="24"/>
                      </a:lnTo>
                      <a:lnTo>
                        <a:pt x="290" y="30"/>
                      </a:lnTo>
                      <a:lnTo>
                        <a:pt x="288" y="38"/>
                      </a:lnTo>
                      <a:lnTo>
                        <a:pt x="288" y="48"/>
                      </a:lnTo>
                      <a:lnTo>
                        <a:pt x="288" y="324"/>
                      </a:lnTo>
                      <a:lnTo>
                        <a:pt x="280" y="324"/>
                      </a:lnTo>
                      <a:lnTo>
                        <a:pt x="66" y="62"/>
                      </a:lnTo>
                      <a:lnTo>
                        <a:pt x="64" y="62"/>
                      </a:lnTo>
                      <a:lnTo>
                        <a:pt x="64" y="270"/>
                      </a:lnTo>
                      <a:lnTo>
                        <a:pt x="66" y="278"/>
                      </a:lnTo>
                      <a:lnTo>
                        <a:pt x="68" y="286"/>
                      </a:lnTo>
                      <a:lnTo>
                        <a:pt x="70" y="294"/>
                      </a:lnTo>
                      <a:lnTo>
                        <a:pt x="74" y="300"/>
                      </a:lnTo>
                      <a:lnTo>
                        <a:pt x="82" y="304"/>
                      </a:lnTo>
                      <a:lnTo>
                        <a:pt x="88" y="306"/>
                      </a:lnTo>
                      <a:lnTo>
                        <a:pt x="98" y="308"/>
                      </a:lnTo>
                      <a:lnTo>
                        <a:pt x="110" y="308"/>
                      </a:lnTo>
                      <a:lnTo>
                        <a:pt x="110" y="318"/>
                      </a:lnTo>
                      <a:lnTo>
                        <a:pt x="2" y="318"/>
                      </a:lnTo>
                      <a:lnTo>
                        <a:pt x="2" y="308"/>
                      </a:lnTo>
                      <a:lnTo>
                        <a:pt x="12" y="308"/>
                      </a:lnTo>
                      <a:lnTo>
                        <a:pt x="22" y="306"/>
                      </a:lnTo>
                      <a:lnTo>
                        <a:pt x="30" y="304"/>
                      </a:lnTo>
                      <a:lnTo>
                        <a:pt x="36" y="300"/>
                      </a:lnTo>
                      <a:lnTo>
                        <a:pt x="40" y="294"/>
                      </a:lnTo>
                      <a:lnTo>
                        <a:pt x="44" y="286"/>
                      </a:lnTo>
                      <a:lnTo>
                        <a:pt x="46" y="278"/>
                      </a:lnTo>
                      <a:lnTo>
                        <a:pt x="46" y="270"/>
                      </a:lnTo>
                      <a:lnTo>
                        <a:pt x="46" y="38"/>
                      </a:lnTo>
                      <a:lnTo>
                        <a:pt x="36" y="24"/>
                      </a:lnTo>
                      <a:lnTo>
                        <a:pt x="26" y="16"/>
                      </a:lnTo>
                      <a:lnTo>
                        <a:pt x="16" y="10"/>
                      </a:lnTo>
                      <a:lnTo>
                        <a:pt x="0" y="8"/>
                      </a:lnTo>
                      <a:lnTo>
                        <a:pt x="0" y="0"/>
                      </a:lnTo>
                      <a:lnTo>
                        <a:pt x="112" y="0"/>
                      </a:lnTo>
                      <a:lnTo>
                        <a:pt x="268" y="194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27" name="Freeform 26"/>
                <p:cNvSpPr>
                  <a:spLocks/>
                </p:cNvSpPr>
                <p:nvPr/>
              </p:nvSpPr>
              <p:spPr bwMode="auto">
                <a:xfrm>
                  <a:off x="4315" y="1539"/>
                  <a:ext cx="166" cy="318"/>
                </a:xfrm>
                <a:custGeom>
                  <a:avLst/>
                  <a:gdLst>
                    <a:gd name="T0" fmla="*/ 122 w 166"/>
                    <a:gd name="T1" fmla="*/ 258 h 318"/>
                    <a:gd name="T2" fmla="*/ 122 w 166"/>
                    <a:gd name="T3" fmla="*/ 282 h 318"/>
                    <a:gd name="T4" fmla="*/ 124 w 166"/>
                    <a:gd name="T5" fmla="*/ 290 h 318"/>
                    <a:gd name="T6" fmla="*/ 128 w 166"/>
                    <a:gd name="T7" fmla="*/ 298 h 318"/>
                    <a:gd name="T8" fmla="*/ 132 w 166"/>
                    <a:gd name="T9" fmla="*/ 302 h 318"/>
                    <a:gd name="T10" fmla="*/ 140 w 166"/>
                    <a:gd name="T11" fmla="*/ 306 h 318"/>
                    <a:gd name="T12" fmla="*/ 152 w 166"/>
                    <a:gd name="T13" fmla="*/ 308 h 318"/>
                    <a:gd name="T14" fmla="*/ 166 w 166"/>
                    <a:gd name="T15" fmla="*/ 308 h 318"/>
                    <a:gd name="T16" fmla="*/ 166 w 166"/>
                    <a:gd name="T17" fmla="*/ 318 h 318"/>
                    <a:gd name="T18" fmla="*/ 0 w 166"/>
                    <a:gd name="T19" fmla="*/ 318 h 318"/>
                    <a:gd name="T20" fmla="*/ 0 w 166"/>
                    <a:gd name="T21" fmla="*/ 308 h 318"/>
                    <a:gd name="T22" fmla="*/ 14 w 166"/>
                    <a:gd name="T23" fmla="*/ 308 h 318"/>
                    <a:gd name="T24" fmla="*/ 26 w 166"/>
                    <a:gd name="T25" fmla="*/ 306 h 318"/>
                    <a:gd name="T26" fmla="*/ 34 w 166"/>
                    <a:gd name="T27" fmla="*/ 302 h 318"/>
                    <a:gd name="T28" fmla="*/ 40 w 166"/>
                    <a:gd name="T29" fmla="*/ 298 h 318"/>
                    <a:gd name="T30" fmla="*/ 42 w 166"/>
                    <a:gd name="T31" fmla="*/ 290 h 318"/>
                    <a:gd name="T32" fmla="*/ 44 w 166"/>
                    <a:gd name="T33" fmla="*/ 282 h 318"/>
                    <a:gd name="T34" fmla="*/ 46 w 166"/>
                    <a:gd name="T35" fmla="*/ 258 h 318"/>
                    <a:gd name="T36" fmla="*/ 46 w 166"/>
                    <a:gd name="T37" fmla="*/ 60 h 318"/>
                    <a:gd name="T38" fmla="*/ 44 w 166"/>
                    <a:gd name="T39" fmla="*/ 36 h 318"/>
                    <a:gd name="T40" fmla="*/ 42 w 166"/>
                    <a:gd name="T41" fmla="*/ 26 h 318"/>
                    <a:gd name="T42" fmla="*/ 40 w 166"/>
                    <a:gd name="T43" fmla="*/ 20 h 318"/>
                    <a:gd name="T44" fmla="*/ 34 w 166"/>
                    <a:gd name="T45" fmla="*/ 14 h 318"/>
                    <a:gd name="T46" fmla="*/ 26 w 166"/>
                    <a:gd name="T47" fmla="*/ 10 h 318"/>
                    <a:gd name="T48" fmla="*/ 14 w 166"/>
                    <a:gd name="T49" fmla="*/ 10 h 318"/>
                    <a:gd name="T50" fmla="*/ 0 w 166"/>
                    <a:gd name="T51" fmla="*/ 8 h 318"/>
                    <a:gd name="T52" fmla="*/ 0 w 166"/>
                    <a:gd name="T53" fmla="*/ 0 h 318"/>
                    <a:gd name="T54" fmla="*/ 166 w 166"/>
                    <a:gd name="T55" fmla="*/ 0 h 318"/>
                    <a:gd name="T56" fmla="*/ 166 w 166"/>
                    <a:gd name="T57" fmla="*/ 8 h 318"/>
                    <a:gd name="T58" fmla="*/ 152 w 166"/>
                    <a:gd name="T59" fmla="*/ 10 h 318"/>
                    <a:gd name="T60" fmla="*/ 140 w 166"/>
                    <a:gd name="T61" fmla="*/ 10 h 318"/>
                    <a:gd name="T62" fmla="*/ 132 w 166"/>
                    <a:gd name="T63" fmla="*/ 14 h 318"/>
                    <a:gd name="T64" fmla="*/ 128 w 166"/>
                    <a:gd name="T65" fmla="*/ 20 h 318"/>
                    <a:gd name="T66" fmla="*/ 124 w 166"/>
                    <a:gd name="T67" fmla="*/ 26 h 318"/>
                    <a:gd name="T68" fmla="*/ 122 w 166"/>
                    <a:gd name="T69" fmla="*/ 36 h 318"/>
                    <a:gd name="T70" fmla="*/ 122 w 166"/>
                    <a:gd name="T71" fmla="*/ 60 h 318"/>
                    <a:gd name="T72" fmla="*/ 122 w 166"/>
                    <a:gd name="T73" fmla="*/ 258 h 318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66"/>
                    <a:gd name="T112" fmla="*/ 0 h 318"/>
                    <a:gd name="T113" fmla="*/ 166 w 166"/>
                    <a:gd name="T114" fmla="*/ 318 h 318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66" h="318">
                      <a:moveTo>
                        <a:pt x="122" y="258"/>
                      </a:moveTo>
                      <a:lnTo>
                        <a:pt x="122" y="282"/>
                      </a:lnTo>
                      <a:lnTo>
                        <a:pt x="124" y="290"/>
                      </a:lnTo>
                      <a:lnTo>
                        <a:pt x="128" y="298"/>
                      </a:lnTo>
                      <a:lnTo>
                        <a:pt x="132" y="302"/>
                      </a:lnTo>
                      <a:lnTo>
                        <a:pt x="140" y="306"/>
                      </a:lnTo>
                      <a:lnTo>
                        <a:pt x="152" y="308"/>
                      </a:lnTo>
                      <a:lnTo>
                        <a:pt x="166" y="308"/>
                      </a:lnTo>
                      <a:lnTo>
                        <a:pt x="166" y="318"/>
                      </a:lnTo>
                      <a:lnTo>
                        <a:pt x="0" y="318"/>
                      </a:lnTo>
                      <a:lnTo>
                        <a:pt x="0" y="308"/>
                      </a:lnTo>
                      <a:lnTo>
                        <a:pt x="14" y="308"/>
                      </a:lnTo>
                      <a:lnTo>
                        <a:pt x="26" y="306"/>
                      </a:lnTo>
                      <a:lnTo>
                        <a:pt x="34" y="302"/>
                      </a:lnTo>
                      <a:lnTo>
                        <a:pt x="40" y="298"/>
                      </a:lnTo>
                      <a:lnTo>
                        <a:pt x="42" y="290"/>
                      </a:lnTo>
                      <a:lnTo>
                        <a:pt x="44" y="282"/>
                      </a:lnTo>
                      <a:lnTo>
                        <a:pt x="46" y="258"/>
                      </a:lnTo>
                      <a:lnTo>
                        <a:pt x="46" y="60"/>
                      </a:lnTo>
                      <a:lnTo>
                        <a:pt x="44" y="36"/>
                      </a:lnTo>
                      <a:lnTo>
                        <a:pt x="42" y="26"/>
                      </a:lnTo>
                      <a:lnTo>
                        <a:pt x="40" y="20"/>
                      </a:lnTo>
                      <a:lnTo>
                        <a:pt x="34" y="14"/>
                      </a:lnTo>
                      <a:lnTo>
                        <a:pt x="26" y="10"/>
                      </a:lnTo>
                      <a:lnTo>
                        <a:pt x="14" y="10"/>
                      </a:lnTo>
                      <a:lnTo>
                        <a:pt x="0" y="8"/>
                      </a:lnTo>
                      <a:lnTo>
                        <a:pt x="0" y="0"/>
                      </a:lnTo>
                      <a:lnTo>
                        <a:pt x="166" y="0"/>
                      </a:lnTo>
                      <a:lnTo>
                        <a:pt x="166" y="8"/>
                      </a:lnTo>
                      <a:lnTo>
                        <a:pt x="152" y="10"/>
                      </a:lnTo>
                      <a:lnTo>
                        <a:pt x="140" y="10"/>
                      </a:lnTo>
                      <a:lnTo>
                        <a:pt x="132" y="14"/>
                      </a:lnTo>
                      <a:lnTo>
                        <a:pt x="128" y="20"/>
                      </a:lnTo>
                      <a:lnTo>
                        <a:pt x="124" y="26"/>
                      </a:lnTo>
                      <a:lnTo>
                        <a:pt x="122" y="36"/>
                      </a:lnTo>
                      <a:lnTo>
                        <a:pt x="122" y="60"/>
                      </a:lnTo>
                      <a:lnTo>
                        <a:pt x="122" y="258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28" name="Freeform 27"/>
                <p:cNvSpPr>
                  <a:spLocks/>
                </p:cNvSpPr>
                <p:nvPr/>
              </p:nvSpPr>
              <p:spPr bwMode="auto">
                <a:xfrm>
                  <a:off x="4511" y="1531"/>
                  <a:ext cx="302" cy="332"/>
                </a:xfrm>
                <a:custGeom>
                  <a:avLst/>
                  <a:gdLst>
                    <a:gd name="T0" fmla="*/ 294 w 302"/>
                    <a:gd name="T1" fmla="*/ 110 h 332"/>
                    <a:gd name="T2" fmla="*/ 280 w 302"/>
                    <a:gd name="T3" fmla="*/ 76 h 332"/>
                    <a:gd name="T4" fmla="*/ 258 w 302"/>
                    <a:gd name="T5" fmla="*/ 48 h 332"/>
                    <a:gd name="T6" fmla="*/ 226 w 302"/>
                    <a:gd name="T7" fmla="*/ 28 h 332"/>
                    <a:gd name="T8" fmla="*/ 190 w 302"/>
                    <a:gd name="T9" fmla="*/ 22 h 332"/>
                    <a:gd name="T10" fmla="*/ 168 w 302"/>
                    <a:gd name="T11" fmla="*/ 24 h 332"/>
                    <a:gd name="T12" fmla="*/ 146 w 302"/>
                    <a:gd name="T13" fmla="*/ 32 h 332"/>
                    <a:gd name="T14" fmla="*/ 128 w 302"/>
                    <a:gd name="T15" fmla="*/ 44 h 332"/>
                    <a:gd name="T16" fmla="*/ 114 w 302"/>
                    <a:gd name="T17" fmla="*/ 60 h 332"/>
                    <a:gd name="T18" fmla="*/ 92 w 302"/>
                    <a:gd name="T19" fmla="*/ 104 h 332"/>
                    <a:gd name="T20" fmla="*/ 84 w 302"/>
                    <a:gd name="T21" fmla="*/ 162 h 332"/>
                    <a:gd name="T22" fmla="*/ 92 w 302"/>
                    <a:gd name="T23" fmla="*/ 230 h 332"/>
                    <a:gd name="T24" fmla="*/ 102 w 302"/>
                    <a:gd name="T25" fmla="*/ 256 h 332"/>
                    <a:gd name="T26" fmla="*/ 114 w 302"/>
                    <a:gd name="T27" fmla="*/ 276 h 332"/>
                    <a:gd name="T28" fmla="*/ 128 w 302"/>
                    <a:gd name="T29" fmla="*/ 292 h 332"/>
                    <a:gd name="T30" fmla="*/ 146 w 302"/>
                    <a:gd name="T31" fmla="*/ 302 h 332"/>
                    <a:gd name="T32" fmla="*/ 166 w 302"/>
                    <a:gd name="T33" fmla="*/ 308 h 332"/>
                    <a:gd name="T34" fmla="*/ 206 w 302"/>
                    <a:gd name="T35" fmla="*/ 310 h 332"/>
                    <a:gd name="T36" fmla="*/ 236 w 302"/>
                    <a:gd name="T37" fmla="*/ 302 h 332"/>
                    <a:gd name="T38" fmla="*/ 262 w 302"/>
                    <a:gd name="T39" fmla="*/ 286 h 332"/>
                    <a:gd name="T40" fmla="*/ 296 w 302"/>
                    <a:gd name="T41" fmla="*/ 252 h 332"/>
                    <a:gd name="T42" fmla="*/ 284 w 302"/>
                    <a:gd name="T43" fmla="*/ 292 h 332"/>
                    <a:gd name="T44" fmla="*/ 256 w 302"/>
                    <a:gd name="T45" fmla="*/ 314 h 332"/>
                    <a:gd name="T46" fmla="*/ 226 w 302"/>
                    <a:gd name="T47" fmla="*/ 326 h 332"/>
                    <a:gd name="T48" fmla="*/ 192 w 302"/>
                    <a:gd name="T49" fmla="*/ 332 h 332"/>
                    <a:gd name="T50" fmla="*/ 154 w 302"/>
                    <a:gd name="T51" fmla="*/ 332 h 332"/>
                    <a:gd name="T52" fmla="*/ 118 w 302"/>
                    <a:gd name="T53" fmla="*/ 326 h 332"/>
                    <a:gd name="T54" fmla="*/ 86 w 302"/>
                    <a:gd name="T55" fmla="*/ 314 h 332"/>
                    <a:gd name="T56" fmla="*/ 60 w 302"/>
                    <a:gd name="T57" fmla="*/ 298 h 332"/>
                    <a:gd name="T58" fmla="*/ 36 w 302"/>
                    <a:gd name="T59" fmla="*/ 276 h 332"/>
                    <a:gd name="T60" fmla="*/ 20 w 302"/>
                    <a:gd name="T61" fmla="*/ 250 h 332"/>
                    <a:gd name="T62" fmla="*/ 8 w 302"/>
                    <a:gd name="T63" fmla="*/ 222 h 332"/>
                    <a:gd name="T64" fmla="*/ 2 w 302"/>
                    <a:gd name="T65" fmla="*/ 190 h 332"/>
                    <a:gd name="T66" fmla="*/ 2 w 302"/>
                    <a:gd name="T67" fmla="*/ 154 h 332"/>
                    <a:gd name="T68" fmla="*/ 8 w 302"/>
                    <a:gd name="T69" fmla="*/ 122 h 332"/>
                    <a:gd name="T70" fmla="*/ 22 w 302"/>
                    <a:gd name="T71" fmla="*/ 90 h 332"/>
                    <a:gd name="T72" fmla="*/ 40 w 302"/>
                    <a:gd name="T73" fmla="*/ 64 h 332"/>
                    <a:gd name="T74" fmla="*/ 64 w 302"/>
                    <a:gd name="T75" fmla="*/ 40 h 332"/>
                    <a:gd name="T76" fmla="*/ 92 w 302"/>
                    <a:gd name="T77" fmla="*/ 22 h 332"/>
                    <a:gd name="T78" fmla="*/ 124 w 302"/>
                    <a:gd name="T79" fmla="*/ 8 h 332"/>
                    <a:gd name="T80" fmla="*/ 156 w 302"/>
                    <a:gd name="T81" fmla="*/ 2 h 332"/>
                    <a:gd name="T82" fmla="*/ 192 w 302"/>
                    <a:gd name="T83" fmla="*/ 2 h 332"/>
                    <a:gd name="T84" fmla="*/ 228 w 302"/>
                    <a:gd name="T85" fmla="*/ 8 h 332"/>
                    <a:gd name="T86" fmla="*/ 258 w 302"/>
                    <a:gd name="T87" fmla="*/ 20 h 332"/>
                    <a:gd name="T88" fmla="*/ 274 w 302"/>
                    <a:gd name="T89" fmla="*/ 24 h 332"/>
                    <a:gd name="T90" fmla="*/ 288 w 302"/>
                    <a:gd name="T91" fmla="*/ 16 h 332"/>
                    <a:gd name="T92" fmla="*/ 294 w 302"/>
                    <a:gd name="T93" fmla="*/ 0 h 332"/>
                    <a:gd name="T94" fmla="*/ 302 w 302"/>
                    <a:gd name="T95" fmla="*/ 110 h 332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302"/>
                    <a:gd name="T145" fmla="*/ 0 h 332"/>
                    <a:gd name="T146" fmla="*/ 302 w 302"/>
                    <a:gd name="T147" fmla="*/ 332 h 332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302" h="332">
                      <a:moveTo>
                        <a:pt x="302" y="110"/>
                      </a:moveTo>
                      <a:lnTo>
                        <a:pt x="294" y="110"/>
                      </a:lnTo>
                      <a:lnTo>
                        <a:pt x="288" y="92"/>
                      </a:lnTo>
                      <a:lnTo>
                        <a:pt x="280" y="76"/>
                      </a:lnTo>
                      <a:lnTo>
                        <a:pt x="270" y="60"/>
                      </a:lnTo>
                      <a:lnTo>
                        <a:pt x="258" y="48"/>
                      </a:lnTo>
                      <a:lnTo>
                        <a:pt x="242" y="36"/>
                      </a:lnTo>
                      <a:lnTo>
                        <a:pt x="226" y="28"/>
                      </a:lnTo>
                      <a:lnTo>
                        <a:pt x="210" y="24"/>
                      </a:lnTo>
                      <a:lnTo>
                        <a:pt x="190" y="22"/>
                      </a:lnTo>
                      <a:lnTo>
                        <a:pt x="178" y="22"/>
                      </a:lnTo>
                      <a:lnTo>
                        <a:pt x="168" y="24"/>
                      </a:lnTo>
                      <a:lnTo>
                        <a:pt x="156" y="28"/>
                      </a:lnTo>
                      <a:lnTo>
                        <a:pt x="146" y="32"/>
                      </a:lnTo>
                      <a:lnTo>
                        <a:pt x="138" y="36"/>
                      </a:lnTo>
                      <a:lnTo>
                        <a:pt x="128" y="44"/>
                      </a:lnTo>
                      <a:lnTo>
                        <a:pt x="120" y="52"/>
                      </a:lnTo>
                      <a:lnTo>
                        <a:pt x="114" y="60"/>
                      </a:lnTo>
                      <a:lnTo>
                        <a:pt x="102" y="80"/>
                      </a:lnTo>
                      <a:lnTo>
                        <a:pt x="92" y="104"/>
                      </a:lnTo>
                      <a:lnTo>
                        <a:pt x="86" y="132"/>
                      </a:lnTo>
                      <a:lnTo>
                        <a:pt x="84" y="162"/>
                      </a:lnTo>
                      <a:lnTo>
                        <a:pt x="86" y="200"/>
                      </a:lnTo>
                      <a:lnTo>
                        <a:pt x="92" y="230"/>
                      </a:lnTo>
                      <a:lnTo>
                        <a:pt x="96" y="244"/>
                      </a:lnTo>
                      <a:lnTo>
                        <a:pt x="102" y="256"/>
                      </a:lnTo>
                      <a:lnTo>
                        <a:pt x="106" y="268"/>
                      </a:lnTo>
                      <a:lnTo>
                        <a:pt x="114" y="276"/>
                      </a:lnTo>
                      <a:lnTo>
                        <a:pt x="120" y="284"/>
                      </a:lnTo>
                      <a:lnTo>
                        <a:pt x="128" y="292"/>
                      </a:lnTo>
                      <a:lnTo>
                        <a:pt x="136" y="298"/>
                      </a:lnTo>
                      <a:lnTo>
                        <a:pt x="146" y="302"/>
                      </a:lnTo>
                      <a:lnTo>
                        <a:pt x="156" y="306"/>
                      </a:lnTo>
                      <a:lnTo>
                        <a:pt x="166" y="308"/>
                      </a:lnTo>
                      <a:lnTo>
                        <a:pt x="190" y="310"/>
                      </a:lnTo>
                      <a:lnTo>
                        <a:pt x="206" y="310"/>
                      </a:lnTo>
                      <a:lnTo>
                        <a:pt x="222" y="306"/>
                      </a:lnTo>
                      <a:lnTo>
                        <a:pt x="236" y="302"/>
                      </a:lnTo>
                      <a:lnTo>
                        <a:pt x="250" y="294"/>
                      </a:lnTo>
                      <a:lnTo>
                        <a:pt x="262" y="286"/>
                      </a:lnTo>
                      <a:lnTo>
                        <a:pt x="274" y="276"/>
                      </a:lnTo>
                      <a:lnTo>
                        <a:pt x="296" y="252"/>
                      </a:lnTo>
                      <a:lnTo>
                        <a:pt x="296" y="280"/>
                      </a:lnTo>
                      <a:lnTo>
                        <a:pt x="284" y="292"/>
                      </a:lnTo>
                      <a:lnTo>
                        <a:pt x="270" y="304"/>
                      </a:lnTo>
                      <a:lnTo>
                        <a:pt x="256" y="314"/>
                      </a:lnTo>
                      <a:lnTo>
                        <a:pt x="240" y="320"/>
                      </a:lnTo>
                      <a:lnTo>
                        <a:pt x="226" y="326"/>
                      </a:lnTo>
                      <a:lnTo>
                        <a:pt x="208" y="330"/>
                      </a:lnTo>
                      <a:lnTo>
                        <a:pt x="192" y="332"/>
                      </a:lnTo>
                      <a:lnTo>
                        <a:pt x="172" y="332"/>
                      </a:lnTo>
                      <a:lnTo>
                        <a:pt x="154" y="332"/>
                      </a:lnTo>
                      <a:lnTo>
                        <a:pt x="136" y="330"/>
                      </a:lnTo>
                      <a:lnTo>
                        <a:pt x="118" y="326"/>
                      </a:lnTo>
                      <a:lnTo>
                        <a:pt x="102" y="320"/>
                      </a:lnTo>
                      <a:lnTo>
                        <a:pt x="86" y="314"/>
                      </a:lnTo>
                      <a:lnTo>
                        <a:pt x="72" y="306"/>
                      </a:lnTo>
                      <a:lnTo>
                        <a:pt x="60" y="298"/>
                      </a:lnTo>
                      <a:lnTo>
                        <a:pt x="48" y="288"/>
                      </a:lnTo>
                      <a:lnTo>
                        <a:pt x="36" y="276"/>
                      </a:lnTo>
                      <a:lnTo>
                        <a:pt x="28" y="264"/>
                      </a:lnTo>
                      <a:lnTo>
                        <a:pt x="20" y="250"/>
                      </a:lnTo>
                      <a:lnTo>
                        <a:pt x="12" y="236"/>
                      </a:lnTo>
                      <a:lnTo>
                        <a:pt x="8" y="222"/>
                      </a:lnTo>
                      <a:lnTo>
                        <a:pt x="4" y="206"/>
                      </a:lnTo>
                      <a:lnTo>
                        <a:pt x="2" y="190"/>
                      </a:lnTo>
                      <a:lnTo>
                        <a:pt x="0" y="172"/>
                      </a:lnTo>
                      <a:lnTo>
                        <a:pt x="2" y="154"/>
                      </a:lnTo>
                      <a:lnTo>
                        <a:pt x="4" y="138"/>
                      </a:lnTo>
                      <a:lnTo>
                        <a:pt x="8" y="122"/>
                      </a:lnTo>
                      <a:lnTo>
                        <a:pt x="14" y="106"/>
                      </a:lnTo>
                      <a:lnTo>
                        <a:pt x="22" y="90"/>
                      </a:lnTo>
                      <a:lnTo>
                        <a:pt x="30" y="76"/>
                      </a:lnTo>
                      <a:lnTo>
                        <a:pt x="40" y="64"/>
                      </a:lnTo>
                      <a:lnTo>
                        <a:pt x="52" y="50"/>
                      </a:lnTo>
                      <a:lnTo>
                        <a:pt x="64" y="40"/>
                      </a:lnTo>
                      <a:lnTo>
                        <a:pt x="78" y="30"/>
                      </a:lnTo>
                      <a:lnTo>
                        <a:pt x="92" y="22"/>
                      </a:lnTo>
                      <a:lnTo>
                        <a:pt x="108" y="14"/>
                      </a:lnTo>
                      <a:lnTo>
                        <a:pt x="124" y="8"/>
                      </a:lnTo>
                      <a:lnTo>
                        <a:pt x="140" y="4"/>
                      </a:lnTo>
                      <a:lnTo>
                        <a:pt x="156" y="2"/>
                      </a:lnTo>
                      <a:lnTo>
                        <a:pt x="174" y="0"/>
                      </a:lnTo>
                      <a:lnTo>
                        <a:pt x="192" y="2"/>
                      </a:lnTo>
                      <a:lnTo>
                        <a:pt x="210" y="4"/>
                      </a:lnTo>
                      <a:lnTo>
                        <a:pt x="228" y="8"/>
                      </a:lnTo>
                      <a:lnTo>
                        <a:pt x="246" y="14"/>
                      </a:lnTo>
                      <a:lnTo>
                        <a:pt x="258" y="20"/>
                      </a:lnTo>
                      <a:lnTo>
                        <a:pt x="266" y="22"/>
                      </a:lnTo>
                      <a:lnTo>
                        <a:pt x="274" y="24"/>
                      </a:lnTo>
                      <a:lnTo>
                        <a:pt x="282" y="22"/>
                      </a:lnTo>
                      <a:lnTo>
                        <a:pt x="288" y="16"/>
                      </a:lnTo>
                      <a:lnTo>
                        <a:pt x="292" y="8"/>
                      </a:lnTo>
                      <a:lnTo>
                        <a:pt x="294" y="0"/>
                      </a:lnTo>
                      <a:lnTo>
                        <a:pt x="302" y="0"/>
                      </a:lnTo>
                      <a:lnTo>
                        <a:pt x="302" y="110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29" name="Freeform 28"/>
                <p:cNvSpPr>
                  <a:spLocks/>
                </p:cNvSpPr>
                <p:nvPr/>
              </p:nvSpPr>
              <p:spPr bwMode="auto">
                <a:xfrm>
                  <a:off x="4845" y="1370"/>
                  <a:ext cx="506" cy="487"/>
                </a:xfrm>
                <a:custGeom>
                  <a:avLst/>
                  <a:gdLst>
                    <a:gd name="T0" fmla="*/ 282 w 506"/>
                    <a:gd name="T1" fmla="*/ 325 h 487"/>
                    <a:gd name="T2" fmla="*/ 138 w 506"/>
                    <a:gd name="T3" fmla="*/ 325 h 487"/>
                    <a:gd name="T4" fmla="*/ 210 w 506"/>
                    <a:gd name="T5" fmla="*/ 161 h 487"/>
                    <a:gd name="T6" fmla="*/ 282 w 506"/>
                    <a:gd name="T7" fmla="*/ 325 h 487"/>
                    <a:gd name="T8" fmla="*/ 292 w 506"/>
                    <a:gd name="T9" fmla="*/ 351 h 487"/>
                    <a:gd name="T10" fmla="*/ 324 w 506"/>
                    <a:gd name="T11" fmla="*/ 423 h 487"/>
                    <a:gd name="T12" fmla="*/ 330 w 506"/>
                    <a:gd name="T13" fmla="*/ 435 h 487"/>
                    <a:gd name="T14" fmla="*/ 332 w 506"/>
                    <a:gd name="T15" fmla="*/ 443 h 487"/>
                    <a:gd name="T16" fmla="*/ 332 w 506"/>
                    <a:gd name="T17" fmla="*/ 451 h 487"/>
                    <a:gd name="T18" fmla="*/ 330 w 506"/>
                    <a:gd name="T19" fmla="*/ 459 h 487"/>
                    <a:gd name="T20" fmla="*/ 326 w 506"/>
                    <a:gd name="T21" fmla="*/ 463 h 487"/>
                    <a:gd name="T22" fmla="*/ 320 w 506"/>
                    <a:gd name="T23" fmla="*/ 467 h 487"/>
                    <a:gd name="T24" fmla="*/ 312 w 506"/>
                    <a:gd name="T25" fmla="*/ 471 h 487"/>
                    <a:gd name="T26" fmla="*/ 292 w 506"/>
                    <a:gd name="T27" fmla="*/ 473 h 487"/>
                    <a:gd name="T28" fmla="*/ 276 w 506"/>
                    <a:gd name="T29" fmla="*/ 473 h 487"/>
                    <a:gd name="T30" fmla="*/ 276 w 506"/>
                    <a:gd name="T31" fmla="*/ 487 h 487"/>
                    <a:gd name="T32" fmla="*/ 506 w 506"/>
                    <a:gd name="T33" fmla="*/ 487 h 487"/>
                    <a:gd name="T34" fmla="*/ 506 w 506"/>
                    <a:gd name="T35" fmla="*/ 473 h 487"/>
                    <a:gd name="T36" fmla="*/ 492 w 506"/>
                    <a:gd name="T37" fmla="*/ 471 h 487"/>
                    <a:gd name="T38" fmla="*/ 480 w 506"/>
                    <a:gd name="T39" fmla="*/ 467 h 487"/>
                    <a:gd name="T40" fmla="*/ 470 w 506"/>
                    <a:gd name="T41" fmla="*/ 457 h 487"/>
                    <a:gd name="T42" fmla="*/ 462 w 506"/>
                    <a:gd name="T43" fmla="*/ 447 h 487"/>
                    <a:gd name="T44" fmla="*/ 454 w 506"/>
                    <a:gd name="T45" fmla="*/ 435 h 487"/>
                    <a:gd name="T46" fmla="*/ 446 w 506"/>
                    <a:gd name="T47" fmla="*/ 423 h 487"/>
                    <a:gd name="T48" fmla="*/ 436 w 506"/>
                    <a:gd name="T49" fmla="*/ 397 h 487"/>
                    <a:gd name="T50" fmla="*/ 260 w 506"/>
                    <a:gd name="T51" fmla="*/ 0 h 487"/>
                    <a:gd name="T52" fmla="*/ 254 w 506"/>
                    <a:gd name="T53" fmla="*/ 0 h 487"/>
                    <a:gd name="T54" fmla="*/ 86 w 506"/>
                    <a:gd name="T55" fmla="*/ 373 h 487"/>
                    <a:gd name="T56" fmla="*/ 72 w 506"/>
                    <a:gd name="T57" fmla="*/ 405 h 487"/>
                    <a:gd name="T58" fmla="*/ 64 w 506"/>
                    <a:gd name="T59" fmla="*/ 421 h 487"/>
                    <a:gd name="T60" fmla="*/ 56 w 506"/>
                    <a:gd name="T61" fmla="*/ 437 h 487"/>
                    <a:gd name="T62" fmla="*/ 44 w 506"/>
                    <a:gd name="T63" fmla="*/ 451 h 487"/>
                    <a:gd name="T64" fmla="*/ 32 w 506"/>
                    <a:gd name="T65" fmla="*/ 461 h 487"/>
                    <a:gd name="T66" fmla="*/ 16 w 506"/>
                    <a:gd name="T67" fmla="*/ 469 h 487"/>
                    <a:gd name="T68" fmla="*/ 8 w 506"/>
                    <a:gd name="T69" fmla="*/ 473 h 487"/>
                    <a:gd name="T70" fmla="*/ 0 w 506"/>
                    <a:gd name="T71" fmla="*/ 473 h 487"/>
                    <a:gd name="T72" fmla="*/ 0 w 506"/>
                    <a:gd name="T73" fmla="*/ 487 h 487"/>
                    <a:gd name="T74" fmla="*/ 158 w 506"/>
                    <a:gd name="T75" fmla="*/ 487 h 487"/>
                    <a:gd name="T76" fmla="*/ 158 w 506"/>
                    <a:gd name="T77" fmla="*/ 473 h 487"/>
                    <a:gd name="T78" fmla="*/ 134 w 506"/>
                    <a:gd name="T79" fmla="*/ 471 h 487"/>
                    <a:gd name="T80" fmla="*/ 124 w 506"/>
                    <a:gd name="T81" fmla="*/ 469 h 487"/>
                    <a:gd name="T82" fmla="*/ 114 w 506"/>
                    <a:gd name="T83" fmla="*/ 465 h 487"/>
                    <a:gd name="T84" fmla="*/ 106 w 506"/>
                    <a:gd name="T85" fmla="*/ 461 h 487"/>
                    <a:gd name="T86" fmla="*/ 100 w 506"/>
                    <a:gd name="T87" fmla="*/ 455 h 487"/>
                    <a:gd name="T88" fmla="*/ 96 w 506"/>
                    <a:gd name="T89" fmla="*/ 445 h 487"/>
                    <a:gd name="T90" fmla="*/ 96 w 506"/>
                    <a:gd name="T91" fmla="*/ 433 h 487"/>
                    <a:gd name="T92" fmla="*/ 96 w 506"/>
                    <a:gd name="T93" fmla="*/ 423 h 487"/>
                    <a:gd name="T94" fmla="*/ 100 w 506"/>
                    <a:gd name="T95" fmla="*/ 413 h 487"/>
                    <a:gd name="T96" fmla="*/ 110 w 506"/>
                    <a:gd name="T97" fmla="*/ 389 h 487"/>
                    <a:gd name="T98" fmla="*/ 126 w 506"/>
                    <a:gd name="T99" fmla="*/ 351 h 487"/>
                    <a:gd name="T100" fmla="*/ 292 w 506"/>
                    <a:gd name="T101" fmla="*/ 351 h 487"/>
                    <a:gd name="T102" fmla="*/ 282 w 506"/>
                    <a:gd name="T103" fmla="*/ 325 h 487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506"/>
                    <a:gd name="T157" fmla="*/ 0 h 487"/>
                    <a:gd name="T158" fmla="*/ 506 w 506"/>
                    <a:gd name="T159" fmla="*/ 487 h 487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506" h="487">
                      <a:moveTo>
                        <a:pt x="282" y="325"/>
                      </a:moveTo>
                      <a:lnTo>
                        <a:pt x="138" y="325"/>
                      </a:lnTo>
                      <a:lnTo>
                        <a:pt x="210" y="161"/>
                      </a:lnTo>
                      <a:lnTo>
                        <a:pt x="282" y="325"/>
                      </a:lnTo>
                      <a:lnTo>
                        <a:pt x="292" y="351"/>
                      </a:lnTo>
                      <a:lnTo>
                        <a:pt x="324" y="423"/>
                      </a:lnTo>
                      <a:lnTo>
                        <a:pt x="330" y="435"/>
                      </a:lnTo>
                      <a:lnTo>
                        <a:pt x="332" y="443"/>
                      </a:lnTo>
                      <a:lnTo>
                        <a:pt x="332" y="451"/>
                      </a:lnTo>
                      <a:lnTo>
                        <a:pt x="330" y="459"/>
                      </a:lnTo>
                      <a:lnTo>
                        <a:pt x="326" y="463"/>
                      </a:lnTo>
                      <a:lnTo>
                        <a:pt x="320" y="467"/>
                      </a:lnTo>
                      <a:lnTo>
                        <a:pt x="312" y="471"/>
                      </a:lnTo>
                      <a:lnTo>
                        <a:pt x="292" y="473"/>
                      </a:lnTo>
                      <a:lnTo>
                        <a:pt x="276" y="473"/>
                      </a:lnTo>
                      <a:lnTo>
                        <a:pt x="276" y="487"/>
                      </a:lnTo>
                      <a:lnTo>
                        <a:pt x="506" y="487"/>
                      </a:lnTo>
                      <a:lnTo>
                        <a:pt x="506" y="473"/>
                      </a:lnTo>
                      <a:lnTo>
                        <a:pt x="492" y="471"/>
                      </a:lnTo>
                      <a:lnTo>
                        <a:pt x="480" y="467"/>
                      </a:lnTo>
                      <a:lnTo>
                        <a:pt x="470" y="457"/>
                      </a:lnTo>
                      <a:lnTo>
                        <a:pt x="462" y="447"/>
                      </a:lnTo>
                      <a:lnTo>
                        <a:pt x="454" y="435"/>
                      </a:lnTo>
                      <a:lnTo>
                        <a:pt x="446" y="423"/>
                      </a:lnTo>
                      <a:lnTo>
                        <a:pt x="436" y="397"/>
                      </a:lnTo>
                      <a:lnTo>
                        <a:pt x="260" y="0"/>
                      </a:lnTo>
                      <a:lnTo>
                        <a:pt x="254" y="0"/>
                      </a:lnTo>
                      <a:lnTo>
                        <a:pt x="86" y="373"/>
                      </a:lnTo>
                      <a:lnTo>
                        <a:pt x="72" y="405"/>
                      </a:lnTo>
                      <a:lnTo>
                        <a:pt x="64" y="421"/>
                      </a:lnTo>
                      <a:lnTo>
                        <a:pt x="56" y="437"/>
                      </a:lnTo>
                      <a:lnTo>
                        <a:pt x="44" y="451"/>
                      </a:lnTo>
                      <a:lnTo>
                        <a:pt x="32" y="461"/>
                      </a:lnTo>
                      <a:lnTo>
                        <a:pt x="16" y="469"/>
                      </a:lnTo>
                      <a:lnTo>
                        <a:pt x="8" y="473"/>
                      </a:lnTo>
                      <a:lnTo>
                        <a:pt x="0" y="473"/>
                      </a:lnTo>
                      <a:lnTo>
                        <a:pt x="0" y="487"/>
                      </a:lnTo>
                      <a:lnTo>
                        <a:pt x="158" y="487"/>
                      </a:lnTo>
                      <a:lnTo>
                        <a:pt x="158" y="473"/>
                      </a:lnTo>
                      <a:lnTo>
                        <a:pt x="134" y="471"/>
                      </a:lnTo>
                      <a:lnTo>
                        <a:pt x="124" y="469"/>
                      </a:lnTo>
                      <a:lnTo>
                        <a:pt x="114" y="465"/>
                      </a:lnTo>
                      <a:lnTo>
                        <a:pt x="106" y="461"/>
                      </a:lnTo>
                      <a:lnTo>
                        <a:pt x="100" y="455"/>
                      </a:lnTo>
                      <a:lnTo>
                        <a:pt x="96" y="445"/>
                      </a:lnTo>
                      <a:lnTo>
                        <a:pt x="96" y="433"/>
                      </a:lnTo>
                      <a:lnTo>
                        <a:pt x="96" y="423"/>
                      </a:lnTo>
                      <a:lnTo>
                        <a:pt x="100" y="413"/>
                      </a:lnTo>
                      <a:lnTo>
                        <a:pt x="110" y="389"/>
                      </a:lnTo>
                      <a:lnTo>
                        <a:pt x="126" y="351"/>
                      </a:lnTo>
                      <a:lnTo>
                        <a:pt x="292" y="351"/>
                      </a:lnTo>
                      <a:lnTo>
                        <a:pt x="282" y="325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6394" name="Group 29"/>
              <p:cNvGrpSpPr>
                <a:grpSpLocks/>
              </p:cNvGrpSpPr>
              <p:nvPr/>
            </p:nvGrpSpPr>
            <p:grpSpPr bwMode="auto">
              <a:xfrm>
                <a:off x="4493" y="4146"/>
                <a:ext cx="518" cy="76"/>
                <a:chOff x="1668" y="2549"/>
                <a:chExt cx="2227" cy="327"/>
              </a:xfrm>
            </p:grpSpPr>
            <p:sp>
              <p:nvSpPr>
                <p:cNvPr id="16410" name="Freeform 30"/>
                <p:cNvSpPr>
                  <a:spLocks/>
                </p:cNvSpPr>
                <p:nvPr/>
              </p:nvSpPr>
              <p:spPr bwMode="auto">
                <a:xfrm>
                  <a:off x="1668" y="2549"/>
                  <a:ext cx="336" cy="323"/>
                </a:xfrm>
                <a:custGeom>
                  <a:avLst/>
                  <a:gdLst>
                    <a:gd name="T0" fmla="*/ 336 w 336"/>
                    <a:gd name="T1" fmla="*/ 78 h 323"/>
                    <a:gd name="T2" fmla="*/ 216 w 336"/>
                    <a:gd name="T3" fmla="*/ 78 h 323"/>
                    <a:gd name="T4" fmla="*/ 216 w 336"/>
                    <a:gd name="T5" fmla="*/ 323 h 323"/>
                    <a:gd name="T6" fmla="*/ 118 w 336"/>
                    <a:gd name="T7" fmla="*/ 323 h 323"/>
                    <a:gd name="T8" fmla="*/ 118 w 336"/>
                    <a:gd name="T9" fmla="*/ 78 h 323"/>
                    <a:gd name="T10" fmla="*/ 0 w 336"/>
                    <a:gd name="T11" fmla="*/ 78 h 323"/>
                    <a:gd name="T12" fmla="*/ 0 w 336"/>
                    <a:gd name="T13" fmla="*/ 0 h 323"/>
                    <a:gd name="T14" fmla="*/ 336 w 336"/>
                    <a:gd name="T15" fmla="*/ 0 h 323"/>
                    <a:gd name="T16" fmla="*/ 336 w 336"/>
                    <a:gd name="T17" fmla="*/ 78 h 323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336"/>
                    <a:gd name="T28" fmla="*/ 0 h 323"/>
                    <a:gd name="T29" fmla="*/ 336 w 336"/>
                    <a:gd name="T30" fmla="*/ 323 h 323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336" h="323">
                      <a:moveTo>
                        <a:pt x="336" y="78"/>
                      </a:moveTo>
                      <a:lnTo>
                        <a:pt x="216" y="78"/>
                      </a:lnTo>
                      <a:lnTo>
                        <a:pt x="216" y="323"/>
                      </a:lnTo>
                      <a:lnTo>
                        <a:pt x="118" y="323"/>
                      </a:lnTo>
                      <a:lnTo>
                        <a:pt x="118" y="78"/>
                      </a:lnTo>
                      <a:lnTo>
                        <a:pt x="0" y="78"/>
                      </a:lnTo>
                      <a:lnTo>
                        <a:pt x="0" y="0"/>
                      </a:lnTo>
                      <a:lnTo>
                        <a:pt x="336" y="0"/>
                      </a:lnTo>
                      <a:lnTo>
                        <a:pt x="336" y="78"/>
                      </a:lnTo>
                      <a:close/>
                    </a:path>
                  </a:pathLst>
                </a:custGeom>
                <a:solidFill>
                  <a:srgbClr val="F677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11" name="Freeform 31"/>
                <p:cNvSpPr>
                  <a:spLocks/>
                </p:cNvSpPr>
                <p:nvPr/>
              </p:nvSpPr>
              <p:spPr bwMode="auto">
                <a:xfrm>
                  <a:off x="1982" y="2549"/>
                  <a:ext cx="394" cy="323"/>
                </a:xfrm>
                <a:custGeom>
                  <a:avLst/>
                  <a:gdLst>
                    <a:gd name="T0" fmla="*/ 394 w 394"/>
                    <a:gd name="T1" fmla="*/ 323 h 323"/>
                    <a:gd name="T2" fmla="*/ 294 w 394"/>
                    <a:gd name="T3" fmla="*/ 323 h 323"/>
                    <a:gd name="T4" fmla="*/ 268 w 394"/>
                    <a:gd name="T5" fmla="*/ 258 h 323"/>
                    <a:gd name="T6" fmla="*/ 126 w 394"/>
                    <a:gd name="T7" fmla="*/ 258 h 323"/>
                    <a:gd name="T8" fmla="*/ 100 w 394"/>
                    <a:gd name="T9" fmla="*/ 323 h 323"/>
                    <a:gd name="T10" fmla="*/ 0 w 394"/>
                    <a:gd name="T11" fmla="*/ 323 h 323"/>
                    <a:gd name="T12" fmla="*/ 142 w 394"/>
                    <a:gd name="T13" fmla="*/ 0 h 323"/>
                    <a:gd name="T14" fmla="*/ 252 w 394"/>
                    <a:gd name="T15" fmla="*/ 0 h 323"/>
                    <a:gd name="T16" fmla="*/ 394 w 394"/>
                    <a:gd name="T17" fmla="*/ 323 h 323"/>
                    <a:gd name="T18" fmla="*/ 244 w 394"/>
                    <a:gd name="T19" fmla="*/ 202 h 323"/>
                    <a:gd name="T20" fmla="*/ 198 w 394"/>
                    <a:gd name="T21" fmla="*/ 84 h 323"/>
                    <a:gd name="T22" fmla="*/ 150 w 394"/>
                    <a:gd name="T23" fmla="*/ 202 h 323"/>
                    <a:gd name="T24" fmla="*/ 244 w 394"/>
                    <a:gd name="T25" fmla="*/ 202 h 323"/>
                    <a:gd name="T26" fmla="*/ 394 w 394"/>
                    <a:gd name="T27" fmla="*/ 323 h 32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94"/>
                    <a:gd name="T43" fmla="*/ 0 h 323"/>
                    <a:gd name="T44" fmla="*/ 394 w 394"/>
                    <a:gd name="T45" fmla="*/ 323 h 32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94" h="323">
                      <a:moveTo>
                        <a:pt x="394" y="323"/>
                      </a:moveTo>
                      <a:lnTo>
                        <a:pt x="294" y="323"/>
                      </a:lnTo>
                      <a:lnTo>
                        <a:pt x="268" y="258"/>
                      </a:lnTo>
                      <a:lnTo>
                        <a:pt x="126" y="258"/>
                      </a:lnTo>
                      <a:lnTo>
                        <a:pt x="100" y="323"/>
                      </a:lnTo>
                      <a:lnTo>
                        <a:pt x="0" y="323"/>
                      </a:lnTo>
                      <a:lnTo>
                        <a:pt x="142" y="0"/>
                      </a:lnTo>
                      <a:lnTo>
                        <a:pt x="252" y="0"/>
                      </a:lnTo>
                      <a:lnTo>
                        <a:pt x="394" y="323"/>
                      </a:lnTo>
                      <a:lnTo>
                        <a:pt x="244" y="202"/>
                      </a:lnTo>
                      <a:lnTo>
                        <a:pt x="198" y="84"/>
                      </a:lnTo>
                      <a:lnTo>
                        <a:pt x="150" y="202"/>
                      </a:lnTo>
                      <a:lnTo>
                        <a:pt x="244" y="202"/>
                      </a:lnTo>
                      <a:lnTo>
                        <a:pt x="394" y="323"/>
                      </a:lnTo>
                      <a:close/>
                    </a:path>
                  </a:pathLst>
                </a:custGeom>
                <a:solidFill>
                  <a:srgbClr val="F677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12" name="Rectangle 32"/>
                <p:cNvSpPr>
                  <a:spLocks noChangeArrowheads="1"/>
                </p:cNvSpPr>
                <p:nvPr/>
              </p:nvSpPr>
              <p:spPr bwMode="auto">
                <a:xfrm>
                  <a:off x="2420" y="2549"/>
                  <a:ext cx="98" cy="323"/>
                </a:xfrm>
                <a:prstGeom prst="rect">
                  <a:avLst/>
                </a:prstGeom>
                <a:solidFill>
                  <a:srgbClr val="F6771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13" name="Freeform 33"/>
                <p:cNvSpPr>
                  <a:spLocks/>
                </p:cNvSpPr>
                <p:nvPr/>
              </p:nvSpPr>
              <p:spPr bwMode="auto">
                <a:xfrm>
                  <a:off x="2562" y="2549"/>
                  <a:ext cx="563" cy="327"/>
                </a:xfrm>
                <a:custGeom>
                  <a:avLst/>
                  <a:gdLst>
                    <a:gd name="T0" fmla="*/ 563 w 563"/>
                    <a:gd name="T1" fmla="*/ 0 h 327"/>
                    <a:gd name="T2" fmla="*/ 423 w 563"/>
                    <a:gd name="T3" fmla="*/ 327 h 327"/>
                    <a:gd name="T4" fmla="*/ 365 w 563"/>
                    <a:gd name="T5" fmla="*/ 327 h 327"/>
                    <a:gd name="T6" fmla="*/ 282 w 563"/>
                    <a:gd name="T7" fmla="*/ 138 h 327"/>
                    <a:gd name="T8" fmla="*/ 196 w 563"/>
                    <a:gd name="T9" fmla="*/ 327 h 327"/>
                    <a:gd name="T10" fmla="*/ 138 w 563"/>
                    <a:gd name="T11" fmla="*/ 327 h 327"/>
                    <a:gd name="T12" fmla="*/ 0 w 563"/>
                    <a:gd name="T13" fmla="*/ 0 h 327"/>
                    <a:gd name="T14" fmla="*/ 102 w 563"/>
                    <a:gd name="T15" fmla="*/ 0 h 327"/>
                    <a:gd name="T16" fmla="*/ 170 w 563"/>
                    <a:gd name="T17" fmla="*/ 180 h 327"/>
                    <a:gd name="T18" fmla="*/ 248 w 563"/>
                    <a:gd name="T19" fmla="*/ 0 h 327"/>
                    <a:gd name="T20" fmla="*/ 318 w 563"/>
                    <a:gd name="T21" fmla="*/ 0 h 327"/>
                    <a:gd name="T22" fmla="*/ 393 w 563"/>
                    <a:gd name="T23" fmla="*/ 180 h 327"/>
                    <a:gd name="T24" fmla="*/ 463 w 563"/>
                    <a:gd name="T25" fmla="*/ 0 h 327"/>
                    <a:gd name="T26" fmla="*/ 563 w 563"/>
                    <a:gd name="T27" fmla="*/ 0 h 327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563"/>
                    <a:gd name="T43" fmla="*/ 0 h 327"/>
                    <a:gd name="T44" fmla="*/ 563 w 563"/>
                    <a:gd name="T45" fmla="*/ 327 h 327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563" h="327">
                      <a:moveTo>
                        <a:pt x="563" y="0"/>
                      </a:moveTo>
                      <a:lnTo>
                        <a:pt x="423" y="327"/>
                      </a:lnTo>
                      <a:lnTo>
                        <a:pt x="365" y="327"/>
                      </a:lnTo>
                      <a:lnTo>
                        <a:pt x="282" y="138"/>
                      </a:lnTo>
                      <a:lnTo>
                        <a:pt x="196" y="327"/>
                      </a:lnTo>
                      <a:lnTo>
                        <a:pt x="138" y="327"/>
                      </a:lnTo>
                      <a:lnTo>
                        <a:pt x="0" y="0"/>
                      </a:lnTo>
                      <a:lnTo>
                        <a:pt x="102" y="0"/>
                      </a:lnTo>
                      <a:lnTo>
                        <a:pt x="170" y="180"/>
                      </a:lnTo>
                      <a:lnTo>
                        <a:pt x="248" y="0"/>
                      </a:lnTo>
                      <a:lnTo>
                        <a:pt x="318" y="0"/>
                      </a:lnTo>
                      <a:lnTo>
                        <a:pt x="393" y="180"/>
                      </a:lnTo>
                      <a:lnTo>
                        <a:pt x="463" y="0"/>
                      </a:lnTo>
                      <a:lnTo>
                        <a:pt x="563" y="0"/>
                      </a:lnTo>
                      <a:close/>
                    </a:path>
                  </a:pathLst>
                </a:custGeom>
                <a:solidFill>
                  <a:srgbClr val="F677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14" name="Freeform 34"/>
                <p:cNvSpPr>
                  <a:spLocks/>
                </p:cNvSpPr>
                <p:nvPr/>
              </p:nvSpPr>
              <p:spPr bwMode="auto">
                <a:xfrm>
                  <a:off x="3105" y="2549"/>
                  <a:ext cx="394" cy="323"/>
                </a:xfrm>
                <a:custGeom>
                  <a:avLst/>
                  <a:gdLst>
                    <a:gd name="T0" fmla="*/ 394 w 394"/>
                    <a:gd name="T1" fmla="*/ 323 h 323"/>
                    <a:gd name="T2" fmla="*/ 294 w 394"/>
                    <a:gd name="T3" fmla="*/ 323 h 323"/>
                    <a:gd name="T4" fmla="*/ 268 w 394"/>
                    <a:gd name="T5" fmla="*/ 258 h 323"/>
                    <a:gd name="T6" fmla="*/ 126 w 394"/>
                    <a:gd name="T7" fmla="*/ 258 h 323"/>
                    <a:gd name="T8" fmla="*/ 100 w 394"/>
                    <a:gd name="T9" fmla="*/ 323 h 323"/>
                    <a:gd name="T10" fmla="*/ 0 w 394"/>
                    <a:gd name="T11" fmla="*/ 323 h 323"/>
                    <a:gd name="T12" fmla="*/ 142 w 394"/>
                    <a:gd name="T13" fmla="*/ 0 h 323"/>
                    <a:gd name="T14" fmla="*/ 252 w 394"/>
                    <a:gd name="T15" fmla="*/ 0 h 323"/>
                    <a:gd name="T16" fmla="*/ 394 w 394"/>
                    <a:gd name="T17" fmla="*/ 323 h 323"/>
                    <a:gd name="T18" fmla="*/ 246 w 394"/>
                    <a:gd name="T19" fmla="*/ 202 h 323"/>
                    <a:gd name="T20" fmla="*/ 198 w 394"/>
                    <a:gd name="T21" fmla="*/ 84 h 323"/>
                    <a:gd name="T22" fmla="*/ 150 w 394"/>
                    <a:gd name="T23" fmla="*/ 202 h 323"/>
                    <a:gd name="T24" fmla="*/ 246 w 394"/>
                    <a:gd name="T25" fmla="*/ 202 h 323"/>
                    <a:gd name="T26" fmla="*/ 394 w 394"/>
                    <a:gd name="T27" fmla="*/ 323 h 323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394"/>
                    <a:gd name="T43" fmla="*/ 0 h 323"/>
                    <a:gd name="T44" fmla="*/ 394 w 394"/>
                    <a:gd name="T45" fmla="*/ 323 h 323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394" h="323">
                      <a:moveTo>
                        <a:pt x="394" y="323"/>
                      </a:moveTo>
                      <a:lnTo>
                        <a:pt x="294" y="323"/>
                      </a:lnTo>
                      <a:lnTo>
                        <a:pt x="268" y="258"/>
                      </a:lnTo>
                      <a:lnTo>
                        <a:pt x="126" y="258"/>
                      </a:lnTo>
                      <a:lnTo>
                        <a:pt x="100" y="323"/>
                      </a:lnTo>
                      <a:lnTo>
                        <a:pt x="0" y="323"/>
                      </a:lnTo>
                      <a:lnTo>
                        <a:pt x="142" y="0"/>
                      </a:lnTo>
                      <a:lnTo>
                        <a:pt x="252" y="0"/>
                      </a:lnTo>
                      <a:lnTo>
                        <a:pt x="394" y="323"/>
                      </a:lnTo>
                      <a:lnTo>
                        <a:pt x="246" y="202"/>
                      </a:lnTo>
                      <a:lnTo>
                        <a:pt x="198" y="84"/>
                      </a:lnTo>
                      <a:lnTo>
                        <a:pt x="150" y="202"/>
                      </a:lnTo>
                      <a:lnTo>
                        <a:pt x="246" y="202"/>
                      </a:lnTo>
                      <a:lnTo>
                        <a:pt x="394" y="323"/>
                      </a:lnTo>
                      <a:close/>
                    </a:path>
                  </a:pathLst>
                </a:custGeom>
                <a:solidFill>
                  <a:srgbClr val="F677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sp>
              <p:nvSpPr>
                <p:cNvPr id="16415" name="Freeform 35"/>
                <p:cNvSpPr>
                  <a:spLocks/>
                </p:cNvSpPr>
                <p:nvPr/>
              </p:nvSpPr>
              <p:spPr bwMode="auto">
                <a:xfrm>
                  <a:off x="3543" y="2549"/>
                  <a:ext cx="352" cy="323"/>
                </a:xfrm>
                <a:custGeom>
                  <a:avLst/>
                  <a:gdLst>
                    <a:gd name="T0" fmla="*/ 352 w 352"/>
                    <a:gd name="T1" fmla="*/ 323 h 323"/>
                    <a:gd name="T2" fmla="*/ 264 w 352"/>
                    <a:gd name="T3" fmla="*/ 323 h 323"/>
                    <a:gd name="T4" fmla="*/ 96 w 352"/>
                    <a:gd name="T5" fmla="*/ 144 h 323"/>
                    <a:gd name="T6" fmla="*/ 96 w 352"/>
                    <a:gd name="T7" fmla="*/ 323 h 323"/>
                    <a:gd name="T8" fmla="*/ 0 w 352"/>
                    <a:gd name="T9" fmla="*/ 323 h 323"/>
                    <a:gd name="T10" fmla="*/ 0 w 352"/>
                    <a:gd name="T11" fmla="*/ 0 h 323"/>
                    <a:gd name="T12" fmla="*/ 86 w 352"/>
                    <a:gd name="T13" fmla="*/ 0 h 323"/>
                    <a:gd name="T14" fmla="*/ 254 w 352"/>
                    <a:gd name="T15" fmla="*/ 180 h 323"/>
                    <a:gd name="T16" fmla="*/ 254 w 352"/>
                    <a:gd name="T17" fmla="*/ 0 h 323"/>
                    <a:gd name="T18" fmla="*/ 352 w 352"/>
                    <a:gd name="T19" fmla="*/ 0 h 323"/>
                    <a:gd name="T20" fmla="*/ 352 w 352"/>
                    <a:gd name="T21" fmla="*/ 323 h 32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352"/>
                    <a:gd name="T34" fmla="*/ 0 h 323"/>
                    <a:gd name="T35" fmla="*/ 352 w 352"/>
                    <a:gd name="T36" fmla="*/ 323 h 323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352" h="323">
                      <a:moveTo>
                        <a:pt x="352" y="323"/>
                      </a:moveTo>
                      <a:lnTo>
                        <a:pt x="264" y="323"/>
                      </a:lnTo>
                      <a:lnTo>
                        <a:pt x="96" y="144"/>
                      </a:lnTo>
                      <a:lnTo>
                        <a:pt x="96" y="323"/>
                      </a:lnTo>
                      <a:lnTo>
                        <a:pt x="0" y="323"/>
                      </a:lnTo>
                      <a:lnTo>
                        <a:pt x="0" y="0"/>
                      </a:lnTo>
                      <a:lnTo>
                        <a:pt x="86" y="0"/>
                      </a:lnTo>
                      <a:lnTo>
                        <a:pt x="254" y="180"/>
                      </a:lnTo>
                      <a:lnTo>
                        <a:pt x="254" y="0"/>
                      </a:lnTo>
                      <a:lnTo>
                        <a:pt x="352" y="0"/>
                      </a:lnTo>
                      <a:lnTo>
                        <a:pt x="352" y="323"/>
                      </a:lnTo>
                      <a:close/>
                    </a:path>
                  </a:pathLst>
                </a:custGeom>
                <a:solidFill>
                  <a:srgbClr val="F6771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</p:grpSp>
          <p:grpSp>
            <p:nvGrpSpPr>
              <p:cNvPr id="16395" name="Group 36"/>
              <p:cNvGrpSpPr>
                <a:grpSpLocks/>
              </p:cNvGrpSpPr>
              <p:nvPr/>
            </p:nvGrpSpPr>
            <p:grpSpPr bwMode="auto">
              <a:xfrm>
                <a:off x="4342" y="3878"/>
                <a:ext cx="820" cy="124"/>
                <a:chOff x="1144" y="822"/>
                <a:chExt cx="3519" cy="532"/>
              </a:xfrm>
            </p:grpSpPr>
            <p:sp>
              <p:nvSpPr>
                <p:cNvPr id="16397" name="Freeform 37"/>
                <p:cNvSpPr>
                  <a:spLocks/>
                </p:cNvSpPr>
                <p:nvPr/>
              </p:nvSpPr>
              <p:spPr bwMode="auto">
                <a:xfrm>
                  <a:off x="2588" y="860"/>
                  <a:ext cx="581" cy="446"/>
                </a:xfrm>
                <a:custGeom>
                  <a:avLst/>
                  <a:gdLst>
                    <a:gd name="T0" fmla="*/ 515 w 581"/>
                    <a:gd name="T1" fmla="*/ 128 h 446"/>
                    <a:gd name="T2" fmla="*/ 493 w 581"/>
                    <a:gd name="T3" fmla="*/ 108 h 446"/>
                    <a:gd name="T4" fmla="*/ 469 w 581"/>
                    <a:gd name="T5" fmla="*/ 88 h 446"/>
                    <a:gd name="T6" fmla="*/ 463 w 581"/>
                    <a:gd name="T7" fmla="*/ 66 h 446"/>
                    <a:gd name="T8" fmla="*/ 509 w 581"/>
                    <a:gd name="T9" fmla="*/ 40 h 446"/>
                    <a:gd name="T10" fmla="*/ 457 w 581"/>
                    <a:gd name="T11" fmla="*/ 2 h 446"/>
                    <a:gd name="T12" fmla="*/ 348 w 581"/>
                    <a:gd name="T13" fmla="*/ 20 h 446"/>
                    <a:gd name="T14" fmla="*/ 304 w 581"/>
                    <a:gd name="T15" fmla="*/ 38 h 446"/>
                    <a:gd name="T16" fmla="*/ 254 w 581"/>
                    <a:gd name="T17" fmla="*/ 8 h 446"/>
                    <a:gd name="T18" fmla="*/ 182 w 581"/>
                    <a:gd name="T19" fmla="*/ 42 h 446"/>
                    <a:gd name="T20" fmla="*/ 122 w 581"/>
                    <a:gd name="T21" fmla="*/ 52 h 446"/>
                    <a:gd name="T22" fmla="*/ 62 w 581"/>
                    <a:gd name="T23" fmla="*/ 52 h 446"/>
                    <a:gd name="T24" fmla="*/ 56 w 581"/>
                    <a:gd name="T25" fmla="*/ 98 h 446"/>
                    <a:gd name="T26" fmla="*/ 122 w 581"/>
                    <a:gd name="T27" fmla="*/ 122 h 446"/>
                    <a:gd name="T28" fmla="*/ 102 w 581"/>
                    <a:gd name="T29" fmla="*/ 196 h 446"/>
                    <a:gd name="T30" fmla="*/ 86 w 581"/>
                    <a:gd name="T31" fmla="*/ 242 h 446"/>
                    <a:gd name="T32" fmla="*/ 52 w 581"/>
                    <a:gd name="T33" fmla="*/ 294 h 446"/>
                    <a:gd name="T34" fmla="*/ 0 w 581"/>
                    <a:gd name="T35" fmla="*/ 380 h 446"/>
                    <a:gd name="T36" fmla="*/ 46 w 581"/>
                    <a:gd name="T37" fmla="*/ 396 h 446"/>
                    <a:gd name="T38" fmla="*/ 112 w 581"/>
                    <a:gd name="T39" fmla="*/ 316 h 446"/>
                    <a:gd name="T40" fmla="*/ 138 w 581"/>
                    <a:gd name="T41" fmla="*/ 376 h 446"/>
                    <a:gd name="T42" fmla="*/ 180 w 581"/>
                    <a:gd name="T43" fmla="*/ 342 h 446"/>
                    <a:gd name="T44" fmla="*/ 234 w 581"/>
                    <a:gd name="T45" fmla="*/ 310 h 446"/>
                    <a:gd name="T46" fmla="*/ 252 w 581"/>
                    <a:gd name="T47" fmla="*/ 264 h 446"/>
                    <a:gd name="T48" fmla="*/ 292 w 581"/>
                    <a:gd name="T49" fmla="*/ 218 h 446"/>
                    <a:gd name="T50" fmla="*/ 312 w 581"/>
                    <a:gd name="T51" fmla="*/ 258 h 446"/>
                    <a:gd name="T52" fmla="*/ 272 w 581"/>
                    <a:gd name="T53" fmla="*/ 356 h 446"/>
                    <a:gd name="T54" fmla="*/ 284 w 581"/>
                    <a:gd name="T55" fmla="*/ 414 h 446"/>
                    <a:gd name="T56" fmla="*/ 332 w 581"/>
                    <a:gd name="T57" fmla="*/ 362 h 446"/>
                    <a:gd name="T58" fmla="*/ 373 w 581"/>
                    <a:gd name="T59" fmla="*/ 256 h 446"/>
                    <a:gd name="T60" fmla="*/ 397 w 581"/>
                    <a:gd name="T61" fmla="*/ 190 h 446"/>
                    <a:gd name="T62" fmla="*/ 421 w 581"/>
                    <a:gd name="T63" fmla="*/ 210 h 446"/>
                    <a:gd name="T64" fmla="*/ 413 w 581"/>
                    <a:gd name="T65" fmla="*/ 386 h 446"/>
                    <a:gd name="T66" fmla="*/ 443 w 581"/>
                    <a:gd name="T67" fmla="*/ 446 h 446"/>
                    <a:gd name="T68" fmla="*/ 485 w 581"/>
                    <a:gd name="T69" fmla="*/ 354 h 446"/>
                    <a:gd name="T70" fmla="*/ 503 w 581"/>
                    <a:gd name="T71" fmla="*/ 172 h 446"/>
                    <a:gd name="T72" fmla="*/ 549 w 581"/>
                    <a:gd name="T73" fmla="*/ 186 h 446"/>
                    <a:gd name="T74" fmla="*/ 579 w 581"/>
                    <a:gd name="T75" fmla="*/ 164 h 446"/>
                    <a:gd name="T76" fmla="*/ 188 w 581"/>
                    <a:gd name="T77" fmla="*/ 288 h 446"/>
                    <a:gd name="T78" fmla="*/ 178 w 581"/>
                    <a:gd name="T79" fmla="*/ 250 h 446"/>
                    <a:gd name="T80" fmla="*/ 196 w 581"/>
                    <a:gd name="T81" fmla="*/ 278 h 446"/>
                    <a:gd name="T82" fmla="*/ 397 w 581"/>
                    <a:gd name="T83" fmla="*/ 164 h 446"/>
                    <a:gd name="T84" fmla="*/ 367 w 581"/>
                    <a:gd name="T85" fmla="*/ 122 h 446"/>
                    <a:gd name="T86" fmla="*/ 330 w 581"/>
                    <a:gd name="T87" fmla="*/ 118 h 446"/>
                    <a:gd name="T88" fmla="*/ 314 w 581"/>
                    <a:gd name="T89" fmla="*/ 168 h 446"/>
                    <a:gd name="T90" fmla="*/ 272 w 581"/>
                    <a:gd name="T91" fmla="*/ 190 h 446"/>
                    <a:gd name="T92" fmla="*/ 210 w 581"/>
                    <a:gd name="T93" fmla="*/ 184 h 446"/>
                    <a:gd name="T94" fmla="*/ 172 w 581"/>
                    <a:gd name="T95" fmla="*/ 208 h 446"/>
                    <a:gd name="T96" fmla="*/ 204 w 581"/>
                    <a:gd name="T97" fmla="*/ 132 h 446"/>
                    <a:gd name="T98" fmla="*/ 258 w 581"/>
                    <a:gd name="T99" fmla="*/ 86 h 446"/>
                    <a:gd name="T100" fmla="*/ 324 w 581"/>
                    <a:gd name="T101" fmla="*/ 86 h 446"/>
                    <a:gd name="T102" fmla="*/ 373 w 581"/>
                    <a:gd name="T103" fmla="*/ 104 h 446"/>
                    <a:gd name="T104" fmla="*/ 415 w 581"/>
                    <a:gd name="T105" fmla="*/ 100 h 446"/>
                    <a:gd name="T106" fmla="*/ 569 w 581"/>
                    <a:gd name="T107" fmla="*/ 126 h 44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581"/>
                    <a:gd name="T163" fmla="*/ 0 h 446"/>
                    <a:gd name="T164" fmla="*/ 581 w 581"/>
                    <a:gd name="T165" fmla="*/ 446 h 446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581" h="446">
                      <a:moveTo>
                        <a:pt x="569" y="126"/>
                      </a:moveTo>
                      <a:lnTo>
                        <a:pt x="559" y="120"/>
                      </a:lnTo>
                      <a:lnTo>
                        <a:pt x="551" y="116"/>
                      </a:lnTo>
                      <a:lnTo>
                        <a:pt x="541" y="118"/>
                      </a:lnTo>
                      <a:lnTo>
                        <a:pt x="533" y="120"/>
                      </a:lnTo>
                      <a:lnTo>
                        <a:pt x="515" y="128"/>
                      </a:lnTo>
                      <a:lnTo>
                        <a:pt x="507" y="132"/>
                      </a:lnTo>
                      <a:lnTo>
                        <a:pt x="499" y="132"/>
                      </a:lnTo>
                      <a:lnTo>
                        <a:pt x="495" y="130"/>
                      </a:lnTo>
                      <a:lnTo>
                        <a:pt x="493" y="126"/>
                      </a:lnTo>
                      <a:lnTo>
                        <a:pt x="493" y="118"/>
                      </a:lnTo>
                      <a:lnTo>
                        <a:pt x="493" y="108"/>
                      </a:lnTo>
                      <a:lnTo>
                        <a:pt x="493" y="100"/>
                      </a:lnTo>
                      <a:lnTo>
                        <a:pt x="491" y="94"/>
                      </a:lnTo>
                      <a:lnTo>
                        <a:pt x="489" y="90"/>
                      </a:lnTo>
                      <a:lnTo>
                        <a:pt x="485" y="88"/>
                      </a:lnTo>
                      <a:lnTo>
                        <a:pt x="479" y="88"/>
                      </a:lnTo>
                      <a:lnTo>
                        <a:pt x="469" y="88"/>
                      </a:lnTo>
                      <a:lnTo>
                        <a:pt x="459" y="88"/>
                      </a:lnTo>
                      <a:lnTo>
                        <a:pt x="455" y="82"/>
                      </a:lnTo>
                      <a:lnTo>
                        <a:pt x="453" y="78"/>
                      </a:lnTo>
                      <a:lnTo>
                        <a:pt x="453" y="74"/>
                      </a:lnTo>
                      <a:lnTo>
                        <a:pt x="457" y="70"/>
                      </a:lnTo>
                      <a:lnTo>
                        <a:pt x="463" y="66"/>
                      </a:lnTo>
                      <a:lnTo>
                        <a:pt x="475" y="66"/>
                      </a:lnTo>
                      <a:lnTo>
                        <a:pt x="479" y="60"/>
                      </a:lnTo>
                      <a:lnTo>
                        <a:pt x="485" y="56"/>
                      </a:lnTo>
                      <a:lnTo>
                        <a:pt x="499" y="48"/>
                      </a:lnTo>
                      <a:lnTo>
                        <a:pt x="505" y="44"/>
                      </a:lnTo>
                      <a:lnTo>
                        <a:pt x="509" y="40"/>
                      </a:lnTo>
                      <a:lnTo>
                        <a:pt x="513" y="32"/>
                      </a:lnTo>
                      <a:lnTo>
                        <a:pt x="513" y="24"/>
                      </a:lnTo>
                      <a:lnTo>
                        <a:pt x="501" y="4"/>
                      </a:lnTo>
                      <a:lnTo>
                        <a:pt x="491" y="2"/>
                      </a:lnTo>
                      <a:lnTo>
                        <a:pt x="479" y="0"/>
                      </a:lnTo>
                      <a:lnTo>
                        <a:pt x="457" y="2"/>
                      </a:lnTo>
                      <a:lnTo>
                        <a:pt x="435" y="6"/>
                      </a:lnTo>
                      <a:lnTo>
                        <a:pt x="413" y="12"/>
                      </a:lnTo>
                      <a:lnTo>
                        <a:pt x="391" y="18"/>
                      </a:lnTo>
                      <a:lnTo>
                        <a:pt x="369" y="22"/>
                      </a:lnTo>
                      <a:lnTo>
                        <a:pt x="360" y="22"/>
                      </a:lnTo>
                      <a:lnTo>
                        <a:pt x="348" y="20"/>
                      </a:lnTo>
                      <a:lnTo>
                        <a:pt x="338" y="18"/>
                      </a:lnTo>
                      <a:lnTo>
                        <a:pt x="328" y="14"/>
                      </a:lnTo>
                      <a:lnTo>
                        <a:pt x="322" y="16"/>
                      </a:lnTo>
                      <a:lnTo>
                        <a:pt x="316" y="20"/>
                      </a:lnTo>
                      <a:lnTo>
                        <a:pt x="310" y="28"/>
                      </a:lnTo>
                      <a:lnTo>
                        <a:pt x="304" y="38"/>
                      </a:lnTo>
                      <a:lnTo>
                        <a:pt x="296" y="46"/>
                      </a:lnTo>
                      <a:lnTo>
                        <a:pt x="282" y="30"/>
                      </a:lnTo>
                      <a:lnTo>
                        <a:pt x="276" y="22"/>
                      </a:lnTo>
                      <a:lnTo>
                        <a:pt x="270" y="16"/>
                      </a:lnTo>
                      <a:lnTo>
                        <a:pt x="262" y="10"/>
                      </a:lnTo>
                      <a:lnTo>
                        <a:pt x="254" y="8"/>
                      </a:lnTo>
                      <a:lnTo>
                        <a:pt x="248" y="8"/>
                      </a:lnTo>
                      <a:lnTo>
                        <a:pt x="240" y="8"/>
                      </a:lnTo>
                      <a:lnTo>
                        <a:pt x="226" y="14"/>
                      </a:lnTo>
                      <a:lnTo>
                        <a:pt x="210" y="24"/>
                      </a:lnTo>
                      <a:lnTo>
                        <a:pt x="196" y="34"/>
                      </a:lnTo>
                      <a:lnTo>
                        <a:pt x="182" y="42"/>
                      </a:lnTo>
                      <a:lnTo>
                        <a:pt x="168" y="50"/>
                      </a:lnTo>
                      <a:lnTo>
                        <a:pt x="160" y="52"/>
                      </a:lnTo>
                      <a:lnTo>
                        <a:pt x="152" y="56"/>
                      </a:lnTo>
                      <a:lnTo>
                        <a:pt x="144" y="56"/>
                      </a:lnTo>
                      <a:lnTo>
                        <a:pt x="138" y="56"/>
                      </a:lnTo>
                      <a:lnTo>
                        <a:pt x="122" y="52"/>
                      </a:lnTo>
                      <a:lnTo>
                        <a:pt x="108" y="48"/>
                      </a:lnTo>
                      <a:lnTo>
                        <a:pt x="96" y="44"/>
                      </a:lnTo>
                      <a:lnTo>
                        <a:pt x="82" y="44"/>
                      </a:lnTo>
                      <a:lnTo>
                        <a:pt x="76" y="46"/>
                      </a:lnTo>
                      <a:lnTo>
                        <a:pt x="68" y="48"/>
                      </a:lnTo>
                      <a:lnTo>
                        <a:pt x="62" y="52"/>
                      </a:lnTo>
                      <a:lnTo>
                        <a:pt x="56" y="60"/>
                      </a:lnTo>
                      <a:lnTo>
                        <a:pt x="52" y="66"/>
                      </a:lnTo>
                      <a:lnTo>
                        <a:pt x="50" y="72"/>
                      </a:lnTo>
                      <a:lnTo>
                        <a:pt x="50" y="78"/>
                      </a:lnTo>
                      <a:lnTo>
                        <a:pt x="50" y="86"/>
                      </a:lnTo>
                      <a:lnTo>
                        <a:pt x="56" y="98"/>
                      </a:lnTo>
                      <a:lnTo>
                        <a:pt x="64" y="108"/>
                      </a:lnTo>
                      <a:lnTo>
                        <a:pt x="72" y="118"/>
                      </a:lnTo>
                      <a:lnTo>
                        <a:pt x="82" y="122"/>
                      </a:lnTo>
                      <a:lnTo>
                        <a:pt x="90" y="124"/>
                      </a:lnTo>
                      <a:lnTo>
                        <a:pt x="100" y="122"/>
                      </a:lnTo>
                      <a:lnTo>
                        <a:pt x="122" y="122"/>
                      </a:lnTo>
                      <a:lnTo>
                        <a:pt x="132" y="122"/>
                      </a:lnTo>
                      <a:lnTo>
                        <a:pt x="142" y="128"/>
                      </a:lnTo>
                      <a:lnTo>
                        <a:pt x="136" y="146"/>
                      </a:lnTo>
                      <a:lnTo>
                        <a:pt x="128" y="164"/>
                      </a:lnTo>
                      <a:lnTo>
                        <a:pt x="116" y="180"/>
                      </a:lnTo>
                      <a:lnTo>
                        <a:pt x="102" y="196"/>
                      </a:lnTo>
                      <a:lnTo>
                        <a:pt x="104" y="202"/>
                      </a:lnTo>
                      <a:lnTo>
                        <a:pt x="104" y="210"/>
                      </a:lnTo>
                      <a:lnTo>
                        <a:pt x="104" y="216"/>
                      </a:lnTo>
                      <a:lnTo>
                        <a:pt x="100" y="222"/>
                      </a:lnTo>
                      <a:lnTo>
                        <a:pt x="94" y="232"/>
                      </a:lnTo>
                      <a:lnTo>
                        <a:pt x="86" y="242"/>
                      </a:lnTo>
                      <a:lnTo>
                        <a:pt x="76" y="250"/>
                      </a:lnTo>
                      <a:lnTo>
                        <a:pt x="68" y="258"/>
                      </a:lnTo>
                      <a:lnTo>
                        <a:pt x="62" y="270"/>
                      </a:lnTo>
                      <a:lnTo>
                        <a:pt x="60" y="274"/>
                      </a:lnTo>
                      <a:lnTo>
                        <a:pt x="58" y="282"/>
                      </a:lnTo>
                      <a:lnTo>
                        <a:pt x="52" y="294"/>
                      </a:lnTo>
                      <a:lnTo>
                        <a:pt x="42" y="306"/>
                      </a:lnTo>
                      <a:lnTo>
                        <a:pt x="22" y="328"/>
                      </a:lnTo>
                      <a:lnTo>
                        <a:pt x="12" y="340"/>
                      </a:lnTo>
                      <a:lnTo>
                        <a:pt x="6" y="352"/>
                      </a:lnTo>
                      <a:lnTo>
                        <a:pt x="2" y="366"/>
                      </a:lnTo>
                      <a:lnTo>
                        <a:pt x="0" y="380"/>
                      </a:lnTo>
                      <a:lnTo>
                        <a:pt x="16" y="400"/>
                      </a:lnTo>
                      <a:lnTo>
                        <a:pt x="20" y="404"/>
                      </a:lnTo>
                      <a:lnTo>
                        <a:pt x="26" y="406"/>
                      </a:lnTo>
                      <a:lnTo>
                        <a:pt x="32" y="408"/>
                      </a:lnTo>
                      <a:lnTo>
                        <a:pt x="38" y="408"/>
                      </a:lnTo>
                      <a:lnTo>
                        <a:pt x="46" y="396"/>
                      </a:lnTo>
                      <a:lnTo>
                        <a:pt x="56" y="384"/>
                      </a:lnTo>
                      <a:lnTo>
                        <a:pt x="78" y="364"/>
                      </a:lnTo>
                      <a:lnTo>
                        <a:pt x="88" y="354"/>
                      </a:lnTo>
                      <a:lnTo>
                        <a:pt x="98" y="342"/>
                      </a:lnTo>
                      <a:lnTo>
                        <a:pt x="106" y="330"/>
                      </a:lnTo>
                      <a:lnTo>
                        <a:pt x="112" y="316"/>
                      </a:lnTo>
                      <a:lnTo>
                        <a:pt x="118" y="322"/>
                      </a:lnTo>
                      <a:lnTo>
                        <a:pt x="124" y="330"/>
                      </a:lnTo>
                      <a:lnTo>
                        <a:pt x="126" y="340"/>
                      </a:lnTo>
                      <a:lnTo>
                        <a:pt x="128" y="348"/>
                      </a:lnTo>
                      <a:lnTo>
                        <a:pt x="134" y="368"/>
                      </a:lnTo>
                      <a:lnTo>
                        <a:pt x="138" y="376"/>
                      </a:lnTo>
                      <a:lnTo>
                        <a:pt x="144" y="384"/>
                      </a:lnTo>
                      <a:lnTo>
                        <a:pt x="156" y="382"/>
                      </a:lnTo>
                      <a:lnTo>
                        <a:pt x="164" y="378"/>
                      </a:lnTo>
                      <a:lnTo>
                        <a:pt x="170" y="372"/>
                      </a:lnTo>
                      <a:lnTo>
                        <a:pt x="174" y="362"/>
                      </a:lnTo>
                      <a:lnTo>
                        <a:pt x="180" y="342"/>
                      </a:lnTo>
                      <a:lnTo>
                        <a:pt x="184" y="332"/>
                      </a:lnTo>
                      <a:lnTo>
                        <a:pt x="190" y="326"/>
                      </a:lnTo>
                      <a:lnTo>
                        <a:pt x="196" y="322"/>
                      </a:lnTo>
                      <a:lnTo>
                        <a:pt x="204" y="318"/>
                      </a:lnTo>
                      <a:lnTo>
                        <a:pt x="220" y="316"/>
                      </a:lnTo>
                      <a:lnTo>
                        <a:pt x="234" y="310"/>
                      </a:lnTo>
                      <a:lnTo>
                        <a:pt x="242" y="306"/>
                      </a:lnTo>
                      <a:lnTo>
                        <a:pt x="248" y="302"/>
                      </a:lnTo>
                      <a:lnTo>
                        <a:pt x="246" y="292"/>
                      </a:lnTo>
                      <a:lnTo>
                        <a:pt x="246" y="282"/>
                      </a:lnTo>
                      <a:lnTo>
                        <a:pt x="248" y="272"/>
                      </a:lnTo>
                      <a:lnTo>
                        <a:pt x="252" y="264"/>
                      </a:lnTo>
                      <a:lnTo>
                        <a:pt x="262" y="246"/>
                      </a:lnTo>
                      <a:lnTo>
                        <a:pt x="270" y="230"/>
                      </a:lnTo>
                      <a:lnTo>
                        <a:pt x="276" y="224"/>
                      </a:lnTo>
                      <a:lnTo>
                        <a:pt x="280" y="222"/>
                      </a:lnTo>
                      <a:lnTo>
                        <a:pt x="286" y="220"/>
                      </a:lnTo>
                      <a:lnTo>
                        <a:pt x="292" y="218"/>
                      </a:lnTo>
                      <a:lnTo>
                        <a:pt x="298" y="220"/>
                      </a:lnTo>
                      <a:lnTo>
                        <a:pt x="304" y="222"/>
                      </a:lnTo>
                      <a:lnTo>
                        <a:pt x="308" y="224"/>
                      </a:lnTo>
                      <a:lnTo>
                        <a:pt x="314" y="228"/>
                      </a:lnTo>
                      <a:lnTo>
                        <a:pt x="314" y="244"/>
                      </a:lnTo>
                      <a:lnTo>
                        <a:pt x="312" y="258"/>
                      </a:lnTo>
                      <a:lnTo>
                        <a:pt x="308" y="272"/>
                      </a:lnTo>
                      <a:lnTo>
                        <a:pt x="304" y="284"/>
                      </a:lnTo>
                      <a:lnTo>
                        <a:pt x="292" y="310"/>
                      </a:lnTo>
                      <a:lnTo>
                        <a:pt x="278" y="336"/>
                      </a:lnTo>
                      <a:lnTo>
                        <a:pt x="276" y="346"/>
                      </a:lnTo>
                      <a:lnTo>
                        <a:pt x="272" y="356"/>
                      </a:lnTo>
                      <a:lnTo>
                        <a:pt x="264" y="376"/>
                      </a:lnTo>
                      <a:lnTo>
                        <a:pt x="260" y="386"/>
                      </a:lnTo>
                      <a:lnTo>
                        <a:pt x="260" y="396"/>
                      </a:lnTo>
                      <a:lnTo>
                        <a:pt x="262" y="406"/>
                      </a:lnTo>
                      <a:lnTo>
                        <a:pt x="270" y="414"/>
                      </a:lnTo>
                      <a:lnTo>
                        <a:pt x="284" y="414"/>
                      </a:lnTo>
                      <a:lnTo>
                        <a:pt x="294" y="410"/>
                      </a:lnTo>
                      <a:lnTo>
                        <a:pt x="304" y="406"/>
                      </a:lnTo>
                      <a:lnTo>
                        <a:pt x="312" y="400"/>
                      </a:lnTo>
                      <a:lnTo>
                        <a:pt x="318" y="392"/>
                      </a:lnTo>
                      <a:lnTo>
                        <a:pt x="324" y="382"/>
                      </a:lnTo>
                      <a:lnTo>
                        <a:pt x="332" y="362"/>
                      </a:lnTo>
                      <a:lnTo>
                        <a:pt x="344" y="318"/>
                      </a:lnTo>
                      <a:lnTo>
                        <a:pt x="354" y="298"/>
                      </a:lnTo>
                      <a:lnTo>
                        <a:pt x="360" y="290"/>
                      </a:lnTo>
                      <a:lnTo>
                        <a:pt x="367" y="282"/>
                      </a:lnTo>
                      <a:lnTo>
                        <a:pt x="371" y="270"/>
                      </a:lnTo>
                      <a:lnTo>
                        <a:pt x="373" y="256"/>
                      </a:lnTo>
                      <a:lnTo>
                        <a:pt x="375" y="228"/>
                      </a:lnTo>
                      <a:lnTo>
                        <a:pt x="377" y="214"/>
                      </a:lnTo>
                      <a:lnTo>
                        <a:pt x="383" y="204"/>
                      </a:lnTo>
                      <a:lnTo>
                        <a:pt x="387" y="198"/>
                      </a:lnTo>
                      <a:lnTo>
                        <a:pt x="391" y="194"/>
                      </a:lnTo>
                      <a:lnTo>
                        <a:pt x="397" y="190"/>
                      </a:lnTo>
                      <a:lnTo>
                        <a:pt x="405" y="188"/>
                      </a:lnTo>
                      <a:lnTo>
                        <a:pt x="411" y="190"/>
                      </a:lnTo>
                      <a:lnTo>
                        <a:pt x="415" y="192"/>
                      </a:lnTo>
                      <a:lnTo>
                        <a:pt x="417" y="196"/>
                      </a:lnTo>
                      <a:lnTo>
                        <a:pt x="419" y="200"/>
                      </a:lnTo>
                      <a:lnTo>
                        <a:pt x="421" y="210"/>
                      </a:lnTo>
                      <a:lnTo>
                        <a:pt x="423" y="220"/>
                      </a:lnTo>
                      <a:lnTo>
                        <a:pt x="425" y="250"/>
                      </a:lnTo>
                      <a:lnTo>
                        <a:pt x="423" y="278"/>
                      </a:lnTo>
                      <a:lnTo>
                        <a:pt x="415" y="334"/>
                      </a:lnTo>
                      <a:lnTo>
                        <a:pt x="413" y="360"/>
                      </a:lnTo>
                      <a:lnTo>
                        <a:pt x="413" y="386"/>
                      </a:lnTo>
                      <a:lnTo>
                        <a:pt x="415" y="400"/>
                      </a:lnTo>
                      <a:lnTo>
                        <a:pt x="417" y="414"/>
                      </a:lnTo>
                      <a:lnTo>
                        <a:pt x="421" y="426"/>
                      </a:lnTo>
                      <a:lnTo>
                        <a:pt x="427" y="440"/>
                      </a:lnTo>
                      <a:lnTo>
                        <a:pt x="435" y="446"/>
                      </a:lnTo>
                      <a:lnTo>
                        <a:pt x="443" y="446"/>
                      </a:lnTo>
                      <a:lnTo>
                        <a:pt x="451" y="444"/>
                      </a:lnTo>
                      <a:lnTo>
                        <a:pt x="457" y="438"/>
                      </a:lnTo>
                      <a:lnTo>
                        <a:pt x="469" y="424"/>
                      </a:lnTo>
                      <a:lnTo>
                        <a:pt x="481" y="412"/>
                      </a:lnTo>
                      <a:lnTo>
                        <a:pt x="483" y="384"/>
                      </a:lnTo>
                      <a:lnTo>
                        <a:pt x="485" y="354"/>
                      </a:lnTo>
                      <a:lnTo>
                        <a:pt x="485" y="298"/>
                      </a:lnTo>
                      <a:lnTo>
                        <a:pt x="485" y="242"/>
                      </a:lnTo>
                      <a:lnTo>
                        <a:pt x="487" y="188"/>
                      </a:lnTo>
                      <a:lnTo>
                        <a:pt x="491" y="180"/>
                      </a:lnTo>
                      <a:lnTo>
                        <a:pt x="497" y="174"/>
                      </a:lnTo>
                      <a:lnTo>
                        <a:pt x="503" y="172"/>
                      </a:lnTo>
                      <a:lnTo>
                        <a:pt x="507" y="170"/>
                      </a:lnTo>
                      <a:lnTo>
                        <a:pt x="513" y="172"/>
                      </a:lnTo>
                      <a:lnTo>
                        <a:pt x="519" y="174"/>
                      </a:lnTo>
                      <a:lnTo>
                        <a:pt x="531" y="178"/>
                      </a:lnTo>
                      <a:lnTo>
                        <a:pt x="543" y="184"/>
                      </a:lnTo>
                      <a:lnTo>
                        <a:pt x="549" y="186"/>
                      </a:lnTo>
                      <a:lnTo>
                        <a:pt x="555" y="186"/>
                      </a:lnTo>
                      <a:lnTo>
                        <a:pt x="561" y="186"/>
                      </a:lnTo>
                      <a:lnTo>
                        <a:pt x="565" y="182"/>
                      </a:lnTo>
                      <a:lnTo>
                        <a:pt x="571" y="178"/>
                      </a:lnTo>
                      <a:lnTo>
                        <a:pt x="577" y="170"/>
                      </a:lnTo>
                      <a:lnTo>
                        <a:pt x="579" y="164"/>
                      </a:lnTo>
                      <a:lnTo>
                        <a:pt x="581" y="158"/>
                      </a:lnTo>
                      <a:lnTo>
                        <a:pt x="581" y="152"/>
                      </a:lnTo>
                      <a:lnTo>
                        <a:pt x="581" y="146"/>
                      </a:lnTo>
                      <a:lnTo>
                        <a:pt x="575" y="136"/>
                      </a:lnTo>
                      <a:lnTo>
                        <a:pt x="569" y="126"/>
                      </a:lnTo>
                      <a:lnTo>
                        <a:pt x="188" y="288"/>
                      </a:lnTo>
                      <a:lnTo>
                        <a:pt x="180" y="286"/>
                      </a:lnTo>
                      <a:lnTo>
                        <a:pt x="176" y="282"/>
                      </a:lnTo>
                      <a:lnTo>
                        <a:pt x="170" y="270"/>
                      </a:lnTo>
                      <a:lnTo>
                        <a:pt x="170" y="262"/>
                      </a:lnTo>
                      <a:lnTo>
                        <a:pt x="172" y="256"/>
                      </a:lnTo>
                      <a:lnTo>
                        <a:pt x="178" y="250"/>
                      </a:lnTo>
                      <a:lnTo>
                        <a:pt x="184" y="246"/>
                      </a:lnTo>
                      <a:lnTo>
                        <a:pt x="192" y="246"/>
                      </a:lnTo>
                      <a:lnTo>
                        <a:pt x="198" y="250"/>
                      </a:lnTo>
                      <a:lnTo>
                        <a:pt x="200" y="256"/>
                      </a:lnTo>
                      <a:lnTo>
                        <a:pt x="200" y="266"/>
                      </a:lnTo>
                      <a:lnTo>
                        <a:pt x="196" y="278"/>
                      </a:lnTo>
                      <a:lnTo>
                        <a:pt x="194" y="284"/>
                      </a:lnTo>
                      <a:lnTo>
                        <a:pt x="188" y="288"/>
                      </a:lnTo>
                      <a:lnTo>
                        <a:pt x="569" y="126"/>
                      </a:lnTo>
                      <a:lnTo>
                        <a:pt x="409" y="156"/>
                      </a:lnTo>
                      <a:lnTo>
                        <a:pt x="403" y="162"/>
                      </a:lnTo>
                      <a:lnTo>
                        <a:pt x="397" y="164"/>
                      </a:lnTo>
                      <a:lnTo>
                        <a:pt x="391" y="166"/>
                      </a:lnTo>
                      <a:lnTo>
                        <a:pt x="385" y="162"/>
                      </a:lnTo>
                      <a:lnTo>
                        <a:pt x="381" y="148"/>
                      </a:lnTo>
                      <a:lnTo>
                        <a:pt x="375" y="134"/>
                      </a:lnTo>
                      <a:lnTo>
                        <a:pt x="371" y="128"/>
                      </a:lnTo>
                      <a:lnTo>
                        <a:pt x="367" y="122"/>
                      </a:lnTo>
                      <a:lnTo>
                        <a:pt x="362" y="118"/>
                      </a:lnTo>
                      <a:lnTo>
                        <a:pt x="354" y="114"/>
                      </a:lnTo>
                      <a:lnTo>
                        <a:pt x="346" y="112"/>
                      </a:lnTo>
                      <a:lnTo>
                        <a:pt x="340" y="114"/>
                      </a:lnTo>
                      <a:lnTo>
                        <a:pt x="336" y="114"/>
                      </a:lnTo>
                      <a:lnTo>
                        <a:pt x="330" y="118"/>
                      </a:lnTo>
                      <a:lnTo>
                        <a:pt x="322" y="126"/>
                      </a:lnTo>
                      <a:lnTo>
                        <a:pt x="314" y="136"/>
                      </a:lnTo>
                      <a:lnTo>
                        <a:pt x="316" y="144"/>
                      </a:lnTo>
                      <a:lnTo>
                        <a:pt x="318" y="154"/>
                      </a:lnTo>
                      <a:lnTo>
                        <a:pt x="316" y="162"/>
                      </a:lnTo>
                      <a:lnTo>
                        <a:pt x="314" y="168"/>
                      </a:lnTo>
                      <a:lnTo>
                        <a:pt x="310" y="174"/>
                      </a:lnTo>
                      <a:lnTo>
                        <a:pt x="304" y="178"/>
                      </a:lnTo>
                      <a:lnTo>
                        <a:pt x="296" y="180"/>
                      </a:lnTo>
                      <a:lnTo>
                        <a:pt x="286" y="180"/>
                      </a:lnTo>
                      <a:lnTo>
                        <a:pt x="278" y="186"/>
                      </a:lnTo>
                      <a:lnTo>
                        <a:pt x="272" y="190"/>
                      </a:lnTo>
                      <a:lnTo>
                        <a:pt x="266" y="192"/>
                      </a:lnTo>
                      <a:lnTo>
                        <a:pt x="258" y="192"/>
                      </a:lnTo>
                      <a:lnTo>
                        <a:pt x="244" y="190"/>
                      </a:lnTo>
                      <a:lnTo>
                        <a:pt x="230" y="188"/>
                      </a:lnTo>
                      <a:lnTo>
                        <a:pt x="216" y="184"/>
                      </a:lnTo>
                      <a:lnTo>
                        <a:pt x="210" y="184"/>
                      </a:lnTo>
                      <a:lnTo>
                        <a:pt x="202" y="186"/>
                      </a:lnTo>
                      <a:lnTo>
                        <a:pt x="196" y="188"/>
                      </a:lnTo>
                      <a:lnTo>
                        <a:pt x="190" y="192"/>
                      </a:lnTo>
                      <a:lnTo>
                        <a:pt x="186" y="200"/>
                      </a:lnTo>
                      <a:lnTo>
                        <a:pt x="180" y="208"/>
                      </a:lnTo>
                      <a:lnTo>
                        <a:pt x="172" y="208"/>
                      </a:lnTo>
                      <a:lnTo>
                        <a:pt x="172" y="194"/>
                      </a:lnTo>
                      <a:lnTo>
                        <a:pt x="176" y="180"/>
                      </a:lnTo>
                      <a:lnTo>
                        <a:pt x="182" y="168"/>
                      </a:lnTo>
                      <a:lnTo>
                        <a:pt x="190" y="156"/>
                      </a:lnTo>
                      <a:lnTo>
                        <a:pt x="198" y="144"/>
                      </a:lnTo>
                      <a:lnTo>
                        <a:pt x="204" y="132"/>
                      </a:lnTo>
                      <a:lnTo>
                        <a:pt x="210" y="120"/>
                      </a:lnTo>
                      <a:lnTo>
                        <a:pt x="212" y="106"/>
                      </a:lnTo>
                      <a:lnTo>
                        <a:pt x="222" y="96"/>
                      </a:lnTo>
                      <a:lnTo>
                        <a:pt x="234" y="92"/>
                      </a:lnTo>
                      <a:lnTo>
                        <a:pt x="246" y="88"/>
                      </a:lnTo>
                      <a:lnTo>
                        <a:pt x="258" y="86"/>
                      </a:lnTo>
                      <a:lnTo>
                        <a:pt x="282" y="82"/>
                      </a:lnTo>
                      <a:lnTo>
                        <a:pt x="294" y="80"/>
                      </a:lnTo>
                      <a:lnTo>
                        <a:pt x="304" y="76"/>
                      </a:lnTo>
                      <a:lnTo>
                        <a:pt x="310" y="76"/>
                      </a:lnTo>
                      <a:lnTo>
                        <a:pt x="314" y="78"/>
                      </a:lnTo>
                      <a:lnTo>
                        <a:pt x="324" y="86"/>
                      </a:lnTo>
                      <a:lnTo>
                        <a:pt x="344" y="102"/>
                      </a:lnTo>
                      <a:lnTo>
                        <a:pt x="354" y="108"/>
                      </a:lnTo>
                      <a:lnTo>
                        <a:pt x="358" y="110"/>
                      </a:lnTo>
                      <a:lnTo>
                        <a:pt x="364" y="110"/>
                      </a:lnTo>
                      <a:lnTo>
                        <a:pt x="367" y="108"/>
                      </a:lnTo>
                      <a:lnTo>
                        <a:pt x="373" y="104"/>
                      </a:lnTo>
                      <a:lnTo>
                        <a:pt x="379" y="98"/>
                      </a:lnTo>
                      <a:lnTo>
                        <a:pt x="383" y="90"/>
                      </a:lnTo>
                      <a:lnTo>
                        <a:pt x="397" y="88"/>
                      </a:lnTo>
                      <a:lnTo>
                        <a:pt x="403" y="88"/>
                      </a:lnTo>
                      <a:lnTo>
                        <a:pt x="411" y="92"/>
                      </a:lnTo>
                      <a:lnTo>
                        <a:pt x="415" y="100"/>
                      </a:lnTo>
                      <a:lnTo>
                        <a:pt x="417" y="108"/>
                      </a:lnTo>
                      <a:lnTo>
                        <a:pt x="419" y="116"/>
                      </a:lnTo>
                      <a:lnTo>
                        <a:pt x="417" y="124"/>
                      </a:lnTo>
                      <a:lnTo>
                        <a:pt x="413" y="140"/>
                      </a:lnTo>
                      <a:lnTo>
                        <a:pt x="409" y="156"/>
                      </a:lnTo>
                      <a:lnTo>
                        <a:pt x="569" y="126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TW" altLang="en-US"/>
                </a:p>
              </p:txBody>
            </p:sp>
            <p:grpSp>
              <p:nvGrpSpPr>
                <p:cNvPr id="16398" name="Group 38"/>
                <p:cNvGrpSpPr>
                  <a:grpSpLocks/>
                </p:cNvGrpSpPr>
                <p:nvPr/>
              </p:nvGrpSpPr>
              <p:grpSpPr bwMode="auto">
                <a:xfrm>
                  <a:off x="3255" y="822"/>
                  <a:ext cx="656" cy="478"/>
                  <a:chOff x="3215" y="822"/>
                  <a:chExt cx="656" cy="478"/>
                </a:xfrm>
              </p:grpSpPr>
              <p:sp>
                <p:nvSpPr>
                  <p:cNvPr id="16408" name="Freeform 39"/>
                  <p:cNvSpPr>
                    <a:spLocks/>
                  </p:cNvSpPr>
                  <p:nvPr/>
                </p:nvSpPr>
                <p:spPr bwMode="auto">
                  <a:xfrm>
                    <a:off x="3215" y="822"/>
                    <a:ext cx="656" cy="478"/>
                  </a:xfrm>
                  <a:custGeom>
                    <a:avLst/>
                    <a:gdLst>
                      <a:gd name="T0" fmla="*/ 382 w 656"/>
                      <a:gd name="T1" fmla="*/ 38 h 478"/>
                      <a:gd name="T2" fmla="*/ 390 w 656"/>
                      <a:gd name="T3" fmla="*/ 78 h 478"/>
                      <a:gd name="T4" fmla="*/ 446 w 656"/>
                      <a:gd name="T5" fmla="*/ 60 h 478"/>
                      <a:gd name="T6" fmla="*/ 502 w 656"/>
                      <a:gd name="T7" fmla="*/ 74 h 478"/>
                      <a:gd name="T8" fmla="*/ 542 w 656"/>
                      <a:gd name="T9" fmla="*/ 116 h 478"/>
                      <a:gd name="T10" fmla="*/ 514 w 656"/>
                      <a:gd name="T11" fmla="*/ 160 h 478"/>
                      <a:gd name="T12" fmla="*/ 432 w 656"/>
                      <a:gd name="T13" fmla="*/ 158 h 478"/>
                      <a:gd name="T14" fmla="*/ 440 w 656"/>
                      <a:gd name="T15" fmla="*/ 128 h 478"/>
                      <a:gd name="T16" fmla="*/ 382 w 656"/>
                      <a:gd name="T17" fmla="*/ 138 h 478"/>
                      <a:gd name="T18" fmla="*/ 406 w 656"/>
                      <a:gd name="T19" fmla="*/ 170 h 478"/>
                      <a:gd name="T20" fmla="*/ 440 w 656"/>
                      <a:gd name="T21" fmla="*/ 204 h 478"/>
                      <a:gd name="T22" fmla="*/ 416 w 656"/>
                      <a:gd name="T23" fmla="*/ 208 h 478"/>
                      <a:gd name="T24" fmla="*/ 372 w 656"/>
                      <a:gd name="T25" fmla="*/ 218 h 478"/>
                      <a:gd name="T26" fmla="*/ 326 w 656"/>
                      <a:gd name="T27" fmla="*/ 190 h 478"/>
                      <a:gd name="T28" fmla="*/ 316 w 656"/>
                      <a:gd name="T29" fmla="*/ 150 h 478"/>
                      <a:gd name="T30" fmla="*/ 298 w 656"/>
                      <a:gd name="T31" fmla="*/ 202 h 478"/>
                      <a:gd name="T32" fmla="*/ 328 w 656"/>
                      <a:gd name="T33" fmla="*/ 250 h 478"/>
                      <a:gd name="T34" fmla="*/ 380 w 656"/>
                      <a:gd name="T35" fmla="*/ 244 h 478"/>
                      <a:gd name="T36" fmla="*/ 438 w 656"/>
                      <a:gd name="T37" fmla="*/ 276 h 478"/>
                      <a:gd name="T38" fmla="*/ 420 w 656"/>
                      <a:gd name="T39" fmla="*/ 302 h 478"/>
                      <a:gd name="T40" fmla="*/ 396 w 656"/>
                      <a:gd name="T41" fmla="*/ 358 h 478"/>
                      <a:gd name="T42" fmla="*/ 406 w 656"/>
                      <a:gd name="T43" fmla="*/ 422 h 478"/>
                      <a:gd name="T44" fmla="*/ 452 w 656"/>
                      <a:gd name="T45" fmla="*/ 426 h 478"/>
                      <a:gd name="T46" fmla="*/ 500 w 656"/>
                      <a:gd name="T47" fmla="*/ 430 h 478"/>
                      <a:gd name="T48" fmla="*/ 560 w 656"/>
                      <a:gd name="T49" fmla="*/ 422 h 478"/>
                      <a:gd name="T50" fmla="*/ 542 w 656"/>
                      <a:gd name="T51" fmla="*/ 322 h 478"/>
                      <a:gd name="T52" fmla="*/ 568 w 656"/>
                      <a:gd name="T53" fmla="*/ 282 h 478"/>
                      <a:gd name="T54" fmla="*/ 584 w 656"/>
                      <a:gd name="T55" fmla="*/ 336 h 478"/>
                      <a:gd name="T56" fmla="*/ 656 w 656"/>
                      <a:gd name="T57" fmla="*/ 472 h 478"/>
                      <a:gd name="T58" fmla="*/ 434 w 656"/>
                      <a:gd name="T59" fmla="*/ 476 h 478"/>
                      <a:gd name="T60" fmla="*/ 338 w 656"/>
                      <a:gd name="T61" fmla="*/ 436 h 478"/>
                      <a:gd name="T62" fmla="*/ 330 w 656"/>
                      <a:gd name="T63" fmla="*/ 374 h 478"/>
                      <a:gd name="T64" fmla="*/ 356 w 656"/>
                      <a:gd name="T65" fmla="*/ 300 h 478"/>
                      <a:gd name="T66" fmla="*/ 302 w 656"/>
                      <a:gd name="T67" fmla="*/ 314 h 478"/>
                      <a:gd name="T68" fmla="*/ 252 w 656"/>
                      <a:gd name="T69" fmla="*/ 408 h 478"/>
                      <a:gd name="T70" fmla="*/ 188 w 656"/>
                      <a:gd name="T71" fmla="*/ 430 h 478"/>
                      <a:gd name="T72" fmla="*/ 72 w 656"/>
                      <a:gd name="T73" fmla="*/ 460 h 478"/>
                      <a:gd name="T74" fmla="*/ 4 w 656"/>
                      <a:gd name="T75" fmla="*/ 450 h 478"/>
                      <a:gd name="T76" fmla="*/ 24 w 656"/>
                      <a:gd name="T77" fmla="*/ 418 h 478"/>
                      <a:gd name="T78" fmla="*/ 110 w 656"/>
                      <a:gd name="T79" fmla="*/ 404 h 478"/>
                      <a:gd name="T80" fmla="*/ 170 w 656"/>
                      <a:gd name="T81" fmla="*/ 394 h 478"/>
                      <a:gd name="T82" fmla="*/ 204 w 656"/>
                      <a:gd name="T83" fmla="*/ 362 h 478"/>
                      <a:gd name="T84" fmla="*/ 214 w 656"/>
                      <a:gd name="T85" fmla="*/ 332 h 478"/>
                      <a:gd name="T86" fmla="*/ 136 w 656"/>
                      <a:gd name="T87" fmla="*/ 344 h 478"/>
                      <a:gd name="T88" fmla="*/ 104 w 656"/>
                      <a:gd name="T89" fmla="*/ 326 h 478"/>
                      <a:gd name="T90" fmla="*/ 124 w 656"/>
                      <a:gd name="T91" fmla="*/ 290 h 478"/>
                      <a:gd name="T92" fmla="*/ 158 w 656"/>
                      <a:gd name="T93" fmla="*/ 294 h 478"/>
                      <a:gd name="T94" fmla="*/ 212 w 656"/>
                      <a:gd name="T95" fmla="*/ 278 h 478"/>
                      <a:gd name="T96" fmla="*/ 256 w 656"/>
                      <a:gd name="T97" fmla="*/ 268 h 478"/>
                      <a:gd name="T98" fmla="*/ 268 w 656"/>
                      <a:gd name="T99" fmla="*/ 240 h 478"/>
                      <a:gd name="T100" fmla="*/ 234 w 656"/>
                      <a:gd name="T101" fmla="*/ 242 h 478"/>
                      <a:gd name="T102" fmla="*/ 214 w 656"/>
                      <a:gd name="T103" fmla="*/ 230 h 478"/>
                      <a:gd name="T104" fmla="*/ 252 w 656"/>
                      <a:gd name="T105" fmla="*/ 134 h 478"/>
                      <a:gd name="T106" fmla="*/ 246 w 656"/>
                      <a:gd name="T107" fmla="*/ 96 h 478"/>
                      <a:gd name="T108" fmla="*/ 316 w 656"/>
                      <a:gd name="T109" fmla="*/ 84 h 478"/>
                      <a:gd name="T110" fmla="*/ 292 w 656"/>
                      <a:gd name="T111" fmla="*/ 38 h 478"/>
                      <a:gd name="T112" fmla="*/ 298 w 656"/>
                      <a:gd name="T113" fmla="*/ 10 h 478"/>
                      <a:gd name="T114" fmla="*/ 348 w 656"/>
                      <a:gd name="T115" fmla="*/ 6 h 478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656"/>
                      <a:gd name="T175" fmla="*/ 0 h 478"/>
                      <a:gd name="T176" fmla="*/ 656 w 656"/>
                      <a:gd name="T177" fmla="*/ 478 h 478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656" h="478">
                        <a:moveTo>
                          <a:pt x="360" y="8"/>
                        </a:moveTo>
                        <a:lnTo>
                          <a:pt x="370" y="16"/>
                        </a:lnTo>
                        <a:lnTo>
                          <a:pt x="378" y="26"/>
                        </a:lnTo>
                        <a:lnTo>
                          <a:pt x="380" y="32"/>
                        </a:lnTo>
                        <a:lnTo>
                          <a:pt x="382" y="38"/>
                        </a:lnTo>
                        <a:lnTo>
                          <a:pt x="384" y="42"/>
                        </a:lnTo>
                        <a:lnTo>
                          <a:pt x="382" y="48"/>
                        </a:lnTo>
                        <a:lnTo>
                          <a:pt x="376" y="72"/>
                        </a:lnTo>
                        <a:lnTo>
                          <a:pt x="382" y="76"/>
                        </a:lnTo>
                        <a:lnTo>
                          <a:pt x="390" y="78"/>
                        </a:lnTo>
                        <a:lnTo>
                          <a:pt x="396" y="78"/>
                        </a:lnTo>
                        <a:lnTo>
                          <a:pt x="404" y="78"/>
                        </a:lnTo>
                        <a:lnTo>
                          <a:pt x="418" y="74"/>
                        </a:lnTo>
                        <a:lnTo>
                          <a:pt x="434" y="72"/>
                        </a:lnTo>
                        <a:lnTo>
                          <a:pt x="446" y="60"/>
                        </a:lnTo>
                        <a:lnTo>
                          <a:pt x="452" y="54"/>
                        </a:lnTo>
                        <a:lnTo>
                          <a:pt x="456" y="54"/>
                        </a:lnTo>
                        <a:lnTo>
                          <a:pt x="462" y="54"/>
                        </a:lnTo>
                        <a:lnTo>
                          <a:pt x="488" y="68"/>
                        </a:lnTo>
                        <a:lnTo>
                          <a:pt x="502" y="74"/>
                        </a:lnTo>
                        <a:lnTo>
                          <a:pt x="516" y="82"/>
                        </a:lnTo>
                        <a:lnTo>
                          <a:pt x="528" y="92"/>
                        </a:lnTo>
                        <a:lnTo>
                          <a:pt x="538" y="102"/>
                        </a:lnTo>
                        <a:lnTo>
                          <a:pt x="540" y="108"/>
                        </a:lnTo>
                        <a:lnTo>
                          <a:pt x="542" y="116"/>
                        </a:lnTo>
                        <a:lnTo>
                          <a:pt x="544" y="124"/>
                        </a:lnTo>
                        <a:lnTo>
                          <a:pt x="544" y="132"/>
                        </a:lnTo>
                        <a:lnTo>
                          <a:pt x="536" y="146"/>
                        </a:lnTo>
                        <a:lnTo>
                          <a:pt x="526" y="154"/>
                        </a:lnTo>
                        <a:lnTo>
                          <a:pt x="514" y="160"/>
                        </a:lnTo>
                        <a:lnTo>
                          <a:pt x="500" y="162"/>
                        </a:lnTo>
                        <a:lnTo>
                          <a:pt x="472" y="164"/>
                        </a:lnTo>
                        <a:lnTo>
                          <a:pt x="444" y="166"/>
                        </a:lnTo>
                        <a:lnTo>
                          <a:pt x="438" y="162"/>
                        </a:lnTo>
                        <a:lnTo>
                          <a:pt x="432" y="158"/>
                        </a:lnTo>
                        <a:lnTo>
                          <a:pt x="428" y="152"/>
                        </a:lnTo>
                        <a:lnTo>
                          <a:pt x="428" y="144"/>
                        </a:lnTo>
                        <a:lnTo>
                          <a:pt x="434" y="138"/>
                        </a:lnTo>
                        <a:lnTo>
                          <a:pt x="438" y="132"/>
                        </a:lnTo>
                        <a:lnTo>
                          <a:pt x="440" y="128"/>
                        </a:lnTo>
                        <a:lnTo>
                          <a:pt x="414" y="120"/>
                        </a:lnTo>
                        <a:lnTo>
                          <a:pt x="400" y="118"/>
                        </a:lnTo>
                        <a:lnTo>
                          <a:pt x="388" y="118"/>
                        </a:lnTo>
                        <a:lnTo>
                          <a:pt x="382" y="128"/>
                        </a:lnTo>
                        <a:lnTo>
                          <a:pt x="382" y="138"/>
                        </a:lnTo>
                        <a:lnTo>
                          <a:pt x="382" y="146"/>
                        </a:lnTo>
                        <a:lnTo>
                          <a:pt x="384" y="152"/>
                        </a:lnTo>
                        <a:lnTo>
                          <a:pt x="388" y="158"/>
                        </a:lnTo>
                        <a:lnTo>
                          <a:pt x="394" y="162"/>
                        </a:lnTo>
                        <a:lnTo>
                          <a:pt x="406" y="170"/>
                        </a:lnTo>
                        <a:lnTo>
                          <a:pt x="420" y="178"/>
                        </a:lnTo>
                        <a:lnTo>
                          <a:pt x="432" y="186"/>
                        </a:lnTo>
                        <a:lnTo>
                          <a:pt x="436" y="192"/>
                        </a:lnTo>
                        <a:lnTo>
                          <a:pt x="438" y="196"/>
                        </a:lnTo>
                        <a:lnTo>
                          <a:pt x="440" y="204"/>
                        </a:lnTo>
                        <a:lnTo>
                          <a:pt x="438" y="210"/>
                        </a:lnTo>
                        <a:lnTo>
                          <a:pt x="434" y="214"/>
                        </a:lnTo>
                        <a:lnTo>
                          <a:pt x="430" y="214"/>
                        </a:lnTo>
                        <a:lnTo>
                          <a:pt x="424" y="212"/>
                        </a:lnTo>
                        <a:lnTo>
                          <a:pt x="416" y="208"/>
                        </a:lnTo>
                        <a:lnTo>
                          <a:pt x="412" y="208"/>
                        </a:lnTo>
                        <a:lnTo>
                          <a:pt x="410" y="210"/>
                        </a:lnTo>
                        <a:lnTo>
                          <a:pt x="400" y="214"/>
                        </a:lnTo>
                        <a:lnTo>
                          <a:pt x="392" y="216"/>
                        </a:lnTo>
                        <a:lnTo>
                          <a:pt x="372" y="218"/>
                        </a:lnTo>
                        <a:lnTo>
                          <a:pt x="354" y="216"/>
                        </a:lnTo>
                        <a:lnTo>
                          <a:pt x="334" y="216"/>
                        </a:lnTo>
                        <a:lnTo>
                          <a:pt x="328" y="208"/>
                        </a:lnTo>
                        <a:lnTo>
                          <a:pt x="326" y="200"/>
                        </a:lnTo>
                        <a:lnTo>
                          <a:pt x="326" y="190"/>
                        </a:lnTo>
                        <a:lnTo>
                          <a:pt x="328" y="182"/>
                        </a:lnTo>
                        <a:lnTo>
                          <a:pt x="328" y="172"/>
                        </a:lnTo>
                        <a:lnTo>
                          <a:pt x="328" y="164"/>
                        </a:lnTo>
                        <a:lnTo>
                          <a:pt x="324" y="156"/>
                        </a:lnTo>
                        <a:lnTo>
                          <a:pt x="316" y="150"/>
                        </a:lnTo>
                        <a:lnTo>
                          <a:pt x="306" y="156"/>
                        </a:lnTo>
                        <a:lnTo>
                          <a:pt x="300" y="162"/>
                        </a:lnTo>
                        <a:lnTo>
                          <a:pt x="298" y="172"/>
                        </a:lnTo>
                        <a:lnTo>
                          <a:pt x="296" y="182"/>
                        </a:lnTo>
                        <a:lnTo>
                          <a:pt x="298" y="202"/>
                        </a:lnTo>
                        <a:lnTo>
                          <a:pt x="300" y="220"/>
                        </a:lnTo>
                        <a:lnTo>
                          <a:pt x="308" y="234"/>
                        </a:lnTo>
                        <a:lnTo>
                          <a:pt x="316" y="244"/>
                        </a:lnTo>
                        <a:lnTo>
                          <a:pt x="322" y="248"/>
                        </a:lnTo>
                        <a:lnTo>
                          <a:pt x="328" y="250"/>
                        </a:lnTo>
                        <a:lnTo>
                          <a:pt x="334" y="250"/>
                        </a:lnTo>
                        <a:lnTo>
                          <a:pt x="342" y="250"/>
                        </a:lnTo>
                        <a:lnTo>
                          <a:pt x="356" y="244"/>
                        </a:lnTo>
                        <a:lnTo>
                          <a:pt x="368" y="242"/>
                        </a:lnTo>
                        <a:lnTo>
                          <a:pt x="380" y="244"/>
                        </a:lnTo>
                        <a:lnTo>
                          <a:pt x="392" y="248"/>
                        </a:lnTo>
                        <a:lnTo>
                          <a:pt x="404" y="252"/>
                        </a:lnTo>
                        <a:lnTo>
                          <a:pt x="414" y="258"/>
                        </a:lnTo>
                        <a:lnTo>
                          <a:pt x="434" y="272"/>
                        </a:lnTo>
                        <a:lnTo>
                          <a:pt x="438" y="276"/>
                        </a:lnTo>
                        <a:lnTo>
                          <a:pt x="440" y="280"/>
                        </a:lnTo>
                        <a:lnTo>
                          <a:pt x="440" y="288"/>
                        </a:lnTo>
                        <a:lnTo>
                          <a:pt x="436" y="294"/>
                        </a:lnTo>
                        <a:lnTo>
                          <a:pt x="432" y="298"/>
                        </a:lnTo>
                        <a:lnTo>
                          <a:pt x="420" y="302"/>
                        </a:lnTo>
                        <a:lnTo>
                          <a:pt x="412" y="308"/>
                        </a:lnTo>
                        <a:lnTo>
                          <a:pt x="408" y="316"/>
                        </a:lnTo>
                        <a:lnTo>
                          <a:pt x="404" y="326"/>
                        </a:lnTo>
                        <a:lnTo>
                          <a:pt x="400" y="348"/>
                        </a:lnTo>
                        <a:lnTo>
                          <a:pt x="396" y="358"/>
                        </a:lnTo>
                        <a:lnTo>
                          <a:pt x="390" y="368"/>
                        </a:lnTo>
                        <a:lnTo>
                          <a:pt x="392" y="380"/>
                        </a:lnTo>
                        <a:lnTo>
                          <a:pt x="394" y="394"/>
                        </a:lnTo>
                        <a:lnTo>
                          <a:pt x="400" y="408"/>
                        </a:lnTo>
                        <a:lnTo>
                          <a:pt x="406" y="422"/>
                        </a:lnTo>
                        <a:lnTo>
                          <a:pt x="416" y="426"/>
                        </a:lnTo>
                        <a:lnTo>
                          <a:pt x="424" y="428"/>
                        </a:lnTo>
                        <a:lnTo>
                          <a:pt x="434" y="428"/>
                        </a:lnTo>
                        <a:lnTo>
                          <a:pt x="442" y="426"/>
                        </a:lnTo>
                        <a:lnTo>
                          <a:pt x="452" y="426"/>
                        </a:lnTo>
                        <a:lnTo>
                          <a:pt x="460" y="424"/>
                        </a:lnTo>
                        <a:lnTo>
                          <a:pt x="470" y="426"/>
                        </a:lnTo>
                        <a:lnTo>
                          <a:pt x="478" y="430"/>
                        </a:lnTo>
                        <a:lnTo>
                          <a:pt x="490" y="430"/>
                        </a:lnTo>
                        <a:lnTo>
                          <a:pt x="500" y="430"/>
                        </a:lnTo>
                        <a:lnTo>
                          <a:pt x="522" y="430"/>
                        </a:lnTo>
                        <a:lnTo>
                          <a:pt x="532" y="432"/>
                        </a:lnTo>
                        <a:lnTo>
                          <a:pt x="542" y="430"/>
                        </a:lnTo>
                        <a:lnTo>
                          <a:pt x="552" y="428"/>
                        </a:lnTo>
                        <a:lnTo>
                          <a:pt x="560" y="422"/>
                        </a:lnTo>
                        <a:lnTo>
                          <a:pt x="560" y="406"/>
                        </a:lnTo>
                        <a:lnTo>
                          <a:pt x="558" y="390"/>
                        </a:lnTo>
                        <a:lnTo>
                          <a:pt x="550" y="356"/>
                        </a:lnTo>
                        <a:lnTo>
                          <a:pt x="546" y="340"/>
                        </a:lnTo>
                        <a:lnTo>
                          <a:pt x="542" y="322"/>
                        </a:lnTo>
                        <a:lnTo>
                          <a:pt x="544" y="306"/>
                        </a:lnTo>
                        <a:lnTo>
                          <a:pt x="546" y="288"/>
                        </a:lnTo>
                        <a:lnTo>
                          <a:pt x="554" y="284"/>
                        </a:lnTo>
                        <a:lnTo>
                          <a:pt x="560" y="282"/>
                        </a:lnTo>
                        <a:lnTo>
                          <a:pt x="568" y="282"/>
                        </a:lnTo>
                        <a:lnTo>
                          <a:pt x="570" y="284"/>
                        </a:lnTo>
                        <a:lnTo>
                          <a:pt x="572" y="286"/>
                        </a:lnTo>
                        <a:lnTo>
                          <a:pt x="574" y="300"/>
                        </a:lnTo>
                        <a:lnTo>
                          <a:pt x="576" y="312"/>
                        </a:lnTo>
                        <a:lnTo>
                          <a:pt x="584" y="336"/>
                        </a:lnTo>
                        <a:lnTo>
                          <a:pt x="594" y="358"/>
                        </a:lnTo>
                        <a:lnTo>
                          <a:pt x="606" y="382"/>
                        </a:lnTo>
                        <a:lnTo>
                          <a:pt x="634" y="426"/>
                        </a:lnTo>
                        <a:lnTo>
                          <a:pt x="646" y="448"/>
                        </a:lnTo>
                        <a:lnTo>
                          <a:pt x="656" y="472"/>
                        </a:lnTo>
                        <a:lnTo>
                          <a:pt x="624" y="476"/>
                        </a:lnTo>
                        <a:lnTo>
                          <a:pt x="594" y="476"/>
                        </a:lnTo>
                        <a:lnTo>
                          <a:pt x="530" y="476"/>
                        </a:lnTo>
                        <a:lnTo>
                          <a:pt x="466" y="474"/>
                        </a:lnTo>
                        <a:lnTo>
                          <a:pt x="434" y="476"/>
                        </a:lnTo>
                        <a:lnTo>
                          <a:pt x="400" y="478"/>
                        </a:lnTo>
                        <a:lnTo>
                          <a:pt x="374" y="464"/>
                        </a:lnTo>
                        <a:lnTo>
                          <a:pt x="362" y="456"/>
                        </a:lnTo>
                        <a:lnTo>
                          <a:pt x="350" y="446"/>
                        </a:lnTo>
                        <a:lnTo>
                          <a:pt x="338" y="436"/>
                        </a:lnTo>
                        <a:lnTo>
                          <a:pt x="330" y="424"/>
                        </a:lnTo>
                        <a:lnTo>
                          <a:pt x="326" y="410"/>
                        </a:lnTo>
                        <a:lnTo>
                          <a:pt x="322" y="396"/>
                        </a:lnTo>
                        <a:lnTo>
                          <a:pt x="328" y="386"/>
                        </a:lnTo>
                        <a:lnTo>
                          <a:pt x="330" y="374"/>
                        </a:lnTo>
                        <a:lnTo>
                          <a:pt x="336" y="348"/>
                        </a:lnTo>
                        <a:lnTo>
                          <a:pt x="338" y="334"/>
                        </a:lnTo>
                        <a:lnTo>
                          <a:pt x="342" y="322"/>
                        </a:lnTo>
                        <a:lnTo>
                          <a:pt x="348" y="310"/>
                        </a:lnTo>
                        <a:lnTo>
                          <a:pt x="356" y="300"/>
                        </a:lnTo>
                        <a:lnTo>
                          <a:pt x="348" y="296"/>
                        </a:lnTo>
                        <a:lnTo>
                          <a:pt x="338" y="296"/>
                        </a:lnTo>
                        <a:lnTo>
                          <a:pt x="318" y="298"/>
                        </a:lnTo>
                        <a:lnTo>
                          <a:pt x="310" y="306"/>
                        </a:lnTo>
                        <a:lnTo>
                          <a:pt x="302" y="314"/>
                        </a:lnTo>
                        <a:lnTo>
                          <a:pt x="292" y="332"/>
                        </a:lnTo>
                        <a:lnTo>
                          <a:pt x="276" y="374"/>
                        </a:lnTo>
                        <a:lnTo>
                          <a:pt x="266" y="394"/>
                        </a:lnTo>
                        <a:lnTo>
                          <a:pt x="260" y="402"/>
                        </a:lnTo>
                        <a:lnTo>
                          <a:pt x="252" y="408"/>
                        </a:lnTo>
                        <a:lnTo>
                          <a:pt x="244" y="414"/>
                        </a:lnTo>
                        <a:lnTo>
                          <a:pt x="234" y="418"/>
                        </a:lnTo>
                        <a:lnTo>
                          <a:pt x="224" y="420"/>
                        </a:lnTo>
                        <a:lnTo>
                          <a:pt x="210" y="420"/>
                        </a:lnTo>
                        <a:lnTo>
                          <a:pt x="188" y="430"/>
                        </a:lnTo>
                        <a:lnTo>
                          <a:pt x="166" y="440"/>
                        </a:lnTo>
                        <a:lnTo>
                          <a:pt x="144" y="446"/>
                        </a:lnTo>
                        <a:lnTo>
                          <a:pt x="120" y="452"/>
                        </a:lnTo>
                        <a:lnTo>
                          <a:pt x="96" y="456"/>
                        </a:lnTo>
                        <a:lnTo>
                          <a:pt x="72" y="460"/>
                        </a:lnTo>
                        <a:lnTo>
                          <a:pt x="48" y="460"/>
                        </a:lnTo>
                        <a:lnTo>
                          <a:pt x="22" y="462"/>
                        </a:lnTo>
                        <a:lnTo>
                          <a:pt x="16" y="460"/>
                        </a:lnTo>
                        <a:lnTo>
                          <a:pt x="10" y="456"/>
                        </a:lnTo>
                        <a:lnTo>
                          <a:pt x="4" y="450"/>
                        </a:lnTo>
                        <a:lnTo>
                          <a:pt x="0" y="442"/>
                        </a:lnTo>
                        <a:lnTo>
                          <a:pt x="2" y="434"/>
                        </a:lnTo>
                        <a:lnTo>
                          <a:pt x="8" y="426"/>
                        </a:lnTo>
                        <a:lnTo>
                          <a:pt x="16" y="422"/>
                        </a:lnTo>
                        <a:lnTo>
                          <a:pt x="24" y="418"/>
                        </a:lnTo>
                        <a:lnTo>
                          <a:pt x="40" y="422"/>
                        </a:lnTo>
                        <a:lnTo>
                          <a:pt x="54" y="422"/>
                        </a:lnTo>
                        <a:lnTo>
                          <a:pt x="68" y="418"/>
                        </a:lnTo>
                        <a:lnTo>
                          <a:pt x="82" y="416"/>
                        </a:lnTo>
                        <a:lnTo>
                          <a:pt x="110" y="404"/>
                        </a:lnTo>
                        <a:lnTo>
                          <a:pt x="138" y="392"/>
                        </a:lnTo>
                        <a:lnTo>
                          <a:pt x="148" y="398"/>
                        </a:lnTo>
                        <a:lnTo>
                          <a:pt x="156" y="400"/>
                        </a:lnTo>
                        <a:lnTo>
                          <a:pt x="162" y="398"/>
                        </a:lnTo>
                        <a:lnTo>
                          <a:pt x="170" y="394"/>
                        </a:lnTo>
                        <a:lnTo>
                          <a:pt x="184" y="384"/>
                        </a:lnTo>
                        <a:lnTo>
                          <a:pt x="190" y="378"/>
                        </a:lnTo>
                        <a:lnTo>
                          <a:pt x="196" y="374"/>
                        </a:lnTo>
                        <a:lnTo>
                          <a:pt x="198" y="368"/>
                        </a:lnTo>
                        <a:lnTo>
                          <a:pt x="204" y="362"/>
                        </a:lnTo>
                        <a:lnTo>
                          <a:pt x="214" y="352"/>
                        </a:lnTo>
                        <a:lnTo>
                          <a:pt x="218" y="348"/>
                        </a:lnTo>
                        <a:lnTo>
                          <a:pt x="220" y="342"/>
                        </a:lnTo>
                        <a:lnTo>
                          <a:pt x="220" y="338"/>
                        </a:lnTo>
                        <a:lnTo>
                          <a:pt x="214" y="332"/>
                        </a:lnTo>
                        <a:lnTo>
                          <a:pt x="206" y="330"/>
                        </a:lnTo>
                        <a:lnTo>
                          <a:pt x="198" y="330"/>
                        </a:lnTo>
                        <a:lnTo>
                          <a:pt x="182" y="332"/>
                        </a:lnTo>
                        <a:lnTo>
                          <a:pt x="150" y="340"/>
                        </a:lnTo>
                        <a:lnTo>
                          <a:pt x="136" y="344"/>
                        </a:lnTo>
                        <a:lnTo>
                          <a:pt x="128" y="342"/>
                        </a:lnTo>
                        <a:lnTo>
                          <a:pt x="122" y="342"/>
                        </a:lnTo>
                        <a:lnTo>
                          <a:pt x="116" y="338"/>
                        </a:lnTo>
                        <a:lnTo>
                          <a:pt x="110" y="332"/>
                        </a:lnTo>
                        <a:lnTo>
                          <a:pt x="104" y="326"/>
                        </a:lnTo>
                        <a:lnTo>
                          <a:pt x="100" y="316"/>
                        </a:lnTo>
                        <a:lnTo>
                          <a:pt x="104" y="304"/>
                        </a:lnTo>
                        <a:lnTo>
                          <a:pt x="112" y="294"/>
                        </a:lnTo>
                        <a:lnTo>
                          <a:pt x="118" y="292"/>
                        </a:lnTo>
                        <a:lnTo>
                          <a:pt x="124" y="290"/>
                        </a:lnTo>
                        <a:lnTo>
                          <a:pt x="130" y="288"/>
                        </a:lnTo>
                        <a:lnTo>
                          <a:pt x="136" y="290"/>
                        </a:lnTo>
                        <a:lnTo>
                          <a:pt x="140" y="294"/>
                        </a:lnTo>
                        <a:lnTo>
                          <a:pt x="146" y="294"/>
                        </a:lnTo>
                        <a:lnTo>
                          <a:pt x="158" y="294"/>
                        </a:lnTo>
                        <a:lnTo>
                          <a:pt x="168" y="292"/>
                        </a:lnTo>
                        <a:lnTo>
                          <a:pt x="180" y="286"/>
                        </a:lnTo>
                        <a:lnTo>
                          <a:pt x="190" y="282"/>
                        </a:lnTo>
                        <a:lnTo>
                          <a:pt x="202" y="278"/>
                        </a:lnTo>
                        <a:lnTo>
                          <a:pt x="212" y="278"/>
                        </a:lnTo>
                        <a:lnTo>
                          <a:pt x="218" y="278"/>
                        </a:lnTo>
                        <a:lnTo>
                          <a:pt x="224" y="280"/>
                        </a:lnTo>
                        <a:lnTo>
                          <a:pt x="232" y="274"/>
                        </a:lnTo>
                        <a:lnTo>
                          <a:pt x="240" y="272"/>
                        </a:lnTo>
                        <a:lnTo>
                          <a:pt x="256" y="268"/>
                        </a:lnTo>
                        <a:lnTo>
                          <a:pt x="262" y="266"/>
                        </a:lnTo>
                        <a:lnTo>
                          <a:pt x="268" y="262"/>
                        </a:lnTo>
                        <a:lnTo>
                          <a:pt x="270" y="256"/>
                        </a:lnTo>
                        <a:lnTo>
                          <a:pt x="272" y="246"/>
                        </a:lnTo>
                        <a:lnTo>
                          <a:pt x="268" y="240"/>
                        </a:lnTo>
                        <a:lnTo>
                          <a:pt x="266" y="238"/>
                        </a:lnTo>
                        <a:lnTo>
                          <a:pt x="258" y="236"/>
                        </a:lnTo>
                        <a:lnTo>
                          <a:pt x="250" y="236"/>
                        </a:lnTo>
                        <a:lnTo>
                          <a:pt x="242" y="240"/>
                        </a:lnTo>
                        <a:lnTo>
                          <a:pt x="234" y="242"/>
                        </a:lnTo>
                        <a:lnTo>
                          <a:pt x="226" y="242"/>
                        </a:lnTo>
                        <a:lnTo>
                          <a:pt x="222" y="240"/>
                        </a:lnTo>
                        <a:lnTo>
                          <a:pt x="218" y="238"/>
                        </a:lnTo>
                        <a:lnTo>
                          <a:pt x="216" y="234"/>
                        </a:lnTo>
                        <a:lnTo>
                          <a:pt x="214" y="230"/>
                        </a:lnTo>
                        <a:lnTo>
                          <a:pt x="240" y="188"/>
                        </a:lnTo>
                        <a:lnTo>
                          <a:pt x="252" y="164"/>
                        </a:lnTo>
                        <a:lnTo>
                          <a:pt x="258" y="152"/>
                        </a:lnTo>
                        <a:lnTo>
                          <a:pt x="260" y="140"/>
                        </a:lnTo>
                        <a:lnTo>
                          <a:pt x="252" y="134"/>
                        </a:lnTo>
                        <a:lnTo>
                          <a:pt x="248" y="128"/>
                        </a:lnTo>
                        <a:lnTo>
                          <a:pt x="238" y="110"/>
                        </a:lnTo>
                        <a:lnTo>
                          <a:pt x="240" y="106"/>
                        </a:lnTo>
                        <a:lnTo>
                          <a:pt x="240" y="102"/>
                        </a:lnTo>
                        <a:lnTo>
                          <a:pt x="246" y="96"/>
                        </a:lnTo>
                        <a:lnTo>
                          <a:pt x="254" y="92"/>
                        </a:lnTo>
                        <a:lnTo>
                          <a:pt x="262" y="90"/>
                        </a:lnTo>
                        <a:lnTo>
                          <a:pt x="314" y="94"/>
                        </a:lnTo>
                        <a:lnTo>
                          <a:pt x="316" y="88"/>
                        </a:lnTo>
                        <a:lnTo>
                          <a:pt x="316" y="84"/>
                        </a:lnTo>
                        <a:lnTo>
                          <a:pt x="316" y="78"/>
                        </a:lnTo>
                        <a:lnTo>
                          <a:pt x="314" y="72"/>
                        </a:lnTo>
                        <a:lnTo>
                          <a:pt x="306" y="62"/>
                        </a:lnTo>
                        <a:lnTo>
                          <a:pt x="298" y="50"/>
                        </a:lnTo>
                        <a:lnTo>
                          <a:pt x="292" y="38"/>
                        </a:lnTo>
                        <a:lnTo>
                          <a:pt x="290" y="32"/>
                        </a:lnTo>
                        <a:lnTo>
                          <a:pt x="290" y="26"/>
                        </a:lnTo>
                        <a:lnTo>
                          <a:pt x="290" y="22"/>
                        </a:lnTo>
                        <a:lnTo>
                          <a:pt x="292" y="16"/>
                        </a:lnTo>
                        <a:lnTo>
                          <a:pt x="298" y="10"/>
                        </a:lnTo>
                        <a:lnTo>
                          <a:pt x="306" y="4"/>
                        </a:lnTo>
                        <a:lnTo>
                          <a:pt x="312" y="2"/>
                        </a:lnTo>
                        <a:lnTo>
                          <a:pt x="320" y="0"/>
                        </a:lnTo>
                        <a:lnTo>
                          <a:pt x="334" y="2"/>
                        </a:lnTo>
                        <a:lnTo>
                          <a:pt x="348" y="6"/>
                        </a:lnTo>
                        <a:lnTo>
                          <a:pt x="360" y="8"/>
                        </a:lnTo>
                        <a:close/>
                      </a:path>
                    </a:pathLst>
                  </a:custGeom>
                  <a:solidFill>
                    <a:schemeClr val="hlink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TW" altLang="en-US"/>
                  </a:p>
                </p:txBody>
              </p:sp>
              <p:sp>
                <p:nvSpPr>
                  <p:cNvPr id="16409" name="Freeform 40"/>
                  <p:cNvSpPr>
                    <a:spLocks/>
                  </p:cNvSpPr>
                  <p:nvPr/>
                </p:nvSpPr>
                <p:spPr bwMode="auto">
                  <a:xfrm>
                    <a:off x="3321" y="884"/>
                    <a:ext cx="122" cy="170"/>
                  </a:xfrm>
                  <a:custGeom>
                    <a:avLst/>
                    <a:gdLst>
                      <a:gd name="T0" fmla="*/ 108 w 122"/>
                      <a:gd name="T1" fmla="*/ 10 h 170"/>
                      <a:gd name="T2" fmla="*/ 108 w 122"/>
                      <a:gd name="T3" fmla="*/ 32 h 170"/>
                      <a:gd name="T4" fmla="*/ 110 w 122"/>
                      <a:gd name="T5" fmla="*/ 54 h 170"/>
                      <a:gd name="T6" fmla="*/ 114 w 122"/>
                      <a:gd name="T7" fmla="*/ 76 h 170"/>
                      <a:gd name="T8" fmla="*/ 116 w 122"/>
                      <a:gd name="T9" fmla="*/ 88 h 170"/>
                      <a:gd name="T10" fmla="*/ 122 w 122"/>
                      <a:gd name="T11" fmla="*/ 98 h 170"/>
                      <a:gd name="T12" fmla="*/ 120 w 122"/>
                      <a:gd name="T13" fmla="*/ 110 h 170"/>
                      <a:gd name="T14" fmla="*/ 116 w 122"/>
                      <a:gd name="T15" fmla="*/ 118 h 170"/>
                      <a:gd name="T16" fmla="*/ 112 w 122"/>
                      <a:gd name="T17" fmla="*/ 128 h 170"/>
                      <a:gd name="T18" fmla="*/ 106 w 122"/>
                      <a:gd name="T19" fmla="*/ 136 h 170"/>
                      <a:gd name="T20" fmla="*/ 92 w 122"/>
                      <a:gd name="T21" fmla="*/ 150 h 170"/>
                      <a:gd name="T22" fmla="*/ 76 w 122"/>
                      <a:gd name="T23" fmla="*/ 164 h 170"/>
                      <a:gd name="T24" fmla="*/ 68 w 122"/>
                      <a:gd name="T25" fmla="*/ 164 h 170"/>
                      <a:gd name="T26" fmla="*/ 58 w 122"/>
                      <a:gd name="T27" fmla="*/ 164 h 170"/>
                      <a:gd name="T28" fmla="*/ 40 w 122"/>
                      <a:gd name="T29" fmla="*/ 170 h 170"/>
                      <a:gd name="T30" fmla="*/ 32 w 122"/>
                      <a:gd name="T31" fmla="*/ 170 h 170"/>
                      <a:gd name="T32" fmla="*/ 24 w 122"/>
                      <a:gd name="T33" fmla="*/ 168 h 170"/>
                      <a:gd name="T34" fmla="*/ 16 w 122"/>
                      <a:gd name="T35" fmla="*/ 164 h 170"/>
                      <a:gd name="T36" fmla="*/ 8 w 122"/>
                      <a:gd name="T37" fmla="*/ 154 h 170"/>
                      <a:gd name="T38" fmla="*/ 2 w 122"/>
                      <a:gd name="T39" fmla="*/ 144 h 170"/>
                      <a:gd name="T40" fmla="*/ 0 w 122"/>
                      <a:gd name="T41" fmla="*/ 136 h 170"/>
                      <a:gd name="T42" fmla="*/ 0 w 122"/>
                      <a:gd name="T43" fmla="*/ 128 h 170"/>
                      <a:gd name="T44" fmla="*/ 4 w 122"/>
                      <a:gd name="T45" fmla="*/ 118 h 170"/>
                      <a:gd name="T46" fmla="*/ 14 w 122"/>
                      <a:gd name="T47" fmla="*/ 100 h 170"/>
                      <a:gd name="T48" fmla="*/ 18 w 122"/>
                      <a:gd name="T49" fmla="*/ 92 h 170"/>
                      <a:gd name="T50" fmla="*/ 20 w 122"/>
                      <a:gd name="T51" fmla="*/ 82 h 170"/>
                      <a:gd name="T52" fmla="*/ 34 w 122"/>
                      <a:gd name="T53" fmla="*/ 74 h 170"/>
                      <a:gd name="T54" fmla="*/ 46 w 122"/>
                      <a:gd name="T55" fmla="*/ 66 h 170"/>
                      <a:gd name="T56" fmla="*/ 56 w 122"/>
                      <a:gd name="T57" fmla="*/ 54 h 170"/>
                      <a:gd name="T58" fmla="*/ 64 w 122"/>
                      <a:gd name="T59" fmla="*/ 42 h 170"/>
                      <a:gd name="T60" fmla="*/ 80 w 122"/>
                      <a:gd name="T61" fmla="*/ 18 h 170"/>
                      <a:gd name="T62" fmla="*/ 88 w 122"/>
                      <a:gd name="T63" fmla="*/ 8 h 170"/>
                      <a:gd name="T64" fmla="*/ 98 w 122"/>
                      <a:gd name="T65" fmla="*/ 0 h 170"/>
                      <a:gd name="T66" fmla="*/ 108 w 122"/>
                      <a:gd name="T67" fmla="*/ 10 h 170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122"/>
                      <a:gd name="T103" fmla="*/ 0 h 170"/>
                      <a:gd name="T104" fmla="*/ 122 w 122"/>
                      <a:gd name="T105" fmla="*/ 170 h 170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122" h="170">
                        <a:moveTo>
                          <a:pt x="108" y="10"/>
                        </a:moveTo>
                        <a:lnTo>
                          <a:pt x="108" y="32"/>
                        </a:lnTo>
                        <a:lnTo>
                          <a:pt x="110" y="54"/>
                        </a:lnTo>
                        <a:lnTo>
                          <a:pt x="114" y="76"/>
                        </a:lnTo>
                        <a:lnTo>
                          <a:pt x="116" y="88"/>
                        </a:lnTo>
                        <a:lnTo>
                          <a:pt x="122" y="98"/>
                        </a:lnTo>
                        <a:lnTo>
                          <a:pt x="120" y="110"/>
                        </a:lnTo>
                        <a:lnTo>
                          <a:pt x="116" y="118"/>
                        </a:lnTo>
                        <a:lnTo>
                          <a:pt x="112" y="128"/>
                        </a:lnTo>
                        <a:lnTo>
                          <a:pt x="106" y="136"/>
                        </a:lnTo>
                        <a:lnTo>
                          <a:pt x="92" y="150"/>
                        </a:lnTo>
                        <a:lnTo>
                          <a:pt x="76" y="164"/>
                        </a:lnTo>
                        <a:lnTo>
                          <a:pt x="68" y="164"/>
                        </a:lnTo>
                        <a:lnTo>
                          <a:pt x="58" y="164"/>
                        </a:lnTo>
                        <a:lnTo>
                          <a:pt x="40" y="170"/>
                        </a:lnTo>
                        <a:lnTo>
                          <a:pt x="32" y="170"/>
                        </a:lnTo>
                        <a:lnTo>
                          <a:pt x="24" y="168"/>
                        </a:lnTo>
                        <a:lnTo>
                          <a:pt x="16" y="164"/>
                        </a:lnTo>
                        <a:lnTo>
                          <a:pt x="8" y="154"/>
                        </a:lnTo>
                        <a:lnTo>
                          <a:pt x="2" y="144"/>
                        </a:lnTo>
                        <a:lnTo>
                          <a:pt x="0" y="136"/>
                        </a:lnTo>
                        <a:lnTo>
                          <a:pt x="0" y="128"/>
                        </a:lnTo>
                        <a:lnTo>
                          <a:pt x="4" y="118"/>
                        </a:lnTo>
                        <a:lnTo>
                          <a:pt x="14" y="100"/>
                        </a:lnTo>
                        <a:lnTo>
                          <a:pt x="18" y="92"/>
                        </a:lnTo>
                        <a:lnTo>
                          <a:pt x="20" y="82"/>
                        </a:lnTo>
                        <a:lnTo>
                          <a:pt x="34" y="74"/>
                        </a:lnTo>
                        <a:lnTo>
                          <a:pt x="46" y="66"/>
                        </a:lnTo>
                        <a:lnTo>
                          <a:pt x="56" y="54"/>
                        </a:lnTo>
                        <a:lnTo>
                          <a:pt x="64" y="42"/>
                        </a:lnTo>
                        <a:lnTo>
                          <a:pt x="80" y="18"/>
                        </a:lnTo>
                        <a:lnTo>
                          <a:pt x="88" y="8"/>
                        </a:lnTo>
                        <a:lnTo>
                          <a:pt x="98" y="0"/>
                        </a:lnTo>
                        <a:lnTo>
                          <a:pt x="108" y="10"/>
                        </a:lnTo>
                        <a:close/>
                      </a:path>
                    </a:pathLst>
                  </a:custGeom>
                  <a:solidFill>
                    <a:schemeClr val="hlink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TW" altLang="en-US"/>
                  </a:p>
                </p:txBody>
              </p:sp>
            </p:grpSp>
            <p:grpSp>
              <p:nvGrpSpPr>
                <p:cNvPr id="16399" name="Group 41"/>
                <p:cNvGrpSpPr>
                  <a:grpSpLocks/>
                </p:cNvGrpSpPr>
                <p:nvPr/>
              </p:nvGrpSpPr>
              <p:grpSpPr bwMode="auto">
                <a:xfrm>
                  <a:off x="1860" y="832"/>
                  <a:ext cx="630" cy="470"/>
                  <a:chOff x="1756" y="832"/>
                  <a:chExt cx="630" cy="470"/>
                </a:xfrm>
              </p:grpSpPr>
              <p:sp>
                <p:nvSpPr>
                  <p:cNvPr id="16406" name="Freeform 42"/>
                  <p:cNvSpPr>
                    <a:spLocks/>
                  </p:cNvSpPr>
                  <p:nvPr/>
                </p:nvSpPr>
                <p:spPr bwMode="auto">
                  <a:xfrm>
                    <a:off x="1756" y="832"/>
                    <a:ext cx="630" cy="450"/>
                  </a:xfrm>
                  <a:custGeom>
                    <a:avLst/>
                    <a:gdLst>
                      <a:gd name="T0" fmla="*/ 546 w 630"/>
                      <a:gd name="T1" fmla="*/ 184 h 450"/>
                      <a:gd name="T2" fmla="*/ 486 w 630"/>
                      <a:gd name="T3" fmla="*/ 176 h 450"/>
                      <a:gd name="T4" fmla="*/ 434 w 630"/>
                      <a:gd name="T5" fmla="*/ 164 h 450"/>
                      <a:gd name="T6" fmla="*/ 472 w 630"/>
                      <a:gd name="T7" fmla="*/ 116 h 450"/>
                      <a:gd name="T8" fmla="*/ 468 w 630"/>
                      <a:gd name="T9" fmla="*/ 78 h 450"/>
                      <a:gd name="T10" fmla="*/ 414 w 630"/>
                      <a:gd name="T11" fmla="*/ 46 h 450"/>
                      <a:gd name="T12" fmla="*/ 366 w 630"/>
                      <a:gd name="T13" fmla="*/ 50 h 450"/>
                      <a:gd name="T14" fmla="*/ 328 w 630"/>
                      <a:gd name="T15" fmla="*/ 54 h 450"/>
                      <a:gd name="T16" fmla="*/ 318 w 630"/>
                      <a:gd name="T17" fmla="*/ 22 h 450"/>
                      <a:gd name="T18" fmla="*/ 272 w 630"/>
                      <a:gd name="T19" fmla="*/ 0 h 450"/>
                      <a:gd name="T20" fmla="*/ 244 w 630"/>
                      <a:gd name="T21" fmla="*/ 12 h 450"/>
                      <a:gd name="T22" fmla="*/ 244 w 630"/>
                      <a:gd name="T23" fmla="*/ 42 h 450"/>
                      <a:gd name="T24" fmla="*/ 250 w 630"/>
                      <a:gd name="T25" fmla="*/ 74 h 450"/>
                      <a:gd name="T26" fmla="*/ 224 w 630"/>
                      <a:gd name="T27" fmla="*/ 94 h 450"/>
                      <a:gd name="T28" fmla="*/ 186 w 630"/>
                      <a:gd name="T29" fmla="*/ 90 h 450"/>
                      <a:gd name="T30" fmla="*/ 142 w 630"/>
                      <a:gd name="T31" fmla="*/ 94 h 450"/>
                      <a:gd name="T32" fmla="*/ 146 w 630"/>
                      <a:gd name="T33" fmla="*/ 122 h 450"/>
                      <a:gd name="T34" fmla="*/ 174 w 630"/>
                      <a:gd name="T35" fmla="*/ 164 h 450"/>
                      <a:gd name="T36" fmla="*/ 170 w 630"/>
                      <a:gd name="T37" fmla="*/ 232 h 450"/>
                      <a:gd name="T38" fmla="*/ 124 w 630"/>
                      <a:gd name="T39" fmla="*/ 242 h 450"/>
                      <a:gd name="T40" fmla="*/ 38 w 630"/>
                      <a:gd name="T41" fmla="*/ 240 h 450"/>
                      <a:gd name="T42" fmla="*/ 0 w 630"/>
                      <a:gd name="T43" fmla="*/ 280 h 450"/>
                      <a:gd name="T44" fmla="*/ 44 w 630"/>
                      <a:gd name="T45" fmla="*/ 324 h 450"/>
                      <a:gd name="T46" fmla="*/ 144 w 630"/>
                      <a:gd name="T47" fmla="*/ 296 h 450"/>
                      <a:gd name="T48" fmla="*/ 218 w 630"/>
                      <a:gd name="T49" fmla="*/ 302 h 450"/>
                      <a:gd name="T50" fmla="*/ 152 w 630"/>
                      <a:gd name="T51" fmla="*/ 372 h 450"/>
                      <a:gd name="T52" fmla="*/ 66 w 630"/>
                      <a:gd name="T53" fmla="*/ 406 h 450"/>
                      <a:gd name="T54" fmla="*/ 20 w 630"/>
                      <a:gd name="T55" fmla="*/ 426 h 450"/>
                      <a:gd name="T56" fmla="*/ 36 w 630"/>
                      <a:gd name="T57" fmla="*/ 450 h 450"/>
                      <a:gd name="T58" fmla="*/ 134 w 630"/>
                      <a:gd name="T59" fmla="*/ 432 h 450"/>
                      <a:gd name="T60" fmla="*/ 238 w 630"/>
                      <a:gd name="T61" fmla="*/ 372 h 450"/>
                      <a:gd name="T62" fmla="*/ 294 w 630"/>
                      <a:gd name="T63" fmla="*/ 282 h 450"/>
                      <a:gd name="T64" fmla="*/ 324 w 630"/>
                      <a:gd name="T65" fmla="*/ 248 h 450"/>
                      <a:gd name="T66" fmla="*/ 398 w 630"/>
                      <a:gd name="T67" fmla="*/ 226 h 450"/>
                      <a:gd name="T68" fmla="*/ 482 w 630"/>
                      <a:gd name="T69" fmla="*/ 226 h 450"/>
                      <a:gd name="T70" fmla="*/ 560 w 630"/>
                      <a:gd name="T71" fmla="*/ 256 h 450"/>
                      <a:gd name="T72" fmla="*/ 594 w 630"/>
                      <a:gd name="T73" fmla="*/ 254 h 450"/>
                      <a:gd name="T74" fmla="*/ 628 w 630"/>
                      <a:gd name="T75" fmla="*/ 222 h 450"/>
                      <a:gd name="T76" fmla="*/ 624 w 630"/>
                      <a:gd name="T77" fmla="*/ 202 h 450"/>
                      <a:gd name="T78" fmla="*/ 226 w 630"/>
                      <a:gd name="T79" fmla="*/ 174 h 450"/>
                      <a:gd name="T80" fmla="*/ 246 w 630"/>
                      <a:gd name="T81" fmla="*/ 134 h 450"/>
                      <a:gd name="T82" fmla="*/ 258 w 630"/>
                      <a:gd name="T83" fmla="*/ 144 h 450"/>
                      <a:gd name="T84" fmla="*/ 250 w 630"/>
                      <a:gd name="T85" fmla="*/ 192 h 450"/>
                      <a:gd name="T86" fmla="*/ 608 w 630"/>
                      <a:gd name="T87" fmla="*/ 188 h 450"/>
                      <a:gd name="T88" fmla="*/ 334 w 630"/>
                      <a:gd name="T89" fmla="*/ 124 h 450"/>
                      <a:gd name="T90" fmla="*/ 368 w 630"/>
                      <a:gd name="T91" fmla="*/ 88 h 450"/>
                      <a:gd name="T92" fmla="*/ 380 w 630"/>
                      <a:gd name="T93" fmla="*/ 122 h 450"/>
                      <a:gd name="T94" fmla="*/ 332 w 630"/>
                      <a:gd name="T95" fmla="*/ 186 h 450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630"/>
                      <a:gd name="T145" fmla="*/ 0 h 450"/>
                      <a:gd name="T146" fmla="*/ 630 w 630"/>
                      <a:gd name="T147" fmla="*/ 450 h 450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630" h="450">
                        <a:moveTo>
                          <a:pt x="608" y="188"/>
                        </a:moveTo>
                        <a:lnTo>
                          <a:pt x="594" y="186"/>
                        </a:lnTo>
                        <a:lnTo>
                          <a:pt x="578" y="184"/>
                        </a:lnTo>
                        <a:lnTo>
                          <a:pt x="546" y="184"/>
                        </a:lnTo>
                        <a:lnTo>
                          <a:pt x="532" y="178"/>
                        </a:lnTo>
                        <a:lnTo>
                          <a:pt x="518" y="174"/>
                        </a:lnTo>
                        <a:lnTo>
                          <a:pt x="502" y="174"/>
                        </a:lnTo>
                        <a:lnTo>
                          <a:pt x="486" y="176"/>
                        </a:lnTo>
                        <a:lnTo>
                          <a:pt x="456" y="180"/>
                        </a:lnTo>
                        <a:lnTo>
                          <a:pt x="426" y="186"/>
                        </a:lnTo>
                        <a:lnTo>
                          <a:pt x="428" y="174"/>
                        </a:lnTo>
                        <a:lnTo>
                          <a:pt x="434" y="164"/>
                        </a:lnTo>
                        <a:lnTo>
                          <a:pt x="440" y="154"/>
                        </a:lnTo>
                        <a:lnTo>
                          <a:pt x="448" y="144"/>
                        </a:lnTo>
                        <a:lnTo>
                          <a:pt x="464" y="126"/>
                        </a:lnTo>
                        <a:lnTo>
                          <a:pt x="472" y="116"/>
                        </a:lnTo>
                        <a:lnTo>
                          <a:pt x="478" y="104"/>
                        </a:lnTo>
                        <a:lnTo>
                          <a:pt x="478" y="94"/>
                        </a:lnTo>
                        <a:lnTo>
                          <a:pt x="474" y="86"/>
                        </a:lnTo>
                        <a:lnTo>
                          <a:pt x="468" y="78"/>
                        </a:lnTo>
                        <a:lnTo>
                          <a:pt x="460" y="72"/>
                        </a:lnTo>
                        <a:lnTo>
                          <a:pt x="442" y="60"/>
                        </a:lnTo>
                        <a:lnTo>
                          <a:pt x="424" y="50"/>
                        </a:lnTo>
                        <a:lnTo>
                          <a:pt x="414" y="46"/>
                        </a:lnTo>
                        <a:lnTo>
                          <a:pt x="406" y="44"/>
                        </a:lnTo>
                        <a:lnTo>
                          <a:pt x="396" y="44"/>
                        </a:lnTo>
                        <a:lnTo>
                          <a:pt x="386" y="44"/>
                        </a:lnTo>
                        <a:lnTo>
                          <a:pt x="366" y="50"/>
                        </a:lnTo>
                        <a:lnTo>
                          <a:pt x="348" y="58"/>
                        </a:lnTo>
                        <a:lnTo>
                          <a:pt x="338" y="60"/>
                        </a:lnTo>
                        <a:lnTo>
                          <a:pt x="332" y="58"/>
                        </a:lnTo>
                        <a:lnTo>
                          <a:pt x="328" y="54"/>
                        </a:lnTo>
                        <a:lnTo>
                          <a:pt x="326" y="48"/>
                        </a:lnTo>
                        <a:lnTo>
                          <a:pt x="324" y="34"/>
                        </a:lnTo>
                        <a:lnTo>
                          <a:pt x="322" y="28"/>
                        </a:lnTo>
                        <a:lnTo>
                          <a:pt x="318" y="22"/>
                        </a:lnTo>
                        <a:lnTo>
                          <a:pt x="306" y="12"/>
                        </a:lnTo>
                        <a:lnTo>
                          <a:pt x="290" y="4"/>
                        </a:lnTo>
                        <a:lnTo>
                          <a:pt x="282" y="2"/>
                        </a:lnTo>
                        <a:lnTo>
                          <a:pt x="272" y="0"/>
                        </a:lnTo>
                        <a:lnTo>
                          <a:pt x="264" y="0"/>
                        </a:lnTo>
                        <a:lnTo>
                          <a:pt x="254" y="2"/>
                        </a:lnTo>
                        <a:lnTo>
                          <a:pt x="248" y="8"/>
                        </a:lnTo>
                        <a:lnTo>
                          <a:pt x="244" y="12"/>
                        </a:lnTo>
                        <a:lnTo>
                          <a:pt x="240" y="16"/>
                        </a:lnTo>
                        <a:lnTo>
                          <a:pt x="240" y="20"/>
                        </a:lnTo>
                        <a:lnTo>
                          <a:pt x="240" y="30"/>
                        </a:lnTo>
                        <a:lnTo>
                          <a:pt x="244" y="42"/>
                        </a:lnTo>
                        <a:lnTo>
                          <a:pt x="248" y="52"/>
                        </a:lnTo>
                        <a:lnTo>
                          <a:pt x="252" y="64"/>
                        </a:lnTo>
                        <a:lnTo>
                          <a:pt x="252" y="68"/>
                        </a:lnTo>
                        <a:lnTo>
                          <a:pt x="250" y="74"/>
                        </a:lnTo>
                        <a:lnTo>
                          <a:pt x="248" y="80"/>
                        </a:lnTo>
                        <a:lnTo>
                          <a:pt x="244" y="84"/>
                        </a:lnTo>
                        <a:lnTo>
                          <a:pt x="234" y="90"/>
                        </a:lnTo>
                        <a:lnTo>
                          <a:pt x="224" y="94"/>
                        </a:lnTo>
                        <a:lnTo>
                          <a:pt x="214" y="96"/>
                        </a:lnTo>
                        <a:lnTo>
                          <a:pt x="204" y="96"/>
                        </a:lnTo>
                        <a:lnTo>
                          <a:pt x="194" y="94"/>
                        </a:lnTo>
                        <a:lnTo>
                          <a:pt x="186" y="90"/>
                        </a:lnTo>
                        <a:lnTo>
                          <a:pt x="168" y="80"/>
                        </a:lnTo>
                        <a:lnTo>
                          <a:pt x="158" y="82"/>
                        </a:lnTo>
                        <a:lnTo>
                          <a:pt x="150" y="86"/>
                        </a:lnTo>
                        <a:lnTo>
                          <a:pt x="142" y="94"/>
                        </a:lnTo>
                        <a:lnTo>
                          <a:pt x="140" y="102"/>
                        </a:lnTo>
                        <a:lnTo>
                          <a:pt x="140" y="110"/>
                        </a:lnTo>
                        <a:lnTo>
                          <a:pt x="142" y="116"/>
                        </a:lnTo>
                        <a:lnTo>
                          <a:pt x="146" y="122"/>
                        </a:lnTo>
                        <a:lnTo>
                          <a:pt x="150" y="126"/>
                        </a:lnTo>
                        <a:lnTo>
                          <a:pt x="158" y="134"/>
                        </a:lnTo>
                        <a:lnTo>
                          <a:pt x="168" y="142"/>
                        </a:lnTo>
                        <a:lnTo>
                          <a:pt x="174" y="164"/>
                        </a:lnTo>
                        <a:lnTo>
                          <a:pt x="178" y="186"/>
                        </a:lnTo>
                        <a:lnTo>
                          <a:pt x="178" y="206"/>
                        </a:lnTo>
                        <a:lnTo>
                          <a:pt x="176" y="228"/>
                        </a:lnTo>
                        <a:lnTo>
                          <a:pt x="170" y="232"/>
                        </a:lnTo>
                        <a:lnTo>
                          <a:pt x="166" y="232"/>
                        </a:lnTo>
                        <a:lnTo>
                          <a:pt x="156" y="228"/>
                        </a:lnTo>
                        <a:lnTo>
                          <a:pt x="140" y="236"/>
                        </a:lnTo>
                        <a:lnTo>
                          <a:pt x="124" y="242"/>
                        </a:lnTo>
                        <a:lnTo>
                          <a:pt x="106" y="242"/>
                        </a:lnTo>
                        <a:lnTo>
                          <a:pt x="90" y="242"/>
                        </a:lnTo>
                        <a:lnTo>
                          <a:pt x="54" y="240"/>
                        </a:lnTo>
                        <a:lnTo>
                          <a:pt x="38" y="240"/>
                        </a:lnTo>
                        <a:lnTo>
                          <a:pt x="20" y="242"/>
                        </a:lnTo>
                        <a:lnTo>
                          <a:pt x="10" y="252"/>
                        </a:lnTo>
                        <a:lnTo>
                          <a:pt x="4" y="266"/>
                        </a:lnTo>
                        <a:lnTo>
                          <a:pt x="0" y="280"/>
                        </a:lnTo>
                        <a:lnTo>
                          <a:pt x="0" y="296"/>
                        </a:lnTo>
                        <a:lnTo>
                          <a:pt x="14" y="306"/>
                        </a:lnTo>
                        <a:lnTo>
                          <a:pt x="28" y="316"/>
                        </a:lnTo>
                        <a:lnTo>
                          <a:pt x="44" y="324"/>
                        </a:lnTo>
                        <a:lnTo>
                          <a:pt x="52" y="326"/>
                        </a:lnTo>
                        <a:lnTo>
                          <a:pt x="62" y="328"/>
                        </a:lnTo>
                        <a:lnTo>
                          <a:pt x="102" y="314"/>
                        </a:lnTo>
                        <a:lnTo>
                          <a:pt x="144" y="296"/>
                        </a:lnTo>
                        <a:lnTo>
                          <a:pt x="224" y="264"/>
                        </a:lnTo>
                        <a:lnTo>
                          <a:pt x="230" y="274"/>
                        </a:lnTo>
                        <a:lnTo>
                          <a:pt x="226" y="290"/>
                        </a:lnTo>
                        <a:lnTo>
                          <a:pt x="218" y="302"/>
                        </a:lnTo>
                        <a:lnTo>
                          <a:pt x="208" y="316"/>
                        </a:lnTo>
                        <a:lnTo>
                          <a:pt x="198" y="328"/>
                        </a:lnTo>
                        <a:lnTo>
                          <a:pt x="174" y="350"/>
                        </a:lnTo>
                        <a:lnTo>
                          <a:pt x="152" y="372"/>
                        </a:lnTo>
                        <a:lnTo>
                          <a:pt x="136" y="376"/>
                        </a:lnTo>
                        <a:lnTo>
                          <a:pt x="122" y="380"/>
                        </a:lnTo>
                        <a:lnTo>
                          <a:pt x="94" y="394"/>
                        </a:lnTo>
                        <a:lnTo>
                          <a:pt x="66" y="406"/>
                        </a:lnTo>
                        <a:lnTo>
                          <a:pt x="52" y="410"/>
                        </a:lnTo>
                        <a:lnTo>
                          <a:pt x="38" y="412"/>
                        </a:lnTo>
                        <a:lnTo>
                          <a:pt x="28" y="418"/>
                        </a:lnTo>
                        <a:lnTo>
                          <a:pt x="20" y="426"/>
                        </a:lnTo>
                        <a:lnTo>
                          <a:pt x="16" y="436"/>
                        </a:lnTo>
                        <a:lnTo>
                          <a:pt x="14" y="448"/>
                        </a:lnTo>
                        <a:lnTo>
                          <a:pt x="26" y="450"/>
                        </a:lnTo>
                        <a:lnTo>
                          <a:pt x="36" y="450"/>
                        </a:lnTo>
                        <a:lnTo>
                          <a:pt x="60" y="448"/>
                        </a:lnTo>
                        <a:lnTo>
                          <a:pt x="82" y="444"/>
                        </a:lnTo>
                        <a:lnTo>
                          <a:pt x="102" y="438"/>
                        </a:lnTo>
                        <a:lnTo>
                          <a:pt x="134" y="432"/>
                        </a:lnTo>
                        <a:lnTo>
                          <a:pt x="164" y="422"/>
                        </a:lnTo>
                        <a:lnTo>
                          <a:pt x="190" y="408"/>
                        </a:lnTo>
                        <a:lnTo>
                          <a:pt x="216" y="392"/>
                        </a:lnTo>
                        <a:lnTo>
                          <a:pt x="238" y="372"/>
                        </a:lnTo>
                        <a:lnTo>
                          <a:pt x="258" y="348"/>
                        </a:lnTo>
                        <a:lnTo>
                          <a:pt x="276" y="322"/>
                        </a:lnTo>
                        <a:lnTo>
                          <a:pt x="288" y="294"/>
                        </a:lnTo>
                        <a:lnTo>
                          <a:pt x="294" y="282"/>
                        </a:lnTo>
                        <a:lnTo>
                          <a:pt x="300" y="272"/>
                        </a:lnTo>
                        <a:lnTo>
                          <a:pt x="306" y="262"/>
                        </a:lnTo>
                        <a:lnTo>
                          <a:pt x="314" y="256"/>
                        </a:lnTo>
                        <a:lnTo>
                          <a:pt x="324" y="248"/>
                        </a:lnTo>
                        <a:lnTo>
                          <a:pt x="332" y="244"/>
                        </a:lnTo>
                        <a:lnTo>
                          <a:pt x="354" y="236"/>
                        </a:lnTo>
                        <a:lnTo>
                          <a:pt x="376" y="230"/>
                        </a:lnTo>
                        <a:lnTo>
                          <a:pt x="398" y="226"/>
                        </a:lnTo>
                        <a:lnTo>
                          <a:pt x="444" y="218"/>
                        </a:lnTo>
                        <a:lnTo>
                          <a:pt x="452" y="224"/>
                        </a:lnTo>
                        <a:lnTo>
                          <a:pt x="462" y="226"/>
                        </a:lnTo>
                        <a:lnTo>
                          <a:pt x="482" y="226"/>
                        </a:lnTo>
                        <a:lnTo>
                          <a:pt x="502" y="236"/>
                        </a:lnTo>
                        <a:lnTo>
                          <a:pt x="526" y="244"/>
                        </a:lnTo>
                        <a:lnTo>
                          <a:pt x="548" y="252"/>
                        </a:lnTo>
                        <a:lnTo>
                          <a:pt x="560" y="256"/>
                        </a:lnTo>
                        <a:lnTo>
                          <a:pt x="568" y="262"/>
                        </a:lnTo>
                        <a:lnTo>
                          <a:pt x="578" y="262"/>
                        </a:lnTo>
                        <a:lnTo>
                          <a:pt x="588" y="258"/>
                        </a:lnTo>
                        <a:lnTo>
                          <a:pt x="594" y="254"/>
                        </a:lnTo>
                        <a:lnTo>
                          <a:pt x="602" y="248"/>
                        </a:lnTo>
                        <a:lnTo>
                          <a:pt x="614" y="234"/>
                        </a:lnTo>
                        <a:lnTo>
                          <a:pt x="620" y="226"/>
                        </a:lnTo>
                        <a:lnTo>
                          <a:pt x="628" y="222"/>
                        </a:lnTo>
                        <a:lnTo>
                          <a:pt x="630" y="216"/>
                        </a:lnTo>
                        <a:lnTo>
                          <a:pt x="630" y="210"/>
                        </a:lnTo>
                        <a:lnTo>
                          <a:pt x="628" y="206"/>
                        </a:lnTo>
                        <a:lnTo>
                          <a:pt x="624" y="202"/>
                        </a:lnTo>
                        <a:lnTo>
                          <a:pt x="608" y="188"/>
                        </a:lnTo>
                        <a:lnTo>
                          <a:pt x="234" y="208"/>
                        </a:lnTo>
                        <a:lnTo>
                          <a:pt x="230" y="192"/>
                        </a:lnTo>
                        <a:lnTo>
                          <a:pt x="226" y="174"/>
                        </a:lnTo>
                        <a:lnTo>
                          <a:pt x="226" y="156"/>
                        </a:lnTo>
                        <a:lnTo>
                          <a:pt x="230" y="138"/>
                        </a:lnTo>
                        <a:lnTo>
                          <a:pt x="238" y="136"/>
                        </a:lnTo>
                        <a:lnTo>
                          <a:pt x="246" y="134"/>
                        </a:lnTo>
                        <a:lnTo>
                          <a:pt x="252" y="136"/>
                        </a:lnTo>
                        <a:lnTo>
                          <a:pt x="254" y="138"/>
                        </a:lnTo>
                        <a:lnTo>
                          <a:pt x="258" y="140"/>
                        </a:lnTo>
                        <a:lnTo>
                          <a:pt x="258" y="144"/>
                        </a:lnTo>
                        <a:lnTo>
                          <a:pt x="258" y="156"/>
                        </a:lnTo>
                        <a:lnTo>
                          <a:pt x="256" y="168"/>
                        </a:lnTo>
                        <a:lnTo>
                          <a:pt x="252" y="180"/>
                        </a:lnTo>
                        <a:lnTo>
                          <a:pt x="250" y="192"/>
                        </a:lnTo>
                        <a:lnTo>
                          <a:pt x="248" y="202"/>
                        </a:lnTo>
                        <a:lnTo>
                          <a:pt x="240" y="206"/>
                        </a:lnTo>
                        <a:lnTo>
                          <a:pt x="234" y="208"/>
                        </a:lnTo>
                        <a:lnTo>
                          <a:pt x="608" y="188"/>
                        </a:lnTo>
                        <a:lnTo>
                          <a:pt x="320" y="192"/>
                        </a:lnTo>
                        <a:lnTo>
                          <a:pt x="322" y="158"/>
                        </a:lnTo>
                        <a:lnTo>
                          <a:pt x="326" y="140"/>
                        </a:lnTo>
                        <a:lnTo>
                          <a:pt x="334" y="124"/>
                        </a:lnTo>
                        <a:lnTo>
                          <a:pt x="344" y="106"/>
                        </a:lnTo>
                        <a:lnTo>
                          <a:pt x="352" y="98"/>
                        </a:lnTo>
                        <a:lnTo>
                          <a:pt x="358" y="92"/>
                        </a:lnTo>
                        <a:lnTo>
                          <a:pt x="368" y="88"/>
                        </a:lnTo>
                        <a:lnTo>
                          <a:pt x="376" y="86"/>
                        </a:lnTo>
                        <a:lnTo>
                          <a:pt x="386" y="90"/>
                        </a:lnTo>
                        <a:lnTo>
                          <a:pt x="396" y="96"/>
                        </a:lnTo>
                        <a:lnTo>
                          <a:pt x="380" y="122"/>
                        </a:lnTo>
                        <a:lnTo>
                          <a:pt x="364" y="150"/>
                        </a:lnTo>
                        <a:lnTo>
                          <a:pt x="354" y="164"/>
                        </a:lnTo>
                        <a:lnTo>
                          <a:pt x="344" y="176"/>
                        </a:lnTo>
                        <a:lnTo>
                          <a:pt x="332" y="186"/>
                        </a:lnTo>
                        <a:lnTo>
                          <a:pt x="320" y="192"/>
                        </a:lnTo>
                        <a:lnTo>
                          <a:pt x="608" y="188"/>
                        </a:lnTo>
                        <a:close/>
                      </a:path>
                    </a:pathLst>
                  </a:custGeom>
                  <a:solidFill>
                    <a:schemeClr val="hlink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TW" altLang="en-US"/>
                  </a:p>
                </p:txBody>
              </p:sp>
              <p:sp>
                <p:nvSpPr>
                  <p:cNvPr id="16407" name="Freeform 43"/>
                  <p:cNvSpPr>
                    <a:spLocks/>
                  </p:cNvSpPr>
                  <p:nvPr/>
                </p:nvSpPr>
                <p:spPr bwMode="auto">
                  <a:xfrm>
                    <a:off x="2048" y="1112"/>
                    <a:ext cx="214" cy="190"/>
                  </a:xfrm>
                  <a:custGeom>
                    <a:avLst/>
                    <a:gdLst>
                      <a:gd name="T0" fmla="*/ 210 w 214"/>
                      <a:gd name="T1" fmla="*/ 170 h 190"/>
                      <a:gd name="T2" fmla="*/ 206 w 214"/>
                      <a:gd name="T3" fmla="*/ 180 h 190"/>
                      <a:gd name="T4" fmla="*/ 198 w 214"/>
                      <a:gd name="T5" fmla="*/ 188 h 190"/>
                      <a:gd name="T6" fmla="*/ 190 w 214"/>
                      <a:gd name="T7" fmla="*/ 190 h 190"/>
                      <a:gd name="T8" fmla="*/ 180 w 214"/>
                      <a:gd name="T9" fmla="*/ 188 h 190"/>
                      <a:gd name="T10" fmla="*/ 172 w 214"/>
                      <a:gd name="T11" fmla="*/ 184 h 190"/>
                      <a:gd name="T12" fmla="*/ 168 w 214"/>
                      <a:gd name="T13" fmla="*/ 180 h 190"/>
                      <a:gd name="T14" fmla="*/ 162 w 214"/>
                      <a:gd name="T15" fmla="*/ 168 h 190"/>
                      <a:gd name="T16" fmla="*/ 156 w 214"/>
                      <a:gd name="T17" fmla="*/ 154 h 190"/>
                      <a:gd name="T18" fmla="*/ 152 w 214"/>
                      <a:gd name="T19" fmla="*/ 150 h 190"/>
                      <a:gd name="T20" fmla="*/ 146 w 214"/>
                      <a:gd name="T21" fmla="*/ 146 h 190"/>
                      <a:gd name="T22" fmla="*/ 128 w 214"/>
                      <a:gd name="T23" fmla="*/ 130 h 190"/>
                      <a:gd name="T24" fmla="*/ 112 w 214"/>
                      <a:gd name="T25" fmla="*/ 114 h 190"/>
                      <a:gd name="T26" fmla="*/ 78 w 214"/>
                      <a:gd name="T27" fmla="*/ 82 h 190"/>
                      <a:gd name="T28" fmla="*/ 62 w 214"/>
                      <a:gd name="T29" fmla="*/ 66 h 190"/>
                      <a:gd name="T30" fmla="*/ 44 w 214"/>
                      <a:gd name="T31" fmla="*/ 52 h 190"/>
                      <a:gd name="T32" fmla="*/ 24 w 214"/>
                      <a:gd name="T33" fmla="*/ 38 h 190"/>
                      <a:gd name="T34" fmla="*/ 2 w 214"/>
                      <a:gd name="T35" fmla="*/ 26 h 190"/>
                      <a:gd name="T36" fmla="*/ 0 w 214"/>
                      <a:gd name="T37" fmla="*/ 20 h 190"/>
                      <a:gd name="T38" fmla="*/ 2 w 214"/>
                      <a:gd name="T39" fmla="*/ 12 h 190"/>
                      <a:gd name="T40" fmla="*/ 4 w 214"/>
                      <a:gd name="T41" fmla="*/ 6 h 190"/>
                      <a:gd name="T42" fmla="*/ 10 w 214"/>
                      <a:gd name="T43" fmla="*/ 0 h 190"/>
                      <a:gd name="T44" fmla="*/ 26 w 214"/>
                      <a:gd name="T45" fmla="*/ 0 h 190"/>
                      <a:gd name="T46" fmla="*/ 42 w 214"/>
                      <a:gd name="T47" fmla="*/ 2 h 190"/>
                      <a:gd name="T48" fmla="*/ 72 w 214"/>
                      <a:gd name="T49" fmla="*/ 8 h 190"/>
                      <a:gd name="T50" fmla="*/ 102 w 214"/>
                      <a:gd name="T51" fmla="*/ 16 h 190"/>
                      <a:gd name="T52" fmla="*/ 118 w 214"/>
                      <a:gd name="T53" fmla="*/ 18 h 190"/>
                      <a:gd name="T54" fmla="*/ 132 w 214"/>
                      <a:gd name="T55" fmla="*/ 22 h 190"/>
                      <a:gd name="T56" fmla="*/ 146 w 214"/>
                      <a:gd name="T57" fmla="*/ 28 h 190"/>
                      <a:gd name="T58" fmla="*/ 158 w 214"/>
                      <a:gd name="T59" fmla="*/ 34 h 190"/>
                      <a:gd name="T60" fmla="*/ 170 w 214"/>
                      <a:gd name="T61" fmla="*/ 38 h 190"/>
                      <a:gd name="T62" fmla="*/ 184 w 214"/>
                      <a:gd name="T63" fmla="*/ 40 h 190"/>
                      <a:gd name="T64" fmla="*/ 192 w 214"/>
                      <a:gd name="T65" fmla="*/ 46 h 190"/>
                      <a:gd name="T66" fmla="*/ 198 w 214"/>
                      <a:gd name="T67" fmla="*/ 54 h 190"/>
                      <a:gd name="T68" fmla="*/ 208 w 214"/>
                      <a:gd name="T69" fmla="*/ 68 h 190"/>
                      <a:gd name="T70" fmla="*/ 212 w 214"/>
                      <a:gd name="T71" fmla="*/ 84 h 190"/>
                      <a:gd name="T72" fmla="*/ 214 w 214"/>
                      <a:gd name="T73" fmla="*/ 100 h 190"/>
                      <a:gd name="T74" fmla="*/ 214 w 214"/>
                      <a:gd name="T75" fmla="*/ 118 h 190"/>
                      <a:gd name="T76" fmla="*/ 214 w 214"/>
                      <a:gd name="T77" fmla="*/ 136 h 190"/>
                      <a:gd name="T78" fmla="*/ 210 w 214"/>
                      <a:gd name="T79" fmla="*/ 170 h 190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214"/>
                      <a:gd name="T121" fmla="*/ 0 h 190"/>
                      <a:gd name="T122" fmla="*/ 214 w 214"/>
                      <a:gd name="T123" fmla="*/ 190 h 190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214" h="190">
                        <a:moveTo>
                          <a:pt x="210" y="170"/>
                        </a:moveTo>
                        <a:lnTo>
                          <a:pt x="206" y="180"/>
                        </a:lnTo>
                        <a:lnTo>
                          <a:pt x="198" y="188"/>
                        </a:lnTo>
                        <a:lnTo>
                          <a:pt x="190" y="190"/>
                        </a:lnTo>
                        <a:lnTo>
                          <a:pt x="180" y="188"/>
                        </a:lnTo>
                        <a:lnTo>
                          <a:pt x="172" y="184"/>
                        </a:lnTo>
                        <a:lnTo>
                          <a:pt x="168" y="180"/>
                        </a:lnTo>
                        <a:lnTo>
                          <a:pt x="162" y="168"/>
                        </a:lnTo>
                        <a:lnTo>
                          <a:pt x="156" y="154"/>
                        </a:lnTo>
                        <a:lnTo>
                          <a:pt x="152" y="150"/>
                        </a:lnTo>
                        <a:lnTo>
                          <a:pt x="146" y="146"/>
                        </a:lnTo>
                        <a:lnTo>
                          <a:pt x="128" y="130"/>
                        </a:lnTo>
                        <a:lnTo>
                          <a:pt x="112" y="114"/>
                        </a:lnTo>
                        <a:lnTo>
                          <a:pt x="78" y="82"/>
                        </a:lnTo>
                        <a:lnTo>
                          <a:pt x="62" y="66"/>
                        </a:lnTo>
                        <a:lnTo>
                          <a:pt x="44" y="52"/>
                        </a:lnTo>
                        <a:lnTo>
                          <a:pt x="24" y="38"/>
                        </a:lnTo>
                        <a:lnTo>
                          <a:pt x="2" y="26"/>
                        </a:lnTo>
                        <a:lnTo>
                          <a:pt x="0" y="20"/>
                        </a:lnTo>
                        <a:lnTo>
                          <a:pt x="2" y="12"/>
                        </a:lnTo>
                        <a:lnTo>
                          <a:pt x="4" y="6"/>
                        </a:lnTo>
                        <a:lnTo>
                          <a:pt x="10" y="0"/>
                        </a:lnTo>
                        <a:lnTo>
                          <a:pt x="26" y="0"/>
                        </a:lnTo>
                        <a:lnTo>
                          <a:pt x="42" y="2"/>
                        </a:lnTo>
                        <a:lnTo>
                          <a:pt x="72" y="8"/>
                        </a:lnTo>
                        <a:lnTo>
                          <a:pt x="102" y="16"/>
                        </a:lnTo>
                        <a:lnTo>
                          <a:pt x="118" y="18"/>
                        </a:lnTo>
                        <a:lnTo>
                          <a:pt x="132" y="22"/>
                        </a:lnTo>
                        <a:lnTo>
                          <a:pt x="146" y="28"/>
                        </a:lnTo>
                        <a:lnTo>
                          <a:pt x="158" y="34"/>
                        </a:lnTo>
                        <a:lnTo>
                          <a:pt x="170" y="38"/>
                        </a:lnTo>
                        <a:lnTo>
                          <a:pt x="184" y="40"/>
                        </a:lnTo>
                        <a:lnTo>
                          <a:pt x="192" y="46"/>
                        </a:lnTo>
                        <a:lnTo>
                          <a:pt x="198" y="54"/>
                        </a:lnTo>
                        <a:lnTo>
                          <a:pt x="208" y="68"/>
                        </a:lnTo>
                        <a:lnTo>
                          <a:pt x="212" y="84"/>
                        </a:lnTo>
                        <a:lnTo>
                          <a:pt x="214" y="100"/>
                        </a:lnTo>
                        <a:lnTo>
                          <a:pt x="214" y="118"/>
                        </a:lnTo>
                        <a:lnTo>
                          <a:pt x="214" y="136"/>
                        </a:lnTo>
                        <a:lnTo>
                          <a:pt x="210" y="170"/>
                        </a:lnTo>
                        <a:close/>
                      </a:path>
                    </a:pathLst>
                  </a:custGeom>
                  <a:solidFill>
                    <a:schemeClr val="hlink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TW" altLang="en-US"/>
                  </a:p>
                </p:txBody>
              </p:sp>
            </p:grpSp>
            <p:grpSp>
              <p:nvGrpSpPr>
                <p:cNvPr id="16400" name="Group 44"/>
                <p:cNvGrpSpPr>
                  <a:grpSpLocks/>
                </p:cNvGrpSpPr>
                <p:nvPr/>
              </p:nvGrpSpPr>
              <p:grpSpPr bwMode="auto">
                <a:xfrm>
                  <a:off x="4069" y="826"/>
                  <a:ext cx="594" cy="476"/>
                  <a:chOff x="4061" y="826"/>
                  <a:chExt cx="594" cy="476"/>
                </a:xfrm>
              </p:grpSpPr>
              <p:sp>
                <p:nvSpPr>
                  <p:cNvPr id="16404" name="Freeform 45"/>
                  <p:cNvSpPr>
                    <a:spLocks/>
                  </p:cNvSpPr>
                  <p:nvPr/>
                </p:nvSpPr>
                <p:spPr bwMode="auto">
                  <a:xfrm>
                    <a:off x="4111" y="1012"/>
                    <a:ext cx="544" cy="290"/>
                  </a:xfrm>
                  <a:custGeom>
                    <a:avLst/>
                    <a:gdLst>
                      <a:gd name="T0" fmla="*/ 340 w 544"/>
                      <a:gd name="T1" fmla="*/ 0 h 290"/>
                      <a:gd name="T2" fmla="*/ 364 w 544"/>
                      <a:gd name="T3" fmla="*/ 4 h 290"/>
                      <a:gd name="T4" fmla="*/ 386 w 544"/>
                      <a:gd name="T5" fmla="*/ 22 h 290"/>
                      <a:gd name="T6" fmla="*/ 386 w 544"/>
                      <a:gd name="T7" fmla="*/ 40 h 290"/>
                      <a:gd name="T8" fmla="*/ 366 w 544"/>
                      <a:gd name="T9" fmla="*/ 50 h 290"/>
                      <a:gd name="T10" fmla="*/ 328 w 544"/>
                      <a:gd name="T11" fmla="*/ 46 h 290"/>
                      <a:gd name="T12" fmla="*/ 288 w 544"/>
                      <a:gd name="T13" fmla="*/ 46 h 290"/>
                      <a:gd name="T14" fmla="*/ 268 w 544"/>
                      <a:gd name="T15" fmla="*/ 58 h 290"/>
                      <a:gd name="T16" fmla="*/ 290 w 544"/>
                      <a:gd name="T17" fmla="*/ 86 h 290"/>
                      <a:gd name="T18" fmla="*/ 304 w 544"/>
                      <a:gd name="T19" fmla="*/ 108 h 290"/>
                      <a:gd name="T20" fmla="*/ 276 w 544"/>
                      <a:gd name="T21" fmla="*/ 146 h 290"/>
                      <a:gd name="T22" fmla="*/ 270 w 544"/>
                      <a:gd name="T23" fmla="*/ 174 h 290"/>
                      <a:gd name="T24" fmla="*/ 292 w 544"/>
                      <a:gd name="T25" fmla="*/ 200 h 290"/>
                      <a:gd name="T26" fmla="*/ 332 w 544"/>
                      <a:gd name="T27" fmla="*/ 214 h 290"/>
                      <a:gd name="T28" fmla="*/ 402 w 544"/>
                      <a:gd name="T29" fmla="*/ 212 h 290"/>
                      <a:gd name="T30" fmla="*/ 468 w 544"/>
                      <a:gd name="T31" fmla="*/ 92 h 290"/>
                      <a:gd name="T32" fmla="*/ 492 w 544"/>
                      <a:gd name="T33" fmla="*/ 80 h 290"/>
                      <a:gd name="T34" fmla="*/ 504 w 544"/>
                      <a:gd name="T35" fmla="*/ 96 h 290"/>
                      <a:gd name="T36" fmla="*/ 496 w 544"/>
                      <a:gd name="T37" fmla="*/ 120 h 290"/>
                      <a:gd name="T38" fmla="*/ 494 w 544"/>
                      <a:gd name="T39" fmla="*/ 160 h 290"/>
                      <a:gd name="T40" fmla="*/ 522 w 544"/>
                      <a:gd name="T41" fmla="*/ 214 h 290"/>
                      <a:gd name="T42" fmla="*/ 538 w 544"/>
                      <a:gd name="T43" fmla="*/ 242 h 290"/>
                      <a:gd name="T44" fmla="*/ 542 w 544"/>
                      <a:gd name="T45" fmla="*/ 260 h 290"/>
                      <a:gd name="T46" fmla="*/ 522 w 544"/>
                      <a:gd name="T47" fmla="*/ 280 h 290"/>
                      <a:gd name="T48" fmla="*/ 478 w 544"/>
                      <a:gd name="T49" fmla="*/ 290 h 290"/>
                      <a:gd name="T50" fmla="*/ 408 w 544"/>
                      <a:gd name="T51" fmla="*/ 280 h 290"/>
                      <a:gd name="T52" fmla="*/ 330 w 544"/>
                      <a:gd name="T53" fmla="*/ 268 h 290"/>
                      <a:gd name="T54" fmla="*/ 264 w 544"/>
                      <a:gd name="T55" fmla="*/ 244 h 290"/>
                      <a:gd name="T56" fmla="*/ 226 w 544"/>
                      <a:gd name="T57" fmla="*/ 210 h 290"/>
                      <a:gd name="T58" fmla="*/ 220 w 544"/>
                      <a:gd name="T59" fmla="*/ 170 h 290"/>
                      <a:gd name="T60" fmla="*/ 236 w 544"/>
                      <a:gd name="T61" fmla="*/ 116 h 290"/>
                      <a:gd name="T62" fmla="*/ 214 w 544"/>
                      <a:gd name="T63" fmla="*/ 120 h 290"/>
                      <a:gd name="T64" fmla="*/ 194 w 544"/>
                      <a:gd name="T65" fmla="*/ 138 h 290"/>
                      <a:gd name="T66" fmla="*/ 162 w 544"/>
                      <a:gd name="T67" fmla="*/ 158 h 290"/>
                      <a:gd name="T68" fmla="*/ 108 w 544"/>
                      <a:gd name="T69" fmla="*/ 192 h 290"/>
                      <a:gd name="T70" fmla="*/ 34 w 544"/>
                      <a:gd name="T71" fmla="*/ 238 h 290"/>
                      <a:gd name="T72" fmla="*/ 16 w 544"/>
                      <a:gd name="T73" fmla="*/ 238 h 290"/>
                      <a:gd name="T74" fmla="*/ 0 w 544"/>
                      <a:gd name="T75" fmla="*/ 218 h 290"/>
                      <a:gd name="T76" fmla="*/ 176 w 544"/>
                      <a:gd name="T77" fmla="*/ 80 h 290"/>
                      <a:gd name="T78" fmla="*/ 144 w 544"/>
                      <a:gd name="T79" fmla="*/ 78 h 290"/>
                      <a:gd name="T80" fmla="*/ 100 w 544"/>
                      <a:gd name="T81" fmla="*/ 94 h 290"/>
                      <a:gd name="T82" fmla="*/ 70 w 544"/>
                      <a:gd name="T83" fmla="*/ 66 h 290"/>
                      <a:gd name="T84" fmla="*/ 100 w 544"/>
                      <a:gd name="T85" fmla="*/ 44 h 290"/>
                      <a:gd name="T86" fmla="*/ 188 w 544"/>
                      <a:gd name="T87" fmla="*/ 26 h 290"/>
                      <a:gd name="T88" fmla="*/ 308 w 544"/>
                      <a:gd name="T89" fmla="*/ 6 h 290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544"/>
                      <a:gd name="T136" fmla="*/ 0 h 290"/>
                      <a:gd name="T137" fmla="*/ 544 w 544"/>
                      <a:gd name="T138" fmla="*/ 290 h 290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544" h="290">
                        <a:moveTo>
                          <a:pt x="308" y="6"/>
                        </a:moveTo>
                        <a:lnTo>
                          <a:pt x="324" y="2"/>
                        </a:lnTo>
                        <a:lnTo>
                          <a:pt x="340" y="0"/>
                        </a:lnTo>
                        <a:lnTo>
                          <a:pt x="350" y="0"/>
                        </a:lnTo>
                        <a:lnTo>
                          <a:pt x="356" y="0"/>
                        </a:lnTo>
                        <a:lnTo>
                          <a:pt x="364" y="4"/>
                        </a:lnTo>
                        <a:lnTo>
                          <a:pt x="370" y="8"/>
                        </a:lnTo>
                        <a:lnTo>
                          <a:pt x="378" y="14"/>
                        </a:lnTo>
                        <a:lnTo>
                          <a:pt x="386" y="22"/>
                        </a:lnTo>
                        <a:lnTo>
                          <a:pt x="388" y="30"/>
                        </a:lnTo>
                        <a:lnTo>
                          <a:pt x="388" y="34"/>
                        </a:lnTo>
                        <a:lnTo>
                          <a:pt x="386" y="40"/>
                        </a:lnTo>
                        <a:lnTo>
                          <a:pt x="378" y="44"/>
                        </a:lnTo>
                        <a:lnTo>
                          <a:pt x="372" y="48"/>
                        </a:lnTo>
                        <a:lnTo>
                          <a:pt x="366" y="50"/>
                        </a:lnTo>
                        <a:lnTo>
                          <a:pt x="358" y="50"/>
                        </a:lnTo>
                        <a:lnTo>
                          <a:pt x="344" y="50"/>
                        </a:lnTo>
                        <a:lnTo>
                          <a:pt x="328" y="46"/>
                        </a:lnTo>
                        <a:lnTo>
                          <a:pt x="312" y="44"/>
                        </a:lnTo>
                        <a:lnTo>
                          <a:pt x="296" y="44"/>
                        </a:lnTo>
                        <a:lnTo>
                          <a:pt x="288" y="46"/>
                        </a:lnTo>
                        <a:lnTo>
                          <a:pt x="282" y="48"/>
                        </a:lnTo>
                        <a:lnTo>
                          <a:pt x="274" y="52"/>
                        </a:lnTo>
                        <a:lnTo>
                          <a:pt x="268" y="58"/>
                        </a:lnTo>
                        <a:lnTo>
                          <a:pt x="270" y="66"/>
                        </a:lnTo>
                        <a:lnTo>
                          <a:pt x="276" y="72"/>
                        </a:lnTo>
                        <a:lnTo>
                          <a:pt x="290" y="86"/>
                        </a:lnTo>
                        <a:lnTo>
                          <a:pt x="296" y="92"/>
                        </a:lnTo>
                        <a:lnTo>
                          <a:pt x="300" y="100"/>
                        </a:lnTo>
                        <a:lnTo>
                          <a:pt x="304" y="108"/>
                        </a:lnTo>
                        <a:lnTo>
                          <a:pt x="302" y="116"/>
                        </a:lnTo>
                        <a:lnTo>
                          <a:pt x="288" y="130"/>
                        </a:lnTo>
                        <a:lnTo>
                          <a:pt x="276" y="146"/>
                        </a:lnTo>
                        <a:lnTo>
                          <a:pt x="272" y="156"/>
                        </a:lnTo>
                        <a:lnTo>
                          <a:pt x="270" y="164"/>
                        </a:lnTo>
                        <a:lnTo>
                          <a:pt x="270" y="174"/>
                        </a:lnTo>
                        <a:lnTo>
                          <a:pt x="274" y="184"/>
                        </a:lnTo>
                        <a:lnTo>
                          <a:pt x="282" y="192"/>
                        </a:lnTo>
                        <a:lnTo>
                          <a:pt x="292" y="200"/>
                        </a:lnTo>
                        <a:lnTo>
                          <a:pt x="302" y="206"/>
                        </a:lnTo>
                        <a:lnTo>
                          <a:pt x="312" y="210"/>
                        </a:lnTo>
                        <a:lnTo>
                          <a:pt x="332" y="214"/>
                        </a:lnTo>
                        <a:lnTo>
                          <a:pt x="356" y="216"/>
                        </a:lnTo>
                        <a:lnTo>
                          <a:pt x="378" y="216"/>
                        </a:lnTo>
                        <a:lnTo>
                          <a:pt x="402" y="212"/>
                        </a:lnTo>
                        <a:lnTo>
                          <a:pt x="424" y="210"/>
                        </a:lnTo>
                        <a:lnTo>
                          <a:pt x="448" y="210"/>
                        </a:lnTo>
                        <a:lnTo>
                          <a:pt x="468" y="92"/>
                        </a:lnTo>
                        <a:lnTo>
                          <a:pt x="472" y="86"/>
                        </a:lnTo>
                        <a:lnTo>
                          <a:pt x="478" y="82"/>
                        </a:lnTo>
                        <a:lnTo>
                          <a:pt x="492" y="80"/>
                        </a:lnTo>
                        <a:lnTo>
                          <a:pt x="500" y="86"/>
                        </a:lnTo>
                        <a:lnTo>
                          <a:pt x="504" y="90"/>
                        </a:lnTo>
                        <a:lnTo>
                          <a:pt x="504" y="96"/>
                        </a:lnTo>
                        <a:lnTo>
                          <a:pt x="502" y="102"/>
                        </a:lnTo>
                        <a:lnTo>
                          <a:pt x="498" y="114"/>
                        </a:lnTo>
                        <a:lnTo>
                          <a:pt x="496" y="120"/>
                        </a:lnTo>
                        <a:lnTo>
                          <a:pt x="496" y="126"/>
                        </a:lnTo>
                        <a:lnTo>
                          <a:pt x="494" y="144"/>
                        </a:lnTo>
                        <a:lnTo>
                          <a:pt x="494" y="160"/>
                        </a:lnTo>
                        <a:lnTo>
                          <a:pt x="498" y="174"/>
                        </a:lnTo>
                        <a:lnTo>
                          <a:pt x="506" y="188"/>
                        </a:lnTo>
                        <a:lnTo>
                          <a:pt x="522" y="214"/>
                        </a:lnTo>
                        <a:lnTo>
                          <a:pt x="530" y="226"/>
                        </a:lnTo>
                        <a:lnTo>
                          <a:pt x="534" y="240"/>
                        </a:lnTo>
                        <a:lnTo>
                          <a:pt x="538" y="242"/>
                        </a:lnTo>
                        <a:lnTo>
                          <a:pt x="542" y="246"/>
                        </a:lnTo>
                        <a:lnTo>
                          <a:pt x="544" y="252"/>
                        </a:lnTo>
                        <a:lnTo>
                          <a:pt x="542" y="260"/>
                        </a:lnTo>
                        <a:lnTo>
                          <a:pt x="542" y="266"/>
                        </a:lnTo>
                        <a:lnTo>
                          <a:pt x="532" y="274"/>
                        </a:lnTo>
                        <a:lnTo>
                          <a:pt x="522" y="280"/>
                        </a:lnTo>
                        <a:lnTo>
                          <a:pt x="510" y="284"/>
                        </a:lnTo>
                        <a:lnTo>
                          <a:pt x="500" y="288"/>
                        </a:lnTo>
                        <a:lnTo>
                          <a:pt x="478" y="290"/>
                        </a:lnTo>
                        <a:lnTo>
                          <a:pt x="456" y="288"/>
                        </a:lnTo>
                        <a:lnTo>
                          <a:pt x="432" y="284"/>
                        </a:lnTo>
                        <a:lnTo>
                          <a:pt x="408" y="280"/>
                        </a:lnTo>
                        <a:lnTo>
                          <a:pt x="386" y="276"/>
                        </a:lnTo>
                        <a:lnTo>
                          <a:pt x="362" y="274"/>
                        </a:lnTo>
                        <a:lnTo>
                          <a:pt x="330" y="268"/>
                        </a:lnTo>
                        <a:lnTo>
                          <a:pt x="296" y="258"/>
                        </a:lnTo>
                        <a:lnTo>
                          <a:pt x="280" y="252"/>
                        </a:lnTo>
                        <a:lnTo>
                          <a:pt x="264" y="244"/>
                        </a:lnTo>
                        <a:lnTo>
                          <a:pt x="248" y="234"/>
                        </a:lnTo>
                        <a:lnTo>
                          <a:pt x="234" y="222"/>
                        </a:lnTo>
                        <a:lnTo>
                          <a:pt x="226" y="210"/>
                        </a:lnTo>
                        <a:lnTo>
                          <a:pt x="222" y="198"/>
                        </a:lnTo>
                        <a:lnTo>
                          <a:pt x="220" y="184"/>
                        </a:lnTo>
                        <a:lnTo>
                          <a:pt x="220" y="170"/>
                        </a:lnTo>
                        <a:lnTo>
                          <a:pt x="222" y="156"/>
                        </a:lnTo>
                        <a:lnTo>
                          <a:pt x="226" y="142"/>
                        </a:lnTo>
                        <a:lnTo>
                          <a:pt x="236" y="116"/>
                        </a:lnTo>
                        <a:lnTo>
                          <a:pt x="228" y="114"/>
                        </a:lnTo>
                        <a:lnTo>
                          <a:pt x="220" y="116"/>
                        </a:lnTo>
                        <a:lnTo>
                          <a:pt x="214" y="120"/>
                        </a:lnTo>
                        <a:lnTo>
                          <a:pt x="206" y="126"/>
                        </a:lnTo>
                        <a:lnTo>
                          <a:pt x="200" y="134"/>
                        </a:lnTo>
                        <a:lnTo>
                          <a:pt x="194" y="138"/>
                        </a:lnTo>
                        <a:lnTo>
                          <a:pt x="186" y="142"/>
                        </a:lnTo>
                        <a:lnTo>
                          <a:pt x="176" y="142"/>
                        </a:lnTo>
                        <a:lnTo>
                          <a:pt x="162" y="158"/>
                        </a:lnTo>
                        <a:lnTo>
                          <a:pt x="146" y="172"/>
                        </a:lnTo>
                        <a:lnTo>
                          <a:pt x="126" y="184"/>
                        </a:lnTo>
                        <a:lnTo>
                          <a:pt x="108" y="192"/>
                        </a:lnTo>
                        <a:lnTo>
                          <a:pt x="68" y="212"/>
                        </a:lnTo>
                        <a:lnTo>
                          <a:pt x="50" y="224"/>
                        </a:lnTo>
                        <a:lnTo>
                          <a:pt x="34" y="238"/>
                        </a:lnTo>
                        <a:lnTo>
                          <a:pt x="30" y="240"/>
                        </a:lnTo>
                        <a:lnTo>
                          <a:pt x="24" y="240"/>
                        </a:lnTo>
                        <a:lnTo>
                          <a:pt x="16" y="238"/>
                        </a:lnTo>
                        <a:lnTo>
                          <a:pt x="8" y="232"/>
                        </a:lnTo>
                        <a:lnTo>
                          <a:pt x="2" y="226"/>
                        </a:lnTo>
                        <a:lnTo>
                          <a:pt x="0" y="218"/>
                        </a:lnTo>
                        <a:lnTo>
                          <a:pt x="90" y="152"/>
                        </a:lnTo>
                        <a:lnTo>
                          <a:pt x="134" y="116"/>
                        </a:lnTo>
                        <a:lnTo>
                          <a:pt x="176" y="80"/>
                        </a:lnTo>
                        <a:lnTo>
                          <a:pt x="166" y="76"/>
                        </a:lnTo>
                        <a:lnTo>
                          <a:pt x="156" y="76"/>
                        </a:lnTo>
                        <a:lnTo>
                          <a:pt x="144" y="78"/>
                        </a:lnTo>
                        <a:lnTo>
                          <a:pt x="134" y="82"/>
                        </a:lnTo>
                        <a:lnTo>
                          <a:pt x="112" y="92"/>
                        </a:lnTo>
                        <a:lnTo>
                          <a:pt x="100" y="94"/>
                        </a:lnTo>
                        <a:lnTo>
                          <a:pt x="88" y="94"/>
                        </a:lnTo>
                        <a:lnTo>
                          <a:pt x="74" y="76"/>
                        </a:lnTo>
                        <a:lnTo>
                          <a:pt x="70" y="66"/>
                        </a:lnTo>
                        <a:lnTo>
                          <a:pt x="70" y="62"/>
                        </a:lnTo>
                        <a:lnTo>
                          <a:pt x="72" y="56"/>
                        </a:lnTo>
                        <a:lnTo>
                          <a:pt x="100" y="44"/>
                        </a:lnTo>
                        <a:lnTo>
                          <a:pt x="128" y="36"/>
                        </a:lnTo>
                        <a:lnTo>
                          <a:pt x="158" y="30"/>
                        </a:lnTo>
                        <a:lnTo>
                          <a:pt x="188" y="26"/>
                        </a:lnTo>
                        <a:lnTo>
                          <a:pt x="248" y="20"/>
                        </a:lnTo>
                        <a:lnTo>
                          <a:pt x="278" y="14"/>
                        </a:lnTo>
                        <a:lnTo>
                          <a:pt x="308" y="6"/>
                        </a:lnTo>
                        <a:close/>
                      </a:path>
                    </a:pathLst>
                  </a:custGeom>
                  <a:solidFill>
                    <a:schemeClr val="hlink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TW" altLang="en-US"/>
                  </a:p>
                </p:txBody>
              </p:sp>
              <p:sp>
                <p:nvSpPr>
                  <p:cNvPr id="16405" name="Freeform 46"/>
                  <p:cNvSpPr>
                    <a:spLocks/>
                  </p:cNvSpPr>
                  <p:nvPr/>
                </p:nvSpPr>
                <p:spPr bwMode="auto">
                  <a:xfrm>
                    <a:off x="4061" y="826"/>
                    <a:ext cx="490" cy="368"/>
                  </a:xfrm>
                  <a:custGeom>
                    <a:avLst/>
                    <a:gdLst>
                      <a:gd name="T0" fmla="*/ 348 w 490"/>
                      <a:gd name="T1" fmla="*/ 38 h 368"/>
                      <a:gd name="T2" fmla="*/ 302 w 490"/>
                      <a:gd name="T3" fmla="*/ 2 h 368"/>
                      <a:gd name="T4" fmla="*/ 284 w 490"/>
                      <a:gd name="T5" fmla="*/ 2 h 368"/>
                      <a:gd name="T6" fmla="*/ 270 w 490"/>
                      <a:gd name="T7" fmla="*/ 32 h 368"/>
                      <a:gd name="T8" fmla="*/ 290 w 490"/>
                      <a:gd name="T9" fmla="*/ 56 h 368"/>
                      <a:gd name="T10" fmla="*/ 286 w 490"/>
                      <a:gd name="T11" fmla="*/ 76 h 368"/>
                      <a:gd name="T12" fmla="*/ 250 w 490"/>
                      <a:gd name="T13" fmla="*/ 80 h 368"/>
                      <a:gd name="T14" fmla="*/ 208 w 490"/>
                      <a:gd name="T15" fmla="*/ 52 h 368"/>
                      <a:gd name="T16" fmla="*/ 174 w 490"/>
                      <a:gd name="T17" fmla="*/ 28 h 368"/>
                      <a:gd name="T18" fmla="*/ 144 w 490"/>
                      <a:gd name="T19" fmla="*/ 10 h 368"/>
                      <a:gd name="T20" fmla="*/ 94 w 490"/>
                      <a:gd name="T21" fmla="*/ 22 h 368"/>
                      <a:gd name="T22" fmla="*/ 22 w 490"/>
                      <a:gd name="T23" fmla="*/ 24 h 368"/>
                      <a:gd name="T24" fmla="*/ 4 w 490"/>
                      <a:gd name="T25" fmla="*/ 56 h 368"/>
                      <a:gd name="T26" fmla="*/ 42 w 490"/>
                      <a:gd name="T27" fmla="*/ 82 h 368"/>
                      <a:gd name="T28" fmla="*/ 104 w 490"/>
                      <a:gd name="T29" fmla="*/ 58 h 368"/>
                      <a:gd name="T30" fmla="*/ 118 w 490"/>
                      <a:gd name="T31" fmla="*/ 64 h 368"/>
                      <a:gd name="T32" fmla="*/ 94 w 490"/>
                      <a:gd name="T33" fmla="*/ 82 h 368"/>
                      <a:gd name="T34" fmla="*/ 102 w 490"/>
                      <a:gd name="T35" fmla="*/ 112 h 368"/>
                      <a:gd name="T36" fmla="*/ 96 w 490"/>
                      <a:gd name="T37" fmla="*/ 132 h 368"/>
                      <a:gd name="T38" fmla="*/ 62 w 490"/>
                      <a:gd name="T39" fmla="*/ 124 h 368"/>
                      <a:gd name="T40" fmla="*/ 30 w 490"/>
                      <a:gd name="T41" fmla="*/ 120 h 368"/>
                      <a:gd name="T42" fmla="*/ 26 w 490"/>
                      <a:gd name="T43" fmla="*/ 182 h 368"/>
                      <a:gd name="T44" fmla="*/ 20 w 490"/>
                      <a:gd name="T45" fmla="*/ 286 h 368"/>
                      <a:gd name="T46" fmla="*/ 24 w 490"/>
                      <a:gd name="T47" fmla="*/ 360 h 368"/>
                      <a:gd name="T48" fmla="*/ 46 w 490"/>
                      <a:gd name="T49" fmla="*/ 366 h 368"/>
                      <a:gd name="T50" fmla="*/ 78 w 490"/>
                      <a:gd name="T51" fmla="*/ 340 h 368"/>
                      <a:gd name="T52" fmla="*/ 74 w 490"/>
                      <a:gd name="T53" fmla="*/ 260 h 368"/>
                      <a:gd name="T54" fmla="*/ 80 w 490"/>
                      <a:gd name="T55" fmla="*/ 216 h 368"/>
                      <a:gd name="T56" fmla="*/ 74 w 490"/>
                      <a:gd name="T57" fmla="*/ 190 h 368"/>
                      <a:gd name="T58" fmla="*/ 126 w 490"/>
                      <a:gd name="T59" fmla="*/ 172 h 368"/>
                      <a:gd name="T60" fmla="*/ 172 w 490"/>
                      <a:gd name="T61" fmla="*/ 170 h 368"/>
                      <a:gd name="T62" fmla="*/ 208 w 490"/>
                      <a:gd name="T63" fmla="*/ 174 h 368"/>
                      <a:gd name="T64" fmla="*/ 232 w 490"/>
                      <a:gd name="T65" fmla="*/ 168 h 368"/>
                      <a:gd name="T66" fmla="*/ 244 w 490"/>
                      <a:gd name="T67" fmla="*/ 168 h 368"/>
                      <a:gd name="T68" fmla="*/ 258 w 490"/>
                      <a:gd name="T69" fmla="*/ 188 h 368"/>
                      <a:gd name="T70" fmla="*/ 302 w 490"/>
                      <a:gd name="T71" fmla="*/ 188 h 368"/>
                      <a:gd name="T72" fmla="*/ 340 w 490"/>
                      <a:gd name="T73" fmla="*/ 174 h 368"/>
                      <a:gd name="T74" fmla="*/ 382 w 490"/>
                      <a:gd name="T75" fmla="*/ 152 h 368"/>
                      <a:gd name="T76" fmla="*/ 436 w 490"/>
                      <a:gd name="T77" fmla="*/ 116 h 368"/>
                      <a:gd name="T78" fmla="*/ 490 w 490"/>
                      <a:gd name="T79" fmla="*/ 88 h 368"/>
                      <a:gd name="T80" fmla="*/ 484 w 490"/>
                      <a:gd name="T81" fmla="*/ 60 h 368"/>
                      <a:gd name="T82" fmla="*/ 462 w 490"/>
                      <a:gd name="T83" fmla="*/ 40 h 368"/>
                      <a:gd name="T84" fmla="*/ 402 w 490"/>
                      <a:gd name="T85" fmla="*/ 42 h 368"/>
                      <a:gd name="T86" fmla="*/ 178 w 490"/>
                      <a:gd name="T87" fmla="*/ 136 h 368"/>
                      <a:gd name="T88" fmla="*/ 156 w 490"/>
                      <a:gd name="T89" fmla="*/ 136 h 368"/>
                      <a:gd name="T90" fmla="*/ 136 w 490"/>
                      <a:gd name="T91" fmla="*/ 94 h 368"/>
                      <a:gd name="T92" fmla="*/ 168 w 490"/>
                      <a:gd name="T93" fmla="*/ 68 h 368"/>
                      <a:gd name="T94" fmla="*/ 190 w 490"/>
                      <a:gd name="T95" fmla="*/ 84 h 368"/>
                      <a:gd name="T96" fmla="*/ 182 w 490"/>
                      <a:gd name="T97" fmla="*/ 130 h 368"/>
                      <a:gd name="T98" fmla="*/ 250 w 490"/>
                      <a:gd name="T99" fmla="*/ 154 h 368"/>
                      <a:gd name="T100" fmla="*/ 310 w 490"/>
                      <a:gd name="T101" fmla="*/ 98 h 368"/>
                      <a:gd name="T102" fmla="*/ 334 w 490"/>
                      <a:gd name="T103" fmla="*/ 128 h 368"/>
                      <a:gd name="T104" fmla="*/ 378 w 490"/>
                      <a:gd name="T105" fmla="*/ 108 h 368"/>
                      <a:gd name="T106" fmla="*/ 386 w 490"/>
                      <a:gd name="T107" fmla="*/ 84 h 368"/>
                      <a:gd name="T108" fmla="*/ 376 w 490"/>
                      <a:gd name="T109" fmla="*/ 44 h 368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490"/>
                      <a:gd name="T166" fmla="*/ 0 h 368"/>
                      <a:gd name="T167" fmla="*/ 490 w 490"/>
                      <a:gd name="T168" fmla="*/ 368 h 368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490" h="368">
                        <a:moveTo>
                          <a:pt x="376" y="44"/>
                        </a:moveTo>
                        <a:lnTo>
                          <a:pt x="366" y="46"/>
                        </a:lnTo>
                        <a:lnTo>
                          <a:pt x="358" y="44"/>
                        </a:lnTo>
                        <a:lnTo>
                          <a:pt x="348" y="38"/>
                        </a:lnTo>
                        <a:lnTo>
                          <a:pt x="340" y="32"/>
                        </a:lnTo>
                        <a:lnTo>
                          <a:pt x="322" y="14"/>
                        </a:lnTo>
                        <a:lnTo>
                          <a:pt x="312" y="8"/>
                        </a:lnTo>
                        <a:lnTo>
                          <a:pt x="302" y="2"/>
                        </a:lnTo>
                        <a:lnTo>
                          <a:pt x="298" y="0"/>
                        </a:lnTo>
                        <a:lnTo>
                          <a:pt x="294" y="0"/>
                        </a:lnTo>
                        <a:lnTo>
                          <a:pt x="290" y="0"/>
                        </a:lnTo>
                        <a:lnTo>
                          <a:pt x="284" y="2"/>
                        </a:lnTo>
                        <a:lnTo>
                          <a:pt x="276" y="8"/>
                        </a:lnTo>
                        <a:lnTo>
                          <a:pt x="272" y="16"/>
                        </a:lnTo>
                        <a:lnTo>
                          <a:pt x="268" y="24"/>
                        </a:lnTo>
                        <a:lnTo>
                          <a:pt x="270" y="32"/>
                        </a:lnTo>
                        <a:lnTo>
                          <a:pt x="272" y="36"/>
                        </a:lnTo>
                        <a:lnTo>
                          <a:pt x="276" y="42"/>
                        </a:lnTo>
                        <a:lnTo>
                          <a:pt x="286" y="52"/>
                        </a:lnTo>
                        <a:lnTo>
                          <a:pt x="290" y="56"/>
                        </a:lnTo>
                        <a:lnTo>
                          <a:pt x="292" y="64"/>
                        </a:lnTo>
                        <a:lnTo>
                          <a:pt x="292" y="68"/>
                        </a:lnTo>
                        <a:lnTo>
                          <a:pt x="290" y="72"/>
                        </a:lnTo>
                        <a:lnTo>
                          <a:pt x="286" y="76"/>
                        </a:lnTo>
                        <a:lnTo>
                          <a:pt x="282" y="76"/>
                        </a:lnTo>
                        <a:lnTo>
                          <a:pt x="272" y="78"/>
                        </a:lnTo>
                        <a:lnTo>
                          <a:pt x="264" y="82"/>
                        </a:lnTo>
                        <a:lnTo>
                          <a:pt x="250" y="80"/>
                        </a:lnTo>
                        <a:lnTo>
                          <a:pt x="238" y="74"/>
                        </a:lnTo>
                        <a:lnTo>
                          <a:pt x="226" y="64"/>
                        </a:lnTo>
                        <a:lnTo>
                          <a:pt x="216" y="52"/>
                        </a:lnTo>
                        <a:lnTo>
                          <a:pt x="208" y="52"/>
                        </a:lnTo>
                        <a:lnTo>
                          <a:pt x="200" y="50"/>
                        </a:lnTo>
                        <a:lnTo>
                          <a:pt x="192" y="46"/>
                        </a:lnTo>
                        <a:lnTo>
                          <a:pt x="186" y="40"/>
                        </a:lnTo>
                        <a:lnTo>
                          <a:pt x="174" y="28"/>
                        </a:lnTo>
                        <a:lnTo>
                          <a:pt x="166" y="22"/>
                        </a:lnTo>
                        <a:lnTo>
                          <a:pt x="160" y="16"/>
                        </a:lnTo>
                        <a:lnTo>
                          <a:pt x="152" y="12"/>
                        </a:lnTo>
                        <a:lnTo>
                          <a:pt x="144" y="10"/>
                        </a:lnTo>
                        <a:lnTo>
                          <a:pt x="136" y="10"/>
                        </a:lnTo>
                        <a:lnTo>
                          <a:pt x="128" y="12"/>
                        </a:lnTo>
                        <a:lnTo>
                          <a:pt x="110" y="16"/>
                        </a:lnTo>
                        <a:lnTo>
                          <a:pt x="94" y="22"/>
                        </a:lnTo>
                        <a:lnTo>
                          <a:pt x="70" y="22"/>
                        </a:lnTo>
                        <a:lnTo>
                          <a:pt x="46" y="20"/>
                        </a:lnTo>
                        <a:lnTo>
                          <a:pt x="34" y="22"/>
                        </a:lnTo>
                        <a:lnTo>
                          <a:pt x="22" y="24"/>
                        </a:lnTo>
                        <a:lnTo>
                          <a:pt x="12" y="30"/>
                        </a:lnTo>
                        <a:lnTo>
                          <a:pt x="2" y="38"/>
                        </a:lnTo>
                        <a:lnTo>
                          <a:pt x="0" y="48"/>
                        </a:lnTo>
                        <a:lnTo>
                          <a:pt x="4" y="56"/>
                        </a:lnTo>
                        <a:lnTo>
                          <a:pt x="8" y="62"/>
                        </a:lnTo>
                        <a:lnTo>
                          <a:pt x="16" y="68"/>
                        </a:lnTo>
                        <a:lnTo>
                          <a:pt x="34" y="76"/>
                        </a:lnTo>
                        <a:lnTo>
                          <a:pt x="42" y="82"/>
                        </a:lnTo>
                        <a:lnTo>
                          <a:pt x="50" y="86"/>
                        </a:lnTo>
                        <a:lnTo>
                          <a:pt x="86" y="62"/>
                        </a:lnTo>
                        <a:lnTo>
                          <a:pt x="96" y="62"/>
                        </a:lnTo>
                        <a:lnTo>
                          <a:pt x="104" y="58"/>
                        </a:lnTo>
                        <a:lnTo>
                          <a:pt x="108" y="56"/>
                        </a:lnTo>
                        <a:lnTo>
                          <a:pt x="112" y="58"/>
                        </a:lnTo>
                        <a:lnTo>
                          <a:pt x="116" y="58"/>
                        </a:lnTo>
                        <a:lnTo>
                          <a:pt x="118" y="64"/>
                        </a:lnTo>
                        <a:lnTo>
                          <a:pt x="112" y="72"/>
                        </a:lnTo>
                        <a:lnTo>
                          <a:pt x="108" y="76"/>
                        </a:lnTo>
                        <a:lnTo>
                          <a:pt x="104" y="78"/>
                        </a:lnTo>
                        <a:lnTo>
                          <a:pt x="94" y="82"/>
                        </a:lnTo>
                        <a:lnTo>
                          <a:pt x="90" y="88"/>
                        </a:lnTo>
                        <a:lnTo>
                          <a:pt x="90" y="94"/>
                        </a:lnTo>
                        <a:lnTo>
                          <a:pt x="92" y="100"/>
                        </a:lnTo>
                        <a:lnTo>
                          <a:pt x="102" y="112"/>
                        </a:lnTo>
                        <a:lnTo>
                          <a:pt x="106" y="118"/>
                        </a:lnTo>
                        <a:lnTo>
                          <a:pt x="108" y="126"/>
                        </a:lnTo>
                        <a:lnTo>
                          <a:pt x="102" y="130"/>
                        </a:lnTo>
                        <a:lnTo>
                          <a:pt x="96" y="132"/>
                        </a:lnTo>
                        <a:lnTo>
                          <a:pt x="92" y="132"/>
                        </a:lnTo>
                        <a:lnTo>
                          <a:pt x="86" y="132"/>
                        </a:lnTo>
                        <a:lnTo>
                          <a:pt x="74" y="130"/>
                        </a:lnTo>
                        <a:lnTo>
                          <a:pt x="62" y="124"/>
                        </a:lnTo>
                        <a:lnTo>
                          <a:pt x="52" y="120"/>
                        </a:lnTo>
                        <a:lnTo>
                          <a:pt x="40" y="118"/>
                        </a:lnTo>
                        <a:lnTo>
                          <a:pt x="36" y="118"/>
                        </a:lnTo>
                        <a:lnTo>
                          <a:pt x="30" y="120"/>
                        </a:lnTo>
                        <a:lnTo>
                          <a:pt x="26" y="124"/>
                        </a:lnTo>
                        <a:lnTo>
                          <a:pt x="20" y="128"/>
                        </a:lnTo>
                        <a:lnTo>
                          <a:pt x="24" y="154"/>
                        </a:lnTo>
                        <a:lnTo>
                          <a:pt x="26" y="182"/>
                        </a:lnTo>
                        <a:lnTo>
                          <a:pt x="24" y="208"/>
                        </a:lnTo>
                        <a:lnTo>
                          <a:pt x="22" y="234"/>
                        </a:lnTo>
                        <a:lnTo>
                          <a:pt x="20" y="260"/>
                        </a:lnTo>
                        <a:lnTo>
                          <a:pt x="20" y="286"/>
                        </a:lnTo>
                        <a:lnTo>
                          <a:pt x="22" y="314"/>
                        </a:lnTo>
                        <a:lnTo>
                          <a:pt x="26" y="340"/>
                        </a:lnTo>
                        <a:lnTo>
                          <a:pt x="22" y="356"/>
                        </a:lnTo>
                        <a:lnTo>
                          <a:pt x="24" y="360"/>
                        </a:lnTo>
                        <a:lnTo>
                          <a:pt x="24" y="362"/>
                        </a:lnTo>
                        <a:lnTo>
                          <a:pt x="26" y="366"/>
                        </a:lnTo>
                        <a:lnTo>
                          <a:pt x="32" y="368"/>
                        </a:lnTo>
                        <a:lnTo>
                          <a:pt x="46" y="366"/>
                        </a:lnTo>
                        <a:lnTo>
                          <a:pt x="58" y="362"/>
                        </a:lnTo>
                        <a:lnTo>
                          <a:pt x="68" y="356"/>
                        </a:lnTo>
                        <a:lnTo>
                          <a:pt x="74" y="348"/>
                        </a:lnTo>
                        <a:lnTo>
                          <a:pt x="78" y="340"/>
                        </a:lnTo>
                        <a:lnTo>
                          <a:pt x="80" y="330"/>
                        </a:lnTo>
                        <a:lnTo>
                          <a:pt x="80" y="320"/>
                        </a:lnTo>
                        <a:lnTo>
                          <a:pt x="80" y="308"/>
                        </a:lnTo>
                        <a:lnTo>
                          <a:pt x="74" y="260"/>
                        </a:lnTo>
                        <a:lnTo>
                          <a:pt x="74" y="248"/>
                        </a:lnTo>
                        <a:lnTo>
                          <a:pt x="74" y="236"/>
                        </a:lnTo>
                        <a:lnTo>
                          <a:pt x="76" y="226"/>
                        </a:lnTo>
                        <a:lnTo>
                          <a:pt x="80" y="216"/>
                        </a:lnTo>
                        <a:lnTo>
                          <a:pt x="74" y="208"/>
                        </a:lnTo>
                        <a:lnTo>
                          <a:pt x="72" y="202"/>
                        </a:lnTo>
                        <a:lnTo>
                          <a:pt x="72" y="196"/>
                        </a:lnTo>
                        <a:lnTo>
                          <a:pt x="74" y="190"/>
                        </a:lnTo>
                        <a:lnTo>
                          <a:pt x="82" y="178"/>
                        </a:lnTo>
                        <a:lnTo>
                          <a:pt x="92" y="166"/>
                        </a:lnTo>
                        <a:lnTo>
                          <a:pt x="108" y="168"/>
                        </a:lnTo>
                        <a:lnTo>
                          <a:pt x="126" y="172"/>
                        </a:lnTo>
                        <a:lnTo>
                          <a:pt x="158" y="182"/>
                        </a:lnTo>
                        <a:lnTo>
                          <a:pt x="162" y="176"/>
                        </a:lnTo>
                        <a:lnTo>
                          <a:pt x="166" y="172"/>
                        </a:lnTo>
                        <a:lnTo>
                          <a:pt x="172" y="170"/>
                        </a:lnTo>
                        <a:lnTo>
                          <a:pt x="176" y="170"/>
                        </a:lnTo>
                        <a:lnTo>
                          <a:pt x="186" y="170"/>
                        </a:lnTo>
                        <a:lnTo>
                          <a:pt x="198" y="172"/>
                        </a:lnTo>
                        <a:lnTo>
                          <a:pt x="208" y="174"/>
                        </a:lnTo>
                        <a:lnTo>
                          <a:pt x="218" y="176"/>
                        </a:lnTo>
                        <a:lnTo>
                          <a:pt x="222" y="174"/>
                        </a:lnTo>
                        <a:lnTo>
                          <a:pt x="228" y="172"/>
                        </a:lnTo>
                        <a:lnTo>
                          <a:pt x="232" y="168"/>
                        </a:lnTo>
                        <a:lnTo>
                          <a:pt x="236" y="162"/>
                        </a:lnTo>
                        <a:lnTo>
                          <a:pt x="238" y="164"/>
                        </a:lnTo>
                        <a:lnTo>
                          <a:pt x="242" y="164"/>
                        </a:lnTo>
                        <a:lnTo>
                          <a:pt x="244" y="168"/>
                        </a:lnTo>
                        <a:lnTo>
                          <a:pt x="244" y="174"/>
                        </a:lnTo>
                        <a:lnTo>
                          <a:pt x="246" y="176"/>
                        </a:lnTo>
                        <a:lnTo>
                          <a:pt x="252" y="184"/>
                        </a:lnTo>
                        <a:lnTo>
                          <a:pt x="258" y="188"/>
                        </a:lnTo>
                        <a:lnTo>
                          <a:pt x="264" y="192"/>
                        </a:lnTo>
                        <a:lnTo>
                          <a:pt x="272" y="192"/>
                        </a:lnTo>
                        <a:lnTo>
                          <a:pt x="288" y="190"/>
                        </a:lnTo>
                        <a:lnTo>
                          <a:pt x="302" y="188"/>
                        </a:lnTo>
                        <a:lnTo>
                          <a:pt x="310" y="180"/>
                        </a:lnTo>
                        <a:lnTo>
                          <a:pt x="320" y="176"/>
                        </a:lnTo>
                        <a:lnTo>
                          <a:pt x="330" y="174"/>
                        </a:lnTo>
                        <a:lnTo>
                          <a:pt x="340" y="174"/>
                        </a:lnTo>
                        <a:lnTo>
                          <a:pt x="358" y="174"/>
                        </a:lnTo>
                        <a:lnTo>
                          <a:pt x="368" y="172"/>
                        </a:lnTo>
                        <a:lnTo>
                          <a:pt x="376" y="166"/>
                        </a:lnTo>
                        <a:lnTo>
                          <a:pt x="382" y="152"/>
                        </a:lnTo>
                        <a:lnTo>
                          <a:pt x="392" y="140"/>
                        </a:lnTo>
                        <a:lnTo>
                          <a:pt x="406" y="130"/>
                        </a:lnTo>
                        <a:lnTo>
                          <a:pt x="420" y="122"/>
                        </a:lnTo>
                        <a:lnTo>
                          <a:pt x="436" y="116"/>
                        </a:lnTo>
                        <a:lnTo>
                          <a:pt x="452" y="112"/>
                        </a:lnTo>
                        <a:lnTo>
                          <a:pt x="484" y="102"/>
                        </a:lnTo>
                        <a:lnTo>
                          <a:pt x="488" y="96"/>
                        </a:lnTo>
                        <a:lnTo>
                          <a:pt x="490" y="88"/>
                        </a:lnTo>
                        <a:lnTo>
                          <a:pt x="490" y="82"/>
                        </a:lnTo>
                        <a:lnTo>
                          <a:pt x="490" y="74"/>
                        </a:lnTo>
                        <a:lnTo>
                          <a:pt x="486" y="68"/>
                        </a:lnTo>
                        <a:lnTo>
                          <a:pt x="484" y="60"/>
                        </a:lnTo>
                        <a:lnTo>
                          <a:pt x="478" y="54"/>
                        </a:lnTo>
                        <a:lnTo>
                          <a:pt x="472" y="50"/>
                        </a:lnTo>
                        <a:lnTo>
                          <a:pt x="468" y="44"/>
                        </a:lnTo>
                        <a:lnTo>
                          <a:pt x="462" y="40"/>
                        </a:lnTo>
                        <a:lnTo>
                          <a:pt x="452" y="34"/>
                        </a:lnTo>
                        <a:lnTo>
                          <a:pt x="440" y="34"/>
                        </a:lnTo>
                        <a:lnTo>
                          <a:pt x="428" y="34"/>
                        </a:lnTo>
                        <a:lnTo>
                          <a:pt x="402" y="42"/>
                        </a:lnTo>
                        <a:lnTo>
                          <a:pt x="388" y="44"/>
                        </a:lnTo>
                        <a:lnTo>
                          <a:pt x="376" y="44"/>
                        </a:lnTo>
                        <a:lnTo>
                          <a:pt x="182" y="130"/>
                        </a:lnTo>
                        <a:lnTo>
                          <a:pt x="178" y="136"/>
                        </a:lnTo>
                        <a:lnTo>
                          <a:pt x="172" y="140"/>
                        </a:lnTo>
                        <a:lnTo>
                          <a:pt x="168" y="142"/>
                        </a:lnTo>
                        <a:lnTo>
                          <a:pt x="162" y="140"/>
                        </a:lnTo>
                        <a:lnTo>
                          <a:pt x="156" y="136"/>
                        </a:lnTo>
                        <a:lnTo>
                          <a:pt x="152" y="130"/>
                        </a:lnTo>
                        <a:lnTo>
                          <a:pt x="146" y="118"/>
                        </a:lnTo>
                        <a:lnTo>
                          <a:pt x="142" y="106"/>
                        </a:lnTo>
                        <a:lnTo>
                          <a:pt x="136" y="94"/>
                        </a:lnTo>
                        <a:lnTo>
                          <a:pt x="146" y="82"/>
                        </a:lnTo>
                        <a:lnTo>
                          <a:pt x="156" y="72"/>
                        </a:lnTo>
                        <a:lnTo>
                          <a:pt x="162" y="70"/>
                        </a:lnTo>
                        <a:lnTo>
                          <a:pt x="168" y="68"/>
                        </a:lnTo>
                        <a:lnTo>
                          <a:pt x="176" y="68"/>
                        </a:lnTo>
                        <a:lnTo>
                          <a:pt x="182" y="70"/>
                        </a:lnTo>
                        <a:lnTo>
                          <a:pt x="188" y="76"/>
                        </a:lnTo>
                        <a:lnTo>
                          <a:pt x="190" y="84"/>
                        </a:lnTo>
                        <a:lnTo>
                          <a:pt x="192" y="92"/>
                        </a:lnTo>
                        <a:lnTo>
                          <a:pt x="190" y="100"/>
                        </a:lnTo>
                        <a:lnTo>
                          <a:pt x="186" y="114"/>
                        </a:lnTo>
                        <a:lnTo>
                          <a:pt x="182" y="130"/>
                        </a:lnTo>
                        <a:lnTo>
                          <a:pt x="376" y="44"/>
                        </a:lnTo>
                        <a:lnTo>
                          <a:pt x="346" y="128"/>
                        </a:lnTo>
                        <a:lnTo>
                          <a:pt x="348" y="130"/>
                        </a:lnTo>
                        <a:lnTo>
                          <a:pt x="250" y="154"/>
                        </a:lnTo>
                        <a:lnTo>
                          <a:pt x="254" y="118"/>
                        </a:lnTo>
                        <a:lnTo>
                          <a:pt x="280" y="106"/>
                        </a:lnTo>
                        <a:lnTo>
                          <a:pt x="294" y="102"/>
                        </a:lnTo>
                        <a:lnTo>
                          <a:pt x="310" y="98"/>
                        </a:lnTo>
                        <a:lnTo>
                          <a:pt x="314" y="112"/>
                        </a:lnTo>
                        <a:lnTo>
                          <a:pt x="322" y="122"/>
                        </a:lnTo>
                        <a:lnTo>
                          <a:pt x="328" y="126"/>
                        </a:lnTo>
                        <a:lnTo>
                          <a:pt x="334" y="128"/>
                        </a:lnTo>
                        <a:lnTo>
                          <a:pt x="340" y="128"/>
                        </a:lnTo>
                        <a:lnTo>
                          <a:pt x="346" y="128"/>
                        </a:lnTo>
                        <a:lnTo>
                          <a:pt x="376" y="44"/>
                        </a:lnTo>
                        <a:lnTo>
                          <a:pt x="378" y="108"/>
                        </a:lnTo>
                        <a:lnTo>
                          <a:pt x="364" y="94"/>
                        </a:lnTo>
                        <a:lnTo>
                          <a:pt x="368" y="90"/>
                        </a:lnTo>
                        <a:lnTo>
                          <a:pt x="374" y="86"/>
                        </a:lnTo>
                        <a:lnTo>
                          <a:pt x="386" y="84"/>
                        </a:lnTo>
                        <a:lnTo>
                          <a:pt x="398" y="84"/>
                        </a:lnTo>
                        <a:lnTo>
                          <a:pt x="410" y="82"/>
                        </a:lnTo>
                        <a:lnTo>
                          <a:pt x="378" y="108"/>
                        </a:lnTo>
                        <a:lnTo>
                          <a:pt x="376" y="44"/>
                        </a:lnTo>
                        <a:close/>
                      </a:path>
                    </a:pathLst>
                  </a:custGeom>
                  <a:solidFill>
                    <a:schemeClr val="hlink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TW" altLang="en-US"/>
                  </a:p>
                </p:txBody>
              </p:sp>
            </p:grpSp>
            <p:grpSp>
              <p:nvGrpSpPr>
                <p:cNvPr id="16401" name="Group 47"/>
                <p:cNvGrpSpPr>
                  <a:grpSpLocks/>
                </p:cNvGrpSpPr>
                <p:nvPr/>
              </p:nvGrpSpPr>
              <p:grpSpPr bwMode="auto">
                <a:xfrm>
                  <a:off x="1144" y="840"/>
                  <a:ext cx="606" cy="514"/>
                  <a:chOff x="1008" y="840"/>
                  <a:chExt cx="606" cy="514"/>
                </a:xfrm>
              </p:grpSpPr>
              <p:sp>
                <p:nvSpPr>
                  <p:cNvPr id="16402" name="Freeform 48"/>
                  <p:cNvSpPr>
                    <a:spLocks/>
                  </p:cNvSpPr>
                  <p:nvPr/>
                </p:nvSpPr>
                <p:spPr bwMode="auto">
                  <a:xfrm>
                    <a:off x="1110" y="840"/>
                    <a:ext cx="504" cy="514"/>
                  </a:xfrm>
                  <a:custGeom>
                    <a:avLst/>
                    <a:gdLst>
                      <a:gd name="T0" fmla="*/ 230 w 504"/>
                      <a:gd name="T1" fmla="*/ 436 h 514"/>
                      <a:gd name="T2" fmla="*/ 242 w 504"/>
                      <a:gd name="T3" fmla="*/ 408 h 514"/>
                      <a:gd name="T4" fmla="*/ 240 w 504"/>
                      <a:gd name="T5" fmla="*/ 338 h 514"/>
                      <a:gd name="T6" fmla="*/ 248 w 504"/>
                      <a:gd name="T7" fmla="*/ 296 h 514"/>
                      <a:gd name="T8" fmla="*/ 334 w 504"/>
                      <a:gd name="T9" fmla="*/ 294 h 514"/>
                      <a:gd name="T10" fmla="*/ 354 w 504"/>
                      <a:gd name="T11" fmla="*/ 284 h 514"/>
                      <a:gd name="T12" fmla="*/ 372 w 504"/>
                      <a:gd name="T13" fmla="*/ 242 h 514"/>
                      <a:gd name="T14" fmla="*/ 388 w 504"/>
                      <a:gd name="T15" fmla="*/ 218 h 514"/>
                      <a:gd name="T16" fmla="*/ 418 w 504"/>
                      <a:gd name="T17" fmla="*/ 206 h 514"/>
                      <a:gd name="T18" fmla="*/ 442 w 504"/>
                      <a:gd name="T19" fmla="*/ 208 h 514"/>
                      <a:gd name="T20" fmla="*/ 466 w 504"/>
                      <a:gd name="T21" fmla="*/ 228 h 514"/>
                      <a:gd name="T22" fmla="*/ 482 w 504"/>
                      <a:gd name="T23" fmla="*/ 226 h 514"/>
                      <a:gd name="T24" fmla="*/ 492 w 504"/>
                      <a:gd name="T25" fmla="*/ 192 h 514"/>
                      <a:gd name="T26" fmla="*/ 504 w 504"/>
                      <a:gd name="T27" fmla="*/ 146 h 514"/>
                      <a:gd name="T28" fmla="*/ 494 w 504"/>
                      <a:gd name="T29" fmla="*/ 124 h 514"/>
                      <a:gd name="T30" fmla="*/ 470 w 504"/>
                      <a:gd name="T31" fmla="*/ 108 h 514"/>
                      <a:gd name="T32" fmla="*/ 448 w 504"/>
                      <a:gd name="T33" fmla="*/ 84 h 514"/>
                      <a:gd name="T34" fmla="*/ 434 w 504"/>
                      <a:gd name="T35" fmla="*/ 84 h 514"/>
                      <a:gd name="T36" fmla="*/ 384 w 504"/>
                      <a:gd name="T37" fmla="*/ 80 h 514"/>
                      <a:gd name="T38" fmla="*/ 304 w 504"/>
                      <a:gd name="T39" fmla="*/ 90 h 514"/>
                      <a:gd name="T40" fmla="*/ 264 w 504"/>
                      <a:gd name="T41" fmla="*/ 86 h 514"/>
                      <a:gd name="T42" fmla="*/ 278 w 504"/>
                      <a:gd name="T43" fmla="*/ 56 h 514"/>
                      <a:gd name="T44" fmla="*/ 266 w 504"/>
                      <a:gd name="T45" fmla="*/ 44 h 514"/>
                      <a:gd name="T46" fmla="*/ 212 w 504"/>
                      <a:gd name="T47" fmla="*/ 36 h 514"/>
                      <a:gd name="T48" fmla="*/ 194 w 504"/>
                      <a:gd name="T49" fmla="*/ 22 h 514"/>
                      <a:gd name="T50" fmla="*/ 168 w 504"/>
                      <a:gd name="T51" fmla="*/ 2 h 514"/>
                      <a:gd name="T52" fmla="*/ 150 w 504"/>
                      <a:gd name="T53" fmla="*/ 4 h 514"/>
                      <a:gd name="T54" fmla="*/ 134 w 504"/>
                      <a:gd name="T55" fmla="*/ 28 h 514"/>
                      <a:gd name="T56" fmla="*/ 136 w 504"/>
                      <a:gd name="T57" fmla="*/ 58 h 514"/>
                      <a:gd name="T58" fmla="*/ 148 w 504"/>
                      <a:gd name="T59" fmla="*/ 96 h 514"/>
                      <a:gd name="T60" fmla="*/ 126 w 504"/>
                      <a:gd name="T61" fmla="*/ 124 h 514"/>
                      <a:gd name="T62" fmla="*/ 76 w 504"/>
                      <a:gd name="T63" fmla="*/ 130 h 514"/>
                      <a:gd name="T64" fmla="*/ 30 w 504"/>
                      <a:gd name="T65" fmla="*/ 152 h 514"/>
                      <a:gd name="T66" fmla="*/ 2 w 504"/>
                      <a:gd name="T67" fmla="*/ 182 h 514"/>
                      <a:gd name="T68" fmla="*/ 18 w 504"/>
                      <a:gd name="T69" fmla="*/ 192 h 514"/>
                      <a:gd name="T70" fmla="*/ 42 w 504"/>
                      <a:gd name="T71" fmla="*/ 210 h 514"/>
                      <a:gd name="T72" fmla="*/ 62 w 504"/>
                      <a:gd name="T73" fmla="*/ 220 h 514"/>
                      <a:gd name="T74" fmla="*/ 100 w 504"/>
                      <a:gd name="T75" fmla="*/ 212 h 514"/>
                      <a:gd name="T76" fmla="*/ 146 w 504"/>
                      <a:gd name="T77" fmla="*/ 196 h 514"/>
                      <a:gd name="T78" fmla="*/ 160 w 504"/>
                      <a:gd name="T79" fmla="*/ 232 h 514"/>
                      <a:gd name="T80" fmla="*/ 152 w 504"/>
                      <a:gd name="T81" fmla="*/ 262 h 514"/>
                      <a:gd name="T82" fmla="*/ 116 w 504"/>
                      <a:gd name="T83" fmla="*/ 284 h 514"/>
                      <a:gd name="T84" fmla="*/ 90 w 504"/>
                      <a:gd name="T85" fmla="*/ 306 h 514"/>
                      <a:gd name="T86" fmla="*/ 98 w 504"/>
                      <a:gd name="T87" fmla="*/ 318 h 514"/>
                      <a:gd name="T88" fmla="*/ 146 w 504"/>
                      <a:gd name="T89" fmla="*/ 338 h 514"/>
                      <a:gd name="T90" fmla="*/ 152 w 504"/>
                      <a:gd name="T91" fmla="*/ 384 h 514"/>
                      <a:gd name="T92" fmla="*/ 156 w 504"/>
                      <a:gd name="T93" fmla="*/ 430 h 514"/>
                      <a:gd name="T94" fmla="*/ 148 w 504"/>
                      <a:gd name="T95" fmla="*/ 478 h 514"/>
                      <a:gd name="T96" fmla="*/ 160 w 504"/>
                      <a:gd name="T97" fmla="*/ 502 h 514"/>
                      <a:gd name="T98" fmla="*/ 174 w 504"/>
                      <a:gd name="T99" fmla="*/ 514 h 514"/>
                      <a:gd name="T100" fmla="*/ 198 w 504"/>
                      <a:gd name="T101" fmla="*/ 502 h 514"/>
                      <a:gd name="T102" fmla="*/ 212 w 504"/>
                      <a:gd name="T103" fmla="*/ 478 h 514"/>
                      <a:gd name="T104" fmla="*/ 256 w 504"/>
                      <a:gd name="T105" fmla="*/ 240 h 514"/>
                      <a:gd name="T106" fmla="*/ 254 w 504"/>
                      <a:gd name="T107" fmla="*/ 204 h 514"/>
                      <a:gd name="T108" fmla="*/ 288 w 504"/>
                      <a:gd name="T109" fmla="*/ 152 h 514"/>
                      <a:gd name="T110" fmla="*/ 352 w 504"/>
                      <a:gd name="T111" fmla="*/ 136 h 514"/>
                      <a:gd name="T112" fmla="*/ 372 w 504"/>
                      <a:gd name="T113" fmla="*/ 156 h 514"/>
                      <a:gd name="T114" fmla="*/ 334 w 504"/>
                      <a:gd name="T115" fmla="*/ 212 h 514"/>
                      <a:gd name="T116" fmla="*/ 302 w 504"/>
                      <a:gd name="T117" fmla="*/ 240 h 514"/>
                      <a:gd name="T118" fmla="*/ 268 w 504"/>
                      <a:gd name="T119" fmla="*/ 244 h 514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w 504"/>
                      <a:gd name="T181" fmla="*/ 0 h 514"/>
                      <a:gd name="T182" fmla="*/ 504 w 504"/>
                      <a:gd name="T183" fmla="*/ 514 h 514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T180" t="T181" r="T182" b="T183"/>
                    <a:pathLst>
                      <a:path w="504" h="514">
                        <a:moveTo>
                          <a:pt x="214" y="452"/>
                        </a:moveTo>
                        <a:lnTo>
                          <a:pt x="224" y="444"/>
                        </a:lnTo>
                        <a:lnTo>
                          <a:pt x="230" y="436"/>
                        </a:lnTo>
                        <a:lnTo>
                          <a:pt x="236" y="428"/>
                        </a:lnTo>
                        <a:lnTo>
                          <a:pt x="240" y="418"/>
                        </a:lnTo>
                        <a:lnTo>
                          <a:pt x="242" y="408"/>
                        </a:lnTo>
                        <a:lnTo>
                          <a:pt x="242" y="400"/>
                        </a:lnTo>
                        <a:lnTo>
                          <a:pt x="244" y="378"/>
                        </a:lnTo>
                        <a:lnTo>
                          <a:pt x="240" y="338"/>
                        </a:lnTo>
                        <a:lnTo>
                          <a:pt x="242" y="316"/>
                        </a:lnTo>
                        <a:lnTo>
                          <a:pt x="244" y="306"/>
                        </a:lnTo>
                        <a:lnTo>
                          <a:pt x="248" y="296"/>
                        </a:lnTo>
                        <a:lnTo>
                          <a:pt x="312" y="288"/>
                        </a:lnTo>
                        <a:lnTo>
                          <a:pt x="324" y="292"/>
                        </a:lnTo>
                        <a:lnTo>
                          <a:pt x="334" y="294"/>
                        </a:lnTo>
                        <a:lnTo>
                          <a:pt x="342" y="294"/>
                        </a:lnTo>
                        <a:lnTo>
                          <a:pt x="348" y="290"/>
                        </a:lnTo>
                        <a:lnTo>
                          <a:pt x="354" y="284"/>
                        </a:lnTo>
                        <a:lnTo>
                          <a:pt x="358" y="278"/>
                        </a:lnTo>
                        <a:lnTo>
                          <a:pt x="366" y="262"/>
                        </a:lnTo>
                        <a:lnTo>
                          <a:pt x="372" y="242"/>
                        </a:lnTo>
                        <a:lnTo>
                          <a:pt x="378" y="234"/>
                        </a:lnTo>
                        <a:lnTo>
                          <a:pt x="382" y="224"/>
                        </a:lnTo>
                        <a:lnTo>
                          <a:pt x="388" y="218"/>
                        </a:lnTo>
                        <a:lnTo>
                          <a:pt x="396" y="212"/>
                        </a:lnTo>
                        <a:lnTo>
                          <a:pt x="406" y="208"/>
                        </a:lnTo>
                        <a:lnTo>
                          <a:pt x="418" y="206"/>
                        </a:lnTo>
                        <a:lnTo>
                          <a:pt x="428" y="204"/>
                        </a:lnTo>
                        <a:lnTo>
                          <a:pt x="434" y="206"/>
                        </a:lnTo>
                        <a:lnTo>
                          <a:pt x="442" y="208"/>
                        </a:lnTo>
                        <a:lnTo>
                          <a:pt x="448" y="214"/>
                        </a:lnTo>
                        <a:lnTo>
                          <a:pt x="460" y="224"/>
                        </a:lnTo>
                        <a:lnTo>
                          <a:pt x="466" y="228"/>
                        </a:lnTo>
                        <a:lnTo>
                          <a:pt x="472" y="232"/>
                        </a:lnTo>
                        <a:lnTo>
                          <a:pt x="478" y="230"/>
                        </a:lnTo>
                        <a:lnTo>
                          <a:pt x="482" y="226"/>
                        </a:lnTo>
                        <a:lnTo>
                          <a:pt x="490" y="216"/>
                        </a:lnTo>
                        <a:lnTo>
                          <a:pt x="490" y="204"/>
                        </a:lnTo>
                        <a:lnTo>
                          <a:pt x="492" y="192"/>
                        </a:lnTo>
                        <a:lnTo>
                          <a:pt x="500" y="170"/>
                        </a:lnTo>
                        <a:lnTo>
                          <a:pt x="502" y="158"/>
                        </a:lnTo>
                        <a:lnTo>
                          <a:pt x="504" y="146"/>
                        </a:lnTo>
                        <a:lnTo>
                          <a:pt x="504" y="136"/>
                        </a:lnTo>
                        <a:lnTo>
                          <a:pt x="500" y="124"/>
                        </a:lnTo>
                        <a:lnTo>
                          <a:pt x="494" y="124"/>
                        </a:lnTo>
                        <a:lnTo>
                          <a:pt x="488" y="122"/>
                        </a:lnTo>
                        <a:lnTo>
                          <a:pt x="478" y="116"/>
                        </a:lnTo>
                        <a:lnTo>
                          <a:pt x="470" y="108"/>
                        </a:lnTo>
                        <a:lnTo>
                          <a:pt x="462" y="100"/>
                        </a:lnTo>
                        <a:lnTo>
                          <a:pt x="456" y="90"/>
                        </a:lnTo>
                        <a:lnTo>
                          <a:pt x="448" y="84"/>
                        </a:lnTo>
                        <a:lnTo>
                          <a:pt x="444" y="84"/>
                        </a:lnTo>
                        <a:lnTo>
                          <a:pt x="438" y="84"/>
                        </a:lnTo>
                        <a:lnTo>
                          <a:pt x="434" y="84"/>
                        </a:lnTo>
                        <a:lnTo>
                          <a:pt x="426" y="86"/>
                        </a:lnTo>
                        <a:lnTo>
                          <a:pt x="406" y="82"/>
                        </a:lnTo>
                        <a:lnTo>
                          <a:pt x="384" y="80"/>
                        </a:lnTo>
                        <a:lnTo>
                          <a:pt x="364" y="82"/>
                        </a:lnTo>
                        <a:lnTo>
                          <a:pt x="344" y="84"/>
                        </a:lnTo>
                        <a:lnTo>
                          <a:pt x="304" y="90"/>
                        </a:lnTo>
                        <a:lnTo>
                          <a:pt x="284" y="94"/>
                        </a:lnTo>
                        <a:lnTo>
                          <a:pt x="264" y="96"/>
                        </a:lnTo>
                        <a:lnTo>
                          <a:pt x="264" y="86"/>
                        </a:lnTo>
                        <a:lnTo>
                          <a:pt x="272" y="74"/>
                        </a:lnTo>
                        <a:lnTo>
                          <a:pt x="276" y="64"/>
                        </a:lnTo>
                        <a:lnTo>
                          <a:pt x="278" y="56"/>
                        </a:lnTo>
                        <a:lnTo>
                          <a:pt x="276" y="52"/>
                        </a:lnTo>
                        <a:lnTo>
                          <a:pt x="272" y="48"/>
                        </a:lnTo>
                        <a:lnTo>
                          <a:pt x="266" y="44"/>
                        </a:lnTo>
                        <a:lnTo>
                          <a:pt x="250" y="42"/>
                        </a:lnTo>
                        <a:lnTo>
                          <a:pt x="232" y="40"/>
                        </a:lnTo>
                        <a:lnTo>
                          <a:pt x="212" y="36"/>
                        </a:lnTo>
                        <a:lnTo>
                          <a:pt x="206" y="34"/>
                        </a:lnTo>
                        <a:lnTo>
                          <a:pt x="198" y="28"/>
                        </a:lnTo>
                        <a:lnTo>
                          <a:pt x="194" y="22"/>
                        </a:lnTo>
                        <a:lnTo>
                          <a:pt x="190" y="14"/>
                        </a:lnTo>
                        <a:lnTo>
                          <a:pt x="180" y="6"/>
                        </a:lnTo>
                        <a:lnTo>
                          <a:pt x="168" y="2"/>
                        </a:lnTo>
                        <a:lnTo>
                          <a:pt x="162" y="0"/>
                        </a:lnTo>
                        <a:lnTo>
                          <a:pt x="156" y="2"/>
                        </a:lnTo>
                        <a:lnTo>
                          <a:pt x="150" y="4"/>
                        </a:lnTo>
                        <a:lnTo>
                          <a:pt x="146" y="8"/>
                        </a:lnTo>
                        <a:lnTo>
                          <a:pt x="138" y="18"/>
                        </a:lnTo>
                        <a:lnTo>
                          <a:pt x="134" y="28"/>
                        </a:lnTo>
                        <a:lnTo>
                          <a:pt x="132" y="38"/>
                        </a:lnTo>
                        <a:lnTo>
                          <a:pt x="134" y="48"/>
                        </a:lnTo>
                        <a:lnTo>
                          <a:pt x="136" y="58"/>
                        </a:lnTo>
                        <a:lnTo>
                          <a:pt x="140" y="68"/>
                        </a:lnTo>
                        <a:lnTo>
                          <a:pt x="152" y="86"/>
                        </a:lnTo>
                        <a:lnTo>
                          <a:pt x="148" y="96"/>
                        </a:lnTo>
                        <a:lnTo>
                          <a:pt x="142" y="106"/>
                        </a:lnTo>
                        <a:lnTo>
                          <a:pt x="134" y="116"/>
                        </a:lnTo>
                        <a:lnTo>
                          <a:pt x="126" y="124"/>
                        </a:lnTo>
                        <a:lnTo>
                          <a:pt x="108" y="122"/>
                        </a:lnTo>
                        <a:lnTo>
                          <a:pt x="92" y="126"/>
                        </a:lnTo>
                        <a:lnTo>
                          <a:pt x="76" y="130"/>
                        </a:lnTo>
                        <a:lnTo>
                          <a:pt x="60" y="136"/>
                        </a:lnTo>
                        <a:lnTo>
                          <a:pt x="44" y="144"/>
                        </a:lnTo>
                        <a:lnTo>
                          <a:pt x="30" y="152"/>
                        </a:lnTo>
                        <a:lnTo>
                          <a:pt x="2" y="172"/>
                        </a:lnTo>
                        <a:lnTo>
                          <a:pt x="0" y="178"/>
                        </a:lnTo>
                        <a:lnTo>
                          <a:pt x="2" y="182"/>
                        </a:lnTo>
                        <a:lnTo>
                          <a:pt x="4" y="186"/>
                        </a:lnTo>
                        <a:lnTo>
                          <a:pt x="8" y="190"/>
                        </a:lnTo>
                        <a:lnTo>
                          <a:pt x="18" y="192"/>
                        </a:lnTo>
                        <a:lnTo>
                          <a:pt x="30" y="194"/>
                        </a:lnTo>
                        <a:lnTo>
                          <a:pt x="36" y="204"/>
                        </a:lnTo>
                        <a:lnTo>
                          <a:pt x="42" y="210"/>
                        </a:lnTo>
                        <a:lnTo>
                          <a:pt x="50" y="214"/>
                        </a:lnTo>
                        <a:lnTo>
                          <a:pt x="56" y="218"/>
                        </a:lnTo>
                        <a:lnTo>
                          <a:pt x="62" y="220"/>
                        </a:lnTo>
                        <a:lnTo>
                          <a:pt x="70" y="220"/>
                        </a:lnTo>
                        <a:lnTo>
                          <a:pt x="84" y="216"/>
                        </a:lnTo>
                        <a:lnTo>
                          <a:pt x="100" y="212"/>
                        </a:lnTo>
                        <a:lnTo>
                          <a:pt x="114" y="206"/>
                        </a:lnTo>
                        <a:lnTo>
                          <a:pt x="130" y="200"/>
                        </a:lnTo>
                        <a:lnTo>
                          <a:pt x="146" y="196"/>
                        </a:lnTo>
                        <a:lnTo>
                          <a:pt x="152" y="206"/>
                        </a:lnTo>
                        <a:lnTo>
                          <a:pt x="156" y="218"/>
                        </a:lnTo>
                        <a:lnTo>
                          <a:pt x="160" y="232"/>
                        </a:lnTo>
                        <a:lnTo>
                          <a:pt x="164" y="246"/>
                        </a:lnTo>
                        <a:lnTo>
                          <a:pt x="160" y="254"/>
                        </a:lnTo>
                        <a:lnTo>
                          <a:pt x="152" y="262"/>
                        </a:lnTo>
                        <a:lnTo>
                          <a:pt x="144" y="270"/>
                        </a:lnTo>
                        <a:lnTo>
                          <a:pt x="136" y="274"/>
                        </a:lnTo>
                        <a:lnTo>
                          <a:pt x="116" y="284"/>
                        </a:lnTo>
                        <a:lnTo>
                          <a:pt x="96" y="292"/>
                        </a:lnTo>
                        <a:lnTo>
                          <a:pt x="94" y="298"/>
                        </a:lnTo>
                        <a:lnTo>
                          <a:pt x="90" y="306"/>
                        </a:lnTo>
                        <a:lnTo>
                          <a:pt x="92" y="312"/>
                        </a:lnTo>
                        <a:lnTo>
                          <a:pt x="94" y="316"/>
                        </a:lnTo>
                        <a:lnTo>
                          <a:pt x="98" y="318"/>
                        </a:lnTo>
                        <a:lnTo>
                          <a:pt x="116" y="322"/>
                        </a:lnTo>
                        <a:lnTo>
                          <a:pt x="130" y="330"/>
                        </a:lnTo>
                        <a:lnTo>
                          <a:pt x="146" y="338"/>
                        </a:lnTo>
                        <a:lnTo>
                          <a:pt x="158" y="352"/>
                        </a:lnTo>
                        <a:lnTo>
                          <a:pt x="154" y="368"/>
                        </a:lnTo>
                        <a:lnTo>
                          <a:pt x="152" y="384"/>
                        </a:lnTo>
                        <a:lnTo>
                          <a:pt x="154" y="400"/>
                        </a:lnTo>
                        <a:lnTo>
                          <a:pt x="154" y="416"/>
                        </a:lnTo>
                        <a:lnTo>
                          <a:pt x="156" y="430"/>
                        </a:lnTo>
                        <a:lnTo>
                          <a:pt x="156" y="446"/>
                        </a:lnTo>
                        <a:lnTo>
                          <a:pt x="154" y="462"/>
                        </a:lnTo>
                        <a:lnTo>
                          <a:pt x="148" y="478"/>
                        </a:lnTo>
                        <a:lnTo>
                          <a:pt x="152" y="484"/>
                        </a:lnTo>
                        <a:lnTo>
                          <a:pt x="154" y="490"/>
                        </a:lnTo>
                        <a:lnTo>
                          <a:pt x="160" y="502"/>
                        </a:lnTo>
                        <a:lnTo>
                          <a:pt x="162" y="508"/>
                        </a:lnTo>
                        <a:lnTo>
                          <a:pt x="168" y="512"/>
                        </a:lnTo>
                        <a:lnTo>
                          <a:pt x="174" y="514"/>
                        </a:lnTo>
                        <a:lnTo>
                          <a:pt x="182" y="512"/>
                        </a:lnTo>
                        <a:lnTo>
                          <a:pt x="190" y="508"/>
                        </a:lnTo>
                        <a:lnTo>
                          <a:pt x="198" y="502"/>
                        </a:lnTo>
                        <a:lnTo>
                          <a:pt x="204" y="496"/>
                        </a:lnTo>
                        <a:lnTo>
                          <a:pt x="208" y="488"/>
                        </a:lnTo>
                        <a:lnTo>
                          <a:pt x="212" y="478"/>
                        </a:lnTo>
                        <a:lnTo>
                          <a:pt x="214" y="470"/>
                        </a:lnTo>
                        <a:lnTo>
                          <a:pt x="214" y="452"/>
                        </a:lnTo>
                        <a:lnTo>
                          <a:pt x="256" y="240"/>
                        </a:lnTo>
                        <a:lnTo>
                          <a:pt x="254" y="232"/>
                        </a:lnTo>
                        <a:lnTo>
                          <a:pt x="252" y="224"/>
                        </a:lnTo>
                        <a:lnTo>
                          <a:pt x="254" y="204"/>
                        </a:lnTo>
                        <a:lnTo>
                          <a:pt x="258" y="182"/>
                        </a:lnTo>
                        <a:lnTo>
                          <a:pt x="260" y="162"/>
                        </a:lnTo>
                        <a:lnTo>
                          <a:pt x="288" y="152"/>
                        </a:lnTo>
                        <a:lnTo>
                          <a:pt x="320" y="142"/>
                        </a:lnTo>
                        <a:lnTo>
                          <a:pt x="336" y="138"/>
                        </a:lnTo>
                        <a:lnTo>
                          <a:pt x="352" y="136"/>
                        </a:lnTo>
                        <a:lnTo>
                          <a:pt x="368" y="136"/>
                        </a:lnTo>
                        <a:lnTo>
                          <a:pt x="384" y="138"/>
                        </a:lnTo>
                        <a:lnTo>
                          <a:pt x="372" y="156"/>
                        </a:lnTo>
                        <a:lnTo>
                          <a:pt x="360" y="174"/>
                        </a:lnTo>
                        <a:lnTo>
                          <a:pt x="348" y="194"/>
                        </a:lnTo>
                        <a:lnTo>
                          <a:pt x="334" y="212"/>
                        </a:lnTo>
                        <a:lnTo>
                          <a:pt x="318" y="228"/>
                        </a:lnTo>
                        <a:lnTo>
                          <a:pt x="310" y="234"/>
                        </a:lnTo>
                        <a:lnTo>
                          <a:pt x="302" y="240"/>
                        </a:lnTo>
                        <a:lnTo>
                          <a:pt x="292" y="242"/>
                        </a:lnTo>
                        <a:lnTo>
                          <a:pt x="280" y="244"/>
                        </a:lnTo>
                        <a:lnTo>
                          <a:pt x="268" y="244"/>
                        </a:lnTo>
                        <a:lnTo>
                          <a:pt x="256" y="240"/>
                        </a:lnTo>
                        <a:lnTo>
                          <a:pt x="214" y="452"/>
                        </a:lnTo>
                        <a:close/>
                      </a:path>
                    </a:pathLst>
                  </a:custGeom>
                  <a:solidFill>
                    <a:schemeClr val="hlink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TW" altLang="en-US"/>
                  </a:p>
                </p:txBody>
              </p:sp>
              <p:sp>
                <p:nvSpPr>
                  <p:cNvPr id="16403" name="Freeform 49"/>
                  <p:cNvSpPr>
                    <a:spLocks/>
                  </p:cNvSpPr>
                  <p:nvPr/>
                </p:nvSpPr>
                <p:spPr bwMode="auto">
                  <a:xfrm>
                    <a:off x="1008" y="1026"/>
                    <a:ext cx="132" cy="186"/>
                  </a:xfrm>
                  <a:custGeom>
                    <a:avLst/>
                    <a:gdLst>
                      <a:gd name="T0" fmla="*/ 130 w 132"/>
                      <a:gd name="T1" fmla="*/ 144 h 186"/>
                      <a:gd name="T2" fmla="*/ 122 w 132"/>
                      <a:gd name="T3" fmla="*/ 154 h 186"/>
                      <a:gd name="T4" fmla="*/ 114 w 132"/>
                      <a:gd name="T5" fmla="*/ 166 h 186"/>
                      <a:gd name="T6" fmla="*/ 104 w 132"/>
                      <a:gd name="T7" fmla="*/ 178 h 186"/>
                      <a:gd name="T8" fmla="*/ 100 w 132"/>
                      <a:gd name="T9" fmla="*/ 182 h 186"/>
                      <a:gd name="T10" fmla="*/ 94 w 132"/>
                      <a:gd name="T11" fmla="*/ 186 h 186"/>
                      <a:gd name="T12" fmla="*/ 82 w 132"/>
                      <a:gd name="T13" fmla="*/ 178 h 186"/>
                      <a:gd name="T14" fmla="*/ 70 w 132"/>
                      <a:gd name="T15" fmla="*/ 168 h 186"/>
                      <a:gd name="T16" fmla="*/ 60 w 132"/>
                      <a:gd name="T17" fmla="*/ 158 h 186"/>
                      <a:gd name="T18" fmla="*/ 52 w 132"/>
                      <a:gd name="T19" fmla="*/ 146 h 186"/>
                      <a:gd name="T20" fmla="*/ 44 w 132"/>
                      <a:gd name="T21" fmla="*/ 134 h 186"/>
                      <a:gd name="T22" fmla="*/ 40 w 132"/>
                      <a:gd name="T23" fmla="*/ 120 h 186"/>
                      <a:gd name="T24" fmla="*/ 38 w 132"/>
                      <a:gd name="T25" fmla="*/ 106 h 186"/>
                      <a:gd name="T26" fmla="*/ 38 w 132"/>
                      <a:gd name="T27" fmla="*/ 92 h 186"/>
                      <a:gd name="T28" fmla="*/ 28 w 132"/>
                      <a:gd name="T29" fmla="*/ 84 h 186"/>
                      <a:gd name="T30" fmla="*/ 20 w 132"/>
                      <a:gd name="T31" fmla="*/ 76 h 186"/>
                      <a:gd name="T32" fmla="*/ 16 w 132"/>
                      <a:gd name="T33" fmla="*/ 64 h 186"/>
                      <a:gd name="T34" fmla="*/ 12 w 132"/>
                      <a:gd name="T35" fmla="*/ 54 h 186"/>
                      <a:gd name="T36" fmla="*/ 8 w 132"/>
                      <a:gd name="T37" fmla="*/ 32 h 186"/>
                      <a:gd name="T38" fmla="*/ 4 w 132"/>
                      <a:gd name="T39" fmla="*/ 20 h 186"/>
                      <a:gd name="T40" fmla="*/ 0 w 132"/>
                      <a:gd name="T41" fmla="*/ 10 h 186"/>
                      <a:gd name="T42" fmla="*/ 4 w 132"/>
                      <a:gd name="T43" fmla="*/ 6 h 186"/>
                      <a:gd name="T44" fmla="*/ 10 w 132"/>
                      <a:gd name="T45" fmla="*/ 2 h 186"/>
                      <a:gd name="T46" fmla="*/ 16 w 132"/>
                      <a:gd name="T47" fmla="*/ 0 h 186"/>
                      <a:gd name="T48" fmla="*/ 24 w 132"/>
                      <a:gd name="T49" fmla="*/ 0 h 186"/>
                      <a:gd name="T50" fmla="*/ 32 w 132"/>
                      <a:gd name="T51" fmla="*/ 0 h 186"/>
                      <a:gd name="T52" fmla="*/ 38 w 132"/>
                      <a:gd name="T53" fmla="*/ 2 h 186"/>
                      <a:gd name="T54" fmla="*/ 44 w 132"/>
                      <a:gd name="T55" fmla="*/ 6 h 186"/>
                      <a:gd name="T56" fmla="*/ 50 w 132"/>
                      <a:gd name="T57" fmla="*/ 10 h 186"/>
                      <a:gd name="T58" fmla="*/ 68 w 132"/>
                      <a:gd name="T59" fmla="*/ 20 h 186"/>
                      <a:gd name="T60" fmla="*/ 82 w 132"/>
                      <a:gd name="T61" fmla="*/ 34 h 186"/>
                      <a:gd name="T62" fmla="*/ 98 w 132"/>
                      <a:gd name="T63" fmla="*/ 46 h 186"/>
                      <a:gd name="T64" fmla="*/ 106 w 132"/>
                      <a:gd name="T65" fmla="*/ 52 h 186"/>
                      <a:gd name="T66" fmla="*/ 116 w 132"/>
                      <a:gd name="T67" fmla="*/ 56 h 186"/>
                      <a:gd name="T68" fmla="*/ 124 w 132"/>
                      <a:gd name="T69" fmla="*/ 76 h 186"/>
                      <a:gd name="T70" fmla="*/ 130 w 132"/>
                      <a:gd name="T71" fmla="*/ 98 h 186"/>
                      <a:gd name="T72" fmla="*/ 132 w 132"/>
                      <a:gd name="T73" fmla="*/ 122 h 186"/>
                      <a:gd name="T74" fmla="*/ 130 w 132"/>
                      <a:gd name="T75" fmla="*/ 144 h 18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132"/>
                      <a:gd name="T115" fmla="*/ 0 h 186"/>
                      <a:gd name="T116" fmla="*/ 132 w 132"/>
                      <a:gd name="T117" fmla="*/ 186 h 18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132" h="186">
                        <a:moveTo>
                          <a:pt x="130" y="144"/>
                        </a:moveTo>
                        <a:lnTo>
                          <a:pt x="122" y="154"/>
                        </a:lnTo>
                        <a:lnTo>
                          <a:pt x="114" y="166"/>
                        </a:lnTo>
                        <a:lnTo>
                          <a:pt x="104" y="178"/>
                        </a:lnTo>
                        <a:lnTo>
                          <a:pt x="100" y="182"/>
                        </a:lnTo>
                        <a:lnTo>
                          <a:pt x="94" y="186"/>
                        </a:lnTo>
                        <a:lnTo>
                          <a:pt x="82" y="178"/>
                        </a:lnTo>
                        <a:lnTo>
                          <a:pt x="70" y="168"/>
                        </a:lnTo>
                        <a:lnTo>
                          <a:pt x="60" y="158"/>
                        </a:lnTo>
                        <a:lnTo>
                          <a:pt x="52" y="146"/>
                        </a:lnTo>
                        <a:lnTo>
                          <a:pt x="44" y="134"/>
                        </a:lnTo>
                        <a:lnTo>
                          <a:pt x="40" y="120"/>
                        </a:lnTo>
                        <a:lnTo>
                          <a:pt x="38" y="106"/>
                        </a:lnTo>
                        <a:lnTo>
                          <a:pt x="38" y="92"/>
                        </a:lnTo>
                        <a:lnTo>
                          <a:pt x="28" y="84"/>
                        </a:lnTo>
                        <a:lnTo>
                          <a:pt x="20" y="76"/>
                        </a:lnTo>
                        <a:lnTo>
                          <a:pt x="16" y="64"/>
                        </a:lnTo>
                        <a:lnTo>
                          <a:pt x="12" y="54"/>
                        </a:lnTo>
                        <a:lnTo>
                          <a:pt x="8" y="32"/>
                        </a:lnTo>
                        <a:lnTo>
                          <a:pt x="4" y="20"/>
                        </a:lnTo>
                        <a:lnTo>
                          <a:pt x="0" y="10"/>
                        </a:lnTo>
                        <a:lnTo>
                          <a:pt x="4" y="6"/>
                        </a:lnTo>
                        <a:lnTo>
                          <a:pt x="10" y="2"/>
                        </a:lnTo>
                        <a:lnTo>
                          <a:pt x="16" y="0"/>
                        </a:lnTo>
                        <a:lnTo>
                          <a:pt x="24" y="0"/>
                        </a:lnTo>
                        <a:lnTo>
                          <a:pt x="32" y="0"/>
                        </a:lnTo>
                        <a:lnTo>
                          <a:pt x="38" y="2"/>
                        </a:lnTo>
                        <a:lnTo>
                          <a:pt x="44" y="6"/>
                        </a:lnTo>
                        <a:lnTo>
                          <a:pt x="50" y="10"/>
                        </a:lnTo>
                        <a:lnTo>
                          <a:pt x="68" y="20"/>
                        </a:lnTo>
                        <a:lnTo>
                          <a:pt x="82" y="34"/>
                        </a:lnTo>
                        <a:lnTo>
                          <a:pt x="98" y="46"/>
                        </a:lnTo>
                        <a:lnTo>
                          <a:pt x="106" y="52"/>
                        </a:lnTo>
                        <a:lnTo>
                          <a:pt x="116" y="56"/>
                        </a:lnTo>
                        <a:lnTo>
                          <a:pt x="124" y="76"/>
                        </a:lnTo>
                        <a:lnTo>
                          <a:pt x="130" y="98"/>
                        </a:lnTo>
                        <a:lnTo>
                          <a:pt x="132" y="122"/>
                        </a:lnTo>
                        <a:lnTo>
                          <a:pt x="130" y="144"/>
                        </a:lnTo>
                        <a:close/>
                      </a:path>
                    </a:pathLst>
                  </a:custGeom>
                  <a:solidFill>
                    <a:schemeClr val="hlink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zh-TW" altLang="en-US"/>
                  </a:p>
                </p:txBody>
              </p:sp>
            </p:grpSp>
          </p:grpSp>
          <p:sp>
            <p:nvSpPr>
              <p:cNvPr id="16396" name="Line 50"/>
              <p:cNvSpPr>
                <a:spLocks noChangeShapeType="1"/>
              </p:cNvSpPr>
              <p:nvPr/>
            </p:nvSpPr>
            <p:spPr bwMode="auto">
              <a:xfrm>
                <a:off x="4330" y="4015"/>
                <a:ext cx="844" cy="0"/>
              </a:xfrm>
              <a:prstGeom prst="line">
                <a:avLst/>
              </a:prstGeom>
              <a:noFill/>
              <a:ln w="12700">
                <a:solidFill>
                  <a:srgbClr val="F6771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</p:grpSp>
      </p:grpSp>
      <p:sp>
        <p:nvSpPr>
          <p:cNvPr id="16388" name="文字方塊 1"/>
          <p:cNvSpPr txBox="1">
            <a:spLocks noChangeArrowheads="1"/>
          </p:cNvSpPr>
          <p:nvPr/>
        </p:nvSpPr>
        <p:spPr bwMode="auto">
          <a:xfrm>
            <a:off x="2066925" y="4343400"/>
            <a:ext cx="39687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i="0"/>
              <a:t>Tann-Long Su</a:t>
            </a:r>
          </a:p>
          <a:p>
            <a:pPr algn="ctr"/>
            <a:r>
              <a:rPr lang="en-US" altLang="zh-TW" i="0"/>
              <a:t>(tlsu@ibms.sinica.edu.tw)</a:t>
            </a:r>
            <a:endParaRPr lang="zh-TW" altLang="zh-TW" i="0"/>
          </a:p>
        </p:txBody>
      </p:sp>
      <p:sp>
        <p:nvSpPr>
          <p:cNvPr id="16389" name="文字方塊 45"/>
          <p:cNvSpPr txBox="1">
            <a:spLocks noChangeArrowheads="1"/>
          </p:cNvSpPr>
          <p:nvPr/>
        </p:nvSpPr>
        <p:spPr bwMode="auto">
          <a:xfrm>
            <a:off x="819150" y="5707063"/>
            <a:ext cx="77914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i="0"/>
              <a:t>Institute of Biomedical Sciences, Academia Sinica, </a:t>
            </a:r>
          </a:p>
          <a:p>
            <a:r>
              <a:rPr lang="en-US" altLang="zh-TW" i="0"/>
              <a:t>Taipei 115, Taiwan.</a:t>
            </a:r>
            <a:endParaRPr lang="zh-TW" altLang="zh-TW" i="0"/>
          </a:p>
        </p:txBody>
      </p:sp>
      <p:sp>
        <p:nvSpPr>
          <p:cNvPr id="16390" name="文字方塊 2"/>
          <p:cNvSpPr txBox="1">
            <a:spLocks noChangeArrowheads="1"/>
          </p:cNvSpPr>
          <p:nvPr/>
        </p:nvSpPr>
        <p:spPr bwMode="auto">
          <a:xfrm>
            <a:off x="1612900" y="2895600"/>
            <a:ext cx="60245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2000"/>
              <a:t>5</a:t>
            </a:r>
            <a:r>
              <a:rPr lang="en-US" altLang="zh-TW" sz="2000" baseline="30000"/>
              <a:t>th</a:t>
            </a:r>
            <a:r>
              <a:rPr lang="en-US" altLang="zh-TW" sz="2000"/>
              <a:t> International Conference and Exhibition on</a:t>
            </a:r>
          </a:p>
          <a:p>
            <a:pPr algn="ctr"/>
            <a:r>
              <a:rPr lang="en-US" altLang="zh-TW" sz="2000"/>
              <a:t>Pharmaceutics and Novel Drug Delivery System</a:t>
            </a:r>
          </a:p>
          <a:p>
            <a:pPr algn="ctr"/>
            <a:r>
              <a:rPr lang="en-US" altLang="zh-TW" sz="2000"/>
              <a:t>Dubai, March 16-18, 2015</a:t>
            </a:r>
            <a:endParaRPr lang="zh-TW" alt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0" name="Line 48"/>
          <p:cNvSpPr>
            <a:spLocks noChangeShapeType="1"/>
          </p:cNvSpPr>
          <p:nvPr/>
        </p:nvSpPr>
        <p:spPr bwMode="auto">
          <a:xfrm>
            <a:off x="806450" y="4827588"/>
            <a:ext cx="7688263" cy="0"/>
          </a:xfrm>
          <a:prstGeom prst="line">
            <a:avLst/>
          </a:prstGeom>
          <a:noFill/>
          <a:ln w="9525">
            <a:solidFill>
              <a:schemeClr val="tx1">
                <a:lumMod val="75000"/>
              </a:schemeClr>
            </a:solidFill>
            <a:round/>
            <a:headEnd/>
            <a:tailEnd/>
          </a:ln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endParaRPr lang="zh-TW" altLang="en-US">
              <a:latin typeface="Arial" pitchFamily="34" charset="0"/>
              <a:ea typeface="+mn-ea"/>
            </a:endParaRPr>
          </a:p>
        </p:txBody>
      </p:sp>
      <p:sp>
        <p:nvSpPr>
          <p:cNvPr id="3121" name="Line 49"/>
          <p:cNvSpPr>
            <a:spLocks noChangeShapeType="1"/>
          </p:cNvSpPr>
          <p:nvPr/>
        </p:nvSpPr>
        <p:spPr bwMode="auto">
          <a:xfrm>
            <a:off x="806450" y="4395788"/>
            <a:ext cx="7688263" cy="0"/>
          </a:xfrm>
          <a:prstGeom prst="line">
            <a:avLst/>
          </a:prstGeom>
          <a:noFill/>
          <a:ln w="9525">
            <a:solidFill>
              <a:schemeClr val="tx1">
                <a:lumMod val="75000"/>
              </a:schemeClr>
            </a:solidFill>
            <a:round/>
            <a:headEnd/>
            <a:tailEnd/>
          </a:ln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endParaRPr lang="zh-TW" altLang="en-US">
              <a:latin typeface="Arial" pitchFamily="34" charset="0"/>
              <a:ea typeface="+mn-ea"/>
            </a:endParaRPr>
          </a:p>
        </p:txBody>
      </p:sp>
      <p:sp>
        <p:nvSpPr>
          <p:cNvPr id="3122" name="Line 50"/>
          <p:cNvSpPr>
            <a:spLocks noChangeShapeType="1"/>
          </p:cNvSpPr>
          <p:nvPr/>
        </p:nvSpPr>
        <p:spPr bwMode="auto">
          <a:xfrm>
            <a:off x="806450" y="3952875"/>
            <a:ext cx="7688263" cy="0"/>
          </a:xfrm>
          <a:prstGeom prst="line">
            <a:avLst/>
          </a:prstGeom>
          <a:noFill/>
          <a:ln w="9525">
            <a:solidFill>
              <a:schemeClr val="tx1">
                <a:lumMod val="75000"/>
              </a:schemeClr>
            </a:solidFill>
            <a:round/>
            <a:headEnd/>
            <a:tailEnd/>
          </a:ln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endParaRPr lang="zh-TW" altLang="en-US">
              <a:latin typeface="Arial" pitchFamily="34" charset="0"/>
              <a:ea typeface="+mn-ea"/>
            </a:endParaRPr>
          </a:p>
        </p:txBody>
      </p:sp>
      <p:sp>
        <p:nvSpPr>
          <p:cNvPr id="3123" name="Line 51"/>
          <p:cNvSpPr>
            <a:spLocks noChangeShapeType="1"/>
          </p:cNvSpPr>
          <p:nvPr/>
        </p:nvSpPr>
        <p:spPr bwMode="auto">
          <a:xfrm>
            <a:off x="806450" y="3509963"/>
            <a:ext cx="7688263" cy="0"/>
          </a:xfrm>
          <a:prstGeom prst="line">
            <a:avLst/>
          </a:prstGeom>
          <a:noFill/>
          <a:ln w="9525">
            <a:solidFill>
              <a:schemeClr val="tx1">
                <a:lumMod val="75000"/>
              </a:schemeClr>
            </a:solidFill>
            <a:round/>
            <a:headEnd/>
            <a:tailEnd/>
          </a:ln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endParaRPr lang="zh-TW" altLang="en-US">
              <a:latin typeface="Arial" pitchFamily="34" charset="0"/>
              <a:ea typeface="+mn-ea"/>
            </a:endParaRPr>
          </a:p>
        </p:txBody>
      </p:sp>
      <p:sp>
        <p:nvSpPr>
          <p:cNvPr id="3124" name="Line 52"/>
          <p:cNvSpPr>
            <a:spLocks noChangeShapeType="1"/>
          </p:cNvSpPr>
          <p:nvPr/>
        </p:nvSpPr>
        <p:spPr bwMode="auto">
          <a:xfrm>
            <a:off x="806450" y="3068638"/>
            <a:ext cx="7688263" cy="0"/>
          </a:xfrm>
          <a:prstGeom prst="line">
            <a:avLst/>
          </a:prstGeom>
          <a:noFill/>
          <a:ln w="9525">
            <a:solidFill>
              <a:schemeClr val="tx1">
                <a:lumMod val="75000"/>
              </a:schemeClr>
            </a:solidFill>
            <a:round/>
            <a:headEnd/>
            <a:tailEnd/>
          </a:ln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endParaRPr lang="zh-TW" altLang="en-US">
              <a:latin typeface="Arial" pitchFamily="34" charset="0"/>
              <a:ea typeface="+mn-ea"/>
            </a:endParaRPr>
          </a:p>
        </p:txBody>
      </p:sp>
      <p:sp>
        <p:nvSpPr>
          <p:cNvPr id="3125" name="Line 53"/>
          <p:cNvSpPr>
            <a:spLocks noChangeShapeType="1"/>
          </p:cNvSpPr>
          <p:nvPr/>
        </p:nvSpPr>
        <p:spPr bwMode="auto">
          <a:xfrm>
            <a:off x="806450" y="2635250"/>
            <a:ext cx="7688263" cy="0"/>
          </a:xfrm>
          <a:prstGeom prst="line">
            <a:avLst/>
          </a:prstGeom>
          <a:noFill/>
          <a:ln w="9525">
            <a:solidFill>
              <a:schemeClr val="tx1">
                <a:lumMod val="75000"/>
              </a:schemeClr>
            </a:solidFill>
            <a:round/>
            <a:headEnd/>
            <a:tailEnd/>
          </a:ln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endParaRPr lang="zh-TW" altLang="en-US">
              <a:latin typeface="Arial" pitchFamily="34" charset="0"/>
              <a:ea typeface="+mn-ea"/>
            </a:endParaRPr>
          </a:p>
        </p:txBody>
      </p:sp>
      <p:sp>
        <p:nvSpPr>
          <p:cNvPr id="3126" name="Line 54"/>
          <p:cNvSpPr>
            <a:spLocks noChangeShapeType="1"/>
          </p:cNvSpPr>
          <p:nvPr/>
        </p:nvSpPr>
        <p:spPr bwMode="auto">
          <a:xfrm>
            <a:off x="806450" y="2192338"/>
            <a:ext cx="7688263" cy="0"/>
          </a:xfrm>
          <a:prstGeom prst="line">
            <a:avLst/>
          </a:prstGeom>
          <a:noFill/>
          <a:ln w="9525">
            <a:solidFill>
              <a:schemeClr val="tx1">
                <a:lumMod val="75000"/>
              </a:schemeClr>
            </a:solidFill>
            <a:round/>
            <a:headEnd/>
            <a:tailEnd/>
          </a:ln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endParaRPr lang="zh-TW" altLang="en-US">
              <a:latin typeface="Arial" pitchFamily="34" charset="0"/>
              <a:ea typeface="+mn-ea"/>
            </a:endParaRPr>
          </a:p>
        </p:txBody>
      </p:sp>
      <p:sp>
        <p:nvSpPr>
          <p:cNvPr id="3127" name="Line 55"/>
          <p:cNvSpPr>
            <a:spLocks noChangeShapeType="1"/>
          </p:cNvSpPr>
          <p:nvPr/>
        </p:nvSpPr>
        <p:spPr bwMode="auto">
          <a:xfrm>
            <a:off x="806450" y="1751013"/>
            <a:ext cx="7688263" cy="0"/>
          </a:xfrm>
          <a:prstGeom prst="line">
            <a:avLst/>
          </a:prstGeom>
          <a:noFill/>
          <a:ln w="9525">
            <a:solidFill>
              <a:schemeClr val="tx1">
                <a:lumMod val="75000"/>
              </a:schemeClr>
            </a:solidFill>
            <a:round/>
            <a:headEnd/>
            <a:tailEnd/>
          </a:ln>
          <a:extLst>
            <a:ext uri="{909E8E84-426E-40DD-AFC4-6F175D3DCCD1}"/>
          </a:extLst>
        </p:spPr>
        <p:txBody>
          <a:bodyPr/>
          <a:lstStyle/>
          <a:p>
            <a:pPr>
              <a:defRPr/>
            </a:pPr>
            <a:endParaRPr lang="zh-TW" altLang="en-US">
              <a:latin typeface="Arial" pitchFamily="34" charset="0"/>
              <a:ea typeface="+mn-ea"/>
            </a:endParaRPr>
          </a:p>
        </p:txBody>
      </p:sp>
      <p:sp>
        <p:nvSpPr>
          <p:cNvPr id="17417" name="Rectangle 62"/>
          <p:cNvSpPr>
            <a:spLocks noChangeArrowheads="1"/>
          </p:cNvSpPr>
          <p:nvPr/>
        </p:nvSpPr>
        <p:spPr bwMode="auto">
          <a:xfrm>
            <a:off x="2119313" y="2190750"/>
            <a:ext cx="114300" cy="3078163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18" name="Rectangle 56"/>
          <p:cNvSpPr>
            <a:spLocks noChangeArrowheads="1"/>
          </p:cNvSpPr>
          <p:nvPr/>
        </p:nvSpPr>
        <p:spPr bwMode="auto">
          <a:xfrm>
            <a:off x="895350" y="1019175"/>
            <a:ext cx="131763" cy="424973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19" name="Rectangle 58"/>
          <p:cNvSpPr>
            <a:spLocks noChangeArrowheads="1"/>
          </p:cNvSpPr>
          <p:nvPr/>
        </p:nvSpPr>
        <p:spPr bwMode="auto">
          <a:xfrm>
            <a:off x="1309688" y="1966913"/>
            <a:ext cx="115887" cy="3302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20" name="Rectangle 60"/>
          <p:cNvSpPr>
            <a:spLocks noChangeArrowheads="1"/>
          </p:cNvSpPr>
          <p:nvPr/>
        </p:nvSpPr>
        <p:spPr bwMode="auto">
          <a:xfrm>
            <a:off x="1709738" y="2190750"/>
            <a:ext cx="125412" cy="30781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21" name="Rectangle 63"/>
          <p:cNvSpPr>
            <a:spLocks noChangeArrowheads="1"/>
          </p:cNvSpPr>
          <p:nvPr/>
        </p:nvSpPr>
        <p:spPr bwMode="auto">
          <a:xfrm>
            <a:off x="2119313" y="2190750"/>
            <a:ext cx="114300" cy="30781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22" name="Rectangle 64"/>
          <p:cNvSpPr>
            <a:spLocks noChangeArrowheads="1"/>
          </p:cNvSpPr>
          <p:nvPr/>
        </p:nvSpPr>
        <p:spPr bwMode="auto">
          <a:xfrm>
            <a:off x="2517775" y="3727450"/>
            <a:ext cx="123825" cy="15414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23" name="Rectangle 66"/>
          <p:cNvSpPr>
            <a:spLocks noChangeArrowheads="1"/>
          </p:cNvSpPr>
          <p:nvPr/>
        </p:nvSpPr>
        <p:spPr bwMode="auto">
          <a:xfrm>
            <a:off x="2925763" y="4168775"/>
            <a:ext cx="115887" cy="110013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24" name="Rectangle 68"/>
          <p:cNvSpPr>
            <a:spLocks noChangeArrowheads="1"/>
          </p:cNvSpPr>
          <p:nvPr/>
        </p:nvSpPr>
        <p:spPr bwMode="auto">
          <a:xfrm>
            <a:off x="3325813" y="4394200"/>
            <a:ext cx="123825" cy="874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25" name="Rectangle 70"/>
          <p:cNvSpPr>
            <a:spLocks noChangeArrowheads="1"/>
          </p:cNvSpPr>
          <p:nvPr/>
        </p:nvSpPr>
        <p:spPr bwMode="auto">
          <a:xfrm>
            <a:off x="3733800" y="4394200"/>
            <a:ext cx="125413" cy="874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26" name="Rectangle 72"/>
          <p:cNvSpPr>
            <a:spLocks noChangeArrowheads="1"/>
          </p:cNvSpPr>
          <p:nvPr/>
        </p:nvSpPr>
        <p:spPr bwMode="auto">
          <a:xfrm>
            <a:off x="4141788" y="4610100"/>
            <a:ext cx="117475" cy="6588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27" name="Rectangle 74"/>
          <p:cNvSpPr>
            <a:spLocks noChangeArrowheads="1"/>
          </p:cNvSpPr>
          <p:nvPr/>
        </p:nvSpPr>
        <p:spPr bwMode="auto">
          <a:xfrm>
            <a:off x="4543425" y="4610100"/>
            <a:ext cx="123825" cy="6588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28" name="Rectangle 76"/>
          <p:cNvSpPr>
            <a:spLocks noChangeArrowheads="1"/>
          </p:cNvSpPr>
          <p:nvPr/>
        </p:nvSpPr>
        <p:spPr bwMode="auto">
          <a:xfrm>
            <a:off x="4951413" y="4610100"/>
            <a:ext cx="114300" cy="6588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29" name="Rectangle 78"/>
          <p:cNvSpPr>
            <a:spLocks noChangeArrowheads="1"/>
          </p:cNvSpPr>
          <p:nvPr/>
        </p:nvSpPr>
        <p:spPr bwMode="auto">
          <a:xfrm>
            <a:off x="5351463" y="4610100"/>
            <a:ext cx="123825" cy="6588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30" name="Rectangle 80"/>
          <p:cNvSpPr>
            <a:spLocks noChangeArrowheads="1"/>
          </p:cNvSpPr>
          <p:nvPr/>
        </p:nvSpPr>
        <p:spPr bwMode="auto">
          <a:xfrm>
            <a:off x="5759450" y="4826000"/>
            <a:ext cx="123825" cy="4429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31" name="Rectangle 82"/>
          <p:cNvSpPr>
            <a:spLocks noChangeArrowheads="1"/>
          </p:cNvSpPr>
          <p:nvPr/>
        </p:nvSpPr>
        <p:spPr bwMode="auto">
          <a:xfrm>
            <a:off x="6167438" y="4959350"/>
            <a:ext cx="114300" cy="3095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32" name="Rectangle 84"/>
          <p:cNvSpPr>
            <a:spLocks noChangeArrowheads="1"/>
          </p:cNvSpPr>
          <p:nvPr/>
        </p:nvSpPr>
        <p:spPr bwMode="auto">
          <a:xfrm>
            <a:off x="6565900" y="4959350"/>
            <a:ext cx="123825" cy="3095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33" name="Rectangle 86"/>
          <p:cNvSpPr>
            <a:spLocks noChangeArrowheads="1"/>
          </p:cNvSpPr>
          <p:nvPr/>
        </p:nvSpPr>
        <p:spPr bwMode="auto">
          <a:xfrm>
            <a:off x="6975475" y="4959350"/>
            <a:ext cx="115888" cy="3095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34" name="Rectangle 88"/>
          <p:cNvSpPr>
            <a:spLocks noChangeArrowheads="1"/>
          </p:cNvSpPr>
          <p:nvPr/>
        </p:nvSpPr>
        <p:spPr bwMode="auto">
          <a:xfrm>
            <a:off x="7373938" y="4986338"/>
            <a:ext cx="125412" cy="2825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35" name="Rectangle 90"/>
          <p:cNvSpPr>
            <a:spLocks noChangeArrowheads="1"/>
          </p:cNvSpPr>
          <p:nvPr/>
        </p:nvSpPr>
        <p:spPr bwMode="auto">
          <a:xfrm>
            <a:off x="7781925" y="5024438"/>
            <a:ext cx="117475" cy="2444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36" name="Rectangle 92"/>
          <p:cNvSpPr>
            <a:spLocks noChangeArrowheads="1"/>
          </p:cNvSpPr>
          <p:nvPr/>
        </p:nvSpPr>
        <p:spPr bwMode="auto">
          <a:xfrm>
            <a:off x="8183563" y="5091113"/>
            <a:ext cx="123825" cy="1778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37" name="Rectangle 100"/>
          <p:cNvSpPr>
            <a:spLocks noChangeArrowheads="1"/>
          </p:cNvSpPr>
          <p:nvPr/>
        </p:nvSpPr>
        <p:spPr bwMode="auto">
          <a:xfrm>
            <a:off x="2233613" y="4675188"/>
            <a:ext cx="115887" cy="593725"/>
          </a:xfrm>
          <a:prstGeom prst="rect">
            <a:avLst/>
          </a:prstGeom>
          <a:solidFill>
            <a:srgbClr val="C0504D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grpSp>
        <p:nvGrpSpPr>
          <p:cNvPr id="3317" name="Group 245"/>
          <p:cNvGrpSpPr>
            <a:grpSpLocks/>
          </p:cNvGrpSpPr>
          <p:nvPr/>
        </p:nvGrpSpPr>
        <p:grpSpPr bwMode="auto">
          <a:xfrm>
            <a:off x="1020322" y="1176181"/>
            <a:ext cx="7402081" cy="4093242"/>
            <a:chOff x="652" y="270"/>
            <a:chExt cx="4825" cy="2827"/>
          </a:xfrm>
          <a:solidFill>
            <a:srgbClr val="FF4A37"/>
          </a:solidFill>
        </p:grpSpPr>
        <p:sp>
          <p:nvSpPr>
            <p:cNvPr id="3166" name="Rectangle 94"/>
            <p:cNvSpPr>
              <a:spLocks noChangeArrowheads="1"/>
            </p:cNvSpPr>
            <p:nvPr/>
          </p:nvSpPr>
          <p:spPr bwMode="auto">
            <a:xfrm>
              <a:off x="652" y="270"/>
              <a:ext cx="84" cy="28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68" name="Rectangle 96"/>
            <p:cNvSpPr>
              <a:spLocks noChangeArrowheads="1"/>
            </p:cNvSpPr>
            <p:nvPr/>
          </p:nvSpPr>
          <p:spPr bwMode="auto">
            <a:xfrm>
              <a:off x="916" y="1485"/>
              <a:ext cx="76" cy="16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70" name="Rectangle 98"/>
            <p:cNvSpPr>
              <a:spLocks noChangeArrowheads="1"/>
            </p:cNvSpPr>
            <p:nvPr/>
          </p:nvSpPr>
          <p:spPr bwMode="auto">
            <a:xfrm>
              <a:off x="1183" y="2791"/>
              <a:ext cx="75" cy="30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73" name="Rectangle 101"/>
            <p:cNvSpPr>
              <a:spLocks noChangeArrowheads="1"/>
            </p:cNvSpPr>
            <p:nvPr/>
          </p:nvSpPr>
          <p:spPr bwMode="auto">
            <a:xfrm>
              <a:off x="1443" y="2687"/>
              <a:ext cx="75" cy="4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74" name="Rectangle 102"/>
            <p:cNvSpPr>
              <a:spLocks noChangeArrowheads="1"/>
            </p:cNvSpPr>
            <p:nvPr/>
          </p:nvSpPr>
          <p:spPr bwMode="auto">
            <a:xfrm>
              <a:off x="1709" y="2564"/>
              <a:ext cx="75" cy="53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76" name="Rectangle 104"/>
            <p:cNvSpPr>
              <a:spLocks noChangeArrowheads="1"/>
            </p:cNvSpPr>
            <p:nvPr/>
          </p:nvSpPr>
          <p:spPr bwMode="auto">
            <a:xfrm>
              <a:off x="1970" y="2948"/>
              <a:ext cx="75" cy="1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78" name="Rectangle 106"/>
            <p:cNvSpPr>
              <a:spLocks noChangeArrowheads="1"/>
            </p:cNvSpPr>
            <p:nvPr/>
          </p:nvSpPr>
          <p:spPr bwMode="auto">
            <a:xfrm>
              <a:off x="2236" y="2916"/>
              <a:ext cx="75" cy="1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80" name="Rectangle 108"/>
            <p:cNvSpPr>
              <a:spLocks noChangeArrowheads="1"/>
            </p:cNvSpPr>
            <p:nvPr/>
          </p:nvSpPr>
          <p:spPr bwMode="auto">
            <a:xfrm>
              <a:off x="2502" y="2974"/>
              <a:ext cx="75" cy="1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82" name="Rectangle 110"/>
            <p:cNvSpPr>
              <a:spLocks noChangeArrowheads="1"/>
            </p:cNvSpPr>
            <p:nvPr/>
          </p:nvSpPr>
          <p:spPr bwMode="auto">
            <a:xfrm>
              <a:off x="2763" y="3085"/>
              <a:ext cx="75" cy="1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84" name="Rectangle 112"/>
            <p:cNvSpPr>
              <a:spLocks noChangeArrowheads="1"/>
            </p:cNvSpPr>
            <p:nvPr/>
          </p:nvSpPr>
          <p:spPr bwMode="auto">
            <a:xfrm>
              <a:off x="3029" y="3019"/>
              <a:ext cx="75" cy="7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86" name="Rectangle 114"/>
            <p:cNvSpPr>
              <a:spLocks noChangeArrowheads="1"/>
            </p:cNvSpPr>
            <p:nvPr/>
          </p:nvSpPr>
          <p:spPr bwMode="auto">
            <a:xfrm>
              <a:off x="3289" y="2720"/>
              <a:ext cx="76" cy="37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88" name="Rectangle 116"/>
            <p:cNvSpPr>
              <a:spLocks noChangeArrowheads="1"/>
            </p:cNvSpPr>
            <p:nvPr/>
          </p:nvSpPr>
          <p:spPr bwMode="auto">
            <a:xfrm>
              <a:off x="3556" y="2870"/>
              <a:ext cx="75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90" name="Rectangle 118"/>
            <p:cNvSpPr>
              <a:spLocks noChangeArrowheads="1"/>
            </p:cNvSpPr>
            <p:nvPr/>
          </p:nvSpPr>
          <p:spPr bwMode="auto">
            <a:xfrm>
              <a:off x="3822" y="2857"/>
              <a:ext cx="75" cy="24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92" name="Rectangle 120"/>
            <p:cNvSpPr>
              <a:spLocks noChangeArrowheads="1"/>
            </p:cNvSpPr>
            <p:nvPr/>
          </p:nvSpPr>
          <p:spPr bwMode="auto">
            <a:xfrm>
              <a:off x="4082" y="2974"/>
              <a:ext cx="75" cy="12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94" name="Rectangle 122"/>
            <p:cNvSpPr>
              <a:spLocks noChangeArrowheads="1"/>
            </p:cNvSpPr>
            <p:nvPr/>
          </p:nvSpPr>
          <p:spPr bwMode="auto">
            <a:xfrm>
              <a:off x="4348" y="2993"/>
              <a:ext cx="76" cy="1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96" name="Rectangle 124"/>
            <p:cNvSpPr>
              <a:spLocks noChangeArrowheads="1"/>
            </p:cNvSpPr>
            <p:nvPr/>
          </p:nvSpPr>
          <p:spPr bwMode="auto">
            <a:xfrm>
              <a:off x="4609" y="2961"/>
              <a:ext cx="75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198" name="Rectangle 126"/>
            <p:cNvSpPr>
              <a:spLocks noChangeArrowheads="1"/>
            </p:cNvSpPr>
            <p:nvPr/>
          </p:nvSpPr>
          <p:spPr bwMode="auto">
            <a:xfrm>
              <a:off x="4875" y="2993"/>
              <a:ext cx="75" cy="10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200" name="Rectangle 128"/>
            <p:cNvSpPr>
              <a:spLocks noChangeArrowheads="1"/>
            </p:cNvSpPr>
            <p:nvPr/>
          </p:nvSpPr>
          <p:spPr bwMode="auto">
            <a:xfrm>
              <a:off x="5136" y="2948"/>
              <a:ext cx="75" cy="1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  <p:sp>
          <p:nvSpPr>
            <p:cNvPr id="3202" name="Rectangle 130"/>
            <p:cNvSpPr>
              <a:spLocks noChangeArrowheads="1"/>
            </p:cNvSpPr>
            <p:nvPr/>
          </p:nvSpPr>
          <p:spPr bwMode="auto">
            <a:xfrm>
              <a:off x="5402" y="3052"/>
              <a:ext cx="75" cy="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+mn-ea"/>
              </a:endParaRPr>
            </a:p>
          </p:txBody>
        </p:sp>
      </p:grpSp>
      <p:grpSp>
        <p:nvGrpSpPr>
          <p:cNvPr id="17439" name="Group 238"/>
          <p:cNvGrpSpPr>
            <a:grpSpLocks/>
          </p:cNvGrpSpPr>
          <p:nvPr/>
        </p:nvGrpSpPr>
        <p:grpSpPr bwMode="auto">
          <a:xfrm>
            <a:off x="787400" y="1751013"/>
            <a:ext cx="7723188" cy="3556000"/>
            <a:chOff x="414" y="282"/>
            <a:chExt cx="5220" cy="2716"/>
          </a:xfrm>
        </p:grpSpPr>
        <p:sp>
          <p:nvSpPr>
            <p:cNvPr id="17513" name="Line 132"/>
            <p:cNvSpPr>
              <a:spLocks noChangeShapeType="1"/>
            </p:cNvSpPr>
            <p:nvPr/>
          </p:nvSpPr>
          <p:spPr bwMode="auto">
            <a:xfrm>
              <a:off x="438" y="282"/>
              <a:ext cx="0" cy="26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14" name="Line 133"/>
            <p:cNvSpPr>
              <a:spLocks noChangeShapeType="1"/>
            </p:cNvSpPr>
            <p:nvPr/>
          </p:nvSpPr>
          <p:spPr bwMode="auto">
            <a:xfrm>
              <a:off x="414" y="2969"/>
              <a:ext cx="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15" name="Line 134"/>
            <p:cNvSpPr>
              <a:spLocks noChangeShapeType="1"/>
            </p:cNvSpPr>
            <p:nvPr/>
          </p:nvSpPr>
          <p:spPr bwMode="auto">
            <a:xfrm>
              <a:off x="414" y="2631"/>
              <a:ext cx="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16" name="Line 135"/>
            <p:cNvSpPr>
              <a:spLocks noChangeShapeType="1"/>
            </p:cNvSpPr>
            <p:nvPr/>
          </p:nvSpPr>
          <p:spPr bwMode="auto">
            <a:xfrm>
              <a:off x="414" y="2301"/>
              <a:ext cx="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17" name="Line 136"/>
            <p:cNvSpPr>
              <a:spLocks noChangeShapeType="1"/>
            </p:cNvSpPr>
            <p:nvPr/>
          </p:nvSpPr>
          <p:spPr bwMode="auto">
            <a:xfrm>
              <a:off x="414" y="1963"/>
              <a:ext cx="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18" name="Line 137"/>
            <p:cNvSpPr>
              <a:spLocks noChangeShapeType="1"/>
            </p:cNvSpPr>
            <p:nvPr/>
          </p:nvSpPr>
          <p:spPr bwMode="auto">
            <a:xfrm>
              <a:off x="414" y="1625"/>
              <a:ext cx="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19" name="Line 138"/>
            <p:cNvSpPr>
              <a:spLocks noChangeShapeType="1"/>
            </p:cNvSpPr>
            <p:nvPr/>
          </p:nvSpPr>
          <p:spPr bwMode="auto">
            <a:xfrm>
              <a:off x="414" y="1288"/>
              <a:ext cx="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20" name="Line 139"/>
            <p:cNvSpPr>
              <a:spLocks noChangeShapeType="1"/>
            </p:cNvSpPr>
            <p:nvPr/>
          </p:nvSpPr>
          <p:spPr bwMode="auto">
            <a:xfrm>
              <a:off x="414" y="957"/>
              <a:ext cx="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21" name="Line 140"/>
            <p:cNvSpPr>
              <a:spLocks noChangeShapeType="1"/>
            </p:cNvSpPr>
            <p:nvPr/>
          </p:nvSpPr>
          <p:spPr bwMode="auto">
            <a:xfrm>
              <a:off x="414" y="619"/>
              <a:ext cx="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22" name="Line 141"/>
            <p:cNvSpPr>
              <a:spLocks noChangeShapeType="1"/>
            </p:cNvSpPr>
            <p:nvPr/>
          </p:nvSpPr>
          <p:spPr bwMode="auto">
            <a:xfrm>
              <a:off x="414" y="282"/>
              <a:ext cx="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23" name="Line 142"/>
            <p:cNvSpPr>
              <a:spLocks noChangeShapeType="1"/>
            </p:cNvSpPr>
            <p:nvPr/>
          </p:nvSpPr>
          <p:spPr bwMode="auto">
            <a:xfrm>
              <a:off x="438" y="2969"/>
              <a:ext cx="519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24" name="Line 143"/>
            <p:cNvSpPr>
              <a:spLocks noChangeShapeType="1"/>
            </p:cNvSpPr>
            <p:nvPr/>
          </p:nvSpPr>
          <p:spPr bwMode="auto">
            <a:xfrm flipV="1">
              <a:off x="438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25" name="Line 144"/>
            <p:cNvSpPr>
              <a:spLocks noChangeShapeType="1"/>
            </p:cNvSpPr>
            <p:nvPr/>
          </p:nvSpPr>
          <p:spPr bwMode="auto">
            <a:xfrm flipV="1">
              <a:off x="714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26" name="Line 145"/>
            <p:cNvSpPr>
              <a:spLocks noChangeShapeType="1"/>
            </p:cNvSpPr>
            <p:nvPr/>
          </p:nvSpPr>
          <p:spPr bwMode="auto">
            <a:xfrm flipV="1">
              <a:off x="984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27" name="Line 146"/>
            <p:cNvSpPr>
              <a:spLocks noChangeShapeType="1"/>
            </p:cNvSpPr>
            <p:nvPr/>
          </p:nvSpPr>
          <p:spPr bwMode="auto">
            <a:xfrm flipV="1">
              <a:off x="1260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28" name="Line 147"/>
            <p:cNvSpPr>
              <a:spLocks noChangeShapeType="1"/>
            </p:cNvSpPr>
            <p:nvPr/>
          </p:nvSpPr>
          <p:spPr bwMode="auto">
            <a:xfrm flipV="1">
              <a:off x="1530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29" name="Line 148"/>
            <p:cNvSpPr>
              <a:spLocks noChangeShapeType="1"/>
            </p:cNvSpPr>
            <p:nvPr/>
          </p:nvSpPr>
          <p:spPr bwMode="auto">
            <a:xfrm flipV="1">
              <a:off x="1806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30" name="Line 149"/>
            <p:cNvSpPr>
              <a:spLocks noChangeShapeType="1"/>
            </p:cNvSpPr>
            <p:nvPr/>
          </p:nvSpPr>
          <p:spPr bwMode="auto">
            <a:xfrm flipV="1">
              <a:off x="2076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31" name="Line 150"/>
            <p:cNvSpPr>
              <a:spLocks noChangeShapeType="1"/>
            </p:cNvSpPr>
            <p:nvPr/>
          </p:nvSpPr>
          <p:spPr bwMode="auto">
            <a:xfrm flipV="1">
              <a:off x="2352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32" name="Line 151"/>
            <p:cNvSpPr>
              <a:spLocks noChangeShapeType="1"/>
            </p:cNvSpPr>
            <p:nvPr/>
          </p:nvSpPr>
          <p:spPr bwMode="auto">
            <a:xfrm flipV="1">
              <a:off x="2628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33" name="Line 152"/>
            <p:cNvSpPr>
              <a:spLocks noChangeShapeType="1"/>
            </p:cNvSpPr>
            <p:nvPr/>
          </p:nvSpPr>
          <p:spPr bwMode="auto">
            <a:xfrm flipV="1">
              <a:off x="2898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34" name="Line 153"/>
            <p:cNvSpPr>
              <a:spLocks noChangeShapeType="1"/>
            </p:cNvSpPr>
            <p:nvPr/>
          </p:nvSpPr>
          <p:spPr bwMode="auto">
            <a:xfrm flipV="1">
              <a:off x="3174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35" name="Line 154"/>
            <p:cNvSpPr>
              <a:spLocks noChangeShapeType="1"/>
            </p:cNvSpPr>
            <p:nvPr/>
          </p:nvSpPr>
          <p:spPr bwMode="auto">
            <a:xfrm flipV="1">
              <a:off x="3444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36" name="Line 155"/>
            <p:cNvSpPr>
              <a:spLocks noChangeShapeType="1"/>
            </p:cNvSpPr>
            <p:nvPr/>
          </p:nvSpPr>
          <p:spPr bwMode="auto">
            <a:xfrm flipV="1">
              <a:off x="3720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37" name="Line 156"/>
            <p:cNvSpPr>
              <a:spLocks noChangeShapeType="1"/>
            </p:cNvSpPr>
            <p:nvPr/>
          </p:nvSpPr>
          <p:spPr bwMode="auto">
            <a:xfrm flipV="1">
              <a:off x="3996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38" name="Line 157"/>
            <p:cNvSpPr>
              <a:spLocks noChangeShapeType="1"/>
            </p:cNvSpPr>
            <p:nvPr/>
          </p:nvSpPr>
          <p:spPr bwMode="auto">
            <a:xfrm flipV="1">
              <a:off x="4266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39" name="Line 158"/>
            <p:cNvSpPr>
              <a:spLocks noChangeShapeType="1"/>
            </p:cNvSpPr>
            <p:nvPr/>
          </p:nvSpPr>
          <p:spPr bwMode="auto">
            <a:xfrm flipV="1">
              <a:off x="4542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40" name="Line 159"/>
            <p:cNvSpPr>
              <a:spLocks noChangeShapeType="1"/>
            </p:cNvSpPr>
            <p:nvPr/>
          </p:nvSpPr>
          <p:spPr bwMode="auto">
            <a:xfrm flipV="1">
              <a:off x="4812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41" name="Line 160"/>
            <p:cNvSpPr>
              <a:spLocks noChangeShapeType="1"/>
            </p:cNvSpPr>
            <p:nvPr/>
          </p:nvSpPr>
          <p:spPr bwMode="auto">
            <a:xfrm flipV="1">
              <a:off x="5088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42" name="Line 161"/>
            <p:cNvSpPr>
              <a:spLocks noChangeShapeType="1"/>
            </p:cNvSpPr>
            <p:nvPr/>
          </p:nvSpPr>
          <p:spPr bwMode="auto">
            <a:xfrm flipV="1">
              <a:off x="5358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7543" name="Line 162"/>
            <p:cNvSpPr>
              <a:spLocks noChangeShapeType="1"/>
            </p:cNvSpPr>
            <p:nvPr/>
          </p:nvSpPr>
          <p:spPr bwMode="auto">
            <a:xfrm flipV="1">
              <a:off x="5634" y="2969"/>
              <a:ext cx="0" cy="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7440" name="Rectangle 163"/>
          <p:cNvSpPr>
            <a:spLocks noChangeArrowheads="1"/>
          </p:cNvSpPr>
          <p:nvPr/>
        </p:nvSpPr>
        <p:spPr bwMode="auto">
          <a:xfrm>
            <a:off x="1314450" y="1825625"/>
            <a:ext cx="12382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15</a:t>
            </a:r>
          </a:p>
        </p:txBody>
      </p:sp>
      <p:sp>
        <p:nvSpPr>
          <p:cNvPr id="17441" name="Rectangle 164"/>
          <p:cNvSpPr>
            <a:spLocks noChangeArrowheads="1"/>
          </p:cNvSpPr>
          <p:nvPr/>
        </p:nvSpPr>
        <p:spPr bwMode="auto">
          <a:xfrm>
            <a:off x="1722438" y="2052638"/>
            <a:ext cx="123825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14</a:t>
            </a:r>
          </a:p>
        </p:txBody>
      </p:sp>
      <p:sp>
        <p:nvSpPr>
          <p:cNvPr id="17442" name="Rectangle 165"/>
          <p:cNvSpPr>
            <a:spLocks noChangeArrowheads="1"/>
          </p:cNvSpPr>
          <p:nvPr/>
        </p:nvSpPr>
        <p:spPr bwMode="auto">
          <a:xfrm>
            <a:off x="2122488" y="2052638"/>
            <a:ext cx="123825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14</a:t>
            </a:r>
          </a:p>
        </p:txBody>
      </p:sp>
      <p:sp>
        <p:nvSpPr>
          <p:cNvPr id="17443" name="Rectangle 166"/>
          <p:cNvSpPr>
            <a:spLocks noChangeArrowheads="1"/>
          </p:cNvSpPr>
          <p:nvPr/>
        </p:nvSpPr>
        <p:spPr bwMode="auto">
          <a:xfrm>
            <a:off x="2555875" y="3586163"/>
            <a:ext cx="61913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7</a:t>
            </a:r>
          </a:p>
        </p:txBody>
      </p:sp>
      <p:sp>
        <p:nvSpPr>
          <p:cNvPr id="17444" name="Rectangle 167"/>
          <p:cNvSpPr>
            <a:spLocks noChangeArrowheads="1"/>
          </p:cNvSpPr>
          <p:nvPr/>
        </p:nvSpPr>
        <p:spPr bwMode="auto">
          <a:xfrm>
            <a:off x="2955925" y="4029075"/>
            <a:ext cx="61913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5</a:t>
            </a:r>
          </a:p>
        </p:txBody>
      </p:sp>
      <p:sp>
        <p:nvSpPr>
          <p:cNvPr id="17445" name="Rectangle 168"/>
          <p:cNvSpPr>
            <a:spLocks noChangeArrowheads="1"/>
          </p:cNvSpPr>
          <p:nvPr/>
        </p:nvSpPr>
        <p:spPr bwMode="auto">
          <a:xfrm>
            <a:off x="3363913" y="4257675"/>
            <a:ext cx="61912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4</a:t>
            </a:r>
          </a:p>
        </p:txBody>
      </p:sp>
      <p:sp>
        <p:nvSpPr>
          <p:cNvPr id="17446" name="Rectangle 169"/>
          <p:cNvSpPr>
            <a:spLocks noChangeArrowheads="1"/>
          </p:cNvSpPr>
          <p:nvPr/>
        </p:nvSpPr>
        <p:spPr bwMode="auto">
          <a:xfrm>
            <a:off x="3771900" y="4257675"/>
            <a:ext cx="61913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4</a:t>
            </a:r>
          </a:p>
        </p:txBody>
      </p:sp>
      <p:sp>
        <p:nvSpPr>
          <p:cNvPr id="17447" name="Rectangle 170"/>
          <p:cNvSpPr>
            <a:spLocks noChangeArrowheads="1"/>
          </p:cNvSpPr>
          <p:nvPr/>
        </p:nvSpPr>
        <p:spPr bwMode="auto">
          <a:xfrm>
            <a:off x="4171950" y="4471988"/>
            <a:ext cx="61913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3</a:t>
            </a:r>
          </a:p>
        </p:txBody>
      </p:sp>
      <p:sp>
        <p:nvSpPr>
          <p:cNvPr id="17448" name="Rectangle 171"/>
          <p:cNvSpPr>
            <a:spLocks noChangeArrowheads="1"/>
          </p:cNvSpPr>
          <p:nvPr/>
        </p:nvSpPr>
        <p:spPr bwMode="auto">
          <a:xfrm>
            <a:off x="4579938" y="4471988"/>
            <a:ext cx="61912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3</a:t>
            </a:r>
          </a:p>
        </p:txBody>
      </p:sp>
      <p:sp>
        <p:nvSpPr>
          <p:cNvPr id="17449" name="Rectangle 172"/>
          <p:cNvSpPr>
            <a:spLocks noChangeArrowheads="1"/>
          </p:cNvSpPr>
          <p:nvPr/>
        </p:nvSpPr>
        <p:spPr bwMode="auto">
          <a:xfrm>
            <a:off x="4979988" y="4471988"/>
            <a:ext cx="61912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3</a:t>
            </a:r>
          </a:p>
        </p:txBody>
      </p:sp>
      <p:sp>
        <p:nvSpPr>
          <p:cNvPr id="17450" name="Rectangle 173"/>
          <p:cNvSpPr>
            <a:spLocks noChangeArrowheads="1"/>
          </p:cNvSpPr>
          <p:nvPr/>
        </p:nvSpPr>
        <p:spPr bwMode="auto">
          <a:xfrm>
            <a:off x="5389563" y="4471988"/>
            <a:ext cx="61912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3</a:t>
            </a:r>
          </a:p>
        </p:txBody>
      </p:sp>
      <p:sp>
        <p:nvSpPr>
          <p:cNvPr id="17451" name="Rectangle 174"/>
          <p:cNvSpPr>
            <a:spLocks noChangeArrowheads="1"/>
          </p:cNvSpPr>
          <p:nvPr/>
        </p:nvSpPr>
        <p:spPr bwMode="auto">
          <a:xfrm>
            <a:off x="5797550" y="4687888"/>
            <a:ext cx="61913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2</a:t>
            </a:r>
          </a:p>
        </p:txBody>
      </p:sp>
      <p:sp>
        <p:nvSpPr>
          <p:cNvPr id="17452" name="Rectangle 175"/>
          <p:cNvSpPr>
            <a:spLocks noChangeArrowheads="1"/>
          </p:cNvSpPr>
          <p:nvPr/>
        </p:nvSpPr>
        <p:spPr bwMode="auto">
          <a:xfrm>
            <a:off x="6162675" y="4821238"/>
            <a:ext cx="155575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1.4</a:t>
            </a:r>
          </a:p>
        </p:txBody>
      </p:sp>
      <p:sp>
        <p:nvSpPr>
          <p:cNvPr id="17453" name="Rectangle 176"/>
          <p:cNvSpPr>
            <a:spLocks noChangeArrowheads="1"/>
          </p:cNvSpPr>
          <p:nvPr/>
        </p:nvSpPr>
        <p:spPr bwMode="auto">
          <a:xfrm>
            <a:off x="6572250" y="4821238"/>
            <a:ext cx="153988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1.4</a:t>
            </a:r>
          </a:p>
        </p:txBody>
      </p:sp>
      <p:sp>
        <p:nvSpPr>
          <p:cNvPr id="17454" name="Rectangle 177"/>
          <p:cNvSpPr>
            <a:spLocks noChangeArrowheads="1"/>
          </p:cNvSpPr>
          <p:nvPr/>
        </p:nvSpPr>
        <p:spPr bwMode="auto">
          <a:xfrm>
            <a:off x="6972300" y="4821238"/>
            <a:ext cx="153988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1.4</a:t>
            </a:r>
          </a:p>
        </p:txBody>
      </p:sp>
      <p:sp>
        <p:nvSpPr>
          <p:cNvPr id="17455" name="Rectangle 178"/>
          <p:cNvSpPr>
            <a:spLocks noChangeArrowheads="1"/>
          </p:cNvSpPr>
          <p:nvPr/>
        </p:nvSpPr>
        <p:spPr bwMode="auto">
          <a:xfrm>
            <a:off x="7380288" y="4848225"/>
            <a:ext cx="153987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1.3</a:t>
            </a:r>
          </a:p>
        </p:txBody>
      </p:sp>
      <p:sp>
        <p:nvSpPr>
          <p:cNvPr id="17456" name="Rectangle 179"/>
          <p:cNvSpPr>
            <a:spLocks noChangeArrowheads="1"/>
          </p:cNvSpPr>
          <p:nvPr/>
        </p:nvSpPr>
        <p:spPr bwMode="auto">
          <a:xfrm>
            <a:off x="7732713" y="4886325"/>
            <a:ext cx="155575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1.1</a:t>
            </a:r>
          </a:p>
        </p:txBody>
      </p:sp>
      <p:sp>
        <p:nvSpPr>
          <p:cNvPr id="17457" name="Rectangle 180"/>
          <p:cNvSpPr>
            <a:spLocks noChangeArrowheads="1"/>
          </p:cNvSpPr>
          <p:nvPr/>
        </p:nvSpPr>
        <p:spPr bwMode="auto">
          <a:xfrm>
            <a:off x="8188325" y="4953000"/>
            <a:ext cx="155575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0.8</a:t>
            </a:r>
          </a:p>
        </p:txBody>
      </p:sp>
      <p:sp>
        <p:nvSpPr>
          <p:cNvPr id="17458" name="Rectangle 181"/>
          <p:cNvSpPr>
            <a:spLocks noChangeArrowheads="1"/>
          </p:cNvSpPr>
          <p:nvPr/>
        </p:nvSpPr>
        <p:spPr bwMode="auto">
          <a:xfrm>
            <a:off x="1431925" y="2806700"/>
            <a:ext cx="217488" cy="1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10.6</a:t>
            </a:r>
          </a:p>
        </p:txBody>
      </p:sp>
      <p:sp>
        <p:nvSpPr>
          <p:cNvPr id="17459" name="Rectangle 182"/>
          <p:cNvSpPr>
            <a:spLocks noChangeArrowheads="1"/>
          </p:cNvSpPr>
          <p:nvPr/>
        </p:nvSpPr>
        <p:spPr bwMode="auto">
          <a:xfrm>
            <a:off x="1863725" y="4629150"/>
            <a:ext cx="61913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2</a:t>
            </a:r>
          </a:p>
        </p:txBody>
      </p:sp>
      <p:sp>
        <p:nvSpPr>
          <p:cNvPr id="17460" name="Rectangle 183"/>
          <p:cNvSpPr>
            <a:spLocks noChangeArrowheads="1"/>
          </p:cNvSpPr>
          <p:nvPr/>
        </p:nvSpPr>
        <p:spPr bwMode="auto">
          <a:xfrm>
            <a:off x="2265363" y="4546600"/>
            <a:ext cx="15557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2.7</a:t>
            </a:r>
          </a:p>
        </p:txBody>
      </p:sp>
      <p:sp>
        <p:nvSpPr>
          <p:cNvPr id="17461" name="Rectangle 184"/>
          <p:cNvSpPr>
            <a:spLocks noChangeArrowheads="1"/>
          </p:cNvSpPr>
          <p:nvPr/>
        </p:nvSpPr>
        <p:spPr bwMode="auto">
          <a:xfrm>
            <a:off x="2673350" y="4368800"/>
            <a:ext cx="15557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3.5</a:t>
            </a:r>
          </a:p>
        </p:txBody>
      </p:sp>
      <p:sp>
        <p:nvSpPr>
          <p:cNvPr id="17462" name="Rectangle 185"/>
          <p:cNvSpPr>
            <a:spLocks noChangeArrowheads="1"/>
          </p:cNvSpPr>
          <p:nvPr/>
        </p:nvSpPr>
        <p:spPr bwMode="auto">
          <a:xfrm>
            <a:off x="3071813" y="4856163"/>
            <a:ext cx="61912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</a:t>
            </a:r>
          </a:p>
        </p:txBody>
      </p:sp>
      <p:sp>
        <p:nvSpPr>
          <p:cNvPr id="17463" name="Rectangle 186"/>
          <p:cNvSpPr>
            <a:spLocks noChangeArrowheads="1"/>
          </p:cNvSpPr>
          <p:nvPr/>
        </p:nvSpPr>
        <p:spPr bwMode="auto">
          <a:xfrm>
            <a:off x="3481388" y="4876800"/>
            <a:ext cx="15557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1.2</a:t>
            </a:r>
          </a:p>
        </p:txBody>
      </p:sp>
      <p:sp>
        <p:nvSpPr>
          <p:cNvPr id="17464" name="Rectangle 187"/>
          <p:cNvSpPr>
            <a:spLocks noChangeArrowheads="1"/>
          </p:cNvSpPr>
          <p:nvPr/>
        </p:nvSpPr>
        <p:spPr bwMode="auto">
          <a:xfrm>
            <a:off x="3889375" y="4962525"/>
            <a:ext cx="15557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0.8</a:t>
            </a:r>
          </a:p>
        </p:txBody>
      </p:sp>
      <p:sp>
        <p:nvSpPr>
          <p:cNvPr id="17465" name="Rectangle 188"/>
          <p:cNvSpPr>
            <a:spLocks noChangeArrowheads="1"/>
          </p:cNvSpPr>
          <p:nvPr/>
        </p:nvSpPr>
        <p:spPr bwMode="auto">
          <a:xfrm>
            <a:off x="4283075" y="5121275"/>
            <a:ext cx="16827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1000"/>
              <a:t>0.1</a:t>
            </a:r>
          </a:p>
        </p:txBody>
      </p:sp>
      <p:sp>
        <p:nvSpPr>
          <p:cNvPr id="17466" name="Rectangle 189"/>
          <p:cNvSpPr>
            <a:spLocks noChangeArrowheads="1"/>
          </p:cNvSpPr>
          <p:nvPr/>
        </p:nvSpPr>
        <p:spPr bwMode="auto">
          <a:xfrm>
            <a:off x="4697413" y="5027613"/>
            <a:ext cx="153987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0.5</a:t>
            </a:r>
          </a:p>
        </p:txBody>
      </p:sp>
      <p:sp>
        <p:nvSpPr>
          <p:cNvPr id="17467" name="Rectangle 190"/>
          <p:cNvSpPr>
            <a:spLocks noChangeArrowheads="1"/>
          </p:cNvSpPr>
          <p:nvPr/>
        </p:nvSpPr>
        <p:spPr bwMode="auto">
          <a:xfrm>
            <a:off x="5099050" y="4594225"/>
            <a:ext cx="153988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2.5</a:t>
            </a:r>
          </a:p>
        </p:txBody>
      </p:sp>
      <p:sp>
        <p:nvSpPr>
          <p:cNvPr id="17468" name="Rectangle 191"/>
          <p:cNvSpPr>
            <a:spLocks noChangeArrowheads="1"/>
          </p:cNvSpPr>
          <p:nvPr/>
        </p:nvSpPr>
        <p:spPr bwMode="auto">
          <a:xfrm>
            <a:off x="5507038" y="4811713"/>
            <a:ext cx="153987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1.5</a:t>
            </a:r>
          </a:p>
        </p:txBody>
      </p:sp>
      <p:sp>
        <p:nvSpPr>
          <p:cNvPr id="17469" name="Rectangle 192"/>
          <p:cNvSpPr>
            <a:spLocks noChangeArrowheads="1"/>
          </p:cNvSpPr>
          <p:nvPr/>
        </p:nvSpPr>
        <p:spPr bwMode="auto">
          <a:xfrm>
            <a:off x="5915025" y="4791075"/>
            <a:ext cx="15557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1.6</a:t>
            </a:r>
          </a:p>
        </p:txBody>
      </p:sp>
      <p:sp>
        <p:nvSpPr>
          <p:cNvPr id="17470" name="Rectangle 193"/>
          <p:cNvSpPr>
            <a:spLocks noChangeArrowheads="1"/>
          </p:cNvSpPr>
          <p:nvPr/>
        </p:nvSpPr>
        <p:spPr bwMode="auto">
          <a:xfrm>
            <a:off x="6313488" y="4962525"/>
            <a:ext cx="15557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0.8</a:t>
            </a:r>
          </a:p>
        </p:txBody>
      </p:sp>
      <p:sp>
        <p:nvSpPr>
          <p:cNvPr id="17471" name="Rectangle 194"/>
          <p:cNvSpPr>
            <a:spLocks noChangeArrowheads="1"/>
          </p:cNvSpPr>
          <p:nvPr/>
        </p:nvSpPr>
        <p:spPr bwMode="auto">
          <a:xfrm>
            <a:off x="6723063" y="4989513"/>
            <a:ext cx="15557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0.7</a:t>
            </a:r>
          </a:p>
        </p:txBody>
      </p:sp>
      <p:sp>
        <p:nvSpPr>
          <p:cNvPr id="17472" name="Rectangle 195"/>
          <p:cNvSpPr>
            <a:spLocks noChangeArrowheads="1"/>
          </p:cNvSpPr>
          <p:nvPr/>
        </p:nvSpPr>
        <p:spPr bwMode="auto">
          <a:xfrm>
            <a:off x="7121525" y="4941888"/>
            <a:ext cx="155575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0.9</a:t>
            </a:r>
          </a:p>
        </p:txBody>
      </p:sp>
      <p:sp>
        <p:nvSpPr>
          <p:cNvPr id="17473" name="Rectangle 196"/>
          <p:cNvSpPr>
            <a:spLocks noChangeArrowheads="1"/>
          </p:cNvSpPr>
          <p:nvPr/>
        </p:nvSpPr>
        <p:spPr bwMode="auto">
          <a:xfrm>
            <a:off x="7531100" y="4989513"/>
            <a:ext cx="153988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0.7</a:t>
            </a:r>
          </a:p>
        </p:txBody>
      </p:sp>
      <p:sp>
        <p:nvSpPr>
          <p:cNvPr id="17474" name="Rectangle 197"/>
          <p:cNvSpPr>
            <a:spLocks noChangeArrowheads="1"/>
          </p:cNvSpPr>
          <p:nvPr/>
        </p:nvSpPr>
        <p:spPr bwMode="auto">
          <a:xfrm>
            <a:off x="7962900" y="4924425"/>
            <a:ext cx="61913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</a:t>
            </a:r>
          </a:p>
        </p:txBody>
      </p:sp>
      <p:sp>
        <p:nvSpPr>
          <p:cNvPr id="17475" name="Rectangle 198"/>
          <p:cNvSpPr>
            <a:spLocks noChangeArrowheads="1"/>
          </p:cNvSpPr>
          <p:nvPr/>
        </p:nvSpPr>
        <p:spPr bwMode="auto">
          <a:xfrm>
            <a:off x="8339138" y="5075238"/>
            <a:ext cx="153987" cy="12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0.3</a:t>
            </a:r>
          </a:p>
        </p:txBody>
      </p:sp>
      <p:sp>
        <p:nvSpPr>
          <p:cNvPr id="17476" name="Rectangle 199"/>
          <p:cNvSpPr>
            <a:spLocks noChangeArrowheads="1"/>
          </p:cNvSpPr>
          <p:nvPr/>
        </p:nvSpPr>
        <p:spPr bwMode="auto">
          <a:xfrm>
            <a:off x="665163" y="5207000"/>
            <a:ext cx="68262" cy="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000"/>
              <a:t>0</a:t>
            </a:r>
          </a:p>
        </p:txBody>
      </p:sp>
      <p:sp>
        <p:nvSpPr>
          <p:cNvPr id="17477" name="Rectangle 200"/>
          <p:cNvSpPr>
            <a:spLocks noChangeArrowheads="1"/>
          </p:cNvSpPr>
          <p:nvPr/>
        </p:nvSpPr>
        <p:spPr bwMode="auto">
          <a:xfrm>
            <a:off x="665163" y="4764088"/>
            <a:ext cx="68262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000"/>
              <a:t>2</a:t>
            </a:r>
          </a:p>
        </p:txBody>
      </p:sp>
      <p:sp>
        <p:nvSpPr>
          <p:cNvPr id="17478" name="Rectangle 201"/>
          <p:cNvSpPr>
            <a:spLocks noChangeArrowheads="1"/>
          </p:cNvSpPr>
          <p:nvPr/>
        </p:nvSpPr>
        <p:spPr bwMode="auto">
          <a:xfrm>
            <a:off x="665163" y="4332288"/>
            <a:ext cx="68262" cy="1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000"/>
              <a:t>4</a:t>
            </a:r>
          </a:p>
        </p:txBody>
      </p:sp>
      <p:sp>
        <p:nvSpPr>
          <p:cNvPr id="17479" name="Rectangle 202"/>
          <p:cNvSpPr>
            <a:spLocks noChangeArrowheads="1"/>
          </p:cNvSpPr>
          <p:nvPr/>
        </p:nvSpPr>
        <p:spPr bwMode="auto">
          <a:xfrm>
            <a:off x="665163" y="3889375"/>
            <a:ext cx="68262" cy="14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000"/>
              <a:t>6</a:t>
            </a:r>
          </a:p>
        </p:txBody>
      </p:sp>
      <p:sp>
        <p:nvSpPr>
          <p:cNvPr id="17480" name="Rectangle 203"/>
          <p:cNvSpPr>
            <a:spLocks noChangeArrowheads="1"/>
          </p:cNvSpPr>
          <p:nvPr/>
        </p:nvSpPr>
        <p:spPr bwMode="auto">
          <a:xfrm>
            <a:off x="665163" y="3446463"/>
            <a:ext cx="68262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000"/>
              <a:t>8</a:t>
            </a:r>
          </a:p>
        </p:txBody>
      </p:sp>
      <p:sp>
        <p:nvSpPr>
          <p:cNvPr id="17481" name="Rectangle 204"/>
          <p:cNvSpPr>
            <a:spLocks noChangeArrowheads="1"/>
          </p:cNvSpPr>
          <p:nvPr/>
        </p:nvSpPr>
        <p:spPr bwMode="auto">
          <a:xfrm>
            <a:off x="596900" y="3005138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000"/>
              <a:t>10</a:t>
            </a:r>
          </a:p>
        </p:txBody>
      </p:sp>
      <p:sp>
        <p:nvSpPr>
          <p:cNvPr id="17482" name="Rectangle 205"/>
          <p:cNvSpPr>
            <a:spLocks noChangeArrowheads="1"/>
          </p:cNvSpPr>
          <p:nvPr/>
        </p:nvSpPr>
        <p:spPr bwMode="auto">
          <a:xfrm>
            <a:off x="598488" y="2571750"/>
            <a:ext cx="134937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000"/>
              <a:t>12</a:t>
            </a:r>
          </a:p>
        </p:txBody>
      </p:sp>
      <p:sp>
        <p:nvSpPr>
          <p:cNvPr id="17483" name="Rectangle 206"/>
          <p:cNvSpPr>
            <a:spLocks noChangeArrowheads="1"/>
          </p:cNvSpPr>
          <p:nvPr/>
        </p:nvSpPr>
        <p:spPr bwMode="auto">
          <a:xfrm>
            <a:off x="596900" y="2128838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000"/>
              <a:t>14</a:t>
            </a:r>
          </a:p>
        </p:txBody>
      </p:sp>
      <p:sp>
        <p:nvSpPr>
          <p:cNvPr id="17484" name="Rectangle 207"/>
          <p:cNvSpPr>
            <a:spLocks noChangeArrowheads="1"/>
          </p:cNvSpPr>
          <p:nvPr/>
        </p:nvSpPr>
        <p:spPr bwMode="auto">
          <a:xfrm>
            <a:off x="596900" y="1687513"/>
            <a:ext cx="136525" cy="13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000"/>
              <a:t>16</a:t>
            </a:r>
          </a:p>
        </p:txBody>
      </p:sp>
      <p:sp>
        <p:nvSpPr>
          <p:cNvPr id="17485" name="Rectangle 208"/>
          <p:cNvSpPr>
            <a:spLocks noChangeArrowheads="1"/>
          </p:cNvSpPr>
          <p:nvPr/>
        </p:nvSpPr>
        <p:spPr bwMode="auto">
          <a:xfrm rot="-3600000">
            <a:off x="568325" y="5481638"/>
            <a:ext cx="504825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All Sites</a:t>
            </a:r>
          </a:p>
        </p:txBody>
      </p:sp>
      <p:sp>
        <p:nvSpPr>
          <p:cNvPr id="17486" name="Rectangle 209"/>
          <p:cNvSpPr>
            <a:spLocks noChangeArrowheads="1"/>
          </p:cNvSpPr>
          <p:nvPr/>
        </p:nvSpPr>
        <p:spPr bwMode="auto">
          <a:xfrm rot="-3600000">
            <a:off x="435769" y="5785644"/>
            <a:ext cx="12779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>
                <a:solidFill>
                  <a:srgbClr val="FF0000"/>
                </a:solidFill>
              </a:rPr>
              <a:t>Lung &amp; bronchus</a:t>
            </a:r>
          </a:p>
        </p:txBody>
      </p:sp>
      <p:sp>
        <p:nvSpPr>
          <p:cNvPr id="17487" name="Rectangle 210"/>
          <p:cNvSpPr>
            <a:spLocks noChangeArrowheads="1"/>
          </p:cNvSpPr>
          <p:nvPr/>
        </p:nvSpPr>
        <p:spPr bwMode="auto">
          <a:xfrm rot="-3600000">
            <a:off x="1315243" y="5485607"/>
            <a:ext cx="61436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>
                <a:solidFill>
                  <a:srgbClr val="FF0000"/>
                </a:solidFill>
              </a:rPr>
              <a:t>Prostate</a:t>
            </a:r>
          </a:p>
        </p:txBody>
      </p:sp>
      <p:sp>
        <p:nvSpPr>
          <p:cNvPr id="17488" name="Rectangle 211"/>
          <p:cNvSpPr>
            <a:spLocks noChangeArrowheads="1"/>
          </p:cNvSpPr>
          <p:nvPr/>
        </p:nvSpPr>
        <p:spPr bwMode="auto">
          <a:xfrm rot="-3600000">
            <a:off x="1817688" y="5434013"/>
            <a:ext cx="4762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>
                <a:solidFill>
                  <a:srgbClr val="FF0000"/>
                </a:solidFill>
              </a:rPr>
              <a:t>Breast</a:t>
            </a:r>
          </a:p>
        </p:txBody>
      </p:sp>
      <p:sp>
        <p:nvSpPr>
          <p:cNvPr id="17489" name="Rectangle 215"/>
          <p:cNvSpPr>
            <a:spLocks noChangeArrowheads="1"/>
          </p:cNvSpPr>
          <p:nvPr/>
        </p:nvSpPr>
        <p:spPr bwMode="auto">
          <a:xfrm rot="-3600000">
            <a:off x="2157413" y="5770563"/>
            <a:ext cx="113665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>
                <a:solidFill>
                  <a:srgbClr val="FF0000"/>
                </a:solidFill>
              </a:rPr>
              <a:t>Urinary bladder</a:t>
            </a:r>
          </a:p>
        </p:txBody>
      </p:sp>
      <p:sp>
        <p:nvSpPr>
          <p:cNvPr id="17490" name="Rectangle 216"/>
          <p:cNvSpPr>
            <a:spLocks noChangeArrowheads="1"/>
          </p:cNvSpPr>
          <p:nvPr/>
        </p:nvSpPr>
        <p:spPr bwMode="auto">
          <a:xfrm rot="-3600000">
            <a:off x="2768600" y="5581650"/>
            <a:ext cx="922338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Non-Hodgkin </a:t>
            </a:r>
          </a:p>
          <a:p>
            <a:pPr algn="r"/>
            <a:r>
              <a:rPr lang="en-US" altLang="zh-TW" sz="1200"/>
              <a:t>lymphoma</a:t>
            </a:r>
          </a:p>
        </p:txBody>
      </p:sp>
      <p:sp>
        <p:nvSpPr>
          <p:cNvPr id="17491" name="Rectangle 217"/>
          <p:cNvSpPr>
            <a:spLocks noChangeArrowheads="1"/>
          </p:cNvSpPr>
          <p:nvPr/>
        </p:nvSpPr>
        <p:spPr bwMode="auto">
          <a:xfrm rot="-3600000">
            <a:off x="2792412" y="5824538"/>
            <a:ext cx="1304925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Kidney &amp; renal pelvis</a:t>
            </a:r>
          </a:p>
        </p:txBody>
      </p:sp>
      <p:sp>
        <p:nvSpPr>
          <p:cNvPr id="17492" name="Rectangle 218"/>
          <p:cNvSpPr>
            <a:spLocks noChangeArrowheads="1"/>
          </p:cNvSpPr>
          <p:nvPr/>
        </p:nvSpPr>
        <p:spPr bwMode="auto">
          <a:xfrm rot="-3600000">
            <a:off x="3831431" y="5463382"/>
            <a:ext cx="46672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Thyroid</a:t>
            </a:r>
          </a:p>
        </p:txBody>
      </p:sp>
      <p:sp>
        <p:nvSpPr>
          <p:cNvPr id="17493" name="Rectangle 219"/>
          <p:cNvSpPr>
            <a:spLocks noChangeArrowheads="1"/>
          </p:cNvSpPr>
          <p:nvPr/>
        </p:nvSpPr>
        <p:spPr bwMode="auto">
          <a:xfrm rot="-3600000">
            <a:off x="3906044" y="5653882"/>
            <a:ext cx="909637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Uterine corpus</a:t>
            </a:r>
          </a:p>
        </p:txBody>
      </p:sp>
      <p:sp>
        <p:nvSpPr>
          <p:cNvPr id="17494" name="Rectangle 220"/>
          <p:cNvSpPr>
            <a:spLocks noChangeArrowheads="1"/>
          </p:cNvSpPr>
          <p:nvPr/>
        </p:nvSpPr>
        <p:spPr bwMode="auto">
          <a:xfrm rot="-3600000">
            <a:off x="4552157" y="5517356"/>
            <a:ext cx="590550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Pancreas</a:t>
            </a:r>
          </a:p>
        </p:txBody>
      </p:sp>
      <p:sp>
        <p:nvSpPr>
          <p:cNvPr id="17495" name="Rectangle 221"/>
          <p:cNvSpPr>
            <a:spLocks noChangeArrowheads="1"/>
          </p:cNvSpPr>
          <p:nvPr/>
        </p:nvSpPr>
        <p:spPr bwMode="auto">
          <a:xfrm rot="-3600000">
            <a:off x="4948238" y="5522913"/>
            <a:ext cx="604837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Leukemia</a:t>
            </a:r>
          </a:p>
        </p:txBody>
      </p:sp>
      <p:sp>
        <p:nvSpPr>
          <p:cNvPr id="17496" name="Rectangle 222"/>
          <p:cNvSpPr>
            <a:spLocks noChangeArrowheads="1"/>
          </p:cNvSpPr>
          <p:nvPr/>
        </p:nvSpPr>
        <p:spPr bwMode="auto">
          <a:xfrm rot="-3600000">
            <a:off x="4871244" y="5776119"/>
            <a:ext cx="134937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Liver &amp; intrahepatic </a:t>
            </a:r>
          </a:p>
          <a:p>
            <a:pPr algn="r"/>
            <a:r>
              <a:rPr lang="en-US" altLang="zh-TW" sz="1200"/>
              <a:t>bile duct</a:t>
            </a:r>
          </a:p>
        </p:txBody>
      </p:sp>
      <p:sp>
        <p:nvSpPr>
          <p:cNvPr id="17497" name="Rectangle 223"/>
          <p:cNvSpPr>
            <a:spLocks noChangeArrowheads="1"/>
          </p:cNvSpPr>
          <p:nvPr/>
        </p:nvSpPr>
        <p:spPr bwMode="auto">
          <a:xfrm rot="-3600000">
            <a:off x="5506244" y="5690394"/>
            <a:ext cx="10668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Brain &amp; other</a:t>
            </a:r>
          </a:p>
          <a:p>
            <a:pPr algn="r"/>
            <a:r>
              <a:rPr lang="en-US" altLang="zh-TW" sz="1200"/>
              <a:t>nervous system</a:t>
            </a:r>
          </a:p>
        </p:txBody>
      </p:sp>
      <p:sp>
        <p:nvSpPr>
          <p:cNvPr id="17498" name="Rectangle 224"/>
          <p:cNvSpPr>
            <a:spLocks noChangeArrowheads="1"/>
          </p:cNvSpPr>
          <p:nvPr/>
        </p:nvSpPr>
        <p:spPr bwMode="auto">
          <a:xfrm rot="-3600000">
            <a:off x="6294438" y="5502275"/>
            <a:ext cx="552450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Stomach</a:t>
            </a:r>
          </a:p>
        </p:txBody>
      </p:sp>
      <p:sp>
        <p:nvSpPr>
          <p:cNvPr id="17499" name="Rectangle 225"/>
          <p:cNvSpPr>
            <a:spLocks noChangeArrowheads="1"/>
          </p:cNvSpPr>
          <p:nvPr/>
        </p:nvSpPr>
        <p:spPr bwMode="auto">
          <a:xfrm rot="-3600000">
            <a:off x="6736556" y="5425282"/>
            <a:ext cx="373063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Ovary</a:t>
            </a:r>
          </a:p>
        </p:txBody>
      </p:sp>
      <p:sp>
        <p:nvSpPr>
          <p:cNvPr id="17500" name="Rectangle 226"/>
          <p:cNvSpPr>
            <a:spLocks noChangeArrowheads="1"/>
          </p:cNvSpPr>
          <p:nvPr/>
        </p:nvSpPr>
        <p:spPr bwMode="auto">
          <a:xfrm rot="-3600000">
            <a:off x="6996112" y="5507038"/>
            <a:ext cx="568325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Myeloma</a:t>
            </a:r>
          </a:p>
        </p:txBody>
      </p:sp>
      <p:sp>
        <p:nvSpPr>
          <p:cNvPr id="17501" name="Rectangle 227"/>
          <p:cNvSpPr>
            <a:spLocks noChangeArrowheads="1"/>
          </p:cNvSpPr>
          <p:nvPr/>
        </p:nvSpPr>
        <p:spPr bwMode="auto">
          <a:xfrm rot="-3600000">
            <a:off x="7292975" y="5564188"/>
            <a:ext cx="698500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Esophagus</a:t>
            </a:r>
          </a:p>
        </p:txBody>
      </p:sp>
      <p:sp>
        <p:nvSpPr>
          <p:cNvPr id="17502" name="Rectangle 228"/>
          <p:cNvSpPr>
            <a:spLocks noChangeArrowheads="1"/>
          </p:cNvSpPr>
          <p:nvPr/>
        </p:nvSpPr>
        <p:spPr bwMode="auto">
          <a:xfrm rot="-3600000">
            <a:off x="7589044" y="5630069"/>
            <a:ext cx="855662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/>
              <a:t>Uterine cervix</a:t>
            </a:r>
          </a:p>
        </p:txBody>
      </p:sp>
      <p:sp>
        <p:nvSpPr>
          <p:cNvPr id="17503" name="Rectangle 236"/>
          <p:cNvSpPr>
            <a:spLocks noChangeArrowheads="1"/>
          </p:cNvSpPr>
          <p:nvPr/>
        </p:nvSpPr>
        <p:spPr bwMode="auto">
          <a:xfrm rot="-3600000">
            <a:off x="2262982" y="5415756"/>
            <a:ext cx="438150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r"/>
            <a:r>
              <a:rPr lang="en-US" altLang="zh-TW" sz="1200">
                <a:solidFill>
                  <a:srgbClr val="FF0000"/>
                </a:solidFill>
              </a:rPr>
              <a:t>Colon</a:t>
            </a:r>
          </a:p>
        </p:txBody>
      </p:sp>
      <p:sp>
        <p:nvSpPr>
          <p:cNvPr id="17504" name="Rectangle 239"/>
          <p:cNvSpPr>
            <a:spLocks noChangeArrowheads="1"/>
          </p:cNvSpPr>
          <p:nvPr/>
        </p:nvSpPr>
        <p:spPr bwMode="auto">
          <a:xfrm>
            <a:off x="862013" y="838200"/>
            <a:ext cx="814387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100 (1,529,560)</a:t>
            </a:r>
          </a:p>
        </p:txBody>
      </p:sp>
      <p:sp>
        <p:nvSpPr>
          <p:cNvPr id="17505" name="Rectangle 240"/>
          <p:cNvSpPr>
            <a:spLocks noChangeArrowheads="1"/>
          </p:cNvSpPr>
          <p:nvPr/>
        </p:nvSpPr>
        <p:spPr bwMode="auto">
          <a:xfrm>
            <a:off x="1066800" y="1025525"/>
            <a:ext cx="750888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TW" sz="900"/>
              <a:t>37.2 (569,490)</a:t>
            </a:r>
          </a:p>
        </p:txBody>
      </p:sp>
      <p:sp>
        <p:nvSpPr>
          <p:cNvPr id="17506" name="Rectangle 229"/>
          <p:cNvSpPr>
            <a:spLocks noChangeArrowheads="1"/>
          </p:cNvSpPr>
          <p:nvPr/>
        </p:nvSpPr>
        <p:spPr bwMode="auto">
          <a:xfrm>
            <a:off x="6461125" y="2381250"/>
            <a:ext cx="168275" cy="1571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507" name="Rectangle 231"/>
          <p:cNvSpPr>
            <a:spLocks noChangeArrowheads="1"/>
          </p:cNvSpPr>
          <p:nvPr/>
        </p:nvSpPr>
        <p:spPr bwMode="auto">
          <a:xfrm>
            <a:off x="6724650" y="2371725"/>
            <a:ext cx="1458913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zh-TW" sz="1200"/>
              <a:t>Estimated New Cases</a:t>
            </a:r>
            <a:endParaRPr lang="en-US" altLang="zh-TW"/>
          </a:p>
        </p:txBody>
      </p:sp>
      <p:sp>
        <p:nvSpPr>
          <p:cNvPr id="17508" name="Rectangle 232"/>
          <p:cNvSpPr>
            <a:spLocks noChangeArrowheads="1"/>
          </p:cNvSpPr>
          <p:nvPr/>
        </p:nvSpPr>
        <p:spPr bwMode="auto">
          <a:xfrm>
            <a:off x="6461125" y="2620963"/>
            <a:ext cx="168275" cy="158750"/>
          </a:xfrm>
          <a:prstGeom prst="rect">
            <a:avLst/>
          </a:prstGeom>
          <a:solidFill>
            <a:srgbClr val="FF4A37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509" name="Rectangle 234"/>
          <p:cNvSpPr>
            <a:spLocks noChangeArrowheads="1"/>
          </p:cNvSpPr>
          <p:nvPr/>
        </p:nvSpPr>
        <p:spPr bwMode="auto">
          <a:xfrm>
            <a:off x="6724650" y="2611438"/>
            <a:ext cx="1169988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altLang="zh-TW" sz="1200"/>
              <a:t>Estimated Deaths</a:t>
            </a:r>
            <a:endParaRPr lang="en-US" altLang="zh-TW"/>
          </a:p>
        </p:txBody>
      </p:sp>
      <p:sp>
        <p:nvSpPr>
          <p:cNvPr id="17510" name="文字方塊 2"/>
          <p:cNvSpPr txBox="1">
            <a:spLocks noChangeArrowheads="1"/>
          </p:cNvSpPr>
          <p:nvPr/>
        </p:nvSpPr>
        <p:spPr bwMode="auto">
          <a:xfrm>
            <a:off x="381000" y="315913"/>
            <a:ext cx="8458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800" i="0"/>
              <a:t>Estimated Mortality Rate of New Cancer Cases by Sex for All Sites, US, 2010</a:t>
            </a:r>
            <a:endParaRPr lang="zh-TW" altLang="en-US" sz="1800" i="0"/>
          </a:p>
        </p:txBody>
      </p:sp>
      <p:sp>
        <p:nvSpPr>
          <p:cNvPr id="17511" name="文字方塊 2"/>
          <p:cNvSpPr txBox="1">
            <a:spLocks noChangeArrowheads="1"/>
          </p:cNvSpPr>
          <p:nvPr/>
        </p:nvSpPr>
        <p:spPr bwMode="auto">
          <a:xfrm>
            <a:off x="5273675" y="6553200"/>
            <a:ext cx="37941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000"/>
              <a:t>Causes of cancers Atlanta: American Cancer Society; 2010.</a:t>
            </a:r>
            <a:endParaRPr lang="zh-TW" altLang="en-US" sz="1000"/>
          </a:p>
        </p:txBody>
      </p:sp>
      <p:sp>
        <p:nvSpPr>
          <p:cNvPr id="17512" name="文字方塊 154"/>
          <p:cNvSpPr txBox="1">
            <a:spLocks noChangeArrowheads="1"/>
          </p:cNvSpPr>
          <p:nvPr/>
        </p:nvSpPr>
        <p:spPr bwMode="auto">
          <a:xfrm rot="-5400000">
            <a:off x="-213518" y="3056731"/>
            <a:ext cx="13128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200"/>
              <a:t>Percentage (%)</a:t>
            </a:r>
            <a:endParaRPr lang="zh-TW" altLang="en-US" sz="1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群組 253"/>
          <p:cNvGrpSpPr>
            <a:grpSpLocks/>
          </p:cNvGrpSpPr>
          <p:nvPr/>
        </p:nvGrpSpPr>
        <p:grpSpPr bwMode="auto">
          <a:xfrm>
            <a:off x="669925" y="823913"/>
            <a:ext cx="8140700" cy="5957887"/>
            <a:chOff x="669925" y="609600"/>
            <a:chExt cx="8140700" cy="5958317"/>
          </a:xfrm>
        </p:grpSpPr>
        <p:grpSp>
          <p:nvGrpSpPr>
            <p:cNvPr id="18437" name="Group 337"/>
            <p:cNvGrpSpPr>
              <a:grpSpLocks/>
            </p:cNvGrpSpPr>
            <p:nvPr/>
          </p:nvGrpSpPr>
          <p:grpSpPr bwMode="auto">
            <a:xfrm>
              <a:off x="947738" y="793750"/>
              <a:ext cx="7862887" cy="3833812"/>
              <a:chOff x="597" y="477"/>
              <a:chExt cx="4953" cy="2415"/>
            </a:xfrm>
          </p:grpSpPr>
          <p:sp>
            <p:nvSpPr>
              <p:cNvPr id="3" name="Line 11"/>
              <p:cNvSpPr>
                <a:spLocks noChangeShapeType="1"/>
              </p:cNvSpPr>
              <p:nvPr/>
            </p:nvSpPr>
            <p:spPr bwMode="auto">
              <a:xfrm>
                <a:off x="597" y="2892"/>
                <a:ext cx="4953" cy="0"/>
              </a:xfrm>
              <a:prstGeom prst="line">
                <a:avLst/>
              </a:prstGeom>
              <a:noFill/>
              <a:ln w="0">
                <a:solidFill>
                  <a:schemeClr val="tx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4" name="Line 12"/>
              <p:cNvSpPr>
                <a:spLocks noChangeShapeType="1"/>
              </p:cNvSpPr>
              <p:nvPr/>
            </p:nvSpPr>
            <p:spPr bwMode="auto">
              <a:xfrm>
                <a:off x="597" y="2622"/>
                <a:ext cx="4953" cy="0"/>
              </a:xfrm>
              <a:prstGeom prst="line">
                <a:avLst/>
              </a:prstGeom>
              <a:noFill/>
              <a:ln w="0">
                <a:solidFill>
                  <a:schemeClr val="tx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5" name="Line 13"/>
              <p:cNvSpPr>
                <a:spLocks noChangeShapeType="1"/>
              </p:cNvSpPr>
              <p:nvPr/>
            </p:nvSpPr>
            <p:spPr bwMode="auto">
              <a:xfrm>
                <a:off x="597" y="2356"/>
                <a:ext cx="4953" cy="0"/>
              </a:xfrm>
              <a:prstGeom prst="line">
                <a:avLst/>
              </a:prstGeom>
              <a:noFill/>
              <a:ln w="0">
                <a:solidFill>
                  <a:schemeClr val="tx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6" name="Line 14"/>
              <p:cNvSpPr>
                <a:spLocks noChangeShapeType="1"/>
              </p:cNvSpPr>
              <p:nvPr/>
            </p:nvSpPr>
            <p:spPr bwMode="auto">
              <a:xfrm>
                <a:off x="597" y="2085"/>
                <a:ext cx="4953" cy="0"/>
              </a:xfrm>
              <a:prstGeom prst="line">
                <a:avLst/>
              </a:prstGeom>
              <a:noFill/>
              <a:ln w="0">
                <a:solidFill>
                  <a:schemeClr val="tx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7" name="Line 15"/>
              <p:cNvSpPr>
                <a:spLocks noChangeShapeType="1"/>
              </p:cNvSpPr>
              <p:nvPr/>
            </p:nvSpPr>
            <p:spPr bwMode="auto">
              <a:xfrm>
                <a:off x="597" y="1820"/>
                <a:ext cx="4953" cy="0"/>
              </a:xfrm>
              <a:prstGeom prst="line">
                <a:avLst/>
              </a:prstGeom>
              <a:noFill/>
              <a:ln w="0">
                <a:solidFill>
                  <a:schemeClr val="tx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8" name="Line 16"/>
              <p:cNvSpPr>
                <a:spLocks noChangeShapeType="1"/>
              </p:cNvSpPr>
              <p:nvPr/>
            </p:nvSpPr>
            <p:spPr bwMode="auto">
              <a:xfrm>
                <a:off x="597" y="1549"/>
                <a:ext cx="4953" cy="0"/>
              </a:xfrm>
              <a:prstGeom prst="line">
                <a:avLst/>
              </a:prstGeom>
              <a:noFill/>
              <a:ln w="0">
                <a:solidFill>
                  <a:schemeClr val="tx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9" name="Line 17"/>
              <p:cNvSpPr>
                <a:spLocks noChangeShapeType="1"/>
              </p:cNvSpPr>
              <p:nvPr/>
            </p:nvSpPr>
            <p:spPr bwMode="auto">
              <a:xfrm>
                <a:off x="597" y="1284"/>
                <a:ext cx="4953" cy="0"/>
              </a:xfrm>
              <a:prstGeom prst="line">
                <a:avLst/>
              </a:prstGeom>
              <a:noFill/>
              <a:ln w="0">
                <a:solidFill>
                  <a:schemeClr val="tx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10" name="Line 18"/>
              <p:cNvSpPr>
                <a:spLocks noChangeShapeType="1"/>
              </p:cNvSpPr>
              <p:nvPr/>
            </p:nvSpPr>
            <p:spPr bwMode="auto">
              <a:xfrm>
                <a:off x="597" y="1013"/>
                <a:ext cx="4953" cy="0"/>
              </a:xfrm>
              <a:prstGeom prst="line">
                <a:avLst/>
              </a:prstGeom>
              <a:noFill/>
              <a:ln w="0">
                <a:solidFill>
                  <a:schemeClr val="tx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11" name="Line 19"/>
              <p:cNvSpPr>
                <a:spLocks noChangeShapeType="1"/>
              </p:cNvSpPr>
              <p:nvPr/>
            </p:nvSpPr>
            <p:spPr bwMode="auto">
              <a:xfrm>
                <a:off x="597" y="748"/>
                <a:ext cx="4953" cy="0"/>
              </a:xfrm>
              <a:prstGeom prst="line">
                <a:avLst/>
              </a:prstGeom>
              <a:noFill/>
              <a:ln w="0">
                <a:solidFill>
                  <a:schemeClr val="tx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12" name="Line 20"/>
              <p:cNvSpPr>
                <a:spLocks noChangeShapeType="1"/>
              </p:cNvSpPr>
              <p:nvPr/>
            </p:nvSpPr>
            <p:spPr bwMode="auto">
              <a:xfrm>
                <a:off x="597" y="477"/>
                <a:ext cx="4953" cy="0"/>
              </a:xfrm>
              <a:prstGeom prst="line">
                <a:avLst/>
              </a:prstGeom>
              <a:noFill/>
              <a:ln w="0">
                <a:solidFill>
                  <a:schemeClr val="tx1">
                    <a:lumMod val="65000"/>
                  </a:schemeClr>
                </a:solidFill>
                <a:round/>
                <a:headEnd/>
                <a:tailEnd/>
              </a:ln>
              <a:extLst>
                <a:ext uri="{909E8E84-426E-40DD-AFC4-6F175D3DCCD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</p:grpSp>
        <p:grpSp>
          <p:nvGrpSpPr>
            <p:cNvPr id="13" name="Group 334"/>
            <p:cNvGrpSpPr>
              <a:grpSpLocks/>
            </p:cNvGrpSpPr>
            <p:nvPr/>
          </p:nvGrpSpPr>
          <p:grpSpPr bwMode="auto">
            <a:xfrm>
              <a:off x="1009650" y="1092200"/>
              <a:ext cx="7607300" cy="3957637"/>
              <a:chOff x="636" y="665"/>
              <a:chExt cx="4792" cy="2493"/>
            </a:xfrm>
            <a:solidFill>
              <a:srgbClr val="FFFF00"/>
            </a:solidFill>
          </p:grpSpPr>
          <p:sp>
            <p:nvSpPr>
              <p:cNvPr id="14" name="Rectangle 21"/>
              <p:cNvSpPr>
                <a:spLocks noChangeArrowheads="1"/>
              </p:cNvSpPr>
              <p:nvPr/>
            </p:nvSpPr>
            <p:spPr bwMode="auto">
              <a:xfrm>
                <a:off x="636" y="1820"/>
                <a:ext cx="38" cy="1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15" name="Rectangle 23"/>
              <p:cNvSpPr>
                <a:spLocks noChangeArrowheads="1"/>
              </p:cNvSpPr>
              <p:nvPr/>
            </p:nvSpPr>
            <p:spPr bwMode="auto">
              <a:xfrm>
                <a:off x="835" y="1306"/>
                <a:ext cx="38" cy="185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16" name="Rectangle 25"/>
              <p:cNvSpPr>
                <a:spLocks noChangeArrowheads="1"/>
              </p:cNvSpPr>
              <p:nvPr/>
            </p:nvSpPr>
            <p:spPr bwMode="auto">
              <a:xfrm>
                <a:off x="1034" y="665"/>
                <a:ext cx="38" cy="249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17" name="Rectangle 27"/>
              <p:cNvSpPr>
                <a:spLocks noChangeArrowheads="1"/>
              </p:cNvSpPr>
              <p:nvPr/>
            </p:nvSpPr>
            <p:spPr bwMode="auto">
              <a:xfrm>
                <a:off x="1233" y="930"/>
                <a:ext cx="38" cy="22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18" name="Rectangle 29"/>
              <p:cNvSpPr>
                <a:spLocks noChangeArrowheads="1"/>
              </p:cNvSpPr>
              <p:nvPr/>
            </p:nvSpPr>
            <p:spPr bwMode="auto">
              <a:xfrm>
                <a:off x="1426" y="958"/>
                <a:ext cx="39" cy="22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19" name="Rectangle 31"/>
              <p:cNvSpPr>
                <a:spLocks noChangeArrowheads="1"/>
              </p:cNvSpPr>
              <p:nvPr/>
            </p:nvSpPr>
            <p:spPr bwMode="auto">
              <a:xfrm>
                <a:off x="1625" y="1146"/>
                <a:ext cx="39" cy="201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20" name="Rectangle 33"/>
              <p:cNvSpPr>
                <a:spLocks noChangeArrowheads="1"/>
              </p:cNvSpPr>
              <p:nvPr/>
            </p:nvSpPr>
            <p:spPr bwMode="auto">
              <a:xfrm>
                <a:off x="1824" y="1173"/>
                <a:ext cx="39" cy="198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21" name="Rectangle 35"/>
              <p:cNvSpPr>
                <a:spLocks noChangeArrowheads="1"/>
              </p:cNvSpPr>
              <p:nvPr/>
            </p:nvSpPr>
            <p:spPr bwMode="auto">
              <a:xfrm>
                <a:off x="2023" y="797"/>
                <a:ext cx="39" cy="236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22" name="Rectangle 37"/>
              <p:cNvSpPr>
                <a:spLocks noChangeArrowheads="1"/>
              </p:cNvSpPr>
              <p:nvPr/>
            </p:nvSpPr>
            <p:spPr bwMode="auto">
              <a:xfrm>
                <a:off x="2222" y="1173"/>
                <a:ext cx="39" cy="198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23" name="Rectangle 39"/>
              <p:cNvSpPr>
                <a:spLocks noChangeArrowheads="1"/>
              </p:cNvSpPr>
              <p:nvPr/>
            </p:nvSpPr>
            <p:spPr bwMode="auto">
              <a:xfrm>
                <a:off x="2421" y="1284"/>
                <a:ext cx="39" cy="187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24" name="Rectangle 41"/>
              <p:cNvSpPr>
                <a:spLocks noChangeArrowheads="1"/>
              </p:cNvSpPr>
              <p:nvPr/>
            </p:nvSpPr>
            <p:spPr bwMode="auto">
              <a:xfrm>
                <a:off x="2615" y="1842"/>
                <a:ext cx="38" cy="131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25" name="Rectangle 43"/>
              <p:cNvSpPr>
                <a:spLocks noChangeArrowheads="1"/>
              </p:cNvSpPr>
              <p:nvPr/>
            </p:nvSpPr>
            <p:spPr bwMode="auto">
              <a:xfrm>
                <a:off x="2814" y="1870"/>
                <a:ext cx="38" cy="1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26" name="Rectangle 45"/>
              <p:cNvSpPr>
                <a:spLocks noChangeArrowheads="1"/>
              </p:cNvSpPr>
              <p:nvPr/>
            </p:nvSpPr>
            <p:spPr bwMode="auto">
              <a:xfrm>
                <a:off x="3013" y="1792"/>
                <a:ext cx="38" cy="136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27" name="Rectangle 47"/>
              <p:cNvSpPr>
                <a:spLocks noChangeArrowheads="1"/>
              </p:cNvSpPr>
              <p:nvPr/>
            </p:nvSpPr>
            <p:spPr bwMode="auto">
              <a:xfrm>
                <a:off x="3212" y="1765"/>
                <a:ext cx="38" cy="139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28" name="Rectangle 49"/>
              <p:cNvSpPr>
                <a:spLocks noChangeArrowheads="1"/>
              </p:cNvSpPr>
              <p:nvPr/>
            </p:nvSpPr>
            <p:spPr bwMode="auto">
              <a:xfrm>
                <a:off x="3411" y="1737"/>
                <a:ext cx="38" cy="1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29" name="Rectangle 51"/>
              <p:cNvSpPr>
                <a:spLocks noChangeArrowheads="1"/>
              </p:cNvSpPr>
              <p:nvPr/>
            </p:nvSpPr>
            <p:spPr bwMode="auto">
              <a:xfrm>
                <a:off x="3610" y="1361"/>
                <a:ext cx="38" cy="17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30" name="Rectangle 53"/>
              <p:cNvSpPr>
                <a:spLocks noChangeArrowheads="1"/>
              </p:cNvSpPr>
              <p:nvPr/>
            </p:nvSpPr>
            <p:spPr bwMode="auto">
              <a:xfrm>
                <a:off x="3803" y="2218"/>
                <a:ext cx="39" cy="9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31" name="Rectangle 55"/>
              <p:cNvSpPr>
                <a:spLocks noChangeArrowheads="1"/>
              </p:cNvSpPr>
              <p:nvPr/>
            </p:nvSpPr>
            <p:spPr bwMode="auto">
              <a:xfrm>
                <a:off x="4002" y="2168"/>
                <a:ext cx="39" cy="99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32" name="Rectangle 57"/>
              <p:cNvSpPr>
                <a:spLocks noChangeArrowheads="1"/>
              </p:cNvSpPr>
              <p:nvPr/>
            </p:nvSpPr>
            <p:spPr bwMode="auto">
              <a:xfrm>
                <a:off x="4201" y="2461"/>
                <a:ext cx="39" cy="6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33" name="Rectangle 59"/>
              <p:cNvSpPr>
                <a:spLocks noChangeArrowheads="1"/>
              </p:cNvSpPr>
              <p:nvPr/>
            </p:nvSpPr>
            <p:spPr bwMode="auto">
              <a:xfrm>
                <a:off x="4400" y="2517"/>
                <a:ext cx="39" cy="64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34" name="Rectangle 61"/>
              <p:cNvSpPr>
                <a:spLocks noChangeArrowheads="1"/>
              </p:cNvSpPr>
              <p:nvPr/>
            </p:nvSpPr>
            <p:spPr bwMode="auto">
              <a:xfrm>
                <a:off x="4599" y="2727"/>
                <a:ext cx="39" cy="43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35" name="Rectangle 63"/>
              <p:cNvSpPr>
                <a:spLocks noChangeArrowheads="1"/>
              </p:cNvSpPr>
              <p:nvPr/>
            </p:nvSpPr>
            <p:spPr bwMode="auto">
              <a:xfrm>
                <a:off x="4798" y="3025"/>
                <a:ext cx="39" cy="13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36" name="Rectangle 65"/>
              <p:cNvSpPr>
                <a:spLocks noChangeArrowheads="1"/>
              </p:cNvSpPr>
              <p:nvPr/>
            </p:nvSpPr>
            <p:spPr bwMode="auto">
              <a:xfrm>
                <a:off x="4992" y="2810"/>
                <a:ext cx="38" cy="34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37" name="Rectangle 67"/>
              <p:cNvSpPr>
                <a:spLocks noChangeArrowheads="1"/>
              </p:cNvSpPr>
              <p:nvPr/>
            </p:nvSpPr>
            <p:spPr bwMode="auto">
              <a:xfrm>
                <a:off x="5191" y="3053"/>
                <a:ext cx="38" cy="10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38" name="Rectangle 69"/>
              <p:cNvSpPr>
                <a:spLocks noChangeArrowheads="1"/>
              </p:cNvSpPr>
              <p:nvPr/>
            </p:nvSpPr>
            <p:spPr bwMode="auto">
              <a:xfrm>
                <a:off x="5390" y="3075"/>
                <a:ext cx="38" cy="8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</p:grpSp>
        <p:sp>
          <p:nvSpPr>
            <p:cNvPr id="18439" name="Rectangle 107"/>
            <p:cNvSpPr>
              <a:spLocks noChangeArrowheads="1"/>
            </p:cNvSpPr>
            <p:nvPr/>
          </p:nvSpPr>
          <p:spPr bwMode="auto">
            <a:xfrm>
              <a:off x="6731000" y="3811587"/>
              <a:ext cx="69850" cy="1238250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40" name="Rectangle 109"/>
            <p:cNvSpPr>
              <a:spLocks noChangeArrowheads="1"/>
            </p:cNvSpPr>
            <p:nvPr/>
          </p:nvSpPr>
          <p:spPr bwMode="auto">
            <a:xfrm>
              <a:off x="7046913" y="3811587"/>
              <a:ext cx="69850" cy="1238250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41" name="Rectangle 115"/>
            <p:cNvSpPr>
              <a:spLocks noChangeArrowheads="1"/>
            </p:cNvSpPr>
            <p:nvPr/>
          </p:nvSpPr>
          <p:spPr bwMode="auto">
            <a:xfrm>
              <a:off x="7985125" y="4497387"/>
              <a:ext cx="71438" cy="552450"/>
            </a:xfrm>
            <a:prstGeom prst="rect">
              <a:avLst/>
            </a:prstGeom>
            <a:solidFill>
              <a:srgbClr val="C0504D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grpSp>
          <p:nvGrpSpPr>
            <p:cNvPr id="42" name="Group 335"/>
            <p:cNvGrpSpPr>
              <a:grpSpLocks/>
            </p:cNvGrpSpPr>
            <p:nvPr/>
          </p:nvGrpSpPr>
          <p:grpSpPr bwMode="auto">
            <a:xfrm>
              <a:off x="1069975" y="1047750"/>
              <a:ext cx="7618413" cy="4002087"/>
              <a:chOff x="674" y="637"/>
              <a:chExt cx="4799" cy="2521"/>
            </a:xfrm>
            <a:solidFill>
              <a:srgbClr val="FF00FF"/>
            </a:solidFill>
          </p:grpSpPr>
          <p:sp>
            <p:nvSpPr>
              <p:cNvPr id="43" name="Rectangle 71"/>
              <p:cNvSpPr>
                <a:spLocks noChangeArrowheads="1"/>
              </p:cNvSpPr>
              <p:nvPr/>
            </p:nvSpPr>
            <p:spPr bwMode="auto">
              <a:xfrm>
                <a:off x="674" y="1709"/>
                <a:ext cx="45" cy="144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44" name="Rectangle 73"/>
              <p:cNvSpPr>
                <a:spLocks noChangeArrowheads="1"/>
              </p:cNvSpPr>
              <p:nvPr/>
            </p:nvSpPr>
            <p:spPr bwMode="auto">
              <a:xfrm>
                <a:off x="873" y="1118"/>
                <a:ext cx="45" cy="20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45" name="Rectangle 75"/>
              <p:cNvSpPr>
                <a:spLocks noChangeArrowheads="1"/>
              </p:cNvSpPr>
              <p:nvPr/>
            </p:nvSpPr>
            <p:spPr bwMode="auto">
              <a:xfrm>
                <a:off x="1072" y="637"/>
                <a:ext cx="45" cy="25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46" name="Rectangle 77"/>
              <p:cNvSpPr>
                <a:spLocks noChangeArrowheads="1"/>
              </p:cNvSpPr>
              <p:nvPr/>
            </p:nvSpPr>
            <p:spPr bwMode="auto">
              <a:xfrm>
                <a:off x="1271" y="665"/>
                <a:ext cx="39" cy="249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47" name="Rectangle 79"/>
              <p:cNvSpPr>
                <a:spLocks noChangeArrowheads="1"/>
              </p:cNvSpPr>
              <p:nvPr/>
            </p:nvSpPr>
            <p:spPr bwMode="auto">
              <a:xfrm>
                <a:off x="1465" y="825"/>
                <a:ext cx="44" cy="233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48" name="Rectangle 81"/>
              <p:cNvSpPr>
                <a:spLocks noChangeArrowheads="1"/>
              </p:cNvSpPr>
              <p:nvPr/>
            </p:nvSpPr>
            <p:spPr bwMode="auto">
              <a:xfrm>
                <a:off x="1664" y="1041"/>
                <a:ext cx="44" cy="21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49" name="Rectangle 83"/>
              <p:cNvSpPr>
                <a:spLocks noChangeArrowheads="1"/>
              </p:cNvSpPr>
              <p:nvPr/>
            </p:nvSpPr>
            <p:spPr bwMode="auto">
              <a:xfrm>
                <a:off x="1863" y="1041"/>
                <a:ext cx="44" cy="21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50" name="Rectangle 85"/>
              <p:cNvSpPr>
                <a:spLocks noChangeArrowheads="1"/>
              </p:cNvSpPr>
              <p:nvPr/>
            </p:nvSpPr>
            <p:spPr bwMode="auto">
              <a:xfrm>
                <a:off x="2062" y="908"/>
                <a:ext cx="44" cy="22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51" name="Rectangle 87"/>
              <p:cNvSpPr>
                <a:spLocks noChangeArrowheads="1"/>
              </p:cNvSpPr>
              <p:nvPr/>
            </p:nvSpPr>
            <p:spPr bwMode="auto">
              <a:xfrm>
                <a:off x="2261" y="1068"/>
                <a:ext cx="44" cy="209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52" name="Rectangle 89"/>
              <p:cNvSpPr>
                <a:spLocks noChangeArrowheads="1"/>
              </p:cNvSpPr>
              <p:nvPr/>
            </p:nvSpPr>
            <p:spPr bwMode="auto">
              <a:xfrm>
                <a:off x="2460" y="1334"/>
                <a:ext cx="39" cy="18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53" name="Rectangle 91"/>
              <p:cNvSpPr>
                <a:spLocks noChangeArrowheads="1"/>
              </p:cNvSpPr>
              <p:nvPr/>
            </p:nvSpPr>
            <p:spPr bwMode="auto">
              <a:xfrm>
                <a:off x="2653" y="1632"/>
                <a:ext cx="45" cy="152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54" name="Rectangle 93"/>
              <p:cNvSpPr>
                <a:spLocks noChangeArrowheads="1"/>
              </p:cNvSpPr>
              <p:nvPr/>
            </p:nvSpPr>
            <p:spPr bwMode="auto">
              <a:xfrm>
                <a:off x="2852" y="1737"/>
                <a:ext cx="45" cy="1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55" name="Rectangle 95"/>
              <p:cNvSpPr>
                <a:spLocks noChangeArrowheads="1"/>
              </p:cNvSpPr>
              <p:nvPr/>
            </p:nvSpPr>
            <p:spPr bwMode="auto">
              <a:xfrm>
                <a:off x="3051" y="1654"/>
                <a:ext cx="45" cy="15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56" name="Rectangle 97"/>
              <p:cNvSpPr>
                <a:spLocks noChangeArrowheads="1"/>
              </p:cNvSpPr>
              <p:nvPr/>
            </p:nvSpPr>
            <p:spPr bwMode="auto">
              <a:xfrm>
                <a:off x="3250" y="1577"/>
                <a:ext cx="45" cy="158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57" name="Rectangle 99"/>
              <p:cNvSpPr>
                <a:spLocks noChangeArrowheads="1"/>
              </p:cNvSpPr>
              <p:nvPr/>
            </p:nvSpPr>
            <p:spPr bwMode="auto">
              <a:xfrm>
                <a:off x="3449" y="1682"/>
                <a:ext cx="45" cy="14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58" name="Rectangle 101"/>
              <p:cNvSpPr>
                <a:spLocks noChangeArrowheads="1"/>
              </p:cNvSpPr>
              <p:nvPr/>
            </p:nvSpPr>
            <p:spPr bwMode="auto">
              <a:xfrm>
                <a:off x="3648" y="1389"/>
                <a:ext cx="39" cy="17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59" name="Rectangle 103"/>
              <p:cNvSpPr>
                <a:spLocks noChangeArrowheads="1"/>
              </p:cNvSpPr>
              <p:nvPr/>
            </p:nvSpPr>
            <p:spPr bwMode="auto">
              <a:xfrm>
                <a:off x="3842" y="2030"/>
                <a:ext cx="44" cy="11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60" name="Rectangle 105"/>
              <p:cNvSpPr>
                <a:spLocks noChangeArrowheads="1"/>
              </p:cNvSpPr>
              <p:nvPr/>
            </p:nvSpPr>
            <p:spPr bwMode="auto">
              <a:xfrm>
                <a:off x="4041" y="2085"/>
                <a:ext cx="44" cy="107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61" name="Rectangle 108"/>
              <p:cNvSpPr>
                <a:spLocks noChangeArrowheads="1"/>
              </p:cNvSpPr>
              <p:nvPr/>
            </p:nvSpPr>
            <p:spPr bwMode="auto">
              <a:xfrm>
                <a:off x="4240" y="2378"/>
                <a:ext cx="44" cy="7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62" name="Rectangle 110"/>
              <p:cNvSpPr>
                <a:spLocks noChangeArrowheads="1"/>
              </p:cNvSpPr>
              <p:nvPr/>
            </p:nvSpPr>
            <p:spPr bwMode="auto">
              <a:xfrm>
                <a:off x="4439" y="2378"/>
                <a:ext cx="44" cy="7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63" name="Rectangle 111"/>
              <p:cNvSpPr>
                <a:spLocks noChangeArrowheads="1"/>
              </p:cNvSpPr>
              <p:nvPr/>
            </p:nvSpPr>
            <p:spPr bwMode="auto">
              <a:xfrm>
                <a:off x="4638" y="2677"/>
                <a:ext cx="44" cy="48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64" name="Rectangle 113"/>
              <p:cNvSpPr>
                <a:spLocks noChangeArrowheads="1"/>
              </p:cNvSpPr>
              <p:nvPr/>
            </p:nvSpPr>
            <p:spPr bwMode="auto">
              <a:xfrm>
                <a:off x="4837" y="2892"/>
                <a:ext cx="39" cy="26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65" name="Rectangle 116"/>
              <p:cNvSpPr>
                <a:spLocks noChangeArrowheads="1"/>
              </p:cNvSpPr>
              <p:nvPr/>
            </p:nvSpPr>
            <p:spPr bwMode="auto">
              <a:xfrm>
                <a:off x="5030" y="2810"/>
                <a:ext cx="45" cy="34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66" name="Rectangle 117"/>
              <p:cNvSpPr>
                <a:spLocks noChangeArrowheads="1"/>
              </p:cNvSpPr>
              <p:nvPr/>
            </p:nvSpPr>
            <p:spPr bwMode="auto">
              <a:xfrm>
                <a:off x="5229" y="2997"/>
                <a:ext cx="45" cy="16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  <p:sp>
            <p:nvSpPr>
              <p:cNvPr id="67" name="Rectangle 119"/>
              <p:cNvSpPr>
                <a:spLocks noChangeArrowheads="1"/>
              </p:cNvSpPr>
              <p:nvPr/>
            </p:nvSpPr>
            <p:spPr bwMode="auto">
              <a:xfrm>
                <a:off x="5428" y="3075"/>
                <a:ext cx="45" cy="8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>
                  <a:solidFill>
                    <a:srgbClr val="FFFFFF"/>
                  </a:solidFill>
                  <a:latin typeface="Arial" pitchFamily="34" charset="0"/>
                  <a:ea typeface="+mn-ea"/>
                </a:endParaRPr>
              </a:p>
            </p:txBody>
          </p:sp>
        </p:grpSp>
        <p:sp>
          <p:nvSpPr>
            <p:cNvPr id="18443" name="Rectangle 121"/>
            <p:cNvSpPr>
              <a:spLocks noChangeArrowheads="1"/>
            </p:cNvSpPr>
            <p:nvPr/>
          </p:nvSpPr>
          <p:spPr bwMode="auto">
            <a:xfrm>
              <a:off x="1141413" y="2154237"/>
              <a:ext cx="60325" cy="2895600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44" name="Rectangle 123"/>
            <p:cNvSpPr>
              <a:spLocks noChangeArrowheads="1"/>
            </p:cNvSpPr>
            <p:nvPr/>
          </p:nvSpPr>
          <p:spPr bwMode="auto">
            <a:xfrm>
              <a:off x="1457326" y="793750"/>
              <a:ext cx="60325" cy="4256087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45" name="Rectangle 125"/>
            <p:cNvSpPr>
              <a:spLocks noChangeArrowheads="1"/>
            </p:cNvSpPr>
            <p:nvPr/>
          </p:nvSpPr>
          <p:spPr bwMode="auto">
            <a:xfrm>
              <a:off x="1773238" y="925512"/>
              <a:ext cx="60325" cy="4124325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46" name="Rectangle 127"/>
            <p:cNvSpPr>
              <a:spLocks noChangeArrowheads="1"/>
            </p:cNvSpPr>
            <p:nvPr/>
          </p:nvSpPr>
          <p:spPr bwMode="auto">
            <a:xfrm>
              <a:off x="2079626" y="960437"/>
              <a:ext cx="61913" cy="4089400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47" name="Rectangle 129"/>
            <p:cNvSpPr>
              <a:spLocks noChangeArrowheads="1"/>
            </p:cNvSpPr>
            <p:nvPr/>
          </p:nvSpPr>
          <p:spPr bwMode="auto">
            <a:xfrm>
              <a:off x="2395538" y="1092200"/>
              <a:ext cx="61913" cy="3957637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48" name="Rectangle 131"/>
            <p:cNvSpPr>
              <a:spLocks noChangeArrowheads="1"/>
            </p:cNvSpPr>
            <p:nvPr/>
          </p:nvSpPr>
          <p:spPr bwMode="auto">
            <a:xfrm>
              <a:off x="2711451" y="1223962"/>
              <a:ext cx="61913" cy="3825875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49" name="Rectangle 133"/>
            <p:cNvSpPr>
              <a:spLocks noChangeArrowheads="1"/>
            </p:cNvSpPr>
            <p:nvPr/>
          </p:nvSpPr>
          <p:spPr bwMode="auto">
            <a:xfrm>
              <a:off x="3027363" y="1390650"/>
              <a:ext cx="61913" cy="3659187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50" name="Rectangle 135"/>
            <p:cNvSpPr>
              <a:spLocks noChangeArrowheads="1"/>
            </p:cNvSpPr>
            <p:nvPr/>
          </p:nvSpPr>
          <p:spPr bwMode="auto">
            <a:xfrm>
              <a:off x="3343276" y="1477962"/>
              <a:ext cx="61913" cy="3571875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51" name="Rectangle 137"/>
            <p:cNvSpPr>
              <a:spLocks noChangeArrowheads="1"/>
            </p:cNvSpPr>
            <p:nvPr/>
          </p:nvSpPr>
          <p:spPr bwMode="auto">
            <a:xfrm>
              <a:off x="3659188" y="1557337"/>
              <a:ext cx="61913" cy="3492500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52" name="Rectangle 139"/>
            <p:cNvSpPr>
              <a:spLocks noChangeArrowheads="1"/>
            </p:cNvSpPr>
            <p:nvPr/>
          </p:nvSpPr>
          <p:spPr bwMode="auto">
            <a:xfrm>
              <a:off x="3967163" y="1987550"/>
              <a:ext cx="60325" cy="3062287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53" name="Rectangle 141"/>
            <p:cNvSpPr>
              <a:spLocks noChangeArrowheads="1"/>
            </p:cNvSpPr>
            <p:nvPr/>
          </p:nvSpPr>
          <p:spPr bwMode="auto">
            <a:xfrm>
              <a:off x="4283076" y="2109787"/>
              <a:ext cx="60325" cy="2940050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54" name="Rectangle 143"/>
            <p:cNvSpPr>
              <a:spLocks noChangeArrowheads="1"/>
            </p:cNvSpPr>
            <p:nvPr/>
          </p:nvSpPr>
          <p:spPr bwMode="auto">
            <a:xfrm>
              <a:off x="4598988" y="2109787"/>
              <a:ext cx="60325" cy="2940050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55" name="Rectangle 145"/>
            <p:cNvSpPr>
              <a:spLocks noChangeArrowheads="1"/>
            </p:cNvSpPr>
            <p:nvPr/>
          </p:nvSpPr>
          <p:spPr bwMode="auto">
            <a:xfrm>
              <a:off x="4914901" y="2109787"/>
              <a:ext cx="60325" cy="2940050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56" name="Rectangle 147"/>
            <p:cNvSpPr>
              <a:spLocks noChangeArrowheads="1"/>
            </p:cNvSpPr>
            <p:nvPr/>
          </p:nvSpPr>
          <p:spPr bwMode="auto">
            <a:xfrm>
              <a:off x="5230813" y="2241550"/>
              <a:ext cx="60325" cy="2808287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57" name="Rectangle 149"/>
            <p:cNvSpPr>
              <a:spLocks noChangeArrowheads="1"/>
            </p:cNvSpPr>
            <p:nvPr/>
          </p:nvSpPr>
          <p:spPr bwMode="auto">
            <a:xfrm>
              <a:off x="5546726" y="2363787"/>
              <a:ext cx="60325" cy="2686050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58" name="Rectangle 151"/>
            <p:cNvSpPr>
              <a:spLocks noChangeArrowheads="1"/>
            </p:cNvSpPr>
            <p:nvPr/>
          </p:nvSpPr>
          <p:spPr bwMode="auto">
            <a:xfrm>
              <a:off x="5853113" y="2363787"/>
              <a:ext cx="61913" cy="2686050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59" name="Rectangle 153"/>
            <p:cNvSpPr>
              <a:spLocks noChangeArrowheads="1"/>
            </p:cNvSpPr>
            <p:nvPr/>
          </p:nvSpPr>
          <p:spPr bwMode="auto">
            <a:xfrm>
              <a:off x="6169026" y="2749550"/>
              <a:ext cx="61913" cy="2300287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60" name="Rectangle 155"/>
            <p:cNvSpPr>
              <a:spLocks noChangeArrowheads="1"/>
            </p:cNvSpPr>
            <p:nvPr/>
          </p:nvSpPr>
          <p:spPr bwMode="auto">
            <a:xfrm>
              <a:off x="6484938" y="3092450"/>
              <a:ext cx="61913" cy="1957387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61" name="Rectangle 157"/>
            <p:cNvSpPr>
              <a:spLocks noChangeArrowheads="1"/>
            </p:cNvSpPr>
            <p:nvPr/>
          </p:nvSpPr>
          <p:spPr bwMode="auto">
            <a:xfrm>
              <a:off x="6800851" y="3478212"/>
              <a:ext cx="61913" cy="1571625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62" name="Rectangle 159"/>
            <p:cNvSpPr>
              <a:spLocks noChangeArrowheads="1"/>
            </p:cNvSpPr>
            <p:nvPr/>
          </p:nvSpPr>
          <p:spPr bwMode="auto">
            <a:xfrm>
              <a:off x="7116763" y="3513137"/>
              <a:ext cx="61913" cy="1536700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63" name="Rectangle 161"/>
            <p:cNvSpPr>
              <a:spLocks noChangeArrowheads="1"/>
            </p:cNvSpPr>
            <p:nvPr/>
          </p:nvSpPr>
          <p:spPr bwMode="auto">
            <a:xfrm>
              <a:off x="7432676" y="3900487"/>
              <a:ext cx="61913" cy="1149350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64" name="Rectangle 163"/>
            <p:cNvSpPr>
              <a:spLocks noChangeArrowheads="1"/>
            </p:cNvSpPr>
            <p:nvPr/>
          </p:nvSpPr>
          <p:spPr bwMode="auto">
            <a:xfrm>
              <a:off x="7740651" y="4241800"/>
              <a:ext cx="60325" cy="808037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65" name="Rectangle 165"/>
            <p:cNvSpPr>
              <a:spLocks noChangeArrowheads="1"/>
            </p:cNvSpPr>
            <p:nvPr/>
          </p:nvSpPr>
          <p:spPr bwMode="auto">
            <a:xfrm>
              <a:off x="8056563" y="4365625"/>
              <a:ext cx="60325" cy="684212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66" name="Rectangle 167"/>
            <p:cNvSpPr>
              <a:spLocks noChangeArrowheads="1"/>
            </p:cNvSpPr>
            <p:nvPr/>
          </p:nvSpPr>
          <p:spPr bwMode="auto">
            <a:xfrm>
              <a:off x="8372476" y="4452937"/>
              <a:ext cx="60325" cy="596900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467" name="Rectangle 169"/>
            <p:cNvSpPr>
              <a:spLocks noChangeArrowheads="1"/>
            </p:cNvSpPr>
            <p:nvPr/>
          </p:nvSpPr>
          <p:spPr bwMode="auto">
            <a:xfrm>
              <a:off x="8688388" y="4794250"/>
              <a:ext cx="60325" cy="255587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grpSp>
          <p:nvGrpSpPr>
            <p:cNvPr id="18468" name="Group 338"/>
            <p:cNvGrpSpPr>
              <a:grpSpLocks/>
            </p:cNvGrpSpPr>
            <p:nvPr/>
          </p:nvGrpSpPr>
          <p:grpSpPr bwMode="auto">
            <a:xfrm>
              <a:off x="912813" y="793750"/>
              <a:ext cx="7897812" cy="4291012"/>
              <a:chOff x="575" y="477"/>
              <a:chExt cx="4975" cy="2703"/>
            </a:xfrm>
          </p:grpSpPr>
          <p:sp>
            <p:nvSpPr>
              <p:cNvPr id="18587" name="Line 171"/>
              <p:cNvSpPr>
                <a:spLocks noChangeShapeType="1"/>
              </p:cNvSpPr>
              <p:nvPr/>
            </p:nvSpPr>
            <p:spPr bwMode="auto">
              <a:xfrm>
                <a:off x="597" y="477"/>
                <a:ext cx="0" cy="268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588" name="Line 172"/>
              <p:cNvSpPr>
                <a:spLocks noChangeShapeType="1"/>
              </p:cNvSpPr>
              <p:nvPr/>
            </p:nvSpPr>
            <p:spPr bwMode="auto">
              <a:xfrm>
                <a:off x="575" y="3158"/>
                <a:ext cx="2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589" name="Line 173"/>
              <p:cNvSpPr>
                <a:spLocks noChangeShapeType="1"/>
              </p:cNvSpPr>
              <p:nvPr/>
            </p:nvSpPr>
            <p:spPr bwMode="auto">
              <a:xfrm>
                <a:off x="575" y="2892"/>
                <a:ext cx="2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590" name="Line 174"/>
              <p:cNvSpPr>
                <a:spLocks noChangeShapeType="1"/>
              </p:cNvSpPr>
              <p:nvPr/>
            </p:nvSpPr>
            <p:spPr bwMode="auto">
              <a:xfrm>
                <a:off x="575" y="2622"/>
                <a:ext cx="2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591" name="Line 175"/>
              <p:cNvSpPr>
                <a:spLocks noChangeShapeType="1"/>
              </p:cNvSpPr>
              <p:nvPr/>
            </p:nvSpPr>
            <p:spPr bwMode="auto">
              <a:xfrm>
                <a:off x="575" y="2356"/>
                <a:ext cx="2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592" name="Line 176"/>
              <p:cNvSpPr>
                <a:spLocks noChangeShapeType="1"/>
              </p:cNvSpPr>
              <p:nvPr/>
            </p:nvSpPr>
            <p:spPr bwMode="auto">
              <a:xfrm>
                <a:off x="575" y="2085"/>
                <a:ext cx="2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593" name="Line 177"/>
              <p:cNvSpPr>
                <a:spLocks noChangeShapeType="1"/>
              </p:cNvSpPr>
              <p:nvPr/>
            </p:nvSpPr>
            <p:spPr bwMode="auto">
              <a:xfrm>
                <a:off x="575" y="1820"/>
                <a:ext cx="2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594" name="Line 178"/>
              <p:cNvSpPr>
                <a:spLocks noChangeShapeType="1"/>
              </p:cNvSpPr>
              <p:nvPr/>
            </p:nvSpPr>
            <p:spPr bwMode="auto">
              <a:xfrm>
                <a:off x="575" y="1549"/>
                <a:ext cx="2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595" name="Line 179"/>
              <p:cNvSpPr>
                <a:spLocks noChangeShapeType="1"/>
              </p:cNvSpPr>
              <p:nvPr/>
            </p:nvSpPr>
            <p:spPr bwMode="auto">
              <a:xfrm>
                <a:off x="575" y="1284"/>
                <a:ext cx="2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596" name="Line 180"/>
              <p:cNvSpPr>
                <a:spLocks noChangeShapeType="1"/>
              </p:cNvSpPr>
              <p:nvPr/>
            </p:nvSpPr>
            <p:spPr bwMode="auto">
              <a:xfrm>
                <a:off x="575" y="1013"/>
                <a:ext cx="2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597" name="Line 181"/>
              <p:cNvSpPr>
                <a:spLocks noChangeShapeType="1"/>
              </p:cNvSpPr>
              <p:nvPr/>
            </p:nvSpPr>
            <p:spPr bwMode="auto">
              <a:xfrm>
                <a:off x="575" y="748"/>
                <a:ext cx="2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598" name="Line 182"/>
              <p:cNvSpPr>
                <a:spLocks noChangeShapeType="1"/>
              </p:cNvSpPr>
              <p:nvPr/>
            </p:nvSpPr>
            <p:spPr bwMode="auto">
              <a:xfrm>
                <a:off x="575" y="477"/>
                <a:ext cx="2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599" name="Line 183"/>
              <p:cNvSpPr>
                <a:spLocks noChangeShapeType="1"/>
              </p:cNvSpPr>
              <p:nvPr/>
            </p:nvSpPr>
            <p:spPr bwMode="auto">
              <a:xfrm>
                <a:off x="597" y="3158"/>
                <a:ext cx="495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00" name="Line 184"/>
              <p:cNvSpPr>
                <a:spLocks noChangeShapeType="1"/>
              </p:cNvSpPr>
              <p:nvPr/>
            </p:nvSpPr>
            <p:spPr bwMode="auto">
              <a:xfrm flipV="1">
                <a:off x="597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01" name="Line 185"/>
              <p:cNvSpPr>
                <a:spLocks noChangeShapeType="1"/>
              </p:cNvSpPr>
              <p:nvPr/>
            </p:nvSpPr>
            <p:spPr bwMode="auto">
              <a:xfrm flipV="1">
                <a:off x="796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02" name="Line 186"/>
              <p:cNvSpPr>
                <a:spLocks noChangeShapeType="1"/>
              </p:cNvSpPr>
              <p:nvPr/>
            </p:nvSpPr>
            <p:spPr bwMode="auto">
              <a:xfrm flipV="1">
                <a:off x="995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03" name="Line 187"/>
              <p:cNvSpPr>
                <a:spLocks noChangeShapeType="1"/>
              </p:cNvSpPr>
              <p:nvPr/>
            </p:nvSpPr>
            <p:spPr bwMode="auto">
              <a:xfrm flipV="1">
                <a:off x="1194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04" name="Line 188"/>
              <p:cNvSpPr>
                <a:spLocks noChangeShapeType="1"/>
              </p:cNvSpPr>
              <p:nvPr/>
            </p:nvSpPr>
            <p:spPr bwMode="auto">
              <a:xfrm flipV="1">
                <a:off x="1387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05" name="Line 189"/>
              <p:cNvSpPr>
                <a:spLocks noChangeShapeType="1"/>
              </p:cNvSpPr>
              <p:nvPr/>
            </p:nvSpPr>
            <p:spPr bwMode="auto">
              <a:xfrm flipV="1">
                <a:off x="1586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06" name="Line 190"/>
              <p:cNvSpPr>
                <a:spLocks noChangeShapeType="1"/>
              </p:cNvSpPr>
              <p:nvPr/>
            </p:nvSpPr>
            <p:spPr bwMode="auto">
              <a:xfrm flipV="1">
                <a:off x="1785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07" name="Line 191"/>
              <p:cNvSpPr>
                <a:spLocks noChangeShapeType="1"/>
              </p:cNvSpPr>
              <p:nvPr/>
            </p:nvSpPr>
            <p:spPr bwMode="auto">
              <a:xfrm flipV="1">
                <a:off x="1984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08" name="Line 192"/>
              <p:cNvSpPr>
                <a:spLocks noChangeShapeType="1"/>
              </p:cNvSpPr>
              <p:nvPr/>
            </p:nvSpPr>
            <p:spPr bwMode="auto">
              <a:xfrm flipV="1">
                <a:off x="2183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09" name="Line 193"/>
              <p:cNvSpPr>
                <a:spLocks noChangeShapeType="1"/>
              </p:cNvSpPr>
              <p:nvPr/>
            </p:nvSpPr>
            <p:spPr bwMode="auto">
              <a:xfrm flipV="1">
                <a:off x="2382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10" name="Line 194"/>
              <p:cNvSpPr>
                <a:spLocks noChangeShapeType="1"/>
              </p:cNvSpPr>
              <p:nvPr/>
            </p:nvSpPr>
            <p:spPr bwMode="auto">
              <a:xfrm flipV="1">
                <a:off x="2576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11" name="Line 195"/>
              <p:cNvSpPr>
                <a:spLocks noChangeShapeType="1"/>
              </p:cNvSpPr>
              <p:nvPr/>
            </p:nvSpPr>
            <p:spPr bwMode="auto">
              <a:xfrm flipV="1">
                <a:off x="2775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12" name="Line 196"/>
              <p:cNvSpPr>
                <a:spLocks noChangeShapeType="1"/>
              </p:cNvSpPr>
              <p:nvPr/>
            </p:nvSpPr>
            <p:spPr bwMode="auto">
              <a:xfrm flipV="1">
                <a:off x="2974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13" name="Line 197"/>
              <p:cNvSpPr>
                <a:spLocks noChangeShapeType="1"/>
              </p:cNvSpPr>
              <p:nvPr/>
            </p:nvSpPr>
            <p:spPr bwMode="auto">
              <a:xfrm flipV="1">
                <a:off x="3173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14" name="Line 198"/>
              <p:cNvSpPr>
                <a:spLocks noChangeShapeType="1"/>
              </p:cNvSpPr>
              <p:nvPr/>
            </p:nvSpPr>
            <p:spPr bwMode="auto">
              <a:xfrm flipV="1">
                <a:off x="3372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15" name="Line 199"/>
              <p:cNvSpPr>
                <a:spLocks noChangeShapeType="1"/>
              </p:cNvSpPr>
              <p:nvPr/>
            </p:nvSpPr>
            <p:spPr bwMode="auto">
              <a:xfrm flipV="1">
                <a:off x="3571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16" name="Line 200"/>
              <p:cNvSpPr>
                <a:spLocks noChangeShapeType="1"/>
              </p:cNvSpPr>
              <p:nvPr/>
            </p:nvSpPr>
            <p:spPr bwMode="auto">
              <a:xfrm flipV="1">
                <a:off x="3764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17" name="Line 201"/>
              <p:cNvSpPr>
                <a:spLocks noChangeShapeType="1"/>
              </p:cNvSpPr>
              <p:nvPr/>
            </p:nvSpPr>
            <p:spPr bwMode="auto">
              <a:xfrm flipV="1">
                <a:off x="3963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18" name="Line 202"/>
              <p:cNvSpPr>
                <a:spLocks noChangeShapeType="1"/>
              </p:cNvSpPr>
              <p:nvPr/>
            </p:nvSpPr>
            <p:spPr bwMode="auto">
              <a:xfrm flipV="1">
                <a:off x="4162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19" name="Line 203"/>
              <p:cNvSpPr>
                <a:spLocks noChangeShapeType="1"/>
              </p:cNvSpPr>
              <p:nvPr/>
            </p:nvSpPr>
            <p:spPr bwMode="auto">
              <a:xfrm flipV="1">
                <a:off x="4361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20" name="Line 204"/>
              <p:cNvSpPr>
                <a:spLocks noChangeShapeType="1"/>
              </p:cNvSpPr>
              <p:nvPr/>
            </p:nvSpPr>
            <p:spPr bwMode="auto">
              <a:xfrm flipV="1">
                <a:off x="4560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21" name="Line 205"/>
              <p:cNvSpPr>
                <a:spLocks noChangeShapeType="1"/>
              </p:cNvSpPr>
              <p:nvPr/>
            </p:nvSpPr>
            <p:spPr bwMode="auto">
              <a:xfrm flipV="1">
                <a:off x="4759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22" name="Line 206"/>
              <p:cNvSpPr>
                <a:spLocks noChangeShapeType="1"/>
              </p:cNvSpPr>
              <p:nvPr/>
            </p:nvSpPr>
            <p:spPr bwMode="auto">
              <a:xfrm flipV="1">
                <a:off x="4953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23" name="Line 207"/>
              <p:cNvSpPr>
                <a:spLocks noChangeShapeType="1"/>
              </p:cNvSpPr>
              <p:nvPr/>
            </p:nvSpPr>
            <p:spPr bwMode="auto">
              <a:xfrm flipV="1">
                <a:off x="5152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24" name="Line 208"/>
              <p:cNvSpPr>
                <a:spLocks noChangeShapeType="1"/>
              </p:cNvSpPr>
              <p:nvPr/>
            </p:nvSpPr>
            <p:spPr bwMode="auto">
              <a:xfrm flipV="1">
                <a:off x="5351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18625" name="Line 210"/>
              <p:cNvSpPr>
                <a:spLocks noChangeShapeType="1"/>
              </p:cNvSpPr>
              <p:nvPr/>
            </p:nvSpPr>
            <p:spPr bwMode="auto">
              <a:xfrm flipV="1">
                <a:off x="5550" y="3158"/>
                <a:ext cx="0" cy="2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</p:grpSp>
        <p:grpSp>
          <p:nvGrpSpPr>
            <p:cNvPr id="18469" name="Group 332"/>
            <p:cNvGrpSpPr>
              <a:grpSpLocks/>
            </p:cNvGrpSpPr>
            <p:nvPr/>
          </p:nvGrpSpPr>
          <p:grpSpPr bwMode="auto">
            <a:xfrm>
              <a:off x="982663" y="609600"/>
              <a:ext cx="7756525" cy="4319588"/>
              <a:chOff x="619" y="361"/>
              <a:chExt cx="4886" cy="2721"/>
            </a:xfrm>
          </p:grpSpPr>
          <p:sp>
            <p:nvSpPr>
              <p:cNvPr id="18512" name="Rectangle 211"/>
              <p:cNvSpPr>
                <a:spLocks noChangeArrowheads="1"/>
              </p:cNvSpPr>
              <p:nvPr/>
            </p:nvSpPr>
            <p:spPr bwMode="auto">
              <a:xfrm>
                <a:off x="619" y="1704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50</a:t>
                </a:r>
              </a:p>
            </p:txBody>
          </p:sp>
          <p:sp>
            <p:nvSpPr>
              <p:cNvPr id="18513" name="Rectangle 212"/>
              <p:cNvSpPr>
                <a:spLocks noChangeArrowheads="1"/>
              </p:cNvSpPr>
              <p:nvPr/>
            </p:nvSpPr>
            <p:spPr bwMode="auto">
              <a:xfrm>
                <a:off x="790" y="1190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69</a:t>
                </a:r>
              </a:p>
            </p:txBody>
          </p:sp>
          <p:sp>
            <p:nvSpPr>
              <p:cNvPr id="18514" name="Rectangle 213"/>
              <p:cNvSpPr>
                <a:spLocks noChangeArrowheads="1"/>
              </p:cNvSpPr>
              <p:nvPr/>
            </p:nvSpPr>
            <p:spPr bwMode="auto">
              <a:xfrm>
                <a:off x="989" y="581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93</a:t>
                </a:r>
              </a:p>
            </p:txBody>
          </p:sp>
          <p:sp>
            <p:nvSpPr>
              <p:cNvPr id="18515" name="Rectangle 214"/>
              <p:cNvSpPr>
                <a:spLocks noChangeArrowheads="1"/>
              </p:cNvSpPr>
              <p:nvPr/>
            </p:nvSpPr>
            <p:spPr bwMode="auto">
              <a:xfrm>
                <a:off x="1176" y="838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83</a:t>
                </a:r>
              </a:p>
            </p:txBody>
          </p:sp>
          <p:sp>
            <p:nvSpPr>
              <p:cNvPr id="18516" name="Rectangle 215"/>
              <p:cNvSpPr>
                <a:spLocks noChangeArrowheads="1"/>
              </p:cNvSpPr>
              <p:nvPr/>
            </p:nvSpPr>
            <p:spPr bwMode="auto">
              <a:xfrm>
                <a:off x="1370" y="866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82</a:t>
                </a:r>
              </a:p>
            </p:txBody>
          </p:sp>
          <p:sp>
            <p:nvSpPr>
              <p:cNvPr id="18517" name="Rectangle 216"/>
              <p:cNvSpPr>
                <a:spLocks noChangeArrowheads="1"/>
              </p:cNvSpPr>
              <p:nvPr/>
            </p:nvSpPr>
            <p:spPr bwMode="auto">
              <a:xfrm>
                <a:off x="1585" y="1054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75</a:t>
                </a:r>
              </a:p>
            </p:txBody>
          </p:sp>
          <p:sp>
            <p:nvSpPr>
              <p:cNvPr id="18518" name="Rectangle 217"/>
              <p:cNvSpPr>
                <a:spLocks noChangeArrowheads="1"/>
              </p:cNvSpPr>
              <p:nvPr/>
            </p:nvSpPr>
            <p:spPr bwMode="auto">
              <a:xfrm>
                <a:off x="1784" y="1081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74</a:t>
                </a:r>
              </a:p>
            </p:txBody>
          </p:sp>
          <p:sp>
            <p:nvSpPr>
              <p:cNvPr id="18519" name="Rectangle 218"/>
              <p:cNvSpPr>
                <a:spLocks noChangeArrowheads="1"/>
              </p:cNvSpPr>
              <p:nvPr/>
            </p:nvSpPr>
            <p:spPr bwMode="auto">
              <a:xfrm>
                <a:off x="2007" y="681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88</a:t>
                </a:r>
              </a:p>
            </p:txBody>
          </p:sp>
          <p:sp>
            <p:nvSpPr>
              <p:cNvPr id="18520" name="Rectangle 219"/>
              <p:cNvSpPr>
                <a:spLocks noChangeArrowheads="1"/>
              </p:cNvSpPr>
              <p:nvPr/>
            </p:nvSpPr>
            <p:spPr bwMode="auto">
              <a:xfrm>
                <a:off x="2174" y="1057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74</a:t>
                </a:r>
              </a:p>
            </p:txBody>
          </p:sp>
          <p:sp>
            <p:nvSpPr>
              <p:cNvPr id="18521" name="Rectangle 220"/>
              <p:cNvSpPr>
                <a:spLocks noChangeArrowheads="1"/>
              </p:cNvSpPr>
              <p:nvPr/>
            </p:nvSpPr>
            <p:spPr bwMode="auto">
              <a:xfrm>
                <a:off x="2373" y="1168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70</a:t>
                </a:r>
              </a:p>
            </p:txBody>
          </p:sp>
          <p:sp>
            <p:nvSpPr>
              <p:cNvPr id="18522" name="Rectangle 221"/>
              <p:cNvSpPr>
                <a:spLocks noChangeArrowheads="1"/>
              </p:cNvSpPr>
              <p:nvPr/>
            </p:nvSpPr>
            <p:spPr bwMode="auto">
              <a:xfrm>
                <a:off x="2566" y="1746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49</a:t>
                </a:r>
              </a:p>
            </p:txBody>
          </p:sp>
          <p:sp>
            <p:nvSpPr>
              <p:cNvPr id="18523" name="Rectangle 222"/>
              <p:cNvSpPr>
                <a:spLocks noChangeArrowheads="1"/>
              </p:cNvSpPr>
              <p:nvPr/>
            </p:nvSpPr>
            <p:spPr bwMode="auto">
              <a:xfrm>
                <a:off x="2765" y="1774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48</a:t>
                </a:r>
              </a:p>
            </p:txBody>
          </p:sp>
          <p:sp>
            <p:nvSpPr>
              <p:cNvPr id="18524" name="Rectangle 223"/>
              <p:cNvSpPr>
                <a:spLocks noChangeArrowheads="1"/>
              </p:cNvSpPr>
              <p:nvPr/>
            </p:nvSpPr>
            <p:spPr bwMode="auto">
              <a:xfrm>
                <a:off x="2964" y="1696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51</a:t>
                </a:r>
              </a:p>
            </p:txBody>
          </p:sp>
          <p:sp>
            <p:nvSpPr>
              <p:cNvPr id="18525" name="Rectangle 224"/>
              <p:cNvSpPr>
                <a:spLocks noChangeArrowheads="1"/>
              </p:cNvSpPr>
              <p:nvPr/>
            </p:nvSpPr>
            <p:spPr bwMode="auto">
              <a:xfrm>
                <a:off x="3167" y="1649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52</a:t>
                </a:r>
              </a:p>
            </p:txBody>
          </p:sp>
          <p:sp>
            <p:nvSpPr>
              <p:cNvPr id="18526" name="Rectangle 225"/>
              <p:cNvSpPr>
                <a:spLocks noChangeArrowheads="1"/>
              </p:cNvSpPr>
              <p:nvPr/>
            </p:nvSpPr>
            <p:spPr bwMode="auto">
              <a:xfrm>
                <a:off x="3362" y="1649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53</a:t>
                </a:r>
              </a:p>
            </p:txBody>
          </p:sp>
          <p:sp>
            <p:nvSpPr>
              <p:cNvPr id="18527" name="Rectangle 226"/>
              <p:cNvSpPr>
                <a:spLocks noChangeArrowheads="1"/>
              </p:cNvSpPr>
              <p:nvPr/>
            </p:nvSpPr>
            <p:spPr bwMode="auto">
              <a:xfrm>
                <a:off x="3573" y="1245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67</a:t>
                </a:r>
              </a:p>
            </p:txBody>
          </p:sp>
          <p:sp>
            <p:nvSpPr>
              <p:cNvPr id="18528" name="Rectangle 227"/>
              <p:cNvSpPr>
                <a:spLocks noChangeArrowheads="1"/>
              </p:cNvSpPr>
              <p:nvPr/>
            </p:nvSpPr>
            <p:spPr bwMode="auto">
              <a:xfrm>
                <a:off x="3759" y="2102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35</a:t>
                </a:r>
              </a:p>
            </p:txBody>
          </p:sp>
          <p:sp>
            <p:nvSpPr>
              <p:cNvPr id="18529" name="Rectangle 228"/>
              <p:cNvSpPr>
                <a:spLocks noChangeArrowheads="1"/>
              </p:cNvSpPr>
              <p:nvPr/>
            </p:nvSpPr>
            <p:spPr bwMode="auto">
              <a:xfrm>
                <a:off x="3950" y="2056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37</a:t>
                </a:r>
              </a:p>
            </p:txBody>
          </p:sp>
          <p:sp>
            <p:nvSpPr>
              <p:cNvPr id="18530" name="Rectangle 229"/>
              <p:cNvSpPr>
                <a:spLocks noChangeArrowheads="1"/>
              </p:cNvSpPr>
              <p:nvPr/>
            </p:nvSpPr>
            <p:spPr bwMode="auto">
              <a:xfrm>
                <a:off x="4153" y="2349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26</a:t>
                </a:r>
              </a:p>
            </p:txBody>
          </p:sp>
          <p:sp>
            <p:nvSpPr>
              <p:cNvPr id="18531" name="Rectangle 230"/>
              <p:cNvSpPr>
                <a:spLocks noChangeArrowheads="1"/>
              </p:cNvSpPr>
              <p:nvPr/>
            </p:nvSpPr>
            <p:spPr bwMode="auto">
              <a:xfrm>
                <a:off x="4360" y="2404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24</a:t>
                </a:r>
              </a:p>
            </p:txBody>
          </p:sp>
          <p:sp>
            <p:nvSpPr>
              <p:cNvPr id="18532" name="Rectangle 231"/>
              <p:cNvSpPr>
                <a:spLocks noChangeArrowheads="1"/>
              </p:cNvSpPr>
              <p:nvPr/>
            </p:nvSpPr>
            <p:spPr bwMode="auto">
              <a:xfrm>
                <a:off x="4555" y="2639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16</a:t>
                </a:r>
              </a:p>
            </p:txBody>
          </p:sp>
          <p:sp>
            <p:nvSpPr>
              <p:cNvPr id="18533" name="Rectangle 232"/>
              <p:cNvSpPr>
                <a:spLocks noChangeArrowheads="1"/>
              </p:cNvSpPr>
              <p:nvPr/>
            </p:nvSpPr>
            <p:spPr bwMode="auto">
              <a:xfrm>
                <a:off x="4790" y="2913"/>
                <a:ext cx="40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5</a:t>
                </a:r>
              </a:p>
            </p:txBody>
          </p:sp>
          <p:sp>
            <p:nvSpPr>
              <p:cNvPr id="18534" name="Rectangle 233"/>
              <p:cNvSpPr>
                <a:spLocks noChangeArrowheads="1"/>
              </p:cNvSpPr>
              <p:nvPr/>
            </p:nvSpPr>
            <p:spPr bwMode="auto">
              <a:xfrm>
                <a:off x="4935" y="2729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13</a:t>
                </a:r>
              </a:p>
            </p:txBody>
          </p:sp>
          <p:sp>
            <p:nvSpPr>
              <p:cNvPr id="18535" name="Rectangle 234"/>
              <p:cNvSpPr>
                <a:spLocks noChangeArrowheads="1"/>
              </p:cNvSpPr>
              <p:nvPr/>
            </p:nvSpPr>
            <p:spPr bwMode="auto">
              <a:xfrm>
                <a:off x="5183" y="2941"/>
                <a:ext cx="40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4</a:t>
                </a:r>
              </a:p>
            </p:txBody>
          </p:sp>
          <p:sp>
            <p:nvSpPr>
              <p:cNvPr id="18536" name="Rectangle 235"/>
              <p:cNvSpPr>
                <a:spLocks noChangeArrowheads="1"/>
              </p:cNvSpPr>
              <p:nvPr/>
            </p:nvSpPr>
            <p:spPr bwMode="auto">
              <a:xfrm>
                <a:off x="5382" y="2995"/>
                <a:ext cx="40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3</a:t>
                </a:r>
              </a:p>
            </p:txBody>
          </p:sp>
          <p:sp>
            <p:nvSpPr>
              <p:cNvPr id="18537" name="Rectangle 236"/>
              <p:cNvSpPr>
                <a:spLocks noChangeArrowheads="1"/>
              </p:cNvSpPr>
              <p:nvPr/>
            </p:nvSpPr>
            <p:spPr bwMode="auto">
              <a:xfrm>
                <a:off x="663" y="1593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54</a:t>
                </a:r>
              </a:p>
            </p:txBody>
          </p:sp>
          <p:sp>
            <p:nvSpPr>
              <p:cNvPr id="18538" name="Rectangle 237"/>
              <p:cNvSpPr>
                <a:spLocks noChangeArrowheads="1"/>
              </p:cNvSpPr>
              <p:nvPr/>
            </p:nvSpPr>
            <p:spPr bwMode="auto">
              <a:xfrm>
                <a:off x="834" y="1002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76</a:t>
                </a:r>
              </a:p>
            </p:txBody>
          </p:sp>
          <p:sp>
            <p:nvSpPr>
              <p:cNvPr id="18539" name="Rectangle 238"/>
              <p:cNvSpPr>
                <a:spLocks noChangeArrowheads="1"/>
              </p:cNvSpPr>
              <p:nvPr/>
            </p:nvSpPr>
            <p:spPr bwMode="auto">
              <a:xfrm>
                <a:off x="1041" y="521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94</a:t>
                </a:r>
              </a:p>
            </p:txBody>
          </p:sp>
          <p:sp>
            <p:nvSpPr>
              <p:cNvPr id="18540" name="Rectangle 239"/>
              <p:cNvSpPr>
                <a:spLocks noChangeArrowheads="1"/>
              </p:cNvSpPr>
              <p:nvPr/>
            </p:nvSpPr>
            <p:spPr bwMode="auto">
              <a:xfrm>
                <a:off x="1215" y="573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93</a:t>
                </a:r>
              </a:p>
            </p:txBody>
          </p:sp>
          <p:sp>
            <p:nvSpPr>
              <p:cNvPr id="18541" name="Rectangle 240"/>
              <p:cNvSpPr>
                <a:spLocks noChangeArrowheads="1"/>
              </p:cNvSpPr>
              <p:nvPr/>
            </p:nvSpPr>
            <p:spPr bwMode="auto">
              <a:xfrm>
                <a:off x="1414" y="733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87</a:t>
                </a:r>
              </a:p>
            </p:txBody>
          </p:sp>
          <p:sp>
            <p:nvSpPr>
              <p:cNvPr id="18542" name="Rectangle 241"/>
              <p:cNvSpPr>
                <a:spLocks noChangeArrowheads="1"/>
              </p:cNvSpPr>
              <p:nvPr/>
            </p:nvSpPr>
            <p:spPr bwMode="auto">
              <a:xfrm>
                <a:off x="1629" y="949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79</a:t>
                </a:r>
              </a:p>
            </p:txBody>
          </p:sp>
          <p:sp>
            <p:nvSpPr>
              <p:cNvPr id="18543" name="Rectangle 242"/>
              <p:cNvSpPr>
                <a:spLocks noChangeArrowheads="1"/>
              </p:cNvSpPr>
              <p:nvPr/>
            </p:nvSpPr>
            <p:spPr bwMode="auto">
              <a:xfrm>
                <a:off x="1828" y="949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79</a:t>
                </a:r>
              </a:p>
            </p:txBody>
          </p:sp>
          <p:sp>
            <p:nvSpPr>
              <p:cNvPr id="18544" name="Rectangle 243"/>
              <p:cNvSpPr>
                <a:spLocks noChangeArrowheads="1"/>
              </p:cNvSpPr>
              <p:nvPr/>
            </p:nvSpPr>
            <p:spPr bwMode="auto">
              <a:xfrm>
                <a:off x="2051" y="764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84</a:t>
                </a:r>
              </a:p>
            </p:txBody>
          </p:sp>
          <p:sp>
            <p:nvSpPr>
              <p:cNvPr id="18545" name="Rectangle 244"/>
              <p:cNvSpPr>
                <a:spLocks noChangeArrowheads="1"/>
              </p:cNvSpPr>
              <p:nvPr/>
            </p:nvSpPr>
            <p:spPr bwMode="auto">
              <a:xfrm>
                <a:off x="2218" y="952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78</a:t>
                </a:r>
              </a:p>
            </p:txBody>
          </p:sp>
          <p:sp>
            <p:nvSpPr>
              <p:cNvPr id="18546" name="Rectangle 245"/>
              <p:cNvSpPr>
                <a:spLocks noChangeArrowheads="1"/>
              </p:cNvSpPr>
              <p:nvPr/>
            </p:nvSpPr>
            <p:spPr bwMode="auto">
              <a:xfrm>
                <a:off x="2443" y="1217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68</a:t>
                </a:r>
              </a:p>
            </p:txBody>
          </p:sp>
          <p:sp>
            <p:nvSpPr>
              <p:cNvPr id="18547" name="Rectangle 246"/>
              <p:cNvSpPr>
                <a:spLocks noChangeArrowheads="1"/>
              </p:cNvSpPr>
              <p:nvPr/>
            </p:nvSpPr>
            <p:spPr bwMode="auto">
              <a:xfrm>
                <a:off x="2610" y="1536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57</a:t>
                </a:r>
              </a:p>
            </p:txBody>
          </p:sp>
          <p:sp>
            <p:nvSpPr>
              <p:cNvPr id="18548" name="Rectangle 247"/>
              <p:cNvSpPr>
                <a:spLocks noChangeArrowheads="1"/>
              </p:cNvSpPr>
              <p:nvPr/>
            </p:nvSpPr>
            <p:spPr bwMode="auto">
              <a:xfrm>
                <a:off x="2809" y="1641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53</a:t>
                </a:r>
              </a:p>
            </p:txBody>
          </p:sp>
          <p:sp>
            <p:nvSpPr>
              <p:cNvPr id="18549" name="Rectangle 248"/>
              <p:cNvSpPr>
                <a:spLocks noChangeArrowheads="1"/>
              </p:cNvSpPr>
              <p:nvPr/>
            </p:nvSpPr>
            <p:spPr bwMode="auto">
              <a:xfrm>
                <a:off x="3008" y="1558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56</a:t>
                </a:r>
              </a:p>
            </p:txBody>
          </p:sp>
          <p:sp>
            <p:nvSpPr>
              <p:cNvPr id="18550" name="Rectangle 249"/>
              <p:cNvSpPr>
                <a:spLocks noChangeArrowheads="1"/>
              </p:cNvSpPr>
              <p:nvPr/>
            </p:nvSpPr>
            <p:spPr bwMode="auto">
              <a:xfrm>
                <a:off x="3211" y="1461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59</a:t>
                </a:r>
              </a:p>
            </p:txBody>
          </p:sp>
          <p:sp>
            <p:nvSpPr>
              <p:cNvPr id="18551" name="Rectangle 250"/>
              <p:cNvSpPr>
                <a:spLocks noChangeArrowheads="1"/>
              </p:cNvSpPr>
              <p:nvPr/>
            </p:nvSpPr>
            <p:spPr bwMode="auto">
              <a:xfrm>
                <a:off x="3422" y="1566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55</a:t>
                </a:r>
              </a:p>
            </p:txBody>
          </p:sp>
          <p:sp>
            <p:nvSpPr>
              <p:cNvPr id="18552" name="Rectangle 251"/>
              <p:cNvSpPr>
                <a:spLocks noChangeArrowheads="1"/>
              </p:cNvSpPr>
              <p:nvPr/>
            </p:nvSpPr>
            <p:spPr bwMode="auto">
              <a:xfrm>
                <a:off x="3648" y="1273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66</a:t>
                </a:r>
              </a:p>
            </p:txBody>
          </p:sp>
          <p:sp>
            <p:nvSpPr>
              <p:cNvPr id="18553" name="Rectangle 252"/>
              <p:cNvSpPr>
                <a:spLocks noChangeArrowheads="1"/>
              </p:cNvSpPr>
              <p:nvPr/>
            </p:nvSpPr>
            <p:spPr bwMode="auto">
              <a:xfrm>
                <a:off x="3811" y="1914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42</a:t>
                </a:r>
              </a:p>
            </p:txBody>
          </p:sp>
          <p:sp>
            <p:nvSpPr>
              <p:cNvPr id="18554" name="Rectangle 253"/>
              <p:cNvSpPr>
                <a:spLocks noChangeArrowheads="1"/>
              </p:cNvSpPr>
              <p:nvPr/>
            </p:nvSpPr>
            <p:spPr bwMode="auto">
              <a:xfrm>
                <a:off x="4002" y="1973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40</a:t>
                </a:r>
              </a:p>
            </p:txBody>
          </p:sp>
          <p:sp>
            <p:nvSpPr>
              <p:cNvPr id="18555" name="Rectangle 254"/>
              <p:cNvSpPr>
                <a:spLocks noChangeArrowheads="1"/>
              </p:cNvSpPr>
              <p:nvPr/>
            </p:nvSpPr>
            <p:spPr bwMode="auto">
              <a:xfrm>
                <a:off x="4201" y="2266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29</a:t>
                </a:r>
              </a:p>
            </p:txBody>
          </p:sp>
          <p:sp>
            <p:nvSpPr>
              <p:cNvPr id="18556" name="Rectangle 255"/>
              <p:cNvSpPr>
                <a:spLocks noChangeArrowheads="1"/>
              </p:cNvSpPr>
              <p:nvPr/>
            </p:nvSpPr>
            <p:spPr bwMode="auto">
              <a:xfrm>
                <a:off x="4420" y="2266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29</a:t>
                </a:r>
              </a:p>
            </p:txBody>
          </p:sp>
          <p:sp>
            <p:nvSpPr>
              <p:cNvPr id="18557" name="Rectangle 256"/>
              <p:cNvSpPr>
                <a:spLocks noChangeArrowheads="1"/>
              </p:cNvSpPr>
              <p:nvPr/>
            </p:nvSpPr>
            <p:spPr bwMode="auto">
              <a:xfrm>
                <a:off x="4619" y="2565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18</a:t>
                </a:r>
              </a:p>
            </p:txBody>
          </p:sp>
          <p:sp>
            <p:nvSpPr>
              <p:cNvPr id="18558" name="Rectangle 257"/>
              <p:cNvSpPr>
                <a:spLocks noChangeArrowheads="1"/>
              </p:cNvSpPr>
              <p:nvPr/>
            </p:nvSpPr>
            <p:spPr bwMode="auto">
              <a:xfrm>
                <a:off x="4792" y="2780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10</a:t>
                </a:r>
              </a:p>
            </p:txBody>
          </p:sp>
          <p:sp>
            <p:nvSpPr>
              <p:cNvPr id="18559" name="Rectangle 258"/>
              <p:cNvSpPr>
                <a:spLocks noChangeArrowheads="1"/>
              </p:cNvSpPr>
              <p:nvPr/>
            </p:nvSpPr>
            <p:spPr bwMode="auto">
              <a:xfrm>
                <a:off x="4999" y="2697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13</a:t>
                </a:r>
              </a:p>
            </p:txBody>
          </p:sp>
          <p:sp>
            <p:nvSpPr>
              <p:cNvPr id="18560" name="Rectangle 259"/>
              <p:cNvSpPr>
                <a:spLocks noChangeArrowheads="1"/>
              </p:cNvSpPr>
              <p:nvPr/>
            </p:nvSpPr>
            <p:spPr bwMode="auto">
              <a:xfrm>
                <a:off x="5227" y="2885"/>
                <a:ext cx="40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6</a:t>
                </a:r>
              </a:p>
            </p:txBody>
          </p:sp>
          <p:sp>
            <p:nvSpPr>
              <p:cNvPr id="18561" name="Rectangle 260"/>
              <p:cNvSpPr>
                <a:spLocks noChangeArrowheads="1"/>
              </p:cNvSpPr>
              <p:nvPr/>
            </p:nvSpPr>
            <p:spPr bwMode="auto">
              <a:xfrm>
                <a:off x="5426" y="2963"/>
                <a:ext cx="40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3</a:t>
                </a:r>
              </a:p>
            </p:txBody>
          </p:sp>
          <p:sp>
            <p:nvSpPr>
              <p:cNvPr id="18562" name="Rectangle 261"/>
              <p:cNvSpPr>
                <a:spLocks noChangeArrowheads="1"/>
              </p:cNvSpPr>
              <p:nvPr/>
            </p:nvSpPr>
            <p:spPr bwMode="auto">
              <a:xfrm>
                <a:off x="690" y="1249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68</a:t>
                </a:r>
              </a:p>
            </p:txBody>
          </p:sp>
          <p:sp>
            <p:nvSpPr>
              <p:cNvPr id="18563" name="Rectangle 262"/>
              <p:cNvSpPr>
                <a:spLocks noChangeArrowheads="1"/>
              </p:cNvSpPr>
              <p:nvPr/>
            </p:nvSpPr>
            <p:spPr bwMode="auto">
              <a:xfrm>
                <a:off x="883" y="361"/>
                <a:ext cx="12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100</a:t>
                </a:r>
              </a:p>
            </p:txBody>
          </p:sp>
          <p:sp>
            <p:nvSpPr>
              <p:cNvPr id="18564" name="Rectangle 263"/>
              <p:cNvSpPr>
                <a:spLocks noChangeArrowheads="1"/>
              </p:cNvSpPr>
              <p:nvPr/>
            </p:nvSpPr>
            <p:spPr bwMode="auto">
              <a:xfrm>
                <a:off x="1100" y="444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97</a:t>
                </a:r>
              </a:p>
            </p:txBody>
          </p:sp>
          <p:sp>
            <p:nvSpPr>
              <p:cNvPr id="18565" name="Rectangle 264"/>
              <p:cNvSpPr>
                <a:spLocks noChangeArrowheads="1"/>
              </p:cNvSpPr>
              <p:nvPr/>
            </p:nvSpPr>
            <p:spPr bwMode="auto">
              <a:xfrm>
                <a:off x="1294" y="490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96</a:t>
                </a:r>
              </a:p>
            </p:txBody>
          </p:sp>
          <p:sp>
            <p:nvSpPr>
              <p:cNvPr id="18566" name="Rectangle 265"/>
              <p:cNvSpPr>
                <a:spLocks noChangeArrowheads="1"/>
              </p:cNvSpPr>
              <p:nvPr/>
            </p:nvSpPr>
            <p:spPr bwMode="auto">
              <a:xfrm>
                <a:off x="1493" y="573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93</a:t>
                </a:r>
              </a:p>
            </p:txBody>
          </p:sp>
          <p:sp>
            <p:nvSpPr>
              <p:cNvPr id="18567" name="Rectangle 266"/>
              <p:cNvSpPr>
                <a:spLocks noChangeArrowheads="1"/>
              </p:cNvSpPr>
              <p:nvPr/>
            </p:nvSpPr>
            <p:spPr bwMode="auto">
              <a:xfrm>
                <a:off x="1692" y="656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90</a:t>
                </a:r>
              </a:p>
            </p:txBody>
          </p:sp>
          <p:sp>
            <p:nvSpPr>
              <p:cNvPr id="18568" name="Rectangle 267"/>
              <p:cNvSpPr>
                <a:spLocks noChangeArrowheads="1"/>
              </p:cNvSpPr>
              <p:nvPr/>
            </p:nvSpPr>
            <p:spPr bwMode="auto">
              <a:xfrm>
                <a:off x="1891" y="761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86</a:t>
                </a:r>
              </a:p>
            </p:txBody>
          </p:sp>
          <p:sp>
            <p:nvSpPr>
              <p:cNvPr id="18569" name="Rectangle 268"/>
              <p:cNvSpPr>
                <a:spLocks noChangeArrowheads="1"/>
              </p:cNvSpPr>
              <p:nvPr/>
            </p:nvSpPr>
            <p:spPr bwMode="auto">
              <a:xfrm>
                <a:off x="2114" y="820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84</a:t>
                </a:r>
              </a:p>
            </p:txBody>
          </p:sp>
          <p:sp>
            <p:nvSpPr>
              <p:cNvPr id="18570" name="Rectangle 269"/>
              <p:cNvSpPr>
                <a:spLocks noChangeArrowheads="1"/>
              </p:cNvSpPr>
              <p:nvPr/>
            </p:nvSpPr>
            <p:spPr bwMode="auto">
              <a:xfrm>
                <a:off x="2289" y="842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82</a:t>
                </a:r>
              </a:p>
            </p:txBody>
          </p:sp>
          <p:sp>
            <p:nvSpPr>
              <p:cNvPr id="18571" name="Rectangle 270"/>
              <p:cNvSpPr>
                <a:spLocks noChangeArrowheads="1"/>
              </p:cNvSpPr>
              <p:nvPr/>
            </p:nvSpPr>
            <p:spPr bwMode="auto">
              <a:xfrm>
                <a:off x="2482" y="1112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72</a:t>
                </a:r>
              </a:p>
            </p:txBody>
          </p:sp>
          <p:sp>
            <p:nvSpPr>
              <p:cNvPr id="18572" name="Rectangle 271"/>
              <p:cNvSpPr>
                <a:spLocks noChangeArrowheads="1"/>
              </p:cNvSpPr>
              <p:nvPr/>
            </p:nvSpPr>
            <p:spPr bwMode="auto">
              <a:xfrm>
                <a:off x="2681" y="1210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69</a:t>
                </a:r>
              </a:p>
            </p:txBody>
          </p:sp>
          <p:sp>
            <p:nvSpPr>
              <p:cNvPr id="18573" name="Rectangle 272"/>
              <p:cNvSpPr>
                <a:spLocks noChangeArrowheads="1"/>
              </p:cNvSpPr>
              <p:nvPr/>
            </p:nvSpPr>
            <p:spPr bwMode="auto">
              <a:xfrm>
                <a:off x="2880" y="1210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69</a:t>
                </a:r>
              </a:p>
            </p:txBody>
          </p:sp>
          <p:sp>
            <p:nvSpPr>
              <p:cNvPr id="18574" name="Rectangle 273"/>
              <p:cNvSpPr>
                <a:spLocks noChangeArrowheads="1"/>
              </p:cNvSpPr>
              <p:nvPr/>
            </p:nvSpPr>
            <p:spPr bwMode="auto">
              <a:xfrm>
                <a:off x="3079" y="1210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69</a:t>
                </a:r>
              </a:p>
            </p:txBody>
          </p:sp>
          <p:sp>
            <p:nvSpPr>
              <p:cNvPr id="18575" name="Rectangle 274"/>
              <p:cNvSpPr>
                <a:spLocks noChangeArrowheads="1"/>
              </p:cNvSpPr>
              <p:nvPr/>
            </p:nvSpPr>
            <p:spPr bwMode="auto">
              <a:xfrm>
                <a:off x="3278" y="1293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66</a:t>
                </a:r>
              </a:p>
            </p:txBody>
          </p:sp>
          <p:sp>
            <p:nvSpPr>
              <p:cNvPr id="18576" name="Rectangle 275"/>
              <p:cNvSpPr>
                <a:spLocks noChangeArrowheads="1"/>
              </p:cNvSpPr>
              <p:nvPr/>
            </p:nvSpPr>
            <p:spPr bwMode="auto">
              <a:xfrm>
                <a:off x="3477" y="1370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63</a:t>
                </a:r>
              </a:p>
            </p:txBody>
          </p:sp>
          <p:sp>
            <p:nvSpPr>
              <p:cNvPr id="18577" name="Rectangle 276"/>
              <p:cNvSpPr>
                <a:spLocks noChangeArrowheads="1"/>
              </p:cNvSpPr>
              <p:nvPr/>
            </p:nvSpPr>
            <p:spPr bwMode="auto">
              <a:xfrm>
                <a:off x="3698" y="1374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63</a:t>
                </a:r>
              </a:p>
            </p:txBody>
          </p:sp>
          <p:sp>
            <p:nvSpPr>
              <p:cNvPr id="18578" name="Rectangle 277"/>
              <p:cNvSpPr>
                <a:spLocks noChangeArrowheads="1"/>
              </p:cNvSpPr>
              <p:nvPr/>
            </p:nvSpPr>
            <p:spPr bwMode="auto">
              <a:xfrm>
                <a:off x="3869" y="1593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54</a:t>
                </a:r>
              </a:p>
            </p:txBody>
          </p:sp>
          <p:sp>
            <p:nvSpPr>
              <p:cNvPr id="18579" name="Rectangle 278"/>
              <p:cNvSpPr>
                <a:spLocks noChangeArrowheads="1"/>
              </p:cNvSpPr>
              <p:nvPr/>
            </p:nvSpPr>
            <p:spPr bwMode="auto">
              <a:xfrm>
                <a:off x="4060" y="1813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46</a:t>
                </a:r>
              </a:p>
            </p:txBody>
          </p:sp>
          <p:sp>
            <p:nvSpPr>
              <p:cNvPr id="18580" name="Rectangle 279"/>
              <p:cNvSpPr>
                <a:spLocks noChangeArrowheads="1"/>
              </p:cNvSpPr>
              <p:nvPr/>
            </p:nvSpPr>
            <p:spPr bwMode="auto">
              <a:xfrm>
                <a:off x="4259" y="2056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37</a:t>
                </a:r>
              </a:p>
            </p:txBody>
          </p:sp>
          <p:sp>
            <p:nvSpPr>
              <p:cNvPr id="18581" name="Rectangle 280"/>
              <p:cNvSpPr>
                <a:spLocks noChangeArrowheads="1"/>
              </p:cNvSpPr>
              <p:nvPr/>
            </p:nvSpPr>
            <p:spPr bwMode="auto">
              <a:xfrm>
                <a:off x="4458" y="2078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36</a:t>
                </a:r>
              </a:p>
            </p:txBody>
          </p:sp>
          <p:sp>
            <p:nvSpPr>
              <p:cNvPr id="18582" name="Rectangle 281"/>
              <p:cNvSpPr>
                <a:spLocks noChangeArrowheads="1"/>
              </p:cNvSpPr>
              <p:nvPr/>
            </p:nvSpPr>
            <p:spPr bwMode="auto">
              <a:xfrm>
                <a:off x="4657" y="2322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27</a:t>
                </a:r>
              </a:p>
            </p:txBody>
          </p:sp>
          <p:sp>
            <p:nvSpPr>
              <p:cNvPr id="18583" name="Rectangle 282"/>
              <p:cNvSpPr>
                <a:spLocks noChangeArrowheads="1"/>
              </p:cNvSpPr>
              <p:nvPr/>
            </p:nvSpPr>
            <p:spPr bwMode="auto">
              <a:xfrm>
                <a:off x="4851" y="2537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19</a:t>
                </a:r>
              </a:p>
            </p:txBody>
          </p:sp>
          <p:sp>
            <p:nvSpPr>
              <p:cNvPr id="18584" name="Rectangle 283"/>
              <p:cNvSpPr>
                <a:spLocks noChangeArrowheads="1"/>
              </p:cNvSpPr>
              <p:nvPr/>
            </p:nvSpPr>
            <p:spPr bwMode="auto">
              <a:xfrm>
                <a:off x="5050" y="2615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16</a:t>
                </a:r>
              </a:p>
            </p:txBody>
          </p:sp>
          <p:sp>
            <p:nvSpPr>
              <p:cNvPr id="18585" name="Rectangle 284"/>
              <p:cNvSpPr>
                <a:spLocks noChangeArrowheads="1"/>
              </p:cNvSpPr>
              <p:nvPr/>
            </p:nvSpPr>
            <p:spPr bwMode="auto">
              <a:xfrm>
                <a:off x="5249" y="2670"/>
                <a:ext cx="81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14</a:t>
                </a:r>
              </a:p>
            </p:txBody>
          </p:sp>
          <p:sp>
            <p:nvSpPr>
              <p:cNvPr id="18586" name="Rectangle 285"/>
              <p:cNvSpPr>
                <a:spLocks noChangeArrowheads="1"/>
              </p:cNvSpPr>
              <p:nvPr/>
            </p:nvSpPr>
            <p:spPr bwMode="auto">
              <a:xfrm>
                <a:off x="5465" y="2885"/>
                <a:ext cx="40" cy="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altLang="zh-TW" sz="900">
                    <a:solidFill>
                      <a:srgbClr val="FFFFFF"/>
                    </a:solidFill>
                  </a:rPr>
                  <a:t>6</a:t>
                </a:r>
              </a:p>
            </p:txBody>
          </p:sp>
        </p:grpSp>
        <p:sp>
          <p:nvSpPr>
            <p:cNvPr id="18470" name="Rectangle 286"/>
            <p:cNvSpPr>
              <a:spLocks noChangeArrowheads="1"/>
            </p:cNvSpPr>
            <p:nvPr/>
          </p:nvSpPr>
          <p:spPr bwMode="auto">
            <a:xfrm>
              <a:off x="809625" y="4973637"/>
              <a:ext cx="6985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000">
                  <a:solidFill>
                    <a:srgbClr val="FFFFFF"/>
                  </a:solidFill>
                </a:rPr>
                <a:t>0</a:t>
              </a:r>
            </a:p>
          </p:txBody>
        </p:sp>
        <p:sp>
          <p:nvSpPr>
            <p:cNvPr id="18471" name="Rectangle 287"/>
            <p:cNvSpPr>
              <a:spLocks noChangeArrowheads="1"/>
            </p:cNvSpPr>
            <p:nvPr/>
          </p:nvSpPr>
          <p:spPr bwMode="auto">
            <a:xfrm>
              <a:off x="739775" y="4552950"/>
              <a:ext cx="13970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000">
                  <a:solidFill>
                    <a:srgbClr val="FFFFFF"/>
                  </a:solidFill>
                </a:rPr>
                <a:t>10</a:t>
              </a:r>
            </a:p>
          </p:txBody>
        </p:sp>
        <p:sp>
          <p:nvSpPr>
            <p:cNvPr id="18472" name="Rectangle 288"/>
            <p:cNvSpPr>
              <a:spLocks noChangeArrowheads="1"/>
            </p:cNvSpPr>
            <p:nvPr/>
          </p:nvSpPr>
          <p:spPr bwMode="auto">
            <a:xfrm>
              <a:off x="739775" y="4122737"/>
              <a:ext cx="13970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000">
                  <a:solidFill>
                    <a:srgbClr val="FFFFFF"/>
                  </a:solidFill>
                </a:rPr>
                <a:t>20</a:t>
              </a:r>
            </a:p>
          </p:txBody>
        </p:sp>
        <p:sp>
          <p:nvSpPr>
            <p:cNvPr id="18473" name="Rectangle 289"/>
            <p:cNvSpPr>
              <a:spLocks noChangeArrowheads="1"/>
            </p:cNvSpPr>
            <p:nvPr/>
          </p:nvSpPr>
          <p:spPr bwMode="auto">
            <a:xfrm>
              <a:off x="739775" y="3702050"/>
              <a:ext cx="13970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000">
                  <a:solidFill>
                    <a:srgbClr val="FFFFFF"/>
                  </a:solidFill>
                </a:rPr>
                <a:t>30</a:t>
              </a:r>
            </a:p>
          </p:txBody>
        </p:sp>
        <p:sp>
          <p:nvSpPr>
            <p:cNvPr id="18474" name="Rectangle 290"/>
            <p:cNvSpPr>
              <a:spLocks noChangeArrowheads="1"/>
            </p:cNvSpPr>
            <p:nvPr/>
          </p:nvSpPr>
          <p:spPr bwMode="auto">
            <a:xfrm>
              <a:off x="739775" y="3271837"/>
              <a:ext cx="13970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000">
                  <a:solidFill>
                    <a:srgbClr val="FFFFFF"/>
                  </a:solidFill>
                </a:rPr>
                <a:t>40</a:t>
              </a:r>
            </a:p>
          </p:txBody>
        </p:sp>
        <p:sp>
          <p:nvSpPr>
            <p:cNvPr id="18475" name="Rectangle 291"/>
            <p:cNvSpPr>
              <a:spLocks noChangeArrowheads="1"/>
            </p:cNvSpPr>
            <p:nvPr/>
          </p:nvSpPr>
          <p:spPr bwMode="auto">
            <a:xfrm>
              <a:off x="739775" y="2849562"/>
              <a:ext cx="13970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000">
                  <a:solidFill>
                    <a:srgbClr val="FFFFFF"/>
                  </a:solidFill>
                </a:rPr>
                <a:t>50</a:t>
              </a:r>
            </a:p>
          </p:txBody>
        </p:sp>
        <p:sp>
          <p:nvSpPr>
            <p:cNvPr id="18476" name="Rectangle 292"/>
            <p:cNvSpPr>
              <a:spLocks noChangeArrowheads="1"/>
            </p:cNvSpPr>
            <p:nvPr/>
          </p:nvSpPr>
          <p:spPr bwMode="auto">
            <a:xfrm>
              <a:off x="739775" y="2420937"/>
              <a:ext cx="13970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000">
                  <a:solidFill>
                    <a:srgbClr val="FFFFFF"/>
                  </a:solidFill>
                </a:rPr>
                <a:t>60</a:t>
              </a:r>
            </a:p>
          </p:txBody>
        </p:sp>
        <p:sp>
          <p:nvSpPr>
            <p:cNvPr id="18477" name="Rectangle 293"/>
            <p:cNvSpPr>
              <a:spLocks noChangeArrowheads="1"/>
            </p:cNvSpPr>
            <p:nvPr/>
          </p:nvSpPr>
          <p:spPr bwMode="auto">
            <a:xfrm>
              <a:off x="739775" y="1998662"/>
              <a:ext cx="13970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000">
                  <a:solidFill>
                    <a:srgbClr val="FFFFFF"/>
                  </a:solidFill>
                </a:rPr>
                <a:t>70</a:t>
              </a:r>
            </a:p>
          </p:txBody>
        </p:sp>
        <p:sp>
          <p:nvSpPr>
            <p:cNvPr id="18478" name="Rectangle 294"/>
            <p:cNvSpPr>
              <a:spLocks noChangeArrowheads="1"/>
            </p:cNvSpPr>
            <p:nvPr/>
          </p:nvSpPr>
          <p:spPr bwMode="auto">
            <a:xfrm>
              <a:off x="739775" y="1568450"/>
              <a:ext cx="13970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000">
                  <a:solidFill>
                    <a:srgbClr val="FFFFFF"/>
                  </a:solidFill>
                </a:rPr>
                <a:t>80</a:t>
              </a:r>
            </a:p>
          </p:txBody>
        </p:sp>
        <p:sp>
          <p:nvSpPr>
            <p:cNvPr id="18479" name="Rectangle 295"/>
            <p:cNvSpPr>
              <a:spLocks noChangeArrowheads="1"/>
            </p:cNvSpPr>
            <p:nvPr/>
          </p:nvSpPr>
          <p:spPr bwMode="auto">
            <a:xfrm>
              <a:off x="739775" y="1147762"/>
              <a:ext cx="13970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000">
                  <a:solidFill>
                    <a:srgbClr val="FFFFFF"/>
                  </a:solidFill>
                </a:rPr>
                <a:t>90</a:t>
              </a:r>
            </a:p>
          </p:txBody>
        </p:sp>
        <p:sp>
          <p:nvSpPr>
            <p:cNvPr id="18480" name="Rectangle 296"/>
            <p:cNvSpPr>
              <a:spLocks noChangeArrowheads="1"/>
            </p:cNvSpPr>
            <p:nvPr/>
          </p:nvSpPr>
          <p:spPr bwMode="auto">
            <a:xfrm>
              <a:off x="669925" y="717550"/>
              <a:ext cx="209550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000">
                  <a:solidFill>
                    <a:srgbClr val="FFFFFF"/>
                  </a:solidFill>
                </a:rPr>
                <a:t>100</a:t>
              </a:r>
            </a:p>
          </p:txBody>
        </p:sp>
        <p:sp>
          <p:nvSpPr>
            <p:cNvPr id="18481" name="Rectangle 297"/>
            <p:cNvSpPr>
              <a:spLocks noChangeArrowheads="1"/>
            </p:cNvSpPr>
            <p:nvPr/>
          </p:nvSpPr>
          <p:spPr bwMode="auto">
            <a:xfrm rot="-3600000">
              <a:off x="633515" y="5294055"/>
              <a:ext cx="52899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All sites</a:t>
              </a:r>
            </a:p>
          </p:txBody>
        </p:sp>
        <p:sp>
          <p:nvSpPr>
            <p:cNvPr id="18482" name="Rectangle 298"/>
            <p:cNvSpPr>
              <a:spLocks noChangeArrowheads="1"/>
            </p:cNvSpPr>
            <p:nvPr/>
          </p:nvSpPr>
          <p:spPr bwMode="auto">
            <a:xfrm rot="-3600000">
              <a:off x="892946" y="5312915"/>
              <a:ext cx="614407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C000"/>
                  </a:solidFill>
                </a:rPr>
                <a:t>Prostate</a:t>
              </a:r>
            </a:p>
          </p:txBody>
        </p:sp>
        <p:sp>
          <p:nvSpPr>
            <p:cNvPr id="18483" name="Rectangle 299"/>
            <p:cNvSpPr>
              <a:spLocks noChangeArrowheads="1"/>
            </p:cNvSpPr>
            <p:nvPr/>
          </p:nvSpPr>
          <p:spPr bwMode="auto">
            <a:xfrm rot="-3600000">
              <a:off x="1246168" y="5285131"/>
              <a:ext cx="565191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C000"/>
                  </a:solidFill>
                </a:rPr>
                <a:t>Thyroid</a:t>
              </a:r>
            </a:p>
          </p:txBody>
        </p:sp>
        <p:sp>
          <p:nvSpPr>
            <p:cNvPr id="18484" name="Rectangle 300"/>
            <p:cNvSpPr>
              <a:spLocks noChangeArrowheads="1"/>
            </p:cNvSpPr>
            <p:nvPr/>
          </p:nvSpPr>
          <p:spPr bwMode="auto">
            <a:xfrm rot="-3600000">
              <a:off x="1649397" y="5243853"/>
              <a:ext cx="438182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C000"/>
                  </a:solidFill>
                </a:rPr>
                <a:t>Testis</a:t>
              </a:r>
            </a:p>
          </p:txBody>
        </p:sp>
        <p:sp>
          <p:nvSpPr>
            <p:cNvPr id="18485" name="Rectangle 301"/>
            <p:cNvSpPr>
              <a:spLocks noChangeArrowheads="1"/>
            </p:cNvSpPr>
            <p:nvPr/>
          </p:nvSpPr>
          <p:spPr bwMode="auto">
            <a:xfrm rot="-3600000">
              <a:off x="1136594" y="5693149"/>
              <a:ext cx="1565388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C000"/>
                  </a:solidFill>
                </a:rPr>
                <a:t>Melanoma of the skin</a:t>
              </a:r>
            </a:p>
          </p:txBody>
        </p:sp>
        <p:sp>
          <p:nvSpPr>
            <p:cNvPr id="18486" name="Rectangle 302"/>
            <p:cNvSpPr>
              <a:spLocks noChangeArrowheads="1"/>
            </p:cNvSpPr>
            <p:nvPr/>
          </p:nvSpPr>
          <p:spPr bwMode="auto">
            <a:xfrm rot="-3600000">
              <a:off x="1784310" y="5516924"/>
              <a:ext cx="110815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C000"/>
                  </a:solidFill>
                </a:rPr>
                <a:t>Breast (female)</a:t>
              </a:r>
            </a:p>
          </p:txBody>
        </p:sp>
        <p:sp>
          <p:nvSpPr>
            <p:cNvPr id="18487" name="Rectangle 303"/>
            <p:cNvSpPr>
              <a:spLocks noChangeArrowheads="1"/>
            </p:cNvSpPr>
            <p:nvPr/>
          </p:nvSpPr>
          <p:spPr bwMode="auto">
            <a:xfrm rot="-3600000">
              <a:off x="1944183" y="5629017"/>
              <a:ext cx="131125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Hodgkin lymphoma</a:t>
              </a:r>
            </a:p>
          </p:txBody>
        </p:sp>
        <p:sp>
          <p:nvSpPr>
            <p:cNvPr id="18488" name="Rectangle 304"/>
            <p:cNvSpPr>
              <a:spLocks noChangeArrowheads="1"/>
            </p:cNvSpPr>
            <p:nvPr/>
          </p:nvSpPr>
          <p:spPr bwMode="auto">
            <a:xfrm rot="-3600000">
              <a:off x="2480690" y="5494080"/>
              <a:ext cx="99706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Uterine corpus</a:t>
              </a:r>
            </a:p>
          </p:txBody>
        </p:sp>
        <p:sp>
          <p:nvSpPr>
            <p:cNvPr id="18489" name="Rectangle 305"/>
            <p:cNvSpPr>
              <a:spLocks noChangeArrowheads="1"/>
            </p:cNvSpPr>
            <p:nvPr/>
          </p:nvSpPr>
          <p:spPr bwMode="auto">
            <a:xfrm rot="-3600000">
              <a:off x="2755881" y="5523448"/>
              <a:ext cx="1046760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Urinary bladder</a:t>
              </a:r>
            </a:p>
          </p:txBody>
        </p:sp>
        <p:sp>
          <p:nvSpPr>
            <p:cNvPr id="18490" name="Rectangle 306"/>
            <p:cNvSpPr>
              <a:spLocks noChangeArrowheads="1"/>
            </p:cNvSpPr>
            <p:nvPr/>
          </p:nvSpPr>
          <p:spPr bwMode="auto">
            <a:xfrm rot="-3600000">
              <a:off x="3164395" y="5467886"/>
              <a:ext cx="937757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Uterine cervix</a:t>
              </a:r>
            </a:p>
          </p:txBody>
        </p:sp>
        <p:sp>
          <p:nvSpPr>
            <p:cNvPr id="18491" name="Rectangle 307"/>
            <p:cNvSpPr>
              <a:spLocks noChangeArrowheads="1"/>
            </p:cNvSpPr>
            <p:nvPr/>
          </p:nvSpPr>
          <p:spPr bwMode="auto">
            <a:xfrm rot="-3600000">
              <a:off x="3768828" y="5294055"/>
              <a:ext cx="52899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Rectum</a:t>
              </a:r>
            </a:p>
          </p:txBody>
        </p:sp>
        <p:sp>
          <p:nvSpPr>
            <p:cNvPr id="18492" name="Rectangle 308"/>
            <p:cNvSpPr>
              <a:spLocks noChangeArrowheads="1"/>
            </p:cNvSpPr>
            <p:nvPr/>
          </p:nvSpPr>
          <p:spPr bwMode="auto">
            <a:xfrm rot="-3600000">
              <a:off x="3706735" y="5509048"/>
              <a:ext cx="1191746" cy="4495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/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Non-Hodgkin </a:t>
              </a:r>
            </a:p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lymphoma</a:t>
              </a:r>
            </a:p>
          </p:txBody>
        </p:sp>
        <p:sp>
          <p:nvSpPr>
            <p:cNvPr id="18493" name="Rectangle 309"/>
            <p:cNvSpPr>
              <a:spLocks noChangeArrowheads="1"/>
            </p:cNvSpPr>
            <p:nvPr/>
          </p:nvSpPr>
          <p:spPr bwMode="auto">
            <a:xfrm rot="-3600000">
              <a:off x="4534944" y="5297617"/>
              <a:ext cx="468077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Kidney</a:t>
              </a:r>
            </a:p>
          </p:txBody>
        </p:sp>
        <p:sp>
          <p:nvSpPr>
            <p:cNvPr id="18494" name="Rectangle 310"/>
            <p:cNvSpPr>
              <a:spLocks noChangeArrowheads="1"/>
            </p:cNvSpPr>
            <p:nvPr/>
          </p:nvSpPr>
          <p:spPr bwMode="auto">
            <a:xfrm rot="-3600000">
              <a:off x="4820554" y="5237698"/>
              <a:ext cx="399147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Colon</a:t>
              </a:r>
            </a:p>
          </p:txBody>
        </p:sp>
        <p:sp>
          <p:nvSpPr>
            <p:cNvPr id="18495" name="Rectangle 311"/>
            <p:cNvSpPr>
              <a:spLocks noChangeArrowheads="1"/>
            </p:cNvSpPr>
            <p:nvPr/>
          </p:nvSpPr>
          <p:spPr bwMode="auto">
            <a:xfrm rot="-3600000">
              <a:off x="4337584" y="5693311"/>
              <a:ext cx="146033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Oral cavity &amp; pharynx</a:t>
              </a:r>
            </a:p>
          </p:txBody>
        </p:sp>
        <p:sp>
          <p:nvSpPr>
            <p:cNvPr id="18496" name="Rectangle 312"/>
            <p:cNvSpPr>
              <a:spLocks noChangeArrowheads="1"/>
            </p:cNvSpPr>
            <p:nvPr/>
          </p:nvSpPr>
          <p:spPr bwMode="auto">
            <a:xfrm rot="-3600000">
              <a:off x="5404459" y="5263098"/>
              <a:ext cx="46006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Larynx</a:t>
              </a:r>
            </a:p>
          </p:txBody>
        </p:sp>
        <p:sp>
          <p:nvSpPr>
            <p:cNvPr id="18497" name="Rectangle 313"/>
            <p:cNvSpPr>
              <a:spLocks noChangeArrowheads="1"/>
            </p:cNvSpPr>
            <p:nvPr/>
          </p:nvSpPr>
          <p:spPr bwMode="auto">
            <a:xfrm rot="-3600000">
              <a:off x="5566193" y="5351205"/>
              <a:ext cx="663643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Leukemia</a:t>
              </a:r>
            </a:p>
          </p:txBody>
        </p:sp>
        <p:sp>
          <p:nvSpPr>
            <p:cNvPr id="18498" name="Rectangle 314"/>
            <p:cNvSpPr>
              <a:spLocks noChangeArrowheads="1"/>
            </p:cNvSpPr>
            <p:nvPr/>
          </p:nvSpPr>
          <p:spPr bwMode="auto">
            <a:xfrm rot="-3600000">
              <a:off x="6067481" y="5243254"/>
              <a:ext cx="410369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Ovary</a:t>
              </a:r>
            </a:p>
          </p:txBody>
        </p:sp>
        <p:sp>
          <p:nvSpPr>
            <p:cNvPr id="18499" name="Rectangle 315"/>
            <p:cNvSpPr>
              <a:spLocks noChangeArrowheads="1"/>
            </p:cNvSpPr>
            <p:nvPr/>
          </p:nvSpPr>
          <p:spPr bwMode="auto">
            <a:xfrm rot="-3600000">
              <a:off x="6223620" y="5333742"/>
              <a:ext cx="62196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FFFF"/>
                  </a:solidFill>
                </a:rPr>
                <a:t>Myeloma</a:t>
              </a:r>
            </a:p>
          </p:txBody>
        </p:sp>
        <p:sp>
          <p:nvSpPr>
            <p:cNvPr id="18500" name="Rectangle 316"/>
            <p:cNvSpPr>
              <a:spLocks noChangeArrowheads="1"/>
            </p:cNvSpPr>
            <p:nvPr/>
          </p:nvSpPr>
          <p:spPr bwMode="auto">
            <a:xfrm rot="-3600000">
              <a:off x="6720822" y="5220236"/>
              <a:ext cx="39273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/>
                <a:t>Brain</a:t>
              </a:r>
            </a:p>
          </p:txBody>
        </p:sp>
        <p:sp>
          <p:nvSpPr>
            <p:cNvPr id="18501" name="Rectangle 317"/>
            <p:cNvSpPr>
              <a:spLocks noChangeArrowheads="1"/>
            </p:cNvSpPr>
            <p:nvPr/>
          </p:nvSpPr>
          <p:spPr bwMode="auto">
            <a:xfrm rot="-3600000">
              <a:off x="6841308" y="5327203"/>
              <a:ext cx="64933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/>
                <a:t>Stomach</a:t>
              </a:r>
            </a:p>
          </p:txBody>
        </p:sp>
        <p:sp>
          <p:nvSpPr>
            <p:cNvPr id="18502" name="Rectangle 318"/>
            <p:cNvSpPr>
              <a:spLocks noChangeArrowheads="1"/>
            </p:cNvSpPr>
            <p:nvPr/>
          </p:nvSpPr>
          <p:spPr bwMode="auto">
            <a:xfrm rot="-3600000">
              <a:off x="7025451" y="5395471"/>
              <a:ext cx="830323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0000"/>
                  </a:solidFill>
                </a:rPr>
                <a:t>Esophagus</a:t>
              </a:r>
            </a:p>
          </p:txBody>
        </p:sp>
        <p:sp>
          <p:nvSpPr>
            <p:cNvPr id="18503" name="Rectangle 319"/>
            <p:cNvSpPr>
              <a:spLocks noChangeArrowheads="1"/>
            </p:cNvSpPr>
            <p:nvPr/>
          </p:nvSpPr>
          <p:spPr bwMode="auto">
            <a:xfrm rot="-3600000">
              <a:off x="7033373" y="5563758"/>
              <a:ext cx="1278029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0000"/>
                  </a:solidFill>
                </a:rPr>
                <a:t>Lung &amp; bronchus</a:t>
              </a:r>
            </a:p>
          </p:txBody>
        </p:sp>
        <p:sp>
          <p:nvSpPr>
            <p:cNvPr id="18504" name="Rectangle 320"/>
            <p:cNvSpPr>
              <a:spLocks noChangeArrowheads="1"/>
            </p:cNvSpPr>
            <p:nvPr/>
          </p:nvSpPr>
          <p:spPr bwMode="auto">
            <a:xfrm rot="-3600000">
              <a:off x="7395326" y="5590747"/>
              <a:ext cx="1198649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0000"/>
                  </a:solidFill>
                </a:rPr>
                <a:t>Liver &amp; bile duct</a:t>
              </a:r>
            </a:p>
          </p:txBody>
        </p:sp>
        <p:sp>
          <p:nvSpPr>
            <p:cNvPr id="18505" name="Rectangle 321"/>
            <p:cNvSpPr>
              <a:spLocks noChangeArrowheads="1"/>
            </p:cNvSpPr>
            <p:nvPr/>
          </p:nvSpPr>
          <p:spPr bwMode="auto">
            <a:xfrm rot="-3600000">
              <a:off x="8073206" y="5344667"/>
              <a:ext cx="681086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altLang="zh-TW" sz="1200">
                  <a:solidFill>
                    <a:srgbClr val="FF0000"/>
                  </a:solidFill>
                </a:rPr>
                <a:t>Pancreas</a:t>
              </a:r>
            </a:p>
          </p:txBody>
        </p:sp>
        <p:sp>
          <p:nvSpPr>
            <p:cNvPr id="18506" name="Rectangle 322"/>
            <p:cNvSpPr>
              <a:spLocks noChangeAspect="1" noChangeArrowheads="1"/>
            </p:cNvSpPr>
            <p:nvPr/>
          </p:nvSpPr>
          <p:spPr bwMode="auto">
            <a:xfrm>
              <a:off x="6686550" y="1462087"/>
              <a:ext cx="139700" cy="13970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507" name="Rectangle 324"/>
            <p:cNvSpPr>
              <a:spLocks noChangeArrowheads="1"/>
            </p:cNvSpPr>
            <p:nvPr/>
          </p:nvSpPr>
          <p:spPr bwMode="auto">
            <a:xfrm>
              <a:off x="6864350" y="1436687"/>
              <a:ext cx="730969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200">
                  <a:solidFill>
                    <a:srgbClr val="FFFFFF"/>
                  </a:solidFill>
                </a:rPr>
                <a:t>1975-1977</a:t>
              </a:r>
              <a:endParaRPr lang="en-US" altLang="zh-TW">
                <a:solidFill>
                  <a:srgbClr val="FFFFFF"/>
                </a:solidFill>
              </a:endParaRPr>
            </a:p>
          </p:txBody>
        </p:sp>
        <p:sp>
          <p:nvSpPr>
            <p:cNvPr id="18508" name="Rectangle 325"/>
            <p:cNvSpPr>
              <a:spLocks noChangeAspect="1" noChangeArrowheads="1"/>
            </p:cNvSpPr>
            <p:nvPr/>
          </p:nvSpPr>
          <p:spPr bwMode="auto">
            <a:xfrm>
              <a:off x="6686550" y="1687512"/>
              <a:ext cx="139700" cy="139700"/>
            </a:xfrm>
            <a:prstGeom prst="rect">
              <a:avLst/>
            </a:prstGeom>
            <a:solidFill>
              <a:srgbClr val="FF00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509" name="Rectangle 327"/>
            <p:cNvSpPr>
              <a:spLocks noChangeArrowheads="1"/>
            </p:cNvSpPr>
            <p:nvPr/>
          </p:nvSpPr>
          <p:spPr bwMode="auto">
            <a:xfrm>
              <a:off x="6864350" y="1663700"/>
              <a:ext cx="730969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200">
                  <a:solidFill>
                    <a:srgbClr val="FFFFFF"/>
                  </a:solidFill>
                </a:rPr>
                <a:t>1984-1986</a:t>
              </a:r>
              <a:endParaRPr lang="en-US" altLang="zh-TW">
                <a:solidFill>
                  <a:srgbClr val="FFFFFF"/>
                </a:solidFill>
              </a:endParaRPr>
            </a:p>
          </p:txBody>
        </p:sp>
        <p:sp>
          <p:nvSpPr>
            <p:cNvPr id="18510" name="Rectangle 328"/>
            <p:cNvSpPr>
              <a:spLocks noChangeAspect="1" noChangeArrowheads="1"/>
            </p:cNvSpPr>
            <p:nvPr/>
          </p:nvSpPr>
          <p:spPr bwMode="auto">
            <a:xfrm>
              <a:off x="6686550" y="1897062"/>
              <a:ext cx="139700" cy="139700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511" name="Rectangle 330"/>
            <p:cNvSpPr>
              <a:spLocks noChangeArrowheads="1"/>
            </p:cNvSpPr>
            <p:nvPr/>
          </p:nvSpPr>
          <p:spPr bwMode="auto">
            <a:xfrm>
              <a:off x="6864350" y="1871662"/>
              <a:ext cx="730969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 sz="1200">
                  <a:solidFill>
                    <a:srgbClr val="FFFFFF"/>
                  </a:solidFill>
                </a:rPr>
                <a:t>1999-2005</a:t>
              </a:r>
              <a:endParaRPr lang="en-US" altLang="zh-TW">
                <a:solidFill>
                  <a:srgbClr val="FFFFFF"/>
                </a:solidFill>
              </a:endParaRPr>
            </a:p>
          </p:txBody>
        </p:sp>
      </p:grpSp>
      <p:sp>
        <p:nvSpPr>
          <p:cNvPr id="18434" name="文字方塊 252"/>
          <p:cNvSpPr txBox="1">
            <a:spLocks noChangeArrowheads="1"/>
          </p:cNvSpPr>
          <p:nvPr/>
        </p:nvSpPr>
        <p:spPr bwMode="auto">
          <a:xfrm>
            <a:off x="1143000" y="115888"/>
            <a:ext cx="7334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sz="2000" i="0"/>
              <a:t>Trends in 5-year Relative Survival Rates (%) by Race and Year of Diagnosis, US, 1975-2005</a:t>
            </a:r>
            <a:endParaRPr lang="zh-TW" altLang="zh-TW" sz="2000" i="0"/>
          </a:p>
        </p:txBody>
      </p:sp>
      <p:sp>
        <p:nvSpPr>
          <p:cNvPr id="18435" name="文字方塊 2"/>
          <p:cNvSpPr txBox="1">
            <a:spLocks noChangeArrowheads="1"/>
          </p:cNvSpPr>
          <p:nvPr/>
        </p:nvSpPr>
        <p:spPr bwMode="auto">
          <a:xfrm>
            <a:off x="5273675" y="6553200"/>
            <a:ext cx="37941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000"/>
              <a:t>Causes of cancers Atlanta: American Cancer Society; 2010.</a:t>
            </a:r>
            <a:endParaRPr lang="zh-TW" altLang="en-US" sz="1000"/>
          </a:p>
        </p:txBody>
      </p:sp>
      <p:sp>
        <p:nvSpPr>
          <p:cNvPr id="18436" name="文字方塊 254"/>
          <p:cNvSpPr txBox="1">
            <a:spLocks noChangeArrowheads="1"/>
          </p:cNvSpPr>
          <p:nvPr/>
        </p:nvSpPr>
        <p:spPr bwMode="auto">
          <a:xfrm rot="-5400000">
            <a:off x="-108743" y="3056731"/>
            <a:ext cx="13128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200"/>
              <a:t>Percentage (%)</a:t>
            </a:r>
            <a:endParaRPr lang="zh-TW" altLang="en-US" sz="1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 txBox="1">
            <a:spLocks noChangeArrowheads="1"/>
          </p:cNvSpPr>
          <p:nvPr/>
        </p:nvSpPr>
        <p:spPr bwMode="auto">
          <a:xfrm>
            <a:off x="863600" y="152400"/>
            <a:ext cx="74422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altLang="zh-TW" sz="3200" i="0">
                <a:solidFill>
                  <a:srgbClr val="FFFF00"/>
                </a:solidFill>
              </a:rPr>
              <a:t>Human Lung Cancer</a:t>
            </a:r>
          </a:p>
          <a:p>
            <a:pPr algn="ctr" eaLnBrk="0" hangingPunct="0"/>
            <a:r>
              <a:rPr lang="en-US" altLang="zh-TW" sz="2800" i="0">
                <a:solidFill>
                  <a:srgbClr val="FFFF00"/>
                </a:solidFill>
              </a:rPr>
              <a:t>Non-small call lung cancer (NSCLC)</a:t>
            </a:r>
          </a:p>
          <a:p>
            <a:pPr algn="ctr" eaLnBrk="0" hangingPunct="0"/>
            <a:r>
              <a:rPr lang="en-US" altLang="zh-TW" sz="2800" i="0">
                <a:solidFill>
                  <a:srgbClr val="FFFF00"/>
                </a:solidFill>
              </a:rPr>
              <a:t>Small cell lung cancer (SCLC)</a:t>
            </a:r>
          </a:p>
        </p:txBody>
      </p:sp>
      <p:sp>
        <p:nvSpPr>
          <p:cNvPr id="20482" name="Rectangle 3"/>
          <p:cNvSpPr txBox="1">
            <a:spLocks noChangeArrowheads="1"/>
          </p:cNvSpPr>
          <p:nvPr/>
        </p:nvSpPr>
        <p:spPr bwMode="auto">
          <a:xfrm>
            <a:off x="1065213" y="3430588"/>
            <a:ext cx="7100887" cy="159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Aft>
                <a:spcPct val="30000"/>
              </a:spcAft>
              <a:buClr>
                <a:srgbClr val="FFFF99"/>
              </a:buClr>
              <a:buFont typeface="Wingdings" pitchFamily="2" charset="2"/>
              <a:buNone/>
            </a:pPr>
            <a:r>
              <a:rPr lang="en-US" altLang="zh-TW" i="0">
                <a:sym typeface="Symbol" pitchFamily="18" charset="2"/>
              </a:rPr>
              <a:t>  </a:t>
            </a:r>
            <a:r>
              <a:rPr lang="en-US" altLang="zh-TW" i="0"/>
              <a:t>Squamous carcinoma (25% of lung cancers).</a:t>
            </a:r>
          </a:p>
          <a:p>
            <a:pPr eaLnBrk="0" hangingPunct="0">
              <a:spcAft>
                <a:spcPct val="30000"/>
              </a:spcAft>
              <a:buClr>
                <a:srgbClr val="FFFF99"/>
              </a:buClr>
              <a:buFont typeface="Symbol" pitchFamily="18" charset="2"/>
              <a:buChar char="·"/>
            </a:pPr>
            <a:r>
              <a:rPr lang="en-US" altLang="zh-TW" i="0"/>
              <a:t> Adenocarcinoma (40% of lung cancers)</a:t>
            </a:r>
          </a:p>
          <a:p>
            <a:pPr eaLnBrk="0" hangingPunct="0">
              <a:spcAft>
                <a:spcPct val="30000"/>
              </a:spcAft>
              <a:buClr>
                <a:srgbClr val="FFFF99"/>
              </a:buClr>
              <a:buFont typeface="Symbol" pitchFamily="18" charset="2"/>
              <a:buChar char="·"/>
            </a:pPr>
            <a:r>
              <a:rPr lang="en-US" altLang="zh-TW" i="0"/>
              <a:t> Large cell carcinoma (10% of lung cancers)</a:t>
            </a:r>
          </a:p>
          <a:p>
            <a:pPr eaLnBrk="0" hangingPunct="0">
              <a:spcAft>
                <a:spcPct val="30000"/>
              </a:spcAft>
              <a:buClr>
                <a:srgbClr val="FFFF99"/>
              </a:buClr>
              <a:buFont typeface="Wingdings" pitchFamily="2" charset="2"/>
              <a:buNone/>
            </a:pPr>
            <a:endParaRPr lang="en-US" altLang="zh-TW" i="0"/>
          </a:p>
        </p:txBody>
      </p:sp>
      <p:sp>
        <p:nvSpPr>
          <p:cNvPr id="40964" name="文字方塊 4"/>
          <p:cNvSpPr txBox="1">
            <a:spLocks noChangeArrowheads="1"/>
          </p:cNvSpPr>
          <p:nvPr/>
        </p:nvSpPr>
        <p:spPr bwMode="auto">
          <a:xfrm>
            <a:off x="2657475" y="1828800"/>
            <a:ext cx="489743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zh-TW" sz="2800" i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</a:rPr>
              <a:t>NSCLC</a:t>
            </a:r>
          </a:p>
          <a:p>
            <a:pPr eaLnBrk="1" hangingPunct="1">
              <a:defRPr/>
            </a:pPr>
            <a:r>
              <a:rPr lang="en-US" altLang="zh-TW" i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</a:rPr>
              <a:t>The </a:t>
            </a:r>
            <a:r>
              <a:rPr lang="en-US" altLang="zh-TW" i="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</a:rPr>
              <a:t>most common cancer </a:t>
            </a:r>
            <a:r>
              <a:rPr lang="en-US" altLang="zh-TW" i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</a:rPr>
              <a:t>worldwide. </a:t>
            </a:r>
            <a:endParaRPr lang="en-US" altLang="zh-TW" i="0" dirty="0">
              <a:solidFill>
                <a:schemeClr val="accent1">
                  <a:lumMod val="20000"/>
                  <a:lumOff val="80000"/>
                </a:schemeClr>
              </a:solidFill>
              <a:latin typeface="Arial" charset="0"/>
            </a:endParaRPr>
          </a:p>
          <a:p>
            <a:pPr eaLnBrk="1" hangingPunct="1">
              <a:defRPr/>
            </a:pPr>
            <a:r>
              <a:rPr lang="en-US" altLang="zh-TW" i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</a:rPr>
              <a:t>About 85% to 90% of lung cancers are </a:t>
            </a:r>
          </a:p>
          <a:p>
            <a:pPr eaLnBrk="1" hangingPunct="1">
              <a:defRPr/>
            </a:pPr>
            <a:r>
              <a:rPr lang="en-US" altLang="zh-TW" i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</a:rPr>
              <a:t>non-small </a:t>
            </a:r>
            <a:r>
              <a:rPr lang="en-US" altLang="zh-TW" i="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</a:rPr>
              <a:t>cell lung cancer</a:t>
            </a:r>
            <a:endParaRPr lang="zh-TW" altLang="en-US" i="0" dirty="0">
              <a:solidFill>
                <a:schemeClr val="accent1">
                  <a:lumMod val="20000"/>
                  <a:lumOff val="80000"/>
                </a:schemeClr>
              </a:solidFill>
              <a:latin typeface="Arial" charset="0"/>
            </a:endParaRPr>
          </a:p>
        </p:txBody>
      </p:sp>
      <p:sp>
        <p:nvSpPr>
          <p:cNvPr id="20484" name="文字方塊 5"/>
          <p:cNvSpPr txBox="1">
            <a:spLocks noChangeArrowheads="1"/>
          </p:cNvSpPr>
          <p:nvPr/>
        </p:nvSpPr>
        <p:spPr bwMode="auto">
          <a:xfrm>
            <a:off x="5103813" y="6064250"/>
            <a:ext cx="35480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i="0">
                <a:latin typeface="Times New Roman" pitchFamily="18" charset="0"/>
              </a:rPr>
              <a:t>American Cancer Society 2013</a:t>
            </a:r>
            <a:endParaRPr lang="zh-TW" altLang="en-US" sz="2000" i="0">
              <a:latin typeface="Times New Roman" pitchFamily="18" charset="0"/>
            </a:endParaRPr>
          </a:p>
        </p:txBody>
      </p:sp>
      <p:pic>
        <p:nvPicPr>
          <p:cNvPr id="20485" name="Picture 3" descr="C:\Users\tlsu\Desktop\1317382585235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866900"/>
            <a:ext cx="19812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803275" y="5226050"/>
            <a:ext cx="7848600" cy="8382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0"/>
              </a:spcBef>
              <a:spcAft>
                <a:spcPct val="30000"/>
              </a:spcAft>
              <a:buClr>
                <a:srgbClr val="FFFF99"/>
              </a:buClr>
              <a:buFont typeface="Wingdings" pitchFamily="2" charset="2"/>
              <a:buChar char="§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30000"/>
              </a:spcAft>
              <a:buClr>
                <a:srgbClr val="FFFF99"/>
              </a:buClr>
              <a:buFont typeface="Arial" pitchFamily="34" charset="0"/>
              <a:buChar char="–"/>
              <a:defRPr sz="2000" b="1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30000"/>
              </a:spcAft>
              <a:buClr>
                <a:srgbClr val="FFFF99"/>
              </a:buClr>
              <a:buFont typeface="Wingdings" pitchFamily="2" charset="2"/>
              <a:buChar char="§"/>
              <a:defRPr sz="2000" b="1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Char char="–"/>
              <a:defRPr sz="2000" b="1">
                <a:solidFill>
                  <a:schemeClr val="bg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Char char="»"/>
              <a:defRPr b="1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Char char="»"/>
              <a:defRPr b="1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Char char="»"/>
              <a:defRPr b="1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Char char="»"/>
              <a:defRPr b="1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0"/>
              </a:spcBef>
              <a:spcAft>
                <a:spcPct val="20000"/>
              </a:spcAft>
              <a:buClr>
                <a:schemeClr val="tx1"/>
              </a:buClr>
              <a:buChar char="»"/>
              <a:defRPr b="1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Font typeface="Wingdings" pitchFamily="2" charset="2"/>
              <a:buNone/>
              <a:defRPr/>
            </a:pPr>
            <a:r>
              <a:rPr lang="en-US" altLang="zh-TW" i="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</a:rPr>
              <a:t>High incidence, most mortality:</a:t>
            </a:r>
            <a:r>
              <a:rPr lang="en-US" altLang="zh-TW" i="0" dirty="0">
                <a:solidFill>
                  <a:schemeClr val="accent1">
                    <a:lumMod val="20000"/>
                    <a:lumOff val="80000"/>
                  </a:schemeClr>
                </a:solidFill>
                <a:latin typeface="+mj-lt"/>
                <a:ea typeface="新細明體" charset="-120"/>
              </a:rPr>
              <a:t> 1.18 million deaths  (17.6% of the world’s total cancer deaths)</a:t>
            </a:r>
            <a:endParaRPr lang="en-US" altLang="zh-TW" i="0" dirty="0" smtClean="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文字方塊 1"/>
          <p:cNvSpPr txBox="1">
            <a:spLocks noChangeArrowheads="1"/>
          </p:cNvSpPr>
          <p:nvPr/>
        </p:nvSpPr>
        <p:spPr bwMode="auto">
          <a:xfrm>
            <a:off x="1200150" y="392113"/>
            <a:ext cx="68294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3200" i="0">
                <a:solidFill>
                  <a:srgbClr val="FFFF00"/>
                </a:solidFill>
              </a:rPr>
              <a:t>The Role of EGFR in Oncogenesis</a:t>
            </a:r>
            <a:endParaRPr lang="zh-TW" altLang="en-US" sz="3200" i="0">
              <a:solidFill>
                <a:srgbClr val="FFFF00"/>
              </a:solidFill>
            </a:endParaRPr>
          </a:p>
        </p:txBody>
      </p:sp>
      <p:sp>
        <p:nvSpPr>
          <p:cNvPr id="21506" name="文字方塊 2"/>
          <p:cNvSpPr txBox="1">
            <a:spLocks noChangeArrowheads="1"/>
          </p:cNvSpPr>
          <p:nvPr/>
        </p:nvSpPr>
        <p:spPr bwMode="auto">
          <a:xfrm>
            <a:off x="522288" y="1662113"/>
            <a:ext cx="6965950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 i="0">
                <a:cs typeface="Times New Roman" pitchFamily="18" charset="0"/>
              </a:rPr>
              <a:t>■</a:t>
            </a:r>
            <a:r>
              <a:rPr lang="en-US" altLang="zh-TW" sz="2800" i="0">
                <a:cs typeface="Times New Roman" pitchFamily="18" charset="0"/>
              </a:rPr>
              <a:t> </a:t>
            </a:r>
            <a:r>
              <a:rPr lang="en-US" altLang="zh-TW" i="0">
                <a:cs typeface="Times New Roman" pitchFamily="18" charset="0"/>
              </a:rPr>
              <a:t>Epidermal Growth Factor Receptor's (EGFR) </a:t>
            </a:r>
          </a:p>
          <a:p>
            <a:r>
              <a:rPr lang="en-US" altLang="zh-TW" i="0">
                <a:cs typeface="Times New Roman" pitchFamily="18" charset="0"/>
              </a:rPr>
              <a:t>   overexpression in </a:t>
            </a:r>
            <a:r>
              <a:rPr lang="en-US" altLang="zh-TW" i="0">
                <a:solidFill>
                  <a:srgbClr val="FFC000"/>
                </a:solidFill>
                <a:cs typeface="Times New Roman" pitchFamily="18" charset="0"/>
              </a:rPr>
              <a:t>62%</a:t>
            </a:r>
            <a:r>
              <a:rPr lang="en-US" altLang="zh-TW" i="0">
                <a:cs typeface="Times New Roman" pitchFamily="18" charset="0"/>
              </a:rPr>
              <a:t> of NSCLC </a:t>
            </a:r>
          </a:p>
        </p:txBody>
      </p:sp>
      <p:sp>
        <p:nvSpPr>
          <p:cNvPr id="21507" name="文字方塊 3"/>
          <p:cNvSpPr txBox="1">
            <a:spLocks noChangeArrowheads="1"/>
          </p:cNvSpPr>
          <p:nvPr/>
        </p:nvSpPr>
        <p:spPr bwMode="auto">
          <a:xfrm>
            <a:off x="522288" y="2992438"/>
            <a:ext cx="7412037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 i="0">
                <a:latin typeface="Times New Roman" pitchFamily="18" charset="0"/>
                <a:cs typeface="Times New Roman" pitchFamily="18" charset="0"/>
              </a:rPr>
              <a:t>■</a:t>
            </a:r>
            <a:r>
              <a:rPr lang="en-US" altLang="zh-TW" sz="2800" i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TW" i="0">
                <a:cs typeface="Times New Roman" pitchFamily="18" charset="0"/>
              </a:rPr>
              <a:t>Oncogenesis:</a:t>
            </a:r>
          </a:p>
          <a:p>
            <a:pPr lvl="1"/>
            <a:r>
              <a:rPr lang="en-US" altLang="zh-TW" i="0">
                <a:cs typeface="Times New Roman" pitchFamily="18" charset="0"/>
              </a:rPr>
              <a:t>Cancer cell proliferation</a:t>
            </a:r>
          </a:p>
          <a:p>
            <a:pPr lvl="1"/>
            <a:r>
              <a:rPr lang="en-US" altLang="zh-TW" i="0">
                <a:cs typeface="Times New Roman" pitchFamily="18" charset="0"/>
              </a:rPr>
              <a:t>Blocking apoptosis</a:t>
            </a:r>
          </a:p>
          <a:p>
            <a:pPr lvl="1"/>
            <a:r>
              <a:rPr lang="en-US" altLang="zh-TW" i="0">
                <a:cs typeface="Times New Roman" pitchFamily="18" charset="0"/>
              </a:rPr>
              <a:t>Activating invasion and metastasis</a:t>
            </a:r>
          </a:p>
          <a:p>
            <a:pPr lvl="1"/>
            <a:r>
              <a:rPr lang="en-US" altLang="zh-TW" i="0">
                <a:cs typeface="Times New Roman" pitchFamily="18" charset="0"/>
              </a:rPr>
              <a:t>Stimulating tumor-induced neovascularization</a:t>
            </a:r>
          </a:p>
          <a:p>
            <a:endParaRPr lang="zh-TW" altLang="en-US" sz="2000" i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文字方塊 2"/>
          <p:cNvSpPr txBox="1">
            <a:spLocks noChangeArrowheads="1"/>
          </p:cNvSpPr>
          <p:nvPr/>
        </p:nvSpPr>
        <p:spPr bwMode="auto">
          <a:xfrm>
            <a:off x="1066800" y="76200"/>
            <a:ext cx="73009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i="0"/>
              <a:t>Drugs Approved for Non-Small Cell Lung Cancer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066800" y="609600"/>
          <a:ext cx="7162800" cy="6126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3962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sz="1800" b="1" kern="1200" dirty="0" smtClean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Antimetabolites         </a:t>
                      </a:r>
                      <a:endParaRPr lang="zh-TW" altLang="en-US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800" b="1" kern="1200" dirty="0" smtClean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Methotrexate</a:t>
                      </a:r>
                      <a:endParaRPr lang="zh-TW" altLang="zh-TW" sz="1800" b="1" kern="1200" dirty="0" smtClean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TW" sz="1800" b="1" kern="1200" dirty="0" err="1" smtClean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Pemetrexed</a:t>
                      </a:r>
                      <a:r>
                        <a:rPr lang="en-US" altLang="zh-TW" sz="1800" b="1" kern="1200" dirty="0" smtClean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Disodium</a:t>
                      </a:r>
                      <a:endParaRPr lang="zh-TW" altLang="zh-TW" sz="1800" b="1" kern="1200" dirty="0" smtClean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TW" sz="1800" b="1" kern="1200" dirty="0" smtClean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Gemcitabine Hydrochloride</a:t>
                      </a:r>
                      <a:endParaRPr lang="zh-TW" altLang="zh-TW" sz="1800" b="1" kern="1200" dirty="0" smtClean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DNA alkylating agents</a:t>
                      </a:r>
                      <a:endParaRPr lang="zh-TW" altLang="en-US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b="1" dirty="0" err="1" smtClean="0">
                          <a:solidFill>
                            <a:srgbClr val="FF0000"/>
                          </a:solidFill>
                          <a:latin typeface="+mj-lt"/>
                        </a:rPr>
                        <a:t>Mechlorethamine</a:t>
                      </a:r>
                      <a:endParaRPr lang="en-US" altLang="zh-TW" b="1" dirty="0" smtClean="0">
                        <a:solidFill>
                          <a:srgbClr val="FF0000"/>
                        </a:solidFill>
                        <a:latin typeface="+mj-lt"/>
                      </a:endParaRPr>
                    </a:p>
                    <a:p>
                      <a:r>
                        <a:rPr lang="en-US" altLang="zh-TW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Cisplatin</a:t>
                      </a:r>
                    </a:p>
                    <a:p>
                      <a:r>
                        <a:rPr lang="en-US" altLang="zh-TW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Carboplatin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Antimitotic agents </a:t>
                      </a:r>
                      <a:endParaRPr lang="zh-TW" altLang="en-US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Paclitaxel</a:t>
                      </a:r>
                    </a:p>
                    <a:p>
                      <a:r>
                        <a:rPr lang="en-US" altLang="zh-TW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Docetaxel</a:t>
                      </a:r>
                      <a:endParaRPr lang="en-US" altLang="zh-TW" b="1" dirty="0" smtClean="0">
                        <a:solidFill>
                          <a:schemeClr val="tx2"/>
                        </a:solidFill>
                        <a:latin typeface="+mj-lt"/>
                      </a:endParaRPr>
                    </a:p>
                    <a:p>
                      <a:r>
                        <a:rPr lang="en-US" altLang="zh-TW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Vinorelbine</a:t>
                      </a:r>
                      <a:r>
                        <a:rPr lang="en-US" altLang="zh-TW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</a:p>
                    <a:p>
                      <a:r>
                        <a:rPr lang="en-US" altLang="zh-TW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zh-TW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Navelbine</a:t>
                      </a:r>
                      <a:endParaRPr lang="en-US" altLang="zh-TW" b="1" dirty="0" smtClean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Topoisomerase inhibitor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Etoposide</a:t>
                      </a:r>
                      <a:endParaRPr lang="en-US" altLang="zh-TW" b="1" dirty="0" smtClean="0">
                        <a:solidFill>
                          <a:schemeClr val="tx2"/>
                        </a:solidFill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Doxorubicin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Topotecan</a:t>
                      </a:r>
                      <a:r>
                        <a:rPr lang="en-US" altLang="zh-TW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b="1" dirty="0" smtClean="0">
                          <a:solidFill>
                            <a:srgbClr val="FF3300"/>
                          </a:solidFill>
                          <a:latin typeface="+mj-lt"/>
                        </a:rPr>
                        <a:t>EGFR inhibitor</a:t>
                      </a:r>
                      <a:endParaRPr lang="zh-TW" altLang="en-US" b="1" dirty="0">
                        <a:solidFill>
                          <a:srgbClr val="FF3300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b="1" dirty="0" err="1" smtClean="0">
                          <a:solidFill>
                            <a:srgbClr val="FF3300"/>
                          </a:solidFill>
                          <a:latin typeface="+mj-lt"/>
                        </a:rPr>
                        <a:t>Afatinib</a:t>
                      </a:r>
                      <a:r>
                        <a:rPr lang="en-US" altLang="zh-TW" b="1" dirty="0" smtClean="0">
                          <a:solidFill>
                            <a:srgbClr val="FF33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zh-TW" b="1" dirty="0" err="1" smtClean="0">
                          <a:solidFill>
                            <a:srgbClr val="FF3300"/>
                          </a:solidFill>
                          <a:latin typeface="+mj-lt"/>
                        </a:rPr>
                        <a:t>Dimaleate</a:t>
                      </a:r>
                      <a:endParaRPr lang="en-US" altLang="zh-TW" b="1" dirty="0" smtClean="0">
                        <a:solidFill>
                          <a:srgbClr val="FF3300"/>
                        </a:solidFill>
                        <a:latin typeface="+mj-lt"/>
                      </a:endParaRPr>
                    </a:p>
                    <a:p>
                      <a:r>
                        <a:rPr lang="en-US" altLang="zh-TW" b="1" dirty="0" err="1" smtClean="0">
                          <a:solidFill>
                            <a:srgbClr val="FF3300"/>
                          </a:solidFill>
                          <a:latin typeface="+mj-lt"/>
                        </a:rPr>
                        <a:t>Gefitinib</a:t>
                      </a:r>
                      <a:r>
                        <a:rPr lang="en-US" altLang="zh-TW" b="1" dirty="0" smtClean="0">
                          <a:solidFill>
                            <a:srgbClr val="FF3300"/>
                          </a:solidFill>
                          <a:latin typeface="+mj-lt"/>
                        </a:rPr>
                        <a:t> (</a:t>
                      </a:r>
                      <a:r>
                        <a:rPr lang="en-US" altLang="zh-TW" b="1" dirty="0" err="1" smtClean="0">
                          <a:solidFill>
                            <a:srgbClr val="FF3300"/>
                          </a:solidFill>
                          <a:latin typeface="+mj-lt"/>
                        </a:rPr>
                        <a:t>Iressa</a:t>
                      </a:r>
                      <a:r>
                        <a:rPr lang="en-US" altLang="zh-TW" b="1" dirty="0" smtClean="0">
                          <a:solidFill>
                            <a:srgbClr val="FF3300"/>
                          </a:solidFill>
                          <a:latin typeface="+mj-lt"/>
                        </a:rPr>
                        <a:t>)</a:t>
                      </a:r>
                    </a:p>
                    <a:p>
                      <a:r>
                        <a:rPr lang="en-US" altLang="zh-TW" b="1" dirty="0" smtClean="0">
                          <a:solidFill>
                            <a:srgbClr val="FF3300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zh-TW" b="1" dirty="0" err="1" smtClean="0">
                          <a:solidFill>
                            <a:srgbClr val="FF3300"/>
                          </a:solidFill>
                          <a:latin typeface="+mj-lt"/>
                        </a:rPr>
                        <a:t>Erlotinib</a:t>
                      </a:r>
                      <a:r>
                        <a:rPr lang="en-US" altLang="zh-TW" b="1" dirty="0" smtClean="0">
                          <a:solidFill>
                            <a:srgbClr val="FF3300"/>
                          </a:solidFill>
                          <a:latin typeface="+mj-lt"/>
                        </a:rPr>
                        <a:t> Hydrochloride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ALK inhibitor</a:t>
                      </a:r>
                      <a:endParaRPr lang="zh-TW" altLang="en-US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800" b="1" kern="1200" dirty="0" err="1" smtClean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Ceritinib</a:t>
                      </a:r>
                      <a:endParaRPr lang="zh-TW" altLang="zh-TW" sz="1800" b="1" kern="1200" dirty="0" smtClean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TW" sz="1800" b="1" kern="1200" dirty="0" err="1" smtClean="0">
                          <a:solidFill>
                            <a:schemeClr val="tx2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Crizotinib</a:t>
                      </a:r>
                      <a:endParaRPr lang="zh-TW" altLang="zh-TW" sz="1800" b="1" kern="1200" dirty="0" smtClean="0">
                        <a:solidFill>
                          <a:schemeClr val="tx2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TW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VEGFR antibody</a:t>
                      </a:r>
                      <a:endParaRPr lang="zh-TW" altLang="en-US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Avastin</a:t>
                      </a:r>
                      <a:r>
                        <a:rPr lang="en-US" altLang="zh-TW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 (</a:t>
                      </a:r>
                      <a:r>
                        <a:rPr lang="en-US" altLang="zh-TW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Bevacizumab</a:t>
                      </a:r>
                      <a:r>
                        <a:rPr lang="en-US" altLang="zh-TW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)</a:t>
                      </a:r>
                    </a:p>
                    <a:p>
                      <a:r>
                        <a:rPr lang="en-US" altLang="zh-TW" b="1" dirty="0" err="1" smtClean="0">
                          <a:solidFill>
                            <a:schemeClr val="tx2"/>
                          </a:solidFill>
                          <a:latin typeface="+mj-lt"/>
                        </a:rPr>
                        <a:t>Ramucirumab</a:t>
                      </a:r>
                      <a:endParaRPr lang="en-US" altLang="zh-TW" b="1" dirty="0" smtClean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08" name="文字方塊 1"/>
          <p:cNvSpPr txBox="1">
            <a:spLocks noChangeArrowheads="1"/>
          </p:cNvSpPr>
          <p:nvPr/>
        </p:nvSpPr>
        <p:spPr bwMode="auto">
          <a:xfrm>
            <a:off x="700088" y="427038"/>
            <a:ext cx="76692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800" i="0">
                <a:solidFill>
                  <a:srgbClr val="FFFF00"/>
                </a:solidFill>
              </a:rPr>
              <a:t>Target therapeutic against EGFR for NSCLC</a:t>
            </a:r>
            <a:endParaRPr lang="zh-TW" altLang="en-US" sz="2800" i="0">
              <a:solidFill>
                <a:srgbClr val="FFFF00"/>
              </a:solidFill>
            </a:endParaRPr>
          </a:p>
        </p:txBody>
      </p:sp>
      <p:sp>
        <p:nvSpPr>
          <p:cNvPr id="43011" name="文字方塊 4"/>
          <p:cNvSpPr txBox="1">
            <a:spLocks noChangeArrowheads="1"/>
          </p:cNvSpPr>
          <p:nvPr/>
        </p:nvSpPr>
        <p:spPr bwMode="auto">
          <a:xfrm>
            <a:off x="403225" y="1143000"/>
            <a:ext cx="2611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 eaLnBrk="1" hangingPunct="1">
              <a:defRPr/>
            </a:pPr>
            <a:r>
              <a:rPr lang="en-US" altLang="zh-TW" sz="2400" i="0" dirty="0" err="1">
                <a:solidFill>
                  <a:srgbClr val="FFC000"/>
                </a:solidFill>
                <a:latin typeface="+mj-lt"/>
              </a:rPr>
              <a:t>Gefitinib</a:t>
            </a:r>
            <a:r>
              <a:rPr lang="en-US" altLang="zh-TW" sz="2400" i="0" dirty="0">
                <a:solidFill>
                  <a:srgbClr val="FFC000"/>
                </a:solidFill>
                <a:latin typeface="+mj-lt"/>
              </a:rPr>
              <a:t> (</a:t>
            </a:r>
            <a:r>
              <a:rPr lang="en-US" altLang="zh-TW" sz="2400" i="0" dirty="0" err="1">
                <a:solidFill>
                  <a:srgbClr val="FFC000"/>
                </a:solidFill>
                <a:latin typeface="+mj-lt"/>
              </a:rPr>
              <a:t>Iressa</a:t>
            </a:r>
            <a:r>
              <a:rPr lang="en-US" altLang="zh-TW" sz="2400" i="0" dirty="0">
                <a:solidFill>
                  <a:srgbClr val="FFC000"/>
                </a:solidFill>
                <a:latin typeface="+mj-lt"/>
              </a:rPr>
              <a:t>)</a:t>
            </a:r>
          </a:p>
        </p:txBody>
      </p:sp>
      <p:sp>
        <p:nvSpPr>
          <p:cNvPr id="133210" name="文字方塊 5"/>
          <p:cNvSpPr txBox="1">
            <a:spLocks noChangeArrowheads="1"/>
          </p:cNvSpPr>
          <p:nvPr/>
        </p:nvSpPr>
        <p:spPr bwMode="auto">
          <a:xfrm>
            <a:off x="700088" y="1687513"/>
            <a:ext cx="72151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lvl="1"/>
            <a:r>
              <a:rPr lang="en-US" altLang="zh-TW">
                <a:latin typeface="Calibri" pitchFamily="34" charset="0"/>
              </a:rPr>
              <a:t>inhibitor of epidermal growth factor receptor's (EGFR) </a:t>
            </a:r>
          </a:p>
          <a:p>
            <a:pPr marL="0" lvl="1"/>
            <a:r>
              <a:rPr lang="en-US" altLang="zh-TW">
                <a:latin typeface="Calibri" pitchFamily="34" charset="0"/>
              </a:rPr>
              <a:t>tyrosine kinase domain </a:t>
            </a:r>
          </a:p>
        </p:txBody>
      </p:sp>
      <p:sp>
        <p:nvSpPr>
          <p:cNvPr id="43013" name="文字方塊 6"/>
          <p:cNvSpPr txBox="1">
            <a:spLocks noChangeArrowheads="1"/>
          </p:cNvSpPr>
          <p:nvPr/>
        </p:nvSpPr>
        <p:spPr bwMode="auto">
          <a:xfrm>
            <a:off x="403225" y="3371850"/>
            <a:ext cx="1430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zh-TW" sz="2400" i="0">
                <a:solidFill>
                  <a:srgbClr val="FFC000"/>
                </a:solidFill>
                <a:latin typeface="+mj-lt"/>
              </a:rPr>
              <a:t>Erlotinib</a:t>
            </a:r>
            <a:endParaRPr lang="zh-TW" altLang="en-US" sz="2400" i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33212" name="文字方塊 7"/>
          <p:cNvSpPr txBox="1">
            <a:spLocks noChangeArrowheads="1"/>
          </p:cNvSpPr>
          <p:nvPr/>
        </p:nvSpPr>
        <p:spPr bwMode="auto">
          <a:xfrm>
            <a:off x="700088" y="3754438"/>
            <a:ext cx="2079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lvl="1"/>
            <a:r>
              <a:rPr lang="en-US" altLang="zh-TW">
                <a:latin typeface="Calibri" pitchFamily="34" charset="0"/>
              </a:rPr>
              <a:t>EGFR inhibitor </a:t>
            </a:r>
          </a:p>
        </p:txBody>
      </p:sp>
      <p:sp>
        <p:nvSpPr>
          <p:cNvPr id="43015" name="文字方塊 8"/>
          <p:cNvSpPr txBox="1">
            <a:spLocks noChangeArrowheads="1"/>
          </p:cNvSpPr>
          <p:nvPr/>
        </p:nvSpPr>
        <p:spPr bwMode="auto">
          <a:xfrm>
            <a:off x="403225" y="5260975"/>
            <a:ext cx="17589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zh-TW" sz="2400" i="0">
                <a:solidFill>
                  <a:srgbClr val="FFC000"/>
                </a:solidFill>
                <a:latin typeface="+mj-lt"/>
              </a:rPr>
              <a:t>Cetuximab</a:t>
            </a:r>
            <a:endParaRPr lang="zh-TW" altLang="en-US" sz="2400" i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33214" name="文字方塊 9"/>
          <p:cNvSpPr txBox="1">
            <a:spLocks noChangeArrowheads="1"/>
          </p:cNvSpPr>
          <p:nvPr/>
        </p:nvSpPr>
        <p:spPr bwMode="auto">
          <a:xfrm>
            <a:off x="700088" y="5724525"/>
            <a:ext cx="50466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lvl="2"/>
            <a:r>
              <a:rPr lang="en-US" altLang="zh-TW">
                <a:latin typeface="Calibri" pitchFamily="34" charset="0"/>
              </a:rPr>
              <a:t>Monoclonal antibody recognizes EGFR</a:t>
            </a:r>
          </a:p>
        </p:txBody>
      </p:sp>
      <p:graphicFrame>
        <p:nvGraphicFramePr>
          <p:cNvPr id="133206" name="Object 86"/>
          <p:cNvGraphicFramePr>
            <a:graphicFrameLocks noChangeAspect="1"/>
          </p:cNvGraphicFramePr>
          <p:nvPr/>
        </p:nvGraphicFramePr>
        <p:xfrm>
          <a:off x="3651250" y="2525713"/>
          <a:ext cx="2649538" cy="1163637"/>
        </p:xfrm>
        <a:graphic>
          <a:graphicData uri="http://schemas.openxmlformats.org/presentationml/2006/ole">
            <p:oleObj spid="_x0000_s133206" name="CS ChemDraw Drawing" r:id="rId3" imgW="2404623" imgH="1046492" progId="ChemDraw.Document.6.0">
              <p:embed/>
            </p:oleObj>
          </a:graphicData>
        </a:graphic>
      </p:graphicFrame>
      <p:graphicFrame>
        <p:nvGraphicFramePr>
          <p:cNvPr id="133207" name="Object 87"/>
          <p:cNvGraphicFramePr>
            <a:graphicFrameLocks noChangeAspect="1"/>
          </p:cNvGraphicFramePr>
          <p:nvPr/>
        </p:nvGraphicFramePr>
        <p:xfrm>
          <a:off x="4003675" y="3954463"/>
          <a:ext cx="2663825" cy="1176337"/>
        </p:xfrm>
        <a:graphic>
          <a:graphicData uri="http://schemas.openxmlformats.org/presentationml/2006/ole">
            <p:oleObj spid="_x0000_s133207" name="CS ChemDraw Drawing" r:id="rId4" imgW="2308428" imgH="1017647" progId="ChemDraw.Document.6.0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文字方塊 1"/>
          <p:cNvSpPr txBox="1">
            <a:spLocks noChangeArrowheads="1"/>
          </p:cNvSpPr>
          <p:nvPr/>
        </p:nvSpPr>
        <p:spPr bwMode="auto">
          <a:xfrm>
            <a:off x="511175" y="150813"/>
            <a:ext cx="8164513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i="0">
                <a:solidFill>
                  <a:srgbClr val="FFFF00"/>
                </a:solidFill>
              </a:rPr>
              <a:t>Limitation of using TKI inhibitors (EGFR inhibitors) for treating NSCLC</a:t>
            </a:r>
            <a:endParaRPr lang="zh-TW" altLang="en-US" i="0">
              <a:solidFill>
                <a:srgbClr val="FFFF00"/>
              </a:solidFill>
            </a:endParaRPr>
          </a:p>
        </p:txBody>
      </p:sp>
      <p:sp>
        <p:nvSpPr>
          <p:cNvPr id="44035" name="文字方塊 2"/>
          <p:cNvSpPr txBox="1">
            <a:spLocks noChangeArrowheads="1"/>
          </p:cNvSpPr>
          <p:nvPr/>
        </p:nvSpPr>
        <p:spPr bwMode="auto">
          <a:xfrm>
            <a:off x="546100" y="1033463"/>
            <a:ext cx="7246938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altLang="zh-TW" sz="1400" i="0" dirty="0">
                <a:latin typeface="+mj-lt"/>
                <a:cs typeface="Times New Roman" pitchFamily="18" charset="0"/>
              </a:rPr>
              <a:t>■</a:t>
            </a:r>
            <a:r>
              <a:rPr lang="en-US" altLang="zh-TW" sz="2400" i="0" dirty="0">
                <a:latin typeface="+mj-lt"/>
                <a:cs typeface="Times New Roman" pitchFamily="18" charset="0"/>
              </a:rPr>
              <a:t> Only effective in certain small subpopulations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400" i="0" dirty="0">
                <a:latin typeface="+mj-lt"/>
                <a:cs typeface="Times New Roman" pitchFamily="18" charset="0"/>
              </a:rPr>
              <a:t>   of NSCLC patients</a:t>
            </a:r>
          </a:p>
        </p:txBody>
      </p:sp>
      <p:sp>
        <p:nvSpPr>
          <p:cNvPr id="44036" name="文字方塊 3"/>
          <p:cNvSpPr txBox="1">
            <a:spLocks noChangeArrowheads="1"/>
          </p:cNvSpPr>
          <p:nvPr/>
        </p:nvSpPr>
        <p:spPr bwMode="auto">
          <a:xfrm>
            <a:off x="514350" y="2779713"/>
            <a:ext cx="7545388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altLang="zh-TW" sz="1400" i="0">
                <a:latin typeface="+mj-lt"/>
                <a:cs typeface="Times New Roman" pitchFamily="18" charset="0"/>
              </a:rPr>
              <a:t>■</a:t>
            </a:r>
            <a:r>
              <a:rPr lang="en-US" altLang="zh-TW" sz="2400" i="0">
                <a:latin typeface="+mj-lt"/>
                <a:cs typeface="Times New Roman" pitchFamily="18" charset="0"/>
              </a:rPr>
              <a:t> Patients with EGFR mutant lung cancer develop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400" i="0">
                <a:latin typeface="+mj-lt"/>
                <a:cs typeface="Times New Roman" pitchFamily="18" charset="0"/>
              </a:rPr>
              <a:t>   disease progression after a median of 10 to 14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400" i="0">
                <a:latin typeface="+mj-lt"/>
                <a:cs typeface="Times New Roman" pitchFamily="18" charset="0"/>
              </a:rPr>
              <a:t>   months on TKI treatment</a:t>
            </a:r>
          </a:p>
        </p:txBody>
      </p:sp>
      <p:sp>
        <p:nvSpPr>
          <p:cNvPr id="44037" name="文字方塊 4"/>
          <p:cNvSpPr txBox="1">
            <a:spLocks noChangeArrowheads="1"/>
          </p:cNvSpPr>
          <p:nvPr/>
        </p:nvSpPr>
        <p:spPr bwMode="auto">
          <a:xfrm>
            <a:off x="511175" y="1887538"/>
            <a:ext cx="7754938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altLang="zh-TW" sz="1400" i="0">
                <a:latin typeface="+mj-lt"/>
                <a:cs typeface="Times New Roman" pitchFamily="18" charset="0"/>
              </a:rPr>
              <a:t>■</a:t>
            </a:r>
            <a:r>
              <a:rPr lang="en-US" altLang="zh-TW" sz="2400" i="0">
                <a:latin typeface="+mj-lt"/>
                <a:cs typeface="Times New Roman" pitchFamily="18" charset="0"/>
              </a:rPr>
              <a:t> Eventually, nearly all patients become resistant to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TW" sz="2400" i="0">
                <a:latin typeface="+mj-lt"/>
                <a:cs typeface="Times New Roman" pitchFamily="18" charset="0"/>
              </a:rPr>
              <a:t>   EGFR inhibitors</a:t>
            </a:r>
          </a:p>
        </p:txBody>
      </p:sp>
      <p:pic>
        <p:nvPicPr>
          <p:cNvPr id="13414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1863" y="3938588"/>
            <a:ext cx="5334000" cy="291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744538" y="2538413"/>
            <a:ext cx="7867650" cy="1570037"/>
          </a:xfrm>
          <a:prstGeom prst="rect">
            <a:avLst/>
          </a:prstGeom>
          <a:solidFill>
            <a:srgbClr val="CC0000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endParaRPr lang="en-US" altLang="zh-TW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zh-TW" dirty="0">
                <a:solidFill>
                  <a:schemeClr val="bg1"/>
                </a:solidFill>
                <a:latin typeface="+mj-lt"/>
                <a:ea typeface="新細明體" pitchFamily="18" charset="-120"/>
              </a:rPr>
              <a:t>Developing of new therapeutic agent against TKI resistance is of critical and essential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endParaRPr lang="en-US" altLang="zh-TW" dirty="0">
              <a:solidFill>
                <a:schemeClr val="bg1"/>
              </a:solidFill>
              <a:latin typeface="+mj-lt"/>
              <a:ea typeface="新細明體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61" name="文字方塊 3"/>
          <p:cNvSpPr txBox="1">
            <a:spLocks noChangeArrowheads="1"/>
          </p:cNvSpPr>
          <p:nvPr/>
        </p:nvSpPr>
        <p:spPr bwMode="auto">
          <a:xfrm>
            <a:off x="941388" y="360363"/>
            <a:ext cx="7453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800" i="0">
                <a:solidFill>
                  <a:srgbClr val="FFFF00"/>
                </a:solidFill>
              </a:rPr>
              <a:t>Naturally occurring pyrrolizidine alkaloids </a:t>
            </a:r>
            <a:endParaRPr lang="zh-TW" altLang="en-US" sz="2800" i="0">
              <a:solidFill>
                <a:srgbClr val="FFFF00"/>
              </a:solidFill>
            </a:endParaRPr>
          </a:p>
        </p:txBody>
      </p:sp>
      <p:sp>
        <p:nvSpPr>
          <p:cNvPr id="145462" name="文字方塊 1"/>
          <p:cNvSpPr txBox="1">
            <a:spLocks noChangeArrowheads="1"/>
          </p:cNvSpPr>
          <p:nvPr/>
        </p:nvSpPr>
        <p:spPr bwMode="auto">
          <a:xfrm>
            <a:off x="6113463" y="3775075"/>
            <a:ext cx="30194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altLang="zh-TW" sz="1400">
                <a:solidFill>
                  <a:srgbClr val="47FFD1"/>
                </a:solidFill>
              </a:rPr>
              <a:t>White, Biochem. J. 1972, 128, 291</a:t>
            </a:r>
            <a:endParaRPr lang="zh-TW" altLang="en-US" sz="1400">
              <a:solidFill>
                <a:srgbClr val="47FFD1"/>
              </a:solidFill>
            </a:endParaRPr>
          </a:p>
        </p:txBody>
      </p:sp>
      <p:sp>
        <p:nvSpPr>
          <p:cNvPr id="145463" name="文字方塊 4"/>
          <p:cNvSpPr txBox="1">
            <a:spLocks noChangeArrowheads="1"/>
          </p:cNvSpPr>
          <p:nvPr/>
        </p:nvSpPr>
        <p:spPr bwMode="auto">
          <a:xfrm>
            <a:off x="2708275" y="982663"/>
            <a:ext cx="39179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i="0">
                <a:solidFill>
                  <a:srgbClr val="FFC000"/>
                </a:solidFill>
              </a:rPr>
              <a:t>DNA cross-linking agents</a:t>
            </a:r>
            <a:endParaRPr lang="zh-TW" altLang="en-US" i="0">
              <a:solidFill>
                <a:srgbClr val="FFC000"/>
              </a:solidFill>
            </a:endParaRPr>
          </a:p>
        </p:txBody>
      </p:sp>
      <p:graphicFrame>
        <p:nvGraphicFramePr>
          <p:cNvPr id="145458" name="Object 50"/>
          <p:cNvGraphicFramePr>
            <a:graphicFrameLocks noChangeAspect="1"/>
          </p:cNvGraphicFramePr>
          <p:nvPr/>
        </p:nvGraphicFramePr>
        <p:xfrm>
          <a:off x="733425" y="1700213"/>
          <a:ext cx="7718425" cy="2009775"/>
        </p:xfrm>
        <a:graphic>
          <a:graphicData uri="http://schemas.openxmlformats.org/presentationml/2006/ole">
            <p:oleObj spid="_x0000_s145458" name="CS ChemDraw Drawing" r:id="rId3" imgW="6464300" imgH="1685116" progId="ChemDraw.Document.6.0">
              <p:embed/>
            </p:oleObj>
          </a:graphicData>
        </a:graphic>
      </p:graphicFrame>
      <p:grpSp>
        <p:nvGrpSpPr>
          <p:cNvPr id="6" name="群組 5"/>
          <p:cNvGrpSpPr>
            <a:grpSpLocks/>
          </p:cNvGrpSpPr>
          <p:nvPr/>
        </p:nvGrpSpPr>
        <p:grpSpPr bwMode="auto">
          <a:xfrm>
            <a:off x="914400" y="3810000"/>
            <a:ext cx="8026400" cy="2735263"/>
            <a:chOff x="914400" y="3809999"/>
            <a:chExt cx="8026777" cy="2734964"/>
          </a:xfrm>
        </p:grpSpPr>
        <p:grpSp>
          <p:nvGrpSpPr>
            <p:cNvPr id="145465" name="群組 2"/>
            <p:cNvGrpSpPr>
              <a:grpSpLocks/>
            </p:cNvGrpSpPr>
            <p:nvPr/>
          </p:nvGrpSpPr>
          <p:grpSpPr bwMode="auto">
            <a:xfrm>
              <a:off x="914400" y="3809999"/>
              <a:ext cx="6783388" cy="2734964"/>
              <a:chOff x="3289300" y="3954463"/>
              <a:chExt cx="6783388" cy="2735218"/>
            </a:xfrm>
          </p:grpSpPr>
          <p:graphicFrame>
            <p:nvGraphicFramePr>
              <p:cNvPr id="145459" name="Object 51"/>
              <p:cNvGraphicFramePr>
                <a:graphicFrameLocks noChangeAspect="1"/>
              </p:cNvGraphicFramePr>
              <p:nvPr/>
            </p:nvGraphicFramePr>
            <p:xfrm>
              <a:off x="4060825" y="4092588"/>
              <a:ext cx="1598613" cy="1875011"/>
            </p:xfrm>
            <a:graphic>
              <a:graphicData uri="http://schemas.openxmlformats.org/presentationml/2006/ole">
                <p:oleObj spid="_x0000_s145459" name="CS ChemDraw Drawing" r:id="rId4" imgW="699536" imgH="824472" progId="ChemDraw.Document.6.0">
                  <p:embed/>
                </p:oleObj>
              </a:graphicData>
            </a:graphic>
          </p:graphicFrame>
          <p:sp>
            <p:nvSpPr>
              <p:cNvPr id="2" name="文字方塊 6"/>
              <p:cNvSpPr txBox="1">
                <a:spLocks noChangeArrowheads="1"/>
              </p:cNvSpPr>
              <p:nvPr/>
            </p:nvSpPr>
            <p:spPr bwMode="auto">
              <a:xfrm>
                <a:off x="3825900" y="6227726"/>
                <a:ext cx="1928904" cy="461955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lvl1pPr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altLang="zh-TW" sz="2400" i="0" dirty="0" err="1" smtClean="0">
                    <a:latin typeface="+mj-lt"/>
                    <a:ea typeface="新細明體" pitchFamily="18" charset="-120"/>
                  </a:rPr>
                  <a:t>Pyrrolizines</a:t>
                </a:r>
                <a:endParaRPr lang="zh-TW" altLang="en-US" sz="2400" i="0" dirty="0" smtClean="0">
                  <a:latin typeface="+mj-lt"/>
                  <a:ea typeface="新細明體" pitchFamily="18" charset="-120"/>
                </a:endParaRPr>
              </a:p>
            </p:txBody>
          </p:sp>
          <p:sp>
            <p:nvSpPr>
              <p:cNvPr id="145468" name="矩形 7"/>
              <p:cNvSpPr>
                <a:spLocks noChangeArrowheads="1"/>
              </p:cNvSpPr>
              <p:nvPr/>
            </p:nvSpPr>
            <p:spPr bwMode="auto">
              <a:xfrm>
                <a:off x="3289300" y="3954463"/>
                <a:ext cx="2847975" cy="2220912"/>
              </a:xfrm>
              <a:prstGeom prst="rect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graphicFrame>
            <p:nvGraphicFramePr>
              <p:cNvPr id="145460" name="Object 52"/>
              <p:cNvGraphicFramePr>
                <a:graphicFrameLocks noChangeAspect="1"/>
              </p:cNvGraphicFramePr>
              <p:nvPr/>
            </p:nvGraphicFramePr>
            <p:xfrm>
              <a:off x="8089900" y="4564121"/>
              <a:ext cx="1982788" cy="1455872"/>
            </p:xfrm>
            <a:graphic>
              <a:graphicData uri="http://schemas.openxmlformats.org/presentationml/2006/ole">
                <p:oleObj spid="_x0000_s145460" name="CS ChemDraw Drawing" r:id="rId5" imgW="868748" imgH="640008" progId="ChemDraw.Document.6.0">
                  <p:embed/>
                </p:oleObj>
              </a:graphicData>
            </a:graphic>
          </p:graphicFrame>
        </p:grpSp>
        <p:sp>
          <p:nvSpPr>
            <p:cNvPr id="145466" name="文字方塊 4"/>
            <p:cNvSpPr txBox="1">
              <a:spLocks noChangeArrowheads="1"/>
            </p:cNvSpPr>
            <p:nvPr/>
          </p:nvSpPr>
          <p:spPr bwMode="auto">
            <a:xfrm>
              <a:off x="4667250" y="6083298"/>
              <a:ext cx="427392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i="0"/>
                <a:t>Bis(hydroxymethyl)pyrroles</a:t>
              </a:r>
              <a:endParaRPr lang="zh-TW" altLang="en-US" i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52" name="文字方塊 1"/>
          <p:cNvSpPr txBox="1">
            <a:spLocks noChangeArrowheads="1"/>
          </p:cNvSpPr>
          <p:nvPr/>
        </p:nvSpPr>
        <p:spPr bwMode="auto">
          <a:xfrm>
            <a:off x="515938" y="173038"/>
            <a:ext cx="8218487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2200">
                <a:solidFill>
                  <a:srgbClr val="FFFF00"/>
                </a:solidFill>
              </a:rPr>
              <a:t>The proposed mechanism of action of DNA cross-linking by</a:t>
            </a:r>
          </a:p>
          <a:p>
            <a:pPr algn="ctr"/>
            <a:r>
              <a:rPr lang="en-US" altLang="zh-TW" sz="2200">
                <a:solidFill>
                  <a:srgbClr val="FFFF00"/>
                </a:solidFill>
              </a:rPr>
              <a:t>bis(hydroxymethyl)pyrroles or </a:t>
            </a:r>
          </a:p>
          <a:p>
            <a:pPr algn="ctr"/>
            <a:r>
              <a:rPr lang="en-US" altLang="zh-TW" sz="2200">
                <a:solidFill>
                  <a:srgbClr val="FFFF00"/>
                </a:solidFill>
              </a:rPr>
              <a:t>their bis(alkylcarbamate) derivatives</a:t>
            </a:r>
            <a:endParaRPr lang="zh-TW" altLang="en-US" sz="2200">
              <a:solidFill>
                <a:srgbClr val="FFFF00"/>
              </a:solidFill>
            </a:endParaRPr>
          </a:p>
        </p:txBody>
      </p:sp>
      <p:graphicFrame>
        <p:nvGraphicFramePr>
          <p:cNvPr id="146451" name="Object 19"/>
          <p:cNvGraphicFramePr>
            <a:graphicFrameLocks noChangeAspect="1"/>
          </p:cNvGraphicFramePr>
          <p:nvPr/>
        </p:nvGraphicFramePr>
        <p:xfrm>
          <a:off x="919163" y="1817688"/>
          <a:ext cx="7516812" cy="4024312"/>
        </p:xfrm>
        <a:graphic>
          <a:graphicData uri="http://schemas.openxmlformats.org/presentationml/2006/ole">
            <p:oleObj spid="_x0000_s146451" name="CS ChemDraw Drawing" r:id="rId3" imgW="4867343" imgH="2602482" progId="ChemDraw.Document.6.0">
              <p:embed/>
            </p:oleObj>
          </a:graphicData>
        </a:graphic>
      </p:graphicFrame>
      <p:sp>
        <p:nvSpPr>
          <p:cNvPr id="146453" name="文字方塊 3"/>
          <p:cNvSpPr txBox="1">
            <a:spLocks noChangeArrowheads="1"/>
          </p:cNvSpPr>
          <p:nvPr/>
        </p:nvSpPr>
        <p:spPr bwMode="auto">
          <a:xfrm>
            <a:off x="214313" y="3371850"/>
            <a:ext cx="310515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altLang="zh-TW" sz="2000">
                <a:latin typeface="Times New Roman" pitchFamily="18" charset="0"/>
              </a:rPr>
              <a:t>X = OH</a:t>
            </a:r>
          </a:p>
          <a:p>
            <a:r>
              <a:rPr lang="pt-BR" altLang="zh-TW" sz="2000">
                <a:latin typeface="Times New Roman" pitchFamily="18" charset="0"/>
              </a:rPr>
              <a:t>X = OCONHR'</a:t>
            </a:r>
          </a:p>
          <a:p>
            <a:r>
              <a:rPr lang="pt-BR" altLang="zh-TW" sz="2000">
                <a:latin typeface="Times New Roman" pitchFamily="18" charset="0"/>
              </a:rPr>
              <a:t>R' = Me, Et or iso-Pro, etc.</a:t>
            </a:r>
            <a:endParaRPr lang="zh-TW" altLang="en-US" sz="2000">
              <a:latin typeface="Times New Roman" pitchFamily="18" charset="0"/>
            </a:endParaRPr>
          </a:p>
        </p:txBody>
      </p:sp>
      <p:sp>
        <p:nvSpPr>
          <p:cNvPr id="146454" name="文字方塊 1"/>
          <p:cNvSpPr txBox="1">
            <a:spLocks noChangeArrowheads="1"/>
          </p:cNvSpPr>
          <p:nvPr/>
        </p:nvSpPr>
        <p:spPr bwMode="auto">
          <a:xfrm>
            <a:off x="4662488" y="6149975"/>
            <a:ext cx="43719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solidFill>
                  <a:srgbClr val="47FFD1"/>
                </a:solidFill>
              </a:rPr>
              <a:t>Anderson WK,  J. Med. Chem., 1977, 20, 812-818. </a:t>
            </a:r>
            <a:endParaRPr lang="zh-TW" altLang="zh-TW" sz="1400">
              <a:solidFill>
                <a:srgbClr val="47FFD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13" name="文字方塊 1"/>
          <p:cNvSpPr txBox="1">
            <a:spLocks noChangeArrowheads="1"/>
          </p:cNvSpPr>
          <p:nvPr/>
        </p:nvSpPr>
        <p:spPr bwMode="auto">
          <a:xfrm>
            <a:off x="877888" y="82550"/>
            <a:ext cx="74009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i="0">
                <a:solidFill>
                  <a:srgbClr val="FFFF00"/>
                </a:solidFill>
              </a:rPr>
              <a:t>Antitumor bis(hydroxymethyl)pyrrole derivatives </a:t>
            </a:r>
          </a:p>
          <a:p>
            <a:pPr algn="ctr"/>
            <a:r>
              <a:rPr lang="en-US" altLang="zh-TW" i="0">
                <a:solidFill>
                  <a:srgbClr val="FFFF00"/>
                </a:solidFill>
              </a:rPr>
              <a:t>and their analogues</a:t>
            </a:r>
            <a:endParaRPr lang="zh-TW" altLang="en-US" i="0">
              <a:solidFill>
                <a:srgbClr val="FFFF00"/>
              </a:solidFill>
            </a:endParaRPr>
          </a:p>
        </p:txBody>
      </p:sp>
      <p:sp>
        <p:nvSpPr>
          <p:cNvPr id="149514" name="文字方塊 2"/>
          <p:cNvSpPr txBox="1">
            <a:spLocks noChangeArrowheads="1"/>
          </p:cNvSpPr>
          <p:nvPr/>
        </p:nvSpPr>
        <p:spPr bwMode="auto">
          <a:xfrm>
            <a:off x="914400" y="6021388"/>
            <a:ext cx="37449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altLang="zh-TW" sz="1400"/>
              <a:t>R</a:t>
            </a:r>
            <a:r>
              <a:rPr lang="pt-BR" altLang="zh-TW" sz="1400" baseline="30000"/>
              <a:t>1</a:t>
            </a:r>
            <a:r>
              <a:rPr lang="pt-BR" altLang="zh-TW" sz="1400"/>
              <a:t> = H, -CONHMe, -CONHEt or -CONH-i-Pr</a:t>
            </a:r>
          </a:p>
          <a:p>
            <a:r>
              <a:rPr lang="pt-BR" altLang="zh-TW" sz="1400"/>
              <a:t>R</a:t>
            </a:r>
            <a:r>
              <a:rPr lang="pt-BR" altLang="zh-TW" sz="1400" baseline="30000"/>
              <a:t>2</a:t>
            </a:r>
            <a:r>
              <a:rPr lang="pt-BR" altLang="zh-TW" sz="1400"/>
              <a:t>= Me, Et, Substituted Ph, or MeO, etc.</a:t>
            </a:r>
            <a:endParaRPr lang="zh-TW" altLang="en-US" sz="1400"/>
          </a:p>
        </p:txBody>
      </p:sp>
      <p:graphicFrame>
        <p:nvGraphicFramePr>
          <p:cNvPr id="149512" name="Object 8"/>
          <p:cNvGraphicFramePr>
            <a:graphicFrameLocks noChangeAspect="1"/>
          </p:cNvGraphicFramePr>
          <p:nvPr/>
        </p:nvGraphicFramePr>
        <p:xfrm>
          <a:off x="1447800" y="990600"/>
          <a:ext cx="6219825" cy="4911725"/>
        </p:xfrm>
        <a:graphic>
          <a:graphicData uri="http://schemas.openxmlformats.org/presentationml/2006/ole">
            <p:oleObj spid="_x0000_s149512" name="CS ChemDraw Drawing" r:id="rId3" imgW="7328306" imgH="5783580" progId="ChemDraw.Document.6.0">
              <p:embed/>
            </p:oleObj>
          </a:graphicData>
        </a:graphic>
      </p:graphicFrame>
      <p:sp>
        <p:nvSpPr>
          <p:cNvPr id="149515" name="文字方塊 5"/>
          <p:cNvSpPr txBox="1">
            <a:spLocks noChangeArrowheads="1"/>
          </p:cNvSpPr>
          <p:nvPr/>
        </p:nvSpPr>
        <p:spPr bwMode="auto">
          <a:xfrm>
            <a:off x="6246813" y="5913438"/>
            <a:ext cx="20605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i="0"/>
              <a:t>■ Anderson, WK</a:t>
            </a:r>
          </a:p>
          <a:p>
            <a:r>
              <a:rPr lang="en-US" altLang="zh-TW" sz="1800" i="0">
                <a:solidFill>
                  <a:srgbClr val="47FFD1"/>
                </a:solidFill>
              </a:rPr>
              <a:t>■</a:t>
            </a:r>
            <a:r>
              <a:rPr lang="en-US" altLang="zh-TW" sz="1800" i="0"/>
              <a:t> Su, T.-L.</a:t>
            </a:r>
            <a:endParaRPr lang="zh-TW" altLang="en-US" sz="1800" i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7526" name="Object 70"/>
          <p:cNvGraphicFramePr>
            <a:graphicFrameLocks noChangeAspect="1"/>
          </p:cNvGraphicFramePr>
          <p:nvPr/>
        </p:nvGraphicFramePr>
        <p:xfrm>
          <a:off x="1498600" y="4197350"/>
          <a:ext cx="2006600" cy="1128713"/>
        </p:xfrm>
        <a:graphic>
          <a:graphicData uri="http://schemas.openxmlformats.org/presentationml/2006/ole">
            <p:oleObj spid="_x0000_s147526" name="CS ChemDraw Drawing" r:id="rId3" imgW="1371627" imgH="771120" progId="ChemDraw.Document.6.0">
              <p:embed/>
            </p:oleObj>
          </a:graphicData>
        </a:graphic>
      </p:graphicFrame>
      <p:graphicFrame>
        <p:nvGraphicFramePr>
          <p:cNvPr id="147527" name="Object 71"/>
          <p:cNvGraphicFramePr>
            <a:graphicFrameLocks noChangeAspect="1"/>
          </p:cNvGraphicFramePr>
          <p:nvPr/>
        </p:nvGraphicFramePr>
        <p:xfrm>
          <a:off x="4691063" y="4178300"/>
          <a:ext cx="3360737" cy="1760538"/>
        </p:xfrm>
        <a:graphic>
          <a:graphicData uri="http://schemas.openxmlformats.org/presentationml/2006/ole">
            <p:oleObj spid="_x0000_s147527" name="CS ChemDraw Drawing" r:id="rId4" imgW="1668773" imgH="870264" progId="ChemDraw.Document.6.0">
              <p:embed/>
            </p:oleObj>
          </a:graphicData>
        </a:graphic>
      </p:graphicFrame>
      <p:graphicFrame>
        <p:nvGraphicFramePr>
          <p:cNvPr id="147528" name="Object 72"/>
          <p:cNvGraphicFramePr>
            <a:graphicFrameLocks noChangeAspect="1"/>
          </p:cNvGraphicFramePr>
          <p:nvPr/>
        </p:nvGraphicFramePr>
        <p:xfrm>
          <a:off x="1611313" y="652463"/>
          <a:ext cx="2046287" cy="1557337"/>
        </p:xfrm>
        <a:graphic>
          <a:graphicData uri="http://schemas.openxmlformats.org/presentationml/2006/ole">
            <p:oleObj spid="_x0000_s147528" name="CS ChemDraw Drawing" r:id="rId5" imgW="1687142" imgH="1276992" progId="ChemDraw.Document.6.0">
              <p:embed/>
            </p:oleObj>
          </a:graphicData>
        </a:graphic>
      </p:graphicFrame>
      <p:graphicFrame>
        <p:nvGraphicFramePr>
          <p:cNvPr id="147529" name="Object 73"/>
          <p:cNvGraphicFramePr>
            <a:graphicFrameLocks noChangeAspect="1"/>
          </p:cNvGraphicFramePr>
          <p:nvPr/>
        </p:nvGraphicFramePr>
        <p:xfrm>
          <a:off x="4906963" y="665163"/>
          <a:ext cx="2484437" cy="1471612"/>
        </p:xfrm>
        <a:graphic>
          <a:graphicData uri="http://schemas.openxmlformats.org/presentationml/2006/ole">
            <p:oleObj spid="_x0000_s147529" name="CS ChemDraw Drawing" r:id="rId6" imgW="1731228" imgH="1025568" progId="ChemDraw.Document.6.0">
              <p:embed/>
            </p:oleObj>
          </a:graphicData>
        </a:graphic>
      </p:graphicFrame>
      <p:sp>
        <p:nvSpPr>
          <p:cNvPr id="13318" name="Text Box 34"/>
          <p:cNvSpPr txBox="1">
            <a:spLocks noChangeArrowheads="1"/>
          </p:cNvSpPr>
          <p:nvPr/>
        </p:nvSpPr>
        <p:spPr bwMode="auto">
          <a:xfrm>
            <a:off x="4343400" y="3114675"/>
            <a:ext cx="4257675" cy="9239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zh-TW" sz="1800" i="0" dirty="0">
                <a:latin typeface="+mj-lt"/>
                <a:ea typeface="+mn-ea"/>
              </a:rPr>
              <a:t>R</a:t>
            </a:r>
            <a:r>
              <a:rPr lang="en-US" altLang="zh-TW" sz="1800" i="0" baseline="30000" dirty="0">
                <a:latin typeface="+mj-lt"/>
                <a:ea typeface="+mn-ea"/>
              </a:rPr>
              <a:t>1</a:t>
            </a:r>
            <a:r>
              <a:rPr lang="en-US" altLang="zh-TW" sz="1800" i="0" dirty="0">
                <a:latin typeface="+mj-lt"/>
                <a:ea typeface="+mn-ea"/>
              </a:rPr>
              <a:t> = OH, </a:t>
            </a:r>
            <a:r>
              <a:rPr lang="en-US" altLang="zh-TW" sz="1800" i="0" dirty="0" smtClean="0">
                <a:latin typeface="+mj-lt"/>
                <a:ea typeface="+mn-ea"/>
              </a:rPr>
              <a:t>CONHR </a:t>
            </a:r>
            <a:r>
              <a:rPr lang="en-US" altLang="zh-TW" sz="1800" i="0" dirty="0">
                <a:latin typeface="+mj-lt"/>
                <a:ea typeface="+mn-ea"/>
              </a:rPr>
              <a:t>(R = Me, Et, </a:t>
            </a:r>
            <a:r>
              <a:rPr lang="en-US" altLang="zh-TW" sz="1800" dirty="0" err="1" smtClean="0">
                <a:latin typeface="+mj-lt"/>
                <a:ea typeface="+mn-ea"/>
              </a:rPr>
              <a:t>iso</a:t>
            </a:r>
            <a:r>
              <a:rPr lang="en-US" altLang="zh-TW" sz="1800" i="0" dirty="0" smtClean="0">
                <a:latin typeface="+mj-lt"/>
                <a:ea typeface="+mn-ea"/>
              </a:rPr>
              <a:t>-pro)</a:t>
            </a:r>
            <a:endParaRPr lang="en-US" altLang="zh-TW" sz="1800" i="0" dirty="0">
              <a:latin typeface="+mj-lt"/>
              <a:ea typeface="+mn-ea"/>
            </a:endParaRPr>
          </a:p>
          <a:p>
            <a:pPr eaLnBrk="1" hangingPunct="1">
              <a:defRPr/>
            </a:pPr>
            <a:r>
              <a:rPr lang="en-US" altLang="zh-TW" sz="1800" i="0" dirty="0">
                <a:latin typeface="+mj-lt"/>
                <a:ea typeface="+mn-ea"/>
              </a:rPr>
              <a:t>R</a:t>
            </a:r>
            <a:r>
              <a:rPr lang="en-US" altLang="zh-TW" sz="1800" i="0" baseline="30000" dirty="0">
                <a:latin typeface="+mj-lt"/>
                <a:ea typeface="+mn-ea"/>
              </a:rPr>
              <a:t>2</a:t>
            </a:r>
            <a:r>
              <a:rPr lang="en-US" altLang="zh-TW" sz="1800" i="0" dirty="0">
                <a:latin typeface="+mj-lt"/>
                <a:ea typeface="+mn-ea"/>
              </a:rPr>
              <a:t> = alkyl or substituted </a:t>
            </a:r>
            <a:r>
              <a:rPr lang="en-US" altLang="zh-TW" sz="1800" i="0" dirty="0" smtClean="0">
                <a:latin typeface="+mj-lt"/>
                <a:ea typeface="+mn-ea"/>
              </a:rPr>
              <a:t>phenyl</a:t>
            </a:r>
          </a:p>
          <a:p>
            <a:pPr eaLnBrk="1" hangingPunct="1">
              <a:defRPr/>
            </a:pPr>
            <a:r>
              <a:rPr lang="en-US" altLang="zh-TW" sz="1800" i="0" dirty="0" smtClean="0">
                <a:latin typeface="+mj-lt"/>
                <a:ea typeface="+mn-ea"/>
              </a:rPr>
              <a:t>R</a:t>
            </a:r>
            <a:r>
              <a:rPr lang="en-US" altLang="zh-TW" sz="1800" i="0" baseline="30000" dirty="0" smtClean="0">
                <a:latin typeface="+mj-lt"/>
                <a:ea typeface="+mn-ea"/>
              </a:rPr>
              <a:t>3</a:t>
            </a:r>
            <a:r>
              <a:rPr lang="en-US" altLang="zh-TW" sz="1800" i="0" dirty="0" smtClean="0">
                <a:latin typeface="+mj-lt"/>
                <a:ea typeface="+mn-ea"/>
              </a:rPr>
              <a:t> = H, Me, CH</a:t>
            </a:r>
            <a:r>
              <a:rPr lang="en-US" altLang="zh-TW" sz="1800" i="0" baseline="-25000" dirty="0" smtClean="0">
                <a:latin typeface="+mj-lt"/>
                <a:ea typeface="+mn-ea"/>
              </a:rPr>
              <a:t>2</a:t>
            </a:r>
            <a:r>
              <a:rPr lang="en-US" altLang="zh-TW" sz="1800" i="0" dirty="0" smtClean="0">
                <a:latin typeface="+mj-lt"/>
                <a:ea typeface="+mn-ea"/>
              </a:rPr>
              <a:t>C</a:t>
            </a:r>
            <a:r>
              <a:rPr lang="en-US" altLang="zh-TW" sz="1800" i="0" baseline="-25000" dirty="0" smtClean="0">
                <a:latin typeface="+mj-lt"/>
                <a:ea typeface="+mn-ea"/>
              </a:rPr>
              <a:t>6</a:t>
            </a:r>
            <a:r>
              <a:rPr lang="en-US" altLang="zh-TW" sz="1800" i="0" dirty="0" smtClean="0">
                <a:latin typeface="+mj-lt"/>
                <a:ea typeface="+mn-ea"/>
              </a:rPr>
              <a:t>H</a:t>
            </a:r>
            <a:r>
              <a:rPr lang="en-US" altLang="zh-TW" sz="1800" i="0" baseline="-25000" dirty="0" smtClean="0">
                <a:latin typeface="+mj-lt"/>
                <a:ea typeface="+mn-ea"/>
              </a:rPr>
              <a:t>5</a:t>
            </a:r>
            <a:endParaRPr lang="en-US" altLang="zh-TW" sz="1800" i="0" baseline="-25000" dirty="0">
              <a:latin typeface="+mj-lt"/>
              <a:ea typeface="+mn-ea"/>
            </a:endParaRPr>
          </a:p>
        </p:txBody>
      </p:sp>
      <p:sp>
        <p:nvSpPr>
          <p:cNvPr id="4103" name="文字方塊 6"/>
          <p:cNvSpPr txBox="1">
            <a:spLocks noChangeArrowheads="1"/>
          </p:cNvSpPr>
          <p:nvPr/>
        </p:nvSpPr>
        <p:spPr bwMode="auto">
          <a:xfrm>
            <a:off x="685800" y="2144713"/>
            <a:ext cx="3287713" cy="36988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kumimoji="1" lang="en-US" altLang="zh-TW" sz="1800" i="0" dirty="0" smtClean="0">
                <a:latin typeface="+mj-lt"/>
                <a:ea typeface="新細明體" pitchFamily="18" charset="-120"/>
              </a:rPr>
              <a:t>3a-Azacyclopenta[</a:t>
            </a:r>
            <a:r>
              <a:rPr kumimoji="1" lang="en-US" altLang="zh-TW" sz="1800" dirty="0" smtClean="0">
                <a:latin typeface="+mj-lt"/>
                <a:ea typeface="新細明體" pitchFamily="18" charset="-120"/>
              </a:rPr>
              <a:t>a</a:t>
            </a:r>
            <a:r>
              <a:rPr kumimoji="1" lang="en-US" altLang="zh-TW" sz="1800" i="0" dirty="0" smtClean="0">
                <a:latin typeface="+mj-lt"/>
                <a:ea typeface="新細明體" pitchFamily="18" charset="-120"/>
              </a:rPr>
              <a:t>]</a:t>
            </a:r>
            <a:r>
              <a:rPr kumimoji="1" lang="en-US" altLang="zh-TW" sz="1800" i="0" dirty="0" err="1" smtClean="0">
                <a:latin typeface="+mj-lt"/>
                <a:ea typeface="新細明體" pitchFamily="18" charset="-120"/>
              </a:rPr>
              <a:t>indenes</a:t>
            </a:r>
            <a:endParaRPr lang="zh-TW" altLang="en-US" sz="1800" i="0" dirty="0" smtClean="0">
              <a:latin typeface="+mj-lt"/>
              <a:ea typeface="新細明體" pitchFamily="18" charset="-120"/>
            </a:endParaRPr>
          </a:p>
        </p:txBody>
      </p:sp>
      <p:sp>
        <p:nvSpPr>
          <p:cNvPr id="147532" name="矩形 7"/>
          <p:cNvSpPr>
            <a:spLocks noChangeArrowheads="1"/>
          </p:cNvSpPr>
          <p:nvPr/>
        </p:nvSpPr>
        <p:spPr bwMode="auto">
          <a:xfrm>
            <a:off x="4762500" y="2006600"/>
            <a:ext cx="31464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i="0"/>
              <a:t>5,10-Dihydropyrrolo[1,2-</a:t>
            </a:r>
            <a:r>
              <a:rPr lang="en-US" altLang="zh-TW" sz="1800"/>
              <a:t>b</a:t>
            </a:r>
            <a:r>
              <a:rPr lang="en-US" altLang="zh-TW" sz="1800" i="0"/>
              <a:t>]-</a:t>
            </a:r>
          </a:p>
          <a:p>
            <a:r>
              <a:rPr lang="en-US" altLang="zh-TW" sz="1800" i="0"/>
              <a:t>isoquinolines </a:t>
            </a:r>
            <a:endParaRPr lang="zh-TW" altLang="en-US" sz="1800" i="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906463" y="5368925"/>
            <a:ext cx="2979737" cy="6461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i="0" dirty="0" smtClean="0">
                <a:latin typeface="+mj-lt"/>
                <a:ea typeface="標楷體" pitchFamily="65" charset="-120"/>
                <a:cs typeface="Times New Roman" pitchFamily="18" charset="0"/>
              </a:rPr>
              <a:t>4H-Benzo[d]</a:t>
            </a:r>
            <a:r>
              <a:rPr lang="en-US" altLang="zh-TW" sz="1800" i="0" dirty="0" err="1" smtClean="0">
                <a:latin typeface="+mj-lt"/>
                <a:ea typeface="標楷體" pitchFamily="65" charset="-120"/>
                <a:cs typeface="Times New Roman" pitchFamily="18" charset="0"/>
              </a:rPr>
              <a:t>pyrrolo</a:t>
            </a:r>
            <a:r>
              <a:rPr lang="en-US" altLang="zh-TW" sz="1800" i="0" dirty="0" smtClean="0">
                <a:latin typeface="+mj-lt"/>
                <a:ea typeface="標楷體" pitchFamily="65" charset="-120"/>
                <a:cs typeface="Times New Roman" pitchFamily="18" charset="0"/>
              </a:rPr>
              <a:t>-</a:t>
            </a:r>
          </a:p>
          <a:p>
            <a:pPr algn="ctr" eaLnBrk="1" hangingPunct="1">
              <a:defRPr/>
            </a:pPr>
            <a:r>
              <a:rPr lang="en-US" altLang="zh-TW" sz="1800" i="0" dirty="0" smtClean="0">
                <a:latin typeface="+mj-lt"/>
                <a:ea typeface="標楷體" pitchFamily="65" charset="-120"/>
                <a:cs typeface="Times New Roman" pitchFamily="18" charset="0"/>
              </a:rPr>
              <a:t>[1,2-</a:t>
            </a:r>
            <a:r>
              <a:rPr lang="en-US" altLang="zh-TW" sz="1800" dirty="0" smtClean="0">
                <a:latin typeface="+mj-lt"/>
                <a:ea typeface="標楷體" pitchFamily="65" charset="-120"/>
                <a:cs typeface="Times New Roman" pitchFamily="18" charset="0"/>
              </a:rPr>
              <a:t>a</a:t>
            </a:r>
            <a:r>
              <a:rPr lang="en-US" altLang="zh-TW" sz="1800" i="0" dirty="0" smtClean="0">
                <a:latin typeface="+mj-lt"/>
                <a:ea typeface="標楷體" pitchFamily="65" charset="-120"/>
                <a:cs typeface="Times New Roman" pitchFamily="18" charset="0"/>
              </a:rPr>
              <a:t>]</a:t>
            </a:r>
            <a:r>
              <a:rPr lang="en-US" altLang="zh-TW" sz="1800" i="0" dirty="0" err="1" smtClean="0">
                <a:latin typeface="+mj-lt"/>
                <a:ea typeface="標楷體" pitchFamily="65" charset="-120"/>
                <a:cs typeface="Times New Roman" pitchFamily="18" charset="0"/>
              </a:rPr>
              <a:t>thiazoles</a:t>
            </a:r>
            <a:endParaRPr kumimoji="1" lang="en-US" altLang="zh-TW" sz="1800" i="0" dirty="0" smtClean="0">
              <a:latin typeface="+mj-lt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4762500" y="5943600"/>
            <a:ext cx="3181350" cy="369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zh-TW" sz="1800" i="0" dirty="0" err="1">
                <a:solidFill>
                  <a:srgbClr val="FFFF00"/>
                </a:solidFill>
                <a:latin typeface="+mj-lt"/>
                <a:ea typeface="標楷體" pitchFamily="65" charset="-120"/>
                <a:cs typeface="Times New Roman" pitchFamily="18" charset="0"/>
              </a:rPr>
              <a:t>I</a:t>
            </a:r>
            <a:r>
              <a:rPr lang="en-US" altLang="zh-TW" sz="1800" i="0" dirty="0" err="1" smtClean="0">
                <a:solidFill>
                  <a:srgbClr val="FFFF00"/>
                </a:solidFill>
                <a:latin typeface="+mj-lt"/>
                <a:ea typeface="標楷體" pitchFamily="65" charset="-120"/>
                <a:cs typeface="Times New Roman" pitchFamily="18" charset="0"/>
              </a:rPr>
              <a:t>ndolizino</a:t>
            </a:r>
            <a:r>
              <a:rPr lang="en-US" altLang="zh-TW" sz="1800" i="0" dirty="0" smtClean="0">
                <a:solidFill>
                  <a:srgbClr val="FFFF00"/>
                </a:solidFill>
                <a:latin typeface="+mj-lt"/>
                <a:ea typeface="標楷體" pitchFamily="65" charset="-120"/>
                <a:cs typeface="Times New Roman" pitchFamily="18" charset="0"/>
              </a:rPr>
              <a:t>[6,7-</a:t>
            </a:r>
            <a:r>
              <a:rPr lang="en-US" altLang="zh-TW" sz="1800" dirty="0" smtClean="0">
                <a:solidFill>
                  <a:srgbClr val="FFFF00"/>
                </a:solidFill>
                <a:latin typeface="+mj-lt"/>
                <a:ea typeface="標楷體" pitchFamily="65" charset="-120"/>
                <a:cs typeface="Times New Roman" pitchFamily="18" charset="0"/>
              </a:rPr>
              <a:t>b</a:t>
            </a:r>
            <a:r>
              <a:rPr lang="en-US" altLang="zh-TW" sz="1800" i="0" dirty="0" smtClean="0">
                <a:solidFill>
                  <a:srgbClr val="FFFF00"/>
                </a:solidFill>
                <a:latin typeface="+mj-lt"/>
                <a:ea typeface="標楷體" pitchFamily="65" charset="-120"/>
                <a:cs typeface="Times New Roman" pitchFamily="18" charset="0"/>
              </a:rPr>
              <a:t>]</a:t>
            </a:r>
            <a:r>
              <a:rPr lang="en-US" altLang="zh-TW" sz="1800" i="0" dirty="0" err="1" smtClean="0">
                <a:solidFill>
                  <a:srgbClr val="FFFF00"/>
                </a:solidFill>
                <a:latin typeface="+mj-lt"/>
                <a:ea typeface="標楷體" pitchFamily="65" charset="-120"/>
                <a:cs typeface="Times New Roman" pitchFamily="18" charset="0"/>
              </a:rPr>
              <a:t>indoles</a:t>
            </a:r>
            <a:endParaRPr kumimoji="1" lang="en-US" altLang="zh-TW" sz="1800" i="0" dirty="0" smtClean="0">
              <a:solidFill>
                <a:srgbClr val="FFFF00"/>
              </a:solidFill>
              <a:latin typeface="+mj-lt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5374" name="Text Box 6"/>
          <p:cNvSpPr txBox="1">
            <a:spLocks noChangeArrowheads="1"/>
          </p:cNvSpPr>
          <p:nvPr/>
        </p:nvSpPr>
        <p:spPr bwMode="auto">
          <a:xfrm>
            <a:off x="611188" y="77788"/>
            <a:ext cx="7820025" cy="708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kumimoji="1" lang="en-US" altLang="zh-TW" i="0" dirty="0" smtClean="0">
                <a:solidFill>
                  <a:srgbClr val="FFFF00"/>
                </a:solidFill>
                <a:latin typeface="+mj-lt"/>
                <a:ea typeface="新細明體" pitchFamily="18" charset="-120"/>
                <a:sym typeface="Symbol" pitchFamily="18" charset="2"/>
              </a:rPr>
              <a:t>Rational drug design of new </a:t>
            </a:r>
            <a:r>
              <a:rPr kumimoji="1" lang="en-US" altLang="zh-TW" i="0" dirty="0" err="1" smtClean="0">
                <a:solidFill>
                  <a:srgbClr val="FFFF00"/>
                </a:solidFill>
                <a:latin typeface="+mj-lt"/>
                <a:ea typeface="新細明體" pitchFamily="18" charset="-120"/>
              </a:rPr>
              <a:t>bifunctional</a:t>
            </a:r>
            <a:r>
              <a:rPr kumimoji="1" lang="en-US" altLang="zh-TW" i="0" dirty="0" smtClean="0">
                <a:solidFill>
                  <a:srgbClr val="FFFF00"/>
                </a:solidFill>
                <a:latin typeface="+mj-lt"/>
                <a:ea typeface="新細明體" pitchFamily="18" charset="-120"/>
              </a:rPr>
              <a:t> DNA </a:t>
            </a:r>
            <a:r>
              <a:rPr kumimoji="1" lang="en-US" altLang="zh-TW" i="0" dirty="0" err="1" smtClean="0">
                <a:solidFill>
                  <a:srgbClr val="FFFF00"/>
                </a:solidFill>
                <a:latin typeface="+mj-lt"/>
                <a:ea typeface="新細明體" pitchFamily="18" charset="-120"/>
              </a:rPr>
              <a:t>interstrand</a:t>
            </a:r>
            <a:r>
              <a:rPr kumimoji="1" lang="en-US" altLang="zh-TW" i="0" dirty="0" smtClean="0">
                <a:solidFill>
                  <a:srgbClr val="FFFF00"/>
                </a:solidFill>
                <a:latin typeface="+mj-lt"/>
                <a:ea typeface="新細明體" pitchFamily="18" charset="-120"/>
              </a:rPr>
              <a:t> cross-linking agents </a:t>
            </a:r>
            <a:endParaRPr kumimoji="1" lang="en-US" altLang="zh-TW" b="0" i="0" dirty="0" smtClean="0">
              <a:solidFill>
                <a:srgbClr val="FFFF00"/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147536" name="矩形 15"/>
          <p:cNvSpPr>
            <a:spLocks noChangeArrowheads="1"/>
          </p:cNvSpPr>
          <p:nvPr/>
        </p:nvSpPr>
        <p:spPr bwMode="auto">
          <a:xfrm>
            <a:off x="2201863" y="3228975"/>
            <a:ext cx="3254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/>
              <a:t>. </a:t>
            </a:r>
            <a:endParaRPr lang="zh-TW" altLang="en-US"/>
          </a:p>
        </p:txBody>
      </p:sp>
      <p:sp>
        <p:nvSpPr>
          <p:cNvPr id="17422" name="矩形 16"/>
          <p:cNvSpPr>
            <a:spLocks noChangeArrowheads="1"/>
          </p:cNvSpPr>
          <p:nvPr/>
        </p:nvSpPr>
        <p:spPr bwMode="auto">
          <a:xfrm>
            <a:off x="638175" y="3160713"/>
            <a:ext cx="3248025" cy="523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新細明體" pitchFamily="18" charset="-120"/>
              </a:rPr>
              <a:t>Bioorg</a:t>
            </a:r>
            <a:r>
              <a:rPr lang="en-US" altLang="zh-TW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新細明體" pitchFamily="18" charset="-120"/>
              </a:rPr>
              <a:t> Med Chem. 2009, 17, 5614.</a:t>
            </a:r>
          </a:p>
          <a:p>
            <a:pPr>
              <a:defRPr/>
            </a:pPr>
            <a:r>
              <a:rPr lang="en-US" altLang="zh-TW" sz="1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新細明體" pitchFamily="18" charset="-120"/>
              </a:rPr>
              <a:t>Neoplasia</a:t>
            </a:r>
            <a:r>
              <a:rPr lang="en-US" altLang="zh-TW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新細明體" pitchFamily="18" charset="-120"/>
              </a:rPr>
              <a:t>. 2010,12, 376.</a:t>
            </a:r>
            <a:endParaRPr lang="zh-TW" altLang="zh-TW" sz="1400" dirty="0">
              <a:solidFill>
                <a:schemeClr val="accent1">
                  <a:lumMod val="40000"/>
                  <a:lumOff val="60000"/>
                </a:schemeClr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147538" name="文字方塊 1"/>
          <p:cNvSpPr txBox="1">
            <a:spLocks noChangeArrowheads="1"/>
          </p:cNvSpPr>
          <p:nvPr/>
        </p:nvSpPr>
        <p:spPr bwMode="auto">
          <a:xfrm>
            <a:off x="334963" y="2514600"/>
            <a:ext cx="43846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>
                <a:solidFill>
                  <a:srgbClr val="FFC000"/>
                </a:solidFill>
              </a:rPr>
              <a:t>BO-1509 + ATO or DNA repair inhibitor</a:t>
            </a:r>
          </a:p>
          <a:p>
            <a:r>
              <a:rPr lang="en-US" altLang="zh-TW" sz="1800">
                <a:solidFill>
                  <a:srgbClr val="FFC000"/>
                </a:solidFill>
              </a:rPr>
              <a:t>Effectively inhibits MDR tumors</a:t>
            </a:r>
            <a:endParaRPr lang="zh-TW" altLang="en-US" sz="1800">
              <a:solidFill>
                <a:srgbClr val="FFC000"/>
              </a:solidFill>
            </a:endParaRPr>
          </a:p>
        </p:txBody>
      </p:sp>
      <p:sp>
        <p:nvSpPr>
          <p:cNvPr id="147539" name="爆炸 1 2"/>
          <p:cNvSpPr>
            <a:spLocks noChangeArrowheads="1"/>
          </p:cNvSpPr>
          <p:nvPr/>
        </p:nvSpPr>
        <p:spPr bwMode="auto">
          <a:xfrm>
            <a:off x="69850" y="2360613"/>
            <a:ext cx="320675" cy="333375"/>
          </a:xfrm>
          <a:prstGeom prst="irregularSeal1">
            <a:avLst/>
          </a:prstGeom>
          <a:solidFill>
            <a:srgbClr val="FFC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425" name="文字方塊 1"/>
          <p:cNvSpPr txBox="1">
            <a:spLocks noChangeArrowheads="1"/>
          </p:cNvSpPr>
          <p:nvPr/>
        </p:nvSpPr>
        <p:spPr bwMode="auto">
          <a:xfrm>
            <a:off x="985838" y="6076950"/>
            <a:ext cx="3128962" cy="30797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zh-TW" altLang="zh-TW" sz="1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新細明體" pitchFamily="18" charset="-120"/>
              </a:rPr>
              <a:t>Eur. J. Med. Chem. 2012, </a:t>
            </a:r>
            <a:r>
              <a:rPr lang="en-US" altLang="zh-TW" sz="1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新細明體" pitchFamily="18" charset="-120"/>
              </a:rPr>
              <a:t>53, 28-40.</a:t>
            </a:r>
            <a:endParaRPr lang="zh-TW" altLang="en-US" sz="1400" dirty="0" smtClean="0">
              <a:solidFill>
                <a:schemeClr val="accent1">
                  <a:lumMod val="40000"/>
                  <a:lumOff val="60000"/>
                </a:schemeClr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17426" name="文字方塊 2"/>
          <p:cNvSpPr txBox="1">
            <a:spLocks noChangeArrowheads="1"/>
          </p:cNvSpPr>
          <p:nvPr/>
        </p:nvSpPr>
        <p:spPr bwMode="auto">
          <a:xfrm>
            <a:off x="6296025" y="6440488"/>
            <a:ext cx="2343150" cy="30797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zh-TW" sz="1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新細明體" pitchFamily="18" charset="-120"/>
              </a:rPr>
              <a:t>J Med Chem. 2013 Jan 29</a:t>
            </a:r>
            <a:endParaRPr lang="zh-TW" altLang="en-US" sz="1400" dirty="0" smtClean="0">
              <a:solidFill>
                <a:schemeClr val="accent1">
                  <a:lumMod val="40000"/>
                  <a:lumOff val="60000"/>
                </a:schemeClr>
              </a:solidFill>
              <a:latin typeface="+mj-lt"/>
              <a:ea typeface="新細明體" pitchFamily="18" charset="-120"/>
            </a:endParaRPr>
          </a:p>
        </p:txBody>
      </p:sp>
      <p:sp>
        <p:nvSpPr>
          <p:cNvPr id="18" name="矩形 16"/>
          <p:cNvSpPr>
            <a:spLocks noChangeArrowheads="1"/>
          </p:cNvSpPr>
          <p:nvPr/>
        </p:nvSpPr>
        <p:spPr bwMode="auto">
          <a:xfrm>
            <a:off x="4953000" y="2533650"/>
            <a:ext cx="3248025" cy="307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dirty="0" err="1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新細明體" pitchFamily="18" charset="-120"/>
              </a:rPr>
              <a:t>Bioorg</a:t>
            </a:r>
            <a:r>
              <a:rPr lang="en-US" altLang="zh-TW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新細明體" pitchFamily="18" charset="-120"/>
              </a:rPr>
              <a:t>. Med. Chem. 2011, 19, 275.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00" name="文字方塊 5"/>
          <p:cNvSpPr txBox="1">
            <a:spLocks noChangeArrowheads="1"/>
          </p:cNvSpPr>
          <p:nvPr/>
        </p:nvSpPr>
        <p:spPr bwMode="auto">
          <a:xfrm>
            <a:off x="615950" y="195263"/>
            <a:ext cx="80708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800">
                <a:solidFill>
                  <a:srgbClr val="FFFF00"/>
                </a:solidFill>
              </a:rPr>
              <a:t>I</a:t>
            </a:r>
            <a:r>
              <a:rPr lang="it-IT" altLang="zh-TW" sz="2800">
                <a:solidFill>
                  <a:srgbClr val="FFFF00"/>
                </a:solidFill>
              </a:rPr>
              <a:t>ndolizino[6,7-b]indole, a hybrid of </a:t>
            </a:r>
            <a:r>
              <a:rPr lang="it-IT" altLang="zh-TW" sz="2800">
                <a:solidFill>
                  <a:srgbClr val="FFFF00"/>
                </a:solidFill>
                <a:sym typeface="Symbol" pitchFamily="18" charset="2"/>
              </a:rPr>
              <a:t>-carboline and bis(hydroxymethyl)pyrrole</a:t>
            </a:r>
            <a:r>
              <a:rPr lang="en-US" altLang="zh-TW" sz="2800">
                <a:solidFill>
                  <a:srgbClr val="FFFF00"/>
                </a:solidFill>
              </a:rPr>
              <a:t> </a:t>
            </a:r>
            <a:endParaRPr lang="zh-TW" altLang="en-US" sz="2800">
              <a:solidFill>
                <a:srgbClr val="FFFF00"/>
              </a:solidFill>
            </a:endParaRPr>
          </a:p>
        </p:txBody>
      </p:sp>
      <p:graphicFrame>
        <p:nvGraphicFramePr>
          <p:cNvPr id="148499" name="Object 19"/>
          <p:cNvGraphicFramePr>
            <a:graphicFrameLocks noChangeAspect="1"/>
          </p:cNvGraphicFramePr>
          <p:nvPr/>
        </p:nvGraphicFramePr>
        <p:xfrm>
          <a:off x="2243138" y="2679700"/>
          <a:ext cx="4338637" cy="1966913"/>
        </p:xfrm>
        <a:graphic>
          <a:graphicData uri="http://schemas.openxmlformats.org/presentationml/2006/ole">
            <p:oleObj spid="_x0000_s148499" name="CS ChemDraw Drawing" r:id="rId3" imgW="1904730" imgH="854554" progId="ChemDraw.Document.6.0">
              <p:embed/>
            </p:oleObj>
          </a:graphicData>
        </a:graphic>
      </p:graphicFrame>
      <p:grpSp>
        <p:nvGrpSpPr>
          <p:cNvPr id="20" name="群組 19"/>
          <p:cNvGrpSpPr>
            <a:grpSpLocks/>
          </p:cNvGrpSpPr>
          <p:nvPr/>
        </p:nvGrpSpPr>
        <p:grpSpPr bwMode="auto">
          <a:xfrm>
            <a:off x="276225" y="2551113"/>
            <a:ext cx="4465638" cy="3317875"/>
            <a:chOff x="276446" y="2551838"/>
            <a:chExt cx="4465674" cy="3316482"/>
          </a:xfrm>
        </p:grpSpPr>
        <p:sp>
          <p:nvSpPr>
            <p:cNvPr id="8" name="橢圓 7"/>
            <p:cNvSpPr/>
            <p:nvPr/>
          </p:nvSpPr>
          <p:spPr bwMode="auto">
            <a:xfrm>
              <a:off x="1913172" y="2551838"/>
              <a:ext cx="2828948" cy="2212046"/>
            </a:xfrm>
            <a:prstGeom prst="ellipse">
              <a:avLst/>
            </a:prstGeom>
            <a:noFill/>
            <a:ln w="3810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zh-TW" altLang="en-US"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148507" name="文字方塊 9"/>
            <p:cNvSpPr txBox="1">
              <a:spLocks noChangeArrowheads="1"/>
            </p:cNvSpPr>
            <p:nvPr/>
          </p:nvSpPr>
          <p:spPr bwMode="auto">
            <a:xfrm>
              <a:off x="276446" y="4298941"/>
              <a:ext cx="2165367" cy="1569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zh-TW" altLang="en-US">
                  <a:solidFill>
                    <a:srgbClr val="47FFD1"/>
                  </a:solidFill>
                  <a:sym typeface="Symbol" pitchFamily="18" charset="2"/>
                </a:rPr>
                <a:t></a:t>
              </a:r>
              <a:r>
                <a:rPr lang="en-US" altLang="zh-TW">
                  <a:solidFill>
                    <a:srgbClr val="47FFD1"/>
                  </a:solidFill>
                  <a:sym typeface="Symbol" pitchFamily="18" charset="2"/>
                </a:rPr>
                <a:t>-Carboline</a:t>
              </a:r>
            </a:p>
            <a:p>
              <a:r>
                <a:rPr lang="en-US" altLang="zh-TW">
                  <a:solidFill>
                    <a:srgbClr val="47FFD1"/>
                  </a:solidFill>
                  <a:sym typeface="Symbol" pitchFamily="18" charset="2"/>
                </a:rPr>
                <a:t>Topo I and II,</a:t>
              </a:r>
            </a:p>
            <a:p>
              <a:r>
                <a:rPr lang="en-US" altLang="zh-TW">
                  <a:solidFill>
                    <a:srgbClr val="47FFD1"/>
                  </a:solidFill>
                  <a:sym typeface="Symbol" pitchFamily="18" charset="2"/>
                </a:rPr>
                <a:t>Inhibitor,</a:t>
              </a:r>
            </a:p>
            <a:p>
              <a:r>
                <a:rPr lang="en-US" altLang="zh-TW">
                  <a:solidFill>
                    <a:srgbClr val="47FFD1"/>
                  </a:solidFill>
                  <a:sym typeface="Symbol" pitchFamily="18" charset="2"/>
                </a:rPr>
                <a:t>CDK inhibitor</a:t>
              </a:r>
              <a:endParaRPr lang="zh-TW" altLang="en-US">
                <a:solidFill>
                  <a:srgbClr val="47FFD1"/>
                </a:solidFill>
              </a:endParaRPr>
            </a:p>
          </p:txBody>
        </p:sp>
      </p:grpSp>
      <p:grpSp>
        <p:nvGrpSpPr>
          <p:cNvPr id="19" name="群組 18"/>
          <p:cNvGrpSpPr>
            <a:grpSpLocks/>
          </p:cNvGrpSpPr>
          <p:nvPr/>
        </p:nvGrpSpPr>
        <p:grpSpPr bwMode="auto">
          <a:xfrm>
            <a:off x="4178300" y="1363663"/>
            <a:ext cx="4703763" cy="3495675"/>
            <a:chOff x="4178599" y="1364039"/>
            <a:chExt cx="4703160" cy="3495063"/>
          </a:xfrm>
        </p:grpSpPr>
        <p:sp>
          <p:nvSpPr>
            <p:cNvPr id="148504" name="橢圓 8"/>
            <p:cNvSpPr>
              <a:spLocks noChangeArrowheads="1"/>
            </p:cNvSpPr>
            <p:nvPr/>
          </p:nvSpPr>
          <p:spPr bwMode="auto">
            <a:xfrm>
              <a:off x="4178599" y="2551838"/>
              <a:ext cx="2402958" cy="2307264"/>
            </a:xfrm>
            <a:prstGeom prst="ellipse">
              <a:avLst/>
            </a:prstGeom>
            <a:noFill/>
            <a:ln w="38100" algn="ctr">
              <a:solidFill>
                <a:srgbClr val="FF99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8505" name="文字方塊 12"/>
            <p:cNvSpPr txBox="1">
              <a:spLocks noChangeArrowheads="1"/>
            </p:cNvSpPr>
            <p:nvPr/>
          </p:nvSpPr>
          <p:spPr bwMode="auto">
            <a:xfrm>
              <a:off x="5719864" y="1364039"/>
              <a:ext cx="3161895" cy="1199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>
                  <a:solidFill>
                    <a:srgbClr val="FF99FF"/>
                  </a:solidFill>
                </a:rPr>
                <a:t>Bis(hydroxymethyl)-</a:t>
              </a:r>
            </a:p>
            <a:p>
              <a:r>
                <a:rPr lang="en-US" altLang="zh-TW">
                  <a:solidFill>
                    <a:srgbClr val="FF99FF"/>
                  </a:solidFill>
                </a:rPr>
                <a:t>pyrrole</a:t>
              </a:r>
            </a:p>
            <a:p>
              <a:r>
                <a:rPr lang="en-US" altLang="zh-TW">
                  <a:solidFill>
                    <a:srgbClr val="FF99FF"/>
                  </a:solidFill>
                </a:rPr>
                <a:t>DNA cross-linker</a:t>
              </a:r>
              <a:endParaRPr lang="zh-TW" altLang="en-US">
                <a:solidFill>
                  <a:srgbClr val="FF99FF"/>
                </a:solidFill>
              </a:endParaRPr>
            </a:p>
          </p:txBody>
        </p:sp>
      </p:grpSp>
      <p:sp>
        <p:nvSpPr>
          <p:cNvPr id="148503" name="矩形 16"/>
          <p:cNvSpPr>
            <a:spLocks noChangeArrowheads="1"/>
          </p:cNvSpPr>
          <p:nvPr/>
        </p:nvSpPr>
        <p:spPr bwMode="auto">
          <a:xfrm>
            <a:off x="3651250" y="5057775"/>
            <a:ext cx="41386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/>
              <a:t>R</a:t>
            </a:r>
            <a:r>
              <a:rPr lang="en-US" altLang="zh-TW" baseline="30000"/>
              <a:t>1</a:t>
            </a:r>
            <a:r>
              <a:rPr lang="en-US" altLang="zh-TW"/>
              <a:t> = Me, Et, or CH</a:t>
            </a:r>
            <a:r>
              <a:rPr lang="en-US" altLang="zh-TW" baseline="-25000"/>
              <a:t>2</a:t>
            </a:r>
            <a:r>
              <a:rPr lang="en-US" altLang="zh-TW"/>
              <a:t>Ph</a:t>
            </a:r>
          </a:p>
          <a:p>
            <a:r>
              <a:rPr lang="en-US" altLang="zh-TW"/>
              <a:t>R</a:t>
            </a:r>
            <a:r>
              <a:rPr lang="en-US" altLang="zh-TW" baseline="30000"/>
              <a:t>2</a:t>
            </a:r>
            <a:r>
              <a:rPr lang="en-US" altLang="zh-TW"/>
              <a:t> = H, or CONH-alkyl</a:t>
            </a:r>
          </a:p>
          <a:p>
            <a:r>
              <a:rPr lang="en-US" altLang="zh-TW"/>
              <a:t>R</a:t>
            </a:r>
            <a:r>
              <a:rPr lang="en-US" altLang="zh-TW" baseline="30000"/>
              <a:t>3</a:t>
            </a:r>
            <a:r>
              <a:rPr lang="en-US" altLang="zh-TW"/>
              <a:t> = Alkyl or substituted phenyl</a:t>
            </a:r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0531" name="Object 3"/>
          <p:cNvGraphicFramePr>
            <a:graphicFrameLocks noChangeAspect="1"/>
          </p:cNvGraphicFramePr>
          <p:nvPr/>
        </p:nvGraphicFramePr>
        <p:xfrm>
          <a:off x="152400" y="1695450"/>
          <a:ext cx="8780463" cy="3257550"/>
        </p:xfrm>
        <a:graphic>
          <a:graphicData uri="http://schemas.openxmlformats.org/presentationml/2006/ole">
            <p:oleObj spid="_x0000_s150531" name="CS ChemDraw Drawing" r:id="rId3" imgW="8410643" imgH="3123841" progId="ChemDraw.Document.6.0">
              <p:embed/>
            </p:oleObj>
          </a:graphicData>
        </a:graphic>
      </p:graphicFrame>
      <p:sp>
        <p:nvSpPr>
          <p:cNvPr id="150532" name="文字方塊 2"/>
          <p:cNvSpPr txBox="1">
            <a:spLocks noChangeArrowheads="1"/>
          </p:cNvSpPr>
          <p:nvPr/>
        </p:nvSpPr>
        <p:spPr bwMode="auto">
          <a:xfrm>
            <a:off x="798513" y="5343525"/>
            <a:ext cx="79454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600" b="0"/>
              <a:t>Reagents and conditions: (a) formaldehyde, MeOH; (b) R</a:t>
            </a:r>
            <a:r>
              <a:rPr lang="en-US" altLang="zh-TW" sz="1600" b="0" baseline="30000"/>
              <a:t>3</a:t>
            </a:r>
            <a:r>
              <a:rPr lang="en-US" altLang="zh-TW" sz="1600" b="0"/>
              <a:t>COCl, TEA; (c) NaH, MeI, THF; (d) DMAD, Ac</a:t>
            </a:r>
            <a:r>
              <a:rPr lang="en-US" altLang="zh-TW" sz="1600" b="0" baseline="-25000"/>
              <a:t>2</a:t>
            </a:r>
            <a:r>
              <a:rPr lang="en-US" altLang="zh-TW" sz="1600" b="0"/>
              <a:t>O, 60–75 °C; (e) LAH, ether, DCM, 0 °C; (f) R</a:t>
            </a:r>
            <a:r>
              <a:rPr lang="en-US" altLang="zh-TW" sz="1600" b="0" baseline="30000"/>
              <a:t>2</a:t>
            </a:r>
            <a:r>
              <a:rPr lang="en-US" altLang="zh-TW" sz="1600" b="0"/>
              <a:t>NCO, TEA.</a:t>
            </a:r>
            <a:endParaRPr lang="zh-TW" altLang="zh-TW" sz="1600" b="0"/>
          </a:p>
        </p:txBody>
      </p:sp>
      <p:sp>
        <p:nvSpPr>
          <p:cNvPr id="4" name="文字方塊 3"/>
          <p:cNvSpPr txBox="1"/>
          <p:nvPr/>
        </p:nvSpPr>
        <p:spPr>
          <a:xfrm>
            <a:off x="795338" y="339725"/>
            <a:ext cx="688816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TW" i="0" dirty="0">
                <a:solidFill>
                  <a:srgbClr val="FFFF00"/>
                </a:solidFill>
                <a:latin typeface="+mj-lt"/>
                <a:ea typeface="標楷體" pitchFamily="65" charset="-120"/>
                <a:cs typeface="Times New Roman" pitchFamily="18" charset="0"/>
              </a:rPr>
              <a:t>Chemical synthesis of </a:t>
            </a:r>
            <a:r>
              <a:rPr lang="en-US" altLang="zh-TW" i="0" dirty="0" err="1">
                <a:solidFill>
                  <a:srgbClr val="FFFF00"/>
                </a:solidFill>
                <a:latin typeface="+mj-lt"/>
                <a:ea typeface="標楷體" pitchFamily="65" charset="-120"/>
                <a:cs typeface="Times New Roman" pitchFamily="18" charset="0"/>
              </a:rPr>
              <a:t>bis</a:t>
            </a:r>
            <a:r>
              <a:rPr lang="en-US" altLang="zh-TW" i="0" dirty="0">
                <a:solidFill>
                  <a:srgbClr val="FFFF00"/>
                </a:solidFill>
                <a:latin typeface="+mj-lt"/>
                <a:ea typeface="標楷體" pitchFamily="65" charset="-120"/>
                <a:cs typeface="Times New Roman" pitchFamily="18" charset="0"/>
              </a:rPr>
              <a:t>(</a:t>
            </a:r>
            <a:r>
              <a:rPr lang="en-US" altLang="zh-TW" i="0" dirty="0" err="1">
                <a:solidFill>
                  <a:srgbClr val="FFFF00"/>
                </a:solidFill>
                <a:latin typeface="+mj-lt"/>
                <a:ea typeface="標楷體" pitchFamily="65" charset="-120"/>
                <a:cs typeface="Times New Roman" pitchFamily="18" charset="0"/>
              </a:rPr>
              <a:t>hydroxymethyl</a:t>
            </a:r>
            <a:r>
              <a:rPr lang="en-US" altLang="zh-TW" i="0" dirty="0">
                <a:solidFill>
                  <a:srgbClr val="FFFF00"/>
                </a:solidFill>
                <a:latin typeface="+mj-lt"/>
                <a:ea typeface="標楷體" pitchFamily="65" charset="-120"/>
                <a:cs typeface="Times New Roman" pitchFamily="18" charset="0"/>
              </a:rPr>
              <a:t>)- </a:t>
            </a:r>
            <a:r>
              <a:rPr lang="it-IT" altLang="zh-TW" i="0" dirty="0">
                <a:solidFill>
                  <a:srgbClr val="FFFF00"/>
                </a:solidFill>
                <a:latin typeface="+mj-lt"/>
                <a:ea typeface="+mn-ea"/>
              </a:rPr>
              <a:t>indolizino[6,7-b]indole derivatives</a:t>
            </a:r>
            <a:endParaRPr kumimoji="1" lang="en-US" altLang="zh-TW" i="0" dirty="0">
              <a:solidFill>
                <a:srgbClr val="FFFF00"/>
              </a:solidFill>
              <a:latin typeface="+mj-lt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4495800" y="6324600"/>
            <a:ext cx="441960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600" i="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ea typeface="+mn-ea"/>
              </a:rPr>
              <a:t> Chaniyara</a:t>
            </a:r>
            <a:r>
              <a:rPr lang="en-US" altLang="zh-TW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ea typeface="+mn-ea"/>
              </a:rPr>
              <a:t>, R. J. Med. Chem</a:t>
            </a:r>
            <a:r>
              <a:rPr lang="en-US" altLang="zh-TW" sz="1600" i="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ea typeface="+mn-ea"/>
              </a:rPr>
              <a:t>. 2013, 56, 1544</a:t>
            </a:r>
            <a:endParaRPr lang="zh-TW" altLang="en-US" sz="1600" i="0" dirty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99" name="Rectangle 4"/>
          <p:cNvSpPr>
            <a:spLocks noGrp="1" noChangeArrowheads="1"/>
          </p:cNvSpPr>
          <p:nvPr>
            <p:ph type="title"/>
          </p:nvPr>
        </p:nvSpPr>
        <p:spPr>
          <a:xfrm>
            <a:off x="382588" y="44450"/>
            <a:ext cx="8537575" cy="704850"/>
          </a:xfrm>
        </p:spPr>
        <p:txBody>
          <a:bodyPr/>
          <a:lstStyle/>
          <a:p>
            <a:r>
              <a:rPr lang="en-US" altLang="zh-TW" sz="2400" smtClean="0">
                <a:ea typeface="新細明體" charset="-120"/>
              </a:rPr>
              <a:t>The cytotoxicity of selected indolizino[6,7-</a:t>
            </a:r>
            <a:r>
              <a:rPr lang="en-US" altLang="zh-TW" sz="2400" i="1" smtClean="0">
                <a:ea typeface="新細明體" charset="-120"/>
              </a:rPr>
              <a:t>b</a:t>
            </a:r>
            <a:r>
              <a:rPr lang="en-US" altLang="zh-TW" sz="2400" smtClean="0">
                <a:ea typeface="新細明體" charset="-120"/>
              </a:rPr>
              <a:t>]indole derivatives against NSCLC cells growth </a:t>
            </a:r>
            <a:r>
              <a:rPr lang="en-US" altLang="zh-TW" sz="2400" i="1" smtClean="0">
                <a:ea typeface="新細明體" charset="-120"/>
              </a:rPr>
              <a:t>in vitro </a:t>
            </a:r>
            <a:r>
              <a:rPr lang="en-US" altLang="zh-TW" sz="2400" smtClean="0">
                <a:ea typeface="新細明體" charset="-120"/>
              </a:rPr>
              <a:t>(IC</a:t>
            </a:r>
            <a:r>
              <a:rPr lang="en-US" altLang="zh-TW" sz="2400" baseline="-25000" smtClean="0">
                <a:ea typeface="新細明體" charset="-120"/>
              </a:rPr>
              <a:t>50</a:t>
            </a:r>
            <a:r>
              <a:rPr lang="en-US" altLang="zh-TW" sz="2400" smtClean="0">
                <a:ea typeface="新細明體" charset="-120"/>
              </a:rPr>
              <a:t>, µM)</a:t>
            </a:r>
          </a:p>
        </p:txBody>
      </p:sp>
      <p:graphicFrame>
        <p:nvGraphicFramePr>
          <p:cNvPr id="5238" name="Group 118"/>
          <p:cNvGraphicFramePr>
            <a:graphicFrameLocks noGrp="1"/>
          </p:cNvGraphicFramePr>
          <p:nvPr>
            <p:ph idx="1"/>
          </p:nvPr>
        </p:nvGraphicFramePr>
        <p:xfrm>
          <a:off x="9525" y="2705100"/>
          <a:ext cx="9167813" cy="3679825"/>
        </p:xfrm>
        <a:graphic>
          <a:graphicData uri="http://schemas.openxmlformats.org/drawingml/2006/table">
            <a:tbl>
              <a:tblPr/>
              <a:tblGrid>
                <a:gridCol w="979488"/>
                <a:gridCol w="1031173"/>
                <a:gridCol w="1705677"/>
                <a:gridCol w="1109662"/>
                <a:gridCol w="1109663"/>
                <a:gridCol w="1109662"/>
                <a:gridCol w="1109663"/>
                <a:gridCol w="1012825"/>
              </a:tblGrid>
              <a:tr h="4541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zh-TW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PC9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PC9/gefb4 [RF]</a:t>
                      </a:r>
                      <a:r>
                        <a:rPr kumimoji="1" lang="en-US" altLang="zh-TW" sz="14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1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CL141T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H460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A549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H1299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HEL299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BO-1922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0.43±0.02</a:t>
                      </a:r>
                      <a:endParaRPr kumimoji="1" lang="en-US" altLang="zh-TW" sz="14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0.57±0.16 [1.32x]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0.51±0.16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0.38±0.09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0.64±0.16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2.89±0.35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0.61±0.28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363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BO-1978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2.10</a:t>
                      </a: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±1.06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2.45</a:t>
                      </a: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±1.21 [1.17x]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1.32±0.47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3.11±0.38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3.15±1.20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3.02</a:t>
                      </a:r>
                      <a:r>
                        <a:rPr kumimoji="1" lang="zh-TW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±0.</a:t>
                      </a: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65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4.23</a:t>
                      </a: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±</a:t>
                      </a: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99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2.22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9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BO-1972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0.92±0.23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0.87±0.22 [0.95x]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0.79±0.33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0.73±0.35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2.97±1.00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2.07±0.55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0.99±0.48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9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BO-1973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2.28±0.48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2.68±0.90 [1.18x]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1.40±0.30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2.81±0.46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5.32±1.01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1.87±0.13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ND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1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BO-1974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1.52±0.43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1.40±0.43 [0.92x]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1.88±0.59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1.51±0.33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2.64±0.72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0.85±0.16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ND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71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Cisplatin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8.12±1.14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36.50±2.55 [4.50x]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2.80±0.36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8.88±1.86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31.10±3.03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16.53±0.90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1.8</a:t>
                      </a: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±</a:t>
                      </a: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0.41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8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Gefitinib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0.53±0.26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14.15±4.13 [26.70x]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20.56±3.34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28.41±7.44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17.65±1.55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27.87±2.34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ND</a:t>
                      </a:r>
                    </a:p>
                  </a:txBody>
                  <a:tcPr marT="45728" marB="45728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9368" name="AutoShape 120"/>
          <p:cNvSpPr>
            <a:spLocks noChangeArrowheads="1"/>
          </p:cNvSpPr>
          <p:nvPr/>
        </p:nvSpPr>
        <p:spPr bwMode="auto">
          <a:xfrm>
            <a:off x="41275" y="5487988"/>
            <a:ext cx="3711575" cy="865187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39369" name="文字方塊 1"/>
          <p:cNvSpPr txBox="1">
            <a:spLocks noChangeArrowheads="1"/>
          </p:cNvSpPr>
          <p:nvPr/>
        </p:nvSpPr>
        <p:spPr bwMode="auto">
          <a:xfrm>
            <a:off x="569913" y="6448425"/>
            <a:ext cx="21605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600" baseline="30000">
                <a:latin typeface="Times New Roman" pitchFamily="18" charset="0"/>
              </a:rPr>
              <a:t>a</a:t>
            </a:r>
            <a:r>
              <a:rPr lang="en-US" altLang="zh-TW" sz="1600">
                <a:latin typeface="Times New Roman" pitchFamily="18" charset="0"/>
              </a:rPr>
              <a:t>RF = Resistant factor</a:t>
            </a:r>
            <a:endParaRPr lang="zh-TW" altLang="en-US" sz="1600">
              <a:latin typeface="Times New Roman" pitchFamily="18" charset="0"/>
            </a:endParaRPr>
          </a:p>
        </p:txBody>
      </p:sp>
      <p:graphicFrame>
        <p:nvGraphicFramePr>
          <p:cNvPr id="139298" name="Object 34"/>
          <p:cNvGraphicFramePr>
            <a:graphicFrameLocks noChangeAspect="1"/>
          </p:cNvGraphicFramePr>
          <p:nvPr/>
        </p:nvGraphicFramePr>
        <p:xfrm>
          <a:off x="1249363" y="1250950"/>
          <a:ext cx="2300287" cy="1100138"/>
        </p:xfrm>
        <a:graphic>
          <a:graphicData uri="http://schemas.openxmlformats.org/presentationml/2006/ole">
            <p:oleObj spid="_x0000_s139298" name="CS ChemDraw Drawing" r:id="rId3" imgW="1665321" imgH="792013" progId="ChemDraw.Document.6.0">
              <p:embed/>
            </p:oleObj>
          </a:graphicData>
        </a:graphic>
      </p:graphicFrame>
      <p:sp>
        <p:nvSpPr>
          <p:cNvPr id="139370" name="文字方塊 3"/>
          <p:cNvSpPr txBox="1">
            <a:spLocks noChangeArrowheads="1"/>
          </p:cNvSpPr>
          <p:nvPr/>
        </p:nvSpPr>
        <p:spPr bwMode="auto">
          <a:xfrm>
            <a:off x="4097338" y="1104900"/>
            <a:ext cx="396081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altLang="zh-TW" sz="1600">
                <a:solidFill>
                  <a:srgbClr val="FFFF00"/>
                </a:solidFill>
                <a:latin typeface="Times New Roman" pitchFamily="18" charset="0"/>
              </a:rPr>
              <a:t>BO-1922, R</a:t>
            </a:r>
            <a:r>
              <a:rPr lang="pt-BR" altLang="zh-TW" sz="1600" baseline="30000">
                <a:solidFill>
                  <a:srgbClr val="FFFF00"/>
                </a:solidFill>
                <a:latin typeface="Times New Roman" pitchFamily="18" charset="0"/>
              </a:rPr>
              <a:t>1</a:t>
            </a:r>
            <a:r>
              <a:rPr lang="pt-BR" altLang="zh-TW" sz="1600">
                <a:solidFill>
                  <a:srgbClr val="FFFF00"/>
                </a:solidFill>
                <a:latin typeface="Times New Roman" pitchFamily="18" charset="0"/>
              </a:rPr>
              <a:t> = Me, R</a:t>
            </a:r>
            <a:r>
              <a:rPr lang="pt-BR" altLang="zh-TW" sz="1600" baseline="30000">
                <a:solidFill>
                  <a:srgbClr val="FFFF00"/>
                </a:solidFill>
                <a:latin typeface="Times New Roman" pitchFamily="18" charset="0"/>
              </a:rPr>
              <a:t>2</a:t>
            </a:r>
            <a:r>
              <a:rPr lang="pt-BR" altLang="zh-TW" sz="1600">
                <a:solidFill>
                  <a:srgbClr val="FFFF00"/>
                </a:solidFill>
                <a:latin typeface="Times New Roman" pitchFamily="18" charset="0"/>
              </a:rPr>
              <a:t> = H, R</a:t>
            </a:r>
            <a:r>
              <a:rPr lang="pt-BR" altLang="zh-TW" sz="1600" baseline="30000">
                <a:solidFill>
                  <a:srgbClr val="FFFF00"/>
                </a:solidFill>
                <a:latin typeface="Times New Roman" pitchFamily="18" charset="0"/>
              </a:rPr>
              <a:t>3</a:t>
            </a:r>
            <a:r>
              <a:rPr lang="pt-BR" altLang="zh-TW" sz="1600">
                <a:solidFill>
                  <a:srgbClr val="FFFF00"/>
                </a:solidFill>
                <a:latin typeface="Times New Roman" pitchFamily="18" charset="0"/>
              </a:rPr>
              <a:t> = Me</a:t>
            </a:r>
          </a:p>
          <a:p>
            <a:r>
              <a:rPr lang="pt-BR" altLang="zh-TW" sz="1600">
                <a:solidFill>
                  <a:srgbClr val="FFFF00"/>
                </a:solidFill>
                <a:latin typeface="Times New Roman" pitchFamily="18" charset="0"/>
              </a:rPr>
              <a:t>BO-1978, R</a:t>
            </a:r>
            <a:r>
              <a:rPr lang="pt-BR" altLang="zh-TW" sz="1600" baseline="30000">
                <a:solidFill>
                  <a:srgbClr val="FFFF00"/>
                </a:solidFill>
                <a:latin typeface="Times New Roman" pitchFamily="18" charset="0"/>
              </a:rPr>
              <a:t>1</a:t>
            </a:r>
            <a:r>
              <a:rPr lang="pt-BR" altLang="zh-TW" sz="1600">
                <a:solidFill>
                  <a:srgbClr val="FFFF00"/>
                </a:solidFill>
                <a:latin typeface="Times New Roman" pitchFamily="18" charset="0"/>
              </a:rPr>
              <a:t> = Me, R</a:t>
            </a:r>
            <a:r>
              <a:rPr lang="pt-BR" altLang="zh-TW" sz="1600" baseline="30000">
                <a:solidFill>
                  <a:srgbClr val="FFFF00"/>
                </a:solidFill>
                <a:latin typeface="Times New Roman" pitchFamily="18" charset="0"/>
              </a:rPr>
              <a:t>2</a:t>
            </a:r>
            <a:r>
              <a:rPr lang="pt-BR" altLang="zh-TW" sz="1600">
                <a:solidFill>
                  <a:srgbClr val="FFFF00"/>
                </a:solidFill>
                <a:latin typeface="Times New Roman" pitchFamily="18" charset="0"/>
              </a:rPr>
              <a:t> = H, R</a:t>
            </a:r>
            <a:r>
              <a:rPr lang="pt-BR" altLang="zh-TW" sz="1600" baseline="30000">
                <a:solidFill>
                  <a:srgbClr val="FFFF00"/>
                </a:solidFill>
                <a:latin typeface="Times New Roman" pitchFamily="18" charset="0"/>
              </a:rPr>
              <a:t>3</a:t>
            </a:r>
            <a:r>
              <a:rPr lang="pt-BR" altLang="zh-TW" sz="1600">
                <a:solidFill>
                  <a:srgbClr val="FFFF00"/>
                </a:solidFill>
                <a:latin typeface="Times New Roman" pitchFamily="18" charset="0"/>
              </a:rPr>
              <a:t> = Et</a:t>
            </a:r>
          </a:p>
          <a:p>
            <a:r>
              <a:rPr lang="pt-BR" altLang="zh-TW" sz="1600">
                <a:latin typeface="Times New Roman" pitchFamily="18" charset="0"/>
              </a:rPr>
              <a:t>BO-1972, R</a:t>
            </a:r>
            <a:r>
              <a:rPr lang="pt-BR" altLang="zh-TW" sz="1600" baseline="30000">
                <a:latin typeface="Times New Roman" pitchFamily="18" charset="0"/>
              </a:rPr>
              <a:t>1</a:t>
            </a:r>
            <a:r>
              <a:rPr lang="pt-BR" altLang="zh-TW" sz="1600">
                <a:latin typeface="Times New Roman" pitchFamily="18" charset="0"/>
              </a:rPr>
              <a:t> = Et, R</a:t>
            </a:r>
            <a:r>
              <a:rPr lang="pt-BR" altLang="zh-TW" sz="1600" baseline="30000">
                <a:latin typeface="Times New Roman" pitchFamily="18" charset="0"/>
              </a:rPr>
              <a:t>2</a:t>
            </a:r>
            <a:r>
              <a:rPr lang="pt-BR" altLang="zh-TW" sz="1600">
                <a:latin typeface="Times New Roman" pitchFamily="18" charset="0"/>
              </a:rPr>
              <a:t> = H, R</a:t>
            </a:r>
            <a:r>
              <a:rPr lang="pt-BR" altLang="zh-TW" sz="1600" baseline="30000">
                <a:latin typeface="Times New Roman" pitchFamily="18" charset="0"/>
              </a:rPr>
              <a:t>3</a:t>
            </a:r>
            <a:r>
              <a:rPr lang="pt-BR" altLang="zh-TW" sz="1600">
                <a:latin typeface="Times New Roman" pitchFamily="18" charset="0"/>
              </a:rPr>
              <a:t> = Me</a:t>
            </a:r>
          </a:p>
          <a:p>
            <a:r>
              <a:rPr lang="pt-BR" altLang="zh-TW" sz="1600">
                <a:latin typeface="Times New Roman" pitchFamily="18" charset="0"/>
              </a:rPr>
              <a:t>BO-1973, R</a:t>
            </a:r>
            <a:r>
              <a:rPr lang="pt-BR" altLang="zh-TW" sz="1600" baseline="30000">
                <a:latin typeface="Times New Roman" pitchFamily="18" charset="0"/>
              </a:rPr>
              <a:t>1</a:t>
            </a:r>
            <a:r>
              <a:rPr lang="pt-BR" altLang="zh-TW" sz="1600">
                <a:latin typeface="Times New Roman" pitchFamily="18" charset="0"/>
              </a:rPr>
              <a:t> = Et, R</a:t>
            </a:r>
            <a:r>
              <a:rPr lang="pt-BR" altLang="zh-TW" sz="1600" baseline="30000">
                <a:latin typeface="Times New Roman" pitchFamily="18" charset="0"/>
              </a:rPr>
              <a:t>2</a:t>
            </a:r>
            <a:r>
              <a:rPr lang="pt-BR" altLang="zh-TW" sz="1600">
                <a:latin typeface="Times New Roman" pitchFamily="18" charset="0"/>
              </a:rPr>
              <a:t> = CONHEt, R</a:t>
            </a:r>
            <a:r>
              <a:rPr lang="pt-BR" altLang="zh-TW" sz="1600" baseline="30000">
                <a:latin typeface="Times New Roman" pitchFamily="18" charset="0"/>
              </a:rPr>
              <a:t>3</a:t>
            </a:r>
            <a:r>
              <a:rPr lang="pt-BR" altLang="zh-TW" sz="1600">
                <a:latin typeface="Times New Roman" pitchFamily="18" charset="0"/>
              </a:rPr>
              <a:t> = Me</a:t>
            </a:r>
          </a:p>
          <a:p>
            <a:r>
              <a:rPr lang="pt-BR" altLang="zh-TW" sz="1600">
                <a:latin typeface="Times New Roman" pitchFamily="18" charset="0"/>
              </a:rPr>
              <a:t>BO-1974, R</a:t>
            </a:r>
            <a:r>
              <a:rPr lang="pt-BR" altLang="zh-TW" sz="1600" baseline="30000">
                <a:latin typeface="Times New Roman" pitchFamily="18" charset="0"/>
              </a:rPr>
              <a:t>1 </a:t>
            </a:r>
            <a:r>
              <a:rPr lang="pt-BR" altLang="zh-TW" sz="1600">
                <a:latin typeface="Times New Roman" pitchFamily="18" charset="0"/>
              </a:rPr>
              <a:t>= Et, R</a:t>
            </a:r>
            <a:r>
              <a:rPr lang="pt-BR" altLang="zh-TW" sz="1600" baseline="30000">
                <a:latin typeface="Times New Roman" pitchFamily="18" charset="0"/>
              </a:rPr>
              <a:t>2</a:t>
            </a:r>
            <a:r>
              <a:rPr lang="pt-BR" altLang="zh-TW" sz="1600">
                <a:latin typeface="Times New Roman" pitchFamily="18" charset="0"/>
              </a:rPr>
              <a:t> = CONH-i-Pr, R</a:t>
            </a:r>
            <a:r>
              <a:rPr lang="pt-BR" altLang="zh-TW" sz="1600" baseline="30000">
                <a:latin typeface="Times New Roman" pitchFamily="18" charset="0"/>
              </a:rPr>
              <a:t>3</a:t>
            </a:r>
            <a:r>
              <a:rPr lang="pt-BR" altLang="zh-TW" sz="1600">
                <a:latin typeface="Times New Roman" pitchFamily="18" charset="0"/>
              </a:rPr>
              <a:t> = Me</a:t>
            </a:r>
            <a:endParaRPr lang="zh-TW" altLang="en-US" sz="16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28600" y="2957513"/>
          <a:ext cx="8669338" cy="2343150"/>
        </p:xfrm>
        <a:graphic>
          <a:graphicData uri="http://schemas.openxmlformats.org/drawingml/2006/table">
            <a:tbl>
              <a:tblPr/>
              <a:tblGrid>
                <a:gridCol w="1035050"/>
                <a:gridCol w="1195388"/>
                <a:gridCol w="506412"/>
                <a:gridCol w="838200"/>
                <a:gridCol w="593725"/>
                <a:gridCol w="917575"/>
                <a:gridCol w="849313"/>
                <a:gridCol w="617537"/>
                <a:gridCol w="592138"/>
                <a:gridCol w="663575"/>
                <a:gridCol w="860425"/>
              </a:tblGrid>
              <a:tr h="471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IC</a:t>
                      </a:r>
                      <a:r>
                        <a:rPr kumimoji="0" lang="en-US" altLang="zh-TW" sz="18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50 </a:t>
                      </a:r>
                      <a:r>
                        <a:rPr kumimoji="0" lang="en-US" altLang="zh-TW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(µM)</a:t>
                      </a:r>
                      <a:r>
                        <a:rPr kumimoji="0" lang="en-US" altLang="zh-TW" sz="18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a</a:t>
                      </a:r>
                      <a:endParaRPr kumimoji="0" lang="zh-TW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238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CCRF/CEM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PC3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OECM1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MX-1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HCT-116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CL141T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A549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H460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HT-29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HEL299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6238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BO-1978</a:t>
                      </a:r>
                      <a:endParaRPr kumimoji="0" lang="zh-TW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0.20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3.32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2.11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ND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ND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1.32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3.15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ND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8.56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4.24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6238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Cisplatin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ND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6.32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3.77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ND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9.93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2.45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28.76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8.88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33.31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  <a:ea typeface="新細明體" pitchFamily="18" charset="-120"/>
                          <a:cs typeface="Times New Roman" pitchFamily="18" charset="0"/>
                        </a:rPr>
                        <a:t>1.80</a:t>
                      </a:r>
                      <a:endParaRPr kumimoji="0" lang="zh-TW" altLang="zh-TW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17780" marR="177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</a:tbl>
          </a:graphicData>
        </a:graphic>
      </p:graphicFrame>
      <p:sp>
        <p:nvSpPr>
          <p:cNvPr id="124006" name="文字方塊 3"/>
          <p:cNvSpPr txBox="1">
            <a:spLocks noChangeArrowheads="1"/>
          </p:cNvSpPr>
          <p:nvPr/>
        </p:nvSpPr>
        <p:spPr bwMode="auto">
          <a:xfrm>
            <a:off x="201613" y="5486400"/>
            <a:ext cx="850265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600" baseline="30000">
                <a:latin typeface="Times New Roman" pitchFamily="18" charset="0"/>
              </a:rPr>
              <a:t>a</a:t>
            </a:r>
            <a:r>
              <a:rPr lang="en-US" altLang="zh-TW" sz="1600">
                <a:latin typeface="Times New Roman" pitchFamily="18" charset="0"/>
              </a:rPr>
              <a:t>The data represent the mean ±STDEV of each compound from three to six independent experiments. ND: Not determined.</a:t>
            </a:r>
            <a:endParaRPr lang="zh-TW" altLang="zh-TW" sz="1600">
              <a:latin typeface="Times New Roman" pitchFamily="18" charset="0"/>
            </a:endParaRPr>
          </a:p>
        </p:txBody>
      </p:sp>
      <p:sp>
        <p:nvSpPr>
          <p:cNvPr id="124007" name="文字方塊 4"/>
          <p:cNvSpPr txBox="1">
            <a:spLocks noChangeArrowheads="1"/>
          </p:cNvSpPr>
          <p:nvPr/>
        </p:nvSpPr>
        <p:spPr bwMode="auto">
          <a:xfrm>
            <a:off x="201613" y="214313"/>
            <a:ext cx="89423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2000" i="0">
                <a:solidFill>
                  <a:srgbClr val="FFFF00"/>
                </a:solidFill>
              </a:rPr>
              <a:t>The cytotoxicity of BO-1978 against cell growth of human lymphoblastic leukemia (CCRF-CEM) and various solid tumor cell lines</a:t>
            </a:r>
            <a:endParaRPr lang="zh-TW" altLang="zh-TW" sz="2000" i="0">
              <a:solidFill>
                <a:srgbClr val="FFFF00"/>
              </a:solidFill>
            </a:endParaRPr>
          </a:p>
        </p:txBody>
      </p:sp>
      <p:graphicFrame>
        <p:nvGraphicFramePr>
          <p:cNvPr id="123952" name="Object 48"/>
          <p:cNvGraphicFramePr>
            <a:graphicFrameLocks noChangeAspect="1"/>
          </p:cNvGraphicFramePr>
          <p:nvPr/>
        </p:nvGraphicFramePr>
        <p:xfrm>
          <a:off x="3449638" y="1295400"/>
          <a:ext cx="2470150" cy="1284288"/>
        </p:xfrm>
        <a:graphic>
          <a:graphicData uri="http://schemas.openxmlformats.org/presentationml/2006/ole">
            <p:oleObj spid="_x0000_s123952" name="CS ChemDraw Drawing" r:id="rId3" imgW="1613882" imgH="835272" progId="ChemDraw.Document.6.0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矩形 1"/>
          <p:cNvSpPr>
            <a:spLocks noChangeArrowheads="1"/>
          </p:cNvSpPr>
          <p:nvPr/>
        </p:nvSpPr>
        <p:spPr bwMode="auto">
          <a:xfrm>
            <a:off x="152400" y="228600"/>
            <a:ext cx="8686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/>
              <a:t>The cytotoxicity of BO-1978 against KB, KBvin10, MES-SA and MES-SA/dx5 cell growth in vitro</a:t>
            </a:r>
            <a:endParaRPr lang="zh-TW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914400" y="1219200"/>
          <a:ext cx="7315200" cy="2981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2133600"/>
                <a:gridCol w="1828800"/>
                <a:gridCol w="19050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 Cell lines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IC</a:t>
                      </a:r>
                      <a:r>
                        <a:rPr kumimoji="0" lang="en-US" altLang="zh-TW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50 </a:t>
                      </a: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(µM)</a:t>
                      </a:r>
                      <a:r>
                        <a:rPr kumimoji="0" lang="en-US" altLang="zh-TW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a</a:t>
                      </a:r>
                      <a:endParaRPr kumimoji="0" lang="zh-TW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 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BO-1978 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Vincristine</a:t>
                      </a:r>
                      <a:r>
                        <a:rPr kumimoji="0" lang="en-US" altLang="zh-TW" sz="2000" b="1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b</a:t>
                      </a:r>
                      <a:endParaRPr kumimoji="0" lang="zh-TW" altLang="zh-TW" sz="20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Doxorubicin</a:t>
                      </a:r>
                      <a:endParaRPr kumimoji="0" lang="zh-TW" altLang="zh-TW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KB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1.97 ± 0.39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2.11 ± 0.45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ND</a:t>
                      </a:r>
                      <a:r>
                        <a:rPr kumimoji="0" lang="en-US" altLang="zh-TW" sz="2000" b="1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c</a:t>
                      </a:r>
                      <a:endParaRPr kumimoji="0" lang="zh-TW" altLang="zh-TW" sz="2000" b="1" i="0" u="none" strike="noStrike" cap="none" normalizeH="0" baseline="3000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KBvin10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1.56 ± 0.51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  <a:ea typeface="新細明體" pitchFamily="18" charset="-12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  [0.79×]</a:t>
                      </a:r>
                      <a:r>
                        <a:rPr kumimoji="0" lang="en-US" altLang="zh-TW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d</a:t>
                      </a:r>
                      <a:endParaRPr kumimoji="0" lang="zh-TW" altLang="zh-TW" sz="2000" b="1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303.2 ± 34.12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  <a:ea typeface="新細明體" pitchFamily="18" charset="-12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    [143.7×]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ND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MES-SA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0.77 ± 0.08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ND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0.038 ± 0.0028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MES-SA/dx5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0.47 ± 0.12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   [0.61×]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ND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2.30 ± 0.98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j-lt"/>
                        <a:ea typeface="新細明體" pitchFamily="18" charset="-12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j-lt"/>
                          <a:ea typeface="新細明體" pitchFamily="18" charset="-120"/>
                        </a:rPr>
                        <a:t>   [60.52×]</a:t>
                      </a:r>
                      <a:endParaRPr kumimoji="0" lang="zh-TW" altLang="zh-TW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47555" marR="47555" marT="0" marB="0" anchor="ctr" horzOverflow="overflow"/>
                </a:tc>
              </a:tr>
            </a:tbl>
          </a:graphicData>
        </a:graphic>
      </p:graphicFrame>
      <p:sp>
        <p:nvSpPr>
          <p:cNvPr id="155685" name="文字方塊 3"/>
          <p:cNvSpPr txBox="1">
            <a:spLocks noChangeArrowheads="1"/>
          </p:cNvSpPr>
          <p:nvPr/>
        </p:nvSpPr>
        <p:spPr bwMode="auto">
          <a:xfrm>
            <a:off x="542925" y="4343400"/>
            <a:ext cx="40338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200"/>
              <a:t>Human KB carcinoma cells</a:t>
            </a:r>
          </a:p>
          <a:p>
            <a:r>
              <a:rPr lang="en-US" altLang="zh-TW" sz="1200"/>
              <a:t>Human sarcoma cell lines MES-SA and MES-SA/Dx5 </a:t>
            </a:r>
            <a:endParaRPr lang="zh-TW" altLang="en-US" sz="1200"/>
          </a:p>
        </p:txBody>
      </p:sp>
      <p:sp>
        <p:nvSpPr>
          <p:cNvPr id="155686" name="文字方塊 4"/>
          <p:cNvSpPr txBox="1">
            <a:spLocks noChangeArrowheads="1"/>
          </p:cNvSpPr>
          <p:nvPr/>
        </p:nvSpPr>
        <p:spPr bwMode="auto">
          <a:xfrm>
            <a:off x="585788" y="4876800"/>
            <a:ext cx="83359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sz="1600" baseline="30000"/>
              <a:t>a</a:t>
            </a:r>
            <a:r>
              <a:rPr lang="en-US" altLang="zh-TW" sz="1600"/>
              <a:t>IC</a:t>
            </a:r>
            <a:r>
              <a:rPr lang="en-US" altLang="zh-TW" sz="1600" baseline="-25000"/>
              <a:t>50</a:t>
            </a:r>
            <a:r>
              <a:rPr lang="en-US" altLang="zh-TW" sz="1600"/>
              <a:t> values in µM. The data represent the mean ±STDEV of each compound from three to six independent experiments. </a:t>
            </a:r>
            <a:r>
              <a:rPr lang="en-US" altLang="zh-TW" sz="1600" baseline="30000"/>
              <a:t>b</a:t>
            </a:r>
            <a:r>
              <a:rPr lang="en-US" altLang="zh-TW" sz="1600"/>
              <a:t>IC</a:t>
            </a:r>
            <a:r>
              <a:rPr lang="en-US" altLang="zh-TW" sz="1600" baseline="-25000"/>
              <a:t>50</a:t>
            </a:r>
            <a:r>
              <a:rPr lang="en-US" altLang="zh-TW" sz="1600"/>
              <a:t> values in nM. </a:t>
            </a:r>
            <a:r>
              <a:rPr lang="en-US" altLang="zh-TW" sz="1600" baseline="30000"/>
              <a:t>c</a:t>
            </a:r>
            <a:r>
              <a:rPr lang="en-US" altLang="zh-TW" sz="1600"/>
              <a:t>Not determined. </a:t>
            </a:r>
            <a:r>
              <a:rPr lang="en-US" altLang="zh-TW" sz="1600" baseline="30000"/>
              <a:t>d</a:t>
            </a:r>
            <a:r>
              <a:rPr lang="en-US" altLang="zh-TW" sz="1600"/>
              <a:t>Resistance Factor.</a:t>
            </a:r>
            <a:endParaRPr lang="zh-TW" altLang="zh-TW" sz="1600"/>
          </a:p>
        </p:txBody>
      </p:sp>
      <p:grpSp>
        <p:nvGrpSpPr>
          <p:cNvPr id="7" name="群組 6"/>
          <p:cNvGrpSpPr>
            <a:grpSpLocks/>
          </p:cNvGrpSpPr>
          <p:nvPr/>
        </p:nvGrpSpPr>
        <p:grpSpPr bwMode="auto">
          <a:xfrm>
            <a:off x="982663" y="5867400"/>
            <a:ext cx="7542212" cy="520700"/>
            <a:chOff x="1286540" y="6221681"/>
            <a:chExt cx="7540933" cy="520995"/>
          </a:xfrm>
        </p:grpSpPr>
        <p:sp>
          <p:nvSpPr>
            <p:cNvPr id="155688" name="爆炸 1 5"/>
            <p:cNvSpPr>
              <a:spLocks noChangeArrowheads="1"/>
            </p:cNvSpPr>
            <p:nvPr/>
          </p:nvSpPr>
          <p:spPr bwMode="auto">
            <a:xfrm>
              <a:off x="1286540" y="6221681"/>
              <a:ext cx="584790" cy="520995"/>
            </a:xfrm>
            <a:prstGeom prst="irregularSeal1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55689" name="文字方塊 6"/>
            <p:cNvSpPr txBox="1">
              <a:spLocks noChangeArrowheads="1"/>
            </p:cNvSpPr>
            <p:nvPr/>
          </p:nvSpPr>
          <p:spPr bwMode="auto">
            <a:xfrm>
              <a:off x="2042062" y="6280451"/>
              <a:ext cx="6785411" cy="400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2000">
                  <a:solidFill>
                    <a:srgbClr val="47FFD1"/>
                  </a:solidFill>
                </a:rPr>
                <a:t>No multi-drug resistance to Vincristine or Doxorubicin</a:t>
              </a:r>
              <a:endParaRPr lang="zh-TW" altLang="en-US" sz="2000">
                <a:solidFill>
                  <a:srgbClr val="47FFD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8"/>
          <p:cNvSpPr txBox="1">
            <a:spLocks noChangeArrowheads="1"/>
          </p:cNvSpPr>
          <p:nvPr/>
        </p:nvSpPr>
        <p:spPr bwMode="auto">
          <a:xfrm>
            <a:off x="228600" y="26988"/>
            <a:ext cx="8686800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US" altLang="zh-TW" sz="2400" i="0" dirty="0">
                <a:solidFill>
                  <a:srgbClr val="FFFF00"/>
                </a:solidFill>
                <a:latin typeface="+mj-lt"/>
              </a:rPr>
              <a:t>Therapeutic efficacy of BO-1978 in PC9 and H460 </a:t>
            </a:r>
            <a:r>
              <a:rPr lang="en-US" altLang="zh-TW" sz="2400" i="0" dirty="0" err="1">
                <a:solidFill>
                  <a:srgbClr val="FFFF00"/>
                </a:solidFill>
                <a:latin typeface="+mj-lt"/>
              </a:rPr>
              <a:t>xenograft</a:t>
            </a:r>
            <a:r>
              <a:rPr lang="en-US" altLang="zh-TW" sz="2400" i="0" dirty="0">
                <a:solidFill>
                  <a:srgbClr val="FFFF00"/>
                </a:solidFill>
                <a:latin typeface="+mj-lt"/>
              </a:rPr>
              <a:t>-bearing nude mice</a:t>
            </a:r>
          </a:p>
        </p:txBody>
      </p:sp>
      <p:sp>
        <p:nvSpPr>
          <p:cNvPr id="26628" name="Text Box 46"/>
          <p:cNvSpPr txBox="1">
            <a:spLocks noChangeArrowheads="1"/>
          </p:cNvSpPr>
          <p:nvPr/>
        </p:nvSpPr>
        <p:spPr bwMode="auto">
          <a:xfrm>
            <a:off x="6419850" y="1530350"/>
            <a:ext cx="191611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kumimoji="1" lang="en-US" altLang="zh-TW" sz="2200" dirty="0" smtClean="0">
                <a:latin typeface="+mn-lt"/>
                <a:ea typeface="新細明體" pitchFamily="18" charset="-120"/>
                <a:cs typeface="Arial" charset="0"/>
              </a:rPr>
              <a:t>H460 </a:t>
            </a:r>
            <a:r>
              <a:rPr kumimoji="1" lang="en-US" altLang="zh-TW" sz="1600" dirty="0" smtClean="0">
                <a:latin typeface="+mn-lt"/>
                <a:ea typeface="新細明體" pitchFamily="18" charset="-120"/>
                <a:cs typeface="Arial" charset="0"/>
              </a:rPr>
              <a:t>(600 mm</a:t>
            </a:r>
            <a:r>
              <a:rPr kumimoji="1" lang="en-US" altLang="zh-TW" sz="1600" baseline="30000" dirty="0" smtClean="0">
                <a:latin typeface="+mn-lt"/>
                <a:ea typeface="新細明體" pitchFamily="18" charset="-120"/>
                <a:cs typeface="Arial" charset="0"/>
              </a:rPr>
              <a:t>3</a:t>
            </a:r>
            <a:r>
              <a:rPr kumimoji="1" lang="en-US" altLang="zh-TW" sz="1600" dirty="0" smtClean="0">
                <a:latin typeface="+mn-lt"/>
                <a:ea typeface="新細明體" pitchFamily="18" charset="-120"/>
                <a:cs typeface="Arial" charset="0"/>
              </a:rPr>
              <a:t>)</a:t>
            </a:r>
          </a:p>
        </p:txBody>
      </p:sp>
      <p:sp>
        <p:nvSpPr>
          <p:cNvPr id="26632" name="Text Box 46"/>
          <p:cNvSpPr txBox="1">
            <a:spLocks noChangeArrowheads="1"/>
          </p:cNvSpPr>
          <p:nvPr/>
        </p:nvSpPr>
        <p:spPr bwMode="auto">
          <a:xfrm>
            <a:off x="1189038" y="1530350"/>
            <a:ext cx="731837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kumimoji="1" lang="en-US" altLang="zh-TW" sz="2200" dirty="0" smtClean="0">
                <a:latin typeface="+mn-lt"/>
                <a:ea typeface="新細明體" pitchFamily="18" charset="-120"/>
                <a:cs typeface="Arial" charset="0"/>
              </a:rPr>
              <a:t>PC9</a:t>
            </a:r>
          </a:p>
        </p:txBody>
      </p:sp>
      <p:sp>
        <p:nvSpPr>
          <p:cNvPr id="26633" name="Text Box 46"/>
          <p:cNvSpPr txBox="1">
            <a:spLocks noChangeArrowheads="1"/>
          </p:cNvSpPr>
          <p:nvPr/>
        </p:nvSpPr>
        <p:spPr bwMode="auto">
          <a:xfrm>
            <a:off x="3565525" y="1530350"/>
            <a:ext cx="1916113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kumimoji="1" lang="en-US" altLang="zh-TW" sz="2200" dirty="0" smtClean="0">
                <a:latin typeface="+mn-lt"/>
                <a:ea typeface="新細明體" pitchFamily="18" charset="-120"/>
                <a:cs typeface="Arial" charset="0"/>
              </a:rPr>
              <a:t>H460 </a:t>
            </a:r>
            <a:r>
              <a:rPr kumimoji="1" lang="en-US" altLang="zh-TW" sz="1600" dirty="0" smtClean="0">
                <a:latin typeface="+mn-lt"/>
                <a:ea typeface="新細明體" pitchFamily="18" charset="-120"/>
                <a:cs typeface="Arial" charset="0"/>
              </a:rPr>
              <a:t>(200 mm</a:t>
            </a:r>
            <a:r>
              <a:rPr kumimoji="1" lang="en-US" altLang="zh-TW" sz="1600" baseline="30000" dirty="0" smtClean="0">
                <a:latin typeface="+mn-lt"/>
                <a:ea typeface="新細明體" pitchFamily="18" charset="-120"/>
                <a:cs typeface="Arial" charset="0"/>
              </a:rPr>
              <a:t>3</a:t>
            </a:r>
            <a:r>
              <a:rPr kumimoji="1" lang="en-US" altLang="zh-TW" sz="1600" dirty="0" smtClean="0">
                <a:latin typeface="+mn-lt"/>
                <a:ea typeface="新細明體" pitchFamily="18" charset="-120"/>
                <a:cs typeface="Arial" charset="0"/>
              </a:rPr>
              <a:t>)</a:t>
            </a:r>
          </a:p>
        </p:txBody>
      </p:sp>
      <p:sp>
        <p:nvSpPr>
          <p:cNvPr id="26637" name="Text Box 27"/>
          <p:cNvSpPr txBox="1">
            <a:spLocks noChangeArrowheads="1"/>
          </p:cNvSpPr>
          <p:nvPr/>
        </p:nvSpPr>
        <p:spPr bwMode="auto">
          <a:xfrm>
            <a:off x="2187575" y="914400"/>
            <a:ext cx="4897438" cy="585788"/>
          </a:xfrm>
          <a:prstGeom prst="rect">
            <a:avLst/>
          </a:prstGeom>
          <a:noFill/>
          <a:ln w="571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zh-TW" sz="1600" dirty="0" smtClean="0">
                <a:latin typeface="+mj-lt"/>
                <a:ea typeface="新細明體" pitchFamily="18" charset="-120"/>
              </a:rPr>
              <a:t>BO-1978: 40 mg/kg, QDx5, </a:t>
            </a:r>
            <a:r>
              <a:rPr lang="en-US" altLang="zh-TW" sz="1600" dirty="0" err="1" smtClean="0">
                <a:latin typeface="+mj-lt"/>
                <a:ea typeface="新細明體" pitchFamily="18" charset="-120"/>
              </a:rPr>
              <a:t>i.v.</a:t>
            </a:r>
            <a:r>
              <a:rPr lang="en-US" altLang="zh-TW" sz="1600" dirty="0" smtClean="0">
                <a:latin typeface="+mj-lt"/>
                <a:ea typeface="新細明體" pitchFamily="18" charset="-120"/>
              </a:rPr>
              <a:t> inj., N=4</a:t>
            </a:r>
          </a:p>
          <a:p>
            <a:pPr eaLnBrk="1" hangingPunct="1">
              <a:defRPr/>
            </a:pPr>
            <a:r>
              <a:rPr lang="en-US" altLang="zh-TW" sz="1600" dirty="0" err="1" smtClean="0">
                <a:latin typeface="+mj-lt"/>
                <a:ea typeface="新細明體" pitchFamily="18" charset="-120"/>
              </a:rPr>
              <a:t>Cisplatin</a:t>
            </a:r>
            <a:r>
              <a:rPr lang="en-US" altLang="zh-TW" sz="1600" dirty="0" smtClean="0">
                <a:latin typeface="+mj-lt"/>
                <a:ea typeface="新細明體" pitchFamily="18" charset="-120"/>
              </a:rPr>
              <a:t>: 6 mg/kg, Q4Dx3, </a:t>
            </a:r>
            <a:r>
              <a:rPr lang="en-US" altLang="zh-TW" sz="1600" dirty="0" err="1" smtClean="0">
                <a:latin typeface="+mj-lt"/>
                <a:ea typeface="新細明體" pitchFamily="18" charset="-120"/>
              </a:rPr>
              <a:t>i.v.</a:t>
            </a:r>
            <a:r>
              <a:rPr lang="en-US" altLang="zh-TW" sz="1600" dirty="0" smtClean="0">
                <a:latin typeface="+mj-lt"/>
                <a:ea typeface="新細明體" pitchFamily="18" charset="-120"/>
              </a:rPr>
              <a:t> inj., N=3</a:t>
            </a:r>
          </a:p>
        </p:txBody>
      </p:sp>
      <p:grpSp>
        <p:nvGrpSpPr>
          <p:cNvPr id="141511" name="群組 14"/>
          <p:cNvGrpSpPr>
            <a:grpSpLocks/>
          </p:cNvGrpSpPr>
          <p:nvPr/>
        </p:nvGrpSpPr>
        <p:grpSpPr bwMode="auto">
          <a:xfrm>
            <a:off x="152400" y="1912938"/>
            <a:ext cx="8670925" cy="4852987"/>
            <a:chOff x="152400" y="1912625"/>
            <a:chExt cx="8671200" cy="4853620"/>
          </a:xfrm>
        </p:grpSpPr>
        <p:sp>
          <p:nvSpPr>
            <p:cNvPr id="141512" name="投影片編號版面配置區 5"/>
            <p:cNvSpPr txBox="1">
              <a:spLocks/>
            </p:cNvSpPr>
            <p:nvPr/>
          </p:nvSpPr>
          <p:spPr bwMode="auto">
            <a:xfrm>
              <a:off x="6553200" y="6245225"/>
              <a:ext cx="2133600" cy="476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fld id="{55C118EF-DCB5-4B06-9251-F278E4B5F7B0}" type="slidenum">
                <a:rPr lang="en-US" altLang="zh-TW" sz="2000">
                  <a:latin typeface="Times New Roman" pitchFamily="18" charset="0"/>
                </a:rPr>
                <a:pPr/>
                <a:t>18</a:t>
              </a:fld>
              <a:endParaRPr lang="en-US" altLang="zh-TW" sz="2000">
                <a:latin typeface="Times New Roman" pitchFamily="18" charset="0"/>
              </a:endParaRPr>
            </a:p>
          </p:txBody>
        </p:sp>
        <p:graphicFrame>
          <p:nvGraphicFramePr>
            <p:cNvPr id="141500" name="Object 188"/>
            <p:cNvGraphicFramePr>
              <a:graphicFrameLocks noChangeAspect="1"/>
            </p:cNvGraphicFramePr>
            <p:nvPr/>
          </p:nvGraphicFramePr>
          <p:xfrm>
            <a:off x="152400" y="1912625"/>
            <a:ext cx="2880000" cy="2430836"/>
          </p:xfrm>
          <a:graphic>
            <a:graphicData uri="http://schemas.openxmlformats.org/presentationml/2006/ole">
              <p:oleObj spid="_x0000_s141500" name="圖表" r:id="rId3" imgW="4114800" imgH="3467100" progId="Excel.Sheet.8">
                <p:embed/>
              </p:oleObj>
            </a:graphicData>
          </a:graphic>
        </p:graphicFrame>
        <p:graphicFrame>
          <p:nvGraphicFramePr>
            <p:cNvPr id="141501" name="Object 189"/>
            <p:cNvGraphicFramePr>
              <a:graphicFrameLocks noChangeAspect="1"/>
            </p:cNvGraphicFramePr>
            <p:nvPr/>
          </p:nvGraphicFramePr>
          <p:xfrm>
            <a:off x="169225" y="4333813"/>
            <a:ext cx="2880000" cy="2432432"/>
          </p:xfrm>
          <a:graphic>
            <a:graphicData uri="http://schemas.openxmlformats.org/presentationml/2006/ole">
              <p:oleObj spid="_x0000_s141501" name="圖表" r:id="rId4" imgW="4105275" imgH="3467100" progId="Excel.Chart.8">
                <p:embed/>
              </p:oleObj>
            </a:graphicData>
          </a:graphic>
        </p:graphicFrame>
        <p:graphicFrame>
          <p:nvGraphicFramePr>
            <p:cNvPr id="141502" name="Object 190"/>
            <p:cNvGraphicFramePr>
              <a:graphicFrameLocks noChangeAspect="1"/>
            </p:cNvGraphicFramePr>
            <p:nvPr/>
          </p:nvGraphicFramePr>
          <p:xfrm>
            <a:off x="5943600" y="4333813"/>
            <a:ext cx="2880000" cy="2407524"/>
          </p:xfrm>
          <a:graphic>
            <a:graphicData uri="http://schemas.openxmlformats.org/presentationml/2006/ole">
              <p:oleObj spid="_x0000_s141502" name="圖表" r:id="rId5" imgW="4114800" imgH="3438525" progId="Excel.Chart.8">
                <p:embed/>
              </p:oleObj>
            </a:graphicData>
          </a:graphic>
        </p:graphicFrame>
        <p:graphicFrame>
          <p:nvGraphicFramePr>
            <p:cNvPr id="141503" name="Object 191"/>
            <p:cNvGraphicFramePr>
              <a:graphicFrameLocks noChangeAspect="1"/>
            </p:cNvGraphicFramePr>
            <p:nvPr/>
          </p:nvGraphicFramePr>
          <p:xfrm>
            <a:off x="5943600" y="1912625"/>
            <a:ext cx="2880000" cy="2420507"/>
          </p:xfrm>
          <a:graphic>
            <a:graphicData uri="http://schemas.openxmlformats.org/presentationml/2006/ole">
              <p:oleObj spid="_x0000_s141503" name="圖表" r:id="rId6" imgW="4124325" imgH="3467100" progId="Excel.Chart.8">
                <p:embed/>
              </p:oleObj>
            </a:graphicData>
          </a:graphic>
        </p:graphicFrame>
        <p:graphicFrame>
          <p:nvGraphicFramePr>
            <p:cNvPr id="141504" name="Object 192"/>
            <p:cNvGraphicFramePr>
              <a:graphicFrameLocks noChangeAspect="1"/>
            </p:cNvGraphicFramePr>
            <p:nvPr/>
          </p:nvGraphicFramePr>
          <p:xfrm>
            <a:off x="3027852" y="1912625"/>
            <a:ext cx="2935773" cy="2421866"/>
          </p:xfrm>
          <a:graphic>
            <a:graphicData uri="http://schemas.openxmlformats.org/presentationml/2006/ole">
              <p:oleObj spid="_x0000_s141504" name="圖表" r:id="rId7" imgW="4105275" imgH="3448050" progId="Excel.Chart.8">
                <p:embed/>
              </p:oleObj>
            </a:graphicData>
          </a:graphic>
        </p:graphicFrame>
        <p:graphicFrame>
          <p:nvGraphicFramePr>
            <p:cNvPr id="141505" name="Object 193"/>
            <p:cNvGraphicFramePr>
              <a:graphicFrameLocks noChangeAspect="1"/>
            </p:cNvGraphicFramePr>
            <p:nvPr/>
          </p:nvGraphicFramePr>
          <p:xfrm>
            <a:off x="3050475" y="4333813"/>
            <a:ext cx="2880000" cy="2430950"/>
          </p:xfrm>
          <a:graphic>
            <a:graphicData uri="http://schemas.openxmlformats.org/presentationml/2006/ole">
              <p:oleObj spid="_x0000_s141505" name="圖表" r:id="rId8" imgW="4086225" imgH="3448050" progId="Excel.Chart.8">
                <p:embed/>
              </p:oleObj>
            </a:graphicData>
          </a:graphic>
        </p:graphicFrame>
        <p:cxnSp>
          <p:nvCxnSpPr>
            <p:cNvPr id="141513" name="直線接點 2"/>
            <p:cNvCxnSpPr>
              <a:cxnSpLocks noChangeShapeType="1"/>
            </p:cNvCxnSpPr>
            <p:nvPr/>
          </p:nvCxnSpPr>
          <p:spPr bwMode="auto">
            <a:xfrm>
              <a:off x="969323" y="3479470"/>
              <a:ext cx="1868880" cy="0"/>
            </a:xfrm>
            <a:prstGeom prst="line">
              <a:avLst/>
            </a:prstGeom>
            <a:noFill/>
            <a:ln w="28575" algn="ctr">
              <a:solidFill>
                <a:srgbClr val="990099"/>
              </a:solidFill>
              <a:prstDash val="dash"/>
              <a:round/>
              <a:headEnd/>
              <a:tailEnd/>
            </a:ln>
          </p:spPr>
        </p:cxnSp>
        <p:cxnSp>
          <p:nvCxnSpPr>
            <p:cNvPr id="141514" name="直線接點 19"/>
            <p:cNvCxnSpPr>
              <a:cxnSpLocks noChangeShapeType="1"/>
            </p:cNvCxnSpPr>
            <p:nvPr/>
          </p:nvCxnSpPr>
          <p:spPr bwMode="auto">
            <a:xfrm>
              <a:off x="943598" y="5318120"/>
              <a:ext cx="1868880" cy="0"/>
            </a:xfrm>
            <a:prstGeom prst="line">
              <a:avLst/>
            </a:prstGeom>
            <a:noFill/>
            <a:ln w="28575" algn="ctr">
              <a:solidFill>
                <a:srgbClr val="990099"/>
              </a:solidFill>
              <a:prstDash val="dash"/>
              <a:round/>
              <a:headEnd/>
              <a:tailEnd/>
            </a:ln>
          </p:spPr>
        </p:cxnSp>
        <p:cxnSp>
          <p:nvCxnSpPr>
            <p:cNvPr id="141515" name="直線接點 20"/>
            <p:cNvCxnSpPr>
              <a:cxnSpLocks noChangeShapeType="1"/>
            </p:cNvCxnSpPr>
            <p:nvPr/>
          </p:nvCxnSpPr>
          <p:spPr bwMode="auto">
            <a:xfrm>
              <a:off x="3791623" y="5161770"/>
              <a:ext cx="1979785" cy="0"/>
            </a:xfrm>
            <a:prstGeom prst="line">
              <a:avLst/>
            </a:prstGeom>
            <a:noFill/>
            <a:ln w="28575" algn="ctr">
              <a:solidFill>
                <a:srgbClr val="990099"/>
              </a:solidFill>
              <a:prstDash val="dash"/>
              <a:round/>
              <a:headEnd/>
              <a:tailEnd/>
            </a:ln>
          </p:spPr>
        </p:cxnSp>
        <p:cxnSp>
          <p:nvCxnSpPr>
            <p:cNvPr id="141516" name="直線接點 21"/>
            <p:cNvCxnSpPr>
              <a:cxnSpLocks noChangeShapeType="1"/>
            </p:cNvCxnSpPr>
            <p:nvPr/>
          </p:nvCxnSpPr>
          <p:spPr bwMode="auto">
            <a:xfrm>
              <a:off x="6710898" y="5159795"/>
              <a:ext cx="1768084" cy="0"/>
            </a:xfrm>
            <a:prstGeom prst="line">
              <a:avLst/>
            </a:prstGeom>
            <a:noFill/>
            <a:ln w="28575" algn="ctr">
              <a:solidFill>
                <a:srgbClr val="990099"/>
              </a:solidFill>
              <a:prstDash val="dash"/>
              <a:round/>
              <a:headEnd/>
              <a:tailEnd/>
            </a:ln>
          </p:spPr>
        </p:cxnSp>
        <p:cxnSp>
          <p:nvCxnSpPr>
            <p:cNvPr id="141517" name="直線接點 22"/>
            <p:cNvCxnSpPr>
              <a:cxnSpLocks noChangeShapeType="1"/>
            </p:cNvCxnSpPr>
            <p:nvPr/>
          </p:nvCxnSpPr>
          <p:spPr bwMode="auto">
            <a:xfrm flipV="1">
              <a:off x="6875173" y="3479470"/>
              <a:ext cx="1520682" cy="27725"/>
            </a:xfrm>
            <a:prstGeom prst="line">
              <a:avLst/>
            </a:prstGeom>
            <a:noFill/>
            <a:ln w="28575" algn="ctr">
              <a:solidFill>
                <a:srgbClr val="990099"/>
              </a:solidFill>
              <a:prstDash val="dash"/>
              <a:round/>
              <a:headEnd/>
              <a:tailEnd/>
            </a:ln>
          </p:spPr>
        </p:cxnSp>
        <p:cxnSp>
          <p:nvCxnSpPr>
            <p:cNvPr id="141518" name="直線接點 23"/>
            <p:cNvCxnSpPr>
              <a:cxnSpLocks noChangeShapeType="1"/>
            </p:cNvCxnSpPr>
            <p:nvPr/>
          </p:nvCxnSpPr>
          <p:spPr bwMode="auto">
            <a:xfrm>
              <a:off x="3833198" y="3635845"/>
              <a:ext cx="1938210" cy="0"/>
            </a:xfrm>
            <a:prstGeom prst="line">
              <a:avLst/>
            </a:prstGeom>
            <a:noFill/>
            <a:ln w="28575" algn="ctr">
              <a:solidFill>
                <a:srgbClr val="990099"/>
              </a:solidFill>
              <a:prstDash val="dash"/>
              <a:round/>
              <a:headEnd/>
              <a:tailEnd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08" name="文字方塊 1"/>
          <p:cNvSpPr txBox="1">
            <a:spLocks noChangeArrowheads="1"/>
          </p:cNvSpPr>
          <p:nvPr/>
        </p:nvSpPr>
        <p:spPr bwMode="auto">
          <a:xfrm>
            <a:off x="249238" y="165100"/>
            <a:ext cx="87757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i="0">
                <a:solidFill>
                  <a:srgbClr val="FFFF00"/>
                </a:solidFill>
              </a:rPr>
              <a:t>Therapeutic efficacy of BO-1922 and BO-1978 against </a:t>
            </a:r>
            <a:r>
              <a:rPr lang="en-US" altLang="zh-TW" i="0">
                <a:solidFill>
                  <a:srgbClr val="FFFF00"/>
                </a:solidFill>
                <a:latin typeface="Times New Roman" pitchFamily="18" charset="0"/>
              </a:rPr>
              <a:t>Gefitinib-resistant lung tumor </a:t>
            </a:r>
            <a:r>
              <a:rPr lang="en-US" altLang="zh-TW" i="0">
                <a:solidFill>
                  <a:srgbClr val="FFFF00"/>
                </a:solidFill>
              </a:rPr>
              <a:t>PC9/gefb4 in xenograft model</a:t>
            </a:r>
            <a:endParaRPr lang="zh-TW" altLang="en-US" i="0">
              <a:solidFill>
                <a:srgbClr val="FFFF00"/>
              </a:solidFill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09838" y="1174750"/>
            <a:ext cx="4124325" cy="954088"/>
          </a:xfrm>
          <a:prstGeom prst="rect">
            <a:avLst/>
          </a:prstGeom>
          <a:noFill/>
          <a:ln w="571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dirty="0">
                <a:latin typeface="+mn-lt"/>
                <a:ea typeface="+mn-ea"/>
              </a:rPr>
              <a:t>BO-1978: 25 mg/kg, QDx5, </a:t>
            </a:r>
            <a:r>
              <a:rPr lang="en-US" altLang="zh-TW" sz="1400" dirty="0" err="1">
                <a:latin typeface="+mn-lt"/>
                <a:ea typeface="+mn-ea"/>
              </a:rPr>
              <a:t>i.v.</a:t>
            </a:r>
            <a:r>
              <a:rPr lang="en-US" altLang="zh-TW" sz="1400" dirty="0">
                <a:latin typeface="+mn-lt"/>
                <a:ea typeface="+mn-ea"/>
              </a:rPr>
              <a:t> inj., N=3</a:t>
            </a:r>
          </a:p>
          <a:p>
            <a:pPr>
              <a:defRPr/>
            </a:pPr>
            <a:r>
              <a:rPr lang="en-US" altLang="zh-TW" sz="1400" dirty="0">
                <a:latin typeface="+mn-lt"/>
                <a:ea typeface="+mn-ea"/>
              </a:rPr>
              <a:t>BO-1922: 25 mg/kg, QDx5, </a:t>
            </a:r>
            <a:r>
              <a:rPr lang="en-US" altLang="zh-TW" sz="1400" dirty="0" err="1">
                <a:latin typeface="+mn-lt"/>
                <a:ea typeface="+mn-ea"/>
              </a:rPr>
              <a:t>i.v.</a:t>
            </a:r>
            <a:r>
              <a:rPr lang="en-US" altLang="zh-TW" sz="1400" dirty="0">
                <a:latin typeface="+mn-lt"/>
                <a:ea typeface="+mn-ea"/>
              </a:rPr>
              <a:t> inj., N=3</a:t>
            </a:r>
          </a:p>
          <a:p>
            <a:pPr>
              <a:defRPr/>
            </a:pPr>
            <a:r>
              <a:rPr lang="en-US" altLang="zh-TW" sz="1400" dirty="0">
                <a:latin typeface="+mn-lt"/>
                <a:ea typeface="+mn-ea"/>
              </a:rPr>
              <a:t>BO-1099: 50 mg/kg, QDx5, </a:t>
            </a:r>
            <a:r>
              <a:rPr lang="en-US" altLang="zh-TW" sz="1400" dirty="0" err="1">
                <a:latin typeface="+mn-lt"/>
                <a:ea typeface="+mn-ea"/>
              </a:rPr>
              <a:t>i.v.</a:t>
            </a:r>
            <a:r>
              <a:rPr lang="en-US" altLang="zh-TW" sz="1400" dirty="0">
                <a:latin typeface="+mn-lt"/>
                <a:ea typeface="+mn-ea"/>
              </a:rPr>
              <a:t> inj., N=3</a:t>
            </a:r>
          </a:p>
          <a:p>
            <a:pPr>
              <a:defRPr/>
            </a:pPr>
            <a:r>
              <a:rPr lang="en-US" altLang="zh-TW" sz="1400" dirty="0" err="1">
                <a:latin typeface="+mn-lt"/>
                <a:ea typeface="+mn-ea"/>
              </a:rPr>
              <a:t>Cisplatin</a:t>
            </a:r>
            <a:r>
              <a:rPr lang="en-US" altLang="zh-TW" sz="1400" dirty="0">
                <a:latin typeface="+mn-lt"/>
                <a:ea typeface="+mn-ea"/>
              </a:rPr>
              <a:t>:  6 mg/kg, Q4Dx3, </a:t>
            </a:r>
            <a:r>
              <a:rPr lang="en-US" altLang="zh-TW" sz="1400" dirty="0" err="1">
                <a:latin typeface="+mn-lt"/>
                <a:ea typeface="+mn-ea"/>
              </a:rPr>
              <a:t>i.v.</a:t>
            </a:r>
            <a:r>
              <a:rPr lang="en-US" altLang="zh-TW" sz="1400" dirty="0">
                <a:latin typeface="+mn-lt"/>
                <a:ea typeface="+mn-ea"/>
              </a:rPr>
              <a:t> inj., N=3</a:t>
            </a:r>
          </a:p>
        </p:txBody>
      </p:sp>
      <p:grpSp>
        <p:nvGrpSpPr>
          <p:cNvPr id="142410" name="群組 19"/>
          <p:cNvGrpSpPr>
            <a:grpSpLocks/>
          </p:cNvGrpSpPr>
          <p:nvPr/>
        </p:nvGrpSpPr>
        <p:grpSpPr bwMode="auto">
          <a:xfrm>
            <a:off x="685800" y="2252663"/>
            <a:ext cx="7772400" cy="3386137"/>
            <a:chOff x="463550" y="2252724"/>
            <a:chExt cx="8039182" cy="4421207"/>
          </a:xfrm>
        </p:grpSpPr>
        <p:graphicFrame>
          <p:nvGraphicFramePr>
            <p:cNvPr id="142406" name="Object 70"/>
            <p:cNvGraphicFramePr>
              <a:graphicFrameLocks noChangeAspect="1"/>
            </p:cNvGraphicFramePr>
            <p:nvPr/>
          </p:nvGraphicFramePr>
          <p:xfrm>
            <a:off x="463550" y="2252724"/>
            <a:ext cx="3815155" cy="4421207"/>
          </p:xfrm>
          <a:graphic>
            <a:graphicData uri="http://schemas.openxmlformats.org/presentationml/2006/ole">
              <p:oleObj spid="_x0000_s142406" name="圖表" r:id="rId3" imgW="4114800" imgH="4724400" progId="Excel.Chart.8">
                <p:embed/>
              </p:oleObj>
            </a:graphicData>
          </a:graphic>
        </p:graphicFrame>
        <p:sp>
          <p:nvSpPr>
            <p:cNvPr id="142412" name="矩形 10"/>
            <p:cNvSpPr>
              <a:spLocks noChangeArrowheads="1"/>
            </p:cNvSpPr>
            <p:nvPr/>
          </p:nvSpPr>
          <p:spPr bwMode="auto">
            <a:xfrm>
              <a:off x="4203865" y="2315154"/>
              <a:ext cx="496671" cy="4287527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42413" name="Text Box 10"/>
            <p:cNvSpPr txBox="1">
              <a:spLocks noChangeArrowheads="1"/>
            </p:cNvSpPr>
            <p:nvPr/>
          </p:nvSpPr>
          <p:spPr bwMode="auto">
            <a:xfrm>
              <a:off x="4066920" y="3862984"/>
              <a:ext cx="621741" cy="347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2000">
                  <a:solidFill>
                    <a:srgbClr val="660066"/>
                  </a:solidFill>
                  <a:latin typeface="Calibri" pitchFamily="34" charset="0"/>
                </a:rPr>
                <a:t>-37%</a:t>
              </a:r>
            </a:p>
          </p:txBody>
        </p:sp>
        <p:graphicFrame>
          <p:nvGraphicFramePr>
            <p:cNvPr id="142407" name="Object 71"/>
            <p:cNvGraphicFramePr>
              <a:graphicFrameLocks noChangeAspect="1"/>
            </p:cNvGraphicFramePr>
            <p:nvPr/>
          </p:nvGraphicFramePr>
          <p:xfrm>
            <a:off x="4649788" y="2268188"/>
            <a:ext cx="3852944" cy="4393868"/>
          </p:xfrm>
          <a:graphic>
            <a:graphicData uri="http://schemas.openxmlformats.org/presentationml/2006/ole">
              <p:oleObj spid="_x0000_s142407" name="圖表" r:id="rId4" imgW="4124325" imgH="4648200" progId="Excel.Sheet.8">
                <p:embed/>
              </p:oleObj>
            </a:graphicData>
          </a:graphic>
        </p:graphicFrame>
        <p:sp>
          <p:nvSpPr>
            <p:cNvPr id="142414" name="Text Box 8"/>
            <p:cNvSpPr txBox="1">
              <a:spLocks noChangeArrowheads="1"/>
            </p:cNvSpPr>
            <p:nvPr/>
          </p:nvSpPr>
          <p:spPr bwMode="auto">
            <a:xfrm>
              <a:off x="4066920" y="4132319"/>
              <a:ext cx="621741" cy="347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2000">
                  <a:solidFill>
                    <a:srgbClr val="008000"/>
                  </a:solidFill>
                  <a:latin typeface="Calibri" pitchFamily="34" charset="0"/>
                </a:rPr>
                <a:t>-44%</a:t>
              </a:r>
            </a:p>
          </p:txBody>
        </p:sp>
        <p:sp>
          <p:nvSpPr>
            <p:cNvPr id="142415" name="Text Box 9"/>
            <p:cNvSpPr txBox="1">
              <a:spLocks noChangeArrowheads="1"/>
            </p:cNvSpPr>
            <p:nvPr/>
          </p:nvSpPr>
          <p:spPr bwMode="auto">
            <a:xfrm>
              <a:off x="4066920" y="4491528"/>
              <a:ext cx="7104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2000">
                  <a:solidFill>
                    <a:schemeClr val="tx2"/>
                  </a:solidFill>
                  <a:latin typeface="Calibri" pitchFamily="34" charset="0"/>
                </a:rPr>
                <a:t>-49%</a:t>
              </a:r>
            </a:p>
          </p:txBody>
        </p:sp>
        <p:sp>
          <p:nvSpPr>
            <p:cNvPr id="142416" name="Text Box 7"/>
            <p:cNvSpPr txBox="1">
              <a:spLocks noChangeArrowheads="1"/>
            </p:cNvSpPr>
            <p:nvPr/>
          </p:nvSpPr>
          <p:spPr bwMode="auto">
            <a:xfrm>
              <a:off x="4066920" y="4843988"/>
              <a:ext cx="7104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2000">
                  <a:solidFill>
                    <a:srgbClr val="FF0000"/>
                  </a:solidFill>
                  <a:latin typeface="Calibri" pitchFamily="34" charset="0"/>
                </a:rPr>
                <a:t>-77%</a:t>
              </a:r>
            </a:p>
          </p:txBody>
        </p:sp>
        <p:cxnSp>
          <p:nvCxnSpPr>
            <p:cNvPr id="142417" name="直線接點 14"/>
            <p:cNvCxnSpPr>
              <a:cxnSpLocks noChangeShapeType="1"/>
            </p:cNvCxnSpPr>
            <p:nvPr/>
          </p:nvCxnSpPr>
          <p:spPr bwMode="auto">
            <a:xfrm>
              <a:off x="1591265" y="5274435"/>
              <a:ext cx="2475655" cy="0"/>
            </a:xfrm>
            <a:prstGeom prst="line">
              <a:avLst/>
            </a:prstGeom>
            <a:noFill/>
            <a:ln w="28575" algn="ctr">
              <a:solidFill>
                <a:srgbClr val="C0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42418" name="直線接點 16"/>
            <p:cNvCxnSpPr>
              <a:cxnSpLocks noChangeShapeType="1"/>
            </p:cNvCxnSpPr>
            <p:nvPr/>
          </p:nvCxnSpPr>
          <p:spPr bwMode="auto">
            <a:xfrm>
              <a:off x="5650540" y="4096835"/>
              <a:ext cx="2579060" cy="0"/>
            </a:xfrm>
            <a:prstGeom prst="line">
              <a:avLst/>
            </a:prstGeom>
            <a:noFill/>
            <a:ln w="28575" algn="ctr">
              <a:solidFill>
                <a:srgbClr val="C00000"/>
              </a:solidFill>
              <a:prstDash val="dash"/>
              <a:round/>
              <a:headEnd/>
              <a:tailEnd/>
            </a:ln>
          </p:spPr>
        </p:cxnSp>
      </p:grpSp>
      <p:sp>
        <p:nvSpPr>
          <p:cNvPr id="2" name="文字方塊 1"/>
          <p:cNvSpPr txBox="1"/>
          <p:nvPr/>
        </p:nvSpPr>
        <p:spPr>
          <a:xfrm>
            <a:off x="1666875" y="5867400"/>
            <a:ext cx="6230938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i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BO-1978 &gt; BO-1922 &gt; cisplatin &gt; BO-1099</a:t>
            </a:r>
            <a:endParaRPr lang="zh-TW" altLang="en-US" dirty="0">
              <a:solidFill>
                <a:schemeClr val="accent1">
                  <a:lumMod val="40000"/>
                  <a:lumOff val="60000"/>
                </a:schemeClr>
              </a:solidFill>
              <a:latin typeface="Arial" pitchFamily="34" charset="0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標題 1"/>
          <p:cNvSpPr txBox="1">
            <a:spLocks/>
          </p:cNvSpPr>
          <p:nvPr/>
        </p:nvSpPr>
        <p:spPr bwMode="auto">
          <a:xfrm>
            <a:off x="457200" y="207963"/>
            <a:ext cx="8229600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altLang="zh-TW" sz="2000" i="0">
                <a:solidFill>
                  <a:srgbClr val="FFFF00"/>
                </a:solidFill>
              </a:rPr>
              <a:t>The enhanced suppression effects of combined BO-1978 with gefitinib on PC9, PC9/gef B4, H1650, and H1975 cells</a:t>
            </a:r>
            <a:endParaRPr lang="zh-TW" altLang="zh-TW" sz="2000" i="0">
              <a:solidFill>
                <a:srgbClr val="FFFF00"/>
              </a:solidFill>
            </a:endParaRPr>
          </a:p>
        </p:txBody>
      </p:sp>
      <p:pic>
        <p:nvPicPr>
          <p:cNvPr id="15872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7938" y="1349375"/>
            <a:ext cx="6427787" cy="49371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8723" name="矩形 4"/>
          <p:cNvSpPr>
            <a:spLocks noChangeArrowheads="1"/>
          </p:cNvSpPr>
          <p:nvPr/>
        </p:nvSpPr>
        <p:spPr bwMode="auto">
          <a:xfrm>
            <a:off x="4697413" y="3851275"/>
            <a:ext cx="2998787" cy="79375"/>
          </a:xfrm>
          <a:prstGeom prst="rect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8724" name="矩形 7"/>
          <p:cNvSpPr>
            <a:spLocks noChangeArrowheads="1"/>
          </p:cNvSpPr>
          <p:nvPr/>
        </p:nvSpPr>
        <p:spPr bwMode="auto">
          <a:xfrm>
            <a:off x="1373188" y="3852863"/>
            <a:ext cx="2998787" cy="80962"/>
          </a:xfrm>
          <a:prstGeom prst="rect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8725" name="矩形 8"/>
          <p:cNvSpPr>
            <a:spLocks noChangeArrowheads="1"/>
          </p:cNvSpPr>
          <p:nvPr/>
        </p:nvSpPr>
        <p:spPr bwMode="auto">
          <a:xfrm>
            <a:off x="1354138" y="6132513"/>
            <a:ext cx="2998787" cy="80962"/>
          </a:xfrm>
          <a:prstGeom prst="rect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8726" name="矩形 9"/>
          <p:cNvSpPr>
            <a:spLocks noChangeArrowheads="1"/>
          </p:cNvSpPr>
          <p:nvPr/>
        </p:nvSpPr>
        <p:spPr bwMode="auto">
          <a:xfrm>
            <a:off x="4697413" y="6132513"/>
            <a:ext cx="2998787" cy="80962"/>
          </a:xfrm>
          <a:prstGeom prst="rect">
            <a:avLst/>
          </a:prstGeom>
          <a:noFill/>
          <a:ln w="1905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533400" y="152400"/>
            <a:ext cx="8229600" cy="7747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zh-TW" sz="2000" i="0" dirty="0" smtClean="0"/>
              <a:t>The therapeutic effects of BO-1922, BO-1978, and combined </a:t>
            </a:r>
          </a:p>
          <a:p>
            <a:pPr>
              <a:defRPr/>
            </a:pPr>
            <a:r>
              <a:rPr lang="en-US" altLang="zh-TW" sz="2000" i="0" dirty="0" smtClean="0"/>
              <a:t>BO-1978 with </a:t>
            </a:r>
            <a:r>
              <a:rPr lang="en-US" altLang="zh-TW" sz="2000" i="0" dirty="0" err="1" smtClean="0"/>
              <a:t>gefitinib</a:t>
            </a:r>
            <a:r>
              <a:rPr lang="en-US" altLang="zh-TW" sz="2000" i="0" dirty="0" smtClean="0"/>
              <a:t> on </a:t>
            </a:r>
            <a:r>
              <a:rPr lang="en-US" altLang="zh-TW" sz="2000" i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PC9/</a:t>
            </a:r>
            <a:r>
              <a:rPr lang="en-US" altLang="zh-TW" sz="2000" i="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gef</a:t>
            </a:r>
            <a:r>
              <a:rPr lang="en-US" altLang="zh-TW" sz="2000" i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B4 </a:t>
            </a:r>
            <a:r>
              <a:rPr lang="en-US" altLang="zh-TW" sz="2000" i="0" dirty="0" err="1" smtClean="0"/>
              <a:t>xenograft</a:t>
            </a:r>
            <a:r>
              <a:rPr lang="en-US" altLang="zh-TW" sz="2000" i="0" dirty="0" smtClean="0"/>
              <a:t> tumors</a:t>
            </a:r>
            <a:endParaRPr lang="zh-TW" altLang="en-US" sz="2000" i="0" dirty="0"/>
          </a:p>
        </p:txBody>
      </p:sp>
      <p:sp>
        <p:nvSpPr>
          <p:cNvPr id="159746" name="文字方塊 2"/>
          <p:cNvSpPr txBox="1">
            <a:spLocks noChangeArrowheads="1"/>
          </p:cNvSpPr>
          <p:nvPr/>
        </p:nvSpPr>
        <p:spPr bwMode="auto">
          <a:xfrm>
            <a:off x="685800" y="6019800"/>
            <a:ext cx="81121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 i="0">
                <a:solidFill>
                  <a:schemeClr val="bg1"/>
                </a:solidFill>
              </a:rPr>
              <a:t>BO-1922: 25 mg/kg, QDx5 (Day 13 to 17)	BO-1978: 40 mg/kg, QDx5 (Day 13 to 17)</a:t>
            </a:r>
            <a:endParaRPr lang="zh-TW" altLang="en-US" sz="1400" i="0">
              <a:solidFill>
                <a:schemeClr val="bg1"/>
              </a:solidFill>
            </a:endParaRPr>
          </a:p>
          <a:p>
            <a:r>
              <a:rPr lang="en-US" altLang="zh-TW" sz="1400" i="0">
                <a:solidFill>
                  <a:schemeClr val="bg1"/>
                </a:solidFill>
              </a:rPr>
              <a:t>Cisplatin: 6 mg/kg, Q4Dx3 (Day 13, 17, and 21)	Gefitinib: 10 mg/kg, QDx5 (Day 13 to 17)</a:t>
            </a:r>
          </a:p>
          <a:p>
            <a:r>
              <a:rPr lang="en-US" altLang="zh-TW" sz="2000" i="0">
                <a:solidFill>
                  <a:srgbClr val="47FFD1"/>
                </a:solidFill>
              </a:rPr>
              <a:t>           BO-1978 + Gefitinib &gt; BO-1978  &gt;  BO-1922  &gt; Gefitinib</a:t>
            </a:r>
            <a:endParaRPr lang="zh-TW" altLang="en-US" sz="2000" i="0">
              <a:solidFill>
                <a:srgbClr val="47FFD1"/>
              </a:solidFill>
            </a:endParaRPr>
          </a:p>
        </p:txBody>
      </p:sp>
      <p:pic>
        <p:nvPicPr>
          <p:cNvPr id="159747" name="內容版面配置區 6"/>
          <p:cNvPicPr preferRelativeResize="0"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908050"/>
            <a:ext cx="6372225" cy="50355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228600" y="350838"/>
            <a:ext cx="8610600" cy="7921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zh-TW" sz="2000" i="0" dirty="0" smtClean="0"/>
              <a:t>The therapeutic effects of BO-1922, BO-1978, and combined BO-1978 with </a:t>
            </a:r>
            <a:r>
              <a:rPr lang="en-US" altLang="zh-TW" sz="2000" i="0" dirty="0" err="1" smtClean="0"/>
              <a:t>gefitinib</a:t>
            </a:r>
            <a:r>
              <a:rPr lang="en-US" altLang="zh-TW" sz="2000" i="0" dirty="0" smtClean="0"/>
              <a:t> in nude mice bearing human </a:t>
            </a:r>
            <a:r>
              <a:rPr lang="en-US" altLang="zh-TW" sz="2000" i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NSCLC H1650 </a:t>
            </a:r>
            <a:r>
              <a:rPr lang="en-US" altLang="zh-TW" sz="2000" i="0" dirty="0" err="1" smtClean="0"/>
              <a:t>xenograft</a:t>
            </a:r>
            <a:endParaRPr lang="zh-TW" altLang="en-US" sz="2000" i="0" dirty="0"/>
          </a:p>
        </p:txBody>
      </p:sp>
      <p:pic>
        <p:nvPicPr>
          <p:cNvPr id="160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371600"/>
            <a:ext cx="7632700" cy="36083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160771" name="文字方塊 3"/>
          <p:cNvSpPr txBox="1">
            <a:spLocks noChangeArrowheads="1"/>
          </p:cNvSpPr>
          <p:nvPr/>
        </p:nvSpPr>
        <p:spPr bwMode="auto">
          <a:xfrm>
            <a:off x="533400" y="5202238"/>
            <a:ext cx="8299450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solidFill>
                  <a:schemeClr val="bg1"/>
                </a:solidFill>
              </a:rPr>
              <a:t>    BO-1922: 25 mg/kg, QDx5 (Day 8 to 12),	BO-1978: 40 mg/kg, QDx5 (Day 8 to 12)</a:t>
            </a:r>
            <a:endParaRPr lang="zh-TW" altLang="en-US" sz="1400">
              <a:solidFill>
                <a:schemeClr val="bg1"/>
              </a:solidFill>
            </a:endParaRPr>
          </a:p>
          <a:p>
            <a:r>
              <a:rPr lang="en-US" altLang="zh-TW" sz="1400">
                <a:solidFill>
                  <a:schemeClr val="bg1"/>
                </a:solidFill>
              </a:rPr>
              <a:t>    Cisplatin: 6 mg/kg, Q4Dx3 (Day 8, 12, and 16), Gefitinib: 10 mg/kg, QDx5 (Day 8 to 12)</a:t>
            </a:r>
          </a:p>
          <a:p>
            <a:endParaRPr lang="en-US" altLang="zh-TW" sz="1400">
              <a:solidFill>
                <a:schemeClr val="bg1"/>
              </a:solidFill>
            </a:endParaRPr>
          </a:p>
          <a:p>
            <a:r>
              <a:rPr lang="en-US" altLang="zh-TW" sz="1800" i="0">
                <a:solidFill>
                  <a:srgbClr val="47FFD1"/>
                </a:solidFill>
              </a:rPr>
              <a:t>BO-1978 + Gefitinib &gt; BO-1922 + Gefitinib &gt; BO-1922  &gt; Gefitinib &gt; BO-1978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152400" y="274638"/>
            <a:ext cx="8534400" cy="8683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zh-TW" sz="2000" i="0" dirty="0" smtClean="0"/>
              <a:t>The therapeutic effects of BO-1922, BO-1978, and combined BO-1978 with </a:t>
            </a:r>
            <a:r>
              <a:rPr lang="en-US" altLang="zh-TW" sz="2000" i="0" dirty="0" err="1" smtClean="0"/>
              <a:t>gefitinib</a:t>
            </a:r>
            <a:r>
              <a:rPr lang="en-US" altLang="zh-TW" sz="2000" i="0" dirty="0" smtClean="0"/>
              <a:t> on human </a:t>
            </a:r>
            <a:r>
              <a:rPr lang="en-US" altLang="zh-TW" sz="2000" i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NSCLC H1975</a:t>
            </a:r>
            <a:r>
              <a:rPr lang="en-US" altLang="zh-TW" sz="2000" i="0" dirty="0" smtClean="0"/>
              <a:t> </a:t>
            </a:r>
            <a:r>
              <a:rPr lang="en-US" altLang="zh-TW" sz="2000" i="0" dirty="0" err="1" smtClean="0"/>
              <a:t>xenograft</a:t>
            </a:r>
            <a:r>
              <a:rPr lang="en-US" altLang="zh-TW" sz="2000" i="0" dirty="0" smtClean="0"/>
              <a:t> tumors</a:t>
            </a:r>
            <a:endParaRPr lang="zh-TW" altLang="en-US" sz="2000" i="0" dirty="0"/>
          </a:p>
        </p:txBody>
      </p:sp>
      <p:pic>
        <p:nvPicPr>
          <p:cNvPr id="16179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95400"/>
            <a:ext cx="8153400" cy="38481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161795" name="文字方塊 3"/>
          <p:cNvSpPr txBox="1">
            <a:spLocks noChangeArrowheads="1"/>
          </p:cNvSpPr>
          <p:nvPr/>
        </p:nvSpPr>
        <p:spPr bwMode="auto">
          <a:xfrm>
            <a:off x="533400" y="5334000"/>
            <a:ext cx="823595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>
                <a:solidFill>
                  <a:schemeClr val="bg1"/>
                </a:solidFill>
              </a:rPr>
              <a:t>BO-1922: 25 mg/kg, QDx5 (Day 7 to 11)	BO-1978: 40 mg/kg, QDx5 (Day 7 to 11)</a:t>
            </a:r>
            <a:endParaRPr lang="zh-TW" altLang="en-US" sz="1400">
              <a:solidFill>
                <a:schemeClr val="bg1"/>
              </a:solidFill>
            </a:endParaRPr>
          </a:p>
          <a:p>
            <a:r>
              <a:rPr lang="en-US" altLang="zh-TW" sz="1400">
                <a:solidFill>
                  <a:schemeClr val="bg1"/>
                </a:solidFill>
              </a:rPr>
              <a:t>Cisplatin: 6 mg/kg, Q4Dx3 (Day 7, 11, and 15)	Gefitinib: 10 mg/kg, QDx5 (Day 7 to 11)</a:t>
            </a:r>
          </a:p>
          <a:p>
            <a:endParaRPr lang="en-US" altLang="zh-TW" sz="1400" i="0">
              <a:solidFill>
                <a:schemeClr val="bg1"/>
              </a:solidFill>
            </a:endParaRPr>
          </a:p>
          <a:p>
            <a:r>
              <a:rPr lang="en-US" altLang="zh-TW" sz="1800" i="0">
                <a:solidFill>
                  <a:srgbClr val="47FFD1"/>
                </a:solidFill>
              </a:rPr>
              <a:t>BO-1978 + Gefitinib &gt; BO-1922 + Gefitinib &gt; BO-1922 &gt; BO-1978 &gt; Gefitinib</a:t>
            </a:r>
            <a:endParaRPr lang="zh-TW" altLang="en-US" sz="1800" i="0">
              <a:solidFill>
                <a:srgbClr val="47FFD1"/>
              </a:solidFill>
            </a:endParaRPr>
          </a:p>
        </p:txBody>
      </p:sp>
      <p:grpSp>
        <p:nvGrpSpPr>
          <p:cNvPr id="161796" name="群組 5"/>
          <p:cNvGrpSpPr>
            <a:grpSpLocks/>
          </p:cNvGrpSpPr>
          <p:nvPr/>
        </p:nvGrpSpPr>
        <p:grpSpPr bwMode="auto">
          <a:xfrm>
            <a:off x="1371600" y="1295400"/>
            <a:ext cx="1819275" cy="1066800"/>
            <a:chOff x="1485900" y="1371600"/>
            <a:chExt cx="2000250" cy="1285875"/>
          </a:xfrm>
        </p:grpSpPr>
        <p:pic>
          <p:nvPicPr>
            <p:cNvPr id="161797" name="Picture 2"/>
            <p:cNvPicPr>
              <a:picLocks noChangeAspect="1" noChangeArrowheads="1"/>
            </p:cNvPicPr>
            <p:nvPr/>
          </p:nvPicPr>
          <p:blipFill>
            <a:blip r:embed="rId3"/>
            <a:srcRect l="10483" r="63312" b="64372"/>
            <a:stretch>
              <a:fillRect/>
            </a:stretch>
          </p:blipFill>
          <p:spPr bwMode="auto">
            <a:xfrm>
              <a:off x="1485900" y="1371600"/>
              <a:ext cx="2000250" cy="1285875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61798" name="矩形 7"/>
            <p:cNvSpPr>
              <a:spLocks noChangeArrowheads="1"/>
            </p:cNvSpPr>
            <p:nvPr/>
          </p:nvSpPr>
          <p:spPr bwMode="auto">
            <a:xfrm>
              <a:off x="3124200" y="2438400"/>
              <a:ext cx="361950" cy="219075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61799" name="矩形 8"/>
            <p:cNvSpPr>
              <a:spLocks noChangeArrowheads="1"/>
            </p:cNvSpPr>
            <p:nvPr/>
          </p:nvSpPr>
          <p:spPr bwMode="auto">
            <a:xfrm>
              <a:off x="3390900" y="2133600"/>
              <a:ext cx="95250" cy="523875"/>
            </a:xfrm>
            <a:prstGeom prst="rect">
              <a:avLst/>
            </a:prstGeom>
            <a:solidFill>
              <a:schemeClr val="tx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304800" y="76200"/>
            <a:ext cx="8229600" cy="84931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zh-TW" sz="2000" i="0" dirty="0" smtClean="0"/>
              <a:t>The therapeutic efficacy of  BO-1922 and BO-1978 in nude mice bearing  </a:t>
            </a:r>
            <a:r>
              <a:rPr lang="en-US" altLang="zh-TW" sz="2000" i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CL1-5/GFP-Luciferase</a:t>
            </a:r>
            <a:r>
              <a:rPr lang="en-US" altLang="zh-TW" sz="2000" i="0" dirty="0" smtClean="0"/>
              <a:t> </a:t>
            </a:r>
            <a:r>
              <a:rPr lang="en-US" altLang="zh-TW" sz="2000" i="0" dirty="0" err="1" smtClean="0"/>
              <a:t>orthotopic</a:t>
            </a:r>
            <a:r>
              <a:rPr lang="en-US" altLang="zh-TW" sz="2000" i="0" dirty="0" smtClean="0"/>
              <a:t> lung tumors models</a:t>
            </a:r>
            <a:endParaRPr lang="zh-TW" altLang="en-US" sz="2000" i="0" dirty="0"/>
          </a:p>
        </p:txBody>
      </p:sp>
      <p:pic>
        <p:nvPicPr>
          <p:cNvPr id="162818" name="內容版面配置區 4"/>
          <p:cNvPicPr preferRelativeResize="0"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4350" y="838200"/>
            <a:ext cx="5607050" cy="5029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4" name="文字方塊 3"/>
          <p:cNvSpPr txBox="1"/>
          <p:nvPr/>
        </p:nvSpPr>
        <p:spPr>
          <a:xfrm>
            <a:off x="2743200" y="5943600"/>
            <a:ext cx="3987800" cy="738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400" i="0" dirty="0">
                <a:latin typeface="+mj-lt"/>
                <a:ea typeface="+mn-ea"/>
              </a:rPr>
              <a:t>BO-1922: 25 mg/kg, QDx5 (Day 7 to 11)</a:t>
            </a:r>
          </a:p>
          <a:p>
            <a:pPr>
              <a:defRPr/>
            </a:pPr>
            <a:r>
              <a:rPr lang="en-US" altLang="zh-TW" sz="1400" i="0" dirty="0">
                <a:latin typeface="+mj-lt"/>
                <a:ea typeface="+mn-ea"/>
              </a:rPr>
              <a:t>BO-1978: 40 mg/kg, QDx5 (Day 7 to 11)</a:t>
            </a:r>
            <a:endParaRPr lang="zh-TW" altLang="en-US" sz="1400" i="0" dirty="0">
              <a:latin typeface="+mj-lt"/>
              <a:ea typeface="+mn-ea"/>
            </a:endParaRPr>
          </a:p>
          <a:p>
            <a:pPr>
              <a:defRPr/>
            </a:pPr>
            <a:r>
              <a:rPr lang="en-US" altLang="zh-TW" sz="1400" i="0" dirty="0">
                <a:latin typeface="+mj-lt"/>
                <a:ea typeface="+mn-ea"/>
              </a:rPr>
              <a:t>Cisplatin: 6 mg/kg, Q4Dx3 (Day 7, 11, and 15)</a:t>
            </a:r>
            <a:endParaRPr lang="zh-TW" altLang="en-US" sz="1400" i="0" dirty="0">
              <a:latin typeface="+mj-lt"/>
              <a:ea typeface="+mn-ea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7391400" y="5857875"/>
            <a:ext cx="1319213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TW" sz="180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</a:rPr>
              <a:t>BO-1978 &gt;</a:t>
            </a:r>
          </a:p>
          <a:p>
            <a:pPr>
              <a:defRPr/>
            </a:pPr>
            <a:r>
              <a:rPr lang="en-US" altLang="zh-TW" sz="180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</a:rPr>
              <a:t>BO-1922 &gt;</a:t>
            </a:r>
          </a:p>
          <a:p>
            <a:pPr>
              <a:defRPr/>
            </a:pPr>
            <a:r>
              <a:rPr lang="en-US" altLang="zh-TW" sz="180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</a:rPr>
              <a:t>Cisplatin</a:t>
            </a:r>
            <a:endParaRPr lang="zh-TW" altLang="en-US" sz="1800" dirty="0">
              <a:solidFill>
                <a:schemeClr val="accent1">
                  <a:lumMod val="60000"/>
                  <a:lumOff val="40000"/>
                </a:schemeClr>
              </a:solidFill>
              <a:latin typeface="Arial" pitchFamily="34" charset="0"/>
              <a:ea typeface="+mn-ea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428625" y="152400"/>
            <a:ext cx="8229600" cy="84931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zh-TW" sz="2000" i="0" dirty="0" smtClean="0"/>
              <a:t>The therapeutic effects of BO-1978 alone and combined with </a:t>
            </a:r>
            <a:r>
              <a:rPr lang="en-US" altLang="zh-TW" sz="2000" i="0" dirty="0" err="1" smtClean="0"/>
              <a:t>gefitinib</a:t>
            </a:r>
            <a:r>
              <a:rPr lang="en-US" altLang="zh-TW" sz="2000" i="0" dirty="0" smtClean="0"/>
              <a:t> on </a:t>
            </a:r>
            <a:r>
              <a:rPr lang="en-US" altLang="zh-TW" sz="2000" i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PC9-Luc</a:t>
            </a:r>
            <a:r>
              <a:rPr lang="en-US" altLang="zh-TW" sz="2000" i="0" dirty="0" smtClean="0"/>
              <a:t> </a:t>
            </a:r>
            <a:r>
              <a:rPr lang="en-US" altLang="zh-TW" sz="2000" i="0" dirty="0" err="1" smtClean="0"/>
              <a:t>orthotopic</a:t>
            </a:r>
            <a:r>
              <a:rPr lang="en-US" altLang="zh-TW" sz="2000" i="0" dirty="0" smtClean="0"/>
              <a:t> lung tumors</a:t>
            </a:r>
            <a:endParaRPr lang="zh-TW" altLang="en-US" sz="2000" i="0" dirty="0"/>
          </a:p>
        </p:txBody>
      </p:sp>
      <p:pic>
        <p:nvPicPr>
          <p:cNvPr id="163842" name="內容版面配置區 5"/>
          <p:cNvPicPr preferRelativeResize="0"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06500" y="990600"/>
            <a:ext cx="6731000" cy="497363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163843" name="文字方塊 3"/>
          <p:cNvSpPr txBox="1">
            <a:spLocks noChangeArrowheads="1"/>
          </p:cNvSpPr>
          <p:nvPr/>
        </p:nvSpPr>
        <p:spPr bwMode="auto">
          <a:xfrm>
            <a:off x="1327150" y="6019800"/>
            <a:ext cx="66119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 i="0">
                <a:solidFill>
                  <a:schemeClr val="bg1"/>
                </a:solidFill>
              </a:rPr>
              <a:t>BO-1978: 40 mg/kg, QDx5 (Day 2 to 6); Gefitinib: 10 mg/kg, QDx5 (Day 2 to 6)</a:t>
            </a:r>
          </a:p>
          <a:p>
            <a:pPr algn="ctr"/>
            <a:r>
              <a:rPr lang="en-US" altLang="zh-TW" sz="2000" i="0">
                <a:solidFill>
                  <a:srgbClr val="47FFD1"/>
                </a:solidFill>
              </a:rPr>
              <a:t>BO-1978 + Gefitinib &gt; BO-1978  &gt; Gefitinib </a:t>
            </a:r>
            <a:endParaRPr lang="zh-TW" altLang="en-US" sz="2000" i="0">
              <a:solidFill>
                <a:srgbClr val="47FFD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457200" y="274638"/>
            <a:ext cx="8229600" cy="84931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zh-TW" sz="2000" i="0" dirty="0" smtClean="0"/>
              <a:t>The therapeutic effects of BO-1978 alone and combined with </a:t>
            </a:r>
            <a:r>
              <a:rPr lang="en-US" altLang="zh-TW" sz="2000" i="0" dirty="0" err="1"/>
              <a:t>G</a:t>
            </a:r>
            <a:r>
              <a:rPr lang="en-US" altLang="zh-TW" sz="2000" i="0" dirty="0" err="1" smtClean="0"/>
              <a:t>efitinib</a:t>
            </a:r>
            <a:r>
              <a:rPr lang="en-US" altLang="zh-TW" sz="2000" i="0" dirty="0" smtClean="0"/>
              <a:t> on </a:t>
            </a:r>
            <a:r>
              <a:rPr lang="en-US" altLang="zh-TW" sz="2000" i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PC9/</a:t>
            </a:r>
            <a:r>
              <a:rPr lang="en-US" altLang="zh-TW" sz="2000" i="0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gef</a:t>
            </a:r>
            <a:r>
              <a:rPr lang="en-US" altLang="zh-TW" sz="2000" i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B4-Luc </a:t>
            </a:r>
            <a:r>
              <a:rPr lang="en-US" altLang="zh-TW" sz="2000" i="0" dirty="0" err="1" smtClean="0"/>
              <a:t>orthotopic</a:t>
            </a:r>
            <a:r>
              <a:rPr lang="en-US" altLang="zh-TW" sz="2000" i="0" dirty="0" smtClean="0"/>
              <a:t> lung tumors</a:t>
            </a:r>
            <a:endParaRPr lang="zh-TW" altLang="en-US" sz="2000" i="0" dirty="0"/>
          </a:p>
        </p:txBody>
      </p:sp>
      <p:pic>
        <p:nvPicPr>
          <p:cNvPr id="164866" name="內容版面配置區 6"/>
          <p:cNvPicPr preferRelativeResize="0"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123950"/>
            <a:ext cx="6227763" cy="45227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164867" name="文字方塊 3"/>
          <p:cNvSpPr txBox="1">
            <a:spLocks noChangeArrowheads="1"/>
          </p:cNvSpPr>
          <p:nvPr/>
        </p:nvSpPr>
        <p:spPr bwMode="auto">
          <a:xfrm>
            <a:off x="1252538" y="5791200"/>
            <a:ext cx="712311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400">
                <a:solidFill>
                  <a:schemeClr val="bg1"/>
                </a:solidFill>
              </a:rPr>
              <a:t>BO-1922: 25 mg/kg, QDx5 (Day 4 to 8)	BO-1978: 40 mg/kg, QDx5 (Day 4 to 8)</a:t>
            </a:r>
            <a:endParaRPr lang="zh-TW" altLang="en-US" sz="1400">
              <a:solidFill>
                <a:schemeClr val="bg1"/>
              </a:solidFill>
            </a:endParaRPr>
          </a:p>
          <a:p>
            <a:pPr algn="ctr"/>
            <a:r>
              <a:rPr lang="en-US" altLang="zh-TW" sz="1400">
                <a:solidFill>
                  <a:schemeClr val="bg1"/>
                </a:solidFill>
              </a:rPr>
              <a:t>Cisplatin: 6 mg/kg, Q4Dx3 (Day 4, 8, and 12), Gefitinib: 10 mg/kg, QDx5 (Day 4 to 8)</a:t>
            </a:r>
          </a:p>
          <a:p>
            <a:pPr algn="ctr"/>
            <a:r>
              <a:rPr lang="en-US" altLang="zh-TW" sz="2000" i="0">
                <a:solidFill>
                  <a:srgbClr val="47FFD1"/>
                </a:solidFill>
              </a:rPr>
              <a:t>BO-1978 + Gefitinib &gt; BO-1978 &gt; BO-1922 &gt; Gefitinib</a:t>
            </a:r>
            <a:endParaRPr lang="zh-TW" altLang="en-US" sz="2000" i="0">
              <a:solidFill>
                <a:srgbClr val="47FFD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標題 1"/>
          <p:cNvSpPr txBox="1">
            <a:spLocks/>
          </p:cNvSpPr>
          <p:nvPr/>
        </p:nvSpPr>
        <p:spPr bwMode="auto">
          <a:xfrm>
            <a:off x="457200" y="274638"/>
            <a:ext cx="8229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fontAlgn="ctr" hangingPunct="0"/>
            <a:r>
              <a:rPr lang="en-US" altLang="zh-TW" sz="2000" i="0">
                <a:solidFill>
                  <a:srgbClr val="FFFF00"/>
                </a:solidFill>
              </a:rPr>
              <a:t>The therapeutic effects of BO-1978 alone and combined with Gefitinib on </a:t>
            </a:r>
            <a:r>
              <a:rPr lang="en-US" altLang="zh-TW" sz="2000" i="0">
                <a:solidFill>
                  <a:srgbClr val="C2FFF0"/>
                </a:solidFill>
              </a:rPr>
              <a:t>H1650-Luc</a:t>
            </a:r>
            <a:r>
              <a:rPr lang="en-US" altLang="zh-TW" sz="2000" i="0">
                <a:solidFill>
                  <a:srgbClr val="FFFF00"/>
                </a:solidFill>
              </a:rPr>
              <a:t> orthotopic lung tumors</a:t>
            </a:r>
            <a:endParaRPr lang="zh-TW" altLang="en-US" sz="2000" i="0">
              <a:solidFill>
                <a:srgbClr val="FFFF00"/>
              </a:solidFill>
            </a:endParaRPr>
          </a:p>
        </p:txBody>
      </p:sp>
      <p:pic>
        <p:nvPicPr>
          <p:cNvPr id="165890" name="內容版面配置區 3"/>
          <p:cNvPicPr preferRelativeResize="0"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4975" y="1066800"/>
            <a:ext cx="5435600" cy="4724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165891" name="文字方塊 3"/>
          <p:cNvSpPr txBox="1">
            <a:spLocks noChangeArrowheads="1"/>
          </p:cNvSpPr>
          <p:nvPr/>
        </p:nvSpPr>
        <p:spPr bwMode="auto">
          <a:xfrm>
            <a:off x="762000" y="5822950"/>
            <a:ext cx="7002463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ctr"/>
            <a:r>
              <a:rPr lang="en-US" altLang="zh-TW" sz="1400">
                <a:solidFill>
                  <a:schemeClr val="bg1"/>
                </a:solidFill>
              </a:rPr>
              <a:t>BO-1922: 25 mg/kg, QDx5 (Day 2 to 6)	BO-1978: 40 mg/kg, QDx5 (Day 2 to 6)</a:t>
            </a:r>
            <a:endParaRPr lang="zh-TW" altLang="en-US" sz="1400">
              <a:solidFill>
                <a:schemeClr val="bg1"/>
              </a:solidFill>
            </a:endParaRPr>
          </a:p>
          <a:p>
            <a:pPr fontAlgn="ctr"/>
            <a:r>
              <a:rPr lang="en-US" altLang="zh-TW" sz="1400">
                <a:solidFill>
                  <a:schemeClr val="bg1"/>
                </a:solidFill>
              </a:rPr>
              <a:t>Gefitinib: 10 mg/kg, QDx5 (Day 2 to 6)	</a:t>
            </a:r>
          </a:p>
        </p:txBody>
      </p:sp>
      <p:sp>
        <p:nvSpPr>
          <p:cNvPr id="165892" name="Text Box 5"/>
          <p:cNvSpPr txBox="1">
            <a:spLocks noChangeArrowheads="1"/>
          </p:cNvSpPr>
          <p:nvPr/>
        </p:nvSpPr>
        <p:spPr bwMode="auto">
          <a:xfrm>
            <a:off x="457200" y="6416675"/>
            <a:ext cx="823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ctr"/>
            <a:r>
              <a:rPr lang="en-US" altLang="zh-TW" sz="1800" i="0">
                <a:solidFill>
                  <a:srgbClr val="47FFD1"/>
                </a:solidFill>
              </a:rPr>
              <a:t>BO-1978 + Gefitinib &gt; BO-1922 + Gefitinib &gt; BO-1978 &gt; BO-1922 &gt; Gefitinib</a:t>
            </a:r>
            <a:endParaRPr lang="zh-TW" alt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zh-TW" sz="2000" i="0" dirty="0" smtClean="0"/>
              <a:t>The therapeutic effects of BO-1978 alone and combined with </a:t>
            </a:r>
            <a:r>
              <a:rPr lang="en-US" altLang="zh-TW" sz="2000" i="0" dirty="0" err="1"/>
              <a:t>G</a:t>
            </a:r>
            <a:r>
              <a:rPr lang="en-US" altLang="zh-TW" sz="2000" i="0" dirty="0" err="1" smtClean="0"/>
              <a:t>efitinib</a:t>
            </a:r>
            <a:r>
              <a:rPr lang="en-US" altLang="zh-TW" sz="2000" i="0" dirty="0" smtClean="0"/>
              <a:t> on </a:t>
            </a:r>
            <a:r>
              <a:rPr lang="en-US" altLang="zh-TW" sz="2000" i="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H1975-Luc</a:t>
            </a:r>
            <a:r>
              <a:rPr lang="en-US" altLang="zh-TW" sz="2000" i="0" dirty="0" smtClean="0"/>
              <a:t> </a:t>
            </a:r>
            <a:r>
              <a:rPr lang="en-US" altLang="zh-TW" sz="2000" i="0" dirty="0" err="1" smtClean="0"/>
              <a:t>orthotopic</a:t>
            </a:r>
            <a:r>
              <a:rPr lang="en-US" altLang="zh-TW" sz="2000" i="0" dirty="0" smtClean="0"/>
              <a:t> lung tumors</a:t>
            </a:r>
            <a:endParaRPr lang="zh-TW" altLang="en-US" sz="2000" i="0" dirty="0"/>
          </a:p>
        </p:txBody>
      </p:sp>
      <p:pic>
        <p:nvPicPr>
          <p:cNvPr id="166914" name="內容版面配置區 3"/>
          <p:cNvPicPr preferRelativeResize="0"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2763" y="1057275"/>
            <a:ext cx="5578475" cy="482917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166915" name="文字方塊 3"/>
          <p:cNvSpPr txBox="1">
            <a:spLocks noChangeArrowheads="1"/>
          </p:cNvSpPr>
          <p:nvPr/>
        </p:nvSpPr>
        <p:spPr bwMode="auto">
          <a:xfrm>
            <a:off x="1169988" y="5903913"/>
            <a:ext cx="700246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400" i="0">
                <a:solidFill>
                  <a:schemeClr val="bg1"/>
                </a:solidFill>
              </a:rPr>
              <a:t>BO-1922: 25 mg/kg, QDx5 (Day 4 to 8)	BO-1978: 40 mg/kg, QDx5 (Day 4 to 8)</a:t>
            </a:r>
            <a:endParaRPr lang="zh-TW" altLang="en-US" sz="1400" i="0">
              <a:solidFill>
                <a:schemeClr val="bg1"/>
              </a:solidFill>
            </a:endParaRPr>
          </a:p>
          <a:p>
            <a:r>
              <a:rPr lang="en-US" altLang="zh-TW" sz="1400" i="0">
                <a:solidFill>
                  <a:schemeClr val="bg1"/>
                </a:solidFill>
              </a:rPr>
              <a:t>Gefitinib: 10 mg/kg, QDx5 (Day 4 to 8)	</a:t>
            </a:r>
          </a:p>
        </p:txBody>
      </p:sp>
      <p:sp>
        <p:nvSpPr>
          <p:cNvPr id="166916" name="Text Box 5"/>
          <p:cNvSpPr txBox="1">
            <a:spLocks noChangeArrowheads="1"/>
          </p:cNvSpPr>
          <p:nvPr/>
        </p:nvSpPr>
        <p:spPr bwMode="auto">
          <a:xfrm>
            <a:off x="568325" y="6400800"/>
            <a:ext cx="8220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1800" i="0">
                <a:solidFill>
                  <a:srgbClr val="47FFD1"/>
                </a:solidFill>
              </a:rPr>
              <a:t>BO-1978 + Gefitinib </a:t>
            </a:r>
            <a:r>
              <a:rPr lang="en-US" altLang="zh-TW" sz="1800" i="0">
                <a:solidFill>
                  <a:srgbClr val="47FFD1"/>
                </a:solidFill>
                <a:sym typeface="Symbol" pitchFamily="18" charset="2"/>
              </a:rPr>
              <a:t></a:t>
            </a:r>
            <a:r>
              <a:rPr lang="en-US" altLang="zh-TW" sz="1800" i="0">
                <a:solidFill>
                  <a:srgbClr val="47FFD1"/>
                </a:solidFill>
              </a:rPr>
              <a:t> BO-1922 + Gefitinib &gt; BO-1978 </a:t>
            </a:r>
            <a:r>
              <a:rPr lang="en-US" altLang="zh-TW" sz="1800" i="0">
                <a:solidFill>
                  <a:srgbClr val="47FFD1"/>
                </a:solidFill>
                <a:sym typeface="Symbol" pitchFamily="18" charset="2"/>
              </a:rPr>
              <a:t></a:t>
            </a:r>
            <a:r>
              <a:rPr lang="en-US" altLang="zh-TW" sz="1800" i="0">
                <a:solidFill>
                  <a:srgbClr val="47FFD1"/>
                </a:solidFill>
              </a:rPr>
              <a:t> BO-1922 &gt; Gefitinib</a:t>
            </a:r>
            <a:endParaRPr lang="zh-TW" alt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74" name="文字方塊 1"/>
          <p:cNvSpPr txBox="1">
            <a:spLocks noChangeArrowheads="1"/>
          </p:cNvSpPr>
          <p:nvPr/>
        </p:nvSpPr>
        <p:spPr bwMode="auto">
          <a:xfrm>
            <a:off x="304800" y="400050"/>
            <a:ext cx="8610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i="0">
                <a:solidFill>
                  <a:srgbClr val="FFFF00"/>
                </a:solidFill>
              </a:rPr>
              <a:t>The indolizino[6,7-b]indole derivatives, BO-1922 and BO-1978,</a:t>
            </a:r>
            <a:r>
              <a:rPr lang="zh-TW" altLang="en-US" i="0">
                <a:solidFill>
                  <a:srgbClr val="FFFF00"/>
                </a:solidFill>
              </a:rPr>
              <a:t> </a:t>
            </a:r>
            <a:r>
              <a:rPr lang="en-US" altLang="zh-TW" i="0">
                <a:solidFill>
                  <a:srgbClr val="FFFF00"/>
                </a:solidFill>
              </a:rPr>
              <a:t>are able to induce DNA double-strand cross-linking in vitro</a:t>
            </a:r>
            <a:endParaRPr lang="zh-TW" altLang="en-US" i="0">
              <a:solidFill>
                <a:srgbClr val="FFFF00"/>
              </a:solidFill>
            </a:endParaRPr>
          </a:p>
        </p:txBody>
      </p:sp>
      <p:graphicFrame>
        <p:nvGraphicFramePr>
          <p:cNvPr id="89173" name="Object 85"/>
          <p:cNvGraphicFramePr>
            <a:graphicFrameLocks noChangeAspect="1"/>
          </p:cNvGraphicFramePr>
          <p:nvPr/>
        </p:nvGraphicFramePr>
        <p:xfrm>
          <a:off x="1931988" y="1636713"/>
          <a:ext cx="2487612" cy="1293812"/>
        </p:xfrm>
        <a:graphic>
          <a:graphicData uri="http://schemas.openxmlformats.org/presentationml/2006/ole">
            <p:oleObj spid="_x0000_s89173" name="CS ChemDraw Drawing" r:id="rId3" imgW="1603293" imgH="833544" progId="ChemDraw.Document.6.0">
              <p:embed/>
            </p:oleObj>
          </a:graphicData>
        </a:graphic>
      </p:graphicFrame>
      <p:sp>
        <p:nvSpPr>
          <p:cNvPr id="89175" name="文字方塊 2"/>
          <p:cNvSpPr txBox="1">
            <a:spLocks noChangeArrowheads="1"/>
          </p:cNvSpPr>
          <p:nvPr/>
        </p:nvSpPr>
        <p:spPr bwMode="auto">
          <a:xfrm>
            <a:off x="4794250" y="1905000"/>
            <a:ext cx="2127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altLang="zh-TW" sz="2000" i="0"/>
              <a:t>BO-1922 R = Me</a:t>
            </a:r>
          </a:p>
          <a:p>
            <a:r>
              <a:rPr lang="pt-BR" altLang="zh-TW" sz="2000" i="0"/>
              <a:t>BO-1978 R = Et</a:t>
            </a:r>
            <a:endParaRPr lang="zh-TW" altLang="en-US" sz="2000" i="0"/>
          </a:p>
        </p:txBody>
      </p:sp>
      <p:grpSp>
        <p:nvGrpSpPr>
          <p:cNvPr id="89176" name="群組 6"/>
          <p:cNvGrpSpPr>
            <a:grpSpLocks/>
          </p:cNvGrpSpPr>
          <p:nvPr/>
        </p:nvGrpSpPr>
        <p:grpSpPr bwMode="auto">
          <a:xfrm>
            <a:off x="1066800" y="3200400"/>
            <a:ext cx="6781800" cy="2895600"/>
            <a:chOff x="1066800" y="3581400"/>
            <a:chExt cx="6781800" cy="2895600"/>
          </a:xfrm>
        </p:grpSpPr>
        <p:sp>
          <p:nvSpPr>
            <p:cNvPr id="89177" name="矩形 5"/>
            <p:cNvSpPr>
              <a:spLocks noChangeArrowheads="1"/>
            </p:cNvSpPr>
            <p:nvPr/>
          </p:nvSpPr>
          <p:spPr bwMode="auto">
            <a:xfrm>
              <a:off x="1066800" y="3581400"/>
              <a:ext cx="6781800" cy="2895600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grpSp>
          <p:nvGrpSpPr>
            <p:cNvPr id="89178" name="群組 4"/>
            <p:cNvGrpSpPr>
              <a:grpSpLocks/>
            </p:cNvGrpSpPr>
            <p:nvPr/>
          </p:nvGrpSpPr>
          <p:grpSpPr bwMode="auto">
            <a:xfrm>
              <a:off x="1396320" y="3733800"/>
              <a:ext cx="6376080" cy="2593778"/>
              <a:chOff x="1871130" y="3807022"/>
              <a:chExt cx="6376080" cy="2593778"/>
            </a:xfrm>
          </p:grpSpPr>
          <p:sp>
            <p:nvSpPr>
              <p:cNvPr id="89179" name="Text Box 26"/>
              <p:cNvSpPr txBox="1">
                <a:spLocks noChangeArrowheads="1"/>
              </p:cNvSpPr>
              <p:nvPr/>
            </p:nvSpPr>
            <p:spPr bwMode="auto">
              <a:xfrm>
                <a:off x="7789264" y="5270734"/>
                <a:ext cx="413896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TW" sz="1400" i="0">
                    <a:solidFill>
                      <a:schemeClr val="tx2"/>
                    </a:solidFill>
                  </a:rPr>
                  <a:t>XL</a:t>
                </a:r>
              </a:p>
            </p:txBody>
          </p:sp>
          <p:sp>
            <p:nvSpPr>
              <p:cNvPr id="89180" name="Text Box 27"/>
              <p:cNvSpPr txBox="1">
                <a:spLocks noChangeArrowheads="1"/>
              </p:cNvSpPr>
              <p:nvPr/>
            </p:nvSpPr>
            <p:spPr bwMode="auto">
              <a:xfrm>
                <a:off x="7772400" y="5932859"/>
                <a:ext cx="47481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TW" sz="1400" i="0">
                    <a:solidFill>
                      <a:schemeClr val="tx2"/>
                    </a:solidFill>
                  </a:rPr>
                  <a:t>SS </a:t>
                </a:r>
              </a:p>
            </p:txBody>
          </p:sp>
          <p:sp>
            <p:nvSpPr>
              <p:cNvPr id="89181" name="Line 83"/>
              <p:cNvSpPr>
                <a:spLocks noChangeShapeType="1"/>
              </p:cNvSpPr>
              <p:nvPr/>
            </p:nvSpPr>
            <p:spPr bwMode="auto">
              <a:xfrm flipH="1">
                <a:off x="7563072" y="6096000"/>
                <a:ext cx="219223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89182" name="Line 85"/>
              <p:cNvSpPr>
                <a:spLocks noChangeShapeType="1"/>
              </p:cNvSpPr>
              <p:nvPr/>
            </p:nvSpPr>
            <p:spPr bwMode="auto">
              <a:xfrm flipH="1">
                <a:off x="7543800" y="5420282"/>
                <a:ext cx="219223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pic>
            <p:nvPicPr>
              <p:cNvPr id="89183" name="Picture 5" descr="201305031_AAGE_0"/>
              <p:cNvPicPr>
                <a:picLocks noChangeAspect="1" noChangeArrowheads="1"/>
              </p:cNvPicPr>
              <p:nvPr/>
            </p:nvPicPr>
            <p:blipFill>
              <a:blip r:embed="rId4"/>
              <a:srcRect t="25977" b="14510"/>
              <a:stretch>
                <a:fillRect/>
              </a:stretch>
            </p:blipFill>
            <p:spPr bwMode="auto">
              <a:xfrm>
                <a:off x="1871130" y="5033513"/>
                <a:ext cx="5542784" cy="13672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2304404" y="4444404"/>
                <a:ext cx="731837" cy="2857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0.1252</a:t>
                </a:r>
              </a:p>
            </p:txBody>
          </p:sp>
          <p:sp>
            <p:nvSpPr>
              <p:cNvPr id="32" name="Text Box 15"/>
              <p:cNvSpPr txBox="1">
                <a:spLocks noChangeArrowheads="1"/>
              </p:cNvSpPr>
              <p:nvPr/>
            </p:nvSpPr>
            <p:spPr bwMode="auto">
              <a:xfrm>
                <a:off x="2719535" y="3807022"/>
                <a:ext cx="911225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BO-1922</a:t>
                </a:r>
              </a:p>
            </p:txBody>
          </p:sp>
          <p:sp>
            <p:nvSpPr>
              <p:cNvPr id="33" name="Text Box 16"/>
              <p:cNvSpPr txBox="1">
                <a:spLocks noChangeArrowheads="1"/>
              </p:cNvSpPr>
              <p:nvPr/>
            </p:nvSpPr>
            <p:spPr bwMode="auto">
              <a:xfrm>
                <a:off x="4422923" y="3807022"/>
                <a:ext cx="911225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BO-1978</a:t>
                </a:r>
              </a:p>
            </p:txBody>
          </p:sp>
          <p:sp>
            <p:nvSpPr>
              <p:cNvPr id="34" name="Text Box 17"/>
              <p:cNvSpPr txBox="1">
                <a:spLocks noChangeArrowheads="1"/>
              </p:cNvSpPr>
              <p:nvPr/>
            </p:nvSpPr>
            <p:spPr bwMode="auto">
              <a:xfrm>
                <a:off x="6054873" y="3807022"/>
                <a:ext cx="939800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Cisplatin</a:t>
                </a:r>
              </a:p>
            </p:txBody>
          </p:sp>
          <p:sp>
            <p:nvSpPr>
              <p:cNvPr id="35" name="Text Box 18"/>
              <p:cNvSpPr txBox="1">
                <a:spLocks noChangeArrowheads="1"/>
              </p:cNvSpPr>
              <p:nvPr/>
            </p:nvSpPr>
            <p:spPr bwMode="auto">
              <a:xfrm rot="16200000">
                <a:off x="1913879" y="4396778"/>
                <a:ext cx="820738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Control</a:t>
                </a:r>
              </a:p>
            </p:txBody>
          </p:sp>
          <p:sp>
            <p:nvSpPr>
              <p:cNvPr id="36" name="Text Box 19"/>
              <p:cNvSpPr txBox="1">
                <a:spLocks noChangeArrowheads="1"/>
              </p:cNvSpPr>
              <p:nvPr/>
            </p:nvSpPr>
            <p:spPr bwMode="auto">
              <a:xfrm rot="16200000">
                <a:off x="1649560" y="4405510"/>
                <a:ext cx="773113" cy="306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Marker</a:t>
                </a:r>
              </a:p>
            </p:txBody>
          </p:sp>
          <p:sp>
            <p:nvSpPr>
              <p:cNvPr id="89190" name="Line 20"/>
              <p:cNvSpPr>
                <a:spLocks noChangeShapeType="1"/>
              </p:cNvSpPr>
              <p:nvPr/>
            </p:nvSpPr>
            <p:spPr bwMode="auto">
              <a:xfrm>
                <a:off x="2591500" y="4180222"/>
                <a:ext cx="1365761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38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3961754" y="4517428"/>
                <a:ext cx="631825" cy="2841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0.125</a:t>
                </a:r>
              </a:p>
            </p:txBody>
          </p:sp>
          <p:sp>
            <p:nvSpPr>
              <p:cNvPr id="89192" name="Line 20"/>
              <p:cNvSpPr>
                <a:spLocks noChangeShapeType="1"/>
              </p:cNvSpPr>
              <p:nvPr/>
            </p:nvSpPr>
            <p:spPr bwMode="auto">
              <a:xfrm>
                <a:off x="4218154" y="4180222"/>
                <a:ext cx="1365761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89193" name="Line 20"/>
              <p:cNvSpPr>
                <a:spLocks noChangeShapeType="1"/>
              </p:cNvSpPr>
              <p:nvPr/>
            </p:nvSpPr>
            <p:spPr bwMode="auto">
              <a:xfrm>
                <a:off x="5930841" y="4180222"/>
                <a:ext cx="1365761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TW" altLang="en-US"/>
              </a:p>
            </p:txBody>
          </p:sp>
          <p:sp>
            <p:nvSpPr>
              <p:cNvPr id="44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2708423" y="4567435"/>
                <a:ext cx="531812" cy="2841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0.25</a:t>
                </a:r>
              </a:p>
            </p:txBody>
          </p:sp>
          <p:sp>
            <p:nvSpPr>
              <p:cNvPr id="45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3101329" y="4615854"/>
                <a:ext cx="433387" cy="2857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0.5</a:t>
                </a:r>
              </a:p>
            </p:txBody>
          </p:sp>
          <p:sp>
            <p:nvSpPr>
              <p:cNvPr id="46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3455342" y="4690466"/>
                <a:ext cx="284162" cy="2857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1</a:t>
                </a:r>
              </a:p>
            </p:txBody>
          </p:sp>
          <p:sp>
            <p:nvSpPr>
              <p:cNvPr id="47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3779986" y="4691259"/>
                <a:ext cx="284162" cy="2841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2</a:t>
                </a:r>
              </a:p>
            </p:txBody>
          </p:sp>
          <p:sp>
            <p:nvSpPr>
              <p:cNvPr id="49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4368154" y="4566641"/>
                <a:ext cx="531812" cy="2857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0.25</a:t>
                </a:r>
              </a:p>
            </p:txBody>
          </p:sp>
          <p:sp>
            <p:nvSpPr>
              <p:cNvPr id="50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4725341" y="4615854"/>
                <a:ext cx="433387" cy="2857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0.5</a:t>
                </a:r>
              </a:p>
            </p:txBody>
          </p:sp>
          <p:sp>
            <p:nvSpPr>
              <p:cNvPr id="51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5080148" y="4691260"/>
                <a:ext cx="284162" cy="2841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1</a:t>
                </a:r>
              </a:p>
            </p:txBody>
          </p:sp>
          <p:sp>
            <p:nvSpPr>
              <p:cNvPr id="52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5403998" y="4691260"/>
                <a:ext cx="284162" cy="2841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2</a:t>
                </a:r>
              </a:p>
            </p:txBody>
          </p:sp>
          <p:sp>
            <p:nvSpPr>
              <p:cNvPr id="54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5554810" y="4491235"/>
                <a:ext cx="731838" cy="2841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0.1252</a:t>
                </a:r>
              </a:p>
            </p:txBody>
          </p:sp>
          <p:sp>
            <p:nvSpPr>
              <p:cNvPr id="55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5977879" y="4566641"/>
                <a:ext cx="531812" cy="2857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0.25</a:t>
                </a:r>
              </a:p>
            </p:txBody>
          </p:sp>
          <p:sp>
            <p:nvSpPr>
              <p:cNvPr id="56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6372373" y="4616647"/>
                <a:ext cx="433387" cy="2841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0.5</a:t>
                </a:r>
              </a:p>
            </p:txBody>
          </p:sp>
          <p:sp>
            <p:nvSpPr>
              <p:cNvPr id="57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6726386" y="4691259"/>
                <a:ext cx="284162" cy="2841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1</a:t>
                </a:r>
              </a:p>
            </p:txBody>
          </p:sp>
          <p:sp>
            <p:nvSpPr>
              <p:cNvPr id="58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7107386" y="4691259"/>
                <a:ext cx="284162" cy="2841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/>
                <a:ext uri="{91240B29-F687-4F45-9708-019B960494DF}"/>
                <a:ext uri="{AF507438-7753-43E0-B8FC-AC1667EBCBE1}"/>
              </a:extLst>
            </p:spPr>
            <p:txBody>
              <a:bodyPr wrap="none">
                <a:spAutoFit/>
              </a:bodyPr>
              <a:lstStyle/>
              <a:p>
                <a:pPr>
                  <a:lnSpc>
                    <a:spcPts val="1500"/>
                  </a:lnSpc>
                  <a:defRPr/>
                </a:pPr>
                <a:r>
                  <a:rPr lang="en-US" altLang="zh-TW" sz="1400" i="0" dirty="0">
                    <a:solidFill>
                      <a:schemeClr val="tx2"/>
                    </a:solidFill>
                    <a:latin typeface="+mj-lt"/>
                    <a:ea typeface="+mn-ea"/>
                  </a:rPr>
                  <a:t>2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42" name="文字方塊 1"/>
          <p:cNvSpPr txBox="1">
            <a:spLocks noChangeArrowheads="1"/>
          </p:cNvSpPr>
          <p:nvPr/>
        </p:nvSpPr>
        <p:spPr bwMode="auto">
          <a:xfrm>
            <a:off x="862013" y="439738"/>
            <a:ext cx="71850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i="0">
                <a:solidFill>
                  <a:srgbClr val="FFFF00"/>
                </a:solidFill>
              </a:rPr>
              <a:t>BO-1978 causes DNA interstrand cross-linking</a:t>
            </a:r>
          </a:p>
          <a:p>
            <a:pPr algn="ctr"/>
            <a:r>
              <a:rPr lang="en-US" altLang="zh-TW" i="0">
                <a:solidFill>
                  <a:srgbClr val="FFFF00"/>
                </a:solidFill>
              </a:rPr>
              <a:t> in </a:t>
            </a:r>
            <a:r>
              <a:rPr lang="en-US" altLang="zh-TW" i="0">
                <a:solidFill>
                  <a:srgbClr val="FFFF00"/>
                </a:solidFill>
                <a:latin typeface="Calibri" pitchFamily="34" charset="0"/>
              </a:rPr>
              <a:t>PC9/gefb4 cells by the modified Comet assay</a:t>
            </a:r>
            <a:endParaRPr lang="zh-TW" altLang="en-US" i="0">
              <a:solidFill>
                <a:srgbClr val="FFFF00"/>
              </a:solidFill>
            </a:endParaRPr>
          </a:p>
        </p:txBody>
      </p:sp>
      <p:pic>
        <p:nvPicPr>
          <p:cNvPr id="132143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6888" y="1536700"/>
            <a:ext cx="8229600" cy="146208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graphicFrame>
        <p:nvGraphicFramePr>
          <p:cNvPr id="132141" name="Object 45"/>
          <p:cNvGraphicFramePr>
            <a:graphicFrameLocks noChangeAspect="1"/>
          </p:cNvGraphicFramePr>
          <p:nvPr/>
        </p:nvGraphicFramePr>
        <p:xfrm>
          <a:off x="2160588" y="3414713"/>
          <a:ext cx="4857750" cy="3098800"/>
        </p:xfrm>
        <a:graphic>
          <a:graphicData uri="http://schemas.openxmlformats.org/presentationml/2006/ole">
            <p:oleObj spid="_x0000_s132141" name="圖表" r:id="rId4" imgW="5915025" imgH="3771900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文字方塊 49"/>
          <p:cNvSpPr txBox="1">
            <a:spLocks noChangeArrowheads="1"/>
          </p:cNvSpPr>
          <p:nvPr/>
        </p:nvSpPr>
        <p:spPr bwMode="auto">
          <a:xfrm>
            <a:off x="1370013" y="215900"/>
            <a:ext cx="6627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ctr"/>
            <a:r>
              <a:rPr lang="en-US" altLang="zh-TW" i="0"/>
              <a:t>Inhibition of Topo I by BO-1922 and BO-1978</a:t>
            </a:r>
            <a:endParaRPr lang="zh-TW" altLang="en-US" i="0"/>
          </a:p>
        </p:txBody>
      </p:sp>
      <p:sp>
        <p:nvSpPr>
          <p:cNvPr id="169986" name="文字方塊 50"/>
          <p:cNvSpPr txBox="1">
            <a:spLocks noChangeArrowheads="1"/>
          </p:cNvSpPr>
          <p:nvPr/>
        </p:nvSpPr>
        <p:spPr bwMode="auto">
          <a:xfrm>
            <a:off x="1320800" y="3276600"/>
            <a:ext cx="671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ctr"/>
            <a:r>
              <a:rPr lang="en-US" altLang="zh-TW" i="0"/>
              <a:t>Inhibition of Topo II by BO-1922 and BO-1978</a:t>
            </a:r>
            <a:endParaRPr lang="zh-TW" altLang="en-US" i="0"/>
          </a:p>
        </p:txBody>
      </p:sp>
      <p:grpSp>
        <p:nvGrpSpPr>
          <p:cNvPr id="169987" name="Group 149"/>
          <p:cNvGrpSpPr>
            <a:grpSpLocks/>
          </p:cNvGrpSpPr>
          <p:nvPr/>
        </p:nvGrpSpPr>
        <p:grpSpPr bwMode="auto">
          <a:xfrm>
            <a:off x="1371600" y="735013"/>
            <a:ext cx="6629400" cy="2457450"/>
            <a:chOff x="864" y="463"/>
            <a:chExt cx="4176" cy="1548"/>
          </a:xfrm>
        </p:grpSpPr>
        <p:sp>
          <p:nvSpPr>
            <p:cNvPr id="170020" name="矩形 45"/>
            <p:cNvSpPr>
              <a:spLocks noChangeArrowheads="1"/>
            </p:cNvSpPr>
            <p:nvPr/>
          </p:nvSpPr>
          <p:spPr bwMode="auto">
            <a:xfrm>
              <a:off x="864" y="463"/>
              <a:ext cx="4176" cy="1548"/>
            </a:xfrm>
            <a:prstGeom prst="rect">
              <a:avLst/>
            </a:prstGeom>
            <a:solidFill>
              <a:schemeClr val="tx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fontAlgn="ctr"/>
              <a:endParaRPr lang="zh-TW" altLang="en-US"/>
            </a:p>
          </p:txBody>
        </p:sp>
        <p:pic>
          <p:nvPicPr>
            <p:cNvPr id="170021" name="Picture 46"/>
            <p:cNvPicPr>
              <a:picLocks noChangeAspect="1" noChangeArrowheads="1"/>
            </p:cNvPicPr>
            <p:nvPr/>
          </p:nvPicPr>
          <p:blipFill>
            <a:blip r:embed="rId2"/>
            <a:srcRect l="55901" t="17531" r="1102" b="69762"/>
            <a:stretch>
              <a:fillRect/>
            </a:stretch>
          </p:blipFill>
          <p:spPr bwMode="auto">
            <a:xfrm>
              <a:off x="960" y="1454"/>
              <a:ext cx="2932" cy="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0022" name="Text Box 47"/>
            <p:cNvSpPr txBox="1">
              <a:spLocks noChangeArrowheads="1"/>
            </p:cNvSpPr>
            <p:nvPr/>
          </p:nvSpPr>
          <p:spPr bwMode="auto">
            <a:xfrm>
              <a:off x="4086" y="1439"/>
              <a:ext cx="649" cy="27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ctr"/>
              <a:r>
                <a:rPr lang="en-US" altLang="zh-TW" sz="1100" i="0">
                  <a:solidFill>
                    <a:schemeClr val="tx2"/>
                  </a:solidFill>
                </a:rPr>
                <a:t>Nicked open</a:t>
              </a:r>
            </a:p>
            <a:p>
              <a:pPr fontAlgn="ctr"/>
              <a:r>
                <a:rPr lang="en-US" altLang="zh-TW" sz="1100" i="0">
                  <a:solidFill>
                    <a:schemeClr val="tx2"/>
                  </a:solidFill>
                </a:rPr>
                <a:t>circular DNA</a:t>
              </a:r>
            </a:p>
          </p:txBody>
        </p:sp>
        <p:sp>
          <p:nvSpPr>
            <p:cNvPr id="170023" name="Text Box 48"/>
            <p:cNvSpPr txBox="1">
              <a:spLocks noChangeArrowheads="1"/>
            </p:cNvSpPr>
            <p:nvPr/>
          </p:nvSpPr>
          <p:spPr bwMode="auto">
            <a:xfrm>
              <a:off x="4086" y="1695"/>
              <a:ext cx="728" cy="27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ctr"/>
              <a:r>
                <a:rPr lang="en-US" altLang="zh-TW" sz="1100" i="0">
                  <a:solidFill>
                    <a:schemeClr val="tx2"/>
                  </a:solidFill>
                </a:rPr>
                <a:t>Supercoiled</a:t>
              </a:r>
            </a:p>
            <a:p>
              <a:pPr fontAlgn="ctr"/>
              <a:r>
                <a:rPr lang="en-US" altLang="zh-TW" sz="1100" i="0">
                  <a:solidFill>
                    <a:schemeClr val="tx2"/>
                  </a:solidFill>
                </a:rPr>
                <a:t>DNA substrate</a:t>
              </a:r>
            </a:p>
          </p:txBody>
        </p:sp>
        <p:sp>
          <p:nvSpPr>
            <p:cNvPr id="170024" name="Text Box 49"/>
            <p:cNvSpPr txBox="1">
              <a:spLocks noChangeArrowheads="1"/>
            </p:cNvSpPr>
            <p:nvPr/>
          </p:nvSpPr>
          <p:spPr bwMode="auto">
            <a:xfrm>
              <a:off x="2059" y="894"/>
              <a:ext cx="1807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ctr"/>
              <a:r>
                <a:rPr lang="en-US" altLang="zh-TW" sz="1200" i="0">
                  <a:solidFill>
                    <a:schemeClr val="tx2"/>
                  </a:solidFill>
                </a:rPr>
                <a:t>Supercoiled pHOT + 1 unit of Topo I</a:t>
              </a:r>
            </a:p>
          </p:txBody>
        </p:sp>
        <p:sp>
          <p:nvSpPr>
            <p:cNvPr id="170025" name="Text Box 67"/>
            <p:cNvSpPr txBox="1">
              <a:spLocks noChangeArrowheads="1"/>
            </p:cNvSpPr>
            <p:nvPr/>
          </p:nvSpPr>
          <p:spPr bwMode="auto">
            <a:xfrm>
              <a:off x="1950" y="1308"/>
              <a:ext cx="67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ctr"/>
              <a:r>
                <a:rPr lang="en-US" altLang="zh-TW" sz="1200">
                  <a:solidFill>
                    <a:schemeClr val="tx2"/>
                  </a:solidFill>
                </a:rPr>
                <a:t>50   100  200</a:t>
              </a:r>
            </a:p>
          </p:txBody>
        </p:sp>
        <p:sp>
          <p:nvSpPr>
            <p:cNvPr id="170026" name="Text Box 68"/>
            <p:cNvSpPr txBox="1">
              <a:spLocks noChangeArrowheads="1"/>
            </p:cNvSpPr>
            <p:nvPr/>
          </p:nvSpPr>
          <p:spPr bwMode="auto">
            <a:xfrm>
              <a:off x="2585" y="1308"/>
              <a:ext cx="67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ctr"/>
              <a:r>
                <a:rPr lang="en-US" altLang="zh-TW" sz="1200">
                  <a:solidFill>
                    <a:schemeClr val="tx2"/>
                  </a:solidFill>
                </a:rPr>
                <a:t>50   100  200</a:t>
              </a:r>
            </a:p>
          </p:txBody>
        </p:sp>
        <p:sp>
          <p:nvSpPr>
            <p:cNvPr id="170027" name="Text Box 69"/>
            <p:cNvSpPr txBox="1">
              <a:spLocks noChangeArrowheads="1"/>
            </p:cNvSpPr>
            <p:nvPr/>
          </p:nvSpPr>
          <p:spPr bwMode="auto">
            <a:xfrm>
              <a:off x="3185" y="1306"/>
              <a:ext cx="91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ctr"/>
              <a:r>
                <a:rPr lang="en-US" altLang="zh-TW" sz="1200">
                  <a:solidFill>
                    <a:schemeClr val="tx2"/>
                  </a:solidFill>
                </a:rPr>
                <a:t>50   100    200 </a:t>
              </a:r>
              <a:r>
                <a:rPr lang="en-US" altLang="zh-TW" sz="1200">
                  <a:solidFill>
                    <a:schemeClr val="tx2"/>
                  </a:solidFill>
                  <a:sym typeface="Symbol" pitchFamily="18" charset="2"/>
                </a:rPr>
                <a:t> </a:t>
              </a:r>
              <a:r>
                <a:rPr lang="en-US" altLang="zh-TW" sz="1200">
                  <a:solidFill>
                    <a:schemeClr val="tx2"/>
                  </a:solidFill>
                </a:rPr>
                <a:t>M</a:t>
              </a:r>
            </a:p>
          </p:txBody>
        </p:sp>
        <p:sp>
          <p:nvSpPr>
            <p:cNvPr id="10" name="Line 70"/>
            <p:cNvSpPr>
              <a:spLocks noChangeShapeType="1"/>
            </p:cNvSpPr>
            <p:nvPr/>
          </p:nvSpPr>
          <p:spPr bwMode="auto">
            <a:xfrm>
              <a:off x="1820" y="1302"/>
              <a:ext cx="136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zh-TW" altLang="en-US" sz="1200">
                <a:latin typeface="+mj-lt"/>
                <a:ea typeface="+mn-ea"/>
              </a:endParaRPr>
            </a:p>
          </p:txBody>
        </p:sp>
        <p:sp>
          <p:nvSpPr>
            <p:cNvPr id="170029" name="Line 71"/>
            <p:cNvSpPr>
              <a:spLocks noChangeShapeType="1"/>
            </p:cNvSpPr>
            <p:nvPr/>
          </p:nvSpPr>
          <p:spPr bwMode="auto">
            <a:xfrm flipV="1">
              <a:off x="2059" y="1296"/>
              <a:ext cx="533" cy="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Line 72"/>
            <p:cNvSpPr>
              <a:spLocks noChangeShapeType="1"/>
            </p:cNvSpPr>
            <p:nvPr/>
          </p:nvSpPr>
          <p:spPr bwMode="auto">
            <a:xfrm>
              <a:off x="2673" y="1302"/>
              <a:ext cx="543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zh-TW" altLang="en-US" sz="1200">
                <a:latin typeface="+mj-lt"/>
                <a:ea typeface="+mn-ea"/>
              </a:endParaRPr>
            </a:p>
          </p:txBody>
        </p:sp>
        <p:sp>
          <p:nvSpPr>
            <p:cNvPr id="2" name="Line 73"/>
            <p:cNvSpPr>
              <a:spLocks noChangeShapeType="1"/>
            </p:cNvSpPr>
            <p:nvPr/>
          </p:nvSpPr>
          <p:spPr bwMode="auto">
            <a:xfrm>
              <a:off x="3264" y="1302"/>
              <a:ext cx="529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zh-TW" altLang="en-US" sz="1200">
                <a:latin typeface="+mj-lt"/>
                <a:ea typeface="+mn-ea"/>
              </a:endParaRPr>
            </a:p>
          </p:txBody>
        </p:sp>
        <p:sp>
          <p:nvSpPr>
            <p:cNvPr id="6" name="Line 74"/>
            <p:cNvSpPr>
              <a:spLocks noChangeShapeType="1"/>
            </p:cNvSpPr>
            <p:nvPr/>
          </p:nvSpPr>
          <p:spPr bwMode="auto">
            <a:xfrm>
              <a:off x="1805" y="1075"/>
              <a:ext cx="1988" cy="0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zh-TW" altLang="en-US" sz="1200">
                <a:latin typeface="+mj-lt"/>
                <a:ea typeface="+mn-ea"/>
              </a:endParaRPr>
            </a:p>
          </p:txBody>
        </p:sp>
        <p:sp>
          <p:nvSpPr>
            <p:cNvPr id="170033" name="Text Box 75"/>
            <p:cNvSpPr txBox="1">
              <a:spLocks noChangeArrowheads="1"/>
            </p:cNvSpPr>
            <p:nvPr/>
          </p:nvSpPr>
          <p:spPr bwMode="auto">
            <a:xfrm>
              <a:off x="2160" y="1104"/>
              <a:ext cx="5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ctr"/>
              <a:r>
                <a:rPr lang="en-US" altLang="zh-TW" sz="1200">
                  <a:solidFill>
                    <a:schemeClr val="tx2"/>
                  </a:solidFill>
                </a:rPr>
                <a:t>BO-1978</a:t>
              </a:r>
            </a:p>
          </p:txBody>
        </p:sp>
        <p:sp>
          <p:nvSpPr>
            <p:cNvPr id="170034" name="Text Box 76"/>
            <p:cNvSpPr txBox="1">
              <a:spLocks noChangeArrowheads="1"/>
            </p:cNvSpPr>
            <p:nvPr/>
          </p:nvSpPr>
          <p:spPr bwMode="auto">
            <a:xfrm>
              <a:off x="2688" y="1113"/>
              <a:ext cx="5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ctr"/>
              <a:r>
                <a:rPr lang="en-US" altLang="zh-TW" sz="1200">
                  <a:solidFill>
                    <a:schemeClr val="tx2"/>
                  </a:solidFill>
                </a:rPr>
                <a:t>BO-1922</a:t>
              </a:r>
            </a:p>
          </p:txBody>
        </p:sp>
        <p:sp>
          <p:nvSpPr>
            <p:cNvPr id="170035" name="Text Box 77"/>
            <p:cNvSpPr txBox="1">
              <a:spLocks noChangeArrowheads="1"/>
            </p:cNvSpPr>
            <p:nvPr/>
          </p:nvSpPr>
          <p:spPr bwMode="auto">
            <a:xfrm>
              <a:off x="3339" y="1121"/>
              <a:ext cx="57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ctr"/>
              <a:r>
                <a:rPr lang="en-US" altLang="zh-TW" sz="1200">
                  <a:solidFill>
                    <a:schemeClr val="tx2"/>
                  </a:solidFill>
                </a:rPr>
                <a:t>Irinotecan</a:t>
              </a:r>
            </a:p>
          </p:txBody>
        </p:sp>
        <p:sp>
          <p:nvSpPr>
            <p:cNvPr id="18" name="Line 78"/>
            <p:cNvSpPr>
              <a:spLocks noChangeShapeType="1"/>
            </p:cNvSpPr>
            <p:nvPr/>
          </p:nvSpPr>
          <p:spPr bwMode="auto">
            <a:xfrm flipH="1">
              <a:off x="3950" y="1609"/>
              <a:ext cx="91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zh-TW" altLang="en-US" sz="1200">
                <a:latin typeface="+mj-lt"/>
                <a:ea typeface="+mn-ea"/>
              </a:endParaRPr>
            </a:p>
          </p:txBody>
        </p:sp>
        <p:sp>
          <p:nvSpPr>
            <p:cNvPr id="19" name="Line 79"/>
            <p:cNvSpPr>
              <a:spLocks noChangeShapeType="1"/>
            </p:cNvSpPr>
            <p:nvPr/>
          </p:nvSpPr>
          <p:spPr bwMode="auto">
            <a:xfrm flipH="1">
              <a:off x="3950" y="1823"/>
              <a:ext cx="91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>
                <a:defRPr/>
              </a:pPr>
              <a:endParaRPr lang="zh-TW" altLang="en-US" sz="1200">
                <a:latin typeface="+mj-lt"/>
                <a:ea typeface="+mn-ea"/>
              </a:endParaRPr>
            </a:p>
          </p:txBody>
        </p:sp>
        <p:sp>
          <p:nvSpPr>
            <p:cNvPr id="170038" name="Text Box 88"/>
            <p:cNvSpPr txBox="1">
              <a:spLocks noChangeArrowheads="1"/>
            </p:cNvSpPr>
            <p:nvPr/>
          </p:nvSpPr>
          <p:spPr bwMode="auto">
            <a:xfrm rot="-5400000">
              <a:off x="1046" y="945"/>
              <a:ext cx="913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ctr"/>
              <a:r>
                <a:rPr lang="en-US" altLang="zh-TW" sz="1200">
                  <a:solidFill>
                    <a:schemeClr val="tx2"/>
                  </a:solidFill>
                </a:rPr>
                <a:t>200 mM BO-1978</a:t>
              </a:r>
            </a:p>
          </p:txBody>
        </p:sp>
        <p:sp>
          <p:nvSpPr>
            <p:cNvPr id="170039" name="Text Box 89"/>
            <p:cNvSpPr txBox="1">
              <a:spLocks noChangeArrowheads="1"/>
            </p:cNvSpPr>
            <p:nvPr/>
          </p:nvSpPr>
          <p:spPr bwMode="auto">
            <a:xfrm rot="-5400000">
              <a:off x="1227" y="945"/>
              <a:ext cx="913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ctr"/>
              <a:r>
                <a:rPr lang="en-US" altLang="zh-TW" sz="1200">
                  <a:solidFill>
                    <a:schemeClr val="tx2"/>
                  </a:solidFill>
                </a:rPr>
                <a:t>200 mM BO-1922</a:t>
              </a:r>
            </a:p>
          </p:txBody>
        </p:sp>
      </p:grpSp>
      <p:sp>
        <p:nvSpPr>
          <p:cNvPr id="52" name="Text Box 86"/>
          <p:cNvSpPr txBox="1">
            <a:spLocks noChangeArrowheads="1"/>
          </p:cNvSpPr>
          <p:nvPr/>
        </p:nvSpPr>
        <p:spPr bwMode="auto">
          <a:xfrm rot="16200000">
            <a:off x="921544" y="1431132"/>
            <a:ext cx="1717675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100" dirty="0">
                <a:solidFill>
                  <a:schemeClr val="tx2"/>
                </a:solidFill>
                <a:latin typeface="+mj-lt"/>
                <a:ea typeface="+mn-ea"/>
              </a:rPr>
              <a:t>Relaxed DNA marker</a:t>
            </a:r>
          </a:p>
        </p:txBody>
      </p:sp>
      <p:sp>
        <p:nvSpPr>
          <p:cNvPr id="53" name="Text Box 87"/>
          <p:cNvSpPr txBox="1">
            <a:spLocks noChangeArrowheads="1"/>
          </p:cNvSpPr>
          <p:nvPr/>
        </p:nvSpPr>
        <p:spPr bwMode="auto">
          <a:xfrm rot="16200000">
            <a:off x="1123950" y="1346200"/>
            <a:ext cx="1887538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100" dirty="0">
                <a:solidFill>
                  <a:schemeClr val="tx2"/>
                </a:solidFill>
                <a:latin typeface="+mj-lt"/>
                <a:ea typeface="+mn-ea"/>
              </a:rPr>
              <a:t>Supercoiled </a:t>
            </a:r>
            <a:r>
              <a:rPr lang="en-US" altLang="zh-TW" sz="1100" dirty="0" err="1">
                <a:solidFill>
                  <a:schemeClr val="tx2"/>
                </a:solidFill>
                <a:latin typeface="+mj-lt"/>
                <a:ea typeface="+mn-ea"/>
              </a:rPr>
              <a:t>pHOT</a:t>
            </a:r>
            <a:r>
              <a:rPr lang="en-US" altLang="zh-TW" sz="1100" dirty="0">
                <a:solidFill>
                  <a:schemeClr val="tx2"/>
                </a:solidFill>
                <a:latin typeface="+mj-lt"/>
                <a:ea typeface="+mn-ea"/>
              </a:rPr>
              <a:t> DNA</a:t>
            </a:r>
          </a:p>
        </p:txBody>
      </p:sp>
      <p:grpSp>
        <p:nvGrpSpPr>
          <p:cNvPr id="169990" name="Group 151"/>
          <p:cNvGrpSpPr>
            <a:grpSpLocks/>
          </p:cNvGrpSpPr>
          <p:nvPr/>
        </p:nvGrpSpPr>
        <p:grpSpPr bwMode="auto">
          <a:xfrm>
            <a:off x="1339850" y="3733800"/>
            <a:ext cx="6781800" cy="2744788"/>
            <a:chOff x="864" y="2399"/>
            <a:chExt cx="4272" cy="1729"/>
          </a:xfrm>
        </p:grpSpPr>
        <p:grpSp>
          <p:nvGrpSpPr>
            <p:cNvPr id="169991" name="Group 150"/>
            <p:cNvGrpSpPr>
              <a:grpSpLocks/>
            </p:cNvGrpSpPr>
            <p:nvPr/>
          </p:nvGrpSpPr>
          <p:grpSpPr bwMode="auto">
            <a:xfrm>
              <a:off x="864" y="2441"/>
              <a:ext cx="4272" cy="1687"/>
              <a:chOff x="864" y="2297"/>
              <a:chExt cx="4272" cy="1687"/>
            </a:xfrm>
          </p:grpSpPr>
          <p:sp>
            <p:nvSpPr>
              <p:cNvPr id="169993" name="矩形 47"/>
              <p:cNvSpPr>
                <a:spLocks noChangeArrowheads="1"/>
              </p:cNvSpPr>
              <p:nvPr/>
            </p:nvSpPr>
            <p:spPr bwMode="auto">
              <a:xfrm>
                <a:off x="864" y="2297"/>
                <a:ext cx="4272" cy="1687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ctr"/>
                <a:endParaRPr lang="zh-TW" altLang="en-US"/>
              </a:p>
            </p:txBody>
          </p:sp>
          <p:pic>
            <p:nvPicPr>
              <p:cNvPr id="169994" name="Picture 54" descr="20130903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905" y="3344"/>
                <a:ext cx="2932" cy="5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9995" name="Text Box 80"/>
              <p:cNvSpPr txBox="1">
                <a:spLocks noChangeArrowheads="1"/>
              </p:cNvSpPr>
              <p:nvPr/>
            </p:nvSpPr>
            <p:spPr bwMode="auto">
              <a:xfrm>
                <a:off x="1023" y="3230"/>
                <a:ext cx="696" cy="2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en-US" altLang="zh-TW" sz="1200" i="0">
                    <a:solidFill>
                      <a:schemeClr val="tx2"/>
                    </a:solidFill>
                  </a:rPr>
                  <a:t>Nicked open</a:t>
                </a:r>
              </a:p>
              <a:p>
                <a:pPr fontAlgn="ctr"/>
                <a:r>
                  <a:rPr lang="en-US" altLang="zh-TW" sz="1200" i="0">
                    <a:solidFill>
                      <a:schemeClr val="tx2"/>
                    </a:solidFill>
                  </a:rPr>
                  <a:t>circular DNA</a:t>
                </a:r>
              </a:p>
            </p:txBody>
          </p:sp>
          <p:sp>
            <p:nvSpPr>
              <p:cNvPr id="169996" name="Text Box 81"/>
              <p:cNvSpPr txBox="1">
                <a:spLocks noChangeArrowheads="1"/>
              </p:cNvSpPr>
              <p:nvPr/>
            </p:nvSpPr>
            <p:spPr bwMode="auto">
              <a:xfrm>
                <a:off x="1040" y="3665"/>
                <a:ext cx="781" cy="28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en-US" altLang="zh-TW" sz="1200" i="0">
                    <a:solidFill>
                      <a:schemeClr val="tx2"/>
                    </a:solidFill>
                  </a:rPr>
                  <a:t>Supercoiled</a:t>
                </a:r>
              </a:p>
              <a:p>
                <a:pPr fontAlgn="ctr"/>
                <a:r>
                  <a:rPr lang="en-US" altLang="zh-TW" sz="1200" i="0">
                    <a:solidFill>
                      <a:schemeClr val="tx2"/>
                    </a:solidFill>
                  </a:rPr>
                  <a:t>DNA substrate</a:t>
                </a:r>
              </a:p>
            </p:txBody>
          </p:sp>
          <p:sp>
            <p:nvSpPr>
              <p:cNvPr id="22" name="Line 82"/>
              <p:cNvSpPr>
                <a:spLocks noChangeShapeType="1"/>
              </p:cNvSpPr>
              <p:nvPr/>
            </p:nvSpPr>
            <p:spPr bwMode="auto">
              <a:xfrm>
                <a:off x="1769" y="3461"/>
                <a:ext cx="91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 sz="1200" i="0">
                  <a:solidFill>
                    <a:schemeClr val="tx2"/>
                  </a:solidFill>
                  <a:latin typeface="+mj-lt"/>
                  <a:ea typeface="+mn-ea"/>
                </a:endParaRPr>
              </a:p>
            </p:txBody>
          </p:sp>
          <p:sp>
            <p:nvSpPr>
              <p:cNvPr id="23" name="Line 83"/>
              <p:cNvSpPr>
                <a:spLocks noChangeShapeType="1"/>
              </p:cNvSpPr>
              <p:nvPr/>
            </p:nvSpPr>
            <p:spPr bwMode="auto">
              <a:xfrm>
                <a:off x="1769" y="3723"/>
                <a:ext cx="91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 sz="1200" i="0">
                  <a:solidFill>
                    <a:schemeClr val="tx2"/>
                  </a:solidFill>
                  <a:latin typeface="+mj-lt"/>
                  <a:ea typeface="+mn-ea"/>
                </a:endParaRPr>
              </a:p>
            </p:txBody>
          </p:sp>
          <p:sp>
            <p:nvSpPr>
              <p:cNvPr id="169999" name="Text Box 84"/>
              <p:cNvSpPr txBox="1">
                <a:spLocks noChangeArrowheads="1"/>
              </p:cNvSpPr>
              <p:nvPr/>
            </p:nvSpPr>
            <p:spPr bwMode="auto">
              <a:xfrm>
                <a:off x="1028" y="3487"/>
                <a:ext cx="638" cy="17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en-US" altLang="zh-TW" sz="1200" i="0">
                    <a:solidFill>
                      <a:schemeClr val="tx2"/>
                    </a:solidFill>
                  </a:rPr>
                  <a:t>Linear DNA</a:t>
                </a:r>
              </a:p>
            </p:txBody>
          </p:sp>
          <p:sp>
            <p:nvSpPr>
              <p:cNvPr id="25" name="Line 85"/>
              <p:cNvSpPr>
                <a:spLocks noChangeShapeType="1"/>
              </p:cNvSpPr>
              <p:nvPr/>
            </p:nvSpPr>
            <p:spPr bwMode="auto">
              <a:xfrm>
                <a:off x="1761" y="3550"/>
                <a:ext cx="91" cy="0"/>
              </a:xfrm>
              <a:prstGeom prst="line">
                <a:avLst/>
              </a:prstGeom>
              <a:noFill/>
              <a:ln w="9525">
                <a:solidFill>
                  <a:schemeClr val="tx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 sz="1200" i="0">
                  <a:solidFill>
                    <a:schemeClr val="tx2"/>
                  </a:solidFill>
                  <a:latin typeface="+mj-lt"/>
                  <a:ea typeface="+mn-ea"/>
                </a:endParaRPr>
              </a:p>
            </p:txBody>
          </p:sp>
          <p:sp>
            <p:nvSpPr>
              <p:cNvPr id="170001" name="Text Box 49"/>
              <p:cNvSpPr txBox="1">
                <a:spLocks noChangeArrowheads="1"/>
              </p:cNvSpPr>
              <p:nvPr/>
            </p:nvSpPr>
            <p:spPr bwMode="auto">
              <a:xfrm>
                <a:off x="2952" y="2724"/>
                <a:ext cx="1896" cy="173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ctr"/>
                <a:r>
                  <a:rPr lang="en-US" altLang="zh-TW" sz="1200" i="0">
                    <a:solidFill>
                      <a:schemeClr val="tx2"/>
                    </a:solidFill>
                  </a:rPr>
                  <a:t> Supercoiled pHOT + 3 unit of Topo II</a:t>
                </a:r>
              </a:p>
            </p:txBody>
          </p:sp>
          <p:sp>
            <p:nvSpPr>
              <p:cNvPr id="170002" name="Text Box 67"/>
              <p:cNvSpPr txBox="1">
                <a:spLocks noChangeArrowheads="1"/>
              </p:cNvSpPr>
              <p:nvPr/>
            </p:nvSpPr>
            <p:spPr bwMode="auto">
              <a:xfrm>
                <a:off x="2936" y="3185"/>
                <a:ext cx="675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en-US" altLang="zh-TW" sz="1200">
                    <a:solidFill>
                      <a:schemeClr val="tx2"/>
                    </a:solidFill>
                  </a:rPr>
                  <a:t>50   100  200</a:t>
                </a:r>
              </a:p>
            </p:txBody>
          </p:sp>
          <p:sp>
            <p:nvSpPr>
              <p:cNvPr id="170003" name="Text Box 68"/>
              <p:cNvSpPr txBox="1">
                <a:spLocks noChangeArrowheads="1"/>
              </p:cNvSpPr>
              <p:nvPr/>
            </p:nvSpPr>
            <p:spPr bwMode="auto">
              <a:xfrm>
                <a:off x="3543" y="3185"/>
                <a:ext cx="675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en-US" altLang="zh-TW" sz="1200">
                    <a:solidFill>
                      <a:schemeClr val="tx2"/>
                    </a:solidFill>
                  </a:rPr>
                  <a:t>50   100  200</a:t>
                </a:r>
              </a:p>
            </p:txBody>
          </p:sp>
          <p:sp>
            <p:nvSpPr>
              <p:cNvPr id="170004" name="Text Box 69"/>
              <p:cNvSpPr txBox="1">
                <a:spLocks noChangeArrowheads="1"/>
              </p:cNvSpPr>
              <p:nvPr/>
            </p:nvSpPr>
            <p:spPr bwMode="auto">
              <a:xfrm>
                <a:off x="4178" y="3183"/>
                <a:ext cx="837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en-US" altLang="zh-TW" sz="1200">
                    <a:solidFill>
                      <a:schemeClr val="tx2"/>
                    </a:solidFill>
                  </a:rPr>
                  <a:t>50   100  200 </a:t>
                </a:r>
                <a:r>
                  <a:rPr lang="en-US" altLang="zh-TW" sz="1200">
                    <a:solidFill>
                      <a:schemeClr val="tx2"/>
                    </a:solidFill>
                    <a:sym typeface="Symbol" pitchFamily="18" charset="2"/>
                  </a:rPr>
                  <a:t></a:t>
                </a:r>
                <a:r>
                  <a:rPr lang="en-US" altLang="zh-TW" sz="1200">
                    <a:solidFill>
                      <a:schemeClr val="tx2"/>
                    </a:solidFill>
                  </a:rPr>
                  <a:t>M</a:t>
                </a:r>
              </a:p>
            </p:txBody>
          </p:sp>
          <p:sp>
            <p:nvSpPr>
              <p:cNvPr id="32" name="Line 70"/>
              <p:cNvSpPr>
                <a:spLocks noChangeShapeType="1"/>
              </p:cNvSpPr>
              <p:nvPr/>
            </p:nvSpPr>
            <p:spPr bwMode="auto">
              <a:xfrm>
                <a:off x="2749" y="3179"/>
                <a:ext cx="13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 sz="1200" i="0">
                  <a:solidFill>
                    <a:schemeClr val="tx2"/>
                  </a:solidFill>
                  <a:latin typeface="+mj-lt"/>
                  <a:ea typeface="+mn-ea"/>
                </a:endParaRPr>
              </a:p>
            </p:txBody>
          </p:sp>
          <p:sp>
            <p:nvSpPr>
              <p:cNvPr id="33" name="Line 71"/>
              <p:cNvSpPr>
                <a:spLocks noChangeShapeType="1"/>
              </p:cNvSpPr>
              <p:nvPr/>
            </p:nvSpPr>
            <p:spPr bwMode="auto">
              <a:xfrm>
                <a:off x="2989" y="3179"/>
                <a:ext cx="48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 sz="1200" i="0">
                  <a:solidFill>
                    <a:schemeClr val="tx2"/>
                  </a:solidFill>
                  <a:latin typeface="+mj-lt"/>
                  <a:ea typeface="+mn-ea"/>
                </a:endParaRPr>
              </a:p>
            </p:txBody>
          </p:sp>
          <p:sp>
            <p:nvSpPr>
              <p:cNvPr id="34" name="Line 72"/>
              <p:cNvSpPr>
                <a:spLocks noChangeShapeType="1"/>
              </p:cNvSpPr>
              <p:nvPr/>
            </p:nvSpPr>
            <p:spPr bwMode="auto">
              <a:xfrm>
                <a:off x="3600" y="3179"/>
                <a:ext cx="48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 sz="1200" i="0">
                  <a:solidFill>
                    <a:schemeClr val="tx2"/>
                  </a:solidFill>
                  <a:latin typeface="+mj-lt"/>
                  <a:ea typeface="+mn-ea"/>
                </a:endParaRPr>
              </a:p>
            </p:txBody>
          </p:sp>
          <p:sp>
            <p:nvSpPr>
              <p:cNvPr id="35" name="Line 73"/>
              <p:cNvSpPr>
                <a:spLocks noChangeShapeType="1"/>
              </p:cNvSpPr>
              <p:nvPr/>
            </p:nvSpPr>
            <p:spPr bwMode="auto">
              <a:xfrm>
                <a:off x="4236" y="3179"/>
                <a:ext cx="48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 sz="1200" i="0">
                  <a:solidFill>
                    <a:schemeClr val="tx2"/>
                  </a:solidFill>
                  <a:latin typeface="+mj-lt"/>
                  <a:ea typeface="+mn-ea"/>
                </a:endParaRPr>
              </a:p>
            </p:txBody>
          </p:sp>
          <p:sp>
            <p:nvSpPr>
              <p:cNvPr id="36" name="Line 74"/>
              <p:cNvSpPr>
                <a:spLocks noChangeShapeType="1"/>
              </p:cNvSpPr>
              <p:nvPr/>
            </p:nvSpPr>
            <p:spPr bwMode="auto">
              <a:xfrm>
                <a:off x="2735" y="2952"/>
                <a:ext cx="198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 sz="1200" i="0">
                  <a:solidFill>
                    <a:schemeClr val="tx2"/>
                  </a:solidFill>
                  <a:latin typeface="+mj-lt"/>
                  <a:ea typeface="+mn-ea"/>
                </a:endParaRPr>
              </a:p>
            </p:txBody>
          </p:sp>
          <p:sp>
            <p:nvSpPr>
              <p:cNvPr id="170010" name="Text Box 75"/>
              <p:cNvSpPr txBox="1">
                <a:spLocks noChangeArrowheads="1"/>
              </p:cNvSpPr>
              <p:nvPr/>
            </p:nvSpPr>
            <p:spPr bwMode="auto">
              <a:xfrm>
                <a:off x="3066" y="2998"/>
                <a:ext cx="50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en-US" altLang="zh-TW" sz="1200">
                    <a:solidFill>
                      <a:schemeClr val="tx2"/>
                    </a:solidFill>
                  </a:rPr>
                  <a:t>BO-1978</a:t>
                </a:r>
              </a:p>
            </p:txBody>
          </p:sp>
          <p:sp>
            <p:nvSpPr>
              <p:cNvPr id="170011" name="Text Box 76"/>
              <p:cNvSpPr txBox="1">
                <a:spLocks noChangeArrowheads="1"/>
              </p:cNvSpPr>
              <p:nvPr/>
            </p:nvSpPr>
            <p:spPr bwMode="auto">
              <a:xfrm>
                <a:off x="3679" y="2998"/>
                <a:ext cx="50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en-US" altLang="zh-TW" sz="1200">
                    <a:solidFill>
                      <a:schemeClr val="tx2"/>
                    </a:solidFill>
                  </a:rPr>
                  <a:t>BO-1922</a:t>
                </a:r>
              </a:p>
            </p:txBody>
          </p:sp>
          <p:sp>
            <p:nvSpPr>
              <p:cNvPr id="170012" name="Text Box 77"/>
              <p:cNvSpPr txBox="1">
                <a:spLocks noChangeArrowheads="1"/>
              </p:cNvSpPr>
              <p:nvPr/>
            </p:nvSpPr>
            <p:spPr bwMode="auto">
              <a:xfrm>
                <a:off x="4269" y="2998"/>
                <a:ext cx="581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en-US" altLang="zh-TW" sz="1200">
                    <a:solidFill>
                      <a:schemeClr val="tx2"/>
                    </a:solidFill>
                  </a:rPr>
                  <a:t>Etoposide</a:t>
                </a:r>
              </a:p>
            </p:txBody>
          </p:sp>
          <p:sp>
            <p:nvSpPr>
              <p:cNvPr id="170013" name="Text Box 86"/>
              <p:cNvSpPr txBox="1">
                <a:spLocks noChangeArrowheads="1"/>
              </p:cNvSpPr>
              <p:nvPr/>
            </p:nvSpPr>
            <p:spPr bwMode="auto">
              <a:xfrm rot="-5400000">
                <a:off x="1479" y="2750"/>
                <a:ext cx="1069" cy="1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ctr"/>
                <a:r>
                  <a:rPr lang="en-US" altLang="zh-TW" sz="1100" i="0">
                    <a:solidFill>
                      <a:schemeClr val="tx2"/>
                    </a:solidFill>
                  </a:rPr>
                  <a:t>Relaxed DNA marker</a:t>
                </a:r>
              </a:p>
            </p:txBody>
          </p:sp>
          <p:sp>
            <p:nvSpPr>
              <p:cNvPr id="170014" name="Text Box 88"/>
              <p:cNvSpPr txBox="1">
                <a:spLocks noChangeArrowheads="1"/>
              </p:cNvSpPr>
              <p:nvPr/>
            </p:nvSpPr>
            <p:spPr bwMode="auto">
              <a:xfrm rot="-5400000">
                <a:off x="1970" y="2817"/>
                <a:ext cx="92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ctr"/>
                <a:r>
                  <a:rPr lang="en-US" altLang="zh-TW" sz="1200">
                    <a:solidFill>
                      <a:schemeClr val="tx2"/>
                    </a:solidFill>
                  </a:rPr>
                  <a:t>200 mM BO-1978</a:t>
                </a:r>
              </a:p>
            </p:txBody>
          </p:sp>
          <p:sp>
            <p:nvSpPr>
              <p:cNvPr id="170015" name="Text Box 89"/>
              <p:cNvSpPr txBox="1">
                <a:spLocks noChangeArrowheads="1"/>
              </p:cNvSpPr>
              <p:nvPr/>
            </p:nvSpPr>
            <p:spPr bwMode="auto">
              <a:xfrm rot="-5400000">
                <a:off x="2163" y="2828"/>
                <a:ext cx="901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ctr"/>
                <a:r>
                  <a:rPr lang="en-US" altLang="zh-TW" sz="1200">
                    <a:solidFill>
                      <a:schemeClr val="tx2"/>
                    </a:solidFill>
                  </a:rPr>
                  <a:t>200 mM BO-1922</a:t>
                </a:r>
              </a:p>
            </p:txBody>
          </p:sp>
          <p:sp>
            <p:nvSpPr>
              <p:cNvPr id="13" name="Line 73"/>
              <p:cNvSpPr>
                <a:spLocks noChangeShapeType="1"/>
              </p:cNvSpPr>
              <p:nvPr/>
            </p:nvSpPr>
            <p:spPr bwMode="auto">
              <a:xfrm>
                <a:off x="2976" y="3156"/>
                <a:ext cx="529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 sz="1200">
                  <a:latin typeface="+mj-lt"/>
                  <a:ea typeface="+mn-ea"/>
                </a:endParaRPr>
              </a:p>
            </p:txBody>
          </p:sp>
          <p:sp>
            <p:nvSpPr>
              <p:cNvPr id="44" name="Line 73"/>
              <p:cNvSpPr>
                <a:spLocks noChangeShapeType="1"/>
              </p:cNvSpPr>
              <p:nvPr/>
            </p:nvSpPr>
            <p:spPr bwMode="auto">
              <a:xfrm>
                <a:off x="3600" y="3156"/>
                <a:ext cx="529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 sz="1200">
                  <a:latin typeface="+mj-lt"/>
                  <a:ea typeface="+mn-ea"/>
                </a:endParaRPr>
              </a:p>
            </p:txBody>
          </p:sp>
          <p:sp>
            <p:nvSpPr>
              <p:cNvPr id="45" name="Line 73"/>
              <p:cNvSpPr>
                <a:spLocks noChangeShapeType="1"/>
              </p:cNvSpPr>
              <p:nvPr/>
            </p:nvSpPr>
            <p:spPr bwMode="auto">
              <a:xfrm>
                <a:off x="4271" y="3156"/>
                <a:ext cx="529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 sz="1200">
                  <a:latin typeface="+mj-lt"/>
                  <a:ea typeface="+mn-ea"/>
                </a:endParaRPr>
              </a:p>
            </p:txBody>
          </p:sp>
          <p:sp>
            <p:nvSpPr>
              <p:cNvPr id="14" name="Line 74"/>
              <p:cNvSpPr>
                <a:spLocks noChangeShapeType="1"/>
              </p:cNvSpPr>
              <p:nvPr/>
            </p:nvSpPr>
            <p:spPr bwMode="auto">
              <a:xfrm>
                <a:off x="2928" y="2916"/>
                <a:ext cx="1872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zh-TW" altLang="en-US" sz="1200">
                  <a:latin typeface="+mj-lt"/>
                  <a:ea typeface="+mn-ea"/>
                </a:endParaRPr>
              </a:p>
            </p:txBody>
          </p:sp>
        </p:grpSp>
        <p:sp>
          <p:nvSpPr>
            <p:cNvPr id="169992" name="Text Box 87"/>
            <p:cNvSpPr txBox="1">
              <a:spLocks noChangeArrowheads="1"/>
            </p:cNvSpPr>
            <p:nvPr/>
          </p:nvSpPr>
          <p:spPr bwMode="auto">
            <a:xfrm rot="-5400000">
              <a:off x="1661" y="2878"/>
              <a:ext cx="1121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ctr"/>
              <a:r>
                <a:rPr lang="en-US" altLang="zh-TW" sz="1100" i="0">
                  <a:solidFill>
                    <a:schemeClr val="tx2"/>
                  </a:solidFill>
                </a:rPr>
                <a:t>Supercoiled pHOT DNA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矩形 56"/>
          <p:cNvSpPr>
            <a:spLocks noChangeArrowheads="1"/>
          </p:cNvSpPr>
          <p:nvPr/>
        </p:nvSpPr>
        <p:spPr bwMode="auto">
          <a:xfrm>
            <a:off x="762000" y="1066800"/>
            <a:ext cx="7483475" cy="228600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zh-TW" altLang="en-US">
              <a:solidFill>
                <a:schemeClr val="accent2"/>
              </a:solidFill>
            </a:endParaRPr>
          </a:p>
        </p:txBody>
      </p:sp>
      <p:grpSp>
        <p:nvGrpSpPr>
          <p:cNvPr id="79" name="群組 78"/>
          <p:cNvGrpSpPr/>
          <p:nvPr/>
        </p:nvGrpSpPr>
        <p:grpSpPr>
          <a:xfrm>
            <a:off x="914400" y="1143000"/>
            <a:ext cx="7162800" cy="2037849"/>
            <a:chOff x="212536" y="1371599"/>
            <a:chExt cx="6343861" cy="1616225"/>
          </a:xfrm>
          <a:solidFill>
            <a:schemeClr val="tx1"/>
          </a:solidFill>
        </p:grpSpPr>
        <p:sp>
          <p:nvSpPr>
            <p:cNvPr id="80" name="Text Box 47"/>
            <p:cNvSpPr txBox="1">
              <a:spLocks noChangeArrowheads="1"/>
            </p:cNvSpPr>
            <p:nvPr/>
          </p:nvSpPr>
          <p:spPr bwMode="auto">
            <a:xfrm>
              <a:off x="212536" y="2083625"/>
              <a:ext cx="982385" cy="46166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TW" sz="1200" dirty="0">
                  <a:solidFill>
                    <a:schemeClr val="tx2"/>
                  </a:solidFill>
                  <a:latin typeface="Calibri" pitchFamily="34" charset="0"/>
                  <a:ea typeface="+mn-ea"/>
                </a:rPr>
                <a:t>Nicked open</a:t>
              </a:r>
            </a:p>
            <a:p>
              <a:pPr>
                <a:defRPr/>
              </a:pPr>
              <a:r>
                <a:rPr lang="en-US" altLang="zh-TW" sz="1200" dirty="0">
                  <a:solidFill>
                    <a:schemeClr val="tx2"/>
                  </a:solidFill>
                  <a:latin typeface="Calibri" pitchFamily="34" charset="0"/>
                  <a:ea typeface="+mn-ea"/>
                </a:rPr>
                <a:t>circular DNA</a:t>
              </a:r>
            </a:p>
          </p:txBody>
        </p:sp>
        <p:sp>
          <p:nvSpPr>
            <p:cNvPr id="81" name="Text Box 48"/>
            <p:cNvSpPr txBox="1">
              <a:spLocks noChangeArrowheads="1"/>
            </p:cNvSpPr>
            <p:nvPr/>
          </p:nvSpPr>
          <p:spPr bwMode="auto">
            <a:xfrm>
              <a:off x="212536" y="2526159"/>
              <a:ext cx="1103635" cy="46166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ffectLst/>
            <a:ex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TW" sz="1200" dirty="0">
                  <a:solidFill>
                    <a:schemeClr val="tx2"/>
                  </a:solidFill>
                  <a:latin typeface="Calibri" pitchFamily="34" charset="0"/>
                  <a:ea typeface="+mn-ea"/>
                </a:rPr>
                <a:t>Supercoiled</a:t>
              </a:r>
            </a:p>
            <a:p>
              <a:pPr>
                <a:defRPr/>
              </a:pPr>
              <a:r>
                <a:rPr lang="en-US" altLang="zh-TW" sz="1200" dirty="0">
                  <a:solidFill>
                    <a:schemeClr val="tx2"/>
                  </a:solidFill>
                  <a:latin typeface="Calibri" pitchFamily="34" charset="0"/>
                  <a:ea typeface="+mn-ea"/>
                </a:rPr>
                <a:t>DNA substrate</a:t>
              </a:r>
            </a:p>
          </p:txBody>
        </p:sp>
        <p:pic>
          <p:nvPicPr>
            <p:cNvPr id="82" name="Picture 2" descr="C:\Users\Daniel Chen\Desktop\20131218_Topo_H460\20131218_Topo I_H460.tif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BEBA8EAE-BF5A-486C-A8C5-ECC9F3942E4B}"/>
                <a:ext uri="{28A0092B-C50C-407E-A947-70E740481C1C}"/>
              </a:extLst>
            </a:blip>
            <a:srcRect l="27322" t="54579"/>
            <a:stretch/>
          </p:blipFill>
          <p:spPr bwMode="auto">
            <a:xfrm>
              <a:off x="3747300" y="2299649"/>
              <a:ext cx="1985956" cy="52560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xtLst/>
          </p:spPr>
        </p:pic>
        <p:sp>
          <p:nvSpPr>
            <p:cNvPr id="83" name="Line 24"/>
            <p:cNvSpPr>
              <a:spLocks noChangeShapeType="1"/>
            </p:cNvSpPr>
            <p:nvPr/>
          </p:nvSpPr>
          <p:spPr bwMode="auto">
            <a:xfrm>
              <a:off x="1294565" y="2643015"/>
              <a:ext cx="228600" cy="0"/>
            </a:xfrm>
            <a:prstGeom prst="line">
              <a:avLst/>
            </a:prstGeom>
            <a:grp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sz="1200" b="0" i="0" kern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84" name="Line 25"/>
            <p:cNvSpPr>
              <a:spLocks noChangeShapeType="1"/>
            </p:cNvSpPr>
            <p:nvPr/>
          </p:nvSpPr>
          <p:spPr bwMode="auto">
            <a:xfrm>
              <a:off x="1294565" y="2411760"/>
              <a:ext cx="228600" cy="0"/>
            </a:xfrm>
            <a:prstGeom prst="line">
              <a:avLst/>
            </a:prstGeom>
            <a:grpFill/>
            <a:ln w="9525">
              <a:solidFill>
                <a:schemeClr val="tx2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sz="1200" b="0" i="0" kern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85" name="文字方塊 84"/>
            <p:cNvSpPr txBox="1"/>
            <p:nvPr/>
          </p:nvSpPr>
          <p:spPr>
            <a:xfrm>
              <a:off x="3645024" y="2082465"/>
              <a:ext cx="2911373" cy="21968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12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0.25 </a:t>
              </a:r>
              <a:r>
                <a:rPr lang="zh-TW" altLang="en-US" sz="12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 </a:t>
              </a:r>
              <a:r>
                <a:rPr lang="en-US" altLang="zh-TW" sz="12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0.5  1     2    4     1     2     4   (</a:t>
              </a:r>
              <a:r>
                <a:rPr lang="en-US" altLang="zh-TW" sz="1200" i="0" kern="0" dirty="0" err="1">
                  <a:solidFill>
                    <a:prstClr val="black"/>
                  </a:solidFill>
                  <a:latin typeface="Symbol" panose="05050102010706020507" pitchFamily="18" charset="2"/>
                  <a:ea typeface="+mn-ea"/>
                </a:rPr>
                <a:t>m</a:t>
              </a:r>
              <a:r>
                <a:rPr lang="en-US" altLang="zh-TW" sz="1200" i="0" kern="0" dirty="0" err="1">
                  <a:solidFill>
                    <a:prstClr val="black"/>
                  </a:solidFill>
                  <a:latin typeface="Arial" pitchFamily="34" charset="0"/>
                  <a:ea typeface="+mn-ea"/>
                </a:rPr>
                <a:t>M</a:t>
              </a:r>
              <a:r>
                <a:rPr lang="en-US" altLang="zh-TW" sz="12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)</a:t>
              </a:r>
              <a:endParaRPr lang="zh-TW" altLang="en-US" sz="1200" i="0" kern="0" dirty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  <p:pic>
          <p:nvPicPr>
            <p:cNvPr id="86" name="Picture 2" descr="C:\Users\Daniel Chen\Desktop\Mira\1922 topo I.tif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BEBA8EAE-BF5A-486C-A8C5-ECC9F3942E4B}"/>
                <a:ext uri="{28A0092B-C50C-407E-A947-70E740481C1C}"/>
              </a:extLst>
            </a:blip>
            <a:srcRect b="22636"/>
            <a:stretch/>
          </p:blipFill>
          <p:spPr bwMode="auto">
            <a:xfrm>
              <a:off x="1752600" y="2299649"/>
              <a:ext cx="1872971" cy="52560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  <a:extLst/>
          </p:spPr>
        </p:pic>
        <p:sp>
          <p:nvSpPr>
            <p:cNvPr id="87" name="文字方塊 86"/>
            <p:cNvSpPr txBox="1"/>
            <p:nvPr/>
          </p:nvSpPr>
          <p:spPr>
            <a:xfrm>
              <a:off x="1660267" y="2084717"/>
              <a:ext cx="2056765" cy="27699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12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-      0    0</a:t>
              </a:r>
              <a:r>
                <a:rPr lang="en-US" altLang="zh-TW" sz="1200" i="0" kern="0" baseline="3000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*</a:t>
              </a:r>
              <a:r>
                <a:rPr lang="en-US" altLang="zh-TW" sz="12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 0.25 0.5  1      2     4</a:t>
              </a:r>
              <a:endParaRPr lang="zh-TW" altLang="en-US" sz="1200" i="0" kern="0" dirty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  <p:cxnSp>
          <p:nvCxnSpPr>
            <p:cNvPr id="88" name="直線接點 87"/>
            <p:cNvCxnSpPr/>
            <p:nvPr/>
          </p:nvCxnSpPr>
          <p:spPr>
            <a:xfrm>
              <a:off x="1665256" y="1680312"/>
              <a:ext cx="4068000" cy="0"/>
            </a:xfrm>
            <a:prstGeom prst="line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</a:ln>
            <a:effectLst/>
          </p:spPr>
        </p:cxnSp>
        <p:sp>
          <p:nvSpPr>
            <p:cNvPr id="89" name="文字方塊 88"/>
            <p:cNvSpPr txBox="1"/>
            <p:nvPr/>
          </p:nvSpPr>
          <p:spPr>
            <a:xfrm>
              <a:off x="1660267" y="1371599"/>
              <a:ext cx="4198288" cy="244099"/>
            </a:xfrm>
            <a:prstGeom prst="rect">
              <a:avLst/>
            </a:prstGeom>
            <a:grp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1400" i="0" kern="0" dirty="0">
                  <a:solidFill>
                    <a:prstClr val="black"/>
                  </a:solidFill>
                  <a:latin typeface="+mj-lt"/>
                  <a:ea typeface="新細明體"/>
                </a:rPr>
                <a:t>Topo I buffer with pEGFP-N1 plasmid DNA (200 ng)</a:t>
              </a:r>
              <a:endParaRPr lang="zh-TW" altLang="en-US" sz="1400" i="0" kern="0" dirty="0">
                <a:solidFill>
                  <a:prstClr val="black"/>
                </a:solidFill>
                <a:latin typeface="+mj-lt"/>
                <a:ea typeface="新細明體"/>
              </a:endParaRPr>
            </a:p>
          </p:txBody>
        </p:sp>
        <p:cxnSp>
          <p:nvCxnSpPr>
            <p:cNvPr id="90" name="直線接點 89"/>
            <p:cNvCxnSpPr/>
            <p:nvPr/>
          </p:nvCxnSpPr>
          <p:spPr>
            <a:xfrm>
              <a:off x="3710341" y="2082465"/>
              <a:ext cx="1190083" cy="0"/>
            </a:xfrm>
            <a:prstGeom prst="line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91" name="直線接點 90"/>
            <p:cNvCxnSpPr/>
            <p:nvPr/>
          </p:nvCxnSpPr>
          <p:spPr>
            <a:xfrm>
              <a:off x="5046535" y="2082465"/>
              <a:ext cx="614713" cy="0"/>
            </a:xfrm>
            <a:prstGeom prst="line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</a:ln>
            <a:effectLst/>
          </p:spPr>
        </p:cxnSp>
        <p:sp>
          <p:nvSpPr>
            <p:cNvPr id="92" name="文字方塊 91"/>
            <p:cNvSpPr txBox="1"/>
            <p:nvPr/>
          </p:nvSpPr>
          <p:spPr>
            <a:xfrm>
              <a:off x="3933056" y="1833693"/>
              <a:ext cx="864096" cy="24409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14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BO-1978</a:t>
              </a:r>
              <a:endParaRPr lang="zh-TW" altLang="en-US" sz="1400" i="0" kern="0" dirty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93" name="文字方塊 92"/>
            <p:cNvSpPr txBox="1"/>
            <p:nvPr/>
          </p:nvSpPr>
          <p:spPr>
            <a:xfrm>
              <a:off x="4801712" y="1833693"/>
              <a:ext cx="917388" cy="24409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TW" sz="1400" kern="0" dirty="0" err="1">
                  <a:solidFill>
                    <a:prstClr val="black"/>
                  </a:solidFill>
                  <a:latin typeface="Arial" pitchFamily="34" charset="0"/>
                  <a:ea typeface="+mn-ea"/>
                </a:rPr>
                <a:t>Irinotecan</a:t>
              </a:r>
              <a:endParaRPr lang="zh-TW" altLang="en-US" sz="1400" kern="0" dirty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94" name="文字方塊 93"/>
            <p:cNvSpPr txBox="1"/>
            <p:nvPr/>
          </p:nvSpPr>
          <p:spPr>
            <a:xfrm>
              <a:off x="2592623" y="1586566"/>
              <a:ext cx="2572963" cy="26850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14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H460 nuclear extracts</a:t>
              </a:r>
              <a:r>
                <a:rPr lang="zh-TW" altLang="en-US" sz="14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 </a:t>
              </a:r>
              <a:r>
                <a:rPr lang="en-US" altLang="zh-TW" sz="14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(</a:t>
              </a:r>
              <a:r>
                <a:rPr lang="en-US" altLang="zh-TW" sz="140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2.5</a:t>
              </a:r>
              <a:r>
                <a:rPr lang="zh-TW" altLang="en-US" sz="14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 </a:t>
              </a:r>
              <a:r>
                <a:rPr lang="en-US" altLang="zh-TW" sz="1400" i="0" kern="0" dirty="0">
                  <a:solidFill>
                    <a:prstClr val="black"/>
                  </a:solidFill>
                  <a:latin typeface="Symbol" panose="05050102010706020507" pitchFamily="18" charset="2"/>
                  <a:ea typeface="+mn-ea"/>
                </a:rPr>
                <a:t>m</a:t>
              </a:r>
              <a:r>
                <a:rPr lang="en-US" altLang="zh-TW" sz="14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g)</a:t>
              </a:r>
              <a:endParaRPr lang="zh-TW" altLang="en-US" sz="1400" i="0" kern="0" dirty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  <p:cxnSp>
          <p:nvCxnSpPr>
            <p:cNvPr id="95" name="直線接點 94"/>
            <p:cNvCxnSpPr/>
            <p:nvPr/>
          </p:nvCxnSpPr>
          <p:spPr>
            <a:xfrm>
              <a:off x="2060848" y="1882206"/>
              <a:ext cx="3672000" cy="0"/>
            </a:xfrm>
            <a:prstGeom prst="line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</a:ln>
            <a:effectLst/>
          </p:spPr>
        </p:cxnSp>
        <p:cxnSp>
          <p:nvCxnSpPr>
            <p:cNvPr id="96" name="直線接點 95"/>
            <p:cNvCxnSpPr/>
            <p:nvPr/>
          </p:nvCxnSpPr>
          <p:spPr>
            <a:xfrm>
              <a:off x="2060848" y="2082465"/>
              <a:ext cx="1564723" cy="0"/>
            </a:xfrm>
            <a:prstGeom prst="line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</a:ln>
            <a:effectLst/>
          </p:spPr>
        </p:cxnSp>
        <p:sp>
          <p:nvSpPr>
            <p:cNvPr id="97" name="文字方塊 96"/>
            <p:cNvSpPr txBox="1"/>
            <p:nvPr/>
          </p:nvSpPr>
          <p:spPr>
            <a:xfrm>
              <a:off x="2348880" y="1833693"/>
              <a:ext cx="982651" cy="244099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14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BO-1922</a:t>
              </a:r>
              <a:endParaRPr lang="zh-TW" altLang="en-US" sz="1400" i="0" kern="0" dirty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</p:grpSp>
      <p:sp>
        <p:nvSpPr>
          <p:cNvPr id="171011" name="文字方塊 150528"/>
          <p:cNvSpPr txBox="1">
            <a:spLocks noChangeArrowheads="1"/>
          </p:cNvSpPr>
          <p:nvPr/>
        </p:nvSpPr>
        <p:spPr bwMode="auto">
          <a:xfrm>
            <a:off x="1143000" y="284163"/>
            <a:ext cx="666908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i="0"/>
              <a:t>Inhibition of Topo I by BO-1922 and BO-1978</a:t>
            </a:r>
            <a:endParaRPr lang="zh-TW" altLang="en-US" i="0"/>
          </a:p>
        </p:txBody>
      </p:sp>
      <p:sp>
        <p:nvSpPr>
          <p:cNvPr id="171012" name="文字方塊 101"/>
          <p:cNvSpPr txBox="1">
            <a:spLocks noChangeArrowheads="1"/>
          </p:cNvSpPr>
          <p:nvPr/>
        </p:nvSpPr>
        <p:spPr bwMode="auto">
          <a:xfrm>
            <a:off x="1143000" y="3500438"/>
            <a:ext cx="67532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i="0"/>
              <a:t>Inhibition of Topo II by BO-1922 and BO-1978</a:t>
            </a:r>
            <a:endParaRPr lang="zh-TW" altLang="en-US" i="0"/>
          </a:p>
        </p:txBody>
      </p:sp>
      <p:sp>
        <p:nvSpPr>
          <p:cNvPr id="171013" name="矩形 123"/>
          <p:cNvSpPr>
            <a:spLocks noChangeArrowheads="1"/>
          </p:cNvSpPr>
          <p:nvPr/>
        </p:nvSpPr>
        <p:spPr bwMode="auto">
          <a:xfrm>
            <a:off x="762000" y="4038600"/>
            <a:ext cx="7483475" cy="228600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zh-TW" altLang="en-US">
              <a:solidFill>
                <a:schemeClr val="accent2"/>
              </a:solidFill>
            </a:endParaRPr>
          </a:p>
        </p:txBody>
      </p:sp>
      <p:grpSp>
        <p:nvGrpSpPr>
          <p:cNvPr id="171014" name="群組 150532"/>
          <p:cNvGrpSpPr>
            <a:grpSpLocks/>
          </p:cNvGrpSpPr>
          <p:nvPr/>
        </p:nvGrpSpPr>
        <p:grpSpPr bwMode="auto">
          <a:xfrm>
            <a:off x="762000" y="4051300"/>
            <a:ext cx="6850063" cy="1984375"/>
            <a:chOff x="216023" y="4111823"/>
            <a:chExt cx="6262233" cy="1603177"/>
          </a:xfrm>
        </p:grpSpPr>
        <p:pic>
          <p:nvPicPr>
            <p:cNvPr id="171019" name="Picture 2" descr="C:\Users\Daniel Chen\Desktop\20131218_Topo_H460\20131218_Topo II_H460.tif"/>
            <p:cNvPicPr>
              <a:picLocks noChangeAspect="1" noChangeArrowheads="1"/>
            </p:cNvPicPr>
            <p:nvPr/>
          </p:nvPicPr>
          <p:blipFill>
            <a:blip r:embed="rId4"/>
            <a:srcRect l="27400" t="53326" b="732"/>
            <a:stretch>
              <a:fillRect/>
            </a:stretch>
          </p:blipFill>
          <p:spPr bwMode="auto">
            <a:xfrm>
              <a:off x="3746056" y="5154554"/>
              <a:ext cx="2112171" cy="553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1020" name="Picture 3" descr="C:\Users\Daniel Chen\Desktop\Mira\1922 topo II.tif"/>
            <p:cNvPicPr>
              <a:picLocks noChangeAspect="1" noChangeArrowheads="1"/>
            </p:cNvPicPr>
            <p:nvPr/>
          </p:nvPicPr>
          <p:blipFill>
            <a:blip r:embed="rId5"/>
            <a:srcRect b="25562"/>
            <a:stretch>
              <a:fillRect/>
            </a:stretch>
          </p:blipFill>
          <p:spPr bwMode="auto">
            <a:xfrm>
              <a:off x="1628800" y="5154554"/>
              <a:ext cx="2117256" cy="560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5" name="Line 24"/>
            <p:cNvSpPr>
              <a:spLocks noChangeShapeType="1"/>
            </p:cNvSpPr>
            <p:nvPr/>
          </p:nvSpPr>
          <p:spPr bwMode="auto">
            <a:xfrm>
              <a:off x="1327696" y="5441819"/>
              <a:ext cx="229301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sz="1200" b="0" i="0" kern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06" name="Line 25"/>
            <p:cNvSpPr>
              <a:spLocks noChangeShapeType="1"/>
            </p:cNvSpPr>
            <p:nvPr/>
          </p:nvSpPr>
          <p:spPr bwMode="auto">
            <a:xfrm>
              <a:off x="1327696" y="5181463"/>
              <a:ext cx="229301" cy="0"/>
            </a:xfrm>
            <a:prstGeom prst="line">
              <a:avLst/>
            </a:prstGeom>
            <a:noFill/>
            <a:ln w="9525">
              <a:solidFill>
                <a:sysClr val="windowText" lastClr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/>
              <a:ext uri="{AF507438-7753-43E0-B8FC-AC1667EBCBE1}"/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sz="1200" b="0" i="0" kern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71023" name="Text Box 47"/>
            <p:cNvSpPr txBox="1">
              <a:spLocks noChangeArrowheads="1"/>
            </p:cNvSpPr>
            <p:nvPr/>
          </p:nvSpPr>
          <p:spPr bwMode="auto">
            <a:xfrm>
              <a:off x="216023" y="4863935"/>
              <a:ext cx="98238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solidFill>
                    <a:schemeClr val="tx2"/>
                  </a:solidFill>
                  <a:latin typeface="Calibri" pitchFamily="34" charset="0"/>
                </a:rPr>
                <a:t>Nicked open</a:t>
              </a:r>
            </a:p>
            <a:p>
              <a:r>
                <a:rPr lang="en-US" altLang="zh-TW" sz="1200">
                  <a:solidFill>
                    <a:schemeClr val="tx2"/>
                  </a:solidFill>
                  <a:latin typeface="Calibri" pitchFamily="34" charset="0"/>
                </a:rPr>
                <a:t>circular DNA</a:t>
              </a:r>
            </a:p>
          </p:txBody>
        </p:sp>
        <p:sp>
          <p:nvSpPr>
            <p:cNvPr id="171024" name="Text Box 48"/>
            <p:cNvSpPr txBox="1">
              <a:spLocks noChangeArrowheads="1"/>
            </p:cNvSpPr>
            <p:nvPr/>
          </p:nvSpPr>
          <p:spPr bwMode="auto">
            <a:xfrm>
              <a:off x="216023" y="5253335"/>
              <a:ext cx="110363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TW" sz="1200">
                  <a:solidFill>
                    <a:schemeClr val="tx2"/>
                  </a:solidFill>
                  <a:latin typeface="Calibri" pitchFamily="34" charset="0"/>
                </a:rPr>
                <a:t>Supercoiled</a:t>
              </a:r>
            </a:p>
            <a:p>
              <a:r>
                <a:rPr lang="en-US" altLang="zh-TW" sz="1200">
                  <a:solidFill>
                    <a:schemeClr val="tx2"/>
                  </a:solidFill>
                  <a:latin typeface="Calibri" pitchFamily="34" charset="0"/>
                </a:rPr>
                <a:t>DNA substrate</a:t>
              </a:r>
            </a:p>
          </p:txBody>
        </p:sp>
        <p:sp>
          <p:nvSpPr>
            <p:cNvPr id="109" name="文字方塊 108"/>
            <p:cNvSpPr txBox="1"/>
            <p:nvPr/>
          </p:nvSpPr>
          <p:spPr>
            <a:xfrm>
              <a:off x="3656986" y="4872371"/>
              <a:ext cx="2821270" cy="2770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12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0.25 </a:t>
              </a:r>
              <a:r>
                <a:rPr lang="zh-TW" altLang="en-US" sz="12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 </a:t>
              </a:r>
              <a:r>
                <a:rPr lang="en-US" altLang="zh-TW" sz="12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0.5  1     2    4     1     2     4  (</a:t>
              </a:r>
              <a:r>
                <a:rPr lang="en-US" altLang="zh-TW" sz="1200" i="0" kern="0" dirty="0" err="1">
                  <a:solidFill>
                    <a:prstClr val="black"/>
                  </a:solidFill>
                  <a:latin typeface="Symbol" panose="05050102010706020507" pitchFamily="18" charset="2"/>
                  <a:ea typeface="+mn-ea"/>
                </a:rPr>
                <a:t>m</a:t>
              </a:r>
              <a:r>
                <a:rPr lang="en-US" altLang="zh-TW" sz="1200" i="0" kern="0" dirty="0" err="1">
                  <a:solidFill>
                    <a:prstClr val="black"/>
                  </a:solidFill>
                  <a:latin typeface="Arial" pitchFamily="34" charset="0"/>
                  <a:ea typeface="+mn-ea"/>
                </a:rPr>
                <a:t>M</a:t>
              </a:r>
              <a:r>
                <a:rPr lang="en-US" altLang="zh-TW" sz="12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)</a:t>
              </a:r>
              <a:endParaRPr lang="zh-TW" altLang="en-US" sz="1200" i="0" kern="0" dirty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0" name="文字方塊 109"/>
            <p:cNvSpPr txBox="1"/>
            <p:nvPr/>
          </p:nvSpPr>
          <p:spPr>
            <a:xfrm>
              <a:off x="1712283" y="4874936"/>
              <a:ext cx="2056450" cy="27702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12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-   0    0</a:t>
              </a:r>
              <a:r>
                <a:rPr lang="en-US" altLang="zh-TW" sz="1200" i="0" kern="0" baseline="3000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#</a:t>
              </a:r>
              <a:r>
                <a:rPr lang="en-US" altLang="zh-TW" sz="12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 0.25 0.5  1    2    4</a:t>
              </a:r>
              <a:endParaRPr lang="zh-TW" altLang="en-US" sz="1200" i="0" kern="0" dirty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2" name="文字方塊 111"/>
            <p:cNvSpPr txBox="1"/>
            <p:nvPr/>
          </p:nvSpPr>
          <p:spPr>
            <a:xfrm>
              <a:off x="1523618" y="4111823"/>
              <a:ext cx="4652773" cy="30781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1400" i="0" kern="0" dirty="0">
                  <a:solidFill>
                    <a:prstClr val="black"/>
                  </a:solidFill>
                  <a:latin typeface="+mj-lt"/>
                  <a:ea typeface="新細明體"/>
                </a:rPr>
                <a:t>Topo II buffer with pEGFP-N1 plasmid DNA (200 ng)</a:t>
              </a:r>
              <a:endParaRPr lang="zh-TW" altLang="en-US" sz="1400" i="0" kern="0" dirty="0">
                <a:solidFill>
                  <a:prstClr val="black"/>
                </a:solidFill>
                <a:latin typeface="+mj-lt"/>
                <a:ea typeface="新細明體"/>
              </a:endParaRPr>
            </a:p>
          </p:txBody>
        </p:sp>
        <p:cxnSp>
          <p:nvCxnSpPr>
            <p:cNvPr id="171028" name="直線接點 112"/>
            <p:cNvCxnSpPr>
              <a:cxnSpLocks noChangeShapeType="1"/>
            </p:cNvCxnSpPr>
            <p:nvPr/>
          </p:nvCxnSpPr>
          <p:spPr bwMode="auto">
            <a:xfrm>
              <a:off x="3762489" y="4840565"/>
              <a:ext cx="1190083" cy="0"/>
            </a:xfrm>
            <a:prstGeom prst="lin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71029" name="直線接點 113"/>
            <p:cNvCxnSpPr>
              <a:cxnSpLocks noChangeShapeType="1"/>
            </p:cNvCxnSpPr>
            <p:nvPr/>
          </p:nvCxnSpPr>
          <p:spPr bwMode="auto">
            <a:xfrm>
              <a:off x="5017700" y="4840565"/>
              <a:ext cx="840526" cy="2405"/>
            </a:xfrm>
            <a:prstGeom prst="lin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15" name="文字方塊 114"/>
            <p:cNvSpPr txBox="1"/>
            <p:nvPr/>
          </p:nvSpPr>
          <p:spPr>
            <a:xfrm>
              <a:off x="3889189" y="4594059"/>
              <a:ext cx="864957" cy="2488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14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BO-1978</a:t>
              </a:r>
              <a:endParaRPr lang="zh-TW" altLang="en-US" sz="1400" i="0" kern="0" dirty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6" name="文字方塊 115"/>
            <p:cNvSpPr txBox="1"/>
            <p:nvPr/>
          </p:nvSpPr>
          <p:spPr>
            <a:xfrm>
              <a:off x="4883309" y="4594059"/>
              <a:ext cx="1034756" cy="2488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TW" sz="1400" kern="0" dirty="0" err="1">
                  <a:solidFill>
                    <a:prstClr val="black"/>
                  </a:solidFill>
                  <a:latin typeface="Arial" pitchFamily="34" charset="0"/>
                  <a:ea typeface="+mn-ea"/>
                </a:rPr>
                <a:t>Etoposide</a:t>
              </a:r>
              <a:endParaRPr lang="zh-TW" altLang="en-US" sz="1400" kern="0" dirty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  <p:sp>
          <p:nvSpPr>
            <p:cNvPr id="117" name="文字方塊 116"/>
            <p:cNvSpPr txBox="1"/>
            <p:nvPr/>
          </p:nvSpPr>
          <p:spPr>
            <a:xfrm>
              <a:off x="2362453" y="4347811"/>
              <a:ext cx="2906895" cy="3078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1400" i="0" kern="0" dirty="0">
                  <a:solidFill>
                    <a:prstClr val="black"/>
                  </a:solidFill>
                  <a:latin typeface="+mj-lt"/>
                  <a:ea typeface="+mn-ea"/>
                </a:rPr>
                <a:t>H460 nuclear extracts</a:t>
              </a:r>
              <a:r>
                <a:rPr lang="zh-TW" altLang="en-US" sz="1400" i="0" kern="0" dirty="0">
                  <a:solidFill>
                    <a:prstClr val="black"/>
                  </a:solidFill>
                  <a:latin typeface="+mj-lt"/>
                  <a:ea typeface="+mn-ea"/>
                </a:rPr>
                <a:t> </a:t>
              </a:r>
              <a:r>
                <a:rPr lang="en-US" altLang="zh-TW" sz="1400" i="0" kern="0" dirty="0">
                  <a:solidFill>
                    <a:prstClr val="black"/>
                  </a:solidFill>
                  <a:latin typeface="+mj-lt"/>
                  <a:ea typeface="+mn-ea"/>
                </a:rPr>
                <a:t>(</a:t>
              </a:r>
              <a:r>
                <a:rPr lang="en-US" altLang="zh-TW" sz="1400" kern="0" dirty="0">
                  <a:solidFill>
                    <a:prstClr val="black"/>
                  </a:solidFill>
                  <a:latin typeface="+mj-lt"/>
                  <a:ea typeface="+mn-ea"/>
                </a:rPr>
                <a:t>10</a:t>
              </a:r>
              <a:r>
                <a:rPr lang="zh-TW" altLang="en-US" sz="1400" i="0" kern="0" dirty="0">
                  <a:solidFill>
                    <a:prstClr val="black"/>
                  </a:solidFill>
                  <a:latin typeface="+mj-lt"/>
                  <a:ea typeface="+mn-ea"/>
                </a:rPr>
                <a:t> </a:t>
              </a:r>
              <a:r>
                <a:rPr lang="en-US" altLang="zh-TW" sz="1400" i="0" kern="0" dirty="0">
                  <a:solidFill>
                    <a:prstClr val="black"/>
                  </a:solidFill>
                  <a:latin typeface="+mj-lt"/>
                  <a:ea typeface="+mn-ea"/>
                </a:rPr>
                <a:t>mg)</a:t>
              </a:r>
              <a:endParaRPr lang="zh-TW" altLang="en-US" sz="1400" i="0" kern="0" dirty="0">
                <a:solidFill>
                  <a:prstClr val="black"/>
                </a:solidFill>
                <a:latin typeface="+mj-lt"/>
                <a:ea typeface="+mn-ea"/>
              </a:endParaRPr>
            </a:p>
          </p:txBody>
        </p:sp>
        <p:cxnSp>
          <p:nvCxnSpPr>
            <p:cNvPr id="171033" name="直線接點 117"/>
            <p:cNvCxnSpPr>
              <a:cxnSpLocks noChangeShapeType="1"/>
            </p:cNvCxnSpPr>
            <p:nvPr/>
          </p:nvCxnSpPr>
          <p:spPr bwMode="auto">
            <a:xfrm>
              <a:off x="2112996" y="4602024"/>
              <a:ext cx="3672000" cy="0"/>
            </a:xfrm>
            <a:prstGeom prst="lin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71034" name="直線接點 118"/>
            <p:cNvCxnSpPr>
              <a:cxnSpLocks noChangeShapeType="1"/>
            </p:cNvCxnSpPr>
            <p:nvPr/>
          </p:nvCxnSpPr>
          <p:spPr bwMode="auto">
            <a:xfrm>
              <a:off x="1944895" y="4840565"/>
              <a:ext cx="1732823" cy="0"/>
            </a:xfrm>
            <a:prstGeom prst="line">
              <a:avLst/>
            </a:prstGeom>
            <a:noFill/>
            <a:ln w="19050" algn="ctr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120" name="文字方塊 119"/>
            <p:cNvSpPr txBox="1"/>
            <p:nvPr/>
          </p:nvSpPr>
          <p:spPr>
            <a:xfrm>
              <a:off x="2305853" y="4594059"/>
              <a:ext cx="982511" cy="24881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1400" i="0" kern="0" dirty="0">
                  <a:solidFill>
                    <a:prstClr val="black"/>
                  </a:solidFill>
                  <a:latin typeface="Arial" pitchFamily="34" charset="0"/>
                  <a:ea typeface="+mn-ea"/>
                </a:rPr>
                <a:t>BO-1922</a:t>
              </a:r>
              <a:endParaRPr lang="zh-TW" altLang="en-US" sz="1400" i="0" kern="0" dirty="0">
                <a:solidFill>
                  <a:prstClr val="black"/>
                </a:solidFill>
                <a:latin typeface="Arial" pitchFamily="34" charset="0"/>
                <a:ea typeface="+mn-ea"/>
              </a:endParaRPr>
            </a:p>
          </p:txBody>
        </p:sp>
      </p:grpSp>
      <p:cxnSp>
        <p:nvCxnSpPr>
          <p:cNvPr id="171015" name="直線接點 120"/>
          <p:cNvCxnSpPr>
            <a:cxnSpLocks noChangeShapeType="1"/>
          </p:cNvCxnSpPr>
          <p:nvPr/>
        </p:nvCxnSpPr>
        <p:spPr bwMode="auto">
          <a:xfrm flipV="1">
            <a:off x="2576513" y="1692275"/>
            <a:ext cx="4618037" cy="26988"/>
          </a:xfrm>
          <a:prstGeom prst="line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71016" name="直線接點 126"/>
          <p:cNvCxnSpPr>
            <a:cxnSpLocks noChangeShapeType="1"/>
          </p:cNvCxnSpPr>
          <p:nvPr/>
        </p:nvCxnSpPr>
        <p:spPr bwMode="auto">
          <a:xfrm>
            <a:off x="4794250" y="2047875"/>
            <a:ext cx="1301750" cy="0"/>
          </a:xfrm>
          <a:prstGeom prst="line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71017" name="直線接點 127"/>
          <p:cNvCxnSpPr>
            <a:cxnSpLocks noChangeShapeType="1"/>
          </p:cNvCxnSpPr>
          <p:nvPr/>
        </p:nvCxnSpPr>
        <p:spPr bwMode="auto">
          <a:xfrm>
            <a:off x="6167438" y="2047875"/>
            <a:ext cx="919162" cy="1588"/>
          </a:xfrm>
          <a:prstGeom prst="line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71018" name="直線接點 128"/>
          <p:cNvCxnSpPr>
            <a:cxnSpLocks noChangeShapeType="1"/>
          </p:cNvCxnSpPr>
          <p:nvPr/>
        </p:nvCxnSpPr>
        <p:spPr bwMode="auto">
          <a:xfrm>
            <a:off x="2805113" y="2047875"/>
            <a:ext cx="1895475" cy="0"/>
          </a:xfrm>
          <a:prstGeom prst="line">
            <a:avLst/>
          </a:prstGeom>
          <a:noFill/>
          <a:ln w="19050" algn="ctr">
            <a:solidFill>
              <a:srgbClr val="000000"/>
            </a:solidFill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文字方塊 1"/>
          <p:cNvSpPr txBox="1">
            <a:spLocks noChangeArrowheads="1"/>
          </p:cNvSpPr>
          <p:nvPr/>
        </p:nvSpPr>
        <p:spPr bwMode="auto">
          <a:xfrm>
            <a:off x="152400" y="225425"/>
            <a:ext cx="896778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TW" i="0">
                <a:solidFill>
                  <a:srgbClr val="FFFF00"/>
                </a:solidFill>
              </a:rPr>
              <a:t>Effects of BO-1922 and BO-1978 on cell-cycle progression in </a:t>
            </a:r>
          </a:p>
          <a:p>
            <a:pPr algn="ctr"/>
            <a:r>
              <a:rPr lang="en-US" altLang="zh-TW" i="0">
                <a:solidFill>
                  <a:srgbClr val="FFFF00"/>
                </a:solidFill>
              </a:rPr>
              <a:t>in human NSCLC cells PC9 PC9/gefb4, and CL141T cells</a:t>
            </a:r>
            <a:endParaRPr lang="zh-TW" altLang="en-US" i="0">
              <a:solidFill>
                <a:srgbClr val="FFFF00"/>
              </a:solidFill>
            </a:endParaRPr>
          </a:p>
        </p:txBody>
      </p:sp>
      <p:pic>
        <p:nvPicPr>
          <p:cNvPr id="17203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206500"/>
            <a:ext cx="5516563" cy="47228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grpSp>
        <p:nvGrpSpPr>
          <p:cNvPr id="172035" name="群組 2"/>
          <p:cNvGrpSpPr>
            <a:grpSpLocks/>
          </p:cNvGrpSpPr>
          <p:nvPr/>
        </p:nvGrpSpPr>
        <p:grpSpPr bwMode="auto">
          <a:xfrm>
            <a:off x="2079625" y="5942013"/>
            <a:ext cx="5407025" cy="708025"/>
            <a:chOff x="2080344" y="5942013"/>
            <a:chExt cx="5406921" cy="708025"/>
          </a:xfrm>
        </p:grpSpPr>
        <p:sp>
          <p:nvSpPr>
            <p:cNvPr id="36868" name="文字方塊 3"/>
            <p:cNvSpPr txBox="1">
              <a:spLocks noChangeArrowheads="1"/>
            </p:cNvSpPr>
            <p:nvPr/>
          </p:nvSpPr>
          <p:spPr bwMode="auto">
            <a:xfrm>
              <a:off x="2856617" y="5942013"/>
              <a:ext cx="4630648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>
              <a:spAutoFit/>
            </a:bodyPr>
            <a:lstStyle>
              <a:lvl1pPr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defRPr/>
              </a:pPr>
              <a:r>
                <a:rPr lang="en-US" altLang="zh-TW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charset="0"/>
                  <a:ea typeface="新細明體" pitchFamily="18" charset="-120"/>
                </a:rPr>
                <a:t>BO-1922 induces G2/M-phase arrest</a:t>
              </a:r>
            </a:p>
            <a:p>
              <a:pPr eaLnBrk="1" hangingPunct="1">
                <a:defRPr/>
              </a:pPr>
              <a:r>
                <a:rPr lang="en-US" altLang="zh-TW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Arial" charset="0"/>
                  <a:ea typeface="新細明體" pitchFamily="18" charset="-120"/>
                </a:rPr>
                <a:t>BO-1978 incuses S-phase arrest</a:t>
              </a:r>
              <a:endParaRPr lang="zh-TW" altLang="en-US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charset="0"/>
                <a:ea typeface="新細明體" pitchFamily="18" charset="-120"/>
              </a:endParaRPr>
            </a:p>
          </p:txBody>
        </p:sp>
        <p:sp>
          <p:nvSpPr>
            <p:cNvPr id="172037" name="爆炸 1 1"/>
            <p:cNvSpPr>
              <a:spLocks noChangeArrowheads="1"/>
            </p:cNvSpPr>
            <p:nvPr/>
          </p:nvSpPr>
          <p:spPr bwMode="auto">
            <a:xfrm>
              <a:off x="2080344" y="6006141"/>
              <a:ext cx="574158" cy="643897"/>
            </a:xfrm>
            <a:prstGeom prst="irregularSeal1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zh-TW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文字方塊 1"/>
          <p:cNvSpPr txBox="1">
            <a:spLocks noChangeArrowheads="1"/>
          </p:cNvSpPr>
          <p:nvPr/>
        </p:nvSpPr>
        <p:spPr bwMode="auto">
          <a:xfrm>
            <a:off x="823913" y="344488"/>
            <a:ext cx="74818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TW" i="0">
                <a:solidFill>
                  <a:srgbClr val="FFFF00"/>
                </a:solidFill>
              </a:rPr>
              <a:t>The acute intravenous injection 14-day toxicity of </a:t>
            </a:r>
          </a:p>
          <a:p>
            <a:pPr algn="ctr"/>
            <a:r>
              <a:rPr lang="en-US" altLang="zh-TW" i="0">
                <a:solidFill>
                  <a:srgbClr val="FFFF00"/>
                </a:solidFill>
              </a:rPr>
              <a:t>BO-1978 in ICR mice - Mortality.</a:t>
            </a:r>
            <a:endParaRPr lang="zh-TW" altLang="en-US" i="0">
              <a:solidFill>
                <a:srgbClr val="FFFF00"/>
              </a:solidFill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381000" y="1600200"/>
          <a:ext cx="8382000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0491"/>
                <a:gridCol w="471209"/>
                <a:gridCol w="471209"/>
                <a:gridCol w="481823"/>
                <a:gridCol w="501632"/>
                <a:gridCol w="501632"/>
                <a:gridCol w="443617"/>
                <a:gridCol w="420973"/>
                <a:gridCol w="420973"/>
                <a:gridCol w="542669"/>
                <a:gridCol w="542669"/>
                <a:gridCol w="501632"/>
                <a:gridCol w="501632"/>
                <a:gridCol w="501632"/>
                <a:gridCol w="501632"/>
                <a:gridCol w="806573"/>
              </a:tblGrid>
              <a:tr h="57522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Dose</a:t>
                      </a:r>
                      <a:endParaRPr lang="zh-TW" sz="1200" b="1" kern="100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(mg/kg)</a:t>
                      </a:r>
                      <a:endParaRPr lang="zh-TW" sz="1200" b="1" kern="100" dirty="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 gridSpan="14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Incidence occurring at the study period (Number of Survival mice/treated mice)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FF3300"/>
                          </a:solidFill>
                          <a:effectLst/>
                          <a:latin typeface="+mj-lt"/>
                        </a:rPr>
                        <a:t>LD</a:t>
                      </a:r>
                      <a:r>
                        <a:rPr lang="en-US" sz="1200" b="1" kern="100" baseline="-25000" dirty="0">
                          <a:solidFill>
                            <a:srgbClr val="FF3300"/>
                          </a:solidFill>
                          <a:effectLst/>
                          <a:latin typeface="+mj-lt"/>
                        </a:rPr>
                        <a:t>50</a:t>
                      </a:r>
                      <a:endParaRPr lang="zh-TW" sz="1200" b="1" kern="100" dirty="0">
                        <a:solidFill>
                          <a:srgbClr val="FF3300"/>
                        </a:solidFill>
                        <a:effectLst/>
                        <a:latin typeface="+mj-lt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rgbClr val="FF3300"/>
                          </a:solidFill>
                          <a:effectLst/>
                          <a:latin typeface="+mj-lt"/>
                        </a:rPr>
                        <a:t>(mg/kg)</a:t>
                      </a:r>
                      <a:endParaRPr lang="zh-TW" sz="1200" b="1" kern="100" dirty="0">
                        <a:solidFill>
                          <a:srgbClr val="FF3300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</a:tr>
              <a:tr h="35121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7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9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10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11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12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13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14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752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0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93.7</a:t>
                      </a:r>
                      <a:endParaRPr lang="zh-TW" sz="1800" b="1" kern="100" dirty="0">
                        <a:solidFill>
                          <a:srgbClr val="FF0000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</a:tr>
              <a:tr h="5752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752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40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752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50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752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60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4/6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752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80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3/6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752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100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kern="100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1/6</a:t>
                      </a:r>
                      <a:endParaRPr lang="zh-TW" sz="1200" b="1" kern="100" dirty="0">
                        <a:solidFill>
                          <a:schemeClr val="tx2"/>
                        </a:solidFill>
                        <a:effectLst/>
                        <a:latin typeface="+mj-lt"/>
                        <a:ea typeface="新細明體"/>
                      </a:endParaRPr>
                    </a:p>
                  </a:txBody>
                  <a:tcPr marL="28204" marR="28204" marT="14102" marB="14102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33400" y="1371600"/>
          <a:ext cx="8001000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3743"/>
                <a:gridCol w="712960"/>
                <a:gridCol w="1742792"/>
                <a:gridCol w="1742792"/>
                <a:gridCol w="1346703"/>
                <a:gridCol w="1822010"/>
              </a:tblGrid>
              <a:tr h="319088">
                <a:tc>
                  <a:txBody>
                    <a:bodyPr/>
                    <a:lstStyle/>
                    <a:p>
                      <a:endParaRPr lang="zh-TW" altLang="en-US" sz="14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1400" b="1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4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48 hours</a:t>
                      </a:r>
                      <a:endParaRPr lang="en-US" altLang="zh-TW" sz="14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sz="10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400" b="1" dirty="0" smtClean="0">
                          <a:solidFill>
                            <a:schemeClr val="tx2"/>
                          </a:solidFill>
                          <a:latin typeface="+mj-lt"/>
                        </a:rPr>
                        <a:t>14</a:t>
                      </a:r>
                      <a:r>
                        <a:rPr lang="en-US" altLang="zh-TW" sz="1400" b="1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 days</a:t>
                      </a:r>
                      <a:endParaRPr lang="en-US" altLang="zh-TW" sz="1400" b="1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sz="1000" dirty="0"/>
                    </a:p>
                  </a:txBody>
                  <a:tcPr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Item</a:t>
                      </a:r>
                      <a:r>
                        <a:rPr lang="en-US" sz="1400" b="1" baseline="300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b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Unit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BO-1978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BO-1978 + </a:t>
                      </a:r>
                      <a:r>
                        <a:rPr lang="en-US" altLang="zh-TW" sz="14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Gefitinib</a:t>
                      </a:r>
                      <a:endParaRPr lang="en-US" altLang="zh-TW" sz="1400" b="1" kern="1200" dirty="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BO-1978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b="1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BO-1978 + </a:t>
                      </a:r>
                      <a:r>
                        <a:rPr lang="en-US" altLang="zh-TW" sz="1400" b="1" kern="1200" dirty="0" err="1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Gefitinib</a:t>
                      </a:r>
                      <a:endParaRPr lang="en-US" altLang="zh-TW" sz="1400" b="1" kern="1200" dirty="0" smtClean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WBC 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10</a:t>
                      </a:r>
                      <a:r>
                        <a:rPr lang="en-US" sz="1400" b="1" baseline="300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9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/L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3.20±0.42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1.63±0.39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3.47±0.42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4.75±0.49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NEU 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10</a:t>
                      </a:r>
                      <a:r>
                        <a:rPr lang="en-US" sz="1400" b="1" baseline="300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9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/L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0.51±0.08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0.31±0.04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0.53±0.08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1.18±0.47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LYM 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10</a:t>
                      </a:r>
                      <a:r>
                        <a:rPr lang="en-US" sz="1400" b="1" baseline="300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9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/L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2.31±0.33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1.24±0.34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2.65±0.38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3.07±0.64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MONO 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10</a:t>
                      </a:r>
                      <a:r>
                        <a:rPr lang="en-US" sz="1400" b="1" baseline="300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9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/L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0.16±0.04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0.01±0.00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0.08±0.01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0.12±0.08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EOS 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10</a:t>
                      </a:r>
                      <a:r>
                        <a:rPr lang="en-US" sz="1400" b="1" baseline="300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9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/L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0.15±0.02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0.04±0.01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0.16±.05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0.31±0.07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BASO 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10</a:t>
                      </a:r>
                      <a:r>
                        <a:rPr lang="en-US" sz="1400" b="1" baseline="300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9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/L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0.07±0.02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0.02±0.00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0.06±0.01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0.06±0.02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RBC 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10</a:t>
                      </a:r>
                      <a:r>
                        <a:rPr lang="en-US" sz="1400" b="1" baseline="300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12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/L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7.89±0.16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6.95±0.10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7.8±0.10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7.68±0.43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HGB 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g/</a:t>
                      </a:r>
                      <a:r>
                        <a:rPr lang="en-US" sz="1400" b="1" dirty="0" err="1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dL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12.88±0.17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11.95±0.27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12.86±0.23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13.73±0.96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HCT 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%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42.29±0.75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40.03±0.60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43.69±0.63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44.53±2.43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MCV 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fL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57.50±0.47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57.63±0.74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56.07±0.37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58.03±0.04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MCH 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Pg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16.56±0.25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17.23±0.29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16.48±0.14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17.90±0.24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MCHC 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g/dL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28.78±0.30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29.88±0.19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29.42±0.27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30.83±0.41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PLT 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10</a:t>
                      </a:r>
                      <a:r>
                        <a:rPr lang="en-US" sz="1400" b="1" baseline="30000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9</a:t>
                      </a: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/L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807.26±65.41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877.00±56.77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736.20±92.30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842.00±65.89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AST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U/L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130.16±37.88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67.60±11.27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154.86±26.11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253.50±77.44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ALT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U/L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12.66±3.95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25.40±4.45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97.17±24.22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96.75±21.52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ALP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U/L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243.79±16.53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343.80±37.91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275.60±13.55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238.50±53.60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BUN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mg/dL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24.49±0.82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23.18±0.92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25.90±1.01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25.73±2.30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CRE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mg/dL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0.28±0.02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0.40±0.10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0.20±0.02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0.38±0.03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  <a:tr h="239316"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GLU</a:t>
                      </a:r>
                      <a:endParaRPr lang="zh-TW" sz="1400" b="1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mg/dL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224.89±8.06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239.00±12.66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230.56±9.24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  <a:effectLst/>
                          <a:latin typeface="+mj-lt"/>
                          <a:ea typeface="新細明體"/>
                        </a:rPr>
                        <a:t>224.25±18.36</a:t>
                      </a:r>
                      <a:endParaRPr lang="zh-TW" sz="1400" b="1" dirty="0">
                        <a:solidFill>
                          <a:schemeClr val="tx2"/>
                        </a:solidFill>
                        <a:effectLst/>
                        <a:latin typeface="+mj-lt"/>
                        <a:ea typeface="華康中楷體"/>
                      </a:endParaRPr>
                    </a:p>
                  </a:txBody>
                  <a:tcPr marL="16763" marR="16763" marT="0" marB="0" anchor="ctr"/>
                </a:tc>
              </a:tr>
            </a:tbl>
          </a:graphicData>
        </a:graphic>
      </p:graphicFrame>
      <p:sp>
        <p:nvSpPr>
          <p:cNvPr id="174235" name="標題 3"/>
          <p:cNvSpPr txBox="1">
            <a:spLocks/>
          </p:cNvSpPr>
          <p:nvPr/>
        </p:nvSpPr>
        <p:spPr bwMode="auto">
          <a:xfrm>
            <a:off x="152400" y="361950"/>
            <a:ext cx="891540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altLang="zh-TW" sz="2000" i="0">
                <a:solidFill>
                  <a:srgbClr val="FFFF00"/>
                </a:solidFill>
              </a:rPr>
              <a:t>The tests of blood cells and blood chemistry of the treatments of </a:t>
            </a:r>
          </a:p>
          <a:p>
            <a:pPr algn="ctr" eaLnBrk="0" hangingPunct="0"/>
            <a:r>
              <a:rPr lang="en-US" altLang="zh-TW" sz="2000" i="0">
                <a:solidFill>
                  <a:srgbClr val="FFFF00"/>
                </a:solidFill>
              </a:rPr>
              <a:t>BO-1978 combined with gefitinib post 14 days in ICR mice</a:t>
            </a:r>
            <a:endParaRPr lang="zh-TW" altLang="en-US" sz="2000" i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58750" y="2208213"/>
          <a:ext cx="8763000" cy="2895600"/>
        </p:xfrm>
        <a:graphic>
          <a:graphicData uri="http://schemas.openxmlformats.org/drawingml/2006/table">
            <a:tbl>
              <a:tblPr/>
              <a:tblGrid>
                <a:gridCol w="796925"/>
                <a:gridCol w="796925"/>
                <a:gridCol w="796925"/>
                <a:gridCol w="796925"/>
                <a:gridCol w="796925"/>
                <a:gridCol w="587375"/>
                <a:gridCol w="1066800"/>
                <a:gridCol w="990600"/>
                <a:gridCol w="838200"/>
                <a:gridCol w="609600"/>
                <a:gridCol w="685800"/>
              </a:tblGrid>
              <a:tr h="43338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Group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Dose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</a:t>
                      </a:r>
                      <a:r>
                        <a:rPr kumimoji="0" lang="en-US" altLang="zh-TW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0</a:t>
                      </a:r>
                      <a:endParaRPr kumimoji="0" lang="en-US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</a:t>
                      </a:r>
                      <a:r>
                        <a:rPr kumimoji="0" lang="en-US" altLang="zh-TW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max</a:t>
                      </a:r>
                      <a:endParaRPr kumimoji="0" lang="en-US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T</a:t>
                      </a:r>
                      <a:r>
                        <a:rPr kumimoji="0" lang="en-US" altLang="zh-TW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max</a:t>
                      </a:r>
                      <a:endParaRPr kumimoji="0" lang="en-US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t</a:t>
                      </a:r>
                      <a:r>
                        <a:rPr kumimoji="0" lang="en-US" altLang="zh-TW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1/2</a:t>
                      </a:r>
                      <a:endParaRPr kumimoji="0" lang="en-US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AUC</a:t>
                      </a:r>
                      <a:r>
                        <a:rPr kumimoji="0" lang="en-US" altLang="zh-TW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(0-last)</a:t>
                      </a:r>
                      <a:endParaRPr kumimoji="0" lang="en-US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AUC</a:t>
                      </a:r>
                      <a:r>
                        <a:rPr kumimoji="0" lang="en-US" altLang="zh-TW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(0-∞)</a:t>
                      </a:r>
                      <a:endParaRPr kumimoji="0" lang="en-US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CL</a:t>
                      </a:r>
                      <a:r>
                        <a:rPr kumimoji="0" lang="en-US" altLang="zh-TW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ss</a:t>
                      </a:r>
                      <a:endParaRPr kumimoji="0" lang="en-US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V</a:t>
                      </a:r>
                      <a:r>
                        <a:rPr kumimoji="0" lang="en-US" altLang="zh-TW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ss</a:t>
                      </a:r>
                      <a:endParaRPr kumimoji="0" lang="en-US" altLang="zh-TW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新細明體" pitchFamily="18" charset="-120"/>
                      </a:endParaRP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F*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</a:tr>
              <a:tr h="64928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(mg/Kg)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(ng/mL)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(ng/mL)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(hr)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(hr)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(ng*hr/mL)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(ng*hr/mL)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(mL/min/Kg)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(L/Kg)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(%)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</a:tr>
              <a:tr h="90646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IV(N=3)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4091.55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± 1952.06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NA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NA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23.12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± 5.21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1939.36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± 461.83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2067.16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± 368.5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41.18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± 7.31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14.33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± 13.95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ND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2FFF0"/>
                    </a:solidFill>
                  </a:tcPr>
                </a:tc>
              </a:tr>
              <a:tr h="90646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PO(N=3)</a:t>
                      </a:r>
                    </a:p>
                  </a:txBody>
                  <a:tcPr marL="7697" marR="7697" marT="7697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7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50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NA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55.80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± 16.38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2.33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± 1.44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17.02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± 4.17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156.89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± 13.15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177.49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± 32.84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ND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ND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0.86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Arial" charset="0"/>
                          <a:ea typeface="新細明體" pitchFamily="18" charset="-120"/>
                        </a:rPr>
                        <a:t>± 0.16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5FFE0"/>
                    </a:solidFill>
                  </a:tcPr>
                </a:tc>
              </a:tr>
            </a:tbl>
          </a:graphicData>
        </a:graphic>
      </p:graphicFrame>
      <p:sp>
        <p:nvSpPr>
          <p:cNvPr id="175165" name="矩形 3"/>
          <p:cNvSpPr>
            <a:spLocks noChangeArrowheads="1"/>
          </p:cNvSpPr>
          <p:nvPr/>
        </p:nvSpPr>
        <p:spPr bwMode="auto">
          <a:xfrm>
            <a:off x="4167188" y="2265363"/>
            <a:ext cx="542925" cy="2827337"/>
          </a:xfrm>
          <a:prstGeom prst="rect">
            <a:avLst/>
          </a:prstGeom>
          <a:noFill/>
          <a:ln w="38100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5166" name="文字方塊 4"/>
          <p:cNvSpPr txBox="1">
            <a:spLocks noChangeArrowheads="1"/>
          </p:cNvSpPr>
          <p:nvPr/>
        </p:nvSpPr>
        <p:spPr bwMode="auto">
          <a:xfrm>
            <a:off x="1073150" y="477838"/>
            <a:ext cx="73485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TW" i="0">
                <a:solidFill>
                  <a:srgbClr val="FFFF00"/>
                </a:solidFill>
              </a:rPr>
              <a:t>Early pharmacokinetic parameters of BO-1978 following an intravenous or an oral dose to rats</a:t>
            </a:r>
            <a:endParaRPr lang="zh-TW" altLang="en-US" i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22" name="Text Box 3"/>
          <p:cNvSpPr txBox="1">
            <a:spLocks noChangeArrowheads="1"/>
          </p:cNvSpPr>
          <p:nvPr/>
        </p:nvSpPr>
        <p:spPr bwMode="auto">
          <a:xfrm>
            <a:off x="1447800" y="139700"/>
            <a:ext cx="6324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1" lang="en-US" altLang="zh-TW" sz="2800" i="0">
                <a:solidFill>
                  <a:srgbClr val="FFFF66"/>
                </a:solidFill>
              </a:rPr>
              <a:t>Early preclinical studies of BO-1978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428625" y="2557463"/>
            <a:ext cx="8247063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r>
              <a:rPr kumimoji="1" lang="en-US" altLang="zh-TW" sz="1800" i="0">
                <a:solidFill>
                  <a:srgbClr val="FFFF00"/>
                </a:solidFill>
              </a:rPr>
              <a:t>Antitumor efficacy</a:t>
            </a:r>
            <a:r>
              <a:rPr kumimoji="1" lang="en-US" altLang="zh-TW" sz="1800" i="0"/>
              <a:t>: </a:t>
            </a:r>
          </a:p>
          <a:p>
            <a:r>
              <a:rPr kumimoji="1" lang="en-US" altLang="zh-TW" sz="1800" i="0">
                <a:solidFill>
                  <a:srgbClr val="FFFF00"/>
                </a:solidFill>
              </a:rPr>
              <a:t>in vitro: </a:t>
            </a:r>
            <a:r>
              <a:rPr kumimoji="1" lang="en-US" altLang="zh-TW" sz="1800" i="0"/>
              <a:t>broad antitumor spectrum</a:t>
            </a:r>
          </a:p>
          <a:p>
            <a:r>
              <a:rPr kumimoji="1" lang="en-US" altLang="zh-TW" sz="1800" i="0"/>
              <a:t>              effective against human NSCLC cell lines  and cell lines   </a:t>
            </a:r>
          </a:p>
          <a:p>
            <a:r>
              <a:rPr kumimoji="1" lang="en-US" altLang="zh-TW" sz="1800" i="0"/>
              <a:t>              resistant to </a:t>
            </a:r>
            <a:r>
              <a:rPr lang="en-US" altLang="zh-TW" sz="1800" i="0"/>
              <a:t>Gefitinib (PC9/gefb4)</a:t>
            </a:r>
            <a:endParaRPr lang="zh-TW" altLang="en-US" sz="1800" i="0"/>
          </a:p>
          <a:p>
            <a:r>
              <a:rPr kumimoji="1" lang="en-US" altLang="zh-TW" sz="1800" i="0">
                <a:solidFill>
                  <a:srgbClr val="FFFF00"/>
                </a:solidFill>
              </a:rPr>
              <a:t>in vivo: </a:t>
            </a:r>
            <a:r>
              <a:rPr lang="en-US" altLang="zh-TW" sz="1800" i="0"/>
              <a:t> PC9/gefb4 in xenograft : BO-1978 &gt; Cisplatin  </a:t>
            </a:r>
          </a:p>
          <a:p>
            <a:r>
              <a:rPr kumimoji="1" lang="en-US" altLang="zh-TW" sz="1800" i="0"/>
              <a:t>               H460: </a:t>
            </a:r>
            <a:r>
              <a:rPr lang="en-US" altLang="zh-TW" sz="1800" i="0">
                <a:latin typeface="Times New Roman" pitchFamily="18" charset="0"/>
              </a:rPr>
              <a:t>BO-1978 &gt; Cisplatin </a:t>
            </a:r>
            <a:endParaRPr kumimoji="1" lang="en-US" altLang="zh-TW" sz="1800" i="0"/>
          </a:p>
          <a:p>
            <a:r>
              <a:rPr kumimoji="1" lang="en-US" altLang="zh-TW" sz="1800" i="0">
                <a:solidFill>
                  <a:srgbClr val="FFFF00"/>
                </a:solidFill>
              </a:rPr>
              <a:t>Mechanism of action: </a:t>
            </a:r>
            <a:r>
              <a:rPr kumimoji="1" lang="en-US" altLang="zh-TW" sz="1800" i="0"/>
              <a:t>DNA cross-linking, Topo I and Topo II inhibition</a:t>
            </a:r>
          </a:p>
          <a:p>
            <a:r>
              <a:rPr kumimoji="1" lang="en-US" altLang="zh-TW" sz="1800" i="0">
                <a:solidFill>
                  <a:srgbClr val="FFFF00"/>
                </a:solidFill>
              </a:rPr>
              <a:t>Stability: </a:t>
            </a:r>
            <a:r>
              <a:rPr lang="en-US" altLang="zh-TW" sz="1800" i="0">
                <a:solidFill>
                  <a:srgbClr val="85FFE0"/>
                </a:solidFill>
              </a:rPr>
              <a:t>human plasma binding (stable)</a:t>
            </a:r>
          </a:p>
          <a:p>
            <a:r>
              <a:rPr kumimoji="1" lang="en-US" altLang="zh-TW" sz="1800" i="0">
                <a:solidFill>
                  <a:srgbClr val="85FFE0"/>
                </a:solidFill>
              </a:rPr>
              <a:t>                rat liver microsomes (stable) </a:t>
            </a:r>
          </a:p>
          <a:p>
            <a:r>
              <a:rPr kumimoji="1" lang="en-US" altLang="zh-TW" sz="1800" i="0">
                <a:solidFill>
                  <a:srgbClr val="FFFF00"/>
                </a:solidFill>
              </a:rPr>
              <a:t>Pharmacokinetics (PK):  </a:t>
            </a:r>
            <a:r>
              <a:rPr kumimoji="1" lang="en-US" altLang="zh-TW" sz="1800" i="0"/>
              <a:t>t</a:t>
            </a:r>
            <a:r>
              <a:rPr kumimoji="1" lang="en-US" altLang="zh-TW" sz="1800" i="0" baseline="-25000"/>
              <a:t>1/2</a:t>
            </a:r>
            <a:r>
              <a:rPr kumimoji="1" lang="en-US" altLang="zh-TW" sz="1800" i="0"/>
              <a:t> = </a:t>
            </a:r>
            <a:r>
              <a:rPr kumimoji="1" lang="de-DE" altLang="zh-TW" sz="1800" i="0"/>
              <a:t>23.12 h in rat </a:t>
            </a:r>
            <a:r>
              <a:rPr kumimoji="1" lang="en-US" altLang="zh-TW" sz="1800" i="0"/>
              <a:t>h (iv injection) in rats                 </a:t>
            </a:r>
          </a:p>
          <a:p>
            <a:r>
              <a:rPr kumimoji="1" lang="en-US" altLang="zh-TW" sz="1800" i="0">
                <a:solidFill>
                  <a:srgbClr val="FFFF00"/>
                </a:solidFill>
              </a:rPr>
              <a:t>Acute Toxicity: </a:t>
            </a:r>
            <a:r>
              <a:rPr kumimoji="1" lang="en-US" altLang="zh-TW" sz="1800" i="0"/>
              <a:t>LD</a:t>
            </a:r>
            <a:r>
              <a:rPr kumimoji="1" lang="en-US" altLang="zh-TW" sz="1800" i="0" baseline="-25000"/>
              <a:t>50</a:t>
            </a:r>
            <a:r>
              <a:rPr kumimoji="1" lang="en-US" altLang="zh-TW" sz="1800" i="0"/>
              <a:t> = 93.7 mg/kg male CD-1 (ICR) mice</a:t>
            </a:r>
          </a:p>
          <a:p>
            <a:r>
              <a:rPr kumimoji="1" lang="en-US" altLang="zh-TW" sz="1800" i="0"/>
              <a:t>                            No obviously pathological changes in blood or organs in </a:t>
            </a:r>
          </a:p>
          <a:p>
            <a:r>
              <a:rPr kumimoji="1" lang="en-US" altLang="zh-TW" sz="1800" i="0"/>
              <a:t>                            the drug treated mice</a:t>
            </a:r>
          </a:p>
          <a:p>
            <a:r>
              <a:rPr kumimoji="1" lang="en-US" altLang="zh-TW" sz="1800" i="0"/>
              <a:t>                            </a:t>
            </a:r>
            <a:r>
              <a:rPr kumimoji="1" lang="en-US" altLang="zh-TW" sz="1800" i="0">
                <a:solidFill>
                  <a:srgbClr val="85FFE0"/>
                </a:solidFill>
              </a:rPr>
              <a:t>hERG binding (no cardiac toxicity)                           </a:t>
            </a:r>
          </a:p>
        </p:txBody>
      </p:sp>
      <p:sp>
        <p:nvSpPr>
          <p:cNvPr id="20486" name="Text Box 7"/>
          <p:cNvSpPr txBox="1">
            <a:spLocks noChangeArrowheads="1"/>
          </p:cNvSpPr>
          <p:nvPr/>
        </p:nvSpPr>
        <p:spPr bwMode="auto">
          <a:xfrm>
            <a:off x="4551363" y="1049338"/>
            <a:ext cx="3068637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 sz="2000" b="1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zh-TW" sz="2400" i="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新細明體" pitchFamily="18" charset="-120"/>
              </a:rPr>
              <a:t>Indications: </a:t>
            </a:r>
          </a:p>
          <a:p>
            <a:pPr eaLnBrk="1" hangingPunct="1">
              <a:defRPr/>
            </a:pPr>
            <a:r>
              <a:rPr lang="en-US" altLang="zh-TW" sz="2400" i="0" dirty="0">
                <a:solidFill>
                  <a:schemeClr val="accent1">
                    <a:lumMod val="40000"/>
                    <a:lumOff val="60000"/>
                  </a:schemeClr>
                </a:solidFill>
                <a:latin typeface="+mj-lt"/>
                <a:ea typeface="新細明體" pitchFamily="18" charset="-120"/>
              </a:rPr>
              <a:t>human lung cancer</a:t>
            </a:r>
            <a:endParaRPr lang="en-US" altLang="zh-TW" sz="2400" i="0" dirty="0" smtClean="0">
              <a:solidFill>
                <a:schemeClr val="accent1">
                  <a:lumMod val="40000"/>
                  <a:lumOff val="60000"/>
                </a:schemeClr>
              </a:solidFill>
              <a:latin typeface="+mj-lt"/>
              <a:ea typeface="新細明體" pitchFamily="18" charset="-120"/>
            </a:endParaRPr>
          </a:p>
        </p:txBody>
      </p:sp>
      <p:graphicFrame>
        <p:nvGraphicFramePr>
          <p:cNvPr id="144421" name="Object 37"/>
          <p:cNvGraphicFramePr>
            <a:graphicFrameLocks noChangeAspect="1"/>
          </p:cNvGraphicFramePr>
          <p:nvPr/>
        </p:nvGraphicFramePr>
        <p:xfrm>
          <a:off x="1731963" y="790575"/>
          <a:ext cx="2382837" cy="1212850"/>
        </p:xfrm>
        <a:graphic>
          <a:graphicData uri="http://schemas.openxmlformats.org/presentationml/2006/ole">
            <p:oleObj spid="_x0000_s144421" name="CS ChemDraw Drawing" r:id="rId3" imgW="1612089" imgH="816544" progId="ChemDraw.Document.6.0">
              <p:embed/>
            </p:oleObj>
          </a:graphicData>
        </a:graphic>
      </p:graphicFrame>
      <p:sp>
        <p:nvSpPr>
          <p:cNvPr id="144425" name="文字方塊 3"/>
          <p:cNvSpPr txBox="1">
            <a:spLocks noChangeArrowheads="1"/>
          </p:cNvSpPr>
          <p:nvPr/>
        </p:nvSpPr>
        <p:spPr bwMode="auto">
          <a:xfrm>
            <a:off x="2274888" y="2025650"/>
            <a:ext cx="12255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000" i="0"/>
              <a:t>BO-1978</a:t>
            </a:r>
            <a:endParaRPr lang="zh-TW" altLang="en-US" sz="2000" i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文字方塊 1"/>
          <p:cNvSpPr txBox="1">
            <a:spLocks noChangeArrowheads="1"/>
          </p:cNvSpPr>
          <p:nvPr/>
        </p:nvSpPr>
        <p:spPr bwMode="auto">
          <a:xfrm>
            <a:off x="2819400" y="261938"/>
            <a:ext cx="33528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TW" sz="2800" i="0">
                <a:solidFill>
                  <a:srgbClr val="FFFF00"/>
                </a:solidFill>
                <a:latin typeface="Times New Roman" pitchFamily="18" charset="0"/>
              </a:rPr>
              <a:t>Strength of BO-1978</a:t>
            </a:r>
            <a:endParaRPr lang="zh-TW" altLang="en-US" sz="2800" i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39941" name="文字方塊 5"/>
          <p:cNvSpPr txBox="1">
            <a:spLocks noChangeArrowheads="1"/>
          </p:cNvSpPr>
          <p:nvPr/>
        </p:nvSpPr>
        <p:spPr bwMode="auto">
          <a:xfrm>
            <a:off x="574675" y="4067175"/>
            <a:ext cx="7902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zh-TW" sz="1200" i="0" dirty="0" smtClean="0">
                <a:latin typeface="+mj-lt"/>
                <a:ea typeface="新細明體" pitchFamily="18" charset="-120"/>
                <a:cs typeface="Times New Roman" pitchFamily="18" charset="0"/>
              </a:rPr>
              <a:t>■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Compound </a:t>
            </a:r>
            <a:r>
              <a:rPr lang="en-US" altLang="zh-TW" i="0" dirty="0" smtClean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BO-1978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has a long half-life (t</a:t>
            </a:r>
            <a:r>
              <a:rPr lang="en-US" altLang="zh-TW" i="0" baseline="-25000" dirty="0" smtClean="0">
                <a:latin typeface="+mj-lt"/>
                <a:ea typeface="新細明體" pitchFamily="18" charset="-120"/>
                <a:cs typeface="Times New Roman" pitchFamily="18" charset="0"/>
              </a:rPr>
              <a:t>1/2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= 23.12 h) in rat </a:t>
            </a:r>
          </a:p>
          <a:p>
            <a:pPr eaLnBrk="1" hangingPunct="1">
              <a:defRPr/>
            </a:pPr>
            <a:r>
              <a:rPr lang="en-US" altLang="zh-TW" i="0" dirty="0">
                <a:latin typeface="+mj-lt"/>
                <a:ea typeface="新細明體" pitchFamily="18" charset="-120"/>
                <a:cs typeface="Times New Roman" pitchFamily="18" charset="0"/>
              </a:rPr>
              <a:t> 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  following intravenous administration.</a:t>
            </a:r>
            <a:endParaRPr lang="zh-TW" altLang="en-US" i="0" dirty="0" smtClean="0">
              <a:latin typeface="+mj-lt"/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39942" name="文字方塊 7"/>
          <p:cNvSpPr txBox="1">
            <a:spLocks noChangeArrowheads="1"/>
          </p:cNvSpPr>
          <p:nvPr/>
        </p:nvSpPr>
        <p:spPr bwMode="auto">
          <a:xfrm>
            <a:off x="574675" y="1257300"/>
            <a:ext cx="79025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zh-TW" sz="1200" i="0" dirty="0" smtClean="0">
                <a:latin typeface="+mj-lt"/>
                <a:ea typeface="新細明體" pitchFamily="18" charset="-120"/>
                <a:cs typeface="Times New Roman" pitchFamily="18" charset="0"/>
              </a:rPr>
              <a:t>■ 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Compound BO-1978 is more cytotoxic than </a:t>
            </a:r>
            <a:r>
              <a:rPr lang="en-US" altLang="zh-TW" i="0" dirty="0" err="1" smtClean="0">
                <a:latin typeface="+mj-lt"/>
                <a:ea typeface="新細明體" pitchFamily="18" charset="-120"/>
                <a:cs typeface="Times New Roman" pitchFamily="18" charset="0"/>
              </a:rPr>
              <a:t>Gefitinib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against </a:t>
            </a:r>
          </a:p>
          <a:p>
            <a:pPr eaLnBrk="1" hangingPunct="1">
              <a:defRPr/>
            </a:pP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   cell growth of </a:t>
            </a:r>
            <a:r>
              <a:rPr lang="en-US" altLang="zh-TW" i="0" dirty="0" smtClean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human lung cancer CL141T, H460, PC9, and  </a:t>
            </a:r>
          </a:p>
          <a:p>
            <a:pPr eaLnBrk="1" hangingPunct="1">
              <a:defRPr/>
            </a:pPr>
            <a:r>
              <a:rPr lang="en-US" altLang="zh-TW" i="0" dirty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 </a:t>
            </a:r>
            <a:r>
              <a:rPr lang="en-US" altLang="zh-TW" i="0" dirty="0" smtClean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   </a:t>
            </a:r>
            <a:r>
              <a:rPr lang="en-US" altLang="zh-TW" i="0" dirty="0" err="1" smtClean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Gefitinib</a:t>
            </a:r>
            <a:r>
              <a:rPr lang="en-US" altLang="zh-TW" i="0" dirty="0" smtClean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-resistant PC9/gefb4 cell lines</a:t>
            </a:r>
            <a:r>
              <a:rPr lang="en-US" altLang="zh-TW" i="0" dirty="0" smtClean="0">
                <a:solidFill>
                  <a:srgbClr val="FFFF00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.</a:t>
            </a:r>
            <a:endParaRPr lang="zh-TW" altLang="en-US" i="0" dirty="0" smtClean="0">
              <a:solidFill>
                <a:srgbClr val="FFFF00"/>
              </a:solidFill>
              <a:latin typeface="+mj-lt"/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11" name="文字方塊 4"/>
          <p:cNvSpPr txBox="1">
            <a:spLocks noChangeArrowheads="1"/>
          </p:cNvSpPr>
          <p:nvPr/>
        </p:nvSpPr>
        <p:spPr bwMode="auto">
          <a:xfrm>
            <a:off x="574675" y="2293938"/>
            <a:ext cx="8145463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zh-TW" sz="1200" i="0" dirty="0" smtClean="0">
                <a:latin typeface="+mj-lt"/>
                <a:ea typeface="新細明體" pitchFamily="18" charset="-120"/>
                <a:cs typeface="Times New Roman" pitchFamily="18" charset="0"/>
              </a:rPr>
              <a:t>■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Compound BO-1978 is </a:t>
            </a:r>
            <a:r>
              <a:rPr lang="en-US" altLang="zh-TW" i="0" dirty="0" smtClean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more potent than </a:t>
            </a:r>
            <a:r>
              <a:rPr lang="en-US" altLang="zh-TW" i="0" dirty="0" err="1" smtClean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Cisplatin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against the  </a:t>
            </a:r>
          </a:p>
          <a:p>
            <a:pPr eaLnBrk="1" hangingPunct="1">
              <a:defRPr/>
            </a:pP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   cell growth of </a:t>
            </a:r>
            <a:r>
              <a:rPr lang="en-US" altLang="zh-TW" i="0" dirty="0" smtClean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tumor PC9/gefb4 </a:t>
            </a:r>
            <a:r>
              <a:rPr lang="en-US" altLang="zh-TW" i="0" dirty="0" err="1" smtClean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xenograft</a:t>
            </a:r>
            <a:r>
              <a:rPr lang="en-US" altLang="zh-TW" i="0" dirty="0" smtClean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 in animal models.</a:t>
            </a:r>
          </a:p>
        </p:txBody>
      </p:sp>
      <p:sp>
        <p:nvSpPr>
          <p:cNvPr id="14" name="文字方塊 5"/>
          <p:cNvSpPr txBox="1">
            <a:spLocks noChangeArrowheads="1"/>
          </p:cNvSpPr>
          <p:nvPr/>
        </p:nvSpPr>
        <p:spPr bwMode="auto">
          <a:xfrm>
            <a:off x="574675" y="3051175"/>
            <a:ext cx="79025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zh-TW" sz="1200" i="0" dirty="0" smtClean="0">
                <a:latin typeface="+mj-lt"/>
                <a:ea typeface="新細明體" pitchFamily="18" charset="-120"/>
                <a:cs typeface="Times New Roman" pitchFamily="18" charset="0"/>
              </a:rPr>
              <a:t>■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Compound </a:t>
            </a:r>
            <a:r>
              <a:rPr lang="en-US" altLang="zh-TW" i="0" dirty="0" smtClean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BO-1978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may have potential to developing as </a:t>
            </a:r>
          </a:p>
          <a:p>
            <a:pPr eaLnBrk="1" hangingPunct="1">
              <a:defRPr/>
            </a:pP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  a potent agent against NSCLC with EGFR mutations and </a:t>
            </a:r>
          </a:p>
          <a:p>
            <a:pPr eaLnBrk="1" hangingPunct="1">
              <a:defRPr/>
            </a:pP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  </a:t>
            </a:r>
            <a:r>
              <a:rPr lang="en-US" altLang="zh-TW" i="0" dirty="0" err="1" smtClean="0">
                <a:latin typeface="+mj-lt"/>
                <a:ea typeface="新細明體" pitchFamily="18" charset="-120"/>
                <a:cs typeface="Times New Roman" pitchFamily="18" charset="0"/>
              </a:rPr>
              <a:t>Gefitinib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resistance.</a:t>
            </a:r>
            <a:endParaRPr lang="zh-TW" altLang="en-US" i="0" dirty="0" smtClean="0">
              <a:latin typeface="+mj-lt"/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12" name="文字方塊 5"/>
          <p:cNvSpPr txBox="1">
            <a:spLocks noChangeArrowheads="1"/>
          </p:cNvSpPr>
          <p:nvPr/>
        </p:nvSpPr>
        <p:spPr bwMode="auto">
          <a:xfrm>
            <a:off x="574675" y="4733925"/>
            <a:ext cx="7902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zh-TW" sz="1200" i="0" dirty="0" smtClean="0">
                <a:latin typeface="+mj-lt"/>
                <a:ea typeface="新細明體" pitchFamily="18" charset="-120"/>
                <a:cs typeface="Times New Roman" pitchFamily="18" charset="0"/>
              </a:rPr>
              <a:t>■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Compound </a:t>
            </a:r>
            <a:r>
              <a:rPr lang="en-US" altLang="zh-TW" i="0" dirty="0" smtClean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BO-1978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has multi-modes of action including DNA  </a:t>
            </a:r>
          </a:p>
          <a:p>
            <a:pPr eaLnBrk="1" hangingPunct="1">
              <a:defRPr/>
            </a:pPr>
            <a:r>
              <a:rPr lang="en-US" altLang="zh-TW" i="0" dirty="0">
                <a:latin typeface="+mj-lt"/>
                <a:ea typeface="新細明體" pitchFamily="18" charset="-120"/>
                <a:cs typeface="Times New Roman" pitchFamily="18" charset="0"/>
              </a:rPr>
              <a:t> 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 cross-linkers </a:t>
            </a:r>
            <a:r>
              <a:rPr lang="en-US" altLang="zh-TW" i="0" dirty="0">
                <a:latin typeface="+mj-lt"/>
                <a:ea typeface="新細明體" pitchFamily="18" charset="-120"/>
                <a:cs typeface="Times New Roman" pitchFamily="18" charset="0"/>
              </a:rPr>
              <a:t>and </a:t>
            </a:r>
            <a:r>
              <a:rPr lang="en-US" altLang="zh-TW" i="0" dirty="0" err="1">
                <a:latin typeface="+mj-lt"/>
                <a:ea typeface="新細明體" pitchFamily="18" charset="-120"/>
                <a:cs typeface="Times New Roman" pitchFamily="18" charset="0"/>
              </a:rPr>
              <a:t>topo</a:t>
            </a:r>
            <a:r>
              <a:rPr lang="en-US" altLang="zh-TW" i="0" dirty="0">
                <a:latin typeface="+mj-lt"/>
                <a:ea typeface="新細明體" pitchFamily="18" charset="-120"/>
                <a:cs typeface="Times New Roman" pitchFamily="18" charset="0"/>
              </a:rPr>
              <a:t> I and II inhibitors</a:t>
            </a:r>
            <a:endParaRPr lang="zh-TW" altLang="en-US" i="0" dirty="0" smtClean="0">
              <a:latin typeface="+mj-lt"/>
              <a:ea typeface="新細明體" pitchFamily="18" charset="-120"/>
              <a:cs typeface="Times New Roman" pitchFamily="18" charset="0"/>
            </a:endParaRPr>
          </a:p>
        </p:txBody>
      </p:sp>
      <p:sp>
        <p:nvSpPr>
          <p:cNvPr id="13" name="文字方塊 5"/>
          <p:cNvSpPr txBox="1">
            <a:spLocks noChangeArrowheads="1"/>
          </p:cNvSpPr>
          <p:nvPr/>
        </p:nvSpPr>
        <p:spPr bwMode="auto">
          <a:xfrm>
            <a:off x="574675" y="5562600"/>
            <a:ext cx="79025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zh-TW" sz="1200" i="0" dirty="0" smtClean="0">
                <a:latin typeface="+mj-lt"/>
                <a:ea typeface="新細明體" pitchFamily="18" charset="-120"/>
                <a:cs typeface="Times New Roman" pitchFamily="18" charset="0"/>
              </a:rPr>
              <a:t>■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Compound </a:t>
            </a:r>
            <a:r>
              <a:rPr lang="en-US" altLang="zh-TW" i="0" dirty="0" smtClean="0">
                <a:solidFill>
                  <a:srgbClr val="FF99FF"/>
                </a:solidFill>
                <a:latin typeface="+mj-lt"/>
                <a:ea typeface="新細明體" pitchFamily="18" charset="-120"/>
                <a:cs typeface="Times New Roman" pitchFamily="18" charset="0"/>
              </a:rPr>
              <a:t>BO-1978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has low toxicity to the host; no apparent </a:t>
            </a:r>
          </a:p>
          <a:p>
            <a:pPr eaLnBrk="1" hangingPunct="1">
              <a:defRPr/>
            </a:pPr>
            <a:r>
              <a:rPr lang="en-US" altLang="zh-TW" i="0" dirty="0">
                <a:latin typeface="+mj-lt"/>
                <a:ea typeface="新細明體" pitchFamily="18" charset="-120"/>
                <a:cs typeface="Times New Roman" pitchFamily="18" charset="0"/>
              </a:rPr>
              <a:t> </a:t>
            </a:r>
            <a:r>
              <a:rPr lang="en-US" altLang="zh-TW" i="0" dirty="0" smtClean="0">
                <a:latin typeface="+mj-lt"/>
                <a:ea typeface="新細明體" pitchFamily="18" charset="-120"/>
                <a:cs typeface="Times New Roman" pitchFamily="18" charset="0"/>
              </a:rPr>
              <a:t>  changes in blood or organs in the drug treated mice.</a:t>
            </a:r>
            <a:endParaRPr lang="zh-TW" altLang="en-US" i="0" dirty="0" smtClean="0">
              <a:latin typeface="+mj-lt"/>
              <a:ea typeface="新細明體" pitchFamily="18" charset="-12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028700"/>
            <a:ext cx="71628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0227" name="Text Box 6"/>
          <p:cNvSpPr txBox="1">
            <a:spLocks noChangeArrowheads="1"/>
          </p:cNvSpPr>
          <p:nvPr/>
        </p:nvSpPr>
        <p:spPr bwMode="auto">
          <a:xfrm>
            <a:off x="3168650" y="228600"/>
            <a:ext cx="26225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TW" sz="4400">
                <a:solidFill>
                  <a:srgbClr val="FF99CC"/>
                </a:solidFill>
                <a:latin typeface="Script MT Bold" pitchFamily="66" charset="0"/>
              </a:rPr>
              <a:t>Thank you</a:t>
            </a:r>
          </a:p>
        </p:txBody>
      </p:sp>
      <p:sp>
        <p:nvSpPr>
          <p:cNvPr id="76804" name="Text Box 7"/>
          <p:cNvSpPr txBox="1">
            <a:spLocks noChangeArrowheads="1"/>
          </p:cNvSpPr>
          <p:nvPr/>
        </p:nvSpPr>
        <p:spPr bwMode="auto">
          <a:xfrm>
            <a:off x="3962400" y="6400800"/>
            <a:ext cx="4545013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zh-TW" sz="2000" i="0" dirty="0" smtClean="0">
                <a:latin typeface="+mj-lt"/>
                <a:ea typeface="標楷體" pitchFamily="65" charset="-120"/>
              </a:rPr>
              <a:t>Water lily pane in Academia </a:t>
            </a:r>
            <a:r>
              <a:rPr lang="en-US" altLang="zh-TW" sz="2000" i="0" dirty="0" err="1" smtClean="0">
                <a:latin typeface="+mj-lt"/>
                <a:ea typeface="標楷體" pitchFamily="65" charset="-120"/>
              </a:rPr>
              <a:t>Sinica</a:t>
            </a:r>
            <a:endParaRPr lang="zh-TW" altLang="en-US" sz="2000" i="0" dirty="0" smtClean="0">
              <a:latin typeface="+mj-lt"/>
              <a:ea typeface="標楷體" pitchFamily="65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">
      <a:dk1>
        <a:srgbClr val="FFFFFF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 Template 2007v3</Template>
  <TotalTime>16538</TotalTime>
  <Words>2356</Words>
  <Application>Microsoft Office PowerPoint</Application>
  <PresentationFormat>On-screen Show (4:3)</PresentationFormat>
  <Paragraphs>927</Paragraphs>
  <Slides>39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簡報設計範本</vt:lpstr>
      </vt:variant>
      <vt:variant>
        <vt:i4>2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39</vt:i4>
      </vt:variant>
    </vt:vector>
  </HeadingPairs>
  <TitlesOfParts>
    <vt:vector size="52" baseType="lpstr">
      <vt:lpstr>Arial</vt:lpstr>
      <vt:lpstr>新細明體</vt:lpstr>
      <vt:lpstr>Wingdings</vt:lpstr>
      <vt:lpstr>標楷體</vt:lpstr>
      <vt:lpstr>Times New Roman</vt:lpstr>
      <vt:lpstr>Symbol</vt:lpstr>
      <vt:lpstr>Calibri</vt:lpstr>
      <vt:lpstr>華康中楷體</vt:lpstr>
      <vt:lpstr>Script MT Bold</vt:lpstr>
      <vt:lpstr>1_Default Design</vt:lpstr>
      <vt:lpstr>1_Default Design</vt:lpstr>
      <vt:lpstr>CS ChemDraw Drawing</vt:lpstr>
      <vt:lpstr>圖表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The cytotoxicity of selected indolizino[6,7-b]indole derivatives against NSCLC cells growth in vitro (IC50, µM)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投影片 31</vt:lpstr>
      <vt:lpstr>投影片 32</vt:lpstr>
      <vt:lpstr>投影片 33</vt:lpstr>
      <vt:lpstr>投影片 34</vt:lpstr>
      <vt:lpstr>投影片 35</vt:lpstr>
      <vt:lpstr>投影片 36</vt:lpstr>
      <vt:lpstr>投影片 37</vt:lpstr>
      <vt:lpstr>投影片 38</vt:lpstr>
      <vt:lpstr>投影片 39</vt:lpstr>
    </vt:vector>
  </TitlesOfParts>
  <Company>Teva Neuroscience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TNS</dc:creator>
  <cp:lastModifiedBy>Dr.Su</cp:lastModifiedBy>
  <cp:revision>575</cp:revision>
  <cp:lastPrinted>2011-10-16T05:52:46Z</cp:lastPrinted>
  <dcterms:created xsi:type="dcterms:W3CDTF">2008-12-22T16:46:23Z</dcterms:created>
  <dcterms:modified xsi:type="dcterms:W3CDTF">2015-03-16T05:06:43Z</dcterms:modified>
</cp:coreProperties>
</file>