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84" r:id="rId4"/>
  </p:sldMasterIdLst>
  <p:notesMasterIdLst>
    <p:notesMasterId r:id="rId31"/>
  </p:notesMasterIdLst>
  <p:handoutMasterIdLst>
    <p:handoutMasterId r:id="rId32"/>
  </p:handoutMasterIdLst>
  <p:sldIdLst>
    <p:sldId id="320" r:id="rId5"/>
    <p:sldId id="321" r:id="rId6"/>
    <p:sldId id="283" r:id="rId7"/>
    <p:sldId id="269" r:id="rId8"/>
    <p:sldId id="319" r:id="rId9"/>
    <p:sldId id="322" r:id="rId10"/>
    <p:sldId id="273" r:id="rId11"/>
    <p:sldId id="275" r:id="rId12"/>
    <p:sldId id="284" r:id="rId13"/>
    <p:sldId id="315" r:id="rId14"/>
    <p:sldId id="325" r:id="rId15"/>
    <p:sldId id="294" r:id="rId16"/>
    <p:sldId id="285" r:id="rId17"/>
    <p:sldId id="287" r:id="rId18"/>
    <p:sldId id="288" r:id="rId19"/>
    <p:sldId id="341" r:id="rId20"/>
    <p:sldId id="332" r:id="rId21"/>
    <p:sldId id="339" r:id="rId22"/>
    <p:sldId id="282" r:id="rId23"/>
    <p:sldId id="340" r:id="rId24"/>
    <p:sldId id="333" r:id="rId25"/>
    <p:sldId id="302" r:id="rId26"/>
    <p:sldId id="337" r:id="rId27"/>
    <p:sldId id="277" r:id="rId28"/>
    <p:sldId id="338" r:id="rId29"/>
    <p:sldId id="278" r:id="rId3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7" autoAdjust="0"/>
    <p:restoredTop sz="94698" autoAdjust="0"/>
  </p:normalViewPr>
  <p:slideViewPr>
    <p:cSldViewPr snapToGrid="0" snapToObjects="1">
      <p:cViewPr>
        <p:scale>
          <a:sx n="75" d="100"/>
          <a:sy n="75" d="100"/>
        </p:scale>
        <p:origin x="-942"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855BB84-2D10-EB41-B545-EECC4183F77E}" type="datetimeFigureOut">
              <a:rPr lang="en-US" smtClean="0"/>
              <a:t>4/22/2016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78D478D-5380-944D-B2C9-57F82495E519}" type="slidenum">
              <a:rPr lang="en-US" smtClean="0"/>
              <a:t>‹#›</a:t>
            </a:fld>
            <a:endParaRPr lang="en-US"/>
          </a:p>
        </p:txBody>
      </p:sp>
    </p:spTree>
    <p:extLst>
      <p:ext uri="{BB962C8B-B14F-4D97-AF65-F5344CB8AC3E}">
        <p14:creationId xmlns:p14="http://schemas.microsoft.com/office/powerpoint/2010/main" val="24164779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NZ"/>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6FE1FA3-E9D0-4BA9-991D-0FDED68B76D4}" type="datetimeFigureOut">
              <a:rPr lang="en-NZ" smtClean="0"/>
              <a:t>22/04/2016</a:t>
            </a:fld>
            <a:endParaRPr lang="en-NZ"/>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NZ"/>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NZ"/>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NZ"/>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19A8447-F8AB-4701-A705-285658F236F0}" type="slidenum">
              <a:rPr lang="en-NZ" smtClean="0"/>
              <a:t>‹#›</a:t>
            </a:fld>
            <a:endParaRPr lang="en-NZ"/>
          </a:p>
        </p:txBody>
      </p:sp>
    </p:spTree>
    <p:extLst>
      <p:ext uri="{BB962C8B-B14F-4D97-AF65-F5344CB8AC3E}">
        <p14:creationId xmlns:p14="http://schemas.microsoft.com/office/powerpoint/2010/main" val="1381186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dirty="0"/>
          </a:p>
        </p:txBody>
      </p:sp>
      <p:sp>
        <p:nvSpPr>
          <p:cNvPr id="4" name="Slide Number Placeholder 3"/>
          <p:cNvSpPr>
            <a:spLocks noGrp="1"/>
          </p:cNvSpPr>
          <p:nvPr>
            <p:ph type="sldNum" sz="quarter" idx="10"/>
          </p:nvPr>
        </p:nvSpPr>
        <p:spPr/>
        <p:txBody>
          <a:bodyPr/>
          <a:lstStyle/>
          <a:p>
            <a:fld id="{A19A8447-F8AB-4701-A705-285658F236F0}" type="slidenum">
              <a:rPr lang="en-NZ" smtClean="0"/>
              <a:t>16</a:t>
            </a:fld>
            <a:endParaRPr lang="en-NZ"/>
          </a:p>
        </p:txBody>
      </p:sp>
    </p:spTree>
    <p:extLst>
      <p:ext uri="{BB962C8B-B14F-4D97-AF65-F5344CB8AC3E}">
        <p14:creationId xmlns:p14="http://schemas.microsoft.com/office/powerpoint/2010/main" val="241260315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1.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2.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0.png"/><Relationship Id="rId1" Type="http://schemas.openxmlformats.org/officeDocument/2006/relationships/slideMaster" Target="../slideMasters/slideMaster1.xml"/><Relationship Id="rId4" Type="http://schemas.openxmlformats.org/officeDocument/2006/relationships/image" Target="../media/image1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0" name="Picture 9" descr="Blue Background.pn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11" name="Title 1"/>
          <p:cNvSpPr>
            <a:spLocks noGrp="1"/>
          </p:cNvSpPr>
          <p:nvPr>
            <p:ph type="ctrTitle"/>
          </p:nvPr>
        </p:nvSpPr>
        <p:spPr>
          <a:xfrm>
            <a:off x="300702" y="1303409"/>
            <a:ext cx="7772400" cy="792738"/>
          </a:xfrm>
          <a:prstGeom prst="rect">
            <a:avLst/>
          </a:prstGeom>
        </p:spPr>
        <p:txBody>
          <a:bodyPr>
            <a:normAutofit/>
          </a:bodyPr>
          <a:lstStyle>
            <a:lvl1pPr algn="l">
              <a:defRPr>
                <a:solidFill>
                  <a:schemeClr val="bg1"/>
                </a:solidFill>
                <a:latin typeface="Verdana"/>
                <a:cs typeface="Verdana"/>
              </a:defRPr>
            </a:lvl1pPr>
          </a:lstStyle>
          <a:p>
            <a:endParaRPr lang="en-US" b="1" dirty="0"/>
          </a:p>
        </p:txBody>
      </p:sp>
      <p:sp>
        <p:nvSpPr>
          <p:cNvPr id="12" name="Subtitle 2"/>
          <p:cNvSpPr>
            <a:spLocks noGrp="1"/>
          </p:cNvSpPr>
          <p:nvPr>
            <p:ph type="subTitle" idx="1"/>
          </p:nvPr>
        </p:nvSpPr>
        <p:spPr>
          <a:xfrm>
            <a:off x="300702" y="2067375"/>
            <a:ext cx="6400800" cy="606201"/>
          </a:xfrm>
          <a:prstGeom prst="rect">
            <a:avLst/>
          </a:prstGeom>
        </p:spPr>
        <p:txBody>
          <a:bodyPr/>
          <a:lstStyle>
            <a:lvl1pPr marL="0" indent="0">
              <a:buNone/>
              <a:defRPr sz="2400">
                <a:solidFill>
                  <a:srgbClr val="FFFFFF"/>
                </a:solidFill>
                <a:latin typeface="Verdana"/>
                <a:cs typeface="Verdana"/>
              </a:defRPr>
            </a:lvl1pPr>
          </a:lstStyle>
          <a:p>
            <a:endParaRPr lang="en-US" dirty="0"/>
          </a:p>
        </p:txBody>
      </p:sp>
      <p:sp>
        <p:nvSpPr>
          <p:cNvPr id="6" name="Slide Number Placeholder 5"/>
          <p:cNvSpPr>
            <a:spLocks noGrp="1"/>
          </p:cNvSpPr>
          <p:nvPr>
            <p:ph type="sldNum" sz="quarter" idx="12"/>
          </p:nvPr>
        </p:nvSpPr>
        <p:spPr/>
        <p:txBody>
          <a:bodyPr/>
          <a:lstStyle/>
          <a:p>
            <a:fld id="{555F3AB9-C005-DD4C-BE3C-F45C11C62C04}" type="slidenum">
              <a:rPr lang="en-US" smtClean="0"/>
              <a:t>‹#›</a:t>
            </a:fld>
            <a:endParaRPr lang="en-US"/>
          </a:p>
        </p:txBody>
      </p:sp>
      <p:pic>
        <p:nvPicPr>
          <p:cNvPr id="8" name="Picture 7"/>
          <p:cNvPicPr>
            <a:picLocks noChangeAspect="1"/>
          </p:cNvPicPr>
          <p:nvPr userDrawn="1"/>
        </p:nvPicPr>
        <p:blipFill>
          <a:blip r:embed="rId3"/>
          <a:stretch>
            <a:fillRect/>
          </a:stretch>
        </p:blipFill>
        <p:spPr>
          <a:xfrm>
            <a:off x="223552" y="5718176"/>
            <a:ext cx="1765300" cy="927100"/>
          </a:xfrm>
          <a:prstGeom prst="rect">
            <a:avLst/>
          </a:prstGeom>
        </p:spPr>
      </p:pic>
      <p:pic>
        <p:nvPicPr>
          <p:cNvPr id="9" name="Picture 8" descr="Nursing2.png"/>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905921" y="880052"/>
            <a:ext cx="3563592" cy="5989088"/>
          </a:xfrm>
          <a:prstGeom prst="rect">
            <a:avLst/>
          </a:prstGeom>
        </p:spPr>
      </p:pic>
    </p:spTree>
    <p:extLst>
      <p:ext uri="{BB962C8B-B14F-4D97-AF65-F5344CB8AC3E}">
        <p14:creationId xmlns:p14="http://schemas.microsoft.com/office/powerpoint/2010/main" val="22465510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pic>
        <p:nvPicPr>
          <p:cNvPr id="5" name="Picture 4" descr="Blue Small Strip.pn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rot="10800000" flipH="1">
            <a:off x="-1" y="0"/>
            <a:ext cx="1625600" cy="6868856"/>
          </a:xfrm>
          <a:prstGeom prst="rect">
            <a:avLst/>
          </a:prstGeom>
        </p:spPr>
      </p:pic>
      <p:pic>
        <p:nvPicPr>
          <p:cNvPr id="6" name="Picture 5" descr="UCOL Logo White [Converted].eps.ai"/>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32144" y="5769348"/>
            <a:ext cx="1713180" cy="1210620"/>
          </a:xfrm>
          <a:prstGeom prst="rect">
            <a:avLst/>
          </a:prstGeom>
        </p:spPr>
      </p:pic>
      <p:sp>
        <p:nvSpPr>
          <p:cNvPr id="7" name="Title 1"/>
          <p:cNvSpPr>
            <a:spLocks noGrp="1"/>
          </p:cNvSpPr>
          <p:nvPr>
            <p:ph type="title" idx="4294967295"/>
          </p:nvPr>
        </p:nvSpPr>
        <p:spPr>
          <a:xfrm>
            <a:off x="1900235" y="306001"/>
            <a:ext cx="6955895" cy="495022"/>
          </a:xfrm>
          <a:prstGeom prst="rect">
            <a:avLst/>
          </a:prstGeom>
        </p:spPr>
        <p:txBody>
          <a:bodyPr/>
          <a:lstStyle>
            <a:lvl1pPr algn="l">
              <a:defRPr/>
            </a:lvl1pPr>
          </a:lstStyle>
          <a:p>
            <a:r>
              <a:rPr lang="en-US" sz="3200" b="1" dirty="0" smtClean="0">
                <a:solidFill>
                  <a:srgbClr val="000090"/>
                </a:solidFill>
                <a:latin typeface="Verdana"/>
                <a:cs typeface="Verdana"/>
              </a:rPr>
              <a:t>Title here</a:t>
            </a:r>
            <a:endParaRPr lang="en-US" sz="3200" b="1" dirty="0">
              <a:solidFill>
                <a:srgbClr val="000090"/>
              </a:solidFill>
              <a:latin typeface="Verdana"/>
              <a:cs typeface="Verdana"/>
            </a:endParaRPr>
          </a:p>
        </p:txBody>
      </p:sp>
      <p:sp>
        <p:nvSpPr>
          <p:cNvPr id="8" name="Content Placeholder 2"/>
          <p:cNvSpPr>
            <a:spLocks noGrp="1"/>
          </p:cNvSpPr>
          <p:nvPr>
            <p:ph idx="4294967295"/>
          </p:nvPr>
        </p:nvSpPr>
        <p:spPr>
          <a:xfrm>
            <a:off x="1900235" y="1144093"/>
            <a:ext cx="6677705" cy="4978559"/>
          </a:xfrm>
          <a:prstGeom prst="rect">
            <a:avLst/>
          </a:prstGeom>
        </p:spPr>
        <p:txBody>
          <a:bodyPr/>
          <a:lstStyle>
            <a:lvl1pPr>
              <a:defRPr>
                <a:solidFill>
                  <a:schemeClr val="tx1">
                    <a:lumMod val="50000"/>
                    <a:lumOff val="50000"/>
                  </a:schemeClr>
                </a:solidFill>
                <a:latin typeface="Verdana"/>
                <a:cs typeface="Verdana"/>
              </a:defRPr>
            </a:lvl1pPr>
          </a:lstStyle>
          <a:p>
            <a:r>
              <a:rPr lang="en-US" sz="2000" dirty="0" smtClean="0"/>
              <a:t>Text here</a:t>
            </a:r>
            <a:endParaRPr lang="en-US" sz="2000" dirty="0"/>
          </a:p>
        </p:txBody>
      </p:sp>
      <p:sp>
        <p:nvSpPr>
          <p:cNvPr id="9" name="TextBox 8"/>
          <p:cNvSpPr txBox="1"/>
          <p:nvPr userDrawn="1"/>
        </p:nvSpPr>
        <p:spPr>
          <a:xfrm>
            <a:off x="1900235" y="6432273"/>
            <a:ext cx="5892800" cy="452431"/>
          </a:xfrm>
          <a:prstGeom prst="rect">
            <a:avLst/>
          </a:prstGeom>
          <a:noFill/>
        </p:spPr>
        <p:txBody>
          <a:bodyPr wrap="square" rtlCol="0">
            <a:spAutoFit/>
          </a:bodyPr>
          <a:lstStyle/>
          <a:p>
            <a:r>
              <a:rPr lang="en-US" sz="780" b="1" dirty="0" smtClean="0">
                <a:solidFill>
                  <a:schemeClr val="bg1">
                    <a:lumMod val="65000"/>
                  </a:schemeClr>
                </a:solidFill>
                <a:latin typeface="Verdana"/>
                <a:cs typeface="Verdana"/>
              </a:rPr>
              <a:t>Our Vision</a:t>
            </a:r>
            <a:r>
              <a:rPr lang="en-US" sz="780" b="1" baseline="0" dirty="0" smtClean="0">
                <a:solidFill>
                  <a:schemeClr val="bg1">
                    <a:lumMod val="65000"/>
                  </a:schemeClr>
                </a:solidFill>
                <a:latin typeface="Verdana"/>
                <a:cs typeface="Verdana"/>
              </a:rPr>
              <a:t> </a:t>
            </a:r>
            <a:r>
              <a:rPr lang="en-US" sz="780" b="1" kern="1200" dirty="0" smtClean="0">
                <a:solidFill>
                  <a:schemeClr val="bg1">
                    <a:lumMod val="65000"/>
                  </a:schemeClr>
                </a:solidFill>
                <a:latin typeface="Verdana"/>
                <a:ea typeface="+mn-ea"/>
                <a:cs typeface="Verdana"/>
              </a:rPr>
              <a:t>O </a:t>
            </a:r>
            <a:r>
              <a:rPr lang="en-US" sz="780" b="1" kern="1200" dirty="0" err="1" smtClean="0">
                <a:solidFill>
                  <a:schemeClr val="bg1">
                    <a:lumMod val="65000"/>
                  </a:schemeClr>
                </a:solidFill>
                <a:latin typeface="Verdana"/>
                <a:ea typeface="+mn-ea"/>
                <a:cs typeface="Verdana"/>
              </a:rPr>
              <a:t>Tatou</a:t>
            </a:r>
            <a:r>
              <a:rPr lang="en-US" sz="780" b="1" kern="1200" dirty="0" smtClean="0">
                <a:solidFill>
                  <a:schemeClr val="bg1">
                    <a:lumMod val="65000"/>
                  </a:schemeClr>
                </a:solidFill>
                <a:latin typeface="Verdana"/>
                <a:ea typeface="+mn-ea"/>
                <a:cs typeface="Verdana"/>
              </a:rPr>
              <a:t> </a:t>
            </a:r>
            <a:r>
              <a:rPr lang="en-US" sz="780" b="1" kern="1200" dirty="0" err="1" smtClean="0">
                <a:solidFill>
                  <a:schemeClr val="bg1">
                    <a:lumMod val="65000"/>
                  </a:schemeClr>
                </a:solidFill>
                <a:latin typeface="Verdana"/>
                <a:ea typeface="+mn-ea"/>
                <a:cs typeface="Verdana"/>
              </a:rPr>
              <a:t>Kitenga</a:t>
            </a:r>
            <a:r>
              <a:rPr lang="en-US" sz="780" b="1" kern="1200" dirty="0" smtClean="0">
                <a:solidFill>
                  <a:schemeClr val="bg1">
                    <a:lumMod val="65000"/>
                  </a:schemeClr>
                </a:solidFill>
                <a:latin typeface="Verdana"/>
                <a:ea typeface="+mn-ea"/>
                <a:cs typeface="Verdana"/>
              </a:rPr>
              <a:t> </a:t>
            </a:r>
            <a:r>
              <a:rPr lang="en-US" sz="780" kern="1200" dirty="0" smtClean="0">
                <a:solidFill>
                  <a:schemeClr val="bg1">
                    <a:lumMod val="65000"/>
                  </a:schemeClr>
                </a:solidFill>
                <a:latin typeface="Verdana"/>
                <a:ea typeface="+mn-ea"/>
                <a:cs typeface="Verdana"/>
              </a:rPr>
              <a:t>– </a:t>
            </a:r>
            <a:r>
              <a:rPr lang="en-US" sz="780" i="1" kern="1200" dirty="0" smtClean="0">
                <a:solidFill>
                  <a:schemeClr val="bg1">
                    <a:lumMod val="65000"/>
                  </a:schemeClr>
                </a:solidFill>
                <a:latin typeface="Verdana"/>
                <a:ea typeface="+mn-ea"/>
                <a:cs typeface="Verdana"/>
              </a:rPr>
              <a:t>To inspire students, businesses and communities to succeed</a:t>
            </a:r>
          </a:p>
          <a:p>
            <a:pPr marL="0" marR="0" indent="0" algn="l" defTabSz="457200" rtl="0" eaLnBrk="1" fontAlgn="auto" latinLnBrk="0" hangingPunct="1">
              <a:lnSpc>
                <a:spcPct val="100000"/>
              </a:lnSpc>
              <a:spcBef>
                <a:spcPts val="0"/>
              </a:spcBef>
              <a:spcAft>
                <a:spcPts val="0"/>
              </a:spcAft>
              <a:buClrTx/>
              <a:buSzTx/>
              <a:buFontTx/>
              <a:buNone/>
              <a:tabLst/>
              <a:defRPr/>
            </a:pPr>
            <a:r>
              <a:rPr lang="en-US" sz="780" b="1" kern="1200" dirty="0" smtClean="0">
                <a:solidFill>
                  <a:schemeClr val="bg1">
                    <a:lumMod val="65000"/>
                  </a:schemeClr>
                </a:solidFill>
                <a:latin typeface="Verdana"/>
                <a:ea typeface="+mn-ea"/>
                <a:cs typeface="Verdana"/>
              </a:rPr>
              <a:t>Our Mission </a:t>
            </a:r>
            <a:r>
              <a:rPr lang="en-US" sz="780" b="1" kern="1200" dirty="0" err="1" smtClean="0">
                <a:solidFill>
                  <a:schemeClr val="bg1">
                    <a:lumMod val="65000"/>
                  </a:schemeClr>
                </a:solidFill>
                <a:latin typeface="Verdana"/>
                <a:ea typeface="+mn-ea"/>
                <a:cs typeface="Verdana"/>
              </a:rPr>
              <a:t>Tatou</a:t>
            </a:r>
            <a:r>
              <a:rPr lang="en-US" sz="780" b="1" kern="1200" dirty="0" smtClean="0">
                <a:solidFill>
                  <a:schemeClr val="bg1">
                    <a:lumMod val="65000"/>
                  </a:schemeClr>
                </a:solidFill>
                <a:latin typeface="Verdana"/>
                <a:ea typeface="+mn-ea"/>
                <a:cs typeface="Verdana"/>
              </a:rPr>
              <a:t> </a:t>
            </a:r>
            <a:r>
              <a:rPr lang="en-US" sz="780" b="1" kern="1200" dirty="0" err="1" smtClean="0">
                <a:solidFill>
                  <a:schemeClr val="bg1">
                    <a:lumMod val="65000"/>
                  </a:schemeClr>
                </a:solidFill>
                <a:latin typeface="Verdana"/>
                <a:ea typeface="+mn-ea"/>
                <a:cs typeface="Verdana"/>
              </a:rPr>
              <a:t>Misioni</a:t>
            </a:r>
            <a:r>
              <a:rPr lang="en-US" sz="780" b="1" kern="1200" dirty="0" smtClean="0">
                <a:solidFill>
                  <a:schemeClr val="bg1">
                    <a:lumMod val="65000"/>
                  </a:schemeClr>
                </a:solidFill>
                <a:latin typeface="Verdana"/>
                <a:ea typeface="+mn-ea"/>
                <a:cs typeface="Verdana"/>
              </a:rPr>
              <a:t> </a:t>
            </a:r>
            <a:r>
              <a:rPr lang="en-US" sz="780" kern="1200" dirty="0" smtClean="0">
                <a:solidFill>
                  <a:schemeClr val="bg1">
                    <a:lumMod val="65000"/>
                  </a:schemeClr>
                </a:solidFill>
                <a:latin typeface="Verdana"/>
                <a:ea typeface="+mn-ea"/>
                <a:cs typeface="Verdana"/>
              </a:rPr>
              <a:t>– </a:t>
            </a:r>
            <a:r>
              <a:rPr lang="en-US" sz="780" i="1" kern="1200" dirty="0" smtClean="0">
                <a:solidFill>
                  <a:schemeClr val="bg1">
                    <a:lumMod val="65000"/>
                  </a:schemeClr>
                </a:solidFill>
                <a:latin typeface="Verdana"/>
                <a:ea typeface="+mn-ea"/>
                <a:cs typeface="Verdana"/>
              </a:rPr>
              <a:t>Develop great graduates who make a difference wherever they work in the world</a:t>
            </a:r>
          </a:p>
          <a:p>
            <a:endParaRPr lang="en-US" sz="780" dirty="0">
              <a:solidFill>
                <a:schemeClr val="bg1">
                  <a:lumMod val="65000"/>
                </a:schemeClr>
              </a:solidFill>
              <a:latin typeface="Verdana"/>
              <a:cs typeface="Verdana"/>
            </a:endParaRPr>
          </a:p>
        </p:txBody>
      </p:sp>
    </p:spTree>
    <p:extLst>
      <p:ext uri="{BB962C8B-B14F-4D97-AF65-F5344CB8AC3E}">
        <p14:creationId xmlns:p14="http://schemas.microsoft.com/office/powerpoint/2010/main" val="35575287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pic>
        <p:nvPicPr>
          <p:cNvPr id="11" name="Picture 10" descr="Blue Background.pn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10" name="Picture 9"/>
          <p:cNvPicPr>
            <a:picLocks noChangeAspect="1"/>
          </p:cNvPicPr>
          <p:nvPr userDrawn="1"/>
        </p:nvPicPr>
        <p:blipFill>
          <a:blip r:embed="rId3"/>
          <a:stretch>
            <a:fillRect/>
          </a:stretch>
        </p:blipFill>
        <p:spPr>
          <a:xfrm>
            <a:off x="223552" y="5718176"/>
            <a:ext cx="1765300" cy="927100"/>
          </a:xfrm>
          <a:prstGeom prst="rect">
            <a:avLst/>
          </a:prstGeom>
        </p:spPr>
      </p:pic>
      <p:sp>
        <p:nvSpPr>
          <p:cNvPr id="7" name="Title 1"/>
          <p:cNvSpPr>
            <a:spLocks noGrp="1"/>
          </p:cNvSpPr>
          <p:nvPr>
            <p:ph type="ctrTitle"/>
          </p:nvPr>
        </p:nvSpPr>
        <p:spPr>
          <a:xfrm>
            <a:off x="300702" y="1303409"/>
            <a:ext cx="7772400" cy="792738"/>
          </a:xfrm>
          <a:prstGeom prst="rect">
            <a:avLst/>
          </a:prstGeom>
        </p:spPr>
        <p:txBody>
          <a:bodyPr>
            <a:normAutofit/>
          </a:bodyPr>
          <a:lstStyle>
            <a:lvl1pPr algn="l">
              <a:defRPr>
                <a:solidFill>
                  <a:schemeClr val="bg1"/>
                </a:solidFill>
                <a:latin typeface="Verdana"/>
                <a:cs typeface="Verdana"/>
              </a:defRPr>
            </a:lvl1pPr>
          </a:lstStyle>
          <a:p>
            <a:endParaRPr lang="en-US" b="1" dirty="0"/>
          </a:p>
        </p:txBody>
      </p:sp>
      <p:sp>
        <p:nvSpPr>
          <p:cNvPr id="8" name="Subtitle 2"/>
          <p:cNvSpPr>
            <a:spLocks noGrp="1"/>
          </p:cNvSpPr>
          <p:nvPr>
            <p:ph type="subTitle" idx="1"/>
          </p:nvPr>
        </p:nvSpPr>
        <p:spPr>
          <a:xfrm>
            <a:off x="300702" y="2067375"/>
            <a:ext cx="6400800" cy="606201"/>
          </a:xfrm>
          <a:prstGeom prst="rect">
            <a:avLst/>
          </a:prstGeom>
        </p:spPr>
        <p:txBody>
          <a:bodyPr/>
          <a:lstStyle>
            <a:lvl1pPr marL="0" indent="0">
              <a:buNone/>
              <a:defRPr sz="2400">
                <a:solidFill>
                  <a:srgbClr val="FFFFFF"/>
                </a:solidFill>
                <a:latin typeface="Verdana"/>
                <a:cs typeface="Verdana"/>
              </a:defRPr>
            </a:lvl1pPr>
          </a:lstStyle>
          <a:p>
            <a:endParaRPr lang="en-US" dirty="0"/>
          </a:p>
        </p:txBody>
      </p:sp>
      <p:pic>
        <p:nvPicPr>
          <p:cNvPr id="2" name="Picture 1" descr="Nursing2.png"/>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905921" y="880052"/>
            <a:ext cx="3563592" cy="5989088"/>
          </a:xfrm>
          <a:prstGeom prst="rect">
            <a:avLst/>
          </a:prstGeom>
        </p:spPr>
      </p:pic>
    </p:spTree>
    <p:extLst>
      <p:ext uri="{BB962C8B-B14F-4D97-AF65-F5344CB8AC3E}">
        <p14:creationId xmlns:p14="http://schemas.microsoft.com/office/powerpoint/2010/main" val="305505145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pic>
        <p:nvPicPr>
          <p:cNvPr id="11" name="Picture 10" descr="Blue Background.pn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10" name="Picture 9"/>
          <p:cNvPicPr>
            <a:picLocks noChangeAspect="1"/>
          </p:cNvPicPr>
          <p:nvPr userDrawn="1"/>
        </p:nvPicPr>
        <p:blipFill>
          <a:blip r:embed="rId3"/>
          <a:stretch>
            <a:fillRect/>
          </a:stretch>
        </p:blipFill>
        <p:spPr>
          <a:xfrm>
            <a:off x="223552" y="5718176"/>
            <a:ext cx="1765300" cy="927100"/>
          </a:xfrm>
          <a:prstGeom prst="rect">
            <a:avLst/>
          </a:prstGeom>
        </p:spPr>
      </p:pic>
      <p:sp>
        <p:nvSpPr>
          <p:cNvPr id="12" name="Title 1"/>
          <p:cNvSpPr>
            <a:spLocks noGrp="1"/>
          </p:cNvSpPr>
          <p:nvPr>
            <p:ph type="ctrTitle"/>
          </p:nvPr>
        </p:nvSpPr>
        <p:spPr>
          <a:xfrm>
            <a:off x="300702" y="1303409"/>
            <a:ext cx="7772400" cy="792738"/>
          </a:xfrm>
          <a:prstGeom prst="rect">
            <a:avLst/>
          </a:prstGeom>
        </p:spPr>
        <p:txBody>
          <a:bodyPr>
            <a:normAutofit/>
          </a:bodyPr>
          <a:lstStyle>
            <a:lvl1pPr algn="l">
              <a:defRPr>
                <a:solidFill>
                  <a:schemeClr val="bg1"/>
                </a:solidFill>
                <a:latin typeface="Verdana"/>
                <a:cs typeface="Verdana"/>
              </a:defRPr>
            </a:lvl1pPr>
          </a:lstStyle>
          <a:p>
            <a:endParaRPr lang="en-US" b="1" dirty="0"/>
          </a:p>
        </p:txBody>
      </p:sp>
      <p:sp>
        <p:nvSpPr>
          <p:cNvPr id="13" name="Subtitle 2"/>
          <p:cNvSpPr>
            <a:spLocks noGrp="1"/>
          </p:cNvSpPr>
          <p:nvPr>
            <p:ph type="subTitle" idx="1"/>
          </p:nvPr>
        </p:nvSpPr>
        <p:spPr>
          <a:xfrm>
            <a:off x="300702" y="2067375"/>
            <a:ext cx="6400800" cy="606201"/>
          </a:xfrm>
          <a:prstGeom prst="rect">
            <a:avLst/>
          </a:prstGeom>
        </p:spPr>
        <p:txBody>
          <a:bodyPr/>
          <a:lstStyle>
            <a:lvl1pPr marL="0" indent="0">
              <a:buNone/>
              <a:defRPr sz="2400">
                <a:solidFill>
                  <a:srgbClr val="FFFFFF"/>
                </a:solidFill>
                <a:latin typeface="Verdana"/>
                <a:cs typeface="Verdana"/>
              </a:defRPr>
            </a:lvl1pPr>
          </a:lstStyle>
          <a:p>
            <a:endParaRPr lang="en-US" dirty="0"/>
          </a:p>
        </p:txBody>
      </p:sp>
      <p:pic>
        <p:nvPicPr>
          <p:cNvPr id="2" name="Picture 1" descr="Gen1.png"/>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471045" y="1202743"/>
            <a:ext cx="4040609" cy="5655257"/>
          </a:xfrm>
          <a:prstGeom prst="rect">
            <a:avLst/>
          </a:prstGeom>
        </p:spPr>
      </p:pic>
    </p:spTree>
    <p:extLst>
      <p:ext uri="{BB962C8B-B14F-4D97-AF65-F5344CB8AC3E}">
        <p14:creationId xmlns:p14="http://schemas.microsoft.com/office/powerpoint/2010/main" val="306282008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pic>
        <p:nvPicPr>
          <p:cNvPr id="11" name="Picture 10" descr="Blue Background.pn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10" name="Picture 9"/>
          <p:cNvPicPr>
            <a:picLocks noChangeAspect="1"/>
          </p:cNvPicPr>
          <p:nvPr userDrawn="1"/>
        </p:nvPicPr>
        <p:blipFill>
          <a:blip r:embed="rId3"/>
          <a:stretch>
            <a:fillRect/>
          </a:stretch>
        </p:blipFill>
        <p:spPr>
          <a:xfrm>
            <a:off x="223552" y="5718176"/>
            <a:ext cx="1765300" cy="927100"/>
          </a:xfrm>
          <a:prstGeom prst="rect">
            <a:avLst/>
          </a:prstGeom>
        </p:spPr>
      </p:pic>
      <p:sp>
        <p:nvSpPr>
          <p:cNvPr id="12" name="Title 1"/>
          <p:cNvSpPr>
            <a:spLocks noGrp="1"/>
          </p:cNvSpPr>
          <p:nvPr>
            <p:ph type="ctrTitle"/>
          </p:nvPr>
        </p:nvSpPr>
        <p:spPr>
          <a:xfrm>
            <a:off x="300702" y="1303409"/>
            <a:ext cx="7772400" cy="792738"/>
          </a:xfrm>
          <a:prstGeom prst="rect">
            <a:avLst/>
          </a:prstGeom>
        </p:spPr>
        <p:txBody>
          <a:bodyPr>
            <a:normAutofit/>
          </a:bodyPr>
          <a:lstStyle>
            <a:lvl1pPr algn="l">
              <a:defRPr>
                <a:solidFill>
                  <a:schemeClr val="bg1"/>
                </a:solidFill>
                <a:latin typeface="Verdana"/>
                <a:cs typeface="Verdana"/>
              </a:defRPr>
            </a:lvl1pPr>
          </a:lstStyle>
          <a:p>
            <a:endParaRPr lang="en-US" b="1" dirty="0"/>
          </a:p>
        </p:txBody>
      </p:sp>
      <p:sp>
        <p:nvSpPr>
          <p:cNvPr id="13" name="Subtitle 2"/>
          <p:cNvSpPr>
            <a:spLocks noGrp="1"/>
          </p:cNvSpPr>
          <p:nvPr>
            <p:ph type="subTitle" idx="1"/>
          </p:nvPr>
        </p:nvSpPr>
        <p:spPr>
          <a:xfrm>
            <a:off x="300702" y="2067375"/>
            <a:ext cx="6400800" cy="606201"/>
          </a:xfrm>
          <a:prstGeom prst="rect">
            <a:avLst/>
          </a:prstGeom>
        </p:spPr>
        <p:txBody>
          <a:bodyPr/>
          <a:lstStyle>
            <a:lvl1pPr marL="0" indent="0">
              <a:buNone/>
              <a:defRPr sz="2400">
                <a:solidFill>
                  <a:srgbClr val="FFFFFF"/>
                </a:solidFill>
                <a:latin typeface="Verdana"/>
                <a:cs typeface="Verdana"/>
              </a:defRPr>
            </a:lvl1pPr>
          </a:lstStyle>
          <a:p>
            <a:endParaRPr lang="en-US" dirty="0"/>
          </a:p>
        </p:txBody>
      </p:sp>
      <p:pic>
        <p:nvPicPr>
          <p:cNvPr id="3" name="Picture 2" descr="Auto1.png"/>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451793" y="768653"/>
            <a:ext cx="2575379" cy="6858000"/>
          </a:xfrm>
          <a:prstGeom prst="rect">
            <a:avLst/>
          </a:prstGeom>
        </p:spPr>
      </p:pic>
    </p:spTree>
    <p:extLst>
      <p:ext uri="{BB962C8B-B14F-4D97-AF65-F5344CB8AC3E}">
        <p14:creationId xmlns:p14="http://schemas.microsoft.com/office/powerpoint/2010/main" val="1975756820"/>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pic>
        <p:nvPicPr>
          <p:cNvPr id="11" name="Picture 10" descr="Blue Background.pn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10" name="Picture 9"/>
          <p:cNvPicPr>
            <a:picLocks noChangeAspect="1"/>
          </p:cNvPicPr>
          <p:nvPr userDrawn="1"/>
        </p:nvPicPr>
        <p:blipFill>
          <a:blip r:embed="rId3"/>
          <a:stretch>
            <a:fillRect/>
          </a:stretch>
        </p:blipFill>
        <p:spPr>
          <a:xfrm>
            <a:off x="223552" y="5718176"/>
            <a:ext cx="1765300" cy="927100"/>
          </a:xfrm>
          <a:prstGeom prst="rect">
            <a:avLst/>
          </a:prstGeom>
        </p:spPr>
      </p:pic>
      <p:sp>
        <p:nvSpPr>
          <p:cNvPr id="12" name="Title 1"/>
          <p:cNvSpPr>
            <a:spLocks noGrp="1"/>
          </p:cNvSpPr>
          <p:nvPr>
            <p:ph type="ctrTitle"/>
          </p:nvPr>
        </p:nvSpPr>
        <p:spPr>
          <a:xfrm>
            <a:off x="300702" y="1303409"/>
            <a:ext cx="7772400" cy="792738"/>
          </a:xfrm>
          <a:prstGeom prst="rect">
            <a:avLst/>
          </a:prstGeom>
        </p:spPr>
        <p:txBody>
          <a:bodyPr>
            <a:normAutofit/>
          </a:bodyPr>
          <a:lstStyle>
            <a:lvl1pPr algn="l">
              <a:defRPr>
                <a:solidFill>
                  <a:schemeClr val="bg1"/>
                </a:solidFill>
                <a:latin typeface="Verdana"/>
                <a:cs typeface="Verdana"/>
              </a:defRPr>
            </a:lvl1pPr>
          </a:lstStyle>
          <a:p>
            <a:endParaRPr lang="en-US" b="1" dirty="0"/>
          </a:p>
        </p:txBody>
      </p:sp>
      <p:sp>
        <p:nvSpPr>
          <p:cNvPr id="13" name="Subtitle 2"/>
          <p:cNvSpPr>
            <a:spLocks noGrp="1"/>
          </p:cNvSpPr>
          <p:nvPr>
            <p:ph type="subTitle" idx="1"/>
          </p:nvPr>
        </p:nvSpPr>
        <p:spPr>
          <a:xfrm>
            <a:off x="300702" y="2067375"/>
            <a:ext cx="6400800" cy="606201"/>
          </a:xfrm>
          <a:prstGeom prst="rect">
            <a:avLst/>
          </a:prstGeom>
        </p:spPr>
        <p:txBody>
          <a:bodyPr/>
          <a:lstStyle>
            <a:lvl1pPr marL="0" indent="0">
              <a:buNone/>
              <a:defRPr sz="2400">
                <a:solidFill>
                  <a:srgbClr val="FFFFFF"/>
                </a:solidFill>
                <a:latin typeface="Verdana"/>
                <a:cs typeface="Verdana"/>
              </a:defRPr>
            </a:lvl1pPr>
          </a:lstStyle>
          <a:p>
            <a:endParaRPr lang="en-US" dirty="0"/>
          </a:p>
        </p:txBody>
      </p:sp>
      <p:pic>
        <p:nvPicPr>
          <p:cNvPr id="4" name="Picture 3" descr="hair1.png"/>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000373" y="1142242"/>
            <a:ext cx="3032760" cy="5949696"/>
          </a:xfrm>
          <a:prstGeom prst="rect">
            <a:avLst/>
          </a:prstGeom>
        </p:spPr>
      </p:pic>
    </p:spTree>
    <p:extLst>
      <p:ext uri="{BB962C8B-B14F-4D97-AF65-F5344CB8AC3E}">
        <p14:creationId xmlns:p14="http://schemas.microsoft.com/office/powerpoint/2010/main" val="197575682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pic>
        <p:nvPicPr>
          <p:cNvPr id="11" name="Picture 10" descr="Blue Background.pn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10" name="Picture 9"/>
          <p:cNvPicPr>
            <a:picLocks noChangeAspect="1"/>
          </p:cNvPicPr>
          <p:nvPr userDrawn="1"/>
        </p:nvPicPr>
        <p:blipFill>
          <a:blip r:embed="rId3"/>
          <a:stretch>
            <a:fillRect/>
          </a:stretch>
        </p:blipFill>
        <p:spPr>
          <a:xfrm>
            <a:off x="223552" y="5718176"/>
            <a:ext cx="1765300" cy="927100"/>
          </a:xfrm>
          <a:prstGeom prst="rect">
            <a:avLst/>
          </a:prstGeom>
        </p:spPr>
      </p:pic>
      <p:sp>
        <p:nvSpPr>
          <p:cNvPr id="12" name="Title 1"/>
          <p:cNvSpPr>
            <a:spLocks noGrp="1"/>
          </p:cNvSpPr>
          <p:nvPr>
            <p:ph type="ctrTitle"/>
          </p:nvPr>
        </p:nvSpPr>
        <p:spPr>
          <a:xfrm>
            <a:off x="300702" y="1303409"/>
            <a:ext cx="7772400" cy="792738"/>
          </a:xfrm>
          <a:prstGeom prst="rect">
            <a:avLst/>
          </a:prstGeom>
        </p:spPr>
        <p:txBody>
          <a:bodyPr>
            <a:normAutofit/>
          </a:bodyPr>
          <a:lstStyle>
            <a:lvl1pPr algn="l">
              <a:defRPr>
                <a:solidFill>
                  <a:schemeClr val="bg1"/>
                </a:solidFill>
                <a:latin typeface="Verdana"/>
                <a:cs typeface="Verdana"/>
              </a:defRPr>
            </a:lvl1pPr>
          </a:lstStyle>
          <a:p>
            <a:endParaRPr lang="en-US" b="1" dirty="0"/>
          </a:p>
        </p:txBody>
      </p:sp>
      <p:sp>
        <p:nvSpPr>
          <p:cNvPr id="13" name="Subtitle 2"/>
          <p:cNvSpPr>
            <a:spLocks noGrp="1"/>
          </p:cNvSpPr>
          <p:nvPr>
            <p:ph type="subTitle" idx="1"/>
          </p:nvPr>
        </p:nvSpPr>
        <p:spPr>
          <a:xfrm>
            <a:off x="300702" y="2067375"/>
            <a:ext cx="6400800" cy="606201"/>
          </a:xfrm>
          <a:prstGeom prst="rect">
            <a:avLst/>
          </a:prstGeom>
        </p:spPr>
        <p:txBody>
          <a:bodyPr/>
          <a:lstStyle>
            <a:lvl1pPr marL="0" indent="0">
              <a:buNone/>
              <a:defRPr sz="2400">
                <a:solidFill>
                  <a:srgbClr val="FFFFFF"/>
                </a:solidFill>
                <a:latin typeface="Verdana"/>
                <a:cs typeface="Verdana"/>
              </a:defRPr>
            </a:lvl1pPr>
          </a:lstStyle>
          <a:p>
            <a:endParaRPr lang="en-US" dirty="0"/>
          </a:p>
        </p:txBody>
      </p:sp>
      <p:pic>
        <p:nvPicPr>
          <p:cNvPr id="3" name="Picture 2" descr="Maori1.png"/>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361527" y="967701"/>
            <a:ext cx="2977633" cy="6158021"/>
          </a:xfrm>
          <a:prstGeom prst="rect">
            <a:avLst/>
          </a:prstGeom>
        </p:spPr>
      </p:pic>
    </p:spTree>
    <p:extLst>
      <p:ext uri="{BB962C8B-B14F-4D97-AF65-F5344CB8AC3E}">
        <p14:creationId xmlns:p14="http://schemas.microsoft.com/office/powerpoint/2010/main" val="1975756820"/>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pic>
        <p:nvPicPr>
          <p:cNvPr id="11" name="Picture 10" descr="Blue Background.pn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10" name="Picture 9"/>
          <p:cNvPicPr>
            <a:picLocks noChangeAspect="1"/>
          </p:cNvPicPr>
          <p:nvPr userDrawn="1"/>
        </p:nvPicPr>
        <p:blipFill>
          <a:blip r:embed="rId3"/>
          <a:stretch>
            <a:fillRect/>
          </a:stretch>
        </p:blipFill>
        <p:spPr>
          <a:xfrm>
            <a:off x="223552" y="5718176"/>
            <a:ext cx="1765300" cy="927100"/>
          </a:xfrm>
          <a:prstGeom prst="rect">
            <a:avLst/>
          </a:prstGeom>
        </p:spPr>
      </p:pic>
      <p:sp>
        <p:nvSpPr>
          <p:cNvPr id="12" name="Title 1"/>
          <p:cNvSpPr>
            <a:spLocks noGrp="1"/>
          </p:cNvSpPr>
          <p:nvPr>
            <p:ph type="ctrTitle"/>
          </p:nvPr>
        </p:nvSpPr>
        <p:spPr>
          <a:xfrm>
            <a:off x="300702" y="1303409"/>
            <a:ext cx="7772400" cy="792738"/>
          </a:xfrm>
          <a:prstGeom prst="rect">
            <a:avLst/>
          </a:prstGeom>
        </p:spPr>
        <p:txBody>
          <a:bodyPr>
            <a:normAutofit/>
          </a:bodyPr>
          <a:lstStyle>
            <a:lvl1pPr algn="l">
              <a:defRPr>
                <a:solidFill>
                  <a:schemeClr val="bg1"/>
                </a:solidFill>
                <a:latin typeface="Verdana"/>
                <a:cs typeface="Verdana"/>
              </a:defRPr>
            </a:lvl1pPr>
          </a:lstStyle>
          <a:p>
            <a:endParaRPr lang="en-US" b="1" dirty="0"/>
          </a:p>
        </p:txBody>
      </p:sp>
      <p:sp>
        <p:nvSpPr>
          <p:cNvPr id="13" name="Subtitle 2"/>
          <p:cNvSpPr>
            <a:spLocks noGrp="1"/>
          </p:cNvSpPr>
          <p:nvPr>
            <p:ph type="subTitle" idx="1"/>
          </p:nvPr>
        </p:nvSpPr>
        <p:spPr>
          <a:xfrm>
            <a:off x="300702" y="2067375"/>
            <a:ext cx="6400800" cy="606201"/>
          </a:xfrm>
          <a:prstGeom prst="rect">
            <a:avLst/>
          </a:prstGeom>
        </p:spPr>
        <p:txBody>
          <a:bodyPr/>
          <a:lstStyle>
            <a:lvl1pPr marL="0" indent="0">
              <a:buNone/>
              <a:defRPr sz="2400">
                <a:solidFill>
                  <a:srgbClr val="FFFFFF"/>
                </a:solidFill>
                <a:latin typeface="Verdana"/>
                <a:cs typeface="Verdana"/>
              </a:defRPr>
            </a:lvl1pPr>
          </a:lstStyle>
          <a:p>
            <a:endParaRPr lang="en-US" dirty="0"/>
          </a:p>
        </p:txBody>
      </p:sp>
    </p:spTree>
    <p:extLst>
      <p:ext uri="{BB962C8B-B14F-4D97-AF65-F5344CB8AC3E}">
        <p14:creationId xmlns:p14="http://schemas.microsoft.com/office/powerpoint/2010/main" val="320744800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pic>
        <p:nvPicPr>
          <p:cNvPr id="9" name="Picture 8" descr="Blue Strip.pn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3251200" cy="6858000"/>
          </a:xfrm>
          <a:prstGeom prst="rect">
            <a:avLst/>
          </a:prstGeom>
        </p:spPr>
      </p:pic>
      <p:pic>
        <p:nvPicPr>
          <p:cNvPr id="8" name="Picture 7" descr="UCOL Logo White [Converted].eps.ai"/>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08005" y="-180068"/>
            <a:ext cx="2519304" cy="1780268"/>
          </a:xfrm>
          <a:prstGeom prst="rect">
            <a:avLst/>
          </a:prstGeom>
        </p:spPr>
      </p:pic>
      <p:sp>
        <p:nvSpPr>
          <p:cNvPr id="10" name="Title 1"/>
          <p:cNvSpPr>
            <a:spLocks noGrp="1"/>
          </p:cNvSpPr>
          <p:nvPr>
            <p:ph type="title" idx="4294967295"/>
          </p:nvPr>
        </p:nvSpPr>
        <p:spPr>
          <a:xfrm>
            <a:off x="2760131" y="306001"/>
            <a:ext cx="6095999" cy="495022"/>
          </a:xfrm>
          <a:prstGeom prst="rect">
            <a:avLst/>
          </a:prstGeom>
        </p:spPr>
        <p:txBody>
          <a:bodyPr/>
          <a:lstStyle>
            <a:lvl1pPr algn="l">
              <a:defRPr/>
            </a:lvl1pPr>
          </a:lstStyle>
          <a:p>
            <a:r>
              <a:rPr lang="en-US" sz="3200" b="1" dirty="0" smtClean="0">
                <a:solidFill>
                  <a:srgbClr val="000090"/>
                </a:solidFill>
                <a:latin typeface="Verdana"/>
                <a:cs typeface="Verdana"/>
              </a:rPr>
              <a:t>Title here</a:t>
            </a:r>
            <a:endParaRPr lang="en-US" sz="3200" b="1" dirty="0">
              <a:solidFill>
                <a:srgbClr val="000090"/>
              </a:solidFill>
              <a:latin typeface="Verdana"/>
              <a:cs typeface="Verdana"/>
            </a:endParaRPr>
          </a:p>
        </p:txBody>
      </p:sp>
      <p:sp>
        <p:nvSpPr>
          <p:cNvPr id="11" name="Content Placeholder 2"/>
          <p:cNvSpPr>
            <a:spLocks noGrp="1"/>
          </p:cNvSpPr>
          <p:nvPr>
            <p:ph idx="4294967295"/>
          </p:nvPr>
        </p:nvSpPr>
        <p:spPr>
          <a:xfrm>
            <a:off x="3120569" y="1144093"/>
            <a:ext cx="5457371" cy="4978559"/>
          </a:xfrm>
          <a:prstGeom prst="rect">
            <a:avLst/>
          </a:prstGeom>
        </p:spPr>
        <p:txBody>
          <a:bodyPr/>
          <a:lstStyle>
            <a:lvl1pPr>
              <a:defRPr>
                <a:solidFill>
                  <a:schemeClr val="tx1">
                    <a:lumMod val="50000"/>
                    <a:lumOff val="50000"/>
                  </a:schemeClr>
                </a:solidFill>
                <a:latin typeface="Verdana"/>
                <a:cs typeface="Verdana"/>
              </a:defRPr>
            </a:lvl1pPr>
          </a:lstStyle>
          <a:p>
            <a:r>
              <a:rPr lang="en-US" sz="2000" dirty="0" smtClean="0"/>
              <a:t>Text here</a:t>
            </a:r>
            <a:endParaRPr lang="en-US" sz="2000" dirty="0"/>
          </a:p>
        </p:txBody>
      </p:sp>
      <p:sp>
        <p:nvSpPr>
          <p:cNvPr id="12" name="TextBox 11"/>
          <p:cNvSpPr txBox="1"/>
          <p:nvPr userDrawn="1"/>
        </p:nvSpPr>
        <p:spPr>
          <a:xfrm>
            <a:off x="3251200" y="6432273"/>
            <a:ext cx="5892800" cy="452431"/>
          </a:xfrm>
          <a:prstGeom prst="rect">
            <a:avLst/>
          </a:prstGeom>
          <a:noFill/>
        </p:spPr>
        <p:txBody>
          <a:bodyPr wrap="square" rtlCol="0">
            <a:spAutoFit/>
          </a:bodyPr>
          <a:lstStyle/>
          <a:p>
            <a:r>
              <a:rPr lang="en-US" sz="780" b="1" dirty="0" smtClean="0">
                <a:solidFill>
                  <a:schemeClr val="bg1">
                    <a:lumMod val="65000"/>
                  </a:schemeClr>
                </a:solidFill>
                <a:latin typeface="Verdana"/>
                <a:cs typeface="Verdana"/>
              </a:rPr>
              <a:t>Our Vision</a:t>
            </a:r>
            <a:r>
              <a:rPr lang="en-US" sz="780" b="1" baseline="0" dirty="0" smtClean="0">
                <a:solidFill>
                  <a:schemeClr val="bg1">
                    <a:lumMod val="65000"/>
                  </a:schemeClr>
                </a:solidFill>
                <a:latin typeface="Verdana"/>
                <a:cs typeface="Verdana"/>
              </a:rPr>
              <a:t> </a:t>
            </a:r>
            <a:r>
              <a:rPr lang="en-US" sz="780" b="1" kern="1200" dirty="0" smtClean="0">
                <a:solidFill>
                  <a:schemeClr val="bg1">
                    <a:lumMod val="65000"/>
                  </a:schemeClr>
                </a:solidFill>
                <a:latin typeface="Verdana"/>
                <a:ea typeface="+mn-ea"/>
                <a:cs typeface="Verdana"/>
              </a:rPr>
              <a:t>O </a:t>
            </a:r>
            <a:r>
              <a:rPr lang="en-US" sz="780" b="1" kern="1200" dirty="0" err="1" smtClean="0">
                <a:solidFill>
                  <a:schemeClr val="bg1">
                    <a:lumMod val="65000"/>
                  </a:schemeClr>
                </a:solidFill>
                <a:latin typeface="Verdana"/>
                <a:ea typeface="+mn-ea"/>
                <a:cs typeface="Verdana"/>
              </a:rPr>
              <a:t>Tatou</a:t>
            </a:r>
            <a:r>
              <a:rPr lang="en-US" sz="780" b="1" kern="1200" dirty="0" smtClean="0">
                <a:solidFill>
                  <a:schemeClr val="bg1">
                    <a:lumMod val="65000"/>
                  </a:schemeClr>
                </a:solidFill>
                <a:latin typeface="Verdana"/>
                <a:ea typeface="+mn-ea"/>
                <a:cs typeface="Verdana"/>
              </a:rPr>
              <a:t> </a:t>
            </a:r>
            <a:r>
              <a:rPr lang="en-US" sz="780" b="1" kern="1200" dirty="0" err="1" smtClean="0">
                <a:solidFill>
                  <a:schemeClr val="bg1">
                    <a:lumMod val="65000"/>
                  </a:schemeClr>
                </a:solidFill>
                <a:latin typeface="Verdana"/>
                <a:ea typeface="+mn-ea"/>
                <a:cs typeface="Verdana"/>
              </a:rPr>
              <a:t>Kitenga</a:t>
            </a:r>
            <a:r>
              <a:rPr lang="en-US" sz="780" b="1" kern="1200" dirty="0" smtClean="0">
                <a:solidFill>
                  <a:schemeClr val="bg1">
                    <a:lumMod val="65000"/>
                  </a:schemeClr>
                </a:solidFill>
                <a:latin typeface="Verdana"/>
                <a:ea typeface="+mn-ea"/>
                <a:cs typeface="Verdana"/>
              </a:rPr>
              <a:t> </a:t>
            </a:r>
            <a:r>
              <a:rPr lang="en-US" sz="780" kern="1200" dirty="0" smtClean="0">
                <a:solidFill>
                  <a:schemeClr val="bg1">
                    <a:lumMod val="65000"/>
                  </a:schemeClr>
                </a:solidFill>
                <a:latin typeface="Verdana"/>
                <a:ea typeface="+mn-ea"/>
                <a:cs typeface="Verdana"/>
              </a:rPr>
              <a:t>– </a:t>
            </a:r>
            <a:r>
              <a:rPr lang="en-US" sz="780" i="1" kern="1200" dirty="0" smtClean="0">
                <a:solidFill>
                  <a:schemeClr val="bg1">
                    <a:lumMod val="65000"/>
                  </a:schemeClr>
                </a:solidFill>
                <a:latin typeface="Verdana"/>
                <a:ea typeface="+mn-ea"/>
                <a:cs typeface="Verdana"/>
              </a:rPr>
              <a:t>To inspire students, businesses and communities to succeed</a:t>
            </a:r>
          </a:p>
          <a:p>
            <a:pPr marL="0" marR="0" indent="0" algn="l" defTabSz="457200" rtl="0" eaLnBrk="1" fontAlgn="auto" latinLnBrk="0" hangingPunct="1">
              <a:lnSpc>
                <a:spcPct val="100000"/>
              </a:lnSpc>
              <a:spcBef>
                <a:spcPts val="0"/>
              </a:spcBef>
              <a:spcAft>
                <a:spcPts val="0"/>
              </a:spcAft>
              <a:buClrTx/>
              <a:buSzTx/>
              <a:buFontTx/>
              <a:buNone/>
              <a:tabLst/>
              <a:defRPr/>
            </a:pPr>
            <a:r>
              <a:rPr lang="en-US" sz="780" b="1" kern="1200" dirty="0" smtClean="0">
                <a:solidFill>
                  <a:schemeClr val="bg1">
                    <a:lumMod val="65000"/>
                  </a:schemeClr>
                </a:solidFill>
                <a:latin typeface="Verdana"/>
                <a:ea typeface="+mn-ea"/>
                <a:cs typeface="Verdana"/>
              </a:rPr>
              <a:t>Our Mission </a:t>
            </a:r>
            <a:r>
              <a:rPr lang="en-US" sz="780" b="1" kern="1200" dirty="0" err="1" smtClean="0">
                <a:solidFill>
                  <a:schemeClr val="bg1">
                    <a:lumMod val="65000"/>
                  </a:schemeClr>
                </a:solidFill>
                <a:latin typeface="Verdana"/>
                <a:ea typeface="+mn-ea"/>
                <a:cs typeface="Verdana"/>
              </a:rPr>
              <a:t>Tatou</a:t>
            </a:r>
            <a:r>
              <a:rPr lang="en-US" sz="780" b="1" kern="1200" dirty="0" smtClean="0">
                <a:solidFill>
                  <a:schemeClr val="bg1">
                    <a:lumMod val="65000"/>
                  </a:schemeClr>
                </a:solidFill>
                <a:latin typeface="Verdana"/>
                <a:ea typeface="+mn-ea"/>
                <a:cs typeface="Verdana"/>
              </a:rPr>
              <a:t> </a:t>
            </a:r>
            <a:r>
              <a:rPr lang="en-US" sz="780" b="1" kern="1200" dirty="0" err="1" smtClean="0">
                <a:solidFill>
                  <a:schemeClr val="bg1">
                    <a:lumMod val="65000"/>
                  </a:schemeClr>
                </a:solidFill>
                <a:latin typeface="Verdana"/>
                <a:ea typeface="+mn-ea"/>
                <a:cs typeface="Verdana"/>
              </a:rPr>
              <a:t>Misioni</a:t>
            </a:r>
            <a:r>
              <a:rPr lang="en-US" sz="780" b="1" kern="1200" dirty="0" smtClean="0">
                <a:solidFill>
                  <a:schemeClr val="bg1">
                    <a:lumMod val="65000"/>
                  </a:schemeClr>
                </a:solidFill>
                <a:latin typeface="Verdana"/>
                <a:ea typeface="+mn-ea"/>
                <a:cs typeface="Verdana"/>
              </a:rPr>
              <a:t> </a:t>
            </a:r>
            <a:r>
              <a:rPr lang="en-US" sz="780" kern="1200" dirty="0" smtClean="0">
                <a:solidFill>
                  <a:schemeClr val="bg1">
                    <a:lumMod val="65000"/>
                  </a:schemeClr>
                </a:solidFill>
                <a:latin typeface="Verdana"/>
                <a:ea typeface="+mn-ea"/>
                <a:cs typeface="Verdana"/>
              </a:rPr>
              <a:t>– </a:t>
            </a:r>
            <a:r>
              <a:rPr lang="en-US" sz="780" i="1" kern="1200" dirty="0" smtClean="0">
                <a:solidFill>
                  <a:schemeClr val="bg1">
                    <a:lumMod val="65000"/>
                  </a:schemeClr>
                </a:solidFill>
                <a:latin typeface="Verdana"/>
                <a:ea typeface="+mn-ea"/>
                <a:cs typeface="Verdana"/>
              </a:rPr>
              <a:t>Develop great graduates who make a difference wherever they work in the world</a:t>
            </a:r>
          </a:p>
          <a:p>
            <a:endParaRPr lang="en-US" sz="780" dirty="0">
              <a:solidFill>
                <a:schemeClr val="bg1">
                  <a:lumMod val="65000"/>
                </a:schemeClr>
              </a:solidFill>
              <a:latin typeface="Verdana"/>
              <a:cs typeface="Verdana"/>
            </a:endParaRPr>
          </a:p>
        </p:txBody>
      </p:sp>
      <p:pic>
        <p:nvPicPr>
          <p:cNvPr id="2" name="Picture 1" descr="Gen1.png"/>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25793" y="1502588"/>
            <a:ext cx="3826374" cy="5355412"/>
          </a:xfrm>
          <a:prstGeom prst="rect">
            <a:avLst/>
          </a:prstGeom>
        </p:spPr>
      </p:pic>
    </p:spTree>
    <p:extLst>
      <p:ext uri="{BB962C8B-B14F-4D97-AF65-F5344CB8AC3E}">
        <p14:creationId xmlns:p14="http://schemas.microsoft.com/office/powerpoint/2010/main" val="3073057161"/>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pic>
        <p:nvPicPr>
          <p:cNvPr id="9" name="Picture 8" descr="Blue Strip.pn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3251200" cy="6858000"/>
          </a:xfrm>
          <a:prstGeom prst="rect">
            <a:avLst/>
          </a:prstGeom>
        </p:spPr>
      </p:pic>
      <p:pic>
        <p:nvPicPr>
          <p:cNvPr id="8" name="Picture 7" descr="UCOL Logo White [Converted].eps.ai"/>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08005" y="-180068"/>
            <a:ext cx="2519304" cy="1780268"/>
          </a:xfrm>
          <a:prstGeom prst="rect">
            <a:avLst/>
          </a:prstGeom>
        </p:spPr>
      </p:pic>
      <p:sp>
        <p:nvSpPr>
          <p:cNvPr id="10" name="Title 1"/>
          <p:cNvSpPr>
            <a:spLocks noGrp="1"/>
          </p:cNvSpPr>
          <p:nvPr>
            <p:ph type="title" idx="4294967295"/>
          </p:nvPr>
        </p:nvSpPr>
        <p:spPr>
          <a:xfrm>
            <a:off x="2760131" y="306001"/>
            <a:ext cx="6095999" cy="495022"/>
          </a:xfrm>
          <a:prstGeom prst="rect">
            <a:avLst/>
          </a:prstGeom>
        </p:spPr>
        <p:txBody>
          <a:bodyPr/>
          <a:lstStyle>
            <a:lvl1pPr algn="l">
              <a:defRPr/>
            </a:lvl1pPr>
          </a:lstStyle>
          <a:p>
            <a:r>
              <a:rPr lang="en-US" sz="3200" b="1" dirty="0" smtClean="0">
                <a:solidFill>
                  <a:srgbClr val="000090"/>
                </a:solidFill>
                <a:latin typeface="Verdana"/>
                <a:cs typeface="Verdana"/>
              </a:rPr>
              <a:t>Title here</a:t>
            </a:r>
            <a:endParaRPr lang="en-US" sz="3200" b="1" dirty="0">
              <a:solidFill>
                <a:srgbClr val="000090"/>
              </a:solidFill>
              <a:latin typeface="Verdana"/>
              <a:cs typeface="Verdana"/>
            </a:endParaRPr>
          </a:p>
        </p:txBody>
      </p:sp>
      <p:sp>
        <p:nvSpPr>
          <p:cNvPr id="11" name="Content Placeholder 2"/>
          <p:cNvSpPr>
            <a:spLocks noGrp="1"/>
          </p:cNvSpPr>
          <p:nvPr>
            <p:ph idx="4294967295"/>
          </p:nvPr>
        </p:nvSpPr>
        <p:spPr>
          <a:xfrm>
            <a:off x="3120569" y="1144093"/>
            <a:ext cx="5457371" cy="4978559"/>
          </a:xfrm>
          <a:prstGeom prst="rect">
            <a:avLst/>
          </a:prstGeom>
        </p:spPr>
        <p:txBody>
          <a:bodyPr/>
          <a:lstStyle>
            <a:lvl1pPr>
              <a:defRPr>
                <a:solidFill>
                  <a:schemeClr val="tx1">
                    <a:lumMod val="50000"/>
                    <a:lumOff val="50000"/>
                  </a:schemeClr>
                </a:solidFill>
                <a:latin typeface="Verdana"/>
                <a:cs typeface="Verdana"/>
              </a:defRPr>
            </a:lvl1pPr>
          </a:lstStyle>
          <a:p>
            <a:r>
              <a:rPr lang="en-US" sz="2000" dirty="0" smtClean="0"/>
              <a:t>Text here</a:t>
            </a:r>
            <a:endParaRPr lang="en-US" sz="2000" dirty="0"/>
          </a:p>
        </p:txBody>
      </p:sp>
      <p:sp>
        <p:nvSpPr>
          <p:cNvPr id="12" name="TextBox 11"/>
          <p:cNvSpPr txBox="1"/>
          <p:nvPr userDrawn="1"/>
        </p:nvSpPr>
        <p:spPr>
          <a:xfrm>
            <a:off x="3251200" y="6432273"/>
            <a:ext cx="5892800" cy="452431"/>
          </a:xfrm>
          <a:prstGeom prst="rect">
            <a:avLst/>
          </a:prstGeom>
          <a:noFill/>
        </p:spPr>
        <p:txBody>
          <a:bodyPr wrap="square" rtlCol="0">
            <a:spAutoFit/>
          </a:bodyPr>
          <a:lstStyle/>
          <a:p>
            <a:r>
              <a:rPr lang="en-US" sz="780" b="1" dirty="0" smtClean="0">
                <a:solidFill>
                  <a:schemeClr val="bg1">
                    <a:lumMod val="65000"/>
                  </a:schemeClr>
                </a:solidFill>
                <a:latin typeface="Verdana"/>
                <a:cs typeface="Verdana"/>
              </a:rPr>
              <a:t>Our Vision</a:t>
            </a:r>
            <a:r>
              <a:rPr lang="en-US" sz="780" b="1" baseline="0" dirty="0" smtClean="0">
                <a:solidFill>
                  <a:schemeClr val="bg1">
                    <a:lumMod val="65000"/>
                  </a:schemeClr>
                </a:solidFill>
                <a:latin typeface="Verdana"/>
                <a:cs typeface="Verdana"/>
              </a:rPr>
              <a:t> </a:t>
            </a:r>
            <a:r>
              <a:rPr lang="en-US" sz="780" b="1" kern="1200" dirty="0" smtClean="0">
                <a:solidFill>
                  <a:schemeClr val="bg1">
                    <a:lumMod val="65000"/>
                  </a:schemeClr>
                </a:solidFill>
                <a:latin typeface="Verdana"/>
                <a:ea typeface="+mn-ea"/>
                <a:cs typeface="Verdana"/>
              </a:rPr>
              <a:t>O </a:t>
            </a:r>
            <a:r>
              <a:rPr lang="en-US" sz="780" b="1" kern="1200" dirty="0" err="1" smtClean="0">
                <a:solidFill>
                  <a:schemeClr val="bg1">
                    <a:lumMod val="65000"/>
                  </a:schemeClr>
                </a:solidFill>
                <a:latin typeface="Verdana"/>
                <a:ea typeface="+mn-ea"/>
                <a:cs typeface="Verdana"/>
              </a:rPr>
              <a:t>Tatou</a:t>
            </a:r>
            <a:r>
              <a:rPr lang="en-US" sz="780" b="1" kern="1200" dirty="0" smtClean="0">
                <a:solidFill>
                  <a:schemeClr val="bg1">
                    <a:lumMod val="65000"/>
                  </a:schemeClr>
                </a:solidFill>
                <a:latin typeface="Verdana"/>
                <a:ea typeface="+mn-ea"/>
                <a:cs typeface="Verdana"/>
              </a:rPr>
              <a:t> </a:t>
            </a:r>
            <a:r>
              <a:rPr lang="en-US" sz="780" b="1" kern="1200" dirty="0" err="1" smtClean="0">
                <a:solidFill>
                  <a:schemeClr val="bg1">
                    <a:lumMod val="65000"/>
                  </a:schemeClr>
                </a:solidFill>
                <a:latin typeface="Verdana"/>
                <a:ea typeface="+mn-ea"/>
                <a:cs typeface="Verdana"/>
              </a:rPr>
              <a:t>Kitenga</a:t>
            </a:r>
            <a:r>
              <a:rPr lang="en-US" sz="780" b="1" kern="1200" dirty="0" smtClean="0">
                <a:solidFill>
                  <a:schemeClr val="bg1">
                    <a:lumMod val="65000"/>
                  </a:schemeClr>
                </a:solidFill>
                <a:latin typeface="Verdana"/>
                <a:ea typeface="+mn-ea"/>
                <a:cs typeface="Verdana"/>
              </a:rPr>
              <a:t> </a:t>
            </a:r>
            <a:r>
              <a:rPr lang="en-US" sz="780" kern="1200" dirty="0" smtClean="0">
                <a:solidFill>
                  <a:schemeClr val="bg1">
                    <a:lumMod val="65000"/>
                  </a:schemeClr>
                </a:solidFill>
                <a:latin typeface="Verdana"/>
                <a:ea typeface="+mn-ea"/>
                <a:cs typeface="Verdana"/>
              </a:rPr>
              <a:t>– </a:t>
            </a:r>
            <a:r>
              <a:rPr lang="en-US" sz="780" i="1" kern="1200" dirty="0" smtClean="0">
                <a:solidFill>
                  <a:schemeClr val="bg1">
                    <a:lumMod val="65000"/>
                  </a:schemeClr>
                </a:solidFill>
                <a:latin typeface="Verdana"/>
                <a:ea typeface="+mn-ea"/>
                <a:cs typeface="Verdana"/>
              </a:rPr>
              <a:t>To inspire students, businesses and communities to succeed</a:t>
            </a:r>
          </a:p>
          <a:p>
            <a:pPr marL="0" marR="0" indent="0" algn="l" defTabSz="457200" rtl="0" eaLnBrk="1" fontAlgn="auto" latinLnBrk="0" hangingPunct="1">
              <a:lnSpc>
                <a:spcPct val="100000"/>
              </a:lnSpc>
              <a:spcBef>
                <a:spcPts val="0"/>
              </a:spcBef>
              <a:spcAft>
                <a:spcPts val="0"/>
              </a:spcAft>
              <a:buClrTx/>
              <a:buSzTx/>
              <a:buFontTx/>
              <a:buNone/>
              <a:tabLst/>
              <a:defRPr/>
            </a:pPr>
            <a:r>
              <a:rPr lang="en-US" sz="780" b="1" kern="1200" dirty="0" smtClean="0">
                <a:solidFill>
                  <a:schemeClr val="bg1">
                    <a:lumMod val="65000"/>
                  </a:schemeClr>
                </a:solidFill>
                <a:latin typeface="Verdana"/>
                <a:ea typeface="+mn-ea"/>
                <a:cs typeface="Verdana"/>
              </a:rPr>
              <a:t>Our Mission </a:t>
            </a:r>
            <a:r>
              <a:rPr lang="en-US" sz="780" b="1" kern="1200" dirty="0" err="1" smtClean="0">
                <a:solidFill>
                  <a:schemeClr val="bg1">
                    <a:lumMod val="65000"/>
                  </a:schemeClr>
                </a:solidFill>
                <a:latin typeface="Verdana"/>
                <a:ea typeface="+mn-ea"/>
                <a:cs typeface="Verdana"/>
              </a:rPr>
              <a:t>Tatou</a:t>
            </a:r>
            <a:r>
              <a:rPr lang="en-US" sz="780" b="1" kern="1200" dirty="0" smtClean="0">
                <a:solidFill>
                  <a:schemeClr val="bg1">
                    <a:lumMod val="65000"/>
                  </a:schemeClr>
                </a:solidFill>
                <a:latin typeface="Verdana"/>
                <a:ea typeface="+mn-ea"/>
                <a:cs typeface="Verdana"/>
              </a:rPr>
              <a:t> </a:t>
            </a:r>
            <a:r>
              <a:rPr lang="en-US" sz="780" b="1" kern="1200" dirty="0" err="1" smtClean="0">
                <a:solidFill>
                  <a:schemeClr val="bg1">
                    <a:lumMod val="65000"/>
                  </a:schemeClr>
                </a:solidFill>
                <a:latin typeface="Verdana"/>
                <a:ea typeface="+mn-ea"/>
                <a:cs typeface="Verdana"/>
              </a:rPr>
              <a:t>Misioni</a:t>
            </a:r>
            <a:r>
              <a:rPr lang="en-US" sz="780" b="1" kern="1200" dirty="0" smtClean="0">
                <a:solidFill>
                  <a:schemeClr val="bg1">
                    <a:lumMod val="65000"/>
                  </a:schemeClr>
                </a:solidFill>
                <a:latin typeface="Verdana"/>
                <a:ea typeface="+mn-ea"/>
                <a:cs typeface="Verdana"/>
              </a:rPr>
              <a:t> </a:t>
            </a:r>
            <a:r>
              <a:rPr lang="en-US" sz="780" kern="1200" dirty="0" smtClean="0">
                <a:solidFill>
                  <a:schemeClr val="bg1">
                    <a:lumMod val="65000"/>
                  </a:schemeClr>
                </a:solidFill>
                <a:latin typeface="Verdana"/>
                <a:ea typeface="+mn-ea"/>
                <a:cs typeface="Verdana"/>
              </a:rPr>
              <a:t>– </a:t>
            </a:r>
            <a:r>
              <a:rPr lang="en-US" sz="780" i="1" kern="1200" dirty="0" smtClean="0">
                <a:solidFill>
                  <a:schemeClr val="bg1">
                    <a:lumMod val="65000"/>
                  </a:schemeClr>
                </a:solidFill>
                <a:latin typeface="Verdana"/>
                <a:ea typeface="+mn-ea"/>
                <a:cs typeface="Verdana"/>
              </a:rPr>
              <a:t>Develop great graduates who make a difference wherever they work in the world</a:t>
            </a:r>
          </a:p>
          <a:p>
            <a:endParaRPr lang="en-US" sz="780" dirty="0">
              <a:solidFill>
                <a:schemeClr val="bg1">
                  <a:lumMod val="65000"/>
                </a:schemeClr>
              </a:solidFill>
              <a:latin typeface="Verdana"/>
              <a:cs typeface="Verdana"/>
            </a:endParaRPr>
          </a:p>
        </p:txBody>
      </p:sp>
      <p:pic>
        <p:nvPicPr>
          <p:cNvPr id="2" name="Picture 1" descr="Auto1.png"/>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246240" y="1247669"/>
            <a:ext cx="2575379" cy="6858000"/>
          </a:xfrm>
          <a:prstGeom prst="rect">
            <a:avLst/>
          </a:prstGeom>
        </p:spPr>
      </p:pic>
    </p:spTree>
    <p:extLst>
      <p:ext uri="{BB962C8B-B14F-4D97-AF65-F5344CB8AC3E}">
        <p14:creationId xmlns:p14="http://schemas.microsoft.com/office/powerpoint/2010/main" val="3073057161"/>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pic>
        <p:nvPicPr>
          <p:cNvPr id="9" name="Picture 8" descr="Blue Strip.pn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3251200" cy="6858000"/>
          </a:xfrm>
          <a:prstGeom prst="rect">
            <a:avLst/>
          </a:prstGeom>
        </p:spPr>
      </p:pic>
      <p:pic>
        <p:nvPicPr>
          <p:cNvPr id="8" name="Picture 7" descr="UCOL Logo White [Converted].eps.ai"/>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08005" y="-180068"/>
            <a:ext cx="2519304" cy="1780268"/>
          </a:xfrm>
          <a:prstGeom prst="rect">
            <a:avLst/>
          </a:prstGeom>
        </p:spPr>
      </p:pic>
      <p:sp>
        <p:nvSpPr>
          <p:cNvPr id="10" name="Title 1"/>
          <p:cNvSpPr>
            <a:spLocks noGrp="1"/>
          </p:cNvSpPr>
          <p:nvPr>
            <p:ph type="title" idx="4294967295"/>
          </p:nvPr>
        </p:nvSpPr>
        <p:spPr>
          <a:xfrm>
            <a:off x="2760131" y="306001"/>
            <a:ext cx="6095999" cy="495022"/>
          </a:xfrm>
          <a:prstGeom prst="rect">
            <a:avLst/>
          </a:prstGeom>
        </p:spPr>
        <p:txBody>
          <a:bodyPr/>
          <a:lstStyle>
            <a:lvl1pPr algn="l">
              <a:defRPr/>
            </a:lvl1pPr>
          </a:lstStyle>
          <a:p>
            <a:r>
              <a:rPr lang="en-US" sz="3200" b="1" dirty="0" smtClean="0">
                <a:solidFill>
                  <a:srgbClr val="000090"/>
                </a:solidFill>
                <a:latin typeface="Verdana"/>
                <a:cs typeface="Verdana"/>
              </a:rPr>
              <a:t>Title here</a:t>
            </a:r>
            <a:endParaRPr lang="en-US" sz="3200" b="1" dirty="0">
              <a:solidFill>
                <a:srgbClr val="000090"/>
              </a:solidFill>
              <a:latin typeface="Verdana"/>
              <a:cs typeface="Verdana"/>
            </a:endParaRPr>
          </a:p>
        </p:txBody>
      </p:sp>
      <p:sp>
        <p:nvSpPr>
          <p:cNvPr id="11" name="Content Placeholder 2"/>
          <p:cNvSpPr>
            <a:spLocks noGrp="1"/>
          </p:cNvSpPr>
          <p:nvPr>
            <p:ph idx="4294967295"/>
          </p:nvPr>
        </p:nvSpPr>
        <p:spPr>
          <a:xfrm>
            <a:off x="3120569" y="1144093"/>
            <a:ext cx="5457371" cy="4978559"/>
          </a:xfrm>
          <a:prstGeom prst="rect">
            <a:avLst/>
          </a:prstGeom>
        </p:spPr>
        <p:txBody>
          <a:bodyPr/>
          <a:lstStyle>
            <a:lvl1pPr>
              <a:defRPr>
                <a:solidFill>
                  <a:schemeClr val="tx1">
                    <a:lumMod val="50000"/>
                    <a:lumOff val="50000"/>
                  </a:schemeClr>
                </a:solidFill>
                <a:latin typeface="Verdana"/>
                <a:cs typeface="Verdana"/>
              </a:defRPr>
            </a:lvl1pPr>
          </a:lstStyle>
          <a:p>
            <a:r>
              <a:rPr lang="en-US" sz="2000" dirty="0" smtClean="0"/>
              <a:t>Text here</a:t>
            </a:r>
            <a:endParaRPr lang="en-US" sz="2000" dirty="0"/>
          </a:p>
        </p:txBody>
      </p:sp>
      <p:sp>
        <p:nvSpPr>
          <p:cNvPr id="12" name="TextBox 11"/>
          <p:cNvSpPr txBox="1"/>
          <p:nvPr userDrawn="1"/>
        </p:nvSpPr>
        <p:spPr>
          <a:xfrm>
            <a:off x="3251200" y="6432273"/>
            <a:ext cx="5892800" cy="452431"/>
          </a:xfrm>
          <a:prstGeom prst="rect">
            <a:avLst/>
          </a:prstGeom>
          <a:noFill/>
        </p:spPr>
        <p:txBody>
          <a:bodyPr wrap="square" rtlCol="0">
            <a:spAutoFit/>
          </a:bodyPr>
          <a:lstStyle/>
          <a:p>
            <a:r>
              <a:rPr lang="en-US" sz="780" b="1" dirty="0" smtClean="0">
                <a:solidFill>
                  <a:schemeClr val="bg1">
                    <a:lumMod val="65000"/>
                  </a:schemeClr>
                </a:solidFill>
                <a:latin typeface="Verdana"/>
                <a:cs typeface="Verdana"/>
              </a:rPr>
              <a:t>Our Vision</a:t>
            </a:r>
            <a:r>
              <a:rPr lang="en-US" sz="780" b="1" baseline="0" dirty="0" smtClean="0">
                <a:solidFill>
                  <a:schemeClr val="bg1">
                    <a:lumMod val="65000"/>
                  </a:schemeClr>
                </a:solidFill>
                <a:latin typeface="Verdana"/>
                <a:cs typeface="Verdana"/>
              </a:rPr>
              <a:t> </a:t>
            </a:r>
            <a:r>
              <a:rPr lang="en-US" sz="780" b="1" kern="1200" dirty="0" smtClean="0">
                <a:solidFill>
                  <a:schemeClr val="bg1">
                    <a:lumMod val="65000"/>
                  </a:schemeClr>
                </a:solidFill>
                <a:latin typeface="Verdana"/>
                <a:ea typeface="+mn-ea"/>
                <a:cs typeface="Verdana"/>
              </a:rPr>
              <a:t>O </a:t>
            </a:r>
            <a:r>
              <a:rPr lang="en-US" sz="780" b="1" kern="1200" dirty="0" err="1" smtClean="0">
                <a:solidFill>
                  <a:schemeClr val="bg1">
                    <a:lumMod val="65000"/>
                  </a:schemeClr>
                </a:solidFill>
                <a:latin typeface="Verdana"/>
                <a:ea typeface="+mn-ea"/>
                <a:cs typeface="Verdana"/>
              </a:rPr>
              <a:t>Tatou</a:t>
            </a:r>
            <a:r>
              <a:rPr lang="en-US" sz="780" b="1" kern="1200" dirty="0" smtClean="0">
                <a:solidFill>
                  <a:schemeClr val="bg1">
                    <a:lumMod val="65000"/>
                  </a:schemeClr>
                </a:solidFill>
                <a:latin typeface="Verdana"/>
                <a:ea typeface="+mn-ea"/>
                <a:cs typeface="Verdana"/>
              </a:rPr>
              <a:t> </a:t>
            </a:r>
            <a:r>
              <a:rPr lang="en-US" sz="780" b="1" kern="1200" dirty="0" err="1" smtClean="0">
                <a:solidFill>
                  <a:schemeClr val="bg1">
                    <a:lumMod val="65000"/>
                  </a:schemeClr>
                </a:solidFill>
                <a:latin typeface="Verdana"/>
                <a:ea typeface="+mn-ea"/>
                <a:cs typeface="Verdana"/>
              </a:rPr>
              <a:t>Kitenga</a:t>
            </a:r>
            <a:r>
              <a:rPr lang="en-US" sz="780" b="1" kern="1200" dirty="0" smtClean="0">
                <a:solidFill>
                  <a:schemeClr val="bg1">
                    <a:lumMod val="65000"/>
                  </a:schemeClr>
                </a:solidFill>
                <a:latin typeface="Verdana"/>
                <a:ea typeface="+mn-ea"/>
                <a:cs typeface="Verdana"/>
              </a:rPr>
              <a:t> </a:t>
            </a:r>
            <a:r>
              <a:rPr lang="en-US" sz="780" kern="1200" dirty="0" smtClean="0">
                <a:solidFill>
                  <a:schemeClr val="bg1">
                    <a:lumMod val="65000"/>
                  </a:schemeClr>
                </a:solidFill>
                <a:latin typeface="Verdana"/>
                <a:ea typeface="+mn-ea"/>
                <a:cs typeface="Verdana"/>
              </a:rPr>
              <a:t>– </a:t>
            </a:r>
            <a:r>
              <a:rPr lang="en-US" sz="780" i="1" kern="1200" dirty="0" smtClean="0">
                <a:solidFill>
                  <a:schemeClr val="bg1">
                    <a:lumMod val="65000"/>
                  </a:schemeClr>
                </a:solidFill>
                <a:latin typeface="Verdana"/>
                <a:ea typeface="+mn-ea"/>
                <a:cs typeface="Verdana"/>
              </a:rPr>
              <a:t>To inspire students, businesses and communities to succeed</a:t>
            </a:r>
          </a:p>
          <a:p>
            <a:pPr marL="0" marR="0" indent="0" algn="l" defTabSz="457200" rtl="0" eaLnBrk="1" fontAlgn="auto" latinLnBrk="0" hangingPunct="1">
              <a:lnSpc>
                <a:spcPct val="100000"/>
              </a:lnSpc>
              <a:spcBef>
                <a:spcPts val="0"/>
              </a:spcBef>
              <a:spcAft>
                <a:spcPts val="0"/>
              </a:spcAft>
              <a:buClrTx/>
              <a:buSzTx/>
              <a:buFontTx/>
              <a:buNone/>
              <a:tabLst/>
              <a:defRPr/>
            </a:pPr>
            <a:r>
              <a:rPr lang="en-US" sz="780" b="1" kern="1200" dirty="0" smtClean="0">
                <a:solidFill>
                  <a:schemeClr val="bg1">
                    <a:lumMod val="65000"/>
                  </a:schemeClr>
                </a:solidFill>
                <a:latin typeface="Verdana"/>
                <a:ea typeface="+mn-ea"/>
                <a:cs typeface="Verdana"/>
              </a:rPr>
              <a:t>Our Mission </a:t>
            </a:r>
            <a:r>
              <a:rPr lang="en-US" sz="780" b="1" kern="1200" dirty="0" err="1" smtClean="0">
                <a:solidFill>
                  <a:schemeClr val="bg1">
                    <a:lumMod val="65000"/>
                  </a:schemeClr>
                </a:solidFill>
                <a:latin typeface="Verdana"/>
                <a:ea typeface="+mn-ea"/>
                <a:cs typeface="Verdana"/>
              </a:rPr>
              <a:t>Tatou</a:t>
            </a:r>
            <a:r>
              <a:rPr lang="en-US" sz="780" b="1" kern="1200" dirty="0" smtClean="0">
                <a:solidFill>
                  <a:schemeClr val="bg1">
                    <a:lumMod val="65000"/>
                  </a:schemeClr>
                </a:solidFill>
                <a:latin typeface="Verdana"/>
                <a:ea typeface="+mn-ea"/>
                <a:cs typeface="Verdana"/>
              </a:rPr>
              <a:t> </a:t>
            </a:r>
            <a:r>
              <a:rPr lang="en-US" sz="780" b="1" kern="1200" dirty="0" err="1" smtClean="0">
                <a:solidFill>
                  <a:schemeClr val="bg1">
                    <a:lumMod val="65000"/>
                  </a:schemeClr>
                </a:solidFill>
                <a:latin typeface="Verdana"/>
                <a:ea typeface="+mn-ea"/>
                <a:cs typeface="Verdana"/>
              </a:rPr>
              <a:t>Misioni</a:t>
            </a:r>
            <a:r>
              <a:rPr lang="en-US" sz="780" b="1" kern="1200" dirty="0" smtClean="0">
                <a:solidFill>
                  <a:schemeClr val="bg1">
                    <a:lumMod val="65000"/>
                  </a:schemeClr>
                </a:solidFill>
                <a:latin typeface="Verdana"/>
                <a:ea typeface="+mn-ea"/>
                <a:cs typeface="Verdana"/>
              </a:rPr>
              <a:t> </a:t>
            </a:r>
            <a:r>
              <a:rPr lang="en-US" sz="780" kern="1200" dirty="0" smtClean="0">
                <a:solidFill>
                  <a:schemeClr val="bg1">
                    <a:lumMod val="65000"/>
                  </a:schemeClr>
                </a:solidFill>
                <a:latin typeface="Verdana"/>
                <a:ea typeface="+mn-ea"/>
                <a:cs typeface="Verdana"/>
              </a:rPr>
              <a:t>– </a:t>
            </a:r>
            <a:r>
              <a:rPr lang="en-US" sz="780" i="1" kern="1200" dirty="0" smtClean="0">
                <a:solidFill>
                  <a:schemeClr val="bg1">
                    <a:lumMod val="65000"/>
                  </a:schemeClr>
                </a:solidFill>
                <a:latin typeface="Verdana"/>
                <a:ea typeface="+mn-ea"/>
                <a:cs typeface="Verdana"/>
              </a:rPr>
              <a:t>Develop great graduates who make a difference wherever they work in the world</a:t>
            </a:r>
          </a:p>
          <a:p>
            <a:endParaRPr lang="en-US" sz="780" dirty="0">
              <a:solidFill>
                <a:schemeClr val="bg1">
                  <a:lumMod val="65000"/>
                </a:schemeClr>
              </a:solidFill>
              <a:latin typeface="Verdana"/>
              <a:cs typeface="Verdana"/>
            </a:endParaRPr>
          </a:p>
        </p:txBody>
      </p:sp>
      <p:pic>
        <p:nvPicPr>
          <p:cNvPr id="2" name="Picture 1" descr="hair1.png"/>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7505" y="1472808"/>
            <a:ext cx="2757055" cy="5408816"/>
          </a:xfrm>
          <a:prstGeom prst="rect">
            <a:avLst/>
          </a:prstGeom>
        </p:spPr>
      </p:pic>
    </p:spTree>
    <p:extLst>
      <p:ext uri="{BB962C8B-B14F-4D97-AF65-F5344CB8AC3E}">
        <p14:creationId xmlns:p14="http://schemas.microsoft.com/office/powerpoint/2010/main" val="3073057161"/>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pic>
        <p:nvPicPr>
          <p:cNvPr id="9" name="Picture 8" descr="Blue Strip.pn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3251200" cy="6858000"/>
          </a:xfrm>
          <a:prstGeom prst="rect">
            <a:avLst/>
          </a:prstGeom>
        </p:spPr>
      </p:pic>
      <p:pic>
        <p:nvPicPr>
          <p:cNvPr id="8" name="Picture 7" descr="UCOL Logo White [Converted].eps.ai"/>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208005" y="-180068"/>
            <a:ext cx="2519304" cy="1780268"/>
          </a:xfrm>
          <a:prstGeom prst="rect">
            <a:avLst/>
          </a:prstGeom>
        </p:spPr>
      </p:pic>
      <p:sp>
        <p:nvSpPr>
          <p:cNvPr id="10" name="Title 1"/>
          <p:cNvSpPr>
            <a:spLocks noGrp="1"/>
          </p:cNvSpPr>
          <p:nvPr>
            <p:ph type="title" idx="4294967295"/>
          </p:nvPr>
        </p:nvSpPr>
        <p:spPr>
          <a:xfrm>
            <a:off x="2760131" y="306001"/>
            <a:ext cx="6095999" cy="495022"/>
          </a:xfrm>
          <a:prstGeom prst="rect">
            <a:avLst/>
          </a:prstGeom>
        </p:spPr>
        <p:txBody>
          <a:bodyPr/>
          <a:lstStyle>
            <a:lvl1pPr algn="l">
              <a:defRPr/>
            </a:lvl1pPr>
          </a:lstStyle>
          <a:p>
            <a:r>
              <a:rPr lang="en-US" sz="3200" b="1" dirty="0" smtClean="0">
                <a:solidFill>
                  <a:srgbClr val="000090"/>
                </a:solidFill>
                <a:latin typeface="Verdana"/>
                <a:cs typeface="Verdana"/>
              </a:rPr>
              <a:t>Title here</a:t>
            </a:r>
            <a:endParaRPr lang="en-US" sz="3200" b="1" dirty="0">
              <a:solidFill>
                <a:srgbClr val="000090"/>
              </a:solidFill>
              <a:latin typeface="Verdana"/>
              <a:cs typeface="Verdana"/>
            </a:endParaRPr>
          </a:p>
        </p:txBody>
      </p:sp>
      <p:sp>
        <p:nvSpPr>
          <p:cNvPr id="11" name="Content Placeholder 2"/>
          <p:cNvSpPr>
            <a:spLocks noGrp="1"/>
          </p:cNvSpPr>
          <p:nvPr>
            <p:ph idx="4294967295"/>
          </p:nvPr>
        </p:nvSpPr>
        <p:spPr>
          <a:xfrm>
            <a:off x="3120569" y="1144093"/>
            <a:ext cx="5457371" cy="4978559"/>
          </a:xfrm>
          <a:prstGeom prst="rect">
            <a:avLst/>
          </a:prstGeom>
        </p:spPr>
        <p:txBody>
          <a:bodyPr/>
          <a:lstStyle>
            <a:lvl1pPr>
              <a:defRPr>
                <a:solidFill>
                  <a:schemeClr val="tx1">
                    <a:lumMod val="50000"/>
                    <a:lumOff val="50000"/>
                  </a:schemeClr>
                </a:solidFill>
                <a:latin typeface="Verdana"/>
                <a:cs typeface="Verdana"/>
              </a:defRPr>
            </a:lvl1pPr>
          </a:lstStyle>
          <a:p>
            <a:r>
              <a:rPr lang="en-US" sz="2000" dirty="0" smtClean="0"/>
              <a:t>Text here</a:t>
            </a:r>
            <a:endParaRPr lang="en-US" sz="2000" dirty="0"/>
          </a:p>
        </p:txBody>
      </p:sp>
      <p:sp>
        <p:nvSpPr>
          <p:cNvPr id="12" name="TextBox 11"/>
          <p:cNvSpPr txBox="1"/>
          <p:nvPr userDrawn="1"/>
        </p:nvSpPr>
        <p:spPr>
          <a:xfrm>
            <a:off x="3251200" y="6432273"/>
            <a:ext cx="5892800" cy="452431"/>
          </a:xfrm>
          <a:prstGeom prst="rect">
            <a:avLst/>
          </a:prstGeom>
          <a:noFill/>
        </p:spPr>
        <p:txBody>
          <a:bodyPr wrap="square" rtlCol="0">
            <a:spAutoFit/>
          </a:bodyPr>
          <a:lstStyle/>
          <a:p>
            <a:r>
              <a:rPr lang="en-US" sz="780" b="1" dirty="0" smtClean="0">
                <a:solidFill>
                  <a:schemeClr val="bg1">
                    <a:lumMod val="65000"/>
                  </a:schemeClr>
                </a:solidFill>
                <a:latin typeface="Verdana"/>
                <a:cs typeface="Verdana"/>
              </a:rPr>
              <a:t>Our Vision</a:t>
            </a:r>
            <a:r>
              <a:rPr lang="en-US" sz="780" b="1" baseline="0" dirty="0" smtClean="0">
                <a:solidFill>
                  <a:schemeClr val="bg1">
                    <a:lumMod val="65000"/>
                  </a:schemeClr>
                </a:solidFill>
                <a:latin typeface="Verdana"/>
                <a:cs typeface="Verdana"/>
              </a:rPr>
              <a:t> </a:t>
            </a:r>
            <a:r>
              <a:rPr lang="en-US" sz="780" b="1" kern="1200" dirty="0" smtClean="0">
                <a:solidFill>
                  <a:schemeClr val="bg1">
                    <a:lumMod val="65000"/>
                  </a:schemeClr>
                </a:solidFill>
                <a:latin typeface="Verdana"/>
                <a:ea typeface="+mn-ea"/>
                <a:cs typeface="Verdana"/>
              </a:rPr>
              <a:t>O </a:t>
            </a:r>
            <a:r>
              <a:rPr lang="en-US" sz="780" b="1" kern="1200" dirty="0" err="1" smtClean="0">
                <a:solidFill>
                  <a:schemeClr val="bg1">
                    <a:lumMod val="65000"/>
                  </a:schemeClr>
                </a:solidFill>
                <a:latin typeface="Verdana"/>
                <a:ea typeface="+mn-ea"/>
                <a:cs typeface="Verdana"/>
              </a:rPr>
              <a:t>Tatou</a:t>
            </a:r>
            <a:r>
              <a:rPr lang="en-US" sz="780" b="1" kern="1200" dirty="0" smtClean="0">
                <a:solidFill>
                  <a:schemeClr val="bg1">
                    <a:lumMod val="65000"/>
                  </a:schemeClr>
                </a:solidFill>
                <a:latin typeface="Verdana"/>
                <a:ea typeface="+mn-ea"/>
                <a:cs typeface="Verdana"/>
              </a:rPr>
              <a:t> </a:t>
            </a:r>
            <a:r>
              <a:rPr lang="en-US" sz="780" b="1" kern="1200" dirty="0" err="1" smtClean="0">
                <a:solidFill>
                  <a:schemeClr val="bg1">
                    <a:lumMod val="65000"/>
                  </a:schemeClr>
                </a:solidFill>
                <a:latin typeface="Verdana"/>
                <a:ea typeface="+mn-ea"/>
                <a:cs typeface="Verdana"/>
              </a:rPr>
              <a:t>Kitenga</a:t>
            </a:r>
            <a:r>
              <a:rPr lang="en-US" sz="780" b="1" kern="1200" dirty="0" smtClean="0">
                <a:solidFill>
                  <a:schemeClr val="bg1">
                    <a:lumMod val="65000"/>
                  </a:schemeClr>
                </a:solidFill>
                <a:latin typeface="Verdana"/>
                <a:ea typeface="+mn-ea"/>
                <a:cs typeface="Verdana"/>
              </a:rPr>
              <a:t> </a:t>
            </a:r>
            <a:r>
              <a:rPr lang="en-US" sz="780" kern="1200" dirty="0" smtClean="0">
                <a:solidFill>
                  <a:schemeClr val="bg1">
                    <a:lumMod val="65000"/>
                  </a:schemeClr>
                </a:solidFill>
                <a:latin typeface="Verdana"/>
                <a:ea typeface="+mn-ea"/>
                <a:cs typeface="Verdana"/>
              </a:rPr>
              <a:t>– </a:t>
            </a:r>
            <a:r>
              <a:rPr lang="en-US" sz="780" i="1" kern="1200" dirty="0" smtClean="0">
                <a:solidFill>
                  <a:schemeClr val="bg1">
                    <a:lumMod val="65000"/>
                  </a:schemeClr>
                </a:solidFill>
                <a:latin typeface="Verdana"/>
                <a:ea typeface="+mn-ea"/>
                <a:cs typeface="Verdana"/>
              </a:rPr>
              <a:t>To inspire students, businesses and communities to succeed</a:t>
            </a:r>
          </a:p>
          <a:p>
            <a:pPr marL="0" marR="0" indent="0" algn="l" defTabSz="457200" rtl="0" eaLnBrk="1" fontAlgn="auto" latinLnBrk="0" hangingPunct="1">
              <a:lnSpc>
                <a:spcPct val="100000"/>
              </a:lnSpc>
              <a:spcBef>
                <a:spcPts val="0"/>
              </a:spcBef>
              <a:spcAft>
                <a:spcPts val="0"/>
              </a:spcAft>
              <a:buClrTx/>
              <a:buSzTx/>
              <a:buFontTx/>
              <a:buNone/>
              <a:tabLst/>
              <a:defRPr/>
            </a:pPr>
            <a:r>
              <a:rPr lang="en-US" sz="780" b="1" kern="1200" dirty="0" smtClean="0">
                <a:solidFill>
                  <a:schemeClr val="bg1">
                    <a:lumMod val="65000"/>
                  </a:schemeClr>
                </a:solidFill>
                <a:latin typeface="Verdana"/>
                <a:ea typeface="+mn-ea"/>
                <a:cs typeface="Verdana"/>
              </a:rPr>
              <a:t>Our Mission </a:t>
            </a:r>
            <a:r>
              <a:rPr lang="en-US" sz="780" b="1" kern="1200" dirty="0" err="1" smtClean="0">
                <a:solidFill>
                  <a:schemeClr val="bg1">
                    <a:lumMod val="65000"/>
                  </a:schemeClr>
                </a:solidFill>
                <a:latin typeface="Verdana"/>
                <a:ea typeface="+mn-ea"/>
                <a:cs typeface="Verdana"/>
              </a:rPr>
              <a:t>Tatou</a:t>
            </a:r>
            <a:r>
              <a:rPr lang="en-US" sz="780" b="1" kern="1200" dirty="0" smtClean="0">
                <a:solidFill>
                  <a:schemeClr val="bg1">
                    <a:lumMod val="65000"/>
                  </a:schemeClr>
                </a:solidFill>
                <a:latin typeface="Verdana"/>
                <a:ea typeface="+mn-ea"/>
                <a:cs typeface="Verdana"/>
              </a:rPr>
              <a:t> </a:t>
            </a:r>
            <a:r>
              <a:rPr lang="en-US" sz="780" b="1" kern="1200" dirty="0" err="1" smtClean="0">
                <a:solidFill>
                  <a:schemeClr val="bg1">
                    <a:lumMod val="65000"/>
                  </a:schemeClr>
                </a:solidFill>
                <a:latin typeface="Verdana"/>
                <a:ea typeface="+mn-ea"/>
                <a:cs typeface="Verdana"/>
              </a:rPr>
              <a:t>Misioni</a:t>
            </a:r>
            <a:r>
              <a:rPr lang="en-US" sz="780" b="1" kern="1200" dirty="0" smtClean="0">
                <a:solidFill>
                  <a:schemeClr val="bg1">
                    <a:lumMod val="65000"/>
                  </a:schemeClr>
                </a:solidFill>
                <a:latin typeface="Verdana"/>
                <a:ea typeface="+mn-ea"/>
                <a:cs typeface="Verdana"/>
              </a:rPr>
              <a:t> </a:t>
            </a:r>
            <a:r>
              <a:rPr lang="en-US" sz="780" kern="1200" dirty="0" smtClean="0">
                <a:solidFill>
                  <a:schemeClr val="bg1">
                    <a:lumMod val="65000"/>
                  </a:schemeClr>
                </a:solidFill>
                <a:latin typeface="Verdana"/>
                <a:ea typeface="+mn-ea"/>
                <a:cs typeface="Verdana"/>
              </a:rPr>
              <a:t>– </a:t>
            </a:r>
            <a:r>
              <a:rPr lang="en-US" sz="780" i="1" kern="1200" dirty="0" smtClean="0">
                <a:solidFill>
                  <a:schemeClr val="bg1">
                    <a:lumMod val="65000"/>
                  </a:schemeClr>
                </a:solidFill>
                <a:latin typeface="Verdana"/>
                <a:ea typeface="+mn-ea"/>
                <a:cs typeface="Verdana"/>
              </a:rPr>
              <a:t>Develop great graduates who make a difference wherever they work in the world</a:t>
            </a:r>
          </a:p>
          <a:p>
            <a:endParaRPr lang="en-US" sz="780" dirty="0">
              <a:solidFill>
                <a:schemeClr val="bg1">
                  <a:lumMod val="65000"/>
                </a:schemeClr>
              </a:solidFill>
              <a:latin typeface="Verdana"/>
              <a:cs typeface="Verdana"/>
            </a:endParaRPr>
          </a:p>
        </p:txBody>
      </p:sp>
      <p:pic>
        <p:nvPicPr>
          <p:cNvPr id="2" name="Picture 1" descr="Maori1.png"/>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137729" y="1244351"/>
            <a:ext cx="2848495" cy="5890953"/>
          </a:xfrm>
          <a:prstGeom prst="rect">
            <a:avLst/>
          </a:prstGeom>
        </p:spPr>
      </p:pic>
    </p:spTree>
    <p:extLst>
      <p:ext uri="{BB962C8B-B14F-4D97-AF65-F5344CB8AC3E}">
        <p14:creationId xmlns:p14="http://schemas.microsoft.com/office/powerpoint/2010/main" val="3073057161"/>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6" name="Picture 5" descr="Blue Small Strip.png"/>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rot="10800000" flipH="1">
            <a:off x="-1" y="0"/>
            <a:ext cx="1625600" cy="6868856"/>
          </a:xfrm>
          <a:prstGeom prst="rect">
            <a:avLst/>
          </a:prstGeom>
        </p:spPr>
      </p:pic>
      <p:pic>
        <p:nvPicPr>
          <p:cNvPr id="7" name="Picture 6" descr="UCOL Logo White [Converted].eps.ai"/>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32144" y="5769348"/>
            <a:ext cx="1713180" cy="1210620"/>
          </a:xfrm>
          <a:prstGeom prst="rect">
            <a:avLst/>
          </a:prstGeom>
        </p:spPr>
      </p:pic>
      <p:sp>
        <p:nvSpPr>
          <p:cNvPr id="8" name="Title 1"/>
          <p:cNvSpPr>
            <a:spLocks noGrp="1"/>
          </p:cNvSpPr>
          <p:nvPr>
            <p:ph type="title" idx="4294967295"/>
          </p:nvPr>
        </p:nvSpPr>
        <p:spPr>
          <a:xfrm>
            <a:off x="1900235" y="306001"/>
            <a:ext cx="6955895" cy="495022"/>
          </a:xfrm>
          <a:prstGeom prst="rect">
            <a:avLst/>
          </a:prstGeom>
        </p:spPr>
        <p:txBody>
          <a:bodyPr/>
          <a:lstStyle>
            <a:lvl1pPr algn="l">
              <a:defRPr/>
            </a:lvl1pPr>
          </a:lstStyle>
          <a:p>
            <a:r>
              <a:rPr lang="en-US" sz="3200" b="1" dirty="0" smtClean="0">
                <a:solidFill>
                  <a:srgbClr val="000090"/>
                </a:solidFill>
                <a:latin typeface="Verdana"/>
                <a:cs typeface="Verdana"/>
              </a:rPr>
              <a:t>Title here</a:t>
            </a:r>
            <a:endParaRPr lang="en-US" sz="3200" b="1" dirty="0">
              <a:solidFill>
                <a:srgbClr val="000090"/>
              </a:solidFill>
              <a:latin typeface="Verdana"/>
              <a:cs typeface="Verdana"/>
            </a:endParaRPr>
          </a:p>
        </p:txBody>
      </p:sp>
      <p:sp>
        <p:nvSpPr>
          <p:cNvPr id="9" name="Content Placeholder 2"/>
          <p:cNvSpPr>
            <a:spLocks noGrp="1"/>
          </p:cNvSpPr>
          <p:nvPr>
            <p:ph idx="4294967295"/>
          </p:nvPr>
        </p:nvSpPr>
        <p:spPr>
          <a:xfrm>
            <a:off x="1900235" y="1144093"/>
            <a:ext cx="6677705" cy="4978559"/>
          </a:xfrm>
          <a:prstGeom prst="rect">
            <a:avLst/>
          </a:prstGeom>
        </p:spPr>
        <p:txBody>
          <a:bodyPr/>
          <a:lstStyle>
            <a:lvl1pPr>
              <a:defRPr>
                <a:solidFill>
                  <a:schemeClr val="tx1">
                    <a:lumMod val="50000"/>
                    <a:lumOff val="50000"/>
                  </a:schemeClr>
                </a:solidFill>
                <a:latin typeface="Verdana"/>
                <a:cs typeface="Verdana"/>
              </a:defRPr>
            </a:lvl1pPr>
          </a:lstStyle>
          <a:p>
            <a:r>
              <a:rPr lang="en-US" sz="2000" dirty="0" smtClean="0"/>
              <a:t>Text here</a:t>
            </a:r>
            <a:endParaRPr lang="en-US" sz="2000" dirty="0"/>
          </a:p>
        </p:txBody>
      </p:sp>
      <p:sp>
        <p:nvSpPr>
          <p:cNvPr id="10" name="TextBox 9"/>
          <p:cNvSpPr txBox="1"/>
          <p:nvPr userDrawn="1"/>
        </p:nvSpPr>
        <p:spPr>
          <a:xfrm>
            <a:off x="1900235" y="6432273"/>
            <a:ext cx="5892800" cy="452431"/>
          </a:xfrm>
          <a:prstGeom prst="rect">
            <a:avLst/>
          </a:prstGeom>
          <a:noFill/>
        </p:spPr>
        <p:txBody>
          <a:bodyPr wrap="square" rtlCol="0">
            <a:spAutoFit/>
          </a:bodyPr>
          <a:lstStyle/>
          <a:p>
            <a:r>
              <a:rPr lang="en-US" sz="780" b="1" dirty="0" smtClean="0">
                <a:solidFill>
                  <a:schemeClr val="bg1">
                    <a:lumMod val="65000"/>
                  </a:schemeClr>
                </a:solidFill>
                <a:latin typeface="Verdana"/>
                <a:cs typeface="Verdana"/>
              </a:rPr>
              <a:t>Our Vision</a:t>
            </a:r>
            <a:r>
              <a:rPr lang="en-US" sz="780" b="1" baseline="0" dirty="0" smtClean="0">
                <a:solidFill>
                  <a:schemeClr val="bg1">
                    <a:lumMod val="65000"/>
                  </a:schemeClr>
                </a:solidFill>
                <a:latin typeface="Verdana"/>
                <a:cs typeface="Verdana"/>
              </a:rPr>
              <a:t> </a:t>
            </a:r>
            <a:r>
              <a:rPr lang="en-US" sz="780" b="1" kern="1200" dirty="0" smtClean="0">
                <a:solidFill>
                  <a:schemeClr val="bg1">
                    <a:lumMod val="65000"/>
                  </a:schemeClr>
                </a:solidFill>
                <a:latin typeface="Verdana"/>
                <a:ea typeface="+mn-ea"/>
                <a:cs typeface="Verdana"/>
              </a:rPr>
              <a:t>O </a:t>
            </a:r>
            <a:r>
              <a:rPr lang="en-US" sz="780" b="1" kern="1200" dirty="0" err="1" smtClean="0">
                <a:solidFill>
                  <a:schemeClr val="bg1">
                    <a:lumMod val="65000"/>
                  </a:schemeClr>
                </a:solidFill>
                <a:latin typeface="Verdana"/>
                <a:ea typeface="+mn-ea"/>
                <a:cs typeface="Verdana"/>
              </a:rPr>
              <a:t>Tatou</a:t>
            </a:r>
            <a:r>
              <a:rPr lang="en-US" sz="780" b="1" kern="1200" dirty="0" smtClean="0">
                <a:solidFill>
                  <a:schemeClr val="bg1">
                    <a:lumMod val="65000"/>
                  </a:schemeClr>
                </a:solidFill>
                <a:latin typeface="Verdana"/>
                <a:ea typeface="+mn-ea"/>
                <a:cs typeface="Verdana"/>
              </a:rPr>
              <a:t> </a:t>
            </a:r>
            <a:r>
              <a:rPr lang="en-US" sz="780" b="1" kern="1200" dirty="0" err="1" smtClean="0">
                <a:solidFill>
                  <a:schemeClr val="bg1">
                    <a:lumMod val="65000"/>
                  </a:schemeClr>
                </a:solidFill>
                <a:latin typeface="Verdana"/>
                <a:ea typeface="+mn-ea"/>
                <a:cs typeface="Verdana"/>
              </a:rPr>
              <a:t>Kitenga</a:t>
            </a:r>
            <a:r>
              <a:rPr lang="en-US" sz="780" b="1" kern="1200" dirty="0" smtClean="0">
                <a:solidFill>
                  <a:schemeClr val="bg1">
                    <a:lumMod val="65000"/>
                  </a:schemeClr>
                </a:solidFill>
                <a:latin typeface="Verdana"/>
                <a:ea typeface="+mn-ea"/>
                <a:cs typeface="Verdana"/>
              </a:rPr>
              <a:t> </a:t>
            </a:r>
            <a:r>
              <a:rPr lang="en-US" sz="780" kern="1200" dirty="0" smtClean="0">
                <a:solidFill>
                  <a:schemeClr val="bg1">
                    <a:lumMod val="65000"/>
                  </a:schemeClr>
                </a:solidFill>
                <a:latin typeface="Verdana"/>
                <a:ea typeface="+mn-ea"/>
                <a:cs typeface="Verdana"/>
              </a:rPr>
              <a:t>– </a:t>
            </a:r>
            <a:r>
              <a:rPr lang="en-US" sz="780" i="1" kern="1200" dirty="0" smtClean="0">
                <a:solidFill>
                  <a:schemeClr val="bg1">
                    <a:lumMod val="65000"/>
                  </a:schemeClr>
                </a:solidFill>
                <a:latin typeface="Verdana"/>
                <a:ea typeface="+mn-ea"/>
                <a:cs typeface="Verdana"/>
              </a:rPr>
              <a:t>To inspire students, businesses and communities to succeed</a:t>
            </a:r>
          </a:p>
          <a:p>
            <a:pPr marL="0" marR="0" indent="0" algn="l" defTabSz="457200" rtl="0" eaLnBrk="1" fontAlgn="auto" latinLnBrk="0" hangingPunct="1">
              <a:lnSpc>
                <a:spcPct val="100000"/>
              </a:lnSpc>
              <a:spcBef>
                <a:spcPts val="0"/>
              </a:spcBef>
              <a:spcAft>
                <a:spcPts val="0"/>
              </a:spcAft>
              <a:buClrTx/>
              <a:buSzTx/>
              <a:buFontTx/>
              <a:buNone/>
              <a:tabLst/>
              <a:defRPr/>
            </a:pPr>
            <a:r>
              <a:rPr lang="en-US" sz="780" b="1" kern="1200" dirty="0" smtClean="0">
                <a:solidFill>
                  <a:schemeClr val="bg1">
                    <a:lumMod val="65000"/>
                  </a:schemeClr>
                </a:solidFill>
                <a:latin typeface="Verdana"/>
                <a:ea typeface="+mn-ea"/>
                <a:cs typeface="Verdana"/>
              </a:rPr>
              <a:t>Our Mission </a:t>
            </a:r>
            <a:r>
              <a:rPr lang="en-US" sz="780" b="1" kern="1200" dirty="0" err="1" smtClean="0">
                <a:solidFill>
                  <a:schemeClr val="bg1">
                    <a:lumMod val="65000"/>
                  </a:schemeClr>
                </a:solidFill>
                <a:latin typeface="Verdana"/>
                <a:ea typeface="+mn-ea"/>
                <a:cs typeface="Verdana"/>
              </a:rPr>
              <a:t>Tatou</a:t>
            </a:r>
            <a:r>
              <a:rPr lang="en-US" sz="780" b="1" kern="1200" dirty="0" smtClean="0">
                <a:solidFill>
                  <a:schemeClr val="bg1">
                    <a:lumMod val="65000"/>
                  </a:schemeClr>
                </a:solidFill>
                <a:latin typeface="Verdana"/>
                <a:ea typeface="+mn-ea"/>
                <a:cs typeface="Verdana"/>
              </a:rPr>
              <a:t> </a:t>
            </a:r>
            <a:r>
              <a:rPr lang="en-US" sz="780" b="1" kern="1200" dirty="0" err="1" smtClean="0">
                <a:solidFill>
                  <a:schemeClr val="bg1">
                    <a:lumMod val="65000"/>
                  </a:schemeClr>
                </a:solidFill>
                <a:latin typeface="Verdana"/>
                <a:ea typeface="+mn-ea"/>
                <a:cs typeface="Verdana"/>
              </a:rPr>
              <a:t>Misioni</a:t>
            </a:r>
            <a:r>
              <a:rPr lang="en-US" sz="780" b="1" kern="1200" dirty="0" smtClean="0">
                <a:solidFill>
                  <a:schemeClr val="bg1">
                    <a:lumMod val="65000"/>
                  </a:schemeClr>
                </a:solidFill>
                <a:latin typeface="Verdana"/>
                <a:ea typeface="+mn-ea"/>
                <a:cs typeface="Verdana"/>
              </a:rPr>
              <a:t> </a:t>
            </a:r>
            <a:r>
              <a:rPr lang="en-US" sz="780" kern="1200" dirty="0" smtClean="0">
                <a:solidFill>
                  <a:schemeClr val="bg1">
                    <a:lumMod val="65000"/>
                  </a:schemeClr>
                </a:solidFill>
                <a:latin typeface="Verdana"/>
                <a:ea typeface="+mn-ea"/>
                <a:cs typeface="Verdana"/>
              </a:rPr>
              <a:t>– </a:t>
            </a:r>
            <a:r>
              <a:rPr lang="en-US" sz="780" i="1" kern="1200" dirty="0" smtClean="0">
                <a:solidFill>
                  <a:schemeClr val="bg1">
                    <a:lumMod val="65000"/>
                  </a:schemeClr>
                </a:solidFill>
                <a:latin typeface="Verdana"/>
                <a:ea typeface="+mn-ea"/>
                <a:cs typeface="Verdana"/>
              </a:rPr>
              <a:t>Develop great graduates who make a difference wherever they work in the world</a:t>
            </a:r>
          </a:p>
          <a:p>
            <a:endParaRPr lang="en-US" sz="780" dirty="0">
              <a:solidFill>
                <a:schemeClr val="bg1">
                  <a:lumMod val="65000"/>
                </a:schemeClr>
              </a:solidFill>
              <a:latin typeface="Verdana"/>
              <a:cs typeface="Verdana"/>
            </a:endParaRPr>
          </a:p>
        </p:txBody>
      </p:sp>
    </p:spTree>
    <p:extLst>
      <p:ext uri="{BB962C8B-B14F-4D97-AF65-F5344CB8AC3E}">
        <p14:creationId xmlns:p14="http://schemas.microsoft.com/office/powerpoint/2010/main" val="227747810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AU"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T.MORISON</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5F3AB9-C005-DD4C-BE3C-F45C11C62C04}" type="slidenum">
              <a:rPr lang="en-US" smtClean="0"/>
              <a:t>‹#›</a:t>
            </a:fld>
            <a:endParaRPr lang="en-US"/>
          </a:p>
        </p:txBody>
      </p:sp>
    </p:spTree>
    <p:extLst>
      <p:ext uri="{BB962C8B-B14F-4D97-AF65-F5344CB8AC3E}">
        <p14:creationId xmlns:p14="http://schemas.microsoft.com/office/powerpoint/2010/main" val="1625976686"/>
      </p:ext>
    </p:extLst>
  </p:cSld>
  <p:clrMap bg1="lt1" tx1="dk1" bg2="lt2" tx2="dk2" accent1="accent1" accent2="accent2" accent3="accent3" accent4="accent4" accent5="accent5" accent6="accent6" hlink="hlink" folHlink="folHlink"/>
  <p:sldLayoutIdLst>
    <p:sldLayoutId id="2147483685" r:id="rId1"/>
    <p:sldLayoutId id="2147483707" r:id="rId2"/>
    <p:sldLayoutId id="2147483649" r:id="rId3"/>
    <p:sldLayoutId id="2147483676" r:id="rId4"/>
    <p:sldLayoutId id="2147483677" r:id="rId5"/>
    <p:sldLayoutId id="2147483678" r:id="rId6"/>
    <p:sldLayoutId id="2147483679" r:id="rId7"/>
    <p:sldLayoutId id="2147483675" r:id="rId8"/>
    <p:sldLayoutId id="2147483683" r:id="rId9"/>
    <p:sldLayoutId id="2147483682" r:id="rId10"/>
    <p:sldLayoutId id="2147483681" r:id="rId11"/>
    <p:sldLayoutId id="2147483680" r:id="rId12"/>
    <p:sldLayoutId id="2147483708" r:id="rId13"/>
  </p:sldLayoutIdLst>
  <p:timing>
    <p:tnLst>
      <p:par>
        <p:cTn id="1" dur="indefinite" restart="never" nodeType="tmRoot"/>
      </p:par>
    </p:tnLst>
  </p:timing>
  <p:hf hd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mailto:t.morison@ucol.ac.nz"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www.youtube.com/watch?v=SiGBiNleU_g" TargetMode="External"/><Relationship Id="rId2" Type="http://schemas.openxmlformats.org/officeDocument/2006/relationships/hyperlink" Target="http://shop.familyplanning.org.nz/update-me"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850571" y="306001"/>
            <a:ext cx="7005559" cy="495022"/>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b="1" dirty="0" smtClean="0">
                <a:solidFill>
                  <a:srgbClr val="000090"/>
                </a:solidFill>
                <a:latin typeface="Verdana"/>
                <a:cs typeface="Verdana"/>
              </a:rPr>
              <a:t>TRISH MORISON, MPH, Lecturer at UCOL</a:t>
            </a:r>
          </a:p>
          <a:p>
            <a:pPr algn="l"/>
            <a:r>
              <a:rPr lang="en-US" sz="3200" b="1" dirty="0" smtClean="0">
                <a:solidFill>
                  <a:srgbClr val="000090"/>
                </a:solidFill>
                <a:latin typeface="Verdana"/>
                <a:cs typeface="Verdana"/>
                <a:hlinkClick r:id="rId2"/>
              </a:rPr>
              <a:t>t.morison@ucol.ac.nz</a:t>
            </a:r>
            <a:endParaRPr lang="en-US" sz="3200" b="1" dirty="0" smtClean="0">
              <a:solidFill>
                <a:srgbClr val="000090"/>
              </a:solidFill>
              <a:latin typeface="Verdana"/>
              <a:cs typeface="Verdana"/>
            </a:endParaRPr>
          </a:p>
          <a:p>
            <a:pPr algn="l"/>
            <a:endParaRPr lang="en-US" sz="3200" b="1" dirty="0">
              <a:solidFill>
                <a:srgbClr val="000090"/>
              </a:solidFill>
              <a:latin typeface="Verdana"/>
              <a:cs typeface="Verdana"/>
            </a:endParaRPr>
          </a:p>
          <a:p>
            <a:pPr algn="l"/>
            <a:endParaRPr lang="en-US" sz="3200" b="1" dirty="0">
              <a:solidFill>
                <a:srgbClr val="000090"/>
              </a:solidFill>
              <a:latin typeface="Verdana"/>
              <a:cs typeface="Verdana"/>
            </a:endParaRPr>
          </a:p>
        </p:txBody>
      </p:sp>
      <p:sp>
        <p:nvSpPr>
          <p:cNvPr id="3" name="Content Placeholder 2"/>
          <p:cNvSpPr txBox="1">
            <a:spLocks/>
          </p:cNvSpPr>
          <p:nvPr/>
        </p:nvSpPr>
        <p:spPr>
          <a:xfrm>
            <a:off x="1684317" y="1967345"/>
            <a:ext cx="6129648" cy="4376980"/>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US" sz="2000" dirty="0">
              <a:solidFill>
                <a:srgbClr val="7F7F7F"/>
              </a:solidFill>
              <a:latin typeface="Verdana"/>
              <a:cs typeface="Verdana"/>
            </a:endParaRPr>
          </a:p>
        </p:txBody>
      </p:sp>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1062" y="2169420"/>
            <a:ext cx="5565512" cy="37103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8393083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910881" y="306000"/>
            <a:ext cx="8246530" cy="2007710"/>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NZ" sz="3200" b="1" dirty="0" smtClean="0"/>
              <a:t> </a:t>
            </a:r>
            <a:endParaRPr lang="en-NZ" sz="3200" dirty="0" smtClean="0"/>
          </a:p>
          <a:p>
            <a:endParaRPr lang="en-NZ" sz="2400" b="1" dirty="0" smtClean="0"/>
          </a:p>
          <a:p>
            <a:endParaRPr lang="en-NZ" sz="2400" b="1" dirty="0"/>
          </a:p>
          <a:p>
            <a:endParaRPr lang="en-NZ" sz="2400" b="1" dirty="0" smtClean="0"/>
          </a:p>
          <a:p>
            <a:endParaRPr lang="en-NZ" sz="2400" b="1" dirty="0"/>
          </a:p>
          <a:p>
            <a:endParaRPr lang="en-NZ" sz="2400" b="1" dirty="0" smtClean="0"/>
          </a:p>
          <a:p>
            <a:r>
              <a:rPr lang="en-NZ" sz="2400" b="1" dirty="0" smtClean="0"/>
              <a:t>WHEN </a:t>
            </a:r>
            <a:r>
              <a:rPr lang="en-NZ" sz="2400" b="1" dirty="0"/>
              <a:t>PREGNANCY IS NO LONGER THE ISSUE:</a:t>
            </a:r>
            <a:endParaRPr lang="en-NZ" sz="2400" dirty="0"/>
          </a:p>
          <a:p>
            <a:r>
              <a:rPr lang="en-NZ" sz="2400" b="1" dirty="0"/>
              <a:t>BARRIERS TO SAFER SEX AS PERCEIVED BY MIDLIFE AND</a:t>
            </a:r>
            <a:endParaRPr lang="en-NZ" sz="2400" dirty="0"/>
          </a:p>
          <a:p>
            <a:r>
              <a:rPr lang="en-NZ" sz="2400" b="1" dirty="0"/>
              <a:t>OLDER WOMEN RESIDING IN NEW ZEALAND</a:t>
            </a:r>
            <a:endParaRPr lang="en-NZ" sz="2400" dirty="0"/>
          </a:p>
          <a:p>
            <a:pPr algn="l"/>
            <a:endParaRPr lang="en-US" sz="3200" b="1" dirty="0">
              <a:solidFill>
                <a:srgbClr val="000090"/>
              </a:solidFill>
              <a:latin typeface="Verdana"/>
              <a:cs typeface="Verdana"/>
            </a:endParaRPr>
          </a:p>
        </p:txBody>
      </p:sp>
      <p:sp>
        <p:nvSpPr>
          <p:cNvPr id="3" name="Content Placeholder 2"/>
          <p:cNvSpPr txBox="1">
            <a:spLocks/>
          </p:cNvSpPr>
          <p:nvPr/>
        </p:nvSpPr>
        <p:spPr>
          <a:xfrm>
            <a:off x="1670462" y="306001"/>
            <a:ext cx="6727369" cy="4978559"/>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sz="2000" dirty="0">
              <a:solidFill>
                <a:srgbClr val="7F7F7F"/>
              </a:solidFill>
              <a:latin typeface="Verdana"/>
              <a:cs typeface="Verdana"/>
            </a:endParaRPr>
          </a:p>
        </p:txBody>
      </p:sp>
    </p:spTree>
    <p:extLst>
      <p:ext uri="{BB962C8B-B14F-4D97-AF65-F5344CB8AC3E}">
        <p14:creationId xmlns:p14="http://schemas.microsoft.com/office/powerpoint/2010/main" val="208393083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850571" y="306001"/>
            <a:ext cx="7005559" cy="495022"/>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b="1" dirty="0" smtClean="0">
                <a:solidFill>
                  <a:srgbClr val="000090"/>
                </a:solidFill>
                <a:latin typeface="Verdana"/>
                <a:cs typeface="Verdana"/>
              </a:rPr>
              <a:t>Population and context</a:t>
            </a:r>
            <a:endParaRPr lang="en-US" sz="3200" b="1" dirty="0">
              <a:solidFill>
                <a:srgbClr val="000090"/>
              </a:solidFill>
              <a:latin typeface="Verdana"/>
              <a:cs typeface="Verdana"/>
            </a:endParaRPr>
          </a:p>
        </p:txBody>
      </p:sp>
      <p:sp>
        <p:nvSpPr>
          <p:cNvPr id="3" name="Content Placeholder 2"/>
          <p:cNvSpPr txBox="1">
            <a:spLocks/>
          </p:cNvSpPr>
          <p:nvPr/>
        </p:nvSpPr>
        <p:spPr>
          <a:xfrm>
            <a:off x="1701592" y="1195789"/>
            <a:ext cx="6727369" cy="5090453"/>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sz="2000" dirty="0">
              <a:solidFill>
                <a:srgbClr val="7F7F7F"/>
              </a:solidFill>
              <a:latin typeface="Verdana"/>
              <a:cs typeface="Verdana"/>
            </a:endParaRPr>
          </a:p>
          <a:p>
            <a:r>
              <a:rPr lang="en-US" sz="2000" dirty="0" smtClean="0">
                <a:solidFill>
                  <a:srgbClr val="7F7F7F"/>
                </a:solidFill>
                <a:latin typeface="Verdana"/>
                <a:cs typeface="Verdana"/>
              </a:rPr>
              <a:t>4.5 Million - European (70%); Maori (10-15%); Asian (8-10%); Pacifica (8%). Life expectancy 81.4 years; Median age 37</a:t>
            </a:r>
          </a:p>
          <a:p>
            <a:endParaRPr lang="en-US" sz="2000" dirty="0">
              <a:solidFill>
                <a:srgbClr val="7F7F7F"/>
              </a:solidFill>
              <a:latin typeface="Verdana"/>
              <a:cs typeface="Verdana"/>
            </a:endParaRPr>
          </a:p>
          <a:p>
            <a:r>
              <a:rPr lang="en-US" sz="2000" dirty="0" smtClean="0">
                <a:solidFill>
                  <a:srgbClr val="7F7F7F"/>
                </a:solidFill>
                <a:latin typeface="Verdana"/>
                <a:cs typeface="Verdana"/>
              </a:rPr>
              <a:t>Christian (50%); no religion (40%); Hindu (5%); Muslim (3%); Sikh (2%). Very permissive of casual sexual relationships</a:t>
            </a:r>
          </a:p>
          <a:p>
            <a:endParaRPr lang="en-US" sz="2000" dirty="0">
              <a:solidFill>
                <a:srgbClr val="7F7F7F"/>
              </a:solidFill>
              <a:latin typeface="Verdana"/>
              <a:cs typeface="Verdana"/>
            </a:endParaRPr>
          </a:p>
          <a:p>
            <a:r>
              <a:rPr lang="en-US" sz="2000" dirty="0" smtClean="0">
                <a:solidFill>
                  <a:srgbClr val="7F7F7F"/>
                </a:solidFill>
                <a:latin typeface="Verdana"/>
                <a:cs typeface="Verdana"/>
              </a:rPr>
              <a:t>Popular media – UK; America; Australia. </a:t>
            </a:r>
          </a:p>
          <a:p>
            <a:pPr marL="0" indent="0">
              <a:buNone/>
            </a:pPr>
            <a:r>
              <a:rPr lang="en-US" sz="2000" dirty="0" smtClean="0">
                <a:solidFill>
                  <a:srgbClr val="7F7F7F"/>
                </a:solidFill>
                <a:latin typeface="Verdana"/>
                <a:cs typeface="Verdana"/>
              </a:rPr>
              <a:t>    Portray midlife wome</a:t>
            </a:r>
            <a:r>
              <a:rPr lang="en-US" sz="2000" dirty="0">
                <a:solidFill>
                  <a:srgbClr val="7F7F7F"/>
                </a:solidFill>
                <a:latin typeface="Verdana"/>
                <a:cs typeface="Verdana"/>
              </a:rPr>
              <a:t>n</a:t>
            </a:r>
            <a:r>
              <a:rPr lang="en-US" sz="2000" dirty="0" smtClean="0">
                <a:solidFill>
                  <a:srgbClr val="7F7F7F"/>
                </a:solidFill>
                <a:latin typeface="Verdana"/>
                <a:cs typeface="Verdana"/>
              </a:rPr>
              <a:t> as sexually liberated. </a:t>
            </a:r>
          </a:p>
          <a:p>
            <a:pPr marL="0" indent="0">
              <a:buNone/>
            </a:pPr>
            <a:r>
              <a:rPr lang="en-US" sz="2000" dirty="0">
                <a:solidFill>
                  <a:srgbClr val="7F7F7F"/>
                </a:solidFill>
                <a:latin typeface="Verdana"/>
                <a:cs typeface="Verdana"/>
              </a:rPr>
              <a:t> </a:t>
            </a:r>
            <a:r>
              <a:rPr lang="en-US" sz="2000" dirty="0" smtClean="0">
                <a:solidFill>
                  <a:srgbClr val="7F7F7F"/>
                </a:solidFill>
                <a:latin typeface="Verdana"/>
                <a:cs typeface="Verdana"/>
              </a:rPr>
              <a:t>   Dating sites geared to this group. </a:t>
            </a:r>
          </a:p>
          <a:p>
            <a:pPr marL="0" indent="0">
              <a:buNone/>
            </a:pPr>
            <a:r>
              <a:rPr lang="en-US" sz="2000" dirty="0">
                <a:solidFill>
                  <a:srgbClr val="7F7F7F"/>
                </a:solidFill>
                <a:latin typeface="Verdana"/>
                <a:cs typeface="Verdana"/>
              </a:rPr>
              <a:t> </a:t>
            </a:r>
            <a:r>
              <a:rPr lang="en-US" sz="2000" dirty="0" smtClean="0">
                <a:solidFill>
                  <a:srgbClr val="7F7F7F"/>
                </a:solidFill>
                <a:latin typeface="Verdana"/>
                <a:cs typeface="Verdana"/>
              </a:rPr>
              <a:t>   Divorce 1 in 3. </a:t>
            </a:r>
            <a:endParaRPr lang="en-US" sz="2000" dirty="0">
              <a:solidFill>
                <a:srgbClr val="7F7F7F"/>
              </a:solidFill>
              <a:latin typeface="Verdana"/>
              <a:cs typeface="Verdana"/>
            </a:endParaRPr>
          </a:p>
        </p:txBody>
      </p:sp>
      <p:pic>
        <p:nvPicPr>
          <p:cNvPr id="4" name="Picture 4" descr="https://www.bookin.co.nz/images/entire-nz-map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30873" y="3880241"/>
            <a:ext cx="1196176" cy="23923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3930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anim calcmode="lin" valueType="num">
                                      <p:cBhvr>
                                        <p:cTn id="8"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3" end="3"/>
                                            </p:txEl>
                                          </p:spTgt>
                                        </p:tgtEl>
                                        <p:attrNameLst>
                                          <p:attrName>style.visibility</p:attrName>
                                        </p:attrNameLst>
                                      </p:cBhvr>
                                      <p:to>
                                        <p:strVal val="visible"/>
                                      </p:to>
                                    </p:set>
                                    <p:animEffect transition="in" filter="fade">
                                      <p:cBhvr>
                                        <p:cTn id="14" dur="1000"/>
                                        <p:tgtEl>
                                          <p:spTgt spid="3">
                                            <p:txEl>
                                              <p:pRg st="3" end="3"/>
                                            </p:txEl>
                                          </p:spTgt>
                                        </p:tgtEl>
                                      </p:cBhvr>
                                    </p:animEffect>
                                    <p:anim calcmode="lin" valueType="num">
                                      <p:cBhvr>
                                        <p:cTn id="15"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1000"/>
                                        <p:tgtEl>
                                          <p:spTgt spid="3">
                                            <p:txEl>
                                              <p:pRg st="5" end="5"/>
                                            </p:txEl>
                                          </p:spTgt>
                                        </p:tgtEl>
                                      </p:cBhvr>
                                    </p:animEffect>
                                    <p:anim calcmode="lin" valueType="num">
                                      <p:cBhvr>
                                        <p:cTn id="22" dur="1000" fill="hold"/>
                                        <p:tgtEl>
                                          <p:spTgt spid="3">
                                            <p:txEl>
                                              <p:pRg st="5" end="5"/>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5" end="5"/>
                                            </p:txEl>
                                          </p:spTgt>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animEffect transition="in" filter="fade">
                                      <p:cBhvr>
                                        <p:cTn id="26" dur="1000"/>
                                        <p:tgtEl>
                                          <p:spTgt spid="3">
                                            <p:txEl>
                                              <p:pRg st="6" end="6"/>
                                            </p:txEl>
                                          </p:spTgt>
                                        </p:tgtEl>
                                      </p:cBhvr>
                                    </p:animEffect>
                                    <p:anim calcmode="lin" valueType="num">
                                      <p:cBhvr>
                                        <p:cTn id="27"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8" dur="1000" fill="hold"/>
                                        <p:tgtEl>
                                          <p:spTgt spid="3">
                                            <p:txEl>
                                              <p:pRg st="6" end="6"/>
                                            </p:txEl>
                                          </p:spTgt>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Effect transition="in" filter="fade">
                                      <p:cBhvr>
                                        <p:cTn id="31" dur="1000"/>
                                        <p:tgtEl>
                                          <p:spTgt spid="3">
                                            <p:txEl>
                                              <p:pRg st="7" end="7"/>
                                            </p:txEl>
                                          </p:spTgt>
                                        </p:tgtEl>
                                      </p:cBhvr>
                                    </p:animEffect>
                                    <p:anim calcmode="lin" valueType="num">
                                      <p:cBhvr>
                                        <p:cTn id="32"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33" dur="1000" fill="hold"/>
                                        <p:tgtEl>
                                          <p:spTgt spid="3">
                                            <p:txEl>
                                              <p:pRg st="7" end="7"/>
                                            </p:txEl>
                                          </p:spTgt>
                                        </p:tgtEl>
                                        <p:attrNameLst>
                                          <p:attrName>ppt_y</p:attrName>
                                        </p:attrNameLst>
                                      </p:cBhvr>
                                      <p:tavLst>
                                        <p:tav tm="0">
                                          <p:val>
                                            <p:strVal val="#ppt_y+.1"/>
                                          </p:val>
                                        </p:tav>
                                        <p:tav tm="100000">
                                          <p:val>
                                            <p:strVal val="#ppt_y"/>
                                          </p:val>
                                        </p:tav>
                                      </p:tavLst>
                                    </p:anim>
                                  </p:childTnLst>
                                </p:cTn>
                              </p:par>
                              <p:par>
                                <p:cTn id="34" presetID="42" presetClass="entr" presetSubtype="0" fill="hold" nodeType="withEffect">
                                  <p:stCondLst>
                                    <p:cond delay="0"/>
                                  </p:stCondLst>
                                  <p:childTnLst>
                                    <p:set>
                                      <p:cBhvr>
                                        <p:cTn id="35" dur="1" fill="hold">
                                          <p:stCondLst>
                                            <p:cond delay="0"/>
                                          </p:stCondLst>
                                        </p:cTn>
                                        <p:tgtEl>
                                          <p:spTgt spid="3">
                                            <p:txEl>
                                              <p:pRg st="8" end="8"/>
                                            </p:txEl>
                                          </p:spTgt>
                                        </p:tgtEl>
                                        <p:attrNameLst>
                                          <p:attrName>style.visibility</p:attrName>
                                        </p:attrNameLst>
                                      </p:cBhvr>
                                      <p:to>
                                        <p:strVal val="visible"/>
                                      </p:to>
                                    </p:set>
                                    <p:animEffect transition="in" filter="fade">
                                      <p:cBhvr>
                                        <p:cTn id="36" dur="1000"/>
                                        <p:tgtEl>
                                          <p:spTgt spid="3">
                                            <p:txEl>
                                              <p:pRg st="8" end="8"/>
                                            </p:txEl>
                                          </p:spTgt>
                                        </p:tgtEl>
                                      </p:cBhvr>
                                    </p:animEffect>
                                    <p:anim calcmode="lin" valueType="num">
                                      <p:cBhvr>
                                        <p:cTn id="37" dur="1000" fill="hold"/>
                                        <p:tgtEl>
                                          <p:spTgt spid="3">
                                            <p:txEl>
                                              <p:pRg st="8" end="8"/>
                                            </p:txEl>
                                          </p:spTgt>
                                        </p:tgtEl>
                                        <p:attrNameLst>
                                          <p:attrName>ppt_x</p:attrName>
                                        </p:attrNameLst>
                                      </p:cBhvr>
                                      <p:tavLst>
                                        <p:tav tm="0">
                                          <p:val>
                                            <p:strVal val="#ppt_x"/>
                                          </p:val>
                                        </p:tav>
                                        <p:tav tm="100000">
                                          <p:val>
                                            <p:strVal val="#ppt_x"/>
                                          </p:val>
                                        </p:tav>
                                      </p:tavLst>
                                    </p:anim>
                                    <p:anim calcmode="lin" valueType="num">
                                      <p:cBhvr>
                                        <p:cTn id="38" dur="1000" fill="hold"/>
                                        <p:tgtEl>
                                          <p:spTgt spid="3">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850571" y="306001"/>
            <a:ext cx="7005559" cy="495022"/>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b="1" dirty="0" smtClean="0">
                <a:solidFill>
                  <a:srgbClr val="000090"/>
                </a:solidFill>
                <a:latin typeface="Verdana"/>
                <a:cs typeface="Verdana"/>
              </a:rPr>
              <a:t>Rationale for study</a:t>
            </a:r>
            <a:endParaRPr lang="en-US" sz="3200" b="1" dirty="0">
              <a:solidFill>
                <a:srgbClr val="000090"/>
              </a:solidFill>
              <a:latin typeface="Verdana"/>
              <a:cs typeface="Verdana"/>
            </a:endParaRPr>
          </a:p>
        </p:txBody>
      </p:sp>
      <p:sp>
        <p:nvSpPr>
          <p:cNvPr id="3" name="Content Placeholder 2"/>
          <p:cNvSpPr txBox="1">
            <a:spLocks/>
          </p:cNvSpPr>
          <p:nvPr/>
        </p:nvSpPr>
        <p:spPr>
          <a:xfrm>
            <a:off x="1850571" y="1144093"/>
            <a:ext cx="6727369" cy="4978559"/>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2000" dirty="0" smtClean="0">
                <a:solidFill>
                  <a:srgbClr val="7F7F7F"/>
                </a:solidFill>
                <a:latin typeface="Verdana"/>
                <a:cs typeface="Verdana"/>
              </a:rPr>
              <a:t>Anecdotal evidence suggested midlife people taking sexual health risks</a:t>
            </a:r>
            <a:endParaRPr lang="en-US" sz="2000" dirty="0">
              <a:solidFill>
                <a:srgbClr val="7F7F7F"/>
              </a:solidFill>
              <a:latin typeface="Verdana"/>
              <a:cs typeface="Verdana"/>
            </a:endParaRPr>
          </a:p>
          <a:p>
            <a:pPr marL="0" indent="0">
              <a:buNone/>
            </a:pPr>
            <a:endParaRPr lang="en-US" sz="2000" dirty="0" smtClean="0">
              <a:solidFill>
                <a:srgbClr val="7F7F7F"/>
              </a:solidFill>
              <a:latin typeface="Verdana"/>
              <a:cs typeface="Verdana"/>
            </a:endParaRPr>
          </a:p>
          <a:p>
            <a:pPr marL="0" indent="0">
              <a:buNone/>
            </a:pPr>
            <a:r>
              <a:rPr lang="en-US" sz="2000" dirty="0" smtClean="0">
                <a:solidFill>
                  <a:srgbClr val="7F7F7F"/>
                </a:solidFill>
                <a:latin typeface="Verdana"/>
                <a:cs typeface="Verdana"/>
              </a:rPr>
              <a:t>STI surveillance showed a steady rise in the over 40 population relative to other population groups </a:t>
            </a:r>
          </a:p>
          <a:p>
            <a:pPr marL="0" indent="0">
              <a:buNone/>
            </a:pPr>
            <a:endParaRPr lang="en-US" sz="2000" dirty="0">
              <a:solidFill>
                <a:srgbClr val="7F7F7F"/>
              </a:solidFill>
              <a:latin typeface="Verdana"/>
              <a:ea typeface="Verdana" panose="020B0604030504040204" pitchFamily="34" charset="0"/>
              <a:cs typeface="Verdana"/>
            </a:endParaRPr>
          </a:p>
          <a:p>
            <a:pPr marL="0" indent="0">
              <a:buNone/>
            </a:pPr>
            <a:r>
              <a:rPr lang="en-NZ" sz="2000"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Similar </a:t>
            </a:r>
            <a:r>
              <a:rPr lang="en-NZ" sz="2000" dirty="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rising </a:t>
            </a:r>
            <a:r>
              <a:rPr lang="en-NZ" sz="2000"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trends among </a:t>
            </a:r>
            <a:r>
              <a:rPr lang="en-NZ" sz="2000" dirty="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middle age and older people </a:t>
            </a:r>
            <a:r>
              <a:rPr lang="en-NZ" sz="2000"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had </a:t>
            </a:r>
            <a:r>
              <a:rPr lang="en-NZ" sz="2000" dirty="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been seen in </a:t>
            </a:r>
            <a:r>
              <a:rPr lang="en-NZ" sz="2000"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Britain, United </a:t>
            </a:r>
            <a:r>
              <a:rPr lang="en-NZ" sz="2000" dirty="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States </a:t>
            </a:r>
            <a:r>
              <a:rPr lang="en-NZ" sz="2000"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and </a:t>
            </a:r>
            <a:r>
              <a:rPr lang="en-NZ" sz="2000" dirty="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Australia </a:t>
            </a:r>
            <a:endParaRPr lang="en-NZ" sz="2000"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endParaRPr>
          </a:p>
          <a:p>
            <a:pPr marL="0" indent="0">
              <a:buNone/>
            </a:pPr>
            <a:endParaRPr lang="en-US" sz="2000" dirty="0">
              <a:solidFill>
                <a:srgbClr val="7F7F7F"/>
              </a:solidFill>
              <a:latin typeface="Verdana"/>
              <a:cs typeface="Verdana"/>
            </a:endParaRPr>
          </a:p>
          <a:p>
            <a:pPr marL="0" indent="0">
              <a:buNone/>
            </a:pPr>
            <a:r>
              <a:rPr lang="en-US" sz="2000" dirty="0" smtClean="0">
                <a:solidFill>
                  <a:srgbClr val="7F7F7F"/>
                </a:solidFill>
                <a:latin typeface="Verdana"/>
                <a:cs typeface="Verdana"/>
              </a:rPr>
              <a:t>Figures don’t truly reflect the extent of the problem</a:t>
            </a:r>
            <a:r>
              <a:rPr lang="en-US" sz="1600" dirty="0" smtClean="0">
                <a:solidFill>
                  <a:srgbClr val="7F7F7F"/>
                </a:solidFill>
                <a:latin typeface="Verdana"/>
                <a:cs typeface="Verdana"/>
              </a:rPr>
              <a:t>! (not all GPs included; smaller pop of singles)</a:t>
            </a:r>
            <a:endParaRPr lang="en-US" sz="1600" dirty="0">
              <a:solidFill>
                <a:srgbClr val="7F7F7F"/>
              </a:solidFill>
              <a:latin typeface="Verdana"/>
              <a:cs typeface="Verdana"/>
            </a:endParaRPr>
          </a:p>
        </p:txBody>
      </p:sp>
    </p:spTree>
    <p:extLst>
      <p:ext uri="{BB962C8B-B14F-4D97-AF65-F5344CB8AC3E}">
        <p14:creationId xmlns:p14="http://schemas.microsoft.com/office/powerpoint/2010/main" val="20839308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850571" y="306001"/>
            <a:ext cx="7005559" cy="495022"/>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b="1" dirty="0" smtClean="0">
                <a:solidFill>
                  <a:srgbClr val="000090"/>
                </a:solidFill>
                <a:latin typeface="Verdana"/>
                <a:cs typeface="Verdana"/>
              </a:rPr>
              <a:t>More recently (post study)</a:t>
            </a:r>
            <a:endParaRPr lang="en-US" sz="3200" b="1" dirty="0">
              <a:solidFill>
                <a:srgbClr val="000090"/>
              </a:solidFill>
              <a:latin typeface="Verdana"/>
              <a:cs typeface="Verdana"/>
            </a:endParaRPr>
          </a:p>
        </p:txBody>
      </p:sp>
      <p:sp>
        <p:nvSpPr>
          <p:cNvPr id="3" name="Content Placeholder 2"/>
          <p:cNvSpPr txBox="1">
            <a:spLocks/>
          </p:cNvSpPr>
          <p:nvPr/>
        </p:nvSpPr>
        <p:spPr>
          <a:xfrm>
            <a:off x="1850571" y="1144093"/>
            <a:ext cx="6727369" cy="4978559"/>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2000" b="1" dirty="0" smtClean="0">
                <a:solidFill>
                  <a:srgbClr val="7F7F7F"/>
                </a:solidFill>
                <a:latin typeface="Verdana"/>
                <a:cs typeface="Verdana"/>
              </a:rPr>
              <a:t>2010-2014 </a:t>
            </a:r>
          </a:p>
          <a:p>
            <a:pPr marL="0" indent="0">
              <a:buNone/>
            </a:pPr>
            <a:endParaRPr lang="en-US" sz="2000" dirty="0" smtClean="0">
              <a:solidFill>
                <a:srgbClr val="7F7F7F"/>
              </a:solidFill>
              <a:latin typeface="Verdana"/>
              <a:cs typeface="Verdana"/>
            </a:endParaRPr>
          </a:p>
          <a:p>
            <a:r>
              <a:rPr lang="en-US" sz="2000" dirty="0" smtClean="0">
                <a:solidFill>
                  <a:srgbClr val="7F7F7F"/>
                </a:solidFill>
                <a:latin typeface="Verdana"/>
                <a:cs typeface="Verdana"/>
              </a:rPr>
              <a:t>Chlamydia: decreasing since 2014 except in the over 40 male population. In over 40s rates rose from 58-62 (per 100,000)</a:t>
            </a:r>
          </a:p>
          <a:p>
            <a:endParaRPr lang="en-US" sz="2000" dirty="0" smtClean="0">
              <a:solidFill>
                <a:srgbClr val="7F7F7F"/>
              </a:solidFill>
              <a:latin typeface="Verdana"/>
              <a:cs typeface="Verdana"/>
            </a:endParaRPr>
          </a:p>
          <a:p>
            <a:r>
              <a:rPr lang="en-US" sz="2000" dirty="0" smtClean="0">
                <a:solidFill>
                  <a:srgbClr val="7F7F7F"/>
                </a:solidFill>
                <a:latin typeface="Verdana"/>
                <a:cs typeface="Verdana"/>
              </a:rPr>
              <a:t>Gonorrhea: 32% increase in rate in over 40s male population; increasing trend in female over 40 </a:t>
            </a:r>
            <a:r>
              <a:rPr lang="en-US" sz="2000" dirty="0" smtClean="0">
                <a:solidFill>
                  <a:srgbClr val="7F7F7F"/>
                </a:solidFill>
                <a:latin typeface="Verdana"/>
                <a:cs typeface="Verdana"/>
              </a:rPr>
              <a:t>population</a:t>
            </a:r>
            <a:endParaRPr lang="en-US" sz="2000" dirty="0" smtClean="0">
              <a:solidFill>
                <a:srgbClr val="7F7F7F"/>
              </a:solidFill>
              <a:latin typeface="Verdana"/>
              <a:cs typeface="Verdana"/>
            </a:endParaRPr>
          </a:p>
          <a:p>
            <a:endParaRPr lang="en-US" sz="2000" dirty="0" smtClean="0">
              <a:solidFill>
                <a:srgbClr val="7F7F7F"/>
              </a:solidFill>
              <a:latin typeface="Verdana"/>
              <a:cs typeface="Verdana"/>
            </a:endParaRPr>
          </a:p>
          <a:p>
            <a:r>
              <a:rPr lang="en-US" sz="2000" dirty="0" smtClean="0">
                <a:solidFill>
                  <a:srgbClr val="7F7F7F"/>
                </a:solidFill>
                <a:latin typeface="Verdana"/>
                <a:cs typeface="Verdana"/>
              </a:rPr>
              <a:t>Genital Herpes: significant increasing trend in over 30s females and over 40s males; slightly increasing trend in over 40s </a:t>
            </a:r>
            <a:r>
              <a:rPr lang="en-US" sz="2000" dirty="0" smtClean="0">
                <a:solidFill>
                  <a:srgbClr val="7F7F7F"/>
                </a:solidFill>
                <a:latin typeface="Verdana"/>
                <a:cs typeface="Verdana"/>
              </a:rPr>
              <a:t>females.</a:t>
            </a:r>
            <a:endParaRPr lang="en-US" sz="2000" dirty="0" smtClean="0">
              <a:solidFill>
                <a:srgbClr val="7F7F7F"/>
              </a:solidFill>
              <a:latin typeface="Verdana"/>
              <a:cs typeface="Verdana"/>
            </a:endParaRPr>
          </a:p>
          <a:p>
            <a:pPr marL="0" indent="0">
              <a:buNone/>
            </a:pPr>
            <a:endParaRPr lang="en-US" sz="2000" dirty="0" smtClean="0">
              <a:solidFill>
                <a:srgbClr val="7F7F7F"/>
              </a:solidFill>
              <a:latin typeface="Verdana"/>
              <a:cs typeface="Verdana"/>
            </a:endParaRPr>
          </a:p>
          <a:p>
            <a:pPr marL="0" indent="0">
              <a:buNone/>
            </a:pPr>
            <a:endParaRPr lang="en-US" sz="2000" dirty="0" smtClean="0">
              <a:solidFill>
                <a:srgbClr val="7F7F7F"/>
              </a:solidFill>
              <a:latin typeface="Verdana"/>
              <a:cs typeface="Verdana"/>
            </a:endParaRPr>
          </a:p>
          <a:p>
            <a:pPr marL="0" indent="0">
              <a:buNone/>
            </a:pPr>
            <a:endParaRPr lang="en-US" sz="2000" dirty="0">
              <a:solidFill>
                <a:srgbClr val="7F7F7F"/>
              </a:solidFill>
              <a:latin typeface="Verdana"/>
              <a:cs typeface="Verdana"/>
            </a:endParaRPr>
          </a:p>
          <a:p>
            <a:pPr marL="0" indent="0">
              <a:buNone/>
            </a:pPr>
            <a:r>
              <a:rPr lang="en-US" sz="2000" dirty="0" smtClean="0">
                <a:solidFill>
                  <a:srgbClr val="7F7F7F"/>
                </a:solidFill>
                <a:latin typeface="Verdana"/>
                <a:cs typeface="Verdana"/>
              </a:rPr>
              <a:t> </a:t>
            </a:r>
          </a:p>
          <a:p>
            <a:pPr marL="0" indent="0">
              <a:buNone/>
            </a:pPr>
            <a:r>
              <a:rPr lang="en-US" sz="2000" dirty="0" smtClean="0">
                <a:solidFill>
                  <a:srgbClr val="7F7F7F"/>
                </a:solidFill>
                <a:latin typeface="Verdana"/>
                <a:cs typeface="Verdana"/>
              </a:rPr>
              <a:t> </a:t>
            </a:r>
            <a:endParaRPr lang="en-US" sz="2000" dirty="0">
              <a:solidFill>
                <a:srgbClr val="7F7F7F"/>
              </a:solidFill>
              <a:latin typeface="Verdana"/>
              <a:cs typeface="Verdana"/>
            </a:endParaRPr>
          </a:p>
        </p:txBody>
      </p:sp>
    </p:spTree>
    <p:extLst>
      <p:ext uri="{BB962C8B-B14F-4D97-AF65-F5344CB8AC3E}">
        <p14:creationId xmlns:p14="http://schemas.microsoft.com/office/powerpoint/2010/main" val="2083930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1000"/>
                                        <p:tgtEl>
                                          <p:spTgt spid="3">
                                            <p:txEl>
                                              <p:pRg st="6" end="6"/>
                                            </p:txEl>
                                          </p:spTgt>
                                        </p:tgtEl>
                                      </p:cBhvr>
                                    </p:animEffect>
                                    <p:anim calcmode="lin" valueType="num">
                                      <p:cBhvr>
                                        <p:cTn id="22" dur="1000" fill="hold"/>
                                        <p:tgtEl>
                                          <p:spTgt spid="3">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850571" y="306001"/>
            <a:ext cx="7005559" cy="495022"/>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endParaRPr lang="en-US" sz="3200" b="1" dirty="0">
              <a:solidFill>
                <a:srgbClr val="000090"/>
              </a:solidFill>
              <a:latin typeface="Verdana"/>
              <a:cs typeface="Verdana"/>
            </a:endParaRPr>
          </a:p>
        </p:txBody>
      </p:sp>
      <p:sp>
        <p:nvSpPr>
          <p:cNvPr id="3" name="Content Placeholder 2"/>
          <p:cNvSpPr txBox="1">
            <a:spLocks/>
          </p:cNvSpPr>
          <p:nvPr/>
        </p:nvSpPr>
        <p:spPr>
          <a:xfrm>
            <a:off x="1850571" y="801023"/>
            <a:ext cx="6727369" cy="4978559"/>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000" dirty="0" smtClean="0">
                <a:solidFill>
                  <a:srgbClr val="7F7F7F"/>
                </a:solidFill>
                <a:latin typeface="Verdana"/>
                <a:cs typeface="Verdana"/>
              </a:rPr>
              <a:t>Genital Warts: decreasing (particularly in younger population groups); stable in older groups (HPV vaccine – 6,11,16,18)</a:t>
            </a:r>
          </a:p>
          <a:p>
            <a:endParaRPr lang="en-US" sz="2000" dirty="0" smtClean="0">
              <a:solidFill>
                <a:srgbClr val="7F7F7F"/>
              </a:solidFill>
              <a:latin typeface="Verdana"/>
              <a:cs typeface="Verdana"/>
            </a:endParaRPr>
          </a:p>
          <a:p>
            <a:r>
              <a:rPr lang="en-US" sz="2000" dirty="0">
                <a:solidFill>
                  <a:srgbClr val="7F7F7F"/>
                </a:solidFill>
                <a:latin typeface="Verdana"/>
                <a:cs typeface="Verdana"/>
              </a:rPr>
              <a:t>Mean age HIV </a:t>
            </a:r>
            <a:r>
              <a:rPr lang="en-US" sz="2000" dirty="0" smtClean="0">
                <a:solidFill>
                  <a:srgbClr val="7F7F7F"/>
                </a:solidFill>
                <a:latin typeface="Verdana"/>
                <a:cs typeface="Verdana"/>
              </a:rPr>
              <a:t>diagnosis </a:t>
            </a:r>
            <a:r>
              <a:rPr lang="en-US" sz="2000" dirty="0">
                <a:solidFill>
                  <a:srgbClr val="7F7F7F"/>
                </a:solidFill>
                <a:latin typeface="Verdana"/>
                <a:cs typeface="Verdana"/>
              </a:rPr>
              <a:t>- 45</a:t>
            </a:r>
          </a:p>
          <a:p>
            <a:endParaRPr lang="en-US" sz="2000" dirty="0">
              <a:solidFill>
                <a:srgbClr val="7F7F7F"/>
              </a:solidFill>
              <a:latin typeface="Verdana"/>
              <a:cs typeface="Verdana"/>
            </a:endParaRPr>
          </a:p>
          <a:p>
            <a:r>
              <a:rPr lang="en-US" sz="2000" dirty="0" smtClean="0">
                <a:solidFill>
                  <a:srgbClr val="7F7F7F"/>
                </a:solidFill>
                <a:latin typeface="Verdana"/>
                <a:cs typeface="Verdana"/>
              </a:rPr>
              <a:t>Infectious Syphilis: cases rose from 82 to 140 from 2013 to 2014 (from 37 to 63 cases in over 40s males). </a:t>
            </a:r>
          </a:p>
          <a:p>
            <a:pPr marL="0" indent="0">
              <a:buNone/>
            </a:pPr>
            <a:endParaRPr lang="en-US" sz="2000" dirty="0" smtClean="0">
              <a:solidFill>
                <a:srgbClr val="7F7F7F"/>
              </a:solidFill>
              <a:latin typeface="Verdana"/>
              <a:cs typeface="Verdana"/>
            </a:endParaRPr>
          </a:p>
          <a:p>
            <a:endParaRPr lang="en-US" sz="2000" dirty="0">
              <a:solidFill>
                <a:srgbClr val="7F7F7F"/>
              </a:solidFill>
              <a:latin typeface="Verdana"/>
              <a:cs typeface="Verdana"/>
            </a:endParaRPr>
          </a:p>
          <a:p>
            <a:pPr marL="0" indent="0">
              <a:buNone/>
            </a:pPr>
            <a:r>
              <a:rPr lang="en-US" sz="2000" dirty="0" smtClean="0">
                <a:solidFill>
                  <a:srgbClr val="7F7F7F"/>
                </a:solidFill>
                <a:latin typeface="Verdana"/>
                <a:cs typeface="Verdana"/>
              </a:rPr>
              <a:t> </a:t>
            </a:r>
            <a:endParaRPr lang="en-US" sz="2000" dirty="0">
              <a:solidFill>
                <a:srgbClr val="7F7F7F"/>
              </a:solidFill>
              <a:latin typeface="Verdana"/>
              <a:cs typeface="Verdana"/>
            </a:endParaRPr>
          </a:p>
          <a:p>
            <a:pPr marL="0" indent="0">
              <a:buNone/>
            </a:pPr>
            <a:endParaRPr lang="en-US" sz="2000" dirty="0">
              <a:solidFill>
                <a:schemeClr val="accent2"/>
              </a:solidFill>
              <a:latin typeface="Verdana"/>
              <a:cs typeface="Verdana"/>
            </a:endParaRPr>
          </a:p>
          <a:p>
            <a:endParaRPr lang="en-US" sz="2000" dirty="0" smtClean="0">
              <a:solidFill>
                <a:schemeClr val="accent2"/>
              </a:solidFill>
              <a:latin typeface="Verdana"/>
              <a:cs typeface="Verdana"/>
            </a:endParaRPr>
          </a:p>
          <a:p>
            <a:endParaRPr lang="en-US" sz="2000" dirty="0">
              <a:solidFill>
                <a:schemeClr val="accent2"/>
              </a:solidFill>
              <a:latin typeface="Verdana"/>
              <a:cs typeface="Verdana"/>
            </a:endParaRPr>
          </a:p>
          <a:p>
            <a:endParaRPr lang="en-US" sz="2000" dirty="0">
              <a:solidFill>
                <a:srgbClr val="7F7F7F"/>
              </a:solidFill>
              <a:latin typeface="Verdana"/>
              <a:cs typeface="Verdana"/>
            </a:endParaRPr>
          </a:p>
          <a:p>
            <a:endParaRPr lang="en-US" sz="2000" dirty="0">
              <a:solidFill>
                <a:srgbClr val="7F7F7F"/>
              </a:solidFill>
              <a:latin typeface="Verdana"/>
              <a:cs typeface="Verdana"/>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29476" y="3633372"/>
            <a:ext cx="4726654" cy="32246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97467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anim calcmode="lin" valueType="num">
                                      <p:cBhvr>
                                        <p:cTn id="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1000"/>
                                        <p:tgtEl>
                                          <p:spTgt spid="3">
                                            <p:txEl>
                                              <p:pRg st="2" end="2"/>
                                            </p:txEl>
                                          </p:spTgt>
                                        </p:tgtEl>
                                      </p:cBhvr>
                                    </p:animEffect>
                                    <p:anim calcmode="lin" valueType="num">
                                      <p:cBhvr>
                                        <p:cTn id="1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850571" y="306001"/>
            <a:ext cx="7005559" cy="495022"/>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b="1" dirty="0" smtClean="0">
                <a:solidFill>
                  <a:srgbClr val="000090"/>
                </a:solidFill>
                <a:latin typeface="Verdana"/>
                <a:cs typeface="Verdana"/>
              </a:rPr>
              <a:t>Methodology</a:t>
            </a:r>
            <a:endParaRPr lang="en-US" sz="3200" b="1" dirty="0">
              <a:solidFill>
                <a:srgbClr val="000090"/>
              </a:solidFill>
              <a:latin typeface="Verdana"/>
              <a:cs typeface="Verdana"/>
            </a:endParaRPr>
          </a:p>
        </p:txBody>
      </p:sp>
      <p:sp>
        <p:nvSpPr>
          <p:cNvPr id="3" name="Content Placeholder 2"/>
          <p:cNvSpPr txBox="1">
            <a:spLocks/>
          </p:cNvSpPr>
          <p:nvPr/>
        </p:nvSpPr>
        <p:spPr>
          <a:xfrm>
            <a:off x="1850571" y="1144093"/>
            <a:ext cx="6727369" cy="4978559"/>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US" sz="2000" dirty="0" smtClean="0">
                <a:solidFill>
                  <a:srgbClr val="7F7F7F"/>
                </a:solidFill>
                <a:latin typeface="Verdana"/>
                <a:cs typeface="Verdana"/>
              </a:rPr>
              <a:t>Interpretative Phenomenological analysis </a:t>
            </a:r>
          </a:p>
          <a:p>
            <a:pPr marL="0" indent="0" algn="ctr">
              <a:buNone/>
            </a:pPr>
            <a:r>
              <a:rPr lang="en-US" sz="2000" dirty="0" smtClean="0">
                <a:solidFill>
                  <a:srgbClr val="7F7F7F"/>
                </a:solidFill>
                <a:latin typeface="Verdana"/>
                <a:cs typeface="Verdana"/>
              </a:rPr>
              <a:t>(Smith, 1996)</a:t>
            </a:r>
          </a:p>
          <a:p>
            <a:pPr marL="0" indent="0">
              <a:buNone/>
            </a:pPr>
            <a:r>
              <a:rPr lang="en-NZ" sz="2000" dirty="0"/>
              <a:t>IPA is concerned with </a:t>
            </a:r>
            <a:r>
              <a:rPr lang="en-NZ" sz="2000" dirty="0" smtClean="0"/>
              <a:t>trying to understand how </a:t>
            </a:r>
            <a:r>
              <a:rPr lang="en-NZ" sz="2000" dirty="0"/>
              <a:t>participants themselves make sense of their </a:t>
            </a:r>
            <a:r>
              <a:rPr lang="en-NZ" sz="2000" dirty="0" smtClean="0"/>
              <a:t>experiences,  in order to gain insight into a particular phenomenon. </a:t>
            </a:r>
          </a:p>
          <a:p>
            <a:pPr marL="0" indent="0">
              <a:buNone/>
            </a:pPr>
            <a:r>
              <a:rPr lang="en-NZ" sz="2000" dirty="0" smtClean="0"/>
              <a:t>Lends itself to a particular method of analysis – iterative and idiographic, thematic, inductive.</a:t>
            </a:r>
            <a:endParaRPr lang="en-NZ" sz="2000" dirty="0"/>
          </a:p>
          <a:p>
            <a:pPr marL="0" indent="0" algn="ctr">
              <a:buNone/>
            </a:pPr>
            <a:r>
              <a:rPr lang="en-US" sz="2000" dirty="0">
                <a:solidFill>
                  <a:srgbClr val="7F7F7F"/>
                </a:solidFill>
                <a:latin typeface="Verdana"/>
                <a:cs typeface="Verdana"/>
              </a:rPr>
              <a:t>Theory of Gender and Power</a:t>
            </a:r>
          </a:p>
          <a:p>
            <a:pPr marL="0" indent="0" algn="ctr">
              <a:buNone/>
            </a:pPr>
            <a:r>
              <a:rPr lang="en-US" sz="2000" dirty="0">
                <a:solidFill>
                  <a:srgbClr val="7F7F7F"/>
                </a:solidFill>
                <a:latin typeface="Verdana"/>
                <a:cs typeface="Verdana"/>
              </a:rPr>
              <a:t>(Connell, 1987)</a:t>
            </a:r>
          </a:p>
          <a:p>
            <a:pPr marL="0" indent="0">
              <a:buNone/>
            </a:pPr>
            <a:r>
              <a:rPr lang="en-US" sz="2000" dirty="0" smtClean="0">
                <a:cs typeface="Verdana"/>
              </a:rPr>
              <a:t>Three </a:t>
            </a:r>
            <a:r>
              <a:rPr lang="en-US" sz="2000" dirty="0">
                <a:cs typeface="Verdana"/>
              </a:rPr>
              <a:t>social structures influence power structures within a relationship: </a:t>
            </a:r>
            <a:r>
              <a:rPr lang="en-US" sz="2000" dirty="0" smtClean="0">
                <a:cs typeface="Verdana"/>
              </a:rPr>
              <a:t>labor </a:t>
            </a:r>
            <a:r>
              <a:rPr lang="en-US" sz="2000" dirty="0">
                <a:cs typeface="Verdana"/>
              </a:rPr>
              <a:t>(workplace inequities), power (representation of women) and cathexis (gender norms of behaviour</a:t>
            </a:r>
            <a:r>
              <a:rPr lang="en-US" sz="2000" dirty="0" smtClean="0">
                <a:cs typeface="Verdana"/>
              </a:rPr>
              <a:t>)</a:t>
            </a:r>
            <a:endParaRPr lang="en-US" sz="2000" dirty="0">
              <a:cs typeface="Verdana"/>
            </a:endParaRPr>
          </a:p>
          <a:p>
            <a:pPr marL="0" indent="0">
              <a:buNone/>
            </a:pPr>
            <a:r>
              <a:rPr lang="en-US" sz="2000" b="1" dirty="0" smtClean="0">
                <a:cs typeface="Verdana"/>
              </a:rPr>
              <a:t>Study involved 8 women, one geographical area, self selection</a:t>
            </a:r>
            <a:endParaRPr lang="en-US" sz="2000" b="1" dirty="0">
              <a:cs typeface="Verdana"/>
            </a:endParaRPr>
          </a:p>
          <a:p>
            <a:pPr marL="0" indent="0">
              <a:buNone/>
            </a:pPr>
            <a:endParaRPr lang="en-NZ" sz="2000" dirty="0" smtClean="0"/>
          </a:p>
          <a:p>
            <a:pPr marL="0" indent="0">
              <a:buNone/>
            </a:pPr>
            <a:endParaRPr lang="en-NZ" sz="2000" dirty="0">
              <a:solidFill>
                <a:srgbClr val="7F7F7F"/>
              </a:solidFill>
              <a:latin typeface="Verdana"/>
              <a:cs typeface="Verdana"/>
            </a:endParaRPr>
          </a:p>
          <a:p>
            <a:pPr marL="0" indent="0">
              <a:buNone/>
            </a:pPr>
            <a:endParaRPr lang="en-NZ" sz="2000" dirty="0">
              <a:solidFill>
                <a:srgbClr val="7F7F7F"/>
              </a:solidFill>
              <a:latin typeface="Verdana"/>
              <a:cs typeface="Verdana"/>
            </a:endParaRPr>
          </a:p>
        </p:txBody>
      </p:sp>
    </p:spTree>
    <p:extLst>
      <p:ext uri="{BB962C8B-B14F-4D97-AF65-F5344CB8AC3E}">
        <p14:creationId xmlns:p14="http://schemas.microsoft.com/office/powerpoint/2010/main" val="208393083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850571" y="306001"/>
            <a:ext cx="7005559" cy="495022"/>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b="1" dirty="0" smtClean="0">
                <a:solidFill>
                  <a:srgbClr val="000090"/>
                </a:solidFill>
                <a:latin typeface="Verdana"/>
                <a:cs typeface="Verdana"/>
              </a:rPr>
              <a:t>Findings</a:t>
            </a:r>
            <a:endParaRPr lang="en-US" sz="3200" b="1" dirty="0">
              <a:solidFill>
                <a:srgbClr val="000090"/>
              </a:solidFill>
              <a:latin typeface="Verdana"/>
              <a:cs typeface="Verdana"/>
            </a:endParaRPr>
          </a:p>
        </p:txBody>
      </p:sp>
      <p:sp>
        <p:nvSpPr>
          <p:cNvPr id="3" name="Content Placeholder 2"/>
          <p:cNvSpPr txBox="1">
            <a:spLocks/>
          </p:cNvSpPr>
          <p:nvPr/>
        </p:nvSpPr>
        <p:spPr>
          <a:xfrm>
            <a:off x="1850571" y="1144093"/>
            <a:ext cx="6727369" cy="4978559"/>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NZ" sz="2800" dirty="0"/>
              <a:t>Eight key themes were </a:t>
            </a:r>
            <a:r>
              <a:rPr lang="en-NZ" sz="2800" dirty="0" smtClean="0"/>
              <a:t>identified: </a:t>
            </a:r>
          </a:p>
          <a:p>
            <a:r>
              <a:rPr lang="en-NZ" sz="2800" dirty="0" smtClean="0"/>
              <a:t>silent </a:t>
            </a:r>
            <a:r>
              <a:rPr lang="en-NZ" sz="2800" dirty="0"/>
              <a:t>clinicians; </a:t>
            </a:r>
            <a:endParaRPr lang="en-NZ" sz="2800" dirty="0" smtClean="0"/>
          </a:p>
          <a:p>
            <a:r>
              <a:rPr lang="en-NZ" sz="2800" dirty="0" smtClean="0"/>
              <a:t>health </a:t>
            </a:r>
            <a:r>
              <a:rPr lang="en-NZ" sz="2800" dirty="0"/>
              <a:t>belief versus health behaviour</a:t>
            </a:r>
            <a:r>
              <a:rPr lang="en-NZ" sz="2800" dirty="0" smtClean="0"/>
              <a:t>;</a:t>
            </a:r>
          </a:p>
          <a:p>
            <a:r>
              <a:rPr lang="en-NZ" sz="2800" dirty="0" smtClean="0"/>
              <a:t> </a:t>
            </a:r>
            <a:r>
              <a:rPr lang="en-NZ" sz="2800" dirty="0"/>
              <a:t>alcohol and sexual health; </a:t>
            </a:r>
            <a:endParaRPr lang="en-NZ" sz="2800" dirty="0" smtClean="0"/>
          </a:p>
          <a:p>
            <a:r>
              <a:rPr lang="en-NZ" sz="2800" dirty="0" smtClean="0"/>
              <a:t>the </a:t>
            </a:r>
            <a:r>
              <a:rPr lang="en-NZ" sz="2800" dirty="0"/>
              <a:t>barriers of barrier methods</a:t>
            </a:r>
            <a:r>
              <a:rPr lang="en-NZ" sz="2800" dirty="0" smtClean="0"/>
              <a:t>;</a:t>
            </a:r>
          </a:p>
          <a:p>
            <a:r>
              <a:rPr lang="en-NZ" sz="2800" dirty="0" smtClean="0"/>
              <a:t> </a:t>
            </a:r>
            <a:r>
              <a:rPr lang="en-NZ" sz="2800" dirty="0"/>
              <a:t>‘rose tinted lenses of love’; </a:t>
            </a:r>
            <a:endParaRPr lang="en-NZ" sz="2800" dirty="0" smtClean="0"/>
          </a:p>
          <a:p>
            <a:r>
              <a:rPr lang="en-NZ" sz="2800" dirty="0" smtClean="0"/>
              <a:t>separation </a:t>
            </a:r>
            <a:r>
              <a:rPr lang="en-NZ" sz="2800" dirty="0"/>
              <a:t>and vulnerability; </a:t>
            </a:r>
            <a:endParaRPr lang="en-NZ" sz="2800" dirty="0" smtClean="0"/>
          </a:p>
          <a:p>
            <a:r>
              <a:rPr lang="en-NZ" sz="2800" dirty="0" smtClean="0"/>
              <a:t>empowered </a:t>
            </a:r>
            <a:r>
              <a:rPr lang="en-NZ" sz="2800" dirty="0"/>
              <a:t>talk versus action; </a:t>
            </a:r>
            <a:endParaRPr lang="en-NZ" sz="2800" dirty="0" smtClean="0"/>
          </a:p>
          <a:p>
            <a:r>
              <a:rPr lang="en-NZ" sz="2800" dirty="0" smtClean="0"/>
              <a:t>the </a:t>
            </a:r>
            <a:r>
              <a:rPr lang="en-NZ" sz="2800" dirty="0"/>
              <a:t>mid-life context. </a:t>
            </a:r>
            <a:endParaRPr lang="en-US" sz="2800" dirty="0">
              <a:solidFill>
                <a:srgbClr val="7F7F7F"/>
              </a:solidFill>
              <a:latin typeface="Verdana"/>
              <a:cs typeface="Verdana"/>
            </a:endParaRPr>
          </a:p>
        </p:txBody>
      </p:sp>
    </p:spTree>
    <p:extLst>
      <p:ext uri="{BB962C8B-B14F-4D97-AF65-F5344CB8AC3E}">
        <p14:creationId xmlns:p14="http://schemas.microsoft.com/office/powerpoint/2010/main" val="208393083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850571" y="306001"/>
            <a:ext cx="7005559" cy="495022"/>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NZ" sz="3200" dirty="0" smtClean="0">
                <a:solidFill>
                  <a:schemeClr val="tx2"/>
                </a:solidFill>
              </a:rPr>
              <a:t>1. Silent </a:t>
            </a:r>
            <a:r>
              <a:rPr lang="en-NZ" sz="3200" dirty="0">
                <a:solidFill>
                  <a:schemeClr val="tx2"/>
                </a:solidFill>
              </a:rPr>
              <a:t>C</a:t>
            </a:r>
            <a:r>
              <a:rPr lang="en-NZ" sz="3200" dirty="0" smtClean="0">
                <a:solidFill>
                  <a:schemeClr val="tx2"/>
                </a:solidFill>
              </a:rPr>
              <a:t>linicians </a:t>
            </a:r>
            <a:endParaRPr lang="en-NZ" sz="3200" dirty="0">
              <a:solidFill>
                <a:schemeClr val="tx2"/>
              </a:solidFill>
            </a:endParaRPr>
          </a:p>
          <a:p>
            <a:pPr algn="l"/>
            <a:endParaRPr lang="en-US" sz="3200" b="1" dirty="0">
              <a:solidFill>
                <a:srgbClr val="000090"/>
              </a:solidFill>
              <a:latin typeface="Verdana"/>
              <a:cs typeface="Verdana"/>
            </a:endParaRPr>
          </a:p>
        </p:txBody>
      </p:sp>
      <p:sp>
        <p:nvSpPr>
          <p:cNvPr id="3" name="Content Placeholder 2"/>
          <p:cNvSpPr txBox="1">
            <a:spLocks/>
          </p:cNvSpPr>
          <p:nvPr/>
        </p:nvSpPr>
        <p:spPr>
          <a:xfrm>
            <a:off x="1850571" y="1144093"/>
            <a:ext cx="6727369" cy="4978559"/>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NZ" sz="2000"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Evidence of a lack </a:t>
            </a:r>
            <a:r>
              <a:rPr lang="en-NZ" sz="2000" dirty="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of general practitioner (GP) initiated </a:t>
            </a:r>
            <a:r>
              <a:rPr lang="en-NZ" sz="2000"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discussion…..even when alerted to a change of relationship…..</a:t>
            </a:r>
          </a:p>
        </p:txBody>
      </p:sp>
      <p:sp>
        <p:nvSpPr>
          <p:cNvPr id="4" name="Content Placeholder 2"/>
          <p:cNvSpPr txBox="1">
            <a:spLocks/>
          </p:cNvSpPr>
          <p:nvPr/>
        </p:nvSpPr>
        <p:spPr>
          <a:xfrm>
            <a:off x="1872342" y="4380931"/>
            <a:ext cx="7005559" cy="1922887"/>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NZ" sz="2000"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 </a:t>
            </a:r>
            <a:r>
              <a:rPr lang="en-NZ" sz="2000" dirty="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or a prime opportunity presents itself…</a:t>
            </a:r>
          </a:p>
          <a:p>
            <a:endParaRPr lang="en-US" sz="2000" dirty="0">
              <a:solidFill>
                <a:srgbClr val="7F7F7F"/>
              </a:solidFill>
              <a:latin typeface="Verdana"/>
              <a:cs typeface="Verdana"/>
            </a:endParaRPr>
          </a:p>
        </p:txBody>
      </p:sp>
      <p:sp>
        <p:nvSpPr>
          <p:cNvPr id="5" name="Rounded Rectangular Callout 4"/>
          <p:cNvSpPr/>
          <p:nvPr/>
        </p:nvSpPr>
        <p:spPr>
          <a:xfrm>
            <a:off x="1872342" y="3432846"/>
            <a:ext cx="3807725" cy="729722"/>
          </a:xfrm>
          <a:prstGeom prst="wedgeRoundRectCallout">
            <a:avLst/>
          </a:prstGeom>
        </p:spPr>
        <p:style>
          <a:lnRef idx="1">
            <a:schemeClr val="accent1"/>
          </a:lnRef>
          <a:fillRef idx="3">
            <a:schemeClr val="accent1"/>
          </a:fillRef>
          <a:effectRef idx="2">
            <a:schemeClr val="accent1"/>
          </a:effectRef>
          <a:fontRef idx="minor">
            <a:schemeClr val="lt1"/>
          </a:fontRef>
        </p:style>
        <p:txBody>
          <a:bodyPr rtlCol="0" anchor="ctr"/>
          <a:lstStyle/>
          <a:p>
            <a:r>
              <a:rPr lang="en-NZ" sz="2000" i="1" dirty="0"/>
              <a:t>Mary: No I can’t remember that. </a:t>
            </a:r>
          </a:p>
          <a:p>
            <a:endParaRPr lang="en-US" sz="2000" dirty="0">
              <a:solidFill>
                <a:srgbClr val="7F7F7F"/>
              </a:solidFill>
              <a:latin typeface="Verdana"/>
              <a:cs typeface="Verdana"/>
            </a:endParaRPr>
          </a:p>
        </p:txBody>
      </p:sp>
      <p:sp>
        <p:nvSpPr>
          <p:cNvPr id="7" name="Rounded Rectangular Callout 6"/>
          <p:cNvSpPr/>
          <p:nvPr/>
        </p:nvSpPr>
        <p:spPr>
          <a:xfrm>
            <a:off x="1850571" y="4831307"/>
            <a:ext cx="7342494" cy="1472511"/>
          </a:xfrm>
          <a:prstGeom prst="wedgeRoundRectCallout">
            <a:avLst/>
          </a:prstGeom>
        </p:spPr>
        <p:style>
          <a:lnRef idx="1">
            <a:schemeClr val="accent1"/>
          </a:lnRef>
          <a:fillRef idx="3">
            <a:schemeClr val="accent1"/>
          </a:fillRef>
          <a:effectRef idx="2">
            <a:schemeClr val="accent1"/>
          </a:effectRef>
          <a:fontRef idx="minor">
            <a:schemeClr val="lt1"/>
          </a:fontRef>
        </p:style>
        <p:txBody>
          <a:bodyPr rtlCol="0" anchor="ctr"/>
          <a:lstStyle/>
          <a:p>
            <a:r>
              <a:rPr lang="en-NZ" sz="2000" i="1" dirty="0"/>
              <a:t>Louise:  Yes I go for my smears, to a doctors, yes but no they have never asked (about safer sex practices), they did when I went to </a:t>
            </a:r>
            <a:r>
              <a:rPr lang="en-NZ" sz="2000" i="1" dirty="0" smtClean="0"/>
              <a:t>get checked </a:t>
            </a:r>
            <a:r>
              <a:rPr lang="en-NZ" sz="2000" i="1" dirty="0"/>
              <a:t>for STIs at the clinic. </a:t>
            </a:r>
            <a:r>
              <a:rPr lang="en-NZ" sz="2000" i="1" dirty="0" smtClean="0"/>
              <a:t>They </a:t>
            </a:r>
            <a:r>
              <a:rPr lang="en-NZ" sz="2000" i="1" dirty="0"/>
              <a:t>said I needed to make sure I used condoms.</a:t>
            </a:r>
          </a:p>
          <a:p>
            <a:pPr algn="ctr"/>
            <a:endParaRPr lang="en-NZ" dirty="0"/>
          </a:p>
        </p:txBody>
      </p:sp>
      <p:sp>
        <p:nvSpPr>
          <p:cNvPr id="8" name="Rounded Rectangular Callout 7"/>
          <p:cNvSpPr/>
          <p:nvPr/>
        </p:nvSpPr>
        <p:spPr>
          <a:xfrm>
            <a:off x="1730562" y="2166926"/>
            <a:ext cx="6967386" cy="972060"/>
          </a:xfrm>
          <a:prstGeom prst="wedgeRoundRectCallout">
            <a:avLst>
              <a:gd name="adj1" fmla="val 23620"/>
              <a:gd name="adj2" fmla="val 75544"/>
              <a:gd name="adj3" fmla="val 16667"/>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NZ" dirty="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endParaRPr>
          </a:p>
          <a:p>
            <a:r>
              <a:rPr lang="en-NZ" sz="2000" i="1" dirty="0" smtClean="0"/>
              <a:t>R: </a:t>
            </a:r>
            <a:r>
              <a:rPr lang="en-NZ" sz="2000" i="1" dirty="0"/>
              <a:t>When you went  to your GP earlier on when you first became single and got the contraceptive pill, did your GP talk to you about STI’s and safe sex? </a:t>
            </a:r>
          </a:p>
          <a:p>
            <a:pPr algn="ctr"/>
            <a:endParaRPr lang="en-NZ" dirty="0"/>
          </a:p>
        </p:txBody>
      </p:sp>
    </p:spTree>
    <p:extLst>
      <p:ext uri="{BB962C8B-B14F-4D97-AF65-F5344CB8AC3E}">
        <p14:creationId xmlns:p14="http://schemas.microsoft.com/office/powerpoint/2010/main" val="208393083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850571" y="306001"/>
            <a:ext cx="7005559" cy="495022"/>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NZ" sz="3200" dirty="0">
                <a:solidFill>
                  <a:schemeClr val="tx2"/>
                </a:solidFill>
              </a:rPr>
              <a:t>Silent Clinicians ….</a:t>
            </a:r>
          </a:p>
          <a:p>
            <a:pPr algn="l"/>
            <a:endParaRPr lang="en-US" sz="3200" b="1" dirty="0">
              <a:solidFill>
                <a:srgbClr val="000090"/>
              </a:solidFill>
              <a:latin typeface="Verdana"/>
              <a:cs typeface="Verdana"/>
            </a:endParaRPr>
          </a:p>
        </p:txBody>
      </p:sp>
      <p:sp>
        <p:nvSpPr>
          <p:cNvPr id="3" name="Content Placeholder 2"/>
          <p:cNvSpPr txBox="1">
            <a:spLocks/>
          </p:cNvSpPr>
          <p:nvPr/>
        </p:nvSpPr>
        <p:spPr>
          <a:xfrm>
            <a:off x="1850571" y="1144093"/>
            <a:ext cx="6727369" cy="4978559"/>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lvl="2" indent="0">
              <a:buNone/>
            </a:pPr>
            <a:endParaRPr lang="en-NZ" dirty="0" smtClean="0">
              <a:solidFill>
                <a:srgbClr val="7F7F7F"/>
              </a:solidFill>
              <a:latin typeface="Verdana"/>
              <a:cs typeface="Verdana"/>
            </a:endParaRPr>
          </a:p>
          <a:p>
            <a:pPr marL="342900" lvl="2" indent="-342900"/>
            <a:r>
              <a:rPr lang="en-NZ" dirty="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N</a:t>
            </a:r>
            <a:r>
              <a:rPr lang="en-NZ" dirty="0">
                <a:solidFill>
                  <a:srgbClr val="7F7F7F"/>
                </a:solidFill>
                <a:latin typeface="Verdana"/>
                <a:cs typeface="Verdana"/>
              </a:rPr>
              <a:t>one of the women were aware of any sexual health promotion </a:t>
            </a:r>
            <a:r>
              <a:rPr lang="en-NZ" dirty="0" smtClean="0">
                <a:solidFill>
                  <a:srgbClr val="7F7F7F"/>
                </a:solidFill>
                <a:latin typeface="Verdana"/>
                <a:cs typeface="Verdana"/>
              </a:rPr>
              <a:t>material </a:t>
            </a:r>
            <a:r>
              <a:rPr lang="en-NZ" dirty="0">
                <a:solidFill>
                  <a:srgbClr val="7F7F7F"/>
                </a:solidFill>
                <a:latin typeface="Verdana"/>
                <a:cs typeface="Verdana"/>
              </a:rPr>
              <a:t>geared to older population </a:t>
            </a:r>
            <a:r>
              <a:rPr lang="en-NZ" dirty="0" smtClean="0">
                <a:solidFill>
                  <a:srgbClr val="7F7F7F"/>
                </a:solidFill>
                <a:latin typeface="Verdana"/>
                <a:cs typeface="Verdana"/>
              </a:rPr>
              <a:t>groups</a:t>
            </a:r>
            <a:endParaRPr lang="en-NZ" dirty="0">
              <a:solidFill>
                <a:srgbClr val="7F7F7F"/>
              </a:solidFill>
              <a:latin typeface="Verdana"/>
              <a:cs typeface="Verdana"/>
            </a:endParaRPr>
          </a:p>
          <a:p>
            <a:pPr marL="0" lvl="2" indent="0">
              <a:buNone/>
            </a:pPr>
            <a:endParaRPr lang="en-NZ" dirty="0" smtClean="0">
              <a:solidFill>
                <a:srgbClr val="7F7F7F"/>
              </a:solidFill>
              <a:latin typeface="Verdana"/>
              <a:cs typeface="Verdana"/>
              <a:hlinkClick r:id="rId2"/>
            </a:endParaRPr>
          </a:p>
          <a:p>
            <a:pPr marL="342900" lvl="2" indent="-342900"/>
            <a:r>
              <a:rPr lang="en-NZ" dirty="0" smtClean="0">
                <a:solidFill>
                  <a:srgbClr val="7F7F7F"/>
                </a:solidFill>
                <a:latin typeface="Verdana"/>
                <a:cs typeface="Verdana"/>
              </a:rPr>
              <a:t>Many held misconceptions about STI transmission</a:t>
            </a:r>
            <a:endParaRPr lang="en-NZ" dirty="0">
              <a:solidFill>
                <a:srgbClr val="7F7F7F"/>
              </a:solidFill>
              <a:latin typeface="Verdana"/>
              <a:cs typeface="Verdana"/>
            </a:endParaRPr>
          </a:p>
          <a:p>
            <a:pPr marL="914400" lvl="2" indent="0">
              <a:buNone/>
            </a:pPr>
            <a:endParaRPr lang="en-NZ" sz="1200" dirty="0">
              <a:solidFill>
                <a:srgbClr val="7F7F7F"/>
              </a:solidFill>
              <a:latin typeface="Verdana"/>
              <a:cs typeface="Verdana"/>
            </a:endParaRPr>
          </a:p>
          <a:p>
            <a:pPr marL="342900" lvl="2" indent="-342900"/>
            <a:r>
              <a:rPr lang="en-NZ"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Clear lack </a:t>
            </a:r>
            <a:r>
              <a:rPr lang="en-NZ" dirty="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of age appropriate health promotion </a:t>
            </a:r>
            <a:r>
              <a:rPr lang="en-NZ"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activity:</a:t>
            </a:r>
            <a:endParaRPr lang="en-NZ" dirty="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endParaRPr>
          </a:p>
          <a:p>
            <a:pPr marL="0" lvl="2" indent="0">
              <a:buNone/>
            </a:pPr>
            <a:r>
              <a:rPr lang="en-NZ" sz="2000" dirty="0">
                <a:solidFill>
                  <a:srgbClr val="7F7F7F"/>
                </a:solidFill>
                <a:latin typeface="Verdana"/>
                <a:cs typeface="Verdana"/>
                <a:hlinkClick r:id="rId3"/>
              </a:rPr>
              <a:t>https://www.youtube.com/watch?v=SiGBiNleU_g</a:t>
            </a:r>
            <a:r>
              <a:rPr lang="en-NZ" sz="2000" dirty="0">
                <a:solidFill>
                  <a:srgbClr val="7F7F7F"/>
                </a:solidFill>
                <a:latin typeface="Verdana"/>
                <a:cs typeface="Verdana"/>
              </a:rPr>
              <a:t> </a:t>
            </a:r>
            <a:r>
              <a:rPr lang="en-NZ" dirty="0">
                <a:solidFill>
                  <a:srgbClr val="7F7F7F"/>
                </a:solidFill>
                <a:latin typeface="Verdana"/>
                <a:cs typeface="Verdana"/>
              </a:rPr>
              <a:t>“no </a:t>
            </a:r>
            <a:r>
              <a:rPr lang="en-NZ" dirty="0" err="1">
                <a:solidFill>
                  <a:srgbClr val="7F7F7F"/>
                </a:solidFill>
                <a:latin typeface="Verdana"/>
                <a:cs typeface="Verdana"/>
              </a:rPr>
              <a:t>rubba</a:t>
            </a:r>
            <a:r>
              <a:rPr lang="en-NZ" dirty="0">
                <a:solidFill>
                  <a:srgbClr val="7F7F7F"/>
                </a:solidFill>
                <a:latin typeface="Verdana"/>
                <a:cs typeface="Verdana"/>
              </a:rPr>
              <a:t>, no </a:t>
            </a:r>
            <a:r>
              <a:rPr lang="en-NZ" dirty="0" err="1">
                <a:solidFill>
                  <a:srgbClr val="7F7F7F"/>
                </a:solidFill>
                <a:latin typeface="Verdana"/>
                <a:cs typeface="Verdana"/>
              </a:rPr>
              <a:t>hubba</a:t>
            </a:r>
            <a:r>
              <a:rPr lang="en-NZ" dirty="0">
                <a:solidFill>
                  <a:srgbClr val="7F7F7F"/>
                </a:solidFill>
                <a:latin typeface="Verdana"/>
                <a:cs typeface="Verdana"/>
              </a:rPr>
              <a:t> </a:t>
            </a:r>
            <a:r>
              <a:rPr lang="en-NZ" dirty="0" err="1">
                <a:solidFill>
                  <a:srgbClr val="7F7F7F"/>
                </a:solidFill>
                <a:latin typeface="Verdana"/>
                <a:cs typeface="Verdana"/>
              </a:rPr>
              <a:t>hubba</a:t>
            </a:r>
            <a:r>
              <a:rPr lang="en-NZ" dirty="0">
                <a:solidFill>
                  <a:srgbClr val="7F7F7F"/>
                </a:solidFill>
                <a:latin typeface="Verdana"/>
                <a:cs typeface="Verdana"/>
              </a:rPr>
              <a:t>”</a:t>
            </a:r>
          </a:p>
          <a:p>
            <a:pPr lvl="2"/>
            <a:endParaRPr lang="en-NZ" sz="1200" dirty="0" smtClean="0">
              <a:solidFill>
                <a:srgbClr val="7F7F7F"/>
              </a:solidFill>
              <a:latin typeface="Verdana"/>
              <a:cs typeface="Verdana"/>
            </a:endParaRPr>
          </a:p>
          <a:p>
            <a:pPr lvl="2"/>
            <a:endParaRPr lang="en-NZ" sz="1200" dirty="0" smtClean="0">
              <a:solidFill>
                <a:srgbClr val="7F7F7F"/>
              </a:solidFill>
              <a:latin typeface="Verdana"/>
              <a:cs typeface="Verdana"/>
            </a:endParaRPr>
          </a:p>
        </p:txBody>
      </p:sp>
    </p:spTree>
    <p:extLst>
      <p:ext uri="{BB962C8B-B14F-4D97-AF65-F5344CB8AC3E}">
        <p14:creationId xmlns:p14="http://schemas.microsoft.com/office/powerpoint/2010/main" val="208393083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850571" y="306001"/>
            <a:ext cx="7005559" cy="495022"/>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NZ" sz="3200" dirty="0" smtClean="0">
                <a:solidFill>
                  <a:schemeClr val="tx2"/>
                </a:solidFill>
              </a:rPr>
              <a:t>2. Health </a:t>
            </a:r>
            <a:r>
              <a:rPr lang="en-NZ" sz="3200" dirty="0">
                <a:solidFill>
                  <a:schemeClr val="tx2"/>
                </a:solidFill>
              </a:rPr>
              <a:t>belief versus health behaviour</a:t>
            </a:r>
            <a:endParaRPr lang="en-US" sz="3200" b="1" dirty="0">
              <a:solidFill>
                <a:schemeClr val="tx2"/>
              </a:solidFill>
              <a:latin typeface="Verdana"/>
              <a:cs typeface="Verdana"/>
            </a:endParaRPr>
          </a:p>
        </p:txBody>
      </p:sp>
      <p:sp>
        <p:nvSpPr>
          <p:cNvPr id="3" name="Content Placeholder 2"/>
          <p:cNvSpPr txBox="1">
            <a:spLocks/>
          </p:cNvSpPr>
          <p:nvPr/>
        </p:nvSpPr>
        <p:spPr>
          <a:xfrm>
            <a:off x="1850571" y="1144093"/>
            <a:ext cx="6727369" cy="4978559"/>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NZ" sz="2000" dirty="0"/>
          </a:p>
        </p:txBody>
      </p:sp>
      <p:sp>
        <p:nvSpPr>
          <p:cNvPr id="4" name="Rectangle 3"/>
          <p:cNvSpPr/>
          <p:nvPr/>
        </p:nvSpPr>
        <p:spPr>
          <a:xfrm>
            <a:off x="2285999" y="1144093"/>
            <a:ext cx="6179127" cy="5016758"/>
          </a:xfrm>
          <a:prstGeom prst="rect">
            <a:avLst/>
          </a:prstGeom>
        </p:spPr>
        <p:txBody>
          <a:bodyPr wrap="square">
            <a:spAutoFit/>
          </a:bodyPr>
          <a:lstStyle/>
          <a:p>
            <a:r>
              <a:rPr lang="en-NZ" sz="2000"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Belief that </a:t>
            </a:r>
            <a:r>
              <a:rPr lang="en-NZ" sz="2000" dirty="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older women should protect themselves from </a:t>
            </a:r>
            <a:r>
              <a:rPr lang="en-NZ" sz="2000"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STIs and that they </a:t>
            </a:r>
            <a:r>
              <a:rPr lang="en-NZ" sz="2000" dirty="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themselves should be more cautious. Yet all </a:t>
            </a:r>
            <a:r>
              <a:rPr lang="en-NZ" sz="2000"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engaged </a:t>
            </a:r>
            <a:r>
              <a:rPr lang="en-NZ" sz="2000" dirty="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in sexual activity where they are vulnerable to STI risk</a:t>
            </a:r>
            <a:r>
              <a:rPr lang="en-NZ" sz="2000"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 </a:t>
            </a:r>
          </a:p>
          <a:p>
            <a:endParaRPr lang="en-NZ" sz="2000" dirty="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endParaRPr>
          </a:p>
          <a:p>
            <a:endParaRPr lang="en-NZ" sz="2000"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endParaRPr>
          </a:p>
          <a:p>
            <a:endParaRPr lang="en-NZ" sz="2000" dirty="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endParaRPr>
          </a:p>
          <a:p>
            <a:endParaRPr lang="en-NZ" sz="2000"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endParaRPr>
          </a:p>
          <a:p>
            <a:endParaRPr lang="en-NZ" sz="2000" dirty="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endParaRPr>
          </a:p>
          <a:p>
            <a:endParaRPr lang="en-NZ" sz="2000"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endParaRPr>
          </a:p>
          <a:p>
            <a:endParaRPr lang="en-NZ" sz="2000" dirty="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endParaRPr>
          </a:p>
          <a:p>
            <a:endParaRPr lang="en-NZ" sz="2000"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endParaRPr>
          </a:p>
          <a:p>
            <a:r>
              <a:rPr lang="en-NZ" dirty="0">
                <a:latin typeface="Verdana" panose="020B0604030504040204" pitchFamily="34" charset="0"/>
                <a:ea typeface="Verdana" panose="020B0604030504040204" pitchFamily="34" charset="0"/>
                <a:cs typeface="Verdana" panose="020B0604030504040204" pitchFamily="34" charset="0"/>
              </a:rPr>
              <a:t>(</a:t>
            </a:r>
            <a:r>
              <a:rPr lang="en-NZ" dirty="0" smtClean="0">
                <a:latin typeface="Verdana" panose="020B0604030504040204" pitchFamily="34" charset="0"/>
                <a:ea typeface="Verdana" panose="020B0604030504040204" pitchFamily="34" charset="0"/>
                <a:cs typeface="Verdana" panose="020B0604030504040204" pitchFamily="34" charset="0"/>
              </a:rPr>
              <a:t>Acknowledge a likely researcher effect!)</a:t>
            </a:r>
            <a:endParaRPr lang="en-NZ" dirty="0">
              <a:latin typeface="Verdana" panose="020B0604030504040204" pitchFamily="34" charset="0"/>
              <a:ea typeface="Verdana" panose="020B0604030504040204" pitchFamily="34" charset="0"/>
              <a:cs typeface="Verdana" panose="020B0604030504040204" pitchFamily="34" charset="0"/>
            </a:endParaRPr>
          </a:p>
          <a:p>
            <a:endParaRPr lang="en-NZ" sz="2000"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endParaRPr>
          </a:p>
          <a:p>
            <a:r>
              <a:rPr lang="en-NZ" sz="2000"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 </a:t>
            </a:r>
            <a:endParaRPr lang="en-NZ" sz="2000" dirty="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5" name="Rounded Rectangular Callout 4"/>
          <p:cNvSpPr/>
          <p:nvPr/>
        </p:nvSpPr>
        <p:spPr>
          <a:xfrm>
            <a:off x="2285999" y="3234520"/>
            <a:ext cx="6179127" cy="1351128"/>
          </a:xfrm>
          <a:prstGeom prst="wedgeRoundRectCallout">
            <a:avLst/>
          </a:prstGeom>
        </p:spPr>
        <p:style>
          <a:lnRef idx="1">
            <a:schemeClr val="accent1"/>
          </a:lnRef>
          <a:fillRef idx="3">
            <a:schemeClr val="accent1"/>
          </a:fillRef>
          <a:effectRef idx="2">
            <a:schemeClr val="accent1"/>
          </a:effectRef>
          <a:fontRef idx="minor">
            <a:schemeClr val="lt1"/>
          </a:fontRef>
        </p:style>
        <p:txBody>
          <a:bodyPr rtlCol="0" anchor="ctr"/>
          <a:lstStyle/>
          <a:p>
            <a:r>
              <a:rPr lang="en-NZ" sz="2000" i="1" dirty="0"/>
              <a:t>Mary: Yeah, maybe I slipped once or twice and then I got caught [contracted an STI] again. </a:t>
            </a:r>
          </a:p>
          <a:p>
            <a:endParaRPr lang="en-NZ" dirty="0"/>
          </a:p>
        </p:txBody>
      </p:sp>
    </p:spTree>
    <p:extLst>
      <p:ext uri="{BB962C8B-B14F-4D97-AF65-F5344CB8AC3E}">
        <p14:creationId xmlns:p14="http://schemas.microsoft.com/office/powerpoint/2010/main" val="184921728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850571" y="306001"/>
            <a:ext cx="7005559" cy="495022"/>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NZ" sz="3200" dirty="0">
                <a:solidFill>
                  <a:schemeClr val="tx2"/>
                </a:solidFill>
              </a:rPr>
              <a:t>Health belief versus health </a:t>
            </a:r>
            <a:r>
              <a:rPr lang="en-NZ" sz="3200" dirty="0" smtClean="0">
                <a:solidFill>
                  <a:schemeClr val="tx2"/>
                </a:solidFill>
              </a:rPr>
              <a:t>behaviour….</a:t>
            </a:r>
            <a:endParaRPr lang="en-US" sz="3200" b="1" dirty="0">
              <a:solidFill>
                <a:schemeClr val="tx2"/>
              </a:solidFill>
              <a:latin typeface="Verdana"/>
              <a:cs typeface="Verdana"/>
            </a:endParaRPr>
          </a:p>
          <a:p>
            <a:pPr algn="l"/>
            <a:endParaRPr lang="en-US" sz="3200" b="1" dirty="0">
              <a:solidFill>
                <a:srgbClr val="000090"/>
              </a:solidFill>
              <a:latin typeface="Verdana"/>
              <a:cs typeface="Verdana"/>
            </a:endParaRPr>
          </a:p>
        </p:txBody>
      </p:sp>
      <p:sp>
        <p:nvSpPr>
          <p:cNvPr id="3" name="Content Placeholder 2"/>
          <p:cNvSpPr txBox="1">
            <a:spLocks/>
          </p:cNvSpPr>
          <p:nvPr/>
        </p:nvSpPr>
        <p:spPr>
          <a:xfrm>
            <a:off x="1850571" y="1144093"/>
            <a:ext cx="6727369" cy="4978559"/>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000" dirty="0" smtClean="0">
                <a:solidFill>
                  <a:srgbClr val="7F7F7F"/>
                </a:solidFill>
                <a:latin typeface="Verdana"/>
                <a:cs typeface="Verdana"/>
              </a:rPr>
              <a:t>Appear to have an understanding of STI risk but believed their circumstances put them out of the high risk group</a:t>
            </a:r>
          </a:p>
          <a:p>
            <a:pPr marL="0" indent="0">
              <a:buNone/>
            </a:pPr>
            <a:endParaRPr lang="en-US" sz="2000" dirty="0" smtClean="0">
              <a:solidFill>
                <a:srgbClr val="7F7F7F"/>
              </a:solidFill>
              <a:latin typeface="Verdana"/>
              <a:cs typeface="Verdana"/>
            </a:endParaRPr>
          </a:p>
          <a:p>
            <a:endParaRPr lang="en-US" sz="2000" dirty="0">
              <a:solidFill>
                <a:srgbClr val="7F7F7F"/>
              </a:solidFill>
              <a:latin typeface="Verdana"/>
              <a:cs typeface="Verdana"/>
            </a:endParaRPr>
          </a:p>
          <a:p>
            <a:endParaRPr lang="en-US" sz="2000" dirty="0" smtClean="0">
              <a:solidFill>
                <a:srgbClr val="7F7F7F"/>
              </a:solidFill>
              <a:latin typeface="Verdana"/>
              <a:cs typeface="Verdana"/>
            </a:endParaRPr>
          </a:p>
          <a:p>
            <a:endParaRPr lang="en-US" sz="2000" dirty="0">
              <a:solidFill>
                <a:srgbClr val="7F7F7F"/>
              </a:solidFill>
              <a:latin typeface="Verdana"/>
              <a:cs typeface="Verdana"/>
            </a:endParaRPr>
          </a:p>
          <a:p>
            <a:endParaRPr lang="en-US" sz="2000" dirty="0" smtClean="0">
              <a:solidFill>
                <a:srgbClr val="7F7F7F"/>
              </a:solidFill>
              <a:latin typeface="Verdana"/>
              <a:cs typeface="Verdana"/>
            </a:endParaRPr>
          </a:p>
          <a:p>
            <a:endParaRPr lang="en-US" sz="2000" dirty="0">
              <a:solidFill>
                <a:srgbClr val="7F7F7F"/>
              </a:solidFill>
              <a:latin typeface="Verdana"/>
              <a:cs typeface="Verdana"/>
            </a:endParaRPr>
          </a:p>
          <a:p>
            <a:endParaRPr lang="en-US" sz="2000" dirty="0">
              <a:solidFill>
                <a:srgbClr val="7F7F7F"/>
              </a:solidFill>
              <a:latin typeface="Verdana"/>
              <a:cs typeface="Verdana"/>
            </a:endParaRPr>
          </a:p>
          <a:p>
            <a:pPr>
              <a:buFont typeface="Wingdings" panose="05000000000000000000" pitchFamily="2" charset="2"/>
              <a:buChar char="q"/>
            </a:pPr>
            <a:endParaRPr lang="en-US" sz="2000" dirty="0">
              <a:solidFill>
                <a:srgbClr val="7F7F7F"/>
              </a:solidFill>
              <a:latin typeface="Verdana"/>
              <a:cs typeface="Verdana"/>
            </a:endParaRPr>
          </a:p>
          <a:p>
            <a:endParaRPr lang="en-US" sz="2000" dirty="0">
              <a:solidFill>
                <a:srgbClr val="7F7F7F"/>
              </a:solidFill>
              <a:latin typeface="Verdana"/>
              <a:cs typeface="Verdana"/>
            </a:endParaRPr>
          </a:p>
        </p:txBody>
      </p:sp>
      <p:sp>
        <p:nvSpPr>
          <p:cNvPr id="6" name="Rounded Rectangular Callout 5"/>
          <p:cNvSpPr/>
          <p:nvPr/>
        </p:nvSpPr>
        <p:spPr>
          <a:xfrm>
            <a:off x="1905387" y="3633372"/>
            <a:ext cx="6997436" cy="1266175"/>
          </a:xfrm>
          <a:prstGeom prst="wedgeRoundRectCallout">
            <a:avLst/>
          </a:prstGeom>
        </p:spPr>
        <p:style>
          <a:lnRef idx="1">
            <a:schemeClr val="accent1"/>
          </a:lnRef>
          <a:fillRef idx="3">
            <a:schemeClr val="accent1"/>
          </a:fillRef>
          <a:effectRef idx="2">
            <a:schemeClr val="accent1"/>
          </a:effectRef>
          <a:fontRef idx="minor">
            <a:schemeClr val="lt1"/>
          </a:fontRef>
        </p:style>
        <p:txBody>
          <a:bodyPr rtlCol="0" anchor="ctr"/>
          <a:lstStyle/>
          <a:p>
            <a:r>
              <a:rPr lang="en-NZ" sz="2000" i="1" dirty="0" smtClean="0"/>
              <a:t>Monica</a:t>
            </a:r>
            <a:r>
              <a:rPr lang="en-NZ" sz="2000" i="1" dirty="0"/>
              <a:t>: Well it could be straight away or after a few dates if the feelings are there. You know whether someone is genuine. </a:t>
            </a:r>
          </a:p>
        </p:txBody>
      </p:sp>
      <p:sp>
        <p:nvSpPr>
          <p:cNvPr id="7" name="Rounded Rectangular Callout 6"/>
          <p:cNvSpPr/>
          <p:nvPr/>
        </p:nvSpPr>
        <p:spPr>
          <a:xfrm>
            <a:off x="1858694" y="2282243"/>
            <a:ext cx="7008936" cy="1269242"/>
          </a:xfrm>
          <a:prstGeom prst="wedgeRoundRectCallout">
            <a:avLst>
              <a:gd name="adj1" fmla="val 21591"/>
              <a:gd name="adj2" fmla="val 60100"/>
              <a:gd name="adj3" fmla="val 16667"/>
            </a:avLst>
          </a:prstGeom>
        </p:spPr>
        <p:style>
          <a:lnRef idx="1">
            <a:schemeClr val="accent6"/>
          </a:lnRef>
          <a:fillRef idx="2">
            <a:schemeClr val="accent6"/>
          </a:fillRef>
          <a:effectRef idx="1">
            <a:schemeClr val="accent6"/>
          </a:effectRef>
          <a:fontRef idx="minor">
            <a:schemeClr val="dk1"/>
          </a:fontRef>
        </p:style>
        <p:txBody>
          <a:bodyPr rtlCol="0" anchor="ctr"/>
          <a:lstStyle/>
          <a:p>
            <a:r>
              <a:rPr lang="en-NZ" sz="2000" i="1" dirty="0">
                <a:solidFill>
                  <a:schemeClr val="tx1"/>
                </a:solidFill>
              </a:rPr>
              <a:t>R: So if he made an effort, if he was a guy interested in dating you, how long into that relationship would you feel comfortable sleeping with him?  </a:t>
            </a:r>
          </a:p>
          <a:p>
            <a:pPr algn="ctr"/>
            <a:r>
              <a:rPr lang="en-NZ" sz="2000" i="1" dirty="0" smtClean="0">
                <a:solidFill>
                  <a:schemeClr val="bg1"/>
                </a:solidFill>
              </a:rPr>
              <a:t> </a:t>
            </a:r>
            <a:endParaRPr lang="en-NZ" sz="2000" i="1" dirty="0">
              <a:solidFill>
                <a:schemeClr val="bg1"/>
              </a:solidFill>
            </a:endParaRPr>
          </a:p>
        </p:txBody>
      </p:sp>
      <p:sp>
        <p:nvSpPr>
          <p:cNvPr id="8" name="Rounded Rectangular Callout 7"/>
          <p:cNvSpPr/>
          <p:nvPr/>
        </p:nvSpPr>
        <p:spPr>
          <a:xfrm>
            <a:off x="1940580" y="5117910"/>
            <a:ext cx="6927050" cy="545911"/>
          </a:xfrm>
          <a:prstGeom prst="wedgeRoundRectCallout">
            <a:avLst>
              <a:gd name="adj1" fmla="val 22182"/>
              <a:gd name="adj2" fmla="val 95100"/>
              <a:gd name="adj3" fmla="val 16667"/>
            </a:avLst>
          </a:prstGeom>
        </p:spPr>
        <p:style>
          <a:lnRef idx="1">
            <a:schemeClr val="accent6"/>
          </a:lnRef>
          <a:fillRef idx="2">
            <a:schemeClr val="accent6"/>
          </a:fillRef>
          <a:effectRef idx="1">
            <a:schemeClr val="accent6"/>
          </a:effectRef>
          <a:fontRef idx="minor">
            <a:schemeClr val="dk1"/>
          </a:fontRef>
        </p:style>
        <p:txBody>
          <a:bodyPr rtlCol="0" anchor="ctr"/>
          <a:lstStyle/>
          <a:p>
            <a:r>
              <a:rPr lang="en-NZ" sz="2000" i="1" dirty="0"/>
              <a:t>R: But you don’t use condoms? </a:t>
            </a:r>
          </a:p>
          <a:p>
            <a:pPr algn="ctr"/>
            <a:endParaRPr lang="en-NZ" dirty="0"/>
          </a:p>
        </p:txBody>
      </p:sp>
      <p:sp>
        <p:nvSpPr>
          <p:cNvPr id="10" name="Rounded Rectangular Callout 9"/>
          <p:cNvSpPr/>
          <p:nvPr/>
        </p:nvSpPr>
        <p:spPr>
          <a:xfrm>
            <a:off x="1895575" y="5859653"/>
            <a:ext cx="6915549" cy="612648"/>
          </a:xfrm>
          <a:prstGeom prst="wedgeRoundRectCallout">
            <a:avLst/>
          </a:prstGeom>
        </p:spPr>
        <p:style>
          <a:lnRef idx="1">
            <a:schemeClr val="accent1"/>
          </a:lnRef>
          <a:fillRef idx="3">
            <a:schemeClr val="accent1"/>
          </a:fillRef>
          <a:effectRef idx="2">
            <a:schemeClr val="accent1"/>
          </a:effectRef>
          <a:fontRef idx="minor">
            <a:schemeClr val="lt1"/>
          </a:fontRef>
        </p:style>
        <p:txBody>
          <a:bodyPr rtlCol="0" anchor="ctr"/>
          <a:lstStyle/>
          <a:p>
            <a:pPr lvl="0"/>
            <a:r>
              <a:rPr lang="en-NZ" sz="2000" i="1" dirty="0">
                <a:solidFill>
                  <a:schemeClr val="bg1"/>
                </a:solidFill>
              </a:rPr>
              <a:t>Monica: No, I don’t sleep with that sort of guy.</a:t>
            </a:r>
          </a:p>
          <a:p>
            <a:pPr algn="ctr"/>
            <a:endParaRPr lang="en-NZ" dirty="0"/>
          </a:p>
        </p:txBody>
      </p:sp>
    </p:spTree>
    <p:extLst>
      <p:ext uri="{BB962C8B-B14F-4D97-AF65-F5344CB8AC3E}">
        <p14:creationId xmlns:p14="http://schemas.microsoft.com/office/powerpoint/2010/main" val="208393083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850571" y="306001"/>
            <a:ext cx="7005559" cy="495022"/>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b="1" dirty="0" smtClean="0">
                <a:solidFill>
                  <a:srgbClr val="000090"/>
                </a:solidFill>
                <a:latin typeface="Verdana"/>
                <a:cs typeface="Verdana"/>
              </a:rPr>
              <a:t> </a:t>
            </a:r>
            <a:r>
              <a:rPr lang="en-NZ" sz="3200" dirty="0" smtClean="0">
                <a:solidFill>
                  <a:schemeClr val="tx2"/>
                </a:solidFill>
              </a:rPr>
              <a:t>3. Alcohol </a:t>
            </a:r>
            <a:r>
              <a:rPr lang="en-NZ" sz="3200" dirty="0">
                <a:solidFill>
                  <a:schemeClr val="tx2"/>
                </a:solidFill>
              </a:rPr>
              <a:t>and sexual health</a:t>
            </a:r>
            <a:endParaRPr lang="en-US" sz="3200" b="1" dirty="0">
              <a:solidFill>
                <a:schemeClr val="tx2"/>
              </a:solidFill>
              <a:latin typeface="Verdana"/>
              <a:cs typeface="Verdana"/>
            </a:endParaRPr>
          </a:p>
        </p:txBody>
      </p:sp>
      <p:sp>
        <p:nvSpPr>
          <p:cNvPr id="3" name="Content Placeholder 2"/>
          <p:cNvSpPr txBox="1">
            <a:spLocks/>
          </p:cNvSpPr>
          <p:nvPr/>
        </p:nvSpPr>
        <p:spPr>
          <a:xfrm>
            <a:off x="1850571" y="1144093"/>
            <a:ext cx="6727369" cy="4978559"/>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NZ" sz="2000" dirty="0" smtClean="0"/>
              <a:t> </a:t>
            </a:r>
            <a:endParaRPr lang="en-NZ" sz="2000" dirty="0"/>
          </a:p>
        </p:txBody>
      </p:sp>
      <p:sp>
        <p:nvSpPr>
          <p:cNvPr id="4" name="TextBox 3"/>
          <p:cNvSpPr txBox="1"/>
          <p:nvPr/>
        </p:nvSpPr>
        <p:spPr>
          <a:xfrm>
            <a:off x="2028154" y="947072"/>
            <a:ext cx="6764094" cy="3785652"/>
          </a:xfrm>
          <a:prstGeom prst="rect">
            <a:avLst/>
          </a:prstGeom>
          <a:noFill/>
        </p:spPr>
        <p:txBody>
          <a:bodyPr wrap="square" rtlCol="0">
            <a:spAutoFit/>
          </a:bodyPr>
          <a:lstStyle/>
          <a:p>
            <a:pPr marL="285750" indent="-285750">
              <a:buFont typeface="Arial" panose="020B0604020202020204" pitchFamily="34" charset="0"/>
              <a:buChar char="•"/>
            </a:pPr>
            <a:r>
              <a:rPr lang="en-NZ" sz="2000"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Most admitted to unsafe sexual activity as a consequence of alcohol consumption. </a:t>
            </a:r>
          </a:p>
          <a:p>
            <a:pPr marL="285750" indent="-285750">
              <a:buFont typeface="Arial" panose="020B0604020202020204" pitchFamily="34" charset="0"/>
              <a:buChar char="•"/>
            </a:pPr>
            <a:endParaRPr lang="en-NZ" sz="2000" dirty="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endParaRPr>
          </a:p>
          <a:p>
            <a:pPr marL="285750" indent="-285750">
              <a:buFont typeface="Arial" panose="020B0604020202020204" pitchFamily="34" charset="0"/>
              <a:buChar char="•"/>
            </a:pPr>
            <a:endParaRPr lang="en-NZ" sz="2000"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endParaRPr>
          </a:p>
          <a:p>
            <a:pPr marL="285750" indent="-285750">
              <a:buFont typeface="Arial" panose="020B0604020202020204" pitchFamily="34" charset="0"/>
              <a:buChar char="•"/>
            </a:pPr>
            <a:endParaRPr lang="en-NZ" sz="2000" dirty="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endParaRPr>
          </a:p>
          <a:p>
            <a:pPr marL="285750" indent="-285750">
              <a:buFont typeface="Arial" panose="020B0604020202020204" pitchFamily="34" charset="0"/>
              <a:buChar char="•"/>
            </a:pPr>
            <a:endParaRPr lang="en-NZ" sz="2000"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endParaRPr>
          </a:p>
          <a:p>
            <a:pPr marL="285750" indent="-285750">
              <a:buFont typeface="Arial" panose="020B0604020202020204" pitchFamily="34" charset="0"/>
              <a:buChar char="•"/>
            </a:pPr>
            <a:endParaRPr lang="en-NZ" sz="2000" dirty="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endParaRPr>
          </a:p>
          <a:p>
            <a:pPr marL="285750" indent="-285750">
              <a:buFont typeface="Arial" panose="020B0604020202020204" pitchFamily="34" charset="0"/>
              <a:buChar char="•"/>
            </a:pPr>
            <a:endParaRPr lang="en-NZ" sz="2000"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endParaRPr>
          </a:p>
          <a:p>
            <a:r>
              <a:rPr lang="en-NZ" sz="2000"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 </a:t>
            </a:r>
          </a:p>
          <a:p>
            <a:endParaRPr lang="en-NZ" sz="2000"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endParaRPr>
          </a:p>
          <a:p>
            <a:pPr marL="285750" indent="-285750">
              <a:buFont typeface="Arial" panose="020B0604020202020204" pitchFamily="34" charset="0"/>
              <a:buChar char="•"/>
            </a:pPr>
            <a:r>
              <a:rPr lang="en-NZ" sz="2000"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Clear in their belief that alcohol was an important influence.</a:t>
            </a:r>
            <a:r>
              <a:rPr lang="en-NZ" sz="2000" i="1" dirty="0"/>
              <a:t> </a:t>
            </a:r>
            <a:endParaRPr lang="en-NZ" sz="2000" dirty="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7" name="Rounded Rectangular Callout 6"/>
          <p:cNvSpPr/>
          <p:nvPr/>
        </p:nvSpPr>
        <p:spPr>
          <a:xfrm>
            <a:off x="1836924" y="5714753"/>
            <a:ext cx="7019206" cy="815798"/>
          </a:xfrm>
          <a:prstGeom prst="wedgeRoundRectCallout">
            <a:avLst/>
          </a:prstGeom>
        </p:spPr>
        <p:style>
          <a:lnRef idx="1">
            <a:schemeClr val="accent1"/>
          </a:lnRef>
          <a:fillRef idx="3">
            <a:schemeClr val="accent1"/>
          </a:fillRef>
          <a:effectRef idx="2">
            <a:schemeClr val="accent1"/>
          </a:effectRef>
          <a:fontRef idx="minor">
            <a:schemeClr val="lt1"/>
          </a:fontRef>
        </p:style>
        <p:txBody>
          <a:bodyPr rtlCol="0" anchor="ctr"/>
          <a:lstStyle/>
          <a:p>
            <a:r>
              <a:rPr lang="en-NZ" sz="2000" i="1" dirty="0" smtClean="0"/>
              <a:t>Kate</a:t>
            </a:r>
            <a:r>
              <a:rPr lang="en-NZ" sz="2000" i="1" dirty="0"/>
              <a:t>: Depending how pissed I was and that was the thing</a:t>
            </a:r>
          </a:p>
        </p:txBody>
      </p:sp>
      <p:sp>
        <p:nvSpPr>
          <p:cNvPr id="8" name="Rounded Rectangular Callout 7"/>
          <p:cNvSpPr/>
          <p:nvPr/>
        </p:nvSpPr>
        <p:spPr>
          <a:xfrm>
            <a:off x="1689100" y="1722685"/>
            <a:ext cx="7133091" cy="1730199"/>
          </a:xfrm>
          <a:prstGeom prst="wedgeRoundRectCallout">
            <a:avLst/>
          </a:prstGeom>
        </p:spPr>
        <p:style>
          <a:lnRef idx="1">
            <a:schemeClr val="accent1"/>
          </a:lnRef>
          <a:fillRef idx="3">
            <a:schemeClr val="accent1"/>
          </a:fillRef>
          <a:effectRef idx="2">
            <a:schemeClr val="accent1"/>
          </a:effectRef>
          <a:fontRef idx="minor">
            <a:schemeClr val="lt1"/>
          </a:fontRef>
        </p:style>
        <p:txBody>
          <a:bodyPr rtlCol="0" anchor="ctr"/>
          <a:lstStyle/>
          <a:p>
            <a:r>
              <a:rPr lang="en-NZ" sz="2000" i="1" dirty="0"/>
              <a:t>Sharon: The big thing is alcohol has a huge thing to do with it, because I remember one in particular earlier on, went home extremely drunk, went for gold, woke up in the morning thinking shit what I have done, even though it was great. The barriers are down because of the alcohol. </a:t>
            </a:r>
          </a:p>
        </p:txBody>
      </p:sp>
      <p:sp>
        <p:nvSpPr>
          <p:cNvPr id="9" name="Rounded Rectangular Callout 8"/>
          <p:cNvSpPr/>
          <p:nvPr/>
        </p:nvSpPr>
        <p:spPr>
          <a:xfrm>
            <a:off x="1820627" y="4763463"/>
            <a:ext cx="7035503" cy="864606"/>
          </a:xfrm>
          <a:prstGeom prst="wedgeRoundRectCallout">
            <a:avLst>
              <a:gd name="adj1" fmla="val 21591"/>
              <a:gd name="adj2" fmla="val 60100"/>
              <a:gd name="adj3" fmla="val 16667"/>
            </a:avLst>
          </a:prstGeom>
        </p:spPr>
        <p:style>
          <a:lnRef idx="1">
            <a:schemeClr val="accent6"/>
          </a:lnRef>
          <a:fillRef idx="2">
            <a:schemeClr val="accent6"/>
          </a:fillRef>
          <a:effectRef idx="1">
            <a:schemeClr val="accent6"/>
          </a:effectRef>
          <a:fontRef idx="minor">
            <a:schemeClr val="dk1"/>
          </a:fontRef>
        </p:style>
        <p:txBody>
          <a:bodyPr rtlCol="0" anchor="ctr"/>
          <a:lstStyle/>
          <a:p>
            <a:r>
              <a:rPr lang="en-NZ" sz="2000" i="1" dirty="0"/>
              <a:t>R: So what was the difference between the ones you used condoms with and the ones you didn’t? </a:t>
            </a:r>
          </a:p>
          <a:p>
            <a:pPr algn="ctr"/>
            <a:endParaRPr lang="en-NZ" dirty="0"/>
          </a:p>
        </p:txBody>
      </p:sp>
    </p:spTree>
    <p:extLst>
      <p:ext uri="{BB962C8B-B14F-4D97-AF65-F5344CB8AC3E}">
        <p14:creationId xmlns:p14="http://schemas.microsoft.com/office/powerpoint/2010/main" val="208393083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850571" y="306001"/>
            <a:ext cx="7005559" cy="495022"/>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NZ" sz="3200" dirty="0" smtClean="0">
                <a:solidFill>
                  <a:schemeClr val="tx2"/>
                </a:solidFill>
              </a:rPr>
              <a:t>4. The </a:t>
            </a:r>
            <a:r>
              <a:rPr lang="en-NZ" sz="3200" dirty="0">
                <a:solidFill>
                  <a:schemeClr val="tx2"/>
                </a:solidFill>
              </a:rPr>
              <a:t>barriers of barrier methods</a:t>
            </a:r>
          </a:p>
          <a:p>
            <a:pPr algn="l"/>
            <a:endParaRPr lang="en-US" sz="3200" b="1" dirty="0">
              <a:solidFill>
                <a:srgbClr val="000090"/>
              </a:solidFill>
              <a:latin typeface="Verdana"/>
              <a:cs typeface="Verdana"/>
            </a:endParaRPr>
          </a:p>
        </p:txBody>
      </p:sp>
      <p:sp>
        <p:nvSpPr>
          <p:cNvPr id="3" name="Content Placeholder 2"/>
          <p:cNvSpPr txBox="1">
            <a:spLocks/>
          </p:cNvSpPr>
          <p:nvPr/>
        </p:nvSpPr>
        <p:spPr>
          <a:xfrm>
            <a:off x="1850570" y="1144093"/>
            <a:ext cx="6727369" cy="4978559"/>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sz="2000" dirty="0">
              <a:solidFill>
                <a:srgbClr val="7F7F7F"/>
              </a:solidFill>
              <a:latin typeface="Verdana"/>
              <a:cs typeface="Verdana"/>
            </a:endParaRPr>
          </a:p>
        </p:txBody>
      </p:sp>
      <p:sp>
        <p:nvSpPr>
          <p:cNvPr id="4" name="TextBox 3"/>
          <p:cNvSpPr txBox="1"/>
          <p:nvPr/>
        </p:nvSpPr>
        <p:spPr>
          <a:xfrm>
            <a:off x="1634836" y="1144093"/>
            <a:ext cx="6527466" cy="4708981"/>
          </a:xfrm>
          <a:prstGeom prst="rect">
            <a:avLst/>
          </a:prstGeom>
          <a:noFill/>
        </p:spPr>
        <p:txBody>
          <a:bodyPr wrap="square" rtlCol="0">
            <a:spAutoFit/>
          </a:bodyPr>
          <a:lstStyle/>
          <a:p>
            <a:r>
              <a:rPr lang="en-NZ" sz="2000" dirty="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The women stated they disliked </a:t>
            </a:r>
            <a:r>
              <a:rPr lang="en-NZ" sz="2000"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condoms because:</a:t>
            </a:r>
          </a:p>
          <a:p>
            <a:endParaRPr lang="en-NZ" sz="2000" dirty="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endParaRPr>
          </a:p>
          <a:p>
            <a:pPr marL="342900" indent="-342900">
              <a:buFont typeface="Arial" panose="020B0604020202020204" pitchFamily="34" charset="0"/>
              <a:buChar char="•"/>
            </a:pPr>
            <a:r>
              <a:rPr lang="en-NZ" sz="2000"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They </a:t>
            </a:r>
            <a:r>
              <a:rPr lang="en-NZ" sz="2000" dirty="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don’t like the smell, the taste, the feel or the “stuff” that is on them. </a:t>
            </a:r>
            <a:endParaRPr lang="en-NZ" sz="2000"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endParaRPr>
          </a:p>
          <a:p>
            <a:pPr marL="342900" indent="-342900">
              <a:buFont typeface="Arial" panose="020B0604020202020204" pitchFamily="34" charset="0"/>
              <a:buChar char="•"/>
            </a:pPr>
            <a:endParaRPr lang="en-NZ" sz="2000" dirty="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endParaRPr>
          </a:p>
          <a:p>
            <a:pPr marL="342900" indent="-342900">
              <a:buFont typeface="Arial" panose="020B0604020202020204" pitchFamily="34" charset="0"/>
              <a:buChar char="•"/>
            </a:pPr>
            <a:r>
              <a:rPr lang="en-NZ" sz="2000"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They </a:t>
            </a:r>
            <a:r>
              <a:rPr lang="en-NZ" sz="2000" dirty="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suggested that sex with a condom is less pleasurable, believing condoms “interrupted the flow of sex</a:t>
            </a:r>
            <a:r>
              <a:rPr lang="en-NZ" sz="2000"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”/”spoilt the moment”</a:t>
            </a:r>
          </a:p>
          <a:p>
            <a:pPr marL="342900" indent="-342900">
              <a:buFont typeface="Arial" panose="020B0604020202020204" pitchFamily="34" charset="0"/>
              <a:buChar char="•"/>
            </a:pPr>
            <a:endParaRPr lang="en-NZ" sz="2000" dirty="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endParaRPr>
          </a:p>
          <a:p>
            <a:pPr marL="342900" indent="-342900">
              <a:buFont typeface="Arial" panose="020B0604020202020204" pitchFamily="34" charset="0"/>
              <a:buChar char="•"/>
            </a:pPr>
            <a:r>
              <a:rPr lang="en-NZ" sz="2000"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They bring in a clinical aspect</a:t>
            </a:r>
          </a:p>
          <a:p>
            <a:pPr marL="342900" indent="-342900">
              <a:buFont typeface="Arial" panose="020B0604020202020204" pitchFamily="34" charset="0"/>
              <a:buChar char="•"/>
            </a:pPr>
            <a:endParaRPr lang="en-NZ" sz="2000" dirty="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endParaRPr>
          </a:p>
          <a:p>
            <a:pPr marL="342900" indent="-342900">
              <a:buFont typeface="Arial" panose="020B0604020202020204" pitchFamily="34" charset="0"/>
              <a:buChar char="•"/>
            </a:pPr>
            <a:r>
              <a:rPr lang="en-NZ" sz="2000"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They are a barrier to closeness</a:t>
            </a:r>
          </a:p>
          <a:p>
            <a:pPr marL="342900" indent="-342900">
              <a:buFont typeface="Arial" panose="020B0604020202020204" pitchFamily="34" charset="0"/>
              <a:buChar char="•"/>
            </a:pPr>
            <a:endParaRPr lang="en-NZ" sz="2000" dirty="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endParaRPr>
          </a:p>
          <a:p>
            <a:pPr marL="342900" indent="-342900">
              <a:buFont typeface="Arial" panose="020B0604020202020204" pitchFamily="34" charset="0"/>
              <a:buChar char="•"/>
            </a:pPr>
            <a:r>
              <a:rPr lang="en-NZ" sz="2000"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“If you love someone you want them to enjoy”</a:t>
            </a:r>
            <a:endParaRPr lang="en-NZ" dirty="0"/>
          </a:p>
        </p:txBody>
      </p:sp>
    </p:spTree>
    <p:extLst>
      <p:ext uri="{BB962C8B-B14F-4D97-AF65-F5344CB8AC3E}">
        <p14:creationId xmlns:p14="http://schemas.microsoft.com/office/powerpoint/2010/main" val="208393083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850571" y="306001"/>
            <a:ext cx="7005559" cy="495022"/>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NZ" sz="3200" dirty="0">
                <a:solidFill>
                  <a:schemeClr val="tx2"/>
                </a:solidFill>
              </a:rPr>
              <a:t> </a:t>
            </a:r>
            <a:r>
              <a:rPr lang="en-NZ" sz="3200" dirty="0" smtClean="0">
                <a:solidFill>
                  <a:schemeClr val="tx2"/>
                </a:solidFill>
              </a:rPr>
              <a:t>5. Rose </a:t>
            </a:r>
            <a:r>
              <a:rPr lang="en-NZ" sz="3200" dirty="0">
                <a:solidFill>
                  <a:schemeClr val="tx2"/>
                </a:solidFill>
              </a:rPr>
              <a:t>tinted lenses of </a:t>
            </a:r>
            <a:r>
              <a:rPr lang="en-NZ" sz="3200" dirty="0" smtClean="0">
                <a:solidFill>
                  <a:schemeClr val="tx2"/>
                </a:solidFill>
              </a:rPr>
              <a:t>love</a:t>
            </a:r>
            <a:endParaRPr lang="en-US" sz="3200" b="1" dirty="0">
              <a:solidFill>
                <a:schemeClr val="tx2"/>
              </a:solidFill>
              <a:latin typeface="Verdana"/>
              <a:cs typeface="Verdana"/>
            </a:endParaRPr>
          </a:p>
        </p:txBody>
      </p:sp>
      <p:sp>
        <p:nvSpPr>
          <p:cNvPr id="3" name="Content Placeholder 2"/>
          <p:cNvSpPr txBox="1">
            <a:spLocks/>
          </p:cNvSpPr>
          <p:nvPr/>
        </p:nvSpPr>
        <p:spPr>
          <a:xfrm>
            <a:off x="1850571" y="1144093"/>
            <a:ext cx="6727369" cy="4978559"/>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NZ" sz="2000" dirty="0" smtClean="0"/>
              <a:t> </a:t>
            </a:r>
            <a:endParaRPr lang="en-US" sz="2000" dirty="0">
              <a:solidFill>
                <a:srgbClr val="7F7F7F"/>
              </a:solidFill>
              <a:latin typeface="Verdana"/>
              <a:cs typeface="Verdana"/>
            </a:endParaRPr>
          </a:p>
          <a:p>
            <a:pPr marL="0" indent="0">
              <a:buNone/>
            </a:pPr>
            <a:endParaRPr lang="en-US" sz="2000" dirty="0">
              <a:solidFill>
                <a:srgbClr val="7F7F7F"/>
              </a:solidFill>
              <a:latin typeface="Verdana"/>
              <a:cs typeface="Verdana"/>
            </a:endParaRPr>
          </a:p>
        </p:txBody>
      </p:sp>
      <p:sp>
        <p:nvSpPr>
          <p:cNvPr id="4" name="TextBox 3"/>
          <p:cNvSpPr txBox="1"/>
          <p:nvPr/>
        </p:nvSpPr>
        <p:spPr>
          <a:xfrm>
            <a:off x="1867114" y="1550261"/>
            <a:ext cx="6276109" cy="3477875"/>
          </a:xfrm>
          <a:prstGeom prst="rect">
            <a:avLst/>
          </a:prstGeom>
          <a:noFill/>
        </p:spPr>
        <p:txBody>
          <a:bodyPr wrap="square" rtlCol="0">
            <a:spAutoFit/>
          </a:bodyPr>
          <a:lstStyle/>
          <a:p>
            <a:r>
              <a:rPr lang="en-NZ" sz="2000" dirty="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For a number of reasons romantic love reduces the likelihood of condoms being used. </a:t>
            </a:r>
            <a:endParaRPr lang="en-NZ" sz="2000"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endParaRPr>
          </a:p>
          <a:p>
            <a:endParaRPr lang="en-NZ" sz="2000" dirty="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endParaRPr>
          </a:p>
          <a:p>
            <a:pPr marL="285750" indent="-285750">
              <a:buFont typeface="Arial" panose="020B0604020202020204" pitchFamily="34" charset="0"/>
              <a:buChar char="•"/>
            </a:pPr>
            <a:r>
              <a:rPr lang="en-NZ" sz="2000"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Impacts on </a:t>
            </a:r>
            <a:r>
              <a:rPr lang="en-NZ" sz="2000" dirty="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a woman’s perception of </a:t>
            </a:r>
            <a:r>
              <a:rPr lang="en-NZ" sz="2000"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risk</a:t>
            </a:r>
          </a:p>
          <a:p>
            <a:pPr marL="285750" indent="-285750">
              <a:buFont typeface="Arial" panose="020B0604020202020204" pitchFamily="34" charset="0"/>
              <a:buChar char="•"/>
            </a:pPr>
            <a:endParaRPr lang="en-NZ" sz="2000" dirty="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endParaRPr>
          </a:p>
          <a:p>
            <a:pPr marL="285750" indent="-285750">
              <a:buFont typeface="Arial" panose="020B0604020202020204" pitchFamily="34" charset="0"/>
              <a:buChar char="•"/>
            </a:pPr>
            <a:endParaRPr lang="en-NZ" sz="2000"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endParaRPr>
          </a:p>
          <a:p>
            <a:pPr marL="285750" indent="-285750">
              <a:buFont typeface="Arial" panose="020B0604020202020204" pitchFamily="34" charset="0"/>
              <a:buChar char="•"/>
            </a:pPr>
            <a:endParaRPr lang="en-NZ" sz="2000"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endParaRPr>
          </a:p>
          <a:p>
            <a:pPr marL="285750" indent="-285750">
              <a:buFont typeface="Arial" panose="020B0604020202020204" pitchFamily="34" charset="0"/>
              <a:buChar char="•"/>
            </a:pPr>
            <a:endParaRPr lang="en-NZ" sz="2000"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endParaRPr>
          </a:p>
          <a:p>
            <a:pPr marL="285750" indent="-285750">
              <a:buFont typeface="Arial" panose="020B0604020202020204" pitchFamily="34" charset="0"/>
              <a:buChar char="•"/>
            </a:pPr>
            <a:endParaRPr lang="en-NZ" sz="2000" dirty="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endParaRPr>
          </a:p>
          <a:p>
            <a:pPr marL="285750" indent="-285750">
              <a:buFont typeface="Arial" panose="020B0604020202020204" pitchFamily="34" charset="0"/>
              <a:buChar char="•"/>
            </a:pPr>
            <a:r>
              <a:rPr lang="en-NZ" sz="2000"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Increases </a:t>
            </a:r>
            <a:r>
              <a:rPr lang="en-NZ" sz="2000" dirty="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the desire for a more intimate sexual </a:t>
            </a:r>
            <a:r>
              <a:rPr lang="en-NZ" sz="2000"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encounter</a:t>
            </a:r>
            <a:endParaRPr lang="en-NZ" sz="2000" dirty="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5" name="Rounded Rectangular Callout 4"/>
          <p:cNvSpPr/>
          <p:nvPr/>
        </p:nvSpPr>
        <p:spPr>
          <a:xfrm>
            <a:off x="1653654" y="2941052"/>
            <a:ext cx="7066628" cy="890171"/>
          </a:xfrm>
          <a:prstGeom prst="wedgeRoundRectCallout">
            <a:avLst/>
          </a:prstGeom>
        </p:spPr>
        <p:style>
          <a:lnRef idx="1">
            <a:schemeClr val="accent1"/>
          </a:lnRef>
          <a:fillRef idx="3">
            <a:schemeClr val="accent1"/>
          </a:fillRef>
          <a:effectRef idx="2">
            <a:schemeClr val="accent1"/>
          </a:effectRef>
          <a:fontRef idx="minor">
            <a:schemeClr val="lt1"/>
          </a:fontRef>
        </p:style>
        <p:txBody>
          <a:bodyPr rtlCol="0" anchor="ctr"/>
          <a:lstStyle/>
          <a:p>
            <a:r>
              <a:rPr lang="en-NZ" sz="2000" i="1" dirty="0"/>
              <a:t>Jackie: He has been married three times and I didn’t think he had been promiscuous, you know, had casual relationships. </a:t>
            </a:r>
          </a:p>
        </p:txBody>
      </p:sp>
      <p:sp>
        <p:nvSpPr>
          <p:cNvPr id="6" name="Rounded Rectangular Callout 5"/>
          <p:cNvSpPr/>
          <p:nvPr/>
        </p:nvSpPr>
        <p:spPr>
          <a:xfrm>
            <a:off x="1653654" y="5366753"/>
            <a:ext cx="7219028" cy="755900"/>
          </a:xfrm>
          <a:prstGeom prst="wedgeRoundRectCallout">
            <a:avLst/>
          </a:prstGeom>
        </p:spPr>
        <p:style>
          <a:lnRef idx="1">
            <a:schemeClr val="accent1"/>
          </a:lnRef>
          <a:fillRef idx="3">
            <a:schemeClr val="accent1"/>
          </a:fillRef>
          <a:effectRef idx="2">
            <a:schemeClr val="accent1"/>
          </a:effectRef>
          <a:fontRef idx="minor">
            <a:schemeClr val="lt1"/>
          </a:fontRef>
        </p:style>
        <p:txBody>
          <a:bodyPr rtlCol="0" anchor="ctr"/>
          <a:lstStyle/>
          <a:p>
            <a:r>
              <a:rPr lang="en-NZ" sz="2000" i="1" dirty="0" smtClean="0"/>
              <a:t>Jackie: If </a:t>
            </a:r>
            <a:r>
              <a:rPr lang="en-NZ" sz="2000" i="1" dirty="0"/>
              <a:t>you care for someone you want them to enjoy it</a:t>
            </a:r>
            <a:endParaRPr lang="en-NZ" sz="2000" i="1" dirty="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endParaRPr>
          </a:p>
          <a:p>
            <a:r>
              <a:rPr lang="en-NZ" sz="2000" i="1" dirty="0" smtClean="0"/>
              <a:t> </a:t>
            </a:r>
            <a:endParaRPr lang="en-NZ" sz="2000" i="1" dirty="0"/>
          </a:p>
        </p:txBody>
      </p:sp>
    </p:spTree>
    <p:extLst>
      <p:ext uri="{BB962C8B-B14F-4D97-AF65-F5344CB8AC3E}">
        <p14:creationId xmlns:p14="http://schemas.microsoft.com/office/powerpoint/2010/main" val="208393083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a:normAutofit fontScale="90000"/>
          </a:bodyPr>
          <a:lstStyle/>
          <a:p>
            <a:r>
              <a:rPr lang="en-NZ" sz="4000" dirty="0">
                <a:solidFill>
                  <a:schemeClr val="tx2"/>
                </a:solidFill>
              </a:rPr>
              <a:t>Rose tinted lenses of </a:t>
            </a:r>
            <a:r>
              <a:rPr lang="en-NZ" sz="4000" dirty="0" smtClean="0">
                <a:solidFill>
                  <a:schemeClr val="tx2"/>
                </a:solidFill>
              </a:rPr>
              <a:t>love….</a:t>
            </a:r>
            <a:r>
              <a:rPr lang="en-US" b="1" dirty="0">
                <a:solidFill>
                  <a:schemeClr val="tx2"/>
                </a:solidFill>
                <a:latin typeface="Verdana"/>
                <a:cs typeface="Verdana"/>
              </a:rPr>
              <a:t/>
            </a:r>
            <a:br>
              <a:rPr lang="en-US" b="1" dirty="0">
                <a:solidFill>
                  <a:schemeClr val="tx2"/>
                </a:solidFill>
                <a:latin typeface="Verdana"/>
                <a:cs typeface="Verdana"/>
              </a:rPr>
            </a:br>
            <a:endParaRPr lang="en-NZ" dirty="0"/>
          </a:p>
        </p:txBody>
      </p:sp>
      <p:sp>
        <p:nvSpPr>
          <p:cNvPr id="3" name="Content Placeholder 2"/>
          <p:cNvSpPr>
            <a:spLocks noGrp="1"/>
          </p:cNvSpPr>
          <p:nvPr>
            <p:ph idx="4294967295"/>
          </p:nvPr>
        </p:nvSpPr>
        <p:spPr>
          <a:xfrm>
            <a:off x="1900235" y="801023"/>
            <a:ext cx="6677705" cy="4978559"/>
          </a:xfrm>
        </p:spPr>
        <p:txBody>
          <a:bodyPr/>
          <a:lstStyle/>
          <a:p>
            <a:r>
              <a:rPr lang="en-NZ" sz="2000" dirty="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Reduces the likelihood of the woman insisting on condom use if she feels it would jeopardise her relationship</a:t>
            </a:r>
          </a:p>
          <a:p>
            <a:endParaRPr lang="en-NZ" dirty="0"/>
          </a:p>
        </p:txBody>
      </p:sp>
      <p:sp>
        <p:nvSpPr>
          <p:cNvPr id="4" name="Rounded Rectangular Callout 3"/>
          <p:cNvSpPr/>
          <p:nvPr/>
        </p:nvSpPr>
        <p:spPr>
          <a:xfrm>
            <a:off x="1441447" y="3505200"/>
            <a:ext cx="7361765" cy="482600"/>
          </a:xfrm>
          <a:prstGeom prst="wedgeRoundRectCallout">
            <a:avLst/>
          </a:prstGeom>
        </p:spPr>
        <p:style>
          <a:lnRef idx="1">
            <a:schemeClr val="accent1"/>
          </a:lnRef>
          <a:fillRef idx="3">
            <a:schemeClr val="accent1"/>
          </a:fillRef>
          <a:effectRef idx="2">
            <a:schemeClr val="accent1"/>
          </a:effectRef>
          <a:fontRef idx="minor">
            <a:schemeClr val="lt1"/>
          </a:fontRef>
        </p:style>
        <p:txBody>
          <a:bodyPr rtlCol="0" anchor="ctr"/>
          <a:lstStyle/>
          <a:p>
            <a:r>
              <a:rPr lang="en-NZ" sz="2000" i="1" dirty="0" smtClean="0"/>
              <a:t>Louise</a:t>
            </a:r>
            <a:r>
              <a:rPr lang="en-NZ" sz="2000" i="1" dirty="0"/>
              <a:t>: Yes definitely, in that case</a:t>
            </a:r>
            <a:r>
              <a:rPr lang="en-NZ" sz="2000" i="1" dirty="0" smtClean="0"/>
              <a:t>.</a:t>
            </a:r>
            <a:endParaRPr lang="en-NZ" sz="2000" i="1" dirty="0"/>
          </a:p>
        </p:txBody>
      </p:sp>
      <p:sp>
        <p:nvSpPr>
          <p:cNvPr id="5" name="Rounded Rectangular Callout 4"/>
          <p:cNvSpPr/>
          <p:nvPr/>
        </p:nvSpPr>
        <p:spPr>
          <a:xfrm>
            <a:off x="1420282" y="5295900"/>
            <a:ext cx="7435848" cy="660400"/>
          </a:xfrm>
          <a:prstGeom prst="wedgeRoundRectCallout">
            <a:avLst/>
          </a:prstGeom>
        </p:spPr>
        <p:style>
          <a:lnRef idx="1">
            <a:schemeClr val="accent1"/>
          </a:lnRef>
          <a:fillRef idx="3">
            <a:schemeClr val="accent1"/>
          </a:fillRef>
          <a:effectRef idx="2">
            <a:schemeClr val="accent1"/>
          </a:effectRef>
          <a:fontRef idx="minor">
            <a:schemeClr val="lt1"/>
          </a:fontRef>
        </p:style>
        <p:txBody>
          <a:bodyPr rtlCol="0" anchor="ctr"/>
          <a:lstStyle/>
          <a:p>
            <a:r>
              <a:rPr lang="en-NZ" sz="2000" i="1" dirty="0"/>
              <a:t>Louise: Oh he probably would have got sick of it and left</a:t>
            </a:r>
            <a:r>
              <a:rPr lang="en-NZ" dirty="0"/>
              <a:t>.</a:t>
            </a:r>
          </a:p>
          <a:p>
            <a:pPr algn="ctr"/>
            <a:endParaRPr lang="en-NZ" dirty="0"/>
          </a:p>
        </p:txBody>
      </p:sp>
      <p:sp>
        <p:nvSpPr>
          <p:cNvPr id="6" name="Rounded Rectangular Callout 5"/>
          <p:cNvSpPr/>
          <p:nvPr/>
        </p:nvSpPr>
        <p:spPr>
          <a:xfrm>
            <a:off x="1420282" y="2292349"/>
            <a:ext cx="7361765" cy="901701"/>
          </a:xfrm>
          <a:prstGeom prst="wedgeRoundRectCallout">
            <a:avLst>
              <a:gd name="adj1" fmla="val 21591"/>
              <a:gd name="adj2" fmla="val 60100"/>
              <a:gd name="adj3" fmla="val 16667"/>
            </a:avLst>
          </a:prstGeom>
        </p:spPr>
        <p:style>
          <a:lnRef idx="1">
            <a:schemeClr val="accent6"/>
          </a:lnRef>
          <a:fillRef idx="2">
            <a:schemeClr val="accent6"/>
          </a:fillRef>
          <a:effectRef idx="1">
            <a:schemeClr val="accent6"/>
          </a:effectRef>
          <a:fontRef idx="minor">
            <a:schemeClr val="dk1"/>
          </a:fontRef>
        </p:style>
        <p:txBody>
          <a:bodyPr rtlCol="0" anchor="ctr"/>
          <a:lstStyle/>
          <a:p>
            <a:r>
              <a:rPr lang="en-NZ" sz="2000" i="1" dirty="0" smtClean="0"/>
              <a:t>R</a:t>
            </a:r>
            <a:r>
              <a:rPr lang="en-NZ" sz="2000" i="1" dirty="0"/>
              <a:t>: Yes. So do you think your feelings for him made you less likely to want to rock the boat?</a:t>
            </a:r>
          </a:p>
          <a:p>
            <a:endParaRPr lang="en-NZ" sz="2000" dirty="0"/>
          </a:p>
        </p:txBody>
      </p:sp>
      <p:sp>
        <p:nvSpPr>
          <p:cNvPr id="7" name="Rounded Rectangular Callout 6"/>
          <p:cNvSpPr/>
          <p:nvPr/>
        </p:nvSpPr>
        <p:spPr>
          <a:xfrm>
            <a:off x="1420282" y="4398465"/>
            <a:ext cx="7361765" cy="708358"/>
          </a:xfrm>
          <a:prstGeom prst="wedgeRoundRectCallout">
            <a:avLst>
              <a:gd name="adj1" fmla="val 21591"/>
              <a:gd name="adj2" fmla="val 60100"/>
              <a:gd name="adj3" fmla="val 16667"/>
            </a:avLst>
          </a:prstGeom>
        </p:spPr>
        <p:style>
          <a:lnRef idx="1">
            <a:schemeClr val="accent6"/>
          </a:lnRef>
          <a:fillRef idx="2">
            <a:schemeClr val="accent6"/>
          </a:fillRef>
          <a:effectRef idx="1">
            <a:schemeClr val="accent6"/>
          </a:effectRef>
          <a:fontRef idx="minor">
            <a:schemeClr val="dk1"/>
          </a:fontRef>
        </p:style>
        <p:txBody>
          <a:bodyPr rtlCol="0" anchor="ctr"/>
          <a:lstStyle/>
          <a:p>
            <a:r>
              <a:rPr lang="en-NZ" sz="2000" dirty="0" smtClean="0"/>
              <a:t>R: What </a:t>
            </a:r>
            <a:r>
              <a:rPr lang="en-NZ" sz="2000" dirty="0"/>
              <a:t>would have happened if you had insisted?</a:t>
            </a:r>
          </a:p>
          <a:p>
            <a:endParaRPr lang="en-NZ" sz="2000" dirty="0"/>
          </a:p>
        </p:txBody>
      </p:sp>
    </p:spTree>
    <p:extLst>
      <p:ext uri="{BB962C8B-B14F-4D97-AF65-F5344CB8AC3E}">
        <p14:creationId xmlns:p14="http://schemas.microsoft.com/office/powerpoint/2010/main" val="328826078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850571" y="306001"/>
            <a:ext cx="7005559" cy="495022"/>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NZ" sz="3200" dirty="0">
                <a:solidFill>
                  <a:schemeClr val="tx2"/>
                </a:solidFill>
              </a:rPr>
              <a:t>6. Separation and vulnerability</a:t>
            </a:r>
            <a:endParaRPr lang="en-US" sz="3200" b="1" dirty="0">
              <a:solidFill>
                <a:schemeClr val="tx2"/>
              </a:solidFill>
              <a:latin typeface="Verdana"/>
              <a:cs typeface="Verdana"/>
            </a:endParaRPr>
          </a:p>
          <a:p>
            <a:pPr algn="l"/>
            <a:endParaRPr lang="en-US" sz="3200" b="1" dirty="0">
              <a:solidFill>
                <a:schemeClr val="tx2"/>
              </a:solidFill>
              <a:latin typeface="Verdana"/>
              <a:cs typeface="Verdana"/>
            </a:endParaRPr>
          </a:p>
        </p:txBody>
      </p:sp>
      <p:sp>
        <p:nvSpPr>
          <p:cNvPr id="3" name="Content Placeholder 2"/>
          <p:cNvSpPr txBox="1">
            <a:spLocks/>
          </p:cNvSpPr>
          <p:nvPr/>
        </p:nvSpPr>
        <p:spPr>
          <a:xfrm>
            <a:off x="1850571" y="1144093"/>
            <a:ext cx="6727369" cy="4978559"/>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NZ" sz="2000" dirty="0" smtClean="0"/>
              <a:t> </a:t>
            </a:r>
            <a:endParaRPr lang="en-US" sz="2000" dirty="0">
              <a:solidFill>
                <a:srgbClr val="7F7F7F"/>
              </a:solidFill>
              <a:latin typeface="Verdana"/>
              <a:cs typeface="Verdana"/>
            </a:endParaRPr>
          </a:p>
          <a:p>
            <a:pPr marL="0" indent="0">
              <a:buNone/>
            </a:pPr>
            <a:endParaRPr lang="en-US" sz="2000" dirty="0">
              <a:solidFill>
                <a:srgbClr val="7F7F7F"/>
              </a:solidFill>
              <a:latin typeface="Verdana"/>
              <a:cs typeface="Verdana"/>
            </a:endParaRPr>
          </a:p>
        </p:txBody>
      </p:sp>
      <p:sp>
        <p:nvSpPr>
          <p:cNvPr id="4" name="TextBox 3"/>
          <p:cNvSpPr txBox="1"/>
          <p:nvPr/>
        </p:nvSpPr>
        <p:spPr>
          <a:xfrm>
            <a:off x="1850571" y="974604"/>
            <a:ext cx="6727369" cy="1015663"/>
          </a:xfrm>
          <a:prstGeom prst="rect">
            <a:avLst/>
          </a:prstGeom>
          <a:noFill/>
        </p:spPr>
        <p:txBody>
          <a:bodyPr wrap="square" rtlCol="0">
            <a:spAutoFit/>
          </a:bodyPr>
          <a:lstStyle/>
          <a:p>
            <a:r>
              <a:rPr lang="en-NZ" sz="2000" dirty="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Period of heightened sexual activity </a:t>
            </a:r>
            <a:r>
              <a:rPr lang="en-NZ" sz="2000"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not about a new found sexual freedom more about trying to find a way through this emotionally difficult time. </a:t>
            </a:r>
            <a:endParaRPr lang="en-NZ" sz="2000" dirty="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6" name="Rounded Rectangular Callout 5"/>
          <p:cNvSpPr/>
          <p:nvPr/>
        </p:nvSpPr>
        <p:spPr>
          <a:xfrm>
            <a:off x="1868476" y="2511188"/>
            <a:ext cx="6987654" cy="1624084"/>
          </a:xfrm>
          <a:prstGeom prst="wedgeRoundRectCallout">
            <a:avLst/>
          </a:prstGeom>
        </p:spPr>
        <p:style>
          <a:lnRef idx="1">
            <a:schemeClr val="accent1"/>
          </a:lnRef>
          <a:fillRef idx="3">
            <a:schemeClr val="accent1"/>
          </a:fillRef>
          <a:effectRef idx="2">
            <a:schemeClr val="accent1"/>
          </a:effectRef>
          <a:fontRef idx="minor">
            <a:schemeClr val="lt1"/>
          </a:fontRef>
        </p:style>
        <p:txBody>
          <a:bodyPr rtlCol="0" anchor="ctr"/>
          <a:lstStyle/>
          <a:p>
            <a:r>
              <a:rPr lang="en-NZ" sz="2000" i="1" dirty="0"/>
              <a:t>Mary: In the last three years there has been not much emotion involved.  It’s just purely for the sex.  There were just no feelings.  I was just a bit hurt after my separation and I just went nuts to start off with. </a:t>
            </a:r>
          </a:p>
        </p:txBody>
      </p:sp>
      <p:sp>
        <p:nvSpPr>
          <p:cNvPr id="8" name="Rounded Rectangular Callout 7"/>
          <p:cNvSpPr/>
          <p:nvPr/>
        </p:nvSpPr>
        <p:spPr>
          <a:xfrm>
            <a:off x="1850571" y="4339989"/>
            <a:ext cx="7005559" cy="1583140"/>
          </a:xfrm>
          <a:prstGeom prst="wedgeRoundRectCallout">
            <a:avLst/>
          </a:prstGeom>
        </p:spPr>
        <p:style>
          <a:lnRef idx="1">
            <a:schemeClr val="accent1"/>
          </a:lnRef>
          <a:fillRef idx="3">
            <a:schemeClr val="accent1"/>
          </a:fillRef>
          <a:effectRef idx="2">
            <a:schemeClr val="accent1"/>
          </a:effectRef>
          <a:fontRef idx="minor">
            <a:schemeClr val="lt1"/>
          </a:fontRef>
        </p:style>
        <p:txBody>
          <a:bodyPr rtlCol="0" anchor="ctr"/>
          <a:lstStyle/>
          <a:p>
            <a:r>
              <a:rPr lang="en-NZ" sz="2000" i="1" dirty="0"/>
              <a:t>Kate: I have been talking to my friends, I think we go a bit wild because we are sort looking for a bit of fun because we got hurt, it’s like we are grieving or something.</a:t>
            </a:r>
          </a:p>
        </p:txBody>
      </p:sp>
    </p:spTree>
    <p:extLst>
      <p:ext uri="{BB962C8B-B14F-4D97-AF65-F5344CB8AC3E}">
        <p14:creationId xmlns:p14="http://schemas.microsoft.com/office/powerpoint/2010/main" val="119186981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p:txBody>
          <a:bodyPr>
            <a:normAutofit fontScale="90000"/>
          </a:bodyPr>
          <a:lstStyle/>
          <a:p>
            <a:r>
              <a:rPr lang="en-US" b="1" dirty="0">
                <a:solidFill>
                  <a:schemeClr val="tx2"/>
                </a:solidFill>
                <a:latin typeface="Verdana"/>
                <a:cs typeface="Verdana"/>
              </a:rPr>
              <a:t/>
            </a:r>
            <a:br>
              <a:rPr lang="en-US" b="1" dirty="0">
                <a:solidFill>
                  <a:schemeClr val="tx2"/>
                </a:solidFill>
                <a:latin typeface="Verdana"/>
                <a:cs typeface="Verdana"/>
              </a:rPr>
            </a:br>
            <a:r>
              <a:rPr lang="en-NZ" sz="3600" dirty="0">
                <a:solidFill>
                  <a:schemeClr val="tx2"/>
                </a:solidFill>
              </a:rPr>
              <a:t>Separation and </a:t>
            </a:r>
            <a:r>
              <a:rPr lang="en-NZ" sz="3600" dirty="0" smtClean="0">
                <a:solidFill>
                  <a:schemeClr val="tx2"/>
                </a:solidFill>
              </a:rPr>
              <a:t>vulnerability…..</a:t>
            </a:r>
            <a:endParaRPr lang="en-NZ" sz="3600" dirty="0"/>
          </a:p>
        </p:txBody>
      </p:sp>
      <p:sp>
        <p:nvSpPr>
          <p:cNvPr id="3" name="Content Placeholder 2"/>
          <p:cNvSpPr>
            <a:spLocks noGrp="1"/>
          </p:cNvSpPr>
          <p:nvPr>
            <p:ph idx="4294967295"/>
          </p:nvPr>
        </p:nvSpPr>
        <p:spPr/>
        <p:txBody>
          <a:bodyPr/>
          <a:lstStyle/>
          <a:p>
            <a:pPr marL="0" indent="0">
              <a:buNone/>
            </a:pPr>
            <a:r>
              <a:rPr lang="en-NZ" dirty="0" smtClean="0"/>
              <a:t> </a:t>
            </a:r>
            <a:endParaRPr lang="en-NZ" dirty="0"/>
          </a:p>
        </p:txBody>
      </p:sp>
      <p:sp>
        <p:nvSpPr>
          <p:cNvPr id="4" name="Rounded Rectangular Callout 3"/>
          <p:cNvSpPr/>
          <p:nvPr/>
        </p:nvSpPr>
        <p:spPr>
          <a:xfrm>
            <a:off x="1511299" y="1348094"/>
            <a:ext cx="7243074" cy="1079501"/>
          </a:xfrm>
          <a:prstGeom prst="wedgeRoundRectCallout">
            <a:avLst/>
          </a:prstGeom>
        </p:spPr>
        <p:style>
          <a:lnRef idx="1">
            <a:schemeClr val="accent1"/>
          </a:lnRef>
          <a:fillRef idx="3">
            <a:schemeClr val="accent1"/>
          </a:fillRef>
          <a:effectRef idx="2">
            <a:schemeClr val="accent1"/>
          </a:effectRef>
          <a:fontRef idx="minor">
            <a:schemeClr val="lt1"/>
          </a:fontRef>
        </p:style>
        <p:txBody>
          <a:bodyPr rtlCol="0" anchor="ctr"/>
          <a:lstStyle/>
          <a:p>
            <a:r>
              <a:rPr lang="en-NZ" sz="2000" dirty="0" smtClean="0"/>
              <a:t>Louise</a:t>
            </a:r>
            <a:r>
              <a:rPr lang="en-NZ" sz="2000" dirty="0"/>
              <a:t>: Well one said he would never use one, so I never bought it up </a:t>
            </a:r>
            <a:r>
              <a:rPr lang="en-NZ" sz="2000" dirty="0" smtClean="0"/>
              <a:t>again</a:t>
            </a:r>
            <a:endParaRPr lang="en-NZ" sz="2000" dirty="0"/>
          </a:p>
        </p:txBody>
      </p:sp>
      <p:sp>
        <p:nvSpPr>
          <p:cNvPr id="6" name="Rounded Rectangular Callout 5"/>
          <p:cNvSpPr/>
          <p:nvPr/>
        </p:nvSpPr>
        <p:spPr>
          <a:xfrm>
            <a:off x="1574800" y="3619500"/>
            <a:ext cx="7203915" cy="825500"/>
          </a:xfrm>
          <a:prstGeom prst="wedgeRoundRectCallout">
            <a:avLst/>
          </a:prstGeom>
        </p:spPr>
        <p:style>
          <a:lnRef idx="1">
            <a:schemeClr val="accent1"/>
          </a:lnRef>
          <a:fillRef idx="3">
            <a:schemeClr val="accent1"/>
          </a:fillRef>
          <a:effectRef idx="2">
            <a:schemeClr val="accent1"/>
          </a:effectRef>
          <a:fontRef idx="minor">
            <a:schemeClr val="lt1"/>
          </a:fontRef>
        </p:style>
        <p:txBody>
          <a:bodyPr rtlCol="0" anchor="ctr"/>
          <a:lstStyle/>
          <a:p>
            <a:r>
              <a:rPr lang="en-NZ" sz="2000" i="1" dirty="0"/>
              <a:t>Louise: Well that was the first one after (husband) left and so, well </a:t>
            </a:r>
            <a:r>
              <a:rPr lang="en-NZ" sz="2000" i="1" dirty="0" smtClean="0"/>
              <a:t>I was</a:t>
            </a:r>
            <a:r>
              <a:rPr lang="en-NZ" sz="2000" i="1" dirty="0"/>
              <a:t>, well I didn’t want to disappoint, kind of thing.</a:t>
            </a:r>
          </a:p>
          <a:p>
            <a:pPr algn="ctr"/>
            <a:endParaRPr lang="en-NZ" dirty="0"/>
          </a:p>
        </p:txBody>
      </p:sp>
      <p:sp>
        <p:nvSpPr>
          <p:cNvPr id="7" name="Rounded Rectangular Callout 6"/>
          <p:cNvSpPr/>
          <p:nvPr/>
        </p:nvSpPr>
        <p:spPr>
          <a:xfrm>
            <a:off x="1574799" y="2656195"/>
            <a:ext cx="7185923" cy="852985"/>
          </a:xfrm>
          <a:prstGeom prst="wedgeRoundRectCallout">
            <a:avLst>
              <a:gd name="adj1" fmla="val 21591"/>
              <a:gd name="adj2" fmla="val 60100"/>
              <a:gd name="adj3" fmla="val 16667"/>
            </a:avLst>
          </a:prstGeom>
        </p:spPr>
        <p:style>
          <a:lnRef idx="1">
            <a:schemeClr val="accent6"/>
          </a:lnRef>
          <a:fillRef idx="2">
            <a:schemeClr val="accent6"/>
          </a:fillRef>
          <a:effectRef idx="1">
            <a:schemeClr val="accent6"/>
          </a:effectRef>
          <a:fontRef idx="minor">
            <a:schemeClr val="dk1"/>
          </a:fontRef>
        </p:style>
        <p:txBody>
          <a:bodyPr rtlCol="0" anchor="ctr"/>
          <a:lstStyle/>
          <a:p>
            <a:r>
              <a:rPr lang="en-NZ" sz="2000" i="1" dirty="0" smtClean="0"/>
              <a:t>R: Why </a:t>
            </a:r>
            <a:r>
              <a:rPr lang="en-NZ" sz="2000" i="1" dirty="0"/>
              <a:t>not?</a:t>
            </a:r>
          </a:p>
          <a:p>
            <a:endParaRPr lang="en-NZ" sz="2000" dirty="0"/>
          </a:p>
        </p:txBody>
      </p:sp>
    </p:spTree>
    <p:extLst>
      <p:ext uri="{BB962C8B-B14F-4D97-AF65-F5344CB8AC3E}">
        <p14:creationId xmlns:p14="http://schemas.microsoft.com/office/powerpoint/2010/main" val="17965507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850571" y="306001"/>
            <a:ext cx="7005559" cy="495022"/>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NZ" sz="3200" dirty="0" smtClean="0">
                <a:solidFill>
                  <a:schemeClr val="tx2"/>
                </a:solidFill>
              </a:rPr>
              <a:t>7. Empowered </a:t>
            </a:r>
            <a:r>
              <a:rPr lang="en-NZ" sz="3200" dirty="0">
                <a:solidFill>
                  <a:schemeClr val="tx2"/>
                </a:solidFill>
              </a:rPr>
              <a:t>talk versus </a:t>
            </a:r>
            <a:r>
              <a:rPr lang="en-NZ" sz="3200" dirty="0" smtClean="0">
                <a:solidFill>
                  <a:schemeClr val="tx2"/>
                </a:solidFill>
              </a:rPr>
              <a:t>action</a:t>
            </a:r>
            <a:endParaRPr lang="en-US" sz="3200" b="1" dirty="0">
              <a:solidFill>
                <a:schemeClr val="tx2"/>
              </a:solidFill>
              <a:latin typeface="Verdana"/>
              <a:cs typeface="Verdana"/>
            </a:endParaRPr>
          </a:p>
        </p:txBody>
      </p:sp>
      <p:sp>
        <p:nvSpPr>
          <p:cNvPr id="3" name="Content Placeholder 2"/>
          <p:cNvSpPr txBox="1">
            <a:spLocks/>
          </p:cNvSpPr>
          <p:nvPr/>
        </p:nvSpPr>
        <p:spPr>
          <a:xfrm>
            <a:off x="1850570" y="1059887"/>
            <a:ext cx="6727369" cy="4978559"/>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sz="2000" dirty="0">
              <a:solidFill>
                <a:srgbClr val="7F7F7F"/>
              </a:solidFill>
              <a:latin typeface="Verdana"/>
              <a:cs typeface="Verdana"/>
            </a:endParaRPr>
          </a:p>
        </p:txBody>
      </p:sp>
      <p:sp>
        <p:nvSpPr>
          <p:cNvPr id="4" name="Rectangle 3"/>
          <p:cNvSpPr/>
          <p:nvPr/>
        </p:nvSpPr>
        <p:spPr>
          <a:xfrm>
            <a:off x="1730783" y="989329"/>
            <a:ext cx="6832267" cy="4401205"/>
          </a:xfrm>
          <a:prstGeom prst="rect">
            <a:avLst/>
          </a:prstGeom>
        </p:spPr>
        <p:txBody>
          <a:bodyPr wrap="square">
            <a:spAutoFit/>
          </a:bodyPr>
          <a:lstStyle/>
          <a:p>
            <a:pPr marL="342900" indent="-342900">
              <a:buFont typeface="Arial" panose="020B0604020202020204" pitchFamily="34" charset="0"/>
              <a:buChar char="•"/>
            </a:pPr>
            <a:r>
              <a:rPr lang="en-NZ" sz="2000"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All </a:t>
            </a:r>
            <a:r>
              <a:rPr lang="en-NZ" sz="2000" dirty="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of the women </a:t>
            </a:r>
            <a:r>
              <a:rPr lang="en-NZ" sz="2000"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believed </a:t>
            </a:r>
            <a:r>
              <a:rPr lang="en-NZ" sz="2000" dirty="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that they, or other women </a:t>
            </a:r>
            <a:r>
              <a:rPr lang="en-NZ" sz="2000"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in </a:t>
            </a:r>
            <a:r>
              <a:rPr lang="en-NZ" sz="2000" dirty="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their mid-life or older years would not find the negotiation of safer sex </a:t>
            </a:r>
            <a:r>
              <a:rPr lang="en-NZ" sz="2000"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difficult.</a:t>
            </a:r>
          </a:p>
          <a:p>
            <a:endParaRPr lang="en-NZ" sz="2000"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endParaRPr>
          </a:p>
          <a:p>
            <a:endParaRPr lang="en-NZ" sz="2000" dirty="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endParaRPr>
          </a:p>
          <a:p>
            <a:endParaRPr lang="en-NZ" sz="2000"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endParaRPr>
          </a:p>
          <a:p>
            <a:endParaRPr lang="en-NZ" sz="2000" dirty="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endParaRPr>
          </a:p>
          <a:p>
            <a:endParaRPr lang="en-NZ" sz="2000"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endParaRPr>
          </a:p>
          <a:p>
            <a:endParaRPr lang="en-NZ" sz="2000" dirty="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endParaRPr>
          </a:p>
          <a:p>
            <a:endParaRPr lang="en-NZ" sz="2000"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endParaRPr>
          </a:p>
          <a:p>
            <a:endParaRPr lang="en-NZ" sz="2000" dirty="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endParaRPr>
          </a:p>
          <a:p>
            <a:pPr marL="342900" indent="-342900">
              <a:buFont typeface="Arial" panose="020B0604020202020204" pitchFamily="34" charset="0"/>
              <a:buChar char="•"/>
            </a:pPr>
            <a:r>
              <a:rPr lang="en-NZ" sz="2000"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Most contradicted stated belief</a:t>
            </a:r>
          </a:p>
          <a:p>
            <a:endParaRPr lang="en-NZ" sz="2000" dirty="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endParaRPr>
          </a:p>
          <a:p>
            <a:endParaRPr lang="en-NZ" sz="2000" dirty="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7" name="Rounded Rectangular Callout 6"/>
          <p:cNvSpPr/>
          <p:nvPr/>
        </p:nvSpPr>
        <p:spPr>
          <a:xfrm>
            <a:off x="1553487" y="2031810"/>
            <a:ext cx="7321536" cy="852985"/>
          </a:xfrm>
          <a:prstGeom prst="wedgeRoundRectCallout">
            <a:avLst>
              <a:gd name="adj1" fmla="val 21591"/>
              <a:gd name="adj2" fmla="val 60100"/>
              <a:gd name="adj3" fmla="val 16667"/>
            </a:avLst>
          </a:prstGeom>
        </p:spPr>
        <p:style>
          <a:lnRef idx="1">
            <a:schemeClr val="accent6"/>
          </a:lnRef>
          <a:fillRef idx="2">
            <a:schemeClr val="accent6"/>
          </a:fillRef>
          <a:effectRef idx="1">
            <a:schemeClr val="accent6"/>
          </a:effectRef>
          <a:fontRef idx="minor">
            <a:schemeClr val="dk1"/>
          </a:fontRef>
        </p:style>
        <p:txBody>
          <a:bodyPr rtlCol="0" anchor="ctr"/>
          <a:lstStyle/>
          <a:p>
            <a:r>
              <a:rPr lang="en-NZ" sz="2000" i="1" dirty="0"/>
              <a:t>R: Do you think women find it quite difficult to raise or negotiate protective </a:t>
            </a:r>
            <a:r>
              <a:rPr lang="en-NZ" sz="2000" i="1" dirty="0" smtClean="0"/>
              <a:t>measures?</a:t>
            </a:r>
            <a:endParaRPr lang="en-NZ" sz="2000" dirty="0"/>
          </a:p>
        </p:txBody>
      </p:sp>
      <p:sp>
        <p:nvSpPr>
          <p:cNvPr id="8" name="Rounded Rectangular Callout 7"/>
          <p:cNvSpPr/>
          <p:nvPr/>
        </p:nvSpPr>
        <p:spPr>
          <a:xfrm>
            <a:off x="1553486" y="2954740"/>
            <a:ext cx="7090333" cy="1044052"/>
          </a:xfrm>
          <a:prstGeom prst="wedgeRoundRectCallout">
            <a:avLst/>
          </a:prstGeom>
        </p:spPr>
        <p:style>
          <a:lnRef idx="1">
            <a:schemeClr val="accent1"/>
          </a:lnRef>
          <a:fillRef idx="3">
            <a:schemeClr val="accent1"/>
          </a:fillRef>
          <a:effectRef idx="2">
            <a:schemeClr val="accent1"/>
          </a:effectRef>
          <a:fontRef idx="minor">
            <a:schemeClr val="lt1"/>
          </a:fontRef>
        </p:style>
        <p:txBody>
          <a:bodyPr rtlCol="0" anchor="ctr"/>
          <a:lstStyle/>
          <a:p>
            <a:r>
              <a:rPr lang="en-NZ" sz="2000" i="1" dirty="0"/>
              <a:t>Sharon: Well it shouldn’t be. You know, I mean you are old enough.  ‘</a:t>
            </a:r>
            <a:r>
              <a:rPr lang="en-NZ" sz="2000" i="1" dirty="0" err="1"/>
              <a:t>Flippin</a:t>
            </a:r>
            <a:r>
              <a:rPr lang="en-NZ" sz="2000" i="1" dirty="0"/>
              <a:t> </a:t>
            </a:r>
            <a:r>
              <a:rPr lang="en-NZ" sz="2000" i="1" dirty="0" err="1"/>
              <a:t>eck</a:t>
            </a:r>
            <a:r>
              <a:rPr lang="en-NZ" sz="2000" i="1" dirty="0"/>
              <a:t>’</a:t>
            </a:r>
          </a:p>
          <a:p>
            <a:pPr algn="ctr"/>
            <a:endParaRPr lang="en-NZ" dirty="0"/>
          </a:p>
        </p:txBody>
      </p:sp>
      <p:sp>
        <p:nvSpPr>
          <p:cNvPr id="9" name="Rounded Rectangular Callout 8"/>
          <p:cNvSpPr/>
          <p:nvPr/>
        </p:nvSpPr>
        <p:spPr>
          <a:xfrm>
            <a:off x="1557555" y="5022374"/>
            <a:ext cx="7178722" cy="1160062"/>
          </a:xfrm>
          <a:prstGeom prst="wedgeRoundRectCallout">
            <a:avLst/>
          </a:prstGeom>
        </p:spPr>
        <p:style>
          <a:lnRef idx="1">
            <a:schemeClr val="accent1"/>
          </a:lnRef>
          <a:fillRef idx="3">
            <a:schemeClr val="accent1"/>
          </a:fillRef>
          <a:effectRef idx="2">
            <a:schemeClr val="accent1"/>
          </a:effectRef>
          <a:fontRef idx="minor">
            <a:schemeClr val="lt1"/>
          </a:fontRef>
        </p:style>
        <p:txBody>
          <a:bodyPr rtlCol="0" anchor="ctr"/>
          <a:lstStyle/>
          <a:p>
            <a:r>
              <a:rPr lang="en-NZ" sz="2000" i="1" dirty="0"/>
              <a:t>Sharon: We are getting on with it and then I suddenly thought, oh no, and I said stop, and he didn’t and we carried on </a:t>
            </a:r>
          </a:p>
        </p:txBody>
      </p:sp>
    </p:spTree>
    <p:extLst>
      <p:ext uri="{BB962C8B-B14F-4D97-AF65-F5344CB8AC3E}">
        <p14:creationId xmlns:p14="http://schemas.microsoft.com/office/powerpoint/2010/main" val="208393083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ular Callout 3"/>
          <p:cNvSpPr/>
          <p:nvPr/>
        </p:nvSpPr>
        <p:spPr>
          <a:xfrm>
            <a:off x="1545188" y="4711700"/>
            <a:ext cx="7391543" cy="800100"/>
          </a:xfrm>
          <a:prstGeom prst="wedgeRoundRectCallout">
            <a:avLst/>
          </a:prstGeom>
        </p:spPr>
        <p:style>
          <a:lnRef idx="1">
            <a:schemeClr val="accent1"/>
          </a:lnRef>
          <a:fillRef idx="3">
            <a:schemeClr val="accent1"/>
          </a:fillRef>
          <a:effectRef idx="2">
            <a:schemeClr val="accent1"/>
          </a:effectRef>
          <a:fontRef idx="minor">
            <a:schemeClr val="lt1"/>
          </a:fontRef>
        </p:style>
        <p:txBody>
          <a:bodyPr rtlCol="0" anchor="ctr"/>
          <a:lstStyle/>
          <a:p>
            <a:r>
              <a:rPr lang="en-NZ" dirty="0"/>
              <a:t> </a:t>
            </a:r>
            <a:endParaRPr lang="en-NZ" sz="2000" dirty="0"/>
          </a:p>
          <a:p>
            <a:r>
              <a:rPr lang="en-NZ" sz="2000" dirty="0"/>
              <a:t> </a:t>
            </a:r>
            <a:r>
              <a:rPr lang="en-NZ" sz="2000" i="1" dirty="0"/>
              <a:t>Kate: </a:t>
            </a:r>
            <a:r>
              <a:rPr lang="en-NZ" sz="2000" i="1" dirty="0" smtClean="0"/>
              <a:t>No </a:t>
            </a:r>
            <a:r>
              <a:rPr lang="en-NZ" sz="2000" i="1" dirty="0"/>
              <a:t>because if that was the case I am ballsy enough to say</a:t>
            </a:r>
            <a:r>
              <a:rPr lang="en-NZ" sz="2000" dirty="0"/>
              <a:t>.</a:t>
            </a:r>
          </a:p>
          <a:p>
            <a:endParaRPr lang="en-NZ" dirty="0"/>
          </a:p>
        </p:txBody>
      </p:sp>
      <p:sp>
        <p:nvSpPr>
          <p:cNvPr id="7" name="Rounded Rectangular Callout 6"/>
          <p:cNvSpPr/>
          <p:nvPr/>
        </p:nvSpPr>
        <p:spPr>
          <a:xfrm>
            <a:off x="1511489" y="3594099"/>
            <a:ext cx="7321536" cy="852985"/>
          </a:xfrm>
          <a:prstGeom prst="wedgeRoundRectCallout">
            <a:avLst>
              <a:gd name="adj1" fmla="val 21591"/>
              <a:gd name="adj2" fmla="val 60100"/>
              <a:gd name="adj3" fmla="val 16667"/>
            </a:avLst>
          </a:prstGeom>
        </p:spPr>
        <p:style>
          <a:lnRef idx="1">
            <a:schemeClr val="accent6"/>
          </a:lnRef>
          <a:fillRef idx="2">
            <a:schemeClr val="accent6"/>
          </a:fillRef>
          <a:effectRef idx="1">
            <a:schemeClr val="accent6"/>
          </a:effectRef>
          <a:fontRef idx="minor">
            <a:schemeClr val="dk1"/>
          </a:fontRef>
        </p:style>
        <p:txBody>
          <a:bodyPr rtlCol="0" anchor="ctr"/>
          <a:lstStyle/>
          <a:p>
            <a:r>
              <a:rPr lang="en-NZ" sz="2000" i="1" dirty="0" smtClean="0"/>
              <a:t>R: Has </a:t>
            </a:r>
            <a:r>
              <a:rPr lang="en-NZ" sz="2000" i="1" dirty="0"/>
              <a:t>there ever been a time when you wanted to use a condom and they didn’t.</a:t>
            </a:r>
          </a:p>
          <a:p>
            <a:r>
              <a:rPr lang="en-NZ" sz="2000" dirty="0" smtClean="0"/>
              <a:t> </a:t>
            </a:r>
            <a:endParaRPr lang="en-NZ" sz="2000" dirty="0"/>
          </a:p>
        </p:txBody>
      </p:sp>
      <p:sp>
        <p:nvSpPr>
          <p:cNvPr id="8" name="Content Placeholder 7"/>
          <p:cNvSpPr>
            <a:spLocks noGrp="1"/>
          </p:cNvSpPr>
          <p:nvPr>
            <p:ph idx="4294967295"/>
          </p:nvPr>
        </p:nvSpPr>
        <p:spPr>
          <a:xfrm>
            <a:off x="1458773" y="1170246"/>
            <a:ext cx="7268550" cy="839452"/>
          </a:xfrm>
          <a:prstGeom prst="wedgeRoundRectCallout">
            <a:avLst>
              <a:gd name="adj1" fmla="val 21591"/>
              <a:gd name="adj2" fmla="val 60100"/>
              <a:gd name="adj3" fmla="val 16667"/>
            </a:avLst>
          </a:prstGeom>
        </p:spPr>
        <p:style>
          <a:lnRef idx="1">
            <a:schemeClr val="accent6"/>
          </a:lnRef>
          <a:fillRef idx="2">
            <a:schemeClr val="accent6"/>
          </a:fillRef>
          <a:effectRef idx="1">
            <a:schemeClr val="accent6"/>
          </a:effectRef>
          <a:fontRef idx="minor">
            <a:schemeClr val="dk1"/>
          </a:fontRef>
        </p:style>
        <p:txBody>
          <a:bodyPr rtlCol="0" anchor="ctr">
            <a:normAutofit fontScale="85000" lnSpcReduction="10000"/>
          </a:bodyPr>
          <a:lstStyle/>
          <a:p>
            <a:endParaRPr lang="en-NZ" sz="2400" i="1" dirty="0"/>
          </a:p>
          <a:p>
            <a:pPr marL="0" indent="0">
              <a:buNone/>
            </a:pPr>
            <a:r>
              <a:rPr lang="en-NZ" sz="2400" i="1" dirty="0" smtClean="0"/>
              <a:t>R:So </a:t>
            </a:r>
            <a:r>
              <a:rPr lang="en-NZ" sz="2400" i="1" dirty="0"/>
              <a:t>what was it about him that made you not use a condom?</a:t>
            </a:r>
          </a:p>
          <a:p>
            <a:endParaRPr lang="en-NZ" sz="2000" dirty="0"/>
          </a:p>
        </p:txBody>
      </p:sp>
      <p:sp>
        <p:nvSpPr>
          <p:cNvPr id="9" name="Rounded Rectangular Callout 8"/>
          <p:cNvSpPr/>
          <p:nvPr/>
        </p:nvSpPr>
        <p:spPr>
          <a:xfrm>
            <a:off x="1458773" y="2077373"/>
            <a:ext cx="7224446" cy="800100"/>
          </a:xfrm>
          <a:prstGeom prst="wedgeRoundRectCallout">
            <a:avLst/>
          </a:prstGeom>
        </p:spPr>
        <p:style>
          <a:lnRef idx="1">
            <a:schemeClr val="accent1"/>
          </a:lnRef>
          <a:fillRef idx="3">
            <a:schemeClr val="accent1"/>
          </a:fillRef>
          <a:effectRef idx="2">
            <a:schemeClr val="accent1"/>
          </a:effectRef>
          <a:fontRef idx="minor">
            <a:schemeClr val="lt1"/>
          </a:fontRef>
        </p:style>
        <p:txBody>
          <a:bodyPr rtlCol="0" anchor="ctr"/>
          <a:lstStyle/>
          <a:p>
            <a:r>
              <a:rPr lang="en-NZ" dirty="0"/>
              <a:t> </a:t>
            </a:r>
            <a:r>
              <a:rPr lang="en-NZ" sz="2000" i="1" dirty="0"/>
              <a:t>Kate: It was because he didn’t like them</a:t>
            </a:r>
            <a:r>
              <a:rPr lang="en-NZ" dirty="0" smtClean="0"/>
              <a:t>.</a:t>
            </a:r>
            <a:endParaRPr lang="en-NZ" dirty="0"/>
          </a:p>
          <a:p>
            <a:endParaRPr lang="en-NZ" dirty="0"/>
          </a:p>
        </p:txBody>
      </p:sp>
      <p:sp>
        <p:nvSpPr>
          <p:cNvPr id="11" name="Title 1"/>
          <p:cNvSpPr txBox="1">
            <a:spLocks noGrp="1"/>
          </p:cNvSpPr>
          <p:nvPr>
            <p:ph type="title" idx="4294967295"/>
          </p:nvPr>
        </p:nvSpPr>
        <p:spPr>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NZ" sz="3200" dirty="0" smtClean="0">
                <a:solidFill>
                  <a:schemeClr val="tx2"/>
                </a:solidFill>
              </a:rPr>
              <a:t>         Empowered </a:t>
            </a:r>
            <a:r>
              <a:rPr lang="en-NZ" sz="3200" dirty="0">
                <a:solidFill>
                  <a:schemeClr val="tx2"/>
                </a:solidFill>
              </a:rPr>
              <a:t>talk versus </a:t>
            </a:r>
            <a:r>
              <a:rPr lang="en-NZ" sz="3200" dirty="0" smtClean="0">
                <a:solidFill>
                  <a:schemeClr val="tx2"/>
                </a:solidFill>
              </a:rPr>
              <a:t>action…..</a:t>
            </a:r>
            <a:endParaRPr lang="en-US" sz="3200" b="1" dirty="0">
              <a:solidFill>
                <a:schemeClr val="tx2"/>
              </a:solidFill>
              <a:latin typeface="Verdana"/>
              <a:cs typeface="Verdana"/>
            </a:endParaRPr>
          </a:p>
        </p:txBody>
      </p:sp>
    </p:spTree>
    <p:extLst>
      <p:ext uri="{BB962C8B-B14F-4D97-AF65-F5344CB8AC3E}">
        <p14:creationId xmlns:p14="http://schemas.microsoft.com/office/powerpoint/2010/main" val="67709518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850571" y="306001"/>
            <a:ext cx="7005559" cy="495022"/>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NZ" sz="3200" dirty="0" smtClean="0">
                <a:solidFill>
                  <a:schemeClr val="tx2"/>
                </a:solidFill>
              </a:rPr>
              <a:t>Empowered </a:t>
            </a:r>
            <a:r>
              <a:rPr lang="en-NZ" sz="3200" dirty="0">
                <a:solidFill>
                  <a:schemeClr val="tx2"/>
                </a:solidFill>
              </a:rPr>
              <a:t>talk versus </a:t>
            </a:r>
            <a:r>
              <a:rPr lang="en-NZ" sz="3200" dirty="0" smtClean="0">
                <a:solidFill>
                  <a:schemeClr val="tx2"/>
                </a:solidFill>
              </a:rPr>
              <a:t>action…</a:t>
            </a:r>
            <a:endParaRPr lang="en-US" sz="3200" b="1" dirty="0">
              <a:solidFill>
                <a:schemeClr val="tx2"/>
              </a:solidFill>
              <a:latin typeface="Verdana"/>
              <a:cs typeface="Verdana"/>
            </a:endParaRPr>
          </a:p>
        </p:txBody>
      </p:sp>
      <p:sp>
        <p:nvSpPr>
          <p:cNvPr id="3" name="Content Placeholder 2"/>
          <p:cNvSpPr txBox="1">
            <a:spLocks/>
          </p:cNvSpPr>
          <p:nvPr/>
        </p:nvSpPr>
        <p:spPr>
          <a:xfrm>
            <a:off x="1850571" y="1144093"/>
            <a:ext cx="6727369" cy="4978559"/>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sz="2000" dirty="0">
              <a:solidFill>
                <a:srgbClr val="7F7F7F"/>
              </a:solidFill>
              <a:latin typeface="Verdana"/>
              <a:cs typeface="Verdana"/>
            </a:endParaRPr>
          </a:p>
        </p:txBody>
      </p:sp>
      <p:sp>
        <p:nvSpPr>
          <p:cNvPr id="4" name="Rectangle 3"/>
          <p:cNvSpPr/>
          <p:nvPr/>
        </p:nvSpPr>
        <p:spPr>
          <a:xfrm>
            <a:off x="1745672" y="1144093"/>
            <a:ext cx="6832267" cy="5324535"/>
          </a:xfrm>
          <a:prstGeom prst="rect">
            <a:avLst/>
          </a:prstGeom>
        </p:spPr>
        <p:txBody>
          <a:bodyPr wrap="square">
            <a:spAutoFit/>
          </a:bodyPr>
          <a:lstStyle/>
          <a:p>
            <a:pPr marL="342900" indent="-342900">
              <a:buFont typeface="Arial" panose="020B0604020202020204" pitchFamily="34" charset="0"/>
              <a:buChar char="•"/>
            </a:pPr>
            <a:r>
              <a:rPr lang="en-NZ" sz="2000"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Many examples of this…</a:t>
            </a:r>
          </a:p>
          <a:p>
            <a:pPr marL="342900" indent="-342900">
              <a:buFont typeface="Arial" panose="020B0604020202020204" pitchFamily="34" charset="0"/>
              <a:buChar char="•"/>
            </a:pPr>
            <a:endParaRPr lang="en-NZ" sz="2000" dirty="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endParaRPr>
          </a:p>
          <a:p>
            <a:pPr marL="342900" indent="-342900">
              <a:buFont typeface="Arial" panose="020B0604020202020204" pitchFamily="34" charset="0"/>
              <a:buChar char="•"/>
            </a:pPr>
            <a:endParaRPr lang="en-NZ" sz="2000"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endParaRPr>
          </a:p>
          <a:p>
            <a:pPr marL="342900" indent="-342900">
              <a:buFont typeface="Arial" panose="020B0604020202020204" pitchFamily="34" charset="0"/>
              <a:buChar char="•"/>
            </a:pPr>
            <a:endParaRPr lang="en-NZ" sz="2000" dirty="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endParaRPr>
          </a:p>
          <a:p>
            <a:pPr marL="342900" indent="-342900">
              <a:buFont typeface="Arial" panose="020B0604020202020204" pitchFamily="34" charset="0"/>
              <a:buChar char="•"/>
            </a:pPr>
            <a:endParaRPr lang="en-NZ" sz="2000"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endParaRPr>
          </a:p>
          <a:p>
            <a:pPr marL="342900" indent="-342900">
              <a:buFont typeface="Arial" panose="020B0604020202020204" pitchFamily="34" charset="0"/>
              <a:buChar char="•"/>
            </a:pPr>
            <a:endParaRPr lang="en-NZ" sz="2000" dirty="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endParaRPr>
          </a:p>
          <a:p>
            <a:pPr marL="342900" indent="-342900">
              <a:buFont typeface="Arial" panose="020B0604020202020204" pitchFamily="34" charset="0"/>
              <a:buChar char="•"/>
            </a:pPr>
            <a:endParaRPr lang="en-NZ" sz="2000"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endParaRPr>
          </a:p>
          <a:p>
            <a:pPr marL="342900" indent="-342900">
              <a:buFont typeface="Arial" panose="020B0604020202020204" pitchFamily="34" charset="0"/>
              <a:buChar char="•"/>
            </a:pPr>
            <a:endParaRPr lang="en-NZ" sz="2000" dirty="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endParaRPr>
          </a:p>
          <a:p>
            <a:pPr marL="342900" indent="-342900">
              <a:buFont typeface="Arial" panose="020B0604020202020204" pitchFamily="34" charset="0"/>
              <a:buChar char="•"/>
            </a:pPr>
            <a:endParaRPr lang="en-NZ" sz="2000"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endParaRPr>
          </a:p>
          <a:p>
            <a:pPr marL="342900" indent="-342900">
              <a:buFont typeface="Arial" panose="020B0604020202020204" pitchFamily="34" charset="0"/>
              <a:buChar char="•"/>
            </a:pPr>
            <a:endParaRPr lang="en-NZ" sz="2000" dirty="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endParaRPr>
          </a:p>
          <a:p>
            <a:pPr marL="342900" indent="-342900">
              <a:buFont typeface="Arial" panose="020B0604020202020204" pitchFamily="34" charset="0"/>
              <a:buChar char="•"/>
            </a:pPr>
            <a:endParaRPr lang="en-NZ" sz="2000"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endParaRPr>
          </a:p>
          <a:p>
            <a:pPr marL="342900" indent="-342900">
              <a:buFont typeface="Arial" panose="020B0604020202020204" pitchFamily="34" charset="0"/>
              <a:buChar char="•"/>
            </a:pPr>
            <a:endParaRPr lang="en-NZ" sz="2000" dirty="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endParaRPr>
          </a:p>
          <a:p>
            <a:pPr marL="342900" indent="-342900">
              <a:buFont typeface="Arial" panose="020B0604020202020204" pitchFamily="34" charset="0"/>
              <a:buChar char="•"/>
            </a:pPr>
            <a:endParaRPr lang="en-NZ" sz="2000"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endParaRPr>
          </a:p>
          <a:p>
            <a:pPr marL="342900" indent="-342900">
              <a:buFont typeface="Arial" panose="020B0604020202020204" pitchFamily="34" charset="0"/>
              <a:buChar char="•"/>
            </a:pPr>
            <a:endParaRPr lang="en-NZ" sz="2000" dirty="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endParaRPr>
          </a:p>
          <a:p>
            <a:pPr marL="342900" indent="-342900">
              <a:buFont typeface="Arial" panose="020B0604020202020204" pitchFamily="34" charset="0"/>
              <a:buChar char="•"/>
            </a:pPr>
            <a:endParaRPr lang="en-NZ" sz="2000"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endParaRPr>
          </a:p>
          <a:p>
            <a:endParaRPr lang="en-NZ" sz="2000"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endParaRPr>
          </a:p>
          <a:p>
            <a:pPr marL="342900" indent="-342900">
              <a:buFont typeface="Arial" panose="020B0604020202020204" pitchFamily="34" charset="0"/>
              <a:buChar char="•"/>
            </a:pPr>
            <a:r>
              <a:rPr lang="en-NZ" sz="2000"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Gender power issues evident!</a:t>
            </a:r>
            <a:endParaRPr lang="en-NZ" sz="2000" dirty="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7" name="Rounded Rectangular Callout 6"/>
          <p:cNvSpPr/>
          <p:nvPr/>
        </p:nvSpPr>
        <p:spPr>
          <a:xfrm>
            <a:off x="1965278" y="2558267"/>
            <a:ext cx="6714699" cy="648958"/>
          </a:xfrm>
          <a:prstGeom prst="wedgeRoundRectCallout">
            <a:avLst>
              <a:gd name="adj1" fmla="val 21591"/>
              <a:gd name="adj2" fmla="val 60100"/>
              <a:gd name="adj3" fmla="val 16667"/>
            </a:avLst>
          </a:prstGeom>
        </p:spPr>
        <p:style>
          <a:lnRef idx="1">
            <a:schemeClr val="accent6"/>
          </a:lnRef>
          <a:fillRef idx="2">
            <a:schemeClr val="accent6"/>
          </a:fillRef>
          <a:effectRef idx="1">
            <a:schemeClr val="accent6"/>
          </a:effectRef>
          <a:fontRef idx="minor">
            <a:schemeClr val="dk1"/>
          </a:fontRef>
        </p:style>
        <p:txBody>
          <a:bodyPr rtlCol="0" anchor="ctr"/>
          <a:lstStyle/>
          <a:p>
            <a:r>
              <a:rPr lang="en-NZ" sz="2000" i="1" dirty="0"/>
              <a:t>R:  So you did raise it and he didn’t respond to </a:t>
            </a:r>
            <a:r>
              <a:rPr lang="en-NZ" sz="2000" i="1" dirty="0" smtClean="0"/>
              <a:t>it</a:t>
            </a:r>
            <a:r>
              <a:rPr lang="en-NZ" i="1" dirty="0" smtClean="0"/>
              <a:t>?</a:t>
            </a:r>
            <a:endParaRPr lang="en-NZ" i="1" dirty="0"/>
          </a:p>
          <a:p>
            <a:pPr algn="ctr"/>
            <a:endParaRPr lang="en-NZ" dirty="0"/>
          </a:p>
        </p:txBody>
      </p:sp>
      <p:sp>
        <p:nvSpPr>
          <p:cNvPr id="8" name="Rounded Rectangular Callout 7"/>
          <p:cNvSpPr/>
          <p:nvPr/>
        </p:nvSpPr>
        <p:spPr>
          <a:xfrm>
            <a:off x="1965277" y="1548331"/>
            <a:ext cx="6714699" cy="873457"/>
          </a:xfrm>
          <a:prstGeom prst="wedgeRoundRectCallout">
            <a:avLst/>
          </a:prstGeom>
        </p:spPr>
        <p:style>
          <a:lnRef idx="1">
            <a:schemeClr val="accent1"/>
          </a:lnRef>
          <a:fillRef idx="3">
            <a:schemeClr val="accent1"/>
          </a:fillRef>
          <a:effectRef idx="2">
            <a:schemeClr val="accent1"/>
          </a:effectRef>
          <a:fontRef idx="minor">
            <a:schemeClr val="lt1"/>
          </a:fontRef>
        </p:style>
        <p:txBody>
          <a:bodyPr rtlCol="0" anchor="ctr"/>
          <a:lstStyle/>
          <a:p>
            <a:r>
              <a:rPr lang="en-NZ" sz="2000" i="1" dirty="0"/>
              <a:t>Anne: This guy last night.  I did say it, I did suggest it but he just ignored me.</a:t>
            </a:r>
          </a:p>
          <a:p>
            <a:endParaRPr lang="en-NZ" dirty="0"/>
          </a:p>
        </p:txBody>
      </p:sp>
      <p:sp>
        <p:nvSpPr>
          <p:cNvPr id="9" name="Rounded Rectangular Callout 8"/>
          <p:cNvSpPr/>
          <p:nvPr/>
        </p:nvSpPr>
        <p:spPr>
          <a:xfrm>
            <a:off x="1978926" y="5181922"/>
            <a:ext cx="6714698" cy="554365"/>
          </a:xfrm>
          <a:prstGeom prst="wedgeRoundRectCallout">
            <a:avLst/>
          </a:prstGeom>
        </p:spPr>
        <p:style>
          <a:lnRef idx="1">
            <a:schemeClr val="accent1"/>
          </a:lnRef>
          <a:fillRef idx="3">
            <a:schemeClr val="accent1"/>
          </a:fillRef>
          <a:effectRef idx="2">
            <a:schemeClr val="accent1"/>
          </a:effectRef>
          <a:fontRef idx="minor">
            <a:schemeClr val="lt1"/>
          </a:fontRef>
        </p:style>
        <p:txBody>
          <a:bodyPr rtlCol="0" anchor="ctr"/>
          <a:lstStyle/>
          <a:p>
            <a:r>
              <a:rPr lang="en-NZ" sz="2000" i="1" dirty="0"/>
              <a:t>Anne:  We just carried on</a:t>
            </a:r>
          </a:p>
          <a:p>
            <a:pPr algn="ctr"/>
            <a:endParaRPr lang="en-NZ" dirty="0"/>
          </a:p>
        </p:txBody>
      </p:sp>
      <p:sp>
        <p:nvSpPr>
          <p:cNvPr id="10" name="Rounded Rectangular Callout 9"/>
          <p:cNvSpPr/>
          <p:nvPr/>
        </p:nvSpPr>
        <p:spPr>
          <a:xfrm>
            <a:off x="1996000" y="4353929"/>
            <a:ext cx="6714699" cy="591207"/>
          </a:xfrm>
          <a:prstGeom prst="wedgeRoundRectCallout">
            <a:avLst>
              <a:gd name="adj1" fmla="val 21591"/>
              <a:gd name="adj2" fmla="val 60100"/>
              <a:gd name="adj3" fmla="val 16667"/>
            </a:avLst>
          </a:prstGeom>
        </p:spPr>
        <p:style>
          <a:lnRef idx="1">
            <a:schemeClr val="accent6"/>
          </a:lnRef>
          <a:fillRef idx="2">
            <a:schemeClr val="accent6"/>
          </a:fillRef>
          <a:effectRef idx="1">
            <a:schemeClr val="accent6"/>
          </a:effectRef>
          <a:fontRef idx="minor">
            <a:schemeClr val="dk1"/>
          </a:fontRef>
        </p:style>
        <p:txBody>
          <a:bodyPr rtlCol="0" anchor="ctr"/>
          <a:lstStyle/>
          <a:p>
            <a:r>
              <a:rPr lang="en-NZ" sz="2000" i="1" dirty="0"/>
              <a:t>R: What happened then?</a:t>
            </a:r>
          </a:p>
          <a:p>
            <a:pPr algn="ctr"/>
            <a:endParaRPr lang="en-NZ" dirty="0"/>
          </a:p>
        </p:txBody>
      </p:sp>
      <p:sp>
        <p:nvSpPr>
          <p:cNvPr id="11" name="Rounded Rectangular Callout 10"/>
          <p:cNvSpPr/>
          <p:nvPr/>
        </p:nvSpPr>
        <p:spPr>
          <a:xfrm>
            <a:off x="2016298" y="3401360"/>
            <a:ext cx="6612660" cy="689285"/>
          </a:xfrm>
          <a:prstGeom prst="wedgeRoundRectCallout">
            <a:avLst/>
          </a:prstGeom>
        </p:spPr>
        <p:style>
          <a:lnRef idx="1">
            <a:schemeClr val="accent1"/>
          </a:lnRef>
          <a:fillRef idx="3">
            <a:schemeClr val="accent1"/>
          </a:fillRef>
          <a:effectRef idx="2">
            <a:schemeClr val="accent1"/>
          </a:effectRef>
          <a:fontRef idx="minor">
            <a:schemeClr val="lt1"/>
          </a:fontRef>
        </p:style>
        <p:txBody>
          <a:bodyPr rtlCol="0" anchor="ctr"/>
          <a:lstStyle/>
          <a:p>
            <a:r>
              <a:rPr lang="en-NZ" sz="2000" i="1" dirty="0"/>
              <a:t>Anne: That’s right</a:t>
            </a:r>
          </a:p>
          <a:p>
            <a:pPr algn="ctr"/>
            <a:endParaRPr lang="en-NZ" dirty="0"/>
          </a:p>
        </p:txBody>
      </p:sp>
    </p:spTree>
    <p:extLst>
      <p:ext uri="{BB962C8B-B14F-4D97-AF65-F5344CB8AC3E}">
        <p14:creationId xmlns:p14="http://schemas.microsoft.com/office/powerpoint/2010/main" val="159513536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850571" y="306001"/>
            <a:ext cx="7005559" cy="495022"/>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NZ" sz="3200" dirty="0" smtClean="0">
                <a:solidFill>
                  <a:schemeClr val="tx2"/>
                </a:solidFill>
              </a:rPr>
              <a:t>8. The </a:t>
            </a:r>
            <a:r>
              <a:rPr lang="en-NZ" sz="3200" dirty="0">
                <a:solidFill>
                  <a:schemeClr val="tx2"/>
                </a:solidFill>
              </a:rPr>
              <a:t>mid-life context</a:t>
            </a:r>
            <a:endParaRPr lang="en-US" sz="3200" dirty="0">
              <a:solidFill>
                <a:schemeClr val="tx2"/>
              </a:solidFill>
              <a:latin typeface="Verdana"/>
              <a:cs typeface="Verdana"/>
            </a:endParaRPr>
          </a:p>
          <a:p>
            <a:pPr algn="l"/>
            <a:endParaRPr lang="en-US" sz="3200" b="1" dirty="0">
              <a:solidFill>
                <a:srgbClr val="000090"/>
              </a:solidFill>
              <a:latin typeface="Verdana"/>
              <a:cs typeface="Verdana"/>
            </a:endParaRPr>
          </a:p>
        </p:txBody>
      </p:sp>
      <p:sp>
        <p:nvSpPr>
          <p:cNvPr id="3" name="Content Placeholder 2"/>
          <p:cNvSpPr txBox="1">
            <a:spLocks/>
          </p:cNvSpPr>
          <p:nvPr/>
        </p:nvSpPr>
        <p:spPr>
          <a:xfrm>
            <a:off x="1850571" y="1144093"/>
            <a:ext cx="6727369" cy="4978559"/>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sz="2000" dirty="0">
              <a:solidFill>
                <a:srgbClr val="7F7F7F"/>
              </a:solidFill>
              <a:latin typeface="Verdana"/>
              <a:cs typeface="Verdana"/>
            </a:endParaRPr>
          </a:p>
          <a:p>
            <a:pPr marL="0" indent="0">
              <a:buNone/>
            </a:pPr>
            <a:endParaRPr lang="en-US" sz="2000" dirty="0">
              <a:solidFill>
                <a:srgbClr val="7F7F7F"/>
              </a:solidFill>
              <a:latin typeface="Verdana"/>
              <a:cs typeface="Verdana"/>
            </a:endParaRPr>
          </a:p>
        </p:txBody>
      </p:sp>
      <p:sp>
        <p:nvSpPr>
          <p:cNvPr id="5" name="TextBox 4"/>
          <p:cNvSpPr txBox="1"/>
          <p:nvPr/>
        </p:nvSpPr>
        <p:spPr>
          <a:xfrm>
            <a:off x="1816924" y="1011381"/>
            <a:ext cx="6727369" cy="2862322"/>
          </a:xfrm>
          <a:prstGeom prst="rect">
            <a:avLst/>
          </a:prstGeom>
          <a:noFill/>
        </p:spPr>
        <p:txBody>
          <a:bodyPr wrap="square" rtlCol="0">
            <a:spAutoFit/>
          </a:bodyPr>
          <a:lstStyle/>
          <a:p>
            <a:pPr marL="342900" indent="-342900">
              <a:buFont typeface="Arial" panose="020B0604020202020204" pitchFamily="34" charset="0"/>
              <a:buChar char="•"/>
            </a:pPr>
            <a:r>
              <a:rPr lang="en-NZ" sz="2000"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In youth preventing unwanted pregnancy was the concern (and now no longer an issue!)</a:t>
            </a:r>
          </a:p>
          <a:p>
            <a:pPr marL="342900" indent="-342900">
              <a:buFont typeface="Arial" panose="020B0604020202020204" pitchFamily="34" charset="0"/>
              <a:buChar char="•"/>
            </a:pPr>
            <a:endParaRPr lang="en-NZ" sz="2000"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endParaRPr>
          </a:p>
          <a:p>
            <a:pPr marL="342900" indent="-342900">
              <a:buFont typeface="Arial" panose="020B0604020202020204" pitchFamily="34" charset="0"/>
              <a:buChar char="•"/>
            </a:pPr>
            <a:endParaRPr lang="en-NZ" sz="2000"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endParaRPr>
          </a:p>
          <a:p>
            <a:pPr marL="342900" indent="-342900">
              <a:buFont typeface="Arial" panose="020B0604020202020204" pitchFamily="34" charset="0"/>
              <a:buChar char="•"/>
            </a:pPr>
            <a:endParaRPr lang="en-NZ" sz="2000" dirty="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endParaRPr>
          </a:p>
          <a:p>
            <a:pPr marL="342900" indent="-342900">
              <a:buFont typeface="Arial" panose="020B0604020202020204" pitchFamily="34" charset="0"/>
              <a:buChar char="•"/>
            </a:pPr>
            <a:endParaRPr lang="en-NZ" sz="2000"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endParaRPr>
          </a:p>
          <a:p>
            <a:pPr marL="342900" indent="-342900">
              <a:buFont typeface="Arial" panose="020B0604020202020204" pitchFamily="34" charset="0"/>
              <a:buChar char="•"/>
            </a:pPr>
            <a:endParaRPr lang="en-NZ" sz="2000"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endParaRPr>
          </a:p>
          <a:p>
            <a:pPr marL="342900" indent="-342900">
              <a:buFont typeface="Arial" panose="020B0604020202020204" pitchFamily="34" charset="0"/>
              <a:buChar char="•"/>
            </a:pPr>
            <a:r>
              <a:rPr lang="en-NZ" sz="2000" dirty="0" smtClean="0">
                <a:solidFill>
                  <a:schemeClr val="bg1">
                    <a:lumMod val="50000"/>
                  </a:schemeClr>
                </a:solidFill>
                <a:latin typeface="Verdana" panose="020B0604030504040204" pitchFamily="34" charset="0"/>
                <a:ea typeface="Verdana" panose="020B0604030504040204" pitchFamily="34" charset="0"/>
                <a:cs typeface="Verdana" panose="020B0604030504040204" pitchFamily="34" charset="0"/>
              </a:rPr>
              <a:t>Decades in long term relationships sheltered them from health promotion messages</a:t>
            </a:r>
          </a:p>
        </p:txBody>
      </p:sp>
      <p:sp>
        <p:nvSpPr>
          <p:cNvPr id="4" name="Rounded Rectangular Callout 3"/>
          <p:cNvSpPr/>
          <p:nvPr/>
        </p:nvSpPr>
        <p:spPr>
          <a:xfrm>
            <a:off x="1932765" y="1787857"/>
            <a:ext cx="6413489" cy="955343"/>
          </a:xfrm>
          <a:prstGeom prst="wedgeRoundRectCallout">
            <a:avLst/>
          </a:prstGeom>
        </p:spPr>
        <p:style>
          <a:lnRef idx="1">
            <a:schemeClr val="accent1"/>
          </a:lnRef>
          <a:fillRef idx="3">
            <a:schemeClr val="accent1"/>
          </a:fillRef>
          <a:effectRef idx="2">
            <a:schemeClr val="accent1"/>
          </a:effectRef>
          <a:fontRef idx="minor">
            <a:schemeClr val="lt1"/>
          </a:fontRef>
        </p:style>
        <p:txBody>
          <a:bodyPr rtlCol="0" anchor="ctr"/>
          <a:lstStyle/>
          <a:p>
            <a:r>
              <a:rPr lang="en-NZ" sz="2000" dirty="0"/>
              <a:t>Sharon: Yes, I guess in our younger days we were more worried about getting pregnant and not STIs. </a:t>
            </a:r>
          </a:p>
          <a:p>
            <a:pPr algn="ctr"/>
            <a:endParaRPr lang="en-NZ" dirty="0"/>
          </a:p>
        </p:txBody>
      </p:sp>
      <p:sp>
        <p:nvSpPr>
          <p:cNvPr id="8" name="Rounded Rectangular Callout 7"/>
          <p:cNvSpPr/>
          <p:nvPr/>
        </p:nvSpPr>
        <p:spPr>
          <a:xfrm>
            <a:off x="2048609" y="4184670"/>
            <a:ext cx="6495684" cy="1937982"/>
          </a:xfrm>
          <a:prstGeom prst="wedgeRoundRectCallout">
            <a:avLst/>
          </a:prstGeom>
        </p:spPr>
        <p:style>
          <a:lnRef idx="1">
            <a:schemeClr val="accent1"/>
          </a:lnRef>
          <a:fillRef idx="3">
            <a:schemeClr val="accent1"/>
          </a:fillRef>
          <a:effectRef idx="2">
            <a:schemeClr val="accent1"/>
          </a:effectRef>
          <a:fontRef idx="minor">
            <a:schemeClr val="lt1"/>
          </a:fontRef>
        </p:style>
        <p:txBody>
          <a:bodyPr rtlCol="0" anchor="ctr"/>
          <a:lstStyle/>
          <a:p>
            <a:r>
              <a:rPr lang="en-NZ" sz="2000" dirty="0"/>
              <a:t>Louise: When you have been married for so long, it’s not something you think about. Then you are out in the crowd, it’s not something you necessarily have in the back of your mind. When you have been in a relationship for so long it’s not something I have thought about</a:t>
            </a:r>
          </a:p>
        </p:txBody>
      </p:sp>
    </p:spTree>
    <p:extLst>
      <p:ext uri="{BB962C8B-B14F-4D97-AF65-F5344CB8AC3E}">
        <p14:creationId xmlns:p14="http://schemas.microsoft.com/office/powerpoint/2010/main" val="208393083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850571" y="306001"/>
            <a:ext cx="7005559" cy="495022"/>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b="1" dirty="0" smtClean="0">
                <a:solidFill>
                  <a:srgbClr val="000090"/>
                </a:solidFill>
                <a:latin typeface="Verdana"/>
                <a:cs typeface="Verdana"/>
              </a:rPr>
              <a:t>Theory of Gender and Power</a:t>
            </a:r>
            <a:endParaRPr lang="en-US" sz="3200" b="1" dirty="0">
              <a:solidFill>
                <a:srgbClr val="000090"/>
              </a:solidFill>
              <a:latin typeface="Verdana"/>
              <a:cs typeface="Verdana"/>
            </a:endParaRPr>
          </a:p>
        </p:txBody>
      </p:sp>
      <p:sp>
        <p:nvSpPr>
          <p:cNvPr id="3" name="Content Placeholder 2"/>
          <p:cNvSpPr txBox="1">
            <a:spLocks/>
          </p:cNvSpPr>
          <p:nvPr/>
        </p:nvSpPr>
        <p:spPr>
          <a:xfrm>
            <a:off x="1850571" y="902793"/>
            <a:ext cx="6727369" cy="4978559"/>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NZ" sz="2400" dirty="0" smtClean="0"/>
          </a:p>
          <a:p>
            <a:r>
              <a:rPr lang="en-NZ" sz="2400" dirty="0" smtClean="0"/>
              <a:t>(1) Labour – does not appear to be factor</a:t>
            </a:r>
          </a:p>
          <a:p>
            <a:endParaRPr lang="en-NZ" sz="2400" dirty="0"/>
          </a:p>
          <a:p>
            <a:r>
              <a:rPr lang="en-NZ" sz="2400" dirty="0" smtClean="0"/>
              <a:t>(2) Power – sometimes blatant, sometimes about not wanting to create tension/jeopardise. Particularly in situations of vulnerability or romantic attachment.  </a:t>
            </a:r>
          </a:p>
          <a:p>
            <a:endParaRPr lang="en-NZ" sz="2400" dirty="0" smtClean="0"/>
          </a:p>
          <a:p>
            <a:r>
              <a:rPr lang="en-NZ" sz="2400" dirty="0" smtClean="0"/>
              <a:t>(3</a:t>
            </a:r>
            <a:r>
              <a:rPr lang="en-NZ" sz="2400" dirty="0"/>
              <a:t>) </a:t>
            </a:r>
            <a:r>
              <a:rPr lang="en-NZ" sz="2400" dirty="0" smtClean="0"/>
              <a:t>Cathexis - older </a:t>
            </a:r>
            <a:r>
              <a:rPr lang="en-NZ" sz="2400" dirty="0"/>
              <a:t>women more likely to want to adhere to traditional gender </a:t>
            </a:r>
            <a:r>
              <a:rPr lang="en-NZ" sz="2400" dirty="0" smtClean="0"/>
              <a:t>constructs. Raising the topic of safer sex – perceived as unfeminine or promiscuous.</a:t>
            </a:r>
          </a:p>
        </p:txBody>
      </p:sp>
    </p:spTree>
    <p:extLst>
      <p:ext uri="{BB962C8B-B14F-4D97-AF65-F5344CB8AC3E}">
        <p14:creationId xmlns:p14="http://schemas.microsoft.com/office/powerpoint/2010/main" val="201646002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txBox="1">
            <a:spLocks/>
          </p:cNvSpPr>
          <p:nvPr/>
        </p:nvSpPr>
        <p:spPr>
          <a:xfrm>
            <a:off x="1850571" y="306001"/>
            <a:ext cx="7005559" cy="495022"/>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b="1" dirty="0" smtClean="0">
                <a:solidFill>
                  <a:srgbClr val="000090"/>
                </a:solidFill>
                <a:latin typeface="Verdana"/>
                <a:cs typeface="Verdana"/>
              </a:rPr>
              <a:t>Conclusions</a:t>
            </a:r>
            <a:endParaRPr lang="en-US" sz="3200" b="1" dirty="0">
              <a:solidFill>
                <a:srgbClr val="000090"/>
              </a:solidFill>
              <a:latin typeface="Verdana"/>
              <a:cs typeface="Verdana"/>
            </a:endParaRPr>
          </a:p>
        </p:txBody>
      </p:sp>
      <p:sp>
        <p:nvSpPr>
          <p:cNvPr id="3" name="Content Placeholder 2"/>
          <p:cNvSpPr txBox="1">
            <a:spLocks/>
          </p:cNvSpPr>
          <p:nvPr/>
        </p:nvSpPr>
        <p:spPr>
          <a:xfrm>
            <a:off x="1850571" y="925728"/>
            <a:ext cx="6727369" cy="4978559"/>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NZ" sz="2000" dirty="0"/>
              <a:t>Older women are aware of STIs but rationalise their own </a:t>
            </a:r>
            <a:r>
              <a:rPr lang="en-NZ" sz="2000" dirty="0" smtClean="0"/>
              <a:t>unsafe sexual activity </a:t>
            </a:r>
            <a:r>
              <a:rPr lang="en-NZ" sz="2000" dirty="0"/>
              <a:t>believing the men they are with </a:t>
            </a:r>
            <a:r>
              <a:rPr lang="en-NZ" sz="2000" dirty="0" smtClean="0"/>
              <a:t>to be </a:t>
            </a:r>
            <a:r>
              <a:rPr lang="en-NZ" sz="2000" dirty="0"/>
              <a:t>low </a:t>
            </a:r>
            <a:r>
              <a:rPr lang="en-NZ" sz="2000" dirty="0" smtClean="0"/>
              <a:t>risk.</a:t>
            </a:r>
          </a:p>
          <a:p>
            <a:endParaRPr lang="en-NZ" sz="2000" dirty="0"/>
          </a:p>
          <a:p>
            <a:pPr lvl="0"/>
            <a:r>
              <a:rPr lang="en-NZ" sz="2000" dirty="0" smtClean="0"/>
              <a:t>There is </a:t>
            </a:r>
            <a:r>
              <a:rPr lang="en-NZ" sz="2000" dirty="0"/>
              <a:t>insufficient STI prevention information and promotion to enable older people to make informed sexual health decisions. </a:t>
            </a:r>
            <a:endParaRPr lang="en-NZ" sz="2000" dirty="0" smtClean="0"/>
          </a:p>
          <a:p>
            <a:pPr lvl="0"/>
            <a:endParaRPr lang="en-NZ" sz="2000" dirty="0"/>
          </a:p>
          <a:p>
            <a:pPr lvl="0"/>
            <a:r>
              <a:rPr lang="en-NZ" sz="2000" dirty="0"/>
              <a:t>The romantic attachment of women to men, through a number of conduits reduces the likelihood of safer </a:t>
            </a:r>
            <a:r>
              <a:rPr lang="en-NZ" sz="2000" dirty="0" smtClean="0"/>
              <a:t>sex </a:t>
            </a:r>
          </a:p>
          <a:p>
            <a:pPr lvl="0"/>
            <a:endParaRPr lang="en-NZ" sz="2000" dirty="0" smtClean="0"/>
          </a:p>
          <a:p>
            <a:pPr lvl="0"/>
            <a:r>
              <a:rPr lang="en-NZ" sz="2000" dirty="0"/>
              <a:t>Aspects of condom use reduce sexual </a:t>
            </a:r>
            <a:r>
              <a:rPr lang="en-NZ" sz="2000" dirty="0" smtClean="0"/>
              <a:t>pleasure.</a:t>
            </a:r>
          </a:p>
          <a:p>
            <a:pPr marL="0" lvl="0" indent="0">
              <a:buNone/>
            </a:pPr>
            <a:endParaRPr lang="en-NZ" sz="2000" dirty="0"/>
          </a:p>
          <a:p>
            <a:pPr lvl="0"/>
            <a:r>
              <a:rPr lang="en-NZ" sz="2000" dirty="0"/>
              <a:t>Alcohol use influences sexual health decision making. </a:t>
            </a:r>
          </a:p>
          <a:p>
            <a:pPr lvl="0"/>
            <a:endParaRPr lang="en-US" sz="2000" dirty="0">
              <a:solidFill>
                <a:srgbClr val="7F7F7F"/>
              </a:solidFill>
              <a:latin typeface="Verdana"/>
              <a:cs typeface="Verdana"/>
            </a:endParaRPr>
          </a:p>
        </p:txBody>
      </p:sp>
    </p:spTree>
    <p:extLst>
      <p:ext uri="{BB962C8B-B14F-4D97-AF65-F5344CB8AC3E}">
        <p14:creationId xmlns:p14="http://schemas.microsoft.com/office/powerpoint/2010/main" val="208393083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 calcmode="lin" valueType="num">
                                      <p:cBhvr additive="base">
                                        <p:cTn id="2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 calcmode="lin" valueType="num">
                                      <p:cBhvr additive="base">
                                        <p:cTn id="3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850571" y="306001"/>
            <a:ext cx="7005559" cy="495022"/>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b="1" dirty="0" smtClean="0">
                <a:solidFill>
                  <a:srgbClr val="000090"/>
                </a:solidFill>
                <a:latin typeface="Verdana"/>
                <a:cs typeface="Verdana"/>
              </a:rPr>
              <a:t>Conclusions</a:t>
            </a:r>
            <a:endParaRPr lang="en-US" sz="3200" b="1" dirty="0">
              <a:solidFill>
                <a:srgbClr val="000090"/>
              </a:solidFill>
              <a:latin typeface="Verdana"/>
              <a:cs typeface="Verdana"/>
            </a:endParaRPr>
          </a:p>
        </p:txBody>
      </p:sp>
      <p:sp>
        <p:nvSpPr>
          <p:cNvPr id="3" name="Content Placeholder 2"/>
          <p:cNvSpPr txBox="1">
            <a:spLocks/>
          </p:cNvSpPr>
          <p:nvPr/>
        </p:nvSpPr>
        <p:spPr>
          <a:xfrm>
            <a:off x="1859642" y="553512"/>
            <a:ext cx="6727369" cy="5191456"/>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lvl="0" indent="0">
              <a:buNone/>
            </a:pPr>
            <a:endParaRPr lang="en-NZ" sz="2000" dirty="0"/>
          </a:p>
          <a:p>
            <a:pPr lvl="0"/>
            <a:r>
              <a:rPr lang="en-NZ" sz="2000" dirty="0"/>
              <a:t>Older women believe they are sufficiently empowered to negotiate safer sex but </a:t>
            </a:r>
            <a:r>
              <a:rPr lang="en-NZ" sz="2000" dirty="0" smtClean="0"/>
              <a:t>perceived gender roles or contextual </a:t>
            </a:r>
            <a:r>
              <a:rPr lang="en-NZ" sz="2000" dirty="0"/>
              <a:t>or relational factors impact on their ability to initiate or insist on condom </a:t>
            </a:r>
            <a:r>
              <a:rPr lang="en-NZ" sz="2000" dirty="0" smtClean="0"/>
              <a:t>use</a:t>
            </a:r>
          </a:p>
          <a:p>
            <a:pPr lvl="0"/>
            <a:endParaRPr lang="en-NZ" sz="2000" dirty="0" smtClean="0"/>
          </a:p>
          <a:p>
            <a:pPr>
              <a:buFont typeface="Arial" panose="020B0604020202020204" pitchFamily="34" charset="0"/>
              <a:buChar char="•"/>
            </a:pPr>
            <a:r>
              <a:rPr lang="en-NZ" sz="2000" dirty="0"/>
              <a:t>Sociocultural factors related to being in the midlife or older years reduce risk awareness and lowers the expectation of condom use</a:t>
            </a:r>
            <a:r>
              <a:rPr lang="en-NZ" sz="2000" dirty="0" smtClean="0"/>
              <a:t>. </a:t>
            </a:r>
          </a:p>
          <a:p>
            <a:pPr marL="0" indent="0">
              <a:buNone/>
            </a:pPr>
            <a:endParaRPr lang="en-NZ" sz="2000" dirty="0"/>
          </a:p>
          <a:p>
            <a:pPr lvl="0">
              <a:buFont typeface="Arial" panose="020B0604020202020204" pitchFamily="34" charset="0"/>
              <a:buChar char="•"/>
            </a:pPr>
            <a:r>
              <a:rPr lang="en-NZ" sz="2000" dirty="0"/>
              <a:t>There is a period of vulnerability following separation or divorce which is </a:t>
            </a:r>
            <a:r>
              <a:rPr lang="en-NZ" sz="2000" dirty="0" smtClean="0"/>
              <a:t>associated higher </a:t>
            </a:r>
            <a:r>
              <a:rPr lang="en-NZ" sz="2000" dirty="0"/>
              <a:t>risk sexual </a:t>
            </a:r>
            <a:r>
              <a:rPr lang="en-NZ" sz="2000" dirty="0" smtClean="0"/>
              <a:t>activity. </a:t>
            </a:r>
          </a:p>
          <a:p>
            <a:pPr lvl="0">
              <a:buFont typeface="Arial" panose="020B0604020202020204" pitchFamily="34" charset="0"/>
              <a:buChar char="•"/>
            </a:pPr>
            <a:endParaRPr lang="en-NZ" sz="2000" dirty="0"/>
          </a:p>
          <a:p>
            <a:pPr lvl="0">
              <a:buFont typeface="Arial" panose="020B0604020202020204" pitchFamily="34" charset="0"/>
              <a:buChar char="•"/>
            </a:pPr>
            <a:r>
              <a:rPr lang="en-NZ" sz="2000" dirty="0"/>
              <a:t>For older people the responsibility for initiating safer sex discussions falls primarily on women</a:t>
            </a:r>
          </a:p>
          <a:p>
            <a:pPr lvl="0"/>
            <a:endParaRPr lang="en-NZ" sz="2000" dirty="0"/>
          </a:p>
          <a:p>
            <a:endParaRPr lang="en-US" sz="2000" dirty="0">
              <a:solidFill>
                <a:srgbClr val="7F7F7F"/>
              </a:solidFill>
              <a:latin typeface="Verdana"/>
              <a:cs typeface="Verdana"/>
            </a:endParaRPr>
          </a:p>
        </p:txBody>
      </p:sp>
    </p:spTree>
    <p:extLst>
      <p:ext uri="{BB962C8B-B14F-4D97-AF65-F5344CB8AC3E}">
        <p14:creationId xmlns:p14="http://schemas.microsoft.com/office/powerpoint/2010/main" val="1411182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anim calcmode="lin" valueType="num">
                                      <p:cBhvr additive="base">
                                        <p:cTn id="1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anim calcmode="lin" valueType="num">
                                      <p:cBhvr additive="base">
                                        <p:cTn id="2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850571" y="306001"/>
            <a:ext cx="7005559" cy="495022"/>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3200" b="1" dirty="0" smtClean="0">
                <a:solidFill>
                  <a:srgbClr val="000090"/>
                </a:solidFill>
                <a:latin typeface="Verdana"/>
                <a:cs typeface="Verdana"/>
              </a:rPr>
              <a:t>Recommendations</a:t>
            </a:r>
            <a:endParaRPr lang="en-US" sz="3200" b="1" dirty="0">
              <a:solidFill>
                <a:srgbClr val="000090"/>
              </a:solidFill>
              <a:latin typeface="Verdana"/>
              <a:cs typeface="Verdana"/>
            </a:endParaRPr>
          </a:p>
        </p:txBody>
      </p:sp>
      <p:sp>
        <p:nvSpPr>
          <p:cNvPr id="3" name="Content Placeholder 2"/>
          <p:cNvSpPr txBox="1">
            <a:spLocks/>
          </p:cNvSpPr>
          <p:nvPr/>
        </p:nvSpPr>
        <p:spPr>
          <a:xfrm>
            <a:off x="1850571" y="1144093"/>
            <a:ext cx="6727369" cy="4978559"/>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endParaRPr lang="en-US" sz="2000" dirty="0">
              <a:solidFill>
                <a:srgbClr val="7F7F7F"/>
              </a:solidFill>
              <a:latin typeface="Verdana"/>
              <a:cs typeface="Verdana"/>
            </a:endParaRPr>
          </a:p>
        </p:txBody>
      </p:sp>
      <p:sp>
        <p:nvSpPr>
          <p:cNvPr id="4" name="Rectangle 3"/>
          <p:cNvSpPr/>
          <p:nvPr/>
        </p:nvSpPr>
        <p:spPr>
          <a:xfrm>
            <a:off x="1876583" y="1058880"/>
            <a:ext cx="6953534" cy="4401205"/>
          </a:xfrm>
          <a:prstGeom prst="rect">
            <a:avLst/>
          </a:prstGeom>
        </p:spPr>
        <p:txBody>
          <a:bodyPr wrap="square">
            <a:spAutoFit/>
          </a:bodyPr>
          <a:lstStyle/>
          <a:p>
            <a:pPr marL="285750" lvl="0" indent="-285750">
              <a:buFont typeface="Arial" panose="020B0604020202020204" pitchFamily="34" charset="0"/>
              <a:buChar char="•"/>
            </a:pPr>
            <a:r>
              <a:rPr lang="en-NZ" sz="2000" dirty="0"/>
              <a:t>A similar study </a:t>
            </a:r>
            <a:r>
              <a:rPr lang="en-NZ" sz="2000" dirty="0" smtClean="0"/>
              <a:t> involving </a:t>
            </a:r>
            <a:r>
              <a:rPr lang="en-NZ" sz="2000" dirty="0"/>
              <a:t>men in their </a:t>
            </a:r>
            <a:r>
              <a:rPr lang="en-NZ" sz="2000" dirty="0" smtClean="0"/>
              <a:t>midlife and older </a:t>
            </a:r>
            <a:r>
              <a:rPr lang="en-NZ" sz="2000" dirty="0"/>
              <a:t>years </a:t>
            </a:r>
            <a:r>
              <a:rPr lang="en-NZ" sz="2000" dirty="0" smtClean="0"/>
              <a:t>is undertaken</a:t>
            </a:r>
          </a:p>
          <a:p>
            <a:pPr marL="285750" lvl="0" indent="-285750">
              <a:buFont typeface="Arial" panose="020B0604020202020204" pitchFamily="34" charset="0"/>
              <a:buChar char="•"/>
            </a:pPr>
            <a:endParaRPr lang="en-NZ" sz="2000" dirty="0"/>
          </a:p>
          <a:p>
            <a:pPr marL="285750" lvl="0" indent="-285750">
              <a:buFont typeface="Arial" panose="020B0604020202020204" pitchFamily="34" charset="0"/>
              <a:buChar char="•"/>
            </a:pPr>
            <a:r>
              <a:rPr lang="en-NZ" sz="2000" dirty="0"/>
              <a:t>A study within the primary health care setting that investigates barriers to and potential strategies of sexual health promotion to older women is </a:t>
            </a:r>
            <a:r>
              <a:rPr lang="en-NZ" sz="2000" dirty="0" smtClean="0"/>
              <a:t>undertaken</a:t>
            </a:r>
          </a:p>
          <a:p>
            <a:pPr marL="285750" lvl="0" indent="-285750">
              <a:buFont typeface="Arial" panose="020B0604020202020204" pitchFamily="34" charset="0"/>
              <a:buChar char="•"/>
            </a:pPr>
            <a:endParaRPr lang="en-NZ" sz="2000" dirty="0"/>
          </a:p>
          <a:p>
            <a:pPr marL="285750" lvl="0" indent="-285750">
              <a:buFont typeface="Arial" panose="020B0604020202020204" pitchFamily="34" charset="0"/>
              <a:buChar char="•"/>
            </a:pPr>
            <a:r>
              <a:rPr lang="en-NZ" sz="2000" dirty="0"/>
              <a:t>Strategies are developed to support women in their sexual health decision making following a separation or divorce. </a:t>
            </a:r>
            <a:endParaRPr lang="en-NZ" sz="2000" dirty="0" smtClean="0"/>
          </a:p>
          <a:p>
            <a:pPr marL="285750" lvl="0" indent="-285750">
              <a:buFont typeface="Arial" panose="020B0604020202020204" pitchFamily="34" charset="0"/>
              <a:buChar char="•"/>
            </a:pPr>
            <a:endParaRPr lang="en-NZ" sz="2000" dirty="0"/>
          </a:p>
          <a:p>
            <a:pPr marL="285750" lvl="0" indent="-285750">
              <a:buFont typeface="Arial" panose="020B0604020202020204" pitchFamily="34" charset="0"/>
              <a:buChar char="•"/>
            </a:pPr>
            <a:r>
              <a:rPr lang="en-NZ" sz="2000" dirty="0" smtClean="0"/>
              <a:t>Strategies are developed that empower older women with skills that enable them to incorporate condoms into the sexual encounter with the minimum disruption to arousal and intimacy. </a:t>
            </a:r>
            <a:endParaRPr lang="en-NZ" sz="2000" dirty="0"/>
          </a:p>
        </p:txBody>
      </p:sp>
    </p:spTree>
    <p:extLst>
      <p:ext uri="{BB962C8B-B14F-4D97-AF65-F5344CB8AC3E}">
        <p14:creationId xmlns:p14="http://schemas.microsoft.com/office/powerpoint/2010/main" val="2083930832"/>
      </p:ext>
    </p:extLst>
  </p:cSld>
  <p:clrMapOvr>
    <a:masterClrMapping/>
  </p:clrMapOvr>
  <p:timing>
    <p:tnLst>
      <p:par>
        <p:cTn id="1" dur="indefinite" restart="never" nodeType="tmRoot"/>
      </p:par>
    </p:tnLst>
  </p:timing>
</p:sld>
</file>

<file path=ppt/theme/theme1.xml><?xml version="1.0" encoding="utf-8"?>
<a:theme xmlns:a="http://schemas.openxmlformats.org/drawingml/2006/main" name="UCOL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Usage xmlns="2734056d-90b8-41ef-95ee-5f01fb0645a9">PowerPoint</Usage>
    <AlternateThumbnailUrl xmlns="http://schemas.microsoft.com/sharepoint/v3">
      <Url xsi:nil="true"/>
      <Description xsi:nil="true"/>
    </AlternateThumbnailUrl>
    <ImageCreateDate xmlns="http://schemas.microsoft.com/sharepoint/v3" xsi:nil="true"/>
    <Description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Picture" ma:contentTypeID="0x010102002B4A032043ACB944A1FC46BA20017E21" ma:contentTypeVersion="1" ma:contentTypeDescription="Upload an image or a photograph." ma:contentTypeScope="" ma:versionID="1b954559ccb6d4804a38f0f369c6b38a">
  <xsd:schema xmlns:xsd="http://www.w3.org/2001/XMLSchema" xmlns:xs="http://www.w3.org/2001/XMLSchema" xmlns:p="http://schemas.microsoft.com/office/2006/metadata/properties" xmlns:ns1="http://schemas.microsoft.com/sharepoint/v3" xmlns:ns2="2734056d-90b8-41ef-95ee-5f01fb0645a9" targetNamespace="http://schemas.microsoft.com/office/2006/metadata/properties" ma:root="true" ma:fieldsID="4e3360c023a5cacfb55b4566d8a911dc" ns1:_="" ns2:_="">
    <xsd:import namespace="http://schemas.microsoft.com/sharepoint/v3"/>
    <xsd:import namespace="2734056d-90b8-41ef-95ee-5f01fb0645a9"/>
    <xsd:element name="properties">
      <xsd:complexType>
        <xsd:sequence>
          <xsd:element name="documentManagement">
            <xsd:complexType>
              <xsd:all>
                <xsd:element ref="ns1:ImageWidth" minOccurs="0"/>
                <xsd:element ref="ns1:ImageHeight" minOccurs="0"/>
                <xsd:element ref="ns1:ImageCreateDate" minOccurs="0"/>
                <xsd:element ref="ns1:Description" minOccurs="0"/>
                <xsd:element ref="ns1:ThumbnailExists" minOccurs="0"/>
                <xsd:element ref="ns1:PreviewExists" minOccurs="0"/>
                <xsd:element ref="ns1:AlternateThumbnailUrl" minOccurs="0"/>
                <xsd:element ref="ns2:Usag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ImageWidth" ma:index="11" nillable="true" ma:displayName="Picture Width" ma:internalName="ImageWidth" ma:readOnly="true">
      <xsd:simpleType>
        <xsd:restriction base="dms:Unknown"/>
      </xsd:simpleType>
    </xsd:element>
    <xsd:element name="ImageHeight" ma:index="12" nillable="true" ma:displayName="Picture Height" ma:internalName="ImageHeight" ma:readOnly="true">
      <xsd:simpleType>
        <xsd:restriction base="dms:Unknown"/>
      </xsd:simpleType>
    </xsd:element>
    <xsd:element name="ImageCreateDate" ma:index="13" nillable="true" ma:displayName="Date Picture Taken" ma:format="DateTime" ma:hidden="true" ma:internalName="ImageCreateDate">
      <xsd:simpleType>
        <xsd:restriction base="dms:DateTime"/>
      </xsd:simpleType>
    </xsd:element>
    <xsd:element name="Description" ma:index="14" nillable="true" ma:displayName="Description" ma:description="Used as alternative text for the picture." ma:hidden="true" ma:internalName="Description">
      <xsd:simpleType>
        <xsd:restriction base="dms:Note">
          <xsd:maxLength value="255"/>
        </xsd:restriction>
      </xsd:simpleType>
    </xsd:element>
    <xsd:element name="ThumbnailExists" ma:index="23" nillable="true" ma:displayName="Thumbnail Exists" ma:default="FALSE" ma:hidden="true" ma:internalName="ThumbnailExists" ma:readOnly="true">
      <xsd:simpleType>
        <xsd:restriction base="dms:Boolean"/>
      </xsd:simpleType>
    </xsd:element>
    <xsd:element name="PreviewExists" ma:index="24" nillable="true" ma:displayName="Preview Exists" ma:default="FALSE" ma:hidden="true" ma:internalName="PreviewExists" ma:readOnly="true">
      <xsd:simpleType>
        <xsd:restriction base="dms:Boolean"/>
      </xsd:simpleType>
    </xsd:element>
    <xsd:element name="AlternateThumbnailUrl" ma:index="25" nillable="true" ma:displayName="Preview Image URL" ma:format="Image" ma:hidden="true" ma:internalName="AlternateThumbnailUrl">
      <xsd:complexType>
        <xsd:complexContent>
          <xsd:extension base="dms:URL">
            <xsd:sequence>
              <xsd:element name="Url" type="dms:ValidUrl" minOccurs="0" nillable="true"/>
              <xsd:element name="Description" type="xsd:string"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2734056d-90b8-41ef-95ee-5f01fb0645a9" elementFormDefault="qualified">
    <xsd:import namespace="http://schemas.microsoft.com/office/2006/documentManagement/types"/>
    <xsd:import namespace="http://schemas.microsoft.com/office/infopath/2007/PartnerControls"/>
    <xsd:element name="Usage" ma:index="26" nillable="true" ma:displayName="Usage" ma:format="RadioButtons" ma:internalName="Usage">
      <xsd:simpleType>
        <xsd:restriction base="dms:Choice">
          <xsd:enumeration value="Logo - Electronic Use"/>
          <xsd:enumeration value="Logo - Print Use"/>
          <xsd:enumeration value="Stationery - Letterhead"/>
          <xsd:enumeration value="Stationery - With Compliments"/>
          <xsd:enumeration value="PowerPoint"/>
          <xsd:enumeration value="Manual"/>
          <xsd:enumeration value="Business Proposal"/>
          <xsd:enumeration value="Fax"/>
          <xsd:enumeration value="Memo"/>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8" ma:displayName="Title"/>
        <xsd:element ref="dc:subject" minOccurs="0" maxOccurs="1"/>
        <xsd:element ref="dc:description" minOccurs="0" maxOccurs="1"/>
        <xsd:element name="keywords" minOccurs="0" maxOccurs="1" type="xsd:string" ma:index="20"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7ADEC8F-B010-41BF-86B6-4C3DAA8FC8DF}">
  <ds:schemaRefs>
    <ds:schemaRef ds:uri="http://schemas.microsoft.com/sharepoint/v3/contenttype/forms"/>
  </ds:schemaRefs>
</ds:datastoreItem>
</file>

<file path=customXml/itemProps2.xml><?xml version="1.0" encoding="utf-8"?>
<ds:datastoreItem xmlns:ds="http://schemas.openxmlformats.org/officeDocument/2006/customXml" ds:itemID="{665D88E3-B3B4-4020-BB56-56CBDFFE9E47}">
  <ds:schemaRefs>
    <ds:schemaRef ds:uri="2734056d-90b8-41ef-95ee-5f01fb0645a9"/>
    <ds:schemaRef ds:uri="http://schemas.microsoft.com/office/infopath/2007/PartnerControls"/>
    <ds:schemaRef ds:uri="http://schemas.microsoft.com/office/2006/metadata/properties"/>
    <ds:schemaRef ds:uri="http://purl.org/dc/elements/1.1/"/>
    <ds:schemaRef ds:uri="http://purl.org/dc/terms/"/>
    <ds:schemaRef ds:uri="http://schemas.microsoft.com/office/2006/documentManagement/types"/>
    <ds:schemaRef ds:uri="http://schemas.openxmlformats.org/package/2006/metadata/core-properties"/>
    <ds:schemaRef ds:uri="http://schemas.microsoft.com/sharepoint/v3"/>
    <ds:schemaRef ds:uri="http://www.w3.org/XML/1998/namespace"/>
    <ds:schemaRef ds:uri="http://purl.org/dc/dcmitype/"/>
  </ds:schemaRefs>
</ds:datastoreItem>
</file>

<file path=customXml/itemProps3.xml><?xml version="1.0" encoding="utf-8"?>
<ds:datastoreItem xmlns:ds="http://schemas.openxmlformats.org/officeDocument/2006/customXml" ds:itemID="{730A7291-E4E9-4C66-AB77-0D7CDBE3A17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2734056d-90b8-41ef-95ee-5f01fb0645a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12283</TotalTime>
  <Words>1974</Words>
  <Application>Microsoft Office PowerPoint</Application>
  <PresentationFormat>On-screen Show (4:3)</PresentationFormat>
  <Paragraphs>263</Paragraphs>
  <Slides>26</Slides>
  <Notes>1</Notes>
  <HiddenSlides>1</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UCOL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Rose tinted lenses of love…. </vt:lpstr>
      <vt:lpstr>PowerPoint Presentation</vt:lpstr>
      <vt:lpstr> Separation and vulnerability…..</vt:lpstr>
      <vt:lpstr>PowerPoint Presentation</vt:lpstr>
      <vt:lpstr>         Empowered talk versus action…..</vt:lpstr>
      <vt:lpstr>PowerPoint Presentation</vt:lpstr>
      <vt:lpstr>PowerPoint Presentation</vt:lpstr>
      <vt:lpstr>PowerPoint Presentation</vt:lpstr>
      <vt:lpstr>PowerPoint Presentation</vt:lpstr>
      <vt:lpstr>PowerPoint Presentation</vt:lpstr>
      <vt:lpstr>PowerPoint Presentation</vt:lpstr>
    </vt:vector>
  </TitlesOfParts>
  <Company>UCOL - Universal College of Learning</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UCOL PowerPoint Presentation</dc:title>
  <dc:creator>Alesha Ritson</dc:creator>
  <cp:lastModifiedBy>Trish</cp:lastModifiedBy>
  <cp:revision>177</cp:revision>
  <dcterms:created xsi:type="dcterms:W3CDTF">2015-04-20T03:22:49Z</dcterms:created>
  <dcterms:modified xsi:type="dcterms:W3CDTF">2016-04-21T22:36:40Z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0x010102002B4A032043ACB944A1FC46BA20017E21</vt:lpwstr>
  </property>
</Properties>
</file>