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300" r:id="rId6"/>
    <p:sldId id="294" r:id="rId7"/>
    <p:sldId id="295" r:id="rId8"/>
    <p:sldId id="298" r:id="rId9"/>
    <p:sldId id="280" r:id="rId10"/>
    <p:sldId id="285" r:id="rId11"/>
    <p:sldId id="299" r:id="rId12"/>
    <p:sldId id="301" r:id="rId13"/>
    <p:sldId id="293" r:id="rId14"/>
    <p:sldId id="262" r:id="rId15"/>
    <p:sldId id="269" r:id="rId16"/>
    <p:sldId id="270" r:id="rId17"/>
    <p:sldId id="272" r:id="rId18"/>
    <p:sldId id="274" r:id="rId19"/>
    <p:sldId id="273" r:id="rId20"/>
    <p:sldId id="302" r:id="rId21"/>
    <p:sldId id="275" r:id="rId22"/>
    <p:sldId id="278" r:id="rId23"/>
    <p:sldId id="276" r:id="rId24"/>
    <p:sldId id="303" r:id="rId25"/>
    <p:sldId id="264" r:id="rId26"/>
    <p:sldId id="268" r:id="rId27"/>
    <p:sldId id="271" r:id="rId28"/>
  </p:sldIdLst>
  <p:sldSz cx="9144000" cy="6858000" type="screen4x3"/>
  <p:notesSz cx="6858000" cy="9715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65D"/>
    <a:srgbClr val="686868"/>
    <a:srgbClr val="2B4CB7"/>
    <a:srgbClr val="295D9B"/>
    <a:srgbClr val="1B3F6F"/>
    <a:srgbClr val="152C5F"/>
    <a:srgbClr val="FFFFFF"/>
    <a:srgbClr val="565656"/>
    <a:srgbClr val="041B2E"/>
    <a:srgbClr val="E3E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6839" autoAdjust="0"/>
  </p:normalViewPr>
  <p:slideViewPr>
    <p:cSldViewPr>
      <p:cViewPr>
        <p:scale>
          <a:sx n="70" d="100"/>
          <a:sy n="70" d="100"/>
        </p:scale>
        <p:origin x="-1810" y="-4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AB144-8543-471B-9709-BF7F593DC97B}" type="datetimeFigureOut">
              <a:rPr lang="en-GB" smtClean="0"/>
              <a:t>14/08/2015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1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8039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8039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FAFB2-3AA9-4667-94EA-DE5936FD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51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Do we really want to leave it</a:t>
            </a:r>
            <a:r>
              <a:rPr lang="en-GB" baseline="0" dirty="0" smtClean="0"/>
              <a:t> this late?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AFB2-3AA9-4667-94EA-DE5936FD48A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49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Entrepreneurial creativity is scalable – from individuals to groups, divisions, across </a:t>
            </a:r>
            <a:r>
              <a:rPr lang="en-GB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entire organisation</a:t>
            </a:r>
            <a:endParaRPr lang="en-GB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AFB2-3AA9-4667-94EA-DE5936FD48A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773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Structured thinking is simple but it requires rigour – 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trust it as a process and you </a:t>
            </a:r>
            <a:r>
              <a:rPr lang="en-GB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get results. 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you are too good! Intelligent people can juggle a half-dozen concepts simultaneously and make good decisions rapidly – and many of them seldom have a creative moment. They are so good at the standard answers and so eager to move on to the next decision that they never play around with nonstandard possibilities . . . There is such a thing as being ‘too good’ because, in much of life, there are no correct answers. You have to invent new ones and contemplate them for some time. 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(W. H. Calvin, A Brief History of the Mind 2004)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AFB2-3AA9-4667-94EA-DE5936FD48A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360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Recognise problems, needs and opportunities.</a:t>
            </a:r>
            <a:r>
              <a:rPr lang="en-GB" baseline="0" dirty="0" smtClean="0"/>
              <a:t> </a:t>
            </a:r>
            <a:r>
              <a:rPr lang="en-GB" dirty="0" smtClean="0"/>
              <a:t>Take action, to</a:t>
            </a:r>
            <a:r>
              <a:rPr lang="en-GB" baseline="0" dirty="0" smtClean="0"/>
              <a:t> bring value by doing differently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AFB2-3AA9-4667-94EA-DE5936FD48A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295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the YouTube logo bottom right of the video, then immediately </a:t>
            </a:r>
            <a:r>
              <a:rPr lang="en-GB" dirty="0" err="1" smtClean="0"/>
              <a:t>fullscreen</a:t>
            </a:r>
            <a:r>
              <a:rPr lang="en-GB" dirty="0" smtClean="0"/>
              <a:t>,</a:t>
            </a:r>
            <a:r>
              <a:rPr lang="en-GB" baseline="0" dirty="0" smtClean="0"/>
              <a:t> again bottom right, right to the YouTube logo.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AFB2-3AA9-4667-94EA-DE5936FD48A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01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1043608" y="1052513"/>
            <a:ext cx="7489205" cy="467995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043608" y="6381328"/>
            <a:ext cx="2376264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TRIPTI GYAN MCSP HCPC REG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79912" y="6381328"/>
            <a:ext cx="3599288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RESILIENCE IN PHYSIOTHERAPY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2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043608" y="1700213"/>
            <a:ext cx="7489205" cy="403225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043608" y="6381328"/>
            <a:ext cx="2376264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TRIPTI GYAN MCSP HCPC REG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79912" y="6381328"/>
            <a:ext cx="3599288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RESILIENCE IN PHYSIOTHERAPY 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63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TRIPTI GYAN MCSP HCPC REG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THE EVOLVING PHYSIOTHERAPIST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44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 userDrawn="1"/>
        </p:nvSpPr>
        <p:spPr>
          <a:xfrm>
            <a:off x="0" y="-3"/>
            <a:ext cx="9171152" cy="6893409"/>
          </a:xfrm>
          <a:custGeom>
            <a:avLst/>
            <a:gdLst>
              <a:gd name="connsiteX0" fmla="*/ 0 w 10044608"/>
              <a:gd name="connsiteY0" fmla="*/ 0 h 7317432"/>
              <a:gd name="connsiteX1" fmla="*/ 10044608 w 10044608"/>
              <a:gd name="connsiteY1" fmla="*/ 0 h 7317432"/>
              <a:gd name="connsiteX2" fmla="*/ 9155158 w 10044608"/>
              <a:gd name="connsiteY2" fmla="*/ 647959 h 7317432"/>
              <a:gd name="connsiteX3" fmla="*/ 618835 w 10044608"/>
              <a:gd name="connsiteY3" fmla="*/ 647959 h 7317432"/>
              <a:gd name="connsiteX4" fmla="*/ 618835 w 10044608"/>
              <a:gd name="connsiteY4" fmla="*/ 6866615 h 7317432"/>
              <a:gd name="connsiteX5" fmla="*/ 0 w 10044608"/>
              <a:gd name="connsiteY5" fmla="*/ 7317432 h 7317432"/>
              <a:gd name="connsiteX6" fmla="*/ 0 w 10044608"/>
              <a:gd name="connsiteY6" fmla="*/ 0 h 7317432"/>
              <a:gd name="connsiteX0" fmla="*/ 0 w 10044608"/>
              <a:gd name="connsiteY0" fmla="*/ 0 h 6921647"/>
              <a:gd name="connsiteX1" fmla="*/ 10044608 w 10044608"/>
              <a:gd name="connsiteY1" fmla="*/ 0 h 6921647"/>
              <a:gd name="connsiteX2" fmla="*/ 9155158 w 10044608"/>
              <a:gd name="connsiteY2" fmla="*/ 647959 h 6921647"/>
              <a:gd name="connsiteX3" fmla="*/ 618835 w 10044608"/>
              <a:gd name="connsiteY3" fmla="*/ 647959 h 6921647"/>
              <a:gd name="connsiteX4" fmla="*/ 618835 w 10044608"/>
              <a:gd name="connsiteY4" fmla="*/ 6866615 h 6921647"/>
              <a:gd name="connsiteX5" fmla="*/ 13648 w 10044608"/>
              <a:gd name="connsiteY5" fmla="*/ 6921647 h 6921647"/>
              <a:gd name="connsiteX6" fmla="*/ 0 w 10044608"/>
              <a:gd name="connsiteY6" fmla="*/ 0 h 6921647"/>
              <a:gd name="connsiteX0" fmla="*/ 0 w 9157504"/>
              <a:gd name="connsiteY0" fmla="*/ 0 h 6921647"/>
              <a:gd name="connsiteX1" fmla="*/ 9157504 w 9157504"/>
              <a:gd name="connsiteY1" fmla="*/ 40944 h 6921647"/>
              <a:gd name="connsiteX2" fmla="*/ 9155158 w 9157504"/>
              <a:gd name="connsiteY2" fmla="*/ 647959 h 6921647"/>
              <a:gd name="connsiteX3" fmla="*/ 618835 w 9157504"/>
              <a:gd name="connsiteY3" fmla="*/ 647959 h 6921647"/>
              <a:gd name="connsiteX4" fmla="*/ 618835 w 9157504"/>
              <a:gd name="connsiteY4" fmla="*/ 6866615 h 6921647"/>
              <a:gd name="connsiteX5" fmla="*/ 13648 w 9157504"/>
              <a:gd name="connsiteY5" fmla="*/ 6921647 h 6921647"/>
              <a:gd name="connsiteX6" fmla="*/ 0 w 9157504"/>
              <a:gd name="connsiteY6" fmla="*/ 0 h 6921647"/>
              <a:gd name="connsiteX0" fmla="*/ 0 w 9239390"/>
              <a:gd name="connsiteY0" fmla="*/ 0 h 6921647"/>
              <a:gd name="connsiteX1" fmla="*/ 9239390 w 9239390"/>
              <a:gd name="connsiteY1" fmla="*/ 40944 h 6921647"/>
              <a:gd name="connsiteX2" fmla="*/ 9155158 w 9239390"/>
              <a:gd name="connsiteY2" fmla="*/ 647959 h 6921647"/>
              <a:gd name="connsiteX3" fmla="*/ 618835 w 9239390"/>
              <a:gd name="connsiteY3" fmla="*/ 647959 h 6921647"/>
              <a:gd name="connsiteX4" fmla="*/ 618835 w 9239390"/>
              <a:gd name="connsiteY4" fmla="*/ 6866615 h 6921647"/>
              <a:gd name="connsiteX5" fmla="*/ 13648 w 9239390"/>
              <a:gd name="connsiteY5" fmla="*/ 6921647 h 6921647"/>
              <a:gd name="connsiteX6" fmla="*/ 0 w 9239390"/>
              <a:gd name="connsiteY6" fmla="*/ 0 h 6921647"/>
              <a:gd name="connsiteX0" fmla="*/ 0 w 9239390"/>
              <a:gd name="connsiteY0" fmla="*/ 0 h 6867263"/>
              <a:gd name="connsiteX1" fmla="*/ 9239390 w 9239390"/>
              <a:gd name="connsiteY1" fmla="*/ 40944 h 6867263"/>
              <a:gd name="connsiteX2" fmla="*/ 9155158 w 9239390"/>
              <a:gd name="connsiteY2" fmla="*/ 647959 h 6867263"/>
              <a:gd name="connsiteX3" fmla="*/ 618835 w 9239390"/>
              <a:gd name="connsiteY3" fmla="*/ 647959 h 6867263"/>
              <a:gd name="connsiteX4" fmla="*/ 618835 w 9239390"/>
              <a:gd name="connsiteY4" fmla="*/ 6866615 h 6867263"/>
              <a:gd name="connsiteX5" fmla="*/ 13648 w 9239390"/>
              <a:gd name="connsiteY5" fmla="*/ 6867263 h 6867263"/>
              <a:gd name="connsiteX6" fmla="*/ 0 w 9239390"/>
              <a:gd name="connsiteY6" fmla="*/ 0 h 6867263"/>
              <a:gd name="connsiteX0" fmla="*/ 0 w 9171152"/>
              <a:gd name="connsiteY0" fmla="*/ 0 h 6867263"/>
              <a:gd name="connsiteX1" fmla="*/ 9171152 w 9171152"/>
              <a:gd name="connsiteY1" fmla="*/ 13752 h 6867263"/>
              <a:gd name="connsiteX2" fmla="*/ 9155158 w 9171152"/>
              <a:gd name="connsiteY2" fmla="*/ 647959 h 6867263"/>
              <a:gd name="connsiteX3" fmla="*/ 618835 w 9171152"/>
              <a:gd name="connsiteY3" fmla="*/ 647959 h 6867263"/>
              <a:gd name="connsiteX4" fmla="*/ 618835 w 9171152"/>
              <a:gd name="connsiteY4" fmla="*/ 6866615 h 6867263"/>
              <a:gd name="connsiteX5" fmla="*/ 13648 w 9171152"/>
              <a:gd name="connsiteY5" fmla="*/ 6867263 h 6867263"/>
              <a:gd name="connsiteX6" fmla="*/ 0 w 9171152"/>
              <a:gd name="connsiteY6" fmla="*/ 0 h 6867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1152" h="6867263">
                <a:moveTo>
                  <a:pt x="0" y="0"/>
                </a:moveTo>
                <a:lnTo>
                  <a:pt x="9171152" y="13752"/>
                </a:lnTo>
                <a:lnTo>
                  <a:pt x="9155158" y="647959"/>
                </a:lnTo>
                <a:lnTo>
                  <a:pt x="618835" y="647959"/>
                </a:lnTo>
                <a:lnTo>
                  <a:pt x="618835" y="6866615"/>
                </a:lnTo>
                <a:lnTo>
                  <a:pt x="13648" y="6867263"/>
                </a:lnTo>
                <a:cubicBezTo>
                  <a:pt x="9099" y="4560047"/>
                  <a:pt x="4549" y="2307216"/>
                  <a:pt x="0" y="0"/>
                </a:cubicBezTo>
                <a:close/>
              </a:path>
            </a:pathLst>
          </a:custGeom>
          <a:gradFill flip="none" rotWithShape="1">
            <a:gsLst>
              <a:gs pos="30000">
                <a:schemeClr val="accent6">
                  <a:lumMod val="75000"/>
                </a:schemeClr>
              </a:gs>
              <a:gs pos="0">
                <a:schemeClr val="bg2">
                  <a:lumMod val="50000"/>
                  <a:lumOff val="50000"/>
                </a:schemeClr>
              </a:gs>
              <a:gs pos="60000">
                <a:schemeClr val="tx2">
                  <a:alpha val="90000"/>
                  <a:lumMod val="80000"/>
                </a:schemeClr>
              </a:gs>
              <a:gs pos="100000">
                <a:schemeClr val="bg2">
                  <a:lumMod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innerShdw blurRad="63500" dist="50800" dir="13500000">
              <a:schemeClr val="tx1">
                <a:lumMod val="75000"/>
                <a:alpha val="50000"/>
              </a:schemeClr>
            </a:innerShdw>
          </a:effectLst>
          <a:scene3d>
            <a:camera prst="orthographicFront"/>
            <a:lightRig rig="soft" dir="t">
              <a:rot lat="0" lon="0" rev="9000000"/>
            </a:lightRig>
          </a:scene3d>
          <a:sp3d contourW="12700" prstMaterial="metal">
            <a:bevelT w="165100" prst="coolSlant"/>
            <a:bevelB w="165100" prst="coolSlant"/>
            <a:contourClr>
              <a:srgbClr val="1B3F6F"/>
            </a:contour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gradFill flip="none" rotWithShape="1">
                <a:gsLst>
                  <a:gs pos="0">
                    <a:schemeClr val="tx1">
                      <a:lumMod val="75000"/>
                      <a:tint val="66000"/>
                      <a:satMod val="160000"/>
                    </a:schemeClr>
                  </a:gs>
                  <a:gs pos="50000">
                    <a:schemeClr val="tx1">
                      <a:lumMod val="75000"/>
                      <a:tint val="44500"/>
                      <a:satMod val="160000"/>
                    </a:schemeClr>
                  </a:gs>
                  <a:gs pos="100000">
                    <a:schemeClr val="tx1">
                      <a:lumMod val="75000"/>
                      <a:tint val="23500"/>
                      <a:satMod val="16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endParaRPr>
          </a:p>
        </p:txBody>
      </p:sp>
      <p:sp>
        <p:nvSpPr>
          <p:cNvPr id="11" name="Half Frame 10"/>
          <p:cNvSpPr/>
          <p:nvPr userDrawn="1"/>
        </p:nvSpPr>
        <p:spPr>
          <a:xfrm>
            <a:off x="179512" y="188640"/>
            <a:ext cx="8856984" cy="6552728"/>
          </a:xfrm>
          <a:prstGeom prst="halfFrame">
            <a:avLst>
              <a:gd name="adj1" fmla="val 869"/>
              <a:gd name="adj2" fmla="val 1210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043608" y="6381328"/>
            <a:ext cx="2376264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TRIPTI GYAN MCSP HCPC REG</a:t>
            </a:r>
            <a:endParaRPr lang="en-GB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79912" y="6381328"/>
            <a:ext cx="3599288" cy="36004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GB" dirty="0" smtClean="0"/>
              <a:t>RESILIENCE IN PHYSIOTHERAPY PRACTICE</a:t>
            </a:r>
            <a:endParaRPr lang="en-GB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00" y="6093296"/>
            <a:ext cx="1764799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Placeholder 17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38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2">
              <a:lumMod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z4Kft47kBM" TargetMode="Externa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hyperlink" Target="mailto:Tripti@triptigyan.com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www.triptigyan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plus.google.com/+TriptigyanPhysiotherapist/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://www.linkedin.com/in/triptigyanphysiotherapist" TargetMode="External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2369" y="1340768"/>
            <a:ext cx="734481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17365D"/>
                </a:solidFill>
              </a:rPr>
              <a:t>Creating Professional </a:t>
            </a:r>
            <a:r>
              <a:rPr lang="en-GB" sz="5400" b="1" dirty="0">
                <a:solidFill>
                  <a:srgbClr val="17365D"/>
                </a:solidFill>
              </a:rPr>
              <a:t>Resilience in Physiotherapy Practice</a:t>
            </a:r>
            <a:endParaRPr lang="en-GB" sz="5400" b="1" dirty="0" smtClean="0">
              <a:solidFill>
                <a:srgbClr val="17365D"/>
              </a:solidFill>
            </a:endParaRPr>
          </a:p>
          <a:p>
            <a:pPr algn="ctr"/>
            <a:endParaRPr lang="en-GB" sz="5400" b="1" dirty="0">
              <a:solidFill>
                <a:srgbClr val="17365D"/>
              </a:solidFill>
            </a:endParaRPr>
          </a:p>
          <a:p>
            <a:pPr algn="ctr"/>
            <a:r>
              <a:rPr lang="en-GB" sz="3200" b="1" dirty="0" smtClean="0">
                <a:solidFill>
                  <a:srgbClr val="17365D"/>
                </a:solidFill>
              </a:rPr>
              <a:t>International Conference and Expo on Novel Physiotherapies August 17-19, 2015 Chicago Illinois USA</a:t>
            </a:r>
            <a:endParaRPr lang="en-GB" sz="32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6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8152" y="2433955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 smtClean="0">
                <a:solidFill>
                  <a:srgbClr val="17365D"/>
                </a:solidFill>
              </a:rPr>
              <a:t>Miss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Tripti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Gyan</a:t>
            </a:r>
            <a:r>
              <a:rPr lang="en-GB" sz="2400" b="1" dirty="0" smtClean="0"/>
              <a:t> MCSP HCPC REG</a:t>
            </a:r>
          </a:p>
          <a:p>
            <a:r>
              <a:rPr lang="en-GB" sz="2000" b="1" dirty="0" smtClean="0"/>
              <a:t> </a:t>
            </a:r>
          </a:p>
          <a:p>
            <a:r>
              <a:rPr lang="en-GB" sz="2000" b="1" dirty="0" smtClean="0"/>
              <a:t>MSc Physiotherapy</a:t>
            </a:r>
          </a:p>
          <a:p>
            <a:r>
              <a:rPr lang="en-GB" sz="2000" b="1" dirty="0" smtClean="0"/>
              <a:t>BSc (Hons) Physiotherapy </a:t>
            </a:r>
          </a:p>
          <a:p>
            <a:r>
              <a:rPr lang="en-GB" sz="2000" b="1" dirty="0" smtClean="0"/>
              <a:t>Owner of TG Physiotherapy Care, Nottingham, England, UK</a:t>
            </a:r>
            <a:endParaRPr lang="en-GB" sz="2000" b="1" dirty="0"/>
          </a:p>
        </p:txBody>
      </p:sp>
      <p:pic>
        <p:nvPicPr>
          <p:cNvPr id="3074" name="Picture 2" descr="Tripti Gy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56792"/>
            <a:ext cx="2381250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7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 smtClean="0">
                <a:solidFill>
                  <a:schemeClr val="bg1"/>
                </a:solidFill>
              </a:rPr>
              <a:t>Our professions’ success is an accumulation of all our efforts, and those before us.</a:t>
            </a:r>
          </a:p>
          <a:p>
            <a:pPr marL="0" indent="0">
              <a:buNone/>
            </a:pPr>
            <a:endParaRPr lang="en-GB" dirty="0" smtClean="0">
              <a:solidFill>
                <a:schemeClr val="bg1"/>
              </a:solidFill>
            </a:endParaRPr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060848"/>
            <a:ext cx="7039332" cy="388843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49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340768"/>
            <a:ext cx="5112568" cy="453650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15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95997"/>
            <a:ext cx="7735788" cy="447020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  <a:extLst/>
        </p:spPr>
      </p:pic>
      <p:sp>
        <p:nvSpPr>
          <p:cNvPr id="7" name="Freeform 6"/>
          <p:cNvSpPr/>
          <p:nvPr/>
        </p:nvSpPr>
        <p:spPr>
          <a:xfrm flipV="1">
            <a:off x="7128284" y="2119799"/>
            <a:ext cx="90010" cy="130962"/>
          </a:xfrm>
          <a:custGeom>
            <a:avLst/>
            <a:gdLst>
              <a:gd name="connsiteX0" fmla="*/ 40943 w 71216"/>
              <a:gd name="connsiteY0" fmla="*/ 0 h 191069"/>
              <a:gd name="connsiteX1" fmla="*/ 54591 w 71216"/>
              <a:gd name="connsiteY1" fmla="*/ 150125 h 191069"/>
              <a:gd name="connsiteX2" fmla="*/ 13648 w 71216"/>
              <a:gd name="connsiteY2" fmla="*/ 177421 h 191069"/>
              <a:gd name="connsiteX3" fmla="*/ 0 w 71216"/>
              <a:gd name="connsiteY3" fmla="*/ 191069 h 191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216" h="191069">
                <a:moveTo>
                  <a:pt x="40943" y="0"/>
                </a:moveTo>
                <a:cubicBezTo>
                  <a:pt x="64607" y="59158"/>
                  <a:pt x="87978" y="83351"/>
                  <a:pt x="54591" y="150125"/>
                </a:cubicBezTo>
                <a:cubicBezTo>
                  <a:pt x="47256" y="164796"/>
                  <a:pt x="26770" y="167579"/>
                  <a:pt x="13648" y="177421"/>
                </a:cubicBezTo>
                <a:cubicBezTo>
                  <a:pt x="8501" y="181281"/>
                  <a:pt x="4549" y="186520"/>
                  <a:pt x="0" y="191069"/>
                </a:cubicBezTo>
              </a:path>
            </a:pathLst>
          </a:custGeom>
          <a:noFill/>
          <a:ln>
            <a:solidFill>
              <a:srgbClr val="6868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1187624" y="788111"/>
            <a:ext cx="7036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Creating Professional Resilience: Why </a:t>
            </a:r>
            <a:r>
              <a:rPr lang="en-GB" sz="2800" b="1" dirty="0"/>
              <a:t>Bother?</a:t>
            </a:r>
            <a:endParaRPr lang="en-GB" sz="28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6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2060848"/>
            <a:ext cx="60486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/>
              <a:t>How far have we come?</a:t>
            </a:r>
          </a:p>
          <a:p>
            <a:endParaRPr lang="en-GB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/>
              <a:t>How did we get here</a:t>
            </a:r>
            <a:r>
              <a:rPr lang="en-GB" sz="3200" b="1" dirty="0" smtClean="0"/>
              <a:t>?</a:t>
            </a:r>
          </a:p>
          <a:p>
            <a:r>
              <a:rPr lang="en-GB" sz="3200" b="1" dirty="0"/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b="1" dirty="0" smtClean="0"/>
              <a:t>How much do we need to know for the future?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187624" y="908720"/>
            <a:ext cx="7567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 smtClean="0"/>
              <a:t>Creativity is a process and it is scalable</a:t>
            </a:r>
            <a:endParaRPr lang="en-GB" sz="3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7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7946" y="2060848"/>
            <a:ext cx="69127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Creativity is bringing value by </a:t>
            </a:r>
            <a:r>
              <a:rPr lang="en-GB" sz="2800" b="1" i="1" dirty="0">
                <a:solidFill>
                  <a:srgbClr val="FF0000"/>
                </a:solidFill>
              </a:rPr>
              <a:t>thinking</a:t>
            </a:r>
            <a:r>
              <a:rPr lang="en-GB" sz="2800" b="1" i="1" dirty="0"/>
              <a:t> </a:t>
            </a:r>
            <a:r>
              <a:rPr lang="en-GB" sz="2800" b="1" dirty="0" smtClean="0"/>
              <a:t>differently. </a:t>
            </a:r>
            <a:endParaRPr lang="en-GB" sz="2800" b="1" dirty="0"/>
          </a:p>
          <a:p>
            <a:endParaRPr lang="en-GB" sz="2800" b="1" dirty="0"/>
          </a:p>
          <a:p>
            <a:r>
              <a:rPr lang="en-GB" sz="2800" b="1" dirty="0"/>
              <a:t>But a </a:t>
            </a:r>
            <a:r>
              <a:rPr lang="en-GB" sz="2800" b="1" dirty="0">
                <a:solidFill>
                  <a:srgbClr val="FF0000"/>
                </a:solidFill>
              </a:rPr>
              <a:t>creative thought </a:t>
            </a:r>
            <a:r>
              <a:rPr lang="en-GB" sz="2800" b="1" dirty="0"/>
              <a:t>is not the same as a </a:t>
            </a:r>
            <a:r>
              <a:rPr lang="en-GB" sz="2800" b="1" dirty="0">
                <a:solidFill>
                  <a:srgbClr val="FF0000"/>
                </a:solidFill>
              </a:rPr>
              <a:t>creative </a:t>
            </a:r>
            <a:r>
              <a:rPr lang="en-GB" sz="2800" b="1" dirty="0" smtClean="0">
                <a:solidFill>
                  <a:srgbClr val="FF0000"/>
                </a:solidFill>
              </a:rPr>
              <a:t>deed.</a:t>
            </a:r>
            <a:br>
              <a:rPr lang="en-GB" sz="2800" b="1" dirty="0" smtClean="0">
                <a:solidFill>
                  <a:srgbClr val="FF0000"/>
                </a:solidFill>
              </a:rPr>
            </a:br>
            <a:r>
              <a:rPr lang="en-GB" sz="2800" b="1" dirty="0" smtClean="0"/>
              <a:t> </a:t>
            </a:r>
            <a:endParaRPr lang="en-GB" sz="2800" b="1" dirty="0"/>
          </a:p>
          <a:p>
            <a:r>
              <a:rPr lang="en-GB" sz="2800" b="1" dirty="0"/>
              <a:t>Innovation is bringing value by </a:t>
            </a:r>
            <a:r>
              <a:rPr lang="en-GB" sz="2800" b="1" i="1" dirty="0">
                <a:solidFill>
                  <a:srgbClr val="FF0000"/>
                </a:solidFill>
              </a:rPr>
              <a:t>doing</a:t>
            </a:r>
            <a:r>
              <a:rPr lang="en-GB" sz="2800" b="1" i="1" dirty="0"/>
              <a:t> </a:t>
            </a:r>
            <a:r>
              <a:rPr lang="en-GB" sz="2800" b="1" dirty="0"/>
              <a:t>differently: this requires behavioural </a:t>
            </a:r>
            <a:r>
              <a:rPr lang="en-GB" sz="2800" b="1" dirty="0" smtClean="0"/>
              <a:t>change. </a:t>
            </a:r>
            <a:endParaRPr lang="en-GB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1187624" y="980728"/>
            <a:ext cx="75763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Innovation is creative problem solving </a:t>
            </a:r>
            <a:endParaRPr lang="en-GB" sz="3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95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03648" y="2204864"/>
            <a:ext cx="71287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buFont typeface="Arial" panose="020B0604020202020204" pitchFamily="34" charset="0"/>
              <a:buChar char="•"/>
            </a:pPr>
            <a:r>
              <a:rPr lang="en-GB" sz="2800" b="1" dirty="0" smtClean="0"/>
              <a:t>For growth</a:t>
            </a:r>
            <a:br>
              <a:rPr lang="en-GB" sz="2800" b="1" dirty="0" smtClean="0"/>
            </a:br>
            <a:endParaRPr lang="en-GB" sz="800" b="1" dirty="0"/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GB" sz="2800" b="1" dirty="0" smtClean="0"/>
              <a:t>As </a:t>
            </a:r>
            <a:r>
              <a:rPr lang="en-GB" sz="2800" b="1" dirty="0"/>
              <a:t>a consequence of </a:t>
            </a:r>
            <a:r>
              <a:rPr lang="en-GB" sz="2800" b="1" dirty="0" smtClean="0"/>
              <a:t>growth</a:t>
            </a:r>
            <a:br>
              <a:rPr lang="en-GB" sz="2800" b="1" dirty="0" smtClean="0"/>
            </a:br>
            <a:r>
              <a:rPr lang="en-GB" sz="800" b="1" dirty="0" smtClean="0"/>
              <a:t> </a:t>
            </a:r>
            <a:endParaRPr lang="en-GB" sz="800" b="1" dirty="0"/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GB" sz="2800" b="1" dirty="0" smtClean="0"/>
              <a:t>To </a:t>
            </a:r>
            <a:r>
              <a:rPr lang="en-GB" sz="2800" b="1" dirty="0"/>
              <a:t>combat </a:t>
            </a:r>
            <a:r>
              <a:rPr lang="en-GB" sz="2800" b="1" dirty="0" smtClean="0"/>
              <a:t>professional/business fade</a:t>
            </a:r>
            <a:br>
              <a:rPr lang="en-GB" sz="2800" b="1" dirty="0" smtClean="0"/>
            </a:br>
            <a:r>
              <a:rPr lang="en-GB" sz="800" b="1" dirty="0" smtClean="0"/>
              <a:t> </a:t>
            </a:r>
            <a:endParaRPr lang="en-GB" sz="800" b="1" dirty="0"/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GB" sz="2800" b="1" dirty="0" smtClean="0"/>
              <a:t>To </a:t>
            </a:r>
            <a:r>
              <a:rPr lang="en-GB" sz="2800" b="1" dirty="0"/>
              <a:t>maintain </a:t>
            </a:r>
            <a:r>
              <a:rPr lang="en-GB" sz="2800" b="1" dirty="0" smtClean="0"/>
              <a:t>a competitive edge</a:t>
            </a:r>
            <a:br>
              <a:rPr lang="en-GB" sz="2800" b="1" dirty="0" smtClean="0"/>
            </a:br>
            <a:endParaRPr lang="en-GB" sz="800" b="1" dirty="0"/>
          </a:p>
          <a:p>
            <a:pPr marL="273050" indent="-273050">
              <a:buFont typeface="Arial" panose="020B0604020202020204" pitchFamily="34" charset="0"/>
              <a:buChar char="•"/>
            </a:pPr>
            <a:r>
              <a:rPr lang="en-GB" sz="2800" b="1" dirty="0" smtClean="0"/>
              <a:t>As </a:t>
            </a:r>
            <a:r>
              <a:rPr lang="en-GB" sz="2800" b="1" dirty="0"/>
              <a:t>a response to external factors </a:t>
            </a:r>
          </a:p>
        </p:txBody>
      </p:sp>
      <p:sp>
        <p:nvSpPr>
          <p:cNvPr id="2" name="Rectangle 1"/>
          <p:cNvSpPr/>
          <p:nvPr/>
        </p:nvSpPr>
        <p:spPr>
          <a:xfrm>
            <a:off x="1403648" y="98072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b="1" dirty="0" smtClean="0"/>
              <a:t>            </a:t>
            </a:r>
            <a:r>
              <a:rPr lang="en-GB" sz="3600" b="1" dirty="0" smtClean="0"/>
              <a:t>Innovation brings </a:t>
            </a:r>
            <a:r>
              <a:rPr lang="en-GB" sz="3600" b="1" dirty="0" smtClean="0">
                <a:solidFill>
                  <a:srgbClr val="FF0000"/>
                </a:solidFill>
              </a:rPr>
              <a:t>value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67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772816"/>
            <a:ext cx="8028384" cy="280831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Where </a:t>
            </a:r>
            <a:r>
              <a:rPr lang="en-GB" b="1" dirty="0"/>
              <a:t>do </a:t>
            </a:r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GB" b="1" dirty="0"/>
              <a:t>ideas come from</a:t>
            </a:r>
            <a:r>
              <a:rPr lang="en-GB" b="1" dirty="0" smtClean="0"/>
              <a:t>?</a:t>
            </a:r>
            <a:br>
              <a:rPr lang="en-GB" b="1" dirty="0" smtClean="0"/>
            </a:br>
            <a:r>
              <a:rPr lang="en-GB" b="1" dirty="0"/>
              <a:t/>
            </a:r>
            <a:br>
              <a:rPr lang="en-GB" b="1" dirty="0"/>
            </a:b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1916832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/>
          </a:p>
          <a:p>
            <a:r>
              <a:rPr lang="en-GB" sz="4000" b="1" dirty="0" smtClean="0"/>
              <a:t>It is easy </a:t>
            </a:r>
            <a:r>
              <a:rPr lang="en-GB" sz="4000" b="1" dirty="0"/>
              <a:t>to think ‘outside the box</a:t>
            </a:r>
            <a:r>
              <a:rPr lang="en-GB" sz="4000" b="1" dirty="0" smtClean="0"/>
              <a:t>’, </a:t>
            </a:r>
            <a:r>
              <a:rPr lang="en-GB" sz="4000" b="1" dirty="0"/>
              <a:t>but solutions have to fit ‘back in the </a:t>
            </a:r>
            <a:r>
              <a:rPr lang="en-GB" sz="4000" b="1" dirty="0" smtClean="0"/>
              <a:t>box’</a:t>
            </a:r>
            <a:r>
              <a:rPr lang="en-GB" sz="4000" dirty="0" smtClean="0"/>
              <a:t>.</a:t>
            </a:r>
          </a:p>
          <a:p>
            <a:endParaRPr lang="en-GB" sz="2400" b="1" dirty="0"/>
          </a:p>
          <a:p>
            <a:endParaRPr lang="en-GB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1403648" y="878927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FF0000"/>
                </a:solidFill>
              </a:rPr>
              <a:t>Disruptive Thinking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25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700808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 paradigm innovation, there is always a loss as well an opportunity.</a:t>
            </a:r>
          </a:p>
          <a:p>
            <a:endParaRPr lang="en-GB" sz="2400" dirty="0"/>
          </a:p>
          <a:p>
            <a:r>
              <a:rPr lang="en-GB" sz="2400" dirty="0" smtClean="0"/>
              <a:t>The </a:t>
            </a:r>
            <a:r>
              <a:rPr lang="en-GB" sz="2400" dirty="0"/>
              <a:t>essence of creative thinking is the willingness to be wrong more often than we are right – to go beyond the ‘obvious</a:t>
            </a:r>
            <a:r>
              <a:rPr lang="en-GB" sz="2400" dirty="0" smtClean="0"/>
              <a:t>’. </a:t>
            </a:r>
          </a:p>
          <a:p>
            <a:endParaRPr lang="en-GB" sz="2400" dirty="0"/>
          </a:p>
          <a:p>
            <a:r>
              <a:rPr lang="en-GB" sz="2400" dirty="0"/>
              <a:t>‘You aren’t going to have good ideas unless you have lots of ideas and some sort of principle of selection</a:t>
            </a:r>
            <a:r>
              <a:rPr lang="en-GB" sz="2400" dirty="0" smtClean="0"/>
              <a:t>’. </a:t>
            </a:r>
            <a:endParaRPr lang="en-GB" sz="2400" dirty="0"/>
          </a:p>
          <a:p>
            <a:r>
              <a:rPr lang="en-GB" sz="2400" dirty="0"/>
              <a:t>‘have lots of ideas and throw away the bad ones….’ </a:t>
            </a:r>
          </a:p>
          <a:p>
            <a:r>
              <a:rPr lang="en-GB" sz="2400" i="1" dirty="0"/>
              <a:t>Linus Pauling </a:t>
            </a:r>
            <a:endParaRPr lang="en-GB" sz="2400" b="1" dirty="0"/>
          </a:p>
        </p:txBody>
      </p:sp>
      <p:sp>
        <p:nvSpPr>
          <p:cNvPr id="3" name="Rectangle 2"/>
          <p:cNvSpPr/>
          <p:nvPr/>
        </p:nvSpPr>
        <p:spPr>
          <a:xfrm>
            <a:off x="1475656" y="980728"/>
            <a:ext cx="6670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Re-think</a:t>
            </a:r>
            <a:r>
              <a:rPr lang="en-GB" sz="3200" b="1" dirty="0"/>
              <a:t> your professional description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0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03648" y="2204864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Words</a:t>
            </a:r>
            <a:r>
              <a:rPr lang="en-GB" sz="2800" dirty="0"/>
              <a:t>: know </a:t>
            </a:r>
            <a:r>
              <a:rPr lang="en-GB" sz="2800" i="1" dirty="0" smtClean="0"/>
              <a:t>what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Grammar</a:t>
            </a:r>
            <a:r>
              <a:rPr lang="en-GB" sz="2800" dirty="0"/>
              <a:t>: know </a:t>
            </a:r>
            <a:r>
              <a:rPr lang="en-GB" sz="2800" i="1" dirty="0" smtClean="0"/>
              <a:t>how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dirty="0" smtClean="0"/>
              <a:t>So, </a:t>
            </a:r>
            <a:r>
              <a:rPr lang="en-GB" sz="2800" dirty="0"/>
              <a:t>to improve your </a:t>
            </a:r>
            <a:r>
              <a:rPr lang="en-GB" sz="2800" dirty="0" smtClean="0"/>
              <a:t>sentences, </a:t>
            </a:r>
            <a:r>
              <a:rPr lang="en-GB" sz="2800" dirty="0"/>
              <a:t>you need either or </a:t>
            </a:r>
            <a:r>
              <a:rPr lang="en-GB" sz="2800" dirty="0" smtClean="0"/>
              <a:t>both: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a </a:t>
            </a:r>
            <a:r>
              <a:rPr lang="en-GB" sz="2800" dirty="0"/>
              <a:t>bigger </a:t>
            </a:r>
            <a:r>
              <a:rPr lang="en-GB" sz="2800" dirty="0" smtClean="0"/>
              <a:t>vocabulary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more </a:t>
            </a:r>
            <a:r>
              <a:rPr lang="en-GB" sz="2800" dirty="0"/>
              <a:t>effective grammar</a:t>
            </a:r>
            <a:endParaRPr lang="en-GB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1547665" y="980728"/>
            <a:ext cx="6556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Our Knowledge Context in terms of </a:t>
            </a:r>
          </a:p>
          <a:p>
            <a:r>
              <a:rPr lang="en-GB" sz="3200" b="1" dirty="0" smtClean="0"/>
              <a:t>The </a:t>
            </a:r>
            <a:r>
              <a:rPr lang="en-GB" sz="3200" b="1" dirty="0"/>
              <a:t>Creative Conversation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4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2433955"/>
            <a:ext cx="792088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3200" dirty="0" smtClean="0"/>
              <a:t>“Think </a:t>
            </a:r>
            <a:r>
              <a:rPr lang="en-GB" sz="3200" dirty="0"/>
              <a:t>beyond your </a:t>
            </a:r>
            <a:r>
              <a:rPr lang="en-GB" sz="3200" dirty="0" smtClean="0"/>
              <a:t>cast’s </a:t>
            </a:r>
            <a:r>
              <a:rPr lang="en-GB" sz="3200" dirty="0"/>
              <a:t>job description to their </a:t>
            </a:r>
            <a:r>
              <a:rPr lang="en-GB" sz="3200" dirty="0" smtClean="0"/>
              <a:t>function, </a:t>
            </a:r>
            <a:r>
              <a:rPr lang="en-GB" sz="3200" dirty="0"/>
              <a:t>and challenge yourself to use your cast differently to deliver the same basic plot</a:t>
            </a:r>
            <a:r>
              <a:rPr lang="en-GB" sz="3200" dirty="0" smtClean="0"/>
              <a:t>.” </a:t>
            </a:r>
            <a:endParaRPr lang="en-GB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1259632" y="1052736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How do People, Functions and Systems Interrelate?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03648" y="1844824"/>
            <a:ext cx="7128792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2700" b="1" dirty="0" smtClean="0"/>
              <a:t>Discovery </a:t>
            </a:r>
            <a:r>
              <a:rPr lang="en-GB" sz="2700" dirty="0"/>
              <a:t>is the detection or unearthing of new </a:t>
            </a:r>
            <a:r>
              <a:rPr lang="en-GB" sz="2700" dirty="0" smtClean="0"/>
              <a:t>knowledge.</a:t>
            </a:r>
            <a:r>
              <a:rPr lang="en-GB" sz="2800" dirty="0"/>
              <a:t/>
            </a:r>
            <a:br>
              <a:rPr lang="en-GB" sz="2800" dirty="0"/>
            </a:br>
            <a:endParaRPr lang="en-GB" sz="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2700" b="1" dirty="0" smtClean="0"/>
              <a:t>Creativity </a:t>
            </a:r>
            <a:r>
              <a:rPr lang="en-GB" sz="2700" dirty="0"/>
              <a:t>is the generation of new ideas, often as a response to perceived problems and opportunities.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2700" b="1" dirty="0" smtClean="0"/>
              <a:t>Invention </a:t>
            </a:r>
            <a:r>
              <a:rPr lang="en-GB" sz="2700" dirty="0"/>
              <a:t>and </a:t>
            </a:r>
            <a:r>
              <a:rPr lang="en-GB" sz="2700" b="1" dirty="0"/>
              <a:t>design </a:t>
            </a:r>
            <a:r>
              <a:rPr lang="en-GB" sz="2700" dirty="0"/>
              <a:t>are the engineering of new ideas and discoveries into viable products. </a:t>
            </a:r>
            <a:r>
              <a:rPr lang="en-GB" sz="2800" dirty="0" smtClean="0"/>
              <a:t/>
            </a:r>
            <a:br>
              <a:rPr lang="en-GB" sz="2800" dirty="0" smtClean="0"/>
            </a:br>
            <a:endParaRPr lang="en-GB" sz="800" dirty="0"/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GB" sz="2700" b="1" dirty="0" smtClean="0"/>
              <a:t>Innovation </a:t>
            </a:r>
            <a:r>
              <a:rPr lang="en-GB" sz="2700" dirty="0"/>
              <a:t>is the successful exploitation of new ideas. </a:t>
            </a:r>
          </a:p>
        </p:txBody>
      </p:sp>
      <p:sp>
        <p:nvSpPr>
          <p:cNvPr id="2" name="Rectangle 1"/>
          <p:cNvSpPr/>
          <p:nvPr/>
        </p:nvSpPr>
        <p:spPr>
          <a:xfrm>
            <a:off x="2843808" y="980728"/>
            <a:ext cx="400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Working Definitions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2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1916832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What are the limitations?</a:t>
            </a:r>
          </a:p>
          <a:p>
            <a:endParaRPr lang="en-GB" sz="32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b="1" dirty="0" smtClean="0"/>
              <a:t>External Factors</a:t>
            </a:r>
          </a:p>
          <a:p>
            <a:endParaRPr lang="en-GB" sz="32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b="1" dirty="0" smtClean="0"/>
              <a:t>Internal Factors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3200" b="1" dirty="0"/>
          </a:p>
          <a:p>
            <a:endParaRPr lang="en-GB" sz="3200" b="1" dirty="0"/>
          </a:p>
        </p:txBody>
      </p:sp>
      <p:sp>
        <p:nvSpPr>
          <p:cNvPr id="2" name="Rectangle 1"/>
          <p:cNvSpPr/>
          <p:nvPr/>
        </p:nvSpPr>
        <p:spPr>
          <a:xfrm>
            <a:off x="2915816" y="1052735"/>
            <a:ext cx="3013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THE FUTURE….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87624" y="3212976"/>
            <a:ext cx="35643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Think!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Create!</a:t>
            </a:r>
          </a:p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Do!</a:t>
            </a:r>
            <a:endParaRPr lang="en-GB" sz="3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912" y="1704191"/>
            <a:ext cx="2874392" cy="431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31640" y="908720"/>
            <a:ext cx="72855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HOW ARE WE GOING TO GET THERE?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7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403648" y="1916832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Continue To Be Excellent!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Embrace Change, Contradictions And Celebrate Uncertainties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Ask Different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Challenge Yourselves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Keep Up To Date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Evolve 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13869" y="1009984"/>
            <a:ext cx="31931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FINAL THOUGHTS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92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16832"/>
            <a:ext cx="5472608" cy="39010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7624" y="836711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BE YOUR OWN INSPIRATIONAL </a:t>
            </a:r>
            <a:r>
              <a:rPr lang="en-GB" sz="2800" b="1" dirty="0" smtClean="0"/>
              <a:t>STORY OF SUCCESS</a:t>
            </a:r>
            <a:endParaRPr lang="en-GB" sz="2800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47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908720"/>
            <a:ext cx="8229600" cy="65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ACKNOWLEDGEMENTS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1403648" y="1916832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Thank you </a:t>
            </a:r>
            <a:r>
              <a:rPr lang="en-GB" sz="3200" b="1" dirty="0"/>
              <a:t>to all our patients, colleagues and mentors who share our </a:t>
            </a:r>
            <a:r>
              <a:rPr lang="en-GB" sz="3200" b="1" dirty="0" smtClean="0"/>
              <a:t>journey, </a:t>
            </a:r>
            <a:r>
              <a:rPr lang="en-GB" sz="3200" b="1" dirty="0"/>
              <a:t>and challenge us to keep learning, thinking, feeling and questioning so that we can help our patients live the highest quality of life </a:t>
            </a:r>
            <a:r>
              <a:rPr lang="en-GB" sz="3200" b="1" dirty="0" smtClean="0"/>
              <a:t>possible, with benefits ultimately redounding to society.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41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11560" y="908720"/>
            <a:ext cx="8075240" cy="65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 smtClean="0"/>
              <a:t>Unstoppable</a:t>
            </a:r>
            <a:endParaRPr lang="en-GB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1691680" y="5602231"/>
            <a:ext cx="4572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Unstoppable - Motivational </a:t>
            </a:r>
            <a:r>
              <a:rPr lang="en-GB" sz="1400" dirty="0" smtClean="0"/>
              <a:t>Video</a:t>
            </a:r>
            <a:br>
              <a:rPr lang="en-GB" sz="1400" dirty="0" smtClean="0"/>
            </a:br>
            <a:r>
              <a:rPr lang="en-GB" sz="1400" dirty="0" smtClean="0"/>
              <a:t>https</a:t>
            </a:r>
            <a:r>
              <a:rPr lang="en-GB" sz="1400" dirty="0"/>
              <a:t>://youtu.be/9z4Kft47kBM</a:t>
            </a:r>
          </a:p>
        </p:txBody>
      </p:sp>
      <p:pic>
        <p:nvPicPr>
          <p:cNvPr id="2" name="9z4Kft47kBM"/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1635363"/>
            <a:ext cx="7606800" cy="3881869"/>
          </a:xfrm>
          <a:prstGeom prst="rect">
            <a:avLst/>
          </a:prstGeom>
          <a:ln w="12700" cap="rnd" cmpd="sng">
            <a:solidFill>
              <a:srgbClr val="C00000">
                <a:alpha val="90000"/>
              </a:srgbClr>
            </a:solidFill>
            <a:bevel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39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30806" y="1484784"/>
            <a:ext cx="7643192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/>
              <a:t>THANK YOU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VERY </a:t>
            </a:r>
            <a:r>
              <a:rPr lang="en-GB" b="1" dirty="0"/>
              <a:t>MUCH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FOR </a:t>
            </a:r>
            <a:r>
              <a:rPr lang="en-GB" b="1" dirty="0"/>
              <a:t>LISTENING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3398510" y="4077072"/>
            <a:ext cx="29077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QUESTIONS?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64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2433955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Miss </a:t>
            </a:r>
            <a:r>
              <a:rPr lang="en-GB" sz="2000" b="1" dirty="0" err="1" smtClean="0"/>
              <a:t>Tripti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Gyan</a:t>
            </a:r>
            <a:r>
              <a:rPr lang="en-GB" sz="2000" b="1" dirty="0" smtClean="0"/>
              <a:t> MCSP HCPC REG</a:t>
            </a:r>
          </a:p>
          <a:p>
            <a:r>
              <a:rPr lang="en-GB" sz="2000" b="1" dirty="0"/>
              <a:t> </a:t>
            </a:r>
          </a:p>
          <a:p>
            <a:r>
              <a:rPr lang="en-GB" sz="2000" b="1" dirty="0" smtClean="0"/>
              <a:t>	</a:t>
            </a:r>
            <a:r>
              <a:rPr lang="en-GB" sz="2000" b="1" dirty="0" smtClean="0">
                <a:hlinkClick r:id="rId2"/>
              </a:rPr>
              <a:t>www.triptigyan.com</a:t>
            </a:r>
            <a:endParaRPr lang="en-GB" sz="2000" b="1" dirty="0"/>
          </a:p>
          <a:p>
            <a:r>
              <a:rPr lang="en-GB" sz="2000" b="1" dirty="0" smtClean="0"/>
              <a:t>	</a:t>
            </a:r>
            <a:r>
              <a:rPr lang="en-GB" sz="2000" b="1" dirty="0" smtClean="0">
                <a:solidFill>
                  <a:srgbClr val="17365D"/>
                </a:solidFill>
                <a:hlinkClick r:id="rId3"/>
              </a:rPr>
              <a:t>Tripti@triptigyan.com</a:t>
            </a:r>
            <a:endParaRPr lang="en-GB" sz="2000" b="1" dirty="0">
              <a:solidFill>
                <a:srgbClr val="17365D"/>
              </a:solidFill>
            </a:endParaRPr>
          </a:p>
          <a:p>
            <a:r>
              <a:rPr lang="en-GB" sz="2000" b="1" dirty="0" smtClean="0"/>
              <a:t>	</a:t>
            </a:r>
            <a:r>
              <a:rPr lang="en-GB" sz="2000" b="1" dirty="0" smtClean="0">
                <a:solidFill>
                  <a:srgbClr val="2B4CB7"/>
                </a:solidFill>
              </a:rPr>
              <a:t>@</a:t>
            </a:r>
            <a:r>
              <a:rPr lang="en-GB" sz="2000" b="1" dirty="0" err="1">
                <a:solidFill>
                  <a:srgbClr val="2B4CB7"/>
                </a:solidFill>
              </a:rPr>
              <a:t>TriptiGyan</a:t>
            </a:r>
            <a:r>
              <a:rPr lang="en-GB" sz="2000" b="1" dirty="0">
                <a:solidFill>
                  <a:srgbClr val="2B4CB7"/>
                </a:solidFill>
              </a:rPr>
              <a:t>, </a:t>
            </a:r>
            <a:r>
              <a:rPr lang="en-GB" sz="2000" b="1" dirty="0" err="1">
                <a:solidFill>
                  <a:srgbClr val="2B4CB7"/>
                </a:solidFill>
              </a:rPr>
              <a:t>Physio</a:t>
            </a:r>
            <a:endParaRPr lang="en-GB" sz="2000" b="1" dirty="0">
              <a:solidFill>
                <a:srgbClr val="2B4CB7"/>
              </a:solidFill>
            </a:endParaRPr>
          </a:p>
          <a:p>
            <a:r>
              <a:rPr lang="en-GB" sz="2000" b="1" dirty="0" smtClean="0"/>
              <a:t>	</a:t>
            </a:r>
            <a:r>
              <a:rPr lang="en-GB" sz="2000" b="1" dirty="0" smtClean="0">
                <a:hlinkClick r:id="rId4"/>
              </a:rPr>
              <a:t>www.linkedin.com/in/triptigyanphysiotherapist</a:t>
            </a:r>
            <a:endParaRPr lang="en-GB" sz="2000" b="1" dirty="0" smtClean="0"/>
          </a:p>
          <a:p>
            <a:r>
              <a:rPr lang="en-GB" sz="2000" b="1" dirty="0" smtClean="0"/>
              <a:t>	</a:t>
            </a:r>
            <a:r>
              <a:rPr lang="en-GB" sz="2000" b="1" dirty="0" smtClean="0">
                <a:hlinkClick r:id="rId5"/>
              </a:rPr>
              <a:t>https</a:t>
            </a:r>
            <a:r>
              <a:rPr lang="en-GB" sz="2000" b="1" dirty="0">
                <a:hlinkClick r:id="rId5"/>
              </a:rPr>
              <a:t>://plus.google.com/+TriptigyanPhysiotherapist</a:t>
            </a:r>
            <a:r>
              <a:rPr lang="en-GB" sz="2000" b="1" dirty="0" smtClean="0">
                <a:hlinkClick r:id="rId5"/>
              </a:rPr>
              <a:t>/</a:t>
            </a:r>
            <a:endParaRPr lang="en-GB" sz="2000" b="1" dirty="0"/>
          </a:p>
        </p:txBody>
      </p:sp>
      <p:pic>
        <p:nvPicPr>
          <p:cNvPr id="3089" name="Picture 17" descr="D:\!Work\Clients\Tripti\Twitter-icon (2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341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 descr="D:\!Work\Clients\Tripti\Google-Plus-icon 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437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D:\!Work\Clients\Tripti\House-ico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88" y="3074252"/>
            <a:ext cx="355104" cy="35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D:\!Work\Clients\Tripti\Email-icon (2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293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 descr="D:\!Work\Clients\Tripti\Linkedin-icon (2)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3895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71800" y="1052736"/>
            <a:ext cx="3526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CONNECT WITH ME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8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1916832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Good Bye</a:t>
            </a:r>
            <a:endParaRPr lang="en-GB" sz="2800" b="1" dirty="0"/>
          </a:p>
        </p:txBody>
      </p:sp>
      <p:sp>
        <p:nvSpPr>
          <p:cNvPr id="2" name="Rectangle 1"/>
          <p:cNvSpPr/>
          <p:nvPr/>
        </p:nvSpPr>
        <p:spPr>
          <a:xfrm>
            <a:off x="3347864" y="980728"/>
            <a:ext cx="1154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/>
              <a:t>Finis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6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59" y="980728"/>
            <a:ext cx="8005587" cy="707886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403648" y="1916832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Click to add text</a:t>
            </a:r>
            <a:endParaRPr lang="en-GB" sz="2800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87624" y="63093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0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81426" y="1052736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Research catalysed the physiotherapy (physical therapy) movement</a:t>
            </a:r>
            <a:endParaRPr lang="en-GB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518457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502103" y="5661248"/>
            <a:ext cx="1734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Ref: Tom Groom</a:t>
            </a:r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88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03648" y="1916832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Symbol"/>
              <a:buChar char="·"/>
            </a:pPr>
            <a:r>
              <a:rPr lang="en-GB" sz="2400" b="1" dirty="0" smtClean="0"/>
              <a:t>Personalised Care</a:t>
            </a:r>
            <a:endParaRPr lang="en-GB" sz="2400" b="1" dirty="0"/>
          </a:p>
          <a:p>
            <a:pPr marL="342900" indent="-342900">
              <a:buFont typeface="Symbol"/>
              <a:buChar char="·"/>
            </a:pPr>
            <a:endParaRPr lang="en-GB" sz="2400" b="1" dirty="0" smtClean="0"/>
          </a:p>
          <a:p>
            <a:pPr marL="342900" indent="-342900">
              <a:buFont typeface="Symbol"/>
              <a:buChar char="·"/>
            </a:pPr>
            <a:r>
              <a:rPr lang="en-GB" sz="2400" b="1" dirty="0"/>
              <a:t>Pro-active Care</a:t>
            </a:r>
          </a:p>
          <a:p>
            <a:pPr marL="342900" indent="-342900">
              <a:buFont typeface="Symbol"/>
              <a:buChar char="·"/>
            </a:pPr>
            <a:endParaRPr lang="en-GB" sz="2400" b="1" dirty="0"/>
          </a:p>
          <a:p>
            <a:r>
              <a:rPr lang="en-GB" sz="2400" b="1" dirty="0" smtClean="0">
                <a:sym typeface="Symbol"/>
              </a:rPr>
              <a:t> </a:t>
            </a:r>
            <a:r>
              <a:rPr lang="en-GB" sz="2400" b="1" dirty="0" smtClean="0"/>
              <a:t> </a:t>
            </a:r>
            <a:r>
              <a:rPr lang="en-GB" sz="2400" b="1" dirty="0"/>
              <a:t>Leaders in Patient Education</a:t>
            </a:r>
          </a:p>
          <a:p>
            <a:r>
              <a:rPr lang="en-GB" sz="2400" b="1" dirty="0"/>
              <a:t> </a:t>
            </a:r>
          </a:p>
          <a:p>
            <a:r>
              <a:rPr lang="en-GB" sz="2400" b="1" dirty="0">
                <a:sym typeface="Symbol"/>
              </a:rPr>
              <a:t></a:t>
            </a:r>
            <a:r>
              <a:rPr lang="en-GB" sz="2400" b="1" dirty="0"/>
              <a:t> </a:t>
            </a:r>
            <a:r>
              <a:rPr lang="en-GB" sz="2400" b="1" dirty="0" smtClean="0"/>
              <a:t> Exercise Expertise</a:t>
            </a:r>
            <a:endParaRPr lang="en-GB" sz="2400" b="1" dirty="0"/>
          </a:p>
          <a:p>
            <a:r>
              <a:rPr lang="en-GB" sz="2400" b="1" dirty="0"/>
              <a:t> </a:t>
            </a:r>
          </a:p>
          <a:p>
            <a:r>
              <a:rPr lang="en-GB" sz="2400" b="1" dirty="0">
                <a:sym typeface="Symbol"/>
              </a:rPr>
              <a:t></a:t>
            </a:r>
            <a:r>
              <a:rPr lang="en-GB" sz="2400" b="1" dirty="0"/>
              <a:t> Longer Term Intervention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403648" y="878927"/>
            <a:ext cx="72159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/>
              <a:t>OUR CURRENT PROFESSIONAL STANDING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79270"/>
            <a:ext cx="6634306" cy="40259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7624" y="1034601"/>
            <a:ext cx="6891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/>
              <a:t>THE FUTURE OF PHYSIOTHERAPY IS EXCITING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6309320"/>
            <a:ext cx="6120680" cy="360040"/>
          </a:xfrm>
        </p:spPr>
        <p:txBody>
          <a:bodyPr>
            <a:noAutofit/>
          </a:bodyPr>
          <a:lstStyle/>
          <a:p>
            <a:r>
              <a:rPr lang="en-GB" sz="2000" dirty="0" smtClean="0">
                <a:solidFill>
                  <a:srgbClr val="17365D"/>
                </a:solidFill>
              </a:rPr>
              <a:t>RESILIENCE IN PHYSIOTHERAPY PRACTICE</a:t>
            </a:r>
            <a:endParaRPr lang="en-GB" sz="2000" dirty="0">
              <a:solidFill>
                <a:srgbClr val="173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28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ipti">
  <a:themeElements>
    <a:clrScheme name="Tripti">
      <a:dk1>
        <a:srgbClr val="17365D"/>
      </a:dk1>
      <a:lt1>
        <a:srgbClr val="000000"/>
      </a:lt1>
      <a:dk2>
        <a:srgbClr val="17365D"/>
      </a:dk2>
      <a:lt2>
        <a:srgbClr val="C6D9F0"/>
      </a:lt2>
      <a:accent1>
        <a:srgbClr val="FFC000"/>
      </a:accent1>
      <a:accent2>
        <a:srgbClr val="C0504D"/>
      </a:accent2>
      <a:accent3>
        <a:srgbClr val="9BBB59"/>
      </a:accent3>
      <a:accent4>
        <a:srgbClr val="F79646"/>
      </a:accent4>
      <a:accent5>
        <a:srgbClr val="4BACC6"/>
      </a:accent5>
      <a:accent6>
        <a:srgbClr val="284FCA"/>
      </a:accent6>
      <a:hlink>
        <a:srgbClr val="0000FF"/>
      </a:hlink>
      <a:folHlink>
        <a:srgbClr val="5F00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2331</TotalTime>
  <Words>757</Words>
  <Application>Microsoft Office PowerPoint</Application>
  <PresentationFormat>On-screen Show (4:3)</PresentationFormat>
  <Paragraphs>144</Paragraphs>
  <Slides>27</Slides>
  <Notes>5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Tripti</vt:lpstr>
      <vt:lpstr>PowerPoint Presentation</vt:lpstr>
      <vt:lpstr>RESILIENCE IN PHYSIOTHERAPY PRACTICE</vt:lpstr>
      <vt:lpstr>PowerPoint Presentation</vt:lpstr>
      <vt:lpstr>PowerPoint Presentation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  Where do new ideas come from?   </vt:lpstr>
      <vt:lpstr>RESILIENCE IN PHYSIOTHERAPY PRACTICE</vt:lpstr>
      <vt:lpstr>PowerPoint Presentation</vt:lpstr>
      <vt:lpstr>RESILIENCE IN PHYSIOTHERAPY PRACTICE</vt:lpstr>
      <vt:lpstr>PowerPoint Presentation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RESILIENCE IN PHYSIOTHERAPY PRACTICE</vt:lpstr>
      <vt:lpstr>PowerPoint Presentation</vt:lpstr>
      <vt:lpstr>RESILIENCE IN PHYSIOTHERAPY PRACTICE</vt:lpstr>
      <vt:lpstr>RESILIENCE IN PHYSIOTHERAPY PRACTICE</vt:lpstr>
      <vt:lpstr>RESILIENCE IN PHYSIOTHERAPY PRACTICE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</dc:creator>
  <cp:lastModifiedBy>Tripti</cp:lastModifiedBy>
  <cp:revision>113</cp:revision>
  <cp:lastPrinted>2015-08-14T11:57:20Z</cp:lastPrinted>
  <dcterms:created xsi:type="dcterms:W3CDTF">2015-04-30T18:45:45Z</dcterms:created>
  <dcterms:modified xsi:type="dcterms:W3CDTF">2015-08-14T12:24:09Z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