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1" r:id="rId5"/>
    <p:sldId id="260" r:id="rId6"/>
    <p:sldId id="262" r:id="rId7"/>
    <p:sldId id="263" r:id="rId8"/>
    <p:sldId id="264" r:id="rId9"/>
    <p:sldId id="279" r:id="rId10"/>
    <p:sldId id="265" r:id="rId11"/>
    <p:sldId id="266" r:id="rId12"/>
    <p:sldId id="267" r:id="rId13"/>
    <p:sldId id="268" r:id="rId14"/>
    <p:sldId id="269" r:id="rId15"/>
    <p:sldId id="270" r:id="rId16"/>
    <p:sldId id="271" r:id="rId17"/>
    <p:sldId id="272" r:id="rId18"/>
    <p:sldId id="273" r:id="rId19"/>
    <p:sldId id="274" r:id="rId20"/>
    <p:sldId id="275" r:id="rId21"/>
    <p:sldId id="278" r:id="rId22"/>
    <p:sldId id="276"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1B2E"/>
    <a:srgbClr val="1B3F6F"/>
    <a:srgbClr val="E3E7ED"/>
    <a:srgbClr val="152C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1" d="100"/>
          <a:sy n="91" d="100"/>
        </p:scale>
        <p:origin x="-1210" y="8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gradFill flip="none" rotWithShape="1">
          <a:gsLst>
            <a:gs pos="88000">
              <a:srgbClr val="E3E7ED"/>
            </a:gs>
            <a:gs pos="0">
              <a:schemeClr val="tx1"/>
            </a:gs>
            <a:gs pos="94000">
              <a:srgbClr val="1B3F6F"/>
            </a:gs>
            <a:gs pos="100000">
              <a:srgbClr val="041B2E"/>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20" name="Date Placeholder 3"/>
          <p:cNvSpPr>
            <a:spLocks noGrp="1"/>
          </p:cNvSpPr>
          <p:nvPr>
            <p:ph type="dt" sz="half" idx="2"/>
          </p:nvPr>
        </p:nvSpPr>
        <p:spPr>
          <a:xfrm>
            <a:off x="1455440" y="6381328"/>
            <a:ext cx="2448272" cy="288032"/>
          </a:xfrm>
          <a:prstGeom prst="rect">
            <a:avLst/>
          </a:prstGeom>
        </p:spPr>
        <p:txBody>
          <a:bodyPr/>
          <a:lstStyle>
            <a:lvl1pPr>
              <a:defRPr sz="1400">
                <a:solidFill>
                  <a:schemeClr val="bg1"/>
                </a:solidFill>
              </a:defRPr>
            </a:lvl1pPr>
          </a:lstStyle>
          <a:p>
            <a:r>
              <a:rPr lang="en-GB" dirty="0" smtClean="0"/>
              <a:t>TRIPTI GYAN MCSP HCPC REG</a:t>
            </a:r>
            <a:endParaRPr lang="en-GB" dirty="0"/>
          </a:p>
        </p:txBody>
      </p:sp>
      <p:sp>
        <p:nvSpPr>
          <p:cNvPr id="21" name="Footer Placeholder 4"/>
          <p:cNvSpPr>
            <a:spLocks noGrp="1"/>
          </p:cNvSpPr>
          <p:nvPr>
            <p:ph type="ftr" sz="quarter" idx="3"/>
          </p:nvPr>
        </p:nvSpPr>
        <p:spPr>
          <a:xfrm>
            <a:off x="4211960" y="6381328"/>
            <a:ext cx="2895600" cy="288032"/>
          </a:xfrm>
          <a:prstGeom prst="rect">
            <a:avLst/>
          </a:prstGeom>
        </p:spPr>
        <p:txBody>
          <a:bodyPr/>
          <a:lstStyle>
            <a:lvl1pPr>
              <a:defRPr sz="1400">
                <a:solidFill>
                  <a:schemeClr val="bg1"/>
                </a:solidFill>
              </a:defRPr>
            </a:lvl1pPr>
          </a:lstStyle>
          <a:p>
            <a:r>
              <a:rPr lang="en-GB" dirty="0" smtClean="0"/>
              <a:t>THE EVOLVING PHYSIOTHERAPIST</a:t>
            </a:r>
            <a:endParaRPr lang="en-GB" dirty="0"/>
          </a:p>
        </p:txBody>
      </p:sp>
      <p:sp>
        <p:nvSpPr>
          <p:cNvPr id="10" name="Content Placeholder 9"/>
          <p:cNvSpPr>
            <a:spLocks noGrp="1"/>
          </p:cNvSpPr>
          <p:nvPr>
            <p:ph sz="quarter" idx="10"/>
          </p:nvPr>
        </p:nvSpPr>
        <p:spPr>
          <a:xfrm>
            <a:off x="1403350" y="1052513"/>
            <a:ext cx="7129463" cy="46799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54472221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r>
              <a:rPr lang="en-GB" smtClean="0"/>
              <a:t>TRIPTI GYAN MCSP HCPC REG</a:t>
            </a:r>
            <a:endParaRPr lang="en-GB" dirty="0"/>
          </a:p>
        </p:txBody>
      </p:sp>
      <p:sp>
        <p:nvSpPr>
          <p:cNvPr id="4" name="Footer Placeholder 3"/>
          <p:cNvSpPr>
            <a:spLocks noGrp="1"/>
          </p:cNvSpPr>
          <p:nvPr>
            <p:ph type="ftr" sz="quarter" idx="11"/>
          </p:nvPr>
        </p:nvSpPr>
        <p:spPr/>
        <p:txBody>
          <a:bodyPr/>
          <a:lstStyle/>
          <a:p>
            <a:r>
              <a:rPr lang="en-GB" smtClean="0"/>
              <a:t>THE EVOLVING PHYSIOTHERAPIST</a:t>
            </a:r>
            <a:endParaRPr lang="en-GB" dirty="0"/>
          </a:p>
        </p:txBody>
      </p:sp>
      <p:sp>
        <p:nvSpPr>
          <p:cNvPr id="6" name="Picture Placeholder 5"/>
          <p:cNvSpPr>
            <a:spLocks noGrp="1"/>
          </p:cNvSpPr>
          <p:nvPr>
            <p:ph type="pic" sz="quarter" idx="12"/>
          </p:nvPr>
        </p:nvSpPr>
        <p:spPr>
          <a:xfrm>
            <a:off x="1187450" y="1700213"/>
            <a:ext cx="7345363" cy="4032250"/>
          </a:xfrm>
        </p:spPr>
        <p:txBody>
          <a:bodyPr/>
          <a:lstStyle/>
          <a:p>
            <a:endParaRPr lang="en-GB"/>
          </a:p>
        </p:txBody>
      </p:sp>
    </p:spTree>
    <p:extLst>
      <p:ext uri="{BB962C8B-B14F-4D97-AF65-F5344CB8AC3E}">
        <p14:creationId xmlns:p14="http://schemas.microsoft.com/office/powerpoint/2010/main" val="2451636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r>
              <a:rPr lang="en-GB" smtClean="0"/>
              <a:t>TRIPTI GYAN MCSP HCPC REG</a:t>
            </a:r>
            <a:endParaRPr lang="en-GB" dirty="0"/>
          </a:p>
        </p:txBody>
      </p:sp>
      <p:sp>
        <p:nvSpPr>
          <p:cNvPr id="4" name="Footer Placeholder 3"/>
          <p:cNvSpPr>
            <a:spLocks noGrp="1"/>
          </p:cNvSpPr>
          <p:nvPr>
            <p:ph type="ftr" sz="quarter" idx="11"/>
          </p:nvPr>
        </p:nvSpPr>
        <p:spPr/>
        <p:txBody>
          <a:bodyPr/>
          <a:lstStyle/>
          <a:p>
            <a:r>
              <a:rPr lang="en-GB" smtClean="0"/>
              <a:t>THE EVOLVING PHYSIOTHERAPIST</a:t>
            </a:r>
            <a:endParaRPr lang="en-GB" dirty="0"/>
          </a:p>
        </p:txBody>
      </p:sp>
    </p:spTree>
    <p:extLst>
      <p:ext uri="{BB962C8B-B14F-4D97-AF65-F5344CB8AC3E}">
        <p14:creationId xmlns:p14="http://schemas.microsoft.com/office/powerpoint/2010/main" val="425244429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88000">
              <a:srgbClr val="E3E7ED"/>
            </a:gs>
            <a:gs pos="0">
              <a:schemeClr val="bg1"/>
            </a:gs>
            <a:gs pos="94000">
              <a:srgbClr val="1B3F6F"/>
            </a:gs>
            <a:gs pos="100000">
              <a:srgbClr val="041B2E"/>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11" name="Half Frame 10"/>
          <p:cNvSpPr/>
          <p:nvPr userDrawn="1"/>
        </p:nvSpPr>
        <p:spPr>
          <a:xfrm>
            <a:off x="179512" y="188640"/>
            <a:ext cx="8856984" cy="6552728"/>
          </a:xfrm>
          <a:prstGeom prst="halfFrame">
            <a:avLst>
              <a:gd name="adj1" fmla="val 869"/>
              <a:gd name="adj2" fmla="val 1210"/>
            </a:avLst>
          </a:prstGeom>
          <a:solidFill>
            <a:schemeClr val="accent1">
              <a:lumMod val="75000"/>
            </a:schemeClr>
          </a:solidFill>
          <a:ln>
            <a:solidFill>
              <a:schemeClr val="accent1">
                <a:lumMod val="5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2" name="Date Placeholder 3"/>
          <p:cNvSpPr>
            <a:spLocks noGrp="1"/>
          </p:cNvSpPr>
          <p:nvPr>
            <p:ph type="dt" sz="half" idx="2"/>
          </p:nvPr>
        </p:nvSpPr>
        <p:spPr>
          <a:xfrm>
            <a:off x="1455440" y="6381328"/>
            <a:ext cx="2448272" cy="288032"/>
          </a:xfrm>
          <a:prstGeom prst="rect">
            <a:avLst/>
          </a:prstGeom>
        </p:spPr>
        <p:txBody>
          <a:bodyPr/>
          <a:lstStyle>
            <a:lvl1pPr>
              <a:defRPr sz="1400">
                <a:solidFill>
                  <a:schemeClr val="tx1"/>
                </a:solidFill>
              </a:defRPr>
            </a:lvl1pPr>
          </a:lstStyle>
          <a:p>
            <a:r>
              <a:rPr lang="en-GB" dirty="0" smtClean="0"/>
              <a:t>TRIPTI GYAN MCSP HCPC REG</a:t>
            </a:r>
            <a:endParaRPr lang="en-GB" dirty="0"/>
          </a:p>
        </p:txBody>
      </p:sp>
      <p:sp>
        <p:nvSpPr>
          <p:cNvPr id="13" name="Footer Placeholder 4"/>
          <p:cNvSpPr>
            <a:spLocks noGrp="1"/>
          </p:cNvSpPr>
          <p:nvPr>
            <p:ph type="ftr" sz="quarter" idx="3"/>
          </p:nvPr>
        </p:nvSpPr>
        <p:spPr>
          <a:xfrm>
            <a:off x="4211960" y="6381328"/>
            <a:ext cx="2895600" cy="288032"/>
          </a:xfrm>
          <a:prstGeom prst="rect">
            <a:avLst/>
          </a:prstGeom>
        </p:spPr>
        <p:txBody>
          <a:bodyPr/>
          <a:lstStyle>
            <a:lvl1pPr>
              <a:defRPr sz="1400">
                <a:solidFill>
                  <a:schemeClr val="tx1"/>
                </a:solidFill>
              </a:defRPr>
            </a:lvl1pPr>
          </a:lstStyle>
          <a:p>
            <a:r>
              <a:rPr lang="en-GB" dirty="0" smtClean="0"/>
              <a:t>THE EVOLVING PHYSIOTHERAPIST</a:t>
            </a:r>
            <a:endParaRPr lang="en-GB" dirty="0"/>
          </a:p>
        </p:txBody>
      </p:sp>
      <p:pic>
        <p:nvPicPr>
          <p:cNvPr id="14" name="Picture 3"/>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379200" y="6093296"/>
            <a:ext cx="1764799" cy="764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Title Placeholder 17"/>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19" name="Text Placeholder 18"/>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808383924"/>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hyperlink" Target="mailto:Tripti@triptigyan.com" TargetMode="External"/><Relationship Id="rId7" Type="http://schemas.openxmlformats.org/officeDocument/2006/relationships/image" Target="../media/image14.png"/><Relationship Id="rId2" Type="http://schemas.openxmlformats.org/officeDocument/2006/relationships/hyperlink" Target="http://www.triptigyan.com/" TargetMode="Externa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hyperlink" Target="https://plus.google.com/+TriptigyanPhysiotherapist/" TargetMode="External"/><Relationship Id="rId10" Type="http://schemas.openxmlformats.org/officeDocument/2006/relationships/image" Target="../media/image17.png"/><Relationship Id="rId4" Type="http://schemas.openxmlformats.org/officeDocument/2006/relationships/hyperlink" Target="http://www.linkedin.com/in/triptigyanphysiotherapist" TargetMode="External"/><Relationship Id="rId9"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1403350" y="1484784"/>
            <a:ext cx="7129463" cy="4247678"/>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marL="0" indent="0" algn="ctr">
              <a:buNone/>
            </a:pPr>
            <a:r>
              <a:rPr lang="en-GB" sz="4800" b="1" dirty="0">
                <a:solidFill>
                  <a:schemeClr val="bg1"/>
                </a:solidFill>
              </a:rPr>
              <a:t>CURRENT TRENDS </a:t>
            </a:r>
            <a:r>
              <a:rPr lang="en-GB" sz="4800" b="1" dirty="0" smtClean="0">
                <a:solidFill>
                  <a:schemeClr val="bg1"/>
                </a:solidFill>
              </a:rPr>
              <a:t>IN </a:t>
            </a:r>
            <a:br>
              <a:rPr lang="en-GB" sz="4800" b="1" dirty="0" smtClean="0">
                <a:solidFill>
                  <a:schemeClr val="bg1"/>
                </a:solidFill>
              </a:rPr>
            </a:br>
            <a:r>
              <a:rPr lang="en-GB" sz="4800" b="1" dirty="0" smtClean="0">
                <a:solidFill>
                  <a:schemeClr val="bg1"/>
                </a:solidFill>
              </a:rPr>
              <a:t>PHYSICAL </a:t>
            </a:r>
            <a:r>
              <a:rPr lang="en-GB" sz="4800" b="1" dirty="0">
                <a:solidFill>
                  <a:schemeClr val="bg1"/>
                </a:solidFill>
              </a:rPr>
              <a:t>MEDICINE AND REHABILITATION</a:t>
            </a:r>
          </a:p>
          <a:p>
            <a:pPr marL="0" indent="0">
              <a:buNone/>
            </a:pPr>
            <a:r>
              <a:rPr lang="en-GB" dirty="0">
                <a:solidFill>
                  <a:schemeClr val="bg1"/>
                </a:solidFill>
              </a:rPr>
              <a:t> </a:t>
            </a:r>
          </a:p>
          <a:p>
            <a:pPr marL="0" indent="0" algn="ctr">
              <a:buNone/>
            </a:pPr>
            <a:r>
              <a:rPr lang="en-GB" dirty="0">
                <a:solidFill>
                  <a:schemeClr val="bg1"/>
                </a:solidFill>
              </a:rPr>
              <a:t>THE EVOLVING PHYSIOTHERAPIST: </a:t>
            </a:r>
            <a:r>
              <a:rPr lang="en-GB" dirty="0" smtClean="0">
                <a:solidFill>
                  <a:schemeClr val="bg1"/>
                </a:solidFill>
              </a:rPr>
              <a:t/>
            </a:r>
            <a:br>
              <a:rPr lang="en-GB" dirty="0" smtClean="0">
                <a:solidFill>
                  <a:schemeClr val="bg1"/>
                </a:solidFill>
              </a:rPr>
            </a:br>
            <a:r>
              <a:rPr lang="en-GB" dirty="0" smtClean="0">
                <a:solidFill>
                  <a:schemeClr val="bg1"/>
                </a:solidFill>
              </a:rPr>
              <a:t>A </a:t>
            </a:r>
            <a:r>
              <a:rPr lang="en-GB" dirty="0">
                <a:solidFill>
                  <a:schemeClr val="bg1"/>
                </a:solidFill>
              </a:rPr>
              <a:t>CLINICIAN'S PERSPECTIVE</a:t>
            </a:r>
          </a:p>
        </p:txBody>
      </p:sp>
    </p:spTree>
    <p:extLst>
      <p:ext uri="{BB962C8B-B14F-4D97-AF65-F5344CB8AC3E}">
        <p14:creationId xmlns:p14="http://schemas.microsoft.com/office/powerpoint/2010/main" val="1602061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6309320"/>
            <a:ext cx="6120680" cy="360040"/>
          </a:xfrm>
        </p:spPr>
        <p:txBody>
          <a:bodyPr>
            <a:normAutofit fontScale="90000"/>
          </a:bodyPr>
          <a:lstStyle/>
          <a:p>
            <a:r>
              <a:rPr lang="en-GB" sz="2800" dirty="0"/>
              <a:t>THE EVOLVING PHYSIOTHERAPIST</a:t>
            </a:r>
          </a:p>
        </p:txBody>
      </p:sp>
      <p:sp>
        <p:nvSpPr>
          <p:cNvPr id="4" name="Rectangle 3"/>
          <p:cNvSpPr/>
          <p:nvPr/>
        </p:nvSpPr>
        <p:spPr>
          <a:xfrm>
            <a:off x="1368152" y="2433955"/>
            <a:ext cx="4572000" cy="2000548"/>
          </a:xfrm>
          <a:prstGeom prst="rect">
            <a:avLst/>
          </a:prstGeom>
        </p:spPr>
        <p:txBody>
          <a:bodyPr>
            <a:spAutoFit/>
          </a:bodyPr>
          <a:lstStyle/>
          <a:p>
            <a:r>
              <a:rPr lang="en-GB" sz="2400" b="1" dirty="0" smtClean="0">
                <a:effectLst>
                  <a:outerShdw blurRad="38100" dist="38100" dir="2700000" algn="tl">
                    <a:srgbClr val="000000">
                      <a:alpha val="43137"/>
                    </a:srgbClr>
                  </a:outerShdw>
                </a:effectLst>
              </a:rPr>
              <a:t>Miss </a:t>
            </a:r>
            <a:r>
              <a:rPr lang="en-GB" sz="2400" b="1" dirty="0" err="1" smtClean="0">
                <a:effectLst>
                  <a:outerShdw blurRad="38100" dist="38100" dir="2700000" algn="tl">
                    <a:srgbClr val="000000">
                      <a:alpha val="43137"/>
                    </a:srgbClr>
                  </a:outerShdw>
                </a:effectLst>
              </a:rPr>
              <a:t>Tripti</a:t>
            </a:r>
            <a:r>
              <a:rPr lang="en-GB" sz="2400" b="1" dirty="0" smtClean="0">
                <a:effectLst>
                  <a:outerShdw blurRad="38100" dist="38100" dir="2700000" algn="tl">
                    <a:srgbClr val="000000">
                      <a:alpha val="43137"/>
                    </a:srgbClr>
                  </a:outerShdw>
                </a:effectLst>
              </a:rPr>
              <a:t> </a:t>
            </a:r>
            <a:r>
              <a:rPr lang="en-GB" sz="2400" b="1" dirty="0" err="1" smtClean="0">
                <a:effectLst>
                  <a:outerShdw blurRad="38100" dist="38100" dir="2700000" algn="tl">
                    <a:srgbClr val="000000">
                      <a:alpha val="43137"/>
                    </a:srgbClr>
                  </a:outerShdw>
                </a:effectLst>
              </a:rPr>
              <a:t>Gyan</a:t>
            </a:r>
            <a:r>
              <a:rPr lang="en-GB" sz="2400" b="1" dirty="0" smtClean="0">
                <a:effectLst>
                  <a:outerShdw blurRad="38100" dist="38100" dir="2700000" algn="tl">
                    <a:srgbClr val="000000">
                      <a:alpha val="43137"/>
                    </a:srgbClr>
                  </a:outerShdw>
                </a:effectLst>
              </a:rPr>
              <a:t> MCSP HCPC REG</a:t>
            </a:r>
          </a:p>
          <a:p>
            <a:r>
              <a:rPr lang="en-GB" sz="2000" b="1" dirty="0">
                <a:effectLst>
                  <a:outerShdw blurRad="38100" dist="38100" dir="2700000" algn="tl">
                    <a:srgbClr val="000000">
                      <a:alpha val="43137"/>
                    </a:srgbClr>
                  </a:outerShdw>
                </a:effectLst>
              </a:rPr>
              <a:t> </a:t>
            </a:r>
          </a:p>
          <a:p>
            <a:r>
              <a:rPr lang="en-GB" sz="2000" b="1" dirty="0" smtClean="0">
                <a:effectLst>
                  <a:outerShdw blurRad="38100" dist="38100" dir="2700000" algn="tl">
                    <a:srgbClr val="000000">
                      <a:alpha val="43137"/>
                    </a:srgbClr>
                  </a:outerShdw>
                </a:effectLst>
              </a:rPr>
              <a:t>MSc Physiotherapy, BSc (Hons) Physiotherapy </a:t>
            </a:r>
          </a:p>
          <a:p>
            <a:r>
              <a:rPr lang="en-GB" sz="2000" b="1" dirty="0" smtClean="0">
                <a:effectLst>
                  <a:outerShdw blurRad="38100" dist="38100" dir="2700000" algn="tl">
                    <a:srgbClr val="000000">
                      <a:alpha val="43137"/>
                    </a:srgbClr>
                  </a:outerShdw>
                </a:effectLst>
              </a:rPr>
              <a:t>TG Physiotherapy Care, Nottingham, England, UK</a:t>
            </a:r>
            <a:endParaRPr lang="en-GB" sz="2000" b="1" dirty="0">
              <a:effectLst>
                <a:outerShdw blurRad="38100" dist="38100" dir="2700000" algn="tl">
                  <a:srgbClr val="000000">
                    <a:alpha val="43137"/>
                  </a:srgbClr>
                </a:outerShdw>
              </a:effectLst>
            </a:endParaRPr>
          </a:p>
        </p:txBody>
      </p:sp>
      <p:pic>
        <p:nvPicPr>
          <p:cNvPr id="3074" name="Picture 2" descr="Tripti Gy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1556792"/>
            <a:ext cx="2381250" cy="3600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673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pPr marL="0" indent="0">
              <a:buNone/>
            </a:pPr>
            <a:r>
              <a:rPr lang="en-GB" sz="2400" b="1" dirty="0" smtClean="0">
                <a:solidFill>
                  <a:schemeClr val="bg1"/>
                </a:solidFill>
              </a:rPr>
              <a:t>Our professions’ success is an accumulation of all our efforts, and those before us.</a:t>
            </a:r>
          </a:p>
          <a:p>
            <a:pPr marL="0" indent="0">
              <a:buNone/>
            </a:pPr>
            <a:endParaRPr lang="en-GB" dirty="0" smtClean="0">
              <a:solidFill>
                <a:schemeClr val="bg1"/>
              </a:solidFill>
            </a:endParaRPr>
          </a:p>
          <a:p>
            <a:endParaRPr lang="en-GB" dirty="0"/>
          </a:p>
        </p:txBody>
      </p:sp>
      <p:sp>
        <p:nvSpPr>
          <p:cNvPr id="3" name="Title 1"/>
          <p:cNvSpPr txBox="1">
            <a:spLocks/>
          </p:cNvSpPr>
          <p:nvPr/>
        </p:nvSpPr>
        <p:spPr>
          <a:xfrm>
            <a:off x="1187624" y="6309320"/>
            <a:ext cx="6120680" cy="36004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500" dirty="0" smtClean="0">
                <a:solidFill>
                  <a:schemeClr val="bg1"/>
                </a:solidFill>
              </a:rPr>
              <a:t>THE EVOLVING PHYSIOTHERAPIST</a:t>
            </a:r>
            <a:endParaRPr lang="en-GB" sz="2500" dirty="0">
              <a:solidFill>
                <a:schemeClr val="bg1"/>
              </a:solidFill>
            </a:endParaRPr>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1403648" y="2060848"/>
            <a:ext cx="7039332" cy="3888432"/>
          </a:xfrm>
          <a:prstGeom prst="rect">
            <a:avLst/>
          </a:prstGeom>
        </p:spPr>
      </p:pic>
    </p:spTree>
    <p:extLst>
      <p:ext uri="{BB962C8B-B14F-4D97-AF65-F5344CB8AC3E}">
        <p14:creationId xmlns:p14="http://schemas.microsoft.com/office/powerpoint/2010/main" val="3593490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08720"/>
            <a:ext cx="8229600" cy="652934"/>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a:bodyPr>
          <a:lstStyle/>
          <a:p>
            <a:r>
              <a:rPr lang="en-GB" sz="3600" b="1" dirty="0" smtClean="0"/>
              <a:t>THE HISTORY OF PHYSIOTHERAPY</a:t>
            </a:r>
            <a:endParaRPr lang="en-GB" sz="3600" b="1" dirty="0"/>
          </a:p>
        </p:txBody>
      </p:sp>
      <p:sp>
        <p:nvSpPr>
          <p:cNvPr id="4" name="Rectangle 3"/>
          <p:cNvSpPr/>
          <p:nvPr/>
        </p:nvSpPr>
        <p:spPr>
          <a:xfrm>
            <a:off x="1403648" y="2348880"/>
            <a:ext cx="6192688" cy="2554545"/>
          </a:xfrm>
          <a:prstGeom prst="rect">
            <a:avLst/>
          </a:prstGeom>
        </p:spPr>
        <p:txBody>
          <a:bodyPr wrap="square">
            <a:spAutoFit/>
          </a:bodyPr>
          <a:lstStyle/>
          <a:p>
            <a:pPr marL="285750" indent="-285750">
              <a:buFont typeface="Arial" panose="020B0604020202020204" pitchFamily="34" charset="0"/>
              <a:buChar char="•"/>
            </a:pPr>
            <a:r>
              <a:rPr lang="en-GB" sz="3200" b="1" dirty="0"/>
              <a:t>How far have we come?</a:t>
            </a:r>
          </a:p>
          <a:p>
            <a:endParaRPr lang="en-GB" sz="3200" b="1" dirty="0"/>
          </a:p>
          <a:p>
            <a:pPr marL="285750" indent="-285750">
              <a:buFont typeface="Arial" panose="020B0604020202020204" pitchFamily="34" charset="0"/>
              <a:buChar char="•"/>
            </a:pPr>
            <a:r>
              <a:rPr lang="en-GB" sz="3200" b="1" dirty="0"/>
              <a:t>How did we get here</a:t>
            </a:r>
            <a:r>
              <a:rPr lang="en-GB" sz="3200" b="1" dirty="0" smtClean="0"/>
              <a:t>?</a:t>
            </a:r>
          </a:p>
          <a:p>
            <a:r>
              <a:rPr lang="en-GB" sz="3200" b="1" dirty="0"/>
              <a:t> </a:t>
            </a:r>
          </a:p>
          <a:p>
            <a:pPr marL="285750" indent="-285750">
              <a:buFont typeface="Arial" panose="020B0604020202020204" pitchFamily="34" charset="0"/>
              <a:buChar char="•"/>
            </a:pPr>
            <a:r>
              <a:rPr lang="en-GB" sz="3200" b="1" dirty="0"/>
              <a:t>Why does it matter anyway?</a:t>
            </a:r>
          </a:p>
        </p:txBody>
      </p:sp>
      <p:sp>
        <p:nvSpPr>
          <p:cNvPr id="5" name="Title 1"/>
          <p:cNvSpPr txBox="1">
            <a:spLocks/>
          </p:cNvSpPr>
          <p:nvPr/>
        </p:nvSpPr>
        <p:spPr>
          <a:xfrm>
            <a:off x="1187624" y="6309320"/>
            <a:ext cx="6120680" cy="36004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500" dirty="0" smtClean="0"/>
              <a:t>THE EVOLVING PHYSIOTHERAPIST</a:t>
            </a:r>
            <a:endParaRPr lang="en-GB" sz="2500" dirty="0"/>
          </a:p>
        </p:txBody>
      </p:sp>
    </p:spTree>
    <p:extLst>
      <p:ext uri="{BB962C8B-B14F-4D97-AF65-F5344CB8AC3E}">
        <p14:creationId xmlns:p14="http://schemas.microsoft.com/office/powerpoint/2010/main" val="4126379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87624" y="6309320"/>
            <a:ext cx="6120680" cy="36004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500" dirty="0" smtClean="0">
                <a:solidFill>
                  <a:schemeClr val="bg1"/>
                </a:solidFill>
              </a:rPr>
              <a:t>THE EVOLVING PHYSIOTHERAPIST</a:t>
            </a:r>
            <a:endParaRPr lang="en-GB" sz="2500" dirty="0">
              <a:solidFill>
                <a:schemeClr val="bg1"/>
              </a:solidFill>
            </a:endParaRPr>
          </a:p>
        </p:txBody>
      </p:sp>
      <p:pic>
        <p:nvPicPr>
          <p:cNvPr id="5" name="Content Placeholder 4"/>
          <p:cNvPicPr>
            <a:picLocks noGrp="1"/>
          </p:cNvPicPr>
          <p:nvPr>
            <p:ph sz="quarter" idx="10"/>
          </p:nvPr>
        </p:nvPicPr>
        <p:blipFill>
          <a:blip r:embed="rId2">
            <a:extLst>
              <a:ext uri="{28A0092B-C50C-407E-A947-70E740481C1C}">
                <a14:useLocalDpi xmlns:a14="http://schemas.microsoft.com/office/drawing/2010/main" val="0"/>
              </a:ext>
            </a:extLst>
          </a:blip>
          <a:stretch>
            <a:fillRect/>
          </a:stretch>
        </p:blipFill>
        <p:spPr>
          <a:xfrm>
            <a:off x="2051720" y="1340768"/>
            <a:ext cx="5112568" cy="4536504"/>
          </a:xfrm>
          <a:prstGeom prst="rect">
            <a:avLst/>
          </a:prstGeom>
        </p:spPr>
      </p:pic>
    </p:spTree>
    <p:extLst>
      <p:ext uri="{BB962C8B-B14F-4D97-AF65-F5344CB8AC3E}">
        <p14:creationId xmlns:p14="http://schemas.microsoft.com/office/powerpoint/2010/main" val="3272154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87624" y="6309320"/>
            <a:ext cx="6120680" cy="36004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500" dirty="0" smtClean="0"/>
              <a:t>THE EVOLVING PHYSIOTHERAPIST</a:t>
            </a:r>
            <a:endParaRPr lang="en-GB" sz="2500" dirty="0"/>
          </a:p>
        </p:txBody>
      </p:sp>
      <p:sp>
        <p:nvSpPr>
          <p:cNvPr id="5" name="Title 1"/>
          <p:cNvSpPr txBox="1">
            <a:spLocks/>
          </p:cNvSpPr>
          <p:nvPr/>
        </p:nvSpPr>
        <p:spPr>
          <a:xfrm>
            <a:off x="457200" y="908720"/>
            <a:ext cx="8229600" cy="652934"/>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600" b="1" dirty="0" smtClean="0"/>
              <a:t>MILESTONES</a:t>
            </a:r>
            <a:endParaRPr lang="en-GB" sz="3600" b="1" dirty="0"/>
          </a:p>
        </p:txBody>
      </p:sp>
      <p:sp>
        <p:nvSpPr>
          <p:cNvPr id="7" name="Rectangle 6"/>
          <p:cNvSpPr/>
          <p:nvPr/>
        </p:nvSpPr>
        <p:spPr>
          <a:xfrm>
            <a:off x="1403648" y="2204864"/>
            <a:ext cx="7128792" cy="2246769"/>
          </a:xfrm>
          <a:prstGeom prst="rect">
            <a:avLst/>
          </a:prstGeom>
        </p:spPr>
        <p:txBody>
          <a:bodyPr wrap="square">
            <a:spAutoFit/>
          </a:bodyPr>
          <a:lstStyle/>
          <a:p>
            <a:r>
              <a:rPr lang="en-GB" sz="2800" b="1" dirty="0"/>
              <a:t>Then: </a:t>
            </a:r>
            <a:r>
              <a:rPr lang="en-GB" sz="2800" b="1" dirty="0" smtClean="0"/>
              <a:t/>
            </a:r>
            <a:br>
              <a:rPr lang="en-GB" sz="2800" b="1" dirty="0" smtClean="0"/>
            </a:br>
            <a:r>
              <a:rPr lang="en-GB" sz="2800" b="1" dirty="0" smtClean="0"/>
              <a:t>Founded </a:t>
            </a:r>
            <a:r>
              <a:rPr lang="en-GB" sz="2800" b="1" dirty="0"/>
              <a:t>by four nurses in 1894, the CSP was awarded its Royal Charter in 1920 and has become the profession's leading membership organisation in the UK.</a:t>
            </a:r>
          </a:p>
        </p:txBody>
      </p:sp>
    </p:spTree>
    <p:extLst>
      <p:ext uri="{BB962C8B-B14F-4D97-AF65-F5344CB8AC3E}">
        <p14:creationId xmlns:p14="http://schemas.microsoft.com/office/powerpoint/2010/main" val="4189223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87624" y="6309320"/>
            <a:ext cx="6120680" cy="36004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500" dirty="0" smtClean="0"/>
              <a:t>THE EVOLVING PHYSIOTHERAPIST</a:t>
            </a:r>
            <a:endParaRPr lang="en-GB" sz="2500" dirty="0"/>
          </a:p>
        </p:txBody>
      </p:sp>
      <p:sp>
        <p:nvSpPr>
          <p:cNvPr id="8" name="Title 1"/>
          <p:cNvSpPr txBox="1">
            <a:spLocks/>
          </p:cNvSpPr>
          <p:nvPr/>
        </p:nvSpPr>
        <p:spPr>
          <a:xfrm>
            <a:off x="457200" y="908720"/>
            <a:ext cx="8229600" cy="652934"/>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600" b="1" dirty="0" smtClean="0"/>
              <a:t>MILESTONES</a:t>
            </a:r>
            <a:endParaRPr lang="en-GB" sz="3600" b="1" dirty="0"/>
          </a:p>
        </p:txBody>
      </p:sp>
      <p:sp>
        <p:nvSpPr>
          <p:cNvPr id="9" name="Rectangle 8"/>
          <p:cNvSpPr/>
          <p:nvPr/>
        </p:nvSpPr>
        <p:spPr>
          <a:xfrm>
            <a:off x="1403648" y="2204864"/>
            <a:ext cx="7128792" cy="3539430"/>
          </a:xfrm>
          <a:prstGeom prst="rect">
            <a:avLst/>
          </a:prstGeom>
        </p:spPr>
        <p:txBody>
          <a:bodyPr wrap="square">
            <a:spAutoFit/>
          </a:bodyPr>
          <a:lstStyle/>
          <a:p>
            <a:r>
              <a:rPr lang="en-GB" sz="2800" b="1" dirty="0" smtClean="0"/>
              <a:t>Now</a:t>
            </a:r>
            <a:r>
              <a:rPr lang="en-GB" sz="2800" b="1" dirty="0"/>
              <a:t>: </a:t>
            </a:r>
            <a:r>
              <a:rPr lang="en-GB" sz="2800" b="1" dirty="0" smtClean="0"/>
              <a:t/>
            </a:r>
            <a:br>
              <a:rPr lang="en-GB" sz="2800" b="1" dirty="0" smtClean="0"/>
            </a:br>
            <a:r>
              <a:rPr lang="en-GB" sz="2800" b="1" dirty="0" smtClean="0"/>
              <a:t>On </a:t>
            </a:r>
            <a:r>
              <a:rPr lang="en-GB" sz="2800" b="1" dirty="0"/>
              <a:t>20 August 2013 the senior Health Minister for England signed the Statutory Instrument No 1855 Medicines: The Human Medicines (Amendment) Regulations 2013 giving physiotherapists and podiatrists the right to undertake full independent prescribing after suitable training. </a:t>
            </a:r>
          </a:p>
        </p:txBody>
      </p:sp>
    </p:spTree>
    <p:extLst>
      <p:ext uri="{BB962C8B-B14F-4D97-AF65-F5344CB8AC3E}">
        <p14:creationId xmlns:p14="http://schemas.microsoft.com/office/powerpoint/2010/main" val="1603576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87624" y="6309320"/>
            <a:ext cx="6120680" cy="36004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500" dirty="0" smtClean="0"/>
              <a:t>THE EVOLVING PHYSIOTHERAPIST</a:t>
            </a:r>
            <a:endParaRPr lang="en-GB" sz="2500" dirty="0"/>
          </a:p>
        </p:txBody>
      </p:sp>
      <p:sp>
        <p:nvSpPr>
          <p:cNvPr id="6" name="Rectangle 5"/>
          <p:cNvSpPr/>
          <p:nvPr/>
        </p:nvSpPr>
        <p:spPr>
          <a:xfrm>
            <a:off x="1403648" y="1281763"/>
            <a:ext cx="7128792" cy="954107"/>
          </a:xfrm>
          <a:prstGeom prst="rect">
            <a:avLst/>
          </a:prstGeom>
        </p:spPr>
        <p:txBody>
          <a:bodyPr wrap="square">
            <a:spAutoFit/>
          </a:bodyPr>
          <a:lstStyle/>
          <a:p>
            <a:r>
              <a:rPr lang="en-GB" sz="2800" b="1" dirty="0" smtClean="0"/>
              <a:t>Research </a:t>
            </a:r>
            <a:r>
              <a:rPr lang="en-GB" sz="2800" b="1" dirty="0" err="1" smtClean="0"/>
              <a:t>catalyzed</a:t>
            </a:r>
            <a:r>
              <a:rPr lang="en-GB" sz="2800" b="1" dirty="0" smtClean="0"/>
              <a:t> the physiotherapy (physical therapy) movement</a:t>
            </a:r>
            <a:endParaRPr lang="en-GB" sz="2800" b="1"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2298666"/>
            <a:ext cx="5184576" cy="3362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5502103" y="5661248"/>
            <a:ext cx="1734193" cy="369332"/>
          </a:xfrm>
          <a:prstGeom prst="rect">
            <a:avLst/>
          </a:prstGeom>
        </p:spPr>
        <p:txBody>
          <a:bodyPr wrap="none">
            <a:spAutoFit/>
          </a:bodyPr>
          <a:lstStyle/>
          <a:p>
            <a:r>
              <a:rPr lang="en-GB" b="1" dirty="0"/>
              <a:t>Ref: Tom Groom</a:t>
            </a:r>
            <a:endParaRPr lang="en-GB" dirty="0"/>
          </a:p>
        </p:txBody>
      </p:sp>
    </p:spTree>
    <p:extLst>
      <p:ext uri="{BB962C8B-B14F-4D97-AF65-F5344CB8AC3E}">
        <p14:creationId xmlns:p14="http://schemas.microsoft.com/office/powerpoint/2010/main" val="1973881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87624" y="6309320"/>
            <a:ext cx="6120680" cy="36004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500" dirty="0" smtClean="0"/>
              <a:t>THE EVOLVING PHYSIOTHERAPIST</a:t>
            </a:r>
            <a:endParaRPr lang="en-GB" sz="25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2359" y="1556792"/>
            <a:ext cx="6105803" cy="4032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Bent Arrow 2"/>
          <p:cNvSpPr/>
          <p:nvPr/>
        </p:nvSpPr>
        <p:spPr>
          <a:xfrm rot="5400000">
            <a:off x="5100215" y="2013341"/>
            <a:ext cx="1246575" cy="1870957"/>
          </a:xfrm>
          <a:prstGeom prst="bentArrow">
            <a:avLst>
              <a:gd name="adj1" fmla="val 26862"/>
              <a:gd name="adj2" fmla="val 31684"/>
              <a:gd name="adj3" fmla="val 36569"/>
              <a:gd name="adj4" fmla="val 23204"/>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a:solidFill>
                <a:schemeClr val="tx1"/>
              </a:solidFill>
            </a:endParaRPr>
          </a:p>
        </p:txBody>
      </p:sp>
      <p:sp>
        <p:nvSpPr>
          <p:cNvPr id="8" name="Bent Arrow 7"/>
          <p:cNvSpPr/>
          <p:nvPr/>
        </p:nvSpPr>
        <p:spPr>
          <a:xfrm rot="16200000">
            <a:off x="2507927" y="3332833"/>
            <a:ext cx="1246575" cy="1870957"/>
          </a:xfrm>
          <a:prstGeom prst="bentArrow">
            <a:avLst>
              <a:gd name="adj1" fmla="val 26862"/>
              <a:gd name="adj2" fmla="val 31684"/>
              <a:gd name="adj3" fmla="val 36569"/>
              <a:gd name="adj4" fmla="val 23204"/>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210699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87624" y="6309320"/>
            <a:ext cx="6120680" cy="36004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500" dirty="0" smtClean="0"/>
              <a:t>THE EVOLVING PHYSIOTHERAPIST</a:t>
            </a:r>
            <a:endParaRPr lang="en-GB" sz="2500" dirty="0"/>
          </a:p>
        </p:txBody>
      </p:sp>
      <p:sp>
        <p:nvSpPr>
          <p:cNvPr id="5" name="Title 1"/>
          <p:cNvSpPr txBox="1">
            <a:spLocks/>
          </p:cNvSpPr>
          <p:nvPr/>
        </p:nvSpPr>
        <p:spPr>
          <a:xfrm>
            <a:off x="457200" y="908720"/>
            <a:ext cx="8229600" cy="652934"/>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600" b="1" dirty="0"/>
              <a:t>THE GAME-CHANGERS</a:t>
            </a:r>
          </a:p>
        </p:txBody>
      </p:sp>
      <p:pic>
        <p:nvPicPr>
          <p:cNvPr id="6" name="Picture 5"/>
          <p:cNvPicPr/>
          <p:nvPr/>
        </p:nvPicPr>
        <p:blipFill>
          <a:blip r:embed="rId2" cstate="print">
            <a:extLst>
              <a:ext uri="{28A0092B-C50C-407E-A947-70E740481C1C}">
                <a14:useLocalDpi xmlns:a14="http://schemas.microsoft.com/office/drawing/2010/main" val="0"/>
              </a:ext>
            </a:extLst>
          </a:blip>
          <a:stretch>
            <a:fillRect/>
          </a:stretch>
        </p:blipFill>
        <p:spPr>
          <a:xfrm>
            <a:off x="1835696" y="1700808"/>
            <a:ext cx="5472608" cy="4320480"/>
          </a:xfrm>
          <a:prstGeom prst="rect">
            <a:avLst/>
          </a:prstGeom>
        </p:spPr>
      </p:pic>
    </p:spTree>
    <p:extLst>
      <p:ext uri="{BB962C8B-B14F-4D97-AF65-F5344CB8AC3E}">
        <p14:creationId xmlns:p14="http://schemas.microsoft.com/office/powerpoint/2010/main" val="385577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87624" y="6309320"/>
            <a:ext cx="6120680" cy="36004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500" dirty="0" smtClean="0"/>
              <a:t>THE EVOLVING PHYSIOTHERAPIST</a:t>
            </a:r>
            <a:endParaRPr lang="en-GB" sz="2500" dirty="0"/>
          </a:p>
        </p:txBody>
      </p:sp>
      <p:sp>
        <p:nvSpPr>
          <p:cNvPr id="5" name="Title 1"/>
          <p:cNvSpPr txBox="1">
            <a:spLocks/>
          </p:cNvSpPr>
          <p:nvPr/>
        </p:nvSpPr>
        <p:spPr>
          <a:xfrm>
            <a:off x="457200" y="908720"/>
            <a:ext cx="8229600" cy="652934"/>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600" b="1" dirty="0"/>
              <a:t>THE GAME-CHANGERS</a:t>
            </a:r>
          </a:p>
        </p:txBody>
      </p:sp>
      <p:pic>
        <p:nvPicPr>
          <p:cNvPr id="6" name="Picture 5"/>
          <p:cNvPicPr/>
          <p:nvPr/>
        </p:nvPicPr>
        <p:blipFill>
          <a:blip r:embed="rId2">
            <a:extLst>
              <a:ext uri="{28A0092B-C50C-407E-A947-70E740481C1C}">
                <a14:useLocalDpi xmlns:a14="http://schemas.microsoft.com/office/drawing/2010/main" val="0"/>
              </a:ext>
            </a:extLst>
          </a:blip>
          <a:stretch>
            <a:fillRect/>
          </a:stretch>
        </p:blipFill>
        <p:spPr>
          <a:xfrm>
            <a:off x="1907704" y="1700808"/>
            <a:ext cx="5400600" cy="4320480"/>
          </a:xfrm>
          <a:prstGeom prst="rect">
            <a:avLst/>
          </a:prstGeom>
        </p:spPr>
      </p:pic>
    </p:spTree>
    <p:extLst>
      <p:ext uri="{BB962C8B-B14F-4D97-AF65-F5344CB8AC3E}">
        <p14:creationId xmlns:p14="http://schemas.microsoft.com/office/powerpoint/2010/main" val="2472243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87624" y="6309320"/>
            <a:ext cx="6120680" cy="36004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500" dirty="0" smtClean="0"/>
              <a:t>THE EVOLVING PHYSIOTHERAPIST</a:t>
            </a:r>
            <a:endParaRPr lang="en-GB" sz="2500" dirty="0"/>
          </a:p>
        </p:txBody>
      </p:sp>
      <p:sp>
        <p:nvSpPr>
          <p:cNvPr id="6" name="Title 1"/>
          <p:cNvSpPr txBox="1">
            <a:spLocks/>
          </p:cNvSpPr>
          <p:nvPr/>
        </p:nvSpPr>
        <p:spPr>
          <a:xfrm>
            <a:off x="457200" y="908720"/>
            <a:ext cx="8229600" cy="652934"/>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600" b="1" dirty="0"/>
              <a:t>THE GAME-CHANGERS</a:t>
            </a:r>
          </a:p>
        </p:txBody>
      </p:sp>
      <p:pic>
        <p:nvPicPr>
          <p:cNvPr id="7" name="Picture 6"/>
          <p:cNvPicPr/>
          <p:nvPr/>
        </p:nvPicPr>
        <p:blipFill>
          <a:blip r:embed="rId2">
            <a:extLst>
              <a:ext uri="{28A0092B-C50C-407E-A947-70E740481C1C}">
                <a14:useLocalDpi xmlns:a14="http://schemas.microsoft.com/office/drawing/2010/main" val="0"/>
              </a:ext>
            </a:extLst>
          </a:blip>
          <a:stretch>
            <a:fillRect/>
          </a:stretch>
        </p:blipFill>
        <p:spPr>
          <a:xfrm>
            <a:off x="1763688" y="1700808"/>
            <a:ext cx="5544616" cy="4320480"/>
          </a:xfrm>
          <a:prstGeom prst="rect">
            <a:avLst/>
          </a:prstGeom>
        </p:spPr>
      </p:pic>
    </p:spTree>
    <p:extLst>
      <p:ext uri="{BB962C8B-B14F-4D97-AF65-F5344CB8AC3E}">
        <p14:creationId xmlns:p14="http://schemas.microsoft.com/office/powerpoint/2010/main" val="1581188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87624" y="6309320"/>
            <a:ext cx="6120680" cy="36004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500" dirty="0" smtClean="0"/>
              <a:t>THE EVOLVING PHYSIOTHERAPIST</a:t>
            </a:r>
            <a:endParaRPr lang="en-GB" sz="2500" dirty="0"/>
          </a:p>
        </p:txBody>
      </p:sp>
      <p:sp>
        <p:nvSpPr>
          <p:cNvPr id="5" name="Title 1"/>
          <p:cNvSpPr txBox="1">
            <a:spLocks/>
          </p:cNvSpPr>
          <p:nvPr/>
        </p:nvSpPr>
        <p:spPr>
          <a:xfrm>
            <a:off x="457200" y="908720"/>
            <a:ext cx="8229600" cy="652934"/>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800" b="1" dirty="0"/>
              <a:t>OUR CURRENT PROFESSIONAL STANDING</a:t>
            </a:r>
          </a:p>
        </p:txBody>
      </p:sp>
      <p:sp>
        <p:nvSpPr>
          <p:cNvPr id="6" name="Rectangle 5"/>
          <p:cNvSpPr/>
          <p:nvPr/>
        </p:nvSpPr>
        <p:spPr>
          <a:xfrm>
            <a:off x="1403648" y="1916832"/>
            <a:ext cx="7128792" cy="3785652"/>
          </a:xfrm>
          <a:prstGeom prst="rect">
            <a:avLst/>
          </a:prstGeom>
        </p:spPr>
        <p:txBody>
          <a:bodyPr wrap="square">
            <a:spAutoFit/>
          </a:bodyPr>
          <a:lstStyle/>
          <a:p>
            <a:r>
              <a:rPr lang="en-GB" sz="2400" b="1" dirty="0"/>
              <a:t>What does it really mean to be a modern physiotherapist?</a:t>
            </a:r>
          </a:p>
          <a:p>
            <a:r>
              <a:rPr lang="en-GB" sz="2400" b="1" dirty="0"/>
              <a:t> </a:t>
            </a:r>
          </a:p>
          <a:p>
            <a:r>
              <a:rPr lang="en-GB" sz="2400" b="1" dirty="0">
                <a:sym typeface="Symbol"/>
              </a:rPr>
              <a:t></a:t>
            </a:r>
            <a:r>
              <a:rPr lang="en-GB" sz="2400" b="1" dirty="0"/>
              <a:t> Personalised Care</a:t>
            </a:r>
          </a:p>
          <a:p>
            <a:r>
              <a:rPr lang="en-GB" sz="2400" b="1" dirty="0"/>
              <a:t> </a:t>
            </a:r>
          </a:p>
          <a:p>
            <a:r>
              <a:rPr lang="en-GB" sz="2400" b="1" dirty="0">
                <a:sym typeface="Symbol"/>
              </a:rPr>
              <a:t></a:t>
            </a:r>
            <a:r>
              <a:rPr lang="en-GB" sz="2400" b="1" dirty="0"/>
              <a:t> Leaders in Patient Education</a:t>
            </a:r>
          </a:p>
          <a:p>
            <a:r>
              <a:rPr lang="en-GB" sz="2400" b="1" dirty="0"/>
              <a:t> </a:t>
            </a:r>
          </a:p>
          <a:p>
            <a:r>
              <a:rPr lang="en-GB" sz="2400" b="1" dirty="0">
                <a:sym typeface="Symbol"/>
              </a:rPr>
              <a:t></a:t>
            </a:r>
            <a:r>
              <a:rPr lang="en-GB" sz="2400" b="1" dirty="0"/>
              <a:t> Pro-active Care</a:t>
            </a:r>
          </a:p>
          <a:p>
            <a:r>
              <a:rPr lang="en-GB" sz="2400" b="1" dirty="0"/>
              <a:t> </a:t>
            </a:r>
          </a:p>
          <a:p>
            <a:r>
              <a:rPr lang="en-GB" sz="2400" b="1" dirty="0">
                <a:sym typeface="Symbol"/>
              </a:rPr>
              <a:t></a:t>
            </a:r>
            <a:r>
              <a:rPr lang="en-GB" sz="2400" b="1" dirty="0"/>
              <a:t> Longer Term Intervention</a:t>
            </a:r>
          </a:p>
        </p:txBody>
      </p:sp>
    </p:spTree>
    <p:extLst>
      <p:ext uri="{BB962C8B-B14F-4D97-AF65-F5344CB8AC3E}">
        <p14:creationId xmlns:p14="http://schemas.microsoft.com/office/powerpoint/2010/main" val="1779556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87624" y="6309320"/>
            <a:ext cx="6120680" cy="36004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500" dirty="0" smtClean="0"/>
              <a:t>THE EVOLVING PHYSIOTHERAPIST</a:t>
            </a:r>
            <a:endParaRPr lang="en-GB" sz="2500" dirty="0"/>
          </a:p>
        </p:txBody>
      </p:sp>
      <p:sp>
        <p:nvSpPr>
          <p:cNvPr id="5" name="Title 1"/>
          <p:cNvSpPr txBox="1">
            <a:spLocks/>
          </p:cNvSpPr>
          <p:nvPr/>
        </p:nvSpPr>
        <p:spPr>
          <a:xfrm>
            <a:off x="457200" y="908720"/>
            <a:ext cx="8229600" cy="652934"/>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600" b="1" dirty="0"/>
              <a:t>THE FUTURE….</a:t>
            </a:r>
          </a:p>
        </p:txBody>
      </p:sp>
      <p:sp>
        <p:nvSpPr>
          <p:cNvPr id="6" name="Rectangle 5"/>
          <p:cNvSpPr/>
          <p:nvPr/>
        </p:nvSpPr>
        <p:spPr>
          <a:xfrm>
            <a:off x="1403648" y="1916832"/>
            <a:ext cx="7128792" cy="1569660"/>
          </a:xfrm>
          <a:prstGeom prst="rect">
            <a:avLst/>
          </a:prstGeom>
        </p:spPr>
        <p:txBody>
          <a:bodyPr wrap="square">
            <a:spAutoFit/>
          </a:bodyPr>
          <a:lstStyle/>
          <a:p>
            <a:pPr marL="342900" indent="-342900">
              <a:buFont typeface="Arial" panose="020B0604020202020204" pitchFamily="34" charset="0"/>
              <a:buChar char="•"/>
            </a:pPr>
            <a:r>
              <a:rPr lang="en-GB" sz="3200" b="1" dirty="0" smtClean="0"/>
              <a:t>External Factors</a:t>
            </a:r>
          </a:p>
          <a:p>
            <a:endParaRPr lang="en-GB" sz="3200" b="1" dirty="0" smtClean="0"/>
          </a:p>
          <a:p>
            <a:pPr marL="342900" indent="-342900">
              <a:buFont typeface="Arial" panose="020B0604020202020204" pitchFamily="34" charset="0"/>
              <a:buChar char="•"/>
            </a:pPr>
            <a:r>
              <a:rPr lang="en-GB" sz="3200" b="1" dirty="0" smtClean="0"/>
              <a:t>Internal </a:t>
            </a:r>
            <a:r>
              <a:rPr lang="en-GB" sz="3200" b="1" dirty="0"/>
              <a:t>Factors</a:t>
            </a:r>
          </a:p>
        </p:txBody>
      </p:sp>
    </p:spTree>
    <p:extLst>
      <p:ext uri="{BB962C8B-B14F-4D97-AF65-F5344CB8AC3E}">
        <p14:creationId xmlns:p14="http://schemas.microsoft.com/office/powerpoint/2010/main" val="188873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87624" y="6309320"/>
            <a:ext cx="6120680" cy="36004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500" dirty="0" smtClean="0"/>
              <a:t>THE EVOLVING PHYSIOTHERAPIST</a:t>
            </a:r>
            <a:endParaRPr lang="en-GB" sz="2500" dirty="0"/>
          </a:p>
        </p:txBody>
      </p:sp>
      <p:sp>
        <p:nvSpPr>
          <p:cNvPr id="5" name="Title 1"/>
          <p:cNvSpPr txBox="1">
            <a:spLocks/>
          </p:cNvSpPr>
          <p:nvPr/>
        </p:nvSpPr>
        <p:spPr>
          <a:xfrm>
            <a:off x="457200" y="908720"/>
            <a:ext cx="8229600" cy="652934"/>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b="1" dirty="0"/>
              <a:t>HOW ARE WE GOING TO GET THERE?</a:t>
            </a:r>
          </a:p>
        </p:txBody>
      </p:sp>
      <p:sp>
        <p:nvSpPr>
          <p:cNvPr id="6" name="Rectangle 5"/>
          <p:cNvSpPr/>
          <p:nvPr/>
        </p:nvSpPr>
        <p:spPr>
          <a:xfrm>
            <a:off x="1187624" y="3212976"/>
            <a:ext cx="3564396" cy="584775"/>
          </a:xfrm>
          <a:prstGeom prst="rect">
            <a:avLst/>
          </a:prstGeom>
        </p:spPr>
        <p:txBody>
          <a:bodyPr wrap="square">
            <a:spAutoFit/>
          </a:bodyPr>
          <a:lstStyle/>
          <a:p>
            <a:pPr algn="ctr"/>
            <a:r>
              <a:rPr lang="en-GB" sz="3200" b="1" dirty="0">
                <a:solidFill>
                  <a:srgbClr val="FF0000"/>
                </a:solidFill>
              </a:rPr>
              <a:t>Our</a:t>
            </a:r>
            <a:r>
              <a:rPr lang="en-GB" sz="3200" b="1" dirty="0"/>
              <a:t> Vision</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33912" y="1704191"/>
            <a:ext cx="2874392" cy="43192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41879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87624" y="6309320"/>
            <a:ext cx="6120680" cy="36004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500" dirty="0" smtClean="0"/>
              <a:t>THE EVOLVING PHYSIOTHERAPIST</a:t>
            </a:r>
            <a:endParaRPr lang="en-GB" sz="2500" dirty="0"/>
          </a:p>
        </p:txBody>
      </p:sp>
      <p:sp>
        <p:nvSpPr>
          <p:cNvPr id="5" name="Title 1"/>
          <p:cNvSpPr txBox="1">
            <a:spLocks/>
          </p:cNvSpPr>
          <p:nvPr/>
        </p:nvSpPr>
        <p:spPr>
          <a:xfrm>
            <a:off x="457200" y="908720"/>
            <a:ext cx="8229600" cy="652934"/>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800" b="1" dirty="0"/>
              <a:t>THE FUTURE OF PHYSIOTHERAPY IS EXCITING</a:t>
            </a:r>
          </a:p>
        </p:txBody>
      </p:sp>
      <p:pic>
        <p:nvPicPr>
          <p:cNvPr id="6" name="Picture 5"/>
          <p:cNvPicPr/>
          <p:nvPr/>
        </p:nvPicPr>
        <p:blipFill>
          <a:blip r:embed="rId2">
            <a:extLst>
              <a:ext uri="{28A0092B-C50C-407E-A947-70E740481C1C}">
                <a14:useLocalDpi xmlns:a14="http://schemas.microsoft.com/office/drawing/2010/main" val="0"/>
              </a:ext>
            </a:extLst>
          </a:blip>
          <a:stretch>
            <a:fillRect/>
          </a:stretch>
        </p:blipFill>
        <p:spPr>
          <a:xfrm>
            <a:off x="1187624" y="1779270"/>
            <a:ext cx="6634306" cy="4025994"/>
          </a:xfrm>
          <a:prstGeom prst="rect">
            <a:avLst/>
          </a:prstGeom>
        </p:spPr>
      </p:pic>
    </p:spTree>
    <p:extLst>
      <p:ext uri="{BB962C8B-B14F-4D97-AF65-F5344CB8AC3E}">
        <p14:creationId xmlns:p14="http://schemas.microsoft.com/office/powerpoint/2010/main" val="2336280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87624" y="6309320"/>
            <a:ext cx="6120680" cy="36004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500" dirty="0" smtClean="0"/>
              <a:t>THE EVOLVING PHYSIOTHERAPIST</a:t>
            </a:r>
            <a:endParaRPr lang="en-GB" sz="2500" dirty="0"/>
          </a:p>
        </p:txBody>
      </p:sp>
      <p:sp>
        <p:nvSpPr>
          <p:cNvPr id="5" name="Title 1"/>
          <p:cNvSpPr txBox="1">
            <a:spLocks/>
          </p:cNvSpPr>
          <p:nvPr/>
        </p:nvSpPr>
        <p:spPr>
          <a:xfrm>
            <a:off x="457200" y="908720"/>
            <a:ext cx="8229600" cy="652934"/>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600" b="1" dirty="0"/>
              <a:t>FINAL THOUGHTS</a:t>
            </a:r>
          </a:p>
        </p:txBody>
      </p:sp>
      <p:sp>
        <p:nvSpPr>
          <p:cNvPr id="7" name="Rectangle 6"/>
          <p:cNvSpPr/>
          <p:nvPr/>
        </p:nvSpPr>
        <p:spPr>
          <a:xfrm>
            <a:off x="1403648" y="1916832"/>
            <a:ext cx="7128792" cy="3108543"/>
          </a:xfrm>
          <a:prstGeom prst="rect">
            <a:avLst/>
          </a:prstGeom>
        </p:spPr>
        <p:txBody>
          <a:bodyPr wrap="square">
            <a:spAutoFit/>
          </a:bodyPr>
          <a:lstStyle/>
          <a:p>
            <a:pPr marL="342900" indent="-342900">
              <a:buFont typeface="Arial" panose="020B0604020202020204" pitchFamily="34" charset="0"/>
              <a:buChar char="•"/>
            </a:pPr>
            <a:r>
              <a:rPr lang="en-GB" sz="2800" b="1" dirty="0" smtClean="0"/>
              <a:t>Continue To Be Excellent!</a:t>
            </a:r>
          </a:p>
          <a:p>
            <a:pPr marL="342900" indent="-342900">
              <a:buFont typeface="Arial" panose="020B0604020202020204" pitchFamily="34" charset="0"/>
              <a:buChar char="•"/>
            </a:pPr>
            <a:r>
              <a:rPr lang="en-GB" sz="2800" b="1" dirty="0" smtClean="0"/>
              <a:t>Embrace Change, Contradictions And Celebrate Uncertainties</a:t>
            </a:r>
          </a:p>
          <a:p>
            <a:pPr marL="342900" indent="-342900">
              <a:buFont typeface="Arial" panose="020B0604020202020204" pitchFamily="34" charset="0"/>
              <a:buChar char="•"/>
            </a:pPr>
            <a:r>
              <a:rPr lang="en-GB" sz="2800" b="1" dirty="0" smtClean="0"/>
              <a:t>Ask Different Questions</a:t>
            </a:r>
          </a:p>
          <a:p>
            <a:pPr marL="342900" indent="-342900">
              <a:buFont typeface="Arial" panose="020B0604020202020204" pitchFamily="34" charset="0"/>
              <a:buChar char="•"/>
            </a:pPr>
            <a:r>
              <a:rPr lang="en-GB" sz="2800" b="1" dirty="0" smtClean="0"/>
              <a:t>Challenge Ourselves</a:t>
            </a:r>
          </a:p>
          <a:p>
            <a:pPr marL="342900" indent="-342900">
              <a:buFont typeface="Arial" panose="020B0604020202020204" pitchFamily="34" charset="0"/>
              <a:buChar char="•"/>
            </a:pPr>
            <a:r>
              <a:rPr lang="en-GB" sz="2800" b="1" dirty="0" smtClean="0"/>
              <a:t>Keep Up To Date </a:t>
            </a:r>
          </a:p>
          <a:p>
            <a:pPr marL="342900" indent="-342900">
              <a:buFont typeface="Arial" panose="020B0604020202020204" pitchFamily="34" charset="0"/>
              <a:buChar char="•"/>
            </a:pPr>
            <a:r>
              <a:rPr lang="en-GB" sz="2800" b="1" dirty="0" smtClean="0"/>
              <a:t>Evolve </a:t>
            </a:r>
            <a:endParaRPr lang="en-GB" sz="2800" b="1" dirty="0"/>
          </a:p>
        </p:txBody>
      </p:sp>
    </p:spTree>
    <p:extLst>
      <p:ext uri="{BB962C8B-B14F-4D97-AF65-F5344CB8AC3E}">
        <p14:creationId xmlns:p14="http://schemas.microsoft.com/office/powerpoint/2010/main" val="1857928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87624" y="6309320"/>
            <a:ext cx="6120680" cy="36004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500" dirty="0" smtClean="0"/>
              <a:t>THE EVOLVING PHYSIOTHERAPIST</a:t>
            </a:r>
            <a:endParaRPr lang="en-GB" sz="2500" dirty="0"/>
          </a:p>
        </p:txBody>
      </p:sp>
      <p:sp>
        <p:nvSpPr>
          <p:cNvPr id="5" name="Title 1"/>
          <p:cNvSpPr txBox="1">
            <a:spLocks/>
          </p:cNvSpPr>
          <p:nvPr/>
        </p:nvSpPr>
        <p:spPr>
          <a:xfrm>
            <a:off x="457200" y="908720"/>
            <a:ext cx="8229600" cy="65293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600" b="1" dirty="0"/>
              <a:t>ACKNOWLEDGEMENTS</a:t>
            </a:r>
          </a:p>
        </p:txBody>
      </p:sp>
      <p:sp>
        <p:nvSpPr>
          <p:cNvPr id="6" name="Rectangle 5"/>
          <p:cNvSpPr/>
          <p:nvPr/>
        </p:nvSpPr>
        <p:spPr>
          <a:xfrm>
            <a:off x="1403648" y="1916832"/>
            <a:ext cx="7128792" cy="3046988"/>
          </a:xfrm>
          <a:prstGeom prst="rect">
            <a:avLst/>
          </a:prstGeom>
        </p:spPr>
        <p:txBody>
          <a:bodyPr wrap="square">
            <a:spAutoFit/>
          </a:bodyPr>
          <a:lstStyle/>
          <a:p>
            <a:r>
              <a:rPr lang="en-GB" sz="3200" b="1" dirty="0"/>
              <a:t>Thank you to all our patients, colleagues and mentors who share our journey and challenge us to keep learning, thinking, feeling and questioning so that we can help our patients live the highest quality of life possible</a:t>
            </a:r>
            <a:r>
              <a:rPr lang="en-GB" sz="3200" b="1" dirty="0" smtClean="0"/>
              <a:t>.</a:t>
            </a:r>
            <a:endParaRPr lang="en-GB" sz="3200" b="1" dirty="0"/>
          </a:p>
        </p:txBody>
      </p:sp>
    </p:spTree>
    <p:extLst>
      <p:ext uri="{BB962C8B-B14F-4D97-AF65-F5344CB8AC3E}">
        <p14:creationId xmlns:p14="http://schemas.microsoft.com/office/powerpoint/2010/main" val="2880419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87624" y="6309320"/>
            <a:ext cx="6120680" cy="36004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500" dirty="0" smtClean="0"/>
              <a:t>THE EVOLVING PHYSIOTHERAPIST</a:t>
            </a:r>
            <a:endParaRPr lang="en-GB" sz="2500" dirty="0"/>
          </a:p>
        </p:txBody>
      </p:sp>
      <p:sp>
        <p:nvSpPr>
          <p:cNvPr id="5" name="Title 1"/>
          <p:cNvSpPr txBox="1">
            <a:spLocks/>
          </p:cNvSpPr>
          <p:nvPr/>
        </p:nvSpPr>
        <p:spPr>
          <a:xfrm>
            <a:off x="457200" y="908720"/>
            <a:ext cx="8229600" cy="792088"/>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800" b="1" dirty="0"/>
              <a:t>BE YOUR OWN INSIPIRATIONAL </a:t>
            </a:r>
            <a:r>
              <a:rPr lang="en-GB" sz="2800" b="1" dirty="0" smtClean="0"/>
              <a:t/>
            </a:r>
            <a:br>
              <a:rPr lang="en-GB" sz="2800" b="1" dirty="0" smtClean="0"/>
            </a:br>
            <a:r>
              <a:rPr lang="en-GB" sz="2800" b="1" dirty="0" smtClean="0"/>
              <a:t>STORY </a:t>
            </a:r>
            <a:r>
              <a:rPr lang="en-GB" sz="2800" b="1" dirty="0"/>
              <a:t>OF SUCCESS</a:t>
            </a:r>
          </a:p>
        </p:txBody>
      </p:sp>
      <p:pic>
        <p:nvPicPr>
          <p:cNvPr id="7" name="Picture 6"/>
          <p:cNvPicPr/>
          <p:nvPr/>
        </p:nvPicPr>
        <p:blipFill>
          <a:blip r:embed="rId2">
            <a:extLst>
              <a:ext uri="{28A0092B-C50C-407E-A947-70E740481C1C}">
                <a14:useLocalDpi xmlns:a14="http://schemas.microsoft.com/office/drawing/2010/main" val="0"/>
              </a:ext>
            </a:extLst>
          </a:blip>
          <a:stretch>
            <a:fillRect/>
          </a:stretch>
        </p:blipFill>
        <p:spPr>
          <a:xfrm>
            <a:off x="1835696" y="1916832"/>
            <a:ext cx="5472608" cy="3901038"/>
          </a:xfrm>
          <a:prstGeom prst="rect">
            <a:avLst/>
          </a:prstGeom>
        </p:spPr>
      </p:pic>
    </p:spTree>
    <p:extLst>
      <p:ext uri="{BB962C8B-B14F-4D97-AF65-F5344CB8AC3E}">
        <p14:creationId xmlns:p14="http://schemas.microsoft.com/office/powerpoint/2010/main" val="1366471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87624" y="6309320"/>
            <a:ext cx="6120680" cy="36004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500" dirty="0" smtClean="0"/>
              <a:t>THE EVOLVING PHYSIOTHERAPIST</a:t>
            </a:r>
            <a:endParaRPr lang="en-GB" sz="2500" dirty="0"/>
          </a:p>
        </p:txBody>
      </p:sp>
      <p:sp>
        <p:nvSpPr>
          <p:cNvPr id="5" name="Title 1"/>
          <p:cNvSpPr txBox="1">
            <a:spLocks/>
          </p:cNvSpPr>
          <p:nvPr/>
        </p:nvSpPr>
        <p:spPr>
          <a:xfrm>
            <a:off x="1030806" y="1484784"/>
            <a:ext cx="7643192" cy="21602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b="1" dirty="0"/>
              <a:t>THANK YOU </a:t>
            </a:r>
            <a:r>
              <a:rPr lang="en-GB" b="1" dirty="0" smtClean="0"/>
              <a:t/>
            </a:r>
            <a:br>
              <a:rPr lang="en-GB" b="1" dirty="0" smtClean="0"/>
            </a:br>
            <a:r>
              <a:rPr lang="en-GB" b="1" dirty="0" smtClean="0"/>
              <a:t>VERY </a:t>
            </a:r>
            <a:r>
              <a:rPr lang="en-GB" b="1" dirty="0"/>
              <a:t>MUCH </a:t>
            </a:r>
            <a:r>
              <a:rPr lang="en-GB" b="1" dirty="0" smtClean="0"/>
              <a:t/>
            </a:r>
            <a:br>
              <a:rPr lang="en-GB" b="1" dirty="0" smtClean="0"/>
            </a:br>
            <a:r>
              <a:rPr lang="en-GB" b="1" dirty="0" smtClean="0"/>
              <a:t>FOR </a:t>
            </a:r>
            <a:r>
              <a:rPr lang="en-GB" b="1" dirty="0"/>
              <a:t>LISTENING</a:t>
            </a:r>
          </a:p>
        </p:txBody>
      </p:sp>
      <p:sp>
        <p:nvSpPr>
          <p:cNvPr id="6" name="Rectangle 5"/>
          <p:cNvSpPr/>
          <p:nvPr/>
        </p:nvSpPr>
        <p:spPr>
          <a:xfrm>
            <a:off x="1419359" y="3822984"/>
            <a:ext cx="7128792" cy="923330"/>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ctr"/>
            <a:r>
              <a:rPr lang="en-GB" sz="5400" b="1" dirty="0">
                <a:solidFill>
                  <a:srgbClr val="FF0000"/>
                </a:solidFill>
                <a:effectLst>
                  <a:outerShdw blurRad="38100" dist="38100" dir="2700000" algn="tl">
                    <a:srgbClr val="000000">
                      <a:alpha val="43137"/>
                    </a:srgbClr>
                  </a:outerShdw>
                </a:effectLst>
              </a:rPr>
              <a:t>QUESTIONS?</a:t>
            </a:r>
          </a:p>
        </p:txBody>
      </p:sp>
    </p:spTree>
    <p:extLst>
      <p:ext uri="{BB962C8B-B14F-4D97-AF65-F5344CB8AC3E}">
        <p14:creationId xmlns:p14="http://schemas.microsoft.com/office/powerpoint/2010/main" val="2612645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6309320"/>
            <a:ext cx="6120680" cy="360040"/>
          </a:xfrm>
        </p:spPr>
        <p:txBody>
          <a:bodyPr>
            <a:normAutofit fontScale="90000"/>
          </a:bodyPr>
          <a:lstStyle/>
          <a:p>
            <a:r>
              <a:rPr lang="en-GB" sz="2800" dirty="0"/>
              <a:t>THE EVOLVING PHYSIOTHERAPIST</a:t>
            </a:r>
          </a:p>
        </p:txBody>
      </p:sp>
      <p:sp>
        <p:nvSpPr>
          <p:cNvPr id="4" name="Rectangle 3"/>
          <p:cNvSpPr/>
          <p:nvPr/>
        </p:nvSpPr>
        <p:spPr>
          <a:xfrm>
            <a:off x="1115616" y="2433955"/>
            <a:ext cx="7920880" cy="2246769"/>
          </a:xfrm>
          <a:prstGeom prst="rect">
            <a:avLst/>
          </a:prstGeom>
        </p:spPr>
        <p:txBody>
          <a:bodyPr wrap="square">
            <a:spAutoFit/>
          </a:bodyPr>
          <a:lstStyle/>
          <a:p>
            <a:r>
              <a:rPr lang="en-GB" sz="2000" b="1" dirty="0" smtClean="0">
                <a:effectLst>
                  <a:outerShdw blurRad="38100" dist="38100" dir="2700000" algn="tl">
                    <a:srgbClr val="000000">
                      <a:alpha val="43137"/>
                    </a:srgbClr>
                  </a:outerShdw>
                </a:effectLst>
              </a:rPr>
              <a:t>Miss </a:t>
            </a:r>
            <a:r>
              <a:rPr lang="en-GB" sz="2000" b="1" dirty="0" err="1" smtClean="0">
                <a:effectLst>
                  <a:outerShdw blurRad="38100" dist="38100" dir="2700000" algn="tl">
                    <a:srgbClr val="000000">
                      <a:alpha val="43137"/>
                    </a:srgbClr>
                  </a:outerShdw>
                </a:effectLst>
              </a:rPr>
              <a:t>Tripti</a:t>
            </a:r>
            <a:r>
              <a:rPr lang="en-GB" sz="2000" b="1" dirty="0" smtClean="0">
                <a:effectLst>
                  <a:outerShdw blurRad="38100" dist="38100" dir="2700000" algn="tl">
                    <a:srgbClr val="000000">
                      <a:alpha val="43137"/>
                    </a:srgbClr>
                  </a:outerShdw>
                </a:effectLst>
              </a:rPr>
              <a:t> </a:t>
            </a:r>
            <a:r>
              <a:rPr lang="en-GB" sz="2000" b="1" dirty="0" err="1" smtClean="0">
                <a:effectLst>
                  <a:outerShdw blurRad="38100" dist="38100" dir="2700000" algn="tl">
                    <a:srgbClr val="000000">
                      <a:alpha val="43137"/>
                    </a:srgbClr>
                  </a:outerShdw>
                </a:effectLst>
              </a:rPr>
              <a:t>Gyan</a:t>
            </a:r>
            <a:r>
              <a:rPr lang="en-GB" sz="2000" b="1" dirty="0" smtClean="0">
                <a:effectLst>
                  <a:outerShdw blurRad="38100" dist="38100" dir="2700000" algn="tl">
                    <a:srgbClr val="000000">
                      <a:alpha val="43137"/>
                    </a:srgbClr>
                  </a:outerShdw>
                </a:effectLst>
              </a:rPr>
              <a:t> MCSP HCPC REG</a:t>
            </a:r>
          </a:p>
          <a:p>
            <a:r>
              <a:rPr lang="en-GB" sz="2000" b="1" dirty="0">
                <a:effectLst>
                  <a:outerShdw blurRad="38100" dist="38100" dir="2700000" algn="tl">
                    <a:srgbClr val="000000">
                      <a:alpha val="43137"/>
                    </a:srgbClr>
                  </a:outerShdw>
                </a:effectLst>
              </a:rPr>
              <a:t> </a:t>
            </a:r>
          </a:p>
          <a:p>
            <a:r>
              <a:rPr lang="en-GB" sz="2000" b="1" dirty="0" smtClean="0"/>
              <a:t>	</a:t>
            </a:r>
            <a:r>
              <a:rPr lang="en-GB" sz="2000" b="1" u="sng" dirty="0" smtClean="0">
                <a:hlinkClick r:id="rId2"/>
              </a:rPr>
              <a:t>www.triptigyan.com</a:t>
            </a:r>
            <a:endParaRPr lang="en-GB" sz="2000" b="1" dirty="0"/>
          </a:p>
          <a:p>
            <a:r>
              <a:rPr lang="en-GB" sz="2000" b="1" dirty="0" smtClean="0"/>
              <a:t>	</a:t>
            </a:r>
            <a:r>
              <a:rPr lang="en-GB" sz="2000" b="1" u="sng" dirty="0" smtClean="0">
                <a:hlinkClick r:id="rId3"/>
              </a:rPr>
              <a:t>Tripti@triptigyan.com</a:t>
            </a:r>
            <a:endParaRPr lang="en-GB" sz="2000" b="1" dirty="0"/>
          </a:p>
          <a:p>
            <a:r>
              <a:rPr lang="en-GB" sz="2000" b="1" dirty="0" smtClean="0"/>
              <a:t>	</a:t>
            </a:r>
            <a:r>
              <a:rPr lang="en-GB" sz="2000" b="1" dirty="0" smtClean="0">
                <a:effectLst>
                  <a:outerShdw blurRad="38100" dist="38100" dir="2700000" algn="tl">
                    <a:srgbClr val="000000">
                      <a:alpha val="43137"/>
                    </a:srgbClr>
                  </a:outerShdw>
                </a:effectLst>
              </a:rPr>
              <a:t>@</a:t>
            </a:r>
            <a:r>
              <a:rPr lang="en-GB" sz="2000" b="1" dirty="0" err="1"/>
              <a:t>TriptiGyan</a:t>
            </a:r>
            <a:r>
              <a:rPr lang="en-GB" sz="2000" b="1" dirty="0"/>
              <a:t>, </a:t>
            </a:r>
            <a:r>
              <a:rPr lang="en-GB" sz="2000" b="1" dirty="0" err="1"/>
              <a:t>Physio</a:t>
            </a:r>
            <a:endParaRPr lang="en-GB" sz="2000" b="1" dirty="0"/>
          </a:p>
          <a:p>
            <a:r>
              <a:rPr lang="en-GB" sz="2000" b="1" dirty="0" smtClean="0"/>
              <a:t>	</a:t>
            </a:r>
            <a:r>
              <a:rPr lang="en-GB" sz="2000" b="1" dirty="0" smtClean="0">
                <a:hlinkClick r:id="rId4"/>
              </a:rPr>
              <a:t>www.linkedin.com/in/triptigyanphysiotherapist</a:t>
            </a:r>
            <a:endParaRPr lang="en-GB" sz="2000" b="1" dirty="0" smtClean="0"/>
          </a:p>
          <a:p>
            <a:r>
              <a:rPr lang="en-GB" sz="2000" b="1" dirty="0" smtClean="0"/>
              <a:t>	</a:t>
            </a:r>
            <a:r>
              <a:rPr lang="en-GB" sz="2000" b="1" dirty="0" smtClean="0">
                <a:hlinkClick r:id="rId5"/>
              </a:rPr>
              <a:t>https</a:t>
            </a:r>
            <a:r>
              <a:rPr lang="en-GB" sz="2000" b="1" dirty="0">
                <a:hlinkClick r:id="rId5"/>
              </a:rPr>
              <a:t>://plus.google.com/+TriptigyanPhysiotherapist</a:t>
            </a:r>
            <a:r>
              <a:rPr lang="en-GB" sz="2000" b="1" dirty="0" smtClean="0">
                <a:hlinkClick r:id="rId5"/>
              </a:rPr>
              <a:t>/</a:t>
            </a:r>
            <a:endParaRPr lang="en-GB" sz="2000" b="1" dirty="0"/>
          </a:p>
        </p:txBody>
      </p:sp>
      <p:sp>
        <p:nvSpPr>
          <p:cNvPr id="5" name="Title 1"/>
          <p:cNvSpPr txBox="1">
            <a:spLocks/>
          </p:cNvSpPr>
          <p:nvPr/>
        </p:nvSpPr>
        <p:spPr>
          <a:xfrm>
            <a:off x="457200" y="908720"/>
            <a:ext cx="8229600" cy="652934"/>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600" b="1" dirty="0" smtClean="0"/>
              <a:t>CONNECT WITH ME</a:t>
            </a:r>
            <a:endParaRPr lang="en-GB" sz="3600" b="1" dirty="0"/>
          </a:p>
        </p:txBody>
      </p:sp>
      <p:pic>
        <p:nvPicPr>
          <p:cNvPr id="3089" name="Picture 17" descr="D:\!Work\Clients\Tripti\Twitter-icon (2).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31640" y="3889420"/>
            <a:ext cx="304800" cy="304800"/>
          </a:xfrm>
          <a:prstGeom prst="rect">
            <a:avLst/>
          </a:prstGeom>
          <a:noFill/>
          <a:extLst>
            <a:ext uri="{909E8E84-426E-40DD-AFC4-6F175D3DCCD1}">
              <a14:hiddenFill xmlns:a14="http://schemas.microsoft.com/office/drawing/2010/main">
                <a:solidFill>
                  <a:srgbClr val="FFFFFF"/>
                </a:solidFill>
              </a14:hiddenFill>
            </a:ext>
          </a:extLst>
        </p:spPr>
      </p:pic>
      <p:pic>
        <p:nvPicPr>
          <p:cNvPr id="3091" name="Picture 19" descr="D:\!Work\Clients\Tripti\Google-Plus-icon (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31640" y="4499020"/>
            <a:ext cx="304800" cy="304800"/>
          </a:xfrm>
          <a:prstGeom prst="rect">
            <a:avLst/>
          </a:prstGeom>
          <a:noFill/>
          <a:extLst>
            <a:ext uri="{909E8E84-426E-40DD-AFC4-6F175D3DCCD1}">
              <a14:hiddenFill xmlns:a14="http://schemas.microsoft.com/office/drawing/2010/main">
                <a:solidFill>
                  <a:srgbClr val="FFFFFF"/>
                </a:solidFill>
              </a14:hiddenFill>
            </a:ext>
          </a:extLst>
        </p:spPr>
      </p:pic>
      <p:pic>
        <p:nvPicPr>
          <p:cNvPr id="3092" name="Picture 20" descr="D:\!Work\Clients\Tripti\House-icon.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306488" y="3229516"/>
            <a:ext cx="355104" cy="355104"/>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descr="D:\!Work\Clients\Tripti\Email-icon (2).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31640" y="3584620"/>
            <a:ext cx="304800" cy="304800"/>
          </a:xfrm>
          <a:prstGeom prst="rect">
            <a:avLst/>
          </a:prstGeom>
          <a:noFill/>
          <a:extLst>
            <a:ext uri="{909E8E84-426E-40DD-AFC4-6F175D3DCCD1}">
              <a14:hiddenFill xmlns:a14="http://schemas.microsoft.com/office/drawing/2010/main">
                <a:solidFill>
                  <a:srgbClr val="FFFFFF"/>
                </a:solidFill>
              </a14:hiddenFill>
            </a:ext>
          </a:extLst>
        </p:spPr>
      </p:pic>
      <p:pic>
        <p:nvPicPr>
          <p:cNvPr id="3093" name="Picture 21" descr="D:\!Work\Clients\Tripti\Linkedin-icon (2).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31640" y="4194220"/>
            <a:ext cx="304800" cy="30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0383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87624" y="6309320"/>
            <a:ext cx="6120680" cy="36004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500" dirty="0" smtClean="0"/>
              <a:t>THE EVOLVING PHYSIOTHERAPIST</a:t>
            </a:r>
            <a:endParaRPr lang="en-GB" sz="2500" dirty="0"/>
          </a:p>
        </p:txBody>
      </p:sp>
      <p:sp>
        <p:nvSpPr>
          <p:cNvPr id="5" name="Title 1"/>
          <p:cNvSpPr txBox="1">
            <a:spLocks/>
          </p:cNvSpPr>
          <p:nvPr/>
        </p:nvSpPr>
        <p:spPr>
          <a:xfrm>
            <a:off x="457200" y="908720"/>
            <a:ext cx="8229600" cy="652934"/>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600" b="1" dirty="0" smtClean="0"/>
              <a:t>Finis</a:t>
            </a:r>
            <a:endParaRPr lang="en-GB" sz="3600" b="1" dirty="0"/>
          </a:p>
        </p:txBody>
      </p:sp>
      <p:sp>
        <p:nvSpPr>
          <p:cNvPr id="6" name="Rectangle 5"/>
          <p:cNvSpPr/>
          <p:nvPr/>
        </p:nvSpPr>
        <p:spPr>
          <a:xfrm>
            <a:off x="1403648" y="1916832"/>
            <a:ext cx="7128792" cy="523220"/>
          </a:xfrm>
          <a:prstGeom prst="rect">
            <a:avLst/>
          </a:prstGeom>
        </p:spPr>
        <p:txBody>
          <a:bodyPr wrap="square">
            <a:spAutoFit/>
          </a:bodyPr>
          <a:lstStyle/>
          <a:p>
            <a:r>
              <a:rPr lang="en-GB" sz="2800" b="1" smtClean="0"/>
              <a:t>Good Bye</a:t>
            </a:r>
            <a:endParaRPr lang="en-GB" sz="2800" b="1" dirty="0"/>
          </a:p>
        </p:txBody>
      </p:sp>
    </p:spTree>
    <p:extLst>
      <p:ext uri="{BB962C8B-B14F-4D97-AF65-F5344CB8AC3E}">
        <p14:creationId xmlns:p14="http://schemas.microsoft.com/office/powerpoint/2010/main" val="2326864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Tripti">
  <a:themeElements>
    <a:clrScheme name="Tripti">
      <a:dk1>
        <a:srgbClr val="17365D"/>
      </a:dk1>
      <a:lt1>
        <a:sysClr val="window" lastClr="FFFFFF"/>
      </a:lt1>
      <a:dk2>
        <a:srgbClr val="17365D"/>
      </a:dk2>
      <a:lt2>
        <a:srgbClr val="C6D9F0"/>
      </a:lt2>
      <a:accent1>
        <a:srgbClr val="FFC000"/>
      </a:accent1>
      <a:accent2>
        <a:srgbClr val="C0504D"/>
      </a:accent2>
      <a:accent3>
        <a:srgbClr val="9BBB59"/>
      </a:accent3>
      <a:accent4>
        <a:srgbClr val="F79646"/>
      </a:accent4>
      <a:accent5>
        <a:srgbClr val="4BACC6"/>
      </a:accent5>
      <a:accent6>
        <a:srgbClr val="284FCA"/>
      </a:accent6>
      <a:hlink>
        <a:srgbClr val="0000FF"/>
      </a:hlink>
      <a:folHlink>
        <a:srgbClr val="5F006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655</TotalTime>
  <Words>254</Words>
  <Application>Microsoft Office PowerPoint</Application>
  <PresentationFormat>On-screen Show (4:3)</PresentationFormat>
  <Paragraphs>83</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Tripti</vt:lpstr>
      <vt:lpstr>PowerPoint Presentation</vt:lpstr>
      <vt:lpstr>THE EVOLVING PHYSIOTHERAPIST</vt:lpstr>
      <vt:lpstr>PowerPoint Presentation</vt:lpstr>
      <vt:lpstr>THE HISTORY OF PHYSIOTHERAPY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EVOLVING PHYSIOTHERAPIST</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dc:creator>
  <cp:lastModifiedBy>Tripti</cp:lastModifiedBy>
  <cp:revision>26</cp:revision>
  <dcterms:created xsi:type="dcterms:W3CDTF">2015-04-30T18:45:45Z</dcterms:created>
  <dcterms:modified xsi:type="dcterms:W3CDTF">2015-05-05T06:19:07Z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