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9"/>
  </p:notesMasterIdLst>
  <p:handoutMasterIdLst>
    <p:handoutMasterId r:id="rId30"/>
  </p:handoutMasterIdLst>
  <p:sldIdLst>
    <p:sldId id="256" r:id="rId5"/>
    <p:sldId id="278" r:id="rId6"/>
    <p:sldId id="259" r:id="rId7"/>
    <p:sldId id="264" r:id="rId8"/>
    <p:sldId id="260" r:id="rId9"/>
    <p:sldId id="257" r:id="rId10"/>
    <p:sldId id="272" r:id="rId11"/>
    <p:sldId id="262" r:id="rId12"/>
    <p:sldId id="263" r:id="rId13"/>
    <p:sldId id="261" r:id="rId14"/>
    <p:sldId id="265" r:id="rId15"/>
    <p:sldId id="267" r:id="rId16"/>
    <p:sldId id="279" r:id="rId17"/>
    <p:sldId id="280" r:id="rId18"/>
    <p:sldId id="269" r:id="rId19"/>
    <p:sldId id="266" r:id="rId20"/>
    <p:sldId id="273" r:id="rId21"/>
    <p:sldId id="275" r:id="rId22"/>
    <p:sldId id="268" r:id="rId23"/>
    <p:sldId id="271" r:id="rId24"/>
    <p:sldId id="276" r:id="rId25"/>
    <p:sldId id="277" r:id="rId26"/>
    <p:sldId id="270" r:id="rId27"/>
    <p:sldId id="281" r:id="rId28"/>
  </p:sldIdLst>
  <p:sldSz cx="9144000" cy="6858000" type="screen4x3"/>
  <p:notesSz cx="6794500" cy="9931400"/>
  <p:embeddedFontLst>
    <p:embeddedFont>
      <p:font typeface="Cambria" panose="02040503050406030204" pitchFamily="18" charset="0"/>
      <p:regular r:id="rId31"/>
      <p:bold r:id="rId32"/>
      <p:italic r:id="rId33"/>
      <p:boldItalic r:id="rId34"/>
    </p:embeddedFont>
    <p:embeddedFont>
      <p:font typeface="AU Passata" panose="020B0503030502030804" pitchFamily="34" charset="0"/>
      <p:regular r:id="rId35"/>
      <p:bold r:id="rId36"/>
    </p:embeddedFont>
    <p:embeddedFont>
      <p:font typeface="Tahoma" panose="020B0604030504040204" pitchFamily="34" charset="0"/>
      <p:regular r:id="rId37"/>
      <p:bold r:id="rId38"/>
    </p:embeddedFont>
    <p:embeddedFont>
      <p:font typeface="Calibri" panose="020F0502020204030204" pitchFamily="34" charset="0"/>
      <p:regular r:id="rId39"/>
      <p:bold r:id="rId40"/>
      <p:italic r:id="rId41"/>
      <p:boldItalic r:id="rId42"/>
    </p:embeddedFont>
  </p:embeddedFontLst>
  <p:defaultTextStyle>
    <a:defPPr>
      <a:defRPr lang="en-US"/>
    </a:defPPr>
    <a:lvl1pPr algn="l" rtl="0" fontAlgn="base">
      <a:lnSpc>
        <a:spcPts val="3600"/>
      </a:lnSpc>
      <a:spcBef>
        <a:spcPct val="0"/>
      </a:spcBef>
      <a:spcAft>
        <a:spcPct val="0"/>
      </a:spcAft>
      <a:buFont typeface="AU Passata" pitchFamily="34" charset="0"/>
      <a:defRPr sz="3600" kern="1200">
        <a:solidFill>
          <a:schemeClr val="tx1"/>
        </a:solidFill>
        <a:latin typeface="AU Passata" pitchFamily="34" charset="0"/>
        <a:ea typeface="+mn-ea"/>
        <a:cs typeface="+mn-cs"/>
      </a:defRPr>
    </a:lvl1pPr>
    <a:lvl2pPr marL="457200" algn="l" rtl="0" fontAlgn="base">
      <a:lnSpc>
        <a:spcPts val="3600"/>
      </a:lnSpc>
      <a:spcBef>
        <a:spcPct val="0"/>
      </a:spcBef>
      <a:spcAft>
        <a:spcPct val="0"/>
      </a:spcAft>
      <a:buFont typeface="AU Passata" pitchFamily="34" charset="0"/>
      <a:defRPr sz="3600" kern="1200">
        <a:solidFill>
          <a:schemeClr val="tx1"/>
        </a:solidFill>
        <a:latin typeface="AU Passata" pitchFamily="34" charset="0"/>
        <a:ea typeface="+mn-ea"/>
        <a:cs typeface="+mn-cs"/>
      </a:defRPr>
    </a:lvl2pPr>
    <a:lvl3pPr marL="914400" algn="l" rtl="0" fontAlgn="base">
      <a:lnSpc>
        <a:spcPts val="3600"/>
      </a:lnSpc>
      <a:spcBef>
        <a:spcPct val="0"/>
      </a:spcBef>
      <a:spcAft>
        <a:spcPct val="0"/>
      </a:spcAft>
      <a:buFont typeface="AU Passata" pitchFamily="34" charset="0"/>
      <a:defRPr sz="3600" kern="1200">
        <a:solidFill>
          <a:schemeClr val="tx1"/>
        </a:solidFill>
        <a:latin typeface="AU Passata" pitchFamily="34" charset="0"/>
        <a:ea typeface="+mn-ea"/>
        <a:cs typeface="+mn-cs"/>
      </a:defRPr>
    </a:lvl3pPr>
    <a:lvl4pPr marL="1371600" algn="l" rtl="0" fontAlgn="base">
      <a:lnSpc>
        <a:spcPts val="3600"/>
      </a:lnSpc>
      <a:spcBef>
        <a:spcPct val="0"/>
      </a:spcBef>
      <a:spcAft>
        <a:spcPct val="0"/>
      </a:spcAft>
      <a:buFont typeface="AU Passata" pitchFamily="34" charset="0"/>
      <a:defRPr sz="3600" kern="1200">
        <a:solidFill>
          <a:schemeClr val="tx1"/>
        </a:solidFill>
        <a:latin typeface="AU Passata" pitchFamily="34" charset="0"/>
        <a:ea typeface="+mn-ea"/>
        <a:cs typeface="+mn-cs"/>
      </a:defRPr>
    </a:lvl4pPr>
    <a:lvl5pPr marL="1828800" algn="l" rtl="0" fontAlgn="base">
      <a:lnSpc>
        <a:spcPts val="3600"/>
      </a:lnSpc>
      <a:spcBef>
        <a:spcPct val="0"/>
      </a:spcBef>
      <a:spcAft>
        <a:spcPct val="0"/>
      </a:spcAft>
      <a:buFont typeface="AU Passata" pitchFamily="34" charset="0"/>
      <a:defRPr sz="3600" kern="1200">
        <a:solidFill>
          <a:schemeClr val="tx1"/>
        </a:solidFill>
        <a:latin typeface="AU Passata" pitchFamily="34" charset="0"/>
        <a:ea typeface="+mn-ea"/>
        <a:cs typeface="+mn-cs"/>
      </a:defRPr>
    </a:lvl5pPr>
    <a:lvl6pPr marL="2286000" algn="l" defTabSz="914400" rtl="0" eaLnBrk="1" latinLnBrk="0" hangingPunct="1">
      <a:defRPr sz="3600" kern="1200">
        <a:solidFill>
          <a:schemeClr val="tx1"/>
        </a:solidFill>
        <a:latin typeface="AU Passata" pitchFamily="34" charset="0"/>
        <a:ea typeface="+mn-ea"/>
        <a:cs typeface="+mn-cs"/>
      </a:defRPr>
    </a:lvl6pPr>
    <a:lvl7pPr marL="2743200" algn="l" defTabSz="914400" rtl="0" eaLnBrk="1" latinLnBrk="0" hangingPunct="1">
      <a:defRPr sz="3600" kern="1200">
        <a:solidFill>
          <a:schemeClr val="tx1"/>
        </a:solidFill>
        <a:latin typeface="AU Passata" pitchFamily="34" charset="0"/>
        <a:ea typeface="+mn-ea"/>
        <a:cs typeface="+mn-cs"/>
      </a:defRPr>
    </a:lvl7pPr>
    <a:lvl8pPr marL="3200400" algn="l" defTabSz="914400" rtl="0" eaLnBrk="1" latinLnBrk="0" hangingPunct="1">
      <a:defRPr sz="3600" kern="1200">
        <a:solidFill>
          <a:schemeClr val="tx1"/>
        </a:solidFill>
        <a:latin typeface="AU Passata" pitchFamily="34" charset="0"/>
        <a:ea typeface="+mn-ea"/>
        <a:cs typeface="+mn-cs"/>
      </a:defRPr>
    </a:lvl8pPr>
    <a:lvl9pPr marL="3657600" algn="l" defTabSz="914400" rtl="0" eaLnBrk="1" latinLnBrk="0" hangingPunct="1">
      <a:defRPr sz="3600" kern="1200">
        <a:solidFill>
          <a:schemeClr val="tx1"/>
        </a:solidFill>
        <a:latin typeface="AU Passat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AE02"/>
    <a:srgbClr val="003399"/>
    <a:srgbClr val="03428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llemlayou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88" autoAdjust="0"/>
    <p:restoredTop sz="93465" autoAdjust="0"/>
  </p:normalViewPr>
  <p:slideViewPr>
    <p:cSldViewPr showGuides="1">
      <p:cViewPr>
        <p:scale>
          <a:sx n="90" d="100"/>
          <a:sy n="90" d="100"/>
        </p:scale>
        <p:origin x="-726" y="7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9.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font" Target="fonts/font1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41"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font" Target="fonts/font5.fntdata"/><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16A505-AFCD-47C5-A91D-014153CB299E}" type="doc">
      <dgm:prSet loTypeId="urn:microsoft.com/office/officeart/2005/8/layout/cycle1" loCatId="cycle" qsTypeId="urn:microsoft.com/office/officeart/2005/8/quickstyle/simple1" qsCatId="simple" csTypeId="urn:microsoft.com/office/officeart/2005/8/colors/accent0_1" csCatId="mainScheme" phldr="1"/>
      <dgm:spPr/>
      <dgm:t>
        <a:bodyPr/>
        <a:lstStyle/>
        <a:p>
          <a:endParaRPr lang="da-DK"/>
        </a:p>
      </dgm:t>
    </dgm:pt>
    <dgm:pt modelId="{5380BE3B-093E-4E62-8325-1C5AD1C8D735}">
      <dgm:prSet phldrT="[Text]" custT="1"/>
      <dgm:spPr>
        <a:xfrm>
          <a:off x="1249135" y="0"/>
          <a:ext cx="445014" cy="243903"/>
        </a:xfrm>
      </dgm:spPr>
      <dgm:t>
        <a:bodyPr/>
        <a:lstStyle/>
        <a:p>
          <a:r>
            <a:rPr lang="da-DK" sz="800" b="0" i="1" dirty="0" smtClean="0">
              <a:latin typeface="Cambria"/>
              <a:ea typeface="+mn-ea"/>
              <a:cs typeface="+mn-cs"/>
            </a:rPr>
            <a:t>cis</a:t>
          </a:r>
          <a:r>
            <a:rPr lang="da-DK" sz="800" b="0" i="0" dirty="0" smtClean="0">
              <a:latin typeface="Cambria"/>
              <a:ea typeface="+mn-ea"/>
              <a:cs typeface="+mn-cs"/>
            </a:rPr>
            <a:t>- </a:t>
          </a:r>
          <a:r>
            <a:rPr lang="da-DK" sz="800" b="0" i="0" dirty="0" err="1" smtClean="0">
              <a:latin typeface="Cambria"/>
              <a:ea typeface="+mn-ea"/>
              <a:cs typeface="+mn-cs"/>
            </a:rPr>
            <a:t>Aconitate</a:t>
          </a:r>
          <a:endParaRPr lang="da-DK" sz="800" b="0" i="1" dirty="0">
            <a:latin typeface="Cambria"/>
            <a:ea typeface="+mn-ea"/>
            <a:cs typeface="+mn-cs"/>
          </a:endParaRPr>
        </a:p>
      </dgm:t>
    </dgm:pt>
    <dgm:pt modelId="{7FBA480B-C11D-4211-B77A-6AF47806821F}" type="parTrans" cxnId="{6C389EA1-5CB8-4138-BCAD-AA157C064525}">
      <dgm:prSet/>
      <dgm:spPr/>
      <dgm:t>
        <a:bodyPr/>
        <a:lstStyle/>
        <a:p>
          <a:endParaRPr lang="da-DK"/>
        </a:p>
      </dgm:t>
    </dgm:pt>
    <dgm:pt modelId="{6AF31F09-CDD5-4A9E-9FD1-8A45D0F9560B}" type="sibTrans" cxnId="{6C389EA1-5CB8-4138-BCAD-AA157C064525}">
      <dgm:prSet/>
      <dgm:spPr>
        <a:xfrm>
          <a:off x="356535" y="-24848"/>
          <a:ext cx="1615636" cy="1615636"/>
        </a:xfrm>
      </dgm:spPr>
      <dgm:t>
        <a:bodyPr/>
        <a:lstStyle/>
        <a:p>
          <a:endParaRPr lang="da-DK"/>
        </a:p>
      </dgm:t>
    </dgm:pt>
    <dgm:pt modelId="{8052F685-3C0C-4841-9667-18205EA8E931}">
      <dgm:prSet phldrT="[Text]" custT="1"/>
      <dgm:spPr>
        <a:xfrm>
          <a:off x="1596946" y="423533"/>
          <a:ext cx="541992" cy="119000"/>
        </a:xfrm>
      </dgm:spPr>
      <dgm:t>
        <a:bodyPr/>
        <a:lstStyle/>
        <a:p>
          <a:r>
            <a:rPr lang="da-DK" sz="800" b="0" dirty="0" smtClean="0">
              <a:latin typeface="Cambria"/>
              <a:ea typeface="+mn-ea"/>
              <a:cs typeface="+mn-cs"/>
            </a:rPr>
            <a:t>D-</a:t>
          </a:r>
          <a:r>
            <a:rPr lang="da-DK" sz="800" b="0" dirty="0" err="1" smtClean="0">
              <a:latin typeface="Cambria"/>
              <a:ea typeface="+mn-ea"/>
              <a:cs typeface="+mn-cs"/>
            </a:rPr>
            <a:t>Isocitrate</a:t>
          </a:r>
          <a:endParaRPr lang="da-DK" sz="800" b="0" dirty="0">
            <a:latin typeface="Cambria"/>
            <a:ea typeface="+mn-ea"/>
            <a:cs typeface="+mn-cs"/>
          </a:endParaRPr>
        </a:p>
      </dgm:t>
    </dgm:pt>
    <dgm:pt modelId="{7D8C9C15-8FA8-4482-86A9-1B28D5118962}" type="parTrans" cxnId="{FE2A6966-8618-459A-B616-4AC926E390AB}">
      <dgm:prSet/>
      <dgm:spPr/>
      <dgm:t>
        <a:bodyPr/>
        <a:lstStyle/>
        <a:p>
          <a:endParaRPr lang="da-DK"/>
        </a:p>
      </dgm:t>
    </dgm:pt>
    <dgm:pt modelId="{82AEBDAF-421C-4B12-B3D1-D6741BE0311A}" type="sibTrans" cxnId="{FE2A6966-8618-459A-B616-4AC926E390AB}">
      <dgm:prSet/>
      <dgm:spPr>
        <a:xfrm>
          <a:off x="405154" y="53362"/>
          <a:ext cx="1615636" cy="1615636"/>
        </a:xfrm>
      </dgm:spPr>
      <dgm:t>
        <a:bodyPr/>
        <a:lstStyle/>
        <a:p>
          <a:endParaRPr lang="da-DK"/>
        </a:p>
      </dgm:t>
    </dgm:pt>
    <dgm:pt modelId="{71CF4398-695C-4EE7-B6A0-B74B2D1D1A9F}">
      <dgm:prSet phldrT="[Text]" custT="1"/>
      <dgm:spPr>
        <a:xfrm>
          <a:off x="1653883" y="919309"/>
          <a:ext cx="607788" cy="146400"/>
        </a:xfrm>
      </dgm:spPr>
      <dgm:t>
        <a:bodyPr/>
        <a:lstStyle/>
        <a:p>
          <a:r>
            <a:rPr lang="el-GR" sz="800" b="0" dirty="0" smtClean="0">
              <a:latin typeface="Cambria"/>
              <a:ea typeface="+mn-ea"/>
              <a:cs typeface="+mn-cs"/>
            </a:rPr>
            <a:t>α</a:t>
          </a:r>
          <a:r>
            <a:rPr lang="da-DK" sz="800" b="0" dirty="0" smtClean="0">
              <a:latin typeface="Cambria"/>
              <a:ea typeface="+mn-ea"/>
              <a:cs typeface="+mn-cs"/>
            </a:rPr>
            <a:t>-</a:t>
          </a:r>
          <a:r>
            <a:rPr lang="da-DK" sz="800" b="0" dirty="0" err="1" smtClean="0">
              <a:latin typeface="Cambria"/>
              <a:ea typeface="+mn-ea"/>
              <a:cs typeface="+mn-cs"/>
            </a:rPr>
            <a:t>ketoglutarate</a:t>
          </a:r>
          <a:endParaRPr lang="da-DK" sz="800" b="0" dirty="0">
            <a:latin typeface="Cambria"/>
            <a:ea typeface="+mn-ea"/>
            <a:cs typeface="+mn-cs"/>
          </a:endParaRPr>
        </a:p>
      </dgm:t>
    </dgm:pt>
    <dgm:pt modelId="{B921E44B-6BBA-4934-8794-D4939ED3E01A}" type="parTrans" cxnId="{798AE6B5-A84B-4FDA-8B3B-289B91DF1346}">
      <dgm:prSet/>
      <dgm:spPr/>
      <dgm:t>
        <a:bodyPr/>
        <a:lstStyle/>
        <a:p>
          <a:endParaRPr lang="da-DK"/>
        </a:p>
      </dgm:t>
    </dgm:pt>
    <dgm:pt modelId="{0AE204BA-D522-4BC7-B78B-309FA1239542}" type="sibTrans" cxnId="{798AE6B5-A84B-4FDA-8B3B-289B91DF1346}">
      <dgm:prSet/>
      <dgm:spPr>
        <a:xfrm>
          <a:off x="405154" y="53362"/>
          <a:ext cx="1615636" cy="1615636"/>
        </a:xfrm>
      </dgm:spPr>
      <dgm:t>
        <a:bodyPr/>
        <a:lstStyle/>
        <a:p>
          <a:endParaRPr lang="da-DK"/>
        </a:p>
      </dgm:t>
    </dgm:pt>
    <dgm:pt modelId="{89CE9794-FFF9-4F00-A6E1-AABF7691E7DB}">
      <dgm:prSet phldrT="[Text]" custT="1"/>
      <dgm:spPr>
        <a:xfrm>
          <a:off x="1426399" y="1365992"/>
          <a:ext cx="545419" cy="149086"/>
        </a:xfrm>
      </dgm:spPr>
      <dgm:t>
        <a:bodyPr/>
        <a:lstStyle/>
        <a:p>
          <a:r>
            <a:rPr lang="da-DK" sz="800" b="0" dirty="0" err="1" smtClean="0">
              <a:latin typeface="Cambria"/>
              <a:ea typeface="+mn-ea"/>
              <a:cs typeface="+mn-cs"/>
            </a:rPr>
            <a:t>Succinyl-CoA</a:t>
          </a:r>
          <a:endParaRPr lang="da-DK" sz="800" b="0" dirty="0">
            <a:latin typeface="Cambria"/>
            <a:ea typeface="+mn-ea"/>
            <a:cs typeface="+mn-cs"/>
          </a:endParaRPr>
        </a:p>
      </dgm:t>
    </dgm:pt>
    <dgm:pt modelId="{1992A6B5-A5A9-41BB-9C30-B431ED18B79F}" type="parTrans" cxnId="{93D18E0D-649E-4AFB-83DF-2AC25F850CF2}">
      <dgm:prSet/>
      <dgm:spPr/>
      <dgm:t>
        <a:bodyPr/>
        <a:lstStyle/>
        <a:p>
          <a:endParaRPr lang="da-DK"/>
        </a:p>
      </dgm:t>
    </dgm:pt>
    <dgm:pt modelId="{48CAB7C4-B97D-4AFB-AF3D-4059CB596C0C}" type="sibTrans" cxnId="{93D18E0D-649E-4AFB-83DF-2AC25F850CF2}">
      <dgm:prSet/>
      <dgm:spPr>
        <a:xfrm>
          <a:off x="405154" y="53362"/>
          <a:ext cx="1615636" cy="1615636"/>
        </a:xfrm>
      </dgm:spPr>
      <dgm:t>
        <a:bodyPr/>
        <a:lstStyle/>
        <a:p>
          <a:endParaRPr lang="da-DK"/>
        </a:p>
      </dgm:t>
    </dgm:pt>
    <dgm:pt modelId="{96DEFFB2-A6EA-4437-96CB-80CD808AAF9F}">
      <dgm:prSet phldrT="[Text]" custT="1"/>
      <dgm:spPr>
        <a:xfrm>
          <a:off x="995052" y="1550321"/>
          <a:ext cx="435840" cy="134305"/>
        </a:xfrm>
      </dgm:spPr>
      <dgm:t>
        <a:bodyPr/>
        <a:lstStyle/>
        <a:p>
          <a:r>
            <a:rPr lang="da-DK" sz="800" b="0" dirty="0" err="1" smtClean="0">
              <a:latin typeface="Cambria"/>
              <a:ea typeface="+mn-ea"/>
              <a:cs typeface="+mn-cs"/>
            </a:rPr>
            <a:t>Succinate</a:t>
          </a:r>
          <a:endParaRPr lang="da-DK" sz="800" b="0" dirty="0">
            <a:latin typeface="Cambria"/>
            <a:ea typeface="+mn-ea"/>
            <a:cs typeface="+mn-cs"/>
          </a:endParaRPr>
        </a:p>
      </dgm:t>
    </dgm:pt>
    <dgm:pt modelId="{94441591-FA2F-41E7-9051-34B8234CA994}" type="parTrans" cxnId="{96E52508-B821-4EA0-AAF1-2A2CAF897EEF}">
      <dgm:prSet/>
      <dgm:spPr/>
      <dgm:t>
        <a:bodyPr/>
        <a:lstStyle/>
        <a:p>
          <a:endParaRPr lang="da-DK"/>
        </a:p>
      </dgm:t>
    </dgm:pt>
    <dgm:pt modelId="{941D3650-A2ED-48C8-83B4-DD0B436AD3E6}" type="sibTrans" cxnId="{96E52508-B821-4EA0-AAF1-2A2CAF897EEF}">
      <dgm:prSet/>
      <dgm:spPr>
        <a:xfrm>
          <a:off x="405154" y="53362"/>
          <a:ext cx="1615636" cy="1615636"/>
        </a:xfrm>
      </dgm:spPr>
      <dgm:t>
        <a:bodyPr/>
        <a:lstStyle/>
        <a:p>
          <a:endParaRPr lang="da-DK"/>
        </a:p>
      </dgm:t>
    </dgm:pt>
    <dgm:pt modelId="{DDB2F45A-94C2-4C16-92E5-FC1697DCA43F}">
      <dgm:prSet phldrT="[Text]" custT="1"/>
      <dgm:spPr>
        <a:xfrm>
          <a:off x="528982" y="1370031"/>
          <a:ext cx="395709" cy="141007"/>
        </a:xfrm>
      </dgm:spPr>
      <dgm:t>
        <a:bodyPr/>
        <a:lstStyle/>
        <a:p>
          <a:r>
            <a:rPr lang="da-DK" sz="800" b="1" dirty="0" err="1" smtClean="0">
              <a:latin typeface="Cambria"/>
              <a:ea typeface="+mn-ea"/>
              <a:cs typeface="+mn-cs"/>
            </a:rPr>
            <a:t>Fumarate</a:t>
          </a:r>
          <a:endParaRPr lang="da-DK" sz="800" b="1" dirty="0">
            <a:latin typeface="Cambria"/>
            <a:ea typeface="+mn-ea"/>
            <a:cs typeface="+mn-cs"/>
          </a:endParaRPr>
        </a:p>
      </dgm:t>
    </dgm:pt>
    <dgm:pt modelId="{0E007FBE-9058-42EE-812D-665286D034E2}" type="parTrans" cxnId="{339A33FB-E47D-4C49-B506-F07B34F347C6}">
      <dgm:prSet/>
      <dgm:spPr/>
      <dgm:t>
        <a:bodyPr/>
        <a:lstStyle/>
        <a:p>
          <a:endParaRPr lang="da-DK"/>
        </a:p>
      </dgm:t>
    </dgm:pt>
    <dgm:pt modelId="{3A55E281-F95F-4F5D-B050-A05D31D6B2EF}" type="sibTrans" cxnId="{339A33FB-E47D-4C49-B506-F07B34F347C6}">
      <dgm:prSet/>
      <dgm:spPr>
        <a:xfrm>
          <a:off x="405154" y="53362"/>
          <a:ext cx="1615636" cy="1615636"/>
        </a:xfrm>
      </dgm:spPr>
      <dgm:t>
        <a:bodyPr/>
        <a:lstStyle/>
        <a:p>
          <a:endParaRPr lang="da-DK"/>
        </a:p>
      </dgm:t>
    </dgm:pt>
    <dgm:pt modelId="{8A08254F-0A61-4C4F-9642-7BDE22F4BB69}">
      <dgm:prSet phldrT="[Text]" custT="1"/>
      <dgm:spPr>
        <a:xfrm>
          <a:off x="303014" y="919309"/>
          <a:ext cx="330308" cy="146400"/>
        </a:xfrm>
      </dgm:spPr>
      <dgm:t>
        <a:bodyPr/>
        <a:lstStyle/>
        <a:p>
          <a:r>
            <a:rPr lang="da-DK" sz="800" b="0" dirty="0" err="1" smtClean="0">
              <a:latin typeface="Cambria"/>
              <a:ea typeface="+mn-ea"/>
              <a:cs typeface="+mn-cs"/>
            </a:rPr>
            <a:t>Malate</a:t>
          </a:r>
          <a:endParaRPr lang="da-DK" sz="800" b="0" dirty="0">
            <a:latin typeface="Cambria"/>
            <a:ea typeface="+mn-ea"/>
            <a:cs typeface="+mn-cs"/>
          </a:endParaRPr>
        </a:p>
      </dgm:t>
    </dgm:pt>
    <dgm:pt modelId="{6BBA20C6-EF86-4E54-A5BB-4794BCCD0680}" type="parTrans" cxnId="{2A58A28E-52FE-455E-9983-7087F4C0AD93}">
      <dgm:prSet/>
      <dgm:spPr/>
      <dgm:t>
        <a:bodyPr/>
        <a:lstStyle/>
        <a:p>
          <a:endParaRPr lang="da-DK"/>
        </a:p>
      </dgm:t>
    </dgm:pt>
    <dgm:pt modelId="{C6E24298-9D5C-4770-9BFF-375F1EE6FF51}" type="sibTrans" cxnId="{2A58A28E-52FE-455E-9983-7087F4C0AD93}">
      <dgm:prSet/>
      <dgm:spPr>
        <a:xfrm>
          <a:off x="405154" y="53362"/>
          <a:ext cx="1615636" cy="1615636"/>
        </a:xfrm>
      </dgm:spPr>
      <dgm:t>
        <a:bodyPr/>
        <a:lstStyle/>
        <a:p>
          <a:endParaRPr lang="da-DK"/>
        </a:p>
      </dgm:t>
    </dgm:pt>
    <dgm:pt modelId="{509A2D82-D546-465D-B124-C10BAF077609}">
      <dgm:prSet phldrT="[Text]" custT="1"/>
      <dgm:spPr>
        <a:xfrm>
          <a:off x="239026" y="378409"/>
          <a:ext cx="637954" cy="209247"/>
        </a:xfrm>
      </dgm:spPr>
      <dgm:t>
        <a:bodyPr/>
        <a:lstStyle/>
        <a:p>
          <a:r>
            <a:rPr lang="da-DK" sz="800" b="0" dirty="0" err="1" smtClean="0">
              <a:latin typeface="Cambria"/>
              <a:ea typeface="+mn-ea"/>
              <a:cs typeface="+mn-cs"/>
            </a:rPr>
            <a:t>Oxaloacetate</a:t>
          </a:r>
          <a:endParaRPr lang="da-DK" sz="800" b="0" dirty="0">
            <a:latin typeface="Cambria"/>
            <a:ea typeface="+mn-ea"/>
            <a:cs typeface="+mn-cs"/>
          </a:endParaRPr>
        </a:p>
      </dgm:t>
    </dgm:pt>
    <dgm:pt modelId="{82090400-0BD4-4802-B8EB-50781D82EA2C}" type="parTrans" cxnId="{9DFA6B8F-F8F3-4FC9-B4B0-B6F7409B0F4D}">
      <dgm:prSet/>
      <dgm:spPr/>
      <dgm:t>
        <a:bodyPr/>
        <a:lstStyle/>
        <a:p>
          <a:endParaRPr lang="da-DK"/>
        </a:p>
      </dgm:t>
    </dgm:pt>
    <dgm:pt modelId="{7F02C791-2382-43E1-B1A3-30ED32305D07}" type="sibTrans" cxnId="{9DFA6B8F-F8F3-4FC9-B4B0-B6F7409B0F4D}">
      <dgm:prSet/>
      <dgm:spPr>
        <a:xfrm>
          <a:off x="405154" y="53362"/>
          <a:ext cx="1615636" cy="1615636"/>
        </a:xfrm>
      </dgm:spPr>
      <dgm:t>
        <a:bodyPr/>
        <a:lstStyle/>
        <a:p>
          <a:endParaRPr lang="da-DK"/>
        </a:p>
      </dgm:t>
    </dgm:pt>
    <dgm:pt modelId="{F21CA166-9AF7-4951-95A9-5E87348DA53F}">
      <dgm:prSet phldrT="[Text]" custT="1"/>
      <dgm:spPr>
        <a:xfrm>
          <a:off x="789151" y="62925"/>
          <a:ext cx="330308" cy="175142"/>
        </a:xfrm>
      </dgm:spPr>
      <dgm:t>
        <a:bodyPr/>
        <a:lstStyle/>
        <a:p>
          <a:r>
            <a:rPr lang="da-DK" sz="800" b="1" dirty="0" err="1" smtClean="0">
              <a:latin typeface="Cambria"/>
              <a:ea typeface="+mn-ea"/>
              <a:cs typeface="+mn-cs"/>
            </a:rPr>
            <a:t>Citrate</a:t>
          </a:r>
          <a:endParaRPr lang="da-DK" sz="800" b="1" dirty="0">
            <a:latin typeface="Cambria"/>
            <a:ea typeface="+mn-ea"/>
            <a:cs typeface="+mn-cs"/>
          </a:endParaRPr>
        </a:p>
      </dgm:t>
    </dgm:pt>
    <dgm:pt modelId="{4E3FD8EE-8AC8-4B6E-B002-425ACCDFB36C}" type="parTrans" cxnId="{A80A6C53-E4C7-4947-8BDE-584F96F79FDA}">
      <dgm:prSet/>
      <dgm:spPr/>
      <dgm:t>
        <a:bodyPr/>
        <a:lstStyle/>
        <a:p>
          <a:endParaRPr lang="da-DK"/>
        </a:p>
      </dgm:t>
    </dgm:pt>
    <dgm:pt modelId="{233FD624-B140-4D7A-853B-213CE531C0F4}" type="sibTrans" cxnId="{A80A6C53-E4C7-4947-8BDE-584F96F79FDA}">
      <dgm:prSet/>
      <dgm:spPr>
        <a:xfrm>
          <a:off x="556185" y="18538"/>
          <a:ext cx="1615636" cy="1615636"/>
        </a:xfrm>
      </dgm:spPr>
      <dgm:t>
        <a:bodyPr/>
        <a:lstStyle/>
        <a:p>
          <a:endParaRPr lang="da-DK"/>
        </a:p>
      </dgm:t>
    </dgm:pt>
    <dgm:pt modelId="{550B0BD0-7061-496F-BD58-E659F2FF3AB6}" type="pres">
      <dgm:prSet presAssocID="{2316A505-AFCD-47C5-A91D-014153CB299E}" presName="cycle" presStyleCnt="0">
        <dgm:presLayoutVars>
          <dgm:dir/>
          <dgm:resizeHandles val="exact"/>
        </dgm:presLayoutVars>
      </dgm:prSet>
      <dgm:spPr/>
      <dgm:t>
        <a:bodyPr/>
        <a:lstStyle/>
        <a:p>
          <a:endParaRPr lang="en-GB"/>
        </a:p>
      </dgm:t>
    </dgm:pt>
    <dgm:pt modelId="{4E05B66F-107E-4D5A-BB6C-C0B79B7AAE2C}" type="pres">
      <dgm:prSet presAssocID="{5380BE3B-093E-4E62-8325-1C5AD1C8D735}" presName="dummy" presStyleCnt="0"/>
      <dgm:spPr/>
      <dgm:t>
        <a:bodyPr/>
        <a:lstStyle/>
        <a:p>
          <a:endParaRPr lang="en-GB"/>
        </a:p>
      </dgm:t>
    </dgm:pt>
    <dgm:pt modelId="{77A0D75B-6554-4355-BC27-46275820E63B}" type="pres">
      <dgm:prSet presAssocID="{5380BE3B-093E-4E62-8325-1C5AD1C8D735}" presName="node" presStyleLbl="revTx" presStyleIdx="0" presStyleCnt="9" custScaleX="182455" custRadScaleRad="104069" custRadScaleInc="-6099">
        <dgm:presLayoutVars>
          <dgm:bulletEnabled val="1"/>
        </dgm:presLayoutVars>
      </dgm:prSet>
      <dgm:spPr>
        <a:prstGeom prst="rect">
          <a:avLst/>
        </a:prstGeom>
      </dgm:spPr>
      <dgm:t>
        <a:bodyPr/>
        <a:lstStyle/>
        <a:p>
          <a:endParaRPr lang="da-DK"/>
        </a:p>
      </dgm:t>
    </dgm:pt>
    <dgm:pt modelId="{FF6F9CD5-4E6A-4F16-B288-60D463ACDF68}" type="pres">
      <dgm:prSet presAssocID="{6AF31F09-CDD5-4A9E-9FD1-8A45D0F9560B}" presName="sibTrans" presStyleLbl="node1" presStyleIdx="0" presStyleCnt="9"/>
      <dgm:spPr>
        <a:prstGeom prst="circularArrow">
          <a:avLst>
            <a:gd name="adj1" fmla="val 2944"/>
            <a:gd name="adj2" fmla="val 180179"/>
            <a:gd name="adj3" fmla="val 19717244"/>
            <a:gd name="adj4" fmla="val 18868101"/>
            <a:gd name="adj5" fmla="val 3434"/>
          </a:avLst>
        </a:prstGeom>
      </dgm:spPr>
      <dgm:t>
        <a:bodyPr/>
        <a:lstStyle/>
        <a:p>
          <a:endParaRPr lang="en-GB"/>
        </a:p>
      </dgm:t>
    </dgm:pt>
    <dgm:pt modelId="{94023804-C5B9-47A0-8A84-F64A46F1C136}" type="pres">
      <dgm:prSet presAssocID="{8052F685-3C0C-4841-9667-18205EA8E931}" presName="dummy" presStyleCnt="0"/>
      <dgm:spPr/>
      <dgm:t>
        <a:bodyPr/>
        <a:lstStyle/>
        <a:p>
          <a:endParaRPr lang="en-GB"/>
        </a:p>
      </dgm:t>
    </dgm:pt>
    <dgm:pt modelId="{775195CF-D414-49D9-88F8-6FB75A259726}" type="pres">
      <dgm:prSet presAssocID="{8052F685-3C0C-4841-9667-18205EA8E931}" presName="node" presStyleLbl="revTx" presStyleIdx="1" presStyleCnt="9" custScaleX="222216" custScaleY="48790" custRadScaleRad="100893" custRadScaleInc="-6501">
        <dgm:presLayoutVars>
          <dgm:bulletEnabled val="1"/>
        </dgm:presLayoutVars>
      </dgm:prSet>
      <dgm:spPr>
        <a:prstGeom prst="rect">
          <a:avLst/>
        </a:prstGeom>
      </dgm:spPr>
      <dgm:t>
        <a:bodyPr/>
        <a:lstStyle/>
        <a:p>
          <a:endParaRPr lang="da-DK"/>
        </a:p>
      </dgm:t>
    </dgm:pt>
    <dgm:pt modelId="{97BE22B0-33B1-4DB6-B32D-03C87BEEF590}" type="pres">
      <dgm:prSet presAssocID="{82AEBDAF-421C-4B12-B3D1-D6741BE0311A}" presName="sibTrans" presStyleLbl="node1" presStyleIdx="1" presStyleCnt="9"/>
      <dgm:spPr>
        <a:prstGeom prst="circularArrow">
          <a:avLst>
            <a:gd name="adj1" fmla="val 2944"/>
            <a:gd name="adj2" fmla="val 180179"/>
            <a:gd name="adj3" fmla="val 84307"/>
            <a:gd name="adj4" fmla="val 20104898"/>
            <a:gd name="adj5" fmla="val 3434"/>
          </a:avLst>
        </a:prstGeom>
      </dgm:spPr>
      <dgm:t>
        <a:bodyPr/>
        <a:lstStyle/>
        <a:p>
          <a:endParaRPr lang="en-GB"/>
        </a:p>
      </dgm:t>
    </dgm:pt>
    <dgm:pt modelId="{B29B0985-7743-4BC6-B17F-A6BBE0639BBD}" type="pres">
      <dgm:prSet presAssocID="{71CF4398-695C-4EE7-B6A0-B74B2D1D1A9F}" presName="dummy" presStyleCnt="0"/>
      <dgm:spPr/>
      <dgm:t>
        <a:bodyPr/>
        <a:lstStyle/>
        <a:p>
          <a:endParaRPr lang="en-GB"/>
        </a:p>
      </dgm:t>
    </dgm:pt>
    <dgm:pt modelId="{5617A451-361D-41EC-A2C6-954F0B0D4167}" type="pres">
      <dgm:prSet presAssocID="{71CF4398-695C-4EE7-B6A0-B74B2D1D1A9F}" presName="node" presStyleLbl="revTx" presStyleIdx="2" presStyleCnt="9" custScaleX="303175" custScaleY="31096" custRadScaleRad="97419" custRadScaleInc="21852">
        <dgm:presLayoutVars>
          <dgm:bulletEnabled val="1"/>
        </dgm:presLayoutVars>
      </dgm:prSet>
      <dgm:spPr>
        <a:prstGeom prst="rect">
          <a:avLst/>
        </a:prstGeom>
      </dgm:spPr>
      <dgm:t>
        <a:bodyPr/>
        <a:lstStyle/>
        <a:p>
          <a:endParaRPr lang="da-DK"/>
        </a:p>
      </dgm:t>
    </dgm:pt>
    <dgm:pt modelId="{BE83D3CA-D7C5-46B0-88D3-69DDC87BAAE5}" type="pres">
      <dgm:prSet presAssocID="{0AE204BA-D522-4BC7-B78B-309FA1239542}" presName="sibTrans" presStyleLbl="node1" presStyleIdx="2" presStyleCnt="9"/>
      <dgm:spPr>
        <a:prstGeom prst="circularArrow">
          <a:avLst>
            <a:gd name="adj1" fmla="val 2944"/>
            <a:gd name="adj2" fmla="val 180179"/>
            <a:gd name="adj3" fmla="val 2332197"/>
            <a:gd name="adj4" fmla="val 941414"/>
            <a:gd name="adj5" fmla="val 3434"/>
          </a:avLst>
        </a:prstGeom>
      </dgm:spPr>
      <dgm:t>
        <a:bodyPr/>
        <a:lstStyle/>
        <a:p>
          <a:endParaRPr lang="en-GB"/>
        </a:p>
      </dgm:t>
    </dgm:pt>
    <dgm:pt modelId="{C122F00C-CC78-4164-92E8-14A995483255}" type="pres">
      <dgm:prSet presAssocID="{89CE9794-FFF9-4F00-A6E1-AABF7691E7DB}" presName="dummy" presStyleCnt="0"/>
      <dgm:spPr/>
      <dgm:t>
        <a:bodyPr/>
        <a:lstStyle/>
        <a:p>
          <a:endParaRPr lang="en-GB"/>
        </a:p>
      </dgm:t>
    </dgm:pt>
    <dgm:pt modelId="{D3170FBF-75C2-4EF4-8E5F-1A04F2F49790}" type="pres">
      <dgm:prSet presAssocID="{89CE9794-FFF9-4F00-A6E1-AABF7691E7DB}" presName="node" presStyleLbl="revTx" presStyleIdx="3" presStyleCnt="9" custScaleX="313988" custScaleY="60736">
        <dgm:presLayoutVars>
          <dgm:bulletEnabled val="1"/>
        </dgm:presLayoutVars>
      </dgm:prSet>
      <dgm:spPr>
        <a:prstGeom prst="rect">
          <a:avLst/>
        </a:prstGeom>
      </dgm:spPr>
      <dgm:t>
        <a:bodyPr/>
        <a:lstStyle/>
        <a:p>
          <a:endParaRPr lang="da-DK"/>
        </a:p>
      </dgm:t>
    </dgm:pt>
    <dgm:pt modelId="{26EA2D9A-BE49-4E54-B5F9-6FC4D48BC377}" type="pres">
      <dgm:prSet presAssocID="{48CAB7C4-B97D-4AFB-AF3D-4059CB596C0C}" presName="sibTrans" presStyleLbl="node1" presStyleIdx="3" presStyleCnt="9"/>
      <dgm:spPr>
        <a:prstGeom prst="circularArrow">
          <a:avLst>
            <a:gd name="adj1" fmla="val 2944"/>
            <a:gd name="adj2" fmla="val 180179"/>
            <a:gd name="adj3" fmla="val 4215013"/>
            <a:gd name="adj4" fmla="val 3590279"/>
            <a:gd name="adj5" fmla="val 3434"/>
          </a:avLst>
        </a:prstGeom>
      </dgm:spPr>
      <dgm:t>
        <a:bodyPr/>
        <a:lstStyle/>
        <a:p>
          <a:endParaRPr lang="en-GB"/>
        </a:p>
      </dgm:t>
    </dgm:pt>
    <dgm:pt modelId="{0973B069-A711-41BF-B80A-EF0227EB0C94}" type="pres">
      <dgm:prSet presAssocID="{96DEFFB2-A6EA-4437-96CB-80CD808AAF9F}" presName="dummy" presStyleCnt="0"/>
      <dgm:spPr/>
      <dgm:t>
        <a:bodyPr/>
        <a:lstStyle/>
        <a:p>
          <a:endParaRPr lang="en-GB"/>
        </a:p>
      </dgm:t>
    </dgm:pt>
    <dgm:pt modelId="{115B9E21-6485-4403-921C-994BBE487F4A}" type="pres">
      <dgm:prSet presAssocID="{96DEFFB2-A6EA-4437-96CB-80CD808AAF9F}" presName="node" presStyleLbl="revTx" presStyleIdx="4" presStyleCnt="9" custScaleX="178694" custScaleY="55065">
        <dgm:presLayoutVars>
          <dgm:bulletEnabled val="1"/>
        </dgm:presLayoutVars>
      </dgm:prSet>
      <dgm:spPr>
        <a:prstGeom prst="rect">
          <a:avLst/>
        </a:prstGeom>
      </dgm:spPr>
      <dgm:t>
        <a:bodyPr/>
        <a:lstStyle/>
        <a:p>
          <a:endParaRPr lang="da-DK"/>
        </a:p>
      </dgm:t>
    </dgm:pt>
    <dgm:pt modelId="{5108ACCE-0F23-48FD-AF6C-9D2285F8747A}" type="pres">
      <dgm:prSet presAssocID="{941D3650-A2ED-48C8-83B4-DD0B436AD3E6}" presName="sibTrans" presStyleLbl="node1" presStyleIdx="4" presStyleCnt="9"/>
      <dgm:spPr>
        <a:prstGeom prst="circularArrow">
          <a:avLst>
            <a:gd name="adj1" fmla="val 2944"/>
            <a:gd name="adj2" fmla="val 180179"/>
            <a:gd name="adj3" fmla="val 7065755"/>
            <a:gd name="adj4" fmla="val 6404807"/>
            <a:gd name="adj5" fmla="val 3434"/>
          </a:avLst>
        </a:prstGeom>
      </dgm:spPr>
      <dgm:t>
        <a:bodyPr/>
        <a:lstStyle/>
        <a:p>
          <a:endParaRPr lang="en-GB"/>
        </a:p>
      </dgm:t>
    </dgm:pt>
    <dgm:pt modelId="{91A73120-A4BE-4885-BD31-B5309E3F118C}" type="pres">
      <dgm:prSet presAssocID="{DDB2F45A-94C2-4C16-92E5-FC1697DCA43F}" presName="dummy" presStyleCnt="0"/>
      <dgm:spPr/>
      <dgm:t>
        <a:bodyPr/>
        <a:lstStyle/>
        <a:p>
          <a:endParaRPr lang="en-GB"/>
        </a:p>
      </dgm:t>
    </dgm:pt>
    <dgm:pt modelId="{9677F25A-0926-46EE-B887-45AAFA1C12A4}" type="pres">
      <dgm:prSet presAssocID="{DDB2F45A-94C2-4C16-92E5-FC1697DCA43F}" presName="node" presStyleLbl="revTx" presStyleIdx="5" presStyleCnt="9" custScaleX="254162" custScaleY="56808">
        <dgm:presLayoutVars>
          <dgm:bulletEnabled val="1"/>
        </dgm:presLayoutVars>
      </dgm:prSet>
      <dgm:spPr>
        <a:prstGeom prst="rect">
          <a:avLst/>
        </a:prstGeom>
      </dgm:spPr>
      <dgm:t>
        <a:bodyPr/>
        <a:lstStyle/>
        <a:p>
          <a:endParaRPr lang="en-GB"/>
        </a:p>
      </dgm:t>
    </dgm:pt>
    <dgm:pt modelId="{937D5DCE-7CA6-41B1-B89E-241B1642A925}" type="pres">
      <dgm:prSet presAssocID="{3A55E281-F95F-4F5D-B050-A05D31D6B2EF}" presName="sibTrans" presStyleLbl="node1" presStyleIdx="5" presStyleCnt="9"/>
      <dgm:spPr>
        <a:prstGeom prst="circularArrow">
          <a:avLst>
            <a:gd name="adj1" fmla="val 2944"/>
            <a:gd name="adj2" fmla="val 180179"/>
            <a:gd name="adj3" fmla="val 9678407"/>
            <a:gd name="adj4" fmla="val 8262888"/>
            <a:gd name="adj5" fmla="val 3434"/>
          </a:avLst>
        </a:prstGeom>
      </dgm:spPr>
      <dgm:t>
        <a:bodyPr/>
        <a:lstStyle/>
        <a:p>
          <a:endParaRPr lang="en-GB"/>
        </a:p>
      </dgm:t>
    </dgm:pt>
    <dgm:pt modelId="{A51AF3BE-FFE9-4138-88A7-0D8FB3F22886}" type="pres">
      <dgm:prSet presAssocID="{8A08254F-0A61-4C4F-9642-7BDE22F4BB69}" presName="dummy" presStyleCnt="0"/>
      <dgm:spPr/>
      <dgm:t>
        <a:bodyPr/>
        <a:lstStyle/>
        <a:p>
          <a:endParaRPr lang="en-GB"/>
        </a:p>
      </dgm:t>
    </dgm:pt>
    <dgm:pt modelId="{B5B9CE77-B195-46D0-8306-165289CEC2B2}" type="pres">
      <dgm:prSet presAssocID="{8A08254F-0A61-4C4F-9642-7BDE22F4BB69}" presName="node" presStyleLbl="revTx" presStyleIdx="6" presStyleCnt="9" custScaleX="135426" custScaleY="60024">
        <dgm:presLayoutVars>
          <dgm:bulletEnabled val="1"/>
        </dgm:presLayoutVars>
      </dgm:prSet>
      <dgm:spPr>
        <a:prstGeom prst="rect">
          <a:avLst/>
        </a:prstGeom>
      </dgm:spPr>
      <dgm:t>
        <a:bodyPr/>
        <a:lstStyle/>
        <a:p>
          <a:endParaRPr lang="en-GB"/>
        </a:p>
      </dgm:t>
    </dgm:pt>
    <dgm:pt modelId="{D9D7465B-53AF-4FCB-810E-13B0C0CCF114}" type="pres">
      <dgm:prSet presAssocID="{C6E24298-9D5C-4770-9BFF-375F1EE6FF51}" presName="sibTrans" presStyleLbl="node1" presStyleIdx="6" presStyleCnt="9"/>
      <dgm:spPr>
        <a:prstGeom prst="circularArrow">
          <a:avLst>
            <a:gd name="adj1" fmla="val 2944"/>
            <a:gd name="adj2" fmla="val 180179"/>
            <a:gd name="adj3" fmla="val 11891961"/>
            <a:gd name="adj4" fmla="val 10535514"/>
            <a:gd name="adj5" fmla="val 3434"/>
          </a:avLst>
        </a:prstGeom>
      </dgm:spPr>
      <dgm:t>
        <a:bodyPr/>
        <a:lstStyle/>
        <a:p>
          <a:endParaRPr lang="en-GB"/>
        </a:p>
      </dgm:t>
    </dgm:pt>
    <dgm:pt modelId="{33FD0139-7B69-4F36-81A1-B6769D8F7CAB}" type="pres">
      <dgm:prSet presAssocID="{509A2D82-D546-465D-B124-C10BAF077609}" presName="dummy" presStyleCnt="0"/>
      <dgm:spPr/>
      <dgm:t>
        <a:bodyPr/>
        <a:lstStyle/>
        <a:p>
          <a:endParaRPr lang="en-GB"/>
        </a:p>
      </dgm:t>
    </dgm:pt>
    <dgm:pt modelId="{9CD92FB7-A4A8-4DC8-AC4B-0A76717D38E5}" type="pres">
      <dgm:prSet presAssocID="{509A2D82-D546-465D-B124-C10BAF077609}" presName="node" presStyleLbl="revTx" presStyleIdx="7" presStyleCnt="9" custScaleX="261560" custScaleY="85791">
        <dgm:presLayoutVars>
          <dgm:bulletEnabled val="1"/>
        </dgm:presLayoutVars>
      </dgm:prSet>
      <dgm:spPr>
        <a:prstGeom prst="rect">
          <a:avLst/>
        </a:prstGeom>
      </dgm:spPr>
      <dgm:t>
        <a:bodyPr/>
        <a:lstStyle/>
        <a:p>
          <a:endParaRPr lang="en-GB"/>
        </a:p>
      </dgm:t>
    </dgm:pt>
    <dgm:pt modelId="{9BE88634-DD7C-4016-B294-9253AD71448F}" type="pres">
      <dgm:prSet presAssocID="{7F02C791-2382-43E1-B1A3-30ED32305D07}" presName="sibTrans" presStyleLbl="node1" presStyleIdx="7" presStyleCnt="9"/>
      <dgm:spPr>
        <a:prstGeom prst="circularArrow">
          <a:avLst>
            <a:gd name="adj1" fmla="val 2944"/>
            <a:gd name="adj2" fmla="val 180179"/>
            <a:gd name="adj3" fmla="val 13974840"/>
            <a:gd name="adj4" fmla="val 13180077"/>
            <a:gd name="adj5" fmla="val 3434"/>
          </a:avLst>
        </a:prstGeom>
      </dgm:spPr>
      <dgm:t>
        <a:bodyPr/>
        <a:lstStyle/>
        <a:p>
          <a:endParaRPr lang="en-GB"/>
        </a:p>
      </dgm:t>
    </dgm:pt>
    <dgm:pt modelId="{849930A6-5AFF-4B09-960B-574D0277CEA2}" type="pres">
      <dgm:prSet presAssocID="{F21CA166-9AF7-4951-95A9-5E87348DA53F}" presName="dummy" presStyleCnt="0"/>
      <dgm:spPr/>
      <dgm:t>
        <a:bodyPr/>
        <a:lstStyle/>
        <a:p>
          <a:endParaRPr lang="en-GB"/>
        </a:p>
      </dgm:t>
    </dgm:pt>
    <dgm:pt modelId="{F6877FD9-715C-43E1-B3D9-0B0775CC3833}" type="pres">
      <dgm:prSet presAssocID="{F21CA166-9AF7-4951-95A9-5E87348DA53F}" presName="node" presStyleLbl="revTx" presStyleIdx="8" presStyleCnt="9" custScaleX="135426" custScaleY="71808">
        <dgm:presLayoutVars>
          <dgm:bulletEnabled val="1"/>
        </dgm:presLayoutVars>
      </dgm:prSet>
      <dgm:spPr>
        <a:prstGeom prst="rect">
          <a:avLst/>
        </a:prstGeom>
      </dgm:spPr>
      <dgm:t>
        <a:bodyPr/>
        <a:lstStyle/>
        <a:p>
          <a:endParaRPr lang="en-GB"/>
        </a:p>
      </dgm:t>
    </dgm:pt>
    <dgm:pt modelId="{5CA7137B-3510-4586-BF13-E7802907468F}" type="pres">
      <dgm:prSet presAssocID="{233FD624-B140-4D7A-853B-213CE531C0F4}" presName="sibTrans" presStyleLbl="node1" presStyleIdx="8" presStyleCnt="9"/>
      <dgm:spPr>
        <a:prstGeom prst="circularArrow">
          <a:avLst>
            <a:gd name="adj1" fmla="val 2944"/>
            <a:gd name="adj2" fmla="val 180179"/>
            <a:gd name="adj3" fmla="val 15495653"/>
            <a:gd name="adj4" fmla="val 15068078"/>
            <a:gd name="adj5" fmla="val 3434"/>
          </a:avLst>
        </a:prstGeom>
      </dgm:spPr>
      <dgm:t>
        <a:bodyPr/>
        <a:lstStyle/>
        <a:p>
          <a:endParaRPr lang="en-GB"/>
        </a:p>
      </dgm:t>
    </dgm:pt>
  </dgm:ptLst>
  <dgm:cxnLst>
    <dgm:cxn modelId="{D73578B0-0F43-49C9-AFBC-A7724D286566}" type="presOf" srcId="{5380BE3B-093E-4E62-8325-1C5AD1C8D735}" destId="{77A0D75B-6554-4355-BC27-46275820E63B}" srcOrd="0" destOrd="0" presId="urn:microsoft.com/office/officeart/2005/8/layout/cycle1"/>
    <dgm:cxn modelId="{2B700DEC-A98A-4710-8274-DEA309D85357}" type="presOf" srcId="{509A2D82-D546-465D-B124-C10BAF077609}" destId="{9CD92FB7-A4A8-4DC8-AC4B-0A76717D38E5}" srcOrd="0" destOrd="0" presId="urn:microsoft.com/office/officeart/2005/8/layout/cycle1"/>
    <dgm:cxn modelId="{B435B936-2F06-4BD2-9B59-E317C8CF7DAC}" type="presOf" srcId="{0AE204BA-D522-4BC7-B78B-309FA1239542}" destId="{BE83D3CA-D7C5-46B0-88D3-69DDC87BAAE5}" srcOrd="0" destOrd="0" presId="urn:microsoft.com/office/officeart/2005/8/layout/cycle1"/>
    <dgm:cxn modelId="{78A6D974-A071-4280-9B31-809C48A7335E}" type="presOf" srcId="{2316A505-AFCD-47C5-A91D-014153CB299E}" destId="{550B0BD0-7061-496F-BD58-E659F2FF3AB6}" srcOrd="0" destOrd="0" presId="urn:microsoft.com/office/officeart/2005/8/layout/cycle1"/>
    <dgm:cxn modelId="{93D18E0D-649E-4AFB-83DF-2AC25F850CF2}" srcId="{2316A505-AFCD-47C5-A91D-014153CB299E}" destId="{89CE9794-FFF9-4F00-A6E1-AABF7691E7DB}" srcOrd="3" destOrd="0" parTransId="{1992A6B5-A5A9-41BB-9C30-B431ED18B79F}" sibTransId="{48CAB7C4-B97D-4AFB-AF3D-4059CB596C0C}"/>
    <dgm:cxn modelId="{65A15E85-E066-4F24-8FBE-7C471882D61C}" type="presOf" srcId="{233FD624-B140-4D7A-853B-213CE531C0F4}" destId="{5CA7137B-3510-4586-BF13-E7802907468F}" srcOrd="0" destOrd="0" presId="urn:microsoft.com/office/officeart/2005/8/layout/cycle1"/>
    <dgm:cxn modelId="{512DBC55-4F9B-4796-B07C-8020BE4EDD62}" type="presOf" srcId="{48CAB7C4-B97D-4AFB-AF3D-4059CB596C0C}" destId="{26EA2D9A-BE49-4E54-B5F9-6FC4D48BC377}" srcOrd="0" destOrd="0" presId="urn:microsoft.com/office/officeart/2005/8/layout/cycle1"/>
    <dgm:cxn modelId="{F3C287BD-F3B5-4968-BEFA-8E1F842F534D}" type="presOf" srcId="{8052F685-3C0C-4841-9667-18205EA8E931}" destId="{775195CF-D414-49D9-88F8-6FB75A259726}" srcOrd="0" destOrd="0" presId="urn:microsoft.com/office/officeart/2005/8/layout/cycle1"/>
    <dgm:cxn modelId="{2A58A28E-52FE-455E-9983-7087F4C0AD93}" srcId="{2316A505-AFCD-47C5-A91D-014153CB299E}" destId="{8A08254F-0A61-4C4F-9642-7BDE22F4BB69}" srcOrd="6" destOrd="0" parTransId="{6BBA20C6-EF86-4E54-A5BB-4794BCCD0680}" sibTransId="{C6E24298-9D5C-4770-9BFF-375F1EE6FF51}"/>
    <dgm:cxn modelId="{818CEC88-B5A9-4FEA-8527-C9748B500604}" type="presOf" srcId="{8A08254F-0A61-4C4F-9642-7BDE22F4BB69}" destId="{B5B9CE77-B195-46D0-8306-165289CEC2B2}" srcOrd="0" destOrd="0" presId="urn:microsoft.com/office/officeart/2005/8/layout/cycle1"/>
    <dgm:cxn modelId="{19F4E7FF-200F-4E2E-884A-9757938FBA3B}" type="presOf" srcId="{96DEFFB2-A6EA-4437-96CB-80CD808AAF9F}" destId="{115B9E21-6485-4403-921C-994BBE487F4A}" srcOrd="0" destOrd="0" presId="urn:microsoft.com/office/officeart/2005/8/layout/cycle1"/>
    <dgm:cxn modelId="{A80A6C53-E4C7-4947-8BDE-584F96F79FDA}" srcId="{2316A505-AFCD-47C5-A91D-014153CB299E}" destId="{F21CA166-9AF7-4951-95A9-5E87348DA53F}" srcOrd="8" destOrd="0" parTransId="{4E3FD8EE-8AC8-4B6E-B002-425ACCDFB36C}" sibTransId="{233FD624-B140-4D7A-853B-213CE531C0F4}"/>
    <dgm:cxn modelId="{FE2A6966-8618-459A-B616-4AC926E390AB}" srcId="{2316A505-AFCD-47C5-A91D-014153CB299E}" destId="{8052F685-3C0C-4841-9667-18205EA8E931}" srcOrd="1" destOrd="0" parTransId="{7D8C9C15-8FA8-4482-86A9-1B28D5118962}" sibTransId="{82AEBDAF-421C-4B12-B3D1-D6741BE0311A}"/>
    <dgm:cxn modelId="{3B45E9DB-FC45-4848-9C1C-0B1F3E632F87}" type="presOf" srcId="{89CE9794-FFF9-4F00-A6E1-AABF7691E7DB}" destId="{D3170FBF-75C2-4EF4-8E5F-1A04F2F49790}" srcOrd="0" destOrd="0" presId="urn:microsoft.com/office/officeart/2005/8/layout/cycle1"/>
    <dgm:cxn modelId="{05661510-8863-449A-A793-8057FC711256}" type="presOf" srcId="{941D3650-A2ED-48C8-83B4-DD0B436AD3E6}" destId="{5108ACCE-0F23-48FD-AF6C-9D2285F8747A}" srcOrd="0" destOrd="0" presId="urn:microsoft.com/office/officeart/2005/8/layout/cycle1"/>
    <dgm:cxn modelId="{7C09E854-3F81-4FD4-8979-6DCDDBD3ADBF}" type="presOf" srcId="{DDB2F45A-94C2-4C16-92E5-FC1697DCA43F}" destId="{9677F25A-0926-46EE-B887-45AAFA1C12A4}" srcOrd="0" destOrd="0" presId="urn:microsoft.com/office/officeart/2005/8/layout/cycle1"/>
    <dgm:cxn modelId="{D887BE9C-1C6E-4B5D-A90B-83DE45F10CD2}" type="presOf" srcId="{3A55E281-F95F-4F5D-B050-A05D31D6B2EF}" destId="{937D5DCE-7CA6-41B1-B89E-241B1642A925}" srcOrd="0" destOrd="0" presId="urn:microsoft.com/office/officeart/2005/8/layout/cycle1"/>
    <dgm:cxn modelId="{975A9D9F-1A3A-4B95-A840-48850AB91041}" type="presOf" srcId="{F21CA166-9AF7-4951-95A9-5E87348DA53F}" destId="{F6877FD9-715C-43E1-B3D9-0B0775CC3833}" srcOrd="0" destOrd="0" presId="urn:microsoft.com/office/officeart/2005/8/layout/cycle1"/>
    <dgm:cxn modelId="{3C32A5AC-929D-4B6F-890F-2F4403D37911}" type="presOf" srcId="{71CF4398-695C-4EE7-B6A0-B74B2D1D1A9F}" destId="{5617A451-361D-41EC-A2C6-954F0B0D4167}" srcOrd="0" destOrd="0" presId="urn:microsoft.com/office/officeart/2005/8/layout/cycle1"/>
    <dgm:cxn modelId="{798AE6B5-A84B-4FDA-8B3B-289B91DF1346}" srcId="{2316A505-AFCD-47C5-A91D-014153CB299E}" destId="{71CF4398-695C-4EE7-B6A0-B74B2D1D1A9F}" srcOrd="2" destOrd="0" parTransId="{B921E44B-6BBA-4934-8794-D4939ED3E01A}" sibTransId="{0AE204BA-D522-4BC7-B78B-309FA1239542}"/>
    <dgm:cxn modelId="{6C389EA1-5CB8-4138-BCAD-AA157C064525}" srcId="{2316A505-AFCD-47C5-A91D-014153CB299E}" destId="{5380BE3B-093E-4E62-8325-1C5AD1C8D735}" srcOrd="0" destOrd="0" parTransId="{7FBA480B-C11D-4211-B77A-6AF47806821F}" sibTransId="{6AF31F09-CDD5-4A9E-9FD1-8A45D0F9560B}"/>
    <dgm:cxn modelId="{339A33FB-E47D-4C49-B506-F07B34F347C6}" srcId="{2316A505-AFCD-47C5-A91D-014153CB299E}" destId="{DDB2F45A-94C2-4C16-92E5-FC1697DCA43F}" srcOrd="5" destOrd="0" parTransId="{0E007FBE-9058-42EE-812D-665286D034E2}" sibTransId="{3A55E281-F95F-4F5D-B050-A05D31D6B2EF}"/>
    <dgm:cxn modelId="{44F9E114-5E3D-44E9-AFC3-BC2AF0DE1212}" type="presOf" srcId="{C6E24298-9D5C-4770-9BFF-375F1EE6FF51}" destId="{D9D7465B-53AF-4FCB-810E-13B0C0CCF114}" srcOrd="0" destOrd="0" presId="urn:microsoft.com/office/officeart/2005/8/layout/cycle1"/>
    <dgm:cxn modelId="{9DFA6B8F-F8F3-4FC9-B4B0-B6F7409B0F4D}" srcId="{2316A505-AFCD-47C5-A91D-014153CB299E}" destId="{509A2D82-D546-465D-B124-C10BAF077609}" srcOrd="7" destOrd="0" parTransId="{82090400-0BD4-4802-B8EB-50781D82EA2C}" sibTransId="{7F02C791-2382-43E1-B1A3-30ED32305D07}"/>
    <dgm:cxn modelId="{1F7B52F8-EB0A-4845-A170-BD3268044DC2}" type="presOf" srcId="{82AEBDAF-421C-4B12-B3D1-D6741BE0311A}" destId="{97BE22B0-33B1-4DB6-B32D-03C87BEEF590}" srcOrd="0" destOrd="0" presId="urn:microsoft.com/office/officeart/2005/8/layout/cycle1"/>
    <dgm:cxn modelId="{96E52508-B821-4EA0-AAF1-2A2CAF897EEF}" srcId="{2316A505-AFCD-47C5-A91D-014153CB299E}" destId="{96DEFFB2-A6EA-4437-96CB-80CD808AAF9F}" srcOrd="4" destOrd="0" parTransId="{94441591-FA2F-41E7-9051-34B8234CA994}" sibTransId="{941D3650-A2ED-48C8-83B4-DD0B436AD3E6}"/>
    <dgm:cxn modelId="{86F5B327-CBC0-41DC-9593-D45895DEEFF4}" type="presOf" srcId="{7F02C791-2382-43E1-B1A3-30ED32305D07}" destId="{9BE88634-DD7C-4016-B294-9253AD71448F}" srcOrd="0" destOrd="0" presId="urn:microsoft.com/office/officeart/2005/8/layout/cycle1"/>
    <dgm:cxn modelId="{97DD397C-737A-4B31-8A7C-15CCB93C22DD}" type="presOf" srcId="{6AF31F09-CDD5-4A9E-9FD1-8A45D0F9560B}" destId="{FF6F9CD5-4E6A-4F16-B288-60D463ACDF68}" srcOrd="0" destOrd="0" presId="urn:microsoft.com/office/officeart/2005/8/layout/cycle1"/>
    <dgm:cxn modelId="{DE8F53ED-B5B3-4371-9149-0780F704FFA2}" type="presParOf" srcId="{550B0BD0-7061-496F-BD58-E659F2FF3AB6}" destId="{4E05B66F-107E-4D5A-BB6C-C0B79B7AAE2C}" srcOrd="0" destOrd="0" presId="urn:microsoft.com/office/officeart/2005/8/layout/cycle1"/>
    <dgm:cxn modelId="{A2615819-E903-4427-BE61-3D8CDB6E6276}" type="presParOf" srcId="{550B0BD0-7061-496F-BD58-E659F2FF3AB6}" destId="{77A0D75B-6554-4355-BC27-46275820E63B}" srcOrd="1" destOrd="0" presId="urn:microsoft.com/office/officeart/2005/8/layout/cycle1"/>
    <dgm:cxn modelId="{F9BBD917-94DE-45F7-BFCD-804A5DE7983E}" type="presParOf" srcId="{550B0BD0-7061-496F-BD58-E659F2FF3AB6}" destId="{FF6F9CD5-4E6A-4F16-B288-60D463ACDF68}" srcOrd="2" destOrd="0" presId="urn:microsoft.com/office/officeart/2005/8/layout/cycle1"/>
    <dgm:cxn modelId="{5B3D882A-8185-44A5-873B-E67ACA1AB48F}" type="presParOf" srcId="{550B0BD0-7061-496F-BD58-E659F2FF3AB6}" destId="{94023804-C5B9-47A0-8A84-F64A46F1C136}" srcOrd="3" destOrd="0" presId="urn:microsoft.com/office/officeart/2005/8/layout/cycle1"/>
    <dgm:cxn modelId="{60C1D238-A431-49E1-9108-FE548814057B}" type="presParOf" srcId="{550B0BD0-7061-496F-BD58-E659F2FF3AB6}" destId="{775195CF-D414-49D9-88F8-6FB75A259726}" srcOrd="4" destOrd="0" presId="urn:microsoft.com/office/officeart/2005/8/layout/cycle1"/>
    <dgm:cxn modelId="{81E4DE60-4744-411D-BC96-4CBAA5B5FA32}" type="presParOf" srcId="{550B0BD0-7061-496F-BD58-E659F2FF3AB6}" destId="{97BE22B0-33B1-4DB6-B32D-03C87BEEF590}" srcOrd="5" destOrd="0" presId="urn:microsoft.com/office/officeart/2005/8/layout/cycle1"/>
    <dgm:cxn modelId="{12628DEB-9F95-4B74-8984-49B1FD20F106}" type="presParOf" srcId="{550B0BD0-7061-496F-BD58-E659F2FF3AB6}" destId="{B29B0985-7743-4BC6-B17F-A6BBE0639BBD}" srcOrd="6" destOrd="0" presId="urn:microsoft.com/office/officeart/2005/8/layout/cycle1"/>
    <dgm:cxn modelId="{20DCE297-1F04-4A0C-8486-6A3FE19599C3}" type="presParOf" srcId="{550B0BD0-7061-496F-BD58-E659F2FF3AB6}" destId="{5617A451-361D-41EC-A2C6-954F0B0D4167}" srcOrd="7" destOrd="0" presId="urn:microsoft.com/office/officeart/2005/8/layout/cycle1"/>
    <dgm:cxn modelId="{736D1AFB-6BB5-4F10-AD77-E7128A561122}" type="presParOf" srcId="{550B0BD0-7061-496F-BD58-E659F2FF3AB6}" destId="{BE83D3CA-D7C5-46B0-88D3-69DDC87BAAE5}" srcOrd="8" destOrd="0" presId="urn:microsoft.com/office/officeart/2005/8/layout/cycle1"/>
    <dgm:cxn modelId="{BC43AE8B-47C4-428D-B0F0-FC52EC277BE3}" type="presParOf" srcId="{550B0BD0-7061-496F-BD58-E659F2FF3AB6}" destId="{C122F00C-CC78-4164-92E8-14A995483255}" srcOrd="9" destOrd="0" presId="urn:microsoft.com/office/officeart/2005/8/layout/cycle1"/>
    <dgm:cxn modelId="{0E741401-93B1-4B87-B7B4-1B6F9CDA6D39}" type="presParOf" srcId="{550B0BD0-7061-496F-BD58-E659F2FF3AB6}" destId="{D3170FBF-75C2-4EF4-8E5F-1A04F2F49790}" srcOrd="10" destOrd="0" presId="urn:microsoft.com/office/officeart/2005/8/layout/cycle1"/>
    <dgm:cxn modelId="{D5A590E2-87A6-4980-B630-DB720D70EEA2}" type="presParOf" srcId="{550B0BD0-7061-496F-BD58-E659F2FF3AB6}" destId="{26EA2D9A-BE49-4E54-B5F9-6FC4D48BC377}" srcOrd="11" destOrd="0" presId="urn:microsoft.com/office/officeart/2005/8/layout/cycle1"/>
    <dgm:cxn modelId="{0A635D14-CA84-4344-8FEB-B0C4CB193240}" type="presParOf" srcId="{550B0BD0-7061-496F-BD58-E659F2FF3AB6}" destId="{0973B069-A711-41BF-B80A-EF0227EB0C94}" srcOrd="12" destOrd="0" presId="urn:microsoft.com/office/officeart/2005/8/layout/cycle1"/>
    <dgm:cxn modelId="{98D70A0D-676A-4356-A87F-CE27CE81BA61}" type="presParOf" srcId="{550B0BD0-7061-496F-BD58-E659F2FF3AB6}" destId="{115B9E21-6485-4403-921C-994BBE487F4A}" srcOrd="13" destOrd="0" presId="urn:microsoft.com/office/officeart/2005/8/layout/cycle1"/>
    <dgm:cxn modelId="{7FEB9BC3-8810-4D33-AC84-4668E861C90A}" type="presParOf" srcId="{550B0BD0-7061-496F-BD58-E659F2FF3AB6}" destId="{5108ACCE-0F23-48FD-AF6C-9D2285F8747A}" srcOrd="14" destOrd="0" presId="urn:microsoft.com/office/officeart/2005/8/layout/cycle1"/>
    <dgm:cxn modelId="{B963CAA4-61D3-4A7D-81ED-17700247B607}" type="presParOf" srcId="{550B0BD0-7061-496F-BD58-E659F2FF3AB6}" destId="{91A73120-A4BE-4885-BD31-B5309E3F118C}" srcOrd="15" destOrd="0" presId="urn:microsoft.com/office/officeart/2005/8/layout/cycle1"/>
    <dgm:cxn modelId="{525BAD5B-02EE-4DE4-8529-EAC5108C3ABB}" type="presParOf" srcId="{550B0BD0-7061-496F-BD58-E659F2FF3AB6}" destId="{9677F25A-0926-46EE-B887-45AAFA1C12A4}" srcOrd="16" destOrd="0" presId="urn:microsoft.com/office/officeart/2005/8/layout/cycle1"/>
    <dgm:cxn modelId="{AB294924-8DC1-4461-8ACC-9C4DD05A99F6}" type="presParOf" srcId="{550B0BD0-7061-496F-BD58-E659F2FF3AB6}" destId="{937D5DCE-7CA6-41B1-B89E-241B1642A925}" srcOrd="17" destOrd="0" presId="urn:microsoft.com/office/officeart/2005/8/layout/cycle1"/>
    <dgm:cxn modelId="{66AA53AA-7EBF-4962-A6C9-308DD9E1E67A}" type="presParOf" srcId="{550B0BD0-7061-496F-BD58-E659F2FF3AB6}" destId="{A51AF3BE-FFE9-4138-88A7-0D8FB3F22886}" srcOrd="18" destOrd="0" presId="urn:microsoft.com/office/officeart/2005/8/layout/cycle1"/>
    <dgm:cxn modelId="{6CFFB637-7083-409A-BA1C-6577403AC19B}" type="presParOf" srcId="{550B0BD0-7061-496F-BD58-E659F2FF3AB6}" destId="{B5B9CE77-B195-46D0-8306-165289CEC2B2}" srcOrd="19" destOrd="0" presId="urn:microsoft.com/office/officeart/2005/8/layout/cycle1"/>
    <dgm:cxn modelId="{FA959662-65BA-4318-A1A9-9DF669BE79F2}" type="presParOf" srcId="{550B0BD0-7061-496F-BD58-E659F2FF3AB6}" destId="{D9D7465B-53AF-4FCB-810E-13B0C0CCF114}" srcOrd="20" destOrd="0" presId="urn:microsoft.com/office/officeart/2005/8/layout/cycle1"/>
    <dgm:cxn modelId="{48F80E16-D1A9-4DDE-958A-4D59165C85E9}" type="presParOf" srcId="{550B0BD0-7061-496F-BD58-E659F2FF3AB6}" destId="{33FD0139-7B69-4F36-81A1-B6769D8F7CAB}" srcOrd="21" destOrd="0" presId="urn:microsoft.com/office/officeart/2005/8/layout/cycle1"/>
    <dgm:cxn modelId="{F5D3A355-9E4D-4E0F-902C-8180DC5C3458}" type="presParOf" srcId="{550B0BD0-7061-496F-BD58-E659F2FF3AB6}" destId="{9CD92FB7-A4A8-4DC8-AC4B-0A76717D38E5}" srcOrd="22" destOrd="0" presId="urn:microsoft.com/office/officeart/2005/8/layout/cycle1"/>
    <dgm:cxn modelId="{FAB98A42-0815-4A7B-84BE-54F907D326DC}" type="presParOf" srcId="{550B0BD0-7061-496F-BD58-E659F2FF3AB6}" destId="{9BE88634-DD7C-4016-B294-9253AD71448F}" srcOrd="23" destOrd="0" presId="urn:microsoft.com/office/officeart/2005/8/layout/cycle1"/>
    <dgm:cxn modelId="{5BF5B6A2-3AF8-4A66-9EEF-2B986E9C5D4B}" type="presParOf" srcId="{550B0BD0-7061-496F-BD58-E659F2FF3AB6}" destId="{849930A6-5AFF-4B09-960B-574D0277CEA2}" srcOrd="24" destOrd="0" presId="urn:microsoft.com/office/officeart/2005/8/layout/cycle1"/>
    <dgm:cxn modelId="{69010F07-FD8C-455D-9D9C-B2A709A7C8E8}" type="presParOf" srcId="{550B0BD0-7061-496F-BD58-E659F2FF3AB6}" destId="{F6877FD9-715C-43E1-B3D9-0B0775CC3833}" srcOrd="25" destOrd="0" presId="urn:microsoft.com/office/officeart/2005/8/layout/cycle1"/>
    <dgm:cxn modelId="{ECC46525-514E-4885-B2FC-2012DBC8C272}" type="presParOf" srcId="{550B0BD0-7061-496F-BD58-E659F2FF3AB6}" destId="{5CA7137B-3510-4586-BF13-E7802907468F}" srcOrd="26"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A0D75B-6554-4355-BC27-46275820E63B}">
      <dsp:nvSpPr>
        <dsp:cNvPr id="0" name=""/>
        <dsp:cNvSpPr/>
      </dsp:nvSpPr>
      <dsp:spPr>
        <a:xfrm>
          <a:off x="1505591" y="0"/>
          <a:ext cx="555150" cy="304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da-DK" sz="800" b="0" i="1" kern="1200" dirty="0" smtClean="0">
              <a:latin typeface="Cambria"/>
              <a:ea typeface="+mn-ea"/>
              <a:cs typeface="+mn-cs"/>
            </a:rPr>
            <a:t>cis</a:t>
          </a:r>
          <a:r>
            <a:rPr lang="da-DK" sz="800" b="0" i="0" kern="1200" dirty="0" smtClean="0">
              <a:latin typeface="Cambria"/>
              <a:ea typeface="+mn-ea"/>
              <a:cs typeface="+mn-cs"/>
            </a:rPr>
            <a:t>- </a:t>
          </a:r>
          <a:r>
            <a:rPr lang="da-DK" sz="800" b="0" i="0" kern="1200" dirty="0" err="1" smtClean="0">
              <a:latin typeface="Cambria"/>
              <a:ea typeface="+mn-ea"/>
              <a:cs typeface="+mn-cs"/>
            </a:rPr>
            <a:t>Aconitate</a:t>
          </a:r>
          <a:endParaRPr lang="da-DK" sz="800" b="0" i="1" kern="1200" dirty="0">
            <a:latin typeface="Cambria"/>
            <a:ea typeface="+mn-ea"/>
            <a:cs typeface="+mn-cs"/>
          </a:endParaRPr>
        </a:p>
      </dsp:txBody>
      <dsp:txXfrm>
        <a:off x="1505591" y="0"/>
        <a:ext cx="555150" cy="304267"/>
      </dsp:txXfrm>
    </dsp:sp>
    <dsp:sp modelId="{FF6F9CD5-4E6A-4F16-B288-60D463ACDF68}">
      <dsp:nvSpPr>
        <dsp:cNvPr id="0" name=""/>
        <dsp:cNvSpPr/>
      </dsp:nvSpPr>
      <dsp:spPr>
        <a:xfrm>
          <a:off x="409260" y="-14558"/>
          <a:ext cx="2015468" cy="2015468"/>
        </a:xfrm>
        <a:prstGeom prst="circularArrow">
          <a:avLst>
            <a:gd name="adj1" fmla="val 2944"/>
            <a:gd name="adj2" fmla="val 180179"/>
            <a:gd name="adj3" fmla="val 19717244"/>
            <a:gd name="adj4" fmla="val 18868101"/>
            <a:gd name="adj5" fmla="val 3434"/>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5195CF-D414-49D9-88F8-6FB75A259726}">
      <dsp:nvSpPr>
        <dsp:cNvPr id="0" name=""/>
        <dsp:cNvSpPr/>
      </dsp:nvSpPr>
      <dsp:spPr>
        <a:xfrm>
          <a:off x="1939479" y="511661"/>
          <a:ext cx="676130" cy="148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da-DK" sz="800" b="0" kern="1200" dirty="0" smtClean="0">
              <a:latin typeface="Cambria"/>
              <a:ea typeface="+mn-ea"/>
              <a:cs typeface="+mn-cs"/>
            </a:rPr>
            <a:t>D-</a:t>
          </a:r>
          <a:r>
            <a:rPr lang="da-DK" sz="800" b="0" kern="1200" dirty="0" err="1" smtClean="0">
              <a:latin typeface="Cambria"/>
              <a:ea typeface="+mn-ea"/>
              <a:cs typeface="+mn-cs"/>
            </a:rPr>
            <a:t>Isocitrate</a:t>
          </a:r>
          <a:endParaRPr lang="da-DK" sz="800" b="0" kern="1200" dirty="0">
            <a:latin typeface="Cambria"/>
            <a:ea typeface="+mn-ea"/>
            <a:cs typeface="+mn-cs"/>
          </a:endParaRPr>
        </a:p>
      </dsp:txBody>
      <dsp:txXfrm>
        <a:off x="1939479" y="511661"/>
        <a:ext cx="676130" cy="148451"/>
      </dsp:txXfrm>
    </dsp:sp>
    <dsp:sp modelId="{97BE22B0-33B1-4DB6-B32D-03C87BEEF590}">
      <dsp:nvSpPr>
        <dsp:cNvPr id="0" name=""/>
        <dsp:cNvSpPr/>
      </dsp:nvSpPr>
      <dsp:spPr>
        <a:xfrm>
          <a:off x="438475" y="14133"/>
          <a:ext cx="2015468" cy="2015468"/>
        </a:xfrm>
        <a:prstGeom prst="circularArrow">
          <a:avLst>
            <a:gd name="adj1" fmla="val 2944"/>
            <a:gd name="adj2" fmla="val 180179"/>
            <a:gd name="adj3" fmla="val 84307"/>
            <a:gd name="adj4" fmla="val 20104898"/>
            <a:gd name="adj5" fmla="val 3434"/>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17A451-361D-41EC-A2C6-954F0B0D4167}">
      <dsp:nvSpPr>
        <dsp:cNvPr id="0" name=""/>
        <dsp:cNvSpPr/>
      </dsp:nvSpPr>
      <dsp:spPr>
        <a:xfrm>
          <a:off x="1895114" y="1232341"/>
          <a:ext cx="922462" cy="94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l-GR" sz="800" b="0" kern="1200" dirty="0" smtClean="0">
              <a:latin typeface="Cambria"/>
              <a:ea typeface="+mn-ea"/>
              <a:cs typeface="+mn-cs"/>
            </a:rPr>
            <a:t>α</a:t>
          </a:r>
          <a:r>
            <a:rPr lang="da-DK" sz="800" b="0" kern="1200" dirty="0" smtClean="0">
              <a:latin typeface="Cambria"/>
              <a:ea typeface="+mn-ea"/>
              <a:cs typeface="+mn-cs"/>
            </a:rPr>
            <a:t>-</a:t>
          </a:r>
          <a:r>
            <a:rPr lang="da-DK" sz="800" b="0" kern="1200" dirty="0" err="1" smtClean="0">
              <a:latin typeface="Cambria"/>
              <a:ea typeface="+mn-ea"/>
              <a:cs typeface="+mn-cs"/>
            </a:rPr>
            <a:t>ketoglutarate</a:t>
          </a:r>
          <a:endParaRPr lang="da-DK" sz="800" b="0" kern="1200" dirty="0">
            <a:latin typeface="Cambria"/>
            <a:ea typeface="+mn-ea"/>
            <a:cs typeface="+mn-cs"/>
          </a:endParaRPr>
        </a:p>
      </dsp:txBody>
      <dsp:txXfrm>
        <a:off x="1895114" y="1232341"/>
        <a:ext cx="922462" cy="94614"/>
      </dsp:txXfrm>
    </dsp:sp>
    <dsp:sp modelId="{BE83D3CA-D7C5-46B0-88D3-69DDC87BAAE5}">
      <dsp:nvSpPr>
        <dsp:cNvPr id="0" name=""/>
        <dsp:cNvSpPr/>
      </dsp:nvSpPr>
      <dsp:spPr>
        <a:xfrm>
          <a:off x="416648" y="109194"/>
          <a:ext cx="2015468" cy="2015468"/>
        </a:xfrm>
        <a:prstGeom prst="circularArrow">
          <a:avLst>
            <a:gd name="adj1" fmla="val 2944"/>
            <a:gd name="adj2" fmla="val 180179"/>
            <a:gd name="adj3" fmla="val 2332197"/>
            <a:gd name="adj4" fmla="val 941414"/>
            <a:gd name="adj5" fmla="val 3434"/>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170FBF-75C2-4EF4-8E5F-1A04F2F49790}">
      <dsp:nvSpPr>
        <dsp:cNvPr id="0" name=""/>
        <dsp:cNvSpPr/>
      </dsp:nvSpPr>
      <dsp:spPr>
        <a:xfrm>
          <a:off x="1589245" y="1704576"/>
          <a:ext cx="955362" cy="184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da-DK" sz="800" b="0" kern="1200" dirty="0" err="1" smtClean="0">
              <a:latin typeface="Cambria"/>
              <a:ea typeface="+mn-ea"/>
              <a:cs typeface="+mn-cs"/>
            </a:rPr>
            <a:t>Succinyl-CoA</a:t>
          </a:r>
          <a:endParaRPr lang="da-DK" sz="800" b="0" kern="1200" dirty="0">
            <a:latin typeface="Cambria"/>
            <a:ea typeface="+mn-ea"/>
            <a:cs typeface="+mn-cs"/>
          </a:endParaRPr>
        </a:p>
      </dsp:txBody>
      <dsp:txXfrm>
        <a:off x="1589245" y="1704576"/>
        <a:ext cx="955362" cy="184799"/>
      </dsp:txXfrm>
    </dsp:sp>
    <dsp:sp modelId="{26EA2D9A-BE49-4E54-B5F9-6FC4D48BC377}">
      <dsp:nvSpPr>
        <dsp:cNvPr id="0" name=""/>
        <dsp:cNvSpPr/>
      </dsp:nvSpPr>
      <dsp:spPr>
        <a:xfrm>
          <a:off x="452749" y="66510"/>
          <a:ext cx="2015468" cy="2015468"/>
        </a:xfrm>
        <a:prstGeom prst="circularArrow">
          <a:avLst>
            <a:gd name="adj1" fmla="val 2944"/>
            <a:gd name="adj2" fmla="val 180179"/>
            <a:gd name="adj3" fmla="val 4215013"/>
            <a:gd name="adj4" fmla="val 3590279"/>
            <a:gd name="adj5" fmla="val 3434"/>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5B9E21-6485-4403-921C-994BBE487F4A}">
      <dsp:nvSpPr>
        <dsp:cNvPr id="0" name=""/>
        <dsp:cNvSpPr/>
      </dsp:nvSpPr>
      <dsp:spPr>
        <a:xfrm>
          <a:off x="1188630" y="1933931"/>
          <a:ext cx="543707" cy="167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da-DK" sz="800" b="0" kern="1200" dirty="0" err="1" smtClean="0">
              <a:latin typeface="Cambria"/>
              <a:ea typeface="+mn-ea"/>
              <a:cs typeface="+mn-cs"/>
            </a:rPr>
            <a:t>Succinate</a:t>
          </a:r>
          <a:endParaRPr lang="da-DK" sz="800" b="0" kern="1200" dirty="0">
            <a:latin typeface="Cambria"/>
            <a:ea typeface="+mn-ea"/>
            <a:cs typeface="+mn-cs"/>
          </a:endParaRPr>
        </a:p>
      </dsp:txBody>
      <dsp:txXfrm>
        <a:off x="1188630" y="1933931"/>
        <a:ext cx="543707" cy="167544"/>
      </dsp:txXfrm>
    </dsp:sp>
    <dsp:sp modelId="{5108ACCE-0F23-48FD-AF6C-9D2285F8747A}">
      <dsp:nvSpPr>
        <dsp:cNvPr id="0" name=""/>
        <dsp:cNvSpPr/>
      </dsp:nvSpPr>
      <dsp:spPr>
        <a:xfrm>
          <a:off x="452749" y="66510"/>
          <a:ext cx="2015468" cy="2015468"/>
        </a:xfrm>
        <a:prstGeom prst="circularArrow">
          <a:avLst>
            <a:gd name="adj1" fmla="val 2944"/>
            <a:gd name="adj2" fmla="val 180179"/>
            <a:gd name="adj3" fmla="val 7065755"/>
            <a:gd name="adj4" fmla="val 6404807"/>
            <a:gd name="adj5" fmla="val 3434"/>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77F25A-0926-46EE-B887-45AAFA1C12A4}">
      <dsp:nvSpPr>
        <dsp:cNvPr id="0" name=""/>
        <dsp:cNvSpPr/>
      </dsp:nvSpPr>
      <dsp:spPr>
        <a:xfrm>
          <a:off x="467374" y="1710552"/>
          <a:ext cx="773331" cy="1728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da-DK" sz="800" b="1" kern="1200" dirty="0" err="1" smtClean="0">
              <a:latin typeface="Cambria"/>
              <a:ea typeface="+mn-ea"/>
              <a:cs typeface="+mn-cs"/>
            </a:rPr>
            <a:t>Fumarate</a:t>
          </a:r>
          <a:endParaRPr lang="da-DK" sz="800" b="1" kern="1200" dirty="0">
            <a:latin typeface="Cambria"/>
            <a:ea typeface="+mn-ea"/>
            <a:cs typeface="+mn-cs"/>
          </a:endParaRPr>
        </a:p>
      </dsp:txBody>
      <dsp:txXfrm>
        <a:off x="467374" y="1710552"/>
        <a:ext cx="773331" cy="172848"/>
      </dsp:txXfrm>
    </dsp:sp>
    <dsp:sp modelId="{937D5DCE-7CA6-41B1-B89E-241B1642A925}">
      <dsp:nvSpPr>
        <dsp:cNvPr id="0" name=""/>
        <dsp:cNvSpPr/>
      </dsp:nvSpPr>
      <dsp:spPr>
        <a:xfrm>
          <a:off x="452749" y="66510"/>
          <a:ext cx="2015468" cy="2015468"/>
        </a:xfrm>
        <a:prstGeom prst="circularArrow">
          <a:avLst>
            <a:gd name="adj1" fmla="val 2944"/>
            <a:gd name="adj2" fmla="val 180179"/>
            <a:gd name="adj3" fmla="val 9678407"/>
            <a:gd name="adj4" fmla="val 8262888"/>
            <a:gd name="adj5" fmla="val 3434"/>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B9CE77-B195-46D0-8306-165289CEC2B2}">
      <dsp:nvSpPr>
        <dsp:cNvPr id="0" name=""/>
        <dsp:cNvSpPr/>
      </dsp:nvSpPr>
      <dsp:spPr>
        <a:xfrm>
          <a:off x="325330" y="1146758"/>
          <a:ext cx="412056" cy="182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da-DK" sz="800" b="0" kern="1200" dirty="0" err="1" smtClean="0">
              <a:latin typeface="Cambria"/>
              <a:ea typeface="+mn-ea"/>
              <a:cs typeface="+mn-cs"/>
            </a:rPr>
            <a:t>Malate</a:t>
          </a:r>
          <a:endParaRPr lang="da-DK" sz="800" b="0" kern="1200" dirty="0">
            <a:latin typeface="Cambria"/>
            <a:ea typeface="+mn-ea"/>
            <a:cs typeface="+mn-cs"/>
          </a:endParaRPr>
        </a:p>
      </dsp:txBody>
      <dsp:txXfrm>
        <a:off x="325330" y="1146758"/>
        <a:ext cx="412056" cy="182633"/>
      </dsp:txXfrm>
    </dsp:sp>
    <dsp:sp modelId="{D9D7465B-53AF-4FCB-810E-13B0C0CCF114}">
      <dsp:nvSpPr>
        <dsp:cNvPr id="0" name=""/>
        <dsp:cNvSpPr/>
      </dsp:nvSpPr>
      <dsp:spPr>
        <a:xfrm>
          <a:off x="452749" y="66510"/>
          <a:ext cx="2015468" cy="2015468"/>
        </a:xfrm>
        <a:prstGeom prst="circularArrow">
          <a:avLst>
            <a:gd name="adj1" fmla="val 2944"/>
            <a:gd name="adj2" fmla="val 180179"/>
            <a:gd name="adj3" fmla="val 11891961"/>
            <a:gd name="adj4" fmla="val 10535514"/>
            <a:gd name="adj5" fmla="val 3434"/>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D92FB7-A4A8-4DC8-AC4B-0A76717D38E5}">
      <dsp:nvSpPr>
        <dsp:cNvPr id="0" name=""/>
        <dsp:cNvSpPr/>
      </dsp:nvSpPr>
      <dsp:spPr>
        <a:xfrm>
          <a:off x="245504" y="471999"/>
          <a:ext cx="795841" cy="261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da-DK" sz="800" b="0" kern="1200" dirty="0" err="1" smtClean="0">
              <a:latin typeface="Cambria"/>
              <a:ea typeface="+mn-ea"/>
              <a:cs typeface="+mn-cs"/>
            </a:rPr>
            <a:t>Oxaloacetate</a:t>
          </a:r>
          <a:endParaRPr lang="da-DK" sz="800" b="0" kern="1200" dirty="0">
            <a:latin typeface="Cambria"/>
            <a:ea typeface="+mn-ea"/>
            <a:cs typeface="+mn-cs"/>
          </a:endParaRPr>
        </a:p>
      </dsp:txBody>
      <dsp:txXfrm>
        <a:off x="245504" y="471999"/>
        <a:ext cx="795841" cy="261033"/>
      </dsp:txXfrm>
    </dsp:sp>
    <dsp:sp modelId="{9BE88634-DD7C-4016-B294-9253AD71448F}">
      <dsp:nvSpPr>
        <dsp:cNvPr id="0" name=""/>
        <dsp:cNvSpPr/>
      </dsp:nvSpPr>
      <dsp:spPr>
        <a:xfrm>
          <a:off x="452749" y="66510"/>
          <a:ext cx="2015468" cy="2015468"/>
        </a:xfrm>
        <a:prstGeom prst="circularArrow">
          <a:avLst>
            <a:gd name="adj1" fmla="val 2944"/>
            <a:gd name="adj2" fmla="val 180179"/>
            <a:gd name="adj3" fmla="val 13974840"/>
            <a:gd name="adj4" fmla="val 13180077"/>
            <a:gd name="adj5" fmla="val 3434"/>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877FD9-715C-43E1-B3D9-0B0775CC3833}">
      <dsp:nvSpPr>
        <dsp:cNvPr id="0" name=""/>
        <dsp:cNvSpPr/>
      </dsp:nvSpPr>
      <dsp:spPr>
        <a:xfrm>
          <a:off x="931773" y="78440"/>
          <a:ext cx="412056" cy="218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da-DK" sz="800" b="1" kern="1200" dirty="0" err="1" smtClean="0">
              <a:latin typeface="Cambria"/>
              <a:ea typeface="+mn-ea"/>
              <a:cs typeface="+mn-cs"/>
            </a:rPr>
            <a:t>Citrate</a:t>
          </a:r>
          <a:endParaRPr lang="da-DK" sz="800" b="1" kern="1200" dirty="0">
            <a:latin typeface="Cambria"/>
            <a:ea typeface="+mn-ea"/>
            <a:cs typeface="+mn-cs"/>
          </a:endParaRPr>
        </a:p>
      </dsp:txBody>
      <dsp:txXfrm>
        <a:off x="931773" y="78440"/>
        <a:ext cx="412056" cy="218488"/>
      </dsp:txXfrm>
    </dsp:sp>
    <dsp:sp modelId="{5CA7137B-3510-4586-BF13-E7802907468F}">
      <dsp:nvSpPr>
        <dsp:cNvPr id="0" name=""/>
        <dsp:cNvSpPr/>
      </dsp:nvSpPr>
      <dsp:spPr>
        <a:xfrm>
          <a:off x="640871" y="23166"/>
          <a:ext cx="2015468" cy="2015468"/>
        </a:xfrm>
        <a:prstGeom prst="circularArrow">
          <a:avLst>
            <a:gd name="adj1" fmla="val 2944"/>
            <a:gd name="adj2" fmla="val 180179"/>
            <a:gd name="adj3" fmla="val 15495653"/>
            <a:gd name="adj4" fmla="val 15068078"/>
            <a:gd name="adj5" fmla="val 3434"/>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buFontTx/>
              <a:buNone/>
              <a:defRPr sz="1200"/>
            </a:lvl1pPr>
          </a:lstStyle>
          <a:p>
            <a:pPr>
              <a:defRPr/>
            </a:pPr>
            <a:endParaRPr lang="da-DK"/>
          </a:p>
        </p:txBody>
      </p:sp>
      <p:sp>
        <p:nvSpPr>
          <p:cNvPr id="39939" name="Rectangle 3"/>
          <p:cNvSpPr>
            <a:spLocks noGrp="1" noChangeArrowheads="1"/>
          </p:cNvSpPr>
          <p:nvPr>
            <p:ph type="dt" sz="quarter" idx="1"/>
          </p:nvPr>
        </p:nvSpPr>
        <p:spPr bwMode="auto">
          <a:xfrm>
            <a:off x="384810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buFontTx/>
              <a:buNone/>
              <a:defRPr sz="1200"/>
            </a:lvl1pPr>
          </a:lstStyle>
          <a:p>
            <a:pPr>
              <a:defRPr/>
            </a:pPr>
            <a:endParaRPr lang="da-DK"/>
          </a:p>
        </p:txBody>
      </p:sp>
      <p:sp>
        <p:nvSpPr>
          <p:cNvPr id="39940" name="Rectangle 4"/>
          <p:cNvSpPr>
            <a:spLocks noGrp="1" noChangeArrowheads="1"/>
          </p:cNvSpPr>
          <p:nvPr>
            <p:ph type="ftr" sz="quarter" idx="2"/>
          </p:nvPr>
        </p:nvSpPr>
        <p:spPr bwMode="auto">
          <a:xfrm>
            <a:off x="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buFontTx/>
              <a:buNone/>
              <a:defRPr sz="1200"/>
            </a:lvl1pPr>
          </a:lstStyle>
          <a:p>
            <a:pPr>
              <a:defRPr/>
            </a:pPr>
            <a:endParaRPr lang="da-DK"/>
          </a:p>
        </p:txBody>
      </p:sp>
      <p:sp>
        <p:nvSpPr>
          <p:cNvPr id="39941" name="Rectangle 5"/>
          <p:cNvSpPr>
            <a:spLocks noGrp="1" noChangeArrowheads="1"/>
          </p:cNvSpPr>
          <p:nvPr>
            <p:ph type="sldNum" sz="quarter" idx="3"/>
          </p:nvPr>
        </p:nvSpPr>
        <p:spPr bwMode="auto">
          <a:xfrm>
            <a:off x="384810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buFontTx/>
              <a:buNone/>
              <a:defRPr sz="1200"/>
            </a:lvl1pPr>
          </a:lstStyle>
          <a:p>
            <a:pPr>
              <a:defRPr/>
            </a:pPr>
            <a:fld id="{97FD9E3A-343D-400B-A791-A6E41D41A73E}" type="slidenum">
              <a:rPr lang="da-DK"/>
              <a:pPr>
                <a:defRPr/>
              </a:pPr>
              <a:t>‹nr.›</a:t>
            </a:fld>
            <a:endParaRPr lang="da-DK"/>
          </a:p>
        </p:txBody>
      </p:sp>
    </p:spTree>
    <p:extLst>
      <p:ext uri="{BB962C8B-B14F-4D97-AF65-F5344CB8AC3E}">
        <p14:creationId xmlns:p14="http://schemas.microsoft.com/office/powerpoint/2010/main" val="36964345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buFontTx/>
              <a:buNone/>
              <a:defRPr sz="1200"/>
            </a:lvl1pPr>
          </a:lstStyle>
          <a:p>
            <a:pPr>
              <a:defRPr/>
            </a:pPr>
            <a:endParaRPr lang="en-US"/>
          </a:p>
        </p:txBody>
      </p:sp>
      <p:sp>
        <p:nvSpPr>
          <p:cNvPr id="4099" name="Rectangle 3"/>
          <p:cNvSpPr>
            <a:spLocks noGrp="1" noChangeArrowheads="1"/>
          </p:cNvSpPr>
          <p:nvPr>
            <p:ph type="dt" idx="1"/>
          </p:nvPr>
        </p:nvSpPr>
        <p:spPr bwMode="auto">
          <a:xfrm>
            <a:off x="384810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buFontTx/>
              <a:buNone/>
              <a:defRPr sz="1200"/>
            </a:lvl1pPr>
          </a:lstStyle>
          <a:p>
            <a:pPr>
              <a:defRPr/>
            </a:pPr>
            <a:endParaRPr lang="en-US"/>
          </a:p>
        </p:txBody>
      </p:sp>
      <p:sp>
        <p:nvSpPr>
          <p:cNvPr id="5124" name="Rectangle 4"/>
          <p:cNvSpPr>
            <a:spLocks noGrp="1" noRot="1" noChangeAspect="1" noChangeArrowheads="1" noTextEdit="1"/>
          </p:cNvSpPr>
          <p:nvPr>
            <p:ph type="sldImg" idx="2"/>
          </p:nvPr>
        </p:nvSpPr>
        <p:spPr bwMode="auto">
          <a:xfrm>
            <a:off x="914400" y="744538"/>
            <a:ext cx="4965700"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679450" y="4718050"/>
            <a:ext cx="5435600" cy="44688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buFontTx/>
              <a:buNone/>
              <a:defRPr sz="1200"/>
            </a:lvl1pPr>
          </a:lstStyle>
          <a:p>
            <a:pPr>
              <a:defRPr/>
            </a:pPr>
            <a:endParaRPr lang="en-US"/>
          </a:p>
        </p:txBody>
      </p:sp>
      <p:sp>
        <p:nvSpPr>
          <p:cNvPr id="4103" name="Rectangle 7"/>
          <p:cNvSpPr>
            <a:spLocks noGrp="1" noChangeArrowheads="1"/>
          </p:cNvSpPr>
          <p:nvPr>
            <p:ph type="sldNum" sz="quarter" idx="5"/>
          </p:nvPr>
        </p:nvSpPr>
        <p:spPr bwMode="auto">
          <a:xfrm>
            <a:off x="384810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buFontTx/>
              <a:buNone/>
              <a:defRPr sz="1200"/>
            </a:lvl1pPr>
          </a:lstStyle>
          <a:p>
            <a:pPr>
              <a:defRPr/>
            </a:pPr>
            <a:fld id="{113AC6EA-583B-40EE-AA64-382882178569}" type="slidenum">
              <a:rPr lang="en-US"/>
              <a:pPr>
                <a:defRPr/>
              </a:pPr>
              <a:t>‹nr.›</a:t>
            </a:fld>
            <a:endParaRPr lang="en-US"/>
          </a:p>
        </p:txBody>
      </p:sp>
    </p:spTree>
    <p:extLst>
      <p:ext uri="{BB962C8B-B14F-4D97-AF65-F5344CB8AC3E}">
        <p14:creationId xmlns:p14="http://schemas.microsoft.com/office/powerpoint/2010/main" val="24258889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U Passata" pitchFamily="34"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U Passata" pitchFamily="34"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U Passata" pitchFamily="34"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U Passata" pitchFamily="34"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U Passata" pitchFamily="34"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U Passata" pitchFamily="34" charset="0"/>
                <a:cs typeface="Arial" charset="0"/>
              </a:defRPr>
            </a:lvl1pPr>
            <a:lvl2pPr marL="742950" indent="-285750" eaLnBrk="0" hangingPunct="0">
              <a:spcBef>
                <a:spcPct val="30000"/>
              </a:spcBef>
              <a:defRPr sz="1200">
                <a:solidFill>
                  <a:schemeClr val="tx1"/>
                </a:solidFill>
                <a:latin typeface="AU Passata" pitchFamily="34" charset="0"/>
                <a:cs typeface="Arial" charset="0"/>
              </a:defRPr>
            </a:lvl2pPr>
            <a:lvl3pPr marL="1143000" indent="-228600" eaLnBrk="0" hangingPunct="0">
              <a:spcBef>
                <a:spcPct val="30000"/>
              </a:spcBef>
              <a:defRPr sz="1200">
                <a:solidFill>
                  <a:schemeClr val="tx1"/>
                </a:solidFill>
                <a:latin typeface="AU Passata" pitchFamily="34" charset="0"/>
                <a:cs typeface="Arial" charset="0"/>
              </a:defRPr>
            </a:lvl3pPr>
            <a:lvl4pPr marL="1600200" indent="-228600" eaLnBrk="0" hangingPunct="0">
              <a:spcBef>
                <a:spcPct val="30000"/>
              </a:spcBef>
              <a:defRPr sz="1200">
                <a:solidFill>
                  <a:schemeClr val="tx1"/>
                </a:solidFill>
                <a:latin typeface="AU Passata" pitchFamily="34" charset="0"/>
                <a:cs typeface="Arial" charset="0"/>
              </a:defRPr>
            </a:lvl4pPr>
            <a:lvl5pPr marL="2057400" indent="-228600" eaLnBrk="0" hangingPunct="0">
              <a:spcBef>
                <a:spcPct val="30000"/>
              </a:spcBef>
              <a:defRPr sz="1200">
                <a:solidFill>
                  <a:schemeClr val="tx1"/>
                </a:solidFill>
                <a:latin typeface="AU Passata" pitchFamily="34" charset="0"/>
                <a:cs typeface="Arial" charset="0"/>
              </a:defRPr>
            </a:lvl5pPr>
            <a:lvl6pPr marL="2514600" indent="-228600" eaLnBrk="0" fontAlgn="base" hangingPunct="0">
              <a:spcBef>
                <a:spcPct val="30000"/>
              </a:spcBef>
              <a:spcAft>
                <a:spcPct val="0"/>
              </a:spcAft>
              <a:defRPr sz="1200">
                <a:solidFill>
                  <a:schemeClr val="tx1"/>
                </a:solidFill>
                <a:latin typeface="AU Passata" pitchFamily="34" charset="0"/>
                <a:cs typeface="Arial" charset="0"/>
              </a:defRPr>
            </a:lvl6pPr>
            <a:lvl7pPr marL="2971800" indent="-228600" eaLnBrk="0" fontAlgn="base" hangingPunct="0">
              <a:spcBef>
                <a:spcPct val="30000"/>
              </a:spcBef>
              <a:spcAft>
                <a:spcPct val="0"/>
              </a:spcAft>
              <a:defRPr sz="1200">
                <a:solidFill>
                  <a:schemeClr val="tx1"/>
                </a:solidFill>
                <a:latin typeface="AU Passata" pitchFamily="34" charset="0"/>
                <a:cs typeface="Arial" charset="0"/>
              </a:defRPr>
            </a:lvl7pPr>
            <a:lvl8pPr marL="3429000" indent="-228600" eaLnBrk="0" fontAlgn="base" hangingPunct="0">
              <a:spcBef>
                <a:spcPct val="30000"/>
              </a:spcBef>
              <a:spcAft>
                <a:spcPct val="0"/>
              </a:spcAft>
              <a:defRPr sz="1200">
                <a:solidFill>
                  <a:schemeClr val="tx1"/>
                </a:solidFill>
                <a:latin typeface="AU Passata" pitchFamily="34" charset="0"/>
                <a:cs typeface="Arial" charset="0"/>
              </a:defRPr>
            </a:lvl8pPr>
            <a:lvl9pPr marL="3886200" indent="-228600" eaLnBrk="0" fontAlgn="base" hangingPunct="0">
              <a:spcBef>
                <a:spcPct val="30000"/>
              </a:spcBef>
              <a:spcAft>
                <a:spcPct val="0"/>
              </a:spcAft>
              <a:defRPr sz="1200">
                <a:solidFill>
                  <a:schemeClr val="tx1"/>
                </a:solidFill>
                <a:latin typeface="AU Passata" pitchFamily="34" charset="0"/>
                <a:cs typeface="Arial" charset="0"/>
              </a:defRPr>
            </a:lvl9pPr>
          </a:lstStyle>
          <a:p>
            <a:pPr eaLnBrk="1" hangingPunct="1">
              <a:spcBef>
                <a:spcPct val="0"/>
              </a:spcBef>
            </a:pPr>
            <a:fld id="{6D1D1AE2-10CD-4980-89BA-E5AE405C8DD9}" type="slidenum">
              <a:rPr lang="en-US" altLang="da-DK" smtClean="0"/>
              <a:pPr eaLnBrk="1" hangingPunct="1">
                <a:spcBef>
                  <a:spcPct val="0"/>
                </a:spcBef>
              </a:pPr>
              <a:t>1</a:t>
            </a:fld>
            <a:endParaRPr lang="en-US" altLang="da-DK" smtClean="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dirty="0"/>
          </a:p>
        </p:txBody>
      </p:sp>
      <p:sp>
        <p:nvSpPr>
          <p:cNvPr id="4" name="Pladsholder til diasnummer 3"/>
          <p:cNvSpPr>
            <a:spLocks noGrp="1"/>
          </p:cNvSpPr>
          <p:nvPr>
            <p:ph type="sldNum" sz="quarter" idx="10"/>
          </p:nvPr>
        </p:nvSpPr>
        <p:spPr/>
        <p:txBody>
          <a:bodyPr/>
          <a:lstStyle/>
          <a:p>
            <a:pPr>
              <a:defRPr/>
            </a:pPr>
            <a:fld id="{113AC6EA-583B-40EE-AA64-382882178569}" type="slidenum">
              <a:rPr lang="en-US" smtClean="0"/>
              <a:pPr>
                <a:defRPr/>
              </a:pPr>
              <a:t>4</a:t>
            </a:fld>
            <a:endParaRPr lang="en-US"/>
          </a:p>
        </p:txBody>
      </p:sp>
    </p:spTree>
    <p:extLst>
      <p:ext uri="{BB962C8B-B14F-4D97-AF65-F5344CB8AC3E}">
        <p14:creationId xmlns:p14="http://schemas.microsoft.com/office/powerpoint/2010/main" val="1275919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U Passata" pitchFamily="34" charset="0"/>
                <a:cs typeface="Arial" charset="0"/>
              </a:defRPr>
            </a:lvl1pPr>
            <a:lvl2pPr marL="742950" indent="-285750" eaLnBrk="0" hangingPunct="0">
              <a:spcBef>
                <a:spcPct val="30000"/>
              </a:spcBef>
              <a:defRPr sz="1200">
                <a:solidFill>
                  <a:schemeClr val="tx1"/>
                </a:solidFill>
                <a:latin typeface="AU Passata" pitchFamily="34" charset="0"/>
                <a:cs typeface="Arial" charset="0"/>
              </a:defRPr>
            </a:lvl2pPr>
            <a:lvl3pPr marL="1143000" indent="-228600" eaLnBrk="0" hangingPunct="0">
              <a:spcBef>
                <a:spcPct val="30000"/>
              </a:spcBef>
              <a:defRPr sz="1200">
                <a:solidFill>
                  <a:schemeClr val="tx1"/>
                </a:solidFill>
                <a:latin typeface="AU Passata" pitchFamily="34" charset="0"/>
                <a:cs typeface="Arial" charset="0"/>
              </a:defRPr>
            </a:lvl3pPr>
            <a:lvl4pPr marL="1600200" indent="-228600" eaLnBrk="0" hangingPunct="0">
              <a:spcBef>
                <a:spcPct val="30000"/>
              </a:spcBef>
              <a:defRPr sz="1200">
                <a:solidFill>
                  <a:schemeClr val="tx1"/>
                </a:solidFill>
                <a:latin typeface="AU Passata" pitchFamily="34" charset="0"/>
                <a:cs typeface="Arial" charset="0"/>
              </a:defRPr>
            </a:lvl4pPr>
            <a:lvl5pPr marL="2057400" indent="-228600" eaLnBrk="0" hangingPunct="0">
              <a:spcBef>
                <a:spcPct val="30000"/>
              </a:spcBef>
              <a:defRPr sz="1200">
                <a:solidFill>
                  <a:schemeClr val="tx1"/>
                </a:solidFill>
                <a:latin typeface="AU Passata" pitchFamily="34" charset="0"/>
                <a:cs typeface="Arial" charset="0"/>
              </a:defRPr>
            </a:lvl5pPr>
            <a:lvl6pPr marL="2514600" indent="-228600" eaLnBrk="0" fontAlgn="base" hangingPunct="0">
              <a:spcBef>
                <a:spcPct val="30000"/>
              </a:spcBef>
              <a:spcAft>
                <a:spcPct val="0"/>
              </a:spcAft>
              <a:defRPr sz="1200">
                <a:solidFill>
                  <a:schemeClr val="tx1"/>
                </a:solidFill>
                <a:latin typeface="AU Passata" pitchFamily="34" charset="0"/>
                <a:cs typeface="Arial" charset="0"/>
              </a:defRPr>
            </a:lvl6pPr>
            <a:lvl7pPr marL="2971800" indent="-228600" eaLnBrk="0" fontAlgn="base" hangingPunct="0">
              <a:spcBef>
                <a:spcPct val="30000"/>
              </a:spcBef>
              <a:spcAft>
                <a:spcPct val="0"/>
              </a:spcAft>
              <a:defRPr sz="1200">
                <a:solidFill>
                  <a:schemeClr val="tx1"/>
                </a:solidFill>
                <a:latin typeface="AU Passata" pitchFamily="34" charset="0"/>
                <a:cs typeface="Arial" charset="0"/>
              </a:defRPr>
            </a:lvl7pPr>
            <a:lvl8pPr marL="3429000" indent="-228600" eaLnBrk="0" fontAlgn="base" hangingPunct="0">
              <a:spcBef>
                <a:spcPct val="30000"/>
              </a:spcBef>
              <a:spcAft>
                <a:spcPct val="0"/>
              </a:spcAft>
              <a:defRPr sz="1200">
                <a:solidFill>
                  <a:schemeClr val="tx1"/>
                </a:solidFill>
                <a:latin typeface="AU Passata" pitchFamily="34" charset="0"/>
                <a:cs typeface="Arial" charset="0"/>
              </a:defRPr>
            </a:lvl8pPr>
            <a:lvl9pPr marL="3886200" indent="-228600" eaLnBrk="0" fontAlgn="base" hangingPunct="0">
              <a:spcBef>
                <a:spcPct val="30000"/>
              </a:spcBef>
              <a:spcAft>
                <a:spcPct val="0"/>
              </a:spcAft>
              <a:defRPr sz="1200">
                <a:solidFill>
                  <a:schemeClr val="tx1"/>
                </a:solidFill>
                <a:latin typeface="AU Passata" pitchFamily="34" charset="0"/>
                <a:cs typeface="Arial" charset="0"/>
              </a:defRPr>
            </a:lvl9pPr>
          </a:lstStyle>
          <a:p>
            <a:pPr eaLnBrk="1" hangingPunct="1">
              <a:spcBef>
                <a:spcPct val="0"/>
              </a:spcBef>
            </a:pPr>
            <a:fld id="{5B4C43DD-8DEF-48B4-A323-517B52DC68F2}" type="slidenum">
              <a:rPr lang="en-US" altLang="da-DK" smtClean="0"/>
              <a:pPr eaLnBrk="1" hangingPunct="1">
                <a:spcBef>
                  <a:spcPct val="0"/>
                </a:spcBef>
              </a:pPr>
              <a:t>6</a:t>
            </a:fld>
            <a:endParaRPr lang="en-US" altLang="da-DK" smtClean="0"/>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a-DK" altLang="da-DK"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dirty="0"/>
          </a:p>
        </p:txBody>
      </p:sp>
      <p:sp>
        <p:nvSpPr>
          <p:cNvPr id="4" name="Pladsholder til diasnummer 3"/>
          <p:cNvSpPr>
            <a:spLocks noGrp="1"/>
          </p:cNvSpPr>
          <p:nvPr>
            <p:ph type="sldNum" sz="quarter" idx="10"/>
          </p:nvPr>
        </p:nvSpPr>
        <p:spPr/>
        <p:txBody>
          <a:bodyPr/>
          <a:lstStyle/>
          <a:p>
            <a:pPr>
              <a:defRPr/>
            </a:pPr>
            <a:fld id="{113AC6EA-583B-40EE-AA64-382882178569}" type="slidenum">
              <a:rPr lang="en-US" smtClean="0"/>
              <a:pPr>
                <a:defRPr/>
              </a:pPr>
              <a:t>9</a:t>
            </a:fld>
            <a:endParaRPr lang="en-US"/>
          </a:p>
        </p:txBody>
      </p:sp>
    </p:spTree>
    <p:extLst>
      <p:ext uri="{BB962C8B-B14F-4D97-AF65-F5344CB8AC3E}">
        <p14:creationId xmlns:p14="http://schemas.microsoft.com/office/powerpoint/2010/main" val="1247834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dirty="0"/>
          </a:p>
        </p:txBody>
      </p:sp>
      <p:sp>
        <p:nvSpPr>
          <p:cNvPr id="4" name="Pladsholder til diasnummer 3"/>
          <p:cNvSpPr>
            <a:spLocks noGrp="1"/>
          </p:cNvSpPr>
          <p:nvPr>
            <p:ph type="sldNum" sz="quarter" idx="10"/>
          </p:nvPr>
        </p:nvSpPr>
        <p:spPr/>
        <p:txBody>
          <a:bodyPr/>
          <a:lstStyle/>
          <a:p>
            <a:pPr>
              <a:defRPr/>
            </a:pPr>
            <a:fld id="{113AC6EA-583B-40EE-AA64-382882178569}" type="slidenum">
              <a:rPr lang="en-US" smtClean="0"/>
              <a:pPr>
                <a:defRPr/>
              </a:pPr>
              <a:t>12</a:t>
            </a:fld>
            <a:endParaRPr lang="en-US"/>
          </a:p>
        </p:txBody>
      </p:sp>
    </p:spTree>
    <p:extLst>
      <p:ext uri="{BB962C8B-B14F-4D97-AF65-F5344CB8AC3E}">
        <p14:creationId xmlns:p14="http://schemas.microsoft.com/office/powerpoint/2010/main" val="1022681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dirty="0"/>
          </a:p>
        </p:txBody>
      </p:sp>
      <p:sp>
        <p:nvSpPr>
          <p:cNvPr id="4" name="Pladsholder til diasnummer 3"/>
          <p:cNvSpPr>
            <a:spLocks noGrp="1"/>
          </p:cNvSpPr>
          <p:nvPr>
            <p:ph type="sldNum" sz="quarter" idx="10"/>
          </p:nvPr>
        </p:nvSpPr>
        <p:spPr/>
        <p:txBody>
          <a:bodyPr/>
          <a:lstStyle/>
          <a:p>
            <a:pPr>
              <a:defRPr/>
            </a:pPr>
            <a:fld id="{113AC6EA-583B-40EE-AA64-382882178569}" type="slidenum">
              <a:rPr lang="en-US" smtClean="0"/>
              <a:pPr>
                <a:defRPr/>
              </a:pPr>
              <a:t>16</a:t>
            </a:fld>
            <a:endParaRPr lang="en-US"/>
          </a:p>
        </p:txBody>
      </p:sp>
    </p:spTree>
    <p:extLst>
      <p:ext uri="{BB962C8B-B14F-4D97-AF65-F5344CB8AC3E}">
        <p14:creationId xmlns:p14="http://schemas.microsoft.com/office/powerpoint/2010/main" val="2387161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dirty="0"/>
          </a:p>
        </p:txBody>
      </p:sp>
      <p:sp>
        <p:nvSpPr>
          <p:cNvPr id="4" name="Pladsholder til diasnummer 3"/>
          <p:cNvSpPr>
            <a:spLocks noGrp="1"/>
          </p:cNvSpPr>
          <p:nvPr>
            <p:ph type="sldNum" sz="quarter" idx="10"/>
          </p:nvPr>
        </p:nvSpPr>
        <p:spPr/>
        <p:txBody>
          <a:bodyPr/>
          <a:lstStyle/>
          <a:p>
            <a:pPr>
              <a:defRPr/>
            </a:pPr>
            <a:fld id="{113AC6EA-583B-40EE-AA64-382882178569}" type="slidenum">
              <a:rPr lang="en-US" smtClean="0"/>
              <a:pPr>
                <a:defRPr/>
              </a:pPr>
              <a:t>17</a:t>
            </a:fld>
            <a:endParaRPr lang="en-US"/>
          </a:p>
        </p:txBody>
      </p:sp>
    </p:spTree>
    <p:extLst>
      <p:ext uri="{BB962C8B-B14F-4D97-AF65-F5344CB8AC3E}">
        <p14:creationId xmlns:p14="http://schemas.microsoft.com/office/powerpoint/2010/main" val="2201014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s">
    <p:bg>
      <p:bgPr>
        <a:solidFill>
          <a:schemeClr val="bg2"/>
        </a:solidFill>
        <a:effectLst/>
      </p:bgPr>
    </p:bg>
    <p:spTree>
      <p:nvGrpSpPr>
        <p:cNvPr id="1" name=""/>
        <p:cNvGrpSpPr/>
        <p:nvPr/>
      </p:nvGrpSpPr>
      <p:grpSpPr>
        <a:xfrm>
          <a:off x="0" y="0"/>
          <a:ext cx="0" cy="0"/>
          <a:chOff x="0" y="0"/>
          <a:chExt cx="0" cy="0"/>
        </a:xfrm>
      </p:grpSpPr>
      <p:sp>
        <p:nvSpPr>
          <p:cNvPr id="4" name="Line 8"/>
          <p:cNvSpPr>
            <a:spLocks noChangeShapeType="1"/>
          </p:cNvSpPr>
          <p:nvPr/>
        </p:nvSpPr>
        <p:spPr bwMode="auto">
          <a:xfrm>
            <a:off x="358775" y="2773363"/>
            <a:ext cx="1403350" cy="0"/>
          </a:xfrm>
          <a:prstGeom prst="line">
            <a:avLst/>
          </a:prstGeom>
          <a:noFill/>
          <a:ln w="1778">
            <a:solidFill>
              <a:schemeClr val="bg1"/>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5" name="Rectangle 18"/>
          <p:cNvSpPr>
            <a:spLocks noChangeArrowheads="1"/>
          </p:cNvSpPr>
          <p:nvPr/>
        </p:nvSpPr>
        <p:spPr bwMode="auto">
          <a:xfrm>
            <a:off x="7556500" y="358775"/>
            <a:ext cx="1223963" cy="714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600">
                <a:solidFill>
                  <a:schemeClr val="tx1"/>
                </a:solidFill>
                <a:latin typeface="AU Passata" pitchFamily="34" charset="0"/>
              </a:defRPr>
            </a:lvl1pPr>
            <a:lvl2pPr marL="742950" indent="-285750" eaLnBrk="0" hangingPunct="0">
              <a:defRPr sz="3600">
                <a:solidFill>
                  <a:schemeClr val="tx1"/>
                </a:solidFill>
                <a:latin typeface="AU Passata" pitchFamily="34" charset="0"/>
              </a:defRPr>
            </a:lvl2pPr>
            <a:lvl3pPr marL="1143000" indent="-228600" eaLnBrk="0" hangingPunct="0">
              <a:defRPr sz="3600">
                <a:solidFill>
                  <a:schemeClr val="tx1"/>
                </a:solidFill>
                <a:latin typeface="AU Passata" pitchFamily="34" charset="0"/>
              </a:defRPr>
            </a:lvl3pPr>
            <a:lvl4pPr marL="1600200" indent="-228600" eaLnBrk="0" hangingPunct="0">
              <a:defRPr sz="3600">
                <a:solidFill>
                  <a:schemeClr val="tx1"/>
                </a:solidFill>
                <a:latin typeface="AU Passata" pitchFamily="34" charset="0"/>
              </a:defRPr>
            </a:lvl4pPr>
            <a:lvl5pPr marL="2057400" indent="-228600" eaLnBrk="0" hangingPunct="0">
              <a:defRPr sz="3600">
                <a:solidFill>
                  <a:schemeClr val="tx1"/>
                </a:solidFill>
                <a:latin typeface="AU Passata" pitchFamily="34" charset="0"/>
              </a:defRPr>
            </a:lvl5pPr>
            <a:lvl6pPr marL="25146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6pPr>
            <a:lvl7pPr marL="29718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7pPr>
            <a:lvl8pPr marL="34290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8pPr>
            <a:lvl9pPr marL="38862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9pPr>
          </a:lstStyle>
          <a:p>
            <a:pPr eaLnBrk="1" hangingPunct="1">
              <a:defRPr/>
            </a:pPr>
            <a:endParaRPr lang="da-DK" altLang="da-DK" smtClean="0"/>
          </a:p>
        </p:txBody>
      </p:sp>
      <p:grpSp>
        <p:nvGrpSpPr>
          <p:cNvPr id="6" name="Group 23"/>
          <p:cNvGrpSpPr>
            <a:grpSpLocks noChangeAspect="1"/>
          </p:cNvGrpSpPr>
          <p:nvPr/>
        </p:nvGrpSpPr>
        <p:grpSpPr bwMode="auto">
          <a:xfrm>
            <a:off x="358775" y="358775"/>
            <a:ext cx="590550" cy="295275"/>
            <a:chOff x="454" y="227"/>
            <a:chExt cx="384" cy="192"/>
          </a:xfrm>
        </p:grpSpPr>
        <p:sp>
          <p:nvSpPr>
            <p:cNvPr id="7" name="Freeform 24"/>
            <p:cNvSpPr>
              <a:spLocks noChangeAspect="1"/>
            </p:cNvSpPr>
            <p:nvPr/>
          </p:nvSpPr>
          <p:spPr bwMode="auto">
            <a:xfrm>
              <a:off x="646" y="323"/>
              <a:ext cx="192" cy="96"/>
            </a:xfrm>
            <a:custGeom>
              <a:avLst/>
              <a:gdLst>
                <a:gd name="T0" fmla="*/ 5 w 8160"/>
                <a:gd name="T1" fmla="*/ 0 h 4080"/>
                <a:gd name="T2" fmla="*/ 4 w 8160"/>
                <a:gd name="T3" fmla="*/ 1 h 4080"/>
                <a:gd name="T4" fmla="*/ 4 w 8160"/>
                <a:gd name="T5" fmla="*/ 1 h 4080"/>
                <a:gd name="T6" fmla="*/ 4 w 8160"/>
                <a:gd name="T7" fmla="*/ 1 h 4080"/>
                <a:gd name="T8" fmla="*/ 4 w 8160"/>
                <a:gd name="T9" fmla="*/ 1 h 4080"/>
                <a:gd name="T10" fmla="*/ 4 w 8160"/>
                <a:gd name="T11" fmla="*/ 2 h 4080"/>
                <a:gd name="T12" fmla="*/ 4 w 8160"/>
                <a:gd name="T13" fmla="*/ 2 h 4080"/>
                <a:gd name="T14" fmla="*/ 3 w 8160"/>
                <a:gd name="T15" fmla="*/ 2 h 4080"/>
                <a:gd name="T16" fmla="*/ 3 w 8160"/>
                <a:gd name="T17" fmla="*/ 2 h 4080"/>
                <a:gd name="T18" fmla="*/ 3 w 8160"/>
                <a:gd name="T19" fmla="*/ 2 h 4080"/>
                <a:gd name="T20" fmla="*/ 2 w 8160"/>
                <a:gd name="T21" fmla="*/ 2 h 4080"/>
                <a:gd name="T22" fmla="*/ 2 w 8160"/>
                <a:gd name="T23" fmla="*/ 2 h 4080"/>
                <a:gd name="T24" fmla="*/ 2 w 8160"/>
                <a:gd name="T25" fmla="*/ 2 h 4080"/>
                <a:gd name="T26" fmla="*/ 1 w 8160"/>
                <a:gd name="T27" fmla="*/ 2 h 4080"/>
                <a:gd name="T28" fmla="*/ 1 w 8160"/>
                <a:gd name="T29" fmla="*/ 2 h 4080"/>
                <a:gd name="T30" fmla="*/ 1 w 8160"/>
                <a:gd name="T31" fmla="*/ 2 h 4080"/>
                <a:gd name="T32" fmla="*/ 1 w 8160"/>
                <a:gd name="T33" fmla="*/ 1 h 4080"/>
                <a:gd name="T34" fmla="*/ 0 w 8160"/>
                <a:gd name="T35" fmla="*/ 1 h 4080"/>
                <a:gd name="T36" fmla="*/ 0 w 8160"/>
                <a:gd name="T37" fmla="*/ 1 h 4080"/>
                <a:gd name="T38" fmla="*/ 0 w 8160"/>
                <a:gd name="T39" fmla="*/ 1 h 4080"/>
                <a:gd name="T40" fmla="*/ 0 w 8160"/>
                <a:gd name="T41" fmla="*/ 0 h 4080"/>
                <a:gd name="T42" fmla="*/ 1 w 8160"/>
                <a:gd name="T43" fmla="*/ 0 h 4080"/>
                <a:gd name="T44" fmla="*/ 1 w 8160"/>
                <a:gd name="T45" fmla="*/ 0 h 4080"/>
                <a:gd name="T46" fmla="*/ 1 w 8160"/>
                <a:gd name="T47" fmla="*/ 0 h 4080"/>
                <a:gd name="T48" fmla="*/ 1 w 8160"/>
                <a:gd name="T49" fmla="*/ 0 h 4080"/>
                <a:gd name="T50" fmla="*/ 1 w 8160"/>
                <a:gd name="T51" fmla="*/ 1 h 4080"/>
                <a:gd name="T52" fmla="*/ 1 w 8160"/>
                <a:gd name="T53" fmla="*/ 1 h 4080"/>
                <a:gd name="T54" fmla="*/ 2 w 8160"/>
                <a:gd name="T55" fmla="*/ 1 h 4080"/>
                <a:gd name="T56" fmla="*/ 2 w 8160"/>
                <a:gd name="T57" fmla="*/ 1 h 4080"/>
                <a:gd name="T58" fmla="*/ 2 w 8160"/>
                <a:gd name="T59" fmla="*/ 1 h 4080"/>
                <a:gd name="T60" fmla="*/ 2 w 8160"/>
                <a:gd name="T61" fmla="*/ 1 h 4080"/>
                <a:gd name="T62" fmla="*/ 2 w 8160"/>
                <a:gd name="T63" fmla="*/ 1 h 4080"/>
                <a:gd name="T64" fmla="*/ 2 w 8160"/>
                <a:gd name="T65" fmla="*/ 1 h 4080"/>
                <a:gd name="T66" fmla="*/ 2 w 8160"/>
                <a:gd name="T67" fmla="*/ 1 h 4080"/>
                <a:gd name="T68" fmla="*/ 3 w 8160"/>
                <a:gd name="T69" fmla="*/ 1 h 4080"/>
                <a:gd name="T70" fmla="*/ 3 w 8160"/>
                <a:gd name="T71" fmla="*/ 1 h 4080"/>
                <a:gd name="T72" fmla="*/ 3 w 8160"/>
                <a:gd name="T73" fmla="*/ 1 h 4080"/>
                <a:gd name="T74" fmla="*/ 3 w 8160"/>
                <a:gd name="T75" fmla="*/ 1 h 4080"/>
                <a:gd name="T76" fmla="*/ 3 w 8160"/>
                <a:gd name="T77" fmla="*/ 1 h 4080"/>
                <a:gd name="T78" fmla="*/ 3 w 8160"/>
                <a:gd name="T79" fmla="*/ 1 h 4080"/>
                <a:gd name="T80" fmla="*/ 3 w 8160"/>
                <a:gd name="T81" fmla="*/ 0 h 4080"/>
                <a:gd name="T82" fmla="*/ 3 w 8160"/>
                <a:gd name="T83" fmla="*/ 0 h 4080"/>
                <a:gd name="T84" fmla="*/ 3 w 8160"/>
                <a:gd name="T85" fmla="*/ 0 h 40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160" h="4080">
                  <a:moveTo>
                    <a:pt x="8160" y="0"/>
                  </a:moveTo>
                  <a:lnTo>
                    <a:pt x="8155" y="209"/>
                  </a:lnTo>
                  <a:lnTo>
                    <a:pt x="8139" y="416"/>
                  </a:lnTo>
                  <a:lnTo>
                    <a:pt x="8113" y="620"/>
                  </a:lnTo>
                  <a:lnTo>
                    <a:pt x="8077" y="821"/>
                  </a:lnTo>
                  <a:lnTo>
                    <a:pt x="8033" y="1019"/>
                  </a:lnTo>
                  <a:lnTo>
                    <a:pt x="7977" y="1212"/>
                  </a:lnTo>
                  <a:lnTo>
                    <a:pt x="7913" y="1401"/>
                  </a:lnTo>
                  <a:lnTo>
                    <a:pt x="7841" y="1587"/>
                  </a:lnTo>
                  <a:lnTo>
                    <a:pt x="7759" y="1768"/>
                  </a:lnTo>
                  <a:lnTo>
                    <a:pt x="7669" y="1943"/>
                  </a:lnTo>
                  <a:lnTo>
                    <a:pt x="7571" y="2114"/>
                  </a:lnTo>
                  <a:lnTo>
                    <a:pt x="7465" y="2280"/>
                  </a:lnTo>
                  <a:lnTo>
                    <a:pt x="7352" y="2440"/>
                  </a:lnTo>
                  <a:lnTo>
                    <a:pt x="7231" y="2594"/>
                  </a:lnTo>
                  <a:lnTo>
                    <a:pt x="7103" y="2742"/>
                  </a:lnTo>
                  <a:lnTo>
                    <a:pt x="6968" y="2884"/>
                  </a:lnTo>
                  <a:lnTo>
                    <a:pt x="6827" y="3019"/>
                  </a:lnTo>
                  <a:lnTo>
                    <a:pt x="6679" y="3148"/>
                  </a:lnTo>
                  <a:lnTo>
                    <a:pt x="6525" y="3268"/>
                  </a:lnTo>
                  <a:lnTo>
                    <a:pt x="6365" y="3382"/>
                  </a:lnTo>
                  <a:lnTo>
                    <a:pt x="6200" y="3488"/>
                  </a:lnTo>
                  <a:lnTo>
                    <a:pt x="6028" y="3586"/>
                  </a:lnTo>
                  <a:lnTo>
                    <a:pt x="5853" y="3677"/>
                  </a:lnTo>
                  <a:lnTo>
                    <a:pt x="5671" y="3759"/>
                  </a:lnTo>
                  <a:lnTo>
                    <a:pt x="5487" y="3832"/>
                  </a:lnTo>
                  <a:lnTo>
                    <a:pt x="5297" y="3896"/>
                  </a:lnTo>
                  <a:lnTo>
                    <a:pt x="5103" y="3951"/>
                  </a:lnTo>
                  <a:lnTo>
                    <a:pt x="4905" y="3997"/>
                  </a:lnTo>
                  <a:lnTo>
                    <a:pt x="4703" y="4033"/>
                  </a:lnTo>
                  <a:lnTo>
                    <a:pt x="4499" y="4059"/>
                  </a:lnTo>
                  <a:lnTo>
                    <a:pt x="4291" y="4075"/>
                  </a:lnTo>
                  <a:lnTo>
                    <a:pt x="4080" y="4080"/>
                  </a:lnTo>
                  <a:lnTo>
                    <a:pt x="3871" y="4075"/>
                  </a:lnTo>
                  <a:lnTo>
                    <a:pt x="3664" y="4059"/>
                  </a:lnTo>
                  <a:lnTo>
                    <a:pt x="3460" y="4033"/>
                  </a:lnTo>
                  <a:lnTo>
                    <a:pt x="3259" y="3997"/>
                  </a:lnTo>
                  <a:lnTo>
                    <a:pt x="3062" y="3951"/>
                  </a:lnTo>
                  <a:lnTo>
                    <a:pt x="2868" y="3896"/>
                  </a:lnTo>
                  <a:lnTo>
                    <a:pt x="2679" y="3832"/>
                  </a:lnTo>
                  <a:lnTo>
                    <a:pt x="2494" y="3759"/>
                  </a:lnTo>
                  <a:lnTo>
                    <a:pt x="2313" y="3677"/>
                  </a:lnTo>
                  <a:lnTo>
                    <a:pt x="2137" y="3586"/>
                  </a:lnTo>
                  <a:lnTo>
                    <a:pt x="1967" y="3488"/>
                  </a:lnTo>
                  <a:lnTo>
                    <a:pt x="1800" y="3382"/>
                  </a:lnTo>
                  <a:lnTo>
                    <a:pt x="1640" y="3268"/>
                  </a:lnTo>
                  <a:lnTo>
                    <a:pt x="1486" y="3148"/>
                  </a:lnTo>
                  <a:lnTo>
                    <a:pt x="1338" y="3019"/>
                  </a:lnTo>
                  <a:lnTo>
                    <a:pt x="1196" y="2884"/>
                  </a:lnTo>
                  <a:lnTo>
                    <a:pt x="1061" y="2742"/>
                  </a:lnTo>
                  <a:lnTo>
                    <a:pt x="933" y="2594"/>
                  </a:lnTo>
                  <a:lnTo>
                    <a:pt x="812" y="2440"/>
                  </a:lnTo>
                  <a:lnTo>
                    <a:pt x="698" y="2280"/>
                  </a:lnTo>
                  <a:lnTo>
                    <a:pt x="592" y="2114"/>
                  </a:lnTo>
                  <a:lnTo>
                    <a:pt x="493" y="1943"/>
                  </a:lnTo>
                  <a:lnTo>
                    <a:pt x="403" y="1768"/>
                  </a:lnTo>
                  <a:lnTo>
                    <a:pt x="321" y="1587"/>
                  </a:lnTo>
                  <a:lnTo>
                    <a:pt x="248" y="1401"/>
                  </a:lnTo>
                  <a:lnTo>
                    <a:pt x="184" y="1212"/>
                  </a:lnTo>
                  <a:lnTo>
                    <a:pt x="129" y="1019"/>
                  </a:lnTo>
                  <a:lnTo>
                    <a:pt x="83" y="821"/>
                  </a:lnTo>
                  <a:lnTo>
                    <a:pt x="47" y="620"/>
                  </a:lnTo>
                  <a:lnTo>
                    <a:pt x="21" y="416"/>
                  </a:lnTo>
                  <a:lnTo>
                    <a:pt x="5" y="209"/>
                  </a:lnTo>
                  <a:lnTo>
                    <a:pt x="0" y="0"/>
                  </a:lnTo>
                  <a:lnTo>
                    <a:pt x="2040" y="0"/>
                  </a:lnTo>
                  <a:lnTo>
                    <a:pt x="2043" y="104"/>
                  </a:lnTo>
                  <a:lnTo>
                    <a:pt x="2051" y="207"/>
                  </a:lnTo>
                  <a:lnTo>
                    <a:pt x="2064" y="309"/>
                  </a:lnTo>
                  <a:lnTo>
                    <a:pt x="2082" y="409"/>
                  </a:lnTo>
                  <a:lnTo>
                    <a:pt x="2105" y="507"/>
                  </a:lnTo>
                  <a:lnTo>
                    <a:pt x="2133" y="604"/>
                  </a:lnTo>
                  <a:lnTo>
                    <a:pt x="2164" y="699"/>
                  </a:lnTo>
                  <a:lnTo>
                    <a:pt x="2201" y="791"/>
                  </a:lnTo>
                  <a:lnTo>
                    <a:pt x="2243" y="881"/>
                  </a:lnTo>
                  <a:lnTo>
                    <a:pt x="2288" y="969"/>
                  </a:lnTo>
                  <a:lnTo>
                    <a:pt x="2337" y="1055"/>
                  </a:lnTo>
                  <a:lnTo>
                    <a:pt x="2391" y="1137"/>
                  </a:lnTo>
                  <a:lnTo>
                    <a:pt x="2448" y="1217"/>
                  </a:lnTo>
                  <a:lnTo>
                    <a:pt x="2508" y="1294"/>
                  </a:lnTo>
                  <a:lnTo>
                    <a:pt x="2572" y="1369"/>
                  </a:lnTo>
                  <a:lnTo>
                    <a:pt x="2641" y="1439"/>
                  </a:lnTo>
                  <a:lnTo>
                    <a:pt x="2711" y="1508"/>
                  </a:lnTo>
                  <a:lnTo>
                    <a:pt x="2786" y="1572"/>
                  </a:lnTo>
                  <a:lnTo>
                    <a:pt x="2863" y="1632"/>
                  </a:lnTo>
                  <a:lnTo>
                    <a:pt x="2943" y="1689"/>
                  </a:lnTo>
                  <a:lnTo>
                    <a:pt x="3025" y="1743"/>
                  </a:lnTo>
                  <a:lnTo>
                    <a:pt x="3111" y="1792"/>
                  </a:lnTo>
                  <a:lnTo>
                    <a:pt x="3199" y="1838"/>
                  </a:lnTo>
                  <a:lnTo>
                    <a:pt x="3290" y="1879"/>
                  </a:lnTo>
                  <a:lnTo>
                    <a:pt x="3381" y="1916"/>
                  </a:lnTo>
                  <a:lnTo>
                    <a:pt x="3476" y="1948"/>
                  </a:lnTo>
                  <a:lnTo>
                    <a:pt x="3573" y="1976"/>
                  </a:lnTo>
                  <a:lnTo>
                    <a:pt x="3671" y="1998"/>
                  </a:lnTo>
                  <a:lnTo>
                    <a:pt x="3771" y="2017"/>
                  </a:lnTo>
                  <a:lnTo>
                    <a:pt x="3873" y="2030"/>
                  </a:lnTo>
                  <a:lnTo>
                    <a:pt x="3976" y="2037"/>
                  </a:lnTo>
                  <a:lnTo>
                    <a:pt x="4080" y="2040"/>
                  </a:lnTo>
                  <a:lnTo>
                    <a:pt x="4186" y="2037"/>
                  </a:lnTo>
                  <a:lnTo>
                    <a:pt x="4289" y="2030"/>
                  </a:lnTo>
                  <a:lnTo>
                    <a:pt x="4392" y="2017"/>
                  </a:lnTo>
                  <a:lnTo>
                    <a:pt x="4492" y="1998"/>
                  </a:lnTo>
                  <a:lnTo>
                    <a:pt x="4591" y="1976"/>
                  </a:lnTo>
                  <a:lnTo>
                    <a:pt x="4688" y="1948"/>
                  </a:lnTo>
                  <a:lnTo>
                    <a:pt x="4784" y="1916"/>
                  </a:lnTo>
                  <a:lnTo>
                    <a:pt x="4876" y="1879"/>
                  </a:lnTo>
                  <a:lnTo>
                    <a:pt x="4966" y="1838"/>
                  </a:lnTo>
                  <a:lnTo>
                    <a:pt x="5054" y="1792"/>
                  </a:lnTo>
                  <a:lnTo>
                    <a:pt x="5140" y="1743"/>
                  </a:lnTo>
                  <a:lnTo>
                    <a:pt x="5222" y="1689"/>
                  </a:lnTo>
                  <a:lnTo>
                    <a:pt x="5303" y="1632"/>
                  </a:lnTo>
                  <a:lnTo>
                    <a:pt x="5379" y="1572"/>
                  </a:lnTo>
                  <a:lnTo>
                    <a:pt x="5454" y="1508"/>
                  </a:lnTo>
                  <a:lnTo>
                    <a:pt x="5524" y="1439"/>
                  </a:lnTo>
                  <a:lnTo>
                    <a:pt x="5592" y="1369"/>
                  </a:lnTo>
                  <a:lnTo>
                    <a:pt x="5656" y="1294"/>
                  </a:lnTo>
                  <a:lnTo>
                    <a:pt x="5716" y="1217"/>
                  </a:lnTo>
                  <a:lnTo>
                    <a:pt x="5773" y="1137"/>
                  </a:lnTo>
                  <a:lnTo>
                    <a:pt x="5826" y="1055"/>
                  </a:lnTo>
                  <a:lnTo>
                    <a:pt x="5875" y="969"/>
                  </a:lnTo>
                  <a:lnTo>
                    <a:pt x="5920" y="881"/>
                  </a:lnTo>
                  <a:lnTo>
                    <a:pt x="5961" y="791"/>
                  </a:lnTo>
                  <a:lnTo>
                    <a:pt x="5997" y="699"/>
                  </a:lnTo>
                  <a:lnTo>
                    <a:pt x="6029" y="604"/>
                  </a:lnTo>
                  <a:lnTo>
                    <a:pt x="6057" y="507"/>
                  </a:lnTo>
                  <a:lnTo>
                    <a:pt x="6079" y="409"/>
                  </a:lnTo>
                  <a:lnTo>
                    <a:pt x="6097" y="309"/>
                  </a:lnTo>
                  <a:lnTo>
                    <a:pt x="6110" y="207"/>
                  </a:lnTo>
                  <a:lnTo>
                    <a:pt x="6118" y="104"/>
                  </a:lnTo>
                  <a:lnTo>
                    <a:pt x="6120" y="0"/>
                  </a:lnTo>
                  <a:lnTo>
                    <a:pt x="816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a-DK"/>
            </a:p>
          </p:txBody>
        </p:sp>
        <p:sp>
          <p:nvSpPr>
            <p:cNvPr id="8" name="Freeform 25"/>
            <p:cNvSpPr>
              <a:spLocks noChangeAspect="1"/>
            </p:cNvSpPr>
            <p:nvPr/>
          </p:nvSpPr>
          <p:spPr bwMode="auto">
            <a:xfrm>
              <a:off x="454" y="227"/>
              <a:ext cx="192" cy="192"/>
            </a:xfrm>
            <a:custGeom>
              <a:avLst/>
              <a:gdLst>
                <a:gd name="T0" fmla="*/ 2 w 8160"/>
                <a:gd name="T1" fmla="*/ 5 h 8160"/>
                <a:gd name="T2" fmla="*/ 0 w 8160"/>
                <a:gd name="T3" fmla="*/ 5 h 8160"/>
                <a:gd name="T4" fmla="*/ 5 w 8160"/>
                <a:gd name="T5" fmla="*/ 0 h 8160"/>
                <a:gd name="T6" fmla="*/ 5 w 8160"/>
                <a:gd name="T7" fmla="*/ 2 h 8160"/>
                <a:gd name="T8" fmla="*/ 2 w 8160"/>
                <a:gd name="T9" fmla="*/ 5 h 8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0" h="8160">
                  <a:moveTo>
                    <a:pt x="2878" y="8160"/>
                  </a:moveTo>
                  <a:lnTo>
                    <a:pt x="0" y="8160"/>
                  </a:lnTo>
                  <a:lnTo>
                    <a:pt x="8160" y="0"/>
                  </a:lnTo>
                  <a:lnTo>
                    <a:pt x="8160" y="2892"/>
                  </a:lnTo>
                  <a:lnTo>
                    <a:pt x="2878" y="81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a-DK"/>
            </a:p>
          </p:txBody>
        </p:sp>
      </p:grpSp>
      <p:sp>
        <p:nvSpPr>
          <p:cNvPr id="9" name="bmkFldDate"/>
          <p:cNvSpPr txBox="1">
            <a:spLocks noChangeArrowheads="1"/>
          </p:cNvSpPr>
          <p:nvPr/>
        </p:nvSpPr>
        <p:spPr bwMode="auto">
          <a:xfrm>
            <a:off x="7556500" y="554038"/>
            <a:ext cx="1223963"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pitchFamily="34" charset="0"/>
              </a:defRPr>
            </a:lvl1pPr>
            <a:lvl2pPr marL="742950" indent="-285750" eaLnBrk="0" hangingPunct="0">
              <a:defRPr sz="3600">
                <a:solidFill>
                  <a:schemeClr val="tx1"/>
                </a:solidFill>
                <a:latin typeface="AU Passata" pitchFamily="34" charset="0"/>
              </a:defRPr>
            </a:lvl2pPr>
            <a:lvl3pPr marL="1143000" indent="-228600" eaLnBrk="0" hangingPunct="0">
              <a:defRPr sz="3600">
                <a:solidFill>
                  <a:schemeClr val="tx1"/>
                </a:solidFill>
                <a:latin typeface="AU Passata" pitchFamily="34" charset="0"/>
              </a:defRPr>
            </a:lvl3pPr>
            <a:lvl4pPr marL="1600200" indent="-228600" eaLnBrk="0" hangingPunct="0">
              <a:defRPr sz="3600">
                <a:solidFill>
                  <a:schemeClr val="tx1"/>
                </a:solidFill>
                <a:latin typeface="AU Passata" pitchFamily="34" charset="0"/>
              </a:defRPr>
            </a:lvl4pPr>
            <a:lvl5pPr marL="2057400" indent="-228600" eaLnBrk="0" hangingPunct="0">
              <a:defRPr sz="3600">
                <a:solidFill>
                  <a:schemeClr val="tx1"/>
                </a:solidFill>
                <a:latin typeface="AU Passata" pitchFamily="34" charset="0"/>
              </a:defRPr>
            </a:lvl5pPr>
            <a:lvl6pPr marL="25146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6pPr>
            <a:lvl7pPr marL="29718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7pPr>
            <a:lvl8pPr marL="34290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8pPr>
            <a:lvl9pPr marL="38862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9pPr>
          </a:lstStyle>
          <a:p>
            <a:pPr algn="r" eaLnBrk="1" hangingPunct="1">
              <a:lnSpc>
                <a:spcPct val="102000"/>
              </a:lnSpc>
              <a:defRPr/>
            </a:pPr>
            <a:endParaRPr lang="da-DK" altLang="da-DK" sz="900" smtClean="0">
              <a:solidFill>
                <a:schemeClr val="bg1"/>
              </a:solidFill>
            </a:endParaRPr>
          </a:p>
        </p:txBody>
      </p:sp>
      <p:sp>
        <p:nvSpPr>
          <p:cNvPr id="10" name="bmkFldMainEntity"/>
          <p:cNvSpPr txBox="1">
            <a:spLocks noChangeArrowheads="1"/>
          </p:cNvSpPr>
          <p:nvPr/>
        </p:nvSpPr>
        <p:spPr bwMode="auto">
          <a:xfrm>
            <a:off x="1120775" y="187325"/>
            <a:ext cx="20415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pitchFamily="34" charset="0"/>
              </a:defRPr>
            </a:lvl1pPr>
            <a:lvl2pPr marL="742950" indent="-285750" eaLnBrk="0" hangingPunct="0">
              <a:defRPr sz="3600">
                <a:solidFill>
                  <a:schemeClr val="tx1"/>
                </a:solidFill>
                <a:latin typeface="AU Passata" pitchFamily="34" charset="0"/>
              </a:defRPr>
            </a:lvl2pPr>
            <a:lvl3pPr marL="1143000" indent="-228600" eaLnBrk="0" hangingPunct="0">
              <a:defRPr sz="3600">
                <a:solidFill>
                  <a:schemeClr val="tx1"/>
                </a:solidFill>
                <a:latin typeface="AU Passata" pitchFamily="34" charset="0"/>
              </a:defRPr>
            </a:lvl3pPr>
            <a:lvl4pPr marL="1600200" indent="-228600" eaLnBrk="0" hangingPunct="0">
              <a:defRPr sz="3600">
                <a:solidFill>
                  <a:schemeClr val="tx1"/>
                </a:solidFill>
                <a:latin typeface="AU Passata" pitchFamily="34" charset="0"/>
              </a:defRPr>
            </a:lvl4pPr>
            <a:lvl5pPr marL="2057400" indent="-228600" eaLnBrk="0" hangingPunct="0">
              <a:defRPr sz="3600">
                <a:solidFill>
                  <a:schemeClr val="tx1"/>
                </a:solidFill>
                <a:latin typeface="AU Passata" pitchFamily="34" charset="0"/>
              </a:defRPr>
            </a:lvl5pPr>
            <a:lvl6pPr marL="25146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6pPr>
            <a:lvl7pPr marL="29718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7pPr>
            <a:lvl8pPr marL="34290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8pPr>
            <a:lvl9pPr marL="38862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9pPr>
          </a:lstStyle>
          <a:p>
            <a:pPr eaLnBrk="1" hangingPunct="1">
              <a:lnSpc>
                <a:spcPct val="95000"/>
              </a:lnSpc>
              <a:defRPr/>
            </a:pPr>
            <a:r>
              <a:rPr lang="en-US" altLang="da-DK" sz="1100" smtClean="0">
                <a:solidFill>
                  <a:schemeClr val="bg1"/>
                </a:solidFill>
              </a:rPr>
              <a:t>AARHUS</a:t>
            </a:r>
          </a:p>
          <a:p>
            <a:pPr eaLnBrk="1" hangingPunct="1">
              <a:lnSpc>
                <a:spcPct val="95000"/>
              </a:lnSpc>
              <a:defRPr/>
            </a:pPr>
            <a:r>
              <a:rPr lang="en-US" altLang="da-DK" sz="1100" smtClean="0">
                <a:solidFill>
                  <a:schemeClr val="bg1"/>
                </a:solidFill>
              </a:rPr>
              <a:t>UNIVERSITY</a:t>
            </a:r>
          </a:p>
        </p:txBody>
      </p:sp>
      <p:sp>
        <p:nvSpPr>
          <p:cNvPr id="11" name="bmkFldSubEntity"/>
          <p:cNvSpPr txBox="1">
            <a:spLocks noChangeArrowheads="1"/>
          </p:cNvSpPr>
          <p:nvPr/>
        </p:nvSpPr>
        <p:spPr bwMode="auto">
          <a:xfrm>
            <a:off x="1120775" y="723900"/>
            <a:ext cx="20415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lstStyle>
            <a:lvl1pPr eaLnBrk="0" hangingPunct="0">
              <a:defRPr sz="3600">
                <a:solidFill>
                  <a:schemeClr val="tx1"/>
                </a:solidFill>
                <a:latin typeface="AU Passata" pitchFamily="34" charset="0"/>
              </a:defRPr>
            </a:lvl1pPr>
            <a:lvl2pPr marL="742950" indent="-285750" eaLnBrk="0" hangingPunct="0">
              <a:defRPr sz="3600">
                <a:solidFill>
                  <a:schemeClr val="tx1"/>
                </a:solidFill>
                <a:latin typeface="AU Passata" pitchFamily="34" charset="0"/>
              </a:defRPr>
            </a:lvl2pPr>
            <a:lvl3pPr marL="1143000" indent="-228600" eaLnBrk="0" hangingPunct="0">
              <a:defRPr sz="3600">
                <a:solidFill>
                  <a:schemeClr val="tx1"/>
                </a:solidFill>
                <a:latin typeface="AU Passata" pitchFamily="34" charset="0"/>
              </a:defRPr>
            </a:lvl3pPr>
            <a:lvl4pPr marL="1600200" indent="-228600" eaLnBrk="0" hangingPunct="0">
              <a:defRPr sz="3600">
                <a:solidFill>
                  <a:schemeClr val="tx1"/>
                </a:solidFill>
                <a:latin typeface="AU Passata" pitchFamily="34" charset="0"/>
              </a:defRPr>
            </a:lvl4pPr>
            <a:lvl5pPr marL="2057400" indent="-228600" eaLnBrk="0" hangingPunct="0">
              <a:defRPr sz="3600">
                <a:solidFill>
                  <a:schemeClr val="tx1"/>
                </a:solidFill>
                <a:latin typeface="AU Passata" pitchFamily="34" charset="0"/>
              </a:defRPr>
            </a:lvl5pPr>
            <a:lvl6pPr marL="25146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6pPr>
            <a:lvl7pPr marL="29718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7pPr>
            <a:lvl8pPr marL="34290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8pPr>
            <a:lvl9pPr marL="38862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9pPr>
          </a:lstStyle>
          <a:p>
            <a:pPr eaLnBrk="1" hangingPunct="1">
              <a:lnSpc>
                <a:spcPct val="95000"/>
              </a:lnSpc>
              <a:defRPr/>
            </a:pPr>
            <a:endParaRPr lang="en-US" altLang="da-DK" sz="800" smtClean="0">
              <a:solidFill>
                <a:schemeClr val="bg1"/>
              </a:solidFill>
            </a:endParaRPr>
          </a:p>
          <a:p>
            <a:pPr eaLnBrk="1" hangingPunct="1">
              <a:lnSpc>
                <a:spcPct val="95000"/>
              </a:lnSpc>
              <a:defRPr/>
            </a:pPr>
            <a:endParaRPr lang="en-US" altLang="da-DK" sz="800" smtClean="0">
              <a:solidFill>
                <a:schemeClr val="bg1"/>
              </a:solidFill>
            </a:endParaRPr>
          </a:p>
        </p:txBody>
      </p:sp>
      <p:sp>
        <p:nvSpPr>
          <p:cNvPr id="3074" name="Rectangle 2"/>
          <p:cNvSpPr>
            <a:spLocks noGrp="1" noChangeArrowheads="1"/>
          </p:cNvSpPr>
          <p:nvPr>
            <p:ph type="ctrTitle"/>
          </p:nvPr>
        </p:nvSpPr>
        <p:spPr/>
        <p:txBody>
          <a:bodyPr/>
          <a:lstStyle>
            <a:lvl1pPr>
              <a:lnSpc>
                <a:spcPts val="3600"/>
              </a:lnSpc>
              <a:defRPr sz="2400" b="1">
                <a:solidFill>
                  <a:schemeClr val="accent1"/>
                </a:solidFill>
              </a:defRPr>
            </a:lvl1pPr>
          </a:lstStyle>
          <a:p>
            <a:endParaRPr lang="da-DK" dirty="0"/>
          </a:p>
        </p:txBody>
      </p:sp>
      <p:sp>
        <p:nvSpPr>
          <p:cNvPr id="3075" name="Rectangle 3"/>
          <p:cNvSpPr>
            <a:spLocks noGrp="1" noChangeArrowheads="1"/>
          </p:cNvSpPr>
          <p:nvPr>
            <p:ph type="subTitle" idx="1"/>
          </p:nvPr>
        </p:nvSpPr>
        <p:spPr>
          <a:xfrm>
            <a:off x="358775" y="2935288"/>
            <a:ext cx="8421688" cy="334962"/>
          </a:xfrm>
        </p:spPr>
        <p:txBody>
          <a:bodyPr/>
          <a:lstStyle>
            <a:lvl1pPr marL="0" indent="0">
              <a:lnSpc>
                <a:spcPct val="97000"/>
              </a:lnSpc>
              <a:defRPr sz="1200">
                <a:solidFill>
                  <a:schemeClr val="accent1"/>
                </a:solidFill>
              </a:defRPr>
            </a:lvl1pPr>
          </a:lstStyle>
          <a:p>
            <a:endParaRPr lang="da-DK"/>
          </a:p>
        </p:txBody>
      </p:sp>
      <p:sp>
        <p:nvSpPr>
          <p:cNvPr id="3" name="Pladsholder til indhold 2"/>
          <p:cNvSpPr>
            <a:spLocks noGrp="1"/>
          </p:cNvSpPr>
          <p:nvPr>
            <p:ph sz="quarter" idx="10"/>
          </p:nvPr>
        </p:nvSpPr>
        <p:spPr>
          <a:xfrm>
            <a:off x="2141538" y="2349500"/>
            <a:ext cx="914400" cy="914400"/>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GB"/>
          </a:p>
        </p:txBody>
      </p:sp>
    </p:spTree>
    <p:extLst>
      <p:ext uri="{BB962C8B-B14F-4D97-AF65-F5344CB8AC3E}">
        <p14:creationId xmlns:p14="http://schemas.microsoft.com/office/powerpoint/2010/main" val="1721601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3" name="Pladsholder til indhold 2"/>
          <p:cNvSpPr>
            <a:spLocks noGrp="1"/>
          </p:cNvSpPr>
          <p:nvPr>
            <p:ph idx="1"/>
          </p:nvPr>
        </p:nvSpPr>
        <p:spPr/>
        <p:txBody>
          <a:bodyPr/>
          <a:lstStyle/>
          <a:p>
            <a:pPr lvl="0"/>
            <a:r>
              <a:rPr lang="da-DK" dirty="0" smtClean="0"/>
              <a:t>Klik for at redigere typografi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5" name="Titel 4"/>
          <p:cNvSpPr>
            <a:spLocks noGrp="1"/>
          </p:cNvSpPr>
          <p:nvPr>
            <p:ph type="title" hasCustomPrompt="1"/>
          </p:nvPr>
        </p:nvSpPr>
        <p:spPr>
          <a:xfrm>
            <a:off x="395536" y="1268760"/>
            <a:ext cx="8421688" cy="949325"/>
          </a:xfrm>
        </p:spPr>
        <p:txBody>
          <a:bodyPr/>
          <a:lstStyle>
            <a:lvl1pPr algn="ctr">
              <a:defRPr sz="2400" b="1"/>
            </a:lvl1pPr>
          </a:lstStyle>
          <a:p>
            <a:r>
              <a:rPr lang="da-DK" dirty="0" smtClean="0"/>
              <a:t>Klik for at redigere titeltypografi i masteren</a:t>
            </a:r>
            <a:br>
              <a:rPr lang="da-DK" dirty="0" smtClean="0"/>
            </a:br>
            <a:endParaRPr lang="da-DK" dirty="0"/>
          </a:p>
        </p:txBody>
      </p:sp>
      <p:sp>
        <p:nvSpPr>
          <p:cNvPr id="4" name="Rectangle 6"/>
          <p:cNvSpPr>
            <a:spLocks noGrp="1" noChangeArrowheads="1"/>
          </p:cNvSpPr>
          <p:nvPr>
            <p:ph type="sldNum" sz="quarter" idx="10"/>
          </p:nvPr>
        </p:nvSpPr>
        <p:spPr>
          <a:ln/>
        </p:spPr>
        <p:txBody>
          <a:bodyPr/>
          <a:lstStyle>
            <a:lvl1pPr>
              <a:defRPr/>
            </a:lvl1pPr>
          </a:lstStyle>
          <a:p>
            <a:pPr>
              <a:defRPr/>
            </a:pPr>
            <a:fld id="{8B2262EE-1C48-4833-94DC-F84B5CD0B3CE}" type="slidenum">
              <a:rPr lang="da-DK"/>
              <a:pPr>
                <a:defRPr/>
              </a:pPr>
              <a:t>‹nr.›</a:t>
            </a:fld>
            <a:endParaRPr lang="da-DK"/>
          </a:p>
        </p:txBody>
      </p:sp>
    </p:spTree>
    <p:extLst>
      <p:ext uri="{BB962C8B-B14F-4D97-AF65-F5344CB8AC3E}">
        <p14:creationId xmlns:p14="http://schemas.microsoft.com/office/powerpoint/2010/main" val="2250955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Rectangle 6"/>
          <p:cNvSpPr>
            <a:spLocks noGrp="1" noChangeArrowheads="1"/>
          </p:cNvSpPr>
          <p:nvPr>
            <p:ph type="sldNum" sz="quarter" idx="10"/>
          </p:nvPr>
        </p:nvSpPr>
        <p:spPr>
          <a:ln/>
        </p:spPr>
        <p:txBody>
          <a:bodyPr/>
          <a:lstStyle>
            <a:lvl1pPr>
              <a:defRPr/>
            </a:lvl1pPr>
          </a:lstStyle>
          <a:p>
            <a:pPr>
              <a:defRPr/>
            </a:pPr>
            <a:fld id="{6C0D4EE6-3D54-4762-B4BF-353867937C7E}" type="slidenum">
              <a:rPr lang="da-DK"/>
              <a:pPr>
                <a:defRPr/>
              </a:pPr>
              <a:t>‹nr.›</a:t>
            </a:fld>
            <a:endParaRPr lang="da-DK"/>
          </a:p>
        </p:txBody>
      </p:sp>
    </p:spTree>
    <p:extLst>
      <p:ext uri="{BB962C8B-B14F-4D97-AF65-F5344CB8AC3E}">
        <p14:creationId xmlns:p14="http://schemas.microsoft.com/office/powerpoint/2010/main" val="1518755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358775" y="2935288"/>
            <a:ext cx="4133850" cy="3238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5025" y="2935288"/>
            <a:ext cx="4135438" cy="3238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Rectangle 6"/>
          <p:cNvSpPr>
            <a:spLocks noGrp="1" noChangeArrowheads="1"/>
          </p:cNvSpPr>
          <p:nvPr>
            <p:ph type="sldNum" sz="quarter" idx="10"/>
          </p:nvPr>
        </p:nvSpPr>
        <p:spPr>
          <a:ln/>
        </p:spPr>
        <p:txBody>
          <a:bodyPr/>
          <a:lstStyle>
            <a:lvl1pPr>
              <a:defRPr/>
            </a:lvl1pPr>
          </a:lstStyle>
          <a:p>
            <a:pPr>
              <a:defRPr/>
            </a:pPr>
            <a:fld id="{D49166E1-41E4-4E8D-AB93-216843551413}" type="slidenum">
              <a:rPr lang="da-DK"/>
              <a:pPr>
                <a:defRPr/>
              </a:pPr>
              <a:t>‹nr.›</a:t>
            </a:fld>
            <a:endParaRPr lang="da-DK"/>
          </a:p>
        </p:txBody>
      </p:sp>
    </p:spTree>
    <p:extLst>
      <p:ext uri="{BB962C8B-B14F-4D97-AF65-F5344CB8AC3E}">
        <p14:creationId xmlns:p14="http://schemas.microsoft.com/office/powerpoint/2010/main" val="3132553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Rectangle 6"/>
          <p:cNvSpPr>
            <a:spLocks noGrp="1" noChangeArrowheads="1"/>
          </p:cNvSpPr>
          <p:nvPr>
            <p:ph type="sldNum" sz="quarter" idx="10"/>
          </p:nvPr>
        </p:nvSpPr>
        <p:spPr>
          <a:ln/>
        </p:spPr>
        <p:txBody>
          <a:bodyPr/>
          <a:lstStyle>
            <a:lvl1pPr>
              <a:defRPr/>
            </a:lvl1pPr>
          </a:lstStyle>
          <a:p>
            <a:pPr>
              <a:defRPr/>
            </a:pPr>
            <a:fld id="{826D9BE4-EE9B-4838-B013-8EE64EB5EFA7}" type="slidenum">
              <a:rPr lang="da-DK"/>
              <a:pPr>
                <a:defRPr/>
              </a:pPr>
              <a:t>‹nr.›</a:t>
            </a:fld>
            <a:endParaRPr lang="da-DK"/>
          </a:p>
        </p:txBody>
      </p:sp>
    </p:spTree>
    <p:extLst>
      <p:ext uri="{BB962C8B-B14F-4D97-AF65-F5344CB8AC3E}">
        <p14:creationId xmlns:p14="http://schemas.microsoft.com/office/powerpoint/2010/main" val="1007605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Rectangle 6"/>
          <p:cNvSpPr>
            <a:spLocks noGrp="1" noChangeArrowheads="1"/>
          </p:cNvSpPr>
          <p:nvPr>
            <p:ph type="sldNum" sz="quarter" idx="10"/>
          </p:nvPr>
        </p:nvSpPr>
        <p:spPr>
          <a:ln/>
        </p:spPr>
        <p:txBody>
          <a:bodyPr/>
          <a:lstStyle>
            <a:lvl1pPr>
              <a:defRPr/>
            </a:lvl1pPr>
          </a:lstStyle>
          <a:p>
            <a:pPr>
              <a:defRPr/>
            </a:pPr>
            <a:fld id="{32CC1A45-C0CD-4702-9BA4-7CB92EAD3C51}" type="slidenum">
              <a:rPr lang="da-DK"/>
              <a:pPr>
                <a:defRPr/>
              </a:pPr>
              <a:t>‹nr.›</a:t>
            </a:fld>
            <a:endParaRPr lang="da-DK"/>
          </a:p>
        </p:txBody>
      </p:sp>
    </p:spTree>
    <p:extLst>
      <p:ext uri="{BB962C8B-B14F-4D97-AF65-F5344CB8AC3E}">
        <p14:creationId xmlns:p14="http://schemas.microsoft.com/office/powerpoint/2010/main" val="3525097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5DDE56C0-F909-4B95-AC4B-9140785D0170}" type="slidenum">
              <a:rPr lang="da-DK"/>
              <a:pPr>
                <a:defRPr/>
              </a:pPr>
              <a:t>‹nr.›</a:t>
            </a:fld>
            <a:endParaRPr lang="da-DK"/>
          </a:p>
        </p:txBody>
      </p:sp>
    </p:spTree>
    <p:extLst>
      <p:ext uri="{BB962C8B-B14F-4D97-AF65-F5344CB8AC3E}">
        <p14:creationId xmlns:p14="http://schemas.microsoft.com/office/powerpoint/2010/main" val="2048092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Rectangle 6"/>
          <p:cNvSpPr>
            <a:spLocks noGrp="1" noChangeArrowheads="1"/>
          </p:cNvSpPr>
          <p:nvPr>
            <p:ph type="sldNum" sz="quarter" idx="10"/>
          </p:nvPr>
        </p:nvSpPr>
        <p:spPr>
          <a:ln/>
        </p:spPr>
        <p:txBody>
          <a:bodyPr/>
          <a:lstStyle>
            <a:lvl1pPr>
              <a:defRPr/>
            </a:lvl1pPr>
          </a:lstStyle>
          <a:p>
            <a:pPr>
              <a:defRPr/>
            </a:pPr>
            <a:fld id="{99A940BA-94DD-49D0-BED8-B9831B10127E}" type="slidenum">
              <a:rPr lang="da-DK"/>
              <a:pPr>
                <a:defRPr/>
              </a:pPr>
              <a:t>‹nr.›</a:t>
            </a:fld>
            <a:endParaRPr lang="da-DK"/>
          </a:p>
        </p:txBody>
      </p:sp>
    </p:spTree>
    <p:extLst>
      <p:ext uri="{BB962C8B-B14F-4D97-AF65-F5344CB8AC3E}">
        <p14:creationId xmlns:p14="http://schemas.microsoft.com/office/powerpoint/2010/main" val="2702773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Rectangle 6"/>
          <p:cNvSpPr>
            <a:spLocks noGrp="1" noChangeArrowheads="1"/>
          </p:cNvSpPr>
          <p:nvPr>
            <p:ph type="sldNum" sz="quarter" idx="10"/>
          </p:nvPr>
        </p:nvSpPr>
        <p:spPr>
          <a:ln/>
        </p:spPr>
        <p:txBody>
          <a:bodyPr/>
          <a:lstStyle>
            <a:lvl1pPr>
              <a:defRPr/>
            </a:lvl1pPr>
          </a:lstStyle>
          <a:p>
            <a:pPr>
              <a:defRPr/>
            </a:pPr>
            <a:fld id="{020F6A37-0E1E-4C84-8A56-A2FB54243189}" type="slidenum">
              <a:rPr lang="da-DK"/>
              <a:pPr>
                <a:defRPr/>
              </a:pPr>
              <a:t>‹nr.›</a:t>
            </a:fld>
            <a:endParaRPr lang="da-DK"/>
          </a:p>
        </p:txBody>
      </p:sp>
    </p:spTree>
    <p:extLst>
      <p:ext uri="{BB962C8B-B14F-4D97-AF65-F5344CB8AC3E}">
        <p14:creationId xmlns:p14="http://schemas.microsoft.com/office/powerpoint/2010/main" val="2308797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6"/>
          <p:cNvSpPr>
            <a:spLocks noGrp="1" noChangeArrowheads="1"/>
          </p:cNvSpPr>
          <p:nvPr>
            <p:ph type="sldNum" sz="quarter" idx="10"/>
          </p:nvPr>
        </p:nvSpPr>
        <p:spPr>
          <a:ln/>
        </p:spPr>
        <p:txBody>
          <a:bodyPr/>
          <a:lstStyle>
            <a:lvl1pPr>
              <a:defRPr/>
            </a:lvl1pPr>
          </a:lstStyle>
          <a:p>
            <a:pPr>
              <a:defRPr/>
            </a:pPr>
            <a:fld id="{165A9BE9-24B4-42F3-AD13-3F1A3FB79FA3}" type="slidenum">
              <a:rPr lang="da-DK"/>
              <a:pPr>
                <a:defRPr/>
              </a:pPr>
              <a:t>‹nr.›</a:t>
            </a:fld>
            <a:endParaRPr lang="da-DK"/>
          </a:p>
        </p:txBody>
      </p:sp>
    </p:spTree>
    <p:extLst>
      <p:ext uri="{BB962C8B-B14F-4D97-AF65-F5344CB8AC3E}">
        <p14:creationId xmlns:p14="http://schemas.microsoft.com/office/powerpoint/2010/main" val="536785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75438" y="1619250"/>
            <a:ext cx="2105025" cy="4554538"/>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358775" y="1619250"/>
            <a:ext cx="6164263" cy="4554538"/>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6"/>
          <p:cNvSpPr>
            <a:spLocks noGrp="1" noChangeArrowheads="1"/>
          </p:cNvSpPr>
          <p:nvPr>
            <p:ph type="sldNum" sz="quarter" idx="10"/>
          </p:nvPr>
        </p:nvSpPr>
        <p:spPr>
          <a:ln/>
        </p:spPr>
        <p:txBody>
          <a:bodyPr/>
          <a:lstStyle>
            <a:lvl1pPr>
              <a:defRPr/>
            </a:lvl1pPr>
          </a:lstStyle>
          <a:p>
            <a:pPr>
              <a:defRPr/>
            </a:pPr>
            <a:fld id="{78925679-01BD-4929-A242-0AF77419D7BE}" type="slidenum">
              <a:rPr lang="da-DK"/>
              <a:pPr>
                <a:defRPr/>
              </a:pPr>
              <a:t>‹nr.›</a:t>
            </a:fld>
            <a:endParaRPr lang="da-DK"/>
          </a:p>
        </p:txBody>
      </p:sp>
    </p:spTree>
    <p:extLst>
      <p:ext uri="{BB962C8B-B14F-4D97-AF65-F5344CB8AC3E}">
        <p14:creationId xmlns:p14="http://schemas.microsoft.com/office/powerpoint/2010/main" val="3901428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el og diagram eller organisationsdiagram">
    <p:spTree>
      <p:nvGrpSpPr>
        <p:cNvPr id="1" name=""/>
        <p:cNvGrpSpPr/>
        <p:nvPr/>
      </p:nvGrpSpPr>
      <p:grpSpPr>
        <a:xfrm>
          <a:off x="0" y="0"/>
          <a:ext cx="0" cy="0"/>
          <a:chOff x="0" y="0"/>
          <a:chExt cx="0" cy="0"/>
        </a:xfrm>
      </p:grpSpPr>
      <p:sp>
        <p:nvSpPr>
          <p:cNvPr id="2" name="Titel 1"/>
          <p:cNvSpPr>
            <a:spLocks noGrp="1"/>
          </p:cNvSpPr>
          <p:nvPr>
            <p:ph type="title"/>
          </p:nvPr>
        </p:nvSpPr>
        <p:spPr>
          <a:xfrm>
            <a:off x="358775" y="1619250"/>
            <a:ext cx="8421688" cy="949325"/>
          </a:xfrm>
        </p:spPr>
        <p:txBody>
          <a:bodyPr/>
          <a:lstStyle/>
          <a:p>
            <a:r>
              <a:rPr lang="da-DK" smtClean="0"/>
              <a:t>Klik for at redigere titeltypografi i masteren</a:t>
            </a:r>
            <a:endParaRPr lang="da-DK"/>
          </a:p>
        </p:txBody>
      </p:sp>
      <p:sp>
        <p:nvSpPr>
          <p:cNvPr id="3" name="Pladsholder til SmartArt 2"/>
          <p:cNvSpPr>
            <a:spLocks noGrp="1"/>
          </p:cNvSpPr>
          <p:nvPr>
            <p:ph type="dgm" idx="1"/>
          </p:nvPr>
        </p:nvSpPr>
        <p:spPr>
          <a:xfrm>
            <a:off x="358775" y="2935288"/>
            <a:ext cx="8421688" cy="3238500"/>
          </a:xfrm>
        </p:spPr>
        <p:txBody>
          <a:bodyPr/>
          <a:lstStyle/>
          <a:p>
            <a:pPr lvl="0"/>
            <a:endParaRPr lang="da-DK"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5F346461-C433-4F94-8C61-70D1CFE59185}" type="slidenum">
              <a:rPr lang="da-DK"/>
              <a:pPr>
                <a:defRPr/>
              </a:pPr>
              <a:t>‹nr.›</a:t>
            </a:fld>
            <a:endParaRPr lang="da-DK"/>
          </a:p>
        </p:txBody>
      </p:sp>
    </p:spTree>
    <p:extLst>
      <p:ext uri="{BB962C8B-B14F-4D97-AF65-F5344CB8AC3E}">
        <p14:creationId xmlns:p14="http://schemas.microsoft.com/office/powerpoint/2010/main" val="1765892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el, tekst og indholdsobjekt">
    <p:spTree>
      <p:nvGrpSpPr>
        <p:cNvPr id="1" name=""/>
        <p:cNvGrpSpPr/>
        <p:nvPr/>
      </p:nvGrpSpPr>
      <p:grpSpPr>
        <a:xfrm>
          <a:off x="0" y="0"/>
          <a:ext cx="0" cy="0"/>
          <a:chOff x="0" y="0"/>
          <a:chExt cx="0" cy="0"/>
        </a:xfrm>
      </p:grpSpPr>
      <p:sp>
        <p:nvSpPr>
          <p:cNvPr id="2" name="Titel 1"/>
          <p:cNvSpPr>
            <a:spLocks noGrp="1"/>
          </p:cNvSpPr>
          <p:nvPr>
            <p:ph type="title"/>
          </p:nvPr>
        </p:nvSpPr>
        <p:spPr>
          <a:xfrm>
            <a:off x="358775" y="1619250"/>
            <a:ext cx="8421688" cy="949325"/>
          </a:xfrm>
        </p:spPr>
        <p:txBody>
          <a:bodyPr/>
          <a:lstStyle/>
          <a:p>
            <a:r>
              <a:rPr lang="da-DK" smtClean="0"/>
              <a:t>Klik for at redigere titeltypografi i masteren</a:t>
            </a:r>
            <a:endParaRPr lang="da-DK"/>
          </a:p>
        </p:txBody>
      </p:sp>
      <p:sp>
        <p:nvSpPr>
          <p:cNvPr id="3" name="Pladsholder til tekst 2"/>
          <p:cNvSpPr>
            <a:spLocks noGrp="1"/>
          </p:cNvSpPr>
          <p:nvPr>
            <p:ph type="body" sz="half" idx="1"/>
          </p:nvPr>
        </p:nvSpPr>
        <p:spPr>
          <a:xfrm>
            <a:off x="358775" y="2935288"/>
            <a:ext cx="4133850" cy="3238500"/>
          </a:xfrm>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5025" y="2935288"/>
            <a:ext cx="4135438" cy="3238500"/>
          </a:xfrm>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Rectangle 6"/>
          <p:cNvSpPr>
            <a:spLocks noGrp="1" noChangeArrowheads="1"/>
          </p:cNvSpPr>
          <p:nvPr>
            <p:ph type="sldNum" sz="quarter" idx="10"/>
          </p:nvPr>
        </p:nvSpPr>
        <p:spPr>
          <a:ln/>
        </p:spPr>
        <p:txBody>
          <a:bodyPr/>
          <a:lstStyle>
            <a:lvl1pPr>
              <a:defRPr/>
            </a:lvl1pPr>
          </a:lstStyle>
          <a:p>
            <a:pPr>
              <a:defRPr/>
            </a:pPr>
            <a:fld id="{CCEEA4D1-20FD-4519-AC8B-2066ABFABD76}" type="slidenum">
              <a:rPr lang="da-DK"/>
              <a:pPr>
                <a:defRPr/>
              </a:pPr>
              <a:t>‹nr.›</a:t>
            </a:fld>
            <a:endParaRPr lang="da-DK"/>
          </a:p>
        </p:txBody>
      </p:sp>
    </p:spTree>
    <p:extLst>
      <p:ext uri="{BB962C8B-B14F-4D97-AF65-F5344CB8AC3E}">
        <p14:creationId xmlns:p14="http://schemas.microsoft.com/office/powerpoint/2010/main" val="2535709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58775" y="1619250"/>
            <a:ext cx="8421688"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endParaRPr lang="da-DK" altLang="da-DK" smtClean="0"/>
          </a:p>
        </p:txBody>
      </p:sp>
      <p:sp>
        <p:nvSpPr>
          <p:cNvPr id="1027" name="Rectangle 3"/>
          <p:cNvSpPr>
            <a:spLocks noGrp="1" noChangeArrowheads="1"/>
          </p:cNvSpPr>
          <p:nvPr>
            <p:ph type="body" idx="1"/>
          </p:nvPr>
        </p:nvSpPr>
        <p:spPr bwMode="auto">
          <a:xfrm>
            <a:off x="358775" y="2935288"/>
            <a:ext cx="8421688"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endParaRPr lang="da-DK" altLang="da-DK" smtClean="0"/>
          </a:p>
          <a:p>
            <a:pPr lvl="0"/>
            <a:endParaRPr lang="da-DK" altLang="da-DK" smtClean="0"/>
          </a:p>
        </p:txBody>
      </p:sp>
      <p:sp>
        <p:nvSpPr>
          <p:cNvPr id="1030" name="Rectangle 6"/>
          <p:cNvSpPr>
            <a:spLocks noGrp="1" noChangeArrowheads="1"/>
          </p:cNvSpPr>
          <p:nvPr>
            <p:ph type="sldNum" sz="quarter" idx="4"/>
          </p:nvPr>
        </p:nvSpPr>
        <p:spPr bwMode="auto">
          <a:xfrm>
            <a:off x="6646863" y="6245225"/>
            <a:ext cx="2133600" cy="1397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lnSpc>
                <a:spcPct val="102000"/>
              </a:lnSpc>
              <a:buFontTx/>
              <a:buNone/>
              <a:defRPr sz="900">
                <a:solidFill>
                  <a:schemeClr val="bg2"/>
                </a:solidFill>
              </a:defRPr>
            </a:lvl1pPr>
          </a:lstStyle>
          <a:p>
            <a:pPr>
              <a:defRPr/>
            </a:pPr>
            <a:fld id="{6CB77ECF-76D1-4098-973B-0CB866CBFA86}" type="slidenum">
              <a:rPr lang="da-DK"/>
              <a:pPr>
                <a:defRPr/>
              </a:pPr>
              <a:t>‹nr.›</a:t>
            </a:fld>
            <a:endParaRPr lang="da-DK"/>
          </a:p>
        </p:txBody>
      </p:sp>
      <p:sp>
        <p:nvSpPr>
          <p:cNvPr id="1029" name="Rectangle 11"/>
          <p:cNvSpPr>
            <a:spLocks noChangeArrowheads="1"/>
          </p:cNvSpPr>
          <p:nvPr/>
        </p:nvSpPr>
        <p:spPr bwMode="auto">
          <a:xfrm>
            <a:off x="6084888" y="333375"/>
            <a:ext cx="2627312" cy="7143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600">
                <a:solidFill>
                  <a:schemeClr val="tx1"/>
                </a:solidFill>
                <a:latin typeface="AU Passata" pitchFamily="34" charset="0"/>
              </a:defRPr>
            </a:lvl1pPr>
            <a:lvl2pPr marL="742950" indent="-285750" eaLnBrk="0" hangingPunct="0">
              <a:defRPr sz="3600">
                <a:solidFill>
                  <a:schemeClr val="tx1"/>
                </a:solidFill>
                <a:latin typeface="AU Passata" pitchFamily="34" charset="0"/>
              </a:defRPr>
            </a:lvl2pPr>
            <a:lvl3pPr marL="1143000" indent="-228600" eaLnBrk="0" hangingPunct="0">
              <a:defRPr sz="3600">
                <a:solidFill>
                  <a:schemeClr val="tx1"/>
                </a:solidFill>
                <a:latin typeface="AU Passata" pitchFamily="34" charset="0"/>
              </a:defRPr>
            </a:lvl3pPr>
            <a:lvl4pPr marL="1600200" indent="-228600" eaLnBrk="0" hangingPunct="0">
              <a:defRPr sz="3600">
                <a:solidFill>
                  <a:schemeClr val="tx1"/>
                </a:solidFill>
                <a:latin typeface="AU Passata" pitchFamily="34" charset="0"/>
              </a:defRPr>
            </a:lvl4pPr>
            <a:lvl5pPr marL="2057400" indent="-228600" eaLnBrk="0" hangingPunct="0">
              <a:defRPr sz="3600">
                <a:solidFill>
                  <a:schemeClr val="tx1"/>
                </a:solidFill>
                <a:latin typeface="AU Passata" pitchFamily="34" charset="0"/>
              </a:defRPr>
            </a:lvl5pPr>
            <a:lvl6pPr marL="25146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6pPr>
            <a:lvl7pPr marL="29718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7pPr>
            <a:lvl8pPr marL="34290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8pPr>
            <a:lvl9pPr marL="38862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9pPr>
          </a:lstStyle>
          <a:p>
            <a:pPr eaLnBrk="1" hangingPunct="1">
              <a:defRPr/>
            </a:pPr>
            <a:endParaRPr lang="da-DK" altLang="da-DK" smtClean="0"/>
          </a:p>
        </p:txBody>
      </p:sp>
      <p:grpSp>
        <p:nvGrpSpPr>
          <p:cNvPr id="2" name="Group 21"/>
          <p:cNvGrpSpPr>
            <a:grpSpLocks noChangeAspect="1"/>
          </p:cNvGrpSpPr>
          <p:nvPr/>
        </p:nvGrpSpPr>
        <p:grpSpPr bwMode="auto">
          <a:xfrm>
            <a:off x="358775" y="358775"/>
            <a:ext cx="590550" cy="295275"/>
            <a:chOff x="454" y="227"/>
            <a:chExt cx="384" cy="192"/>
          </a:xfrm>
        </p:grpSpPr>
        <p:sp>
          <p:nvSpPr>
            <p:cNvPr id="1035" name="Freeform 22"/>
            <p:cNvSpPr>
              <a:spLocks noChangeAspect="1"/>
            </p:cNvSpPr>
            <p:nvPr/>
          </p:nvSpPr>
          <p:spPr bwMode="auto">
            <a:xfrm>
              <a:off x="646" y="323"/>
              <a:ext cx="192" cy="96"/>
            </a:xfrm>
            <a:custGeom>
              <a:avLst/>
              <a:gdLst>
                <a:gd name="T0" fmla="*/ 5 w 8160"/>
                <a:gd name="T1" fmla="*/ 0 h 4080"/>
                <a:gd name="T2" fmla="*/ 4 w 8160"/>
                <a:gd name="T3" fmla="*/ 1 h 4080"/>
                <a:gd name="T4" fmla="*/ 4 w 8160"/>
                <a:gd name="T5" fmla="*/ 1 h 4080"/>
                <a:gd name="T6" fmla="*/ 4 w 8160"/>
                <a:gd name="T7" fmla="*/ 1 h 4080"/>
                <a:gd name="T8" fmla="*/ 4 w 8160"/>
                <a:gd name="T9" fmla="*/ 1 h 4080"/>
                <a:gd name="T10" fmla="*/ 4 w 8160"/>
                <a:gd name="T11" fmla="*/ 2 h 4080"/>
                <a:gd name="T12" fmla="*/ 4 w 8160"/>
                <a:gd name="T13" fmla="*/ 2 h 4080"/>
                <a:gd name="T14" fmla="*/ 3 w 8160"/>
                <a:gd name="T15" fmla="*/ 2 h 4080"/>
                <a:gd name="T16" fmla="*/ 3 w 8160"/>
                <a:gd name="T17" fmla="*/ 2 h 4080"/>
                <a:gd name="T18" fmla="*/ 3 w 8160"/>
                <a:gd name="T19" fmla="*/ 2 h 4080"/>
                <a:gd name="T20" fmla="*/ 2 w 8160"/>
                <a:gd name="T21" fmla="*/ 2 h 4080"/>
                <a:gd name="T22" fmla="*/ 2 w 8160"/>
                <a:gd name="T23" fmla="*/ 2 h 4080"/>
                <a:gd name="T24" fmla="*/ 2 w 8160"/>
                <a:gd name="T25" fmla="*/ 2 h 4080"/>
                <a:gd name="T26" fmla="*/ 1 w 8160"/>
                <a:gd name="T27" fmla="*/ 2 h 4080"/>
                <a:gd name="T28" fmla="*/ 1 w 8160"/>
                <a:gd name="T29" fmla="*/ 2 h 4080"/>
                <a:gd name="T30" fmla="*/ 1 w 8160"/>
                <a:gd name="T31" fmla="*/ 2 h 4080"/>
                <a:gd name="T32" fmla="*/ 1 w 8160"/>
                <a:gd name="T33" fmla="*/ 1 h 4080"/>
                <a:gd name="T34" fmla="*/ 0 w 8160"/>
                <a:gd name="T35" fmla="*/ 1 h 4080"/>
                <a:gd name="T36" fmla="*/ 0 w 8160"/>
                <a:gd name="T37" fmla="*/ 1 h 4080"/>
                <a:gd name="T38" fmla="*/ 0 w 8160"/>
                <a:gd name="T39" fmla="*/ 1 h 4080"/>
                <a:gd name="T40" fmla="*/ 0 w 8160"/>
                <a:gd name="T41" fmla="*/ 0 h 4080"/>
                <a:gd name="T42" fmla="*/ 1 w 8160"/>
                <a:gd name="T43" fmla="*/ 0 h 4080"/>
                <a:gd name="T44" fmla="*/ 1 w 8160"/>
                <a:gd name="T45" fmla="*/ 0 h 4080"/>
                <a:gd name="T46" fmla="*/ 1 w 8160"/>
                <a:gd name="T47" fmla="*/ 0 h 4080"/>
                <a:gd name="T48" fmla="*/ 1 w 8160"/>
                <a:gd name="T49" fmla="*/ 0 h 4080"/>
                <a:gd name="T50" fmla="*/ 1 w 8160"/>
                <a:gd name="T51" fmla="*/ 1 h 4080"/>
                <a:gd name="T52" fmla="*/ 1 w 8160"/>
                <a:gd name="T53" fmla="*/ 1 h 4080"/>
                <a:gd name="T54" fmla="*/ 2 w 8160"/>
                <a:gd name="T55" fmla="*/ 1 h 4080"/>
                <a:gd name="T56" fmla="*/ 2 w 8160"/>
                <a:gd name="T57" fmla="*/ 1 h 4080"/>
                <a:gd name="T58" fmla="*/ 2 w 8160"/>
                <a:gd name="T59" fmla="*/ 1 h 4080"/>
                <a:gd name="T60" fmla="*/ 2 w 8160"/>
                <a:gd name="T61" fmla="*/ 1 h 4080"/>
                <a:gd name="T62" fmla="*/ 2 w 8160"/>
                <a:gd name="T63" fmla="*/ 1 h 4080"/>
                <a:gd name="T64" fmla="*/ 2 w 8160"/>
                <a:gd name="T65" fmla="*/ 1 h 4080"/>
                <a:gd name="T66" fmla="*/ 2 w 8160"/>
                <a:gd name="T67" fmla="*/ 1 h 4080"/>
                <a:gd name="T68" fmla="*/ 3 w 8160"/>
                <a:gd name="T69" fmla="*/ 1 h 4080"/>
                <a:gd name="T70" fmla="*/ 3 w 8160"/>
                <a:gd name="T71" fmla="*/ 1 h 4080"/>
                <a:gd name="T72" fmla="*/ 3 w 8160"/>
                <a:gd name="T73" fmla="*/ 1 h 4080"/>
                <a:gd name="T74" fmla="*/ 3 w 8160"/>
                <a:gd name="T75" fmla="*/ 1 h 4080"/>
                <a:gd name="T76" fmla="*/ 3 w 8160"/>
                <a:gd name="T77" fmla="*/ 1 h 4080"/>
                <a:gd name="T78" fmla="*/ 3 w 8160"/>
                <a:gd name="T79" fmla="*/ 1 h 4080"/>
                <a:gd name="T80" fmla="*/ 3 w 8160"/>
                <a:gd name="T81" fmla="*/ 0 h 4080"/>
                <a:gd name="T82" fmla="*/ 3 w 8160"/>
                <a:gd name="T83" fmla="*/ 0 h 4080"/>
                <a:gd name="T84" fmla="*/ 3 w 8160"/>
                <a:gd name="T85" fmla="*/ 0 h 40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160" h="4080">
                  <a:moveTo>
                    <a:pt x="8160" y="0"/>
                  </a:moveTo>
                  <a:lnTo>
                    <a:pt x="8155" y="209"/>
                  </a:lnTo>
                  <a:lnTo>
                    <a:pt x="8139" y="416"/>
                  </a:lnTo>
                  <a:lnTo>
                    <a:pt x="8113" y="620"/>
                  </a:lnTo>
                  <a:lnTo>
                    <a:pt x="8077" y="821"/>
                  </a:lnTo>
                  <a:lnTo>
                    <a:pt x="8033" y="1019"/>
                  </a:lnTo>
                  <a:lnTo>
                    <a:pt x="7977" y="1212"/>
                  </a:lnTo>
                  <a:lnTo>
                    <a:pt x="7913" y="1401"/>
                  </a:lnTo>
                  <a:lnTo>
                    <a:pt x="7841" y="1587"/>
                  </a:lnTo>
                  <a:lnTo>
                    <a:pt x="7759" y="1768"/>
                  </a:lnTo>
                  <a:lnTo>
                    <a:pt x="7669" y="1943"/>
                  </a:lnTo>
                  <a:lnTo>
                    <a:pt x="7571" y="2114"/>
                  </a:lnTo>
                  <a:lnTo>
                    <a:pt x="7465" y="2280"/>
                  </a:lnTo>
                  <a:lnTo>
                    <a:pt x="7352" y="2440"/>
                  </a:lnTo>
                  <a:lnTo>
                    <a:pt x="7231" y="2594"/>
                  </a:lnTo>
                  <a:lnTo>
                    <a:pt x="7103" y="2742"/>
                  </a:lnTo>
                  <a:lnTo>
                    <a:pt x="6968" y="2884"/>
                  </a:lnTo>
                  <a:lnTo>
                    <a:pt x="6827" y="3019"/>
                  </a:lnTo>
                  <a:lnTo>
                    <a:pt x="6679" y="3148"/>
                  </a:lnTo>
                  <a:lnTo>
                    <a:pt x="6525" y="3268"/>
                  </a:lnTo>
                  <a:lnTo>
                    <a:pt x="6365" y="3382"/>
                  </a:lnTo>
                  <a:lnTo>
                    <a:pt x="6200" y="3488"/>
                  </a:lnTo>
                  <a:lnTo>
                    <a:pt x="6028" y="3586"/>
                  </a:lnTo>
                  <a:lnTo>
                    <a:pt x="5853" y="3677"/>
                  </a:lnTo>
                  <a:lnTo>
                    <a:pt x="5671" y="3759"/>
                  </a:lnTo>
                  <a:lnTo>
                    <a:pt x="5487" y="3832"/>
                  </a:lnTo>
                  <a:lnTo>
                    <a:pt x="5297" y="3896"/>
                  </a:lnTo>
                  <a:lnTo>
                    <a:pt x="5103" y="3951"/>
                  </a:lnTo>
                  <a:lnTo>
                    <a:pt x="4905" y="3997"/>
                  </a:lnTo>
                  <a:lnTo>
                    <a:pt x="4703" y="4033"/>
                  </a:lnTo>
                  <a:lnTo>
                    <a:pt x="4499" y="4059"/>
                  </a:lnTo>
                  <a:lnTo>
                    <a:pt x="4291" y="4075"/>
                  </a:lnTo>
                  <a:lnTo>
                    <a:pt x="4080" y="4080"/>
                  </a:lnTo>
                  <a:lnTo>
                    <a:pt x="3871" y="4075"/>
                  </a:lnTo>
                  <a:lnTo>
                    <a:pt x="3664" y="4059"/>
                  </a:lnTo>
                  <a:lnTo>
                    <a:pt x="3460" y="4033"/>
                  </a:lnTo>
                  <a:lnTo>
                    <a:pt x="3259" y="3997"/>
                  </a:lnTo>
                  <a:lnTo>
                    <a:pt x="3062" y="3951"/>
                  </a:lnTo>
                  <a:lnTo>
                    <a:pt x="2868" y="3896"/>
                  </a:lnTo>
                  <a:lnTo>
                    <a:pt x="2679" y="3832"/>
                  </a:lnTo>
                  <a:lnTo>
                    <a:pt x="2494" y="3759"/>
                  </a:lnTo>
                  <a:lnTo>
                    <a:pt x="2313" y="3677"/>
                  </a:lnTo>
                  <a:lnTo>
                    <a:pt x="2137" y="3586"/>
                  </a:lnTo>
                  <a:lnTo>
                    <a:pt x="1967" y="3488"/>
                  </a:lnTo>
                  <a:lnTo>
                    <a:pt x="1800" y="3382"/>
                  </a:lnTo>
                  <a:lnTo>
                    <a:pt x="1640" y="3268"/>
                  </a:lnTo>
                  <a:lnTo>
                    <a:pt x="1486" y="3148"/>
                  </a:lnTo>
                  <a:lnTo>
                    <a:pt x="1338" y="3019"/>
                  </a:lnTo>
                  <a:lnTo>
                    <a:pt x="1196" y="2884"/>
                  </a:lnTo>
                  <a:lnTo>
                    <a:pt x="1061" y="2742"/>
                  </a:lnTo>
                  <a:lnTo>
                    <a:pt x="933" y="2594"/>
                  </a:lnTo>
                  <a:lnTo>
                    <a:pt x="812" y="2440"/>
                  </a:lnTo>
                  <a:lnTo>
                    <a:pt x="698" y="2280"/>
                  </a:lnTo>
                  <a:lnTo>
                    <a:pt x="592" y="2114"/>
                  </a:lnTo>
                  <a:lnTo>
                    <a:pt x="493" y="1943"/>
                  </a:lnTo>
                  <a:lnTo>
                    <a:pt x="403" y="1768"/>
                  </a:lnTo>
                  <a:lnTo>
                    <a:pt x="321" y="1587"/>
                  </a:lnTo>
                  <a:lnTo>
                    <a:pt x="248" y="1401"/>
                  </a:lnTo>
                  <a:lnTo>
                    <a:pt x="184" y="1212"/>
                  </a:lnTo>
                  <a:lnTo>
                    <a:pt x="129" y="1019"/>
                  </a:lnTo>
                  <a:lnTo>
                    <a:pt x="83" y="821"/>
                  </a:lnTo>
                  <a:lnTo>
                    <a:pt x="47" y="620"/>
                  </a:lnTo>
                  <a:lnTo>
                    <a:pt x="21" y="416"/>
                  </a:lnTo>
                  <a:lnTo>
                    <a:pt x="5" y="209"/>
                  </a:lnTo>
                  <a:lnTo>
                    <a:pt x="0" y="0"/>
                  </a:lnTo>
                  <a:lnTo>
                    <a:pt x="2040" y="0"/>
                  </a:lnTo>
                  <a:lnTo>
                    <a:pt x="2043" y="104"/>
                  </a:lnTo>
                  <a:lnTo>
                    <a:pt x="2051" y="207"/>
                  </a:lnTo>
                  <a:lnTo>
                    <a:pt x="2064" y="309"/>
                  </a:lnTo>
                  <a:lnTo>
                    <a:pt x="2082" y="409"/>
                  </a:lnTo>
                  <a:lnTo>
                    <a:pt x="2105" y="507"/>
                  </a:lnTo>
                  <a:lnTo>
                    <a:pt x="2133" y="604"/>
                  </a:lnTo>
                  <a:lnTo>
                    <a:pt x="2164" y="699"/>
                  </a:lnTo>
                  <a:lnTo>
                    <a:pt x="2201" y="791"/>
                  </a:lnTo>
                  <a:lnTo>
                    <a:pt x="2243" y="881"/>
                  </a:lnTo>
                  <a:lnTo>
                    <a:pt x="2288" y="969"/>
                  </a:lnTo>
                  <a:lnTo>
                    <a:pt x="2337" y="1055"/>
                  </a:lnTo>
                  <a:lnTo>
                    <a:pt x="2391" y="1137"/>
                  </a:lnTo>
                  <a:lnTo>
                    <a:pt x="2448" y="1217"/>
                  </a:lnTo>
                  <a:lnTo>
                    <a:pt x="2508" y="1294"/>
                  </a:lnTo>
                  <a:lnTo>
                    <a:pt x="2572" y="1369"/>
                  </a:lnTo>
                  <a:lnTo>
                    <a:pt x="2641" y="1439"/>
                  </a:lnTo>
                  <a:lnTo>
                    <a:pt x="2711" y="1508"/>
                  </a:lnTo>
                  <a:lnTo>
                    <a:pt x="2786" y="1572"/>
                  </a:lnTo>
                  <a:lnTo>
                    <a:pt x="2863" y="1632"/>
                  </a:lnTo>
                  <a:lnTo>
                    <a:pt x="2943" y="1689"/>
                  </a:lnTo>
                  <a:lnTo>
                    <a:pt x="3025" y="1743"/>
                  </a:lnTo>
                  <a:lnTo>
                    <a:pt x="3111" y="1792"/>
                  </a:lnTo>
                  <a:lnTo>
                    <a:pt x="3199" y="1838"/>
                  </a:lnTo>
                  <a:lnTo>
                    <a:pt x="3290" y="1879"/>
                  </a:lnTo>
                  <a:lnTo>
                    <a:pt x="3381" y="1916"/>
                  </a:lnTo>
                  <a:lnTo>
                    <a:pt x="3476" y="1948"/>
                  </a:lnTo>
                  <a:lnTo>
                    <a:pt x="3573" y="1976"/>
                  </a:lnTo>
                  <a:lnTo>
                    <a:pt x="3671" y="1998"/>
                  </a:lnTo>
                  <a:lnTo>
                    <a:pt x="3771" y="2017"/>
                  </a:lnTo>
                  <a:lnTo>
                    <a:pt x="3873" y="2030"/>
                  </a:lnTo>
                  <a:lnTo>
                    <a:pt x="3976" y="2037"/>
                  </a:lnTo>
                  <a:lnTo>
                    <a:pt x="4080" y="2040"/>
                  </a:lnTo>
                  <a:lnTo>
                    <a:pt x="4186" y="2037"/>
                  </a:lnTo>
                  <a:lnTo>
                    <a:pt x="4289" y="2030"/>
                  </a:lnTo>
                  <a:lnTo>
                    <a:pt x="4392" y="2017"/>
                  </a:lnTo>
                  <a:lnTo>
                    <a:pt x="4492" y="1998"/>
                  </a:lnTo>
                  <a:lnTo>
                    <a:pt x="4591" y="1976"/>
                  </a:lnTo>
                  <a:lnTo>
                    <a:pt x="4688" y="1948"/>
                  </a:lnTo>
                  <a:lnTo>
                    <a:pt x="4784" y="1916"/>
                  </a:lnTo>
                  <a:lnTo>
                    <a:pt x="4876" y="1879"/>
                  </a:lnTo>
                  <a:lnTo>
                    <a:pt x="4966" y="1838"/>
                  </a:lnTo>
                  <a:lnTo>
                    <a:pt x="5054" y="1792"/>
                  </a:lnTo>
                  <a:lnTo>
                    <a:pt x="5140" y="1743"/>
                  </a:lnTo>
                  <a:lnTo>
                    <a:pt x="5222" y="1689"/>
                  </a:lnTo>
                  <a:lnTo>
                    <a:pt x="5303" y="1632"/>
                  </a:lnTo>
                  <a:lnTo>
                    <a:pt x="5379" y="1572"/>
                  </a:lnTo>
                  <a:lnTo>
                    <a:pt x="5454" y="1508"/>
                  </a:lnTo>
                  <a:lnTo>
                    <a:pt x="5524" y="1439"/>
                  </a:lnTo>
                  <a:lnTo>
                    <a:pt x="5592" y="1369"/>
                  </a:lnTo>
                  <a:lnTo>
                    <a:pt x="5656" y="1294"/>
                  </a:lnTo>
                  <a:lnTo>
                    <a:pt x="5716" y="1217"/>
                  </a:lnTo>
                  <a:lnTo>
                    <a:pt x="5773" y="1137"/>
                  </a:lnTo>
                  <a:lnTo>
                    <a:pt x="5826" y="1055"/>
                  </a:lnTo>
                  <a:lnTo>
                    <a:pt x="5875" y="969"/>
                  </a:lnTo>
                  <a:lnTo>
                    <a:pt x="5920" y="881"/>
                  </a:lnTo>
                  <a:lnTo>
                    <a:pt x="5961" y="791"/>
                  </a:lnTo>
                  <a:lnTo>
                    <a:pt x="5997" y="699"/>
                  </a:lnTo>
                  <a:lnTo>
                    <a:pt x="6029" y="604"/>
                  </a:lnTo>
                  <a:lnTo>
                    <a:pt x="6057" y="507"/>
                  </a:lnTo>
                  <a:lnTo>
                    <a:pt x="6079" y="409"/>
                  </a:lnTo>
                  <a:lnTo>
                    <a:pt x="6097" y="309"/>
                  </a:lnTo>
                  <a:lnTo>
                    <a:pt x="6110" y="207"/>
                  </a:lnTo>
                  <a:lnTo>
                    <a:pt x="6118" y="104"/>
                  </a:lnTo>
                  <a:lnTo>
                    <a:pt x="6120" y="0"/>
                  </a:lnTo>
                  <a:lnTo>
                    <a:pt x="816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a-DK"/>
            </a:p>
          </p:txBody>
        </p:sp>
        <p:sp>
          <p:nvSpPr>
            <p:cNvPr id="1036" name="Freeform 23"/>
            <p:cNvSpPr>
              <a:spLocks noChangeAspect="1"/>
            </p:cNvSpPr>
            <p:nvPr/>
          </p:nvSpPr>
          <p:spPr bwMode="auto">
            <a:xfrm>
              <a:off x="454" y="227"/>
              <a:ext cx="192" cy="192"/>
            </a:xfrm>
            <a:custGeom>
              <a:avLst/>
              <a:gdLst>
                <a:gd name="T0" fmla="*/ 2 w 8160"/>
                <a:gd name="T1" fmla="*/ 5 h 8160"/>
                <a:gd name="T2" fmla="*/ 0 w 8160"/>
                <a:gd name="T3" fmla="*/ 5 h 8160"/>
                <a:gd name="T4" fmla="*/ 5 w 8160"/>
                <a:gd name="T5" fmla="*/ 0 h 8160"/>
                <a:gd name="T6" fmla="*/ 5 w 8160"/>
                <a:gd name="T7" fmla="*/ 2 h 8160"/>
                <a:gd name="T8" fmla="*/ 2 w 8160"/>
                <a:gd name="T9" fmla="*/ 5 h 8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0" h="8160">
                  <a:moveTo>
                    <a:pt x="2878" y="8160"/>
                  </a:moveTo>
                  <a:lnTo>
                    <a:pt x="0" y="8160"/>
                  </a:lnTo>
                  <a:lnTo>
                    <a:pt x="8160" y="0"/>
                  </a:lnTo>
                  <a:lnTo>
                    <a:pt x="8160" y="2892"/>
                  </a:lnTo>
                  <a:lnTo>
                    <a:pt x="2878" y="816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a-DK"/>
            </a:p>
          </p:txBody>
        </p:sp>
      </p:grpSp>
      <p:sp>
        <p:nvSpPr>
          <p:cNvPr id="1031" name="bmkFldPresentationTitle"/>
          <p:cNvSpPr txBox="1">
            <a:spLocks noChangeArrowheads="1"/>
          </p:cNvSpPr>
          <p:nvPr/>
        </p:nvSpPr>
        <p:spPr bwMode="auto">
          <a:xfrm>
            <a:off x="6084888" y="476250"/>
            <a:ext cx="2609850" cy="14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pitchFamily="34" charset="0"/>
              </a:defRPr>
            </a:lvl1pPr>
            <a:lvl2pPr marL="742950" indent="-285750" eaLnBrk="0" hangingPunct="0">
              <a:defRPr sz="3600">
                <a:solidFill>
                  <a:schemeClr val="tx1"/>
                </a:solidFill>
                <a:latin typeface="AU Passata" pitchFamily="34" charset="0"/>
              </a:defRPr>
            </a:lvl2pPr>
            <a:lvl3pPr marL="1143000" indent="-228600" eaLnBrk="0" hangingPunct="0">
              <a:defRPr sz="3600">
                <a:solidFill>
                  <a:schemeClr val="tx1"/>
                </a:solidFill>
                <a:latin typeface="AU Passata" pitchFamily="34" charset="0"/>
              </a:defRPr>
            </a:lvl3pPr>
            <a:lvl4pPr marL="1600200" indent="-228600" eaLnBrk="0" hangingPunct="0">
              <a:defRPr sz="3600">
                <a:solidFill>
                  <a:schemeClr val="tx1"/>
                </a:solidFill>
                <a:latin typeface="AU Passata" pitchFamily="34" charset="0"/>
              </a:defRPr>
            </a:lvl4pPr>
            <a:lvl5pPr marL="2057400" indent="-228600" eaLnBrk="0" hangingPunct="0">
              <a:defRPr sz="3600">
                <a:solidFill>
                  <a:schemeClr val="tx1"/>
                </a:solidFill>
                <a:latin typeface="AU Passata" pitchFamily="34" charset="0"/>
              </a:defRPr>
            </a:lvl5pPr>
            <a:lvl6pPr marL="25146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6pPr>
            <a:lvl7pPr marL="29718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7pPr>
            <a:lvl8pPr marL="34290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8pPr>
            <a:lvl9pPr marL="38862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9pPr>
          </a:lstStyle>
          <a:p>
            <a:pPr algn="r" eaLnBrk="1" hangingPunct="1">
              <a:lnSpc>
                <a:spcPct val="102000"/>
              </a:lnSpc>
              <a:defRPr/>
            </a:pPr>
            <a:r>
              <a:rPr lang="en-US" altLang="da-DK" sz="900" smtClean="0">
                <a:solidFill>
                  <a:schemeClr val="bg2"/>
                </a:solidFill>
              </a:rPr>
              <a:t>DEPARTMENT OF FOOD SCIENCE</a:t>
            </a:r>
          </a:p>
        </p:txBody>
      </p:sp>
      <p:sp>
        <p:nvSpPr>
          <p:cNvPr id="1032" name="bmkFldAuthorName"/>
          <p:cNvSpPr txBox="1">
            <a:spLocks noChangeArrowheads="1"/>
          </p:cNvSpPr>
          <p:nvPr/>
        </p:nvSpPr>
        <p:spPr bwMode="auto">
          <a:xfrm>
            <a:off x="6084888" y="620713"/>
            <a:ext cx="2609850" cy="14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pitchFamily="34" charset="0"/>
              </a:defRPr>
            </a:lvl1pPr>
            <a:lvl2pPr marL="742950" indent="-285750" eaLnBrk="0" hangingPunct="0">
              <a:defRPr sz="3600">
                <a:solidFill>
                  <a:schemeClr val="tx1"/>
                </a:solidFill>
                <a:latin typeface="AU Passata" pitchFamily="34" charset="0"/>
              </a:defRPr>
            </a:lvl2pPr>
            <a:lvl3pPr marL="1143000" indent="-228600" eaLnBrk="0" hangingPunct="0">
              <a:defRPr sz="3600">
                <a:solidFill>
                  <a:schemeClr val="tx1"/>
                </a:solidFill>
                <a:latin typeface="AU Passata" pitchFamily="34" charset="0"/>
              </a:defRPr>
            </a:lvl3pPr>
            <a:lvl4pPr marL="1600200" indent="-228600" eaLnBrk="0" hangingPunct="0">
              <a:defRPr sz="3600">
                <a:solidFill>
                  <a:schemeClr val="tx1"/>
                </a:solidFill>
                <a:latin typeface="AU Passata" pitchFamily="34" charset="0"/>
              </a:defRPr>
            </a:lvl4pPr>
            <a:lvl5pPr marL="2057400" indent="-228600" eaLnBrk="0" hangingPunct="0">
              <a:defRPr sz="3600">
                <a:solidFill>
                  <a:schemeClr val="tx1"/>
                </a:solidFill>
                <a:latin typeface="AU Passata" pitchFamily="34" charset="0"/>
              </a:defRPr>
            </a:lvl5pPr>
            <a:lvl6pPr marL="25146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6pPr>
            <a:lvl7pPr marL="29718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7pPr>
            <a:lvl8pPr marL="34290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8pPr>
            <a:lvl9pPr marL="38862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9pPr>
          </a:lstStyle>
          <a:p>
            <a:pPr algn="r" eaLnBrk="1" hangingPunct="1">
              <a:lnSpc>
                <a:spcPct val="102000"/>
              </a:lnSpc>
              <a:defRPr/>
            </a:pPr>
            <a:endParaRPr lang="da-DK" altLang="da-DK" sz="900" smtClean="0">
              <a:solidFill>
                <a:schemeClr val="bg2"/>
              </a:solidFill>
            </a:endParaRPr>
          </a:p>
        </p:txBody>
      </p:sp>
      <p:sp>
        <p:nvSpPr>
          <p:cNvPr id="1033" name="bmkFld2MainEntity"/>
          <p:cNvSpPr txBox="1">
            <a:spLocks noChangeArrowheads="1"/>
          </p:cNvSpPr>
          <p:nvPr/>
        </p:nvSpPr>
        <p:spPr bwMode="auto">
          <a:xfrm>
            <a:off x="1120775" y="187325"/>
            <a:ext cx="20415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nchor="b"/>
          <a:lstStyle>
            <a:lvl1pPr eaLnBrk="0" hangingPunct="0">
              <a:defRPr sz="3600">
                <a:solidFill>
                  <a:schemeClr val="tx1"/>
                </a:solidFill>
                <a:latin typeface="AU Passata" pitchFamily="34" charset="0"/>
              </a:defRPr>
            </a:lvl1pPr>
            <a:lvl2pPr marL="742950" indent="-285750" eaLnBrk="0" hangingPunct="0">
              <a:defRPr sz="3600">
                <a:solidFill>
                  <a:schemeClr val="tx1"/>
                </a:solidFill>
                <a:latin typeface="AU Passata" pitchFamily="34" charset="0"/>
              </a:defRPr>
            </a:lvl2pPr>
            <a:lvl3pPr marL="1143000" indent="-228600" eaLnBrk="0" hangingPunct="0">
              <a:defRPr sz="3600">
                <a:solidFill>
                  <a:schemeClr val="tx1"/>
                </a:solidFill>
                <a:latin typeface="AU Passata" pitchFamily="34" charset="0"/>
              </a:defRPr>
            </a:lvl3pPr>
            <a:lvl4pPr marL="1600200" indent="-228600" eaLnBrk="0" hangingPunct="0">
              <a:defRPr sz="3600">
                <a:solidFill>
                  <a:schemeClr val="tx1"/>
                </a:solidFill>
                <a:latin typeface="AU Passata" pitchFamily="34" charset="0"/>
              </a:defRPr>
            </a:lvl4pPr>
            <a:lvl5pPr marL="2057400" indent="-228600" eaLnBrk="0" hangingPunct="0">
              <a:defRPr sz="3600">
                <a:solidFill>
                  <a:schemeClr val="tx1"/>
                </a:solidFill>
                <a:latin typeface="AU Passata" pitchFamily="34" charset="0"/>
              </a:defRPr>
            </a:lvl5pPr>
            <a:lvl6pPr marL="25146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6pPr>
            <a:lvl7pPr marL="29718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7pPr>
            <a:lvl8pPr marL="34290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8pPr>
            <a:lvl9pPr marL="38862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9pPr>
          </a:lstStyle>
          <a:p>
            <a:pPr eaLnBrk="1" hangingPunct="1">
              <a:lnSpc>
                <a:spcPct val="95000"/>
              </a:lnSpc>
              <a:defRPr/>
            </a:pPr>
            <a:r>
              <a:rPr lang="en-US" altLang="da-DK" sz="1100" smtClean="0">
                <a:solidFill>
                  <a:schemeClr val="bg2"/>
                </a:solidFill>
              </a:rPr>
              <a:t>AARHUS</a:t>
            </a:r>
          </a:p>
          <a:p>
            <a:pPr eaLnBrk="1" hangingPunct="1">
              <a:lnSpc>
                <a:spcPct val="95000"/>
              </a:lnSpc>
              <a:defRPr/>
            </a:pPr>
            <a:r>
              <a:rPr lang="en-US" altLang="da-DK" sz="1100" smtClean="0">
                <a:solidFill>
                  <a:schemeClr val="bg2"/>
                </a:solidFill>
              </a:rPr>
              <a:t>UNIVERSITY</a:t>
            </a:r>
          </a:p>
        </p:txBody>
      </p:sp>
      <p:sp>
        <p:nvSpPr>
          <p:cNvPr id="1034" name="bmkFld2SubEntity"/>
          <p:cNvSpPr txBox="1">
            <a:spLocks noChangeArrowheads="1"/>
          </p:cNvSpPr>
          <p:nvPr/>
        </p:nvSpPr>
        <p:spPr bwMode="auto">
          <a:xfrm>
            <a:off x="1120775" y="723900"/>
            <a:ext cx="20415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778" algn="ctr">
                <a:solidFill>
                  <a:srgbClr val="000000"/>
                </a:solidFill>
                <a:miter lim="800000"/>
                <a:headEnd/>
                <a:tailEnd/>
              </a14:hiddenLine>
            </a:ext>
          </a:extLst>
        </p:spPr>
        <p:txBody>
          <a:bodyPr lIns="0" tIns="0" rIns="0" bIns="0"/>
          <a:lstStyle>
            <a:lvl1pPr eaLnBrk="0" hangingPunct="0">
              <a:defRPr sz="3600">
                <a:solidFill>
                  <a:schemeClr val="tx1"/>
                </a:solidFill>
                <a:latin typeface="AU Passata" pitchFamily="34" charset="0"/>
              </a:defRPr>
            </a:lvl1pPr>
            <a:lvl2pPr marL="742950" indent="-285750" eaLnBrk="0" hangingPunct="0">
              <a:defRPr sz="3600">
                <a:solidFill>
                  <a:schemeClr val="tx1"/>
                </a:solidFill>
                <a:latin typeface="AU Passata" pitchFamily="34" charset="0"/>
              </a:defRPr>
            </a:lvl2pPr>
            <a:lvl3pPr marL="1143000" indent="-228600" eaLnBrk="0" hangingPunct="0">
              <a:defRPr sz="3600">
                <a:solidFill>
                  <a:schemeClr val="tx1"/>
                </a:solidFill>
                <a:latin typeface="AU Passata" pitchFamily="34" charset="0"/>
              </a:defRPr>
            </a:lvl3pPr>
            <a:lvl4pPr marL="1600200" indent="-228600" eaLnBrk="0" hangingPunct="0">
              <a:defRPr sz="3600">
                <a:solidFill>
                  <a:schemeClr val="tx1"/>
                </a:solidFill>
                <a:latin typeface="AU Passata" pitchFamily="34" charset="0"/>
              </a:defRPr>
            </a:lvl4pPr>
            <a:lvl5pPr marL="2057400" indent="-228600" eaLnBrk="0" hangingPunct="0">
              <a:defRPr sz="3600">
                <a:solidFill>
                  <a:schemeClr val="tx1"/>
                </a:solidFill>
                <a:latin typeface="AU Passata" pitchFamily="34" charset="0"/>
              </a:defRPr>
            </a:lvl5pPr>
            <a:lvl6pPr marL="25146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6pPr>
            <a:lvl7pPr marL="29718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7pPr>
            <a:lvl8pPr marL="34290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8pPr>
            <a:lvl9pPr marL="3886200" indent="-228600" eaLnBrk="0" fontAlgn="base" hangingPunct="0">
              <a:lnSpc>
                <a:spcPts val="3600"/>
              </a:lnSpc>
              <a:spcBef>
                <a:spcPct val="0"/>
              </a:spcBef>
              <a:spcAft>
                <a:spcPct val="0"/>
              </a:spcAft>
              <a:buFont typeface="AU Passata" pitchFamily="34" charset="0"/>
              <a:defRPr sz="3600">
                <a:solidFill>
                  <a:schemeClr val="tx1"/>
                </a:solidFill>
                <a:latin typeface="AU Passata" pitchFamily="34" charset="0"/>
              </a:defRPr>
            </a:lvl9pPr>
          </a:lstStyle>
          <a:p>
            <a:pPr eaLnBrk="1" hangingPunct="1">
              <a:lnSpc>
                <a:spcPct val="95000"/>
              </a:lnSpc>
              <a:defRPr/>
            </a:pPr>
            <a:endParaRPr lang="en-US" altLang="da-DK" sz="800" smtClean="0">
              <a:solidFill>
                <a:schemeClr val="bg2"/>
              </a:solidFill>
            </a:endParaRPr>
          </a:p>
          <a:p>
            <a:pPr eaLnBrk="1" hangingPunct="1">
              <a:lnSpc>
                <a:spcPct val="95000"/>
              </a:lnSpc>
              <a:defRPr/>
            </a:pPr>
            <a:endParaRPr lang="en-US" altLang="da-DK" sz="800" smtClean="0">
              <a:solidFill>
                <a:schemeClr val="bg2"/>
              </a:solidFill>
            </a:endParaRPr>
          </a:p>
        </p:txBody>
      </p:sp>
    </p:spTree>
  </p:cSld>
  <p:clrMap bg1="lt1" tx1="dk1" bg2="lt2" tx2="dk2" accent1="accent1" accent2="accent2" accent3="accent3" accent4="accent4" accent5="accent5" accent6="accent6" hlink="hlink" folHlink="folHlink"/>
  <p:sldLayoutIdLst>
    <p:sldLayoutId id="2147483923"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Lst>
  <p:txStyles>
    <p:titleStyle>
      <a:lvl1pPr algn="l" rtl="0" eaLnBrk="0" fontAlgn="base" hangingPunct="0">
        <a:lnSpc>
          <a:spcPct val="83000"/>
        </a:lnSpc>
        <a:spcBef>
          <a:spcPct val="0"/>
        </a:spcBef>
        <a:spcAft>
          <a:spcPct val="0"/>
        </a:spcAft>
        <a:defRPr sz="3600">
          <a:solidFill>
            <a:schemeClr val="bg2"/>
          </a:solidFill>
          <a:latin typeface="+mj-lt"/>
          <a:ea typeface="+mj-ea"/>
          <a:cs typeface="+mj-cs"/>
        </a:defRPr>
      </a:lvl1pPr>
      <a:lvl2pPr algn="l" rtl="0" eaLnBrk="0" fontAlgn="base" hangingPunct="0">
        <a:lnSpc>
          <a:spcPct val="83000"/>
        </a:lnSpc>
        <a:spcBef>
          <a:spcPct val="0"/>
        </a:spcBef>
        <a:spcAft>
          <a:spcPct val="0"/>
        </a:spcAft>
        <a:defRPr sz="3600">
          <a:solidFill>
            <a:schemeClr val="bg2"/>
          </a:solidFill>
          <a:latin typeface="AU Passata" pitchFamily="34" charset="0"/>
        </a:defRPr>
      </a:lvl2pPr>
      <a:lvl3pPr algn="l" rtl="0" eaLnBrk="0" fontAlgn="base" hangingPunct="0">
        <a:lnSpc>
          <a:spcPct val="83000"/>
        </a:lnSpc>
        <a:spcBef>
          <a:spcPct val="0"/>
        </a:spcBef>
        <a:spcAft>
          <a:spcPct val="0"/>
        </a:spcAft>
        <a:defRPr sz="3600">
          <a:solidFill>
            <a:schemeClr val="bg2"/>
          </a:solidFill>
          <a:latin typeface="AU Passata" pitchFamily="34" charset="0"/>
        </a:defRPr>
      </a:lvl3pPr>
      <a:lvl4pPr algn="l" rtl="0" eaLnBrk="0" fontAlgn="base" hangingPunct="0">
        <a:lnSpc>
          <a:spcPct val="83000"/>
        </a:lnSpc>
        <a:spcBef>
          <a:spcPct val="0"/>
        </a:spcBef>
        <a:spcAft>
          <a:spcPct val="0"/>
        </a:spcAft>
        <a:defRPr sz="3600">
          <a:solidFill>
            <a:schemeClr val="bg2"/>
          </a:solidFill>
          <a:latin typeface="AU Passata" pitchFamily="34" charset="0"/>
        </a:defRPr>
      </a:lvl4pPr>
      <a:lvl5pPr algn="l" rtl="0" eaLnBrk="0" fontAlgn="base" hangingPunct="0">
        <a:lnSpc>
          <a:spcPct val="83000"/>
        </a:lnSpc>
        <a:spcBef>
          <a:spcPct val="0"/>
        </a:spcBef>
        <a:spcAft>
          <a:spcPct val="0"/>
        </a:spcAft>
        <a:defRPr sz="3600">
          <a:solidFill>
            <a:schemeClr val="bg2"/>
          </a:solidFill>
          <a:latin typeface="AU Passata" pitchFamily="34" charset="0"/>
        </a:defRPr>
      </a:lvl5pPr>
      <a:lvl6pPr marL="457200" algn="l" rtl="0" fontAlgn="base">
        <a:lnSpc>
          <a:spcPct val="83000"/>
        </a:lnSpc>
        <a:spcBef>
          <a:spcPct val="0"/>
        </a:spcBef>
        <a:spcAft>
          <a:spcPct val="0"/>
        </a:spcAft>
        <a:defRPr sz="3600">
          <a:solidFill>
            <a:schemeClr val="bg2"/>
          </a:solidFill>
          <a:latin typeface="AU Passata" pitchFamily="34" charset="0"/>
        </a:defRPr>
      </a:lvl6pPr>
      <a:lvl7pPr marL="914400" algn="l" rtl="0" fontAlgn="base">
        <a:lnSpc>
          <a:spcPct val="83000"/>
        </a:lnSpc>
        <a:spcBef>
          <a:spcPct val="0"/>
        </a:spcBef>
        <a:spcAft>
          <a:spcPct val="0"/>
        </a:spcAft>
        <a:defRPr sz="3600">
          <a:solidFill>
            <a:schemeClr val="bg2"/>
          </a:solidFill>
          <a:latin typeface="AU Passata" pitchFamily="34" charset="0"/>
        </a:defRPr>
      </a:lvl7pPr>
      <a:lvl8pPr marL="1371600" algn="l" rtl="0" fontAlgn="base">
        <a:lnSpc>
          <a:spcPct val="83000"/>
        </a:lnSpc>
        <a:spcBef>
          <a:spcPct val="0"/>
        </a:spcBef>
        <a:spcAft>
          <a:spcPct val="0"/>
        </a:spcAft>
        <a:defRPr sz="3600">
          <a:solidFill>
            <a:schemeClr val="bg2"/>
          </a:solidFill>
          <a:latin typeface="AU Passata" pitchFamily="34" charset="0"/>
        </a:defRPr>
      </a:lvl8pPr>
      <a:lvl9pPr marL="1828800" algn="l" rtl="0" fontAlgn="base">
        <a:lnSpc>
          <a:spcPct val="83000"/>
        </a:lnSpc>
        <a:spcBef>
          <a:spcPct val="0"/>
        </a:spcBef>
        <a:spcAft>
          <a:spcPct val="0"/>
        </a:spcAft>
        <a:defRPr sz="3600">
          <a:solidFill>
            <a:schemeClr val="bg2"/>
          </a:solidFill>
          <a:latin typeface="AU Passata" pitchFamily="34" charset="0"/>
        </a:defRPr>
      </a:lvl9pPr>
    </p:titleStyle>
    <p:bodyStyle>
      <a:lvl1pPr marL="174625" indent="-174625" algn="l" rtl="0" eaLnBrk="0" fontAlgn="base" hangingPunct="0">
        <a:lnSpc>
          <a:spcPts val="2100"/>
        </a:lnSpc>
        <a:spcBef>
          <a:spcPct val="0"/>
        </a:spcBef>
        <a:spcAft>
          <a:spcPct val="0"/>
        </a:spcAft>
        <a:buFont typeface="AU Passata" pitchFamily="34" charset="0"/>
        <a:defRPr b="1">
          <a:solidFill>
            <a:schemeClr val="bg2"/>
          </a:solidFill>
          <a:latin typeface="+mn-lt"/>
          <a:ea typeface="+mn-ea"/>
          <a:cs typeface="+mn-cs"/>
        </a:defRPr>
      </a:lvl1pPr>
      <a:lvl2pPr marL="360363" indent="-184150" algn="l" rtl="0" eaLnBrk="0" fontAlgn="base" hangingPunct="0">
        <a:lnSpc>
          <a:spcPct val="101000"/>
        </a:lnSpc>
        <a:spcBef>
          <a:spcPct val="0"/>
        </a:spcBef>
        <a:spcAft>
          <a:spcPct val="0"/>
        </a:spcAft>
        <a:buFont typeface="AU Passata" pitchFamily="34" charset="0"/>
        <a:buChar char="›"/>
        <a:defRPr sz="1400">
          <a:solidFill>
            <a:schemeClr val="bg2"/>
          </a:solidFill>
          <a:latin typeface="+mn-lt"/>
        </a:defRPr>
      </a:lvl2pPr>
      <a:lvl3pPr marL="544513" indent="-182563" algn="l" rtl="0" eaLnBrk="0" fontAlgn="base" hangingPunct="0">
        <a:lnSpc>
          <a:spcPct val="97000"/>
        </a:lnSpc>
        <a:spcBef>
          <a:spcPct val="20000"/>
        </a:spcBef>
        <a:spcAft>
          <a:spcPct val="0"/>
        </a:spcAft>
        <a:buFont typeface="AU Passata" pitchFamily="34" charset="0"/>
        <a:buChar char="›"/>
        <a:defRPr sz="1200">
          <a:solidFill>
            <a:schemeClr val="bg2"/>
          </a:solidFill>
          <a:latin typeface="+mn-lt"/>
        </a:defRPr>
      </a:lvl3pPr>
      <a:lvl4pPr marL="711200" indent="-165100" algn="l" rtl="0" eaLnBrk="0" fontAlgn="base" hangingPunct="0">
        <a:spcBef>
          <a:spcPct val="20000"/>
        </a:spcBef>
        <a:spcAft>
          <a:spcPct val="0"/>
        </a:spcAft>
        <a:buFont typeface="AU Passata" pitchFamily="34" charset="0"/>
        <a:buChar char="›"/>
        <a:defRPr sz="1200">
          <a:solidFill>
            <a:schemeClr val="bg2"/>
          </a:solidFill>
          <a:latin typeface="+mn-lt"/>
        </a:defRPr>
      </a:lvl4pPr>
      <a:lvl5pPr marL="895350" indent="-176213" algn="l" rtl="0" eaLnBrk="0" fontAlgn="base" hangingPunct="0">
        <a:spcBef>
          <a:spcPct val="20000"/>
        </a:spcBef>
        <a:spcAft>
          <a:spcPct val="0"/>
        </a:spcAft>
        <a:buFont typeface="AU Passata" pitchFamily="34" charset="0"/>
        <a:buChar char="›"/>
        <a:defRPr sz="1200">
          <a:solidFill>
            <a:schemeClr val="bg2"/>
          </a:solidFill>
          <a:latin typeface="+mn-lt"/>
        </a:defRPr>
      </a:lvl5pPr>
      <a:lvl6pPr marL="1352550" indent="-176213" algn="l" rtl="0" fontAlgn="base">
        <a:spcBef>
          <a:spcPct val="20000"/>
        </a:spcBef>
        <a:spcAft>
          <a:spcPct val="0"/>
        </a:spcAft>
        <a:buFont typeface="AU Passata" pitchFamily="34" charset="0"/>
        <a:buChar char="›"/>
        <a:defRPr sz="1200">
          <a:solidFill>
            <a:schemeClr val="bg2"/>
          </a:solidFill>
          <a:latin typeface="+mn-lt"/>
        </a:defRPr>
      </a:lvl6pPr>
      <a:lvl7pPr marL="1809750" indent="-176213" algn="l" rtl="0" fontAlgn="base">
        <a:spcBef>
          <a:spcPct val="20000"/>
        </a:spcBef>
        <a:spcAft>
          <a:spcPct val="0"/>
        </a:spcAft>
        <a:buFont typeface="AU Passata" pitchFamily="34" charset="0"/>
        <a:buChar char="›"/>
        <a:defRPr sz="1200">
          <a:solidFill>
            <a:schemeClr val="bg2"/>
          </a:solidFill>
          <a:latin typeface="+mn-lt"/>
        </a:defRPr>
      </a:lvl7pPr>
      <a:lvl8pPr marL="2266950" indent="-176213" algn="l" rtl="0" fontAlgn="base">
        <a:spcBef>
          <a:spcPct val="20000"/>
        </a:spcBef>
        <a:spcAft>
          <a:spcPct val="0"/>
        </a:spcAft>
        <a:buFont typeface="AU Passata" pitchFamily="34" charset="0"/>
        <a:buChar char="›"/>
        <a:defRPr sz="1200">
          <a:solidFill>
            <a:schemeClr val="bg2"/>
          </a:solidFill>
          <a:latin typeface="+mn-lt"/>
        </a:defRPr>
      </a:lvl8pPr>
      <a:lvl9pPr marL="2724150" indent="-176213" algn="l" rtl="0" fontAlgn="base">
        <a:spcBef>
          <a:spcPct val="20000"/>
        </a:spcBef>
        <a:spcAft>
          <a:spcPct val="0"/>
        </a:spcAft>
        <a:buFont typeface="AU Passata" pitchFamily="34" charset="0"/>
        <a:buChar char="›"/>
        <a:defRPr sz="1200">
          <a:solidFill>
            <a:schemeClr val="bg2"/>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jpeg"/><Relationship Id="rId7" Type="http://schemas.openxmlformats.org/officeDocument/2006/relationships/image" Target="../media/image11.emf"/><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wmf"/><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1.emf"/></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emf"/><Relationship Id="rId7"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s>
</file>

<file path=ppt/slides/_rels/slide1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emf"/><Relationship Id="rId4" Type="http://schemas.openxmlformats.org/officeDocument/2006/relationships/image" Target="../media/image36.emf"/></Relationships>
</file>

<file path=ppt/slides/_rels/slide20.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42.emf"/><Relationship Id="rId4" Type="http://schemas.openxmlformats.org/officeDocument/2006/relationships/image" Target="../media/image41.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3.emf"/><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png"/><Relationship Id="rId7" Type="http://schemas.openxmlformats.org/officeDocument/2006/relationships/image" Target="../media/image49.jpe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jpe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jpeg"/><Relationship Id="rId4" Type="http://schemas.openxmlformats.org/officeDocument/2006/relationships/image" Target="../media/image46.png"/><Relationship Id="rId9" Type="http://schemas.openxmlformats.org/officeDocument/2006/relationships/image" Target="../media/image51.png"/></Relationships>
</file>

<file path=ppt/slides/_rels/slide2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0" y="1772816"/>
            <a:ext cx="9036496" cy="949325"/>
          </a:xfrm>
        </p:spPr>
        <p:txBody>
          <a:bodyPr/>
          <a:lstStyle/>
          <a:p>
            <a:pPr algn="ctr">
              <a:lnSpc>
                <a:spcPct val="100000"/>
              </a:lnSpc>
            </a:pPr>
            <a:r>
              <a:rPr lang="en-GB" sz="2000" dirty="0"/>
              <a:t>Effect of intake of butter with different level of medium chain fatty acids </a:t>
            </a:r>
            <a:r>
              <a:rPr lang="en-GB" sz="2000" dirty="0" smtClean="0"/>
              <a:t>in combination with different </a:t>
            </a:r>
            <a:r>
              <a:rPr lang="en-GB" sz="2000" dirty="0"/>
              <a:t>types of milk proteins on the observed metabolites in human </a:t>
            </a:r>
            <a:r>
              <a:rPr lang="en-GB" sz="2000" dirty="0" err="1" smtClean="0"/>
              <a:t>biofluids</a:t>
            </a:r>
            <a:r>
              <a:rPr lang="en-GB" sz="2000" dirty="0"/>
              <a:t/>
            </a:r>
            <a:br>
              <a:rPr lang="en-GB" sz="2000" dirty="0"/>
            </a:br>
            <a:r>
              <a:rPr lang="en-GB" sz="2000" dirty="0" smtClean="0"/>
              <a:t/>
            </a:r>
            <a:br>
              <a:rPr lang="en-GB" sz="2000" dirty="0" smtClean="0"/>
            </a:br>
            <a:r>
              <a:rPr lang="en-GB" sz="1600" dirty="0" smtClean="0"/>
              <a:t>Assessed by an untargeted metabolomics approach using LC- an GC Q-</a:t>
            </a:r>
            <a:r>
              <a:rPr lang="en-GB" sz="1600" dirty="0" err="1" smtClean="0"/>
              <a:t>ToF</a:t>
            </a:r>
            <a:endParaRPr lang="en-GB" sz="1600" dirty="0"/>
          </a:p>
        </p:txBody>
      </p:sp>
      <p:sp>
        <p:nvSpPr>
          <p:cNvPr id="3076" name="Rectangle 4"/>
          <p:cNvSpPr txBox="1">
            <a:spLocks noChangeArrowheads="1"/>
          </p:cNvSpPr>
          <p:nvPr/>
        </p:nvSpPr>
        <p:spPr bwMode="auto">
          <a:xfrm>
            <a:off x="162542" y="5517232"/>
            <a:ext cx="2534692" cy="1242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lnSpc>
                <a:spcPts val="2100"/>
              </a:lnSpc>
              <a:defRPr b="1">
                <a:solidFill>
                  <a:schemeClr val="bg2"/>
                </a:solidFill>
                <a:latin typeface="AU Passata" pitchFamily="34" charset="0"/>
              </a:defRPr>
            </a:lvl1pPr>
            <a:lvl2pPr marL="742950" indent="-285750" eaLnBrk="0" hangingPunct="0">
              <a:lnSpc>
                <a:spcPct val="101000"/>
              </a:lnSpc>
              <a:buChar char="›"/>
              <a:defRPr sz="1400">
                <a:solidFill>
                  <a:schemeClr val="bg2"/>
                </a:solidFill>
                <a:latin typeface="AU Passata" pitchFamily="34" charset="0"/>
              </a:defRPr>
            </a:lvl2pPr>
            <a:lvl3pPr marL="1143000" indent="-228600" eaLnBrk="0" hangingPunct="0">
              <a:lnSpc>
                <a:spcPct val="97000"/>
              </a:lnSpc>
              <a:spcBef>
                <a:spcPct val="20000"/>
              </a:spcBef>
              <a:buChar char="›"/>
              <a:defRPr sz="1200">
                <a:solidFill>
                  <a:schemeClr val="bg2"/>
                </a:solidFill>
                <a:latin typeface="AU Passata" pitchFamily="34" charset="0"/>
              </a:defRPr>
            </a:lvl3pPr>
            <a:lvl4pPr marL="1600200" indent="-228600" eaLnBrk="0" hangingPunct="0">
              <a:spcBef>
                <a:spcPct val="20000"/>
              </a:spcBef>
              <a:buChar char="›"/>
              <a:defRPr sz="1200">
                <a:solidFill>
                  <a:schemeClr val="bg2"/>
                </a:solidFill>
                <a:latin typeface="AU Passata" pitchFamily="34" charset="0"/>
              </a:defRPr>
            </a:lvl4pPr>
            <a:lvl5pPr marL="2057400" indent="-228600" eaLnBrk="0" hangingPunct="0">
              <a:spcBef>
                <a:spcPct val="20000"/>
              </a:spcBef>
              <a:buChar char="›"/>
              <a:defRPr sz="1200">
                <a:solidFill>
                  <a:schemeClr val="bg2"/>
                </a:solidFill>
                <a:latin typeface="AU Passata" pitchFamily="34" charset="0"/>
              </a:defRPr>
            </a:lvl5pPr>
            <a:lvl6pPr marL="2514600" indent="-228600" eaLnBrk="0" fontAlgn="base" hangingPunct="0">
              <a:spcBef>
                <a:spcPct val="20000"/>
              </a:spcBef>
              <a:spcAft>
                <a:spcPct val="0"/>
              </a:spcAft>
              <a:buFont typeface="AU Passata" pitchFamily="34" charset="0"/>
              <a:buChar char="›"/>
              <a:defRPr sz="1200">
                <a:solidFill>
                  <a:schemeClr val="bg2"/>
                </a:solidFill>
                <a:latin typeface="AU Passata" pitchFamily="34" charset="0"/>
              </a:defRPr>
            </a:lvl6pPr>
            <a:lvl7pPr marL="2971800" indent="-228600" eaLnBrk="0" fontAlgn="base" hangingPunct="0">
              <a:spcBef>
                <a:spcPct val="20000"/>
              </a:spcBef>
              <a:spcAft>
                <a:spcPct val="0"/>
              </a:spcAft>
              <a:buFont typeface="AU Passata" pitchFamily="34" charset="0"/>
              <a:buChar char="›"/>
              <a:defRPr sz="1200">
                <a:solidFill>
                  <a:schemeClr val="bg2"/>
                </a:solidFill>
                <a:latin typeface="AU Passata" pitchFamily="34" charset="0"/>
              </a:defRPr>
            </a:lvl7pPr>
            <a:lvl8pPr marL="3429000" indent="-228600" eaLnBrk="0" fontAlgn="base" hangingPunct="0">
              <a:spcBef>
                <a:spcPct val="20000"/>
              </a:spcBef>
              <a:spcAft>
                <a:spcPct val="0"/>
              </a:spcAft>
              <a:buFont typeface="AU Passata" pitchFamily="34" charset="0"/>
              <a:buChar char="›"/>
              <a:defRPr sz="1200">
                <a:solidFill>
                  <a:schemeClr val="bg2"/>
                </a:solidFill>
                <a:latin typeface="AU Passata" pitchFamily="34" charset="0"/>
              </a:defRPr>
            </a:lvl8pPr>
            <a:lvl9pPr marL="3886200" indent="-228600" eaLnBrk="0" fontAlgn="base" hangingPunct="0">
              <a:spcBef>
                <a:spcPct val="20000"/>
              </a:spcBef>
              <a:spcAft>
                <a:spcPct val="0"/>
              </a:spcAft>
              <a:buFont typeface="AU Passata" pitchFamily="34" charset="0"/>
              <a:buChar char="›"/>
              <a:defRPr sz="1200">
                <a:solidFill>
                  <a:schemeClr val="bg2"/>
                </a:solidFill>
                <a:latin typeface="AU Passata" pitchFamily="34" charset="0"/>
              </a:defRPr>
            </a:lvl9pPr>
          </a:lstStyle>
          <a:p>
            <a:pPr eaLnBrk="1" hangingPunct="1">
              <a:lnSpc>
                <a:spcPct val="100000"/>
              </a:lnSpc>
            </a:pPr>
            <a:r>
              <a:rPr lang="en-US" altLang="da-DK" sz="1000" b="0" dirty="0" smtClean="0">
                <a:solidFill>
                  <a:schemeClr val="bg1"/>
                </a:solidFill>
                <a:latin typeface="Tahoma" pitchFamily="34" charset="0"/>
              </a:rPr>
              <a:t>Associate prof. Trine Kastrup Dalsgaard</a:t>
            </a:r>
          </a:p>
          <a:p>
            <a:pPr eaLnBrk="1" hangingPunct="1">
              <a:lnSpc>
                <a:spcPct val="100000"/>
              </a:lnSpc>
            </a:pPr>
            <a:r>
              <a:rPr lang="en-US" altLang="da-DK" sz="1000" b="0" dirty="0" smtClean="0">
                <a:solidFill>
                  <a:schemeClr val="bg1"/>
                </a:solidFill>
                <a:latin typeface="Tahoma" pitchFamily="34" charset="0"/>
              </a:rPr>
              <a:t>Department of Food Science</a:t>
            </a:r>
          </a:p>
          <a:p>
            <a:pPr eaLnBrk="1" hangingPunct="1">
              <a:lnSpc>
                <a:spcPct val="100000"/>
              </a:lnSpc>
            </a:pPr>
            <a:r>
              <a:rPr lang="en-US" altLang="da-DK" sz="1000" b="0" dirty="0" smtClean="0">
                <a:solidFill>
                  <a:schemeClr val="bg1"/>
                </a:solidFill>
                <a:latin typeface="Tahoma" pitchFamily="34" charset="0"/>
              </a:rPr>
              <a:t>Aarhus University</a:t>
            </a:r>
          </a:p>
          <a:p>
            <a:pPr eaLnBrk="1" hangingPunct="1">
              <a:lnSpc>
                <a:spcPct val="100000"/>
              </a:lnSpc>
            </a:pPr>
            <a:r>
              <a:rPr lang="en-US" altLang="da-DK" sz="1000" b="0" dirty="0" smtClean="0">
                <a:solidFill>
                  <a:schemeClr val="bg1"/>
                </a:solidFill>
                <a:latin typeface="Tahoma" pitchFamily="34" charset="0"/>
              </a:rPr>
              <a:t>Phone</a:t>
            </a:r>
            <a:r>
              <a:rPr lang="en-US" altLang="da-DK" sz="1000" b="0" dirty="0">
                <a:solidFill>
                  <a:schemeClr val="bg1"/>
                </a:solidFill>
                <a:latin typeface="Tahoma" pitchFamily="34" charset="0"/>
              </a:rPr>
              <a:t>: +45 87 15 60 00</a:t>
            </a:r>
            <a:br>
              <a:rPr lang="en-US" altLang="da-DK" sz="1000" b="0" dirty="0">
                <a:solidFill>
                  <a:schemeClr val="bg1"/>
                </a:solidFill>
                <a:latin typeface="Tahoma" pitchFamily="34" charset="0"/>
              </a:rPr>
            </a:br>
            <a:r>
              <a:rPr lang="en-US" altLang="da-DK" sz="1000" b="0" dirty="0">
                <a:solidFill>
                  <a:schemeClr val="bg1"/>
                </a:solidFill>
                <a:latin typeface="Tahoma" pitchFamily="34" charset="0"/>
              </a:rPr>
              <a:t>Direct: +45 87 15 </a:t>
            </a:r>
            <a:r>
              <a:rPr lang="en-US" altLang="da-DK" sz="1000" b="0" dirty="0" smtClean="0">
                <a:solidFill>
                  <a:schemeClr val="bg1"/>
                </a:solidFill>
                <a:latin typeface="Tahoma" pitchFamily="34" charset="0"/>
              </a:rPr>
              <a:t>79 98</a:t>
            </a:r>
          </a:p>
          <a:p>
            <a:pPr eaLnBrk="1" hangingPunct="1">
              <a:lnSpc>
                <a:spcPct val="100000"/>
              </a:lnSpc>
            </a:pPr>
            <a:r>
              <a:rPr lang="en-US" altLang="da-DK" sz="1000" b="0" dirty="0">
                <a:solidFill>
                  <a:schemeClr val="bg1"/>
                </a:solidFill>
                <a:latin typeface="Tahoma" pitchFamily="34" charset="0"/>
              </a:rPr>
              <a:t>Email: trine.dalsgaard@food.au.dk</a:t>
            </a:r>
          </a:p>
          <a:p>
            <a:pPr eaLnBrk="1" hangingPunct="1">
              <a:lnSpc>
                <a:spcPct val="100000"/>
              </a:lnSpc>
            </a:pPr>
            <a:r>
              <a:rPr lang="en-US" altLang="da-DK" sz="1000" b="0" dirty="0">
                <a:solidFill>
                  <a:schemeClr val="bg1"/>
                </a:solidFill>
                <a:latin typeface="Tahoma" pitchFamily="34" charset="0"/>
              </a:rPr>
              <a:t>Web: food.au.dk</a:t>
            </a:r>
          </a:p>
          <a:p>
            <a:pPr eaLnBrk="1" hangingPunct="1">
              <a:lnSpc>
                <a:spcPct val="100000"/>
              </a:lnSpc>
            </a:pPr>
            <a:endParaRPr lang="en-US" altLang="da-DK" sz="1000" dirty="0" smtClean="0">
              <a:solidFill>
                <a:schemeClr val="bg1"/>
              </a:solidFill>
              <a:latin typeface="Tahoma" pitchFamily="34" charset="0"/>
            </a:endParaRPr>
          </a:p>
          <a:p>
            <a:pPr eaLnBrk="1" hangingPunct="1">
              <a:lnSpc>
                <a:spcPct val="100000"/>
              </a:lnSpc>
            </a:pPr>
            <a:endParaRPr lang="en-US" altLang="da-DK" sz="1000" dirty="0" smtClean="0">
              <a:solidFill>
                <a:schemeClr val="bg1"/>
              </a:solidFill>
              <a:latin typeface="Tahoma" pitchFamily="34" charset="0"/>
            </a:endParaRPr>
          </a:p>
          <a:p>
            <a:pPr eaLnBrk="1" hangingPunct="1">
              <a:lnSpc>
                <a:spcPct val="100000"/>
              </a:lnSpc>
            </a:pPr>
            <a:endParaRPr lang="en-US" altLang="da-DK" sz="1000" dirty="0">
              <a:solidFill>
                <a:schemeClr val="bg1"/>
              </a:solidFill>
              <a:latin typeface="Tahoma" pitchFamily="34" charset="0"/>
            </a:endParaRPr>
          </a:p>
        </p:txBody>
      </p:sp>
      <p:sp>
        <p:nvSpPr>
          <p:cNvPr id="4" name="Rectangle 4"/>
          <p:cNvSpPr txBox="1">
            <a:spLocks noChangeArrowheads="1"/>
          </p:cNvSpPr>
          <p:nvPr/>
        </p:nvSpPr>
        <p:spPr bwMode="auto">
          <a:xfrm>
            <a:off x="7092130" y="5647556"/>
            <a:ext cx="2051720" cy="982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lnSpc>
                <a:spcPts val="2100"/>
              </a:lnSpc>
              <a:defRPr b="1">
                <a:solidFill>
                  <a:schemeClr val="bg2"/>
                </a:solidFill>
                <a:latin typeface="AU Passata" pitchFamily="34" charset="0"/>
              </a:defRPr>
            </a:lvl1pPr>
            <a:lvl2pPr marL="742950" indent="-285750" eaLnBrk="0" hangingPunct="0">
              <a:lnSpc>
                <a:spcPct val="101000"/>
              </a:lnSpc>
              <a:buChar char="›"/>
              <a:defRPr sz="1400">
                <a:solidFill>
                  <a:schemeClr val="bg2"/>
                </a:solidFill>
                <a:latin typeface="AU Passata" pitchFamily="34" charset="0"/>
              </a:defRPr>
            </a:lvl2pPr>
            <a:lvl3pPr marL="1143000" indent="-228600" eaLnBrk="0" hangingPunct="0">
              <a:lnSpc>
                <a:spcPct val="97000"/>
              </a:lnSpc>
              <a:spcBef>
                <a:spcPct val="20000"/>
              </a:spcBef>
              <a:buChar char="›"/>
              <a:defRPr sz="1200">
                <a:solidFill>
                  <a:schemeClr val="bg2"/>
                </a:solidFill>
                <a:latin typeface="AU Passata" pitchFamily="34" charset="0"/>
              </a:defRPr>
            </a:lvl3pPr>
            <a:lvl4pPr marL="1600200" indent="-228600" eaLnBrk="0" hangingPunct="0">
              <a:spcBef>
                <a:spcPct val="20000"/>
              </a:spcBef>
              <a:buChar char="›"/>
              <a:defRPr sz="1200">
                <a:solidFill>
                  <a:schemeClr val="bg2"/>
                </a:solidFill>
                <a:latin typeface="AU Passata" pitchFamily="34" charset="0"/>
              </a:defRPr>
            </a:lvl4pPr>
            <a:lvl5pPr marL="2057400" indent="-228600" eaLnBrk="0" hangingPunct="0">
              <a:spcBef>
                <a:spcPct val="20000"/>
              </a:spcBef>
              <a:buChar char="›"/>
              <a:defRPr sz="1200">
                <a:solidFill>
                  <a:schemeClr val="bg2"/>
                </a:solidFill>
                <a:latin typeface="AU Passata" pitchFamily="34" charset="0"/>
              </a:defRPr>
            </a:lvl5pPr>
            <a:lvl6pPr marL="2514600" indent="-228600" eaLnBrk="0" fontAlgn="base" hangingPunct="0">
              <a:spcBef>
                <a:spcPct val="20000"/>
              </a:spcBef>
              <a:spcAft>
                <a:spcPct val="0"/>
              </a:spcAft>
              <a:buFont typeface="AU Passata" pitchFamily="34" charset="0"/>
              <a:buChar char="›"/>
              <a:defRPr sz="1200">
                <a:solidFill>
                  <a:schemeClr val="bg2"/>
                </a:solidFill>
                <a:latin typeface="AU Passata" pitchFamily="34" charset="0"/>
              </a:defRPr>
            </a:lvl6pPr>
            <a:lvl7pPr marL="2971800" indent="-228600" eaLnBrk="0" fontAlgn="base" hangingPunct="0">
              <a:spcBef>
                <a:spcPct val="20000"/>
              </a:spcBef>
              <a:spcAft>
                <a:spcPct val="0"/>
              </a:spcAft>
              <a:buFont typeface="AU Passata" pitchFamily="34" charset="0"/>
              <a:buChar char="›"/>
              <a:defRPr sz="1200">
                <a:solidFill>
                  <a:schemeClr val="bg2"/>
                </a:solidFill>
                <a:latin typeface="AU Passata" pitchFamily="34" charset="0"/>
              </a:defRPr>
            </a:lvl7pPr>
            <a:lvl8pPr marL="3429000" indent="-228600" eaLnBrk="0" fontAlgn="base" hangingPunct="0">
              <a:spcBef>
                <a:spcPct val="20000"/>
              </a:spcBef>
              <a:spcAft>
                <a:spcPct val="0"/>
              </a:spcAft>
              <a:buFont typeface="AU Passata" pitchFamily="34" charset="0"/>
              <a:buChar char="›"/>
              <a:defRPr sz="1200">
                <a:solidFill>
                  <a:schemeClr val="bg2"/>
                </a:solidFill>
                <a:latin typeface="AU Passata" pitchFamily="34" charset="0"/>
              </a:defRPr>
            </a:lvl8pPr>
            <a:lvl9pPr marL="3886200" indent="-228600" eaLnBrk="0" fontAlgn="base" hangingPunct="0">
              <a:spcBef>
                <a:spcPct val="20000"/>
              </a:spcBef>
              <a:spcAft>
                <a:spcPct val="0"/>
              </a:spcAft>
              <a:buFont typeface="AU Passata" pitchFamily="34" charset="0"/>
              <a:buChar char="›"/>
              <a:defRPr sz="1200">
                <a:solidFill>
                  <a:schemeClr val="bg2"/>
                </a:solidFill>
                <a:latin typeface="AU Passata" pitchFamily="34" charset="0"/>
              </a:defRPr>
            </a:lvl9pPr>
          </a:lstStyle>
          <a:p>
            <a:pPr eaLnBrk="1" hangingPunct="1">
              <a:lnSpc>
                <a:spcPct val="100000"/>
              </a:lnSpc>
            </a:pPr>
            <a:r>
              <a:rPr lang="en-US" altLang="da-DK" sz="1000" dirty="0" smtClean="0">
                <a:solidFill>
                  <a:schemeClr val="bg1"/>
                </a:solidFill>
                <a:latin typeface="Tahoma" pitchFamily="34" charset="0"/>
              </a:rPr>
              <a:t>Field of </a:t>
            </a:r>
            <a:r>
              <a:rPr lang="en-US" altLang="da-DK" sz="1000" dirty="0" err="1" smtClean="0">
                <a:solidFill>
                  <a:schemeClr val="bg1"/>
                </a:solidFill>
                <a:latin typeface="Tahoma" pitchFamily="34" charset="0"/>
              </a:rPr>
              <a:t>omic</a:t>
            </a:r>
            <a:r>
              <a:rPr lang="en-US" altLang="da-DK" sz="1000" dirty="0" smtClean="0">
                <a:solidFill>
                  <a:schemeClr val="bg1"/>
                </a:solidFill>
                <a:latin typeface="Tahoma" pitchFamily="34" charset="0"/>
              </a:rPr>
              <a:t> techniques:</a:t>
            </a:r>
          </a:p>
          <a:p>
            <a:pPr eaLnBrk="1" hangingPunct="1">
              <a:lnSpc>
                <a:spcPct val="100000"/>
              </a:lnSpc>
            </a:pPr>
            <a:endParaRPr lang="en-US" altLang="da-DK" sz="1000" dirty="0" smtClean="0">
              <a:solidFill>
                <a:schemeClr val="bg1"/>
              </a:solidFill>
              <a:latin typeface="Tahoma" pitchFamily="34" charset="0"/>
            </a:endParaRPr>
          </a:p>
          <a:p>
            <a:pPr eaLnBrk="1" hangingPunct="1">
              <a:lnSpc>
                <a:spcPct val="100000"/>
              </a:lnSpc>
            </a:pPr>
            <a:r>
              <a:rPr lang="en-US" altLang="da-DK" sz="1000" b="0" dirty="0" err="1" smtClean="0">
                <a:solidFill>
                  <a:schemeClr val="bg1"/>
                </a:solidFill>
                <a:latin typeface="Tahoma" pitchFamily="34" charset="0"/>
              </a:rPr>
              <a:t>Peptidomics</a:t>
            </a:r>
            <a:endParaRPr lang="en-US" altLang="da-DK" sz="1000" b="0" dirty="0" smtClean="0">
              <a:solidFill>
                <a:schemeClr val="bg1"/>
              </a:solidFill>
              <a:latin typeface="Tahoma" pitchFamily="34" charset="0"/>
            </a:endParaRPr>
          </a:p>
          <a:p>
            <a:pPr eaLnBrk="1" hangingPunct="1">
              <a:lnSpc>
                <a:spcPct val="100000"/>
              </a:lnSpc>
            </a:pPr>
            <a:r>
              <a:rPr lang="en-US" altLang="da-DK" sz="1000" b="0" dirty="0" smtClean="0">
                <a:solidFill>
                  <a:schemeClr val="bg1"/>
                </a:solidFill>
                <a:latin typeface="Tahoma" pitchFamily="34" charset="0"/>
              </a:rPr>
              <a:t>Proteomics</a:t>
            </a:r>
          </a:p>
          <a:p>
            <a:pPr eaLnBrk="1" hangingPunct="1">
              <a:lnSpc>
                <a:spcPct val="100000"/>
              </a:lnSpc>
            </a:pPr>
            <a:r>
              <a:rPr lang="en-US" altLang="da-DK" sz="1000" b="0" dirty="0" err="1" smtClean="0">
                <a:solidFill>
                  <a:schemeClr val="bg1"/>
                </a:solidFill>
                <a:latin typeface="Tahoma" pitchFamily="34" charset="0"/>
              </a:rPr>
              <a:t>Oxidomics</a:t>
            </a:r>
            <a:endParaRPr lang="en-US" altLang="da-DK" sz="1000" b="0" dirty="0" smtClean="0">
              <a:solidFill>
                <a:schemeClr val="bg1"/>
              </a:solidFill>
              <a:latin typeface="Tahoma" pitchFamily="34" charset="0"/>
            </a:endParaRPr>
          </a:p>
          <a:p>
            <a:pPr eaLnBrk="1" hangingPunct="1">
              <a:lnSpc>
                <a:spcPct val="100000"/>
              </a:lnSpc>
            </a:pPr>
            <a:r>
              <a:rPr lang="en-US" altLang="da-DK" sz="1000" b="0" dirty="0" smtClean="0">
                <a:solidFill>
                  <a:schemeClr val="bg1"/>
                </a:solidFill>
                <a:latin typeface="Tahoma" pitchFamily="34" charset="0"/>
              </a:rPr>
              <a:t>Metabolomics </a:t>
            </a:r>
            <a:endParaRPr lang="en-US" altLang="da-DK" sz="1000" dirty="0" smtClean="0">
              <a:solidFill>
                <a:schemeClr val="bg1"/>
              </a:solidFill>
              <a:latin typeface="Tahoma" pitchFamily="34" charset="0"/>
            </a:endParaRPr>
          </a:p>
          <a:p>
            <a:pPr eaLnBrk="1" hangingPunct="1">
              <a:lnSpc>
                <a:spcPct val="100000"/>
              </a:lnSpc>
            </a:pPr>
            <a:endParaRPr lang="en-US" altLang="da-DK" sz="1000" dirty="0">
              <a:solidFill>
                <a:schemeClr val="bg1"/>
              </a:solidFill>
              <a:latin typeface="Tahom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255804" y="2201651"/>
            <a:ext cx="8421688" cy="3238500"/>
          </a:xfrm>
        </p:spPr>
        <p:txBody>
          <a:bodyPr/>
          <a:lstStyle/>
          <a:p>
            <a:endParaRPr lang="en-GB"/>
          </a:p>
        </p:txBody>
      </p:sp>
      <p:sp>
        <p:nvSpPr>
          <p:cNvPr id="3" name="Titel 2"/>
          <p:cNvSpPr>
            <a:spLocks noGrp="1"/>
          </p:cNvSpPr>
          <p:nvPr>
            <p:ph type="title"/>
          </p:nvPr>
        </p:nvSpPr>
        <p:spPr>
          <a:xfrm>
            <a:off x="376078" y="908720"/>
            <a:ext cx="8421688" cy="949325"/>
          </a:xfrm>
        </p:spPr>
        <p:txBody>
          <a:bodyPr/>
          <a:lstStyle/>
          <a:p>
            <a:r>
              <a:rPr lang="da-DK" dirty="0" smtClean="0">
                <a:solidFill>
                  <a:schemeClr val="tx1"/>
                </a:solidFill>
              </a:rPr>
              <a:t>Background</a:t>
            </a:r>
            <a:br>
              <a:rPr lang="da-DK" dirty="0" smtClean="0">
                <a:solidFill>
                  <a:schemeClr val="tx1"/>
                </a:solidFill>
              </a:rPr>
            </a:br>
            <a:endParaRPr lang="en-GB" dirty="0">
              <a:solidFill>
                <a:schemeClr val="tx1"/>
              </a:solidFill>
            </a:endParaRPr>
          </a:p>
        </p:txBody>
      </p:sp>
      <p:pic>
        <p:nvPicPr>
          <p:cNvPr id="4" name="Content Placeholder 3"/>
          <p:cNvPicPr>
            <a:picLocks noChangeAspect="1"/>
          </p:cNvPicPr>
          <p:nvPr/>
        </p:nvPicPr>
        <p:blipFill rotWithShape="1">
          <a:blip r:embed="rId2" cstate="print">
            <a:extLst>
              <a:ext uri="{28A0092B-C50C-407E-A947-70E740481C1C}">
                <a14:useLocalDpi xmlns:a14="http://schemas.microsoft.com/office/drawing/2010/main" val="0"/>
              </a:ext>
            </a:extLst>
          </a:blip>
          <a:srcRect l="3450" t="15286" r="4295" b="9748"/>
          <a:stretch/>
        </p:blipFill>
        <p:spPr bwMode="auto">
          <a:xfrm>
            <a:off x="130772" y="2269210"/>
            <a:ext cx="4136719" cy="2252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8051" y="2161198"/>
            <a:ext cx="4604487" cy="2556284"/>
          </a:xfrm>
          <a:prstGeom prst="rect">
            <a:avLst/>
          </a:prstGeom>
        </p:spPr>
      </p:pic>
      <p:pic>
        <p:nvPicPr>
          <p:cNvPr id="6" name="Content Placeholder 3"/>
          <p:cNvPicPr>
            <a:picLocks noChangeAspect="1"/>
          </p:cNvPicPr>
          <p:nvPr/>
        </p:nvPicPr>
        <p:blipFill rotWithShape="1">
          <a:blip r:embed="rId2" cstate="print">
            <a:extLst>
              <a:ext uri="{28A0092B-C50C-407E-A947-70E740481C1C}">
                <a14:useLocalDpi xmlns:a14="http://schemas.microsoft.com/office/drawing/2010/main" val="0"/>
              </a:ext>
            </a:extLst>
          </a:blip>
          <a:srcRect l="3450" t="65264" r="75090" b="9748"/>
          <a:stretch/>
        </p:blipFill>
        <p:spPr bwMode="auto">
          <a:xfrm>
            <a:off x="-73418" y="4069410"/>
            <a:ext cx="1846131" cy="1440160"/>
          </a:xfrm>
          <a:prstGeom prst="rect">
            <a:avLst/>
          </a:prstGeom>
          <a:noFill/>
          <a:ln w="9525">
            <a:noFill/>
            <a:miter lim="800000"/>
            <a:headEnd/>
            <a:tailEnd/>
          </a:ln>
        </p:spPr>
      </p:pic>
      <p:sp>
        <p:nvSpPr>
          <p:cNvPr id="7" name="Rectangle 1"/>
          <p:cNvSpPr/>
          <p:nvPr/>
        </p:nvSpPr>
        <p:spPr bwMode="auto">
          <a:xfrm>
            <a:off x="130772" y="3745374"/>
            <a:ext cx="1019946" cy="180020"/>
          </a:xfrm>
          <a:prstGeom prst="rect">
            <a:avLst/>
          </a:prstGeom>
          <a:solidFill>
            <a:schemeClr val="bg1"/>
          </a:solidFill>
          <a:ln w="1778"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95000"/>
              </a:lnSpc>
              <a:spcBef>
                <a:spcPct val="0"/>
              </a:spcBef>
              <a:spcAft>
                <a:spcPct val="0"/>
              </a:spcAft>
              <a:buClrTx/>
              <a:buSzTx/>
              <a:buFont typeface="AU Passata" pitchFamily="34" charset="0"/>
              <a:buNone/>
              <a:tabLst/>
            </a:pPr>
            <a:endParaRPr kumimoji="0" lang="da-DK" sz="1600" b="0" i="0" u="none" strike="noStrike" cap="none" normalizeH="0" baseline="0" dirty="0" smtClean="0">
              <a:ln>
                <a:noFill/>
              </a:ln>
              <a:solidFill>
                <a:schemeClr val="tx1"/>
              </a:solidFill>
              <a:effectLst/>
              <a:latin typeface="AU Passata" pitchFamily="34" charset="0"/>
            </a:endParaRPr>
          </a:p>
        </p:txBody>
      </p:sp>
      <p:sp>
        <p:nvSpPr>
          <p:cNvPr id="8" name="Rectangle 6"/>
          <p:cNvSpPr/>
          <p:nvPr/>
        </p:nvSpPr>
        <p:spPr bwMode="auto">
          <a:xfrm>
            <a:off x="130772" y="3835384"/>
            <a:ext cx="509973" cy="234026"/>
          </a:xfrm>
          <a:prstGeom prst="rect">
            <a:avLst/>
          </a:prstGeom>
          <a:solidFill>
            <a:schemeClr val="bg1"/>
          </a:solidFill>
          <a:ln w="1778" cap="flat" cmpd="sng" algn="ctr">
            <a:solidFill>
              <a:schemeClr val="bg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95000"/>
              </a:lnSpc>
              <a:spcBef>
                <a:spcPct val="0"/>
              </a:spcBef>
              <a:spcAft>
                <a:spcPct val="0"/>
              </a:spcAft>
              <a:buClrTx/>
              <a:buSzTx/>
              <a:buFont typeface="AU Passata" pitchFamily="34" charset="0"/>
              <a:buNone/>
              <a:tabLst/>
            </a:pPr>
            <a:endParaRPr kumimoji="0" lang="da-DK" sz="1600" b="0" i="0" u="none" strike="noStrike" cap="none" normalizeH="0" baseline="0" dirty="0" smtClean="0">
              <a:ln>
                <a:noFill/>
              </a:ln>
              <a:solidFill>
                <a:schemeClr val="tx1"/>
              </a:solidFill>
              <a:effectLst/>
              <a:latin typeface="AU Passata" pitchFamily="34" charset="0"/>
            </a:endParaRPr>
          </a:p>
        </p:txBody>
      </p:sp>
      <p:sp>
        <p:nvSpPr>
          <p:cNvPr id="9" name="TextBox 7"/>
          <p:cNvSpPr txBox="1"/>
          <p:nvPr/>
        </p:nvSpPr>
        <p:spPr>
          <a:xfrm>
            <a:off x="1942806" y="4897502"/>
            <a:ext cx="1217385" cy="233910"/>
          </a:xfrm>
          <a:prstGeom prst="rect">
            <a:avLst/>
          </a:prstGeom>
          <a:noFill/>
        </p:spPr>
        <p:txBody>
          <a:bodyPr wrap="none" lIns="0" tIns="0" rIns="0" bIns="0" rtlCol="0">
            <a:spAutoFit/>
          </a:bodyPr>
          <a:lstStyle/>
          <a:p>
            <a:pPr>
              <a:lnSpc>
                <a:spcPct val="95000"/>
              </a:lnSpc>
            </a:pPr>
            <a:r>
              <a:rPr lang="da-DK" sz="1600" dirty="0" smtClean="0">
                <a:latin typeface="+mn-lt"/>
              </a:rPr>
              <a:t>Source: WHO</a:t>
            </a:r>
          </a:p>
        </p:txBody>
      </p:sp>
      <p:sp>
        <p:nvSpPr>
          <p:cNvPr id="10" name="Tekstboks 9"/>
          <p:cNvSpPr txBox="1"/>
          <p:nvPr/>
        </p:nvSpPr>
        <p:spPr>
          <a:xfrm>
            <a:off x="0" y="5565518"/>
            <a:ext cx="9018777" cy="946093"/>
          </a:xfrm>
          <a:prstGeom prst="rect">
            <a:avLst/>
          </a:prstGeom>
          <a:noFill/>
        </p:spPr>
        <p:txBody>
          <a:bodyPr wrap="square" rtlCol="0">
            <a:spAutoFit/>
          </a:bodyPr>
          <a:lstStyle/>
          <a:p>
            <a:r>
              <a:rPr lang="da-DK" sz="1600" dirty="0" err="1" smtClean="0"/>
              <a:t>Consequence</a:t>
            </a:r>
            <a:r>
              <a:rPr lang="da-DK" sz="1600" dirty="0" smtClean="0"/>
              <a:t>: </a:t>
            </a:r>
          </a:p>
          <a:p>
            <a:r>
              <a:rPr lang="da-DK" sz="1600" dirty="0" smtClean="0"/>
              <a:t>    </a:t>
            </a:r>
            <a:r>
              <a:rPr lang="en-US" sz="1600" dirty="0" smtClean="0"/>
              <a:t>Obesity, blood pressure, insulin resistance, diabetes mellitus II, cardiovascular disease</a:t>
            </a:r>
            <a:endParaRPr lang="en-US" sz="1600" dirty="0"/>
          </a:p>
        </p:txBody>
      </p:sp>
      <p:cxnSp>
        <p:nvCxnSpPr>
          <p:cNvPr id="12" name="Lige pilforbindelse 11"/>
          <p:cNvCxnSpPr/>
          <p:nvPr/>
        </p:nvCxnSpPr>
        <p:spPr bwMode="auto">
          <a:xfrm flipV="1">
            <a:off x="150720" y="6084965"/>
            <a:ext cx="0" cy="432048"/>
          </a:xfrm>
          <a:prstGeom prst="straightConnector1">
            <a:avLst/>
          </a:prstGeom>
          <a:solidFill>
            <a:schemeClr val="accent2"/>
          </a:solidFill>
          <a:ln w="31750"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245087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358775" y="2339163"/>
            <a:ext cx="8421688" cy="3834625"/>
          </a:xfrm>
        </p:spPr>
        <p:txBody>
          <a:bodyPr/>
          <a:lstStyle/>
          <a:p>
            <a:pPr marL="285750" indent="-285750">
              <a:buFont typeface="Arial" panose="020B0604020202020204" pitchFamily="34" charset="0"/>
              <a:buChar char="•"/>
            </a:pPr>
            <a:r>
              <a:rPr lang="en-US" b="0" dirty="0" smtClean="0">
                <a:solidFill>
                  <a:schemeClr val="tx1"/>
                </a:solidFill>
              </a:rPr>
              <a:t>Saturated fat has been considered unhealthy with respect to development of obesity and metabolic syndrome (</a:t>
            </a:r>
            <a:r>
              <a:rPr lang="en-US" b="0" dirty="0">
                <a:solidFill>
                  <a:schemeClr val="tx1"/>
                </a:solidFill>
              </a:rPr>
              <a:t>abdominal obesity, insulin resistance, </a:t>
            </a:r>
            <a:r>
              <a:rPr lang="en-US" b="0" dirty="0" smtClean="0">
                <a:solidFill>
                  <a:schemeClr val="tx1"/>
                </a:solidFill>
              </a:rPr>
              <a:t>dyslipidemia, </a:t>
            </a:r>
            <a:r>
              <a:rPr lang="en-US" b="0" dirty="0">
                <a:solidFill>
                  <a:schemeClr val="tx1"/>
                </a:solidFill>
              </a:rPr>
              <a:t>and elevated blood </a:t>
            </a:r>
            <a:r>
              <a:rPr lang="en-US" b="0" dirty="0" smtClean="0">
                <a:solidFill>
                  <a:schemeClr val="tx1"/>
                </a:solidFill>
              </a:rPr>
              <a:t>pressure)</a:t>
            </a:r>
          </a:p>
          <a:p>
            <a:pPr marL="285750" indent="-285750">
              <a:buFont typeface="Arial" panose="020B0604020202020204" pitchFamily="34" charset="0"/>
              <a:buChar char="•"/>
            </a:pPr>
            <a:endParaRPr lang="en-US" b="0" dirty="0" smtClean="0">
              <a:solidFill>
                <a:schemeClr val="tx1"/>
              </a:solidFill>
            </a:endParaRPr>
          </a:p>
          <a:p>
            <a:pPr marL="285750" indent="-285750">
              <a:buFont typeface="Arial" panose="020B0604020202020204" pitchFamily="34" charset="0"/>
              <a:buChar char="•"/>
            </a:pPr>
            <a:r>
              <a:rPr lang="en-US" b="0" dirty="0" smtClean="0">
                <a:solidFill>
                  <a:schemeClr val="tx1"/>
                </a:solidFill>
              </a:rPr>
              <a:t>Dairy products, high in saturated fat, have therefore been reduced in fat content</a:t>
            </a:r>
          </a:p>
          <a:p>
            <a:pPr marL="285750" indent="-285750">
              <a:buFont typeface="Arial" panose="020B0604020202020204" pitchFamily="34" charset="0"/>
              <a:buChar char="•"/>
            </a:pPr>
            <a:endParaRPr lang="en-US" b="0" dirty="0" smtClean="0">
              <a:solidFill>
                <a:schemeClr val="tx1"/>
              </a:solidFill>
            </a:endParaRPr>
          </a:p>
          <a:p>
            <a:pPr marL="285750" indent="-285750">
              <a:buFont typeface="Arial" panose="020B0604020202020204" pitchFamily="34" charset="0"/>
              <a:buChar char="•"/>
            </a:pPr>
            <a:r>
              <a:rPr lang="en-US" b="0" dirty="0" smtClean="0">
                <a:solidFill>
                  <a:schemeClr val="tx1"/>
                </a:solidFill>
              </a:rPr>
              <a:t>Saturated fatty acids differs in their uptake and metabolism and medium chain fatty acids (C6-C12) may have a beneficial effect on weight</a:t>
            </a:r>
          </a:p>
          <a:p>
            <a:pPr marL="285750" indent="-285750">
              <a:buFont typeface="Arial" panose="020B0604020202020204" pitchFamily="34" charset="0"/>
              <a:buChar char="•"/>
            </a:pPr>
            <a:endParaRPr lang="en-US" b="0" dirty="0" smtClean="0">
              <a:solidFill>
                <a:schemeClr val="tx1"/>
              </a:solidFill>
            </a:endParaRPr>
          </a:p>
          <a:p>
            <a:pPr marL="285750" indent="-285750">
              <a:buFont typeface="Arial" panose="020B0604020202020204" pitchFamily="34" charset="0"/>
              <a:buChar char="•"/>
            </a:pPr>
            <a:r>
              <a:rPr lang="en-US" b="0" dirty="0" smtClean="0">
                <a:solidFill>
                  <a:schemeClr val="tx1"/>
                </a:solidFill>
              </a:rPr>
              <a:t>Whey proteins are known stimulate insulin secretion thus suppressing postprandial blood glucose</a:t>
            </a:r>
          </a:p>
          <a:p>
            <a:pPr marL="285750" indent="-285750">
              <a:buFont typeface="Arial" panose="020B0604020202020204" pitchFamily="34" charset="0"/>
              <a:buChar char="•"/>
            </a:pPr>
            <a:endParaRPr lang="en-US" b="0" dirty="0">
              <a:solidFill>
                <a:schemeClr val="tx1"/>
              </a:solidFill>
            </a:endParaRPr>
          </a:p>
          <a:p>
            <a:pPr marL="285750" indent="-285750">
              <a:buFont typeface="Arial" panose="020B0604020202020204" pitchFamily="34" charset="0"/>
              <a:buChar char="•"/>
            </a:pPr>
            <a:r>
              <a:rPr lang="en-US" b="0" dirty="0" smtClean="0">
                <a:solidFill>
                  <a:schemeClr val="tx1"/>
                </a:solidFill>
              </a:rPr>
              <a:t>Whey protein has a positive effect on lean body mass</a:t>
            </a:r>
          </a:p>
          <a:p>
            <a:endParaRPr lang="en-GB" b="0" dirty="0"/>
          </a:p>
        </p:txBody>
      </p:sp>
      <p:sp>
        <p:nvSpPr>
          <p:cNvPr id="3" name="Titel 2"/>
          <p:cNvSpPr>
            <a:spLocks noGrp="1"/>
          </p:cNvSpPr>
          <p:nvPr>
            <p:ph type="title"/>
          </p:nvPr>
        </p:nvSpPr>
        <p:spPr>
          <a:xfrm>
            <a:off x="395536" y="836712"/>
            <a:ext cx="8421688" cy="949325"/>
          </a:xfrm>
        </p:spPr>
        <p:txBody>
          <a:bodyPr/>
          <a:lstStyle/>
          <a:p>
            <a:r>
              <a:rPr lang="da-DK" dirty="0" smtClean="0">
                <a:solidFill>
                  <a:schemeClr val="tx1"/>
                </a:solidFill>
              </a:rPr>
              <a:t>Background</a:t>
            </a:r>
            <a:br>
              <a:rPr lang="da-DK" dirty="0" smtClean="0">
                <a:solidFill>
                  <a:schemeClr val="tx1"/>
                </a:solidFill>
              </a:rPr>
            </a:br>
            <a:endParaRPr lang="en-GB" dirty="0">
              <a:solidFill>
                <a:schemeClr val="tx1"/>
              </a:solidFill>
            </a:endParaRPr>
          </a:p>
        </p:txBody>
      </p:sp>
    </p:spTree>
    <p:extLst>
      <p:ext uri="{BB962C8B-B14F-4D97-AF65-F5344CB8AC3E}">
        <p14:creationId xmlns:p14="http://schemas.microsoft.com/office/powerpoint/2010/main" val="530702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84904" y="747765"/>
            <a:ext cx="8421688" cy="949325"/>
          </a:xfrm>
        </p:spPr>
        <p:txBody>
          <a:bodyPr/>
          <a:lstStyle/>
          <a:p>
            <a:r>
              <a:rPr lang="da-DK" dirty="0" err="1" smtClean="0">
                <a:solidFill>
                  <a:schemeClr val="tx1"/>
                </a:solidFill>
              </a:rPr>
              <a:t>Dairy</a:t>
            </a:r>
            <a:r>
              <a:rPr lang="da-DK" dirty="0" smtClean="0">
                <a:solidFill>
                  <a:schemeClr val="tx1"/>
                </a:solidFill>
              </a:rPr>
              <a:t> </a:t>
            </a:r>
            <a:r>
              <a:rPr lang="da-DK" dirty="0" err="1" smtClean="0">
                <a:solidFill>
                  <a:schemeClr val="tx1"/>
                </a:solidFill>
              </a:rPr>
              <a:t>intake</a:t>
            </a:r>
            <a:r>
              <a:rPr lang="da-DK" dirty="0" smtClean="0">
                <a:solidFill>
                  <a:schemeClr val="tx1"/>
                </a:solidFill>
              </a:rPr>
              <a:t> and </a:t>
            </a:r>
            <a:r>
              <a:rPr lang="da-DK" dirty="0" err="1" smtClean="0">
                <a:solidFill>
                  <a:schemeClr val="tx1"/>
                </a:solidFill>
              </a:rPr>
              <a:t>weight</a:t>
            </a:r>
            <a:r>
              <a:rPr lang="da-DK" dirty="0" smtClean="0"/>
              <a:t/>
            </a:r>
            <a:br>
              <a:rPr lang="da-DK" dirty="0" smtClean="0"/>
            </a:br>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695231"/>
            <a:ext cx="6984776" cy="4981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llipse 4"/>
          <p:cNvSpPr/>
          <p:nvPr/>
        </p:nvSpPr>
        <p:spPr bwMode="auto">
          <a:xfrm>
            <a:off x="3923928" y="5863373"/>
            <a:ext cx="360040" cy="360040"/>
          </a:xfrm>
          <a:prstGeom prst="ellipse">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
        <p:nvSpPr>
          <p:cNvPr id="6" name="Tekstboks 5"/>
          <p:cNvSpPr txBox="1"/>
          <p:nvPr/>
        </p:nvSpPr>
        <p:spPr>
          <a:xfrm>
            <a:off x="6444208" y="6229310"/>
            <a:ext cx="3168352" cy="1015663"/>
          </a:xfrm>
          <a:prstGeom prst="rect">
            <a:avLst/>
          </a:prstGeom>
          <a:noFill/>
        </p:spPr>
        <p:txBody>
          <a:bodyPr wrap="square" rtlCol="0">
            <a:spAutoFit/>
          </a:bodyPr>
          <a:lstStyle/>
          <a:p>
            <a:r>
              <a:rPr lang="en-US" sz="1200" dirty="0" err="1"/>
              <a:t>Int</a:t>
            </a:r>
            <a:r>
              <a:rPr lang="en-US" sz="1200" dirty="0"/>
              <a:t> J </a:t>
            </a:r>
            <a:r>
              <a:rPr lang="en-US" sz="1200" dirty="0" err="1"/>
              <a:t>Obes</a:t>
            </a:r>
            <a:r>
              <a:rPr lang="en-US" sz="1200" dirty="0"/>
              <a:t> (</a:t>
            </a:r>
            <a:r>
              <a:rPr lang="en-US" sz="1200" dirty="0" err="1"/>
              <a:t>Lond</a:t>
            </a:r>
            <a:r>
              <a:rPr lang="en-US" sz="1200" dirty="0"/>
              <a:t>), </a:t>
            </a:r>
            <a:r>
              <a:rPr lang="en-US" sz="1200" b="1" dirty="0"/>
              <a:t>2012</a:t>
            </a:r>
            <a:r>
              <a:rPr lang="en-US" sz="1200" dirty="0"/>
              <a:t>. </a:t>
            </a:r>
            <a:r>
              <a:rPr lang="en-US" sz="1200" dirty="0" smtClean="0"/>
              <a:t>36, 1485-93</a:t>
            </a:r>
            <a:endParaRPr lang="en-GB" dirty="0"/>
          </a:p>
          <a:p>
            <a:endParaRPr lang="en-GB" dirty="0"/>
          </a:p>
        </p:txBody>
      </p:sp>
    </p:spTree>
    <p:extLst>
      <p:ext uri="{BB962C8B-B14F-4D97-AF65-F5344CB8AC3E}">
        <p14:creationId xmlns:p14="http://schemas.microsoft.com/office/powerpoint/2010/main" val="37725451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smtClean="0"/>
              <a:t/>
            </a:r>
            <a:br>
              <a:rPr lang="da-DK" dirty="0" smtClean="0"/>
            </a:br>
            <a:r>
              <a:rPr lang="en-GB" dirty="0"/>
              <a:t/>
            </a:r>
            <a:br>
              <a:rPr lang="en-GB" dirty="0"/>
            </a:br>
            <a:r>
              <a:rPr lang="en-GB" dirty="0" smtClean="0">
                <a:solidFill>
                  <a:schemeClr val="tx1"/>
                </a:solidFill>
              </a:rPr>
              <a:t>Effect of intake of medium chain fatty acids</a:t>
            </a:r>
            <a:r>
              <a:rPr lang="en-GB" dirty="0" smtClean="0"/>
              <a:t/>
            </a:r>
            <a:br>
              <a:rPr lang="en-GB" dirty="0" smtClean="0"/>
            </a:br>
            <a:endParaRPr lang="en-GB" dirty="0"/>
          </a:p>
        </p:txBody>
      </p:sp>
      <p:grpSp>
        <p:nvGrpSpPr>
          <p:cNvPr id="4" name="Group 1"/>
          <p:cNvGrpSpPr/>
          <p:nvPr/>
        </p:nvGrpSpPr>
        <p:grpSpPr>
          <a:xfrm>
            <a:off x="179512" y="3068960"/>
            <a:ext cx="12074366" cy="3954971"/>
            <a:chOff x="-1818452" y="1738728"/>
            <a:chExt cx="12342998" cy="3967715"/>
          </a:xfrm>
        </p:grpSpPr>
        <p:grpSp>
          <p:nvGrpSpPr>
            <p:cNvPr id="5" name="Group 6"/>
            <p:cNvGrpSpPr/>
            <p:nvPr/>
          </p:nvGrpSpPr>
          <p:grpSpPr>
            <a:xfrm>
              <a:off x="32884" y="1738728"/>
              <a:ext cx="10491662" cy="3967715"/>
              <a:chOff x="1670309" y="3769948"/>
              <a:chExt cx="13526794" cy="5084711"/>
            </a:xfrm>
          </p:grpSpPr>
          <p:pic>
            <p:nvPicPr>
              <p:cNvPr id="7" name="image1.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0309" y="3769948"/>
                <a:ext cx="5295901" cy="28956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6"/>
              <p:cNvGrpSpPr>
                <a:grpSpLocks/>
              </p:cNvGrpSpPr>
              <p:nvPr/>
            </p:nvGrpSpPr>
            <p:grpSpPr bwMode="auto">
              <a:xfrm>
                <a:off x="5547055" y="4149157"/>
                <a:ext cx="1095319" cy="1921149"/>
                <a:chOff x="10196" y="7077"/>
                <a:chExt cx="1726" cy="3024"/>
              </a:xfrm>
            </p:grpSpPr>
            <p:sp>
              <p:nvSpPr>
                <p:cNvPr id="10" name="Text Box 2"/>
                <p:cNvSpPr txBox="1">
                  <a:spLocks noChangeArrowheads="1"/>
                </p:cNvSpPr>
                <p:nvPr/>
              </p:nvSpPr>
              <p:spPr bwMode="auto">
                <a:xfrm>
                  <a:off x="10196" y="9603"/>
                  <a:ext cx="1447" cy="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smtClean="0">
                      <a:ln>
                        <a:noFill/>
                      </a:ln>
                      <a:solidFill>
                        <a:srgbClr val="FF0000"/>
                      </a:solidFill>
                      <a:effectLst/>
                      <a:ea typeface="Calibri" pitchFamily="34" charset="0"/>
                      <a:cs typeface="Times New Roman" pitchFamily="18" charset="0"/>
                    </a:rPr>
                    <a:t>MCT oil</a:t>
                  </a:r>
                  <a:endParaRPr kumimoji="0" lang="en-GB" altLang="en-US" sz="1800" b="0" i="0" u="none" strike="noStrike" cap="none" normalizeH="0" baseline="0" dirty="0" smtClean="0">
                    <a:ln>
                      <a:noFill/>
                    </a:ln>
                    <a:solidFill>
                      <a:schemeClr val="tx1"/>
                    </a:solidFill>
                    <a:effectLst/>
                    <a:cs typeface="Arial" pitchFamily="34" charset="0"/>
                  </a:endParaRPr>
                </a:p>
              </p:txBody>
            </p:sp>
            <p:sp>
              <p:nvSpPr>
                <p:cNvPr id="11" name="Text Box 2"/>
                <p:cNvSpPr txBox="1">
                  <a:spLocks noChangeArrowheads="1"/>
                </p:cNvSpPr>
                <p:nvPr/>
              </p:nvSpPr>
              <p:spPr bwMode="auto">
                <a:xfrm>
                  <a:off x="10475" y="7077"/>
                  <a:ext cx="1447" cy="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smtClean="0">
                      <a:ln>
                        <a:noFill/>
                      </a:ln>
                      <a:solidFill>
                        <a:srgbClr val="FF0000"/>
                      </a:solidFill>
                      <a:effectLst/>
                      <a:ea typeface="Calibri" pitchFamily="34" charset="0"/>
                      <a:cs typeface="Times New Roman" pitchFamily="18" charset="0"/>
                    </a:rPr>
                    <a:t>Olive oil</a:t>
                  </a:r>
                  <a:endParaRPr kumimoji="0" lang="en-GB" altLang="en-US" sz="1800" b="0" i="0" u="none" strike="noStrike" cap="none" normalizeH="0" baseline="0" dirty="0" smtClean="0">
                    <a:ln>
                      <a:noFill/>
                    </a:ln>
                    <a:solidFill>
                      <a:schemeClr val="tx1"/>
                    </a:solidFill>
                    <a:effectLst/>
                    <a:cs typeface="Arial" pitchFamily="34" charset="0"/>
                  </a:endParaRPr>
                </a:p>
              </p:txBody>
            </p:sp>
          </p:grpSp>
          <p:sp>
            <p:nvSpPr>
              <p:cNvPr id="9" name="Rectangle 9"/>
              <p:cNvSpPr>
                <a:spLocks noChangeArrowheads="1"/>
              </p:cNvSpPr>
              <p:nvPr/>
            </p:nvSpPr>
            <p:spPr bwMode="auto">
              <a:xfrm>
                <a:off x="7729917" y="7904995"/>
                <a:ext cx="7467186" cy="949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5427663" algn="l"/>
                  </a:tabLst>
                  <a:defRPr>
                    <a:solidFill>
                      <a:schemeClr val="tx1"/>
                    </a:solidFill>
                    <a:latin typeface="Arial" pitchFamily="34" charset="0"/>
                    <a:cs typeface="Arial" pitchFamily="34" charset="0"/>
                  </a:defRPr>
                </a:lvl1pPr>
                <a:lvl2pPr fontAlgn="base">
                  <a:spcBef>
                    <a:spcPct val="0"/>
                  </a:spcBef>
                  <a:spcAft>
                    <a:spcPct val="0"/>
                  </a:spcAft>
                  <a:tabLst>
                    <a:tab pos="5427663" algn="l"/>
                  </a:tabLst>
                  <a:defRPr>
                    <a:solidFill>
                      <a:schemeClr val="tx1"/>
                    </a:solidFill>
                    <a:latin typeface="Arial" pitchFamily="34" charset="0"/>
                    <a:cs typeface="Arial" pitchFamily="34" charset="0"/>
                  </a:defRPr>
                </a:lvl2pPr>
                <a:lvl3pPr fontAlgn="base">
                  <a:spcBef>
                    <a:spcPct val="0"/>
                  </a:spcBef>
                  <a:spcAft>
                    <a:spcPct val="0"/>
                  </a:spcAft>
                  <a:tabLst>
                    <a:tab pos="5427663" algn="l"/>
                  </a:tabLst>
                  <a:defRPr>
                    <a:solidFill>
                      <a:schemeClr val="tx1"/>
                    </a:solidFill>
                    <a:latin typeface="Arial" pitchFamily="34" charset="0"/>
                    <a:cs typeface="Arial" pitchFamily="34" charset="0"/>
                  </a:defRPr>
                </a:lvl3pPr>
                <a:lvl4pPr fontAlgn="base">
                  <a:spcBef>
                    <a:spcPct val="0"/>
                  </a:spcBef>
                  <a:spcAft>
                    <a:spcPct val="0"/>
                  </a:spcAft>
                  <a:tabLst>
                    <a:tab pos="5427663" algn="l"/>
                  </a:tabLst>
                  <a:defRPr>
                    <a:solidFill>
                      <a:schemeClr val="tx1"/>
                    </a:solidFill>
                    <a:latin typeface="Arial" pitchFamily="34" charset="0"/>
                    <a:cs typeface="Arial" pitchFamily="34" charset="0"/>
                  </a:defRPr>
                </a:lvl4pPr>
                <a:lvl5pPr fontAlgn="base">
                  <a:spcBef>
                    <a:spcPct val="0"/>
                  </a:spcBef>
                  <a:spcAft>
                    <a:spcPct val="0"/>
                  </a:spcAft>
                  <a:tabLst>
                    <a:tab pos="5427663" algn="l"/>
                  </a:tabLst>
                  <a:defRPr>
                    <a:solidFill>
                      <a:schemeClr val="tx1"/>
                    </a:solidFill>
                    <a:latin typeface="Arial" pitchFamily="34" charset="0"/>
                    <a:cs typeface="Arial" pitchFamily="34" charset="0"/>
                  </a:defRPr>
                </a:lvl5pPr>
                <a:lvl6pPr fontAlgn="base">
                  <a:spcBef>
                    <a:spcPct val="0"/>
                  </a:spcBef>
                  <a:spcAft>
                    <a:spcPct val="0"/>
                  </a:spcAft>
                  <a:tabLst>
                    <a:tab pos="5427663" algn="l"/>
                  </a:tabLst>
                  <a:defRPr>
                    <a:solidFill>
                      <a:schemeClr val="tx1"/>
                    </a:solidFill>
                    <a:latin typeface="Arial" pitchFamily="34" charset="0"/>
                    <a:cs typeface="Arial" pitchFamily="34" charset="0"/>
                  </a:defRPr>
                </a:lvl6pPr>
                <a:lvl7pPr fontAlgn="base">
                  <a:spcBef>
                    <a:spcPct val="0"/>
                  </a:spcBef>
                  <a:spcAft>
                    <a:spcPct val="0"/>
                  </a:spcAft>
                  <a:tabLst>
                    <a:tab pos="5427663" algn="l"/>
                  </a:tabLst>
                  <a:defRPr>
                    <a:solidFill>
                      <a:schemeClr val="tx1"/>
                    </a:solidFill>
                    <a:latin typeface="Arial" pitchFamily="34" charset="0"/>
                    <a:cs typeface="Arial" pitchFamily="34" charset="0"/>
                  </a:defRPr>
                </a:lvl7pPr>
                <a:lvl8pPr fontAlgn="base">
                  <a:spcBef>
                    <a:spcPct val="0"/>
                  </a:spcBef>
                  <a:spcAft>
                    <a:spcPct val="0"/>
                  </a:spcAft>
                  <a:tabLst>
                    <a:tab pos="5427663" algn="l"/>
                  </a:tabLst>
                  <a:defRPr>
                    <a:solidFill>
                      <a:schemeClr val="tx1"/>
                    </a:solidFill>
                    <a:latin typeface="Arial" pitchFamily="34" charset="0"/>
                    <a:cs typeface="Arial" pitchFamily="34" charset="0"/>
                  </a:defRPr>
                </a:lvl8pPr>
                <a:lvl9pPr fontAlgn="base">
                  <a:spcBef>
                    <a:spcPct val="0"/>
                  </a:spcBef>
                  <a:spcAft>
                    <a:spcPct val="0"/>
                  </a:spcAft>
                  <a:tabLst>
                    <a:tab pos="5427663" algn="l"/>
                  </a:tabLst>
                  <a:defRPr>
                    <a:solidFill>
                      <a:schemeClr val="tx1"/>
                    </a:solidFill>
                    <a:latin typeface="Arial" pitchFamily="34" charset="0"/>
                    <a:cs typeface="Arial" pitchFamily="34" charset="0"/>
                  </a:defRPr>
                </a:lvl9pPr>
              </a:lstStyle>
              <a:p>
                <a:pPr lvl="0"/>
                <a:r>
                  <a:rPr kumimoji="0" lang="en-GB" altLang="en-US" sz="1200" b="0" i="1" u="none" strike="noStrike" cap="none" normalizeH="0" baseline="0" dirty="0" smtClean="0">
                    <a:ln>
                      <a:noFill/>
                    </a:ln>
                    <a:solidFill>
                      <a:schemeClr val="tx1"/>
                    </a:solidFill>
                    <a:effectLst/>
                    <a:latin typeface="+mn-lt"/>
                    <a:ea typeface="Times New Roman" pitchFamily="18" charset="0"/>
                    <a:cs typeface="Times New Roman" pitchFamily="18" charset="0"/>
                  </a:rPr>
                  <a:t>Am J </a:t>
                </a:r>
                <a:r>
                  <a:rPr kumimoji="0" lang="en-GB" altLang="en-US" sz="1200" b="0" i="1" u="none" strike="noStrike" cap="none" normalizeH="0" baseline="0" dirty="0" err="1" smtClean="0">
                    <a:ln>
                      <a:noFill/>
                    </a:ln>
                    <a:solidFill>
                      <a:schemeClr val="tx1"/>
                    </a:solidFill>
                    <a:effectLst/>
                    <a:latin typeface="+mn-lt"/>
                    <a:ea typeface="Times New Roman" pitchFamily="18" charset="0"/>
                    <a:cs typeface="Times New Roman" pitchFamily="18" charset="0"/>
                  </a:rPr>
                  <a:t>Clin</a:t>
                </a:r>
                <a:r>
                  <a:rPr kumimoji="0" lang="en-GB" altLang="en-US" sz="1200" b="0" i="1" u="none" strike="noStrike" cap="none" normalizeH="0" baseline="0" dirty="0" smtClean="0">
                    <a:ln>
                      <a:noFill/>
                    </a:ln>
                    <a:solidFill>
                      <a:schemeClr val="tx1"/>
                    </a:solidFill>
                    <a:effectLst/>
                    <a:latin typeface="+mn-lt"/>
                    <a:ea typeface="Times New Roman" pitchFamily="18" charset="0"/>
                    <a:cs typeface="Times New Roman" pitchFamily="18" charset="0"/>
                  </a:rPr>
                  <a:t> </a:t>
                </a:r>
                <a:r>
                  <a:rPr kumimoji="0" lang="en-GB" altLang="en-US" sz="1200" b="0" i="1" u="none" strike="noStrike" cap="none" normalizeH="0" baseline="0" dirty="0" err="1" smtClean="0">
                    <a:ln>
                      <a:noFill/>
                    </a:ln>
                    <a:solidFill>
                      <a:schemeClr val="tx1"/>
                    </a:solidFill>
                    <a:effectLst/>
                    <a:latin typeface="+mn-lt"/>
                    <a:ea typeface="Times New Roman" pitchFamily="18" charset="0"/>
                    <a:cs typeface="Times New Roman" pitchFamily="18" charset="0"/>
                  </a:rPr>
                  <a:t>Nutr</a:t>
                </a:r>
                <a:r>
                  <a:rPr kumimoji="0" lang="en-GB" altLang="en-US" sz="1200" b="0" i="1" u="none" strike="noStrike" cap="none" normalizeH="0" baseline="0" dirty="0" smtClean="0">
                    <a:ln>
                      <a:noFill/>
                    </a:ln>
                    <a:solidFill>
                      <a:schemeClr val="tx1"/>
                    </a:solidFill>
                    <a:effectLst/>
                    <a:latin typeface="+mn-lt"/>
                    <a:ea typeface="Times New Roman" pitchFamily="18" charset="0"/>
                    <a:cs typeface="Times New Roman" pitchFamily="18" charset="0"/>
                  </a:rPr>
                  <a:t> </a:t>
                </a:r>
                <a:r>
                  <a:rPr lang="en-US" altLang="en-US" sz="1200" b="1" dirty="0">
                    <a:latin typeface="+mn-lt"/>
                    <a:ea typeface="Times New Roman" pitchFamily="18" charset="0"/>
                    <a:cs typeface="Times New Roman" pitchFamily="18" charset="0"/>
                  </a:rPr>
                  <a:t> 2008</a:t>
                </a:r>
                <a:r>
                  <a:rPr kumimoji="0" lang="en-GB" altLang="en-US" sz="1200" b="0" i="0" u="none" strike="noStrike" cap="none" normalizeH="0" baseline="0" dirty="0" smtClean="0">
                    <a:ln>
                      <a:noFill/>
                    </a:ln>
                    <a:solidFill>
                      <a:schemeClr val="tx1"/>
                    </a:solidFill>
                    <a:effectLst/>
                    <a:latin typeface="+mn-lt"/>
                    <a:ea typeface="Times New Roman" pitchFamily="18" charset="0"/>
                    <a:cs typeface="Times New Roman" pitchFamily="18" charset="0"/>
                  </a:rPr>
                  <a:t>, 87(3): 621–626.</a:t>
                </a:r>
                <a:r>
                  <a:rPr kumimoji="0" lang="en-US" altLang="en-US" sz="1200" b="0" i="0" u="none" strike="noStrike" cap="none" normalizeH="0" baseline="0" dirty="0" smtClean="0">
                    <a:ln>
                      <a:noFill/>
                    </a:ln>
                    <a:solidFill>
                      <a:schemeClr val="tx1"/>
                    </a:solidFill>
                    <a:effectLst/>
                    <a:latin typeface="+mn-lt"/>
                    <a:ea typeface="Times New Roman" pitchFamily="18" charset="0"/>
                    <a:cs typeface="Times New Roman" pitchFamily="18" charset="0"/>
                  </a:rPr>
                  <a:t>	</a:t>
                </a:r>
                <a:endParaRPr kumimoji="0" lang="en-GB" altLang="en-US" sz="12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5427663" algn="l"/>
                  </a:tabLst>
                </a:pPr>
                <a:endParaRPr kumimoji="0" lang="en-GB" altLang="en-US" sz="1200" b="0" i="0" u="none" strike="noStrike" cap="none" normalizeH="0" baseline="0" dirty="0" smtClean="0">
                  <a:ln>
                    <a:noFill/>
                  </a:ln>
                  <a:solidFill>
                    <a:schemeClr val="tx1"/>
                  </a:solidFill>
                  <a:effectLst/>
                  <a:latin typeface="+mn-lt"/>
                </a:endParaRPr>
              </a:p>
            </p:txBody>
          </p:sp>
        </p:grpSp>
        <p:sp>
          <p:nvSpPr>
            <p:cNvPr id="6" name="TextBox 15"/>
            <p:cNvSpPr txBox="1"/>
            <p:nvPr/>
          </p:nvSpPr>
          <p:spPr>
            <a:xfrm>
              <a:off x="-1818452" y="4636631"/>
              <a:ext cx="3165232" cy="957181"/>
            </a:xfrm>
            <a:prstGeom prst="rect">
              <a:avLst/>
            </a:prstGeom>
            <a:noFill/>
          </p:spPr>
          <p:txBody>
            <a:bodyPr wrap="square" rtlCol="0">
              <a:spAutoFit/>
            </a:bodyPr>
            <a:lstStyle/>
            <a:p>
              <a:pPr>
                <a:lnSpc>
                  <a:spcPct val="100000"/>
                </a:lnSpc>
              </a:pPr>
              <a:r>
                <a:rPr lang="da-DK" sz="1400" dirty="0" smtClean="0"/>
                <a:t>31 </a:t>
              </a:r>
              <a:r>
                <a:rPr lang="da-DK" sz="1400" dirty="0" err="1" smtClean="0"/>
                <a:t>overweight</a:t>
              </a:r>
              <a:r>
                <a:rPr lang="da-DK" sz="1400" dirty="0" smtClean="0"/>
                <a:t> men and </a:t>
              </a:r>
              <a:r>
                <a:rPr lang="da-DK" sz="1400" dirty="0" err="1" smtClean="0"/>
                <a:t>women</a:t>
              </a:r>
              <a:r>
                <a:rPr lang="da-DK" sz="1400" dirty="0" smtClean="0"/>
                <a:t>, 19-50 y, 16 </a:t>
              </a:r>
              <a:r>
                <a:rPr lang="da-DK" sz="1400" dirty="0" err="1" smtClean="0"/>
                <a:t>weeks</a:t>
              </a:r>
              <a:r>
                <a:rPr lang="da-DK" sz="1400" dirty="0" smtClean="0"/>
                <a:t> parallel intervention, 18-24 g/d </a:t>
              </a:r>
              <a:r>
                <a:rPr lang="da-DK" sz="1400" b="1" dirty="0" smtClean="0"/>
                <a:t>medium-</a:t>
              </a:r>
              <a:r>
                <a:rPr lang="da-DK" sz="1400" b="1" dirty="0" err="1" smtClean="0"/>
                <a:t>chain</a:t>
              </a:r>
              <a:r>
                <a:rPr lang="da-DK" sz="1400" b="1" dirty="0" smtClean="0"/>
                <a:t> </a:t>
              </a:r>
              <a:r>
                <a:rPr lang="da-DK" sz="1400" b="1" dirty="0" err="1" smtClean="0"/>
                <a:t>triglycerides</a:t>
              </a:r>
              <a:r>
                <a:rPr lang="da-DK" sz="1400" dirty="0" smtClean="0"/>
                <a:t> (</a:t>
              </a:r>
              <a:r>
                <a:rPr lang="da-DK" sz="1400" b="1" dirty="0" smtClean="0"/>
                <a:t>MCT</a:t>
              </a:r>
              <a:r>
                <a:rPr lang="da-DK" sz="1400" dirty="0" smtClean="0"/>
                <a:t>) or </a:t>
              </a:r>
              <a:r>
                <a:rPr lang="da-DK" sz="1400" b="1" dirty="0" err="1" smtClean="0"/>
                <a:t>olive</a:t>
              </a:r>
              <a:r>
                <a:rPr lang="da-DK" sz="1400" b="1" dirty="0" smtClean="0"/>
                <a:t> </a:t>
              </a:r>
              <a:r>
                <a:rPr lang="da-DK" sz="1400" b="1" dirty="0" err="1" smtClean="0"/>
                <a:t>oil</a:t>
              </a:r>
              <a:endParaRPr lang="en-GB" sz="1400" b="1" dirty="0"/>
            </a:p>
          </p:txBody>
        </p:sp>
      </p:grpSp>
    </p:spTree>
    <p:extLst>
      <p:ext uri="{BB962C8B-B14F-4D97-AF65-F5344CB8AC3E}">
        <p14:creationId xmlns:p14="http://schemas.microsoft.com/office/powerpoint/2010/main" val="59426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Pladsholder til indhold 5"/>
          <p:cNvSpPr>
            <a:spLocks noGrp="1"/>
          </p:cNvSpPr>
          <p:nvPr>
            <p:ph idx="1"/>
          </p:nvPr>
        </p:nvSpPr>
        <p:spPr/>
        <p:txBody>
          <a:bodyPr/>
          <a:lstStyle/>
          <a:p>
            <a:endParaRPr lang="da-DK" altLang="da-DK" smtClean="0"/>
          </a:p>
        </p:txBody>
      </p:sp>
      <p:sp>
        <p:nvSpPr>
          <p:cNvPr id="4100" name="Titel 6"/>
          <p:cNvSpPr>
            <a:spLocks noGrp="1"/>
          </p:cNvSpPr>
          <p:nvPr>
            <p:ph type="title"/>
          </p:nvPr>
        </p:nvSpPr>
        <p:spPr>
          <a:xfrm>
            <a:off x="284885" y="829396"/>
            <a:ext cx="8421688" cy="949325"/>
          </a:xfrm>
        </p:spPr>
        <p:txBody>
          <a:bodyPr/>
          <a:lstStyle/>
          <a:p>
            <a:r>
              <a:rPr lang="da-DK" altLang="da-DK" dirty="0" err="1" smtClean="0">
                <a:solidFill>
                  <a:schemeClr val="tx1"/>
                </a:solidFill>
              </a:rPr>
              <a:t>Effect</a:t>
            </a:r>
            <a:r>
              <a:rPr lang="da-DK" altLang="da-DK" dirty="0" smtClean="0">
                <a:solidFill>
                  <a:schemeClr val="tx1"/>
                </a:solidFill>
              </a:rPr>
              <a:t> of medium </a:t>
            </a:r>
            <a:r>
              <a:rPr lang="da-DK" altLang="da-DK" dirty="0" err="1" smtClean="0">
                <a:solidFill>
                  <a:schemeClr val="tx1"/>
                </a:solidFill>
              </a:rPr>
              <a:t>chain</a:t>
            </a:r>
            <a:r>
              <a:rPr lang="da-DK" altLang="da-DK" dirty="0" smtClean="0">
                <a:solidFill>
                  <a:schemeClr val="tx1"/>
                </a:solidFill>
              </a:rPr>
              <a:t> </a:t>
            </a:r>
            <a:r>
              <a:rPr lang="da-DK" altLang="da-DK" dirty="0" err="1" smtClean="0">
                <a:solidFill>
                  <a:schemeClr val="tx1"/>
                </a:solidFill>
              </a:rPr>
              <a:t>fatty</a:t>
            </a:r>
            <a:r>
              <a:rPr lang="da-DK" altLang="da-DK" dirty="0" smtClean="0">
                <a:solidFill>
                  <a:schemeClr val="tx1"/>
                </a:solidFill>
              </a:rPr>
              <a:t> </a:t>
            </a:r>
            <a:r>
              <a:rPr lang="da-DK" altLang="da-DK" dirty="0" err="1" smtClean="0">
                <a:solidFill>
                  <a:schemeClr val="tx1"/>
                </a:solidFill>
              </a:rPr>
              <a:t>acids</a:t>
            </a:r>
            <a:r>
              <a:rPr lang="da-DK" altLang="da-DK" dirty="0" smtClean="0">
                <a:solidFill>
                  <a:schemeClr val="tx1"/>
                </a:solidFill>
              </a:rPr>
              <a:t> on </a:t>
            </a:r>
            <a:r>
              <a:rPr lang="da-DK" altLang="da-DK" dirty="0" err="1" smtClean="0">
                <a:solidFill>
                  <a:schemeClr val="tx1"/>
                </a:solidFill>
              </a:rPr>
              <a:t>weight</a:t>
            </a:r>
            <a:r>
              <a:rPr lang="da-DK" altLang="da-DK" dirty="0" smtClean="0">
                <a:solidFill>
                  <a:schemeClr val="tx1"/>
                </a:solidFill>
              </a:rPr>
              <a:t/>
            </a:r>
            <a:br>
              <a:rPr lang="da-DK" altLang="da-DK" dirty="0" smtClean="0">
                <a:solidFill>
                  <a:schemeClr val="tx1"/>
                </a:solidFill>
              </a:rPr>
            </a:br>
            <a:endParaRPr lang="da-DK" altLang="da-DK" dirty="0" smtClean="0">
              <a:solidFill>
                <a:schemeClr val="tx1"/>
              </a:solidFill>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681" y="2005039"/>
            <a:ext cx="9001001"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boks 1"/>
          <p:cNvSpPr txBox="1"/>
          <p:nvPr/>
        </p:nvSpPr>
        <p:spPr>
          <a:xfrm>
            <a:off x="6516216" y="6335298"/>
            <a:ext cx="2880320" cy="553998"/>
          </a:xfrm>
          <a:prstGeom prst="rect">
            <a:avLst/>
          </a:prstGeom>
          <a:noFill/>
        </p:spPr>
        <p:txBody>
          <a:bodyPr wrap="square" rtlCol="0">
            <a:spAutoFit/>
          </a:bodyPr>
          <a:lstStyle/>
          <a:p>
            <a:r>
              <a:rPr lang="da-DK" sz="1200" i="1" dirty="0"/>
              <a:t>J Acad </a:t>
            </a:r>
            <a:r>
              <a:rPr lang="da-DK" sz="1200" i="1" dirty="0" err="1"/>
              <a:t>Nutr</a:t>
            </a:r>
            <a:r>
              <a:rPr lang="da-DK" sz="1200" i="1" dirty="0"/>
              <a:t> Diet </a:t>
            </a:r>
            <a:r>
              <a:rPr lang="da-DK" sz="1200" b="1" dirty="0"/>
              <a:t>2015</a:t>
            </a:r>
            <a:r>
              <a:rPr lang="da-DK" sz="1200" dirty="0"/>
              <a:t>;115:249-63</a:t>
            </a:r>
            <a:endParaRPr lang="en-GB" sz="1200" dirty="0"/>
          </a:p>
        </p:txBody>
      </p:sp>
      <p:sp>
        <p:nvSpPr>
          <p:cNvPr id="3" name="Ellipse 2"/>
          <p:cNvSpPr/>
          <p:nvPr/>
        </p:nvSpPr>
        <p:spPr bwMode="auto">
          <a:xfrm>
            <a:off x="7452320" y="5589240"/>
            <a:ext cx="360040" cy="360040"/>
          </a:xfrm>
          <a:prstGeom prst="ellipse">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358775" y="2636912"/>
            <a:ext cx="8421688" cy="3536876"/>
          </a:xfrm>
        </p:spPr>
        <p:txBody>
          <a:bodyPr/>
          <a:lstStyle/>
          <a:p>
            <a:pPr marL="0" indent="0"/>
            <a:r>
              <a:rPr lang="en-US" b="0" dirty="0" smtClean="0">
                <a:solidFill>
                  <a:schemeClr val="tx1"/>
                </a:solidFill>
              </a:rPr>
              <a:t>Investigate the long term effect of whey and casein in combination with low and high level of medium chain fatty acids on the metabolic profile in </a:t>
            </a:r>
            <a:r>
              <a:rPr lang="en-US" b="0" dirty="0" err="1" smtClean="0">
                <a:solidFill>
                  <a:schemeClr val="tx1"/>
                </a:solidFill>
              </a:rPr>
              <a:t>biofluids</a:t>
            </a:r>
            <a:r>
              <a:rPr lang="en-US" dirty="0" smtClean="0">
                <a:solidFill>
                  <a:schemeClr val="tx1"/>
                </a:solidFill>
              </a:rPr>
              <a:t> </a:t>
            </a:r>
            <a:endParaRPr lang="en-US" b="0" dirty="0">
              <a:solidFill>
                <a:schemeClr val="tx1"/>
              </a:solidFill>
            </a:endParaRPr>
          </a:p>
        </p:txBody>
      </p:sp>
      <p:sp>
        <p:nvSpPr>
          <p:cNvPr id="3" name="Titel 2"/>
          <p:cNvSpPr>
            <a:spLocks noGrp="1"/>
          </p:cNvSpPr>
          <p:nvPr>
            <p:ph type="title"/>
          </p:nvPr>
        </p:nvSpPr>
        <p:spPr/>
        <p:txBody>
          <a:bodyPr/>
          <a:lstStyle/>
          <a:p>
            <a:r>
              <a:rPr lang="da-DK" dirty="0" err="1" smtClean="0">
                <a:solidFill>
                  <a:schemeClr val="tx1"/>
                </a:solidFill>
              </a:rPr>
              <a:t>Objective</a:t>
            </a:r>
            <a:r>
              <a:rPr lang="da-DK" dirty="0" smtClean="0">
                <a:solidFill>
                  <a:schemeClr val="tx1"/>
                </a:solidFill>
              </a:rPr>
              <a:t/>
            </a:r>
            <a:br>
              <a:rPr lang="da-DK" dirty="0" smtClean="0">
                <a:solidFill>
                  <a:schemeClr val="tx1"/>
                </a:solidFill>
              </a:rPr>
            </a:br>
            <a:endParaRPr lang="en-GB" dirty="0">
              <a:solidFill>
                <a:schemeClr val="tx1"/>
              </a:solidFill>
            </a:endParaRPr>
          </a:p>
        </p:txBody>
      </p:sp>
    </p:spTree>
    <p:extLst>
      <p:ext uri="{BB962C8B-B14F-4D97-AF65-F5344CB8AC3E}">
        <p14:creationId xmlns:p14="http://schemas.microsoft.com/office/powerpoint/2010/main" val="13726415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83470" y="625828"/>
            <a:ext cx="8568952" cy="1431776"/>
          </a:xfrm>
          <a:prstGeom prst="rect">
            <a:avLst/>
          </a:prstGeom>
          <a:noFill/>
          <a:ln w="9525">
            <a:noFill/>
            <a:miter lim="800000"/>
            <a:headEnd/>
            <a:tailEnd/>
          </a:ln>
        </p:spPr>
        <p:txBody>
          <a:bodyPr lIns="0" tIns="0" rIns="0" bIns="0"/>
          <a:lstStyle/>
          <a:p>
            <a:pPr marL="174625" indent="-174625" algn="ctr" fontAlgn="base">
              <a:lnSpc>
                <a:spcPts val="2100"/>
              </a:lnSpc>
              <a:spcBef>
                <a:spcPct val="0"/>
              </a:spcBef>
              <a:spcAft>
                <a:spcPct val="0"/>
              </a:spcAft>
              <a:buFont typeface="AU Passata" pitchFamily="34" charset="0"/>
              <a:buNone/>
              <a:defRPr/>
            </a:pPr>
            <a:endParaRPr lang="en-US" sz="2400" u="sng" kern="0" dirty="0" smtClean="0">
              <a:solidFill>
                <a:srgbClr val="03428E"/>
              </a:solidFill>
              <a:latin typeface="+mj-lt"/>
            </a:endParaRPr>
          </a:p>
          <a:p>
            <a:pPr marL="174625" indent="-174625" algn="ctr" fontAlgn="base">
              <a:spcBef>
                <a:spcPct val="0"/>
              </a:spcBef>
              <a:spcAft>
                <a:spcPct val="0"/>
              </a:spcAft>
              <a:buFont typeface="AU Passata" pitchFamily="34" charset="0"/>
              <a:buNone/>
              <a:defRPr/>
            </a:pPr>
            <a:r>
              <a:rPr lang="da-DK" sz="2000" b="1" kern="0" dirty="0" smtClean="0">
                <a:latin typeface="+mj-lt"/>
                <a:cs typeface="Arial" pitchFamily="34" charset="0"/>
              </a:rPr>
              <a:t>NMR, LC- and GC-MS </a:t>
            </a:r>
            <a:r>
              <a:rPr lang="da-DK" sz="2000" b="1" kern="0" dirty="0" err="1" smtClean="0">
                <a:latin typeface="+mj-lt"/>
                <a:cs typeface="Arial" pitchFamily="34" charset="0"/>
              </a:rPr>
              <a:t>metabolomics</a:t>
            </a:r>
            <a:r>
              <a:rPr lang="da-DK" sz="2000" b="1" kern="0" dirty="0" smtClean="0">
                <a:latin typeface="+mj-lt"/>
                <a:cs typeface="Arial" pitchFamily="34" charset="0"/>
              </a:rPr>
              <a:t> platform for </a:t>
            </a:r>
            <a:r>
              <a:rPr lang="da-DK" sz="2000" b="1" kern="0" dirty="0" err="1" smtClean="0">
                <a:latin typeface="+mj-lt"/>
                <a:cs typeface="Arial" pitchFamily="34" charset="0"/>
              </a:rPr>
              <a:t>untargeted</a:t>
            </a:r>
            <a:r>
              <a:rPr lang="da-DK" sz="2000" b="1" kern="0" dirty="0" smtClean="0">
                <a:latin typeface="+mj-lt"/>
                <a:cs typeface="Arial" pitchFamily="34" charset="0"/>
              </a:rPr>
              <a:t> </a:t>
            </a:r>
            <a:r>
              <a:rPr lang="da-DK" sz="2000" b="1" kern="0" dirty="0" err="1" smtClean="0">
                <a:latin typeface="+mj-lt"/>
                <a:cs typeface="Arial" pitchFamily="34" charset="0"/>
              </a:rPr>
              <a:t>analysis</a:t>
            </a:r>
            <a:endParaRPr lang="da-DK" sz="2000" b="1" kern="0" dirty="0">
              <a:latin typeface="+mj-lt"/>
            </a:endParaRPr>
          </a:p>
          <a:p>
            <a:pPr fontAlgn="base">
              <a:spcBef>
                <a:spcPct val="0"/>
              </a:spcBef>
              <a:spcAft>
                <a:spcPct val="0"/>
              </a:spcAft>
              <a:defRPr/>
            </a:pPr>
            <a:endParaRPr lang="da-DK" sz="2400" kern="0" dirty="0">
              <a:solidFill>
                <a:srgbClr val="03428E"/>
              </a:solidFill>
              <a:latin typeface="+mj-lt"/>
            </a:endParaRPr>
          </a:p>
        </p:txBody>
      </p:sp>
      <p:pic>
        <p:nvPicPr>
          <p:cNvPr id="7" name="Picture 2" descr="C:\Users\baam\Desktop\metabolomics_workflow.jpg"/>
          <p:cNvPicPr>
            <a:picLocks noChangeAspect="1" noChangeArrowheads="1"/>
          </p:cNvPicPr>
          <p:nvPr/>
        </p:nvPicPr>
        <p:blipFill rotWithShape="1">
          <a:blip r:embed="rId2">
            <a:extLst>
              <a:ext uri="{28A0092B-C50C-407E-A947-70E740481C1C}">
                <a14:useLocalDpi xmlns:a14="http://schemas.microsoft.com/office/drawing/2010/main" val="0"/>
              </a:ext>
            </a:extLst>
          </a:blip>
          <a:srcRect l="2846" r="86077" b="85970"/>
          <a:stretch/>
        </p:blipFill>
        <p:spPr bwMode="auto">
          <a:xfrm>
            <a:off x="257219" y="3184082"/>
            <a:ext cx="889826" cy="74762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9"/>
          <p:cNvGrpSpPr/>
          <p:nvPr/>
        </p:nvGrpSpPr>
        <p:grpSpPr>
          <a:xfrm>
            <a:off x="651901" y="1599906"/>
            <a:ext cx="3663496" cy="4628220"/>
            <a:chOff x="464313" y="1042652"/>
            <a:chExt cx="3879700" cy="4978636"/>
          </a:xfrm>
        </p:grpSpPr>
        <p:grpSp>
          <p:nvGrpSpPr>
            <p:cNvPr id="10" name="Group 10"/>
            <p:cNvGrpSpPr/>
            <p:nvPr/>
          </p:nvGrpSpPr>
          <p:grpSpPr>
            <a:xfrm>
              <a:off x="464313" y="1042652"/>
              <a:ext cx="3879700" cy="1925431"/>
              <a:chOff x="940906" y="1743712"/>
              <a:chExt cx="3879700" cy="1925431"/>
            </a:xfrm>
          </p:grpSpPr>
          <p:cxnSp>
            <p:nvCxnSpPr>
              <p:cNvPr id="21" name="Straight Arrow Connector 24"/>
              <p:cNvCxnSpPr/>
              <p:nvPr/>
            </p:nvCxnSpPr>
            <p:spPr>
              <a:xfrm flipV="1">
                <a:off x="1033649" y="2731807"/>
                <a:ext cx="1139038" cy="937336"/>
              </a:xfrm>
              <a:prstGeom prst="straightConnector1">
                <a:avLst/>
              </a:prstGeom>
              <a:noFill/>
              <a:ln w="25400" cap="flat" cmpd="sng" algn="ctr">
                <a:solidFill>
                  <a:srgbClr val="1F497D">
                    <a:lumMod val="75000"/>
                  </a:srgbClr>
                </a:solidFill>
                <a:prstDash val="solid"/>
                <a:tailEnd type="arrow"/>
              </a:ln>
              <a:effectLst>
                <a:outerShdw blurRad="40000" dist="20000" dir="5400000" rotWithShape="0">
                  <a:srgbClr val="000000">
                    <a:alpha val="38000"/>
                  </a:srgbClr>
                </a:outerShdw>
              </a:effectLst>
            </p:spPr>
          </p:cxnSp>
          <p:pic>
            <p:nvPicPr>
              <p:cNvPr id="22" name="Picture 4" descr="metabolomic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52" y="1743712"/>
                <a:ext cx="2480854" cy="871056"/>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54"/>
              <p:cNvSpPr/>
              <p:nvPr/>
            </p:nvSpPr>
            <p:spPr>
              <a:xfrm rot="19392252">
                <a:off x="940906" y="2893551"/>
                <a:ext cx="619079" cy="553998"/>
              </a:xfrm>
              <a:prstGeom prst="rect">
                <a:avLst/>
              </a:prstGeom>
            </p:spPr>
            <p:txBody>
              <a:bodyPr wrap="none">
                <a:spAutoFit/>
              </a:bodyPr>
              <a:lstStyle/>
              <a:p>
                <a:r>
                  <a:rPr lang="da-DK" sz="1600" b="1" dirty="0" smtClean="0">
                    <a:solidFill>
                      <a:prstClr val="black"/>
                    </a:solidFill>
                  </a:rPr>
                  <a:t>NMR</a:t>
                </a:r>
                <a:endParaRPr lang="en-GB" sz="1600" dirty="0"/>
              </a:p>
            </p:txBody>
          </p:sp>
        </p:grpSp>
        <p:grpSp>
          <p:nvGrpSpPr>
            <p:cNvPr id="11" name="Group 12"/>
            <p:cNvGrpSpPr/>
            <p:nvPr/>
          </p:nvGrpSpPr>
          <p:grpSpPr>
            <a:xfrm>
              <a:off x="544470" y="3582447"/>
              <a:ext cx="2768733" cy="2438841"/>
              <a:chOff x="944136" y="4523883"/>
              <a:chExt cx="2944538" cy="2793549"/>
            </a:xfrm>
          </p:grpSpPr>
          <p:grpSp>
            <p:nvGrpSpPr>
              <p:cNvPr id="16" name="Group 1"/>
              <p:cNvGrpSpPr/>
              <p:nvPr/>
            </p:nvGrpSpPr>
            <p:grpSpPr>
              <a:xfrm>
                <a:off x="1979712" y="5452328"/>
                <a:ext cx="1908962" cy="1865104"/>
                <a:chOff x="1549403" y="2279957"/>
                <a:chExt cx="1908962" cy="1865104"/>
              </a:xfrm>
            </p:grpSpPr>
            <p:pic>
              <p:nvPicPr>
                <p:cNvPr id="19" name="Picture 2" descr="C:\Users\baam\Desktop\lsca_182-72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49403" y="2279957"/>
                  <a:ext cx="1908962" cy="170215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23"/>
                <p:cNvSpPr txBox="1"/>
                <p:nvPr/>
              </p:nvSpPr>
              <p:spPr>
                <a:xfrm>
                  <a:off x="3092945" y="3883451"/>
                  <a:ext cx="184731" cy="261610"/>
                </a:xfrm>
                <a:prstGeom prst="rect">
                  <a:avLst/>
                </a:prstGeom>
                <a:noFill/>
              </p:spPr>
              <p:txBody>
                <a:bodyPr wrap="none" rtlCol="0">
                  <a:spAutoFit/>
                </a:bodyPr>
                <a:lstStyle/>
                <a:p>
                  <a:pPr algn="ctr"/>
                  <a:endParaRPr lang="da-DK" sz="1100" b="1" dirty="0" smtClean="0">
                    <a:solidFill>
                      <a:prstClr val="black"/>
                    </a:solidFill>
                    <a:latin typeface="Calibri"/>
                  </a:endParaRPr>
                </a:p>
              </p:txBody>
            </p:sp>
          </p:grpSp>
          <p:sp>
            <p:nvSpPr>
              <p:cNvPr id="17" name="Rectangle 48"/>
              <p:cNvSpPr/>
              <p:nvPr/>
            </p:nvSpPr>
            <p:spPr>
              <a:xfrm rot="2729905">
                <a:off x="1049632" y="4724320"/>
                <a:ext cx="990049" cy="589175"/>
              </a:xfrm>
              <a:prstGeom prst="rect">
                <a:avLst/>
              </a:prstGeom>
            </p:spPr>
            <p:txBody>
              <a:bodyPr wrap="none">
                <a:spAutoFit/>
              </a:bodyPr>
              <a:lstStyle/>
              <a:p>
                <a:r>
                  <a:rPr lang="da-DK" sz="1600" b="1" dirty="0">
                    <a:solidFill>
                      <a:prstClr val="black"/>
                    </a:solidFill>
                  </a:rPr>
                  <a:t>GC/MS</a:t>
                </a:r>
                <a:endParaRPr lang="en-GB" sz="1600" dirty="0"/>
              </a:p>
            </p:txBody>
          </p:sp>
          <p:cxnSp>
            <p:nvCxnSpPr>
              <p:cNvPr id="18" name="Straight Arrow Connector 39"/>
              <p:cNvCxnSpPr/>
              <p:nvPr/>
            </p:nvCxnSpPr>
            <p:spPr>
              <a:xfrm>
                <a:off x="944136" y="4722843"/>
                <a:ext cx="894382" cy="944972"/>
              </a:xfrm>
              <a:prstGeom prst="straightConnector1">
                <a:avLst/>
              </a:prstGeom>
              <a:noFill/>
              <a:ln w="25400" cap="flat" cmpd="sng" algn="ctr">
                <a:solidFill>
                  <a:srgbClr val="1F497D">
                    <a:lumMod val="75000"/>
                  </a:srgbClr>
                </a:solidFill>
                <a:prstDash val="solid"/>
                <a:tailEnd type="arrow"/>
              </a:ln>
              <a:effectLst>
                <a:outerShdw blurRad="40000" dist="20000" dir="5400000" rotWithShape="0">
                  <a:srgbClr val="000000">
                    <a:alpha val="38000"/>
                  </a:srgbClr>
                </a:outerShdw>
              </a:effectLst>
            </p:spPr>
          </p:cxnSp>
        </p:grpSp>
        <p:grpSp>
          <p:nvGrpSpPr>
            <p:cNvPr id="12" name="Group 11"/>
            <p:cNvGrpSpPr/>
            <p:nvPr/>
          </p:nvGrpSpPr>
          <p:grpSpPr>
            <a:xfrm>
              <a:off x="809864" y="2355870"/>
              <a:ext cx="2737060" cy="1366301"/>
              <a:chOff x="1237004" y="3125693"/>
              <a:chExt cx="2965449" cy="1474542"/>
            </a:xfrm>
          </p:grpSpPr>
          <p:cxnSp>
            <p:nvCxnSpPr>
              <p:cNvPr id="13" name="Straight Arrow Connector 32"/>
              <p:cNvCxnSpPr/>
              <p:nvPr/>
            </p:nvCxnSpPr>
            <p:spPr>
              <a:xfrm>
                <a:off x="1237004" y="4220721"/>
                <a:ext cx="1158536" cy="367"/>
              </a:xfrm>
              <a:prstGeom prst="straightConnector1">
                <a:avLst/>
              </a:prstGeom>
              <a:noFill/>
              <a:ln w="25400" cap="flat" cmpd="sng" algn="ctr">
                <a:solidFill>
                  <a:srgbClr val="1F497D">
                    <a:lumMod val="75000"/>
                  </a:srgbClr>
                </a:solidFill>
                <a:prstDash val="solid"/>
                <a:tailEnd type="arrow"/>
              </a:ln>
              <a:effectLst>
                <a:outerShdw blurRad="40000" dist="20000" dir="5400000" rotWithShape="0">
                  <a:srgbClr val="000000">
                    <a:alpha val="38000"/>
                  </a:srgbClr>
                </a:outerShdw>
              </a:effectLst>
            </p:spPr>
          </p:cxnSp>
          <p:sp>
            <p:nvSpPr>
              <p:cNvPr id="14" name="Rectangle 53"/>
              <p:cNvSpPr/>
              <p:nvPr/>
            </p:nvSpPr>
            <p:spPr>
              <a:xfrm>
                <a:off x="1241275" y="3709184"/>
                <a:ext cx="857127" cy="597886"/>
              </a:xfrm>
              <a:prstGeom prst="rect">
                <a:avLst/>
              </a:prstGeom>
            </p:spPr>
            <p:txBody>
              <a:bodyPr wrap="none">
                <a:spAutoFit/>
              </a:bodyPr>
              <a:lstStyle/>
              <a:p>
                <a:r>
                  <a:rPr lang="da-DK" sz="1600" b="1" dirty="0" smtClean="0">
                    <a:solidFill>
                      <a:prstClr val="black"/>
                    </a:solidFill>
                  </a:rPr>
                  <a:t>LC/MS</a:t>
                </a:r>
                <a:endParaRPr lang="en-GB" sz="1600" dirty="0"/>
              </a:p>
            </p:txBody>
          </p:sp>
          <p:pic>
            <p:nvPicPr>
              <p:cNvPr id="15" name="Picture 6" descr="http://holcapek.upce.cz/img/QqTOF_Bruke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37394" y="3125693"/>
                <a:ext cx="1665059" cy="1474542"/>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5" name="Gruppe 4"/>
          <p:cNvGrpSpPr/>
          <p:nvPr/>
        </p:nvGrpSpPr>
        <p:grpSpPr>
          <a:xfrm>
            <a:off x="3614228" y="2574172"/>
            <a:ext cx="5502077" cy="4204049"/>
            <a:chOff x="3614228" y="2574172"/>
            <a:chExt cx="5502077" cy="4204049"/>
          </a:xfrm>
        </p:grpSpPr>
        <p:grpSp>
          <p:nvGrpSpPr>
            <p:cNvPr id="24" name="Group 3"/>
            <p:cNvGrpSpPr/>
            <p:nvPr/>
          </p:nvGrpSpPr>
          <p:grpSpPr>
            <a:xfrm>
              <a:off x="6588224" y="3890539"/>
              <a:ext cx="2528081" cy="2634804"/>
              <a:chOff x="6588224" y="3890539"/>
              <a:chExt cx="2528081" cy="2634804"/>
            </a:xfrm>
          </p:grpSpPr>
          <p:grpSp>
            <p:nvGrpSpPr>
              <p:cNvPr id="25" name="Group 37"/>
              <p:cNvGrpSpPr/>
              <p:nvPr/>
            </p:nvGrpSpPr>
            <p:grpSpPr>
              <a:xfrm>
                <a:off x="7159430" y="3890539"/>
                <a:ext cx="1956875" cy="1197215"/>
                <a:chOff x="6141770" y="3890539"/>
                <a:chExt cx="1956875" cy="1197215"/>
              </a:xfrm>
            </p:grpSpPr>
            <p:cxnSp>
              <p:nvCxnSpPr>
                <p:cNvPr id="27" name="Straight Arrow Connector 40"/>
                <p:cNvCxnSpPr/>
                <p:nvPr/>
              </p:nvCxnSpPr>
              <p:spPr>
                <a:xfrm>
                  <a:off x="6141770" y="3890539"/>
                  <a:ext cx="0" cy="1197215"/>
                </a:xfrm>
                <a:prstGeom prst="straightConnector1">
                  <a:avLst/>
                </a:prstGeom>
                <a:noFill/>
                <a:ln w="25400" cap="flat" cmpd="sng" algn="ctr">
                  <a:solidFill>
                    <a:srgbClr val="1F497D">
                      <a:lumMod val="75000"/>
                    </a:srgbClr>
                  </a:solidFill>
                  <a:prstDash val="solid"/>
                  <a:tailEnd type="arrow"/>
                </a:ln>
                <a:effectLst>
                  <a:outerShdw blurRad="40000" dist="20000" dir="5400000" rotWithShape="0">
                    <a:srgbClr val="000000">
                      <a:alpha val="38000"/>
                    </a:srgbClr>
                  </a:outerShdw>
                </a:effectLst>
              </p:spPr>
            </p:cxnSp>
            <p:sp>
              <p:nvSpPr>
                <p:cNvPr id="28" name="TextBox 41"/>
                <p:cNvSpPr txBox="1"/>
                <p:nvPr/>
              </p:nvSpPr>
              <p:spPr>
                <a:xfrm>
                  <a:off x="6291740" y="4189064"/>
                  <a:ext cx="1806905" cy="474425"/>
                </a:xfrm>
                <a:prstGeom prst="rect">
                  <a:avLst/>
                </a:prstGeom>
                <a:noFill/>
              </p:spPr>
              <p:txBody>
                <a:bodyPr wrap="none" rtlCol="0">
                  <a:spAutoFit/>
                </a:bodyPr>
                <a:lstStyle/>
                <a:p>
                  <a:pPr algn="ctr"/>
                  <a:r>
                    <a:rPr lang="da-DK" sz="1100" b="1" dirty="0" err="1" smtClean="0">
                      <a:solidFill>
                        <a:prstClr val="black"/>
                      </a:solidFill>
                    </a:rPr>
                    <a:t>Metabolites</a:t>
                  </a:r>
                  <a:r>
                    <a:rPr lang="da-DK" sz="1100" b="1" dirty="0" smtClean="0">
                      <a:solidFill>
                        <a:prstClr val="black"/>
                      </a:solidFill>
                    </a:rPr>
                    <a:t> </a:t>
                  </a:r>
                  <a:r>
                    <a:rPr lang="da-DK" sz="1100" b="1" dirty="0" err="1" smtClean="0">
                      <a:solidFill>
                        <a:prstClr val="black"/>
                      </a:solidFill>
                    </a:rPr>
                    <a:t>identification</a:t>
                  </a:r>
                  <a:r>
                    <a:rPr lang="da-DK" sz="1100" b="1" dirty="0" smtClean="0">
                      <a:solidFill>
                        <a:prstClr val="black"/>
                      </a:solidFill>
                    </a:rPr>
                    <a:t> </a:t>
                  </a:r>
                </a:p>
              </p:txBody>
            </p:sp>
          </p:grpSp>
          <p:pic>
            <p:nvPicPr>
              <p:cNvPr id="26" name="Picture 46"/>
              <p:cNvPicPr/>
              <p:nvPr/>
            </p:nvPicPr>
            <p:blipFill>
              <a:blip r:embed="rId6">
                <a:extLst>
                  <a:ext uri="{28A0092B-C50C-407E-A947-70E740481C1C}">
                    <a14:useLocalDpi xmlns:a14="http://schemas.microsoft.com/office/drawing/2010/main" val="0"/>
                  </a:ext>
                </a:extLst>
              </a:blip>
              <a:srcRect/>
              <a:stretch>
                <a:fillRect/>
              </a:stretch>
            </p:blipFill>
            <p:spPr bwMode="auto">
              <a:xfrm>
                <a:off x="6588224" y="5087754"/>
                <a:ext cx="2088232" cy="1437589"/>
              </a:xfrm>
              <a:prstGeom prst="rect">
                <a:avLst/>
              </a:prstGeom>
              <a:noFill/>
              <a:ln>
                <a:noFill/>
              </a:ln>
            </p:spPr>
          </p:pic>
        </p:grpSp>
        <p:grpSp>
          <p:nvGrpSpPr>
            <p:cNvPr id="29" name="Group 8"/>
            <p:cNvGrpSpPr/>
            <p:nvPr/>
          </p:nvGrpSpPr>
          <p:grpSpPr>
            <a:xfrm>
              <a:off x="4590431" y="2574172"/>
              <a:ext cx="4102750" cy="1477645"/>
              <a:chOff x="4342978" y="2387042"/>
              <a:chExt cx="4102750" cy="1477645"/>
            </a:xfrm>
          </p:grpSpPr>
          <p:grpSp>
            <p:nvGrpSpPr>
              <p:cNvPr id="30" name="Group 31"/>
              <p:cNvGrpSpPr/>
              <p:nvPr/>
            </p:nvGrpSpPr>
            <p:grpSpPr>
              <a:xfrm>
                <a:off x="4342978" y="2739189"/>
                <a:ext cx="1790875" cy="572529"/>
                <a:chOff x="3406874" y="2821428"/>
                <a:chExt cx="1790875" cy="572529"/>
              </a:xfrm>
            </p:grpSpPr>
            <p:cxnSp>
              <p:nvCxnSpPr>
                <p:cNvPr id="32" name="Straight Arrow Connector 35"/>
                <p:cNvCxnSpPr/>
                <p:nvPr/>
              </p:nvCxnSpPr>
              <p:spPr>
                <a:xfrm>
                  <a:off x="3635896" y="3132700"/>
                  <a:ext cx="1361568" cy="0"/>
                </a:xfrm>
                <a:prstGeom prst="straightConnector1">
                  <a:avLst/>
                </a:prstGeom>
                <a:noFill/>
                <a:ln w="25400" cap="flat" cmpd="sng" algn="ctr">
                  <a:solidFill>
                    <a:srgbClr val="1F497D">
                      <a:lumMod val="75000"/>
                    </a:srgbClr>
                  </a:solidFill>
                  <a:prstDash val="solid"/>
                  <a:tailEnd type="arrow"/>
                </a:ln>
                <a:effectLst>
                  <a:outerShdw blurRad="40000" dist="20000" dir="5400000" rotWithShape="0">
                    <a:srgbClr val="000000">
                      <a:alpha val="38000"/>
                    </a:srgbClr>
                  </a:outerShdw>
                </a:effectLst>
              </p:spPr>
            </p:cxnSp>
            <p:sp>
              <p:nvSpPr>
                <p:cNvPr id="33" name="TextBox 36"/>
                <p:cNvSpPr txBox="1"/>
                <p:nvPr/>
              </p:nvSpPr>
              <p:spPr>
                <a:xfrm>
                  <a:off x="3406874" y="2821428"/>
                  <a:ext cx="1790875" cy="572529"/>
                </a:xfrm>
                <a:prstGeom prst="rect">
                  <a:avLst/>
                </a:prstGeom>
                <a:noFill/>
              </p:spPr>
              <p:txBody>
                <a:bodyPr wrap="none" rtlCol="0">
                  <a:spAutoFit/>
                </a:bodyPr>
                <a:lstStyle/>
                <a:p>
                  <a:pPr algn="ctr">
                    <a:lnSpc>
                      <a:spcPct val="150000"/>
                    </a:lnSpc>
                  </a:pPr>
                  <a:r>
                    <a:rPr lang="da-DK" sz="1100" b="1" dirty="0" err="1" smtClean="0">
                      <a:solidFill>
                        <a:prstClr val="black"/>
                      </a:solidFill>
                    </a:rPr>
                    <a:t>Multivariate</a:t>
                  </a:r>
                  <a:r>
                    <a:rPr lang="da-DK" sz="1100" b="1" dirty="0" smtClean="0">
                      <a:solidFill>
                        <a:prstClr val="black"/>
                      </a:solidFill>
                    </a:rPr>
                    <a:t> data </a:t>
                  </a:r>
                  <a:r>
                    <a:rPr lang="da-DK" sz="1100" b="1" dirty="0" err="1" smtClean="0">
                      <a:solidFill>
                        <a:prstClr val="black"/>
                      </a:solidFill>
                    </a:rPr>
                    <a:t>analysis</a:t>
                  </a:r>
                  <a:endParaRPr lang="da-DK" sz="1100" b="1" dirty="0">
                    <a:solidFill>
                      <a:prstClr val="black"/>
                    </a:solidFill>
                  </a:endParaRPr>
                </a:p>
                <a:p>
                  <a:pPr algn="ctr">
                    <a:lnSpc>
                      <a:spcPct val="150000"/>
                    </a:lnSpc>
                  </a:pPr>
                  <a:r>
                    <a:rPr lang="da-DK" sz="1100" b="1" dirty="0" smtClean="0">
                      <a:solidFill>
                        <a:prstClr val="black"/>
                      </a:solidFill>
                    </a:rPr>
                    <a:t>(PCA &amp; PLS-DA)</a:t>
                  </a:r>
                </a:p>
              </p:txBody>
            </p:sp>
          </p:grpSp>
          <p:pic>
            <p:nvPicPr>
              <p:cNvPr id="31" name="Picture 47"/>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44208" y="2387042"/>
                <a:ext cx="2001520" cy="1477645"/>
              </a:xfrm>
              <a:prstGeom prst="rect">
                <a:avLst/>
              </a:prstGeom>
              <a:noFill/>
              <a:ln>
                <a:noFill/>
              </a:ln>
            </p:spPr>
          </p:pic>
        </p:grpSp>
        <p:grpSp>
          <p:nvGrpSpPr>
            <p:cNvPr id="34" name="Group 13"/>
            <p:cNvGrpSpPr/>
            <p:nvPr/>
          </p:nvGrpSpPr>
          <p:grpSpPr>
            <a:xfrm>
              <a:off x="3614228" y="5181831"/>
              <a:ext cx="3077433" cy="1596390"/>
              <a:chOff x="3366775" y="4994701"/>
              <a:chExt cx="3077433" cy="1596390"/>
            </a:xfrm>
          </p:grpSpPr>
          <p:grpSp>
            <p:nvGrpSpPr>
              <p:cNvPr id="35" name="Group 42"/>
              <p:cNvGrpSpPr/>
              <p:nvPr/>
            </p:nvGrpSpPr>
            <p:grpSpPr>
              <a:xfrm>
                <a:off x="5202247" y="5609088"/>
                <a:ext cx="1241961" cy="234857"/>
                <a:chOff x="1828800" y="5806543"/>
                <a:chExt cx="1379595" cy="261610"/>
              </a:xfrm>
            </p:grpSpPr>
            <p:cxnSp>
              <p:nvCxnSpPr>
                <p:cNvPr id="37" name="Straight Arrow Connector 44"/>
                <p:cNvCxnSpPr/>
                <p:nvPr/>
              </p:nvCxnSpPr>
              <p:spPr>
                <a:xfrm flipH="1">
                  <a:off x="1828800" y="6065168"/>
                  <a:ext cx="1313909" cy="0"/>
                </a:xfrm>
                <a:prstGeom prst="straightConnector1">
                  <a:avLst/>
                </a:prstGeom>
                <a:noFill/>
                <a:ln w="25400" cap="flat" cmpd="sng" algn="ctr">
                  <a:solidFill>
                    <a:srgbClr val="1F497D">
                      <a:lumMod val="75000"/>
                    </a:srgbClr>
                  </a:solidFill>
                  <a:prstDash val="solid"/>
                  <a:tailEnd type="arrow"/>
                </a:ln>
                <a:effectLst>
                  <a:outerShdw blurRad="40000" dist="20000" dir="5400000" rotWithShape="0">
                    <a:srgbClr val="000000">
                      <a:alpha val="38000"/>
                    </a:srgbClr>
                  </a:outerShdw>
                </a:effectLst>
              </p:spPr>
            </p:cxnSp>
            <p:sp>
              <p:nvSpPr>
                <p:cNvPr id="38" name="TextBox 45"/>
                <p:cNvSpPr txBox="1"/>
                <p:nvPr/>
              </p:nvSpPr>
              <p:spPr>
                <a:xfrm>
                  <a:off x="1856743" y="5806543"/>
                  <a:ext cx="1351652" cy="261610"/>
                </a:xfrm>
                <a:prstGeom prst="rect">
                  <a:avLst/>
                </a:prstGeom>
                <a:noFill/>
              </p:spPr>
              <p:txBody>
                <a:bodyPr wrap="none" rtlCol="0">
                  <a:spAutoFit/>
                </a:bodyPr>
                <a:lstStyle/>
                <a:p>
                  <a:pPr algn="ctr"/>
                  <a:r>
                    <a:rPr lang="da-DK" sz="1100" b="1" dirty="0" err="1" smtClean="0">
                      <a:solidFill>
                        <a:prstClr val="black"/>
                      </a:solidFill>
                    </a:rPr>
                    <a:t>Pathway</a:t>
                  </a:r>
                  <a:r>
                    <a:rPr lang="da-DK" sz="1100" b="1" dirty="0" smtClean="0">
                      <a:solidFill>
                        <a:prstClr val="black"/>
                      </a:solidFill>
                    </a:rPr>
                    <a:t> </a:t>
                  </a:r>
                  <a:r>
                    <a:rPr lang="da-DK" sz="1100" b="1" dirty="0" err="1" smtClean="0">
                      <a:solidFill>
                        <a:prstClr val="black"/>
                      </a:solidFill>
                    </a:rPr>
                    <a:t>analysis</a:t>
                  </a:r>
                  <a:endParaRPr lang="da-DK" sz="1100" b="1" dirty="0" smtClean="0">
                    <a:solidFill>
                      <a:prstClr val="black"/>
                    </a:solidFill>
                  </a:endParaRPr>
                </a:p>
              </p:txBody>
            </p:sp>
          </p:grpSp>
          <p:pic>
            <p:nvPicPr>
              <p:cNvPr id="36" name="Picture 49"/>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366775" y="4994701"/>
                <a:ext cx="1909445" cy="1596390"/>
              </a:xfrm>
              <a:prstGeom prst="rect">
                <a:avLst/>
              </a:prstGeom>
              <a:noFill/>
              <a:ln>
                <a:noFill/>
              </a:ln>
            </p:spPr>
          </p:pic>
        </p:grpSp>
      </p:grpSp>
      <p:sp>
        <p:nvSpPr>
          <p:cNvPr id="39" name="Rektangel 38"/>
          <p:cNvSpPr/>
          <p:nvPr/>
        </p:nvSpPr>
        <p:spPr>
          <a:xfrm>
            <a:off x="1632906" y="6037853"/>
            <a:ext cx="1983525" cy="461665"/>
          </a:xfrm>
          <a:prstGeom prst="rect">
            <a:avLst/>
          </a:prstGeom>
        </p:spPr>
        <p:txBody>
          <a:bodyPr wrap="square">
            <a:spAutoFit/>
          </a:bodyPr>
          <a:lstStyle/>
          <a:p>
            <a:pPr>
              <a:lnSpc>
                <a:spcPct val="100000"/>
              </a:lnSpc>
            </a:pPr>
            <a:r>
              <a:rPr lang="da-DK" sz="1200" b="1" dirty="0"/>
              <a:t>(</a:t>
            </a:r>
            <a:r>
              <a:rPr lang="da-DK" sz="1200" b="1" dirty="0">
                <a:solidFill>
                  <a:prstClr val="black"/>
                </a:solidFill>
              </a:rPr>
              <a:t>Agilent Technologies, 7200 Q-</a:t>
            </a:r>
            <a:r>
              <a:rPr lang="da-DK" sz="1200" b="1" dirty="0" err="1">
                <a:solidFill>
                  <a:prstClr val="black"/>
                </a:solidFill>
              </a:rPr>
              <a:t>ToF</a:t>
            </a:r>
            <a:r>
              <a:rPr lang="da-DK" sz="1200" b="1" dirty="0">
                <a:solidFill>
                  <a:prstClr val="black"/>
                </a:solidFill>
              </a:rPr>
              <a:t> GC/MS)</a:t>
            </a:r>
            <a:r>
              <a:rPr lang="da-DK" sz="1200" b="1" dirty="0"/>
              <a:t> </a:t>
            </a:r>
            <a:endParaRPr lang="en-GB" sz="1200" dirty="0"/>
          </a:p>
        </p:txBody>
      </p:sp>
      <p:sp>
        <p:nvSpPr>
          <p:cNvPr id="40" name="Rektangel 39"/>
          <p:cNvSpPr/>
          <p:nvPr/>
        </p:nvSpPr>
        <p:spPr>
          <a:xfrm>
            <a:off x="2197510" y="2132227"/>
            <a:ext cx="1595821" cy="276999"/>
          </a:xfrm>
          <a:prstGeom prst="rect">
            <a:avLst/>
          </a:prstGeom>
        </p:spPr>
        <p:txBody>
          <a:bodyPr wrap="none">
            <a:spAutoFit/>
          </a:bodyPr>
          <a:lstStyle/>
          <a:p>
            <a:r>
              <a:rPr lang="en-GB" sz="1200" b="1" dirty="0" smtClean="0"/>
              <a:t>Bruker, 600 </a:t>
            </a:r>
            <a:r>
              <a:rPr lang="en-GB" sz="1200" b="1" dirty="0"/>
              <a:t>MHz NMR</a:t>
            </a:r>
          </a:p>
        </p:txBody>
      </p:sp>
      <p:sp>
        <p:nvSpPr>
          <p:cNvPr id="41" name="Rektangel 40"/>
          <p:cNvSpPr/>
          <p:nvPr/>
        </p:nvSpPr>
        <p:spPr>
          <a:xfrm>
            <a:off x="2096116" y="4059628"/>
            <a:ext cx="3353583" cy="646331"/>
          </a:xfrm>
          <a:prstGeom prst="rect">
            <a:avLst/>
          </a:prstGeom>
        </p:spPr>
        <p:txBody>
          <a:bodyPr wrap="square">
            <a:spAutoFit/>
          </a:bodyPr>
          <a:lstStyle/>
          <a:p>
            <a:pPr>
              <a:lnSpc>
                <a:spcPct val="100000"/>
              </a:lnSpc>
            </a:pPr>
            <a:r>
              <a:rPr lang="da-DK" sz="1200" b="1" dirty="0">
                <a:solidFill>
                  <a:prstClr val="black"/>
                </a:solidFill>
              </a:rPr>
              <a:t>(</a:t>
            </a:r>
            <a:r>
              <a:rPr lang="da-DK" sz="1200" b="1" dirty="0" err="1">
                <a:solidFill>
                  <a:prstClr val="black"/>
                </a:solidFill>
              </a:rPr>
              <a:t>Bruker</a:t>
            </a:r>
            <a:r>
              <a:rPr lang="da-DK" sz="1200" b="1" dirty="0">
                <a:solidFill>
                  <a:prstClr val="black"/>
                </a:solidFill>
              </a:rPr>
              <a:t>, LC-MS </a:t>
            </a:r>
            <a:r>
              <a:rPr lang="da-DK" sz="1200" b="1" dirty="0" err="1">
                <a:solidFill>
                  <a:prstClr val="black"/>
                </a:solidFill>
              </a:rPr>
              <a:t>mikrOToF</a:t>
            </a:r>
            <a:r>
              <a:rPr lang="da-DK" sz="1200" b="1" dirty="0">
                <a:solidFill>
                  <a:prstClr val="black"/>
                </a:solidFill>
              </a:rPr>
              <a:t>-Q)</a:t>
            </a:r>
            <a:r>
              <a:rPr lang="da-DK" sz="1200" b="1" dirty="0"/>
              <a:t> </a:t>
            </a:r>
            <a:endParaRPr lang="en-GB" sz="1200" dirty="0"/>
          </a:p>
          <a:p>
            <a:pPr>
              <a:lnSpc>
                <a:spcPct val="100000"/>
              </a:lnSpc>
            </a:pPr>
            <a:r>
              <a:rPr lang="da-DK" sz="1200" b="1" dirty="0" smtClean="0"/>
              <a:t>(</a:t>
            </a:r>
            <a:r>
              <a:rPr lang="da-DK" sz="1200" b="1" dirty="0">
                <a:solidFill>
                  <a:prstClr val="black"/>
                </a:solidFill>
              </a:rPr>
              <a:t>Agilent Technologies, </a:t>
            </a:r>
            <a:r>
              <a:rPr lang="da-DK" sz="1200" b="1" dirty="0" smtClean="0">
                <a:solidFill>
                  <a:prstClr val="black"/>
                </a:solidFill>
              </a:rPr>
              <a:t>QQQ LC/MS 6495)</a:t>
            </a:r>
          </a:p>
          <a:p>
            <a:pPr>
              <a:lnSpc>
                <a:spcPct val="100000"/>
              </a:lnSpc>
            </a:pPr>
            <a:r>
              <a:rPr lang="da-DK" sz="1200" b="1" dirty="0" smtClean="0">
                <a:solidFill>
                  <a:prstClr val="black"/>
                </a:solidFill>
              </a:rPr>
              <a:t>(Agilent Technologies, 2D-LC-MS </a:t>
            </a:r>
            <a:r>
              <a:rPr lang="da-DK" sz="1200" b="1" dirty="0" err="1" smtClean="0">
                <a:solidFill>
                  <a:prstClr val="black"/>
                </a:solidFill>
              </a:rPr>
              <a:t>IMToF</a:t>
            </a:r>
            <a:r>
              <a:rPr lang="da-DK" sz="1200" b="1" dirty="0" smtClean="0">
                <a:solidFill>
                  <a:prstClr val="black"/>
                </a:solidFill>
              </a:rPr>
              <a:t> 6560)</a:t>
            </a:r>
          </a:p>
        </p:txBody>
      </p:sp>
    </p:spTree>
    <p:extLst>
      <p:ext uri="{BB962C8B-B14F-4D97-AF65-F5344CB8AC3E}">
        <p14:creationId xmlns:p14="http://schemas.microsoft.com/office/powerpoint/2010/main" val="63508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endParaRPr lang="en-GB"/>
          </a:p>
        </p:txBody>
      </p:sp>
      <p:sp>
        <p:nvSpPr>
          <p:cNvPr id="5" name="Rectangle 3"/>
          <p:cNvSpPr txBox="1">
            <a:spLocks noChangeArrowheads="1"/>
          </p:cNvSpPr>
          <p:nvPr/>
        </p:nvSpPr>
        <p:spPr bwMode="auto">
          <a:xfrm>
            <a:off x="179512" y="548680"/>
            <a:ext cx="8568952" cy="1431776"/>
          </a:xfrm>
          <a:prstGeom prst="rect">
            <a:avLst/>
          </a:prstGeom>
          <a:noFill/>
          <a:ln w="9525">
            <a:noFill/>
            <a:miter lim="800000"/>
            <a:headEnd/>
            <a:tailEnd/>
          </a:ln>
        </p:spPr>
        <p:txBody>
          <a:bodyPr lIns="0" tIns="0" rIns="0" bIns="0"/>
          <a:lstStyle/>
          <a:p>
            <a:pPr marL="174625" indent="-174625" algn="ctr" fontAlgn="base">
              <a:lnSpc>
                <a:spcPts val="2100"/>
              </a:lnSpc>
              <a:spcBef>
                <a:spcPct val="0"/>
              </a:spcBef>
              <a:spcAft>
                <a:spcPct val="0"/>
              </a:spcAft>
              <a:buFont typeface="AU Passata" pitchFamily="34" charset="0"/>
              <a:buNone/>
              <a:defRPr/>
            </a:pPr>
            <a:endParaRPr lang="en-US" sz="2400" u="sng" kern="0" dirty="0" smtClean="0">
              <a:solidFill>
                <a:srgbClr val="03428E"/>
              </a:solidFill>
              <a:latin typeface="+mj-lt"/>
            </a:endParaRPr>
          </a:p>
          <a:p>
            <a:pPr marL="174625" indent="-174625" algn="ctr" fontAlgn="base">
              <a:spcBef>
                <a:spcPct val="0"/>
              </a:spcBef>
              <a:spcAft>
                <a:spcPct val="0"/>
              </a:spcAft>
              <a:buFont typeface="AU Passata" pitchFamily="34" charset="0"/>
              <a:buNone/>
              <a:defRPr/>
            </a:pPr>
            <a:r>
              <a:rPr lang="en-GB" sz="2000" b="1" kern="0" dirty="0" smtClean="0">
                <a:latin typeface="+mj-lt"/>
                <a:cs typeface="Arial" pitchFamily="34" charset="0"/>
              </a:rPr>
              <a:t>Dairy Health – Human intervention </a:t>
            </a:r>
            <a:endParaRPr lang="da-DK" sz="2000" b="1" kern="0" dirty="0">
              <a:latin typeface="+mj-lt"/>
            </a:endParaRPr>
          </a:p>
          <a:p>
            <a:pPr fontAlgn="base">
              <a:spcBef>
                <a:spcPct val="0"/>
              </a:spcBef>
              <a:spcAft>
                <a:spcPct val="0"/>
              </a:spcAft>
              <a:defRPr/>
            </a:pPr>
            <a:endParaRPr lang="da-DK" sz="2400" kern="0" dirty="0">
              <a:solidFill>
                <a:srgbClr val="03428E"/>
              </a:solidFill>
              <a:latin typeface="+mj-l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502" y="1628967"/>
            <a:ext cx="8124825" cy="4772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Ellipse 11"/>
          <p:cNvSpPr/>
          <p:nvPr/>
        </p:nvSpPr>
        <p:spPr bwMode="auto">
          <a:xfrm>
            <a:off x="6876256" y="4453906"/>
            <a:ext cx="360040" cy="343246"/>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
        <p:nvSpPr>
          <p:cNvPr id="13" name="Ellipse 12"/>
          <p:cNvSpPr/>
          <p:nvPr/>
        </p:nvSpPr>
        <p:spPr bwMode="auto">
          <a:xfrm>
            <a:off x="6876256" y="5517232"/>
            <a:ext cx="360040" cy="343246"/>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
        <p:nvSpPr>
          <p:cNvPr id="2" name="Tekstboks 1"/>
          <p:cNvSpPr txBox="1"/>
          <p:nvPr/>
        </p:nvSpPr>
        <p:spPr>
          <a:xfrm>
            <a:off x="1907704" y="3462243"/>
            <a:ext cx="792088" cy="220573"/>
          </a:xfrm>
          <a:prstGeom prst="rect">
            <a:avLst/>
          </a:prstGeom>
          <a:solidFill>
            <a:schemeClr val="accent1"/>
          </a:solidFill>
        </p:spPr>
        <p:txBody>
          <a:bodyPr wrap="square" lIns="0" rIns="0" rtlCol="0">
            <a:spAutoFit/>
          </a:bodyPr>
          <a:lstStyle/>
          <a:p>
            <a:pPr>
              <a:lnSpc>
                <a:spcPts val="1000"/>
              </a:lnSpc>
            </a:pPr>
            <a:r>
              <a:rPr lang="da-DK" sz="1400" dirty="0" smtClean="0">
                <a:latin typeface="Calibri" panose="020F0502020204030204" pitchFamily="34" charset="0"/>
              </a:rPr>
              <a:t>LF + </a:t>
            </a:r>
            <a:r>
              <a:rPr lang="da-DK" sz="1400" dirty="0" err="1">
                <a:latin typeface="Calibri" panose="020F0502020204030204" pitchFamily="34" charset="0"/>
              </a:rPr>
              <a:t>W</a:t>
            </a:r>
            <a:r>
              <a:rPr lang="da-DK" sz="1400" dirty="0" err="1" smtClean="0">
                <a:latin typeface="Calibri" panose="020F0502020204030204" pitchFamily="34" charset="0"/>
              </a:rPr>
              <a:t>hey</a:t>
            </a:r>
            <a:endParaRPr lang="en-GB" sz="1400" dirty="0">
              <a:latin typeface="Calibri" panose="020F0502020204030204" pitchFamily="34" charset="0"/>
            </a:endParaRPr>
          </a:p>
        </p:txBody>
      </p:sp>
      <p:sp>
        <p:nvSpPr>
          <p:cNvPr id="8" name="Tekstboks 7"/>
          <p:cNvSpPr txBox="1"/>
          <p:nvPr/>
        </p:nvSpPr>
        <p:spPr>
          <a:xfrm>
            <a:off x="3131840" y="3449390"/>
            <a:ext cx="936104" cy="220573"/>
          </a:xfrm>
          <a:prstGeom prst="rect">
            <a:avLst/>
          </a:prstGeom>
          <a:solidFill>
            <a:schemeClr val="accent1"/>
          </a:solidFill>
        </p:spPr>
        <p:txBody>
          <a:bodyPr wrap="square" lIns="0" rIns="0" rtlCol="0">
            <a:spAutoFit/>
          </a:bodyPr>
          <a:lstStyle/>
          <a:p>
            <a:pPr>
              <a:lnSpc>
                <a:spcPts val="1000"/>
              </a:lnSpc>
            </a:pPr>
            <a:r>
              <a:rPr lang="da-DK" sz="1400" dirty="0" smtClean="0">
                <a:latin typeface="Calibri" panose="020F0502020204030204" pitchFamily="34" charset="0"/>
              </a:rPr>
              <a:t>HF + </a:t>
            </a:r>
            <a:r>
              <a:rPr lang="da-DK" sz="1400" dirty="0" err="1">
                <a:latin typeface="Calibri" panose="020F0502020204030204" pitchFamily="34" charset="0"/>
              </a:rPr>
              <a:t>W</a:t>
            </a:r>
            <a:r>
              <a:rPr lang="da-DK" sz="1400" dirty="0" err="1" smtClean="0">
                <a:latin typeface="Calibri" panose="020F0502020204030204" pitchFamily="34" charset="0"/>
              </a:rPr>
              <a:t>hey</a:t>
            </a:r>
            <a:endParaRPr lang="en-GB" sz="1400" dirty="0">
              <a:latin typeface="Calibri" panose="020F0502020204030204" pitchFamily="34" charset="0"/>
            </a:endParaRPr>
          </a:p>
        </p:txBody>
      </p:sp>
    </p:spTree>
    <p:extLst>
      <p:ext uri="{BB962C8B-B14F-4D97-AF65-F5344CB8AC3E}">
        <p14:creationId xmlns:p14="http://schemas.microsoft.com/office/powerpoint/2010/main" val="14102008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23528" y="836712"/>
            <a:ext cx="8421688" cy="949325"/>
          </a:xfrm>
        </p:spPr>
        <p:txBody>
          <a:bodyPr/>
          <a:lstStyle/>
          <a:p>
            <a:r>
              <a:rPr lang="da-DK" dirty="0" smtClean="0">
                <a:solidFill>
                  <a:schemeClr val="tx1"/>
                </a:solidFill>
              </a:rPr>
              <a:t>NMR </a:t>
            </a:r>
            <a:r>
              <a:rPr lang="da-DK" dirty="0" err="1" smtClean="0">
                <a:solidFill>
                  <a:schemeClr val="tx1"/>
                </a:solidFill>
              </a:rPr>
              <a:t>analysis</a:t>
            </a:r>
            <a:r>
              <a:rPr lang="da-DK" dirty="0" smtClean="0">
                <a:solidFill>
                  <a:schemeClr val="tx1"/>
                </a:solidFill>
              </a:rPr>
              <a:t>: </a:t>
            </a:r>
            <a:r>
              <a:rPr lang="da-DK" dirty="0" err="1" smtClean="0">
                <a:solidFill>
                  <a:schemeClr val="tx1"/>
                </a:solidFill>
              </a:rPr>
              <a:t>metabolome</a:t>
            </a:r>
            <a:r>
              <a:rPr lang="da-DK" dirty="0" smtClean="0">
                <a:solidFill>
                  <a:schemeClr val="tx1"/>
                </a:solidFill>
              </a:rPr>
              <a:t> </a:t>
            </a:r>
            <a:r>
              <a:rPr lang="da-DK" dirty="0" err="1" smtClean="0">
                <a:solidFill>
                  <a:schemeClr val="tx1"/>
                </a:solidFill>
              </a:rPr>
              <a:t>after</a:t>
            </a:r>
            <a:r>
              <a:rPr lang="da-DK" dirty="0" smtClean="0">
                <a:solidFill>
                  <a:schemeClr val="tx1"/>
                </a:solidFill>
              </a:rPr>
              <a:t> 12 </a:t>
            </a:r>
            <a:r>
              <a:rPr lang="da-DK" dirty="0" err="1" smtClean="0">
                <a:solidFill>
                  <a:schemeClr val="tx1"/>
                </a:solidFill>
              </a:rPr>
              <a:t>weeks</a:t>
            </a:r>
            <a:r>
              <a:rPr lang="da-DK" dirty="0" smtClean="0">
                <a:solidFill>
                  <a:schemeClr val="tx1"/>
                </a:solidFill>
              </a:rPr>
              <a:t> of intervention</a:t>
            </a:r>
            <a:endParaRPr lang="en-GB" dirty="0"/>
          </a:p>
        </p:txBody>
      </p:sp>
      <p:pic>
        <p:nvPicPr>
          <p:cNvPr id="6" name="Picture 20"/>
          <p:cNvPicPr/>
          <p:nvPr/>
        </p:nvPicPr>
        <p:blipFill>
          <a:blip r:embed="rId2">
            <a:extLst>
              <a:ext uri="{28A0092B-C50C-407E-A947-70E740481C1C}">
                <a14:useLocalDpi xmlns:a14="http://schemas.microsoft.com/office/drawing/2010/main" val="0"/>
              </a:ext>
            </a:extLst>
          </a:blip>
          <a:srcRect/>
          <a:stretch>
            <a:fillRect/>
          </a:stretch>
        </p:blipFill>
        <p:spPr bwMode="auto">
          <a:xfrm>
            <a:off x="4644008" y="2473340"/>
            <a:ext cx="4464496" cy="2683852"/>
          </a:xfrm>
          <a:prstGeom prst="rect">
            <a:avLst/>
          </a:prstGeom>
          <a:noFill/>
          <a:ln>
            <a:noFill/>
          </a:ln>
        </p:spPr>
      </p:pic>
      <p:sp>
        <p:nvSpPr>
          <p:cNvPr id="7" name="TextBox 21"/>
          <p:cNvSpPr txBox="1"/>
          <p:nvPr/>
        </p:nvSpPr>
        <p:spPr>
          <a:xfrm>
            <a:off x="8460432" y="4271713"/>
            <a:ext cx="582211" cy="415498"/>
          </a:xfrm>
          <a:prstGeom prst="rect">
            <a:avLst/>
          </a:prstGeom>
          <a:noFill/>
        </p:spPr>
        <p:txBody>
          <a:bodyPr wrap="none" rtlCol="0">
            <a:spAutoFit/>
          </a:bodyPr>
          <a:lstStyle/>
          <a:p>
            <a:pPr algn="ctr" fontAlgn="base">
              <a:lnSpc>
                <a:spcPct val="150000"/>
              </a:lnSpc>
              <a:spcBef>
                <a:spcPct val="0"/>
              </a:spcBef>
              <a:spcAft>
                <a:spcPct val="0"/>
              </a:spcAft>
              <a:defRPr/>
            </a:pPr>
            <a:r>
              <a:rPr lang="en-GB" sz="1400" kern="0" dirty="0" smtClean="0">
                <a:solidFill>
                  <a:srgbClr val="FF0000"/>
                </a:solidFill>
                <a:latin typeface="Arial" pitchFamily="34" charset="0"/>
                <a:cs typeface="Arial" pitchFamily="34" charset="0"/>
              </a:rPr>
              <a:t>urine</a:t>
            </a:r>
            <a:endParaRPr lang="da-DK" sz="1400" kern="0" dirty="0">
              <a:solidFill>
                <a:srgbClr val="FF0000"/>
              </a:solidFill>
              <a:latin typeface="Arial" pitchFamily="34" charset="0"/>
              <a:cs typeface="Arial" pitchFamily="34" charset="0"/>
            </a:endParaRPr>
          </a:p>
        </p:txBody>
      </p:sp>
      <p:pic>
        <p:nvPicPr>
          <p:cNvPr id="8" name="Picture 22"/>
          <p:cNvPicPr/>
          <p:nvPr/>
        </p:nvPicPr>
        <p:blipFill>
          <a:blip r:embed="rId3">
            <a:extLst>
              <a:ext uri="{28A0092B-C50C-407E-A947-70E740481C1C}">
                <a14:useLocalDpi xmlns:a14="http://schemas.microsoft.com/office/drawing/2010/main" val="0"/>
              </a:ext>
            </a:extLst>
          </a:blip>
          <a:srcRect/>
          <a:stretch>
            <a:fillRect/>
          </a:stretch>
        </p:blipFill>
        <p:spPr bwMode="auto">
          <a:xfrm>
            <a:off x="35496" y="2510802"/>
            <a:ext cx="4032448" cy="2646390"/>
          </a:xfrm>
          <a:prstGeom prst="rect">
            <a:avLst/>
          </a:prstGeom>
          <a:noFill/>
          <a:ln>
            <a:noFill/>
          </a:ln>
        </p:spPr>
      </p:pic>
      <p:sp>
        <p:nvSpPr>
          <p:cNvPr id="9" name="TextBox 23"/>
          <p:cNvSpPr txBox="1"/>
          <p:nvPr/>
        </p:nvSpPr>
        <p:spPr>
          <a:xfrm>
            <a:off x="3297545" y="4271713"/>
            <a:ext cx="761747" cy="415498"/>
          </a:xfrm>
          <a:prstGeom prst="rect">
            <a:avLst/>
          </a:prstGeom>
          <a:noFill/>
        </p:spPr>
        <p:txBody>
          <a:bodyPr wrap="none" rtlCol="0">
            <a:spAutoFit/>
          </a:bodyPr>
          <a:lstStyle/>
          <a:p>
            <a:pPr algn="ctr" fontAlgn="base">
              <a:lnSpc>
                <a:spcPct val="150000"/>
              </a:lnSpc>
              <a:spcBef>
                <a:spcPct val="0"/>
              </a:spcBef>
              <a:spcAft>
                <a:spcPct val="0"/>
              </a:spcAft>
              <a:defRPr/>
            </a:pPr>
            <a:r>
              <a:rPr lang="en-GB" sz="1400" kern="0" dirty="0" smtClean="0">
                <a:solidFill>
                  <a:srgbClr val="FF0000"/>
                </a:solidFill>
                <a:latin typeface="Arial" pitchFamily="34" charset="0"/>
                <a:cs typeface="Arial" pitchFamily="34" charset="0"/>
              </a:rPr>
              <a:t>plasma</a:t>
            </a:r>
            <a:endParaRPr lang="da-DK" sz="1400" kern="0" dirty="0">
              <a:solidFill>
                <a:srgbClr val="FF0000"/>
              </a:solidFill>
              <a:latin typeface="Arial" pitchFamily="34" charset="0"/>
              <a:cs typeface="Arial" pitchFamily="34" charset="0"/>
            </a:endParaRPr>
          </a:p>
        </p:txBody>
      </p:sp>
      <p:sp>
        <p:nvSpPr>
          <p:cNvPr id="10" name="Rectangle 24"/>
          <p:cNvSpPr/>
          <p:nvPr/>
        </p:nvSpPr>
        <p:spPr>
          <a:xfrm>
            <a:off x="0" y="6222538"/>
            <a:ext cx="3705560" cy="415498"/>
          </a:xfrm>
          <a:prstGeom prst="rect">
            <a:avLst/>
          </a:prstGeom>
        </p:spPr>
        <p:txBody>
          <a:bodyPr wrap="square">
            <a:spAutoFit/>
          </a:bodyPr>
          <a:lstStyle/>
          <a:p>
            <a:pPr algn="ctr">
              <a:lnSpc>
                <a:spcPct val="150000"/>
              </a:lnSpc>
            </a:pPr>
            <a:r>
              <a:rPr lang="da-DK" sz="1400" b="1" dirty="0" smtClean="0">
                <a:cs typeface="Arial" panose="020B0604020202020204" pitchFamily="34" charset="0"/>
              </a:rPr>
              <a:t>No differences in </a:t>
            </a:r>
            <a:r>
              <a:rPr lang="da-DK" sz="1400" b="1" dirty="0" err="1" smtClean="0">
                <a:cs typeface="Arial" panose="020B0604020202020204" pitchFamily="34" charset="0"/>
              </a:rPr>
              <a:t>metabolic</a:t>
            </a:r>
            <a:r>
              <a:rPr lang="da-DK" sz="1400" b="1" dirty="0" smtClean="0">
                <a:cs typeface="Arial" panose="020B0604020202020204" pitchFamily="34" charset="0"/>
              </a:rPr>
              <a:t> profiles</a:t>
            </a:r>
            <a:endParaRPr lang="da-DK" sz="1400" b="1" dirty="0">
              <a:cs typeface="Arial" panose="020B0604020202020204" pitchFamily="34" charset="0"/>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4250" y="5919690"/>
            <a:ext cx="1809750" cy="933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249" y="5269524"/>
            <a:ext cx="4755257" cy="527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Ellipse 10"/>
          <p:cNvSpPr/>
          <p:nvPr/>
        </p:nvSpPr>
        <p:spPr bwMode="auto">
          <a:xfrm>
            <a:off x="3416205" y="5517232"/>
            <a:ext cx="360040" cy="343246"/>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Tree>
    <p:extLst>
      <p:ext uri="{BB962C8B-B14F-4D97-AF65-F5344CB8AC3E}">
        <p14:creationId xmlns:p14="http://schemas.microsoft.com/office/powerpoint/2010/main" val="6598086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74520" y="764704"/>
            <a:ext cx="8421688" cy="949325"/>
          </a:xfrm>
        </p:spPr>
        <p:txBody>
          <a:bodyPr/>
          <a:lstStyle/>
          <a:p>
            <a:r>
              <a:rPr lang="da-DK" dirty="0" smtClean="0">
                <a:solidFill>
                  <a:schemeClr val="tx1"/>
                </a:solidFill>
              </a:rPr>
              <a:t>LC-MS: </a:t>
            </a:r>
            <a:r>
              <a:rPr lang="da-DK" dirty="0" err="1" smtClean="0">
                <a:solidFill>
                  <a:schemeClr val="tx1"/>
                </a:solidFill>
              </a:rPr>
              <a:t>Metabolome</a:t>
            </a:r>
            <a:r>
              <a:rPr lang="da-DK" dirty="0" smtClean="0">
                <a:solidFill>
                  <a:schemeClr val="tx1"/>
                </a:solidFill>
              </a:rPr>
              <a:t> </a:t>
            </a:r>
            <a:r>
              <a:rPr lang="da-DK" dirty="0" err="1" smtClean="0">
                <a:solidFill>
                  <a:schemeClr val="tx1"/>
                </a:solidFill>
              </a:rPr>
              <a:t>after</a:t>
            </a:r>
            <a:r>
              <a:rPr lang="da-DK" dirty="0" smtClean="0">
                <a:solidFill>
                  <a:schemeClr val="tx1"/>
                </a:solidFill>
              </a:rPr>
              <a:t> 12 </a:t>
            </a:r>
            <a:r>
              <a:rPr lang="da-DK" dirty="0" err="1" smtClean="0">
                <a:solidFill>
                  <a:schemeClr val="tx1"/>
                </a:solidFill>
              </a:rPr>
              <a:t>weeks</a:t>
            </a:r>
            <a:r>
              <a:rPr lang="da-DK" dirty="0" smtClean="0">
                <a:solidFill>
                  <a:schemeClr val="tx1"/>
                </a:solidFill>
              </a:rPr>
              <a:t> intervention </a:t>
            </a:r>
            <a:br>
              <a:rPr lang="da-DK" dirty="0" smtClean="0">
                <a:solidFill>
                  <a:schemeClr val="tx1"/>
                </a:solidFill>
              </a:rPr>
            </a:br>
            <a:endParaRPr lang="en-GB" dirty="0">
              <a:solidFill>
                <a:schemeClr val="tx1"/>
              </a:solidFill>
            </a:endParaRPr>
          </a:p>
        </p:txBody>
      </p:sp>
      <p:pic>
        <p:nvPicPr>
          <p:cNvPr id="4" name="Picture 12"/>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758556"/>
            <a:ext cx="4297680" cy="2926080"/>
          </a:xfrm>
          <a:prstGeom prst="rect">
            <a:avLst/>
          </a:prstGeom>
          <a:noFill/>
          <a:ln>
            <a:noFill/>
          </a:ln>
        </p:spPr>
      </p:pic>
      <p:sp>
        <p:nvSpPr>
          <p:cNvPr id="5" name="TextBox 13"/>
          <p:cNvSpPr txBox="1"/>
          <p:nvPr/>
        </p:nvSpPr>
        <p:spPr>
          <a:xfrm>
            <a:off x="8402296" y="3717032"/>
            <a:ext cx="582211" cy="415498"/>
          </a:xfrm>
          <a:prstGeom prst="rect">
            <a:avLst/>
          </a:prstGeom>
          <a:noFill/>
        </p:spPr>
        <p:txBody>
          <a:bodyPr wrap="none" rtlCol="0">
            <a:spAutoFit/>
          </a:bodyPr>
          <a:lstStyle/>
          <a:p>
            <a:pPr algn="ctr" fontAlgn="base">
              <a:lnSpc>
                <a:spcPct val="150000"/>
              </a:lnSpc>
              <a:spcBef>
                <a:spcPct val="0"/>
              </a:spcBef>
              <a:spcAft>
                <a:spcPct val="0"/>
              </a:spcAft>
              <a:defRPr/>
            </a:pPr>
            <a:r>
              <a:rPr lang="en-GB" sz="1400" kern="0" dirty="0" smtClean="0">
                <a:solidFill>
                  <a:srgbClr val="FF0000"/>
                </a:solidFill>
                <a:latin typeface="Arial" pitchFamily="34" charset="0"/>
                <a:cs typeface="Arial" pitchFamily="34" charset="0"/>
              </a:rPr>
              <a:t>urine</a:t>
            </a:r>
            <a:endParaRPr lang="da-DK" sz="1400" kern="0" dirty="0">
              <a:solidFill>
                <a:srgbClr val="FF0000"/>
              </a:solidFill>
              <a:latin typeface="Arial" pitchFamily="34" charset="0"/>
              <a:cs typeface="Arial" pitchFamily="34" charset="0"/>
            </a:endParaRPr>
          </a:p>
        </p:txBody>
      </p:sp>
      <p:pic>
        <p:nvPicPr>
          <p:cNvPr id="6" name="Picture 14"/>
          <p:cNvPicPr/>
          <p:nvPr/>
        </p:nvPicPr>
        <p:blipFill>
          <a:blip r:embed="rId3">
            <a:extLst>
              <a:ext uri="{28A0092B-C50C-407E-A947-70E740481C1C}">
                <a14:useLocalDpi xmlns:a14="http://schemas.microsoft.com/office/drawing/2010/main" val="0"/>
              </a:ext>
            </a:extLst>
          </a:blip>
          <a:srcRect/>
          <a:stretch>
            <a:fillRect/>
          </a:stretch>
        </p:blipFill>
        <p:spPr bwMode="auto">
          <a:xfrm>
            <a:off x="58062" y="1780057"/>
            <a:ext cx="4297680" cy="2926080"/>
          </a:xfrm>
          <a:prstGeom prst="rect">
            <a:avLst/>
          </a:prstGeom>
          <a:noFill/>
          <a:ln>
            <a:noFill/>
          </a:ln>
        </p:spPr>
      </p:pic>
      <p:sp>
        <p:nvSpPr>
          <p:cNvPr id="7" name="TextBox 15"/>
          <p:cNvSpPr txBox="1"/>
          <p:nvPr/>
        </p:nvSpPr>
        <p:spPr>
          <a:xfrm>
            <a:off x="3491880" y="3717032"/>
            <a:ext cx="761747" cy="415498"/>
          </a:xfrm>
          <a:prstGeom prst="rect">
            <a:avLst/>
          </a:prstGeom>
          <a:noFill/>
        </p:spPr>
        <p:txBody>
          <a:bodyPr wrap="none" rtlCol="0">
            <a:spAutoFit/>
          </a:bodyPr>
          <a:lstStyle/>
          <a:p>
            <a:pPr algn="ctr" fontAlgn="base">
              <a:lnSpc>
                <a:spcPct val="150000"/>
              </a:lnSpc>
              <a:spcBef>
                <a:spcPct val="0"/>
              </a:spcBef>
              <a:spcAft>
                <a:spcPct val="0"/>
              </a:spcAft>
              <a:defRPr/>
            </a:pPr>
            <a:r>
              <a:rPr lang="en-GB" sz="1400" kern="0" dirty="0" smtClean="0">
                <a:solidFill>
                  <a:srgbClr val="FF0000"/>
                </a:solidFill>
                <a:latin typeface="Arial" pitchFamily="34" charset="0"/>
                <a:cs typeface="Arial" pitchFamily="34" charset="0"/>
              </a:rPr>
              <a:t>plasma</a:t>
            </a:r>
            <a:endParaRPr lang="da-DK" sz="1400" kern="0" dirty="0">
              <a:solidFill>
                <a:srgbClr val="FF0000"/>
              </a:solidFill>
              <a:latin typeface="Arial" pitchFamily="34" charset="0"/>
              <a:cs typeface="Arial" pitchFamily="34" charset="0"/>
            </a:endParaRPr>
          </a:p>
        </p:txBody>
      </p:sp>
      <p:sp>
        <p:nvSpPr>
          <p:cNvPr id="8" name="Rectangle 24"/>
          <p:cNvSpPr/>
          <p:nvPr/>
        </p:nvSpPr>
        <p:spPr>
          <a:xfrm>
            <a:off x="217398" y="6140479"/>
            <a:ext cx="6010786" cy="415498"/>
          </a:xfrm>
          <a:prstGeom prst="rect">
            <a:avLst/>
          </a:prstGeom>
        </p:spPr>
        <p:txBody>
          <a:bodyPr wrap="square">
            <a:spAutoFit/>
          </a:bodyPr>
          <a:lstStyle/>
          <a:p>
            <a:pPr algn="ctr">
              <a:lnSpc>
                <a:spcPct val="150000"/>
              </a:lnSpc>
            </a:pPr>
            <a:r>
              <a:rPr lang="da-DK" sz="1400" dirty="0" err="1" smtClean="0">
                <a:cs typeface="Arial" panose="020B0604020202020204" pitchFamily="34" charset="0"/>
              </a:rPr>
              <a:t>Synergistic</a:t>
            </a:r>
            <a:r>
              <a:rPr lang="da-DK" sz="1400" dirty="0" smtClean="0">
                <a:cs typeface="Arial" panose="020B0604020202020204" pitchFamily="34" charset="0"/>
              </a:rPr>
              <a:t> </a:t>
            </a:r>
            <a:r>
              <a:rPr lang="da-DK" sz="1400" dirty="0" err="1" smtClean="0">
                <a:cs typeface="Arial" panose="020B0604020202020204" pitchFamily="34" charset="0"/>
              </a:rPr>
              <a:t>effect</a:t>
            </a:r>
            <a:r>
              <a:rPr lang="da-DK" sz="1400" dirty="0" smtClean="0">
                <a:cs typeface="Arial" panose="020B0604020202020204" pitchFamily="34" charset="0"/>
              </a:rPr>
              <a:t> of </a:t>
            </a:r>
            <a:r>
              <a:rPr lang="da-DK" sz="1400" dirty="0" err="1" smtClean="0">
                <a:cs typeface="Arial" panose="020B0604020202020204" pitchFamily="34" charset="0"/>
              </a:rPr>
              <a:t>whey</a:t>
            </a:r>
            <a:r>
              <a:rPr lang="da-DK" sz="1400" dirty="0" smtClean="0">
                <a:cs typeface="Arial" panose="020B0604020202020204" pitchFamily="34" charset="0"/>
              </a:rPr>
              <a:t> and </a:t>
            </a:r>
            <a:r>
              <a:rPr lang="da-DK" sz="1400" dirty="0" err="1" smtClean="0">
                <a:cs typeface="Arial" panose="020B0604020202020204" pitchFamily="34" charset="0"/>
              </a:rPr>
              <a:t>level</a:t>
            </a:r>
            <a:r>
              <a:rPr lang="da-DK" sz="1400" dirty="0" smtClean="0">
                <a:cs typeface="Arial" panose="020B0604020202020204" pitchFamily="34" charset="0"/>
              </a:rPr>
              <a:t> of medium </a:t>
            </a:r>
            <a:r>
              <a:rPr lang="da-DK" sz="1400" dirty="0" err="1" smtClean="0">
                <a:cs typeface="Arial" panose="020B0604020202020204" pitchFamily="34" charset="0"/>
              </a:rPr>
              <a:t>chain</a:t>
            </a:r>
            <a:r>
              <a:rPr lang="da-DK" sz="1400" dirty="0" smtClean="0">
                <a:cs typeface="Arial" panose="020B0604020202020204" pitchFamily="34" charset="0"/>
              </a:rPr>
              <a:t> </a:t>
            </a:r>
            <a:r>
              <a:rPr lang="da-DK" sz="1400" dirty="0" err="1" smtClean="0">
                <a:cs typeface="Arial" panose="020B0604020202020204" pitchFamily="34" charset="0"/>
              </a:rPr>
              <a:t>fatty</a:t>
            </a:r>
            <a:r>
              <a:rPr lang="da-DK" sz="1400" dirty="0" smtClean="0">
                <a:cs typeface="Arial" panose="020B0604020202020204" pitchFamily="34" charset="0"/>
              </a:rPr>
              <a:t> </a:t>
            </a:r>
            <a:r>
              <a:rPr lang="da-DK" sz="1400" dirty="0" err="1" smtClean="0">
                <a:cs typeface="Arial" panose="020B0604020202020204" pitchFamily="34" charset="0"/>
              </a:rPr>
              <a:t>acids</a:t>
            </a:r>
            <a:r>
              <a:rPr lang="da-DK" sz="1400" dirty="0" smtClean="0">
                <a:cs typeface="Arial" panose="020B0604020202020204" pitchFamily="34" charset="0"/>
              </a:rPr>
              <a:t> in plasma</a:t>
            </a:r>
            <a:endParaRPr lang="da-DK" sz="1400" dirty="0">
              <a:cs typeface="Arial" panose="020B0604020202020204" pitchFamily="34" charset="0"/>
            </a:endParaRP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5539" y="4730678"/>
            <a:ext cx="1809750" cy="933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63" y="5059480"/>
            <a:ext cx="4914592" cy="527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Ellipse 10"/>
          <p:cNvSpPr/>
          <p:nvPr/>
        </p:nvSpPr>
        <p:spPr bwMode="auto">
          <a:xfrm>
            <a:off x="3779911" y="5373216"/>
            <a:ext cx="272861" cy="273958"/>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Tree>
    <p:extLst>
      <p:ext uri="{BB962C8B-B14F-4D97-AF65-F5344CB8AC3E}">
        <p14:creationId xmlns:p14="http://schemas.microsoft.com/office/powerpoint/2010/main" val="32130408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72910" y="1052736"/>
            <a:ext cx="8421688" cy="949325"/>
          </a:xfrm>
        </p:spPr>
        <p:txBody>
          <a:bodyPr/>
          <a:lstStyle/>
          <a:p>
            <a:r>
              <a:rPr lang="da-DK" dirty="0" smtClean="0">
                <a:solidFill>
                  <a:schemeClr val="tx1"/>
                </a:solidFill>
              </a:rPr>
              <a:t>GC-MS: </a:t>
            </a:r>
            <a:r>
              <a:rPr lang="da-DK" dirty="0" err="1" smtClean="0">
                <a:solidFill>
                  <a:schemeClr val="tx1"/>
                </a:solidFill>
              </a:rPr>
              <a:t>Metabolome</a:t>
            </a:r>
            <a:r>
              <a:rPr lang="da-DK" dirty="0" smtClean="0">
                <a:solidFill>
                  <a:schemeClr val="tx1"/>
                </a:solidFill>
              </a:rPr>
              <a:t> </a:t>
            </a:r>
            <a:r>
              <a:rPr lang="da-DK" dirty="0" err="1" smtClean="0">
                <a:solidFill>
                  <a:schemeClr val="tx1"/>
                </a:solidFill>
              </a:rPr>
              <a:t>after</a:t>
            </a:r>
            <a:r>
              <a:rPr lang="da-DK" dirty="0" smtClean="0">
                <a:solidFill>
                  <a:schemeClr val="tx1"/>
                </a:solidFill>
              </a:rPr>
              <a:t> 12 </a:t>
            </a:r>
            <a:r>
              <a:rPr lang="da-DK" dirty="0" err="1" smtClean="0">
                <a:solidFill>
                  <a:schemeClr val="tx1"/>
                </a:solidFill>
              </a:rPr>
              <a:t>weeks</a:t>
            </a:r>
            <a:r>
              <a:rPr lang="da-DK" dirty="0" smtClean="0">
                <a:solidFill>
                  <a:schemeClr val="tx1"/>
                </a:solidFill>
              </a:rPr>
              <a:t> of intervention</a:t>
            </a:r>
            <a:br>
              <a:rPr lang="da-DK" dirty="0" smtClean="0">
                <a:solidFill>
                  <a:schemeClr val="tx1"/>
                </a:solidFill>
              </a:rPr>
            </a:br>
            <a:endParaRPr lang="en-GB" dirty="0">
              <a:solidFill>
                <a:schemeClr val="tx1"/>
              </a:solidFill>
            </a:endParaRPr>
          </a:p>
        </p:txBody>
      </p:sp>
      <p:sp>
        <p:nvSpPr>
          <p:cNvPr id="4" name="Rectangle 24"/>
          <p:cNvSpPr/>
          <p:nvPr/>
        </p:nvSpPr>
        <p:spPr>
          <a:xfrm>
            <a:off x="-252536" y="6328541"/>
            <a:ext cx="6010786" cy="374783"/>
          </a:xfrm>
          <a:prstGeom prst="rect">
            <a:avLst/>
          </a:prstGeom>
        </p:spPr>
        <p:txBody>
          <a:bodyPr wrap="square">
            <a:spAutoFit/>
          </a:bodyPr>
          <a:lstStyle/>
          <a:p>
            <a:pPr algn="ctr">
              <a:lnSpc>
                <a:spcPct val="150000"/>
              </a:lnSpc>
            </a:pPr>
            <a:r>
              <a:rPr lang="da-DK" sz="1400" dirty="0" err="1" smtClean="0">
                <a:cs typeface="Arial" panose="020B0604020202020204" pitchFamily="34" charset="0"/>
              </a:rPr>
              <a:t>Synergistic</a:t>
            </a:r>
            <a:r>
              <a:rPr lang="da-DK" sz="1400" dirty="0" smtClean="0">
                <a:cs typeface="Arial" panose="020B0604020202020204" pitchFamily="34" charset="0"/>
              </a:rPr>
              <a:t> </a:t>
            </a:r>
            <a:r>
              <a:rPr lang="da-DK" sz="1400" dirty="0" err="1" smtClean="0">
                <a:cs typeface="Arial" panose="020B0604020202020204" pitchFamily="34" charset="0"/>
              </a:rPr>
              <a:t>effect</a:t>
            </a:r>
            <a:r>
              <a:rPr lang="da-DK" sz="1400" dirty="0" smtClean="0">
                <a:cs typeface="Arial" panose="020B0604020202020204" pitchFamily="34" charset="0"/>
              </a:rPr>
              <a:t> of </a:t>
            </a:r>
            <a:r>
              <a:rPr lang="da-DK" sz="1400" dirty="0" err="1" smtClean="0">
                <a:cs typeface="Arial" panose="020B0604020202020204" pitchFamily="34" charset="0"/>
              </a:rPr>
              <a:t>whey</a:t>
            </a:r>
            <a:r>
              <a:rPr lang="da-DK" sz="1400" dirty="0" smtClean="0">
                <a:cs typeface="Arial" panose="020B0604020202020204" pitchFamily="34" charset="0"/>
              </a:rPr>
              <a:t> and </a:t>
            </a:r>
            <a:r>
              <a:rPr lang="da-DK" sz="1400" dirty="0" err="1" smtClean="0">
                <a:cs typeface="Arial" panose="020B0604020202020204" pitchFamily="34" charset="0"/>
              </a:rPr>
              <a:t>level</a:t>
            </a:r>
            <a:r>
              <a:rPr lang="da-DK" sz="1400" dirty="0" smtClean="0">
                <a:cs typeface="Arial" panose="020B0604020202020204" pitchFamily="34" charset="0"/>
              </a:rPr>
              <a:t> of medium </a:t>
            </a:r>
            <a:r>
              <a:rPr lang="da-DK" sz="1400" dirty="0" err="1" smtClean="0">
                <a:cs typeface="Arial" panose="020B0604020202020204" pitchFamily="34" charset="0"/>
              </a:rPr>
              <a:t>chain</a:t>
            </a:r>
            <a:r>
              <a:rPr lang="da-DK" sz="1400" dirty="0" smtClean="0">
                <a:cs typeface="Arial" panose="020B0604020202020204" pitchFamily="34" charset="0"/>
              </a:rPr>
              <a:t> </a:t>
            </a:r>
            <a:r>
              <a:rPr lang="da-DK" sz="1400" dirty="0" err="1" smtClean="0">
                <a:cs typeface="Arial" panose="020B0604020202020204" pitchFamily="34" charset="0"/>
              </a:rPr>
              <a:t>fatty</a:t>
            </a:r>
            <a:r>
              <a:rPr lang="da-DK" sz="1400" dirty="0" smtClean="0">
                <a:cs typeface="Arial" panose="020B0604020202020204" pitchFamily="34" charset="0"/>
              </a:rPr>
              <a:t> </a:t>
            </a:r>
            <a:r>
              <a:rPr lang="da-DK" sz="1400" dirty="0" err="1" smtClean="0">
                <a:cs typeface="Arial" panose="020B0604020202020204" pitchFamily="34" charset="0"/>
              </a:rPr>
              <a:t>acids</a:t>
            </a:r>
            <a:endParaRPr lang="da-DK" sz="1400" dirty="0">
              <a:cs typeface="Arial" panose="020B0604020202020204" pitchFamily="34" charset="0"/>
            </a:endParaRPr>
          </a:p>
        </p:txBody>
      </p:sp>
      <p:pic>
        <p:nvPicPr>
          <p:cNvPr id="5" name="Picture 1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987570"/>
            <a:ext cx="4297680" cy="2926080"/>
          </a:xfrm>
          <a:prstGeom prst="rect">
            <a:avLst/>
          </a:prstGeom>
          <a:noFill/>
          <a:ln>
            <a:noFill/>
          </a:ln>
        </p:spPr>
      </p:pic>
      <p:sp>
        <p:nvSpPr>
          <p:cNvPr id="6" name="TextBox 16"/>
          <p:cNvSpPr txBox="1"/>
          <p:nvPr/>
        </p:nvSpPr>
        <p:spPr>
          <a:xfrm>
            <a:off x="8431485" y="3949606"/>
            <a:ext cx="582211" cy="415498"/>
          </a:xfrm>
          <a:prstGeom prst="rect">
            <a:avLst/>
          </a:prstGeom>
          <a:noFill/>
        </p:spPr>
        <p:txBody>
          <a:bodyPr wrap="none" rtlCol="0">
            <a:spAutoFit/>
          </a:bodyPr>
          <a:lstStyle/>
          <a:p>
            <a:pPr algn="ctr" fontAlgn="base">
              <a:lnSpc>
                <a:spcPct val="150000"/>
              </a:lnSpc>
              <a:spcBef>
                <a:spcPct val="0"/>
              </a:spcBef>
              <a:spcAft>
                <a:spcPct val="0"/>
              </a:spcAft>
              <a:defRPr/>
            </a:pPr>
            <a:r>
              <a:rPr lang="en-GB" sz="1400" kern="0" dirty="0" smtClean="0">
                <a:solidFill>
                  <a:srgbClr val="FF0000"/>
                </a:solidFill>
                <a:latin typeface="Arial" pitchFamily="34" charset="0"/>
                <a:cs typeface="Arial" pitchFamily="34" charset="0"/>
              </a:rPr>
              <a:t>urine</a:t>
            </a:r>
            <a:endParaRPr lang="da-DK" sz="1400" kern="0" dirty="0">
              <a:solidFill>
                <a:srgbClr val="FF0000"/>
              </a:solidFill>
              <a:latin typeface="Arial" pitchFamily="34" charset="0"/>
              <a:cs typeface="Arial" pitchFamily="34" charset="0"/>
            </a:endParaRPr>
          </a:p>
        </p:txBody>
      </p:sp>
      <p:pic>
        <p:nvPicPr>
          <p:cNvPr id="7" name="Picture 17"/>
          <p:cNvPicPr/>
          <p:nvPr/>
        </p:nvPicPr>
        <p:blipFill>
          <a:blip r:embed="rId4">
            <a:extLst>
              <a:ext uri="{28A0092B-C50C-407E-A947-70E740481C1C}">
                <a14:useLocalDpi xmlns:a14="http://schemas.microsoft.com/office/drawing/2010/main" val="0"/>
              </a:ext>
            </a:extLst>
          </a:blip>
          <a:srcRect/>
          <a:stretch>
            <a:fillRect/>
          </a:stretch>
        </p:blipFill>
        <p:spPr bwMode="auto">
          <a:xfrm>
            <a:off x="166853" y="2014151"/>
            <a:ext cx="4297680" cy="2926080"/>
          </a:xfrm>
          <a:prstGeom prst="rect">
            <a:avLst/>
          </a:prstGeom>
          <a:noFill/>
          <a:ln>
            <a:noFill/>
          </a:ln>
        </p:spPr>
      </p:pic>
      <p:sp>
        <p:nvSpPr>
          <p:cNvPr id="8" name="TextBox 18"/>
          <p:cNvSpPr txBox="1"/>
          <p:nvPr/>
        </p:nvSpPr>
        <p:spPr>
          <a:xfrm>
            <a:off x="3702786" y="4018567"/>
            <a:ext cx="761747" cy="415498"/>
          </a:xfrm>
          <a:prstGeom prst="rect">
            <a:avLst/>
          </a:prstGeom>
          <a:noFill/>
        </p:spPr>
        <p:txBody>
          <a:bodyPr wrap="none" rtlCol="0">
            <a:spAutoFit/>
          </a:bodyPr>
          <a:lstStyle/>
          <a:p>
            <a:pPr algn="ctr" fontAlgn="base">
              <a:lnSpc>
                <a:spcPct val="150000"/>
              </a:lnSpc>
              <a:spcBef>
                <a:spcPct val="0"/>
              </a:spcBef>
              <a:spcAft>
                <a:spcPct val="0"/>
              </a:spcAft>
              <a:defRPr/>
            </a:pPr>
            <a:r>
              <a:rPr lang="en-GB" sz="1400" kern="0" dirty="0" smtClean="0">
                <a:solidFill>
                  <a:srgbClr val="FF0000"/>
                </a:solidFill>
                <a:latin typeface="Arial" pitchFamily="34" charset="0"/>
                <a:cs typeface="Arial" pitchFamily="34" charset="0"/>
              </a:rPr>
              <a:t>plasma</a:t>
            </a:r>
            <a:endParaRPr lang="da-DK" sz="1400" kern="0" dirty="0">
              <a:solidFill>
                <a:srgbClr val="FF0000"/>
              </a:solidFill>
              <a:latin typeface="Arial" pitchFamily="34" charset="0"/>
              <a:cs typeface="Arial" pitchFamily="34" charset="0"/>
            </a:endParaRPr>
          </a:p>
        </p:txBody>
      </p:sp>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45685" y="5732968"/>
            <a:ext cx="1809750" cy="933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 name="Group 23"/>
          <p:cNvGrpSpPr/>
          <p:nvPr/>
        </p:nvGrpSpPr>
        <p:grpSpPr>
          <a:xfrm>
            <a:off x="-252536" y="5402754"/>
            <a:ext cx="6383436" cy="336895"/>
            <a:chOff x="216431" y="6074132"/>
            <a:chExt cx="8604041" cy="1432570"/>
          </a:xfrm>
        </p:grpSpPr>
        <p:cxnSp>
          <p:nvCxnSpPr>
            <p:cNvPr id="11" name="Straight Arrow Connector 24"/>
            <p:cNvCxnSpPr/>
            <p:nvPr/>
          </p:nvCxnSpPr>
          <p:spPr bwMode="auto">
            <a:xfrm>
              <a:off x="1331640" y="6074132"/>
              <a:ext cx="6912768" cy="0"/>
            </a:xfrm>
            <a:prstGeom prst="straightConnector1">
              <a:avLst/>
            </a:prstGeom>
            <a:ln>
              <a:headEnd type="none" w="med" len="med"/>
              <a:tailEnd type="arrow"/>
            </a:ln>
          </p:spPr>
          <p:style>
            <a:lnRef idx="3">
              <a:schemeClr val="accent4"/>
            </a:lnRef>
            <a:fillRef idx="0">
              <a:schemeClr val="accent4"/>
            </a:fillRef>
            <a:effectRef idx="2">
              <a:schemeClr val="accent4"/>
            </a:effectRef>
            <a:fontRef idx="minor">
              <a:schemeClr val="tx1"/>
            </a:fontRef>
          </p:style>
        </p:cxnSp>
        <p:cxnSp>
          <p:nvCxnSpPr>
            <p:cNvPr id="12" name="Straight Connector 25"/>
            <p:cNvCxnSpPr/>
            <p:nvPr/>
          </p:nvCxnSpPr>
          <p:spPr bwMode="auto">
            <a:xfrm flipV="1">
              <a:off x="1331640" y="6074132"/>
              <a:ext cx="0" cy="360040"/>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3" name="Straight Connector 26"/>
            <p:cNvCxnSpPr/>
            <p:nvPr/>
          </p:nvCxnSpPr>
          <p:spPr bwMode="auto">
            <a:xfrm flipV="1">
              <a:off x="1547664" y="6074132"/>
              <a:ext cx="0" cy="360040"/>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4" name="Straight Connector 27"/>
            <p:cNvCxnSpPr/>
            <p:nvPr/>
          </p:nvCxnSpPr>
          <p:spPr bwMode="auto">
            <a:xfrm flipV="1">
              <a:off x="1835696" y="6074132"/>
              <a:ext cx="0" cy="360040"/>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5" name="Straight Connector 28"/>
            <p:cNvCxnSpPr/>
            <p:nvPr/>
          </p:nvCxnSpPr>
          <p:spPr bwMode="auto">
            <a:xfrm flipV="1">
              <a:off x="2195736" y="6074132"/>
              <a:ext cx="0" cy="360040"/>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6" name="Straight Connector 29"/>
            <p:cNvCxnSpPr/>
            <p:nvPr/>
          </p:nvCxnSpPr>
          <p:spPr bwMode="auto">
            <a:xfrm flipV="1">
              <a:off x="7380312" y="6083714"/>
              <a:ext cx="0" cy="331294"/>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7" name="Straight Connector 30"/>
            <p:cNvCxnSpPr/>
            <p:nvPr/>
          </p:nvCxnSpPr>
          <p:spPr bwMode="auto">
            <a:xfrm flipV="1">
              <a:off x="7668344" y="6083714"/>
              <a:ext cx="0" cy="331294"/>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8" name="Straight Connector 44"/>
            <p:cNvCxnSpPr/>
            <p:nvPr/>
          </p:nvCxnSpPr>
          <p:spPr bwMode="auto">
            <a:xfrm flipV="1">
              <a:off x="8028384" y="6083714"/>
              <a:ext cx="0" cy="331294"/>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sp>
          <p:nvSpPr>
            <p:cNvPr id="19" name="TextBox 45"/>
            <p:cNvSpPr txBox="1"/>
            <p:nvPr/>
          </p:nvSpPr>
          <p:spPr>
            <a:xfrm>
              <a:off x="7020272" y="6455658"/>
              <a:ext cx="1800200" cy="553998"/>
            </a:xfrm>
            <a:prstGeom prst="rect">
              <a:avLst/>
            </a:prstGeom>
            <a:noFill/>
          </p:spPr>
          <p:txBody>
            <a:bodyPr wrap="square" rtlCol="0">
              <a:spAutoFit/>
            </a:bodyPr>
            <a:lstStyle/>
            <a:p>
              <a:r>
                <a:rPr lang="da-DK" sz="1400" b="1" dirty="0" smtClean="0">
                  <a:solidFill>
                    <a:srgbClr val="FF0000"/>
                  </a:solidFill>
                </a:rPr>
                <a:t>0</a:t>
              </a:r>
              <a:r>
                <a:rPr lang="da-DK" sz="1400" dirty="0" smtClean="0"/>
                <a:t> 30 120 240 min</a:t>
              </a:r>
              <a:endParaRPr lang="en-GB" sz="1400" dirty="0"/>
            </a:p>
          </p:txBody>
        </p:sp>
        <p:cxnSp>
          <p:nvCxnSpPr>
            <p:cNvPr id="20" name="Straight Connector 46"/>
            <p:cNvCxnSpPr/>
            <p:nvPr/>
          </p:nvCxnSpPr>
          <p:spPr bwMode="auto">
            <a:xfrm flipV="1">
              <a:off x="7164288" y="6074132"/>
              <a:ext cx="0" cy="360040"/>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sp>
          <p:nvSpPr>
            <p:cNvPr id="21" name="TextBox 47"/>
            <p:cNvSpPr txBox="1"/>
            <p:nvPr/>
          </p:nvSpPr>
          <p:spPr>
            <a:xfrm>
              <a:off x="216431" y="6434173"/>
              <a:ext cx="275102" cy="1072529"/>
            </a:xfrm>
            <a:prstGeom prst="rect">
              <a:avLst/>
            </a:prstGeom>
            <a:noFill/>
          </p:spPr>
          <p:txBody>
            <a:bodyPr wrap="none" rtlCol="0">
              <a:spAutoFit/>
            </a:bodyPr>
            <a:lstStyle/>
            <a:p>
              <a:r>
                <a:rPr lang="da-DK" sz="1400" dirty="0" smtClean="0"/>
                <a:t> </a:t>
              </a:r>
              <a:endParaRPr lang="en-GB" sz="1400" dirty="0"/>
            </a:p>
          </p:txBody>
        </p:sp>
        <p:sp>
          <p:nvSpPr>
            <p:cNvPr id="22" name="TextBox 48"/>
            <p:cNvSpPr txBox="1"/>
            <p:nvPr/>
          </p:nvSpPr>
          <p:spPr>
            <a:xfrm>
              <a:off x="3678069" y="6325755"/>
              <a:ext cx="1429815" cy="553998"/>
            </a:xfrm>
            <a:prstGeom prst="rect">
              <a:avLst/>
            </a:prstGeom>
            <a:noFill/>
          </p:spPr>
          <p:txBody>
            <a:bodyPr wrap="none" rtlCol="0">
              <a:spAutoFit/>
            </a:bodyPr>
            <a:lstStyle/>
            <a:p>
              <a:r>
                <a:rPr lang="da-DK" sz="1400" dirty="0" smtClean="0"/>
                <a:t>3 </a:t>
              </a:r>
              <a:r>
                <a:rPr lang="da-DK" sz="1400" dirty="0" err="1" smtClean="0"/>
                <a:t>months</a:t>
              </a:r>
              <a:r>
                <a:rPr lang="da-DK" sz="1400" dirty="0" smtClean="0"/>
                <a:t> </a:t>
              </a:r>
              <a:r>
                <a:rPr lang="da-DK" sz="1400" dirty="0" err="1" smtClean="0"/>
                <a:t>interv</a:t>
              </a:r>
              <a:r>
                <a:rPr lang="da-DK" sz="1400" dirty="0" smtClean="0"/>
                <a:t>.</a:t>
              </a:r>
              <a:endParaRPr lang="en-GB" sz="1400" dirty="0"/>
            </a:p>
          </p:txBody>
        </p:sp>
        <p:sp>
          <p:nvSpPr>
            <p:cNvPr id="23" name="TextBox 49"/>
            <p:cNvSpPr txBox="1"/>
            <p:nvPr/>
          </p:nvSpPr>
          <p:spPr>
            <a:xfrm>
              <a:off x="1187624" y="6474822"/>
              <a:ext cx="1656184" cy="553998"/>
            </a:xfrm>
            <a:prstGeom prst="rect">
              <a:avLst/>
            </a:prstGeom>
            <a:noFill/>
          </p:spPr>
          <p:txBody>
            <a:bodyPr wrap="square" rtlCol="0">
              <a:spAutoFit/>
            </a:bodyPr>
            <a:lstStyle/>
            <a:p>
              <a:r>
                <a:rPr lang="da-DK" sz="1400" dirty="0" smtClean="0"/>
                <a:t>0 30 120 240</a:t>
              </a:r>
              <a:endParaRPr lang="en-GB" sz="1400" dirty="0"/>
            </a:p>
          </p:txBody>
        </p:sp>
      </p:grpSp>
      <p:sp>
        <p:nvSpPr>
          <p:cNvPr id="24" name="Ellipse 23"/>
          <p:cNvSpPr/>
          <p:nvPr/>
        </p:nvSpPr>
        <p:spPr bwMode="auto">
          <a:xfrm>
            <a:off x="4795312" y="5637385"/>
            <a:ext cx="267118" cy="343246"/>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Tree>
    <p:extLst>
      <p:ext uri="{BB962C8B-B14F-4D97-AF65-F5344CB8AC3E}">
        <p14:creationId xmlns:p14="http://schemas.microsoft.com/office/powerpoint/2010/main" val="279228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smtClean="0">
                <a:solidFill>
                  <a:schemeClr val="tx1"/>
                </a:solidFill>
              </a:rPr>
              <a:t>For </a:t>
            </a:r>
            <a:r>
              <a:rPr lang="da-DK" dirty="0" err="1" smtClean="0">
                <a:solidFill>
                  <a:schemeClr val="tx1"/>
                </a:solidFill>
              </a:rPr>
              <a:t>identification</a:t>
            </a:r>
            <a:r>
              <a:rPr lang="da-DK" dirty="0" smtClean="0">
                <a:solidFill>
                  <a:schemeClr val="tx1"/>
                </a:solidFill>
              </a:rPr>
              <a:t> of </a:t>
            </a:r>
            <a:r>
              <a:rPr lang="da-DK" dirty="0" err="1" smtClean="0">
                <a:solidFill>
                  <a:schemeClr val="tx1"/>
                </a:solidFill>
              </a:rPr>
              <a:t>metabolites</a:t>
            </a:r>
            <a:r>
              <a:rPr lang="da-DK" dirty="0" smtClean="0">
                <a:solidFill>
                  <a:schemeClr val="tx1"/>
                </a:solidFill>
              </a:rPr>
              <a:t> a PLS-DA model </a:t>
            </a:r>
            <a:r>
              <a:rPr lang="da-DK" dirty="0" err="1" smtClean="0">
                <a:solidFill>
                  <a:schemeClr val="tx1"/>
                </a:solidFill>
              </a:rPr>
              <a:t>was</a:t>
            </a:r>
            <a:r>
              <a:rPr lang="da-DK" dirty="0" smtClean="0">
                <a:solidFill>
                  <a:schemeClr val="tx1"/>
                </a:solidFill>
              </a:rPr>
              <a:t> </a:t>
            </a:r>
            <a:r>
              <a:rPr lang="da-DK" dirty="0" err="1" smtClean="0">
                <a:solidFill>
                  <a:schemeClr val="tx1"/>
                </a:solidFill>
              </a:rPr>
              <a:t>used</a:t>
            </a:r>
            <a:r>
              <a:rPr lang="da-DK" dirty="0" smtClean="0">
                <a:solidFill>
                  <a:schemeClr val="tx1"/>
                </a:solidFill>
              </a:rPr>
              <a:t/>
            </a:r>
            <a:br>
              <a:rPr lang="da-DK" dirty="0" smtClean="0">
                <a:solidFill>
                  <a:schemeClr val="tx1"/>
                </a:solidFill>
              </a:rPr>
            </a:br>
            <a:endParaRPr lang="en-GB" dirty="0">
              <a:solidFill>
                <a:schemeClr val="tx1"/>
              </a:solidFill>
            </a:endParaRPr>
          </a:p>
        </p:txBody>
      </p:sp>
      <p:pic>
        <p:nvPicPr>
          <p:cNvPr id="4" name="Picture 1"/>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2348880"/>
            <a:ext cx="4674993" cy="2880320"/>
          </a:xfrm>
          <a:prstGeom prst="rect">
            <a:avLst/>
          </a:prstGeom>
          <a:noFill/>
          <a:ln>
            <a:noFill/>
          </a:ln>
        </p:spPr>
      </p:pic>
      <p:sp>
        <p:nvSpPr>
          <p:cNvPr id="5" name="Tekstboks 4"/>
          <p:cNvSpPr txBox="1"/>
          <p:nvPr/>
        </p:nvSpPr>
        <p:spPr>
          <a:xfrm>
            <a:off x="1835696" y="2803849"/>
            <a:ext cx="504056" cy="228589"/>
          </a:xfrm>
          <a:prstGeom prst="rect">
            <a:avLst/>
          </a:prstGeom>
          <a:noFill/>
        </p:spPr>
        <p:txBody>
          <a:bodyPr wrap="square" rtlCol="0">
            <a:spAutoFit/>
          </a:bodyPr>
          <a:lstStyle/>
          <a:p>
            <a:pPr>
              <a:lnSpc>
                <a:spcPts val="1000"/>
              </a:lnSpc>
            </a:pPr>
            <a:r>
              <a:rPr lang="da-DK" sz="1400" dirty="0" smtClean="0"/>
              <a:t>WH</a:t>
            </a:r>
            <a:endParaRPr lang="en-GB" sz="1400" dirty="0"/>
          </a:p>
        </p:txBody>
      </p:sp>
      <p:sp>
        <p:nvSpPr>
          <p:cNvPr id="7" name="Tekstboks 6"/>
          <p:cNvSpPr txBox="1"/>
          <p:nvPr/>
        </p:nvSpPr>
        <p:spPr>
          <a:xfrm>
            <a:off x="3635896" y="2803849"/>
            <a:ext cx="576064" cy="220573"/>
          </a:xfrm>
          <a:prstGeom prst="rect">
            <a:avLst/>
          </a:prstGeom>
          <a:noFill/>
        </p:spPr>
        <p:txBody>
          <a:bodyPr wrap="square" rtlCol="0">
            <a:spAutoFit/>
          </a:bodyPr>
          <a:lstStyle/>
          <a:p>
            <a:pPr>
              <a:lnSpc>
                <a:spcPts val="1000"/>
              </a:lnSpc>
            </a:pPr>
            <a:r>
              <a:rPr lang="da-DK" sz="1600" dirty="0" smtClean="0"/>
              <a:t>CH</a:t>
            </a:r>
            <a:endParaRPr lang="en-GB" sz="1600" dirty="0"/>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19575" y="2918143"/>
            <a:ext cx="2304256" cy="143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ktangel 9"/>
          <p:cNvSpPr/>
          <p:nvPr/>
        </p:nvSpPr>
        <p:spPr bwMode="auto">
          <a:xfrm>
            <a:off x="7011706" y="2701205"/>
            <a:ext cx="504056" cy="1366649"/>
          </a:xfrm>
          <a:prstGeom prst="rect">
            <a:avLst/>
          </a:prstGeom>
          <a:solidFill>
            <a:schemeClr val="bg1"/>
          </a:solidFill>
          <a:ln w="1778"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
        <p:nvSpPr>
          <p:cNvPr id="14" name="Tekstboks 13"/>
          <p:cNvSpPr txBox="1"/>
          <p:nvPr/>
        </p:nvSpPr>
        <p:spPr>
          <a:xfrm>
            <a:off x="4211960" y="4941168"/>
            <a:ext cx="712054" cy="484428"/>
          </a:xfrm>
          <a:prstGeom prst="rect">
            <a:avLst/>
          </a:prstGeom>
          <a:noFill/>
        </p:spPr>
        <p:txBody>
          <a:bodyPr wrap="none" rtlCol="0">
            <a:spAutoFit/>
          </a:bodyPr>
          <a:lstStyle/>
          <a:p>
            <a:r>
              <a:rPr lang="da-DK" sz="1600" dirty="0" smtClean="0"/>
              <a:t>VIP&gt;1</a:t>
            </a:r>
            <a:endParaRPr lang="en-GB" sz="1600" dirty="0"/>
          </a:p>
        </p:txBody>
      </p:sp>
      <p:sp>
        <p:nvSpPr>
          <p:cNvPr id="13" name="Tekstboks 12"/>
          <p:cNvSpPr txBox="1"/>
          <p:nvPr/>
        </p:nvSpPr>
        <p:spPr>
          <a:xfrm>
            <a:off x="6084168" y="4067854"/>
            <a:ext cx="2139663" cy="284693"/>
          </a:xfrm>
          <a:prstGeom prst="rect">
            <a:avLst/>
          </a:prstGeom>
          <a:solidFill>
            <a:schemeClr val="bg1"/>
          </a:solidFill>
        </p:spPr>
        <p:txBody>
          <a:bodyPr wrap="square" rtlCol="0">
            <a:spAutoFit/>
          </a:bodyPr>
          <a:lstStyle/>
          <a:p>
            <a:pPr lvl="1">
              <a:lnSpc>
                <a:spcPts val="1500"/>
              </a:lnSpc>
            </a:pPr>
            <a:r>
              <a:rPr lang="da-DK" sz="800" dirty="0" smtClean="0"/>
              <a:t>            -1                    1</a:t>
            </a:r>
            <a:endParaRPr lang="en-GB" sz="800" dirty="0"/>
          </a:p>
        </p:txBody>
      </p:sp>
    </p:spTree>
    <p:extLst>
      <p:ext uri="{BB962C8B-B14F-4D97-AF65-F5344CB8AC3E}">
        <p14:creationId xmlns:p14="http://schemas.microsoft.com/office/powerpoint/2010/main" val="350173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endParaRPr lang="en-GB"/>
          </a:p>
        </p:txBody>
      </p:sp>
      <p:sp>
        <p:nvSpPr>
          <p:cNvPr id="3" name="Titel 2"/>
          <p:cNvSpPr>
            <a:spLocks noGrp="1"/>
          </p:cNvSpPr>
          <p:nvPr>
            <p:ph type="title"/>
          </p:nvPr>
        </p:nvSpPr>
        <p:spPr/>
        <p:txBody>
          <a:bodyPr/>
          <a:lstStyle/>
          <a:p>
            <a:endParaRPr lang="en-GB"/>
          </a:p>
        </p:txBody>
      </p:sp>
      <p:pic>
        <p:nvPicPr>
          <p:cNvPr id="4"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b="23748"/>
          <a:stretch/>
        </p:blipFill>
        <p:spPr bwMode="auto">
          <a:xfrm>
            <a:off x="-121261" y="2276872"/>
            <a:ext cx="9265261" cy="3869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93931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endParaRPr lang="en-GB"/>
          </a:p>
        </p:txBody>
      </p:sp>
      <p:sp>
        <p:nvSpPr>
          <p:cNvPr id="3" name="Titel 2"/>
          <p:cNvSpPr>
            <a:spLocks noGrp="1"/>
          </p:cNvSpPr>
          <p:nvPr>
            <p:ph type="title"/>
          </p:nvPr>
        </p:nvSpPr>
        <p:spPr>
          <a:xfrm>
            <a:off x="362712" y="836712"/>
            <a:ext cx="8421688" cy="949325"/>
          </a:xfrm>
        </p:spPr>
        <p:txBody>
          <a:bodyPr/>
          <a:lstStyle/>
          <a:p>
            <a:r>
              <a:rPr lang="da-DK" dirty="0" err="1" smtClean="0">
                <a:solidFill>
                  <a:schemeClr val="tx1"/>
                </a:solidFill>
              </a:rPr>
              <a:t>Effect</a:t>
            </a:r>
            <a:r>
              <a:rPr lang="da-DK" dirty="0" smtClean="0">
                <a:solidFill>
                  <a:schemeClr val="tx1"/>
                </a:solidFill>
              </a:rPr>
              <a:t> of intervention </a:t>
            </a:r>
            <a:br>
              <a:rPr lang="da-DK" dirty="0" smtClean="0">
                <a:solidFill>
                  <a:schemeClr val="tx1"/>
                </a:solidFill>
              </a:rPr>
            </a:br>
            <a:endParaRPr lang="en-GB" dirty="0">
              <a:solidFill>
                <a:schemeClr val="tx1"/>
              </a:solidFill>
            </a:endParaRP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5743" b="-55743"/>
          <a:stretch/>
        </p:blipFill>
        <p:spPr bwMode="auto">
          <a:xfrm>
            <a:off x="365570" y="3203227"/>
            <a:ext cx="8124825" cy="4772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Ellipse 10"/>
          <p:cNvSpPr/>
          <p:nvPr/>
        </p:nvSpPr>
        <p:spPr bwMode="auto">
          <a:xfrm>
            <a:off x="1454651" y="4527782"/>
            <a:ext cx="180020" cy="343246"/>
          </a:xfrm>
          <a:prstGeom prst="ellipse">
            <a:avLst/>
          </a:prstGeom>
          <a:noFill/>
          <a:ln w="25400" cap="flat" cmpd="sng" algn="ctr">
            <a:solidFill>
              <a:srgbClr val="0033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
        <p:nvSpPr>
          <p:cNvPr id="12" name="Ellipse 11"/>
          <p:cNvSpPr/>
          <p:nvPr/>
        </p:nvSpPr>
        <p:spPr bwMode="auto">
          <a:xfrm>
            <a:off x="1454649" y="3429000"/>
            <a:ext cx="180021" cy="343246"/>
          </a:xfrm>
          <a:prstGeom prst="ellipse">
            <a:avLst/>
          </a:prstGeom>
          <a:noFill/>
          <a:ln w="25400" cap="flat" cmpd="sng" algn="ctr">
            <a:solidFill>
              <a:srgbClr val="0033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
        <p:nvSpPr>
          <p:cNvPr id="13" name="Ellipse 12"/>
          <p:cNvSpPr/>
          <p:nvPr/>
        </p:nvSpPr>
        <p:spPr bwMode="auto">
          <a:xfrm>
            <a:off x="6636215" y="4437112"/>
            <a:ext cx="207640" cy="343246"/>
          </a:xfrm>
          <a:prstGeom prst="ellipse">
            <a:avLst/>
          </a:prstGeom>
          <a:noFill/>
          <a:ln w="25400" cap="flat" cmpd="sng" algn="ctr">
            <a:solidFill>
              <a:srgbClr val="02AE0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
        <p:nvSpPr>
          <p:cNvPr id="10" name="Ellipse 9"/>
          <p:cNvSpPr/>
          <p:nvPr/>
        </p:nvSpPr>
        <p:spPr bwMode="auto">
          <a:xfrm>
            <a:off x="6668616" y="3429000"/>
            <a:ext cx="180020" cy="343246"/>
          </a:xfrm>
          <a:prstGeom prst="ellipse">
            <a:avLst/>
          </a:prstGeom>
          <a:noFill/>
          <a:ln w="25400" cap="flat" cmpd="sng" algn="ctr">
            <a:solidFill>
              <a:srgbClr val="02AE0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Tree>
    <p:extLst>
      <p:ext uri="{BB962C8B-B14F-4D97-AF65-F5344CB8AC3E}">
        <p14:creationId xmlns:p14="http://schemas.microsoft.com/office/powerpoint/2010/main" val="11369074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0252" y="764704"/>
            <a:ext cx="8421688" cy="949325"/>
          </a:xfrm>
        </p:spPr>
        <p:txBody>
          <a:bodyPr/>
          <a:lstStyle/>
          <a:p>
            <a:r>
              <a:rPr lang="da-DK" dirty="0" smtClean="0">
                <a:solidFill>
                  <a:schemeClr val="tx1"/>
                </a:solidFill>
              </a:rPr>
              <a:t>GC-MS: Long term </a:t>
            </a:r>
            <a:r>
              <a:rPr lang="da-DK" dirty="0" err="1" smtClean="0">
                <a:solidFill>
                  <a:schemeClr val="tx1"/>
                </a:solidFill>
              </a:rPr>
              <a:t>effect</a:t>
            </a:r>
            <a:r>
              <a:rPr lang="da-DK" dirty="0" smtClean="0">
                <a:solidFill>
                  <a:schemeClr val="tx1"/>
                </a:solidFill>
              </a:rPr>
              <a:t> of </a:t>
            </a:r>
            <a:r>
              <a:rPr lang="da-DK" dirty="0" err="1" smtClean="0">
                <a:solidFill>
                  <a:schemeClr val="tx1"/>
                </a:solidFill>
              </a:rPr>
              <a:t>diets</a:t>
            </a:r>
            <a:r>
              <a:rPr lang="da-DK" dirty="0" smtClean="0">
                <a:solidFill>
                  <a:schemeClr val="tx1"/>
                </a:solidFill>
              </a:rPr>
              <a:t> on </a:t>
            </a:r>
            <a:r>
              <a:rPr lang="da-DK" dirty="0" err="1" smtClean="0">
                <a:solidFill>
                  <a:srgbClr val="FFC000"/>
                </a:solidFill>
              </a:rPr>
              <a:t>urine</a:t>
            </a:r>
            <a:r>
              <a:rPr lang="da-DK" dirty="0" smtClean="0">
                <a:solidFill>
                  <a:schemeClr val="tx1"/>
                </a:solidFill>
              </a:rPr>
              <a:t> </a:t>
            </a:r>
            <a:r>
              <a:rPr lang="da-DK" dirty="0" err="1" smtClean="0">
                <a:solidFill>
                  <a:schemeClr val="tx1"/>
                </a:solidFill>
              </a:rPr>
              <a:t>metabolome</a:t>
            </a:r>
            <a:r>
              <a:rPr lang="da-DK" dirty="0" smtClean="0">
                <a:solidFill>
                  <a:schemeClr val="tx1"/>
                </a:solidFill>
              </a:rPr>
              <a:t>, PCA</a:t>
            </a:r>
            <a:r>
              <a:rPr lang="da-DK" dirty="0" smtClean="0"/>
              <a:t/>
            </a:r>
            <a:br>
              <a:rPr lang="da-DK" dirty="0" smtClean="0"/>
            </a:br>
            <a:endParaRPr lang="en-GB" dirty="0"/>
          </a:p>
        </p:txBody>
      </p:sp>
      <p:grpSp>
        <p:nvGrpSpPr>
          <p:cNvPr id="4" name="Gruppe 3"/>
          <p:cNvGrpSpPr/>
          <p:nvPr/>
        </p:nvGrpSpPr>
        <p:grpSpPr>
          <a:xfrm>
            <a:off x="769561" y="1556792"/>
            <a:ext cx="7604878" cy="4414251"/>
            <a:chOff x="626400" y="1795113"/>
            <a:chExt cx="8662463" cy="5117242"/>
          </a:xfrm>
        </p:grpSpPr>
        <p:pic>
          <p:nvPicPr>
            <p:cNvPr id="5" name="Picture 4"/>
            <p:cNvPicPr>
              <a:picLocks noChangeAspect="1"/>
            </p:cNvPicPr>
            <p:nvPr/>
          </p:nvPicPr>
          <p:blipFill>
            <a:blip r:embed="rId3"/>
            <a:srcRect/>
            <a:stretch>
              <a:fillRect/>
            </a:stretch>
          </p:blipFill>
          <p:spPr>
            <a:xfrm>
              <a:off x="5162499" y="1905444"/>
              <a:ext cx="3951638" cy="2467196"/>
            </a:xfrm>
            <a:prstGeom prst="rect">
              <a:avLst/>
            </a:prstGeom>
            <a:noFill/>
            <a:ln>
              <a:noFill/>
            </a:ln>
          </p:spPr>
        </p:pic>
        <p:pic>
          <p:nvPicPr>
            <p:cNvPr id="6" name="Picture 3"/>
            <p:cNvPicPr>
              <a:picLocks noChangeAspect="1"/>
            </p:cNvPicPr>
            <p:nvPr/>
          </p:nvPicPr>
          <p:blipFill>
            <a:blip r:embed="rId4"/>
            <a:srcRect/>
            <a:stretch>
              <a:fillRect/>
            </a:stretch>
          </p:blipFill>
          <p:spPr>
            <a:xfrm>
              <a:off x="626400" y="1960835"/>
              <a:ext cx="3937661" cy="2458471"/>
            </a:xfrm>
            <a:prstGeom prst="rect">
              <a:avLst/>
            </a:prstGeom>
            <a:noFill/>
            <a:ln>
              <a:noFill/>
            </a:ln>
          </p:spPr>
        </p:pic>
        <p:pic>
          <p:nvPicPr>
            <p:cNvPr id="7" name="Picture 2"/>
            <p:cNvPicPr>
              <a:picLocks noChangeAspect="1"/>
            </p:cNvPicPr>
            <p:nvPr/>
          </p:nvPicPr>
          <p:blipFill>
            <a:blip r:embed="rId5"/>
            <a:srcRect/>
            <a:stretch>
              <a:fillRect/>
            </a:stretch>
          </p:blipFill>
          <p:spPr>
            <a:xfrm>
              <a:off x="5162499" y="4372640"/>
              <a:ext cx="3973562" cy="2480885"/>
            </a:xfrm>
            <a:prstGeom prst="rect">
              <a:avLst/>
            </a:prstGeom>
            <a:noFill/>
            <a:ln>
              <a:noFill/>
            </a:ln>
          </p:spPr>
        </p:pic>
        <p:pic>
          <p:nvPicPr>
            <p:cNvPr id="8" name="Picture 4"/>
            <p:cNvPicPr>
              <a:picLocks noChangeAspect="1"/>
            </p:cNvPicPr>
            <p:nvPr/>
          </p:nvPicPr>
          <p:blipFill>
            <a:blip r:embed="rId6"/>
            <a:srcRect/>
            <a:stretch>
              <a:fillRect/>
            </a:stretch>
          </p:blipFill>
          <p:spPr>
            <a:xfrm>
              <a:off x="626401" y="4448929"/>
              <a:ext cx="3945598" cy="2463426"/>
            </a:xfrm>
            <a:prstGeom prst="rect">
              <a:avLst/>
            </a:prstGeom>
            <a:noFill/>
            <a:ln>
              <a:noFill/>
            </a:ln>
          </p:spPr>
        </p:pic>
        <p:sp>
          <p:nvSpPr>
            <p:cNvPr id="9" name="Tekstboks 8"/>
            <p:cNvSpPr txBox="1"/>
            <p:nvPr/>
          </p:nvSpPr>
          <p:spPr>
            <a:xfrm>
              <a:off x="4059309" y="4218751"/>
              <a:ext cx="576064" cy="307777"/>
            </a:xfrm>
            <a:prstGeom prst="rect">
              <a:avLst/>
            </a:prstGeom>
            <a:noFill/>
          </p:spPr>
          <p:txBody>
            <a:bodyPr wrap="square" rtlCol="0">
              <a:spAutoFit/>
            </a:bodyPr>
            <a:lstStyle/>
            <a:p>
              <a:r>
                <a:rPr lang="da-DK" sz="1400" dirty="0" smtClean="0"/>
                <a:t>CH</a:t>
              </a:r>
              <a:endParaRPr lang="en-GB" sz="1400" dirty="0"/>
            </a:p>
          </p:txBody>
        </p:sp>
        <p:sp>
          <p:nvSpPr>
            <p:cNvPr id="10" name="Tekstboks 9"/>
            <p:cNvSpPr txBox="1"/>
            <p:nvPr/>
          </p:nvSpPr>
          <p:spPr>
            <a:xfrm>
              <a:off x="4056898" y="1806947"/>
              <a:ext cx="576064" cy="307777"/>
            </a:xfrm>
            <a:prstGeom prst="rect">
              <a:avLst/>
            </a:prstGeom>
            <a:noFill/>
          </p:spPr>
          <p:txBody>
            <a:bodyPr wrap="square" rtlCol="0">
              <a:spAutoFit/>
            </a:bodyPr>
            <a:lstStyle/>
            <a:p>
              <a:r>
                <a:rPr lang="da-DK" sz="1400" dirty="0" smtClean="0"/>
                <a:t>WH</a:t>
              </a:r>
              <a:endParaRPr lang="en-GB" sz="1400" dirty="0"/>
            </a:p>
          </p:txBody>
        </p:sp>
        <p:sp>
          <p:nvSpPr>
            <p:cNvPr id="11" name="Tekstboks 10"/>
            <p:cNvSpPr txBox="1"/>
            <p:nvPr/>
          </p:nvSpPr>
          <p:spPr>
            <a:xfrm>
              <a:off x="8712799" y="4218751"/>
              <a:ext cx="576064" cy="307777"/>
            </a:xfrm>
            <a:prstGeom prst="rect">
              <a:avLst/>
            </a:prstGeom>
            <a:noFill/>
          </p:spPr>
          <p:txBody>
            <a:bodyPr wrap="square" rtlCol="0">
              <a:spAutoFit/>
            </a:bodyPr>
            <a:lstStyle/>
            <a:p>
              <a:r>
                <a:rPr lang="da-DK" sz="1400" dirty="0" smtClean="0"/>
                <a:t>CL</a:t>
              </a:r>
              <a:endParaRPr lang="en-GB" sz="1400" dirty="0"/>
            </a:p>
          </p:txBody>
        </p:sp>
        <p:sp>
          <p:nvSpPr>
            <p:cNvPr id="12" name="Tekstboks 11"/>
            <p:cNvSpPr txBox="1"/>
            <p:nvPr/>
          </p:nvSpPr>
          <p:spPr>
            <a:xfrm>
              <a:off x="8645959" y="1795113"/>
              <a:ext cx="576064" cy="307777"/>
            </a:xfrm>
            <a:prstGeom prst="rect">
              <a:avLst/>
            </a:prstGeom>
            <a:noFill/>
          </p:spPr>
          <p:txBody>
            <a:bodyPr wrap="square" rtlCol="0">
              <a:spAutoFit/>
            </a:bodyPr>
            <a:lstStyle/>
            <a:p>
              <a:r>
                <a:rPr lang="da-DK" sz="1400" dirty="0" smtClean="0"/>
                <a:t>WL</a:t>
              </a:r>
              <a:endParaRPr lang="en-GB" sz="1400" dirty="0"/>
            </a:p>
          </p:txBody>
        </p:sp>
      </p:grpSp>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58131" y="6056312"/>
            <a:ext cx="5138739" cy="576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kstboks 13"/>
          <p:cNvSpPr txBox="1"/>
          <p:nvPr/>
        </p:nvSpPr>
        <p:spPr>
          <a:xfrm>
            <a:off x="2245085" y="3626337"/>
            <a:ext cx="1030771" cy="276999"/>
          </a:xfrm>
          <a:prstGeom prst="rect">
            <a:avLst/>
          </a:prstGeom>
          <a:solidFill>
            <a:schemeClr val="accent1"/>
          </a:solidFill>
        </p:spPr>
        <p:txBody>
          <a:bodyPr wrap="square" rtlCol="0">
            <a:spAutoFit/>
          </a:bodyPr>
          <a:lstStyle/>
          <a:p>
            <a:pPr>
              <a:lnSpc>
                <a:spcPct val="100000"/>
              </a:lnSpc>
            </a:pPr>
            <a:r>
              <a:rPr lang="da-DK" sz="1200" b="1" dirty="0"/>
              <a:t>PC1 14  %</a:t>
            </a:r>
            <a:endParaRPr lang="en-GB" sz="1200" b="1" dirty="0"/>
          </a:p>
        </p:txBody>
      </p:sp>
      <p:sp>
        <p:nvSpPr>
          <p:cNvPr id="15" name="Tekstboks 14"/>
          <p:cNvSpPr txBox="1"/>
          <p:nvPr/>
        </p:nvSpPr>
        <p:spPr>
          <a:xfrm>
            <a:off x="6228184" y="3569036"/>
            <a:ext cx="1030771" cy="276999"/>
          </a:xfrm>
          <a:prstGeom prst="rect">
            <a:avLst/>
          </a:prstGeom>
          <a:solidFill>
            <a:schemeClr val="accent1"/>
          </a:solidFill>
        </p:spPr>
        <p:txBody>
          <a:bodyPr wrap="square" rtlCol="0">
            <a:spAutoFit/>
          </a:bodyPr>
          <a:lstStyle/>
          <a:p>
            <a:pPr>
              <a:lnSpc>
                <a:spcPct val="100000"/>
              </a:lnSpc>
            </a:pPr>
            <a:r>
              <a:rPr lang="da-DK" sz="1200" b="1" dirty="0"/>
              <a:t>PC1 </a:t>
            </a:r>
            <a:r>
              <a:rPr lang="da-DK" sz="1200" b="1" dirty="0" smtClean="0"/>
              <a:t>9  </a:t>
            </a:r>
            <a:r>
              <a:rPr lang="da-DK" sz="1200" b="1" dirty="0"/>
              <a:t>%</a:t>
            </a:r>
            <a:endParaRPr lang="en-GB" sz="1200" b="1" dirty="0"/>
          </a:p>
        </p:txBody>
      </p:sp>
      <p:sp>
        <p:nvSpPr>
          <p:cNvPr id="16" name="Tekstboks 15"/>
          <p:cNvSpPr txBox="1"/>
          <p:nvPr/>
        </p:nvSpPr>
        <p:spPr>
          <a:xfrm>
            <a:off x="2241090" y="5749358"/>
            <a:ext cx="1030771" cy="276999"/>
          </a:xfrm>
          <a:prstGeom prst="rect">
            <a:avLst/>
          </a:prstGeom>
          <a:solidFill>
            <a:schemeClr val="accent1"/>
          </a:solidFill>
        </p:spPr>
        <p:txBody>
          <a:bodyPr wrap="square" rtlCol="0">
            <a:spAutoFit/>
          </a:bodyPr>
          <a:lstStyle/>
          <a:p>
            <a:pPr>
              <a:lnSpc>
                <a:spcPct val="100000"/>
              </a:lnSpc>
            </a:pPr>
            <a:r>
              <a:rPr lang="da-DK" sz="1200" b="1" dirty="0"/>
              <a:t>PC1 </a:t>
            </a:r>
            <a:r>
              <a:rPr lang="da-DK" sz="1200" b="1" dirty="0" smtClean="0"/>
              <a:t>12  </a:t>
            </a:r>
            <a:r>
              <a:rPr lang="da-DK" sz="1200" b="1" dirty="0"/>
              <a:t>%</a:t>
            </a:r>
            <a:endParaRPr lang="en-GB" sz="1200" b="1" dirty="0"/>
          </a:p>
        </p:txBody>
      </p:sp>
      <p:sp>
        <p:nvSpPr>
          <p:cNvPr id="17" name="Tekstboks 16"/>
          <p:cNvSpPr txBox="1"/>
          <p:nvPr/>
        </p:nvSpPr>
        <p:spPr>
          <a:xfrm>
            <a:off x="6284551" y="5746500"/>
            <a:ext cx="1030771" cy="276999"/>
          </a:xfrm>
          <a:prstGeom prst="rect">
            <a:avLst/>
          </a:prstGeom>
          <a:solidFill>
            <a:schemeClr val="accent1"/>
          </a:solidFill>
        </p:spPr>
        <p:txBody>
          <a:bodyPr wrap="square" rtlCol="0">
            <a:spAutoFit/>
          </a:bodyPr>
          <a:lstStyle/>
          <a:p>
            <a:pPr>
              <a:lnSpc>
                <a:spcPct val="100000"/>
              </a:lnSpc>
            </a:pPr>
            <a:r>
              <a:rPr lang="da-DK" sz="1200" b="1" dirty="0"/>
              <a:t>PC1 </a:t>
            </a:r>
            <a:r>
              <a:rPr lang="da-DK" sz="1200" b="1" dirty="0" smtClean="0"/>
              <a:t>11  </a:t>
            </a:r>
            <a:r>
              <a:rPr lang="da-DK" sz="1200" b="1" dirty="0"/>
              <a:t>%</a:t>
            </a:r>
            <a:endParaRPr lang="en-GB" sz="1200" b="1" dirty="0"/>
          </a:p>
        </p:txBody>
      </p:sp>
      <p:sp>
        <p:nvSpPr>
          <p:cNvPr id="18" name="Tekstboks 17"/>
          <p:cNvSpPr txBox="1"/>
          <p:nvPr/>
        </p:nvSpPr>
        <p:spPr>
          <a:xfrm rot="16200000">
            <a:off x="238044" y="2174437"/>
            <a:ext cx="1246795" cy="277000"/>
          </a:xfrm>
          <a:prstGeom prst="rect">
            <a:avLst/>
          </a:prstGeom>
          <a:solidFill>
            <a:schemeClr val="accent1"/>
          </a:solidFill>
        </p:spPr>
        <p:txBody>
          <a:bodyPr wrap="square" rtlCol="0">
            <a:spAutoFit/>
          </a:bodyPr>
          <a:lstStyle/>
          <a:p>
            <a:pPr>
              <a:lnSpc>
                <a:spcPct val="100000"/>
              </a:lnSpc>
            </a:pPr>
            <a:r>
              <a:rPr lang="da-DK" sz="1200" b="1" dirty="0" smtClean="0"/>
              <a:t>PC2 8  </a:t>
            </a:r>
            <a:r>
              <a:rPr lang="da-DK" sz="1200" b="1" dirty="0"/>
              <a:t>%</a:t>
            </a:r>
            <a:endParaRPr lang="en-GB" sz="1200" b="1" dirty="0"/>
          </a:p>
        </p:txBody>
      </p:sp>
      <p:sp>
        <p:nvSpPr>
          <p:cNvPr id="19" name="Tekstboks 18"/>
          <p:cNvSpPr txBox="1"/>
          <p:nvPr/>
        </p:nvSpPr>
        <p:spPr>
          <a:xfrm rot="16200000">
            <a:off x="4343850" y="2491710"/>
            <a:ext cx="850691" cy="276999"/>
          </a:xfrm>
          <a:prstGeom prst="rect">
            <a:avLst/>
          </a:prstGeom>
          <a:solidFill>
            <a:schemeClr val="accent1"/>
          </a:solidFill>
        </p:spPr>
        <p:txBody>
          <a:bodyPr wrap="square" rtlCol="0">
            <a:spAutoFit/>
          </a:bodyPr>
          <a:lstStyle/>
          <a:p>
            <a:pPr>
              <a:lnSpc>
                <a:spcPct val="100000"/>
              </a:lnSpc>
            </a:pPr>
            <a:r>
              <a:rPr lang="da-DK" sz="1200" b="1" dirty="0" smtClean="0"/>
              <a:t>PC2 9  </a:t>
            </a:r>
            <a:r>
              <a:rPr lang="da-DK" sz="1200" b="1" dirty="0"/>
              <a:t>%</a:t>
            </a:r>
            <a:endParaRPr lang="en-GB" sz="1200" b="1" dirty="0"/>
          </a:p>
        </p:txBody>
      </p:sp>
      <p:sp>
        <p:nvSpPr>
          <p:cNvPr id="20" name="Tekstboks 19"/>
          <p:cNvSpPr txBox="1"/>
          <p:nvPr/>
        </p:nvSpPr>
        <p:spPr>
          <a:xfrm rot="16200000">
            <a:off x="4378012" y="4507934"/>
            <a:ext cx="850691" cy="276999"/>
          </a:xfrm>
          <a:prstGeom prst="rect">
            <a:avLst/>
          </a:prstGeom>
          <a:solidFill>
            <a:schemeClr val="accent1"/>
          </a:solidFill>
        </p:spPr>
        <p:txBody>
          <a:bodyPr wrap="square" rtlCol="0">
            <a:spAutoFit/>
          </a:bodyPr>
          <a:lstStyle/>
          <a:p>
            <a:pPr>
              <a:lnSpc>
                <a:spcPct val="100000"/>
              </a:lnSpc>
            </a:pPr>
            <a:r>
              <a:rPr lang="da-DK" sz="1200" b="1" dirty="0" smtClean="0"/>
              <a:t>PC2 9  </a:t>
            </a:r>
            <a:r>
              <a:rPr lang="da-DK" sz="1200" b="1" dirty="0"/>
              <a:t>%</a:t>
            </a:r>
            <a:endParaRPr lang="en-GB" sz="1200" b="1" dirty="0"/>
          </a:p>
        </p:txBody>
      </p:sp>
      <p:sp>
        <p:nvSpPr>
          <p:cNvPr id="21" name="Tekstboks 20"/>
          <p:cNvSpPr txBox="1"/>
          <p:nvPr/>
        </p:nvSpPr>
        <p:spPr>
          <a:xfrm rot="16200000">
            <a:off x="364088" y="4435925"/>
            <a:ext cx="994706" cy="276999"/>
          </a:xfrm>
          <a:prstGeom prst="rect">
            <a:avLst/>
          </a:prstGeom>
          <a:solidFill>
            <a:schemeClr val="accent1"/>
          </a:solidFill>
        </p:spPr>
        <p:txBody>
          <a:bodyPr wrap="square" rtlCol="0">
            <a:spAutoFit/>
          </a:bodyPr>
          <a:lstStyle/>
          <a:p>
            <a:pPr>
              <a:lnSpc>
                <a:spcPct val="100000"/>
              </a:lnSpc>
            </a:pPr>
            <a:r>
              <a:rPr lang="da-DK" sz="1200" b="1" dirty="0" smtClean="0"/>
              <a:t>PC2 10  </a:t>
            </a:r>
            <a:r>
              <a:rPr lang="da-DK" sz="1200" b="1" dirty="0"/>
              <a:t>%</a:t>
            </a:r>
            <a:endParaRPr lang="en-GB" sz="1200" b="1" dirty="0"/>
          </a:p>
        </p:txBody>
      </p:sp>
      <p:sp>
        <p:nvSpPr>
          <p:cNvPr id="22" name="Ellipse 21"/>
          <p:cNvSpPr/>
          <p:nvPr/>
        </p:nvSpPr>
        <p:spPr bwMode="auto">
          <a:xfrm>
            <a:off x="3856198" y="6365866"/>
            <a:ext cx="180020" cy="343246"/>
          </a:xfrm>
          <a:prstGeom prst="ellipse">
            <a:avLst/>
          </a:prstGeom>
          <a:noFill/>
          <a:ln w="25400" cap="flat" cmpd="sng" algn="ctr">
            <a:solidFill>
              <a:srgbClr val="0033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
        <p:nvSpPr>
          <p:cNvPr id="23" name="Ellipse 22"/>
          <p:cNvSpPr/>
          <p:nvPr/>
        </p:nvSpPr>
        <p:spPr bwMode="auto">
          <a:xfrm>
            <a:off x="7764886" y="6302081"/>
            <a:ext cx="207640" cy="343246"/>
          </a:xfrm>
          <a:prstGeom prst="ellipse">
            <a:avLst/>
          </a:prstGeom>
          <a:noFill/>
          <a:ln w="25400" cap="flat" cmpd="sng" algn="ctr">
            <a:solidFill>
              <a:srgbClr val="02AE0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cxnSp>
        <p:nvCxnSpPr>
          <p:cNvPr id="13" name="Lige pilforbindelse 12"/>
          <p:cNvCxnSpPr/>
          <p:nvPr/>
        </p:nvCxnSpPr>
        <p:spPr bwMode="auto">
          <a:xfrm flipV="1">
            <a:off x="467544" y="2716096"/>
            <a:ext cx="1224136" cy="339460"/>
          </a:xfrm>
          <a:prstGeom prst="straightConnector1">
            <a:avLst/>
          </a:prstGeom>
          <a:solidFill>
            <a:schemeClr val="accent2"/>
          </a:solidFill>
          <a:ln w="25400"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141004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43000" y="980728"/>
            <a:ext cx="9001000" cy="949325"/>
          </a:xfrm>
        </p:spPr>
        <p:txBody>
          <a:bodyPr/>
          <a:lstStyle/>
          <a:p>
            <a:r>
              <a:rPr lang="da-DK" dirty="0">
                <a:solidFill>
                  <a:schemeClr val="tx1"/>
                </a:solidFill>
              </a:rPr>
              <a:t>GC-MS: Long term </a:t>
            </a:r>
            <a:r>
              <a:rPr lang="da-DK" dirty="0" err="1">
                <a:solidFill>
                  <a:schemeClr val="tx1"/>
                </a:solidFill>
              </a:rPr>
              <a:t>effect</a:t>
            </a:r>
            <a:r>
              <a:rPr lang="da-DK" dirty="0">
                <a:solidFill>
                  <a:schemeClr val="tx1"/>
                </a:solidFill>
              </a:rPr>
              <a:t> of </a:t>
            </a:r>
            <a:r>
              <a:rPr lang="da-DK" dirty="0" err="1">
                <a:solidFill>
                  <a:schemeClr val="tx1"/>
                </a:solidFill>
              </a:rPr>
              <a:t>diets</a:t>
            </a:r>
            <a:r>
              <a:rPr lang="da-DK" dirty="0">
                <a:solidFill>
                  <a:schemeClr val="tx1"/>
                </a:solidFill>
              </a:rPr>
              <a:t> on </a:t>
            </a:r>
            <a:r>
              <a:rPr lang="da-DK" dirty="0" err="1">
                <a:solidFill>
                  <a:srgbClr val="FFC000"/>
                </a:solidFill>
              </a:rPr>
              <a:t>urine</a:t>
            </a:r>
            <a:r>
              <a:rPr lang="da-DK" dirty="0">
                <a:solidFill>
                  <a:schemeClr val="tx1"/>
                </a:solidFill>
              </a:rPr>
              <a:t> </a:t>
            </a:r>
            <a:r>
              <a:rPr lang="da-DK" dirty="0" err="1">
                <a:solidFill>
                  <a:schemeClr val="tx1"/>
                </a:solidFill>
              </a:rPr>
              <a:t>metabolome</a:t>
            </a:r>
            <a:r>
              <a:rPr lang="da-DK" dirty="0">
                <a:solidFill>
                  <a:schemeClr val="tx1"/>
                </a:solidFill>
              </a:rPr>
              <a:t>, </a:t>
            </a:r>
            <a:r>
              <a:rPr lang="da-DK" dirty="0" smtClean="0">
                <a:solidFill>
                  <a:schemeClr val="tx1"/>
                </a:solidFill>
              </a:rPr>
              <a:t>PLS-DA</a:t>
            </a:r>
            <a:br>
              <a:rPr lang="da-DK" dirty="0" smtClean="0">
                <a:solidFill>
                  <a:schemeClr val="tx1"/>
                </a:solidFill>
              </a:rPr>
            </a:br>
            <a:endParaRPr lang="en-GB" dirty="0"/>
          </a:p>
        </p:txBody>
      </p:sp>
      <p:pic>
        <p:nvPicPr>
          <p:cNvPr id="3079" name="Picture 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445" y="1913241"/>
            <a:ext cx="3757531" cy="234998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7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0944" y="1913241"/>
            <a:ext cx="3646247" cy="228038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446" y="4206380"/>
            <a:ext cx="3712734" cy="2321971"/>
          </a:xfrm>
          <a:prstGeom prst="rect">
            <a:avLst/>
          </a:prstGeom>
          <a:noFill/>
          <a:extLst>
            <a:ext uri="{909E8E84-426E-40DD-AFC4-6F175D3DCCD1}">
              <a14:hiddenFill xmlns:a14="http://schemas.microsoft.com/office/drawing/2010/main">
                <a:solidFill>
                  <a:srgbClr val="FFFFFF"/>
                </a:solidFill>
              </a14:hiddenFill>
            </a:ext>
          </a:extLst>
        </p:spPr>
      </p:pic>
      <p:pic>
        <p:nvPicPr>
          <p:cNvPr id="3073" name="Picture 8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0032" y="4212512"/>
            <a:ext cx="3777159" cy="2354593"/>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2"/>
          <p:cNvSpPr txBox="1">
            <a:spLocks noChangeArrowheads="1"/>
          </p:cNvSpPr>
          <p:nvPr/>
        </p:nvSpPr>
        <p:spPr bwMode="auto">
          <a:xfrm>
            <a:off x="3867819" y="1962944"/>
            <a:ext cx="488157"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40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WH</a:t>
            </a:r>
            <a:endParaRPr kumimoji="0" lang="da-DK" altLang="en-US" sz="1400" i="0" u="none" strike="noStrike" cap="none" normalizeH="0" baseline="0" dirty="0" smtClean="0">
              <a:ln>
                <a:noFill/>
              </a:ln>
              <a:solidFill>
                <a:schemeClr val="tx1"/>
              </a:solidFill>
              <a:effectLst/>
              <a:latin typeface="Arial" pitchFamily="34" charset="0"/>
              <a:cs typeface="Arial" pitchFamily="34" charset="0"/>
            </a:endParaRPr>
          </a:p>
        </p:txBody>
      </p:sp>
      <p:sp>
        <p:nvSpPr>
          <p:cNvPr id="5" name="Text Box 5"/>
          <p:cNvSpPr txBox="1">
            <a:spLocks noChangeArrowheads="1"/>
          </p:cNvSpPr>
          <p:nvPr/>
        </p:nvSpPr>
        <p:spPr bwMode="auto">
          <a:xfrm>
            <a:off x="3848021" y="4314419"/>
            <a:ext cx="52823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40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CH</a:t>
            </a:r>
            <a:endParaRPr kumimoji="0" lang="da-DK" altLang="en-US" sz="140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 Box 3"/>
          <p:cNvSpPr txBox="1">
            <a:spLocks noChangeArrowheads="1"/>
          </p:cNvSpPr>
          <p:nvPr/>
        </p:nvSpPr>
        <p:spPr bwMode="auto">
          <a:xfrm>
            <a:off x="3525353" y="5784056"/>
            <a:ext cx="850900"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Q</a:t>
            </a:r>
            <a:r>
              <a:rPr kumimoji="0" lang="da-DK" altLang="en-US" sz="1200" b="1" i="0" u="none" strike="noStrike" cap="none" normalizeH="0" baseline="30000" dirty="0" smtClean="0">
                <a:ln>
                  <a:noFill/>
                </a:ln>
                <a:solidFill>
                  <a:schemeClr val="tx1"/>
                </a:solidFill>
                <a:effectLst/>
                <a:latin typeface="Arial" panose="020B0604020202020204" pitchFamily="34" charset="0"/>
                <a:ea typeface="Calibri" pitchFamily="34" charset="0"/>
                <a:cs typeface="Arial" panose="020B0604020202020204" pitchFamily="34" charset="0"/>
              </a:rPr>
              <a:t>2</a:t>
            </a: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 0.73</a:t>
            </a:r>
            <a:endParaRPr kumimoji="0" lang="da-DK"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ext Box 4"/>
          <p:cNvSpPr txBox="1">
            <a:spLocks noChangeArrowheads="1"/>
          </p:cNvSpPr>
          <p:nvPr/>
        </p:nvSpPr>
        <p:spPr bwMode="auto">
          <a:xfrm>
            <a:off x="7740353" y="3491416"/>
            <a:ext cx="965266"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Q</a:t>
            </a:r>
            <a:r>
              <a:rPr kumimoji="0" lang="da-DK" altLang="en-US" sz="1200" b="1" i="0" u="none" strike="noStrike" cap="none" normalizeH="0" baseline="30000" dirty="0" smtClean="0">
                <a:ln>
                  <a:noFill/>
                </a:ln>
                <a:solidFill>
                  <a:schemeClr val="tx1"/>
                </a:solidFill>
                <a:effectLst/>
                <a:latin typeface="Arial" panose="020B0604020202020204" pitchFamily="34" charset="0"/>
                <a:ea typeface="Calibri" pitchFamily="34" charset="0"/>
                <a:cs typeface="Arial" panose="020B0604020202020204" pitchFamily="34" charset="0"/>
              </a:rPr>
              <a:t>2</a:t>
            </a: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 0.74</a:t>
            </a:r>
            <a:endParaRPr kumimoji="0" lang="da-DK"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9"/>
          <p:cNvSpPr txBox="1">
            <a:spLocks noChangeArrowheads="1"/>
          </p:cNvSpPr>
          <p:nvPr/>
        </p:nvSpPr>
        <p:spPr bwMode="auto">
          <a:xfrm>
            <a:off x="3512288" y="3513638"/>
            <a:ext cx="850900"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Q</a:t>
            </a:r>
            <a:r>
              <a:rPr kumimoji="0" lang="da-DK" altLang="en-US" sz="1200" b="1" i="0" u="none" strike="noStrike" cap="none" normalizeH="0" baseline="30000" dirty="0" smtClean="0">
                <a:ln>
                  <a:noFill/>
                </a:ln>
                <a:solidFill>
                  <a:schemeClr val="tx1"/>
                </a:solidFill>
                <a:effectLst/>
                <a:latin typeface="Arial" panose="020B0604020202020204" pitchFamily="34" charset="0"/>
                <a:ea typeface="Calibri" pitchFamily="34" charset="0"/>
                <a:cs typeface="Arial" panose="020B0604020202020204" pitchFamily="34" charset="0"/>
              </a:rPr>
              <a:t>2</a:t>
            </a: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 0.83</a:t>
            </a:r>
            <a:endParaRPr kumimoji="0" lang="da-DK" altLang="en-US"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9" name="Text Box 10"/>
          <p:cNvSpPr txBox="1">
            <a:spLocks noChangeArrowheads="1"/>
          </p:cNvSpPr>
          <p:nvPr/>
        </p:nvSpPr>
        <p:spPr bwMode="auto">
          <a:xfrm>
            <a:off x="527050" y="28575"/>
            <a:ext cx="325438"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2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2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A</a:t>
            </a:r>
            <a:endParaRPr kumimoji="0" lang="da-DK"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Text Box 12"/>
          <p:cNvSpPr txBox="1">
            <a:spLocks noChangeArrowheads="1"/>
          </p:cNvSpPr>
          <p:nvPr/>
        </p:nvSpPr>
        <p:spPr bwMode="auto">
          <a:xfrm>
            <a:off x="7778517" y="5784055"/>
            <a:ext cx="850900"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Q</a:t>
            </a:r>
            <a:r>
              <a:rPr kumimoji="0" lang="da-DK" altLang="en-US" sz="1200" b="1" i="0" u="none" strike="noStrike" cap="none" normalizeH="0" baseline="30000" dirty="0" smtClean="0">
                <a:ln>
                  <a:noFill/>
                </a:ln>
                <a:solidFill>
                  <a:schemeClr val="tx1"/>
                </a:solidFill>
                <a:effectLst/>
                <a:latin typeface="Arial" panose="020B0604020202020204" pitchFamily="34" charset="0"/>
                <a:ea typeface="Calibri" pitchFamily="34" charset="0"/>
                <a:cs typeface="Arial" panose="020B0604020202020204" pitchFamily="34" charset="0"/>
              </a:rPr>
              <a:t>2</a:t>
            </a: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 0.65</a:t>
            </a:r>
            <a:endParaRPr kumimoji="0" lang="da-DK"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1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3" name="Rectangle 14"/>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4" name="Rectangle 15"/>
          <p:cNvSpPr>
            <a:spLocks noChangeArrowheads="1"/>
          </p:cNvSpPr>
          <p:nvPr/>
        </p:nvSpPr>
        <p:spPr bwMode="auto">
          <a:xfrm>
            <a:off x="0" y="4114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Rectangle 16"/>
          <p:cNvSpPr>
            <a:spLocks noChangeArrowheads="1"/>
          </p:cNvSpPr>
          <p:nvPr/>
        </p:nvSpPr>
        <p:spPr bwMode="auto">
          <a:xfrm>
            <a:off x="0" y="4114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6" name="Rectangle 17"/>
          <p:cNvSpPr>
            <a:spLocks noChangeArrowheads="1"/>
          </p:cNvSpPr>
          <p:nvPr/>
        </p:nvSpPr>
        <p:spPr bwMode="auto">
          <a:xfrm>
            <a:off x="0" y="5943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2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en-GB"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Rectangle 18"/>
          <p:cNvSpPr>
            <a:spLocks noChangeArrowheads="1"/>
          </p:cNvSpPr>
          <p:nvPr/>
        </p:nvSpPr>
        <p:spPr bwMode="auto">
          <a:xfrm>
            <a:off x="0" y="777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Text Box 2"/>
          <p:cNvSpPr txBox="1">
            <a:spLocks noChangeArrowheads="1"/>
          </p:cNvSpPr>
          <p:nvPr/>
        </p:nvSpPr>
        <p:spPr bwMode="auto">
          <a:xfrm>
            <a:off x="8114052" y="1962944"/>
            <a:ext cx="488157"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eaLnBrk="0" hangingPunct="0">
              <a:lnSpc>
                <a:spcPct val="100000"/>
              </a:lnSpc>
            </a:pPr>
            <a:r>
              <a:rPr lang="da-DK" altLang="en-US" sz="1400" dirty="0" smtClean="0">
                <a:latin typeface="Arial" panose="020B0604020202020204" pitchFamily="34" charset="0"/>
                <a:ea typeface="Calibri" pitchFamily="34" charset="0"/>
                <a:cs typeface="Arial" panose="020B0604020202020204" pitchFamily="34" charset="0"/>
              </a:rPr>
              <a:t>WL</a:t>
            </a:r>
            <a:endParaRPr lang="da-DK" altLang="en-US" sz="1400" dirty="0">
              <a:latin typeface="Arial" pitchFamily="34" charset="0"/>
              <a:cs typeface="Arial" pitchFamily="34" charset="0"/>
            </a:endParaRPr>
          </a:p>
        </p:txBody>
      </p:sp>
      <p:sp>
        <p:nvSpPr>
          <p:cNvPr id="23" name="Text Box 5"/>
          <p:cNvSpPr txBox="1">
            <a:spLocks noChangeArrowheads="1"/>
          </p:cNvSpPr>
          <p:nvPr/>
        </p:nvSpPr>
        <p:spPr bwMode="auto">
          <a:xfrm>
            <a:off x="8149034" y="4263228"/>
            <a:ext cx="42583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400"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CL</a:t>
            </a:r>
            <a:endParaRPr kumimoji="0" lang="da-DK" altLang="en-US" sz="140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Tekstboks 23"/>
          <p:cNvSpPr txBox="1"/>
          <p:nvPr/>
        </p:nvSpPr>
        <p:spPr>
          <a:xfrm>
            <a:off x="8099884" y="6308512"/>
            <a:ext cx="2088232" cy="553998"/>
          </a:xfrm>
          <a:prstGeom prst="rect">
            <a:avLst/>
          </a:prstGeom>
          <a:noFill/>
        </p:spPr>
        <p:txBody>
          <a:bodyPr wrap="square" rtlCol="0">
            <a:spAutoFit/>
          </a:bodyPr>
          <a:lstStyle/>
          <a:p>
            <a:r>
              <a:rPr lang="da-DK" sz="1400" dirty="0" smtClean="0"/>
              <a:t>VIP&gt;1</a:t>
            </a:r>
            <a:endParaRPr lang="en-GB" sz="1400" dirty="0"/>
          </a:p>
        </p:txBody>
      </p:sp>
    </p:spTree>
    <p:extLst>
      <p:ext uri="{BB962C8B-B14F-4D97-AF65-F5344CB8AC3E}">
        <p14:creationId xmlns:p14="http://schemas.microsoft.com/office/powerpoint/2010/main" val="28024077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95536" y="908720"/>
            <a:ext cx="8421688" cy="949325"/>
          </a:xfrm>
        </p:spPr>
        <p:txBody>
          <a:bodyPr/>
          <a:lstStyle/>
          <a:p>
            <a:r>
              <a:rPr lang="da-DK" dirty="0" err="1" smtClean="0">
                <a:solidFill>
                  <a:schemeClr val="tx1"/>
                </a:solidFill>
              </a:rPr>
              <a:t>Metabolites</a:t>
            </a:r>
            <a:r>
              <a:rPr lang="da-DK" dirty="0" smtClean="0">
                <a:solidFill>
                  <a:schemeClr val="tx1"/>
                </a:solidFill>
              </a:rPr>
              <a:t> </a:t>
            </a:r>
            <a:r>
              <a:rPr lang="da-DK" dirty="0" err="1" smtClean="0">
                <a:solidFill>
                  <a:schemeClr val="tx1"/>
                </a:solidFill>
              </a:rPr>
              <a:t>that</a:t>
            </a:r>
            <a:r>
              <a:rPr lang="da-DK" dirty="0" smtClean="0">
                <a:solidFill>
                  <a:schemeClr val="tx1"/>
                </a:solidFill>
              </a:rPr>
              <a:t> </a:t>
            </a:r>
            <a:r>
              <a:rPr lang="da-DK" dirty="0" err="1" smtClean="0">
                <a:solidFill>
                  <a:schemeClr val="tx1"/>
                </a:solidFill>
              </a:rPr>
              <a:t>changes</a:t>
            </a:r>
            <a:r>
              <a:rPr lang="da-DK" dirty="0" smtClean="0">
                <a:solidFill>
                  <a:schemeClr val="tx1"/>
                </a:solidFill>
              </a:rPr>
              <a:t> in </a:t>
            </a:r>
            <a:r>
              <a:rPr lang="da-DK" dirty="0" err="1" smtClean="0">
                <a:solidFill>
                  <a:srgbClr val="FFC000"/>
                </a:solidFill>
              </a:rPr>
              <a:t>urine</a:t>
            </a:r>
            <a:r>
              <a:rPr lang="da-DK" dirty="0" smtClean="0">
                <a:solidFill>
                  <a:schemeClr val="tx1"/>
                </a:solidFill>
              </a:rPr>
              <a:t> </a:t>
            </a:r>
            <a:r>
              <a:rPr lang="da-DK" dirty="0" err="1" smtClean="0">
                <a:solidFill>
                  <a:schemeClr val="tx1"/>
                </a:solidFill>
              </a:rPr>
              <a:t>after</a:t>
            </a:r>
            <a:r>
              <a:rPr lang="da-DK" dirty="0" smtClean="0">
                <a:solidFill>
                  <a:schemeClr val="tx1"/>
                </a:solidFill>
              </a:rPr>
              <a:t> 12 </a:t>
            </a:r>
            <a:r>
              <a:rPr lang="da-DK" dirty="0" err="1" smtClean="0">
                <a:solidFill>
                  <a:schemeClr val="tx1"/>
                </a:solidFill>
              </a:rPr>
              <a:t>weeks</a:t>
            </a:r>
            <a:r>
              <a:rPr lang="da-DK" dirty="0" smtClean="0">
                <a:solidFill>
                  <a:schemeClr val="tx1"/>
                </a:solidFill>
              </a:rPr>
              <a:t> intervention</a:t>
            </a:r>
            <a:r>
              <a:rPr lang="da-DK" dirty="0" smtClean="0"/>
              <a:t/>
            </a:r>
            <a:br>
              <a:rPr lang="da-DK" dirty="0" smtClean="0"/>
            </a:br>
            <a:endParaRPr lang="en-GB" dirty="0"/>
          </a:p>
        </p:txBody>
      </p:sp>
      <p:graphicFrame>
        <p:nvGraphicFramePr>
          <p:cNvPr id="6" name="Pladsholder til indhold 5"/>
          <p:cNvGraphicFramePr>
            <a:graphicFrameLocks noGrp="1"/>
          </p:cNvGraphicFramePr>
          <p:nvPr>
            <p:ph idx="1"/>
            <p:extLst>
              <p:ext uri="{D42A27DB-BD31-4B8C-83A1-F6EECF244321}">
                <p14:modId xmlns:p14="http://schemas.microsoft.com/office/powerpoint/2010/main" val="537010726"/>
              </p:ext>
            </p:extLst>
          </p:nvPr>
        </p:nvGraphicFramePr>
        <p:xfrm>
          <a:off x="323528" y="2564904"/>
          <a:ext cx="8421688" cy="1854200"/>
        </p:xfrm>
        <a:graphic>
          <a:graphicData uri="http://schemas.openxmlformats.org/drawingml/2006/table">
            <a:tbl>
              <a:tblPr firstRow="1" bandRow="1">
                <a:tableStyleId>{073A0DAA-6AF3-43AB-8588-CEC1D06C72B9}</a:tableStyleId>
              </a:tblPr>
              <a:tblGrid>
                <a:gridCol w="2736304"/>
                <a:gridCol w="1474540"/>
                <a:gridCol w="2105422"/>
                <a:gridCol w="2105422"/>
              </a:tblGrid>
              <a:tr h="370840">
                <a:tc>
                  <a:txBody>
                    <a:bodyPr/>
                    <a:lstStyle/>
                    <a:p>
                      <a:r>
                        <a:rPr lang="da-DK" dirty="0" err="1" smtClean="0"/>
                        <a:t>metabolite</a:t>
                      </a:r>
                      <a:endParaRPr lang="en-GB" dirty="0"/>
                    </a:p>
                  </a:txBody>
                  <a:tcPr/>
                </a:tc>
                <a:tc>
                  <a:txBody>
                    <a:bodyPr/>
                    <a:lstStyle/>
                    <a:p>
                      <a:r>
                        <a:rPr lang="da-DK" dirty="0" err="1" smtClean="0"/>
                        <a:t>decreased</a:t>
                      </a:r>
                      <a:endParaRPr lang="en-GB" dirty="0"/>
                    </a:p>
                  </a:txBody>
                  <a:tcPr/>
                </a:tc>
                <a:tc>
                  <a:txBody>
                    <a:bodyPr/>
                    <a:lstStyle/>
                    <a:p>
                      <a:r>
                        <a:rPr lang="da-DK" dirty="0" err="1" smtClean="0"/>
                        <a:t>increased</a:t>
                      </a:r>
                      <a:endParaRPr lang="en-GB" dirty="0"/>
                    </a:p>
                  </a:txBody>
                  <a:tcPr/>
                </a:tc>
                <a:tc>
                  <a:txBody>
                    <a:bodyPr/>
                    <a:lstStyle/>
                    <a:p>
                      <a:r>
                        <a:rPr lang="da-DK" dirty="0" err="1" smtClean="0"/>
                        <a:t>technique</a:t>
                      </a:r>
                      <a:endParaRPr lang="en-GB" dirty="0"/>
                    </a:p>
                  </a:txBody>
                  <a:tcPr/>
                </a:tc>
              </a:tr>
              <a:tr h="370840">
                <a:tc>
                  <a:txBody>
                    <a:bodyPr/>
                    <a:lstStyle/>
                    <a:p>
                      <a:r>
                        <a:rPr lang="da-DK" dirty="0" smtClean="0"/>
                        <a:t>5-Hydroxyhexanoic </a:t>
                      </a:r>
                      <a:r>
                        <a:rPr lang="da-DK" dirty="0" err="1" smtClean="0"/>
                        <a:t>acid</a:t>
                      </a:r>
                      <a:endParaRPr lang="en-GB" dirty="0"/>
                    </a:p>
                  </a:txBody>
                  <a:tcPr/>
                </a:tc>
                <a:tc>
                  <a:txBody>
                    <a:bodyPr/>
                    <a:lstStyle/>
                    <a:p>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WH,</a:t>
                      </a:r>
                      <a:r>
                        <a:rPr lang="da-DK" baseline="0" dirty="0" smtClean="0"/>
                        <a:t> CH</a:t>
                      </a:r>
                      <a:endParaRPr lang="en-GB" dirty="0" smtClean="0"/>
                    </a:p>
                  </a:txBody>
                  <a:tcPr/>
                </a:tc>
                <a:tc>
                  <a:txBody>
                    <a:bodyPr/>
                    <a:lstStyle/>
                    <a:p>
                      <a:r>
                        <a:rPr lang="da-DK" dirty="0" smtClean="0"/>
                        <a:t>GC-</a:t>
                      </a:r>
                      <a:r>
                        <a:rPr lang="da-DK" dirty="0" err="1" smtClean="0"/>
                        <a:t>QToF</a:t>
                      </a:r>
                      <a:endParaRPr lang="en-GB" dirty="0"/>
                    </a:p>
                  </a:txBody>
                  <a:tcPr/>
                </a:tc>
              </a:tr>
              <a:tr h="370840">
                <a:tc>
                  <a:txBody>
                    <a:bodyPr/>
                    <a:lstStyle/>
                    <a:p>
                      <a:r>
                        <a:rPr lang="da-DK" dirty="0" err="1" smtClean="0"/>
                        <a:t>Adipic</a:t>
                      </a:r>
                      <a:r>
                        <a:rPr lang="da-DK" dirty="0" smtClean="0"/>
                        <a:t> </a:t>
                      </a:r>
                      <a:r>
                        <a:rPr lang="da-DK" dirty="0" err="1" smtClean="0"/>
                        <a:t>acid</a:t>
                      </a:r>
                      <a:endParaRPr lang="en-GB" dirty="0"/>
                    </a:p>
                  </a:txBody>
                  <a:tcPr/>
                </a:tc>
                <a:tc>
                  <a:txBody>
                    <a:bodyPr/>
                    <a:lstStyle/>
                    <a:p>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WH, CH</a:t>
                      </a:r>
                      <a:endParaRPr lang="en-GB" dirty="0" smtClean="0"/>
                    </a:p>
                  </a:txBody>
                  <a:tcPr/>
                </a:tc>
                <a:tc>
                  <a:txBody>
                    <a:bodyPr/>
                    <a:lstStyle/>
                    <a:p>
                      <a:r>
                        <a:rPr lang="da-DK" dirty="0" smtClean="0"/>
                        <a:t>GC-</a:t>
                      </a:r>
                      <a:r>
                        <a:rPr lang="da-DK" dirty="0" err="1" smtClean="0"/>
                        <a:t>QToF</a:t>
                      </a:r>
                      <a:endParaRPr lang="en-GB" dirty="0"/>
                    </a:p>
                  </a:txBody>
                  <a:tcPr/>
                </a:tc>
              </a:tr>
              <a:tr h="370840">
                <a:tc>
                  <a:txBody>
                    <a:bodyPr/>
                    <a:lstStyle/>
                    <a:p>
                      <a:r>
                        <a:rPr lang="da-DK" dirty="0" err="1" smtClean="0"/>
                        <a:t>Fumaric</a:t>
                      </a:r>
                      <a:r>
                        <a:rPr lang="da-DK" baseline="0" dirty="0" smtClean="0"/>
                        <a:t> </a:t>
                      </a:r>
                      <a:r>
                        <a:rPr lang="da-DK" baseline="0" dirty="0" err="1" smtClean="0"/>
                        <a:t>acid</a:t>
                      </a:r>
                      <a:endParaRPr lang="en-GB" dirty="0"/>
                    </a:p>
                  </a:txBody>
                  <a:tcPr/>
                </a:tc>
                <a:tc>
                  <a:txBody>
                    <a:bodyPr/>
                    <a:lstStyle/>
                    <a:p>
                      <a:endParaRPr lang="en-GB" dirty="0"/>
                    </a:p>
                  </a:txBody>
                  <a:tcPr/>
                </a:tc>
                <a:tc>
                  <a:txBody>
                    <a:bodyPr/>
                    <a:lstStyle/>
                    <a:p>
                      <a:r>
                        <a:rPr lang="da-DK" dirty="0" smtClean="0"/>
                        <a:t>WH</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GC-</a:t>
                      </a:r>
                      <a:r>
                        <a:rPr lang="da-DK" dirty="0" err="1" smtClean="0"/>
                        <a:t>QToF</a:t>
                      </a:r>
                      <a:endParaRPr lang="en-GB" dirty="0" smtClean="0"/>
                    </a:p>
                  </a:txBody>
                  <a:tcPr/>
                </a:tc>
              </a:tr>
              <a:tr h="370840">
                <a:tc>
                  <a:txBody>
                    <a:bodyPr/>
                    <a:lstStyle/>
                    <a:p>
                      <a:r>
                        <a:rPr lang="da-DK" dirty="0" err="1" smtClean="0"/>
                        <a:t>Citric</a:t>
                      </a:r>
                      <a:r>
                        <a:rPr lang="da-DK" dirty="0" smtClean="0"/>
                        <a:t> </a:t>
                      </a:r>
                      <a:r>
                        <a:rPr lang="da-DK" dirty="0" err="1" smtClean="0"/>
                        <a:t>acid</a:t>
                      </a:r>
                      <a:endParaRPr lang="en-GB" dirty="0"/>
                    </a:p>
                  </a:txBody>
                  <a:tcPr/>
                </a:tc>
                <a:tc>
                  <a:txBody>
                    <a:bodyPr/>
                    <a:lstStyle/>
                    <a:p>
                      <a:endParaRPr lang="en-GB" dirty="0"/>
                    </a:p>
                  </a:txBody>
                  <a:tcPr/>
                </a:tc>
                <a:tc>
                  <a:txBody>
                    <a:bodyPr/>
                    <a:lstStyle/>
                    <a:p>
                      <a:r>
                        <a:rPr lang="da-DK" dirty="0" smtClean="0"/>
                        <a:t>WH</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GC-</a:t>
                      </a:r>
                      <a:r>
                        <a:rPr lang="da-DK" dirty="0" err="1" smtClean="0"/>
                        <a:t>QToF</a:t>
                      </a:r>
                      <a:endParaRPr lang="en-GB" dirty="0" smtClean="0"/>
                    </a:p>
                  </a:txBody>
                  <a:tcPr/>
                </a:tc>
              </a:tr>
            </a:tbl>
          </a:graphicData>
        </a:graphic>
      </p:graphicFrame>
    </p:spTree>
    <p:extLst>
      <p:ext uri="{BB962C8B-B14F-4D97-AF65-F5344CB8AC3E}">
        <p14:creationId xmlns:p14="http://schemas.microsoft.com/office/powerpoint/2010/main" val="27546277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06966" y="668247"/>
            <a:ext cx="8421688" cy="949325"/>
          </a:xfrm>
        </p:spPr>
        <p:txBody>
          <a:bodyPr/>
          <a:lstStyle/>
          <a:p>
            <a:r>
              <a:rPr lang="da-DK" dirty="0" smtClean="0">
                <a:solidFill>
                  <a:schemeClr val="tx1"/>
                </a:solidFill>
              </a:rPr>
              <a:t>GC-MS: Long term </a:t>
            </a:r>
            <a:r>
              <a:rPr lang="da-DK" dirty="0" err="1" smtClean="0">
                <a:solidFill>
                  <a:schemeClr val="tx1"/>
                </a:solidFill>
              </a:rPr>
              <a:t>effect</a:t>
            </a:r>
            <a:r>
              <a:rPr lang="da-DK" dirty="0" smtClean="0">
                <a:solidFill>
                  <a:schemeClr val="tx1"/>
                </a:solidFill>
              </a:rPr>
              <a:t> of diet on </a:t>
            </a:r>
            <a:r>
              <a:rPr lang="da-DK" dirty="0" err="1" smtClean="0">
                <a:solidFill>
                  <a:srgbClr val="FF0000"/>
                </a:solidFill>
              </a:rPr>
              <a:t>blood</a:t>
            </a:r>
            <a:r>
              <a:rPr lang="da-DK" dirty="0" smtClean="0">
                <a:solidFill>
                  <a:schemeClr val="tx1"/>
                </a:solidFill>
              </a:rPr>
              <a:t> </a:t>
            </a:r>
            <a:r>
              <a:rPr lang="da-DK" dirty="0" err="1" smtClean="0">
                <a:solidFill>
                  <a:schemeClr val="tx1"/>
                </a:solidFill>
              </a:rPr>
              <a:t>metabolome</a:t>
            </a:r>
            <a:r>
              <a:rPr lang="da-DK" dirty="0" smtClean="0">
                <a:solidFill>
                  <a:schemeClr val="tx1"/>
                </a:solidFill>
              </a:rPr>
              <a:t>, PCA</a:t>
            </a:r>
            <a:br>
              <a:rPr lang="da-DK" dirty="0" smtClean="0">
                <a:solidFill>
                  <a:schemeClr val="tx1"/>
                </a:solidFill>
              </a:rPr>
            </a:br>
            <a:endParaRPr lang="en-GB" dirty="0">
              <a:solidFill>
                <a:schemeClr val="tx1"/>
              </a:solidFill>
            </a:endParaRPr>
          </a:p>
        </p:txBody>
      </p:sp>
      <p:pic>
        <p:nvPicPr>
          <p:cNvPr id="4" name="Picture 2"/>
          <p:cNvPicPr>
            <a:picLocks noChangeAspect="1"/>
          </p:cNvPicPr>
          <p:nvPr/>
        </p:nvPicPr>
        <p:blipFill>
          <a:blip r:embed="rId2"/>
          <a:srcRect/>
          <a:stretch>
            <a:fillRect/>
          </a:stretch>
        </p:blipFill>
        <p:spPr>
          <a:xfrm>
            <a:off x="581500" y="1540757"/>
            <a:ext cx="3296081" cy="2057901"/>
          </a:xfrm>
          <a:prstGeom prst="rect">
            <a:avLst/>
          </a:prstGeom>
          <a:noFill/>
          <a:ln>
            <a:noFill/>
          </a:ln>
        </p:spPr>
      </p:pic>
      <p:pic>
        <p:nvPicPr>
          <p:cNvPr id="5" name="Picture 3"/>
          <p:cNvPicPr>
            <a:picLocks noChangeAspect="1"/>
          </p:cNvPicPr>
          <p:nvPr/>
        </p:nvPicPr>
        <p:blipFill>
          <a:blip r:embed="rId3"/>
          <a:srcRect/>
          <a:stretch>
            <a:fillRect/>
          </a:stretch>
        </p:blipFill>
        <p:spPr>
          <a:xfrm>
            <a:off x="4914406" y="1464524"/>
            <a:ext cx="3328165" cy="2077933"/>
          </a:xfrm>
          <a:prstGeom prst="rect">
            <a:avLst/>
          </a:prstGeom>
          <a:noFill/>
          <a:ln>
            <a:noFill/>
          </a:ln>
        </p:spPr>
      </p:pic>
      <p:pic>
        <p:nvPicPr>
          <p:cNvPr id="6" name="Picture 2"/>
          <p:cNvPicPr>
            <a:picLocks noChangeAspect="1"/>
          </p:cNvPicPr>
          <p:nvPr/>
        </p:nvPicPr>
        <p:blipFill>
          <a:blip r:embed="rId4"/>
          <a:srcRect/>
          <a:stretch>
            <a:fillRect/>
          </a:stretch>
        </p:blipFill>
        <p:spPr>
          <a:xfrm>
            <a:off x="579362" y="3608689"/>
            <a:ext cx="3332499" cy="2080639"/>
          </a:xfrm>
          <a:prstGeom prst="rect">
            <a:avLst/>
          </a:prstGeom>
          <a:noFill/>
          <a:ln>
            <a:noFill/>
          </a:ln>
        </p:spPr>
      </p:pic>
      <p:pic>
        <p:nvPicPr>
          <p:cNvPr id="7" name="Content Placeholder 2"/>
          <p:cNvPicPr>
            <a:picLocks noGrp="1" noChangeAspect="1"/>
          </p:cNvPicPr>
          <p:nvPr>
            <p:ph idx="1"/>
          </p:nvPr>
        </p:nvPicPr>
        <p:blipFill>
          <a:blip r:embed="rId5"/>
          <a:srcRect/>
          <a:stretch>
            <a:fillRect/>
          </a:stretch>
        </p:blipFill>
        <p:spPr>
          <a:xfrm>
            <a:off x="4917149" y="3645024"/>
            <a:ext cx="3325797" cy="2079648"/>
          </a:xfrm>
        </p:spPr>
      </p:pic>
      <p:sp>
        <p:nvSpPr>
          <p:cNvPr id="8" name="Tekstboks 7"/>
          <p:cNvSpPr txBox="1"/>
          <p:nvPr/>
        </p:nvSpPr>
        <p:spPr>
          <a:xfrm>
            <a:off x="3367210" y="1399377"/>
            <a:ext cx="527337" cy="282760"/>
          </a:xfrm>
          <a:prstGeom prst="rect">
            <a:avLst/>
          </a:prstGeom>
          <a:noFill/>
        </p:spPr>
        <p:txBody>
          <a:bodyPr wrap="square" rtlCol="0">
            <a:spAutoFit/>
          </a:bodyPr>
          <a:lstStyle/>
          <a:p>
            <a:r>
              <a:rPr lang="da-DK" sz="1400" dirty="0" smtClean="0"/>
              <a:t>WH</a:t>
            </a:r>
            <a:endParaRPr lang="en-GB" sz="1400" dirty="0"/>
          </a:p>
        </p:txBody>
      </p:sp>
      <p:sp>
        <p:nvSpPr>
          <p:cNvPr id="9" name="Tekstboks 8"/>
          <p:cNvSpPr txBox="1"/>
          <p:nvPr/>
        </p:nvSpPr>
        <p:spPr>
          <a:xfrm>
            <a:off x="3469495" y="3457623"/>
            <a:ext cx="455166" cy="553998"/>
          </a:xfrm>
          <a:prstGeom prst="rect">
            <a:avLst/>
          </a:prstGeom>
          <a:noFill/>
        </p:spPr>
        <p:txBody>
          <a:bodyPr wrap="square" rtlCol="0">
            <a:spAutoFit/>
          </a:bodyPr>
          <a:lstStyle/>
          <a:p>
            <a:r>
              <a:rPr lang="da-DK" sz="1400" dirty="0" smtClean="0"/>
              <a:t>CH</a:t>
            </a:r>
            <a:endParaRPr lang="en-GB" sz="1400" dirty="0"/>
          </a:p>
        </p:txBody>
      </p:sp>
      <p:sp>
        <p:nvSpPr>
          <p:cNvPr id="10" name="Tekstboks 9"/>
          <p:cNvSpPr txBox="1"/>
          <p:nvPr/>
        </p:nvSpPr>
        <p:spPr>
          <a:xfrm>
            <a:off x="7795771" y="1310635"/>
            <a:ext cx="527337" cy="307777"/>
          </a:xfrm>
          <a:prstGeom prst="rect">
            <a:avLst/>
          </a:prstGeom>
          <a:noFill/>
        </p:spPr>
        <p:txBody>
          <a:bodyPr wrap="square" rtlCol="0">
            <a:spAutoFit/>
          </a:bodyPr>
          <a:lstStyle/>
          <a:p>
            <a:r>
              <a:rPr lang="da-DK" sz="1400" dirty="0" smtClean="0"/>
              <a:t>WL</a:t>
            </a:r>
            <a:endParaRPr lang="en-GB" sz="1400" dirty="0"/>
          </a:p>
        </p:txBody>
      </p:sp>
      <p:sp>
        <p:nvSpPr>
          <p:cNvPr id="11" name="Tekstboks 10"/>
          <p:cNvSpPr txBox="1"/>
          <p:nvPr/>
        </p:nvSpPr>
        <p:spPr>
          <a:xfrm>
            <a:off x="7843454" y="3506460"/>
            <a:ext cx="455166" cy="553998"/>
          </a:xfrm>
          <a:prstGeom prst="rect">
            <a:avLst/>
          </a:prstGeom>
          <a:noFill/>
        </p:spPr>
        <p:txBody>
          <a:bodyPr wrap="square" rtlCol="0">
            <a:spAutoFit/>
          </a:bodyPr>
          <a:lstStyle/>
          <a:p>
            <a:r>
              <a:rPr lang="da-DK" sz="1400" dirty="0" smtClean="0"/>
              <a:t>CL</a:t>
            </a:r>
            <a:endParaRPr lang="en-GB" sz="1400" dirty="0"/>
          </a:p>
        </p:txBody>
      </p:sp>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20" y="6110953"/>
            <a:ext cx="5639544" cy="587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Ellipse 11"/>
          <p:cNvSpPr/>
          <p:nvPr/>
        </p:nvSpPr>
        <p:spPr bwMode="auto">
          <a:xfrm>
            <a:off x="226946" y="6451766"/>
            <a:ext cx="240598" cy="343246"/>
          </a:xfrm>
          <a:prstGeom prst="ellipse">
            <a:avLst/>
          </a:prstGeom>
          <a:noFill/>
          <a:ln w="25400" cap="flat" cmpd="sng" algn="ctr">
            <a:solidFill>
              <a:srgbClr val="0033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
        <p:nvSpPr>
          <p:cNvPr id="13" name="Ellipse 12"/>
          <p:cNvSpPr/>
          <p:nvPr/>
        </p:nvSpPr>
        <p:spPr bwMode="auto">
          <a:xfrm>
            <a:off x="4612220" y="6451766"/>
            <a:ext cx="180020" cy="343246"/>
          </a:xfrm>
          <a:prstGeom prst="ellipse">
            <a:avLst/>
          </a:prstGeom>
          <a:noFill/>
          <a:ln w="25400" cap="flat" cmpd="sng" algn="ctr">
            <a:solidFill>
              <a:srgbClr val="02AE0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Tree>
    <p:extLst>
      <p:ext uri="{BB962C8B-B14F-4D97-AF65-F5344CB8AC3E}">
        <p14:creationId xmlns:p14="http://schemas.microsoft.com/office/powerpoint/2010/main" val="10260963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61156" y="620688"/>
            <a:ext cx="8421688" cy="949325"/>
          </a:xfrm>
        </p:spPr>
        <p:txBody>
          <a:bodyPr/>
          <a:lstStyle/>
          <a:p>
            <a:r>
              <a:rPr lang="da-DK" dirty="0" smtClean="0">
                <a:solidFill>
                  <a:schemeClr val="tx1"/>
                </a:solidFill>
              </a:rPr>
              <a:t>GC-MS: </a:t>
            </a:r>
            <a:r>
              <a:rPr lang="da-DK" dirty="0" err="1" smtClean="0">
                <a:solidFill>
                  <a:schemeClr val="tx1"/>
                </a:solidFill>
              </a:rPr>
              <a:t>Before</a:t>
            </a:r>
            <a:r>
              <a:rPr lang="da-DK" dirty="0" smtClean="0">
                <a:solidFill>
                  <a:schemeClr val="tx1"/>
                </a:solidFill>
              </a:rPr>
              <a:t> and </a:t>
            </a:r>
            <a:r>
              <a:rPr lang="da-DK" dirty="0" err="1" smtClean="0">
                <a:solidFill>
                  <a:schemeClr val="tx1"/>
                </a:solidFill>
              </a:rPr>
              <a:t>after</a:t>
            </a:r>
            <a:r>
              <a:rPr lang="da-DK" dirty="0" smtClean="0">
                <a:solidFill>
                  <a:schemeClr val="tx1"/>
                </a:solidFill>
              </a:rPr>
              <a:t> intervention, </a:t>
            </a:r>
            <a:r>
              <a:rPr lang="da-DK" dirty="0" err="1" smtClean="0">
                <a:solidFill>
                  <a:srgbClr val="FF0000"/>
                </a:solidFill>
              </a:rPr>
              <a:t>blood</a:t>
            </a:r>
            <a:r>
              <a:rPr lang="da-DK" dirty="0" smtClean="0">
                <a:solidFill>
                  <a:schemeClr val="tx1"/>
                </a:solidFill>
              </a:rPr>
              <a:t> PLS-DA </a:t>
            </a:r>
            <a:br>
              <a:rPr lang="da-DK" dirty="0" smtClean="0">
                <a:solidFill>
                  <a:schemeClr val="tx1"/>
                </a:solidFill>
              </a:rPr>
            </a:br>
            <a:r>
              <a:rPr lang="da-DK" dirty="0" smtClean="0">
                <a:solidFill>
                  <a:schemeClr val="tx1"/>
                </a:solidFill>
              </a:rPr>
              <a:t> </a:t>
            </a:r>
            <a:endParaRPr lang="en-GB" dirty="0">
              <a:solidFill>
                <a:schemeClr val="tx1"/>
              </a:solidFill>
            </a:endParaRPr>
          </a:p>
        </p:txBody>
      </p:sp>
      <p:pic>
        <p:nvPicPr>
          <p:cNvPr id="2146" name="Picture 6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103" y="1553338"/>
            <a:ext cx="3644340" cy="2279196"/>
          </a:xfrm>
          <a:prstGeom prst="rect">
            <a:avLst/>
          </a:prstGeom>
          <a:noFill/>
          <a:extLst>
            <a:ext uri="{909E8E84-426E-40DD-AFC4-6F175D3DCCD1}">
              <a14:hiddenFill xmlns:a14="http://schemas.microsoft.com/office/drawing/2010/main">
                <a:solidFill>
                  <a:srgbClr val="FFFFFF"/>
                </a:solidFill>
              </a14:hiddenFill>
            </a:ext>
          </a:extLst>
        </p:spPr>
      </p:pic>
      <p:pic>
        <p:nvPicPr>
          <p:cNvPr id="2145" name="Picture 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1574" y="1553338"/>
            <a:ext cx="3644339" cy="2279196"/>
          </a:xfrm>
          <a:prstGeom prst="rect">
            <a:avLst/>
          </a:prstGeom>
          <a:noFill/>
          <a:extLst>
            <a:ext uri="{909E8E84-426E-40DD-AFC4-6F175D3DCCD1}">
              <a14:hiddenFill xmlns:a14="http://schemas.microsoft.com/office/drawing/2010/main">
                <a:solidFill>
                  <a:srgbClr val="FFFFFF"/>
                </a:solidFill>
              </a14:hiddenFill>
            </a:ext>
          </a:extLst>
        </p:spPr>
      </p:pic>
      <p:pic>
        <p:nvPicPr>
          <p:cNvPr id="2140" name="Picture 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723" y="3816212"/>
            <a:ext cx="3644341" cy="2279197"/>
          </a:xfrm>
          <a:prstGeom prst="rect">
            <a:avLst/>
          </a:prstGeom>
          <a:noFill/>
          <a:extLst>
            <a:ext uri="{909E8E84-426E-40DD-AFC4-6F175D3DCCD1}">
              <a14:hiddenFill xmlns:a14="http://schemas.microsoft.com/office/drawing/2010/main">
                <a:solidFill>
                  <a:srgbClr val="FFFFFF"/>
                </a:solidFill>
              </a14:hiddenFill>
            </a:ext>
          </a:extLst>
        </p:spPr>
      </p:pic>
      <p:pic>
        <p:nvPicPr>
          <p:cNvPr id="2139" name="Picture 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1575" y="3876663"/>
            <a:ext cx="3644340" cy="2279197"/>
          </a:xfrm>
          <a:prstGeom prst="rect">
            <a:avLst/>
          </a:prstGeom>
          <a:noFill/>
          <a:extLst>
            <a:ext uri="{909E8E84-426E-40DD-AFC4-6F175D3DCCD1}">
              <a14:hiddenFill xmlns:a14="http://schemas.microsoft.com/office/drawing/2010/main">
                <a:solidFill>
                  <a:srgbClr val="FFFFFF"/>
                </a:solidFill>
              </a14:hiddenFill>
            </a:ext>
          </a:extLst>
        </p:spPr>
      </p:pic>
      <p:sp>
        <p:nvSpPr>
          <p:cNvPr id="2110" name="Text Box 2"/>
          <p:cNvSpPr txBox="1">
            <a:spLocks noChangeArrowheads="1"/>
          </p:cNvSpPr>
          <p:nvPr/>
        </p:nvSpPr>
        <p:spPr bwMode="auto">
          <a:xfrm>
            <a:off x="3741280" y="3672990"/>
            <a:ext cx="682377"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400" b="0" i="0" u="none" strike="noStrike" cap="none" normalizeH="0" baseline="0" dirty="0" smtClean="0">
                <a:ln>
                  <a:noFill/>
                </a:ln>
                <a:solidFill>
                  <a:schemeClr val="tx1"/>
                </a:solidFill>
                <a:effectLst/>
                <a:latin typeface="Arial" pitchFamily="34" charset="0"/>
                <a:cs typeface="Arial" pitchFamily="34" charset="0"/>
              </a:rPr>
              <a:t>CH</a:t>
            </a:r>
          </a:p>
        </p:txBody>
      </p:sp>
      <p:sp>
        <p:nvSpPr>
          <p:cNvPr id="2111" name="Text Box 93"/>
          <p:cNvSpPr txBox="1">
            <a:spLocks noChangeArrowheads="1"/>
          </p:cNvSpPr>
          <p:nvPr/>
        </p:nvSpPr>
        <p:spPr bwMode="auto">
          <a:xfrm>
            <a:off x="3419243" y="5373216"/>
            <a:ext cx="92075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Q</a:t>
            </a:r>
            <a:r>
              <a:rPr kumimoji="0" lang="da-DK" altLang="en-US" sz="1200" b="1" i="0" u="none" strike="noStrike" cap="none" normalizeH="0" baseline="30000" dirty="0" smtClean="0">
                <a:ln>
                  <a:noFill/>
                </a:ln>
                <a:solidFill>
                  <a:schemeClr val="tx1"/>
                </a:solidFill>
                <a:effectLst/>
                <a:latin typeface="Arial" panose="020B0604020202020204" pitchFamily="34" charset="0"/>
                <a:ea typeface="Calibri" pitchFamily="34" charset="0"/>
                <a:cs typeface="Arial" panose="020B0604020202020204" pitchFamily="34" charset="0"/>
              </a:rPr>
              <a:t>2</a:t>
            </a: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 0.72</a:t>
            </a:r>
            <a:endParaRPr kumimoji="0" lang="da-DK"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12" name="Text Box 101"/>
          <p:cNvSpPr txBox="1">
            <a:spLocks noChangeArrowheads="1"/>
          </p:cNvSpPr>
          <p:nvPr/>
        </p:nvSpPr>
        <p:spPr bwMode="auto">
          <a:xfrm>
            <a:off x="528638" y="55563"/>
            <a:ext cx="355600"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2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2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A</a:t>
            </a:r>
            <a:endParaRPr kumimoji="0" lang="da-DK"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114" name="Text Box 99"/>
          <p:cNvSpPr txBox="1">
            <a:spLocks noChangeArrowheads="1"/>
          </p:cNvSpPr>
          <p:nvPr/>
        </p:nvSpPr>
        <p:spPr bwMode="auto">
          <a:xfrm>
            <a:off x="7380312" y="2925625"/>
            <a:ext cx="850900"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Q</a:t>
            </a:r>
            <a:r>
              <a:rPr kumimoji="0" lang="da-DK" altLang="en-US" sz="1200" b="1" i="0" u="none" strike="noStrike" cap="none" normalizeH="0" baseline="30000" dirty="0" smtClean="0">
                <a:ln>
                  <a:noFill/>
                </a:ln>
                <a:solidFill>
                  <a:schemeClr val="tx1"/>
                </a:solidFill>
                <a:effectLst/>
                <a:latin typeface="Arial" panose="020B0604020202020204" pitchFamily="34" charset="0"/>
                <a:ea typeface="Calibri" pitchFamily="34" charset="0"/>
                <a:cs typeface="Arial" panose="020B0604020202020204" pitchFamily="34" charset="0"/>
              </a:rPr>
              <a:t>2</a:t>
            </a: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 0.57</a:t>
            </a:r>
            <a:endParaRPr kumimoji="0" lang="da-DK"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15" name="Text Box 100"/>
          <p:cNvSpPr txBox="1">
            <a:spLocks noChangeArrowheads="1"/>
          </p:cNvSpPr>
          <p:nvPr/>
        </p:nvSpPr>
        <p:spPr bwMode="auto">
          <a:xfrm>
            <a:off x="3275857" y="3062235"/>
            <a:ext cx="876208"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Q</a:t>
            </a:r>
            <a:r>
              <a:rPr kumimoji="0" lang="da-DK" altLang="en-US" sz="1200" b="1" i="0" u="none" strike="noStrike" cap="none" normalizeH="0" baseline="30000" dirty="0" smtClean="0">
                <a:ln>
                  <a:noFill/>
                </a:ln>
                <a:solidFill>
                  <a:schemeClr val="tx1"/>
                </a:solidFill>
                <a:effectLst/>
                <a:latin typeface="Arial" panose="020B0604020202020204" pitchFamily="34" charset="0"/>
                <a:ea typeface="Calibri" pitchFamily="34" charset="0"/>
                <a:cs typeface="Arial" panose="020B0604020202020204" pitchFamily="34" charset="0"/>
              </a:rPr>
              <a:t>2</a:t>
            </a: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 0.73</a:t>
            </a:r>
            <a:endParaRPr kumimoji="0" lang="da-DK"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16" name="Text Box 94"/>
          <p:cNvSpPr txBox="1">
            <a:spLocks noChangeArrowheads="1"/>
          </p:cNvSpPr>
          <p:nvPr/>
        </p:nvSpPr>
        <p:spPr bwMode="auto">
          <a:xfrm>
            <a:off x="520700" y="31750"/>
            <a:ext cx="296863"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2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2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C</a:t>
            </a:r>
            <a:endParaRPr kumimoji="0" lang="da-DK"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117" name="Text Box 95"/>
          <p:cNvSpPr txBox="1">
            <a:spLocks noChangeArrowheads="1"/>
          </p:cNvSpPr>
          <p:nvPr/>
        </p:nvSpPr>
        <p:spPr bwMode="auto">
          <a:xfrm>
            <a:off x="7331770" y="5280716"/>
            <a:ext cx="83820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Q</a:t>
            </a:r>
            <a:r>
              <a:rPr kumimoji="0" lang="da-DK" altLang="en-US" sz="1200" b="1" i="0" u="none" strike="noStrike" cap="none" normalizeH="0" baseline="30000" dirty="0" smtClean="0">
                <a:ln>
                  <a:noFill/>
                </a:ln>
                <a:solidFill>
                  <a:schemeClr val="tx1"/>
                </a:solidFill>
                <a:effectLst/>
                <a:latin typeface="Arial" panose="020B0604020202020204" pitchFamily="34" charset="0"/>
                <a:ea typeface="Calibri" pitchFamily="34" charset="0"/>
                <a:cs typeface="Arial" panose="020B0604020202020204" pitchFamily="34" charset="0"/>
              </a:rPr>
              <a:t>2</a:t>
            </a:r>
            <a:r>
              <a:rPr kumimoji="0" lang="da-DK" altLang="en-US" sz="1200" b="1" i="0" u="none" strike="noStrike" cap="none" normalizeH="0" baseline="0" dirty="0" smtClean="0">
                <a:ln>
                  <a:noFill/>
                </a:ln>
                <a:solidFill>
                  <a:schemeClr val="tx1"/>
                </a:solidFill>
                <a:effectLst/>
                <a:latin typeface="Arial" panose="020B0604020202020204" pitchFamily="34" charset="0"/>
                <a:ea typeface="Calibri" pitchFamily="34" charset="0"/>
                <a:cs typeface="Arial" panose="020B0604020202020204" pitchFamily="34" charset="0"/>
              </a:rPr>
              <a:t> = 0.41</a:t>
            </a:r>
            <a:endParaRPr kumimoji="0" lang="da-DK"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18" name="Rectangle 10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119" name="Rectangle 104"/>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120" name="Rectangle 105"/>
          <p:cNvSpPr>
            <a:spLocks noChangeArrowheads="1"/>
          </p:cNvSpPr>
          <p:nvPr/>
        </p:nvSpPr>
        <p:spPr bwMode="auto">
          <a:xfrm>
            <a:off x="0" y="4114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121" name="Rectangle 106"/>
          <p:cNvSpPr>
            <a:spLocks noChangeArrowheads="1"/>
          </p:cNvSpPr>
          <p:nvPr/>
        </p:nvSpPr>
        <p:spPr bwMode="auto">
          <a:xfrm>
            <a:off x="0" y="41148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122" name="Rectangle 107"/>
          <p:cNvSpPr>
            <a:spLocks noChangeArrowheads="1"/>
          </p:cNvSpPr>
          <p:nvPr/>
        </p:nvSpPr>
        <p:spPr bwMode="auto">
          <a:xfrm>
            <a:off x="0" y="777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GB" altLang="en-US" sz="9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Figure S2,</a:t>
            </a:r>
            <a:r>
              <a:rPr kumimoji="0" lang="en-GB" altLang="en-US" sz="9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PLS-DA scores plots of metabolites detected with GC-ToF MS on fasted plasma samples before (blue) and after (green) 12 weeks of intervention with the four diet groups and have variable importance for the projection (VIP) value &gt; 1, A) high amount of MCFA (H-MCFA) + Whey, B) low amount of MCFA (L-MCFA) + Whey, C) H-MCFA + Casein, and D) L-MCFA + Casein.</a:t>
            </a:r>
            <a:endParaRPr kumimoji="0" lang="en-GB"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1" name="Text Box 2"/>
          <p:cNvSpPr txBox="1">
            <a:spLocks noChangeArrowheads="1"/>
          </p:cNvSpPr>
          <p:nvPr/>
        </p:nvSpPr>
        <p:spPr bwMode="auto">
          <a:xfrm>
            <a:off x="3656348" y="1561718"/>
            <a:ext cx="682377"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400" b="0" i="0" u="none" strike="noStrike" cap="none" normalizeH="0" baseline="0" dirty="0" smtClean="0">
                <a:ln>
                  <a:noFill/>
                </a:ln>
                <a:solidFill>
                  <a:schemeClr val="tx1"/>
                </a:solidFill>
                <a:effectLst/>
                <a:latin typeface="Arial" pitchFamily="34" charset="0"/>
                <a:cs typeface="Arial" pitchFamily="34" charset="0"/>
              </a:rPr>
              <a:t>WH</a:t>
            </a:r>
          </a:p>
        </p:txBody>
      </p:sp>
      <p:sp>
        <p:nvSpPr>
          <p:cNvPr id="112" name="Text Box 2"/>
          <p:cNvSpPr txBox="1">
            <a:spLocks noChangeArrowheads="1"/>
          </p:cNvSpPr>
          <p:nvPr/>
        </p:nvSpPr>
        <p:spPr bwMode="auto">
          <a:xfrm>
            <a:off x="7690995" y="3865975"/>
            <a:ext cx="682377"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400" b="0" i="0" u="none" strike="noStrike" cap="none" normalizeH="0" baseline="0" dirty="0" smtClean="0">
                <a:ln>
                  <a:noFill/>
                </a:ln>
                <a:solidFill>
                  <a:schemeClr val="tx1"/>
                </a:solidFill>
                <a:effectLst/>
                <a:latin typeface="Arial" pitchFamily="34" charset="0"/>
                <a:cs typeface="Arial" pitchFamily="34" charset="0"/>
              </a:rPr>
              <a:t>CL</a:t>
            </a:r>
          </a:p>
        </p:txBody>
      </p:sp>
      <p:sp>
        <p:nvSpPr>
          <p:cNvPr id="113" name="Text Box 2"/>
          <p:cNvSpPr txBox="1">
            <a:spLocks noChangeArrowheads="1"/>
          </p:cNvSpPr>
          <p:nvPr/>
        </p:nvSpPr>
        <p:spPr bwMode="auto">
          <a:xfrm>
            <a:off x="7690994" y="1552717"/>
            <a:ext cx="682377"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en-US" sz="1400" b="0" i="0" u="none" strike="noStrike" cap="none" normalizeH="0" baseline="0" dirty="0" smtClean="0">
                <a:ln>
                  <a:noFill/>
                </a:ln>
                <a:solidFill>
                  <a:schemeClr val="tx1"/>
                </a:solidFill>
                <a:effectLst/>
                <a:latin typeface="Arial" pitchFamily="34" charset="0"/>
                <a:cs typeface="Arial" pitchFamily="34" charset="0"/>
              </a:rPr>
              <a:t>WL</a:t>
            </a:r>
          </a:p>
        </p:txBody>
      </p:sp>
      <p:sp>
        <p:nvSpPr>
          <p:cNvPr id="2123" name="Tekstboks 2122"/>
          <p:cNvSpPr txBox="1"/>
          <p:nvPr/>
        </p:nvSpPr>
        <p:spPr>
          <a:xfrm>
            <a:off x="7187096" y="6128863"/>
            <a:ext cx="2088232" cy="553998"/>
          </a:xfrm>
          <a:prstGeom prst="rect">
            <a:avLst/>
          </a:prstGeom>
          <a:noFill/>
        </p:spPr>
        <p:txBody>
          <a:bodyPr wrap="square" rtlCol="0">
            <a:spAutoFit/>
          </a:bodyPr>
          <a:lstStyle/>
          <a:p>
            <a:r>
              <a:rPr lang="da-DK" sz="1400" dirty="0" smtClean="0"/>
              <a:t>VIP&gt;1</a:t>
            </a:r>
            <a:endParaRPr lang="en-GB" sz="1400" dirty="0"/>
          </a:p>
        </p:txBody>
      </p:sp>
      <p:pic>
        <p:nvPicPr>
          <p:cNvPr id="11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8" y="6155860"/>
            <a:ext cx="5639544" cy="587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9" name="Ellipse 118"/>
          <p:cNvSpPr/>
          <p:nvPr/>
        </p:nvSpPr>
        <p:spPr bwMode="auto">
          <a:xfrm>
            <a:off x="323528" y="6451766"/>
            <a:ext cx="263458" cy="343246"/>
          </a:xfrm>
          <a:prstGeom prst="ellipse">
            <a:avLst/>
          </a:prstGeom>
          <a:noFill/>
          <a:ln w="25400" cap="flat" cmpd="sng" algn="ctr">
            <a:solidFill>
              <a:srgbClr val="0033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
        <p:nvSpPr>
          <p:cNvPr id="120" name="Ellipse 119"/>
          <p:cNvSpPr/>
          <p:nvPr/>
        </p:nvSpPr>
        <p:spPr bwMode="auto">
          <a:xfrm>
            <a:off x="4685695" y="6480603"/>
            <a:ext cx="180020" cy="343246"/>
          </a:xfrm>
          <a:prstGeom prst="ellipse">
            <a:avLst/>
          </a:prstGeom>
          <a:noFill/>
          <a:ln w="25400" cap="flat" cmpd="sng" algn="ctr">
            <a:solidFill>
              <a:srgbClr val="02AE0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ts val="3600"/>
              </a:lnSpc>
              <a:spcBef>
                <a:spcPct val="0"/>
              </a:spcBef>
              <a:spcAft>
                <a:spcPct val="0"/>
              </a:spcAft>
              <a:buClrTx/>
              <a:buSzTx/>
              <a:buFont typeface="AU Passata" pitchFamily="34" charset="0"/>
              <a:buNone/>
              <a:tabLst/>
            </a:pPr>
            <a:endParaRPr kumimoji="0" lang="en-GB" sz="3600" b="0" i="0" u="none" strike="noStrike" cap="none" normalizeH="0" baseline="0" smtClean="0">
              <a:ln>
                <a:noFill/>
              </a:ln>
              <a:solidFill>
                <a:schemeClr val="tx1"/>
              </a:solidFill>
              <a:effectLst/>
              <a:latin typeface="AU Passata" pitchFamily="34" charset="0"/>
            </a:endParaRPr>
          </a:p>
        </p:txBody>
      </p:sp>
    </p:spTree>
    <p:extLst>
      <p:ext uri="{BB962C8B-B14F-4D97-AF65-F5344CB8AC3E}">
        <p14:creationId xmlns:p14="http://schemas.microsoft.com/office/powerpoint/2010/main" val="36661794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dsholder til indhold 3"/>
          <p:cNvGraphicFramePr>
            <a:graphicFrameLocks noGrp="1"/>
          </p:cNvGraphicFramePr>
          <p:nvPr>
            <p:ph idx="1"/>
            <p:extLst>
              <p:ext uri="{D42A27DB-BD31-4B8C-83A1-F6EECF244321}">
                <p14:modId xmlns:p14="http://schemas.microsoft.com/office/powerpoint/2010/main" val="2299833950"/>
              </p:ext>
            </p:extLst>
          </p:nvPr>
        </p:nvGraphicFramePr>
        <p:xfrm>
          <a:off x="323528" y="1484784"/>
          <a:ext cx="8208911" cy="5090160"/>
        </p:xfrm>
        <a:graphic>
          <a:graphicData uri="http://schemas.openxmlformats.org/drawingml/2006/table">
            <a:tbl>
              <a:tblPr firstRow="1" bandRow="1">
                <a:tableStyleId>{073A0DAA-6AF3-43AB-8588-CEC1D06C72B9}</a:tableStyleId>
              </a:tblPr>
              <a:tblGrid>
                <a:gridCol w="4234982"/>
                <a:gridCol w="1249215"/>
                <a:gridCol w="1385570"/>
                <a:gridCol w="1339144"/>
              </a:tblGrid>
              <a:tr h="204629">
                <a:tc>
                  <a:txBody>
                    <a:bodyPr/>
                    <a:lstStyle/>
                    <a:p>
                      <a:r>
                        <a:rPr lang="da-DK" sz="1400" dirty="0" err="1" smtClean="0"/>
                        <a:t>Metabolites</a:t>
                      </a:r>
                      <a:endParaRPr lang="en-GB" sz="1400" dirty="0"/>
                    </a:p>
                  </a:txBody>
                  <a:tcPr/>
                </a:tc>
                <a:tc>
                  <a:txBody>
                    <a:bodyPr/>
                    <a:lstStyle/>
                    <a:p>
                      <a:r>
                        <a:rPr lang="da-DK" sz="1400" dirty="0" err="1" smtClean="0"/>
                        <a:t>decreased</a:t>
                      </a:r>
                      <a:endParaRPr lang="en-GB" sz="1400" dirty="0"/>
                    </a:p>
                  </a:txBody>
                  <a:tcPr/>
                </a:tc>
                <a:tc>
                  <a:txBody>
                    <a:bodyPr/>
                    <a:lstStyle/>
                    <a:p>
                      <a:r>
                        <a:rPr lang="da-DK" sz="1400" dirty="0" err="1" smtClean="0"/>
                        <a:t>increased</a:t>
                      </a:r>
                      <a:endParaRPr lang="en-GB" sz="1400" dirty="0"/>
                    </a:p>
                  </a:txBody>
                  <a:tcPr/>
                </a:tc>
                <a:tc>
                  <a:txBody>
                    <a:bodyPr/>
                    <a:lstStyle/>
                    <a:p>
                      <a:r>
                        <a:rPr lang="da-DK" sz="1400" dirty="0" err="1" smtClean="0"/>
                        <a:t>technique</a:t>
                      </a:r>
                      <a:endParaRPr lang="en-GB" sz="1400" dirty="0"/>
                    </a:p>
                  </a:txBody>
                  <a:tcPr/>
                </a:tc>
              </a:tr>
              <a:tr h="204629">
                <a:tc>
                  <a:txBody>
                    <a:bodyPr/>
                    <a:lstStyle/>
                    <a:p>
                      <a:r>
                        <a:rPr lang="da-DK" sz="1400" dirty="0" smtClean="0"/>
                        <a:t>2-Hydroxybutyric </a:t>
                      </a:r>
                      <a:r>
                        <a:rPr lang="da-DK" sz="1400" dirty="0" err="1" smtClean="0"/>
                        <a:t>acid</a:t>
                      </a:r>
                      <a:endParaRPr lang="en-GB" sz="1400" dirty="0"/>
                    </a:p>
                  </a:txBody>
                  <a:tcPr/>
                </a:tc>
                <a:tc>
                  <a:txBody>
                    <a:bodyPr/>
                    <a:lstStyle/>
                    <a:p>
                      <a:r>
                        <a:rPr lang="da-DK" sz="1400" dirty="0" smtClean="0"/>
                        <a:t>CH</a:t>
                      </a:r>
                      <a:endParaRPr lang="en-GB" sz="1400" dirty="0"/>
                    </a:p>
                  </a:txBody>
                  <a:tcPr/>
                </a:tc>
                <a:tc>
                  <a:txBody>
                    <a:bodyPr/>
                    <a:lstStyle/>
                    <a:p>
                      <a:endParaRPr lang="en-GB" sz="1400" dirty="0"/>
                    </a:p>
                  </a:txBody>
                  <a:tcPr/>
                </a:tc>
                <a:tc>
                  <a:txBody>
                    <a:bodyPr/>
                    <a:lstStyle/>
                    <a:p>
                      <a:r>
                        <a:rPr lang="da-DK" sz="1400" dirty="0" smtClean="0"/>
                        <a:t>GC-</a:t>
                      </a:r>
                      <a:r>
                        <a:rPr lang="da-DK" sz="1400" dirty="0" err="1" smtClean="0"/>
                        <a:t>QToF</a:t>
                      </a:r>
                      <a:endParaRPr lang="en-GB" sz="1400" dirty="0"/>
                    </a:p>
                  </a:txBody>
                  <a:tcPr/>
                </a:tc>
              </a:tr>
              <a:tr h="204629">
                <a:tc>
                  <a:txBody>
                    <a:bodyPr/>
                    <a:lstStyle/>
                    <a:p>
                      <a:r>
                        <a:rPr lang="da-DK" sz="1400" dirty="0" smtClean="0"/>
                        <a:t>3-Hydroxybutyric</a:t>
                      </a:r>
                      <a:r>
                        <a:rPr lang="da-DK" sz="1400" baseline="0" dirty="0" smtClean="0"/>
                        <a:t> </a:t>
                      </a:r>
                      <a:r>
                        <a:rPr lang="da-DK" sz="1400" baseline="0" dirty="0" err="1" smtClean="0"/>
                        <a:t>acid</a:t>
                      </a:r>
                      <a:endParaRPr lang="en-GB" sz="1400" dirty="0"/>
                    </a:p>
                  </a:txBody>
                  <a:tcPr/>
                </a:tc>
                <a:tc>
                  <a:txBody>
                    <a:bodyPr/>
                    <a:lstStyle/>
                    <a:p>
                      <a:r>
                        <a:rPr lang="da-DK" sz="1400" dirty="0" smtClean="0"/>
                        <a:t>CH</a:t>
                      </a:r>
                      <a:endParaRPr lang="en-GB" sz="1400" dirty="0"/>
                    </a:p>
                  </a:txBody>
                  <a:tcPr/>
                </a:tc>
                <a:tc>
                  <a:txBody>
                    <a:bodyPr/>
                    <a:lstStyle/>
                    <a:p>
                      <a:endParaRPr lang="en-GB" sz="14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smtClean="0"/>
                        <a:t>GC-</a:t>
                      </a:r>
                      <a:r>
                        <a:rPr lang="da-DK" sz="1400" dirty="0" err="1" smtClean="0"/>
                        <a:t>QToF</a:t>
                      </a:r>
                      <a:endParaRPr lang="en-GB" sz="1400" dirty="0" smtClean="0"/>
                    </a:p>
                  </a:txBody>
                  <a:tcPr/>
                </a:tc>
              </a:tr>
              <a:tr h="204629">
                <a:tc>
                  <a:txBody>
                    <a:bodyPr/>
                    <a:lstStyle/>
                    <a:p>
                      <a:r>
                        <a:rPr lang="da-DK" sz="1400" dirty="0" smtClean="0"/>
                        <a:t>Glycerol</a:t>
                      </a:r>
                      <a:endParaRPr lang="en-GB" sz="1400" dirty="0"/>
                    </a:p>
                  </a:txBody>
                  <a:tcPr/>
                </a:tc>
                <a:tc>
                  <a:txBody>
                    <a:bodyPr/>
                    <a:lstStyle/>
                    <a:p>
                      <a:endParaRPr lang="en-GB" sz="1400" dirty="0"/>
                    </a:p>
                  </a:txBody>
                  <a:tcPr/>
                </a:tc>
                <a:tc>
                  <a:txBody>
                    <a:bodyPr/>
                    <a:lstStyle/>
                    <a:p>
                      <a:r>
                        <a:rPr lang="da-DK" sz="1400" dirty="0" smtClean="0"/>
                        <a:t>WH</a:t>
                      </a:r>
                      <a:endParaRPr lang="en-GB" sz="1400" dirty="0"/>
                    </a:p>
                  </a:txBody>
                  <a:tcPr/>
                </a:tc>
                <a:tc>
                  <a:txBody>
                    <a:bodyPr/>
                    <a:lstStyle/>
                    <a:p>
                      <a:r>
                        <a:rPr lang="da-DK" sz="1400" dirty="0" smtClean="0"/>
                        <a:t>GC-</a:t>
                      </a:r>
                      <a:r>
                        <a:rPr lang="da-DK" sz="1400" dirty="0" err="1" smtClean="0"/>
                        <a:t>QToF</a:t>
                      </a:r>
                      <a:endParaRPr lang="en-GB" sz="1400" dirty="0"/>
                    </a:p>
                  </a:txBody>
                  <a:tcPr/>
                </a:tc>
              </a:tr>
              <a:tr h="204629">
                <a:tc>
                  <a:txBody>
                    <a:bodyPr/>
                    <a:lstStyle/>
                    <a:p>
                      <a:r>
                        <a:rPr lang="da-DK" sz="1400" dirty="0" err="1" smtClean="0"/>
                        <a:t>Sarcosine</a:t>
                      </a:r>
                      <a:endParaRPr lang="en-GB" sz="1400" dirty="0"/>
                    </a:p>
                  </a:txBody>
                  <a:tcPr/>
                </a:tc>
                <a:tc>
                  <a:txBody>
                    <a:bodyPr/>
                    <a:lstStyle/>
                    <a:p>
                      <a:endParaRPr lang="en-GB" sz="1400" dirty="0"/>
                    </a:p>
                  </a:txBody>
                  <a:tcPr/>
                </a:tc>
                <a:tc>
                  <a:txBody>
                    <a:bodyPr/>
                    <a:lstStyle/>
                    <a:p>
                      <a:r>
                        <a:rPr lang="da-DK" sz="1400" dirty="0" smtClean="0"/>
                        <a:t>WH</a:t>
                      </a:r>
                      <a:endParaRPr lang="en-GB"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smtClean="0"/>
                        <a:t>GC-</a:t>
                      </a:r>
                      <a:r>
                        <a:rPr lang="da-DK" sz="1400" dirty="0" err="1" smtClean="0"/>
                        <a:t>QToF</a:t>
                      </a:r>
                      <a:endParaRPr lang="en-GB" sz="1400" dirty="0" smtClean="0"/>
                    </a:p>
                  </a:txBody>
                  <a:tcPr/>
                </a:tc>
              </a:tr>
              <a:tr h="204629">
                <a:tc>
                  <a:txBody>
                    <a:bodyPr/>
                    <a:lstStyle/>
                    <a:p>
                      <a:r>
                        <a:rPr lang="da-DK" sz="1400" dirty="0" smtClean="0"/>
                        <a:t>5-Methoxyvaleric </a:t>
                      </a:r>
                      <a:r>
                        <a:rPr lang="da-DK" sz="1400" dirty="0" err="1" smtClean="0"/>
                        <a:t>acid</a:t>
                      </a:r>
                      <a:endParaRPr lang="en-GB" sz="1400" dirty="0"/>
                    </a:p>
                  </a:txBody>
                  <a:tcPr/>
                </a:tc>
                <a:tc>
                  <a:txBody>
                    <a:bodyPr/>
                    <a:lstStyle/>
                    <a:p>
                      <a:r>
                        <a:rPr lang="da-DK" sz="1400" dirty="0" smtClean="0"/>
                        <a:t>CH, CL</a:t>
                      </a:r>
                      <a:endParaRPr lang="en-GB" sz="1400" dirty="0"/>
                    </a:p>
                  </a:txBody>
                  <a:tcPr/>
                </a:tc>
                <a:tc>
                  <a:txBody>
                    <a:bodyPr/>
                    <a:lstStyle/>
                    <a:p>
                      <a:r>
                        <a:rPr lang="da-DK" sz="1400" dirty="0" smtClean="0"/>
                        <a:t>WH</a:t>
                      </a:r>
                      <a:endParaRPr lang="en-GB"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smtClean="0"/>
                        <a:t>GC-</a:t>
                      </a:r>
                      <a:r>
                        <a:rPr lang="da-DK" sz="1400" dirty="0" err="1" smtClean="0"/>
                        <a:t>QToF</a:t>
                      </a:r>
                      <a:endParaRPr lang="en-GB" sz="1400" dirty="0" smtClean="0"/>
                    </a:p>
                  </a:txBody>
                  <a:tcPr/>
                </a:tc>
              </a:tr>
              <a:tr h="204629">
                <a:tc>
                  <a:txBody>
                    <a:bodyPr/>
                    <a:lstStyle/>
                    <a:p>
                      <a:r>
                        <a:rPr lang="da-DK" sz="1400" dirty="0" smtClean="0"/>
                        <a:t>3-Methyl-2-oxovaleric </a:t>
                      </a:r>
                      <a:r>
                        <a:rPr lang="da-DK" sz="1400" dirty="0" err="1" smtClean="0"/>
                        <a:t>acid</a:t>
                      </a:r>
                      <a:endParaRPr lang="en-GB" sz="1400" dirty="0"/>
                    </a:p>
                  </a:txBody>
                  <a:tcPr/>
                </a:tc>
                <a:tc>
                  <a:txBody>
                    <a:bodyPr/>
                    <a:lstStyle/>
                    <a:p>
                      <a:endParaRPr lang="en-GB" sz="1400" dirty="0"/>
                    </a:p>
                  </a:txBody>
                  <a:tcPr/>
                </a:tc>
                <a:tc>
                  <a:txBody>
                    <a:bodyPr/>
                    <a:lstStyle/>
                    <a:p>
                      <a:r>
                        <a:rPr lang="da-DK" sz="1400" dirty="0" smtClean="0"/>
                        <a:t>WH</a:t>
                      </a:r>
                      <a:endParaRPr lang="en-GB"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smtClean="0"/>
                        <a:t>GC-</a:t>
                      </a:r>
                      <a:r>
                        <a:rPr lang="da-DK" sz="1400" dirty="0" err="1" smtClean="0"/>
                        <a:t>QToF</a:t>
                      </a:r>
                      <a:endParaRPr lang="en-GB" sz="1400" dirty="0" smtClean="0"/>
                    </a:p>
                  </a:txBody>
                  <a:tcPr/>
                </a:tc>
              </a:tr>
              <a:tr h="204629">
                <a:tc>
                  <a:txBody>
                    <a:bodyPr/>
                    <a:lstStyle/>
                    <a:p>
                      <a:r>
                        <a:rPr lang="da-DK" sz="1400" dirty="0" err="1" smtClean="0"/>
                        <a:t>Threonic</a:t>
                      </a:r>
                      <a:r>
                        <a:rPr lang="da-DK" sz="1400" baseline="0" dirty="0" smtClean="0"/>
                        <a:t> </a:t>
                      </a:r>
                      <a:r>
                        <a:rPr lang="da-DK" sz="1400" baseline="0" dirty="0" err="1" smtClean="0"/>
                        <a:t>acid</a:t>
                      </a:r>
                      <a:endParaRPr lang="en-GB" sz="1400" dirty="0"/>
                    </a:p>
                  </a:txBody>
                  <a:tcPr/>
                </a:tc>
                <a:tc>
                  <a:txBody>
                    <a:bodyPr/>
                    <a:lstStyle/>
                    <a:p>
                      <a:endParaRPr lang="en-GB" sz="1400" dirty="0"/>
                    </a:p>
                  </a:txBody>
                  <a:tcPr/>
                </a:tc>
                <a:tc>
                  <a:txBody>
                    <a:bodyPr/>
                    <a:lstStyle/>
                    <a:p>
                      <a:r>
                        <a:rPr lang="da-DK" sz="1400" dirty="0" smtClean="0"/>
                        <a:t>WH</a:t>
                      </a:r>
                      <a:endParaRPr lang="en-GB"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smtClean="0"/>
                        <a:t>GC-</a:t>
                      </a:r>
                      <a:r>
                        <a:rPr lang="da-DK" sz="1400" dirty="0" err="1" smtClean="0"/>
                        <a:t>QToF</a:t>
                      </a:r>
                      <a:endParaRPr lang="en-GB" sz="1400" dirty="0" smtClean="0"/>
                    </a:p>
                  </a:txBody>
                  <a:tcPr/>
                </a:tc>
              </a:tr>
              <a:tr h="204629">
                <a:tc>
                  <a:txBody>
                    <a:bodyPr/>
                    <a:lstStyle/>
                    <a:p>
                      <a:r>
                        <a:rPr lang="da-DK" sz="1400" dirty="0" err="1" smtClean="0"/>
                        <a:t>Lactose</a:t>
                      </a:r>
                      <a:endParaRPr lang="en-GB" sz="1400" dirty="0"/>
                    </a:p>
                  </a:txBody>
                  <a:tcPr/>
                </a:tc>
                <a:tc>
                  <a:txBody>
                    <a:bodyPr/>
                    <a:lstStyle/>
                    <a:p>
                      <a:r>
                        <a:rPr lang="da-DK" sz="1400" dirty="0" smtClean="0"/>
                        <a:t>CL</a:t>
                      </a:r>
                      <a:endParaRPr lang="en-GB" sz="1400" dirty="0"/>
                    </a:p>
                  </a:txBody>
                  <a:tcPr/>
                </a:tc>
                <a:tc>
                  <a:txBody>
                    <a:bodyPr/>
                    <a:lstStyle/>
                    <a:p>
                      <a:endParaRPr lang="en-GB" sz="1400" dirty="0"/>
                    </a:p>
                  </a:txBody>
                  <a:tcPr/>
                </a:tc>
                <a:tc>
                  <a:txBody>
                    <a:bodyPr/>
                    <a:lstStyle/>
                    <a:p>
                      <a:r>
                        <a:rPr lang="da-DK" sz="1400" dirty="0" smtClean="0"/>
                        <a:t>GC-</a:t>
                      </a:r>
                      <a:r>
                        <a:rPr lang="da-DK" sz="1400" dirty="0" err="1" smtClean="0"/>
                        <a:t>QToF</a:t>
                      </a:r>
                      <a:endParaRPr lang="en-GB" sz="1400" dirty="0"/>
                    </a:p>
                  </a:txBody>
                  <a:tcPr/>
                </a:tc>
              </a:tr>
              <a:tr h="204629">
                <a:tc>
                  <a:txBody>
                    <a:bodyPr/>
                    <a:lstStyle/>
                    <a:p>
                      <a:r>
                        <a:rPr lang="da-DK" sz="1400" dirty="0" err="1" smtClean="0"/>
                        <a:t>Octanoic</a:t>
                      </a:r>
                      <a:r>
                        <a:rPr lang="da-DK" sz="1400" dirty="0" smtClean="0"/>
                        <a:t> </a:t>
                      </a:r>
                      <a:r>
                        <a:rPr lang="da-DK" sz="1400" dirty="0" err="1" smtClean="0"/>
                        <a:t>acid</a:t>
                      </a:r>
                      <a:endParaRPr lang="en-GB" sz="1400" dirty="0"/>
                    </a:p>
                  </a:txBody>
                  <a:tcPr/>
                </a:tc>
                <a:tc>
                  <a:txBody>
                    <a:bodyPr/>
                    <a:lstStyle/>
                    <a:p>
                      <a:r>
                        <a:rPr lang="da-DK" sz="1400" dirty="0" smtClean="0"/>
                        <a:t>CL</a:t>
                      </a:r>
                      <a:endParaRPr lang="en-GB" sz="1400" dirty="0"/>
                    </a:p>
                  </a:txBody>
                  <a:tcPr/>
                </a:tc>
                <a:tc>
                  <a:txBody>
                    <a:bodyPr/>
                    <a:lstStyle/>
                    <a:p>
                      <a:endParaRPr lang="en-GB" sz="1400" dirty="0"/>
                    </a:p>
                  </a:txBody>
                  <a:tcPr/>
                </a:tc>
                <a:tc>
                  <a:txBody>
                    <a:bodyPr/>
                    <a:lstStyle/>
                    <a:p>
                      <a:r>
                        <a:rPr lang="da-DK" sz="1400" dirty="0" smtClean="0"/>
                        <a:t>GC-</a:t>
                      </a:r>
                      <a:r>
                        <a:rPr lang="da-DK" sz="1400" dirty="0" err="1" smtClean="0"/>
                        <a:t>QToF</a:t>
                      </a:r>
                      <a:endParaRPr lang="en-GB" sz="1400" dirty="0"/>
                    </a:p>
                  </a:txBody>
                  <a:tcPr/>
                </a:tc>
              </a:tr>
              <a:tr h="204629">
                <a:tc>
                  <a:txBody>
                    <a:bodyPr/>
                    <a:lstStyle/>
                    <a:p>
                      <a:r>
                        <a:rPr lang="da-DK" sz="1400" dirty="0" smtClean="0"/>
                        <a:t>3-Phenyllactic</a:t>
                      </a:r>
                      <a:r>
                        <a:rPr lang="da-DK" sz="1400" baseline="0" dirty="0" smtClean="0"/>
                        <a:t> </a:t>
                      </a:r>
                      <a:r>
                        <a:rPr lang="da-DK" sz="1400" baseline="0" dirty="0" err="1" smtClean="0"/>
                        <a:t>acid</a:t>
                      </a:r>
                      <a:endParaRPr lang="en-GB" sz="1400" dirty="0"/>
                    </a:p>
                  </a:txBody>
                  <a:tcPr/>
                </a:tc>
                <a:tc>
                  <a:txBody>
                    <a:bodyPr/>
                    <a:lstStyle/>
                    <a:p>
                      <a:r>
                        <a:rPr lang="da-DK" sz="1400" dirty="0" smtClean="0"/>
                        <a:t>WH</a:t>
                      </a:r>
                      <a:endParaRPr lang="en-GB" sz="1400" dirty="0"/>
                    </a:p>
                  </a:txBody>
                  <a:tcPr/>
                </a:tc>
                <a:tc>
                  <a:txBody>
                    <a:bodyPr/>
                    <a:lstStyle/>
                    <a:p>
                      <a:endParaRPr lang="en-GB" sz="1400" dirty="0"/>
                    </a:p>
                  </a:txBody>
                  <a:tcPr/>
                </a:tc>
                <a:tc>
                  <a:txBody>
                    <a:bodyPr/>
                    <a:lstStyle/>
                    <a:p>
                      <a:r>
                        <a:rPr lang="da-DK" sz="1400" dirty="0" smtClean="0"/>
                        <a:t>LC-</a:t>
                      </a:r>
                      <a:r>
                        <a:rPr lang="da-DK" sz="1400" dirty="0" err="1" smtClean="0"/>
                        <a:t>QToF</a:t>
                      </a:r>
                      <a:endParaRPr lang="en-GB" sz="1400" dirty="0"/>
                    </a:p>
                  </a:txBody>
                  <a:tcPr/>
                </a:tc>
              </a:tr>
              <a:tr h="204629">
                <a:tc>
                  <a:txBody>
                    <a:bodyPr/>
                    <a:lstStyle/>
                    <a:p>
                      <a:r>
                        <a:rPr lang="da-DK" sz="1400" dirty="0" smtClean="0"/>
                        <a:t>3-Hydroxymandelic </a:t>
                      </a:r>
                      <a:r>
                        <a:rPr lang="da-DK" sz="1400" dirty="0" err="1" smtClean="0"/>
                        <a:t>acid</a:t>
                      </a:r>
                      <a:endParaRPr lang="en-GB" sz="1400" dirty="0"/>
                    </a:p>
                  </a:txBody>
                  <a:tcPr/>
                </a:tc>
                <a:tc>
                  <a:txBody>
                    <a:bodyPr/>
                    <a:lstStyle/>
                    <a:p>
                      <a:r>
                        <a:rPr lang="da-DK" sz="1400" dirty="0" smtClean="0"/>
                        <a:t>WH</a:t>
                      </a:r>
                      <a:endParaRPr lang="en-GB" sz="1400" dirty="0"/>
                    </a:p>
                  </a:txBody>
                  <a:tcPr/>
                </a:tc>
                <a:tc>
                  <a:txBody>
                    <a:bodyPr/>
                    <a:lstStyle/>
                    <a:p>
                      <a:endParaRPr lang="en-GB" sz="14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smtClean="0"/>
                        <a:t>LC-</a:t>
                      </a:r>
                      <a:r>
                        <a:rPr lang="da-DK" sz="1400" dirty="0" err="1" smtClean="0"/>
                        <a:t>QToF</a:t>
                      </a:r>
                      <a:endParaRPr lang="en-GB" sz="1400" dirty="0" smtClean="0"/>
                    </a:p>
                  </a:txBody>
                  <a:tcPr/>
                </a:tc>
              </a:tr>
              <a:tr h="204629">
                <a:tc>
                  <a:txBody>
                    <a:bodyPr/>
                    <a:lstStyle/>
                    <a:p>
                      <a:r>
                        <a:rPr lang="da-DK" sz="1400" dirty="0" smtClean="0"/>
                        <a:t>Acetyl-N-formyl-5-methoxykynurenamine</a:t>
                      </a:r>
                      <a:endParaRPr lang="en-GB" sz="1400" dirty="0"/>
                    </a:p>
                  </a:txBody>
                  <a:tcPr/>
                </a:tc>
                <a:tc>
                  <a:txBody>
                    <a:bodyPr/>
                    <a:lstStyle/>
                    <a:p>
                      <a:r>
                        <a:rPr lang="da-DK" sz="1400" dirty="0" smtClean="0"/>
                        <a:t>WL</a:t>
                      </a:r>
                      <a:endParaRPr lang="en-GB" sz="1400" dirty="0"/>
                    </a:p>
                  </a:txBody>
                  <a:tcPr/>
                </a:tc>
                <a:tc>
                  <a:txBody>
                    <a:bodyPr/>
                    <a:lstStyle/>
                    <a:p>
                      <a:endParaRPr lang="en-GB"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smtClean="0"/>
                        <a:t>LC-</a:t>
                      </a:r>
                      <a:r>
                        <a:rPr lang="da-DK" sz="1400" dirty="0" err="1" smtClean="0"/>
                        <a:t>QToF</a:t>
                      </a:r>
                      <a:endParaRPr lang="en-GB" sz="1400" dirty="0" smtClean="0"/>
                    </a:p>
                  </a:txBody>
                  <a:tcPr/>
                </a:tc>
              </a:tr>
              <a:tr h="204629">
                <a:tc>
                  <a:txBody>
                    <a:bodyPr/>
                    <a:lstStyle/>
                    <a:p>
                      <a:r>
                        <a:rPr lang="da-DK" sz="1400" dirty="0" smtClean="0"/>
                        <a:t>4-Hydroxyandrostenedione</a:t>
                      </a:r>
                      <a:r>
                        <a:rPr lang="da-DK" sz="1400" baseline="0" dirty="0" smtClean="0"/>
                        <a:t> </a:t>
                      </a:r>
                      <a:r>
                        <a:rPr lang="da-DK" sz="1400" baseline="0" dirty="0" err="1" smtClean="0"/>
                        <a:t>glucuronide</a:t>
                      </a:r>
                      <a:endParaRPr lang="en-GB" sz="1400" dirty="0"/>
                    </a:p>
                  </a:txBody>
                  <a:tcPr/>
                </a:tc>
                <a:tc>
                  <a:txBody>
                    <a:bodyPr/>
                    <a:lstStyle/>
                    <a:p>
                      <a:r>
                        <a:rPr lang="da-DK" sz="1400" dirty="0" smtClean="0"/>
                        <a:t>WL</a:t>
                      </a:r>
                      <a:endParaRPr lang="en-GB" sz="1400" dirty="0"/>
                    </a:p>
                  </a:txBody>
                  <a:tcPr/>
                </a:tc>
                <a:tc>
                  <a:txBody>
                    <a:bodyPr/>
                    <a:lstStyle/>
                    <a:p>
                      <a:endParaRPr lang="en-GB" sz="14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smtClean="0"/>
                        <a:t>LC-</a:t>
                      </a:r>
                      <a:r>
                        <a:rPr lang="da-DK" sz="1400" dirty="0" err="1" smtClean="0"/>
                        <a:t>QToF</a:t>
                      </a:r>
                      <a:endParaRPr lang="en-GB" sz="1400" dirty="0" smtClean="0"/>
                    </a:p>
                  </a:txBody>
                  <a:tcPr/>
                </a:tc>
              </a:tr>
              <a:tr h="204629">
                <a:tc>
                  <a:txBody>
                    <a:bodyPr/>
                    <a:lstStyle/>
                    <a:p>
                      <a:r>
                        <a:rPr lang="da-DK" sz="1400" dirty="0" smtClean="0"/>
                        <a:t>2,3-Diaminosyliclic </a:t>
                      </a:r>
                      <a:r>
                        <a:rPr lang="da-DK" sz="1400" dirty="0" err="1" smtClean="0"/>
                        <a:t>acid</a:t>
                      </a:r>
                      <a:endParaRPr lang="en-GB" sz="1400" dirty="0"/>
                    </a:p>
                  </a:txBody>
                  <a:tcPr/>
                </a:tc>
                <a:tc>
                  <a:txBody>
                    <a:bodyPr/>
                    <a:lstStyle/>
                    <a:p>
                      <a:r>
                        <a:rPr lang="da-DK" sz="1400" dirty="0" smtClean="0"/>
                        <a:t>CH</a:t>
                      </a:r>
                      <a:endParaRPr lang="en-GB" sz="1400" dirty="0"/>
                    </a:p>
                  </a:txBody>
                  <a:tcPr/>
                </a:tc>
                <a:tc>
                  <a:txBody>
                    <a:bodyPr/>
                    <a:lstStyle/>
                    <a:p>
                      <a:endParaRPr lang="en-GB" sz="1400"/>
                    </a:p>
                  </a:txBody>
                  <a:tcPr/>
                </a:tc>
                <a:tc>
                  <a:txBody>
                    <a:bodyPr/>
                    <a:lstStyle/>
                    <a:p>
                      <a:r>
                        <a:rPr lang="da-DK" sz="1400" dirty="0" smtClean="0"/>
                        <a:t>LC-</a:t>
                      </a:r>
                      <a:r>
                        <a:rPr lang="da-DK" sz="1400" dirty="0" err="1" smtClean="0"/>
                        <a:t>QToF</a:t>
                      </a:r>
                      <a:endParaRPr lang="en-GB" sz="1400" dirty="0"/>
                    </a:p>
                  </a:txBody>
                  <a:tcPr/>
                </a:tc>
              </a:tr>
              <a:tr h="204629">
                <a:tc>
                  <a:txBody>
                    <a:bodyPr/>
                    <a:lstStyle/>
                    <a:p>
                      <a:r>
                        <a:rPr lang="da-DK" sz="1400" dirty="0" smtClean="0"/>
                        <a:t>PC(16:0/22:5(4Z,7Z,10Z,13Z,16Z)</a:t>
                      </a:r>
                    </a:p>
                    <a:p>
                      <a:r>
                        <a:rPr lang="da-DK" sz="1400" dirty="0" err="1" smtClean="0"/>
                        <a:t>Phosphatidylcholine</a:t>
                      </a:r>
                      <a:endParaRPr lang="en-GB" sz="1400" dirty="0"/>
                    </a:p>
                  </a:txBody>
                  <a:tcPr/>
                </a:tc>
                <a:tc>
                  <a:txBody>
                    <a:bodyPr/>
                    <a:lstStyle/>
                    <a:p>
                      <a:r>
                        <a:rPr lang="da-DK" sz="1400" dirty="0" smtClean="0"/>
                        <a:t>CH</a:t>
                      </a:r>
                      <a:endParaRPr lang="en-GB" sz="1400" dirty="0"/>
                    </a:p>
                  </a:txBody>
                  <a:tcPr/>
                </a:tc>
                <a:tc>
                  <a:txBody>
                    <a:bodyPr/>
                    <a:lstStyle/>
                    <a:p>
                      <a:endParaRPr lang="en-GB" sz="1400"/>
                    </a:p>
                  </a:txBody>
                  <a:tcPr/>
                </a:tc>
                <a:tc>
                  <a:txBody>
                    <a:bodyPr/>
                    <a:lstStyle/>
                    <a:p>
                      <a:r>
                        <a:rPr lang="da-DK" sz="1400" dirty="0" smtClean="0"/>
                        <a:t>LC-</a:t>
                      </a:r>
                      <a:r>
                        <a:rPr lang="da-DK" sz="1400" dirty="0" err="1" smtClean="0"/>
                        <a:t>QToF</a:t>
                      </a:r>
                      <a:endParaRPr lang="en-GB" sz="1400" dirty="0"/>
                    </a:p>
                  </a:txBody>
                  <a:tcPr/>
                </a:tc>
              </a:tr>
            </a:tbl>
          </a:graphicData>
        </a:graphic>
      </p:graphicFrame>
      <p:sp>
        <p:nvSpPr>
          <p:cNvPr id="3" name="Titel 2"/>
          <p:cNvSpPr>
            <a:spLocks noGrp="1"/>
          </p:cNvSpPr>
          <p:nvPr>
            <p:ph type="title"/>
          </p:nvPr>
        </p:nvSpPr>
        <p:spPr>
          <a:xfrm>
            <a:off x="395536" y="476672"/>
            <a:ext cx="8421688" cy="949325"/>
          </a:xfrm>
        </p:spPr>
        <p:txBody>
          <a:bodyPr/>
          <a:lstStyle/>
          <a:p>
            <a:r>
              <a:rPr lang="da-DK" dirty="0" err="1">
                <a:solidFill>
                  <a:schemeClr val="tx1"/>
                </a:solidFill>
              </a:rPr>
              <a:t>Metabolites</a:t>
            </a:r>
            <a:r>
              <a:rPr lang="da-DK" dirty="0">
                <a:solidFill>
                  <a:schemeClr val="tx1"/>
                </a:solidFill>
              </a:rPr>
              <a:t> </a:t>
            </a:r>
            <a:r>
              <a:rPr lang="da-DK" dirty="0" err="1">
                <a:solidFill>
                  <a:schemeClr val="tx1"/>
                </a:solidFill>
              </a:rPr>
              <a:t>changes</a:t>
            </a:r>
            <a:r>
              <a:rPr lang="da-DK" dirty="0">
                <a:solidFill>
                  <a:schemeClr val="tx1"/>
                </a:solidFill>
              </a:rPr>
              <a:t> in </a:t>
            </a:r>
            <a:r>
              <a:rPr lang="da-DK" dirty="0" err="1" smtClean="0">
                <a:solidFill>
                  <a:srgbClr val="FF0000"/>
                </a:solidFill>
              </a:rPr>
              <a:t>blood</a:t>
            </a:r>
            <a:r>
              <a:rPr lang="da-DK" dirty="0" smtClean="0">
                <a:solidFill>
                  <a:schemeClr val="tx1"/>
                </a:solidFill>
              </a:rPr>
              <a:t> </a:t>
            </a:r>
            <a:r>
              <a:rPr lang="da-DK" dirty="0" err="1">
                <a:solidFill>
                  <a:schemeClr val="tx1"/>
                </a:solidFill>
              </a:rPr>
              <a:t>after</a:t>
            </a:r>
            <a:r>
              <a:rPr lang="da-DK" dirty="0">
                <a:solidFill>
                  <a:schemeClr val="tx1"/>
                </a:solidFill>
              </a:rPr>
              <a:t> 12 </a:t>
            </a:r>
            <a:r>
              <a:rPr lang="da-DK" dirty="0" err="1">
                <a:solidFill>
                  <a:schemeClr val="tx1"/>
                </a:solidFill>
              </a:rPr>
              <a:t>weeks</a:t>
            </a:r>
            <a:r>
              <a:rPr lang="da-DK" dirty="0">
                <a:solidFill>
                  <a:schemeClr val="tx1"/>
                </a:solidFill>
              </a:rPr>
              <a:t> intervention</a:t>
            </a:r>
            <a:r>
              <a:rPr lang="da-DK" dirty="0"/>
              <a:t/>
            </a:r>
            <a:br>
              <a:rPr lang="da-DK" dirty="0"/>
            </a:br>
            <a:endParaRPr lang="en-GB" dirty="0"/>
          </a:p>
        </p:txBody>
      </p:sp>
    </p:spTree>
    <p:extLst>
      <p:ext uri="{BB962C8B-B14F-4D97-AF65-F5344CB8AC3E}">
        <p14:creationId xmlns:p14="http://schemas.microsoft.com/office/powerpoint/2010/main" val="29228891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0"/>
          <p:cNvGrpSpPr/>
          <p:nvPr/>
        </p:nvGrpSpPr>
        <p:grpSpPr>
          <a:xfrm>
            <a:off x="7245054" y="6225592"/>
            <a:ext cx="2007466" cy="333987"/>
            <a:chOff x="7245054" y="6225592"/>
            <a:chExt cx="2007466" cy="333987"/>
          </a:xfrm>
        </p:grpSpPr>
        <p:cxnSp>
          <p:nvCxnSpPr>
            <p:cNvPr id="5" name="Straight Arrow Connector 43"/>
            <p:cNvCxnSpPr/>
            <p:nvPr/>
          </p:nvCxnSpPr>
          <p:spPr>
            <a:xfrm>
              <a:off x="7245054" y="6381328"/>
              <a:ext cx="666524" cy="0"/>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grpSp>
          <p:nvGrpSpPr>
            <p:cNvPr id="6" name="Group 9"/>
            <p:cNvGrpSpPr/>
            <p:nvPr/>
          </p:nvGrpSpPr>
          <p:grpSpPr>
            <a:xfrm>
              <a:off x="7987223" y="6225592"/>
              <a:ext cx="1265297" cy="333987"/>
              <a:chOff x="1619672" y="5447557"/>
              <a:chExt cx="1265297" cy="333987"/>
            </a:xfrm>
          </p:grpSpPr>
          <p:cxnSp>
            <p:nvCxnSpPr>
              <p:cNvPr id="7" name="Straight Arrow Connector 4"/>
              <p:cNvCxnSpPr/>
              <p:nvPr/>
            </p:nvCxnSpPr>
            <p:spPr>
              <a:xfrm>
                <a:off x="1626101" y="5579192"/>
                <a:ext cx="0" cy="18731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 Box 2"/>
              <p:cNvSpPr txBox="1">
                <a:spLocks noChangeArrowheads="1"/>
              </p:cNvSpPr>
              <p:nvPr/>
            </p:nvSpPr>
            <p:spPr bwMode="auto">
              <a:xfrm>
                <a:off x="1619672" y="5447557"/>
                <a:ext cx="1265297" cy="333987"/>
              </a:xfrm>
              <a:prstGeom prst="rect">
                <a:avLst/>
              </a:prstGeom>
              <a:noFill/>
              <a:ln w="9525">
                <a:noFill/>
                <a:miter lim="800000"/>
                <a:headEnd/>
                <a:tailEnd/>
              </a:ln>
            </p:spPr>
            <p:txBody>
              <a:bodyPr rot="0" vert="horz" wrap="square" lIns="91440" tIns="45720" rIns="91440" bIns="45720" anchor="t" anchorCtr="0">
                <a:noAutofit/>
              </a:bodyPr>
              <a:lstStyle/>
              <a:p>
                <a:pPr marL="0" marR="0" algn="just">
                  <a:lnSpc>
                    <a:spcPct val="150000"/>
                  </a:lnSpc>
                  <a:spcBef>
                    <a:spcPts val="0"/>
                  </a:spcBef>
                  <a:spcAft>
                    <a:spcPts val="0"/>
                  </a:spcAft>
                </a:pPr>
                <a:r>
                  <a:rPr lang="en-GB" sz="1200" b="1" dirty="0">
                    <a:solidFill>
                      <a:srgbClr val="FF0000"/>
                    </a:solidFill>
                    <a:effectLst/>
                    <a:latin typeface="Cambria"/>
                    <a:ea typeface="Calibri"/>
                    <a:cs typeface="Arial"/>
                  </a:rPr>
                  <a:t> </a:t>
                </a:r>
                <a:r>
                  <a:rPr lang="en-GB" sz="1200" b="1" dirty="0">
                    <a:effectLst/>
                    <a:latin typeface="Cambria"/>
                    <a:ea typeface="Calibri"/>
                    <a:cs typeface="Times New Roman"/>
                  </a:rPr>
                  <a:t>Lipogenesis</a:t>
                </a:r>
                <a:endParaRPr lang="en-GB" sz="1600" dirty="0">
                  <a:effectLst/>
                  <a:latin typeface="Calibri"/>
                  <a:ea typeface="Calibri"/>
                  <a:cs typeface="Arial"/>
                </a:endParaRPr>
              </a:p>
            </p:txBody>
          </p:sp>
        </p:grpSp>
      </p:grpSp>
      <p:grpSp>
        <p:nvGrpSpPr>
          <p:cNvPr id="9" name="Group 12"/>
          <p:cNvGrpSpPr/>
          <p:nvPr/>
        </p:nvGrpSpPr>
        <p:grpSpPr>
          <a:xfrm>
            <a:off x="7832665" y="4525567"/>
            <a:ext cx="1203831" cy="1783753"/>
            <a:chOff x="7832665" y="4525567"/>
            <a:chExt cx="1203831" cy="1783753"/>
          </a:xfrm>
        </p:grpSpPr>
        <p:sp>
          <p:nvSpPr>
            <p:cNvPr id="10" name="Text Box 2"/>
            <p:cNvSpPr txBox="1">
              <a:spLocks noChangeArrowheads="1"/>
            </p:cNvSpPr>
            <p:nvPr/>
          </p:nvSpPr>
          <p:spPr bwMode="auto">
            <a:xfrm>
              <a:off x="7832665" y="4525567"/>
              <a:ext cx="1203831" cy="333987"/>
            </a:xfrm>
            <a:prstGeom prst="rect">
              <a:avLst/>
            </a:prstGeom>
            <a:ln>
              <a:solidFill>
                <a:srgbClr val="FFC000"/>
              </a:solidFill>
              <a:headEnd/>
              <a:tailEnd/>
            </a:ln>
          </p:spPr>
          <p:style>
            <a:lnRef idx="2">
              <a:schemeClr val="accent4"/>
            </a:lnRef>
            <a:fillRef idx="1">
              <a:schemeClr val="lt1"/>
            </a:fillRef>
            <a:effectRef idx="0">
              <a:schemeClr val="accent4"/>
            </a:effectRef>
            <a:fontRef idx="minor">
              <a:schemeClr val="dk1"/>
            </a:fontRef>
          </p:style>
          <p:txBody>
            <a:bodyPr rot="0" vert="horz" wrap="square" lIns="91440" tIns="45720" rIns="91440" bIns="45720" anchor="t" anchorCtr="0">
              <a:noAutofit/>
            </a:bodyPr>
            <a:lstStyle/>
            <a:p>
              <a:pPr marL="0" marR="0" algn="just">
                <a:lnSpc>
                  <a:spcPct val="150000"/>
                </a:lnSpc>
                <a:spcBef>
                  <a:spcPts val="0"/>
                </a:spcBef>
                <a:spcAft>
                  <a:spcPts val="0"/>
                </a:spcAft>
              </a:pPr>
              <a:r>
                <a:rPr lang="da-DK" sz="1200" b="1" dirty="0">
                  <a:effectLst/>
                  <a:latin typeface="Cambria"/>
                  <a:ea typeface="Calibri"/>
                  <a:cs typeface="Arial"/>
                </a:rPr>
                <a:t> </a:t>
              </a:r>
              <a:r>
                <a:rPr lang="da-DK" sz="1200" b="1" dirty="0" smtClean="0">
                  <a:effectLst/>
                  <a:latin typeface="Cambria"/>
                  <a:ea typeface="Calibri"/>
                  <a:cs typeface="Arial"/>
                </a:rPr>
                <a:t> Body </a:t>
              </a:r>
              <a:r>
                <a:rPr lang="da-DK" sz="1200" b="1" dirty="0">
                  <a:effectLst/>
                  <a:latin typeface="Cambria"/>
                  <a:ea typeface="Calibri"/>
                  <a:cs typeface="Arial"/>
                </a:rPr>
                <a:t>weight </a:t>
              </a:r>
              <a:endParaRPr lang="en-GB" sz="1600" dirty="0">
                <a:effectLst/>
                <a:ea typeface="Calibri"/>
                <a:cs typeface="Arial"/>
              </a:endParaRPr>
            </a:p>
          </p:txBody>
        </p:sp>
        <p:cxnSp>
          <p:nvCxnSpPr>
            <p:cNvPr id="11" name="Straight Arrow Connector 28"/>
            <p:cNvCxnSpPr/>
            <p:nvPr/>
          </p:nvCxnSpPr>
          <p:spPr>
            <a:xfrm>
              <a:off x="7902792" y="4626287"/>
              <a:ext cx="0" cy="187312"/>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45"/>
            <p:cNvCxnSpPr/>
            <p:nvPr/>
          </p:nvCxnSpPr>
          <p:spPr>
            <a:xfrm flipH="1" flipV="1">
              <a:off x="8200965" y="4823998"/>
              <a:ext cx="24642" cy="1485322"/>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grpSp>
      <p:sp>
        <p:nvSpPr>
          <p:cNvPr id="13" name="Rectangle 3"/>
          <p:cNvSpPr txBox="1">
            <a:spLocks noChangeArrowheads="1"/>
          </p:cNvSpPr>
          <p:nvPr/>
        </p:nvSpPr>
        <p:spPr bwMode="auto">
          <a:xfrm>
            <a:off x="0" y="404664"/>
            <a:ext cx="8568952" cy="758205"/>
          </a:xfrm>
          <a:prstGeom prst="rect">
            <a:avLst/>
          </a:prstGeom>
          <a:noFill/>
          <a:ln w="9525">
            <a:noFill/>
            <a:miter lim="800000"/>
            <a:headEnd/>
            <a:tailEnd/>
          </a:ln>
        </p:spPr>
        <p:txBody>
          <a:bodyPr lIns="0" tIns="0" rIns="0" bIns="0"/>
          <a:lstStyle/>
          <a:p>
            <a:pPr marL="174625" indent="-174625" algn="ctr" fontAlgn="base">
              <a:spcBef>
                <a:spcPct val="0"/>
              </a:spcBef>
              <a:spcAft>
                <a:spcPct val="0"/>
              </a:spcAft>
              <a:buFont typeface="AU Passata" pitchFamily="34" charset="0"/>
              <a:buNone/>
              <a:defRPr/>
            </a:pPr>
            <a:endParaRPr lang="en-US" sz="2400" b="1" u="sng" kern="0" dirty="0">
              <a:latin typeface="+mj-lt"/>
            </a:endParaRPr>
          </a:p>
          <a:p>
            <a:pPr marL="174625" indent="-174625" algn="ctr" fontAlgn="base">
              <a:spcBef>
                <a:spcPct val="0"/>
              </a:spcBef>
              <a:spcAft>
                <a:spcPct val="0"/>
              </a:spcAft>
              <a:buFont typeface="AU Passata" pitchFamily="34" charset="0"/>
              <a:buNone/>
              <a:defRPr/>
            </a:pPr>
            <a:r>
              <a:rPr lang="en-GB" sz="2800" b="1" kern="0" dirty="0" smtClean="0">
                <a:latin typeface="+mj-lt"/>
                <a:cs typeface="Arial" pitchFamily="34" charset="0"/>
              </a:rPr>
              <a:t>Important altered metabolites</a:t>
            </a:r>
            <a:endParaRPr lang="da-DK" sz="2400" b="1" kern="0" dirty="0">
              <a:latin typeface="+mj-lt"/>
            </a:endParaRPr>
          </a:p>
        </p:txBody>
      </p:sp>
      <p:sp>
        <p:nvSpPr>
          <p:cNvPr id="15" name="Slide Number Placeholder 5"/>
          <p:cNvSpPr txBox="1">
            <a:spLocks/>
          </p:cNvSpPr>
          <p:nvPr/>
        </p:nvSpPr>
        <p:spPr bwMode="auto">
          <a:xfrm>
            <a:off x="6948264" y="6597352"/>
            <a:ext cx="2133600" cy="1397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defPPr>
              <a:defRPr lang="da-DK"/>
            </a:defPPr>
            <a:lvl1pPr marL="0" algn="r" defTabSz="914400" rtl="0" eaLnBrk="1" latinLnBrk="0" hangingPunct="1">
              <a:lnSpc>
                <a:spcPct val="102000"/>
              </a:lnSpc>
              <a:buFontTx/>
              <a:buNone/>
              <a:defRPr sz="9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da-DK" sz="1800" b="1" dirty="0"/>
          </a:p>
        </p:txBody>
      </p:sp>
      <p:grpSp>
        <p:nvGrpSpPr>
          <p:cNvPr id="16" name="Group 2"/>
          <p:cNvGrpSpPr/>
          <p:nvPr/>
        </p:nvGrpSpPr>
        <p:grpSpPr>
          <a:xfrm>
            <a:off x="-36512" y="1556792"/>
            <a:ext cx="4500500" cy="1327426"/>
            <a:chOff x="-36512" y="1556792"/>
            <a:chExt cx="4500500" cy="1327426"/>
          </a:xfrm>
        </p:grpSpPr>
        <p:grpSp>
          <p:nvGrpSpPr>
            <p:cNvPr id="17" name="Group 111"/>
            <p:cNvGrpSpPr/>
            <p:nvPr/>
          </p:nvGrpSpPr>
          <p:grpSpPr>
            <a:xfrm>
              <a:off x="-36512" y="1556792"/>
              <a:ext cx="4500500" cy="1327426"/>
              <a:chOff x="-36512" y="1556792"/>
              <a:chExt cx="4500500" cy="1327426"/>
            </a:xfrm>
          </p:grpSpPr>
          <p:sp>
            <p:nvSpPr>
              <p:cNvPr id="19" name="Text Box 2"/>
              <p:cNvSpPr txBox="1">
                <a:spLocks noChangeArrowheads="1"/>
              </p:cNvSpPr>
              <p:nvPr/>
            </p:nvSpPr>
            <p:spPr bwMode="auto">
              <a:xfrm>
                <a:off x="-36512" y="1556792"/>
                <a:ext cx="3526631" cy="535305"/>
              </a:xfrm>
              <a:prstGeom prst="rect">
                <a:avLst/>
              </a:prstGeom>
              <a:noFill/>
              <a:ln w="9525">
                <a:noFill/>
                <a:miter lim="800000"/>
                <a:headEnd/>
                <a:tailEnd/>
              </a:ln>
            </p:spPr>
            <p:txBody>
              <a:bodyPr rot="0" vert="horz" wrap="square" lIns="91440" tIns="45720" rIns="91440" bIns="45720" anchor="t" anchorCtr="0">
                <a:noAutofit/>
              </a:bodyPr>
              <a:lstStyle/>
              <a:p>
                <a:pPr marL="0" marR="0" algn="just">
                  <a:lnSpc>
                    <a:spcPct val="100000"/>
                  </a:lnSpc>
                  <a:spcBef>
                    <a:spcPts val="0"/>
                  </a:spcBef>
                  <a:spcAft>
                    <a:spcPts val="0"/>
                  </a:spcAft>
                </a:pPr>
                <a:r>
                  <a:rPr lang="en-GB" sz="1400" b="1" dirty="0" smtClean="0">
                    <a:solidFill>
                      <a:srgbClr val="FF0000"/>
                    </a:solidFill>
                    <a:effectLst/>
                    <a:latin typeface="Arial" panose="020B0604020202020204" pitchFamily="34" charset="0"/>
                    <a:ea typeface="Calibri"/>
                    <a:cs typeface="Arial" panose="020B0604020202020204" pitchFamily="34" charset="0"/>
                  </a:rPr>
                  <a:t>Whey + High Medium Chain Fatty Acid:</a:t>
                </a:r>
              </a:p>
              <a:p>
                <a:pPr marL="0" marR="0" algn="just">
                  <a:lnSpc>
                    <a:spcPct val="100000"/>
                  </a:lnSpc>
                  <a:spcBef>
                    <a:spcPts val="0"/>
                  </a:spcBef>
                  <a:spcAft>
                    <a:spcPts val="0"/>
                  </a:spcAft>
                </a:pPr>
                <a:endParaRPr lang="en-GB" sz="1400" b="1" dirty="0" smtClean="0">
                  <a:solidFill>
                    <a:srgbClr val="FF0000"/>
                  </a:solidFill>
                  <a:effectLst/>
                  <a:latin typeface="Cambria"/>
                  <a:ea typeface="Calibri"/>
                  <a:cs typeface="Arial"/>
                </a:endParaRPr>
              </a:p>
              <a:p>
                <a:pPr marL="0" marR="0" algn="just">
                  <a:lnSpc>
                    <a:spcPct val="100000"/>
                  </a:lnSpc>
                  <a:spcBef>
                    <a:spcPts val="0"/>
                  </a:spcBef>
                  <a:spcAft>
                    <a:spcPts val="0"/>
                  </a:spcAft>
                </a:pPr>
                <a:endParaRPr lang="en-GB" dirty="0">
                  <a:effectLst/>
                  <a:latin typeface="Calibri"/>
                  <a:ea typeface="Calibri"/>
                  <a:cs typeface="Arial"/>
                </a:endParaRPr>
              </a:p>
            </p:txBody>
          </p:sp>
          <p:grpSp>
            <p:nvGrpSpPr>
              <p:cNvPr id="20" name="Group 107"/>
              <p:cNvGrpSpPr/>
              <p:nvPr/>
            </p:nvGrpSpPr>
            <p:grpSpPr>
              <a:xfrm>
                <a:off x="107504" y="1916833"/>
                <a:ext cx="4356484" cy="967385"/>
                <a:chOff x="3154181" y="4869161"/>
                <a:chExt cx="3578059" cy="967385"/>
              </a:xfrm>
            </p:grpSpPr>
            <p:sp>
              <p:nvSpPr>
                <p:cNvPr id="21" name="Text Box 2"/>
                <p:cNvSpPr txBox="1">
                  <a:spLocks noChangeArrowheads="1"/>
                </p:cNvSpPr>
                <p:nvPr/>
              </p:nvSpPr>
              <p:spPr bwMode="auto">
                <a:xfrm>
                  <a:off x="3179065" y="4873341"/>
                  <a:ext cx="3553175" cy="963205"/>
                </a:xfrm>
                <a:prstGeom prst="rect">
                  <a:avLst/>
                </a:prstGeom>
                <a:noFill/>
                <a:ln w="9525">
                  <a:noFill/>
                  <a:miter lim="800000"/>
                  <a:headEnd/>
                  <a:tailEnd/>
                </a:ln>
              </p:spPr>
              <p:txBody>
                <a:bodyPr rot="0" vert="horz" wrap="square" lIns="91440" tIns="45720" rIns="91440" bIns="45720" anchor="t" anchorCtr="0">
                  <a:noAutofit/>
                </a:bodyPr>
                <a:lstStyle/>
                <a:p>
                  <a:pPr marL="0" marR="0" algn="just">
                    <a:lnSpc>
                      <a:spcPct val="100000"/>
                    </a:lnSpc>
                    <a:spcBef>
                      <a:spcPts val="0"/>
                    </a:spcBef>
                    <a:spcAft>
                      <a:spcPts val="0"/>
                    </a:spcAft>
                  </a:pPr>
                  <a:r>
                    <a:rPr lang="en-GB" sz="1400" b="1" dirty="0" smtClean="0">
                      <a:solidFill>
                        <a:srgbClr val="FF0000"/>
                      </a:solidFill>
                      <a:effectLst/>
                      <a:latin typeface="Arial" panose="020B0604020202020204" pitchFamily="34" charset="0"/>
                      <a:ea typeface="Calibri"/>
                      <a:cs typeface="Arial" panose="020B0604020202020204" pitchFamily="34" charset="0"/>
                    </a:rPr>
                    <a:t>Urinary </a:t>
                  </a:r>
                  <a:r>
                    <a:rPr lang="en-GB" sz="1400" b="1" dirty="0" err="1" smtClean="0">
                      <a:solidFill>
                        <a:srgbClr val="FF0000"/>
                      </a:solidFill>
                      <a:effectLst/>
                      <a:latin typeface="Arial" panose="020B0604020202020204" pitchFamily="34" charset="0"/>
                      <a:ea typeface="Calibri"/>
                      <a:cs typeface="Arial" panose="020B0604020202020204" pitchFamily="34" charset="0"/>
                    </a:rPr>
                    <a:t>Fumaric</a:t>
                  </a:r>
                  <a:r>
                    <a:rPr lang="en-GB" sz="1400" b="1" dirty="0" smtClean="0">
                      <a:solidFill>
                        <a:srgbClr val="FF0000"/>
                      </a:solidFill>
                      <a:effectLst/>
                      <a:latin typeface="Arial" panose="020B0604020202020204" pitchFamily="34" charset="0"/>
                      <a:ea typeface="Calibri"/>
                      <a:cs typeface="Arial" panose="020B0604020202020204" pitchFamily="34" charset="0"/>
                    </a:rPr>
                    <a:t> acid, Citric acid and </a:t>
                  </a:r>
                  <a:r>
                    <a:rPr lang="en-GB" sz="1400" b="1" dirty="0" err="1" smtClean="0">
                      <a:solidFill>
                        <a:srgbClr val="FF0000"/>
                      </a:solidFill>
                      <a:effectLst/>
                      <a:latin typeface="Arial" panose="020B0604020202020204" pitchFamily="34" charset="0"/>
                      <a:ea typeface="Calibri"/>
                      <a:cs typeface="Arial" panose="020B0604020202020204" pitchFamily="34" charset="0"/>
                    </a:rPr>
                    <a:t>Adipic</a:t>
                  </a:r>
                  <a:r>
                    <a:rPr lang="en-GB" sz="1400" b="1" dirty="0" smtClean="0">
                      <a:solidFill>
                        <a:srgbClr val="FF0000"/>
                      </a:solidFill>
                      <a:effectLst/>
                      <a:latin typeface="Arial" panose="020B0604020202020204" pitchFamily="34" charset="0"/>
                      <a:ea typeface="Calibri"/>
                      <a:cs typeface="Arial" panose="020B0604020202020204" pitchFamily="34" charset="0"/>
                    </a:rPr>
                    <a:t> acid</a:t>
                  </a:r>
                </a:p>
                <a:p>
                  <a:pPr algn="just">
                    <a:lnSpc>
                      <a:spcPct val="100000"/>
                    </a:lnSpc>
                  </a:pPr>
                  <a:r>
                    <a:rPr lang="en-GB" sz="1400" b="1" dirty="0" smtClean="0">
                      <a:solidFill>
                        <a:srgbClr val="FF0000"/>
                      </a:solidFill>
                      <a:latin typeface="Arial" panose="020B0604020202020204" pitchFamily="34" charset="0"/>
                      <a:ea typeface="Calibri"/>
                      <a:cs typeface="Arial" panose="020B0604020202020204" pitchFamily="34" charset="0"/>
                    </a:rPr>
                    <a:t>Glycerol in blood</a:t>
                  </a:r>
                  <a:endParaRPr lang="en-GB" sz="1400" b="1" dirty="0">
                    <a:solidFill>
                      <a:srgbClr val="FF0000"/>
                    </a:solidFill>
                    <a:latin typeface="Arial" panose="020B0604020202020204" pitchFamily="34" charset="0"/>
                    <a:ea typeface="Calibri"/>
                    <a:cs typeface="Arial" panose="020B0604020202020204" pitchFamily="34" charset="0"/>
                  </a:endParaRPr>
                </a:p>
                <a:p>
                  <a:pPr marL="0" marR="0" algn="just">
                    <a:spcBef>
                      <a:spcPts val="0"/>
                    </a:spcBef>
                    <a:spcAft>
                      <a:spcPts val="0"/>
                    </a:spcAft>
                  </a:pPr>
                  <a:r>
                    <a:rPr lang="en-GB" sz="1400" b="1" dirty="0" smtClean="0">
                      <a:solidFill>
                        <a:srgbClr val="FF0000"/>
                      </a:solidFill>
                      <a:latin typeface="Arial" panose="020B0604020202020204" pitchFamily="34" charset="0"/>
                      <a:ea typeface="Calibri"/>
                      <a:cs typeface="Arial" panose="020B0604020202020204" pitchFamily="34" charset="0"/>
                    </a:rPr>
                    <a:t> </a:t>
                  </a:r>
                  <a:endParaRPr lang="en-GB" dirty="0">
                    <a:latin typeface="Arial" panose="020B0604020202020204" pitchFamily="34" charset="0"/>
                    <a:ea typeface="Calibri"/>
                    <a:cs typeface="Arial" panose="020B0604020202020204" pitchFamily="34" charset="0"/>
                  </a:endParaRPr>
                </a:p>
              </p:txBody>
            </p:sp>
            <p:cxnSp>
              <p:nvCxnSpPr>
                <p:cNvPr id="22" name="Straight Arrow Connector 109"/>
                <p:cNvCxnSpPr/>
                <p:nvPr/>
              </p:nvCxnSpPr>
              <p:spPr>
                <a:xfrm flipV="1">
                  <a:off x="3154181" y="4869161"/>
                  <a:ext cx="0" cy="24993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18" name="Straight Arrow Connector 112"/>
            <p:cNvCxnSpPr/>
            <p:nvPr/>
          </p:nvCxnSpPr>
          <p:spPr>
            <a:xfrm flipV="1">
              <a:off x="107504" y="2242960"/>
              <a:ext cx="0" cy="24993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3" name="Group 16"/>
          <p:cNvGrpSpPr/>
          <p:nvPr/>
        </p:nvGrpSpPr>
        <p:grpSpPr>
          <a:xfrm>
            <a:off x="-36512" y="3025273"/>
            <a:ext cx="4500500" cy="1327426"/>
            <a:chOff x="-36512" y="3025273"/>
            <a:chExt cx="4500500" cy="1327426"/>
          </a:xfrm>
        </p:grpSpPr>
        <p:grpSp>
          <p:nvGrpSpPr>
            <p:cNvPr id="24" name="Group 113"/>
            <p:cNvGrpSpPr/>
            <p:nvPr/>
          </p:nvGrpSpPr>
          <p:grpSpPr>
            <a:xfrm>
              <a:off x="-36512" y="3025273"/>
              <a:ext cx="4500500" cy="1327426"/>
              <a:chOff x="-36512" y="1556792"/>
              <a:chExt cx="4500500" cy="1327426"/>
            </a:xfrm>
          </p:grpSpPr>
          <p:sp>
            <p:nvSpPr>
              <p:cNvPr id="26" name="Text Box 2"/>
              <p:cNvSpPr txBox="1">
                <a:spLocks noChangeArrowheads="1"/>
              </p:cNvSpPr>
              <p:nvPr/>
            </p:nvSpPr>
            <p:spPr bwMode="auto">
              <a:xfrm>
                <a:off x="-36512" y="1556792"/>
                <a:ext cx="4032448" cy="535305"/>
              </a:xfrm>
              <a:prstGeom prst="rect">
                <a:avLst/>
              </a:prstGeom>
              <a:noFill/>
              <a:ln w="9525">
                <a:noFill/>
                <a:miter lim="800000"/>
                <a:headEnd/>
                <a:tailEnd/>
              </a:ln>
            </p:spPr>
            <p:txBody>
              <a:bodyPr rot="0" vert="horz" wrap="square" lIns="91440" tIns="45720" rIns="91440" bIns="45720" anchor="t" anchorCtr="0">
                <a:noAutofit/>
              </a:bodyPr>
              <a:lstStyle/>
              <a:p>
                <a:pPr marL="0" marR="0" algn="just">
                  <a:lnSpc>
                    <a:spcPct val="150000"/>
                  </a:lnSpc>
                  <a:spcBef>
                    <a:spcPts val="0"/>
                  </a:spcBef>
                  <a:spcAft>
                    <a:spcPts val="0"/>
                  </a:spcAft>
                </a:pPr>
                <a:r>
                  <a:rPr lang="en-GB" sz="1400" b="1" dirty="0" smtClean="0">
                    <a:solidFill>
                      <a:schemeClr val="bg2"/>
                    </a:solidFill>
                    <a:effectLst/>
                    <a:latin typeface="Arial" panose="020B0604020202020204" pitchFamily="34" charset="0"/>
                    <a:ea typeface="Calibri"/>
                    <a:cs typeface="Arial" panose="020B0604020202020204" pitchFamily="34" charset="0"/>
                  </a:rPr>
                  <a:t>Casein </a:t>
                </a:r>
                <a:r>
                  <a:rPr lang="en-GB" sz="1400" b="1" dirty="0">
                    <a:solidFill>
                      <a:schemeClr val="bg2"/>
                    </a:solidFill>
                    <a:effectLst/>
                    <a:latin typeface="Arial" panose="020B0604020202020204" pitchFamily="34" charset="0"/>
                    <a:ea typeface="Calibri"/>
                    <a:cs typeface="Arial" panose="020B0604020202020204" pitchFamily="34" charset="0"/>
                  </a:rPr>
                  <a:t>+ </a:t>
                </a:r>
                <a:r>
                  <a:rPr lang="en-GB" sz="1400" b="1" dirty="0" smtClean="0">
                    <a:solidFill>
                      <a:schemeClr val="bg2"/>
                    </a:solidFill>
                    <a:effectLst/>
                    <a:latin typeface="Arial" panose="020B0604020202020204" pitchFamily="34" charset="0"/>
                    <a:ea typeface="Calibri"/>
                    <a:cs typeface="Arial" panose="020B0604020202020204" pitchFamily="34" charset="0"/>
                  </a:rPr>
                  <a:t>High Medium Chain Fatty Acids</a:t>
                </a:r>
              </a:p>
              <a:p>
                <a:pPr marL="0" marR="0" algn="just">
                  <a:lnSpc>
                    <a:spcPct val="150000"/>
                  </a:lnSpc>
                  <a:spcBef>
                    <a:spcPts val="0"/>
                  </a:spcBef>
                  <a:spcAft>
                    <a:spcPts val="0"/>
                  </a:spcAft>
                </a:pPr>
                <a:endParaRPr lang="en-GB" sz="1400" b="1" dirty="0" smtClean="0">
                  <a:solidFill>
                    <a:srgbClr val="FF0000"/>
                  </a:solidFill>
                  <a:effectLst/>
                  <a:latin typeface="Cambria"/>
                  <a:ea typeface="Calibri"/>
                  <a:cs typeface="Arial"/>
                </a:endParaRPr>
              </a:p>
              <a:p>
                <a:pPr marL="0" marR="0" algn="just">
                  <a:lnSpc>
                    <a:spcPct val="150000"/>
                  </a:lnSpc>
                  <a:spcBef>
                    <a:spcPts val="0"/>
                  </a:spcBef>
                  <a:spcAft>
                    <a:spcPts val="0"/>
                  </a:spcAft>
                </a:pPr>
                <a:endParaRPr lang="en-GB" dirty="0">
                  <a:effectLst/>
                  <a:latin typeface="Calibri"/>
                  <a:ea typeface="Calibri"/>
                  <a:cs typeface="Arial"/>
                </a:endParaRPr>
              </a:p>
            </p:txBody>
          </p:sp>
          <p:grpSp>
            <p:nvGrpSpPr>
              <p:cNvPr id="27" name="Group 115"/>
              <p:cNvGrpSpPr/>
              <p:nvPr/>
            </p:nvGrpSpPr>
            <p:grpSpPr>
              <a:xfrm>
                <a:off x="107504" y="1916833"/>
                <a:ext cx="4356484" cy="967385"/>
                <a:chOff x="3154181" y="4869161"/>
                <a:chExt cx="3578059" cy="967385"/>
              </a:xfrm>
            </p:grpSpPr>
            <p:sp>
              <p:nvSpPr>
                <p:cNvPr id="28" name="Text Box 2"/>
                <p:cNvSpPr txBox="1">
                  <a:spLocks noChangeArrowheads="1"/>
                </p:cNvSpPr>
                <p:nvPr/>
              </p:nvSpPr>
              <p:spPr bwMode="auto">
                <a:xfrm>
                  <a:off x="3179065" y="4873341"/>
                  <a:ext cx="3553175" cy="963205"/>
                </a:xfrm>
                <a:prstGeom prst="rect">
                  <a:avLst/>
                </a:prstGeom>
                <a:noFill/>
                <a:ln w="9525">
                  <a:noFill/>
                  <a:miter lim="800000"/>
                  <a:headEnd/>
                  <a:tailEnd/>
                </a:ln>
              </p:spPr>
              <p:txBody>
                <a:bodyPr rot="0" vert="horz" wrap="square" lIns="91440" tIns="45720" rIns="91440" bIns="45720" anchor="t" anchorCtr="0">
                  <a:noAutofit/>
                </a:bodyPr>
                <a:lstStyle/>
                <a:p>
                  <a:pPr marL="0" marR="0" algn="just">
                    <a:lnSpc>
                      <a:spcPct val="100000"/>
                    </a:lnSpc>
                    <a:spcBef>
                      <a:spcPts val="0"/>
                    </a:spcBef>
                    <a:spcAft>
                      <a:spcPts val="0"/>
                    </a:spcAft>
                  </a:pPr>
                  <a:r>
                    <a:rPr lang="en-GB" sz="1400" b="1" dirty="0" smtClean="0">
                      <a:solidFill>
                        <a:schemeClr val="bg2"/>
                      </a:solidFill>
                      <a:effectLst/>
                      <a:latin typeface="Arial" panose="020B0604020202020204" pitchFamily="34" charset="0"/>
                      <a:ea typeface="Calibri"/>
                      <a:cs typeface="Arial" panose="020B0604020202020204" pitchFamily="34" charset="0"/>
                    </a:rPr>
                    <a:t>Urinary </a:t>
                  </a:r>
                  <a:r>
                    <a:rPr lang="en-GB" sz="1400" b="1" dirty="0" err="1" smtClean="0">
                      <a:solidFill>
                        <a:schemeClr val="bg2"/>
                      </a:solidFill>
                      <a:effectLst/>
                      <a:latin typeface="Arial" panose="020B0604020202020204" pitchFamily="34" charset="0"/>
                      <a:ea typeface="Calibri"/>
                      <a:cs typeface="Arial" panose="020B0604020202020204" pitchFamily="34" charset="0"/>
                    </a:rPr>
                    <a:t>adipic</a:t>
                  </a:r>
                  <a:r>
                    <a:rPr lang="en-GB" sz="1400" b="1" dirty="0" smtClean="0">
                      <a:solidFill>
                        <a:schemeClr val="bg2"/>
                      </a:solidFill>
                      <a:effectLst/>
                      <a:latin typeface="Arial" panose="020B0604020202020204" pitchFamily="34" charset="0"/>
                      <a:ea typeface="Calibri"/>
                      <a:cs typeface="Arial" panose="020B0604020202020204" pitchFamily="34" charset="0"/>
                    </a:rPr>
                    <a:t> acid and 5-Hydroxyhexanoic acid </a:t>
                  </a:r>
                </a:p>
                <a:p>
                  <a:pPr marL="0" marR="0" algn="just">
                    <a:lnSpc>
                      <a:spcPct val="100000"/>
                    </a:lnSpc>
                    <a:spcBef>
                      <a:spcPts val="0"/>
                    </a:spcBef>
                    <a:spcAft>
                      <a:spcPts val="0"/>
                    </a:spcAft>
                  </a:pPr>
                  <a:r>
                    <a:rPr lang="en-GB" sz="1400" b="1" dirty="0" smtClean="0">
                      <a:solidFill>
                        <a:schemeClr val="bg2"/>
                      </a:solidFill>
                      <a:effectLst/>
                      <a:latin typeface="Arial" panose="020B0604020202020204" pitchFamily="34" charset="0"/>
                      <a:ea typeface="Calibri"/>
                      <a:cs typeface="Arial" panose="020B0604020202020204" pitchFamily="34" charset="0"/>
                    </a:rPr>
                    <a:t>Urinary 2- and 3-hydroxybutyric acid</a:t>
                  </a:r>
                </a:p>
                <a:p>
                  <a:pPr marL="0" marR="0" algn="just">
                    <a:lnSpc>
                      <a:spcPct val="100000"/>
                    </a:lnSpc>
                    <a:spcBef>
                      <a:spcPts val="0"/>
                    </a:spcBef>
                    <a:spcAft>
                      <a:spcPts val="0"/>
                    </a:spcAft>
                  </a:pPr>
                  <a:r>
                    <a:rPr lang="en-GB" sz="1400" b="1" dirty="0" smtClean="0">
                      <a:solidFill>
                        <a:srgbClr val="FF0000"/>
                      </a:solidFill>
                      <a:latin typeface="Arial" panose="020B0604020202020204" pitchFamily="34" charset="0"/>
                      <a:ea typeface="Calibri"/>
                      <a:cs typeface="Arial" panose="020B0604020202020204" pitchFamily="34" charset="0"/>
                    </a:rPr>
                    <a:t> </a:t>
                  </a:r>
                  <a:endParaRPr lang="en-GB" dirty="0">
                    <a:latin typeface="Arial" panose="020B0604020202020204" pitchFamily="34" charset="0"/>
                    <a:ea typeface="Calibri"/>
                    <a:cs typeface="Arial" panose="020B0604020202020204" pitchFamily="34" charset="0"/>
                  </a:endParaRPr>
                </a:p>
              </p:txBody>
            </p:sp>
            <p:cxnSp>
              <p:nvCxnSpPr>
                <p:cNvPr id="29" name="Straight Arrow Connector 117"/>
                <p:cNvCxnSpPr/>
                <p:nvPr/>
              </p:nvCxnSpPr>
              <p:spPr>
                <a:xfrm flipV="1">
                  <a:off x="3154181" y="4869161"/>
                  <a:ext cx="0" cy="249936"/>
                </a:xfrm>
                <a:prstGeom prst="straightConnector1">
                  <a:avLst/>
                </a:prstGeom>
                <a:ln w="19050">
                  <a:solidFill>
                    <a:schemeClr val="bg2"/>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25" name="Straight Arrow Connector 118"/>
            <p:cNvCxnSpPr/>
            <p:nvPr/>
          </p:nvCxnSpPr>
          <p:spPr>
            <a:xfrm>
              <a:off x="107504" y="3699857"/>
              <a:ext cx="0" cy="305207"/>
            </a:xfrm>
            <a:prstGeom prst="straightConnector1">
              <a:avLst/>
            </a:prstGeom>
            <a:ln w="19050">
              <a:solidFill>
                <a:schemeClr val="bg2"/>
              </a:solidFill>
              <a:tailEnd type="arrow"/>
            </a:ln>
          </p:spPr>
          <p:style>
            <a:lnRef idx="1">
              <a:schemeClr val="accent1"/>
            </a:lnRef>
            <a:fillRef idx="0">
              <a:schemeClr val="accent1"/>
            </a:fillRef>
            <a:effectRef idx="0">
              <a:schemeClr val="accent1"/>
            </a:effectRef>
            <a:fontRef idx="minor">
              <a:schemeClr val="tx1"/>
            </a:fontRef>
          </p:style>
        </p:cxnSp>
      </p:grpSp>
      <p:grpSp>
        <p:nvGrpSpPr>
          <p:cNvPr id="30" name="Group 120"/>
          <p:cNvGrpSpPr/>
          <p:nvPr/>
        </p:nvGrpSpPr>
        <p:grpSpPr>
          <a:xfrm>
            <a:off x="7388165" y="3025273"/>
            <a:ext cx="1720339" cy="1456553"/>
            <a:chOff x="6906400" y="3025273"/>
            <a:chExt cx="1720339" cy="1456553"/>
          </a:xfrm>
        </p:grpSpPr>
        <p:cxnSp>
          <p:nvCxnSpPr>
            <p:cNvPr id="31" name="Straight Arrow Connector 121"/>
            <p:cNvCxnSpPr/>
            <p:nvPr/>
          </p:nvCxnSpPr>
          <p:spPr>
            <a:xfrm>
              <a:off x="7350900" y="3025273"/>
              <a:ext cx="136287" cy="475735"/>
            </a:xfrm>
            <a:prstGeom prst="straightConnector1">
              <a:avLst/>
            </a:prstGeom>
            <a:noFill/>
            <a:ln w="25400" cap="flat" cmpd="sng" algn="ctr">
              <a:solidFill>
                <a:srgbClr val="1F497D"/>
              </a:solidFill>
              <a:prstDash val="solid"/>
              <a:tailEnd type="arrow"/>
            </a:ln>
            <a:effectLst>
              <a:outerShdw blurRad="40000" dist="20000" dir="5400000" rotWithShape="0">
                <a:srgbClr val="000000">
                  <a:alpha val="38000"/>
                </a:srgbClr>
              </a:outerShdw>
            </a:effectLst>
          </p:spPr>
        </p:cxnSp>
        <p:sp>
          <p:nvSpPr>
            <p:cNvPr id="32" name="Text Box 2"/>
            <p:cNvSpPr txBox="1">
              <a:spLocks noChangeArrowheads="1"/>
            </p:cNvSpPr>
            <p:nvPr/>
          </p:nvSpPr>
          <p:spPr bwMode="auto">
            <a:xfrm>
              <a:off x="6906400" y="3455053"/>
              <a:ext cx="1720339" cy="333987"/>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da-DK" sz="1200" b="1" i="0" u="none" strike="noStrike" kern="0" cap="none" spc="0" normalizeH="0" baseline="0" noProof="0" dirty="0">
                  <a:ln>
                    <a:noFill/>
                  </a:ln>
                  <a:solidFill>
                    <a:sysClr val="windowText" lastClr="000000"/>
                  </a:solidFill>
                  <a:effectLst/>
                  <a:uLnTx/>
                  <a:uFillTx/>
                  <a:latin typeface="Cambria"/>
                  <a:ea typeface="Calibri"/>
                  <a:cs typeface="Arial"/>
                </a:rPr>
                <a:t> Energy expenditure</a:t>
              </a:r>
              <a:endParaRPr kumimoji="0" lang="en-GB" sz="1200" b="0" i="0" u="none" strike="noStrike" kern="0" cap="none" spc="0" normalizeH="0" baseline="0" noProof="0" dirty="0">
                <a:ln>
                  <a:noFill/>
                </a:ln>
                <a:solidFill>
                  <a:sysClr val="windowText" lastClr="000000"/>
                </a:solidFill>
                <a:effectLst/>
                <a:uLnTx/>
                <a:uFillTx/>
                <a:latin typeface="Calibri"/>
                <a:ea typeface="Calibri"/>
                <a:cs typeface="Arial"/>
              </a:endParaRPr>
            </a:p>
          </p:txBody>
        </p:sp>
        <p:cxnSp>
          <p:nvCxnSpPr>
            <p:cNvPr id="33" name="Straight Arrow Connector 123"/>
            <p:cNvCxnSpPr/>
            <p:nvPr/>
          </p:nvCxnSpPr>
          <p:spPr>
            <a:xfrm flipV="1">
              <a:off x="6970555" y="3518291"/>
              <a:ext cx="0" cy="198741"/>
            </a:xfrm>
            <a:prstGeom prst="straightConnector1">
              <a:avLst/>
            </a:prstGeom>
            <a:noFill/>
            <a:ln w="19050" cap="flat" cmpd="sng" algn="ctr">
              <a:solidFill>
                <a:sysClr val="windowText" lastClr="000000"/>
              </a:solidFill>
              <a:prstDash val="solid"/>
              <a:tailEnd type="arrow"/>
            </a:ln>
            <a:effectLst/>
          </p:spPr>
        </p:cxnSp>
        <p:cxnSp>
          <p:nvCxnSpPr>
            <p:cNvPr id="34" name="Straight Arrow Connector 124"/>
            <p:cNvCxnSpPr/>
            <p:nvPr/>
          </p:nvCxnSpPr>
          <p:spPr>
            <a:xfrm>
              <a:off x="7546619" y="3786491"/>
              <a:ext cx="197223" cy="695335"/>
            </a:xfrm>
            <a:prstGeom prst="straightConnector1">
              <a:avLst/>
            </a:prstGeom>
            <a:noFill/>
            <a:ln w="25400" cap="flat" cmpd="sng" algn="ctr">
              <a:solidFill>
                <a:srgbClr val="1F497D"/>
              </a:solidFill>
              <a:prstDash val="solid"/>
              <a:tailEnd type="arrow"/>
            </a:ln>
            <a:effectLst>
              <a:outerShdw blurRad="40000" dist="20000" dir="5400000" rotWithShape="0">
                <a:srgbClr val="000000">
                  <a:alpha val="38000"/>
                </a:srgbClr>
              </a:outerShdw>
            </a:effectLst>
          </p:spPr>
        </p:cxnSp>
      </p:grpSp>
      <p:grpSp>
        <p:nvGrpSpPr>
          <p:cNvPr id="35" name="Group 15"/>
          <p:cNvGrpSpPr/>
          <p:nvPr/>
        </p:nvGrpSpPr>
        <p:grpSpPr>
          <a:xfrm>
            <a:off x="4191085" y="1691026"/>
            <a:ext cx="4845411" cy="5191388"/>
            <a:chOff x="4191085" y="1691026"/>
            <a:chExt cx="4845411" cy="5191388"/>
          </a:xfrm>
        </p:grpSpPr>
        <p:sp>
          <p:nvSpPr>
            <p:cNvPr id="36" name="Freeform 127"/>
            <p:cNvSpPr/>
            <p:nvPr/>
          </p:nvSpPr>
          <p:spPr>
            <a:xfrm>
              <a:off x="7233220" y="1693960"/>
              <a:ext cx="1803276" cy="1447008"/>
            </a:xfrm>
            <a:custGeom>
              <a:avLst/>
              <a:gdLst>
                <a:gd name="connsiteX0" fmla="*/ 498231 w 2472052"/>
                <a:gd name="connsiteY0" fmla="*/ 1658955 h 1889121"/>
                <a:gd name="connsiteX1" fmla="*/ 70339 w 2472052"/>
                <a:gd name="connsiteY1" fmla="*/ 1881694 h 1889121"/>
                <a:gd name="connsiteX2" fmla="*/ 41031 w 2472052"/>
                <a:gd name="connsiteY2" fmla="*/ 1348294 h 1889121"/>
                <a:gd name="connsiteX3" fmla="*/ 0 w 2472052"/>
                <a:gd name="connsiteY3" fmla="*/ 955571 h 1889121"/>
                <a:gd name="connsiteX4" fmla="*/ 41031 w 2472052"/>
                <a:gd name="connsiteY4" fmla="*/ 627324 h 1889121"/>
                <a:gd name="connsiteX5" fmla="*/ 152400 w 2472052"/>
                <a:gd name="connsiteY5" fmla="*/ 463201 h 1889121"/>
                <a:gd name="connsiteX6" fmla="*/ 111369 w 2472052"/>
                <a:gd name="connsiteY6" fmla="*/ 287355 h 1889121"/>
                <a:gd name="connsiteX7" fmla="*/ 234462 w 2472052"/>
                <a:gd name="connsiteY7" fmla="*/ 23586 h 1889121"/>
                <a:gd name="connsiteX8" fmla="*/ 750277 w 2472052"/>
                <a:gd name="connsiteY8" fmla="*/ 35309 h 1889121"/>
                <a:gd name="connsiteX9" fmla="*/ 1166446 w 2472052"/>
                <a:gd name="connsiteY9" fmla="*/ 222878 h 1889121"/>
                <a:gd name="connsiteX10" fmla="*/ 1875692 w 2472052"/>
                <a:gd name="connsiteY10" fmla="*/ 181848 h 1889121"/>
                <a:gd name="connsiteX11" fmla="*/ 2432539 w 2472052"/>
                <a:gd name="connsiteY11" fmla="*/ 322524 h 1889121"/>
                <a:gd name="connsiteX12" fmla="*/ 2397369 w 2472052"/>
                <a:gd name="connsiteY12" fmla="*/ 709386 h 1889121"/>
                <a:gd name="connsiteX13" fmla="*/ 2162908 w 2472052"/>
                <a:gd name="connsiteY13" fmla="*/ 814894 h 1889121"/>
                <a:gd name="connsiteX14" fmla="*/ 1881554 w 2472052"/>
                <a:gd name="connsiteY14" fmla="*/ 1354155 h 1889121"/>
                <a:gd name="connsiteX15" fmla="*/ 1459523 w 2472052"/>
                <a:gd name="connsiteY15" fmla="*/ 1612063 h 1889121"/>
                <a:gd name="connsiteX16" fmla="*/ 1060939 w 2472052"/>
                <a:gd name="connsiteY16" fmla="*/ 1641371 h 1889121"/>
                <a:gd name="connsiteX17" fmla="*/ 498231 w 2472052"/>
                <a:gd name="connsiteY17" fmla="*/ 1658955 h 1889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72052" h="1889121">
                  <a:moveTo>
                    <a:pt x="498231" y="1658955"/>
                  </a:moveTo>
                  <a:cubicBezTo>
                    <a:pt x="333131" y="1699009"/>
                    <a:pt x="146539" y="1933471"/>
                    <a:pt x="70339" y="1881694"/>
                  </a:cubicBezTo>
                  <a:cubicBezTo>
                    <a:pt x="-5861" y="1829917"/>
                    <a:pt x="52754" y="1502648"/>
                    <a:pt x="41031" y="1348294"/>
                  </a:cubicBezTo>
                  <a:cubicBezTo>
                    <a:pt x="29308" y="1193940"/>
                    <a:pt x="0" y="1075733"/>
                    <a:pt x="0" y="955571"/>
                  </a:cubicBezTo>
                  <a:cubicBezTo>
                    <a:pt x="0" y="835409"/>
                    <a:pt x="15631" y="709386"/>
                    <a:pt x="41031" y="627324"/>
                  </a:cubicBezTo>
                  <a:cubicBezTo>
                    <a:pt x="66431" y="545262"/>
                    <a:pt x="140677" y="519863"/>
                    <a:pt x="152400" y="463201"/>
                  </a:cubicBezTo>
                  <a:cubicBezTo>
                    <a:pt x="164123" y="406539"/>
                    <a:pt x="97692" y="360624"/>
                    <a:pt x="111369" y="287355"/>
                  </a:cubicBezTo>
                  <a:cubicBezTo>
                    <a:pt x="125046" y="214086"/>
                    <a:pt x="127977" y="65594"/>
                    <a:pt x="234462" y="23586"/>
                  </a:cubicBezTo>
                  <a:cubicBezTo>
                    <a:pt x="340947" y="-18422"/>
                    <a:pt x="594946" y="2094"/>
                    <a:pt x="750277" y="35309"/>
                  </a:cubicBezTo>
                  <a:cubicBezTo>
                    <a:pt x="905608" y="68524"/>
                    <a:pt x="978877" y="198455"/>
                    <a:pt x="1166446" y="222878"/>
                  </a:cubicBezTo>
                  <a:cubicBezTo>
                    <a:pt x="1354015" y="247301"/>
                    <a:pt x="1664677" y="165240"/>
                    <a:pt x="1875692" y="181848"/>
                  </a:cubicBezTo>
                  <a:cubicBezTo>
                    <a:pt x="2086707" y="198456"/>
                    <a:pt x="2345593" y="234601"/>
                    <a:pt x="2432539" y="322524"/>
                  </a:cubicBezTo>
                  <a:cubicBezTo>
                    <a:pt x="2519485" y="410447"/>
                    <a:pt x="2442307" y="627324"/>
                    <a:pt x="2397369" y="709386"/>
                  </a:cubicBezTo>
                  <a:cubicBezTo>
                    <a:pt x="2352431" y="791448"/>
                    <a:pt x="2248877" y="707433"/>
                    <a:pt x="2162908" y="814894"/>
                  </a:cubicBezTo>
                  <a:cubicBezTo>
                    <a:pt x="2076939" y="922355"/>
                    <a:pt x="1998785" y="1221294"/>
                    <a:pt x="1881554" y="1354155"/>
                  </a:cubicBezTo>
                  <a:cubicBezTo>
                    <a:pt x="1764323" y="1487016"/>
                    <a:pt x="1596292" y="1564194"/>
                    <a:pt x="1459523" y="1612063"/>
                  </a:cubicBezTo>
                  <a:cubicBezTo>
                    <a:pt x="1322754" y="1659932"/>
                    <a:pt x="1218223" y="1633556"/>
                    <a:pt x="1060939" y="1641371"/>
                  </a:cubicBezTo>
                  <a:cubicBezTo>
                    <a:pt x="903655" y="1649186"/>
                    <a:pt x="663331" y="1618901"/>
                    <a:pt x="498231" y="1658955"/>
                  </a:cubicBezTo>
                  <a:close/>
                </a:path>
              </a:pathLst>
            </a:custGeom>
            <a:noFill/>
            <a:ln w="25400" cap="flat" cmpd="sng" algn="ctr">
              <a:solidFill>
                <a:srgbClr val="C0504D">
                  <a:lumMod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7" name="Text Box 2"/>
            <p:cNvSpPr txBox="1">
              <a:spLocks noChangeArrowheads="1"/>
            </p:cNvSpPr>
            <p:nvPr/>
          </p:nvSpPr>
          <p:spPr bwMode="auto">
            <a:xfrm>
              <a:off x="7449244" y="1916832"/>
              <a:ext cx="1350397" cy="217896"/>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da-DK" sz="1000" b="1" i="0" u="none" strike="noStrike" kern="0" cap="none" spc="0" normalizeH="0" baseline="0" noProof="0" dirty="0">
                  <a:ln>
                    <a:noFill/>
                  </a:ln>
                  <a:solidFill>
                    <a:sysClr val="windowText" lastClr="000000"/>
                  </a:solidFill>
                  <a:effectLst/>
                  <a:uLnTx/>
                  <a:uFillTx/>
                  <a:latin typeface="Cambria"/>
                  <a:ea typeface="Calibri"/>
                  <a:cs typeface="Arial"/>
                </a:rPr>
                <a:t> </a:t>
              </a:r>
              <a:r>
                <a:rPr kumimoji="0" lang="da-DK" sz="1000" b="1" i="0" u="none" strike="noStrike" kern="0" cap="none" spc="0" normalizeH="0" baseline="0" noProof="0" dirty="0" err="1">
                  <a:ln>
                    <a:noFill/>
                  </a:ln>
                  <a:solidFill>
                    <a:sysClr val="windowText" lastClr="000000"/>
                  </a:solidFill>
                  <a:effectLst/>
                  <a:uLnTx/>
                  <a:uFillTx/>
                  <a:latin typeface="Cambria"/>
                  <a:ea typeface="Calibri"/>
                  <a:cs typeface="Arial"/>
                </a:rPr>
                <a:t>MCFAs</a:t>
              </a:r>
              <a:r>
                <a:rPr kumimoji="0" lang="da-DK" sz="1000" b="1" i="0" u="none" strike="noStrike" kern="0" cap="none" spc="0" normalizeH="0" baseline="0" noProof="0" dirty="0">
                  <a:ln>
                    <a:noFill/>
                  </a:ln>
                  <a:solidFill>
                    <a:sysClr val="windowText" lastClr="000000"/>
                  </a:solidFill>
                  <a:effectLst/>
                  <a:uLnTx/>
                  <a:uFillTx/>
                  <a:latin typeface="Cambria"/>
                  <a:ea typeface="Calibri"/>
                  <a:cs typeface="Arial"/>
                </a:rPr>
                <a:t> </a:t>
              </a:r>
              <a:r>
                <a:rPr kumimoji="0" lang="da-DK" sz="1200" b="1" i="0" u="none" strike="noStrike" kern="0" cap="none" spc="0" normalizeH="0" baseline="0" noProof="0" dirty="0" smtClean="0">
                  <a:ln>
                    <a:noFill/>
                  </a:ln>
                  <a:solidFill>
                    <a:sysClr val="windowText" lastClr="000000"/>
                  </a:solidFill>
                  <a:effectLst/>
                  <a:uLnTx/>
                  <a:uFillTx/>
                  <a:latin typeface="Cambria"/>
                  <a:ea typeface="Calibri"/>
                  <a:cs typeface="Arial"/>
                </a:rPr>
                <a:t>oxidation</a:t>
              </a:r>
              <a:endParaRPr kumimoji="0" lang="en-GB" sz="1200" b="0" i="0" u="none" strike="noStrike" kern="0" cap="none" spc="0" normalizeH="0" baseline="0" noProof="0" dirty="0">
                <a:ln>
                  <a:noFill/>
                </a:ln>
                <a:solidFill>
                  <a:sysClr val="windowText" lastClr="000000"/>
                </a:solidFill>
                <a:effectLst/>
                <a:uLnTx/>
                <a:uFillTx/>
                <a:latin typeface="Calibri"/>
                <a:ea typeface="Calibri"/>
                <a:cs typeface="Arial"/>
              </a:endParaRPr>
            </a:p>
          </p:txBody>
        </p:sp>
        <p:pic>
          <p:nvPicPr>
            <p:cNvPr id="38" name="Picture 12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7070" y="2290638"/>
              <a:ext cx="612433" cy="520065"/>
            </a:xfrm>
            <a:prstGeom prst="rect">
              <a:avLst/>
            </a:prstGeom>
            <a:noFill/>
            <a:ln>
              <a:noFill/>
            </a:ln>
          </p:spPr>
        </p:pic>
        <p:cxnSp>
          <p:nvCxnSpPr>
            <p:cNvPr id="39" name="Straight Arrow Connector 130"/>
            <p:cNvCxnSpPr/>
            <p:nvPr/>
          </p:nvCxnSpPr>
          <p:spPr>
            <a:xfrm flipH="1">
              <a:off x="7086997" y="2523040"/>
              <a:ext cx="437332" cy="0"/>
            </a:xfrm>
            <a:prstGeom prst="straightConnector1">
              <a:avLst/>
            </a:prstGeom>
            <a:noFill/>
            <a:ln w="25400" cap="flat" cmpd="sng" algn="ctr">
              <a:solidFill>
                <a:srgbClr val="1F497D"/>
              </a:solidFill>
              <a:prstDash val="solid"/>
              <a:tailEnd type="arrow"/>
            </a:ln>
            <a:effectLst>
              <a:outerShdw blurRad="40000" dist="20000" dir="5400000" rotWithShape="0">
                <a:srgbClr val="000000">
                  <a:alpha val="38000"/>
                </a:srgbClr>
              </a:outerShdw>
            </a:effectLst>
          </p:spPr>
        </p:cxnSp>
        <p:sp>
          <p:nvSpPr>
            <p:cNvPr id="40" name="Freeform 133"/>
            <p:cNvSpPr/>
            <p:nvPr/>
          </p:nvSpPr>
          <p:spPr>
            <a:xfrm>
              <a:off x="7060464" y="2492896"/>
              <a:ext cx="133350" cy="2746005"/>
            </a:xfrm>
            <a:custGeom>
              <a:avLst/>
              <a:gdLst>
                <a:gd name="connsiteX0" fmla="*/ 57214 w 133414"/>
                <a:gd name="connsiteY0" fmla="*/ 0 h 3401291"/>
                <a:gd name="connsiteX1" fmla="*/ 8723 w 133414"/>
                <a:gd name="connsiteY1" fmla="*/ 665018 h 3401291"/>
                <a:gd name="connsiteX2" fmla="*/ 1795 w 133414"/>
                <a:gd name="connsiteY2" fmla="*/ 1385454 h 3401291"/>
                <a:gd name="connsiteX3" fmla="*/ 29504 w 133414"/>
                <a:gd name="connsiteY3" fmla="*/ 2140527 h 3401291"/>
                <a:gd name="connsiteX4" fmla="*/ 64141 w 133414"/>
                <a:gd name="connsiteY4" fmla="*/ 2854036 h 3401291"/>
                <a:gd name="connsiteX5" fmla="*/ 126486 w 133414"/>
                <a:gd name="connsiteY5" fmla="*/ 3366654 h 3401291"/>
                <a:gd name="connsiteX6" fmla="*/ 126486 w 133414"/>
                <a:gd name="connsiteY6" fmla="*/ 3366654 h 3401291"/>
                <a:gd name="connsiteX7" fmla="*/ 133414 w 133414"/>
                <a:gd name="connsiteY7" fmla="*/ 3401291 h 340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414" h="3401291">
                  <a:moveTo>
                    <a:pt x="57214" y="0"/>
                  </a:moveTo>
                  <a:cubicBezTo>
                    <a:pt x="37586" y="217054"/>
                    <a:pt x="17959" y="434109"/>
                    <a:pt x="8723" y="665018"/>
                  </a:cubicBezTo>
                  <a:cubicBezTo>
                    <a:pt x="-513" y="895927"/>
                    <a:pt x="-1668" y="1139536"/>
                    <a:pt x="1795" y="1385454"/>
                  </a:cubicBezTo>
                  <a:cubicBezTo>
                    <a:pt x="5258" y="1631372"/>
                    <a:pt x="19113" y="1895763"/>
                    <a:pt x="29504" y="2140527"/>
                  </a:cubicBezTo>
                  <a:cubicBezTo>
                    <a:pt x="39895" y="2385291"/>
                    <a:pt x="47977" y="2649682"/>
                    <a:pt x="64141" y="2854036"/>
                  </a:cubicBezTo>
                  <a:cubicBezTo>
                    <a:pt x="80305" y="3058390"/>
                    <a:pt x="126486" y="3366654"/>
                    <a:pt x="126486" y="3366654"/>
                  </a:cubicBezTo>
                  <a:lnTo>
                    <a:pt x="126486" y="3366654"/>
                  </a:lnTo>
                  <a:lnTo>
                    <a:pt x="133414" y="3401291"/>
                  </a:lnTo>
                </a:path>
              </a:pathLst>
            </a:custGeom>
            <a:noFill/>
            <a:ln w="25400" cap="flat" cmpd="sng" algn="ctr">
              <a:solidFill>
                <a:srgbClr val="1F497D"/>
              </a:solidFill>
              <a:prstDash val="sysDash"/>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a:ea typeface="+mn-ea"/>
                <a:cs typeface="+mn-cs"/>
              </a:endParaRPr>
            </a:p>
          </p:txBody>
        </p:sp>
        <p:cxnSp>
          <p:nvCxnSpPr>
            <p:cNvPr id="41" name="Straight Arrow Connector 134"/>
            <p:cNvCxnSpPr/>
            <p:nvPr/>
          </p:nvCxnSpPr>
          <p:spPr>
            <a:xfrm flipH="1">
              <a:off x="7137791" y="5287317"/>
              <a:ext cx="84455" cy="64131"/>
            </a:xfrm>
            <a:prstGeom prst="straightConnector1">
              <a:avLst/>
            </a:prstGeom>
            <a:noFill/>
            <a:ln w="25400" cap="flat" cmpd="sng" algn="ctr">
              <a:solidFill>
                <a:srgbClr val="1F497D"/>
              </a:solidFill>
              <a:prstDash val="sysDash"/>
              <a:tailEnd type="arrow"/>
            </a:ln>
            <a:effectLst>
              <a:outerShdw blurRad="40000" dist="20000" dir="5400000" rotWithShape="0">
                <a:srgbClr val="000000">
                  <a:alpha val="38000"/>
                </a:srgbClr>
              </a:outerShdw>
            </a:effectLst>
          </p:spPr>
        </p:cxnSp>
        <p:cxnSp>
          <p:nvCxnSpPr>
            <p:cNvPr id="42" name="Straight Arrow Connector 136"/>
            <p:cNvCxnSpPr/>
            <p:nvPr/>
          </p:nvCxnSpPr>
          <p:spPr>
            <a:xfrm flipV="1">
              <a:off x="4191085" y="6544155"/>
              <a:ext cx="0" cy="249936"/>
            </a:xfrm>
            <a:prstGeom prst="straightConnector1">
              <a:avLst/>
            </a:prstGeom>
            <a:ln w="19050">
              <a:solidFill>
                <a:schemeClr val="bg2"/>
              </a:solidFill>
              <a:tailEnd type="arrow"/>
            </a:ln>
          </p:spPr>
          <p:style>
            <a:lnRef idx="1">
              <a:schemeClr val="accent1"/>
            </a:lnRef>
            <a:fillRef idx="0">
              <a:schemeClr val="accent1"/>
            </a:fillRef>
            <a:effectRef idx="0">
              <a:schemeClr val="accent1"/>
            </a:effectRef>
            <a:fontRef idx="minor">
              <a:schemeClr val="tx1"/>
            </a:fontRef>
          </p:style>
        </p:cxnSp>
        <p:sp>
          <p:nvSpPr>
            <p:cNvPr id="43" name="Text Box 2"/>
            <p:cNvSpPr txBox="1">
              <a:spLocks noChangeArrowheads="1"/>
            </p:cNvSpPr>
            <p:nvPr/>
          </p:nvSpPr>
          <p:spPr bwMode="auto">
            <a:xfrm>
              <a:off x="7337538" y="1691026"/>
              <a:ext cx="574040" cy="245728"/>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da-DK" sz="800" b="1" i="0" u="none" strike="noStrike" kern="0" cap="none" spc="0" normalizeH="0" baseline="0" noProof="0" dirty="0" smtClean="0">
                  <a:ln>
                    <a:noFill/>
                  </a:ln>
                  <a:solidFill>
                    <a:sysClr val="windowText" lastClr="000000"/>
                  </a:solidFill>
                  <a:effectLst/>
                  <a:uLnTx/>
                  <a:uFillTx/>
                  <a:latin typeface="Cambria"/>
                  <a:ea typeface="Calibri"/>
                  <a:cs typeface="Arial"/>
                </a:rPr>
                <a:t>Liver</a:t>
              </a:r>
              <a:endParaRPr kumimoji="0" lang="en-GB" sz="1100" b="0" i="0" u="none" strike="noStrike" kern="0" cap="none" spc="0" normalizeH="0" baseline="0" noProof="0" dirty="0">
                <a:ln>
                  <a:noFill/>
                </a:ln>
                <a:solidFill>
                  <a:sysClr val="windowText" lastClr="000000"/>
                </a:solidFill>
                <a:effectLst/>
                <a:uLnTx/>
                <a:uFillTx/>
                <a:latin typeface="Calibri"/>
                <a:ea typeface="Calibri"/>
                <a:cs typeface="Arial"/>
              </a:endParaRPr>
            </a:p>
          </p:txBody>
        </p:sp>
        <p:sp>
          <p:nvSpPr>
            <p:cNvPr id="44" name="Text Box 2"/>
            <p:cNvSpPr txBox="1">
              <a:spLocks noChangeArrowheads="1"/>
            </p:cNvSpPr>
            <p:nvPr/>
          </p:nvSpPr>
          <p:spPr bwMode="auto">
            <a:xfrm>
              <a:off x="4192686" y="6455831"/>
              <a:ext cx="4339754" cy="426583"/>
            </a:xfrm>
            <a:prstGeom prst="rect">
              <a:avLst/>
            </a:prstGeom>
            <a:noFill/>
            <a:ln w="9525">
              <a:noFill/>
              <a:miter lim="800000"/>
              <a:headEnd/>
              <a:tailEnd/>
            </a:ln>
          </p:spPr>
          <p:txBody>
            <a:bodyPr rot="0" vert="horz" wrap="square" lIns="91440" tIns="45720" rIns="91440" bIns="45720" anchor="t" anchorCtr="0">
              <a:noAutofit/>
            </a:bodyPr>
            <a:lstStyle/>
            <a:p>
              <a:pPr lvl="0" algn="just">
                <a:lnSpc>
                  <a:spcPct val="150000"/>
                </a:lnSpc>
              </a:pPr>
              <a:r>
                <a:rPr lang="en-GB" sz="1400" b="1" dirty="0" smtClean="0">
                  <a:solidFill>
                    <a:schemeClr val="bg2"/>
                  </a:solidFill>
                  <a:latin typeface="Arial" panose="020B0604020202020204" pitchFamily="34" charset="0"/>
                  <a:ea typeface="Calibri"/>
                  <a:cs typeface="Arial" panose="020B0604020202020204" pitchFamily="34" charset="0"/>
                </a:rPr>
                <a:t>Urinary</a:t>
              </a:r>
              <a:r>
                <a:rPr lang="en-GB" sz="1400" b="1" dirty="0" smtClean="0">
                  <a:solidFill>
                    <a:srgbClr val="FF0000"/>
                  </a:solidFill>
                  <a:latin typeface="Arial" panose="020B0604020202020204" pitchFamily="34" charset="0"/>
                  <a:ea typeface="Calibri"/>
                  <a:cs typeface="Arial" panose="020B0604020202020204" pitchFamily="34" charset="0"/>
                </a:rPr>
                <a:t> </a:t>
              </a:r>
              <a:r>
                <a:rPr lang="en-GB" sz="1400" b="1" dirty="0" err="1" smtClean="0">
                  <a:solidFill>
                    <a:schemeClr val="bg2"/>
                  </a:solidFill>
                  <a:latin typeface="Arial" panose="020B0604020202020204" pitchFamily="34" charset="0"/>
                  <a:ea typeface="Calibri"/>
                  <a:cs typeface="Arial" panose="020B0604020202020204" pitchFamily="34" charset="0"/>
                </a:rPr>
                <a:t>adipic</a:t>
              </a:r>
              <a:r>
                <a:rPr lang="en-GB" sz="1400" b="1" dirty="0" smtClean="0">
                  <a:solidFill>
                    <a:schemeClr val="bg2"/>
                  </a:solidFill>
                  <a:latin typeface="Arial" panose="020B0604020202020204" pitchFamily="34" charset="0"/>
                  <a:ea typeface="Calibri"/>
                  <a:cs typeface="Arial" panose="020B0604020202020204" pitchFamily="34" charset="0"/>
                </a:rPr>
                <a:t> and 5-hydroxyhexanoic acid</a:t>
              </a:r>
              <a:endParaRPr lang="en-GB" sz="1400" b="1" dirty="0">
                <a:solidFill>
                  <a:schemeClr val="bg2"/>
                </a:solidFill>
                <a:latin typeface="Arial" panose="020B0604020202020204" pitchFamily="34" charset="0"/>
                <a:ea typeface="Calibri"/>
                <a:cs typeface="Arial" panose="020B0604020202020204" pitchFamily="34" charset="0"/>
              </a:endParaRPr>
            </a:p>
          </p:txBody>
        </p:sp>
      </p:grpSp>
      <p:grpSp>
        <p:nvGrpSpPr>
          <p:cNvPr id="45" name="Group 67"/>
          <p:cNvGrpSpPr/>
          <p:nvPr/>
        </p:nvGrpSpPr>
        <p:grpSpPr>
          <a:xfrm>
            <a:off x="4211960" y="2820588"/>
            <a:ext cx="3096344" cy="2137027"/>
            <a:chOff x="4211960" y="2820588"/>
            <a:chExt cx="3096344" cy="2137027"/>
          </a:xfrm>
        </p:grpSpPr>
        <p:graphicFrame>
          <p:nvGraphicFramePr>
            <p:cNvPr id="46" name="Diagram 45"/>
            <p:cNvGraphicFramePr/>
            <p:nvPr>
              <p:extLst>
                <p:ext uri="{D42A27DB-BD31-4B8C-83A1-F6EECF244321}">
                  <p14:modId xmlns:p14="http://schemas.microsoft.com/office/powerpoint/2010/main" val="1771476564"/>
                </p:ext>
              </p:extLst>
            </p:nvPr>
          </p:nvGraphicFramePr>
          <p:xfrm>
            <a:off x="4211960" y="2820588"/>
            <a:ext cx="3096344" cy="2137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7" name="Text Box 2"/>
            <p:cNvSpPr txBox="1">
              <a:spLocks noChangeArrowheads="1"/>
            </p:cNvSpPr>
            <p:nvPr/>
          </p:nvSpPr>
          <p:spPr bwMode="auto">
            <a:xfrm>
              <a:off x="5148602" y="3646166"/>
              <a:ext cx="1010920" cy="280650"/>
            </a:xfrm>
            <a:prstGeom prst="rect">
              <a:avLst/>
            </a:prstGeom>
            <a:noFill/>
            <a:ln w="9525">
              <a:noFill/>
              <a:miter lim="800000"/>
              <a:headEnd/>
              <a:tailEnd/>
            </a:ln>
          </p:spPr>
          <p:txBody>
            <a:bodyPr rot="0" vert="horz" wrap="square" lIns="91440" tIns="45720" rIns="91440" bIns="45720" anchor="t" anchorCtr="0">
              <a:noAutofit/>
            </a:bodyPr>
            <a:lstStyle/>
            <a:p>
              <a:pPr marL="0" marR="0" algn="just">
                <a:lnSpc>
                  <a:spcPct val="150000"/>
                </a:lnSpc>
                <a:spcBef>
                  <a:spcPts val="0"/>
                </a:spcBef>
                <a:spcAft>
                  <a:spcPts val="0"/>
                </a:spcAft>
              </a:pPr>
              <a:r>
                <a:rPr lang="da-DK" sz="1000" b="1" dirty="0">
                  <a:effectLst/>
                  <a:latin typeface="Cambria"/>
                  <a:ea typeface="Calibri"/>
                  <a:cs typeface="Arial"/>
                </a:rPr>
                <a:t> Krebs </a:t>
              </a:r>
              <a:r>
                <a:rPr lang="da-DK" sz="1000" b="1" dirty="0" err="1">
                  <a:effectLst/>
                  <a:latin typeface="Cambria"/>
                  <a:ea typeface="Calibri"/>
                  <a:cs typeface="Arial"/>
                </a:rPr>
                <a:t>cycle</a:t>
              </a:r>
              <a:endParaRPr lang="en-GB" sz="1100" dirty="0">
                <a:effectLst/>
                <a:latin typeface="Calibri"/>
                <a:ea typeface="Calibri"/>
                <a:cs typeface="Arial"/>
              </a:endParaRPr>
            </a:p>
          </p:txBody>
        </p:sp>
      </p:grpSp>
      <p:grpSp>
        <p:nvGrpSpPr>
          <p:cNvPr id="48" name="Group 11"/>
          <p:cNvGrpSpPr/>
          <p:nvPr/>
        </p:nvGrpSpPr>
        <p:grpSpPr>
          <a:xfrm>
            <a:off x="4192686" y="1291953"/>
            <a:ext cx="4339754" cy="5233391"/>
            <a:chOff x="4192686" y="1291953"/>
            <a:chExt cx="4339754" cy="5233391"/>
          </a:xfrm>
        </p:grpSpPr>
        <p:grpSp>
          <p:nvGrpSpPr>
            <p:cNvPr id="49" name="Group 96"/>
            <p:cNvGrpSpPr/>
            <p:nvPr/>
          </p:nvGrpSpPr>
          <p:grpSpPr>
            <a:xfrm>
              <a:off x="4211960" y="1291953"/>
              <a:ext cx="3342578" cy="5149238"/>
              <a:chOff x="4211960" y="1291953"/>
              <a:chExt cx="3342578" cy="5149238"/>
            </a:xfrm>
          </p:grpSpPr>
          <p:grpSp>
            <p:nvGrpSpPr>
              <p:cNvPr id="51" name="Group 97"/>
              <p:cNvGrpSpPr/>
              <p:nvPr/>
            </p:nvGrpSpPr>
            <p:grpSpPr>
              <a:xfrm>
                <a:off x="5292080" y="1291953"/>
                <a:ext cx="2262458" cy="4960937"/>
                <a:chOff x="5292080" y="1291953"/>
                <a:chExt cx="2262458" cy="4960937"/>
              </a:xfrm>
            </p:grpSpPr>
            <p:sp>
              <p:nvSpPr>
                <p:cNvPr id="53" name="Freeform 101"/>
                <p:cNvSpPr/>
                <p:nvPr/>
              </p:nvSpPr>
              <p:spPr>
                <a:xfrm>
                  <a:off x="6907552" y="1519064"/>
                  <a:ext cx="142015" cy="4004030"/>
                </a:xfrm>
                <a:custGeom>
                  <a:avLst/>
                  <a:gdLst>
                    <a:gd name="connsiteX0" fmla="*/ 77854 w 142331"/>
                    <a:gd name="connsiteY0" fmla="*/ 0 h 1735015"/>
                    <a:gd name="connsiteX1" fmla="*/ 1654 w 142331"/>
                    <a:gd name="connsiteY1" fmla="*/ 785446 h 1735015"/>
                    <a:gd name="connsiteX2" fmla="*/ 142331 w 142331"/>
                    <a:gd name="connsiteY2" fmla="*/ 1735015 h 1735015"/>
                    <a:gd name="connsiteX3" fmla="*/ 142331 w 142331"/>
                    <a:gd name="connsiteY3" fmla="*/ 1735015 h 1735015"/>
                  </a:gdLst>
                  <a:ahLst/>
                  <a:cxnLst>
                    <a:cxn ang="0">
                      <a:pos x="connsiteX0" y="connsiteY0"/>
                    </a:cxn>
                    <a:cxn ang="0">
                      <a:pos x="connsiteX1" y="connsiteY1"/>
                    </a:cxn>
                    <a:cxn ang="0">
                      <a:pos x="connsiteX2" y="connsiteY2"/>
                    </a:cxn>
                    <a:cxn ang="0">
                      <a:pos x="connsiteX3" y="connsiteY3"/>
                    </a:cxn>
                  </a:cxnLst>
                  <a:rect l="l" t="t" r="r" b="b"/>
                  <a:pathLst>
                    <a:path w="142331" h="1735015">
                      <a:moveTo>
                        <a:pt x="77854" y="0"/>
                      </a:moveTo>
                      <a:cubicBezTo>
                        <a:pt x="34381" y="248138"/>
                        <a:pt x="-9092" y="496277"/>
                        <a:pt x="1654" y="785446"/>
                      </a:cubicBezTo>
                      <a:cubicBezTo>
                        <a:pt x="12400" y="1074615"/>
                        <a:pt x="142331" y="1735015"/>
                        <a:pt x="142331" y="1735015"/>
                      </a:cubicBezTo>
                      <a:lnTo>
                        <a:pt x="142331" y="1735015"/>
                      </a:lnTo>
                    </a:path>
                  </a:pathLst>
                </a:custGeom>
                <a:ln>
                  <a:solidFill>
                    <a:srgbClr val="C00000"/>
                  </a:solidFill>
                </a:ln>
              </p:spPr>
              <p:style>
                <a:lnRef idx="2">
                  <a:schemeClr val="dk1"/>
                </a:lnRef>
                <a:fillRef idx="0">
                  <a:schemeClr val="dk1"/>
                </a:fillRef>
                <a:effectRef idx="1">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4" name="Freeform 102"/>
                <p:cNvSpPr/>
                <p:nvPr/>
              </p:nvSpPr>
              <p:spPr>
                <a:xfrm>
                  <a:off x="7174252" y="1519064"/>
                  <a:ext cx="141605" cy="4003397"/>
                </a:xfrm>
                <a:custGeom>
                  <a:avLst/>
                  <a:gdLst>
                    <a:gd name="connsiteX0" fmla="*/ 77854 w 142331"/>
                    <a:gd name="connsiteY0" fmla="*/ 0 h 1735015"/>
                    <a:gd name="connsiteX1" fmla="*/ 1654 w 142331"/>
                    <a:gd name="connsiteY1" fmla="*/ 785446 h 1735015"/>
                    <a:gd name="connsiteX2" fmla="*/ 142331 w 142331"/>
                    <a:gd name="connsiteY2" fmla="*/ 1735015 h 1735015"/>
                    <a:gd name="connsiteX3" fmla="*/ 142331 w 142331"/>
                    <a:gd name="connsiteY3" fmla="*/ 1735015 h 1735015"/>
                  </a:gdLst>
                  <a:ahLst/>
                  <a:cxnLst>
                    <a:cxn ang="0">
                      <a:pos x="connsiteX0" y="connsiteY0"/>
                    </a:cxn>
                    <a:cxn ang="0">
                      <a:pos x="connsiteX1" y="connsiteY1"/>
                    </a:cxn>
                    <a:cxn ang="0">
                      <a:pos x="connsiteX2" y="connsiteY2"/>
                    </a:cxn>
                    <a:cxn ang="0">
                      <a:pos x="connsiteX3" y="connsiteY3"/>
                    </a:cxn>
                  </a:cxnLst>
                  <a:rect l="l" t="t" r="r" b="b"/>
                  <a:pathLst>
                    <a:path w="142331" h="1735015">
                      <a:moveTo>
                        <a:pt x="77854" y="0"/>
                      </a:moveTo>
                      <a:cubicBezTo>
                        <a:pt x="34381" y="248138"/>
                        <a:pt x="-9092" y="496277"/>
                        <a:pt x="1654" y="785446"/>
                      </a:cubicBezTo>
                      <a:cubicBezTo>
                        <a:pt x="12400" y="1074615"/>
                        <a:pt x="142331" y="1735015"/>
                        <a:pt x="142331" y="1735015"/>
                      </a:cubicBezTo>
                      <a:lnTo>
                        <a:pt x="142331" y="1735015"/>
                      </a:lnTo>
                    </a:path>
                  </a:pathLst>
                </a:custGeom>
                <a:ln>
                  <a:solidFill>
                    <a:srgbClr val="C00000"/>
                  </a:solidFill>
                </a:ln>
              </p:spPr>
              <p:style>
                <a:lnRef idx="2">
                  <a:schemeClr val="dk1"/>
                </a:lnRef>
                <a:fillRef idx="0">
                  <a:schemeClr val="dk1"/>
                </a:fillRef>
                <a:effectRef idx="1">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5" name="Text Box 2"/>
                <p:cNvSpPr txBox="1">
                  <a:spLocks noChangeArrowheads="1"/>
                </p:cNvSpPr>
                <p:nvPr/>
              </p:nvSpPr>
              <p:spPr bwMode="auto">
                <a:xfrm>
                  <a:off x="6886518" y="1291953"/>
                  <a:ext cx="668020" cy="281285"/>
                </a:xfrm>
                <a:prstGeom prst="rect">
                  <a:avLst/>
                </a:prstGeom>
                <a:noFill/>
                <a:ln w="9525">
                  <a:noFill/>
                  <a:miter lim="800000"/>
                  <a:headEnd/>
                  <a:tailEnd/>
                </a:ln>
              </p:spPr>
              <p:txBody>
                <a:bodyPr rot="0" vert="horz" wrap="square" lIns="91440" tIns="45720" rIns="91440" bIns="45720" anchor="t" anchorCtr="0">
                  <a:noAutofit/>
                </a:bodyPr>
                <a:lstStyle/>
                <a:p>
                  <a:pPr marL="0" marR="0" algn="just">
                    <a:lnSpc>
                      <a:spcPct val="150000"/>
                    </a:lnSpc>
                    <a:spcBef>
                      <a:spcPts val="0"/>
                    </a:spcBef>
                    <a:spcAft>
                      <a:spcPts val="0"/>
                    </a:spcAft>
                  </a:pPr>
                  <a:r>
                    <a:rPr lang="da-DK" sz="1000" b="1" dirty="0">
                      <a:effectLst/>
                      <a:latin typeface="Cambria"/>
                      <a:ea typeface="Calibri"/>
                      <a:cs typeface="Arial"/>
                    </a:rPr>
                    <a:t>Blood</a:t>
                  </a:r>
                  <a:endParaRPr lang="en-GB" sz="1100" dirty="0">
                    <a:effectLst/>
                    <a:latin typeface="Calibri"/>
                    <a:ea typeface="Calibri"/>
                    <a:cs typeface="Arial"/>
                  </a:endParaRPr>
                </a:p>
              </p:txBody>
            </p:sp>
            <p:grpSp>
              <p:nvGrpSpPr>
                <p:cNvPr id="56" name="Group 119"/>
                <p:cNvGrpSpPr/>
                <p:nvPr/>
              </p:nvGrpSpPr>
              <p:grpSpPr>
                <a:xfrm>
                  <a:off x="6555426" y="5260586"/>
                  <a:ext cx="460711" cy="572369"/>
                  <a:chOff x="281353" y="275492"/>
                  <a:chExt cx="627184" cy="784831"/>
                </a:xfrm>
              </p:grpSpPr>
              <p:grpSp>
                <p:nvGrpSpPr>
                  <p:cNvPr id="64" name="Group 139"/>
                  <p:cNvGrpSpPr/>
                  <p:nvPr/>
                </p:nvGrpSpPr>
                <p:grpSpPr>
                  <a:xfrm>
                    <a:off x="281353" y="275492"/>
                    <a:ext cx="627184" cy="180049"/>
                    <a:chOff x="0" y="0"/>
                    <a:chExt cx="627184" cy="180049"/>
                  </a:xfrm>
                </p:grpSpPr>
                <p:sp>
                  <p:nvSpPr>
                    <p:cNvPr id="68" name="Freeform 146"/>
                    <p:cNvSpPr/>
                    <p:nvPr/>
                  </p:nvSpPr>
                  <p:spPr>
                    <a:xfrm>
                      <a:off x="0" y="0"/>
                      <a:ext cx="621323" cy="133157"/>
                    </a:xfrm>
                    <a:custGeom>
                      <a:avLst/>
                      <a:gdLst>
                        <a:gd name="connsiteX0" fmla="*/ 0 w 621323"/>
                        <a:gd name="connsiteY0" fmla="*/ 133157 h 133157"/>
                        <a:gd name="connsiteX1" fmla="*/ 369277 w 621323"/>
                        <a:gd name="connsiteY1" fmla="*/ 15927 h 133157"/>
                        <a:gd name="connsiteX2" fmla="*/ 621323 w 621323"/>
                        <a:gd name="connsiteY2" fmla="*/ 4204 h 133157"/>
                      </a:gdLst>
                      <a:ahLst/>
                      <a:cxnLst>
                        <a:cxn ang="0">
                          <a:pos x="connsiteX0" y="connsiteY0"/>
                        </a:cxn>
                        <a:cxn ang="0">
                          <a:pos x="connsiteX1" y="connsiteY1"/>
                        </a:cxn>
                        <a:cxn ang="0">
                          <a:pos x="connsiteX2" y="connsiteY2"/>
                        </a:cxn>
                      </a:cxnLst>
                      <a:rect l="l" t="t" r="r" b="b"/>
                      <a:pathLst>
                        <a:path w="621323" h="133157">
                          <a:moveTo>
                            <a:pt x="0" y="133157"/>
                          </a:moveTo>
                          <a:cubicBezTo>
                            <a:pt x="132861" y="85288"/>
                            <a:pt x="265723" y="37419"/>
                            <a:pt x="369277" y="15927"/>
                          </a:cubicBezTo>
                          <a:cubicBezTo>
                            <a:pt x="472831" y="-5565"/>
                            <a:pt x="547077" y="-681"/>
                            <a:pt x="621323" y="4204"/>
                          </a:cubicBezTo>
                        </a:path>
                      </a:pathLst>
                    </a:custGeom>
                    <a:ln>
                      <a:solidFill>
                        <a:srgbClr val="C00000"/>
                      </a:solidFill>
                    </a:ln>
                  </p:spPr>
                  <p:style>
                    <a:lnRef idx="2">
                      <a:schemeClr val="dk1"/>
                    </a:lnRef>
                    <a:fillRef idx="0">
                      <a:schemeClr val="dk1"/>
                    </a:fillRef>
                    <a:effectRef idx="1">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9" name="Freeform 147"/>
                    <p:cNvSpPr/>
                    <p:nvPr/>
                  </p:nvSpPr>
                  <p:spPr>
                    <a:xfrm>
                      <a:off x="5861" y="46892"/>
                      <a:ext cx="621323" cy="133157"/>
                    </a:xfrm>
                    <a:custGeom>
                      <a:avLst/>
                      <a:gdLst>
                        <a:gd name="connsiteX0" fmla="*/ 0 w 621323"/>
                        <a:gd name="connsiteY0" fmla="*/ 133157 h 133157"/>
                        <a:gd name="connsiteX1" fmla="*/ 369277 w 621323"/>
                        <a:gd name="connsiteY1" fmla="*/ 15927 h 133157"/>
                        <a:gd name="connsiteX2" fmla="*/ 621323 w 621323"/>
                        <a:gd name="connsiteY2" fmla="*/ 4204 h 133157"/>
                      </a:gdLst>
                      <a:ahLst/>
                      <a:cxnLst>
                        <a:cxn ang="0">
                          <a:pos x="connsiteX0" y="connsiteY0"/>
                        </a:cxn>
                        <a:cxn ang="0">
                          <a:pos x="connsiteX1" y="connsiteY1"/>
                        </a:cxn>
                        <a:cxn ang="0">
                          <a:pos x="connsiteX2" y="connsiteY2"/>
                        </a:cxn>
                      </a:cxnLst>
                      <a:rect l="l" t="t" r="r" b="b"/>
                      <a:pathLst>
                        <a:path w="621323" h="133157">
                          <a:moveTo>
                            <a:pt x="0" y="133157"/>
                          </a:moveTo>
                          <a:cubicBezTo>
                            <a:pt x="132861" y="85288"/>
                            <a:pt x="265723" y="37419"/>
                            <a:pt x="369277" y="15927"/>
                          </a:cubicBezTo>
                          <a:cubicBezTo>
                            <a:pt x="472831" y="-5565"/>
                            <a:pt x="547077" y="-681"/>
                            <a:pt x="621323" y="4204"/>
                          </a:cubicBezTo>
                        </a:path>
                      </a:pathLst>
                    </a:custGeom>
                    <a:ln>
                      <a:solidFill>
                        <a:srgbClr val="C00000"/>
                      </a:solidFill>
                    </a:ln>
                  </p:spPr>
                  <p:style>
                    <a:lnRef idx="2">
                      <a:schemeClr val="dk1"/>
                    </a:lnRef>
                    <a:fillRef idx="0">
                      <a:schemeClr val="dk1"/>
                    </a:fillRef>
                    <a:effectRef idx="1">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65" name="Group 140"/>
                  <p:cNvGrpSpPr/>
                  <p:nvPr/>
                </p:nvGrpSpPr>
                <p:grpSpPr>
                  <a:xfrm>
                    <a:off x="293077" y="410307"/>
                    <a:ext cx="430711" cy="650016"/>
                    <a:chOff x="0" y="0"/>
                    <a:chExt cx="430711" cy="650016"/>
                  </a:xfrm>
                </p:grpSpPr>
                <p:sp>
                  <p:nvSpPr>
                    <p:cNvPr id="66" name="Freeform 141"/>
                    <p:cNvSpPr/>
                    <p:nvPr/>
                  </p:nvSpPr>
                  <p:spPr>
                    <a:xfrm>
                      <a:off x="0" y="0"/>
                      <a:ext cx="430711" cy="650016"/>
                    </a:xfrm>
                    <a:custGeom>
                      <a:avLst/>
                      <a:gdLst>
                        <a:gd name="connsiteX0" fmla="*/ 0 w 430711"/>
                        <a:gd name="connsiteY0" fmla="*/ 40416 h 650016"/>
                        <a:gd name="connsiteX1" fmla="*/ 269630 w 430711"/>
                        <a:gd name="connsiteY1" fmla="*/ 11108 h 650016"/>
                        <a:gd name="connsiteX2" fmla="*/ 422030 w 430711"/>
                        <a:gd name="connsiteY2" fmla="*/ 204539 h 650016"/>
                        <a:gd name="connsiteX3" fmla="*/ 398584 w 430711"/>
                        <a:gd name="connsiteY3" fmla="*/ 650016 h 650016"/>
                      </a:gdLst>
                      <a:ahLst/>
                      <a:cxnLst>
                        <a:cxn ang="0">
                          <a:pos x="connsiteX0" y="connsiteY0"/>
                        </a:cxn>
                        <a:cxn ang="0">
                          <a:pos x="connsiteX1" y="connsiteY1"/>
                        </a:cxn>
                        <a:cxn ang="0">
                          <a:pos x="connsiteX2" y="connsiteY2"/>
                        </a:cxn>
                        <a:cxn ang="0">
                          <a:pos x="connsiteX3" y="connsiteY3"/>
                        </a:cxn>
                      </a:cxnLst>
                      <a:rect l="l" t="t" r="r" b="b"/>
                      <a:pathLst>
                        <a:path w="430711" h="650016">
                          <a:moveTo>
                            <a:pt x="0" y="40416"/>
                          </a:moveTo>
                          <a:cubicBezTo>
                            <a:pt x="99646" y="12085"/>
                            <a:pt x="199292" y="-16246"/>
                            <a:pt x="269630" y="11108"/>
                          </a:cubicBezTo>
                          <a:cubicBezTo>
                            <a:pt x="339968" y="38462"/>
                            <a:pt x="400538" y="98054"/>
                            <a:pt x="422030" y="204539"/>
                          </a:cubicBezTo>
                          <a:cubicBezTo>
                            <a:pt x="443522" y="311024"/>
                            <a:pt x="421053" y="480520"/>
                            <a:pt x="398584" y="650016"/>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7" name="Freeform 145"/>
                    <p:cNvSpPr/>
                    <p:nvPr/>
                  </p:nvSpPr>
                  <p:spPr>
                    <a:xfrm>
                      <a:off x="17584" y="52754"/>
                      <a:ext cx="326078" cy="595574"/>
                    </a:xfrm>
                    <a:custGeom>
                      <a:avLst/>
                      <a:gdLst>
                        <a:gd name="connsiteX0" fmla="*/ 0 w 326078"/>
                        <a:gd name="connsiteY0" fmla="*/ 44590 h 595574"/>
                        <a:gd name="connsiteX1" fmla="*/ 152400 w 326078"/>
                        <a:gd name="connsiteY1" fmla="*/ 15282 h 595574"/>
                        <a:gd name="connsiteX2" fmla="*/ 199292 w 326078"/>
                        <a:gd name="connsiteY2" fmla="*/ 255605 h 595574"/>
                        <a:gd name="connsiteX3" fmla="*/ 310662 w 326078"/>
                        <a:gd name="connsiteY3" fmla="*/ 472482 h 595574"/>
                        <a:gd name="connsiteX4" fmla="*/ 322385 w 326078"/>
                        <a:gd name="connsiteY4" fmla="*/ 595574 h 595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078" h="595574">
                          <a:moveTo>
                            <a:pt x="0" y="44590"/>
                          </a:moveTo>
                          <a:cubicBezTo>
                            <a:pt x="59592" y="12351"/>
                            <a:pt x="119185" y="-19887"/>
                            <a:pt x="152400" y="15282"/>
                          </a:cubicBezTo>
                          <a:cubicBezTo>
                            <a:pt x="185615" y="50451"/>
                            <a:pt x="172915" y="179405"/>
                            <a:pt x="199292" y="255605"/>
                          </a:cubicBezTo>
                          <a:cubicBezTo>
                            <a:pt x="225669" y="331805"/>
                            <a:pt x="290147" y="415821"/>
                            <a:pt x="310662" y="472482"/>
                          </a:cubicBezTo>
                          <a:cubicBezTo>
                            <a:pt x="331177" y="529143"/>
                            <a:pt x="326781" y="562358"/>
                            <a:pt x="322385" y="595574"/>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sp>
              <p:nvSpPr>
                <p:cNvPr id="57" name="Freeform 125"/>
                <p:cNvSpPr/>
                <p:nvPr/>
              </p:nvSpPr>
              <p:spPr>
                <a:xfrm>
                  <a:off x="5292080" y="4217627"/>
                  <a:ext cx="1711299" cy="307939"/>
                </a:xfrm>
                <a:custGeom>
                  <a:avLst/>
                  <a:gdLst>
                    <a:gd name="connsiteX0" fmla="*/ 0 w 1454727"/>
                    <a:gd name="connsiteY0" fmla="*/ 159328 h 159328"/>
                    <a:gd name="connsiteX1" fmla="*/ 311727 w 1454727"/>
                    <a:gd name="connsiteY1" fmla="*/ 55418 h 159328"/>
                    <a:gd name="connsiteX2" fmla="*/ 1454727 w 1454727"/>
                    <a:gd name="connsiteY2" fmla="*/ 0 h 159328"/>
                  </a:gdLst>
                  <a:ahLst/>
                  <a:cxnLst>
                    <a:cxn ang="0">
                      <a:pos x="connsiteX0" y="connsiteY0"/>
                    </a:cxn>
                    <a:cxn ang="0">
                      <a:pos x="connsiteX1" y="connsiteY1"/>
                    </a:cxn>
                    <a:cxn ang="0">
                      <a:pos x="connsiteX2" y="connsiteY2"/>
                    </a:cxn>
                  </a:cxnLst>
                  <a:rect l="l" t="t" r="r" b="b"/>
                  <a:pathLst>
                    <a:path w="1454727" h="159328">
                      <a:moveTo>
                        <a:pt x="0" y="159328"/>
                      </a:moveTo>
                      <a:cubicBezTo>
                        <a:pt x="34636" y="120650"/>
                        <a:pt x="69273" y="81973"/>
                        <a:pt x="311727" y="55418"/>
                      </a:cubicBezTo>
                      <a:cubicBezTo>
                        <a:pt x="554181" y="28863"/>
                        <a:pt x="1004454" y="14431"/>
                        <a:pt x="1454727" y="0"/>
                      </a:cubicBezTo>
                    </a:path>
                  </a:pathLst>
                </a:cu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8" name="Freeform 126"/>
                <p:cNvSpPr/>
                <p:nvPr/>
              </p:nvSpPr>
              <p:spPr>
                <a:xfrm>
                  <a:off x="5292080" y="3150901"/>
                  <a:ext cx="1682435" cy="438643"/>
                </a:xfrm>
                <a:custGeom>
                  <a:avLst/>
                  <a:gdLst>
                    <a:gd name="connsiteX0" fmla="*/ 0 w 1413163"/>
                    <a:gd name="connsiteY0" fmla="*/ 0 h 438674"/>
                    <a:gd name="connsiteX1" fmla="*/ 263236 w 1413163"/>
                    <a:gd name="connsiteY1" fmla="*/ 387928 h 438674"/>
                    <a:gd name="connsiteX2" fmla="*/ 1413163 w 1413163"/>
                    <a:gd name="connsiteY2" fmla="*/ 422564 h 438674"/>
                  </a:gdLst>
                  <a:ahLst/>
                  <a:cxnLst>
                    <a:cxn ang="0">
                      <a:pos x="connsiteX0" y="connsiteY0"/>
                    </a:cxn>
                    <a:cxn ang="0">
                      <a:pos x="connsiteX1" y="connsiteY1"/>
                    </a:cxn>
                    <a:cxn ang="0">
                      <a:pos x="connsiteX2" y="connsiteY2"/>
                    </a:cxn>
                  </a:cxnLst>
                  <a:rect l="l" t="t" r="r" b="b"/>
                  <a:pathLst>
                    <a:path w="1413163" h="438674">
                      <a:moveTo>
                        <a:pt x="0" y="0"/>
                      </a:moveTo>
                      <a:cubicBezTo>
                        <a:pt x="13854" y="158750"/>
                        <a:pt x="27709" y="317501"/>
                        <a:pt x="263236" y="387928"/>
                      </a:cubicBezTo>
                      <a:cubicBezTo>
                        <a:pt x="498763" y="458355"/>
                        <a:pt x="955963" y="440459"/>
                        <a:pt x="1413163" y="422564"/>
                      </a:cubicBezTo>
                    </a:path>
                  </a:pathLst>
                </a:cu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9" name="Freeform 131"/>
                <p:cNvSpPr/>
                <p:nvPr/>
              </p:nvSpPr>
              <p:spPr>
                <a:xfrm>
                  <a:off x="6971052" y="3569972"/>
                  <a:ext cx="159327" cy="1565454"/>
                </a:xfrm>
                <a:custGeom>
                  <a:avLst/>
                  <a:gdLst>
                    <a:gd name="connsiteX0" fmla="*/ 0 w 159327"/>
                    <a:gd name="connsiteY0" fmla="*/ 0 h 1565563"/>
                    <a:gd name="connsiteX1" fmla="*/ 55418 w 159327"/>
                    <a:gd name="connsiteY1" fmla="*/ 671945 h 1565563"/>
                    <a:gd name="connsiteX2" fmla="*/ 159327 w 159327"/>
                    <a:gd name="connsiteY2" fmla="*/ 1565563 h 1565563"/>
                    <a:gd name="connsiteX3" fmla="*/ 159327 w 159327"/>
                    <a:gd name="connsiteY3" fmla="*/ 1565563 h 1565563"/>
                  </a:gdLst>
                  <a:ahLst/>
                  <a:cxnLst>
                    <a:cxn ang="0">
                      <a:pos x="connsiteX0" y="connsiteY0"/>
                    </a:cxn>
                    <a:cxn ang="0">
                      <a:pos x="connsiteX1" y="connsiteY1"/>
                    </a:cxn>
                    <a:cxn ang="0">
                      <a:pos x="connsiteX2" y="connsiteY2"/>
                    </a:cxn>
                    <a:cxn ang="0">
                      <a:pos x="connsiteX3" y="connsiteY3"/>
                    </a:cxn>
                  </a:cxnLst>
                  <a:rect l="l" t="t" r="r" b="b"/>
                  <a:pathLst>
                    <a:path w="159327" h="1565563">
                      <a:moveTo>
                        <a:pt x="0" y="0"/>
                      </a:moveTo>
                      <a:cubicBezTo>
                        <a:pt x="14432" y="205509"/>
                        <a:pt x="28864" y="411018"/>
                        <a:pt x="55418" y="671945"/>
                      </a:cubicBezTo>
                      <a:cubicBezTo>
                        <a:pt x="81972" y="932872"/>
                        <a:pt x="159327" y="1565563"/>
                        <a:pt x="159327" y="1565563"/>
                      </a:cubicBezTo>
                      <a:lnTo>
                        <a:pt x="159327" y="1565563"/>
                      </a:lnTo>
                    </a:path>
                  </a:pathLst>
                </a:cu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60" name="Straight Arrow Connector 132"/>
                <p:cNvCxnSpPr/>
                <p:nvPr/>
              </p:nvCxnSpPr>
              <p:spPr>
                <a:xfrm flipH="1">
                  <a:off x="7047252" y="5176410"/>
                  <a:ext cx="79491" cy="84752"/>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sp>
              <p:nvSpPr>
                <p:cNvPr id="61" name="Freeform 135"/>
                <p:cNvSpPr/>
                <p:nvPr/>
              </p:nvSpPr>
              <p:spPr>
                <a:xfrm>
                  <a:off x="6321665" y="5014149"/>
                  <a:ext cx="348615" cy="755650"/>
                </a:xfrm>
                <a:custGeom>
                  <a:avLst/>
                  <a:gdLst>
                    <a:gd name="connsiteX0" fmla="*/ 266572 w 428879"/>
                    <a:gd name="connsiteY0" fmla="*/ 334619 h 742818"/>
                    <a:gd name="connsiteX1" fmla="*/ 407249 w 428879"/>
                    <a:gd name="connsiteY1" fmla="*/ 252557 h 742818"/>
                    <a:gd name="connsiteX2" fmla="*/ 401387 w 428879"/>
                    <a:gd name="connsiteY2" fmla="*/ 47403 h 742818"/>
                    <a:gd name="connsiteX3" fmla="*/ 213818 w 428879"/>
                    <a:gd name="connsiteY3" fmla="*/ 6372 h 742818"/>
                    <a:gd name="connsiteX4" fmla="*/ 67280 w 428879"/>
                    <a:gd name="connsiteY4" fmla="*/ 147049 h 742818"/>
                    <a:gd name="connsiteX5" fmla="*/ 2803 w 428879"/>
                    <a:gd name="connsiteY5" fmla="*/ 328757 h 742818"/>
                    <a:gd name="connsiteX6" fmla="*/ 26249 w 428879"/>
                    <a:gd name="connsiteY6" fmla="*/ 574942 h 742818"/>
                    <a:gd name="connsiteX7" fmla="*/ 155203 w 428879"/>
                    <a:gd name="connsiteY7" fmla="*/ 733203 h 742818"/>
                    <a:gd name="connsiteX8" fmla="*/ 401387 w 428879"/>
                    <a:gd name="connsiteY8" fmla="*/ 703896 h 742818"/>
                    <a:gd name="connsiteX9" fmla="*/ 418972 w 428879"/>
                    <a:gd name="connsiteY9" fmla="*/ 528049 h 742818"/>
                    <a:gd name="connsiteX10" fmla="*/ 366218 w 428879"/>
                    <a:gd name="connsiteY10" fmla="*/ 428403 h 742818"/>
                    <a:gd name="connsiteX11" fmla="*/ 278295 w 428879"/>
                    <a:gd name="connsiteY11" fmla="*/ 434265 h 742818"/>
                    <a:gd name="connsiteX12" fmla="*/ 266572 w 428879"/>
                    <a:gd name="connsiteY12" fmla="*/ 334619 h 74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8879" h="742818">
                      <a:moveTo>
                        <a:pt x="266572" y="334619"/>
                      </a:moveTo>
                      <a:cubicBezTo>
                        <a:pt x="288064" y="304334"/>
                        <a:pt x="384780" y="300426"/>
                        <a:pt x="407249" y="252557"/>
                      </a:cubicBezTo>
                      <a:cubicBezTo>
                        <a:pt x="429718" y="204688"/>
                        <a:pt x="433625" y="88434"/>
                        <a:pt x="401387" y="47403"/>
                      </a:cubicBezTo>
                      <a:cubicBezTo>
                        <a:pt x="369149" y="6372"/>
                        <a:pt x="269503" y="-10236"/>
                        <a:pt x="213818" y="6372"/>
                      </a:cubicBezTo>
                      <a:cubicBezTo>
                        <a:pt x="158133" y="22980"/>
                        <a:pt x="102449" y="93318"/>
                        <a:pt x="67280" y="147049"/>
                      </a:cubicBezTo>
                      <a:cubicBezTo>
                        <a:pt x="32111" y="200780"/>
                        <a:pt x="9641" y="257442"/>
                        <a:pt x="2803" y="328757"/>
                      </a:cubicBezTo>
                      <a:cubicBezTo>
                        <a:pt x="-4035" y="400072"/>
                        <a:pt x="849" y="507534"/>
                        <a:pt x="26249" y="574942"/>
                      </a:cubicBezTo>
                      <a:cubicBezTo>
                        <a:pt x="51649" y="642350"/>
                        <a:pt x="92680" y="711711"/>
                        <a:pt x="155203" y="733203"/>
                      </a:cubicBezTo>
                      <a:cubicBezTo>
                        <a:pt x="217726" y="754695"/>
                        <a:pt x="357426" y="738088"/>
                        <a:pt x="401387" y="703896"/>
                      </a:cubicBezTo>
                      <a:cubicBezTo>
                        <a:pt x="445349" y="669704"/>
                        <a:pt x="424833" y="573964"/>
                        <a:pt x="418972" y="528049"/>
                      </a:cubicBezTo>
                      <a:cubicBezTo>
                        <a:pt x="413111" y="482134"/>
                        <a:pt x="389664" y="444034"/>
                        <a:pt x="366218" y="428403"/>
                      </a:cubicBezTo>
                      <a:cubicBezTo>
                        <a:pt x="342772" y="412772"/>
                        <a:pt x="294903" y="448919"/>
                        <a:pt x="278295" y="434265"/>
                      </a:cubicBezTo>
                      <a:cubicBezTo>
                        <a:pt x="261687" y="419611"/>
                        <a:pt x="245080" y="364904"/>
                        <a:pt x="266572" y="334619"/>
                      </a:cubicBezTo>
                      <a:close/>
                    </a:path>
                  </a:pathLst>
                </a:custGeom>
                <a:solidFill>
                  <a:srgbClr val="F79646">
                    <a:lumMod val="75000"/>
                  </a:srgbClr>
                </a:solidFill>
                <a:ln w="25400" cap="flat" cmpd="sng" algn="ctr">
                  <a:solidFill>
                    <a:srgbClr val="C0504D"/>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62" name="Text Box 2"/>
                <p:cNvSpPr txBox="1">
                  <a:spLocks noChangeArrowheads="1"/>
                </p:cNvSpPr>
                <p:nvPr/>
              </p:nvSpPr>
              <p:spPr bwMode="auto">
                <a:xfrm>
                  <a:off x="6240802" y="5500237"/>
                  <a:ext cx="574040" cy="245728"/>
                </a:xfrm>
                <a:prstGeom prst="rect">
                  <a:avLst/>
                </a:prstGeom>
                <a:noFill/>
                <a:ln w="9525">
                  <a:noFill/>
                  <a:miter lim="800000"/>
                  <a:headEnd/>
                  <a:tailEnd/>
                </a:ln>
              </p:spPr>
              <p:txBody>
                <a:bodyPr rot="0" vert="horz" wrap="square" lIns="91440" tIns="45720" rIns="91440" bIns="45720" anchor="t" anchorCtr="0">
                  <a:noAutofit/>
                </a:bodyPr>
                <a:lstStyle/>
                <a:p>
                  <a:pPr marL="0" marR="0" algn="just">
                    <a:lnSpc>
                      <a:spcPct val="150000"/>
                    </a:lnSpc>
                    <a:spcBef>
                      <a:spcPts val="0"/>
                    </a:spcBef>
                    <a:spcAft>
                      <a:spcPts val="0"/>
                    </a:spcAft>
                  </a:pPr>
                  <a:r>
                    <a:rPr lang="en-GB" sz="1000" b="1" dirty="0">
                      <a:effectLst/>
                      <a:latin typeface="Cambria"/>
                      <a:ea typeface="Calibri"/>
                      <a:cs typeface="Arial"/>
                    </a:rPr>
                    <a:t> </a:t>
                  </a:r>
                  <a:r>
                    <a:rPr lang="da-DK" sz="800" b="1" dirty="0" err="1">
                      <a:effectLst/>
                      <a:latin typeface="Cambria"/>
                      <a:ea typeface="Calibri"/>
                      <a:cs typeface="Arial"/>
                    </a:rPr>
                    <a:t>Kidney</a:t>
                  </a:r>
                  <a:endParaRPr lang="en-GB" sz="1100" dirty="0">
                    <a:effectLst/>
                    <a:latin typeface="Calibri"/>
                    <a:ea typeface="Calibri"/>
                    <a:cs typeface="Arial"/>
                  </a:endParaRPr>
                </a:p>
              </p:txBody>
            </p:sp>
            <p:cxnSp>
              <p:nvCxnSpPr>
                <p:cNvPr id="63" name="Straight Arrow Connector 138"/>
                <p:cNvCxnSpPr/>
                <p:nvPr/>
              </p:nvCxnSpPr>
              <p:spPr>
                <a:xfrm flipH="1">
                  <a:off x="6824344" y="5749703"/>
                  <a:ext cx="1641" cy="503187"/>
                </a:xfrm>
                <a:prstGeom prst="straightConnector1">
                  <a:avLst/>
                </a:prstGeom>
                <a:ln>
                  <a:solidFill>
                    <a:srgbClr val="FF0000"/>
                  </a:solidFill>
                  <a:tailEnd type="arrow"/>
                </a:ln>
              </p:spPr>
              <p:style>
                <a:lnRef idx="2">
                  <a:schemeClr val="dk1"/>
                </a:lnRef>
                <a:fillRef idx="0">
                  <a:schemeClr val="dk1"/>
                </a:fillRef>
                <a:effectRef idx="1">
                  <a:schemeClr val="dk1"/>
                </a:effectRef>
                <a:fontRef idx="minor">
                  <a:schemeClr val="tx1"/>
                </a:fontRef>
              </p:style>
            </p:cxnSp>
          </p:grpSp>
          <p:cxnSp>
            <p:nvCxnSpPr>
              <p:cNvPr id="52" name="Straight Arrow Connector 100"/>
              <p:cNvCxnSpPr/>
              <p:nvPr/>
            </p:nvCxnSpPr>
            <p:spPr>
              <a:xfrm flipV="1">
                <a:off x="4211960" y="6191255"/>
                <a:ext cx="0" cy="24993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50" name="Text Box 2"/>
            <p:cNvSpPr txBox="1">
              <a:spLocks noChangeArrowheads="1"/>
            </p:cNvSpPr>
            <p:nvPr/>
          </p:nvSpPr>
          <p:spPr bwMode="auto">
            <a:xfrm>
              <a:off x="4192686" y="6119246"/>
              <a:ext cx="4339754" cy="406098"/>
            </a:xfrm>
            <a:prstGeom prst="rect">
              <a:avLst/>
            </a:prstGeom>
            <a:noFill/>
            <a:ln w="9525">
              <a:noFill/>
              <a:miter lim="800000"/>
              <a:headEnd/>
              <a:tailEnd/>
            </a:ln>
          </p:spPr>
          <p:txBody>
            <a:bodyPr rot="0" vert="horz" wrap="square" lIns="91440" tIns="45720" rIns="91440" bIns="45720" anchor="t" anchorCtr="0">
              <a:noAutofit/>
            </a:bodyPr>
            <a:lstStyle/>
            <a:p>
              <a:pPr marL="0" marR="0" algn="just">
                <a:lnSpc>
                  <a:spcPct val="150000"/>
                </a:lnSpc>
                <a:spcBef>
                  <a:spcPts val="0"/>
                </a:spcBef>
                <a:spcAft>
                  <a:spcPts val="0"/>
                </a:spcAft>
              </a:pPr>
              <a:r>
                <a:rPr lang="en-GB" sz="1400" b="1" dirty="0" smtClean="0">
                  <a:solidFill>
                    <a:srgbClr val="FF0000"/>
                  </a:solidFill>
                  <a:effectLst/>
                  <a:latin typeface="Arial" panose="020B0604020202020204" pitchFamily="34" charset="0"/>
                  <a:ea typeface="Calibri"/>
                  <a:cs typeface="Arial" panose="020B0604020202020204" pitchFamily="34" charset="0"/>
                </a:rPr>
                <a:t>Urinary </a:t>
              </a:r>
              <a:r>
                <a:rPr lang="en-GB" sz="1400" b="1" dirty="0">
                  <a:solidFill>
                    <a:srgbClr val="FF0000"/>
                  </a:solidFill>
                  <a:effectLst/>
                  <a:latin typeface="Arial" panose="020B0604020202020204" pitchFamily="34" charset="0"/>
                  <a:ea typeface="Calibri"/>
                  <a:cs typeface="Arial" panose="020B0604020202020204" pitchFamily="34" charset="0"/>
                </a:rPr>
                <a:t>fumaric acid and citric </a:t>
              </a:r>
              <a:r>
                <a:rPr lang="en-GB" sz="1400" b="1" dirty="0" smtClean="0">
                  <a:solidFill>
                    <a:srgbClr val="FF0000"/>
                  </a:solidFill>
                  <a:effectLst/>
                  <a:latin typeface="Arial" panose="020B0604020202020204" pitchFamily="34" charset="0"/>
                  <a:ea typeface="Calibri"/>
                  <a:cs typeface="Arial" panose="020B0604020202020204" pitchFamily="34" charset="0"/>
                </a:rPr>
                <a:t>acid</a:t>
              </a:r>
            </a:p>
          </p:txBody>
        </p:sp>
      </p:grpSp>
    </p:spTree>
    <p:extLst>
      <p:ext uri="{BB962C8B-B14F-4D97-AF65-F5344CB8AC3E}">
        <p14:creationId xmlns:p14="http://schemas.microsoft.com/office/powerpoint/2010/main" val="400393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23528" y="764704"/>
            <a:ext cx="8421688" cy="949325"/>
          </a:xfrm>
        </p:spPr>
        <p:txBody>
          <a:bodyPr/>
          <a:lstStyle/>
          <a:p>
            <a:r>
              <a:rPr lang="da-DK" dirty="0" err="1" smtClean="0">
                <a:solidFill>
                  <a:schemeClr val="tx1"/>
                </a:solidFill>
              </a:rPr>
              <a:t>Acknowlegdement</a:t>
            </a:r>
            <a:r>
              <a:rPr lang="da-DK" dirty="0" smtClean="0">
                <a:solidFill>
                  <a:schemeClr val="tx1"/>
                </a:solidFill>
              </a:rPr>
              <a:t/>
            </a:r>
            <a:br>
              <a:rPr lang="da-DK" dirty="0" smtClean="0">
                <a:solidFill>
                  <a:schemeClr val="tx1"/>
                </a:solidFill>
              </a:rPr>
            </a:br>
            <a:endParaRPr lang="en-GB" dirty="0">
              <a:solidFill>
                <a:schemeClr val="tx1"/>
              </a:solidFill>
            </a:endParaRPr>
          </a:p>
        </p:txBody>
      </p:sp>
      <p:pic>
        <p:nvPicPr>
          <p:cNvPr id="27"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5525525"/>
            <a:ext cx="2725737" cy="137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0" name="Gruppe 29"/>
          <p:cNvGrpSpPr/>
          <p:nvPr/>
        </p:nvGrpSpPr>
        <p:grpSpPr>
          <a:xfrm>
            <a:off x="107504" y="2018278"/>
            <a:ext cx="8945157" cy="4783381"/>
            <a:chOff x="107504" y="1429873"/>
            <a:chExt cx="9424294" cy="5411550"/>
          </a:xfrm>
        </p:grpSpPr>
        <p:sp>
          <p:nvSpPr>
            <p:cNvPr id="6" name="Rectangle 3"/>
            <p:cNvSpPr txBox="1">
              <a:spLocks noChangeArrowheads="1"/>
            </p:cNvSpPr>
            <p:nvPr/>
          </p:nvSpPr>
          <p:spPr bwMode="auto">
            <a:xfrm>
              <a:off x="1043607" y="1442515"/>
              <a:ext cx="2426380" cy="947073"/>
            </a:xfrm>
            <a:prstGeom prst="rect">
              <a:avLst/>
            </a:prstGeom>
            <a:noFill/>
            <a:ln w="9525">
              <a:noFill/>
              <a:miter lim="800000"/>
              <a:headEnd/>
              <a:tailEnd/>
            </a:ln>
          </p:spPr>
          <p:txBody>
            <a:bodyPr lIns="0" tIns="0" rIns="0" bIns="0"/>
            <a:lstStyle/>
            <a:p>
              <a:pPr fontAlgn="base">
                <a:lnSpc>
                  <a:spcPct val="100000"/>
                </a:lnSpc>
                <a:spcBef>
                  <a:spcPct val="0"/>
                </a:spcBef>
                <a:spcAft>
                  <a:spcPct val="0"/>
                </a:spcAft>
                <a:defRPr/>
              </a:pPr>
              <a:r>
                <a:rPr lang="da-DK" sz="1600" b="1" kern="0" dirty="0" smtClean="0">
                  <a:cs typeface="Arial" pitchFamily="34" charset="0"/>
                </a:rPr>
                <a:t>Bashar Amer</a:t>
              </a:r>
            </a:p>
            <a:p>
              <a:pPr fontAlgn="base">
                <a:lnSpc>
                  <a:spcPct val="100000"/>
                </a:lnSpc>
                <a:spcBef>
                  <a:spcPct val="0"/>
                </a:spcBef>
                <a:spcAft>
                  <a:spcPct val="0"/>
                </a:spcAft>
                <a:defRPr/>
              </a:pPr>
              <a:r>
                <a:rPr lang="da-DK" sz="1600" b="1" kern="0" dirty="0" smtClean="0">
                  <a:cs typeface="Arial" pitchFamily="34" charset="0"/>
                </a:rPr>
                <a:t>AU – Food Science </a:t>
              </a:r>
              <a:endParaRPr lang="da-DK" sz="1600" b="1" kern="0" dirty="0">
                <a:cs typeface="Arial" pitchFamily="34" charset="0"/>
              </a:endParaRPr>
            </a:p>
          </p:txBody>
        </p:sp>
        <p:grpSp>
          <p:nvGrpSpPr>
            <p:cNvPr id="7" name="Group 7"/>
            <p:cNvGrpSpPr/>
            <p:nvPr/>
          </p:nvGrpSpPr>
          <p:grpSpPr>
            <a:xfrm>
              <a:off x="3002703" y="1443295"/>
              <a:ext cx="3369497" cy="1152128"/>
              <a:chOff x="107504" y="2724023"/>
              <a:chExt cx="3369497" cy="1152128"/>
            </a:xfrm>
          </p:grpSpPr>
          <p:pic>
            <p:nvPicPr>
              <p:cNvPr id="8"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3428"/>
              <a:stretch/>
            </p:blipFill>
            <p:spPr bwMode="auto">
              <a:xfrm>
                <a:off x="107504" y="2724023"/>
                <a:ext cx="865916"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3"/>
              <p:cNvSpPr txBox="1">
                <a:spLocks noChangeArrowheads="1"/>
              </p:cNvSpPr>
              <p:nvPr/>
            </p:nvSpPr>
            <p:spPr bwMode="auto">
              <a:xfrm>
                <a:off x="1050621" y="2724023"/>
                <a:ext cx="2426380" cy="947073"/>
              </a:xfrm>
              <a:prstGeom prst="rect">
                <a:avLst/>
              </a:prstGeom>
              <a:noFill/>
              <a:ln w="9525">
                <a:noFill/>
                <a:miter lim="800000"/>
                <a:headEnd/>
                <a:tailEnd/>
              </a:ln>
            </p:spPr>
            <p:txBody>
              <a:bodyPr lIns="0" tIns="0" rIns="0" bIns="0"/>
              <a:lstStyle/>
              <a:p>
                <a:pPr fontAlgn="base">
                  <a:lnSpc>
                    <a:spcPct val="100000"/>
                  </a:lnSpc>
                  <a:spcBef>
                    <a:spcPct val="0"/>
                  </a:spcBef>
                  <a:spcAft>
                    <a:spcPct val="0"/>
                  </a:spcAft>
                  <a:defRPr/>
                </a:pPr>
                <a:r>
                  <a:rPr lang="da-DK" sz="1600" b="1" kern="0" dirty="0" smtClean="0">
                    <a:cs typeface="Arial" pitchFamily="34" charset="0"/>
                  </a:rPr>
                  <a:t>Hanne </a:t>
                </a:r>
                <a:r>
                  <a:rPr lang="da-DK" sz="1600" b="1" kern="0" dirty="0">
                    <a:cs typeface="Arial" pitchFamily="34" charset="0"/>
                  </a:rPr>
                  <a:t>C. Bertram</a:t>
                </a:r>
                <a:endParaRPr lang="da-DK" sz="1600" b="1" kern="0" dirty="0" smtClean="0">
                  <a:cs typeface="Arial" pitchFamily="34" charset="0"/>
                </a:endParaRPr>
              </a:p>
              <a:p>
                <a:pPr fontAlgn="base">
                  <a:lnSpc>
                    <a:spcPct val="100000"/>
                  </a:lnSpc>
                  <a:spcBef>
                    <a:spcPct val="0"/>
                  </a:spcBef>
                  <a:spcAft>
                    <a:spcPct val="0"/>
                  </a:spcAft>
                  <a:defRPr/>
                </a:pPr>
                <a:r>
                  <a:rPr lang="da-DK" sz="1600" b="1" kern="0" dirty="0" smtClean="0">
                    <a:cs typeface="Arial" pitchFamily="34" charset="0"/>
                  </a:rPr>
                  <a:t>AU – Food Science </a:t>
                </a:r>
                <a:endParaRPr lang="da-DK" sz="1600" b="1" kern="0" dirty="0">
                  <a:cs typeface="Arial" pitchFamily="34" charset="0"/>
                </a:endParaRPr>
              </a:p>
            </p:txBody>
          </p:sp>
        </p:grpSp>
        <p:grpSp>
          <p:nvGrpSpPr>
            <p:cNvPr id="10" name="Group 10"/>
            <p:cNvGrpSpPr/>
            <p:nvPr/>
          </p:nvGrpSpPr>
          <p:grpSpPr>
            <a:xfrm>
              <a:off x="5924689" y="1429873"/>
              <a:ext cx="3362483" cy="1046675"/>
              <a:chOff x="107504" y="3966501"/>
              <a:chExt cx="3362483" cy="1046675"/>
            </a:xfrm>
          </p:grpSpPr>
          <p:pic>
            <p:nvPicPr>
              <p:cNvPr id="11"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l="6804" r="32527"/>
              <a:stretch/>
            </p:blipFill>
            <p:spPr bwMode="auto">
              <a:xfrm>
                <a:off x="107504" y="3966501"/>
                <a:ext cx="865917" cy="1046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3"/>
              <p:cNvSpPr txBox="1">
                <a:spLocks noChangeArrowheads="1"/>
              </p:cNvSpPr>
              <p:nvPr/>
            </p:nvSpPr>
            <p:spPr bwMode="auto">
              <a:xfrm>
                <a:off x="1043607" y="3979144"/>
                <a:ext cx="2426380" cy="947073"/>
              </a:xfrm>
              <a:prstGeom prst="rect">
                <a:avLst/>
              </a:prstGeom>
              <a:noFill/>
              <a:ln w="9525">
                <a:noFill/>
                <a:miter lim="800000"/>
                <a:headEnd/>
                <a:tailEnd/>
              </a:ln>
            </p:spPr>
            <p:txBody>
              <a:bodyPr lIns="0" tIns="0" rIns="0" bIns="0"/>
              <a:lstStyle/>
              <a:p>
                <a:pPr fontAlgn="base">
                  <a:lnSpc>
                    <a:spcPct val="100000"/>
                  </a:lnSpc>
                  <a:spcBef>
                    <a:spcPct val="0"/>
                  </a:spcBef>
                  <a:spcAft>
                    <a:spcPct val="0"/>
                  </a:spcAft>
                  <a:defRPr/>
                </a:pPr>
                <a:r>
                  <a:rPr lang="da-DK" sz="1600" b="1" dirty="0"/>
                  <a:t>Kjeld </a:t>
                </a:r>
                <a:r>
                  <a:rPr lang="da-DK" sz="1600" b="1" dirty="0" smtClean="0"/>
                  <a:t>Hermansen </a:t>
                </a:r>
              </a:p>
              <a:p>
                <a:pPr fontAlgn="base">
                  <a:lnSpc>
                    <a:spcPct val="100000"/>
                  </a:lnSpc>
                  <a:spcBef>
                    <a:spcPct val="0"/>
                  </a:spcBef>
                  <a:spcAft>
                    <a:spcPct val="0"/>
                  </a:spcAft>
                  <a:defRPr/>
                </a:pPr>
                <a:r>
                  <a:rPr lang="da-DK" sz="1600" b="1" dirty="0" smtClean="0"/>
                  <a:t>AU </a:t>
                </a:r>
                <a:r>
                  <a:rPr lang="da-DK" sz="1600" b="1" dirty="0"/>
                  <a:t>Hospital</a:t>
                </a:r>
                <a:endParaRPr lang="da-DK" sz="1600" b="1" kern="0" dirty="0">
                  <a:latin typeface="Arial" pitchFamily="34" charset="0"/>
                  <a:cs typeface="Arial" pitchFamily="34" charset="0"/>
                </a:endParaRPr>
              </a:p>
            </p:txBody>
          </p:sp>
        </p:grpSp>
        <p:grpSp>
          <p:nvGrpSpPr>
            <p:cNvPr id="13" name="Group 3"/>
            <p:cNvGrpSpPr/>
            <p:nvPr/>
          </p:nvGrpSpPr>
          <p:grpSpPr>
            <a:xfrm>
              <a:off x="3002703" y="2710662"/>
              <a:ext cx="3467147" cy="1235105"/>
              <a:chOff x="3275856" y="1401807"/>
              <a:chExt cx="3467147" cy="1235105"/>
            </a:xfrm>
          </p:grpSpPr>
          <p:pic>
            <p:nvPicPr>
              <p:cNvPr id="14"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5856" y="1401807"/>
                <a:ext cx="957629" cy="12351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3"/>
              <p:cNvSpPr txBox="1">
                <a:spLocks noChangeArrowheads="1"/>
              </p:cNvSpPr>
              <p:nvPr/>
            </p:nvSpPr>
            <p:spPr bwMode="auto">
              <a:xfrm>
                <a:off x="4316623" y="1423625"/>
                <a:ext cx="2426380" cy="947073"/>
              </a:xfrm>
              <a:prstGeom prst="rect">
                <a:avLst/>
              </a:prstGeom>
              <a:noFill/>
              <a:ln w="9525">
                <a:noFill/>
                <a:miter lim="800000"/>
                <a:headEnd/>
                <a:tailEnd/>
              </a:ln>
            </p:spPr>
            <p:txBody>
              <a:bodyPr lIns="0" tIns="0" rIns="0" bIns="0"/>
              <a:lstStyle/>
              <a:p>
                <a:pPr fontAlgn="base">
                  <a:lnSpc>
                    <a:spcPct val="100000"/>
                  </a:lnSpc>
                  <a:spcBef>
                    <a:spcPct val="0"/>
                  </a:spcBef>
                  <a:spcAft>
                    <a:spcPct val="0"/>
                  </a:spcAft>
                  <a:defRPr/>
                </a:pPr>
                <a:r>
                  <a:rPr lang="fr-FR" sz="1600" b="1" kern="0" dirty="0">
                    <a:cs typeface="Arial" pitchFamily="34" charset="0"/>
                  </a:rPr>
                  <a:t>Morten </a:t>
                </a:r>
                <a:r>
                  <a:rPr lang="fr-FR" sz="1600" b="1" kern="0" dirty="0" smtClean="0">
                    <a:cs typeface="Arial" pitchFamily="34" charset="0"/>
                  </a:rPr>
                  <a:t>R. Clausen</a:t>
                </a:r>
              </a:p>
              <a:p>
                <a:pPr fontAlgn="base">
                  <a:lnSpc>
                    <a:spcPct val="100000"/>
                  </a:lnSpc>
                  <a:spcBef>
                    <a:spcPct val="0"/>
                  </a:spcBef>
                  <a:spcAft>
                    <a:spcPct val="0"/>
                  </a:spcAft>
                  <a:defRPr/>
                </a:pPr>
                <a:r>
                  <a:rPr lang="fr-FR" sz="1600" b="1" kern="0" dirty="0" smtClean="0">
                    <a:cs typeface="Arial" pitchFamily="34" charset="0"/>
                  </a:rPr>
                  <a:t>AU </a:t>
                </a:r>
                <a:r>
                  <a:rPr lang="fr-FR" sz="1600" b="1" kern="0" dirty="0">
                    <a:cs typeface="Arial" pitchFamily="34" charset="0"/>
                  </a:rPr>
                  <a:t>– Food Science </a:t>
                </a:r>
              </a:p>
            </p:txBody>
          </p:sp>
        </p:grpSp>
        <p:grpSp>
          <p:nvGrpSpPr>
            <p:cNvPr id="16" name="Group 12"/>
            <p:cNvGrpSpPr/>
            <p:nvPr/>
          </p:nvGrpSpPr>
          <p:grpSpPr>
            <a:xfrm>
              <a:off x="107504" y="4059841"/>
              <a:ext cx="3439542" cy="1228731"/>
              <a:chOff x="3275856" y="3861048"/>
              <a:chExt cx="3439542" cy="1228731"/>
            </a:xfrm>
          </p:grpSpPr>
          <p:pic>
            <p:nvPicPr>
              <p:cNvPr id="17"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75856" y="3861048"/>
                <a:ext cx="956279" cy="1228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3"/>
              <p:cNvSpPr txBox="1">
                <a:spLocks noChangeArrowheads="1"/>
              </p:cNvSpPr>
              <p:nvPr/>
            </p:nvSpPr>
            <p:spPr bwMode="auto">
              <a:xfrm>
                <a:off x="4289018" y="3891013"/>
                <a:ext cx="2426380" cy="947073"/>
              </a:xfrm>
              <a:prstGeom prst="rect">
                <a:avLst/>
              </a:prstGeom>
              <a:noFill/>
              <a:ln w="9525">
                <a:noFill/>
                <a:miter lim="800000"/>
                <a:headEnd/>
                <a:tailEnd/>
              </a:ln>
            </p:spPr>
            <p:txBody>
              <a:bodyPr lIns="0" tIns="0" rIns="0" bIns="0"/>
              <a:lstStyle/>
              <a:p>
                <a:pPr fontAlgn="base">
                  <a:lnSpc>
                    <a:spcPct val="100000"/>
                  </a:lnSpc>
                  <a:spcBef>
                    <a:spcPct val="0"/>
                  </a:spcBef>
                  <a:spcAft>
                    <a:spcPct val="0"/>
                  </a:spcAft>
                  <a:defRPr/>
                </a:pPr>
                <a:r>
                  <a:rPr lang="fr-FR" sz="1600" b="1" kern="0" dirty="0">
                    <a:cs typeface="Arial" pitchFamily="34" charset="0"/>
                  </a:rPr>
                  <a:t>Hong </a:t>
                </a:r>
                <a:r>
                  <a:rPr lang="fr-FR" sz="1600" b="1" kern="0" dirty="0" smtClean="0">
                    <a:cs typeface="Arial" pitchFamily="34" charset="0"/>
                  </a:rPr>
                  <a:t>Zheng</a:t>
                </a:r>
              </a:p>
              <a:p>
                <a:pPr fontAlgn="base">
                  <a:lnSpc>
                    <a:spcPct val="100000"/>
                  </a:lnSpc>
                  <a:spcBef>
                    <a:spcPct val="0"/>
                  </a:spcBef>
                  <a:spcAft>
                    <a:spcPct val="0"/>
                  </a:spcAft>
                  <a:defRPr/>
                </a:pPr>
                <a:r>
                  <a:rPr lang="fr-FR" sz="1600" b="1" kern="0" dirty="0" smtClean="0">
                    <a:cs typeface="Arial" pitchFamily="34" charset="0"/>
                  </a:rPr>
                  <a:t>AU </a:t>
                </a:r>
                <a:r>
                  <a:rPr lang="fr-FR" sz="1600" b="1" kern="0" dirty="0">
                    <a:cs typeface="Arial" pitchFamily="34" charset="0"/>
                  </a:rPr>
                  <a:t>– Food Science</a:t>
                </a:r>
              </a:p>
            </p:txBody>
          </p:sp>
        </p:grpSp>
        <p:grpSp>
          <p:nvGrpSpPr>
            <p:cNvPr id="19" name="Group 13"/>
            <p:cNvGrpSpPr/>
            <p:nvPr/>
          </p:nvGrpSpPr>
          <p:grpSpPr>
            <a:xfrm>
              <a:off x="3002703" y="4148150"/>
              <a:ext cx="3483811" cy="1086284"/>
              <a:chOff x="3275856" y="5234434"/>
              <a:chExt cx="3483811" cy="1086284"/>
            </a:xfrm>
          </p:grpSpPr>
          <p:pic>
            <p:nvPicPr>
              <p:cNvPr id="20"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75856" y="5234434"/>
                <a:ext cx="957629" cy="1086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tangle 3"/>
              <p:cNvSpPr txBox="1">
                <a:spLocks noChangeArrowheads="1"/>
              </p:cNvSpPr>
              <p:nvPr/>
            </p:nvSpPr>
            <p:spPr bwMode="auto">
              <a:xfrm>
                <a:off x="4333287" y="5234434"/>
                <a:ext cx="2426380" cy="947073"/>
              </a:xfrm>
              <a:prstGeom prst="rect">
                <a:avLst/>
              </a:prstGeom>
              <a:noFill/>
              <a:ln w="9525">
                <a:noFill/>
                <a:miter lim="800000"/>
                <a:headEnd/>
                <a:tailEnd/>
              </a:ln>
            </p:spPr>
            <p:txBody>
              <a:bodyPr lIns="0" tIns="0" rIns="0" bIns="0"/>
              <a:lstStyle/>
              <a:p>
                <a:pPr fontAlgn="base">
                  <a:lnSpc>
                    <a:spcPct val="100000"/>
                  </a:lnSpc>
                  <a:spcBef>
                    <a:spcPct val="0"/>
                  </a:spcBef>
                  <a:spcAft>
                    <a:spcPct val="0"/>
                  </a:spcAft>
                  <a:defRPr/>
                </a:pPr>
                <a:r>
                  <a:rPr lang="fr-FR" sz="1600" b="1" kern="0" dirty="0">
                    <a:cs typeface="Arial" pitchFamily="34" charset="0"/>
                  </a:rPr>
                  <a:t>Caroline </a:t>
                </a:r>
                <a:r>
                  <a:rPr lang="fr-FR" sz="1600" b="1" kern="0" dirty="0" smtClean="0">
                    <a:cs typeface="Arial" pitchFamily="34" charset="0"/>
                  </a:rPr>
                  <a:t>Nebel </a:t>
                </a:r>
              </a:p>
              <a:p>
                <a:pPr fontAlgn="base">
                  <a:lnSpc>
                    <a:spcPct val="100000"/>
                  </a:lnSpc>
                  <a:spcBef>
                    <a:spcPct val="0"/>
                  </a:spcBef>
                  <a:spcAft>
                    <a:spcPct val="0"/>
                  </a:spcAft>
                  <a:defRPr/>
                </a:pPr>
                <a:r>
                  <a:rPr lang="fr-FR" sz="1600" b="1" kern="0" dirty="0" smtClean="0">
                    <a:cs typeface="Arial" pitchFamily="34" charset="0"/>
                  </a:rPr>
                  <a:t>AU </a:t>
                </a:r>
                <a:r>
                  <a:rPr lang="fr-FR" sz="1600" b="1" kern="0" dirty="0">
                    <a:cs typeface="Arial" pitchFamily="34" charset="0"/>
                  </a:rPr>
                  <a:t>– Food Science</a:t>
                </a:r>
              </a:p>
            </p:txBody>
          </p:sp>
        </p:grpSp>
        <p:grpSp>
          <p:nvGrpSpPr>
            <p:cNvPr id="22" name="Group 11"/>
            <p:cNvGrpSpPr/>
            <p:nvPr/>
          </p:nvGrpSpPr>
          <p:grpSpPr>
            <a:xfrm>
              <a:off x="107504" y="2765417"/>
              <a:ext cx="3500638" cy="1125596"/>
              <a:chOff x="107504" y="5085184"/>
              <a:chExt cx="3500638" cy="1125596"/>
            </a:xfrm>
          </p:grpSpPr>
          <p:pic>
            <p:nvPicPr>
              <p:cNvPr id="23" name="Picture 1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504" y="5085184"/>
                <a:ext cx="989770" cy="1125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ectangle 3"/>
              <p:cNvSpPr txBox="1">
                <a:spLocks noChangeArrowheads="1"/>
              </p:cNvSpPr>
              <p:nvPr/>
            </p:nvSpPr>
            <p:spPr bwMode="auto">
              <a:xfrm>
                <a:off x="1181762" y="5085184"/>
                <a:ext cx="2426380" cy="947073"/>
              </a:xfrm>
              <a:prstGeom prst="rect">
                <a:avLst/>
              </a:prstGeom>
              <a:noFill/>
              <a:ln w="9525">
                <a:noFill/>
                <a:miter lim="800000"/>
                <a:headEnd/>
                <a:tailEnd/>
              </a:ln>
            </p:spPr>
            <p:txBody>
              <a:bodyPr lIns="0" tIns="0" rIns="0" bIns="0"/>
              <a:lstStyle/>
              <a:p>
                <a:pPr fontAlgn="base">
                  <a:lnSpc>
                    <a:spcPct val="100000"/>
                  </a:lnSpc>
                  <a:spcBef>
                    <a:spcPct val="0"/>
                  </a:spcBef>
                  <a:spcAft>
                    <a:spcPct val="0"/>
                  </a:spcAft>
                  <a:defRPr/>
                </a:pPr>
                <a:r>
                  <a:rPr lang="fr-FR" sz="1600" b="1" kern="0" dirty="0" smtClean="0">
                    <a:cs typeface="Arial" pitchFamily="34" charset="0"/>
                  </a:rPr>
                  <a:t>Mette </a:t>
                </a:r>
                <a:r>
                  <a:rPr lang="fr-FR" sz="1600" b="1" kern="0" dirty="0">
                    <a:cs typeface="Arial" pitchFamily="34" charset="0"/>
                  </a:rPr>
                  <a:t>K. </a:t>
                </a:r>
                <a:r>
                  <a:rPr lang="fr-FR" sz="1600" b="1" kern="0" dirty="0" smtClean="0">
                    <a:cs typeface="Arial" pitchFamily="34" charset="0"/>
                  </a:rPr>
                  <a:t>Larsen</a:t>
                </a:r>
              </a:p>
              <a:p>
                <a:pPr fontAlgn="base">
                  <a:lnSpc>
                    <a:spcPct val="100000"/>
                  </a:lnSpc>
                  <a:spcBef>
                    <a:spcPct val="0"/>
                  </a:spcBef>
                  <a:spcAft>
                    <a:spcPct val="0"/>
                  </a:spcAft>
                  <a:defRPr/>
                </a:pPr>
                <a:r>
                  <a:rPr lang="fr-FR" sz="1600" b="1" kern="0" dirty="0" smtClean="0">
                    <a:cs typeface="Arial" pitchFamily="34" charset="0"/>
                  </a:rPr>
                  <a:t>AU </a:t>
                </a:r>
                <a:r>
                  <a:rPr lang="fr-FR" sz="1600" b="1" kern="0" dirty="0">
                    <a:cs typeface="Arial" pitchFamily="34" charset="0"/>
                  </a:rPr>
                  <a:t>– Food Science</a:t>
                </a:r>
              </a:p>
            </p:txBody>
          </p:sp>
        </p:grpSp>
        <p:sp>
          <p:nvSpPr>
            <p:cNvPr id="25" name="Rectangle 3"/>
            <p:cNvSpPr txBox="1">
              <a:spLocks noChangeArrowheads="1"/>
            </p:cNvSpPr>
            <p:nvPr/>
          </p:nvSpPr>
          <p:spPr bwMode="auto">
            <a:xfrm>
              <a:off x="7105418" y="4400451"/>
              <a:ext cx="2426380" cy="947074"/>
            </a:xfrm>
            <a:prstGeom prst="rect">
              <a:avLst/>
            </a:prstGeom>
            <a:noFill/>
            <a:ln w="9525">
              <a:noFill/>
              <a:miter lim="800000"/>
              <a:headEnd/>
              <a:tailEnd/>
            </a:ln>
          </p:spPr>
          <p:txBody>
            <a:bodyPr lIns="0" tIns="0" rIns="0" bIns="0"/>
            <a:lstStyle/>
            <a:p>
              <a:pPr fontAlgn="base">
                <a:lnSpc>
                  <a:spcPct val="100000"/>
                </a:lnSpc>
                <a:spcBef>
                  <a:spcPct val="0"/>
                </a:spcBef>
                <a:spcAft>
                  <a:spcPct val="0"/>
                </a:spcAft>
                <a:defRPr/>
              </a:pPr>
              <a:r>
                <a:rPr lang="da-DK" sz="1600" b="1" dirty="0"/>
                <a:t>Mette </a:t>
              </a:r>
              <a:r>
                <a:rPr lang="da-DK" sz="1600" b="1" dirty="0" smtClean="0"/>
                <a:t>Bohl Larsen</a:t>
              </a:r>
              <a:endParaRPr lang="da-DK" sz="1600" b="1" dirty="0"/>
            </a:p>
            <a:p>
              <a:pPr fontAlgn="base">
                <a:lnSpc>
                  <a:spcPct val="100000"/>
                </a:lnSpc>
                <a:spcBef>
                  <a:spcPct val="0"/>
                </a:spcBef>
                <a:spcAft>
                  <a:spcPct val="0"/>
                </a:spcAft>
                <a:defRPr/>
              </a:pPr>
              <a:r>
                <a:rPr lang="da-DK" sz="1600" b="1" dirty="0" smtClean="0"/>
                <a:t>AU </a:t>
              </a:r>
              <a:r>
                <a:rPr lang="da-DK" sz="1600" b="1" dirty="0"/>
                <a:t>Hospital</a:t>
              </a:r>
              <a:endParaRPr lang="da-DK" sz="1600" b="1" kern="0" dirty="0">
                <a:latin typeface="Arial" pitchFamily="34" charset="0"/>
                <a:cs typeface="Arial" pitchFamily="34" charset="0"/>
              </a:endParaRPr>
            </a:p>
          </p:txBody>
        </p:sp>
        <p:sp>
          <p:nvSpPr>
            <p:cNvPr id="26" name="Rectangle 3"/>
            <p:cNvSpPr txBox="1">
              <a:spLocks noChangeArrowheads="1"/>
            </p:cNvSpPr>
            <p:nvPr/>
          </p:nvSpPr>
          <p:spPr bwMode="auto">
            <a:xfrm>
              <a:off x="3602217" y="5894351"/>
              <a:ext cx="2426380" cy="947072"/>
            </a:xfrm>
            <a:prstGeom prst="rect">
              <a:avLst/>
            </a:prstGeom>
            <a:noFill/>
            <a:ln w="9525">
              <a:noFill/>
              <a:miter lim="800000"/>
              <a:headEnd/>
              <a:tailEnd/>
            </a:ln>
          </p:spPr>
          <p:txBody>
            <a:bodyPr lIns="0" tIns="0" rIns="0" bIns="0"/>
            <a:lstStyle/>
            <a:p>
              <a:pPr fontAlgn="base">
                <a:lnSpc>
                  <a:spcPct val="100000"/>
                </a:lnSpc>
                <a:spcBef>
                  <a:spcPct val="0"/>
                </a:spcBef>
                <a:spcAft>
                  <a:spcPct val="0"/>
                </a:spcAft>
                <a:defRPr/>
              </a:pPr>
              <a:r>
                <a:rPr lang="en-GB" sz="1600" b="1" dirty="0"/>
                <a:t>The Danish Dairy Research Foundation </a:t>
              </a:r>
            </a:p>
          </p:txBody>
        </p:sp>
        <p:pic>
          <p:nvPicPr>
            <p:cNvPr id="28" name="Picture 17"/>
            <p:cNvPicPr>
              <a:picLocks noChangeAspect="1" noChangeArrowheads="1"/>
            </p:cNvPicPr>
            <p:nvPr/>
          </p:nvPicPr>
          <p:blipFill rotWithShape="1">
            <a:blip r:embed="rId9">
              <a:extLst>
                <a:ext uri="{28A0092B-C50C-407E-A947-70E740481C1C}">
                  <a14:useLocalDpi xmlns:a14="http://schemas.microsoft.com/office/drawing/2010/main" val="0"/>
                </a:ext>
              </a:extLst>
            </a:blip>
            <a:srcRect l="21859" r="21576"/>
            <a:stretch/>
          </p:blipFill>
          <p:spPr bwMode="auto">
            <a:xfrm>
              <a:off x="6660232" y="5397703"/>
              <a:ext cx="1904684" cy="1441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Billede 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504" y="1481510"/>
              <a:ext cx="878992" cy="1073537"/>
            </a:xfrm>
            <a:prstGeom prst="rect">
              <a:avLst/>
            </a:prstGeom>
          </p:spPr>
        </p:pic>
      </p:grpSp>
      <p:grpSp>
        <p:nvGrpSpPr>
          <p:cNvPr id="31" name="Group 6"/>
          <p:cNvGrpSpPr/>
          <p:nvPr/>
        </p:nvGrpSpPr>
        <p:grpSpPr>
          <a:xfrm>
            <a:off x="5631991" y="3169679"/>
            <a:ext cx="3844178" cy="1057393"/>
            <a:chOff x="3286619" y="2731647"/>
            <a:chExt cx="3844178" cy="1057393"/>
          </a:xfrm>
        </p:grpSpPr>
        <p:pic>
          <p:nvPicPr>
            <p:cNvPr id="32" name="Picture 8"/>
            <p:cNvPicPr>
              <a:picLocks noChangeAspect="1" noChangeArrowheads="1"/>
            </p:cNvPicPr>
            <p:nvPr/>
          </p:nvPicPr>
          <p:blipFill rotWithShape="1">
            <a:blip r:embed="rId11">
              <a:extLst>
                <a:ext uri="{28A0092B-C50C-407E-A947-70E740481C1C}">
                  <a14:useLocalDpi xmlns:a14="http://schemas.microsoft.com/office/drawing/2010/main" val="0"/>
                </a:ext>
              </a:extLst>
            </a:blip>
            <a:srcRect r="18108"/>
            <a:stretch/>
          </p:blipFill>
          <p:spPr bwMode="auto">
            <a:xfrm>
              <a:off x="3286619" y="2731647"/>
              <a:ext cx="865916" cy="10573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Rectangle 3"/>
            <p:cNvSpPr txBox="1">
              <a:spLocks noChangeArrowheads="1"/>
            </p:cNvSpPr>
            <p:nvPr/>
          </p:nvSpPr>
          <p:spPr bwMode="auto">
            <a:xfrm>
              <a:off x="4234030" y="2731647"/>
              <a:ext cx="2896767" cy="947073"/>
            </a:xfrm>
            <a:prstGeom prst="rect">
              <a:avLst/>
            </a:prstGeom>
            <a:noFill/>
            <a:ln w="9525">
              <a:noFill/>
              <a:miter lim="800000"/>
              <a:headEnd/>
              <a:tailEnd/>
            </a:ln>
          </p:spPr>
          <p:txBody>
            <a:bodyPr lIns="0" tIns="0" rIns="0" bIns="0"/>
            <a:lstStyle/>
            <a:p>
              <a:pPr fontAlgn="base">
                <a:lnSpc>
                  <a:spcPct val="100000"/>
                </a:lnSpc>
                <a:spcBef>
                  <a:spcPct val="0"/>
                </a:spcBef>
                <a:spcAft>
                  <a:spcPct val="0"/>
                </a:spcAft>
                <a:defRPr/>
              </a:pPr>
              <a:r>
                <a:rPr lang="da-DK" sz="1600" b="1" kern="0" dirty="0">
                  <a:cs typeface="Arial" pitchFamily="34" charset="0"/>
                </a:rPr>
                <a:t>Thomas </a:t>
              </a:r>
              <a:r>
                <a:rPr lang="da-DK" sz="1600" b="1" kern="0" dirty="0" smtClean="0">
                  <a:cs typeface="Arial" pitchFamily="34" charset="0"/>
                </a:rPr>
                <a:t>Skov </a:t>
              </a:r>
            </a:p>
            <a:p>
              <a:pPr fontAlgn="base">
                <a:lnSpc>
                  <a:spcPct val="100000"/>
                </a:lnSpc>
                <a:spcBef>
                  <a:spcPct val="0"/>
                </a:spcBef>
                <a:spcAft>
                  <a:spcPct val="0"/>
                </a:spcAft>
                <a:defRPr/>
              </a:pPr>
              <a:r>
                <a:rPr lang="da-DK" sz="1600" b="1" kern="0" dirty="0" smtClean="0">
                  <a:cs typeface="Arial" pitchFamily="34" charset="0"/>
                </a:rPr>
                <a:t>KU –</a:t>
              </a:r>
              <a:r>
                <a:rPr lang="en-GB" sz="1600" b="1" dirty="0" smtClean="0"/>
                <a:t>Food </a:t>
              </a:r>
              <a:r>
                <a:rPr lang="en-GB" sz="1600" b="1" dirty="0"/>
                <a:t>Science </a:t>
              </a:r>
              <a:endParaRPr lang="da-DK" sz="1600" b="1" kern="0" dirty="0">
                <a:cs typeface="Arial" pitchFamily="34" charset="0"/>
              </a:endParaRPr>
            </a:p>
          </p:txBody>
        </p:sp>
      </p:grpSp>
    </p:spTree>
    <p:extLst>
      <p:ext uri="{BB962C8B-B14F-4D97-AF65-F5344CB8AC3E}">
        <p14:creationId xmlns:p14="http://schemas.microsoft.com/office/powerpoint/2010/main" val="28517399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endParaRPr lang="en-GB" dirty="0"/>
          </a:p>
        </p:txBody>
      </p:sp>
      <p:sp>
        <p:nvSpPr>
          <p:cNvPr id="3" name="Titel 2"/>
          <p:cNvSpPr>
            <a:spLocks noGrp="1"/>
          </p:cNvSpPr>
          <p:nvPr>
            <p:ph type="title"/>
          </p:nvPr>
        </p:nvSpPr>
        <p:spPr/>
        <p:txBody>
          <a:bodyPr/>
          <a:lstStyle/>
          <a:p>
            <a:r>
              <a:rPr lang="da-DK" dirty="0" err="1"/>
              <a:t>Thank</a:t>
            </a:r>
            <a:r>
              <a:rPr lang="da-DK" dirty="0"/>
              <a:t> </a:t>
            </a:r>
            <a:r>
              <a:rPr lang="da-DK" dirty="0" err="1"/>
              <a:t>you</a:t>
            </a:r>
            <a:r>
              <a:rPr lang="da-DK" dirty="0"/>
              <a:t> for </a:t>
            </a:r>
            <a:r>
              <a:rPr lang="da-DK" dirty="0" err="1"/>
              <a:t>your</a:t>
            </a:r>
            <a:r>
              <a:rPr lang="da-DK" dirty="0"/>
              <a:t> attention</a:t>
            </a:r>
            <a:r>
              <a:rPr lang="en-GB" dirty="0"/>
              <a:t/>
            </a:r>
            <a:br>
              <a:rPr lang="en-GB" dirty="0"/>
            </a:br>
            <a:endParaRPr lang="en-GB" dirty="0"/>
          </a:p>
        </p:txBody>
      </p:sp>
      <p:pic>
        <p:nvPicPr>
          <p:cNvPr id="4" name="Billede 3" descr="http://1.bp.blogspot.com/-UoD3bIIU7ws/T58aMab24QI/AAAAAAAAEX8/XKK_LU0RUfg/s1600/protein.gif"/>
          <p:cNvPicPr>
            <a:picLocks noChangeAspect="1" noChangeArrowheads="1"/>
          </p:cNvPicPr>
          <p:nvPr/>
        </p:nvPicPr>
        <p:blipFill>
          <a:blip r:embed="rId2">
            <a:extLst>
              <a:ext uri="{28A0092B-C50C-407E-A947-70E740481C1C}">
                <a14:useLocalDpi xmlns:a14="http://schemas.microsoft.com/office/drawing/2010/main" val="0"/>
              </a:ext>
            </a:extLst>
          </a:blip>
          <a:srcRect b="5994"/>
          <a:stretch>
            <a:fillRect/>
          </a:stretch>
        </p:blipFill>
        <p:spPr bwMode="auto">
          <a:xfrm>
            <a:off x="1619672" y="3259280"/>
            <a:ext cx="45720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txBox="1">
            <a:spLocks noChangeArrowheads="1"/>
          </p:cNvSpPr>
          <p:nvPr/>
        </p:nvSpPr>
        <p:spPr bwMode="auto">
          <a:xfrm>
            <a:off x="7092130" y="5875958"/>
            <a:ext cx="2051720" cy="982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lnSpc>
                <a:spcPts val="2100"/>
              </a:lnSpc>
              <a:defRPr b="1">
                <a:solidFill>
                  <a:schemeClr val="bg2"/>
                </a:solidFill>
                <a:latin typeface="AU Passata" pitchFamily="34" charset="0"/>
              </a:defRPr>
            </a:lvl1pPr>
            <a:lvl2pPr marL="742950" indent="-285750" eaLnBrk="0" hangingPunct="0">
              <a:lnSpc>
                <a:spcPct val="101000"/>
              </a:lnSpc>
              <a:buChar char="›"/>
              <a:defRPr sz="1400">
                <a:solidFill>
                  <a:schemeClr val="bg2"/>
                </a:solidFill>
                <a:latin typeface="AU Passata" pitchFamily="34" charset="0"/>
              </a:defRPr>
            </a:lvl2pPr>
            <a:lvl3pPr marL="1143000" indent="-228600" eaLnBrk="0" hangingPunct="0">
              <a:lnSpc>
                <a:spcPct val="97000"/>
              </a:lnSpc>
              <a:spcBef>
                <a:spcPct val="20000"/>
              </a:spcBef>
              <a:buChar char="›"/>
              <a:defRPr sz="1200">
                <a:solidFill>
                  <a:schemeClr val="bg2"/>
                </a:solidFill>
                <a:latin typeface="AU Passata" pitchFamily="34" charset="0"/>
              </a:defRPr>
            </a:lvl3pPr>
            <a:lvl4pPr marL="1600200" indent="-228600" eaLnBrk="0" hangingPunct="0">
              <a:spcBef>
                <a:spcPct val="20000"/>
              </a:spcBef>
              <a:buChar char="›"/>
              <a:defRPr sz="1200">
                <a:solidFill>
                  <a:schemeClr val="bg2"/>
                </a:solidFill>
                <a:latin typeface="AU Passata" pitchFamily="34" charset="0"/>
              </a:defRPr>
            </a:lvl4pPr>
            <a:lvl5pPr marL="2057400" indent="-228600" eaLnBrk="0" hangingPunct="0">
              <a:spcBef>
                <a:spcPct val="20000"/>
              </a:spcBef>
              <a:buChar char="›"/>
              <a:defRPr sz="1200">
                <a:solidFill>
                  <a:schemeClr val="bg2"/>
                </a:solidFill>
                <a:latin typeface="AU Passata" pitchFamily="34" charset="0"/>
              </a:defRPr>
            </a:lvl5pPr>
            <a:lvl6pPr marL="2514600" indent="-228600" eaLnBrk="0" fontAlgn="base" hangingPunct="0">
              <a:spcBef>
                <a:spcPct val="20000"/>
              </a:spcBef>
              <a:spcAft>
                <a:spcPct val="0"/>
              </a:spcAft>
              <a:buFont typeface="AU Passata" pitchFamily="34" charset="0"/>
              <a:buChar char="›"/>
              <a:defRPr sz="1200">
                <a:solidFill>
                  <a:schemeClr val="bg2"/>
                </a:solidFill>
                <a:latin typeface="AU Passata" pitchFamily="34" charset="0"/>
              </a:defRPr>
            </a:lvl6pPr>
            <a:lvl7pPr marL="2971800" indent="-228600" eaLnBrk="0" fontAlgn="base" hangingPunct="0">
              <a:spcBef>
                <a:spcPct val="20000"/>
              </a:spcBef>
              <a:spcAft>
                <a:spcPct val="0"/>
              </a:spcAft>
              <a:buFont typeface="AU Passata" pitchFamily="34" charset="0"/>
              <a:buChar char="›"/>
              <a:defRPr sz="1200">
                <a:solidFill>
                  <a:schemeClr val="bg2"/>
                </a:solidFill>
                <a:latin typeface="AU Passata" pitchFamily="34" charset="0"/>
              </a:defRPr>
            </a:lvl7pPr>
            <a:lvl8pPr marL="3429000" indent="-228600" eaLnBrk="0" fontAlgn="base" hangingPunct="0">
              <a:spcBef>
                <a:spcPct val="20000"/>
              </a:spcBef>
              <a:spcAft>
                <a:spcPct val="0"/>
              </a:spcAft>
              <a:buFont typeface="AU Passata" pitchFamily="34" charset="0"/>
              <a:buChar char="›"/>
              <a:defRPr sz="1200">
                <a:solidFill>
                  <a:schemeClr val="bg2"/>
                </a:solidFill>
                <a:latin typeface="AU Passata" pitchFamily="34" charset="0"/>
              </a:defRPr>
            </a:lvl8pPr>
            <a:lvl9pPr marL="3886200" indent="-228600" eaLnBrk="0" fontAlgn="base" hangingPunct="0">
              <a:spcBef>
                <a:spcPct val="20000"/>
              </a:spcBef>
              <a:spcAft>
                <a:spcPct val="0"/>
              </a:spcAft>
              <a:buFont typeface="AU Passata" pitchFamily="34" charset="0"/>
              <a:buChar char="›"/>
              <a:defRPr sz="1200">
                <a:solidFill>
                  <a:schemeClr val="bg2"/>
                </a:solidFill>
                <a:latin typeface="AU Passata" pitchFamily="34" charset="0"/>
              </a:defRPr>
            </a:lvl9pPr>
          </a:lstStyle>
          <a:p>
            <a:pPr eaLnBrk="1" hangingPunct="1">
              <a:lnSpc>
                <a:spcPct val="100000"/>
              </a:lnSpc>
            </a:pPr>
            <a:r>
              <a:rPr lang="en-US" altLang="da-DK" sz="1000" dirty="0" smtClean="0">
                <a:solidFill>
                  <a:schemeClr val="tx1"/>
                </a:solidFill>
                <a:latin typeface="Tahoma" pitchFamily="34" charset="0"/>
              </a:rPr>
              <a:t>Field of </a:t>
            </a:r>
            <a:r>
              <a:rPr lang="en-US" altLang="da-DK" sz="1000" dirty="0" err="1" smtClean="0">
                <a:solidFill>
                  <a:schemeClr val="tx1"/>
                </a:solidFill>
                <a:latin typeface="Tahoma" pitchFamily="34" charset="0"/>
              </a:rPr>
              <a:t>omic</a:t>
            </a:r>
            <a:r>
              <a:rPr lang="en-US" altLang="da-DK" sz="1000" dirty="0" smtClean="0">
                <a:solidFill>
                  <a:schemeClr val="tx1"/>
                </a:solidFill>
                <a:latin typeface="Tahoma" pitchFamily="34" charset="0"/>
              </a:rPr>
              <a:t> techniques:</a:t>
            </a:r>
          </a:p>
          <a:p>
            <a:pPr eaLnBrk="1" hangingPunct="1">
              <a:lnSpc>
                <a:spcPct val="100000"/>
              </a:lnSpc>
            </a:pPr>
            <a:endParaRPr lang="en-US" altLang="da-DK" sz="1000" dirty="0" smtClean="0">
              <a:solidFill>
                <a:schemeClr val="tx1"/>
              </a:solidFill>
              <a:latin typeface="Tahoma" pitchFamily="34" charset="0"/>
            </a:endParaRPr>
          </a:p>
          <a:p>
            <a:pPr eaLnBrk="1" hangingPunct="1">
              <a:lnSpc>
                <a:spcPct val="100000"/>
              </a:lnSpc>
            </a:pPr>
            <a:r>
              <a:rPr lang="en-US" altLang="da-DK" sz="1000" b="0" dirty="0" err="1" smtClean="0">
                <a:solidFill>
                  <a:schemeClr val="tx1"/>
                </a:solidFill>
                <a:latin typeface="Tahoma" pitchFamily="34" charset="0"/>
              </a:rPr>
              <a:t>Peptidomics</a:t>
            </a:r>
            <a:endParaRPr lang="en-US" altLang="da-DK" sz="1000" b="0" dirty="0" smtClean="0">
              <a:solidFill>
                <a:schemeClr val="tx1"/>
              </a:solidFill>
              <a:latin typeface="Tahoma" pitchFamily="34" charset="0"/>
            </a:endParaRPr>
          </a:p>
          <a:p>
            <a:pPr eaLnBrk="1" hangingPunct="1">
              <a:lnSpc>
                <a:spcPct val="100000"/>
              </a:lnSpc>
            </a:pPr>
            <a:r>
              <a:rPr lang="en-US" altLang="da-DK" sz="1000" b="0" dirty="0" smtClean="0">
                <a:solidFill>
                  <a:schemeClr val="tx1"/>
                </a:solidFill>
                <a:latin typeface="Tahoma" pitchFamily="34" charset="0"/>
              </a:rPr>
              <a:t>Proteomics</a:t>
            </a:r>
          </a:p>
          <a:p>
            <a:pPr eaLnBrk="1" hangingPunct="1">
              <a:lnSpc>
                <a:spcPct val="100000"/>
              </a:lnSpc>
            </a:pPr>
            <a:r>
              <a:rPr lang="en-US" altLang="da-DK" sz="1000" b="0" dirty="0" err="1" smtClean="0">
                <a:solidFill>
                  <a:schemeClr val="tx1"/>
                </a:solidFill>
                <a:latin typeface="Tahoma" pitchFamily="34" charset="0"/>
              </a:rPr>
              <a:t>Oxidomics</a:t>
            </a:r>
            <a:endParaRPr lang="en-US" altLang="da-DK" sz="1000" b="0" dirty="0" smtClean="0">
              <a:solidFill>
                <a:schemeClr val="tx1"/>
              </a:solidFill>
              <a:latin typeface="Tahoma" pitchFamily="34" charset="0"/>
            </a:endParaRPr>
          </a:p>
          <a:p>
            <a:pPr eaLnBrk="1" hangingPunct="1">
              <a:lnSpc>
                <a:spcPct val="100000"/>
              </a:lnSpc>
            </a:pPr>
            <a:r>
              <a:rPr lang="en-US" altLang="da-DK" sz="1000" b="0" dirty="0" smtClean="0">
                <a:solidFill>
                  <a:schemeClr val="tx1"/>
                </a:solidFill>
                <a:latin typeface="Tahoma" pitchFamily="34" charset="0"/>
              </a:rPr>
              <a:t>Metabolomics </a:t>
            </a:r>
            <a:endParaRPr lang="en-US" altLang="da-DK" sz="1000" dirty="0" smtClean="0">
              <a:solidFill>
                <a:schemeClr val="tx1"/>
              </a:solidFill>
              <a:latin typeface="Tahoma" pitchFamily="34" charset="0"/>
            </a:endParaRPr>
          </a:p>
          <a:p>
            <a:pPr eaLnBrk="1" hangingPunct="1">
              <a:lnSpc>
                <a:spcPct val="100000"/>
              </a:lnSpc>
            </a:pPr>
            <a:endParaRPr lang="en-US" altLang="da-DK" sz="1000" dirty="0">
              <a:solidFill>
                <a:schemeClr val="tx1"/>
              </a:solidFill>
              <a:latin typeface="Tahoma" pitchFamily="34" charset="0"/>
            </a:endParaRPr>
          </a:p>
        </p:txBody>
      </p:sp>
    </p:spTree>
    <p:extLst>
      <p:ext uri="{BB962C8B-B14F-4D97-AF65-F5344CB8AC3E}">
        <p14:creationId xmlns:p14="http://schemas.microsoft.com/office/powerpoint/2010/main" val="791030910"/>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a:themeElements>
    <a:clrScheme name="">
      <a:dk1>
        <a:srgbClr val="000000"/>
      </a:dk1>
      <a:lt1>
        <a:srgbClr val="FFFFFF"/>
      </a:lt1>
      <a:dk2>
        <a:srgbClr val="81A0C6"/>
      </a:dk2>
      <a:lt2>
        <a:srgbClr val="03428E"/>
      </a:lt2>
      <a:accent1>
        <a:srgbClr val="FFFFFF"/>
      </a:accent1>
      <a:accent2>
        <a:srgbClr val="808092"/>
      </a:accent2>
      <a:accent3>
        <a:srgbClr val="FFFFFF"/>
      </a:accent3>
      <a:accent4>
        <a:srgbClr val="000000"/>
      </a:accent4>
      <a:accent5>
        <a:srgbClr val="FFFFFF"/>
      </a:accent5>
      <a:accent6>
        <a:srgbClr val="737384"/>
      </a:accent6>
      <a:hlink>
        <a:srgbClr val="E6ECF4"/>
      </a:hlink>
      <a:folHlink>
        <a:srgbClr val="E5E5E9"/>
      </a:folHlink>
    </a:clrScheme>
    <a:fontScheme name="Default">
      <a:majorFont>
        <a:latin typeface="AU Passata"/>
        <a:ea typeface=""/>
        <a:cs typeface=""/>
      </a:majorFont>
      <a:minorFont>
        <a:latin typeface="AU Passat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1778" cap="flat" cmpd="sng" algn="ctr">
          <a:solidFill>
            <a:schemeClr val="accent2"/>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ts val="3600"/>
          </a:lnSpc>
          <a:spcBef>
            <a:spcPct val="0"/>
          </a:spcBef>
          <a:spcAft>
            <a:spcPct val="0"/>
          </a:spcAft>
          <a:buClrTx/>
          <a:buSzTx/>
          <a:buFont typeface="AU Passata" pitchFamily="34" charset="0"/>
          <a:buNone/>
          <a:tabLst/>
          <a:defRPr kumimoji="0" lang="en-US" sz="3600" b="0" i="0" u="none" strike="noStrike" cap="none" normalizeH="0" baseline="0" smtClean="0">
            <a:ln>
              <a:noFill/>
            </a:ln>
            <a:solidFill>
              <a:schemeClr val="tx1"/>
            </a:solidFill>
            <a:effectLst/>
            <a:latin typeface="AU Passata" pitchFamily="34" charset="0"/>
          </a:defRPr>
        </a:defPPr>
      </a:lstStyle>
    </a:spDef>
    <a:lnDef>
      <a:spPr bwMode="auto">
        <a:xfrm>
          <a:off x="0" y="0"/>
          <a:ext cx="1" cy="1"/>
        </a:xfrm>
        <a:custGeom>
          <a:avLst/>
          <a:gdLst/>
          <a:ahLst/>
          <a:cxnLst/>
          <a:rect l="0" t="0" r="0" b="0"/>
          <a:pathLst/>
        </a:custGeom>
        <a:solidFill>
          <a:schemeClr val="accent2"/>
        </a:solidFill>
        <a:ln w="1778" cap="flat" cmpd="sng" algn="ctr">
          <a:solidFill>
            <a:schemeClr val="accent2"/>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ts val="3600"/>
          </a:lnSpc>
          <a:spcBef>
            <a:spcPct val="0"/>
          </a:spcBef>
          <a:spcAft>
            <a:spcPct val="0"/>
          </a:spcAft>
          <a:buClrTx/>
          <a:buSzTx/>
          <a:buFont typeface="AU Passata" pitchFamily="34" charset="0"/>
          <a:buNone/>
          <a:tabLst/>
          <a:defRPr kumimoji="0" lang="en-US" sz="3600" b="0" i="0" u="none" strike="noStrike" cap="none" normalizeH="0" baseline="0" smtClean="0">
            <a:ln>
              <a:noFill/>
            </a:ln>
            <a:solidFill>
              <a:schemeClr val="tx1"/>
            </a:solidFill>
            <a:effectLst/>
            <a:latin typeface="AU Passata" pitchFamily="34" charset="0"/>
          </a:defRPr>
        </a:defPPr>
      </a:lstStyle>
    </a:lnDef>
  </a:objectDefaults>
  <a:extraClrSchemeLst>
    <a:extraClrScheme>
      <a:clrScheme name="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13">
        <a:dk1>
          <a:srgbClr val="000000"/>
        </a:dk1>
        <a:lt1>
          <a:srgbClr val="FFFFFF"/>
        </a:lt1>
        <a:dk2>
          <a:srgbClr val="000000"/>
        </a:dk2>
        <a:lt2>
          <a:srgbClr val="808080"/>
        </a:lt2>
        <a:accent1>
          <a:srgbClr val="03428E"/>
        </a:accent1>
        <a:accent2>
          <a:srgbClr val="333399"/>
        </a:accent2>
        <a:accent3>
          <a:srgbClr val="FFFFFF"/>
        </a:accent3>
        <a:accent4>
          <a:srgbClr val="000000"/>
        </a:accent4>
        <a:accent5>
          <a:srgbClr val="AAB0C6"/>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14">
        <a:dk1>
          <a:srgbClr val="000000"/>
        </a:dk1>
        <a:lt1>
          <a:srgbClr val="0066FF"/>
        </a:lt1>
        <a:dk2>
          <a:srgbClr val="000000"/>
        </a:dk2>
        <a:lt2>
          <a:srgbClr val="808080"/>
        </a:lt2>
        <a:accent1>
          <a:srgbClr val="03428E"/>
        </a:accent1>
        <a:accent2>
          <a:srgbClr val="333399"/>
        </a:accent2>
        <a:accent3>
          <a:srgbClr val="AAB8FF"/>
        </a:accent3>
        <a:accent4>
          <a:srgbClr val="000000"/>
        </a:accent4>
        <a:accent5>
          <a:srgbClr val="AAB0C6"/>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15">
        <a:dk1>
          <a:srgbClr val="000000"/>
        </a:dk1>
        <a:lt1>
          <a:srgbClr val="FFFFFF"/>
        </a:lt1>
        <a:dk2>
          <a:srgbClr val="000000"/>
        </a:dk2>
        <a:lt2>
          <a:srgbClr val="808080"/>
        </a:lt2>
        <a:accent1>
          <a:srgbClr val="197932"/>
        </a:accent1>
        <a:accent2>
          <a:srgbClr val="333399"/>
        </a:accent2>
        <a:accent3>
          <a:srgbClr val="FFFFFF"/>
        </a:accent3>
        <a:accent4>
          <a:srgbClr val="000000"/>
        </a:accent4>
        <a:accent5>
          <a:srgbClr val="ABBEAD"/>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16">
        <a:dk1>
          <a:srgbClr val="000000"/>
        </a:dk1>
        <a:lt1>
          <a:srgbClr val="FFFFFF"/>
        </a:lt1>
        <a:dk2>
          <a:srgbClr val="000000"/>
        </a:dk2>
        <a:lt2>
          <a:srgbClr val="808092"/>
        </a:lt2>
        <a:accent1>
          <a:srgbClr val="03428E"/>
        </a:accent1>
        <a:accent2>
          <a:srgbClr val="81A0C6"/>
        </a:accent2>
        <a:accent3>
          <a:srgbClr val="FFFFFF"/>
        </a:accent3>
        <a:accent4>
          <a:srgbClr val="000000"/>
        </a:accent4>
        <a:accent5>
          <a:srgbClr val="AAB0C6"/>
        </a:accent5>
        <a:accent6>
          <a:srgbClr val="7491B3"/>
        </a:accent6>
        <a:hlink>
          <a:srgbClr val="E6ECF4"/>
        </a:hlink>
        <a:folHlink>
          <a:srgbClr val="E5E5E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5E5AB7ACE32CB4CB3284B4C8026B5C4" ma:contentTypeVersion="1" ma:contentTypeDescription="Opret et nyt dokument." ma:contentTypeScope="" ma:versionID="ec0c3c8f64137b89ccd756e7d58be2bb">
  <xsd:schema xmlns:xsd="http://www.w3.org/2001/XMLSchema" xmlns:p="http://schemas.microsoft.com/office/2006/metadata/properties" xmlns:ns1="http://schemas.microsoft.com/sharepoint/v3" targetNamespace="http://schemas.microsoft.com/office/2006/metadata/properties" ma:root="true" ma:fieldsID="83157c71bfdf2c810f220221625600d6"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tartdato for planlægning" ma:description="" ma:hidden="true" ma:internalName="PublishingStartDate">
      <xsd:simpleType>
        <xsd:restriction base="dms:Unknown"/>
      </xsd:simpleType>
    </xsd:element>
    <xsd:element name="PublishingExpirationDate" ma:index="9" nillable="true" ma:displayName="Slutdato for planlægning"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ma:readOnly="tru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A8EB815E-5D97-44D8-B575-1C1AA88007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BF9B07E0-93F9-49E1-8C44-286F1C4D9355}">
  <ds:schemaRefs>
    <ds:schemaRef ds:uri="http://schemas.microsoft.com/sharepoint/v3/contenttype/forms"/>
  </ds:schemaRefs>
</ds:datastoreItem>
</file>

<file path=customXml/itemProps3.xml><?xml version="1.0" encoding="utf-8"?>
<ds:datastoreItem xmlns:ds="http://schemas.openxmlformats.org/officeDocument/2006/customXml" ds:itemID="{D2ABA6EB-6948-4D60-BF2C-A94A1210B14F}">
  <ds:schemaRefs>
    <ds:schemaRef ds:uri="http://purl.org/dc/terms/"/>
    <ds:schemaRef ds:uri="http://schemas.openxmlformats.org/package/2006/metadata/core-properties"/>
    <ds:schemaRef ds:uri="http://purl.org/dc/elements/1.1/"/>
    <ds:schemaRef ds:uri="http://schemas.microsoft.com/sharepoint/v3"/>
    <ds:schemaRef ds:uri="http://schemas.microsoft.com/office/2006/metadata/properties"/>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default</Template>
  <TotalTime>3074</TotalTime>
  <Words>898</Words>
  <Application>Microsoft Office PowerPoint</Application>
  <PresentationFormat>Skærmshow (4:3)</PresentationFormat>
  <Paragraphs>261</Paragraphs>
  <Slides>24</Slides>
  <Notes>7</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Diastitler</vt:lpstr>
      </vt:variant>
      <vt:variant>
        <vt:i4>24</vt:i4>
      </vt:variant>
    </vt:vector>
  </HeadingPairs>
  <TitlesOfParts>
    <vt:vector size="31" baseType="lpstr">
      <vt:lpstr>Arial</vt:lpstr>
      <vt:lpstr>Times New Roman</vt:lpstr>
      <vt:lpstr>Cambria</vt:lpstr>
      <vt:lpstr>AU Passata</vt:lpstr>
      <vt:lpstr>Tahoma</vt:lpstr>
      <vt:lpstr>Calibri</vt:lpstr>
      <vt:lpstr>Default</vt:lpstr>
      <vt:lpstr>Effect of intake of butter with different level of medium chain fatty acids in combination with different types of milk proteins on the observed metabolites in human biofluids  Assessed by an untargeted metabolomics approach using LC- an GC Q-ToF</vt:lpstr>
      <vt:lpstr>Background </vt:lpstr>
      <vt:lpstr>Background </vt:lpstr>
      <vt:lpstr>Dairy intake and weight </vt:lpstr>
      <vt:lpstr>  Effect of intake of medium chain fatty acids </vt:lpstr>
      <vt:lpstr>Effect of medium chain fatty acids on weight </vt:lpstr>
      <vt:lpstr>Objective </vt:lpstr>
      <vt:lpstr>PowerPoint-præsentation</vt:lpstr>
      <vt:lpstr>PowerPoint-præsentation</vt:lpstr>
      <vt:lpstr>NMR analysis: metabolome after 12 weeks of intervention</vt:lpstr>
      <vt:lpstr>LC-MS: Metabolome after 12 weeks intervention  </vt:lpstr>
      <vt:lpstr>GC-MS: Metabolome after 12 weeks of intervention </vt:lpstr>
      <vt:lpstr>For identification of metabolites a PLS-DA model was used </vt:lpstr>
      <vt:lpstr>PowerPoint-præsentation</vt:lpstr>
      <vt:lpstr>Effect of intervention  </vt:lpstr>
      <vt:lpstr>GC-MS: Long term effect of diets on urine metabolome, PCA </vt:lpstr>
      <vt:lpstr>GC-MS: Long term effect of diets on urine metabolome, PLS-DA </vt:lpstr>
      <vt:lpstr>Metabolites that changes in urine after 12 weeks intervention </vt:lpstr>
      <vt:lpstr>GC-MS: Long term effect of diet on blood metabolome, PCA </vt:lpstr>
      <vt:lpstr>GC-MS: Before and after intervention, blood PLS-DA   </vt:lpstr>
      <vt:lpstr>Metabolites changes in blood after 12 weeks intervention </vt:lpstr>
      <vt:lpstr>PowerPoint-præsentation</vt:lpstr>
      <vt:lpstr>Acknowlegdement </vt:lpstr>
      <vt:lpstr>Thank you for your attention </vt:lpstr>
    </vt:vector>
  </TitlesOfParts>
  <Company>Det Jordbrugsvidenskabelige Fakultet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fdhjsaklhfdjkslhflkCAPITAL LETTERS]</dc:title>
  <dc:creator>Lisbet A. Rauff</dc:creator>
  <cp:lastModifiedBy>Trine Kastrup Dalsgaard</cp:lastModifiedBy>
  <cp:revision>217</cp:revision>
  <dcterms:created xsi:type="dcterms:W3CDTF">2009-06-08T09:10:47Z</dcterms:created>
  <dcterms:modified xsi:type="dcterms:W3CDTF">2015-07-14T13:35:23Z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By">
    <vt:lpwstr>SkabelonDesign</vt:lpwstr>
  </property>
</Properties>
</file>