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tags/tag17.xml" ContentType="application/vnd.openxmlformats-officedocument.presentationml.tags+xml"/>
  <Override PartName="/ppt/notesSlides/notesSlide7.xml" ContentType="application/vnd.openxmlformats-officedocument.presentationml.notesSlide+xml"/>
  <Override PartName="/ppt/tags/tag18.xml" ContentType="application/vnd.openxmlformats-officedocument.presentationml.tags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ags/tag19.xml" ContentType="application/vnd.openxmlformats-officedocument.presentationml.tags+xml"/>
  <Override PartName="/ppt/notesSlides/notesSlide9.xml" ContentType="application/vnd.openxmlformats-officedocument.presentationml.notesSlide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21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tags/tag22.xml" ContentType="application/vnd.openxmlformats-officedocument.presentationml.tags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3.xml" ContentType="application/vnd.openxmlformats-officedocument.presentationml.tags+xml"/>
  <Override PartName="/ppt/notesSlides/notesSlide13.xml" ContentType="application/vnd.openxmlformats-officedocument.presentationml.notesSlide+xml"/>
  <Override PartName="/ppt/tags/tag24.xml" ContentType="application/vnd.openxmlformats-officedocument.presentationml.tags+xml"/>
  <Override PartName="/ppt/notesSlides/notesSlide14.xml" ContentType="application/vnd.openxmlformats-officedocument.presentationml.notesSlide+xml"/>
  <Override PartName="/ppt/tags/tag25.xml" ContentType="application/vnd.openxmlformats-officedocument.presentationml.tags+xml"/>
  <Override PartName="/ppt/notesSlides/notesSlide15.xml" ContentType="application/vnd.openxmlformats-officedocument.presentationml.notesSlide+xml"/>
  <Override PartName="/ppt/tags/tag26.xml" ContentType="application/vnd.openxmlformats-officedocument.presentationml.tags+xml"/>
  <Override PartName="/ppt/notesSlides/notesSlide16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tags/tag29.xml" ContentType="application/vnd.openxmlformats-officedocument.presentationml.tags+xml"/>
  <Override PartName="/ppt/notesSlides/notesSlide18.xml" ContentType="application/vnd.openxmlformats-officedocument.presentationml.notesSlide+xml"/>
  <Override PartName="/ppt/tags/tag30.xml" ContentType="application/vnd.openxmlformats-officedocument.presentationml.tags+xml"/>
  <Override PartName="/ppt/notesSlides/notesSlide19.xml" ContentType="application/vnd.openxmlformats-officedocument.presentationml.notesSlide+xml"/>
  <Override PartName="/ppt/tags/tag31.xml" ContentType="application/vnd.openxmlformats-officedocument.presentationml.tags+xml"/>
  <Override PartName="/ppt/notesSlides/notesSlide20.xml" ContentType="application/vnd.openxmlformats-officedocument.presentationml.notesSlide+xml"/>
  <Override PartName="/ppt/tags/tag32.xml" ContentType="application/vnd.openxmlformats-officedocument.presentationml.tags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33.xml" ContentType="application/vnd.openxmlformats-officedocument.presentationml.tags+xml"/>
  <Override PartName="/ppt/notesSlides/notesSlide2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34.xml" ContentType="application/vnd.openxmlformats-officedocument.presentationml.tags+xml"/>
  <Override PartName="/ppt/notesSlides/notesSlide23.xml" ContentType="application/vnd.openxmlformats-officedocument.presentationml.notesSlide+xml"/>
  <Override PartName="/ppt/tags/tag35.xml" ContentType="application/vnd.openxmlformats-officedocument.presentationml.tags+xml"/>
  <Override PartName="/ppt/notesSlides/notesSlide24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25.xml" ContentType="application/vnd.openxmlformats-officedocument.presentationml.notesSlide+xml"/>
  <Override PartName="/ppt/tags/tag38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77" r:id="rId3"/>
    <p:sldId id="302" r:id="rId4"/>
    <p:sldId id="298" r:id="rId5"/>
    <p:sldId id="306" r:id="rId6"/>
    <p:sldId id="296" r:id="rId7"/>
    <p:sldId id="292" r:id="rId8"/>
    <p:sldId id="297" r:id="rId9"/>
    <p:sldId id="300" r:id="rId10"/>
    <p:sldId id="301" r:id="rId11"/>
    <p:sldId id="299" r:id="rId12"/>
    <p:sldId id="293" r:id="rId13"/>
    <p:sldId id="282" r:id="rId14"/>
    <p:sldId id="283" r:id="rId15"/>
    <p:sldId id="278" r:id="rId16"/>
    <p:sldId id="273" r:id="rId17"/>
    <p:sldId id="303" r:id="rId18"/>
    <p:sldId id="287" r:id="rId19"/>
    <p:sldId id="304" r:id="rId20"/>
    <p:sldId id="286" r:id="rId21"/>
    <p:sldId id="295" r:id="rId22"/>
    <p:sldId id="291" r:id="rId23"/>
    <p:sldId id="288" r:id="rId24"/>
    <p:sldId id="290" r:id="rId25"/>
    <p:sldId id="294" r:id="rId26"/>
    <p:sldId id="279" r:id="rId27"/>
    <p:sldId id="269" r:id="rId28"/>
    <p:sldId id="261" r:id="rId29"/>
  </p:sldIdLst>
  <p:sldSz cx="9144000" cy="6858000" type="screen4x3"/>
  <p:notesSz cx="6794500" cy="9906000"/>
  <p:custDataLst>
    <p:tags r:id="rId3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B68C"/>
    <a:srgbClr val="639768"/>
    <a:srgbClr val="0C2340"/>
    <a:srgbClr val="B4D323"/>
    <a:srgbClr val="000066"/>
    <a:srgbClr val="BDB175"/>
    <a:srgbClr val="D9D9D6"/>
    <a:srgbClr val="167B7B"/>
    <a:srgbClr val="1E9F9F"/>
    <a:srgbClr val="FF5C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069" autoAdjust="0"/>
  </p:normalViewPr>
  <p:slideViewPr>
    <p:cSldViewPr snapToGrid="0" snapToObjects="1">
      <p:cViewPr varScale="1">
        <p:scale>
          <a:sx n="65" d="100"/>
          <a:sy n="65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mie.burgess\AppData\Local\Microsoft\Windows\INetCache\Content.Outlook\JXNG606B\Charts%20RND%20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1"/>
            <c:bubble3D val="0"/>
            <c:explosion val="3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5F3-4C46-AA2E-B653CE9CD952}"/>
              </c:ext>
            </c:extLst>
          </c:dPt>
          <c:dLbls>
            <c:dLbl>
              <c:idx val="0"/>
              <c:layout>
                <c:manualLayout>
                  <c:x val="-8.2343981246421581E-3"/>
                  <c:y val="-0.2965633947209185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5F3-4C46-AA2E-B653CE9CD952}"/>
                </c:ext>
              </c:extLst>
            </c:dLbl>
            <c:dLbl>
              <c:idx val="1"/>
              <c:layout>
                <c:manualLayout>
                  <c:x val="-9.9629060484611509E-2"/>
                  <c:y val="4.794268467831843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F3-4C46-AA2E-B653CE9CD9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Living Independently</c:v>
                </c:pt>
                <c:pt idx="1">
                  <c:v>Residential Care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92.2</c:v>
                </c:pt>
                <c:pt idx="1">
                  <c:v>7.8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5F3-4C46-AA2E-B653CE9CD95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</c:legendEntry>
      <c:layout/>
      <c:overlay val="0"/>
      <c:txPr>
        <a:bodyPr/>
        <a:lstStyle/>
        <a:p>
          <a:pPr>
            <a:defRPr sz="18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8"/>
          <c:dLbls>
            <c:dLbl>
              <c:idx val="1"/>
              <c:layout>
                <c:manualLayout>
                  <c:x val="9.2312872664483361E-2"/>
                  <c:y val="8.413049555736529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327-4027-B8C5-F7DE80396C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At home without Care support</c:v>
                </c:pt>
                <c:pt idx="1">
                  <c:v>Receiving In-home Care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97.6</c:v>
                </c:pt>
                <c:pt idx="1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E8A-4AD5-971E-32DD1AD6D73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068928"/>
        <c:axId val="55091200"/>
      </c:barChart>
      <c:catAx>
        <c:axId val="55068928"/>
        <c:scaling>
          <c:orientation val="minMax"/>
        </c:scaling>
        <c:delete val="0"/>
        <c:axPos val="b"/>
        <c:numFmt formatCode="d\-mmm\-yy" sourceLinked="1"/>
        <c:majorTickMark val="out"/>
        <c:minorTickMark val="none"/>
        <c:tickLblPos val="nextTo"/>
        <c:crossAx val="55091200"/>
        <c:crosses val="autoZero"/>
        <c:auto val="1"/>
        <c:lblAlgn val="ctr"/>
        <c:lblOffset val="100"/>
        <c:noMultiLvlLbl val="1"/>
      </c:catAx>
      <c:valAx>
        <c:axId val="5509120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55068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numRef>
              <c:f>Sheet1!$A$2:$A$3</c:f>
              <c:numCache>
                <c:formatCode>d\-mmm\-yy</c:formatCode>
                <c:ptCount val="2"/>
                <c:pt idx="0">
                  <c:v>41455</c:v>
                </c:pt>
                <c:pt idx="1">
                  <c:v>41820</c:v>
                </c:pt>
              </c:numCache>
            </c:numRef>
          </c:cat>
          <c:val>
            <c:numRef>
              <c:f>Sheet1!$B$2:$B$3</c:f>
              <c:numCache>
                <c:formatCode>#,##0</c:formatCode>
                <c:ptCount val="2"/>
                <c:pt idx="0">
                  <c:v>254555</c:v>
                </c:pt>
                <c:pt idx="1">
                  <c:v>263788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21C-4E21-A97C-378AC1F48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282496"/>
        <c:axId val="54288384"/>
      </c:barChart>
      <c:dateAx>
        <c:axId val="54282496"/>
        <c:scaling>
          <c:orientation val="minMax"/>
        </c:scaling>
        <c:delete val="0"/>
        <c:axPos val="b"/>
        <c:numFmt formatCode="d\-mmm\-yy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54288384"/>
        <c:crosses val="autoZero"/>
        <c:auto val="1"/>
        <c:lblOffset val="100"/>
        <c:baseTimeUnit val="years"/>
      </c:dateAx>
      <c:valAx>
        <c:axId val="5428838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0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54282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r>
              <a:rPr lang="en-US" sz="1400">
                <a:solidFill>
                  <a:schemeClr val="bg1"/>
                </a:solidFill>
              </a:rPr>
              <a:t>Highest Level of Education</a:t>
            </a:r>
          </a:p>
        </c:rich>
      </c:tx>
      <c:layout>
        <c:manualLayout>
          <c:xMode val="edge"/>
          <c:yMode val="edge"/>
          <c:x val="0.28794446946121571"/>
          <c:y val="2.0698542713954687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cat>
            <c:strRef>
              <c:f>Sheet1!$B$67:$B$70</c:f>
              <c:strCache>
                <c:ptCount val="4"/>
                <c:pt idx="0">
                  <c:v>Hospital Based Education</c:v>
                </c:pt>
                <c:pt idx="1">
                  <c:v>Bachelor's degree</c:v>
                </c:pt>
                <c:pt idx="2">
                  <c:v>Graduate Certificate (university)</c:v>
                </c:pt>
                <c:pt idx="3">
                  <c:v>Master's degree or above</c:v>
                </c:pt>
              </c:strCache>
            </c:strRef>
          </c:cat>
          <c:val>
            <c:numRef>
              <c:f>Sheet1!$C$67:$C$70</c:f>
              <c:numCache>
                <c:formatCode>###0</c:formatCode>
                <c:ptCount val="4"/>
                <c:pt idx="0" formatCode="General">
                  <c:v>14</c:v>
                </c:pt>
                <c:pt idx="1">
                  <c:v>30</c:v>
                </c:pt>
                <c:pt idx="2" formatCode="General">
                  <c:v>15</c:v>
                </c:pt>
                <c:pt idx="3" formatCode="General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B12-44B3-8DB9-A39BFFBF0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009472"/>
        <c:axId val="100011392"/>
      </c:barChart>
      <c:catAx>
        <c:axId val="100009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r>
                  <a:rPr lang="en-US" sz="1200">
                    <a:solidFill>
                      <a:schemeClr val="bg1"/>
                    </a:solidFill>
                  </a:rPr>
                  <a:t>Answer Selections</a:t>
                </a:r>
              </a:p>
            </c:rich>
          </c:tx>
          <c:layout>
            <c:manualLayout>
              <c:xMode val="edge"/>
              <c:yMode val="edge"/>
              <c:x val="0.40520349685840079"/>
              <c:y val="0.9310732184235444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bg1"/>
                </a:solidFill>
              </a:defRPr>
            </a:pPr>
            <a:endParaRPr lang="en-US"/>
          </a:p>
        </c:txPr>
        <c:crossAx val="100011392"/>
        <c:crosses val="autoZero"/>
        <c:auto val="1"/>
        <c:lblAlgn val="ctr"/>
        <c:lblOffset val="100"/>
        <c:noMultiLvlLbl val="0"/>
      </c:catAx>
      <c:valAx>
        <c:axId val="10001139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r>
                  <a:rPr lang="en-US" sz="1200">
                    <a:solidFill>
                      <a:schemeClr val="bg1"/>
                    </a:solidFill>
                  </a:rPr>
                  <a:t>%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bg1"/>
                </a:solidFill>
              </a:defRPr>
            </a:pPr>
            <a:endParaRPr lang="en-US"/>
          </a:p>
        </c:txPr>
        <c:crossAx val="1000094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solidFill>
            <a:schemeClr val="tx2"/>
          </a:solidFill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3884CE-D7E5-4883-9DFB-8F49ABDABD8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4FD16B9-D8F6-4975-9BC9-C663ECC64CBE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AU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Literature Review </a:t>
          </a:r>
        </a:p>
      </dgm:t>
    </dgm:pt>
    <dgm:pt modelId="{F7BB4E14-1C5D-41F1-97DC-3F05696EE9FE}" type="parTrans" cxnId="{800ED4E2-2B0C-492B-848B-CF69B7A50089}">
      <dgm:prSet/>
      <dgm:spPr/>
      <dgm:t>
        <a:bodyPr/>
        <a:lstStyle/>
        <a:p>
          <a:endParaRPr lang="en-AU"/>
        </a:p>
      </dgm:t>
    </dgm:pt>
    <dgm:pt modelId="{0A10A5C5-2B74-49EC-979E-BE938F82B0C9}" type="sibTrans" cxnId="{800ED4E2-2B0C-492B-848B-CF69B7A50089}">
      <dgm:prSet/>
      <dgm:spPr/>
      <dgm:t>
        <a:bodyPr/>
        <a:lstStyle/>
        <a:p>
          <a:endParaRPr lang="en-AU"/>
        </a:p>
      </dgm:t>
    </dgm:pt>
    <dgm:pt modelId="{65648197-5CB2-435E-99D8-1244DFBCBEC0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AU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Workshop</a:t>
          </a:r>
        </a:p>
      </dgm:t>
    </dgm:pt>
    <dgm:pt modelId="{EF3433AC-B827-4B4A-98A5-05ED1D716F92}" type="parTrans" cxnId="{C3678C73-4740-43A4-8A76-F9CFF6709992}">
      <dgm:prSet/>
      <dgm:spPr/>
      <dgm:t>
        <a:bodyPr/>
        <a:lstStyle/>
        <a:p>
          <a:endParaRPr lang="en-AU"/>
        </a:p>
      </dgm:t>
    </dgm:pt>
    <dgm:pt modelId="{D20D6FAA-0685-4C62-A9E0-B7A86E79C25C}" type="sibTrans" cxnId="{C3678C73-4740-43A4-8A76-F9CFF6709992}">
      <dgm:prSet/>
      <dgm:spPr/>
      <dgm:t>
        <a:bodyPr/>
        <a:lstStyle/>
        <a:p>
          <a:endParaRPr lang="en-AU"/>
        </a:p>
      </dgm:t>
    </dgm:pt>
    <dgm:pt modelId="{DF22458A-EB08-4E48-A64B-2F40BE871694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AU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eDelphi</a:t>
          </a:r>
        </a:p>
      </dgm:t>
    </dgm:pt>
    <dgm:pt modelId="{966182C3-3038-406F-A5FA-F35148B03E4E}" type="parTrans" cxnId="{9809A0E8-38BD-4835-957F-634F085F9C89}">
      <dgm:prSet/>
      <dgm:spPr/>
      <dgm:t>
        <a:bodyPr/>
        <a:lstStyle/>
        <a:p>
          <a:endParaRPr lang="en-AU"/>
        </a:p>
      </dgm:t>
    </dgm:pt>
    <dgm:pt modelId="{CA4473AF-B135-4E8F-B8C8-4CBDD81892AA}" type="sibTrans" cxnId="{9809A0E8-38BD-4835-957F-634F085F9C89}">
      <dgm:prSet/>
      <dgm:spPr/>
      <dgm:t>
        <a:bodyPr/>
        <a:lstStyle/>
        <a:p>
          <a:endParaRPr lang="en-AU"/>
        </a:p>
      </dgm:t>
    </dgm:pt>
    <dgm:pt modelId="{6C506037-AC04-4ABD-BC29-1C1E820B82F0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AU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Implementation</a:t>
          </a:r>
        </a:p>
      </dgm:t>
    </dgm:pt>
    <dgm:pt modelId="{4C6549F3-042E-4025-A405-1733CECF818A}" type="parTrans" cxnId="{E1EA5A02-4396-4A31-8BCD-F3E2497BDA38}">
      <dgm:prSet/>
      <dgm:spPr/>
      <dgm:t>
        <a:bodyPr/>
        <a:lstStyle/>
        <a:p>
          <a:endParaRPr lang="en-AU"/>
        </a:p>
      </dgm:t>
    </dgm:pt>
    <dgm:pt modelId="{4F16150E-12FD-4793-8722-EC94C9B2493C}" type="sibTrans" cxnId="{E1EA5A02-4396-4A31-8BCD-F3E2497BDA38}">
      <dgm:prSet/>
      <dgm:spPr/>
      <dgm:t>
        <a:bodyPr/>
        <a:lstStyle/>
        <a:p>
          <a:endParaRPr lang="en-AU"/>
        </a:p>
      </dgm:t>
    </dgm:pt>
    <dgm:pt modelId="{48A40BF4-55F0-4F80-B2AA-9AA172E39013}" type="pres">
      <dgm:prSet presAssocID="{F53884CE-D7E5-4883-9DFB-8F49ABDABD81}" presName="CompostProcess" presStyleCnt="0">
        <dgm:presLayoutVars>
          <dgm:dir/>
          <dgm:resizeHandles val="exact"/>
        </dgm:presLayoutVars>
      </dgm:prSet>
      <dgm:spPr/>
    </dgm:pt>
    <dgm:pt modelId="{E3E6604E-E16A-44F4-A24C-84BF974FD82F}" type="pres">
      <dgm:prSet presAssocID="{F53884CE-D7E5-4883-9DFB-8F49ABDABD81}" presName="arrow" presStyleLbl="bgShp" presStyleIdx="0" presStyleCnt="1"/>
      <dgm:spPr>
        <a:pattFill prst="dkVert">
          <a:fgClr>
            <a:schemeClr val="accent2">
              <a:lumMod val="50000"/>
            </a:schemeClr>
          </a:fgClr>
          <a:bgClr>
            <a:schemeClr val="bg1"/>
          </a:bgClr>
        </a:pattFill>
      </dgm:spPr>
    </dgm:pt>
    <dgm:pt modelId="{5116EC7B-D518-4780-8B0B-1A887A89C7C2}" type="pres">
      <dgm:prSet presAssocID="{F53884CE-D7E5-4883-9DFB-8F49ABDABD81}" presName="linearProcess" presStyleCnt="0"/>
      <dgm:spPr/>
    </dgm:pt>
    <dgm:pt modelId="{3C7009E6-6F80-480A-9C84-23B63ABE9F22}" type="pres">
      <dgm:prSet presAssocID="{54FD16B9-D8F6-4975-9BC9-C663ECC64CBE}" presName="textNode" presStyleLbl="node1" presStyleIdx="0" presStyleCnt="4" custLinFactX="-20507" custLinFactNeighborX="-100000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BBECE060-059A-458C-94CB-E5B490445988}" type="pres">
      <dgm:prSet presAssocID="{0A10A5C5-2B74-49EC-979E-BE938F82B0C9}" presName="sibTrans" presStyleCnt="0"/>
      <dgm:spPr/>
    </dgm:pt>
    <dgm:pt modelId="{5223CE12-4116-4620-855E-8FDA48E8C0E5}" type="pres">
      <dgm:prSet presAssocID="{65648197-5CB2-435E-99D8-1244DFBCBEC0}" presName="textNode" presStyleLbl="node1" presStyleIdx="1" presStyleCnt="4" custLinFactNeighborY="-91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1E0912C-C597-4D61-B580-12502869B41A}" type="pres">
      <dgm:prSet presAssocID="{D20D6FAA-0685-4C62-A9E0-B7A86E79C25C}" presName="sibTrans" presStyleCnt="0"/>
      <dgm:spPr/>
    </dgm:pt>
    <dgm:pt modelId="{6B33898C-6FC3-413D-A9C8-CDFD39258C05}" type="pres">
      <dgm:prSet presAssocID="{DF22458A-EB08-4E48-A64B-2F40BE871694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577BB403-72CA-4497-A626-64EF525B9805}" type="pres">
      <dgm:prSet presAssocID="{CA4473AF-B135-4E8F-B8C8-4CBDD81892AA}" presName="sibTrans" presStyleCnt="0"/>
      <dgm:spPr/>
    </dgm:pt>
    <dgm:pt modelId="{B050FF33-ECC6-4127-BDE1-9B17015D7904}" type="pres">
      <dgm:prSet presAssocID="{6C506037-AC04-4ABD-BC29-1C1E820B82F0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B026EB0F-6209-4029-97CA-C2A790C49B5E}" type="presOf" srcId="{DF22458A-EB08-4E48-A64B-2F40BE871694}" destId="{6B33898C-6FC3-413D-A9C8-CDFD39258C05}" srcOrd="0" destOrd="0" presId="urn:microsoft.com/office/officeart/2005/8/layout/hProcess9"/>
    <dgm:cxn modelId="{6A365931-3DAD-44D3-A5A5-2D33F21F67FD}" type="presOf" srcId="{6C506037-AC04-4ABD-BC29-1C1E820B82F0}" destId="{B050FF33-ECC6-4127-BDE1-9B17015D7904}" srcOrd="0" destOrd="0" presId="urn:microsoft.com/office/officeart/2005/8/layout/hProcess9"/>
    <dgm:cxn modelId="{158A2E98-8540-448E-AEC4-13E1179F1483}" type="presOf" srcId="{65648197-5CB2-435E-99D8-1244DFBCBEC0}" destId="{5223CE12-4116-4620-855E-8FDA48E8C0E5}" srcOrd="0" destOrd="0" presId="urn:microsoft.com/office/officeart/2005/8/layout/hProcess9"/>
    <dgm:cxn modelId="{C3678C73-4740-43A4-8A76-F9CFF6709992}" srcId="{F53884CE-D7E5-4883-9DFB-8F49ABDABD81}" destId="{65648197-5CB2-435E-99D8-1244DFBCBEC0}" srcOrd="1" destOrd="0" parTransId="{EF3433AC-B827-4B4A-98A5-05ED1D716F92}" sibTransId="{D20D6FAA-0685-4C62-A9E0-B7A86E79C25C}"/>
    <dgm:cxn modelId="{9809A0E8-38BD-4835-957F-634F085F9C89}" srcId="{F53884CE-D7E5-4883-9DFB-8F49ABDABD81}" destId="{DF22458A-EB08-4E48-A64B-2F40BE871694}" srcOrd="2" destOrd="0" parTransId="{966182C3-3038-406F-A5FA-F35148B03E4E}" sibTransId="{CA4473AF-B135-4E8F-B8C8-4CBDD81892AA}"/>
    <dgm:cxn modelId="{649A2E06-8E4D-4958-8AF8-112C64AD3514}" type="presOf" srcId="{54FD16B9-D8F6-4975-9BC9-C663ECC64CBE}" destId="{3C7009E6-6F80-480A-9C84-23B63ABE9F22}" srcOrd="0" destOrd="0" presId="urn:microsoft.com/office/officeart/2005/8/layout/hProcess9"/>
    <dgm:cxn modelId="{A4D1BEF2-35F6-41FF-AB4C-3A741888E0B2}" type="presOf" srcId="{F53884CE-D7E5-4883-9DFB-8F49ABDABD81}" destId="{48A40BF4-55F0-4F80-B2AA-9AA172E39013}" srcOrd="0" destOrd="0" presId="urn:microsoft.com/office/officeart/2005/8/layout/hProcess9"/>
    <dgm:cxn modelId="{E1EA5A02-4396-4A31-8BCD-F3E2497BDA38}" srcId="{F53884CE-D7E5-4883-9DFB-8F49ABDABD81}" destId="{6C506037-AC04-4ABD-BC29-1C1E820B82F0}" srcOrd="3" destOrd="0" parTransId="{4C6549F3-042E-4025-A405-1733CECF818A}" sibTransId="{4F16150E-12FD-4793-8722-EC94C9B2493C}"/>
    <dgm:cxn modelId="{800ED4E2-2B0C-492B-848B-CF69B7A50089}" srcId="{F53884CE-D7E5-4883-9DFB-8F49ABDABD81}" destId="{54FD16B9-D8F6-4975-9BC9-C663ECC64CBE}" srcOrd="0" destOrd="0" parTransId="{F7BB4E14-1C5D-41F1-97DC-3F05696EE9FE}" sibTransId="{0A10A5C5-2B74-49EC-979E-BE938F82B0C9}"/>
    <dgm:cxn modelId="{DF2DEF13-518D-41A2-8EE5-2A1782155144}" type="presParOf" srcId="{48A40BF4-55F0-4F80-B2AA-9AA172E39013}" destId="{E3E6604E-E16A-44F4-A24C-84BF974FD82F}" srcOrd="0" destOrd="0" presId="urn:microsoft.com/office/officeart/2005/8/layout/hProcess9"/>
    <dgm:cxn modelId="{1146B281-EF61-47AC-B50E-B644F950DD28}" type="presParOf" srcId="{48A40BF4-55F0-4F80-B2AA-9AA172E39013}" destId="{5116EC7B-D518-4780-8B0B-1A887A89C7C2}" srcOrd="1" destOrd="0" presId="urn:microsoft.com/office/officeart/2005/8/layout/hProcess9"/>
    <dgm:cxn modelId="{7694AB49-D16D-46A9-A37C-DFCE9B57311F}" type="presParOf" srcId="{5116EC7B-D518-4780-8B0B-1A887A89C7C2}" destId="{3C7009E6-6F80-480A-9C84-23B63ABE9F22}" srcOrd="0" destOrd="0" presId="urn:microsoft.com/office/officeart/2005/8/layout/hProcess9"/>
    <dgm:cxn modelId="{A1DFCEF2-BC99-4EF6-A764-8463B6C13646}" type="presParOf" srcId="{5116EC7B-D518-4780-8B0B-1A887A89C7C2}" destId="{BBECE060-059A-458C-94CB-E5B490445988}" srcOrd="1" destOrd="0" presId="urn:microsoft.com/office/officeart/2005/8/layout/hProcess9"/>
    <dgm:cxn modelId="{A898EAC9-6C9D-41F5-A928-25389D5A233A}" type="presParOf" srcId="{5116EC7B-D518-4780-8B0B-1A887A89C7C2}" destId="{5223CE12-4116-4620-855E-8FDA48E8C0E5}" srcOrd="2" destOrd="0" presId="urn:microsoft.com/office/officeart/2005/8/layout/hProcess9"/>
    <dgm:cxn modelId="{0C4D1BC8-8F23-4D9C-BA4C-EB914A722A5B}" type="presParOf" srcId="{5116EC7B-D518-4780-8B0B-1A887A89C7C2}" destId="{F1E0912C-C597-4D61-B580-12502869B41A}" srcOrd="3" destOrd="0" presId="urn:microsoft.com/office/officeart/2005/8/layout/hProcess9"/>
    <dgm:cxn modelId="{ED78AE85-218A-4750-991E-C677BE19F6BC}" type="presParOf" srcId="{5116EC7B-D518-4780-8B0B-1A887A89C7C2}" destId="{6B33898C-6FC3-413D-A9C8-CDFD39258C05}" srcOrd="4" destOrd="0" presId="urn:microsoft.com/office/officeart/2005/8/layout/hProcess9"/>
    <dgm:cxn modelId="{DC9D478B-3FE2-4B34-8938-2CCCCD5DE970}" type="presParOf" srcId="{5116EC7B-D518-4780-8B0B-1A887A89C7C2}" destId="{577BB403-72CA-4497-A626-64EF525B9805}" srcOrd="5" destOrd="0" presId="urn:microsoft.com/office/officeart/2005/8/layout/hProcess9"/>
    <dgm:cxn modelId="{359957CC-A228-41D8-9E1F-1675C7CD3B01}" type="presParOf" srcId="{5116EC7B-D518-4780-8B0B-1A887A89C7C2}" destId="{B050FF33-ECC6-4127-BDE1-9B17015D7904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B64F42-1B7F-4B85-9BF7-9729DD368C66}" type="doc">
      <dgm:prSet loTypeId="urn:microsoft.com/office/officeart/2005/8/layout/pyramid2" loCatId="pyramid" qsTypeId="urn:microsoft.com/office/officeart/2005/8/quickstyle/simple3" qsCatId="simple" csTypeId="urn:microsoft.com/office/officeart/2005/8/colors/accent1_2" csCatId="accent1" phldr="1"/>
      <dgm:spPr/>
    </dgm:pt>
    <dgm:pt modelId="{596D3D51-04FE-49FD-A1D7-3F6A2D58EED7}">
      <dgm:prSet phldrT="[Text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AU" dirty="0">
              <a:latin typeface="Calibri" panose="020F0502020204030204" pitchFamily="34" charset="0"/>
              <a:cs typeface="Calibri" panose="020F0502020204030204" pitchFamily="34" charset="0"/>
            </a:rPr>
            <a:t>Enhanced</a:t>
          </a:r>
        </a:p>
      </dgm:t>
    </dgm:pt>
    <dgm:pt modelId="{0DC67893-8CA3-49D4-9D5D-51F4ECA3055F}" type="parTrans" cxnId="{9980A02C-C475-4209-A7AF-D50717F996E9}">
      <dgm:prSet/>
      <dgm:spPr/>
      <dgm:t>
        <a:bodyPr/>
        <a:lstStyle/>
        <a:p>
          <a:endParaRPr lang="en-AU"/>
        </a:p>
      </dgm:t>
    </dgm:pt>
    <dgm:pt modelId="{2A5EA3D0-74DA-4BB1-A632-721FF959888A}" type="sibTrans" cxnId="{9980A02C-C475-4209-A7AF-D50717F996E9}">
      <dgm:prSet/>
      <dgm:spPr/>
      <dgm:t>
        <a:bodyPr/>
        <a:lstStyle/>
        <a:p>
          <a:endParaRPr lang="en-AU"/>
        </a:p>
      </dgm:t>
    </dgm:pt>
    <dgm:pt modelId="{137301DD-CDC3-40BC-804E-4335959221C4}">
      <dgm:prSet phldrT="[Text]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AU" dirty="0">
              <a:latin typeface="Calibri" panose="020F0502020204030204" pitchFamily="34" charset="0"/>
              <a:cs typeface="Calibri" panose="020F0502020204030204" pitchFamily="34" charset="0"/>
            </a:rPr>
            <a:t>Essential</a:t>
          </a:r>
        </a:p>
      </dgm:t>
    </dgm:pt>
    <dgm:pt modelId="{4B69E78F-2068-4E35-9447-401D37AA0A8A}" type="parTrans" cxnId="{75E98635-61DB-4AFB-B591-8D801D50F491}">
      <dgm:prSet/>
      <dgm:spPr/>
      <dgm:t>
        <a:bodyPr/>
        <a:lstStyle/>
        <a:p>
          <a:endParaRPr lang="en-AU"/>
        </a:p>
      </dgm:t>
    </dgm:pt>
    <dgm:pt modelId="{36973622-EB75-4A7B-B291-3613C1FEEDC5}" type="sibTrans" cxnId="{75E98635-61DB-4AFB-B591-8D801D50F491}">
      <dgm:prSet/>
      <dgm:spPr/>
      <dgm:t>
        <a:bodyPr/>
        <a:lstStyle/>
        <a:p>
          <a:endParaRPr lang="en-AU"/>
        </a:p>
      </dgm:t>
    </dgm:pt>
    <dgm:pt modelId="{17223840-113E-47C8-8FA0-96B67966FC7E}" type="pres">
      <dgm:prSet presAssocID="{07B64F42-1B7F-4B85-9BF7-9729DD368C66}" presName="compositeShape" presStyleCnt="0">
        <dgm:presLayoutVars>
          <dgm:dir/>
          <dgm:resizeHandles/>
        </dgm:presLayoutVars>
      </dgm:prSet>
      <dgm:spPr/>
    </dgm:pt>
    <dgm:pt modelId="{393E96FF-04C9-4994-8D5D-FB27A3F0E153}" type="pres">
      <dgm:prSet presAssocID="{07B64F42-1B7F-4B85-9BF7-9729DD368C66}" presName="pyramid" presStyleLbl="node1" presStyleIdx="0" presStyleCnt="1"/>
      <dgm:spPr>
        <a:solidFill>
          <a:schemeClr val="accent1"/>
        </a:solidFill>
      </dgm:spPr>
    </dgm:pt>
    <dgm:pt modelId="{BF7FC185-AD07-4A6D-8210-8FCD83C5BB9F}" type="pres">
      <dgm:prSet presAssocID="{07B64F42-1B7F-4B85-9BF7-9729DD368C66}" presName="theList" presStyleCnt="0"/>
      <dgm:spPr/>
    </dgm:pt>
    <dgm:pt modelId="{008E949F-B44F-45B0-B326-5D24F771807D}" type="pres">
      <dgm:prSet presAssocID="{596D3D51-04FE-49FD-A1D7-3F6A2D58EED7}" presName="aNode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5729C53B-4F5E-4BDE-B780-40C30CAFAF46}" type="pres">
      <dgm:prSet presAssocID="{596D3D51-04FE-49FD-A1D7-3F6A2D58EED7}" presName="aSpace" presStyleCnt="0"/>
      <dgm:spPr/>
    </dgm:pt>
    <dgm:pt modelId="{4D02BA72-6848-452A-B5A1-A581F95A7572}" type="pres">
      <dgm:prSet presAssocID="{137301DD-CDC3-40BC-804E-4335959221C4}" presName="aNode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1635439D-6384-4B1A-9B9E-C6A3CAF0C2D0}" type="pres">
      <dgm:prSet presAssocID="{137301DD-CDC3-40BC-804E-4335959221C4}" presName="aSpace" presStyleCnt="0"/>
      <dgm:spPr/>
    </dgm:pt>
  </dgm:ptLst>
  <dgm:cxnLst>
    <dgm:cxn modelId="{9980A02C-C475-4209-A7AF-D50717F996E9}" srcId="{07B64F42-1B7F-4B85-9BF7-9729DD368C66}" destId="{596D3D51-04FE-49FD-A1D7-3F6A2D58EED7}" srcOrd="0" destOrd="0" parTransId="{0DC67893-8CA3-49D4-9D5D-51F4ECA3055F}" sibTransId="{2A5EA3D0-74DA-4BB1-A632-721FF959888A}"/>
    <dgm:cxn modelId="{50C1DD1F-5663-4441-B4A9-DE067375DD0F}" type="presOf" srcId="{07B64F42-1B7F-4B85-9BF7-9729DD368C66}" destId="{17223840-113E-47C8-8FA0-96B67966FC7E}" srcOrd="0" destOrd="0" presId="urn:microsoft.com/office/officeart/2005/8/layout/pyramid2"/>
    <dgm:cxn modelId="{75E98635-61DB-4AFB-B591-8D801D50F491}" srcId="{07B64F42-1B7F-4B85-9BF7-9729DD368C66}" destId="{137301DD-CDC3-40BC-804E-4335959221C4}" srcOrd="1" destOrd="0" parTransId="{4B69E78F-2068-4E35-9447-401D37AA0A8A}" sibTransId="{36973622-EB75-4A7B-B291-3613C1FEEDC5}"/>
    <dgm:cxn modelId="{C3EA1C07-1A6B-424A-BF74-301B94C149A2}" type="presOf" srcId="{137301DD-CDC3-40BC-804E-4335959221C4}" destId="{4D02BA72-6848-452A-B5A1-A581F95A7572}" srcOrd="0" destOrd="0" presId="urn:microsoft.com/office/officeart/2005/8/layout/pyramid2"/>
    <dgm:cxn modelId="{4AAB8BD2-C365-42E8-A38B-BF670D3C14AE}" type="presOf" srcId="{596D3D51-04FE-49FD-A1D7-3F6A2D58EED7}" destId="{008E949F-B44F-45B0-B326-5D24F771807D}" srcOrd="0" destOrd="0" presId="urn:microsoft.com/office/officeart/2005/8/layout/pyramid2"/>
    <dgm:cxn modelId="{D42897C8-1181-45FE-9577-B60ED23F59B0}" type="presParOf" srcId="{17223840-113E-47C8-8FA0-96B67966FC7E}" destId="{393E96FF-04C9-4994-8D5D-FB27A3F0E153}" srcOrd="0" destOrd="0" presId="urn:microsoft.com/office/officeart/2005/8/layout/pyramid2"/>
    <dgm:cxn modelId="{B16A2357-8A5E-4D52-88A7-9715B20E2457}" type="presParOf" srcId="{17223840-113E-47C8-8FA0-96B67966FC7E}" destId="{BF7FC185-AD07-4A6D-8210-8FCD83C5BB9F}" srcOrd="1" destOrd="0" presId="urn:microsoft.com/office/officeart/2005/8/layout/pyramid2"/>
    <dgm:cxn modelId="{5333B136-FA1F-4C26-9838-09B545009034}" type="presParOf" srcId="{BF7FC185-AD07-4A6D-8210-8FCD83C5BB9F}" destId="{008E949F-B44F-45B0-B326-5D24F771807D}" srcOrd="0" destOrd="0" presId="urn:microsoft.com/office/officeart/2005/8/layout/pyramid2"/>
    <dgm:cxn modelId="{EFA14D96-2FFC-44F7-BECD-47E1F975F377}" type="presParOf" srcId="{BF7FC185-AD07-4A6D-8210-8FCD83C5BB9F}" destId="{5729C53B-4F5E-4BDE-B780-40C30CAFAF46}" srcOrd="1" destOrd="0" presId="urn:microsoft.com/office/officeart/2005/8/layout/pyramid2"/>
    <dgm:cxn modelId="{D2B115AF-A09C-4996-9693-7650AA61BB75}" type="presParOf" srcId="{BF7FC185-AD07-4A6D-8210-8FCD83C5BB9F}" destId="{4D02BA72-6848-452A-B5A1-A581F95A7572}" srcOrd="2" destOrd="0" presId="urn:microsoft.com/office/officeart/2005/8/layout/pyramid2"/>
    <dgm:cxn modelId="{95C7833A-2B6A-4E93-985A-7359EBEDAA2B}" type="presParOf" srcId="{BF7FC185-AD07-4A6D-8210-8FCD83C5BB9F}" destId="{1635439D-6384-4B1A-9B9E-C6A3CAF0C2D0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2A9A86-745C-46D2-AC9D-D38B8E602E0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864D2F9-0953-44D3-8F69-CC13759DCA8B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Identify Mentor</a:t>
          </a:r>
        </a:p>
      </dgm:t>
    </dgm:pt>
    <dgm:pt modelId="{B6B20258-0CAF-4199-A2D5-0D6B4C50A47B}" type="parTrans" cxnId="{49008FB1-D620-4E52-88C2-C2FCA0637A28}">
      <dgm:prSet/>
      <dgm:spPr/>
      <dgm:t>
        <a:bodyPr/>
        <a:lstStyle/>
        <a:p>
          <a:endParaRPr lang="en-US"/>
        </a:p>
      </dgm:t>
    </dgm:pt>
    <dgm:pt modelId="{01DF7D4F-3478-43CA-92DC-81932475FB8B}" type="sibTrans" cxnId="{49008FB1-D620-4E52-88C2-C2FCA0637A28}">
      <dgm:prSet/>
      <dgm:spPr/>
      <dgm:t>
        <a:bodyPr/>
        <a:lstStyle/>
        <a:p>
          <a:endParaRPr lang="en-US"/>
        </a:p>
      </dgm:t>
    </dgm:pt>
    <dgm:pt modelId="{5E71DB3C-DBE1-44B7-8AE0-7B9D5984B26E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Self Assessment</a:t>
          </a:r>
        </a:p>
      </dgm:t>
    </dgm:pt>
    <dgm:pt modelId="{9DBEF372-AE8D-488D-B9CE-121AF2AD774C}" type="parTrans" cxnId="{27D7ABAD-0911-46A7-B6FA-829C520EA6BA}">
      <dgm:prSet/>
      <dgm:spPr/>
      <dgm:t>
        <a:bodyPr/>
        <a:lstStyle/>
        <a:p>
          <a:endParaRPr lang="en-US"/>
        </a:p>
      </dgm:t>
    </dgm:pt>
    <dgm:pt modelId="{975F1FF0-CC46-4274-8F9A-5993924A80B4}" type="sibTrans" cxnId="{27D7ABAD-0911-46A7-B6FA-829C520EA6BA}">
      <dgm:prSet/>
      <dgm:spPr/>
      <dgm:t>
        <a:bodyPr/>
        <a:lstStyle/>
        <a:p>
          <a:endParaRPr lang="en-US"/>
        </a:p>
      </dgm:t>
    </dgm:pt>
    <dgm:pt modelId="{8BF1FF37-0F5B-484B-9F8A-42DF6DD7F1C0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Action plan</a:t>
          </a:r>
        </a:p>
      </dgm:t>
    </dgm:pt>
    <dgm:pt modelId="{E2A67251-FA84-4251-A2F4-133CCEF6E10E}" type="parTrans" cxnId="{1FD3AA46-58E4-43F9-94ED-171BE28156B2}">
      <dgm:prSet/>
      <dgm:spPr/>
      <dgm:t>
        <a:bodyPr/>
        <a:lstStyle/>
        <a:p>
          <a:endParaRPr lang="en-US"/>
        </a:p>
      </dgm:t>
    </dgm:pt>
    <dgm:pt modelId="{5F8F6EB0-417B-43BD-AE34-8B362D5C136D}" type="sibTrans" cxnId="{1FD3AA46-58E4-43F9-94ED-171BE28156B2}">
      <dgm:prSet/>
      <dgm:spPr/>
      <dgm:t>
        <a:bodyPr/>
        <a:lstStyle/>
        <a:p>
          <a:endParaRPr lang="en-US"/>
        </a:p>
      </dgm:t>
    </dgm:pt>
    <dgm:pt modelId="{7F9C82FD-5A32-4163-91FE-D7AB0E74C7CF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Evidence gathering</a:t>
          </a:r>
        </a:p>
      </dgm:t>
    </dgm:pt>
    <dgm:pt modelId="{7298B532-B692-45DC-8D99-5E764EFEC976}" type="parTrans" cxnId="{51603473-3190-4EF2-A6BA-73A91C61440C}">
      <dgm:prSet/>
      <dgm:spPr/>
      <dgm:t>
        <a:bodyPr/>
        <a:lstStyle/>
        <a:p>
          <a:endParaRPr lang="en-US"/>
        </a:p>
      </dgm:t>
    </dgm:pt>
    <dgm:pt modelId="{D78489B9-3C45-4604-9404-4F20ED1B96DF}" type="sibTrans" cxnId="{51603473-3190-4EF2-A6BA-73A91C61440C}">
      <dgm:prSet/>
      <dgm:spPr/>
      <dgm:t>
        <a:bodyPr/>
        <a:lstStyle/>
        <a:p>
          <a:endParaRPr lang="en-US"/>
        </a:p>
      </dgm:t>
    </dgm:pt>
    <dgm:pt modelId="{1F2A8CF9-D9E4-4ED6-8D77-F36AF29D55F6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Portfolio</a:t>
          </a:r>
        </a:p>
      </dgm:t>
    </dgm:pt>
    <dgm:pt modelId="{49E706A3-1BFE-4851-92A4-3B8CCE92FEFC}" type="parTrans" cxnId="{971F7DA9-EEBC-4675-9ABB-B786038D78EB}">
      <dgm:prSet/>
      <dgm:spPr/>
      <dgm:t>
        <a:bodyPr/>
        <a:lstStyle/>
        <a:p>
          <a:endParaRPr lang="en-US"/>
        </a:p>
      </dgm:t>
    </dgm:pt>
    <dgm:pt modelId="{28E6B1AB-4ACE-4E27-B0BA-13C32AA098E5}" type="sibTrans" cxnId="{971F7DA9-EEBC-4675-9ABB-B786038D78EB}">
      <dgm:prSet/>
      <dgm:spPr/>
      <dgm:t>
        <a:bodyPr/>
        <a:lstStyle/>
        <a:p>
          <a:endParaRPr lang="en-US"/>
        </a:p>
      </dgm:t>
    </dgm:pt>
    <dgm:pt modelId="{53397267-CE53-451C-9EB9-6D135AAC9908}" type="pres">
      <dgm:prSet presAssocID="{362A9A86-745C-46D2-AC9D-D38B8E602E01}" presName="Name0" presStyleCnt="0">
        <dgm:presLayoutVars>
          <dgm:dir/>
          <dgm:resizeHandles val="exact"/>
        </dgm:presLayoutVars>
      </dgm:prSet>
      <dgm:spPr/>
    </dgm:pt>
    <dgm:pt modelId="{9B2C5C48-080D-4F96-9561-1D2EFD9B67B8}" type="pres">
      <dgm:prSet presAssocID="{2864D2F9-0953-44D3-8F69-CC13759DCA8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D3CEB08F-365C-493C-A9E4-197160246254}" type="pres">
      <dgm:prSet presAssocID="{01DF7D4F-3478-43CA-92DC-81932475FB8B}" presName="sibTrans" presStyleLbl="sibTrans2D1" presStyleIdx="0" presStyleCnt="4"/>
      <dgm:spPr/>
      <dgm:t>
        <a:bodyPr/>
        <a:lstStyle/>
        <a:p>
          <a:endParaRPr lang="en-AU"/>
        </a:p>
      </dgm:t>
    </dgm:pt>
    <dgm:pt modelId="{D63BEA63-8386-4CC8-9904-26477ACF1786}" type="pres">
      <dgm:prSet presAssocID="{01DF7D4F-3478-43CA-92DC-81932475FB8B}" presName="connectorText" presStyleLbl="sibTrans2D1" presStyleIdx="0" presStyleCnt="4"/>
      <dgm:spPr/>
      <dgm:t>
        <a:bodyPr/>
        <a:lstStyle/>
        <a:p>
          <a:endParaRPr lang="en-AU"/>
        </a:p>
      </dgm:t>
    </dgm:pt>
    <dgm:pt modelId="{C885F0D1-6795-42A9-A057-2B82B9FC37BA}" type="pres">
      <dgm:prSet presAssocID="{5E71DB3C-DBE1-44B7-8AE0-7B9D5984B26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138375D-B0BD-42EB-B4A0-5928A4C8B7C1}" type="pres">
      <dgm:prSet presAssocID="{975F1FF0-CC46-4274-8F9A-5993924A80B4}" presName="sibTrans" presStyleLbl="sibTrans2D1" presStyleIdx="1" presStyleCnt="4"/>
      <dgm:spPr/>
      <dgm:t>
        <a:bodyPr/>
        <a:lstStyle/>
        <a:p>
          <a:endParaRPr lang="en-AU"/>
        </a:p>
      </dgm:t>
    </dgm:pt>
    <dgm:pt modelId="{D97AC0F5-3AA1-4099-A710-47299AC9F698}" type="pres">
      <dgm:prSet presAssocID="{975F1FF0-CC46-4274-8F9A-5993924A80B4}" presName="connectorText" presStyleLbl="sibTrans2D1" presStyleIdx="1" presStyleCnt="4"/>
      <dgm:spPr/>
      <dgm:t>
        <a:bodyPr/>
        <a:lstStyle/>
        <a:p>
          <a:endParaRPr lang="en-AU"/>
        </a:p>
      </dgm:t>
    </dgm:pt>
    <dgm:pt modelId="{BD1D3785-98BB-48A0-9D66-7FD1129D020A}" type="pres">
      <dgm:prSet presAssocID="{8BF1FF37-0F5B-484B-9F8A-42DF6DD7F1C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D632800-F54B-4A28-8311-CF67950B2A66}" type="pres">
      <dgm:prSet presAssocID="{5F8F6EB0-417B-43BD-AE34-8B362D5C136D}" presName="sibTrans" presStyleLbl="sibTrans2D1" presStyleIdx="2" presStyleCnt="4"/>
      <dgm:spPr/>
      <dgm:t>
        <a:bodyPr/>
        <a:lstStyle/>
        <a:p>
          <a:endParaRPr lang="en-AU"/>
        </a:p>
      </dgm:t>
    </dgm:pt>
    <dgm:pt modelId="{87B3E993-6891-46B2-88E8-A90074C498FD}" type="pres">
      <dgm:prSet presAssocID="{5F8F6EB0-417B-43BD-AE34-8B362D5C136D}" presName="connectorText" presStyleLbl="sibTrans2D1" presStyleIdx="2" presStyleCnt="4"/>
      <dgm:spPr/>
      <dgm:t>
        <a:bodyPr/>
        <a:lstStyle/>
        <a:p>
          <a:endParaRPr lang="en-AU"/>
        </a:p>
      </dgm:t>
    </dgm:pt>
    <dgm:pt modelId="{8F165893-0813-4428-B1DE-81CF59FE8E13}" type="pres">
      <dgm:prSet presAssocID="{7F9C82FD-5A32-4163-91FE-D7AB0E74C7C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845BC545-74D5-483D-979E-E36D63370DAA}" type="pres">
      <dgm:prSet presAssocID="{D78489B9-3C45-4604-9404-4F20ED1B96DF}" presName="sibTrans" presStyleLbl="sibTrans2D1" presStyleIdx="3" presStyleCnt="4"/>
      <dgm:spPr/>
      <dgm:t>
        <a:bodyPr/>
        <a:lstStyle/>
        <a:p>
          <a:endParaRPr lang="en-AU"/>
        </a:p>
      </dgm:t>
    </dgm:pt>
    <dgm:pt modelId="{AFCAC519-0CC6-49A4-8750-BD641F4070F2}" type="pres">
      <dgm:prSet presAssocID="{D78489B9-3C45-4604-9404-4F20ED1B96DF}" presName="connectorText" presStyleLbl="sibTrans2D1" presStyleIdx="3" presStyleCnt="4"/>
      <dgm:spPr/>
      <dgm:t>
        <a:bodyPr/>
        <a:lstStyle/>
        <a:p>
          <a:endParaRPr lang="en-AU"/>
        </a:p>
      </dgm:t>
    </dgm:pt>
    <dgm:pt modelId="{15A36994-5DD2-4EED-92F4-A10B6E8AF8BC}" type="pres">
      <dgm:prSet presAssocID="{1F2A8CF9-D9E4-4ED6-8D77-F36AF29D55F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C7AE1386-3DEF-4B12-A1F4-9FBDEB8D8601}" type="presOf" srcId="{5F8F6EB0-417B-43BD-AE34-8B362D5C136D}" destId="{87B3E993-6891-46B2-88E8-A90074C498FD}" srcOrd="1" destOrd="0" presId="urn:microsoft.com/office/officeart/2005/8/layout/process1"/>
    <dgm:cxn modelId="{4C3D693A-E097-4346-89DF-A1957E4B0408}" type="presOf" srcId="{01DF7D4F-3478-43CA-92DC-81932475FB8B}" destId="{D63BEA63-8386-4CC8-9904-26477ACF1786}" srcOrd="1" destOrd="0" presId="urn:microsoft.com/office/officeart/2005/8/layout/process1"/>
    <dgm:cxn modelId="{F80806A9-77B8-4DA5-BC97-ECAF0BCCAD64}" type="presOf" srcId="{7F9C82FD-5A32-4163-91FE-D7AB0E74C7CF}" destId="{8F165893-0813-4428-B1DE-81CF59FE8E13}" srcOrd="0" destOrd="0" presId="urn:microsoft.com/office/officeart/2005/8/layout/process1"/>
    <dgm:cxn modelId="{D994490D-46F3-4975-AAA4-9BDFF7BFA398}" type="presOf" srcId="{01DF7D4F-3478-43CA-92DC-81932475FB8B}" destId="{D3CEB08F-365C-493C-A9E4-197160246254}" srcOrd="0" destOrd="0" presId="urn:microsoft.com/office/officeart/2005/8/layout/process1"/>
    <dgm:cxn modelId="{18405F28-3C12-4D87-8A2D-22C6913374A3}" type="presOf" srcId="{975F1FF0-CC46-4274-8F9A-5993924A80B4}" destId="{D97AC0F5-3AA1-4099-A710-47299AC9F698}" srcOrd="1" destOrd="0" presId="urn:microsoft.com/office/officeart/2005/8/layout/process1"/>
    <dgm:cxn modelId="{4B36CCD7-71FE-42C4-9FCE-041F19DA8475}" type="presOf" srcId="{8BF1FF37-0F5B-484B-9F8A-42DF6DD7F1C0}" destId="{BD1D3785-98BB-48A0-9D66-7FD1129D020A}" srcOrd="0" destOrd="0" presId="urn:microsoft.com/office/officeart/2005/8/layout/process1"/>
    <dgm:cxn modelId="{CA72DA54-B6AA-4CEF-B100-C4042CA0B8D0}" type="presOf" srcId="{5E71DB3C-DBE1-44B7-8AE0-7B9D5984B26E}" destId="{C885F0D1-6795-42A9-A057-2B82B9FC37BA}" srcOrd="0" destOrd="0" presId="urn:microsoft.com/office/officeart/2005/8/layout/process1"/>
    <dgm:cxn modelId="{971F7DA9-EEBC-4675-9ABB-B786038D78EB}" srcId="{362A9A86-745C-46D2-AC9D-D38B8E602E01}" destId="{1F2A8CF9-D9E4-4ED6-8D77-F36AF29D55F6}" srcOrd="4" destOrd="0" parTransId="{49E706A3-1BFE-4851-92A4-3B8CCE92FEFC}" sibTransId="{28E6B1AB-4ACE-4E27-B0BA-13C32AA098E5}"/>
    <dgm:cxn modelId="{27D7ABAD-0911-46A7-B6FA-829C520EA6BA}" srcId="{362A9A86-745C-46D2-AC9D-D38B8E602E01}" destId="{5E71DB3C-DBE1-44B7-8AE0-7B9D5984B26E}" srcOrd="1" destOrd="0" parTransId="{9DBEF372-AE8D-488D-B9CE-121AF2AD774C}" sibTransId="{975F1FF0-CC46-4274-8F9A-5993924A80B4}"/>
    <dgm:cxn modelId="{414C6D64-B403-451F-B7C9-92ABD2B6D2A5}" type="presOf" srcId="{5F8F6EB0-417B-43BD-AE34-8B362D5C136D}" destId="{CD632800-F54B-4A28-8311-CF67950B2A66}" srcOrd="0" destOrd="0" presId="urn:microsoft.com/office/officeart/2005/8/layout/process1"/>
    <dgm:cxn modelId="{1FD3AA46-58E4-43F9-94ED-171BE28156B2}" srcId="{362A9A86-745C-46D2-AC9D-D38B8E602E01}" destId="{8BF1FF37-0F5B-484B-9F8A-42DF6DD7F1C0}" srcOrd="2" destOrd="0" parTransId="{E2A67251-FA84-4251-A2F4-133CCEF6E10E}" sibTransId="{5F8F6EB0-417B-43BD-AE34-8B362D5C136D}"/>
    <dgm:cxn modelId="{65F1B4DA-F80E-4329-A227-0A115AE122F1}" type="presOf" srcId="{1F2A8CF9-D9E4-4ED6-8D77-F36AF29D55F6}" destId="{15A36994-5DD2-4EED-92F4-A10B6E8AF8BC}" srcOrd="0" destOrd="0" presId="urn:microsoft.com/office/officeart/2005/8/layout/process1"/>
    <dgm:cxn modelId="{612A1F01-74D4-4131-8CE1-9FD315B1CC2A}" type="presOf" srcId="{D78489B9-3C45-4604-9404-4F20ED1B96DF}" destId="{845BC545-74D5-483D-979E-E36D63370DAA}" srcOrd="0" destOrd="0" presId="urn:microsoft.com/office/officeart/2005/8/layout/process1"/>
    <dgm:cxn modelId="{CB6DE4DB-2E83-423E-BE21-C31E16486623}" type="presOf" srcId="{D78489B9-3C45-4604-9404-4F20ED1B96DF}" destId="{AFCAC519-0CC6-49A4-8750-BD641F4070F2}" srcOrd="1" destOrd="0" presId="urn:microsoft.com/office/officeart/2005/8/layout/process1"/>
    <dgm:cxn modelId="{F718715F-164E-4817-8100-AA74C8B61ED6}" type="presOf" srcId="{2864D2F9-0953-44D3-8F69-CC13759DCA8B}" destId="{9B2C5C48-080D-4F96-9561-1D2EFD9B67B8}" srcOrd="0" destOrd="0" presId="urn:microsoft.com/office/officeart/2005/8/layout/process1"/>
    <dgm:cxn modelId="{459E8539-1E49-4154-9F93-A7B931940F7A}" type="presOf" srcId="{975F1FF0-CC46-4274-8F9A-5993924A80B4}" destId="{E138375D-B0BD-42EB-B4A0-5928A4C8B7C1}" srcOrd="0" destOrd="0" presId="urn:microsoft.com/office/officeart/2005/8/layout/process1"/>
    <dgm:cxn modelId="{7265B3D3-29E7-4BF5-BEF6-62D6A4808F16}" type="presOf" srcId="{362A9A86-745C-46D2-AC9D-D38B8E602E01}" destId="{53397267-CE53-451C-9EB9-6D135AAC9908}" srcOrd="0" destOrd="0" presId="urn:microsoft.com/office/officeart/2005/8/layout/process1"/>
    <dgm:cxn modelId="{51603473-3190-4EF2-A6BA-73A91C61440C}" srcId="{362A9A86-745C-46D2-AC9D-D38B8E602E01}" destId="{7F9C82FD-5A32-4163-91FE-D7AB0E74C7CF}" srcOrd="3" destOrd="0" parTransId="{7298B532-B692-45DC-8D99-5E764EFEC976}" sibTransId="{D78489B9-3C45-4604-9404-4F20ED1B96DF}"/>
    <dgm:cxn modelId="{49008FB1-D620-4E52-88C2-C2FCA0637A28}" srcId="{362A9A86-745C-46D2-AC9D-D38B8E602E01}" destId="{2864D2F9-0953-44D3-8F69-CC13759DCA8B}" srcOrd="0" destOrd="0" parTransId="{B6B20258-0CAF-4199-A2D5-0D6B4C50A47B}" sibTransId="{01DF7D4F-3478-43CA-92DC-81932475FB8B}"/>
    <dgm:cxn modelId="{BE528244-785A-4E4C-90F7-C66C0580FB61}" type="presParOf" srcId="{53397267-CE53-451C-9EB9-6D135AAC9908}" destId="{9B2C5C48-080D-4F96-9561-1D2EFD9B67B8}" srcOrd="0" destOrd="0" presId="urn:microsoft.com/office/officeart/2005/8/layout/process1"/>
    <dgm:cxn modelId="{3E160759-A869-4AF5-899D-074643D52367}" type="presParOf" srcId="{53397267-CE53-451C-9EB9-6D135AAC9908}" destId="{D3CEB08F-365C-493C-A9E4-197160246254}" srcOrd="1" destOrd="0" presId="urn:microsoft.com/office/officeart/2005/8/layout/process1"/>
    <dgm:cxn modelId="{135E5E1F-115D-4D6C-99AF-34234C6BF699}" type="presParOf" srcId="{D3CEB08F-365C-493C-A9E4-197160246254}" destId="{D63BEA63-8386-4CC8-9904-26477ACF1786}" srcOrd="0" destOrd="0" presId="urn:microsoft.com/office/officeart/2005/8/layout/process1"/>
    <dgm:cxn modelId="{099C4EEC-6140-429D-B160-5E4E72CE44EC}" type="presParOf" srcId="{53397267-CE53-451C-9EB9-6D135AAC9908}" destId="{C885F0D1-6795-42A9-A057-2B82B9FC37BA}" srcOrd="2" destOrd="0" presId="urn:microsoft.com/office/officeart/2005/8/layout/process1"/>
    <dgm:cxn modelId="{61381942-6DEF-401F-A107-F658CB36867E}" type="presParOf" srcId="{53397267-CE53-451C-9EB9-6D135AAC9908}" destId="{E138375D-B0BD-42EB-B4A0-5928A4C8B7C1}" srcOrd="3" destOrd="0" presId="urn:microsoft.com/office/officeart/2005/8/layout/process1"/>
    <dgm:cxn modelId="{AADBDCB6-6FCA-456A-BB0C-8F6AEB2DFE92}" type="presParOf" srcId="{E138375D-B0BD-42EB-B4A0-5928A4C8B7C1}" destId="{D97AC0F5-3AA1-4099-A710-47299AC9F698}" srcOrd="0" destOrd="0" presId="urn:microsoft.com/office/officeart/2005/8/layout/process1"/>
    <dgm:cxn modelId="{D6CCC5CD-27F7-4C06-BFBA-2494C06A0C01}" type="presParOf" srcId="{53397267-CE53-451C-9EB9-6D135AAC9908}" destId="{BD1D3785-98BB-48A0-9D66-7FD1129D020A}" srcOrd="4" destOrd="0" presId="urn:microsoft.com/office/officeart/2005/8/layout/process1"/>
    <dgm:cxn modelId="{76C19B06-B5B0-4909-ABB7-000778578314}" type="presParOf" srcId="{53397267-CE53-451C-9EB9-6D135AAC9908}" destId="{CD632800-F54B-4A28-8311-CF67950B2A66}" srcOrd="5" destOrd="0" presId="urn:microsoft.com/office/officeart/2005/8/layout/process1"/>
    <dgm:cxn modelId="{FD4E822C-4807-4317-9B50-08916A8FA5AD}" type="presParOf" srcId="{CD632800-F54B-4A28-8311-CF67950B2A66}" destId="{87B3E993-6891-46B2-88E8-A90074C498FD}" srcOrd="0" destOrd="0" presId="urn:microsoft.com/office/officeart/2005/8/layout/process1"/>
    <dgm:cxn modelId="{E8687BF4-B5F9-4DB3-B260-CFA6DFB36832}" type="presParOf" srcId="{53397267-CE53-451C-9EB9-6D135AAC9908}" destId="{8F165893-0813-4428-B1DE-81CF59FE8E13}" srcOrd="6" destOrd="0" presId="urn:microsoft.com/office/officeart/2005/8/layout/process1"/>
    <dgm:cxn modelId="{D03DA1BD-E518-4E82-997B-E7A1F50F44AF}" type="presParOf" srcId="{53397267-CE53-451C-9EB9-6D135AAC9908}" destId="{845BC545-74D5-483D-979E-E36D63370DAA}" srcOrd="7" destOrd="0" presId="urn:microsoft.com/office/officeart/2005/8/layout/process1"/>
    <dgm:cxn modelId="{1D4333EE-F750-4160-A6EC-523D2F168BBC}" type="presParOf" srcId="{845BC545-74D5-483D-979E-E36D63370DAA}" destId="{AFCAC519-0CC6-49A4-8750-BD641F4070F2}" srcOrd="0" destOrd="0" presId="urn:microsoft.com/office/officeart/2005/8/layout/process1"/>
    <dgm:cxn modelId="{C5FA2F8E-B43E-4A85-A132-3FF1B4BC2434}" type="presParOf" srcId="{53397267-CE53-451C-9EB9-6D135AAC9908}" destId="{15A36994-5DD2-4EED-92F4-A10B6E8AF8BC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6604E-E16A-44F4-A24C-84BF974FD82F}">
      <dsp:nvSpPr>
        <dsp:cNvPr id="0" name=""/>
        <dsp:cNvSpPr/>
      </dsp:nvSpPr>
      <dsp:spPr>
        <a:xfrm>
          <a:off x="616943" y="0"/>
          <a:ext cx="6992031" cy="3253652"/>
        </a:xfrm>
        <a:prstGeom prst="rightArrow">
          <a:avLst/>
        </a:prstGeom>
        <a:pattFill prst="dkVert">
          <a:fgClr>
            <a:schemeClr val="accent2">
              <a:lumMod val="50000"/>
            </a:schemeClr>
          </a:fgClr>
          <a:bgClr>
            <a:schemeClr val="bg1"/>
          </a:bgClr>
        </a:patt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7009E6-6F80-480A-9C84-23B63ABE9F22}">
      <dsp:nvSpPr>
        <dsp:cNvPr id="0" name=""/>
        <dsp:cNvSpPr/>
      </dsp:nvSpPr>
      <dsp:spPr>
        <a:xfrm>
          <a:off x="0" y="976095"/>
          <a:ext cx="1965002" cy="1301460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Literature Review </a:t>
          </a:r>
        </a:p>
      </dsp:txBody>
      <dsp:txXfrm>
        <a:off x="63532" y="1039627"/>
        <a:ext cx="1837938" cy="1174396"/>
      </dsp:txXfrm>
    </dsp:sp>
    <dsp:sp modelId="{5223CE12-4116-4620-855E-8FDA48E8C0E5}">
      <dsp:nvSpPr>
        <dsp:cNvPr id="0" name=""/>
        <dsp:cNvSpPr/>
      </dsp:nvSpPr>
      <dsp:spPr>
        <a:xfrm>
          <a:off x="2088411" y="964213"/>
          <a:ext cx="1965002" cy="1301460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Workshop</a:t>
          </a:r>
        </a:p>
      </dsp:txBody>
      <dsp:txXfrm>
        <a:off x="2151943" y="1027745"/>
        <a:ext cx="1837938" cy="1174396"/>
      </dsp:txXfrm>
    </dsp:sp>
    <dsp:sp modelId="{6B33898C-6FC3-413D-A9C8-CDFD39258C05}">
      <dsp:nvSpPr>
        <dsp:cNvPr id="0" name=""/>
        <dsp:cNvSpPr/>
      </dsp:nvSpPr>
      <dsp:spPr>
        <a:xfrm>
          <a:off x="4172505" y="976095"/>
          <a:ext cx="1965002" cy="1301460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eDelphi</a:t>
          </a:r>
        </a:p>
      </dsp:txBody>
      <dsp:txXfrm>
        <a:off x="4236037" y="1039627"/>
        <a:ext cx="1837938" cy="1174396"/>
      </dsp:txXfrm>
    </dsp:sp>
    <dsp:sp modelId="{B050FF33-ECC6-4127-BDE1-9B17015D7904}">
      <dsp:nvSpPr>
        <dsp:cNvPr id="0" name=""/>
        <dsp:cNvSpPr/>
      </dsp:nvSpPr>
      <dsp:spPr>
        <a:xfrm>
          <a:off x="6256598" y="976095"/>
          <a:ext cx="1965002" cy="1301460"/>
        </a:xfrm>
        <a:prstGeom prst="roundRect">
          <a:avLst/>
        </a:prstGeom>
        <a:solidFill>
          <a:schemeClr val="accent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900" b="1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Implementation</a:t>
          </a:r>
        </a:p>
      </dsp:txBody>
      <dsp:txXfrm>
        <a:off x="6320130" y="1039627"/>
        <a:ext cx="1837938" cy="11743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E96FF-04C9-4994-8D5D-FB27A3F0E153}">
      <dsp:nvSpPr>
        <dsp:cNvPr id="0" name=""/>
        <dsp:cNvSpPr/>
      </dsp:nvSpPr>
      <dsp:spPr>
        <a:xfrm>
          <a:off x="1260487" y="0"/>
          <a:ext cx="4089690" cy="4089690"/>
        </a:xfrm>
        <a:prstGeom prst="triangle">
          <a:avLst/>
        </a:prstGeom>
        <a:solidFill>
          <a:schemeClr val="accent1"/>
        </a:soli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08E949F-B44F-45B0-B326-5D24F771807D}">
      <dsp:nvSpPr>
        <dsp:cNvPr id="0" name=""/>
        <dsp:cNvSpPr/>
      </dsp:nvSpPr>
      <dsp:spPr>
        <a:xfrm>
          <a:off x="3305332" y="409368"/>
          <a:ext cx="2658298" cy="1453756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4100" kern="1200" dirty="0">
              <a:latin typeface="Calibri" panose="020F0502020204030204" pitchFamily="34" charset="0"/>
              <a:cs typeface="Calibri" panose="020F0502020204030204" pitchFamily="34" charset="0"/>
            </a:rPr>
            <a:t>Enhanced</a:t>
          </a:r>
        </a:p>
      </dsp:txBody>
      <dsp:txXfrm>
        <a:off x="3376299" y="480335"/>
        <a:ext cx="2516364" cy="1311822"/>
      </dsp:txXfrm>
    </dsp:sp>
    <dsp:sp modelId="{4D02BA72-6848-452A-B5A1-A581F95A7572}">
      <dsp:nvSpPr>
        <dsp:cNvPr id="0" name=""/>
        <dsp:cNvSpPr/>
      </dsp:nvSpPr>
      <dsp:spPr>
        <a:xfrm>
          <a:off x="3305332" y="2044845"/>
          <a:ext cx="2658298" cy="1453756"/>
        </a:xfrm>
        <a:prstGeom prst="roundRect">
          <a:avLst/>
        </a:prstGeom>
        <a:solidFill>
          <a:schemeClr val="accent5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4100" kern="1200" dirty="0">
              <a:latin typeface="Calibri" panose="020F0502020204030204" pitchFamily="34" charset="0"/>
              <a:cs typeface="Calibri" panose="020F0502020204030204" pitchFamily="34" charset="0"/>
            </a:rPr>
            <a:t>Essential</a:t>
          </a:r>
        </a:p>
      </dsp:txBody>
      <dsp:txXfrm>
        <a:off x="3376299" y="2115812"/>
        <a:ext cx="2516364" cy="13118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2C5C48-080D-4F96-9561-1D2EFD9B67B8}">
      <dsp:nvSpPr>
        <dsp:cNvPr id="0" name=""/>
        <dsp:cNvSpPr/>
      </dsp:nvSpPr>
      <dsp:spPr>
        <a:xfrm>
          <a:off x="4130" y="1647823"/>
          <a:ext cx="1280587" cy="768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Identify Mentor</a:t>
          </a:r>
        </a:p>
      </dsp:txBody>
      <dsp:txXfrm>
        <a:off x="26634" y="1670327"/>
        <a:ext cx="1235579" cy="723344"/>
      </dsp:txXfrm>
    </dsp:sp>
    <dsp:sp modelId="{D3CEB08F-365C-493C-A9E4-197160246254}">
      <dsp:nvSpPr>
        <dsp:cNvPr id="0" name=""/>
        <dsp:cNvSpPr/>
      </dsp:nvSpPr>
      <dsp:spPr>
        <a:xfrm>
          <a:off x="1412777" y="1873207"/>
          <a:ext cx="271484" cy="3175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1412777" y="1936724"/>
        <a:ext cx="190039" cy="190551"/>
      </dsp:txXfrm>
    </dsp:sp>
    <dsp:sp modelId="{C885F0D1-6795-42A9-A057-2B82B9FC37BA}">
      <dsp:nvSpPr>
        <dsp:cNvPr id="0" name=""/>
        <dsp:cNvSpPr/>
      </dsp:nvSpPr>
      <dsp:spPr>
        <a:xfrm>
          <a:off x="1796953" y="1647823"/>
          <a:ext cx="1280587" cy="768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Self Assessment</a:t>
          </a:r>
        </a:p>
      </dsp:txBody>
      <dsp:txXfrm>
        <a:off x="1819457" y="1670327"/>
        <a:ext cx="1235579" cy="723344"/>
      </dsp:txXfrm>
    </dsp:sp>
    <dsp:sp modelId="{E138375D-B0BD-42EB-B4A0-5928A4C8B7C1}">
      <dsp:nvSpPr>
        <dsp:cNvPr id="0" name=""/>
        <dsp:cNvSpPr/>
      </dsp:nvSpPr>
      <dsp:spPr>
        <a:xfrm>
          <a:off x="3205600" y="1873207"/>
          <a:ext cx="271484" cy="3175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3205600" y="1936724"/>
        <a:ext cx="190039" cy="190551"/>
      </dsp:txXfrm>
    </dsp:sp>
    <dsp:sp modelId="{BD1D3785-98BB-48A0-9D66-7FD1129D020A}">
      <dsp:nvSpPr>
        <dsp:cNvPr id="0" name=""/>
        <dsp:cNvSpPr/>
      </dsp:nvSpPr>
      <dsp:spPr>
        <a:xfrm>
          <a:off x="3589777" y="1647823"/>
          <a:ext cx="1280587" cy="768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Action plan</a:t>
          </a:r>
        </a:p>
      </dsp:txBody>
      <dsp:txXfrm>
        <a:off x="3612281" y="1670327"/>
        <a:ext cx="1235579" cy="723344"/>
      </dsp:txXfrm>
    </dsp:sp>
    <dsp:sp modelId="{CD632800-F54B-4A28-8311-CF67950B2A66}">
      <dsp:nvSpPr>
        <dsp:cNvPr id="0" name=""/>
        <dsp:cNvSpPr/>
      </dsp:nvSpPr>
      <dsp:spPr>
        <a:xfrm>
          <a:off x="4998423" y="1873207"/>
          <a:ext cx="271484" cy="3175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4998423" y="1936724"/>
        <a:ext cx="190039" cy="190551"/>
      </dsp:txXfrm>
    </dsp:sp>
    <dsp:sp modelId="{8F165893-0813-4428-B1DE-81CF59FE8E13}">
      <dsp:nvSpPr>
        <dsp:cNvPr id="0" name=""/>
        <dsp:cNvSpPr/>
      </dsp:nvSpPr>
      <dsp:spPr>
        <a:xfrm>
          <a:off x="5382600" y="1647823"/>
          <a:ext cx="1280587" cy="768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Evidence gathering</a:t>
          </a:r>
        </a:p>
      </dsp:txBody>
      <dsp:txXfrm>
        <a:off x="5405104" y="1670327"/>
        <a:ext cx="1235579" cy="723344"/>
      </dsp:txXfrm>
    </dsp:sp>
    <dsp:sp modelId="{845BC545-74D5-483D-979E-E36D63370DAA}">
      <dsp:nvSpPr>
        <dsp:cNvPr id="0" name=""/>
        <dsp:cNvSpPr/>
      </dsp:nvSpPr>
      <dsp:spPr>
        <a:xfrm>
          <a:off x="6791246" y="1873207"/>
          <a:ext cx="271484" cy="3175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6791246" y="1936724"/>
        <a:ext cx="190039" cy="190551"/>
      </dsp:txXfrm>
    </dsp:sp>
    <dsp:sp modelId="{15A36994-5DD2-4EED-92F4-A10B6E8AF8BC}">
      <dsp:nvSpPr>
        <dsp:cNvPr id="0" name=""/>
        <dsp:cNvSpPr/>
      </dsp:nvSpPr>
      <dsp:spPr>
        <a:xfrm>
          <a:off x="7175423" y="1647823"/>
          <a:ext cx="1280587" cy="768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Portfolio</a:t>
          </a:r>
        </a:p>
      </dsp:txBody>
      <dsp:txXfrm>
        <a:off x="7197927" y="1670327"/>
        <a:ext cx="1235579" cy="723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C01F8-7A96-1A42-A5C1-A6293913991B}" type="datetime1">
              <a:rPr lang="en-AU" smtClean="0"/>
              <a:t>27/06/2017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F6A53-947D-664F-86C6-7EA2E2AF7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866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F5882-1633-C84E-BDD4-8A584B4C4483}" type="datetime1">
              <a:rPr lang="en-AU" smtClean="0"/>
              <a:t>27/06/2017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A4F87-D5C2-4945-AFCA-8B793D258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0989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2950"/>
            <a:ext cx="4953000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During</a:t>
            </a:r>
            <a:r>
              <a:rPr lang="en-US" baseline="0" dirty="0"/>
              <a:t> this presentation I will be presenting the process we went through to develop the </a:t>
            </a:r>
            <a:r>
              <a:rPr lang="en-US" baseline="0" dirty="0" err="1"/>
              <a:t>Gerontological</a:t>
            </a:r>
            <a:r>
              <a:rPr lang="en-US" baseline="0" dirty="0"/>
              <a:t> Nursing Competencies and finally the competencies we achieved for use across nursing homes and community care settings. </a:t>
            </a:r>
          </a:p>
          <a:p>
            <a:endParaRPr lang="en-US" baseline="0" dirty="0">
              <a:solidFill>
                <a:srgbClr val="FF0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30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092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563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627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563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28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67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66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362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52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86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07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64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53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363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5786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eDelphi participation rate ranged from 409 in round 1 to 139 in round 5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Profession of respondents registered nurses (57%), managers (30%) academics (13%)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Responses</a:t>
            </a:r>
            <a:r>
              <a:rPr lang="en-A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came from 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countries (90% in Australia).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 half of the participants had postgraduate qualifications or above (56%).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363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881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dirty="0">
                <a:solidFill>
                  <a:schemeClr val="bg1"/>
                </a:solidFill>
              </a:rPr>
              <a:t>At the conclusion of Round two we had a minimal level of agreement of 98% (SD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±</a:t>
            </a:r>
            <a:r>
              <a:rPr lang="en-AU" dirty="0">
                <a:solidFill>
                  <a:schemeClr val="bg1"/>
                </a:solidFill>
              </a:rPr>
              <a:t>2) on the wording of the competencies and domains of practice</a:t>
            </a:r>
            <a:endParaRPr lang="en-AU" dirty="0">
              <a:solidFill>
                <a:schemeClr val="tx1"/>
              </a:solidFill>
            </a:endParaRP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dirty="0">
                <a:solidFill>
                  <a:schemeClr val="tx1"/>
                </a:solidFill>
              </a:rPr>
              <a:t>Determined</a:t>
            </a:r>
            <a:r>
              <a:rPr lang="en-AU" baseline="0" dirty="0">
                <a:solidFill>
                  <a:schemeClr val="tx1"/>
                </a:solidFill>
              </a:rPr>
              <a:t> after 2 rounds that there was only two levels of practice required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baseline="0" dirty="0">
                <a:solidFill>
                  <a:schemeClr val="tx1"/>
                </a:solidFill>
              </a:rPr>
              <a:t>At the completion of the final round we had agreement above 60% for all levels of practice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33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3854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sz="1400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040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513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621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680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3322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A4F87-D5C2-4945-AFCA-8B793D25881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4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8"/>
            <a:ext cx="9144000" cy="68495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5920" y="3274273"/>
            <a:ext cx="6347825" cy="2148899"/>
          </a:xfrm>
        </p:spPr>
        <p:txBody>
          <a:bodyPr lIns="0" tIns="0" anchor="b">
            <a:noAutofit/>
          </a:bodyPr>
          <a:lstStyle>
            <a:lvl1pPr algn="l">
              <a:lnSpc>
                <a:spcPct val="80000"/>
              </a:lnSpc>
              <a:defRPr sz="66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5920" y="5653142"/>
            <a:ext cx="6347825" cy="565927"/>
          </a:xfrm>
        </p:spPr>
        <p:txBody>
          <a:bodyPr lIns="0" tIns="0" anchor="t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7636" y="5233479"/>
            <a:ext cx="1425278" cy="11728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3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596723" y="6417652"/>
            <a:ext cx="2547522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Document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7200" y="6417652"/>
            <a:ext cx="2023724" cy="365125"/>
          </a:xfrm>
          <a:prstGeom prst="rect">
            <a:avLst/>
          </a:prstGeom>
        </p:spPr>
        <p:txBody>
          <a:bodyPr/>
          <a:lstStyle/>
          <a:p>
            <a:fld id="{4956BB43-EB25-9C48-837D-98E6AF077A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92970" y="2375396"/>
            <a:ext cx="5691188" cy="2267483"/>
          </a:xfrm>
        </p:spPr>
        <p:txBody>
          <a:bodyPr lIns="0" tIns="0"/>
          <a:lstStyle>
            <a:lvl1pPr marL="0" indent="0">
              <a:lnSpc>
                <a:spcPct val="80000"/>
              </a:lnSpc>
              <a:buNone/>
              <a:defRPr sz="600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292970" y="4642879"/>
            <a:ext cx="5623504" cy="1690507"/>
          </a:xfrm>
        </p:spPr>
        <p:txBody>
          <a:bodyPr lIns="0" tIns="0">
            <a:normAutofit/>
          </a:bodyPr>
          <a:lstStyle>
            <a:lvl1pPr marL="0" indent="0">
              <a:buNone/>
              <a:defRPr sz="1600" cap="all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AU" dirty="0" err="1"/>
              <a:t>subheadinG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1258" y="5244840"/>
            <a:ext cx="1425278" cy="11728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6691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80831"/>
            <a:ext cx="7279974" cy="308552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700"/>
            </a:lvl2pPr>
            <a:lvl3pPr>
              <a:defRPr sz="1600"/>
            </a:lvl3pPr>
            <a:lvl4pPr>
              <a:defRPr sz="15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Document title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208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80831"/>
            <a:ext cx="3427384" cy="308552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700"/>
            </a:lvl2pPr>
            <a:lvl3pPr>
              <a:defRPr sz="1600"/>
            </a:lvl3pPr>
            <a:lvl4pPr>
              <a:defRPr sz="15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091428" y="2480831"/>
            <a:ext cx="3645747" cy="308552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700"/>
            </a:lvl2pPr>
            <a:lvl3pPr>
              <a:defRPr sz="1600"/>
            </a:lvl3pPr>
            <a:lvl4pPr>
              <a:defRPr sz="15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Document title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355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314293"/>
            <a:ext cx="3427384" cy="851523"/>
          </a:xfrm>
        </p:spPr>
        <p:txBody>
          <a:bodyPr anchor="t">
            <a:normAutofit/>
          </a:bodyPr>
          <a:lstStyle>
            <a:lvl1pPr marL="0" indent="0">
              <a:buNone/>
              <a:defRPr sz="1400" b="1">
                <a:solidFill>
                  <a:srgbClr val="E106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091428" y="1314293"/>
            <a:ext cx="3645747" cy="851523"/>
          </a:xfrm>
        </p:spPr>
        <p:txBody>
          <a:bodyPr anchor="t">
            <a:normAutofit/>
          </a:bodyPr>
          <a:lstStyle>
            <a:lvl1pPr marL="0" indent="0">
              <a:buNone/>
              <a:defRPr sz="1400" b="1">
                <a:solidFill>
                  <a:srgbClr val="E106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410996"/>
            <a:ext cx="7279974" cy="846793"/>
          </a:xfr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2480831"/>
            <a:ext cx="3427384" cy="308552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700"/>
            </a:lvl2pPr>
            <a:lvl3pPr>
              <a:defRPr sz="1600"/>
            </a:lvl3pPr>
            <a:lvl4pPr>
              <a:defRPr sz="15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4091428" y="2480831"/>
            <a:ext cx="3645747" cy="308552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700"/>
            </a:lvl2pPr>
            <a:lvl3pPr>
              <a:defRPr sz="1600"/>
            </a:lvl3pPr>
            <a:lvl4pPr>
              <a:defRPr sz="15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Document title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4878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Document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653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Document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70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436301"/>
            <a:ext cx="5486400" cy="655443"/>
          </a:xfrm>
        </p:spPr>
        <p:txBody>
          <a:bodyPr>
            <a:normAutofit/>
          </a:bodyPr>
          <a:lstStyle>
            <a:lvl1pPr marL="0" indent="0">
              <a:buNone/>
              <a:defRPr sz="12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Document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417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10996"/>
            <a:ext cx="7279974" cy="846793"/>
          </a:xfrm>
          <a:prstGeom prst="rect">
            <a:avLst/>
          </a:prstGeom>
        </p:spPr>
        <p:txBody>
          <a:bodyPr vert="horz" lIns="0" tIns="0" rIns="91440" bIns="45720" rtlCol="0" anchor="t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4873"/>
            <a:ext cx="7279974" cy="3668409"/>
          </a:xfrm>
          <a:prstGeom prst="rect">
            <a:avLst/>
          </a:prstGeom>
        </p:spPr>
        <p:txBody>
          <a:bodyPr vert="horz" lIns="0" tIns="0" rIns="91440" bIns="45720" rtlCol="0">
            <a:normAutofit/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6421235"/>
            <a:ext cx="75360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 descr="UOW_Primary_RGB_Dark Blue.pdf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3947" y="6079153"/>
            <a:ext cx="650057" cy="554057"/>
          </a:xfrm>
          <a:prstGeom prst="rect">
            <a:avLst/>
          </a:prstGeom>
        </p:spPr>
      </p:pic>
      <p:sp>
        <p:nvSpPr>
          <p:cNvPr id="25" name="Footer Placeholder 24"/>
          <p:cNvSpPr>
            <a:spLocks noGrp="1"/>
          </p:cNvSpPr>
          <p:nvPr>
            <p:ph type="ftr" sz="quarter" idx="3"/>
          </p:nvPr>
        </p:nvSpPr>
        <p:spPr>
          <a:xfrm>
            <a:off x="1147430" y="6459548"/>
            <a:ext cx="2895600" cy="190440"/>
          </a:xfrm>
          <a:prstGeom prst="rect">
            <a:avLst/>
          </a:prstGeom>
        </p:spPr>
        <p:txBody>
          <a:bodyPr vert="horz" lIns="0" tIns="0" rIns="91440" bIns="45720" rtlCol="0" anchor="ctr"/>
          <a:lstStyle>
            <a:lvl1pPr algn="l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Document title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4"/>
          </p:nvPr>
        </p:nvSpPr>
        <p:spPr>
          <a:xfrm>
            <a:off x="457201" y="6459548"/>
            <a:ext cx="364539" cy="190440"/>
          </a:xfrm>
          <a:prstGeom prst="rect">
            <a:avLst/>
          </a:prstGeom>
        </p:spPr>
        <p:txBody>
          <a:bodyPr vert="horz" lIns="0" tIns="0" rIns="91440" bIns="45720" rtlCol="0" anchor="ctr"/>
          <a:lstStyle>
            <a:lvl1pPr algn="l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B4246-FDFA-7E4C-A54D-095A75DA82FF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0"/>
    </p:custDataLst>
    <p:extLst>
      <p:ext uri="{BB962C8B-B14F-4D97-AF65-F5344CB8AC3E}">
        <p14:creationId xmlns:p14="http://schemas.microsoft.com/office/powerpoint/2010/main" val="3603392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rgbClr val="0C2340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rgbClr val="0C234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rgbClr val="0C234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rgbClr val="0C234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rgbClr val="0C23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1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chart" Target="../charts/char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21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notesSlide" Target="../notesSlides/notesSlide22.xml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Relationship Id="rId5" Type="http://schemas.openxmlformats.org/officeDocument/2006/relationships/image" Target="../media/image20.jpg"/><Relationship Id="rId4" Type="http://schemas.openxmlformats.org/officeDocument/2006/relationships/hyperlink" Target="http://smah.uow.edu.au/nursing/adhere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16713" y="1740871"/>
            <a:ext cx="6387031" cy="3659326"/>
          </a:xfrm>
        </p:spPr>
        <p:txBody>
          <a:bodyPr lIns="0" tIns="0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6000" spc="-150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Developing Gerontological Nursing Competencies: </a:t>
            </a:r>
            <a:br>
              <a:rPr lang="en-US" sz="6000" spc="-150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</a:br>
            <a:r>
              <a:rPr lang="en-US" sz="6000" spc="-150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An eDelphi Study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02944" y="5792480"/>
            <a:ext cx="6400800" cy="784166"/>
          </a:xfrm>
        </p:spPr>
        <p:txBody>
          <a:bodyPr lIns="0" tIns="0">
            <a:normAutofit/>
          </a:bodyPr>
          <a:lstStyle/>
          <a:p>
            <a:pPr algn="l"/>
            <a:r>
              <a:rPr lang="en-US" sz="2000" dirty="0">
                <a:solidFill>
                  <a:schemeClr val="bg2"/>
                </a:solidFill>
                <a:latin typeface="Corbel" panose="020B0503020204020204" pitchFamily="34" charset="0"/>
                <a:cs typeface="Montserrat"/>
              </a:rPr>
              <a:t>Tracey Osmond, Nicole Britten, Associate Professor Victoria Traynor &amp; Professor Lyn Chenweth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8853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51" y="1301263"/>
            <a:ext cx="5679101" cy="517441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78832" y="424969"/>
            <a:ext cx="8586336" cy="876294"/>
          </a:xfrm>
        </p:spPr>
        <p:txBody>
          <a:bodyPr>
            <a:normAutofit/>
          </a:bodyPr>
          <a:lstStyle/>
          <a:p>
            <a:r>
              <a:rPr lang="en-AU" sz="4000" dirty="0">
                <a:latin typeface="Corbel" panose="020B05030202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Acknowledgement of Country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6245552" y="2813996"/>
            <a:ext cx="2338754" cy="1690507"/>
          </a:xfrm>
        </p:spPr>
        <p:txBody>
          <a:bodyPr>
            <a:normAutofit/>
          </a:bodyPr>
          <a:lstStyle/>
          <a:p>
            <a:r>
              <a:rPr lang="en-A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Dharrawal</a:t>
            </a:r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 People, Illawarra, NSW, Australia</a:t>
            </a:r>
          </a:p>
        </p:txBody>
      </p:sp>
      <p:sp>
        <p:nvSpPr>
          <p:cNvPr id="8" name="AutoShape 2" descr="Image result for map of aboriginal australia"/>
          <p:cNvSpPr>
            <a:spLocks noChangeAspect="1" noChangeArrowheads="1"/>
          </p:cNvSpPr>
          <p:nvPr/>
        </p:nvSpPr>
        <p:spPr bwMode="auto">
          <a:xfrm>
            <a:off x="155575" y="-2560638"/>
            <a:ext cx="5857875" cy="374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9001" y="1096066"/>
            <a:ext cx="2367653" cy="1598166"/>
          </a:xfrm>
          <a:prstGeom prst="rect">
            <a:avLst/>
          </a:prstGeom>
        </p:spPr>
      </p:pic>
      <p:cxnSp>
        <p:nvCxnSpPr>
          <p:cNvPr id="12" name="Straight Connector 11"/>
          <p:cNvCxnSpPr>
            <a:endCxn id="13" idx="7"/>
          </p:cNvCxnSpPr>
          <p:nvPr/>
        </p:nvCxnSpPr>
        <p:spPr>
          <a:xfrm flipH="1">
            <a:off x="5679721" y="3738381"/>
            <a:ext cx="941049" cy="110821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492104" y="4814409"/>
            <a:ext cx="219807" cy="219807"/>
          </a:xfrm>
          <a:prstGeom prst="ellipse">
            <a:avLst/>
          </a:prstGeom>
          <a:solidFill>
            <a:schemeClr val="bg1"/>
          </a:solidFill>
          <a:ln>
            <a:solidFill>
              <a:srgbClr val="0C2340"/>
            </a:solidFill>
          </a:ln>
          <a:effectLst>
            <a:outerShdw blurRad="76200" dist="38100" dir="5400000" sx="105000" sy="105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41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278832" y="424969"/>
            <a:ext cx="8586336" cy="876294"/>
          </a:xfrm>
          <a:prstGeom prst="rect">
            <a:avLst/>
          </a:prstGeom>
        </p:spPr>
        <p:txBody>
          <a:bodyPr vert="horz" lIns="0" tIns="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80000"/>
              </a:lnSpc>
              <a:spcBef>
                <a:spcPct val="20000"/>
              </a:spcBef>
              <a:buFont typeface="Arial"/>
              <a:buNone/>
              <a:defRPr sz="600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4400" dirty="0">
                <a:latin typeface="Corbel" panose="020B05030202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 are we?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135" b="13249"/>
          <a:stretch/>
        </p:blipFill>
        <p:spPr>
          <a:xfrm>
            <a:off x="633984" y="1609344"/>
            <a:ext cx="4754880" cy="47061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292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224" y="1255178"/>
            <a:ext cx="5595320" cy="518905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6334161" y="2819410"/>
            <a:ext cx="2617284" cy="1276482"/>
          </a:xfrm>
        </p:spPr>
        <p:txBody>
          <a:bodyPr>
            <a:normAutofit/>
          </a:bodyPr>
          <a:lstStyle/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University </a:t>
            </a:r>
          </a:p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of wollongong</a:t>
            </a: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278832" y="424969"/>
            <a:ext cx="8586336" cy="876294"/>
          </a:xfrm>
          <a:prstGeom prst="rect">
            <a:avLst/>
          </a:prstGeom>
        </p:spPr>
        <p:txBody>
          <a:bodyPr vert="horz" lIns="0" tIns="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80000"/>
              </a:lnSpc>
              <a:spcBef>
                <a:spcPct val="20000"/>
              </a:spcBef>
              <a:buFont typeface="Arial"/>
              <a:buNone/>
              <a:defRPr sz="600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4400" dirty="0">
                <a:latin typeface="Corbel" panose="020B05030202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 are we?</a:t>
            </a:r>
          </a:p>
        </p:txBody>
      </p:sp>
      <p:cxnSp>
        <p:nvCxnSpPr>
          <p:cNvPr id="14" name="Straight Connector 13"/>
          <p:cNvCxnSpPr>
            <a:endCxn id="15" idx="7"/>
          </p:cNvCxnSpPr>
          <p:nvPr/>
        </p:nvCxnSpPr>
        <p:spPr>
          <a:xfrm flipH="1">
            <a:off x="5679721" y="3974123"/>
            <a:ext cx="1125525" cy="87247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492104" y="4814409"/>
            <a:ext cx="219807" cy="219807"/>
          </a:xfrm>
          <a:prstGeom prst="ellipse">
            <a:avLst/>
          </a:prstGeom>
          <a:solidFill>
            <a:schemeClr val="bg1"/>
          </a:solidFill>
          <a:ln>
            <a:solidFill>
              <a:srgbClr val="0C2340"/>
            </a:solidFill>
          </a:ln>
          <a:effectLst>
            <a:outerShdw blurRad="76200" dist="38100" dir="5400000" sx="105000" sy="105000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508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278832" y="424969"/>
            <a:ext cx="8586336" cy="876294"/>
          </a:xfrm>
          <a:prstGeom prst="rect">
            <a:avLst/>
          </a:prstGeom>
        </p:spPr>
        <p:txBody>
          <a:bodyPr vert="horz" lIns="0" tIns="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80000"/>
              </a:lnSpc>
              <a:spcBef>
                <a:spcPct val="20000"/>
              </a:spcBef>
              <a:buFont typeface="Arial"/>
              <a:buNone/>
              <a:defRPr sz="6000" kern="12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4400" dirty="0">
                <a:latin typeface="Corbel" panose="020B05030202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 are we?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06178"/>
            <a:ext cx="9144000" cy="2845643"/>
          </a:xfrm>
          <a:prstGeom prst="rect">
            <a:avLst/>
          </a:prstGeom>
        </p:spPr>
      </p:pic>
      <p:pic>
        <p:nvPicPr>
          <p:cNvPr id="7" name="Picture 2" descr="Image result for photos of sydney harbou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06178"/>
            <a:ext cx="9143999" cy="442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029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92968" y="450823"/>
            <a:ext cx="8851032" cy="766225"/>
          </a:xfrm>
        </p:spPr>
        <p:txBody>
          <a:bodyPr>
            <a:normAutofit/>
          </a:bodyPr>
          <a:lstStyle/>
          <a:p>
            <a:r>
              <a:rPr lang="en-AU" sz="4400" dirty="0">
                <a:latin typeface="Corbel" panose="020B0503020204020204" pitchFamily="34" charset="0"/>
              </a:rPr>
              <a:t>The Aged Care Collaborative</a:t>
            </a:r>
          </a:p>
        </p:txBody>
      </p:sp>
      <p:sp>
        <p:nvSpPr>
          <p:cNvPr id="5" name="Oval 4"/>
          <p:cNvSpPr/>
          <p:nvPr/>
        </p:nvSpPr>
        <p:spPr>
          <a:xfrm>
            <a:off x="492825" y="1359233"/>
            <a:ext cx="7226135" cy="4946564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4355" y="3769884"/>
            <a:ext cx="2018091" cy="663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8470" y="1894944"/>
            <a:ext cx="1328116" cy="146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9998" y="4926226"/>
            <a:ext cx="28717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2540" y="3732784"/>
            <a:ext cx="3671006" cy="735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/>
          <a:srcRect l="3864" t="24210" r="3376" b="18516"/>
          <a:stretch/>
        </p:blipFill>
        <p:spPr>
          <a:xfrm>
            <a:off x="4011636" y="2028284"/>
            <a:ext cx="2465438" cy="12967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882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92970" y="635497"/>
            <a:ext cx="8597030" cy="1256803"/>
          </a:xfrm>
        </p:spPr>
        <p:txBody>
          <a:bodyPr>
            <a:normAutofit/>
          </a:bodyPr>
          <a:lstStyle/>
          <a:p>
            <a:r>
              <a:rPr lang="en-AU" sz="4400" dirty="0">
                <a:latin typeface="Corbel" panose="020B0503020204020204" pitchFamily="34" charset="0"/>
              </a:rPr>
              <a:t>Aged care in Australia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" y="1905000"/>
            <a:ext cx="84328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does aged care look like in Australia</a:t>
            </a:r>
          </a:p>
          <a:p>
            <a:pPr marL="447675" indent="-447675">
              <a:buFont typeface="Wingdings" panose="05000000000000000000" pitchFamily="2" charset="2"/>
              <a:buChar char="v"/>
            </a:pPr>
            <a:endParaRPr lang="en-AU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7675" indent="-447675"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Australian Bureau of Statistics (ABS 2013) predicts that by 2061 22% of the Australian population is expected to be aged 65 years or over. </a:t>
            </a:r>
          </a:p>
          <a:p>
            <a:pPr marL="447675" indent="-447675">
              <a:buFont typeface="Wingdings" panose="05000000000000000000" pitchFamily="2" charset="2"/>
              <a:buChar char="v"/>
            </a:pPr>
            <a:endParaRPr lang="en-AU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7675" indent="-447675"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Productivity Commission (2017) report the number of registered nurses has remained static</a:t>
            </a:r>
          </a:p>
          <a:p>
            <a:pPr marL="285750" indent="-285750">
              <a:buFont typeface="Wingdings" charset="2"/>
              <a:buChar char="v"/>
            </a:pPr>
            <a:endParaRPr lang="en-AU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charset="2"/>
              <a:buChar char="v"/>
            </a:pPr>
            <a:endParaRPr lang="en-AU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09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321361" y="2264536"/>
            <a:ext cx="44709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7.8%</a:t>
            </a:r>
          </a:p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 Australian population aged 65 and over, or 270,559 people, were in residential aged care at some point over the 2013–14 financial year.</a:t>
            </a: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4072988873"/>
              </p:ext>
            </p:extLst>
          </p:nvPr>
        </p:nvGraphicFramePr>
        <p:xfrm>
          <a:off x="203239" y="1811216"/>
          <a:ext cx="3788470" cy="3395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Content Placeholder 3"/>
          <p:cNvSpPr txBox="1">
            <a:spLocks/>
          </p:cNvSpPr>
          <p:nvPr/>
        </p:nvSpPr>
        <p:spPr>
          <a:xfrm>
            <a:off x="292968" y="450823"/>
            <a:ext cx="8851032" cy="76622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dirty="0">
                <a:solidFill>
                  <a:schemeClr val="bg1"/>
                </a:solidFill>
                <a:latin typeface="Corbel" panose="020B0503020204020204" pitchFamily="34" charset="0"/>
              </a:rPr>
              <a:t>Aged care in Australia </a:t>
            </a:r>
            <a:r>
              <a:rPr lang="en-AU" sz="4400" dirty="0">
                <a:latin typeface="Corbel" panose="020B0503020204020204" pitchFamily="34" charset="0"/>
              </a:rPr>
              <a:t>Collaborative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584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11461" y="3212973"/>
            <a:ext cx="65723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in 3</a:t>
            </a:r>
          </a:p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people in permanent residential aged care at 30 June 2014 (69%) were women. The average age for women was 85.8, compared to 81.6 for men.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428692" y="1943100"/>
            <a:ext cx="3030838" cy="1178051"/>
            <a:chOff x="5989849" y="4068882"/>
            <a:chExt cx="2348247" cy="912736"/>
          </a:xfrm>
        </p:grpSpPr>
        <p:pic>
          <p:nvPicPr>
            <p:cNvPr id="2055" name="Picture 7" descr="C:\Users\tracey.osmond\AppData\Local\Microsoft\Windows\Temporary Internet Files\Content.IE5\2RI8CR31\old-lady[1]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9849" y="4071380"/>
              <a:ext cx="867733" cy="8677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C:\Users\tracey.osmond\AppData\Local\Microsoft\Windows\Temporary Internet Files\Content.IE5\P183JHCH\old-man-2[1]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5360" y="4068882"/>
              <a:ext cx="912736" cy="9127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7" descr="C:\Users\tracey.osmond\AppData\Local\Microsoft\Windows\Temporary Internet Files\Content.IE5\2RI8CR31\old-lady[1]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9454" y="4068882"/>
              <a:ext cx="867733" cy="8677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Content Placeholder 3"/>
          <p:cNvSpPr txBox="1">
            <a:spLocks/>
          </p:cNvSpPr>
          <p:nvPr/>
        </p:nvSpPr>
        <p:spPr>
          <a:xfrm>
            <a:off x="292968" y="450823"/>
            <a:ext cx="8851032" cy="76622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dirty="0">
                <a:solidFill>
                  <a:schemeClr val="bg1"/>
                </a:solidFill>
                <a:latin typeface="Corbel" panose="020B0503020204020204" pitchFamily="34" charset="0"/>
              </a:rPr>
              <a:t>Aged care in Australia </a:t>
            </a:r>
            <a:r>
              <a:rPr lang="en-AU" sz="4400" dirty="0">
                <a:latin typeface="Corbel" panose="020B0503020204020204" pitchFamily="34" charset="0"/>
              </a:rPr>
              <a:t>Collaborative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813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 txBox="1">
            <a:spLocks/>
          </p:cNvSpPr>
          <p:nvPr/>
        </p:nvSpPr>
        <p:spPr>
          <a:xfrm>
            <a:off x="138591" y="163538"/>
            <a:ext cx="8597030" cy="9914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dirty="0">
                <a:solidFill>
                  <a:schemeClr val="bg1"/>
                </a:solidFill>
                <a:latin typeface="Corbel" panose="020B0503020204020204" pitchFamily="34" charset="0"/>
              </a:rPr>
              <a:t>Aged care in Australia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6155" y="1941956"/>
            <a:ext cx="41125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2.4%</a:t>
            </a:r>
          </a:p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 Australian population aged 65 and over, or 83,481 people, received home care at some point over the 2013–14 financial year</a:t>
            </a: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4159837109"/>
              </p:ext>
            </p:extLst>
          </p:nvPr>
        </p:nvGraphicFramePr>
        <p:xfrm>
          <a:off x="237392" y="1333414"/>
          <a:ext cx="4255477" cy="4113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1883763327"/>
              </p:ext>
            </p:extLst>
          </p:nvPr>
        </p:nvGraphicFramePr>
        <p:xfrm>
          <a:off x="387972" y="4598377"/>
          <a:ext cx="4008183" cy="848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5976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 txBox="1">
            <a:spLocks/>
          </p:cNvSpPr>
          <p:nvPr/>
        </p:nvSpPr>
        <p:spPr>
          <a:xfrm>
            <a:off x="138591" y="163538"/>
            <a:ext cx="8597030" cy="9914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dirty="0">
                <a:solidFill>
                  <a:schemeClr val="bg1"/>
                </a:solidFill>
                <a:latin typeface="Corbel" panose="020B0503020204020204" pitchFamily="34" charset="0"/>
              </a:rPr>
              <a:t>Aged care in Australia</a:t>
            </a:r>
          </a:p>
        </p:txBody>
      </p:sp>
      <p:sp>
        <p:nvSpPr>
          <p:cNvPr id="8" name="Rectangle 7"/>
          <p:cNvSpPr/>
          <p:nvPr/>
        </p:nvSpPr>
        <p:spPr>
          <a:xfrm>
            <a:off x="3337277" y="2300465"/>
            <a:ext cx="56045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263,788</a:t>
            </a:r>
          </a:p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Government-</a:t>
            </a:r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subsidised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operational places were available in Australian aged care at 30 June 2014, a 3.5% increase from the previous year</a:t>
            </a: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773357541"/>
              </p:ext>
            </p:extLst>
          </p:nvPr>
        </p:nvGraphicFramePr>
        <p:xfrm>
          <a:off x="244100" y="2283981"/>
          <a:ext cx="2896094" cy="2904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3381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12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724290414"/>
              </p:ext>
            </p:extLst>
          </p:nvPr>
        </p:nvGraphicFramePr>
        <p:xfrm>
          <a:off x="513634" y="1983364"/>
          <a:ext cx="8225919" cy="3253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Content Placeholder 3"/>
          <p:cNvSpPr txBox="1">
            <a:spLocks/>
          </p:cNvSpPr>
          <p:nvPr/>
        </p:nvSpPr>
        <p:spPr>
          <a:xfrm>
            <a:off x="138591" y="163538"/>
            <a:ext cx="8597030" cy="9914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dirty="0">
                <a:solidFill>
                  <a:schemeClr val="bg1"/>
                </a:solidFill>
                <a:latin typeface="Corbel" panose="020B0503020204020204" pitchFamily="34" charset="0"/>
              </a:rPr>
              <a:t>Overview of project activities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10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8624" y="3056217"/>
            <a:ext cx="8455376" cy="2267483"/>
          </a:xfrm>
        </p:spPr>
        <p:txBody>
          <a:bodyPr>
            <a:normAutofit/>
          </a:bodyPr>
          <a:lstStyle/>
          <a:p>
            <a:pPr marL="447675" indent="-4476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International literature review </a:t>
            </a:r>
          </a:p>
          <a:p>
            <a:pPr marL="447675" indent="-4476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Only one published in the USA</a:t>
            </a:r>
          </a:p>
          <a:p>
            <a:pPr marL="447675" indent="-447675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Need identified by the Aged Care Collaborative</a:t>
            </a:r>
          </a:p>
        </p:txBody>
      </p:sp>
      <p:sp>
        <p:nvSpPr>
          <p:cNvPr id="9" name="Arrow: Right 8"/>
          <p:cNvSpPr/>
          <p:nvPr/>
        </p:nvSpPr>
        <p:spPr>
          <a:xfrm>
            <a:off x="909913" y="0"/>
            <a:ext cx="6992031" cy="3253652"/>
          </a:xfrm>
          <a:prstGeom prst="rightArrow">
            <a:avLst/>
          </a:prstGeom>
          <a:pattFill prst="dkVert">
            <a:fgClr>
              <a:schemeClr val="accent2">
                <a:lumMod val="50000"/>
              </a:schemeClr>
            </a:fgClr>
            <a:bgClr>
              <a:schemeClr val="bg1"/>
            </a:bgClr>
          </a:patt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Group 9"/>
          <p:cNvGrpSpPr/>
          <p:nvPr/>
        </p:nvGrpSpPr>
        <p:grpSpPr>
          <a:xfrm>
            <a:off x="292970" y="976095"/>
            <a:ext cx="1980165" cy="1301460"/>
            <a:chOff x="0" y="976095"/>
            <a:chExt cx="1980165" cy="1301460"/>
          </a:xfrm>
          <a:solidFill>
            <a:schemeClr val="accent1">
              <a:lumMod val="75000"/>
            </a:schemeClr>
          </a:solidFill>
        </p:grpSpPr>
        <p:sp>
          <p:nvSpPr>
            <p:cNvPr id="20" name="Rectangle: Rounded Corners 19"/>
            <p:cNvSpPr/>
            <p:nvPr/>
          </p:nvSpPr>
          <p:spPr>
            <a:xfrm>
              <a:off x="0" y="976095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: Rounded Corners 5"/>
            <p:cNvSpPr txBox="1"/>
            <p:nvPr/>
          </p:nvSpPr>
          <p:spPr>
            <a:xfrm>
              <a:off x="63532" y="1039627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2400" b="1" kern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Literature</a:t>
              </a:r>
              <a:r>
                <a:rPr lang="en-AU" sz="2000" b="1" kern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AU" sz="2400" b="1" kern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Review</a:t>
              </a:r>
              <a:r>
                <a:rPr lang="en-AU" sz="2000" b="1" kern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376260" y="964213"/>
            <a:ext cx="1980165" cy="1301460"/>
            <a:chOff x="2083290" y="964213"/>
            <a:chExt cx="1980165" cy="1301460"/>
          </a:xfrm>
          <a:solidFill>
            <a:schemeClr val="accent2">
              <a:lumMod val="75000"/>
              <a:alpha val="30000"/>
            </a:schemeClr>
          </a:solidFill>
        </p:grpSpPr>
        <p:sp>
          <p:nvSpPr>
            <p:cNvPr id="18" name="Rectangle: Rounded Corners 17"/>
            <p:cNvSpPr/>
            <p:nvPr/>
          </p:nvSpPr>
          <p:spPr>
            <a:xfrm>
              <a:off x="2083290" y="964213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angle: Rounded Corners 7"/>
            <p:cNvSpPr txBox="1"/>
            <p:nvPr/>
          </p:nvSpPr>
          <p:spPr>
            <a:xfrm>
              <a:off x="2146822" y="1027745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20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Workshop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455433" y="976095"/>
            <a:ext cx="1980165" cy="1301460"/>
            <a:chOff x="4162463" y="976095"/>
            <a:chExt cx="1980165" cy="1301460"/>
          </a:xfrm>
          <a:solidFill>
            <a:schemeClr val="accent2">
              <a:lumMod val="75000"/>
              <a:alpha val="30000"/>
            </a:schemeClr>
          </a:solidFill>
        </p:grpSpPr>
        <p:sp>
          <p:nvSpPr>
            <p:cNvPr id="16" name="Rectangle: Rounded Corners 15"/>
            <p:cNvSpPr/>
            <p:nvPr/>
          </p:nvSpPr>
          <p:spPr>
            <a:xfrm>
              <a:off x="4162463" y="976095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: Rounded Corners 9"/>
            <p:cNvSpPr txBox="1"/>
            <p:nvPr/>
          </p:nvSpPr>
          <p:spPr>
            <a:xfrm>
              <a:off x="4225995" y="1039627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20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eDelphi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534606" y="976095"/>
            <a:ext cx="1980165" cy="1301460"/>
            <a:chOff x="6241636" y="976095"/>
            <a:chExt cx="1980165" cy="1301460"/>
          </a:xfrm>
          <a:solidFill>
            <a:schemeClr val="accent1">
              <a:lumMod val="50000"/>
              <a:alpha val="28000"/>
            </a:schemeClr>
          </a:solidFill>
        </p:grpSpPr>
        <p:sp>
          <p:nvSpPr>
            <p:cNvPr id="14" name="Rectangle: Rounded Corners 13"/>
            <p:cNvSpPr/>
            <p:nvPr/>
          </p:nvSpPr>
          <p:spPr>
            <a:xfrm>
              <a:off x="6241636" y="976095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: Rounded Corners 11"/>
            <p:cNvSpPr txBox="1"/>
            <p:nvPr/>
          </p:nvSpPr>
          <p:spPr>
            <a:xfrm>
              <a:off x="6305168" y="1039627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2000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Implementation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0459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90605" y="2461843"/>
            <a:ext cx="6501504" cy="3160898"/>
          </a:xfrm>
        </p:spPr>
        <p:txBody>
          <a:bodyPr>
            <a:normAutofit/>
          </a:bodyPr>
          <a:lstStyle/>
          <a:p>
            <a:pPr marL="536575" indent="-536575"/>
            <a:endParaRPr lang="en-AU" dirty="0"/>
          </a:p>
          <a:p>
            <a:pPr marL="536575" indent="-536575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Face to face stakeholders</a:t>
            </a:r>
          </a:p>
          <a:p>
            <a:pPr marL="536575" indent="-536575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AU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6575" indent="-536575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Reviewed findings from literature review</a:t>
            </a:r>
          </a:p>
          <a:p>
            <a:pPr marL="536575" indent="-536575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AU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6575" indent="-536575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Conclusion drafted list of 11 core competencies and 33 domains of practice</a:t>
            </a:r>
          </a:p>
          <a:p>
            <a:endParaRPr lang="en-AU" dirty="0"/>
          </a:p>
        </p:txBody>
      </p:sp>
      <p:sp>
        <p:nvSpPr>
          <p:cNvPr id="6" name="Arrow: Right 5"/>
          <p:cNvSpPr/>
          <p:nvPr/>
        </p:nvSpPr>
        <p:spPr>
          <a:xfrm>
            <a:off x="909913" y="0"/>
            <a:ext cx="6992031" cy="3253652"/>
          </a:xfrm>
          <a:prstGeom prst="rightArrow">
            <a:avLst/>
          </a:prstGeom>
          <a:pattFill prst="dkVert">
            <a:fgClr>
              <a:schemeClr val="accent2">
                <a:lumMod val="50000"/>
              </a:schemeClr>
            </a:fgClr>
            <a:bgClr>
              <a:schemeClr val="bg1"/>
            </a:bgClr>
          </a:patt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7" name="Group 6"/>
          <p:cNvGrpSpPr/>
          <p:nvPr/>
        </p:nvGrpSpPr>
        <p:grpSpPr>
          <a:xfrm>
            <a:off x="292970" y="976095"/>
            <a:ext cx="1980165" cy="1301460"/>
            <a:chOff x="0" y="976095"/>
            <a:chExt cx="1980165" cy="1301460"/>
          </a:xfrm>
          <a:solidFill>
            <a:schemeClr val="accent1">
              <a:lumMod val="75000"/>
              <a:alpha val="30000"/>
            </a:schemeClr>
          </a:solidFill>
        </p:grpSpPr>
        <p:sp>
          <p:nvSpPr>
            <p:cNvPr id="8" name="Rectangle: Rounded Corners 7"/>
            <p:cNvSpPr/>
            <p:nvPr/>
          </p:nvSpPr>
          <p:spPr>
            <a:xfrm>
              <a:off x="0" y="976095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: Rounded Corners 5"/>
            <p:cNvSpPr txBox="1"/>
            <p:nvPr/>
          </p:nvSpPr>
          <p:spPr>
            <a:xfrm>
              <a:off x="63532" y="1039627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2000" b="1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Literature Review 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376260" y="964213"/>
            <a:ext cx="1980165" cy="1301460"/>
            <a:chOff x="2083290" y="964213"/>
            <a:chExt cx="1980165" cy="1301460"/>
          </a:xfrm>
          <a:solidFill>
            <a:schemeClr val="accent2">
              <a:lumMod val="75000"/>
            </a:schemeClr>
          </a:solidFill>
        </p:grpSpPr>
        <p:sp>
          <p:nvSpPr>
            <p:cNvPr id="11" name="Rectangle: Rounded Corners 10"/>
            <p:cNvSpPr/>
            <p:nvPr/>
          </p:nvSpPr>
          <p:spPr>
            <a:xfrm>
              <a:off x="2083290" y="964213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: Rounded Corners 7"/>
            <p:cNvSpPr txBox="1"/>
            <p:nvPr/>
          </p:nvSpPr>
          <p:spPr>
            <a:xfrm>
              <a:off x="2146822" y="1027745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2400" b="1" kern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Workshop</a:t>
              </a:r>
              <a:endParaRPr lang="en-AU" sz="2800" b="1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455433" y="976095"/>
            <a:ext cx="1980165" cy="1301460"/>
            <a:chOff x="4162463" y="976095"/>
            <a:chExt cx="1980165" cy="1301460"/>
          </a:xfrm>
          <a:solidFill>
            <a:schemeClr val="accent2">
              <a:lumMod val="75000"/>
              <a:alpha val="30000"/>
            </a:schemeClr>
          </a:solidFill>
        </p:grpSpPr>
        <p:sp>
          <p:nvSpPr>
            <p:cNvPr id="14" name="Rectangle: Rounded Corners 13"/>
            <p:cNvSpPr/>
            <p:nvPr/>
          </p:nvSpPr>
          <p:spPr>
            <a:xfrm>
              <a:off x="4162463" y="976095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: Rounded Corners 9"/>
            <p:cNvSpPr txBox="1"/>
            <p:nvPr/>
          </p:nvSpPr>
          <p:spPr>
            <a:xfrm>
              <a:off x="4225995" y="1039627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20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eDelphi</a:t>
              </a:r>
              <a:endParaRPr lang="en-AU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534606" y="976095"/>
            <a:ext cx="1980165" cy="1301460"/>
            <a:chOff x="6241636" y="976095"/>
            <a:chExt cx="1980165" cy="1301460"/>
          </a:xfrm>
          <a:solidFill>
            <a:schemeClr val="accent1">
              <a:lumMod val="50000"/>
              <a:alpha val="30000"/>
            </a:schemeClr>
          </a:solidFill>
        </p:grpSpPr>
        <p:sp>
          <p:nvSpPr>
            <p:cNvPr id="17" name="Rectangle: Rounded Corners 16"/>
            <p:cNvSpPr/>
            <p:nvPr/>
          </p:nvSpPr>
          <p:spPr>
            <a:xfrm>
              <a:off x="6241636" y="976095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ectangle: Rounded Corners 11"/>
            <p:cNvSpPr txBox="1"/>
            <p:nvPr/>
          </p:nvSpPr>
          <p:spPr>
            <a:xfrm>
              <a:off x="6305168" y="1039627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2000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Implementation</a:t>
              </a:r>
              <a:endParaRPr lang="en-AU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906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15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rrow: Right 4"/>
          <p:cNvSpPr/>
          <p:nvPr/>
        </p:nvSpPr>
        <p:spPr>
          <a:xfrm>
            <a:off x="909913" y="0"/>
            <a:ext cx="6992031" cy="3253652"/>
          </a:xfrm>
          <a:prstGeom prst="rightArrow">
            <a:avLst/>
          </a:prstGeom>
          <a:pattFill prst="dkVert">
            <a:fgClr>
              <a:schemeClr val="accent2">
                <a:lumMod val="50000"/>
              </a:schemeClr>
            </a:fgClr>
            <a:bgClr>
              <a:schemeClr val="bg1"/>
            </a:bgClr>
          </a:patt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Group 7"/>
          <p:cNvGrpSpPr/>
          <p:nvPr/>
        </p:nvGrpSpPr>
        <p:grpSpPr>
          <a:xfrm>
            <a:off x="292970" y="976095"/>
            <a:ext cx="1980165" cy="1301460"/>
            <a:chOff x="0" y="976095"/>
            <a:chExt cx="1980165" cy="1301460"/>
          </a:xfrm>
          <a:solidFill>
            <a:schemeClr val="accent1">
              <a:lumMod val="75000"/>
              <a:alpha val="30000"/>
            </a:schemeClr>
          </a:solidFill>
        </p:grpSpPr>
        <p:sp>
          <p:nvSpPr>
            <p:cNvPr id="9" name="Rectangle: Rounded Corners 8"/>
            <p:cNvSpPr/>
            <p:nvPr/>
          </p:nvSpPr>
          <p:spPr>
            <a:xfrm>
              <a:off x="0" y="976095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5"/>
            <p:cNvSpPr txBox="1"/>
            <p:nvPr/>
          </p:nvSpPr>
          <p:spPr>
            <a:xfrm>
              <a:off x="63532" y="1039627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2000" b="1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Literature</a:t>
              </a:r>
              <a:r>
                <a:rPr lang="en-AU" b="1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AU" sz="2000" b="1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Review</a:t>
              </a:r>
              <a:r>
                <a:rPr lang="en-AU" b="1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376260" y="964213"/>
            <a:ext cx="1980165" cy="1301460"/>
            <a:chOff x="2083290" y="964213"/>
            <a:chExt cx="1980165" cy="1301460"/>
          </a:xfrm>
          <a:solidFill>
            <a:schemeClr val="accent2">
              <a:lumMod val="75000"/>
              <a:alpha val="30000"/>
            </a:schemeClr>
          </a:solidFill>
        </p:grpSpPr>
        <p:sp>
          <p:nvSpPr>
            <p:cNvPr id="12" name="Rectangle: Rounded Corners 11"/>
            <p:cNvSpPr/>
            <p:nvPr/>
          </p:nvSpPr>
          <p:spPr>
            <a:xfrm>
              <a:off x="2083290" y="964213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7"/>
            <p:cNvSpPr txBox="1"/>
            <p:nvPr/>
          </p:nvSpPr>
          <p:spPr>
            <a:xfrm>
              <a:off x="2146822" y="1027745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2000" b="1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Workshop</a:t>
              </a:r>
              <a:endParaRPr lang="en-AU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455433" y="976095"/>
            <a:ext cx="1980165" cy="1301460"/>
            <a:chOff x="4162463" y="976095"/>
            <a:chExt cx="1980165" cy="1301460"/>
          </a:xfrm>
          <a:solidFill>
            <a:schemeClr val="accent2">
              <a:lumMod val="75000"/>
            </a:schemeClr>
          </a:solidFill>
        </p:grpSpPr>
        <p:sp>
          <p:nvSpPr>
            <p:cNvPr id="15" name="Rectangle: Rounded Corners 14"/>
            <p:cNvSpPr/>
            <p:nvPr/>
          </p:nvSpPr>
          <p:spPr>
            <a:xfrm>
              <a:off x="4162463" y="976095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tangle: Rounded Corners 9"/>
            <p:cNvSpPr txBox="1"/>
            <p:nvPr/>
          </p:nvSpPr>
          <p:spPr>
            <a:xfrm>
              <a:off x="4225995" y="1039627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2400" b="1" kern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eDelphi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34606" y="976095"/>
            <a:ext cx="1980165" cy="1301460"/>
            <a:chOff x="6241636" y="976095"/>
            <a:chExt cx="1980165" cy="1301460"/>
          </a:xfrm>
          <a:solidFill>
            <a:schemeClr val="accent1">
              <a:lumMod val="50000"/>
              <a:alpha val="30000"/>
            </a:schemeClr>
          </a:solidFill>
        </p:grpSpPr>
        <p:sp>
          <p:nvSpPr>
            <p:cNvPr id="18" name="Rectangle: Rounded Corners 17"/>
            <p:cNvSpPr/>
            <p:nvPr/>
          </p:nvSpPr>
          <p:spPr>
            <a:xfrm>
              <a:off x="6241636" y="976095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angle: Rounded Corners 11"/>
            <p:cNvSpPr txBox="1"/>
            <p:nvPr/>
          </p:nvSpPr>
          <p:spPr>
            <a:xfrm>
              <a:off x="6305168" y="1039627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2000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Implementation</a:t>
              </a:r>
              <a:endParaRPr lang="en-AU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Content Placeholder 3"/>
          <p:cNvSpPr>
            <a:spLocks noGrp="1"/>
          </p:cNvSpPr>
          <p:nvPr>
            <p:ph sz="quarter" idx="13"/>
          </p:nvPr>
        </p:nvSpPr>
        <p:spPr>
          <a:xfrm>
            <a:off x="690605" y="2461843"/>
            <a:ext cx="6501504" cy="3160898"/>
          </a:xfrm>
        </p:spPr>
        <p:txBody>
          <a:bodyPr>
            <a:normAutofit/>
          </a:bodyPr>
          <a:lstStyle/>
          <a:p>
            <a:pPr marL="536575" indent="-536575"/>
            <a:endParaRPr lang="en-AU" dirty="0"/>
          </a:p>
          <a:p>
            <a:pPr marL="447675" indent="-447675">
              <a:spcBef>
                <a:spcPts val="1800"/>
              </a:spcBef>
              <a:buClr>
                <a:schemeClr val="accent3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study is using the principles of a eDelphi</a:t>
            </a:r>
          </a:p>
          <a:p>
            <a:pPr marL="536575" indent="-536575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AU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7675" indent="-447675">
              <a:spcBef>
                <a:spcPts val="1800"/>
              </a:spcBef>
              <a:buClr>
                <a:schemeClr val="accent3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Sample recruited using snowball technique</a:t>
            </a:r>
          </a:p>
          <a:p>
            <a:pPr marL="536575" indent="-536575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AU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7675" indent="-447675">
              <a:spcBef>
                <a:spcPts val="1800"/>
              </a:spcBef>
              <a:buClr>
                <a:schemeClr val="accent3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Circulated using Survey Monkey</a:t>
            </a:r>
          </a:p>
          <a:p>
            <a:endParaRPr lang="en-A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539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022592" y="4940585"/>
            <a:ext cx="2020824" cy="1906518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  <a:effectLst/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16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138591" y="163538"/>
            <a:ext cx="8597030" cy="9914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dirty="0">
                <a:solidFill>
                  <a:schemeClr val="bg1"/>
                </a:solidFill>
                <a:latin typeface="Corbel" panose="020B0503020204020204" pitchFamily="34" charset="0"/>
              </a:rPr>
              <a:t>Rounds of eDelphi</a:t>
            </a:r>
          </a:p>
        </p:txBody>
      </p:sp>
      <p:sp>
        <p:nvSpPr>
          <p:cNvPr id="2" name="Rectangle 1"/>
          <p:cNvSpPr/>
          <p:nvPr/>
        </p:nvSpPr>
        <p:spPr>
          <a:xfrm>
            <a:off x="853440" y="1355482"/>
            <a:ext cx="2674620" cy="5105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Delphi round 1</a:t>
            </a:r>
          </a:p>
        </p:txBody>
      </p:sp>
      <p:sp>
        <p:nvSpPr>
          <p:cNvPr id="7" name="Rectangle 6"/>
          <p:cNvSpPr/>
          <p:nvPr/>
        </p:nvSpPr>
        <p:spPr>
          <a:xfrm>
            <a:off x="853440" y="2362423"/>
            <a:ext cx="2674620" cy="5105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Delphi round 2</a:t>
            </a:r>
          </a:p>
        </p:txBody>
      </p:sp>
      <p:sp>
        <p:nvSpPr>
          <p:cNvPr id="8" name="Rectangle 7"/>
          <p:cNvSpPr/>
          <p:nvPr/>
        </p:nvSpPr>
        <p:spPr>
          <a:xfrm>
            <a:off x="853440" y="3396233"/>
            <a:ext cx="2674620" cy="5105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Delphi round 3</a:t>
            </a:r>
          </a:p>
        </p:txBody>
      </p:sp>
      <p:sp>
        <p:nvSpPr>
          <p:cNvPr id="9" name="Rectangle 8"/>
          <p:cNvSpPr/>
          <p:nvPr/>
        </p:nvSpPr>
        <p:spPr>
          <a:xfrm>
            <a:off x="853440" y="4430044"/>
            <a:ext cx="2674620" cy="510540"/>
          </a:xfrm>
          <a:prstGeom prst="rect">
            <a:avLst/>
          </a:prstGeom>
          <a:solidFill>
            <a:srgbClr val="8CB68C"/>
          </a:solidFill>
          <a:ln>
            <a:noFill/>
          </a:ln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Delphi round 4</a:t>
            </a:r>
          </a:p>
        </p:txBody>
      </p:sp>
      <p:sp>
        <p:nvSpPr>
          <p:cNvPr id="10" name="Rectangle 9"/>
          <p:cNvSpPr/>
          <p:nvPr/>
        </p:nvSpPr>
        <p:spPr>
          <a:xfrm>
            <a:off x="853440" y="5436985"/>
            <a:ext cx="2674620" cy="510540"/>
          </a:xfrm>
          <a:prstGeom prst="rect">
            <a:avLst/>
          </a:prstGeom>
          <a:solidFill>
            <a:srgbClr val="639768"/>
          </a:solidFill>
          <a:ln>
            <a:noFill/>
          </a:ln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Delphi round 5</a:t>
            </a:r>
          </a:p>
        </p:txBody>
      </p:sp>
      <p:sp>
        <p:nvSpPr>
          <p:cNvPr id="4" name="Arrow: Down 3"/>
          <p:cNvSpPr/>
          <p:nvPr/>
        </p:nvSpPr>
        <p:spPr>
          <a:xfrm>
            <a:off x="2011680" y="2008929"/>
            <a:ext cx="243840" cy="21336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Arrow: Down 10"/>
          <p:cNvSpPr/>
          <p:nvPr/>
        </p:nvSpPr>
        <p:spPr>
          <a:xfrm>
            <a:off x="2010918" y="3024413"/>
            <a:ext cx="243840" cy="21336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Arrow: Down 11"/>
          <p:cNvSpPr/>
          <p:nvPr/>
        </p:nvSpPr>
        <p:spPr>
          <a:xfrm>
            <a:off x="2011680" y="4058479"/>
            <a:ext cx="243840" cy="21336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Arrow: Down 12"/>
          <p:cNvSpPr/>
          <p:nvPr/>
        </p:nvSpPr>
        <p:spPr>
          <a:xfrm>
            <a:off x="2026158" y="5105115"/>
            <a:ext cx="243840" cy="21336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4168139" y="1154960"/>
            <a:ext cx="4646677" cy="10338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Core competencies and domains of practice</a:t>
            </a:r>
          </a:p>
          <a:p>
            <a:pPr marL="342900" indent="-342900">
              <a:buAutoNum type="arabicPeriod"/>
            </a:pPr>
            <a:r>
              <a:rPr lang="en-A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Content analysis and finalise</a:t>
            </a:r>
          </a:p>
          <a:p>
            <a:pPr marL="342900" indent="-342900">
              <a:buAutoNum type="arabicPeriod"/>
            </a:pPr>
            <a:r>
              <a:rPr lang="en-A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Attempt consensus on the statements 95% agreement gained.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68138" y="2284127"/>
            <a:ext cx="4646678" cy="7402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Determine levels of practice for domains of practice (Essential, enhanced and expert)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68135" y="3195711"/>
            <a:ext cx="4646681" cy="862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 participants outcome from Delphi round 2</a:t>
            </a:r>
          </a:p>
          <a:p>
            <a:r>
              <a:rPr lang="en-A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Determine levels of practice for domains of practice (Essential, enhanced and expert)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68140" y="4153581"/>
            <a:ext cx="4646676" cy="1069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 participants outcome from Delphi round 3</a:t>
            </a:r>
          </a:p>
          <a:p>
            <a:r>
              <a:rPr lang="en-A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Determine level of practice (Essential, enhanced and expert). Achieve 60% agreement on level of practice on 27 domains of practice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68136" y="5318475"/>
            <a:ext cx="4646680" cy="829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Finalise 9 domains of practice that we do not have 60% agreement on</a:t>
            </a:r>
          </a:p>
          <a:p>
            <a:r>
              <a:rPr lang="en-A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Levels of practice modified (essential and enhanced)</a:t>
            </a:r>
          </a:p>
        </p:txBody>
      </p:sp>
      <p:sp>
        <p:nvSpPr>
          <p:cNvPr id="20" name="Arrow: Down 19"/>
          <p:cNvSpPr/>
          <p:nvPr/>
        </p:nvSpPr>
        <p:spPr>
          <a:xfrm rot="16200000">
            <a:off x="3726179" y="1504073"/>
            <a:ext cx="243840" cy="21336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Arrow: Down 20"/>
          <p:cNvSpPr/>
          <p:nvPr/>
        </p:nvSpPr>
        <p:spPr>
          <a:xfrm rot="16200000">
            <a:off x="3726179" y="2511014"/>
            <a:ext cx="243840" cy="21336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Arrow: Down 21"/>
          <p:cNvSpPr/>
          <p:nvPr/>
        </p:nvSpPr>
        <p:spPr>
          <a:xfrm rot="16200000">
            <a:off x="3726177" y="3544824"/>
            <a:ext cx="243840" cy="21336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Arrow: Down 22"/>
          <p:cNvSpPr/>
          <p:nvPr/>
        </p:nvSpPr>
        <p:spPr>
          <a:xfrm rot="16200000">
            <a:off x="3726177" y="4578635"/>
            <a:ext cx="243840" cy="21336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Arrow: Down 23"/>
          <p:cNvSpPr/>
          <p:nvPr/>
        </p:nvSpPr>
        <p:spPr>
          <a:xfrm rot="16200000">
            <a:off x="3726177" y="5585576"/>
            <a:ext cx="243840" cy="21336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63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835245"/>
              </p:ext>
            </p:extLst>
          </p:nvPr>
        </p:nvGraphicFramePr>
        <p:xfrm>
          <a:off x="650632" y="1568065"/>
          <a:ext cx="7789983" cy="3580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6383">
                  <a:extLst>
                    <a:ext uri="{9D8B030D-6E8A-4147-A177-3AD203B41FA5}">
                      <a16:colId xmlns="" xmlns:a16="http://schemas.microsoft.com/office/drawing/2014/main" val="1580521938"/>
                    </a:ext>
                  </a:extLst>
                </a:gridCol>
                <a:gridCol w="1921929">
                  <a:extLst>
                    <a:ext uri="{9D8B030D-6E8A-4147-A177-3AD203B41FA5}">
                      <a16:colId xmlns="" xmlns:a16="http://schemas.microsoft.com/office/drawing/2014/main" val="3554956243"/>
                    </a:ext>
                  </a:extLst>
                </a:gridCol>
                <a:gridCol w="2008233">
                  <a:extLst>
                    <a:ext uri="{9D8B030D-6E8A-4147-A177-3AD203B41FA5}">
                      <a16:colId xmlns="" xmlns:a16="http://schemas.microsoft.com/office/drawing/2014/main" val="1791874904"/>
                    </a:ext>
                  </a:extLst>
                </a:gridCol>
                <a:gridCol w="2013438">
                  <a:extLst>
                    <a:ext uri="{9D8B030D-6E8A-4147-A177-3AD203B41FA5}">
                      <a16:colId xmlns="" xmlns:a16="http://schemas.microsoft.com/office/drawing/2014/main" val="225404307"/>
                    </a:ext>
                  </a:extLst>
                </a:gridCol>
              </a:tblGrid>
              <a:tr h="9960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Survey Number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230" marR="96230" marT="48115" marB="4811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Number of Respondents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230" marR="96230" marT="48115" marB="481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Number of emails sent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Response rate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41258804"/>
                  </a:ext>
                </a:extLst>
              </a:tr>
              <a:tr h="480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Pilot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230" marR="96230" marT="48115" marB="4811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230" marR="96230" marT="48115" marB="481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36%</a:t>
                      </a:r>
                      <a:endParaRPr lang="en-A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9100942"/>
                  </a:ext>
                </a:extLst>
              </a:tr>
              <a:tr h="480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230" marR="96230" marT="48115" marB="4811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409</a:t>
                      </a:r>
                      <a:endParaRPr lang="en-A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230" marR="96230" marT="48115" marB="481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502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81%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7524860"/>
                  </a:ext>
                </a:extLst>
              </a:tr>
              <a:tr h="480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230" marR="96230" marT="48115" marB="4811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247</a:t>
                      </a:r>
                      <a:endParaRPr lang="en-A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230" marR="96230" marT="48115" marB="481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619</a:t>
                      </a:r>
                      <a:endParaRPr lang="en-A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40%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21624088"/>
                  </a:ext>
                </a:extLst>
              </a:tr>
              <a:tr h="480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230" marR="96230" marT="48115" marB="4811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146</a:t>
                      </a:r>
                      <a:endParaRPr lang="en-A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230" marR="96230" marT="48115" marB="481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692</a:t>
                      </a:r>
                      <a:endParaRPr lang="en-A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21%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65056209"/>
                  </a:ext>
                </a:extLst>
              </a:tr>
              <a:tr h="480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A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230" marR="96230" marT="48115" marB="4811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139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230" marR="96230" marT="48115" marB="481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692</a:t>
                      </a:r>
                      <a:endParaRPr lang="en-A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20%</a:t>
                      </a:r>
                      <a:endParaRPr lang="en-A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4086923515"/>
                  </a:ext>
                </a:extLst>
              </a:tr>
            </a:tbl>
          </a:graphicData>
        </a:graphic>
      </p:graphicFrame>
      <p:sp>
        <p:nvSpPr>
          <p:cNvPr id="9" name="Content Placeholder 3"/>
          <p:cNvSpPr txBox="1">
            <a:spLocks/>
          </p:cNvSpPr>
          <p:nvPr/>
        </p:nvSpPr>
        <p:spPr>
          <a:xfrm>
            <a:off x="138591" y="163538"/>
            <a:ext cx="8597030" cy="9914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dirty="0">
                <a:solidFill>
                  <a:schemeClr val="bg1"/>
                </a:solidFill>
                <a:latin typeface="Corbel" panose="020B0503020204020204" pitchFamily="34" charset="0"/>
              </a:rPr>
              <a:t>eDelphi Responses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5033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18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132649"/>
            <a:ext cx="86868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2313" indent="-722313">
              <a:spcBef>
                <a:spcPts val="1800"/>
              </a:spcBef>
              <a:buClr>
                <a:schemeClr val="accent3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endParaRPr lang="en-AU" sz="2400" dirty="0">
              <a:solidFill>
                <a:schemeClr val="bg1"/>
              </a:solidFill>
            </a:endParaRPr>
          </a:p>
          <a:p>
            <a:pPr marL="536575" indent="-536575">
              <a:spcBef>
                <a:spcPts val="1800"/>
              </a:spcBef>
              <a:buClr>
                <a:schemeClr val="accent3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Participation rate range 409 Round 1 to 139 round 5 </a:t>
            </a:r>
          </a:p>
          <a:p>
            <a:pPr marL="536575" indent="-536575">
              <a:spcBef>
                <a:spcPts val="1800"/>
              </a:spcBef>
              <a:buClr>
                <a:schemeClr val="accent3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 Half the participants had post graduate qualification (57%)</a:t>
            </a: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138591" y="163538"/>
            <a:ext cx="8597030" cy="9914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dirty="0">
                <a:solidFill>
                  <a:schemeClr val="bg1"/>
                </a:solidFill>
                <a:latin typeface="Corbel" panose="020B0503020204020204" pitchFamily="34" charset="0"/>
              </a:rPr>
              <a:t>Participant demographics</a:t>
            </a:r>
          </a:p>
        </p:txBody>
      </p:sp>
      <p:graphicFrame>
        <p:nvGraphicFramePr>
          <p:cNvPr id="5" name="Chart 4">
            <a:extLst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1224502"/>
              </p:ext>
            </p:extLst>
          </p:nvPr>
        </p:nvGraphicFramePr>
        <p:xfrm>
          <a:off x="691298" y="3251596"/>
          <a:ext cx="4962157" cy="3052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55053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138591" y="163538"/>
            <a:ext cx="8597030" cy="9914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dirty="0">
                <a:solidFill>
                  <a:schemeClr val="bg1"/>
                </a:solidFill>
                <a:latin typeface="Corbel" panose="020B0503020204020204" pitchFamily="34" charset="0"/>
              </a:rPr>
              <a:t>Participant demographics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000769"/>
            <a:ext cx="686679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2313" indent="-722313">
              <a:spcBef>
                <a:spcPts val="1800"/>
              </a:spcBef>
              <a:buClr>
                <a:schemeClr val="accent3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endParaRPr lang="en-AU" sz="2400" dirty="0">
              <a:solidFill>
                <a:schemeClr val="bg1"/>
              </a:solidFill>
            </a:endParaRPr>
          </a:p>
          <a:p>
            <a:pPr>
              <a:spcBef>
                <a:spcPts val="1800"/>
              </a:spcBef>
              <a:buClr>
                <a:schemeClr val="accent3">
                  <a:lumMod val="90000"/>
                  <a:lumOff val="10000"/>
                </a:schemeClr>
              </a:buClr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Respondents came from 10 countries:</a:t>
            </a:r>
          </a:p>
          <a:p>
            <a:pPr marL="800100" lvl="1" indent="-342900">
              <a:spcBef>
                <a:spcPts val="1800"/>
              </a:spcBef>
              <a:buClr>
                <a:schemeClr val="accent3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Australia: 93%  (n=369)</a:t>
            </a:r>
          </a:p>
          <a:p>
            <a:pPr marL="800100" lvl="1" indent="-342900">
              <a:spcBef>
                <a:spcPts val="1800"/>
              </a:spcBef>
              <a:buClr>
                <a:schemeClr val="accent3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United Kingdom: 2.5%  (n=10)</a:t>
            </a:r>
          </a:p>
          <a:p>
            <a:pPr marL="800100" lvl="1" indent="-342900">
              <a:spcBef>
                <a:spcPts val="1800"/>
              </a:spcBef>
              <a:buClr>
                <a:schemeClr val="accent3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USA: 2%  (n=8)</a:t>
            </a:r>
          </a:p>
          <a:p>
            <a:pPr marL="800100" lvl="1" indent="-342900">
              <a:spcBef>
                <a:spcPts val="1800"/>
              </a:spcBef>
              <a:buClr>
                <a:schemeClr val="accent3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Zealand: 1%  (n=3)</a:t>
            </a:r>
          </a:p>
          <a:p>
            <a:pPr marL="800100" lvl="1" indent="-342900">
              <a:spcBef>
                <a:spcPts val="1800"/>
              </a:spcBef>
              <a:buClr>
                <a:schemeClr val="accent3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 countries: Austria, china, India, Netherlands, United Republic of Tanzania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4124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20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938" y="2108635"/>
            <a:ext cx="877472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Level of agreement of 98% (SD±2) on the wording of the competencies</a:t>
            </a:r>
          </a:p>
          <a:p>
            <a:pPr marL="447675" indent="-447675"/>
            <a:endParaRPr lang="en-AU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7675" indent="-447675"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Went from three levels of practice to two Essential and enhanced</a:t>
            </a:r>
          </a:p>
          <a:p>
            <a:pPr marL="447675" indent="-447675"/>
            <a:endParaRPr lang="en-AU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7675" indent="-447675"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Minimum level of agreement on level of practice being 60%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138591" y="163538"/>
            <a:ext cx="8597030" cy="9914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dirty="0">
                <a:solidFill>
                  <a:schemeClr val="bg1"/>
                </a:solidFill>
                <a:latin typeface="Corbel" panose="020B0503020204020204" pitchFamily="34" charset="0"/>
              </a:rPr>
              <a:t>Results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9035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21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69168382"/>
              </p:ext>
            </p:extLst>
          </p:nvPr>
        </p:nvGraphicFramePr>
        <p:xfrm>
          <a:off x="316523" y="1310864"/>
          <a:ext cx="8528538" cy="511684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6552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733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1723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CORE COMPETENCIES</a:t>
                      </a:r>
                    </a:p>
                  </a:txBody>
                  <a:tcPr marL="98533" marR="98533" marT="49266" marB="49266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772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8533" marR="98533" marT="49266" marB="4926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Living well for older people across communities and groups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533" marR="98533" marT="49266" marB="4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191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8533" marR="98533" marT="49266" marB="4926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Maximising health outcomes</a:t>
                      </a:r>
                      <a:endParaRPr lang="en-AU" sz="2000" b="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533" marR="98533" marT="49266" marB="4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72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8533" marR="98533" marT="49266" marB="4926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Communication effectively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533" marR="98533" marT="49266" marB="4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72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98533" marR="98533" marT="49266" marB="4926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Facilitating transitions in care	</a:t>
                      </a:r>
                      <a:endParaRPr lang="en-AU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533" marR="98533" marT="49266" marB="4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76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8533" marR="98533" marT="49266" marB="4926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Facilitating choices within legal and ethical frameworks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533" marR="98533" marT="49266" marB="4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172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8533" marR="98533" marT="49266" marB="4926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Partnering with family carers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533" marR="98533" marT="49266" marB="4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327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8533" marR="98533" marT="49266" marB="4926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Promoting mental health and psychological wellbeing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533" marR="98533" marT="49266" marB="4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172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98533" marR="98533" marT="49266" marB="4926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Providing evidence-based dementia care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533" marR="98533" marT="49266" marB="4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172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98533" marR="98533" marT="49266" marB="4926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Providing optimal pain management	 </a:t>
                      </a:r>
                      <a:endParaRPr lang="en-AU" sz="2000" b="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533" marR="98533" marT="49266" marB="4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4558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98533" marR="98533" marT="49266" marB="4926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Providing palliative care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533" marR="98533" marT="49266" marB="4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172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98533" marR="98533" marT="49266" marB="4926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Enabling access to technology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8533" marR="98533" marT="49266" marB="492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Content Placeholder 3"/>
          <p:cNvSpPr txBox="1">
            <a:spLocks/>
          </p:cNvSpPr>
          <p:nvPr/>
        </p:nvSpPr>
        <p:spPr>
          <a:xfrm>
            <a:off x="138591" y="163538"/>
            <a:ext cx="8597030" cy="9914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dirty="0">
                <a:solidFill>
                  <a:schemeClr val="bg1"/>
                </a:solidFill>
                <a:latin typeface="Corbel" panose="020B0503020204020204" pitchFamily="34" charset="0"/>
              </a:rPr>
              <a:t>Core competencies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235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/>
              <a:pPr/>
              <a:t>22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4274703562"/>
              </p:ext>
            </p:extLst>
          </p:nvPr>
        </p:nvGraphicFramePr>
        <p:xfrm>
          <a:off x="601719" y="1698171"/>
          <a:ext cx="7224119" cy="4089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ontent Placeholder 3"/>
          <p:cNvSpPr txBox="1">
            <a:spLocks/>
          </p:cNvSpPr>
          <p:nvPr/>
        </p:nvSpPr>
        <p:spPr>
          <a:xfrm>
            <a:off x="138591" y="163538"/>
            <a:ext cx="8597030" cy="9914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dirty="0">
                <a:solidFill>
                  <a:schemeClr val="bg1"/>
                </a:solidFill>
                <a:latin typeface="Corbel" panose="020B0503020204020204" pitchFamily="34" charset="0"/>
              </a:rPr>
              <a:t>Levels of practice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792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Arrow: Right 5"/>
          <p:cNvSpPr/>
          <p:nvPr/>
        </p:nvSpPr>
        <p:spPr>
          <a:xfrm>
            <a:off x="909913" y="0"/>
            <a:ext cx="6992031" cy="3253652"/>
          </a:xfrm>
          <a:prstGeom prst="rightArrow">
            <a:avLst/>
          </a:prstGeom>
          <a:pattFill prst="dkVert">
            <a:fgClr>
              <a:schemeClr val="accent2">
                <a:lumMod val="50000"/>
              </a:schemeClr>
            </a:fgClr>
            <a:bgClr>
              <a:schemeClr val="bg1"/>
            </a:bgClr>
          </a:patt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7" name="Group 6"/>
          <p:cNvGrpSpPr/>
          <p:nvPr/>
        </p:nvGrpSpPr>
        <p:grpSpPr>
          <a:xfrm>
            <a:off x="292970" y="976095"/>
            <a:ext cx="1980165" cy="1301460"/>
            <a:chOff x="0" y="976095"/>
            <a:chExt cx="1980165" cy="1301460"/>
          </a:xfrm>
          <a:solidFill>
            <a:schemeClr val="accent1">
              <a:lumMod val="75000"/>
              <a:alpha val="30000"/>
            </a:schemeClr>
          </a:solidFill>
        </p:grpSpPr>
        <p:sp>
          <p:nvSpPr>
            <p:cNvPr id="8" name="Rectangle: Rounded Corners 7"/>
            <p:cNvSpPr/>
            <p:nvPr/>
          </p:nvSpPr>
          <p:spPr>
            <a:xfrm>
              <a:off x="0" y="976095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: Rounded Corners 5"/>
            <p:cNvSpPr txBox="1"/>
            <p:nvPr/>
          </p:nvSpPr>
          <p:spPr>
            <a:xfrm>
              <a:off x="63532" y="1039627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b="1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Literature Review 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376260" y="964213"/>
            <a:ext cx="1980165" cy="1301460"/>
            <a:chOff x="2083290" y="964213"/>
            <a:chExt cx="1980165" cy="1301460"/>
          </a:xfrm>
          <a:solidFill>
            <a:schemeClr val="accent2">
              <a:lumMod val="75000"/>
              <a:alpha val="30000"/>
            </a:schemeClr>
          </a:solidFill>
        </p:grpSpPr>
        <p:sp>
          <p:nvSpPr>
            <p:cNvPr id="11" name="Rectangle: Rounded Corners 10"/>
            <p:cNvSpPr/>
            <p:nvPr/>
          </p:nvSpPr>
          <p:spPr>
            <a:xfrm>
              <a:off x="2083290" y="964213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: Rounded Corners 7"/>
            <p:cNvSpPr txBox="1"/>
            <p:nvPr/>
          </p:nvSpPr>
          <p:spPr>
            <a:xfrm>
              <a:off x="2146822" y="1027745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b="1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Workshop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455433" y="976095"/>
            <a:ext cx="1980165" cy="1301460"/>
            <a:chOff x="4162463" y="976095"/>
            <a:chExt cx="1980165" cy="1301460"/>
          </a:xfrm>
          <a:solidFill>
            <a:schemeClr val="accent2">
              <a:lumMod val="75000"/>
              <a:alpha val="30000"/>
            </a:schemeClr>
          </a:solidFill>
        </p:grpSpPr>
        <p:sp>
          <p:nvSpPr>
            <p:cNvPr id="14" name="Rectangle: Rounded Corners 13"/>
            <p:cNvSpPr/>
            <p:nvPr/>
          </p:nvSpPr>
          <p:spPr>
            <a:xfrm>
              <a:off x="4162463" y="976095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: Rounded Corners 9"/>
            <p:cNvSpPr txBox="1"/>
            <p:nvPr/>
          </p:nvSpPr>
          <p:spPr>
            <a:xfrm>
              <a:off x="4225995" y="1039627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b="1" kern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eDelphi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534606" y="976095"/>
            <a:ext cx="2298498" cy="1301460"/>
            <a:chOff x="6241636" y="976095"/>
            <a:chExt cx="1980165" cy="1301460"/>
          </a:xfrm>
          <a:solidFill>
            <a:schemeClr val="accent1">
              <a:lumMod val="50000"/>
            </a:schemeClr>
          </a:solidFill>
        </p:grpSpPr>
        <p:sp>
          <p:nvSpPr>
            <p:cNvPr id="17" name="Rectangle: Rounded Corners 16"/>
            <p:cNvSpPr/>
            <p:nvPr/>
          </p:nvSpPr>
          <p:spPr>
            <a:xfrm>
              <a:off x="6241636" y="976095"/>
              <a:ext cx="1980165" cy="13014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ectangle: Rounded Corners 11"/>
            <p:cNvSpPr txBox="1"/>
            <p:nvPr/>
          </p:nvSpPr>
          <p:spPr>
            <a:xfrm>
              <a:off x="6305168" y="1039627"/>
              <a:ext cx="1853101" cy="117439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AU" sz="2400" kern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Implementation</a:t>
              </a:r>
              <a:endParaRPr lang="en-AU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237186964"/>
              </p:ext>
            </p:extLst>
          </p:nvPr>
        </p:nvGraphicFramePr>
        <p:xfrm>
          <a:off x="356502" y="2119376"/>
          <a:ext cx="846014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4898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r="10945"/>
          <a:stretch/>
        </p:blipFill>
        <p:spPr>
          <a:xfrm>
            <a:off x="2480925" y="1579702"/>
            <a:ext cx="6663076" cy="602117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7B4246-FDFA-7E4C-A54D-095A75DA82FF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24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1415974"/>
            <a:ext cx="54336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2000" b="1" dirty="0">
              <a:solidFill>
                <a:schemeClr val="bg1"/>
              </a:solidFill>
            </a:endParaRPr>
          </a:p>
          <a:p>
            <a:endParaRPr lang="en-AU" sz="2000" b="1" dirty="0">
              <a:solidFill>
                <a:schemeClr val="bg1"/>
              </a:solidFill>
            </a:endParaRPr>
          </a:p>
          <a:p>
            <a:pPr marL="536575" indent="-536575"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Trial implementation through the five not for profit aged care facilities</a:t>
            </a:r>
          </a:p>
          <a:p>
            <a:pPr marL="536575" indent="-536575">
              <a:buFont typeface="Wingdings" panose="05000000000000000000" pitchFamily="2" charset="2"/>
              <a:buChar char="v"/>
            </a:pPr>
            <a:endParaRPr lang="en-AU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6575" indent="-536575"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Website development</a:t>
            </a:r>
          </a:p>
          <a:p>
            <a:pPr marL="536575" indent="-536575">
              <a:buFont typeface="Wingdings" panose="05000000000000000000" pitchFamily="2" charset="2"/>
              <a:buChar char="v"/>
            </a:pPr>
            <a:endParaRPr lang="en-AU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6575" indent="-536575"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Promotion of resource</a:t>
            </a:r>
          </a:p>
          <a:p>
            <a:pPr marL="536575" indent="-536575">
              <a:buFont typeface="Wingdings" panose="05000000000000000000" pitchFamily="2" charset="2"/>
              <a:buChar char="v"/>
            </a:pPr>
            <a:endParaRPr lang="en-AU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6575" indent="-536575"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Publications </a:t>
            </a:r>
          </a:p>
          <a:p>
            <a:pPr marL="536575" indent="-536575">
              <a:buFont typeface="Wingdings" panose="05000000000000000000" pitchFamily="2" charset="2"/>
              <a:buChar char="v"/>
            </a:pPr>
            <a:endParaRPr lang="en-AU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6575" indent="-536575"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 from implementation trial will be out mid 2018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AU" sz="1600" b="1" dirty="0">
              <a:solidFill>
                <a:schemeClr val="bg1"/>
              </a:solidFill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138591" y="163538"/>
            <a:ext cx="8597030" cy="9914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400" dirty="0">
                <a:solidFill>
                  <a:schemeClr val="bg1"/>
                </a:solidFill>
                <a:latin typeface="Corbel" panose="020B0503020204020204" pitchFamily="34" charset="0"/>
              </a:rPr>
              <a:t>Where to from here?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530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101444" y="5023262"/>
            <a:ext cx="1721922" cy="165067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773944"/>
              </p:ext>
            </p:extLst>
          </p:nvPr>
        </p:nvGraphicFramePr>
        <p:xfrm>
          <a:off x="189497" y="984793"/>
          <a:ext cx="8752279" cy="5498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98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601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7523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44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Name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Organisation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Position</a:t>
                      </a:r>
                      <a:endParaRPr lang="en-AU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44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Kris Rice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Anglicare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GM</a:t>
                      </a:r>
                      <a:r>
                        <a:rPr lang="en-AU" sz="1800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Quality and Service Support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44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Tracey Osmond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Scalabrini Village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Director, Clinical Governance and Quality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44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Jolan Stokes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HammondCare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Hammond College Manager, Health and Hospitals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44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Susie Pairman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HammondCare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RN Professional Development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44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Toni Donaghy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Uniting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Learning @ Uniting Lead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44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Carolyn Moir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BaptistCare 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Care Improvement Consultant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44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Donna Lennon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BaptistCare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Care Improvement Consultant</a:t>
                      </a: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44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Mary McConachie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Anglicare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Quality and Compliance Manager - Residential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44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Elaine Griffin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Scalabrini Village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Director,</a:t>
                      </a:r>
                      <a:r>
                        <a:rPr lang="en-AU" sz="1800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People, Learning and Culture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4412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Invitees </a:t>
                      </a:r>
                      <a:endParaRPr lang="en-AU" sz="20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20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44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Victoria Traynor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UoW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Associate Professor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744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Nicole Britten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UoW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Project Manager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5655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Lynn Chenoweth </a:t>
                      </a:r>
                      <a:endParaRPr lang="en-AU" sz="20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UNSW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7313" indent="-87313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Professor of Nursing, Centre for Healthy Brain Ageing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30930" marR="309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Content Placeholder 3"/>
          <p:cNvSpPr txBox="1">
            <a:spLocks/>
          </p:cNvSpPr>
          <p:nvPr/>
        </p:nvSpPr>
        <p:spPr>
          <a:xfrm>
            <a:off x="138591" y="163538"/>
            <a:ext cx="8597030" cy="99142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600" dirty="0">
                <a:solidFill>
                  <a:schemeClr val="bg1"/>
                </a:solidFill>
                <a:latin typeface="Corbel" panose="020B0503020204020204" pitchFamily="34" charset="0"/>
              </a:rPr>
              <a:t>Nursing in aged care collaborative members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646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Speech Bubble: Oval 5"/>
          <p:cNvSpPr/>
          <p:nvPr/>
        </p:nvSpPr>
        <p:spPr>
          <a:xfrm flipH="1">
            <a:off x="1859132" y="1154960"/>
            <a:ext cx="4779412" cy="4188318"/>
          </a:xfrm>
          <a:prstGeom prst="wedgeEllipseCallout">
            <a:avLst>
              <a:gd name="adj1" fmla="val -39965"/>
              <a:gd name="adj2" fmla="val 55295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2744631" y="2486114"/>
            <a:ext cx="3427569" cy="217732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C23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Questions and </a:t>
            </a:r>
          </a:p>
          <a:p>
            <a:pPr marL="0" indent="0">
              <a:buNone/>
            </a:pPr>
            <a:r>
              <a:rPr lang="en-AU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comments…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474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6BB43-EB25-9C48-837D-98E6AF077A13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27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1999985" y="5652055"/>
            <a:ext cx="2822331" cy="661348"/>
          </a:xfrm>
        </p:spPr>
        <p:txBody>
          <a:bodyPr>
            <a:normAutofit/>
          </a:bodyPr>
          <a:lstStyle/>
          <a:p>
            <a:r>
              <a:rPr lang="en-AU" sz="2400" dirty="0">
                <a:latin typeface="Corbel" panose="020B0503020204020204" pitchFamily="34" charset="0"/>
              </a:rPr>
              <a:t>adhere.org.au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285" y="0"/>
            <a:ext cx="4134584" cy="10656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r="1186"/>
          <a:stretch/>
        </p:blipFill>
        <p:spPr>
          <a:xfrm>
            <a:off x="1999985" y="1471928"/>
            <a:ext cx="5145699" cy="40758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26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6356" y="5840361"/>
            <a:ext cx="7772400" cy="65362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4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4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Aged and Dementia Health Research  and Education (</a:t>
            </a:r>
            <a:r>
              <a:rPr lang="en-US" sz="2400" spc="-15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ADHERe</a:t>
            </a:r>
            <a:r>
              <a:rPr lang="en-US" sz="2400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)</a:t>
            </a:r>
            <a:endParaRPr lang="en-US" sz="2400" spc="-1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6356" y="2109019"/>
            <a:ext cx="352675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Tracey Osmond </a:t>
            </a:r>
            <a:r>
              <a:rPr lang="en-US" sz="1400" spc="-15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FACN, </a:t>
            </a:r>
            <a:r>
              <a:rPr lang="en-US" sz="1400" spc="-150" dirty="0" smtClean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AFACHSM</a:t>
            </a:r>
          </a:p>
          <a:p>
            <a:r>
              <a:rPr lang="en-US" sz="1400" spc="-150" dirty="0" smtClean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RN,  GradCert Experiential Learning, MEd</a:t>
            </a:r>
          </a:p>
          <a:p>
            <a:endParaRPr lang="en-US" spc="-150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r>
              <a:rPr lang="en-US" spc="-150" dirty="0" smtClean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Director Clinical Governance and Quality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4" y="3577595"/>
            <a:ext cx="3095625" cy="571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11213" y="1725561"/>
            <a:ext cx="36723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Associate Professor Victoria Traynor</a:t>
            </a:r>
            <a:b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of Nursing</a:t>
            </a:r>
            <a:b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Sciences Building 41</a:t>
            </a:r>
            <a:b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of Wollongong</a:t>
            </a:r>
            <a:b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Northfields Avenue</a:t>
            </a:r>
            <a:b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Wollongong</a:t>
            </a:r>
            <a:b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NSW 2522</a:t>
            </a:r>
            <a:b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+61 (0)2 4221 3471</a:t>
            </a:r>
            <a:b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pc="-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victoria_traynor@uow.edu.au</a:t>
            </a:r>
            <a:endParaRPr lang="en-A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717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NVjYHWlW"/>
  <p:tag name="ARTICULATE_SLIDE_THUMBNAIL_REFRESH" val="1"/>
  <p:tag name="ARTICULATE_SLIDE_COUNT" val="27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2016 UOW Brand">
      <a:majorFont>
        <a:latin typeface="Times New Roman"/>
        <a:ea typeface=""/>
        <a:cs typeface=""/>
      </a:majorFont>
      <a:minorFont>
        <a:latin typeface="Montserrat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1884</TotalTime>
  <Words>992</Words>
  <Application>Microsoft Office PowerPoint</Application>
  <PresentationFormat>On-screen Show (4:3)</PresentationFormat>
  <Paragraphs>279</Paragraphs>
  <Slides>28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Developing Gerontological Nursing Competencies:  An eDelphi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Aged and Dementia Health Research  and Education (ADHERe)</vt:lpstr>
    </vt:vector>
  </TitlesOfParts>
  <Company>UOW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UOW 2016 template</dc:title>
  <dc:creator>Victoria</dc:creator>
  <cp:lastModifiedBy>Tracey Osmond</cp:lastModifiedBy>
  <cp:revision>145</cp:revision>
  <cp:lastPrinted>2016-01-28T23:16:16Z</cp:lastPrinted>
  <dcterms:created xsi:type="dcterms:W3CDTF">2016-01-22T04:47:59Z</dcterms:created>
  <dcterms:modified xsi:type="dcterms:W3CDTF">2017-06-26T22:56:33Z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D9C310AC-508E-40F3-8189-FECACD2DEC76</vt:lpwstr>
  </property>
  <property fmtid="{D5CDD505-2E9C-101B-9397-08002B2CF9AE}" pid="3" name="ArticulatePath">
    <vt:lpwstr>Edinburgh GNC conference presentation_nb_150617_tlo_2190617</vt:lpwstr>
  </property>
</Properties>
</file>