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handoutMasterIdLst>
    <p:handoutMasterId r:id="rId54"/>
  </p:handoutMasterIdLst>
  <p:sldIdLst>
    <p:sldId id="342" r:id="rId2"/>
    <p:sldId id="343" r:id="rId3"/>
    <p:sldId id="337" r:id="rId4"/>
    <p:sldId id="297" r:id="rId5"/>
    <p:sldId id="267" r:id="rId6"/>
    <p:sldId id="277" r:id="rId7"/>
    <p:sldId id="324" r:id="rId8"/>
    <p:sldId id="325" r:id="rId9"/>
    <p:sldId id="303" r:id="rId10"/>
    <p:sldId id="305" r:id="rId11"/>
    <p:sldId id="310" r:id="rId12"/>
    <p:sldId id="311" r:id="rId13"/>
    <p:sldId id="339" r:id="rId14"/>
    <p:sldId id="312" r:id="rId15"/>
    <p:sldId id="340" r:id="rId16"/>
    <p:sldId id="313" r:id="rId17"/>
    <p:sldId id="318" r:id="rId18"/>
    <p:sldId id="320" r:id="rId19"/>
    <p:sldId id="317" r:id="rId20"/>
    <p:sldId id="293" r:id="rId21"/>
    <p:sldId id="269" r:id="rId22"/>
    <p:sldId id="270" r:id="rId23"/>
    <p:sldId id="271" r:id="rId24"/>
    <p:sldId id="276" r:id="rId25"/>
    <p:sldId id="272" r:id="rId26"/>
    <p:sldId id="273" r:id="rId27"/>
    <p:sldId id="286" r:id="rId28"/>
    <p:sldId id="341" r:id="rId29"/>
    <p:sldId id="295" r:id="rId30"/>
    <p:sldId id="300" r:id="rId31"/>
    <p:sldId id="292" r:id="rId32"/>
    <p:sldId id="335" r:id="rId33"/>
    <p:sldId id="316" r:id="rId34"/>
    <p:sldId id="301" r:id="rId35"/>
    <p:sldId id="302" r:id="rId36"/>
    <p:sldId id="327" r:id="rId37"/>
    <p:sldId id="328" r:id="rId38"/>
    <p:sldId id="329" r:id="rId39"/>
    <p:sldId id="308" r:id="rId40"/>
    <p:sldId id="331" r:id="rId41"/>
    <p:sldId id="314" r:id="rId42"/>
    <p:sldId id="336" r:id="rId43"/>
    <p:sldId id="332" r:id="rId44"/>
    <p:sldId id="333" r:id="rId45"/>
    <p:sldId id="294" r:id="rId46"/>
    <p:sldId id="321" r:id="rId47"/>
    <p:sldId id="322" r:id="rId48"/>
    <p:sldId id="326" r:id="rId49"/>
    <p:sldId id="334" r:id="rId50"/>
    <p:sldId id="323" r:id="rId51"/>
    <p:sldId id="344" r:id="rId52"/>
  </p:sldIdLst>
  <p:sldSz cx="9144000" cy="6858000" type="screen4x3"/>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0066"/>
    <a:srgbClr val="FF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7959" autoAdjust="0"/>
  </p:normalViewPr>
  <p:slideViewPr>
    <p:cSldViewPr>
      <p:cViewPr varScale="1">
        <p:scale>
          <a:sx n="70" d="100"/>
          <a:sy n="70" d="100"/>
        </p:scale>
        <p:origin x="-1374" y="-10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image" Target="../media/image3.emf"/><Relationship Id="rId4"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image" Target="../media/image17.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image" Target="../media/image17.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image" Target="../media/image17.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image" Target="../media/image17.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0.emf"/><Relationship Id="rId1" Type="http://schemas.openxmlformats.org/officeDocument/2006/relationships/image" Target="../media/image49.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59.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63.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7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0D439E94-CCBB-4A5C-AB26-78D946CA2897}" type="datetimeFigureOut">
              <a:rPr kumimoji="1" lang="ja-JP" altLang="en-US" smtClean="0"/>
              <a:pPr/>
              <a:t>2014/11/17</a:t>
            </a:fld>
            <a:endParaRPr kumimoji="1" lang="ja-JP" altLang="en-US"/>
          </a:p>
        </p:txBody>
      </p:sp>
      <p:sp>
        <p:nvSpPr>
          <p:cNvPr id="4" name="フッター プレースホルダー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C801E135-04AE-4765-932F-AF7AA6409CEE}" type="slidenum">
              <a:rPr kumimoji="1" lang="ja-JP" altLang="en-US" smtClean="0"/>
              <a:pPr/>
              <a:t>‹#›</a:t>
            </a:fld>
            <a:endParaRPr kumimoji="1" lang="ja-JP" altLang="en-US"/>
          </a:p>
        </p:txBody>
      </p:sp>
    </p:spTree>
    <p:extLst>
      <p:ext uri="{BB962C8B-B14F-4D97-AF65-F5344CB8AC3E}">
        <p14:creationId xmlns:p14="http://schemas.microsoft.com/office/powerpoint/2010/main" xmlns="" val="24662699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768CDCB6-E91A-4532-A6EF-E75BEA4320AD}" type="datetimeFigureOut">
              <a:rPr kumimoji="1" lang="ja-JP" altLang="en-US" smtClean="0"/>
              <a:pPr/>
              <a:t>2014/11/17</a:t>
            </a:fld>
            <a:endParaRPr kumimoji="1" lang="ja-JP" altLang="en-US"/>
          </a:p>
        </p:txBody>
      </p:sp>
      <p:sp>
        <p:nvSpPr>
          <p:cNvPr id="4" name="スライド イメージ プレースホルダー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77DEC8B5-5B87-45CC-ABA8-4AB44B964083}" type="slidenum">
              <a:rPr kumimoji="1" lang="ja-JP" altLang="en-US" smtClean="0"/>
              <a:pPr/>
              <a:t>‹#›</a:t>
            </a:fld>
            <a:endParaRPr kumimoji="1" lang="ja-JP" altLang="en-US"/>
          </a:p>
        </p:txBody>
      </p:sp>
    </p:spTree>
    <p:extLst>
      <p:ext uri="{BB962C8B-B14F-4D97-AF65-F5344CB8AC3E}">
        <p14:creationId xmlns:p14="http://schemas.microsoft.com/office/powerpoint/2010/main" xmlns="" val="265590196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C4FF343-48E8-49AE-92C7-2F26283B52F6}" type="slidenum">
              <a:rPr kumimoji="1" lang="ja-JP" altLang="en-US" smtClean="0"/>
              <a:pPr/>
              <a:t>4</a:t>
            </a:fld>
            <a:endParaRPr kumimoji="1" lang="ja-JP" altLang="en-US"/>
          </a:p>
        </p:txBody>
      </p:sp>
    </p:spTree>
    <p:extLst>
      <p:ext uri="{BB962C8B-B14F-4D97-AF65-F5344CB8AC3E}">
        <p14:creationId xmlns:p14="http://schemas.microsoft.com/office/powerpoint/2010/main" xmlns="" val="10510248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7DEC8B5-5B87-45CC-ABA8-4AB44B964083}" type="slidenum">
              <a:rPr kumimoji="1" lang="ja-JP" altLang="en-US" smtClean="0"/>
              <a:pPr/>
              <a:t>16</a:t>
            </a:fld>
            <a:endParaRPr kumimoji="1" lang="ja-JP" altLang="en-US"/>
          </a:p>
        </p:txBody>
      </p:sp>
    </p:spTree>
    <p:extLst>
      <p:ext uri="{BB962C8B-B14F-4D97-AF65-F5344CB8AC3E}">
        <p14:creationId xmlns:p14="http://schemas.microsoft.com/office/powerpoint/2010/main" xmlns="" val="2378446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C4FF343-48E8-49AE-92C7-2F26283B52F6}" type="slidenum">
              <a:rPr kumimoji="1" lang="ja-JP" altLang="en-US" smtClean="0"/>
              <a:pPr/>
              <a:t>17</a:t>
            </a:fld>
            <a:endParaRPr kumimoji="1" lang="ja-JP" altLang="en-US"/>
          </a:p>
        </p:txBody>
      </p:sp>
    </p:spTree>
    <p:extLst>
      <p:ext uri="{BB962C8B-B14F-4D97-AF65-F5344CB8AC3E}">
        <p14:creationId xmlns:p14="http://schemas.microsoft.com/office/powerpoint/2010/main" xmlns="" val="40481671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C4FF343-48E8-49AE-92C7-2F26283B52F6}" type="slidenum">
              <a:rPr kumimoji="1" lang="ja-JP" altLang="en-US" smtClean="0"/>
              <a:pPr/>
              <a:t>18</a:t>
            </a:fld>
            <a:endParaRPr kumimoji="1" lang="ja-JP" altLang="en-US"/>
          </a:p>
        </p:txBody>
      </p:sp>
    </p:spTree>
    <p:extLst>
      <p:ext uri="{BB962C8B-B14F-4D97-AF65-F5344CB8AC3E}">
        <p14:creationId xmlns:p14="http://schemas.microsoft.com/office/powerpoint/2010/main" xmlns="" val="40481671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C4FF343-48E8-49AE-92C7-2F26283B52F6}" type="slidenum">
              <a:rPr kumimoji="1" lang="ja-JP" altLang="en-US" smtClean="0"/>
              <a:pPr/>
              <a:t>19</a:t>
            </a:fld>
            <a:endParaRPr kumimoji="1" lang="ja-JP" altLang="en-US"/>
          </a:p>
        </p:txBody>
      </p:sp>
    </p:spTree>
    <p:extLst>
      <p:ext uri="{BB962C8B-B14F-4D97-AF65-F5344CB8AC3E}">
        <p14:creationId xmlns:p14="http://schemas.microsoft.com/office/powerpoint/2010/main" xmlns="" val="5180130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8B35528-E519-4F35-BF0F-558BC435E050}" type="slidenum">
              <a:rPr kumimoji="1" lang="ja-JP" altLang="en-US" smtClean="0"/>
              <a:pPr/>
              <a:t>25</a:t>
            </a:fld>
            <a:endParaRPr kumimoji="1" lang="ja-JP" altLang="en-US"/>
          </a:p>
        </p:txBody>
      </p:sp>
    </p:spTree>
    <p:extLst>
      <p:ext uri="{BB962C8B-B14F-4D97-AF65-F5344CB8AC3E}">
        <p14:creationId xmlns:p14="http://schemas.microsoft.com/office/powerpoint/2010/main" xmlns="" val="15283061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C4FF343-48E8-49AE-92C7-2F26283B52F6}" type="slidenum">
              <a:rPr kumimoji="1" lang="ja-JP" altLang="en-US" smtClean="0"/>
              <a:pPr/>
              <a:t>33</a:t>
            </a:fld>
            <a:endParaRPr kumimoji="1" lang="ja-JP" altLang="en-US"/>
          </a:p>
        </p:txBody>
      </p:sp>
    </p:spTree>
    <p:extLst>
      <p:ext uri="{BB962C8B-B14F-4D97-AF65-F5344CB8AC3E}">
        <p14:creationId xmlns:p14="http://schemas.microsoft.com/office/powerpoint/2010/main" xmlns="" val="5180130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C4FF343-48E8-49AE-92C7-2F26283B52F6}" type="slidenum">
              <a:rPr kumimoji="1" lang="ja-JP" altLang="en-US" smtClean="0"/>
              <a:pPr/>
              <a:t>38</a:t>
            </a:fld>
            <a:endParaRPr kumimoji="1" lang="ja-JP" altLang="en-US"/>
          </a:p>
        </p:txBody>
      </p:sp>
    </p:spTree>
    <p:extLst>
      <p:ext uri="{BB962C8B-B14F-4D97-AF65-F5344CB8AC3E}">
        <p14:creationId xmlns:p14="http://schemas.microsoft.com/office/powerpoint/2010/main" xmlns="" val="29073821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C4FF343-48E8-49AE-92C7-2F26283B52F6}" type="slidenum">
              <a:rPr kumimoji="1" lang="ja-JP" altLang="en-US" smtClean="0"/>
              <a:pPr/>
              <a:t>40</a:t>
            </a:fld>
            <a:endParaRPr kumimoji="1" lang="ja-JP" altLang="en-US"/>
          </a:p>
        </p:txBody>
      </p:sp>
    </p:spTree>
    <p:extLst>
      <p:ext uri="{BB962C8B-B14F-4D97-AF65-F5344CB8AC3E}">
        <p14:creationId xmlns:p14="http://schemas.microsoft.com/office/powerpoint/2010/main" xmlns="" val="14248851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C4FF343-48E8-49AE-92C7-2F26283B52F6}" type="slidenum">
              <a:rPr kumimoji="1" lang="ja-JP" altLang="en-US" smtClean="0"/>
              <a:pPr/>
              <a:t>41</a:t>
            </a:fld>
            <a:endParaRPr kumimoji="1" lang="ja-JP" altLang="en-US"/>
          </a:p>
        </p:txBody>
      </p:sp>
    </p:spTree>
    <p:extLst>
      <p:ext uri="{BB962C8B-B14F-4D97-AF65-F5344CB8AC3E}">
        <p14:creationId xmlns:p14="http://schemas.microsoft.com/office/powerpoint/2010/main" xmlns="" val="5180130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C4FF343-48E8-49AE-92C7-2F26283B52F6}" type="slidenum">
              <a:rPr kumimoji="1" lang="ja-JP" altLang="en-US" smtClean="0"/>
              <a:pPr/>
              <a:t>42</a:t>
            </a:fld>
            <a:endParaRPr kumimoji="1" lang="ja-JP" altLang="en-US"/>
          </a:p>
        </p:txBody>
      </p:sp>
    </p:spTree>
    <p:extLst>
      <p:ext uri="{BB962C8B-B14F-4D97-AF65-F5344CB8AC3E}">
        <p14:creationId xmlns:p14="http://schemas.microsoft.com/office/powerpoint/2010/main" xmlns="" val="5180130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C4FF343-48E8-49AE-92C7-2F26283B52F6}" type="slidenum">
              <a:rPr kumimoji="1" lang="ja-JP" altLang="en-US" smtClean="0"/>
              <a:pPr/>
              <a:t>43</a:t>
            </a:fld>
            <a:endParaRPr kumimoji="1" lang="ja-JP" altLang="en-US"/>
          </a:p>
        </p:txBody>
      </p:sp>
    </p:spTree>
    <p:extLst>
      <p:ext uri="{BB962C8B-B14F-4D97-AF65-F5344CB8AC3E}">
        <p14:creationId xmlns:p14="http://schemas.microsoft.com/office/powerpoint/2010/main" xmlns="" val="5180130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C4FF343-48E8-49AE-92C7-2F26283B52F6}" type="slidenum">
              <a:rPr kumimoji="1" lang="ja-JP" altLang="en-US" smtClean="0"/>
              <a:pPr/>
              <a:t>46</a:t>
            </a:fld>
            <a:endParaRPr kumimoji="1" lang="ja-JP" altLang="en-US"/>
          </a:p>
        </p:txBody>
      </p:sp>
    </p:spTree>
    <p:extLst>
      <p:ext uri="{BB962C8B-B14F-4D97-AF65-F5344CB8AC3E}">
        <p14:creationId xmlns:p14="http://schemas.microsoft.com/office/powerpoint/2010/main" xmlns="" val="18296199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9872CB97-AA30-494B-AAEA-D912162CEDE3}" type="datetimeFigureOut">
              <a:rPr kumimoji="1" lang="ja-JP" altLang="en-US" smtClean="0"/>
              <a:pPr/>
              <a:t>2014/11/17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1FBF0DF-30E1-4039-9AED-040613CC8E62}" type="slidenum">
              <a:rPr kumimoji="1" lang="ja-JP" altLang="en-US" smtClean="0"/>
              <a:pPr/>
              <a:t>‹#›</a:t>
            </a:fld>
            <a:endParaRPr kumimoji="1" lang="ja-JP" altLang="en-US"/>
          </a:p>
        </p:txBody>
      </p:sp>
    </p:spTree>
    <p:extLst>
      <p:ext uri="{BB962C8B-B14F-4D97-AF65-F5344CB8AC3E}">
        <p14:creationId xmlns:p14="http://schemas.microsoft.com/office/powerpoint/2010/main" xmlns="" val="1905981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9872CB97-AA30-494B-AAEA-D912162CEDE3}" type="datetimeFigureOut">
              <a:rPr kumimoji="1" lang="ja-JP" altLang="en-US" smtClean="0"/>
              <a:pPr/>
              <a:t>2014/11/17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1FBF0DF-30E1-4039-9AED-040613CC8E62}" type="slidenum">
              <a:rPr kumimoji="1" lang="ja-JP" altLang="en-US" smtClean="0"/>
              <a:pPr/>
              <a:t>‹#›</a:t>
            </a:fld>
            <a:endParaRPr kumimoji="1" lang="ja-JP" altLang="en-US"/>
          </a:p>
        </p:txBody>
      </p:sp>
    </p:spTree>
    <p:extLst>
      <p:ext uri="{BB962C8B-B14F-4D97-AF65-F5344CB8AC3E}">
        <p14:creationId xmlns:p14="http://schemas.microsoft.com/office/powerpoint/2010/main" xmlns="" val="1916880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9872CB97-AA30-494B-AAEA-D912162CEDE3}" type="datetimeFigureOut">
              <a:rPr kumimoji="1" lang="ja-JP" altLang="en-US" smtClean="0"/>
              <a:pPr/>
              <a:t>2014/11/17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1FBF0DF-30E1-4039-9AED-040613CC8E62}" type="slidenum">
              <a:rPr kumimoji="1" lang="ja-JP" altLang="en-US" smtClean="0"/>
              <a:pPr/>
              <a:t>‹#›</a:t>
            </a:fld>
            <a:endParaRPr kumimoji="1" lang="ja-JP" altLang="en-US"/>
          </a:p>
        </p:txBody>
      </p:sp>
    </p:spTree>
    <p:extLst>
      <p:ext uri="{BB962C8B-B14F-4D97-AF65-F5344CB8AC3E}">
        <p14:creationId xmlns:p14="http://schemas.microsoft.com/office/powerpoint/2010/main" xmlns="" val="24396696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9872CB97-AA30-494B-AAEA-D912162CEDE3}" type="datetimeFigureOut">
              <a:rPr kumimoji="1" lang="ja-JP" altLang="en-US" smtClean="0"/>
              <a:pPr/>
              <a:t>2014/11/17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1FBF0DF-30E1-4039-9AED-040613CC8E62}" type="slidenum">
              <a:rPr kumimoji="1" lang="ja-JP" altLang="en-US" smtClean="0"/>
              <a:pPr/>
              <a:t>‹#›</a:t>
            </a:fld>
            <a:endParaRPr kumimoji="1" lang="ja-JP" altLang="en-US"/>
          </a:p>
        </p:txBody>
      </p:sp>
    </p:spTree>
    <p:extLst>
      <p:ext uri="{BB962C8B-B14F-4D97-AF65-F5344CB8AC3E}">
        <p14:creationId xmlns:p14="http://schemas.microsoft.com/office/powerpoint/2010/main" xmlns="" val="2000774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9872CB97-AA30-494B-AAEA-D912162CEDE3}" type="datetimeFigureOut">
              <a:rPr kumimoji="1" lang="ja-JP" altLang="en-US" smtClean="0"/>
              <a:pPr/>
              <a:t>2014/11/17</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21FBF0DF-30E1-4039-9AED-040613CC8E62}" type="slidenum">
              <a:rPr kumimoji="1" lang="ja-JP" altLang="en-US" smtClean="0"/>
              <a:pPr/>
              <a:t>‹#›</a:t>
            </a:fld>
            <a:endParaRPr kumimoji="1" lang="ja-JP" altLang="en-US"/>
          </a:p>
        </p:txBody>
      </p:sp>
    </p:spTree>
    <p:extLst>
      <p:ext uri="{BB962C8B-B14F-4D97-AF65-F5344CB8AC3E}">
        <p14:creationId xmlns:p14="http://schemas.microsoft.com/office/powerpoint/2010/main" xmlns="" val="31000255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9872CB97-AA30-494B-AAEA-D912162CEDE3}" type="datetimeFigureOut">
              <a:rPr kumimoji="1" lang="ja-JP" altLang="en-US" smtClean="0"/>
              <a:pPr/>
              <a:t>2014/11/17</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21FBF0DF-30E1-4039-9AED-040613CC8E62}" type="slidenum">
              <a:rPr kumimoji="1" lang="ja-JP" altLang="en-US" smtClean="0"/>
              <a:pPr/>
              <a:t>‹#›</a:t>
            </a:fld>
            <a:endParaRPr kumimoji="1" lang="ja-JP" altLang="en-US"/>
          </a:p>
        </p:txBody>
      </p:sp>
    </p:spTree>
    <p:extLst>
      <p:ext uri="{BB962C8B-B14F-4D97-AF65-F5344CB8AC3E}">
        <p14:creationId xmlns:p14="http://schemas.microsoft.com/office/powerpoint/2010/main" xmlns="" val="2935764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872CB97-AA30-494B-AAEA-D912162CEDE3}" type="datetimeFigureOut">
              <a:rPr kumimoji="1" lang="ja-JP" altLang="en-US" smtClean="0"/>
              <a:pPr/>
              <a:t>2014/11/17</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1FBF0DF-30E1-4039-9AED-040613CC8E62}" type="slidenum">
              <a:rPr kumimoji="1" lang="ja-JP" altLang="en-US" smtClean="0"/>
              <a:pPr/>
              <a:t>‹#›</a:t>
            </a:fld>
            <a:endParaRPr kumimoji="1" lang="ja-JP" altLang="en-US"/>
          </a:p>
        </p:txBody>
      </p:sp>
    </p:spTree>
    <p:extLst>
      <p:ext uri="{BB962C8B-B14F-4D97-AF65-F5344CB8AC3E}">
        <p14:creationId xmlns:p14="http://schemas.microsoft.com/office/powerpoint/2010/main" xmlns="" val="520022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9872CB97-AA30-494B-AAEA-D912162CEDE3}" type="datetimeFigureOut">
              <a:rPr kumimoji="1" lang="ja-JP" altLang="en-US" smtClean="0"/>
              <a:pPr/>
              <a:t>2014/11/17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1FBF0DF-30E1-4039-9AED-040613CC8E62}" type="slidenum">
              <a:rPr kumimoji="1" lang="ja-JP" altLang="en-US" smtClean="0"/>
              <a:pPr/>
              <a:t>‹#›</a:t>
            </a:fld>
            <a:endParaRPr kumimoji="1" lang="ja-JP" altLang="en-US"/>
          </a:p>
        </p:txBody>
      </p:sp>
    </p:spTree>
    <p:extLst>
      <p:ext uri="{BB962C8B-B14F-4D97-AF65-F5344CB8AC3E}">
        <p14:creationId xmlns:p14="http://schemas.microsoft.com/office/powerpoint/2010/main" xmlns="" val="112185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9872CB97-AA30-494B-AAEA-D912162CEDE3}" type="datetimeFigureOut">
              <a:rPr kumimoji="1" lang="ja-JP" altLang="en-US" smtClean="0"/>
              <a:pPr/>
              <a:t>2014/11/17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1FBF0DF-30E1-4039-9AED-040613CC8E62}" type="slidenum">
              <a:rPr kumimoji="1" lang="ja-JP" altLang="en-US" smtClean="0"/>
              <a:pPr/>
              <a:t>‹#›</a:t>
            </a:fld>
            <a:endParaRPr kumimoji="1" lang="ja-JP" altLang="en-US"/>
          </a:p>
        </p:txBody>
      </p:sp>
    </p:spTree>
    <p:extLst>
      <p:ext uri="{BB962C8B-B14F-4D97-AF65-F5344CB8AC3E}">
        <p14:creationId xmlns:p14="http://schemas.microsoft.com/office/powerpoint/2010/main" xmlns="" val="1264335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9872CB97-AA30-494B-AAEA-D912162CEDE3}" type="datetimeFigureOut">
              <a:rPr kumimoji="1" lang="ja-JP" altLang="en-US" smtClean="0"/>
              <a:pPr/>
              <a:t>2014/11/17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1FBF0DF-30E1-4039-9AED-040613CC8E62}" type="slidenum">
              <a:rPr kumimoji="1" lang="ja-JP" altLang="en-US" smtClean="0"/>
              <a:pPr/>
              <a:t>‹#›</a:t>
            </a:fld>
            <a:endParaRPr kumimoji="1" lang="ja-JP" altLang="en-US"/>
          </a:p>
        </p:txBody>
      </p:sp>
    </p:spTree>
    <p:extLst>
      <p:ext uri="{BB962C8B-B14F-4D97-AF65-F5344CB8AC3E}">
        <p14:creationId xmlns:p14="http://schemas.microsoft.com/office/powerpoint/2010/main" xmlns="" val="1670040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9872CB97-AA30-494B-AAEA-D912162CEDE3}" type="datetimeFigureOut">
              <a:rPr kumimoji="1" lang="ja-JP" altLang="en-US" smtClean="0"/>
              <a:pPr/>
              <a:t>2014/11/17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1FBF0DF-30E1-4039-9AED-040613CC8E62}" type="slidenum">
              <a:rPr kumimoji="1" lang="ja-JP" altLang="en-US" smtClean="0"/>
              <a:pPr/>
              <a:t>‹#›</a:t>
            </a:fld>
            <a:endParaRPr kumimoji="1" lang="ja-JP" altLang="en-US"/>
          </a:p>
        </p:txBody>
      </p:sp>
    </p:spTree>
    <p:extLst>
      <p:ext uri="{BB962C8B-B14F-4D97-AF65-F5344CB8AC3E}">
        <p14:creationId xmlns:p14="http://schemas.microsoft.com/office/powerpoint/2010/main" xmlns="" val="1456541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72CB97-AA30-494B-AAEA-D912162CEDE3}" type="datetimeFigureOut">
              <a:rPr kumimoji="1" lang="ja-JP" altLang="en-US" smtClean="0"/>
              <a:pPr/>
              <a:t>2014/11/17</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FBF0DF-30E1-4039-9AED-040613CC8E62}" type="slidenum">
              <a:rPr kumimoji="1" lang="ja-JP" altLang="en-US" smtClean="0"/>
              <a:pPr/>
              <a:t>‹#›</a:t>
            </a:fld>
            <a:endParaRPr kumimoji="1" lang="ja-JP" altLang="en-US"/>
          </a:p>
        </p:txBody>
      </p:sp>
    </p:spTree>
    <p:extLst>
      <p:ext uri="{BB962C8B-B14F-4D97-AF65-F5344CB8AC3E}">
        <p14:creationId xmlns:p14="http://schemas.microsoft.com/office/powerpoint/2010/main" xmlns="" val="40501147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image" Target="../media/image9.emf"/><Relationship Id="rId7"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10.emf"/></Relationships>
</file>

<file path=ppt/slides/_rels/slide1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20.emf"/><Relationship Id="rId5" Type="http://schemas.openxmlformats.org/officeDocument/2006/relationships/image" Target="../media/image19.png"/><Relationship Id="rId4" Type="http://schemas.openxmlformats.org/officeDocument/2006/relationships/oleObject" Target="../embeddings/oleObject8.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20.emf"/><Relationship Id="rId5" Type="http://schemas.openxmlformats.org/officeDocument/2006/relationships/image" Target="../media/image19.png"/><Relationship Id="rId4" Type="http://schemas.openxmlformats.org/officeDocument/2006/relationships/oleObject" Target="../embeddings/oleObject10.bin"/></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12.bin"/><Relationship Id="rId5" Type="http://schemas.openxmlformats.org/officeDocument/2006/relationships/oleObject" Target="../embeddings/oleObject11.bin"/><Relationship Id="rId4" Type="http://schemas.openxmlformats.org/officeDocument/2006/relationships/image" Target="../media/image22.emf"/></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oleObject" Target="../embeddings/oleObject14.bin"/><Relationship Id="rId5" Type="http://schemas.openxmlformats.org/officeDocument/2006/relationships/oleObject" Target="../embeddings/oleObject13.bin"/><Relationship Id="rId4" Type="http://schemas.openxmlformats.org/officeDocument/2006/relationships/image" Target="../media/image22.emf"/></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6.emf"/><Relationship Id="rId5" Type="http://schemas.openxmlformats.org/officeDocument/2006/relationships/image" Target="../media/image25.emf"/><Relationship Id="rId4" Type="http://schemas.openxmlformats.org/officeDocument/2006/relationships/image" Target="../media/image24.emf"/></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22.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oleObject16.bin"/></Relationships>
</file>

<file path=ppt/slides/_rels/slide23.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emf"/><Relationship Id="rId1" Type="http://schemas.openxmlformats.org/officeDocument/2006/relationships/slideLayout" Target="../slideLayouts/slideLayout2.xml"/><Relationship Id="rId4" Type="http://schemas.openxmlformats.org/officeDocument/2006/relationships/image" Target="../media/image34.emf"/></Relationships>
</file>

<file path=ppt/slides/_rels/slide24.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slideLayout" Target="../slideLayouts/slideLayout2.xml"/><Relationship Id="rId4" Type="http://schemas.openxmlformats.org/officeDocument/2006/relationships/image" Target="../media/image37.emf"/></Relationships>
</file>

<file path=ppt/slides/_rels/slide25.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0.emf"/><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42.png"/><Relationship Id="rId4" Type="http://schemas.openxmlformats.org/officeDocument/2006/relationships/image" Target="../media/image41.emf"/></Relationships>
</file>

<file path=ppt/slides/_rels/slide2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image" Target="../media/image52.png"/><Relationship Id="rId5" Type="http://schemas.openxmlformats.org/officeDocument/2006/relationships/oleObject" Target="../embeddings/oleObject20.bin"/><Relationship Id="rId4" Type="http://schemas.openxmlformats.org/officeDocument/2006/relationships/oleObject" Target="../embeddings/oleObject19.bin"/></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54.png"/><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58.emf"/></Relationships>
</file>

<file path=ppt/slides/_rels/slide34.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oleObject" Target="../embeddings/oleObject22.bin"/><Relationship Id="rId5" Type="http://schemas.openxmlformats.org/officeDocument/2006/relationships/image" Target="../media/image62.emf"/><Relationship Id="rId4" Type="http://schemas.openxmlformats.org/officeDocument/2006/relationships/image" Target="../media/image61.emf"/></Relationships>
</file>

<file path=ppt/slides/_rels/slide35.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slideLayout" Target="../slideLayouts/slideLayout7.xml"/><Relationship Id="rId1" Type="http://schemas.openxmlformats.org/officeDocument/2006/relationships/vmlDrawing" Target="../drawings/vmlDrawing13.vml"/><Relationship Id="rId5" Type="http://schemas.openxmlformats.org/officeDocument/2006/relationships/oleObject" Target="../embeddings/oleObject23.bin"/><Relationship Id="rId4" Type="http://schemas.openxmlformats.org/officeDocument/2006/relationships/image" Target="../media/image65.emf"/></Relationships>
</file>

<file path=ppt/slides/_rels/slide36.xml.rels><?xml version="1.0" encoding="UTF-8" standalone="yes"?>
<Relationships xmlns="http://schemas.openxmlformats.org/package/2006/relationships"><Relationship Id="rId2" Type="http://schemas.openxmlformats.org/officeDocument/2006/relationships/image" Target="../media/image66.em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70.emf"/><Relationship Id="rId4" Type="http://schemas.openxmlformats.org/officeDocument/2006/relationships/image" Target="../media/image69.png"/></Relationships>
</file>

<file path=ppt/slides/_rels/slide3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0.emf"/><Relationship Id="rId4" Type="http://schemas.openxmlformats.org/officeDocument/2006/relationships/image" Target="../media/image14.emf"/></Relationships>
</file>

<file path=ppt/slides/_rels/slide4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72.emf"/></Relationships>
</file>

<file path=ppt/slides/_rels/slide42.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57.emf"/></Relationships>
</file>

<file path=ppt/slides/_rels/slide43.xml.rels><?xml version="1.0" encoding="UTF-8" standalone="yes"?>
<Relationships xmlns="http://schemas.openxmlformats.org/package/2006/relationships"><Relationship Id="rId3" Type="http://schemas.openxmlformats.org/officeDocument/2006/relationships/image" Target="../media/image74.em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72.emf"/><Relationship Id="rId4" Type="http://schemas.openxmlformats.org/officeDocument/2006/relationships/image" Target="../media/image46.emf"/></Relationships>
</file>

<file path=ppt/slides/_rels/slide46.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46.emf"/><Relationship Id="rId4" Type="http://schemas.openxmlformats.org/officeDocument/2006/relationships/image" Target="../media/image79.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image" Target="../media/image81.emf"/><Relationship Id="rId1" Type="http://schemas.openxmlformats.org/officeDocument/2006/relationships/slideLayout" Target="../slideLayouts/slideLayout7.xml"/><Relationship Id="rId5" Type="http://schemas.openxmlformats.org/officeDocument/2006/relationships/image" Target="../media/image13.emf"/><Relationship Id="rId4" Type="http://schemas.openxmlformats.org/officeDocument/2006/relationships/image" Target="../media/image83.e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hyperlink" Target="mailto:materialsscience.conference@omicsgroup.us" TargetMode="External"/><Relationship Id="rId2" Type="http://schemas.openxmlformats.org/officeDocument/2006/relationships/hyperlink" Target="http://materialsscience.conferenceseries.com/" TargetMode="External"/><Relationship Id="rId1" Type="http://schemas.openxmlformats.org/officeDocument/2006/relationships/slideLayout" Target="../slideLayouts/slideLayout2.xml"/><Relationship Id="rId4" Type="http://schemas.openxmlformats.org/officeDocument/2006/relationships/hyperlink" Target="mailto:materialsscience@omicsgroup.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Open Access publications and worldwide international science conferences and events. Established in the year 2007 with the sole aim of making the information on Sciences and technology ‘Open Access’, OMICS Group publishes 400 online open access scholarly journals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International conferences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6511" y="-387424"/>
            <a:ext cx="9682274" cy="66967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サブタイトル 2"/>
          <p:cNvSpPr>
            <a:spLocks noGrp="1"/>
          </p:cNvSpPr>
          <p:nvPr>
            <p:ph type="subTitle" idx="1"/>
          </p:nvPr>
        </p:nvSpPr>
        <p:spPr>
          <a:xfrm>
            <a:off x="1331640" y="5695470"/>
            <a:ext cx="6400800" cy="1261922"/>
          </a:xfrm>
        </p:spPr>
        <p:txBody>
          <a:bodyPr>
            <a:normAutofit/>
          </a:bodyPr>
          <a:lstStyle/>
          <a:p>
            <a:r>
              <a:rPr kumimoji="1" lang="en-US" altLang="ja-JP" dirty="0" smtClean="0">
                <a:solidFill>
                  <a:schemeClr val="bg1"/>
                </a:solidFill>
              </a:rPr>
              <a:t>Toshio Naito</a:t>
            </a:r>
            <a:endParaRPr lang="en-US" altLang="ja-JP" dirty="0" smtClean="0">
              <a:solidFill>
                <a:schemeClr val="bg1"/>
              </a:solidFill>
            </a:endParaRPr>
          </a:p>
          <a:p>
            <a:r>
              <a:rPr lang="en-US" altLang="ja-JP" dirty="0" smtClean="0">
                <a:solidFill>
                  <a:schemeClr val="tx1"/>
                </a:solidFill>
              </a:rPr>
              <a:t>Ehime University</a:t>
            </a:r>
          </a:p>
        </p:txBody>
      </p:sp>
      <p:sp>
        <p:nvSpPr>
          <p:cNvPr id="2" name="タイトル 1"/>
          <p:cNvSpPr>
            <a:spLocks noGrp="1"/>
          </p:cNvSpPr>
          <p:nvPr>
            <p:ph type="ctrTitle"/>
          </p:nvPr>
        </p:nvSpPr>
        <p:spPr>
          <a:xfrm>
            <a:off x="611560" y="86767"/>
            <a:ext cx="7772400" cy="1470025"/>
          </a:xfrm>
        </p:spPr>
        <p:txBody>
          <a:bodyPr>
            <a:normAutofit fontScale="90000"/>
          </a:bodyPr>
          <a:lstStyle/>
          <a:p>
            <a:r>
              <a:rPr kumimoji="1" lang="en-US" altLang="ja-JP" dirty="0" smtClean="0">
                <a:solidFill>
                  <a:schemeClr val="bg1"/>
                </a:solidFill>
              </a:rPr>
              <a:t>Giant Photoconductivity in Organic Materials by UV Irradiation</a:t>
            </a:r>
            <a:endParaRPr kumimoji="1" lang="ja-JP" altLang="en-US" dirty="0">
              <a:solidFill>
                <a:schemeClr val="bg1"/>
              </a:solidFill>
            </a:endParaRPr>
          </a:p>
        </p:txBody>
      </p:sp>
    </p:spTree>
    <p:extLst>
      <p:ext uri="{BB962C8B-B14F-4D97-AF65-F5344CB8AC3E}">
        <p14:creationId xmlns:p14="http://schemas.microsoft.com/office/powerpoint/2010/main" xmlns="" val="14934191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線矢印コネクタ 11"/>
          <p:cNvCxnSpPr/>
          <p:nvPr/>
        </p:nvCxnSpPr>
        <p:spPr>
          <a:xfrm>
            <a:off x="755576" y="2461538"/>
            <a:ext cx="1063571" cy="0"/>
          </a:xfrm>
          <a:prstGeom prst="straightConnector1">
            <a:avLst/>
          </a:prstGeom>
          <a:ln w="28575">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1" name="爆発 2 70"/>
          <p:cNvSpPr/>
          <p:nvPr/>
        </p:nvSpPr>
        <p:spPr>
          <a:xfrm rot="1800000">
            <a:off x="5986111" y="1490728"/>
            <a:ext cx="3024336" cy="3077410"/>
          </a:xfrm>
          <a:prstGeom prst="irregularSeal2">
            <a:avLst/>
          </a:prstGeom>
          <a:gradFill flip="none" rotWithShape="1">
            <a:gsLst>
              <a:gs pos="0">
                <a:srgbClr val="FFFF00"/>
              </a:gs>
              <a:gs pos="90000">
                <a:schemeClr val="accent1">
                  <a:tint val="44500"/>
                  <a:satMod val="160000"/>
                  <a:lumMod val="16000"/>
                  <a:lumOff val="84000"/>
                </a:schemeClr>
              </a:gs>
              <a:gs pos="100000">
                <a:schemeClr val="accent1">
                  <a:tint val="23500"/>
                  <a:satMod val="160000"/>
                </a:schemeClr>
              </a:gs>
            </a:gsLst>
            <a:path path="circle">
              <a:fillToRect l="50000" t="50000" r="50000" b="50000"/>
            </a:path>
            <a:tileRect/>
          </a:gradFill>
          <a:ln>
            <a:noFill/>
          </a:ln>
          <a:effectLst>
            <a:glow rad="228600">
              <a:schemeClr val="accent6">
                <a:satMod val="175000"/>
                <a:alpha val="40000"/>
              </a:schemeClr>
            </a:glow>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0" name="角丸四角形 279"/>
          <p:cNvSpPr/>
          <p:nvPr/>
        </p:nvSpPr>
        <p:spPr>
          <a:xfrm>
            <a:off x="2500632" y="2633389"/>
            <a:ext cx="3940013" cy="792088"/>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テキスト ボックス 65"/>
          <p:cNvSpPr txBox="1"/>
          <p:nvPr/>
        </p:nvSpPr>
        <p:spPr>
          <a:xfrm>
            <a:off x="631028" y="390902"/>
            <a:ext cx="2678810" cy="523220"/>
          </a:xfrm>
          <a:prstGeom prst="rect">
            <a:avLst/>
          </a:prstGeom>
          <a:solidFill>
            <a:srgbClr val="FF0000"/>
          </a:solidFill>
        </p:spPr>
        <p:txBody>
          <a:bodyPr wrap="none" rtlCol="0">
            <a:spAutoFit/>
          </a:bodyPr>
          <a:lstStyle/>
          <a:p>
            <a:r>
              <a:rPr kumimoji="1" lang="en-US" altLang="ja-JP" sz="2800" dirty="0" smtClean="0">
                <a:solidFill>
                  <a:schemeClr val="bg1"/>
                </a:solidFill>
              </a:rPr>
              <a:t>Photoconductors</a:t>
            </a:r>
            <a:endParaRPr kumimoji="1" lang="ja-JP" altLang="en-US" sz="2800" dirty="0">
              <a:solidFill>
                <a:schemeClr val="bg1"/>
              </a:solidFill>
            </a:endParaRPr>
          </a:p>
        </p:txBody>
      </p:sp>
      <p:grpSp>
        <p:nvGrpSpPr>
          <p:cNvPr id="48" name="グループ化 47"/>
          <p:cNvGrpSpPr/>
          <p:nvPr/>
        </p:nvGrpSpPr>
        <p:grpSpPr>
          <a:xfrm>
            <a:off x="666822" y="940791"/>
            <a:ext cx="5477525" cy="4492653"/>
            <a:chOff x="827584" y="-787401"/>
            <a:chExt cx="5477525" cy="4492653"/>
          </a:xfrm>
        </p:grpSpPr>
        <p:sp>
          <p:nvSpPr>
            <p:cNvPr id="2" name="テキスト ボックス 1"/>
            <p:cNvSpPr txBox="1"/>
            <p:nvPr/>
          </p:nvSpPr>
          <p:spPr>
            <a:xfrm>
              <a:off x="827584" y="2997366"/>
              <a:ext cx="5477525" cy="707886"/>
            </a:xfrm>
            <a:prstGeom prst="rect">
              <a:avLst/>
            </a:prstGeom>
            <a:noFill/>
          </p:spPr>
          <p:txBody>
            <a:bodyPr wrap="none" rtlCol="0">
              <a:spAutoFit/>
            </a:bodyPr>
            <a:lstStyle/>
            <a:p>
              <a:r>
                <a:rPr kumimoji="1" lang="en-US" altLang="ja-JP" sz="2000" dirty="0" smtClean="0">
                  <a:solidFill>
                    <a:srgbClr val="FF0000"/>
                  </a:solidFill>
                </a:rPr>
                <a:t>Applied to</a:t>
              </a:r>
              <a:r>
                <a:rPr kumimoji="1" lang="en-US" altLang="ja-JP" sz="2000" dirty="0" smtClean="0"/>
                <a:t>	</a:t>
              </a:r>
            </a:p>
            <a:p>
              <a:r>
                <a:rPr lang="en-US" altLang="ja-JP" sz="2000" dirty="0"/>
                <a:t>	</a:t>
              </a:r>
              <a:r>
                <a:rPr lang="en-US" altLang="ja-JP" sz="2000" dirty="0" smtClean="0"/>
                <a:t>	</a:t>
              </a:r>
              <a:r>
                <a:rPr lang="en-US" altLang="ja-JP" sz="2000" dirty="0" smtClean="0">
                  <a:solidFill>
                    <a:srgbClr val="FF0000"/>
                  </a:solidFill>
                </a:rPr>
                <a:t>various imaging &amp; sensor devices</a:t>
              </a:r>
              <a:endParaRPr lang="ja-JP" altLang="en-US" sz="2000" dirty="0">
                <a:solidFill>
                  <a:srgbClr val="FF0000"/>
                </a:solidFill>
              </a:endParaRPr>
            </a:p>
          </p:txBody>
        </p:sp>
        <p:sp>
          <p:nvSpPr>
            <p:cNvPr id="95" name="テキスト ボックス 94"/>
            <p:cNvSpPr txBox="1"/>
            <p:nvPr/>
          </p:nvSpPr>
          <p:spPr>
            <a:xfrm>
              <a:off x="1275576" y="-787401"/>
              <a:ext cx="2213555" cy="461665"/>
            </a:xfrm>
            <a:prstGeom prst="rect">
              <a:avLst/>
            </a:prstGeom>
            <a:noFill/>
          </p:spPr>
          <p:txBody>
            <a:bodyPr wrap="none" rtlCol="0">
              <a:spAutoFit/>
            </a:bodyPr>
            <a:lstStyle/>
            <a:p>
              <a:r>
                <a:rPr lang="en-US" altLang="ja-JP" sz="2400" dirty="0"/>
                <a:t>e</a:t>
              </a:r>
              <a:r>
                <a:rPr kumimoji="1" lang="en-US" altLang="ja-JP" sz="2400" dirty="0" smtClean="0"/>
                <a:t>x. </a:t>
              </a:r>
              <a:r>
                <a:rPr kumimoji="1" lang="en-US" altLang="ja-JP" sz="2400" dirty="0" err="1" smtClean="0"/>
                <a:t>CdS</a:t>
              </a:r>
              <a:r>
                <a:rPr kumimoji="1" lang="en-US" altLang="ja-JP" sz="2400" dirty="0" smtClean="0"/>
                <a:t>, </a:t>
              </a:r>
              <a:r>
                <a:rPr kumimoji="1" lang="en-US" altLang="ja-JP" sz="2400" dirty="0" err="1" smtClean="0"/>
                <a:t>PbS</a:t>
              </a:r>
              <a:r>
                <a:rPr kumimoji="1" lang="en-US" altLang="ja-JP" sz="2400" dirty="0" smtClean="0"/>
                <a:t>, </a:t>
              </a:r>
              <a:r>
                <a:rPr kumimoji="1" lang="en-US" altLang="ja-JP" sz="2400" dirty="0" err="1" smtClean="0"/>
                <a:t>etc</a:t>
              </a:r>
              <a:endParaRPr kumimoji="1" lang="ja-JP" altLang="en-US" sz="2400" dirty="0"/>
            </a:p>
          </p:txBody>
        </p:sp>
      </p:grpSp>
      <p:grpSp>
        <p:nvGrpSpPr>
          <p:cNvPr id="50" name="グループ化 49"/>
          <p:cNvGrpSpPr/>
          <p:nvPr/>
        </p:nvGrpSpPr>
        <p:grpSpPr>
          <a:xfrm>
            <a:off x="4583732" y="3209453"/>
            <a:ext cx="1080120" cy="432048"/>
            <a:chOff x="3399445" y="3284984"/>
            <a:chExt cx="1080120" cy="432048"/>
          </a:xfrm>
        </p:grpSpPr>
        <p:sp>
          <p:nvSpPr>
            <p:cNvPr id="224" name="正方形/長方形 223"/>
            <p:cNvSpPr/>
            <p:nvPr/>
          </p:nvSpPr>
          <p:spPr>
            <a:xfrm>
              <a:off x="3399445" y="3284984"/>
              <a:ext cx="936104"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Battery</a:t>
              </a:r>
              <a:endParaRPr kumimoji="1" lang="ja-JP" altLang="en-US" dirty="0"/>
            </a:p>
          </p:txBody>
        </p:sp>
        <p:sp>
          <p:nvSpPr>
            <p:cNvPr id="277" name="正方形/長方形 276"/>
            <p:cNvSpPr/>
            <p:nvPr/>
          </p:nvSpPr>
          <p:spPr>
            <a:xfrm>
              <a:off x="4335549" y="3392996"/>
              <a:ext cx="144016"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287" name="Picture 5" descr="C:\Users\tetsuo\AppData\Local\Microsoft\Windows\Temporary Internet Files\Content.IE5\31HIZ1WX\MC900441397[1].png"/>
          <p:cNvPicPr>
            <a:picLocks noChangeAspect="1" noChangeArrowheads="1"/>
          </p:cNvPicPr>
          <p:nvPr/>
        </p:nvPicPr>
        <p:blipFill>
          <a:blip r:embed="rId3" cstate="print"/>
          <a:srcRect/>
          <a:stretch>
            <a:fillRect/>
          </a:stretch>
        </p:blipFill>
        <p:spPr bwMode="auto">
          <a:xfrm>
            <a:off x="6245048" y="2129333"/>
            <a:ext cx="1645920" cy="1645920"/>
          </a:xfrm>
          <a:prstGeom prst="rect">
            <a:avLst/>
          </a:prstGeom>
          <a:noFill/>
          <a:scene3d>
            <a:camera prst="orthographicFront">
              <a:rot lat="0" lon="0" rev="16200000"/>
            </a:camera>
            <a:lightRig rig="threePt" dir="t"/>
          </a:scene3d>
        </p:spPr>
      </p:pic>
      <p:sp>
        <p:nvSpPr>
          <p:cNvPr id="43" name="正方形/長方形 42"/>
          <p:cNvSpPr/>
          <p:nvPr/>
        </p:nvSpPr>
        <p:spPr>
          <a:xfrm>
            <a:off x="3364727" y="2273349"/>
            <a:ext cx="2643869" cy="50405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smtClean="0"/>
              <a:t>Photoconductor</a:t>
            </a:r>
            <a:endParaRPr kumimoji="1" lang="ja-JP" altLang="en-US" b="1" dirty="0"/>
          </a:p>
        </p:txBody>
      </p:sp>
      <p:grpSp>
        <p:nvGrpSpPr>
          <p:cNvPr id="290" name="グループ化 289"/>
          <p:cNvGrpSpPr/>
          <p:nvPr/>
        </p:nvGrpSpPr>
        <p:grpSpPr>
          <a:xfrm>
            <a:off x="3503612" y="3209453"/>
            <a:ext cx="1080120" cy="432048"/>
            <a:chOff x="3399445" y="3284984"/>
            <a:chExt cx="1080120" cy="432048"/>
          </a:xfrm>
        </p:grpSpPr>
        <p:sp>
          <p:nvSpPr>
            <p:cNvPr id="291" name="正方形/長方形 290"/>
            <p:cNvSpPr/>
            <p:nvPr/>
          </p:nvSpPr>
          <p:spPr>
            <a:xfrm>
              <a:off x="3399445" y="3284984"/>
              <a:ext cx="936104"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Battery</a:t>
              </a:r>
              <a:endParaRPr kumimoji="1" lang="ja-JP" altLang="en-US" dirty="0"/>
            </a:p>
          </p:txBody>
        </p:sp>
        <p:sp>
          <p:nvSpPr>
            <p:cNvPr id="292" name="正方形/長方形 291"/>
            <p:cNvSpPr/>
            <p:nvPr/>
          </p:nvSpPr>
          <p:spPr>
            <a:xfrm>
              <a:off x="4335549" y="3392996"/>
              <a:ext cx="144016"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90" name="グループ化 89"/>
          <p:cNvGrpSpPr/>
          <p:nvPr/>
        </p:nvGrpSpPr>
        <p:grpSpPr>
          <a:xfrm>
            <a:off x="3800428" y="527222"/>
            <a:ext cx="1419644" cy="1677642"/>
            <a:chOff x="3800428" y="527222"/>
            <a:chExt cx="1419644" cy="1677642"/>
          </a:xfrm>
        </p:grpSpPr>
        <p:sp>
          <p:nvSpPr>
            <p:cNvPr id="51" name="太陽 50"/>
            <p:cNvSpPr/>
            <p:nvPr/>
          </p:nvSpPr>
          <p:spPr>
            <a:xfrm>
              <a:off x="3800428" y="527222"/>
              <a:ext cx="1080120" cy="1004589"/>
            </a:xfrm>
            <a:prstGeom prst="sun">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稲妻 55"/>
            <p:cNvSpPr/>
            <p:nvPr/>
          </p:nvSpPr>
          <p:spPr>
            <a:xfrm>
              <a:off x="4360168" y="1563257"/>
              <a:ext cx="540060" cy="641607"/>
            </a:xfrm>
            <a:prstGeom prst="lightningBolt">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3" name="稲妻 292"/>
            <p:cNvSpPr/>
            <p:nvPr/>
          </p:nvSpPr>
          <p:spPr>
            <a:xfrm>
              <a:off x="4040324" y="1563257"/>
              <a:ext cx="540060" cy="641607"/>
            </a:xfrm>
            <a:prstGeom prst="lightningBolt">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4" name="稲妻 293"/>
            <p:cNvSpPr/>
            <p:nvPr/>
          </p:nvSpPr>
          <p:spPr>
            <a:xfrm>
              <a:off x="4680012" y="1563257"/>
              <a:ext cx="540060" cy="641607"/>
            </a:xfrm>
            <a:prstGeom prst="lightningBolt">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 name="正方形/長方形 2"/>
          <p:cNvSpPr/>
          <p:nvPr/>
        </p:nvSpPr>
        <p:spPr>
          <a:xfrm>
            <a:off x="489663" y="3533489"/>
            <a:ext cx="1656184" cy="6875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Valence Band</a:t>
            </a:r>
            <a:endParaRPr kumimoji="1" lang="ja-JP" altLang="en-US" dirty="0"/>
          </a:p>
        </p:txBody>
      </p:sp>
      <p:sp>
        <p:nvSpPr>
          <p:cNvPr id="24" name="正方形/長方形 23"/>
          <p:cNvSpPr/>
          <p:nvPr/>
        </p:nvSpPr>
        <p:spPr>
          <a:xfrm>
            <a:off x="489663" y="2073566"/>
            <a:ext cx="1656184" cy="703839"/>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a:solidFill>
                  <a:srgbClr val="FF0000"/>
                </a:solidFill>
              </a:rPr>
              <a:t>Conduction Band</a:t>
            </a:r>
            <a:endParaRPr kumimoji="1" lang="ja-JP" altLang="en-US" dirty="0">
              <a:solidFill>
                <a:srgbClr val="FF0000"/>
              </a:solidFill>
            </a:endParaRPr>
          </a:p>
        </p:txBody>
      </p:sp>
      <p:grpSp>
        <p:nvGrpSpPr>
          <p:cNvPr id="4" name="グループ化 3"/>
          <p:cNvGrpSpPr/>
          <p:nvPr/>
        </p:nvGrpSpPr>
        <p:grpSpPr>
          <a:xfrm>
            <a:off x="743857" y="2633389"/>
            <a:ext cx="1072730" cy="1145387"/>
            <a:chOff x="743857" y="2633389"/>
            <a:chExt cx="1072730" cy="1145387"/>
          </a:xfrm>
        </p:grpSpPr>
        <p:sp>
          <p:nvSpPr>
            <p:cNvPr id="5" name="円/楕円 4"/>
            <p:cNvSpPr/>
            <p:nvPr/>
          </p:nvSpPr>
          <p:spPr>
            <a:xfrm>
              <a:off x="971600" y="3641501"/>
              <a:ext cx="143214" cy="13375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円/楕円 26"/>
            <p:cNvSpPr/>
            <p:nvPr/>
          </p:nvSpPr>
          <p:spPr>
            <a:xfrm>
              <a:off x="1187624" y="3645024"/>
              <a:ext cx="143214" cy="13375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円/楕円 27"/>
            <p:cNvSpPr/>
            <p:nvPr/>
          </p:nvSpPr>
          <p:spPr>
            <a:xfrm>
              <a:off x="1404450" y="3645024"/>
              <a:ext cx="143214" cy="13375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円/楕円 28"/>
            <p:cNvSpPr/>
            <p:nvPr/>
          </p:nvSpPr>
          <p:spPr>
            <a:xfrm>
              <a:off x="1620474" y="3645024"/>
              <a:ext cx="143214" cy="13375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円/楕円 29"/>
            <p:cNvSpPr/>
            <p:nvPr/>
          </p:nvSpPr>
          <p:spPr>
            <a:xfrm>
              <a:off x="755576" y="3645024"/>
              <a:ext cx="143214" cy="13375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 name="直線矢印コネクタ 6"/>
            <p:cNvCxnSpPr/>
            <p:nvPr/>
          </p:nvCxnSpPr>
          <p:spPr>
            <a:xfrm flipV="1">
              <a:off x="1692081" y="2633389"/>
              <a:ext cx="0" cy="100811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直線矢印コネクタ 32"/>
            <p:cNvCxnSpPr/>
            <p:nvPr/>
          </p:nvCxnSpPr>
          <p:spPr>
            <a:xfrm flipV="1">
              <a:off x="1475656" y="2636912"/>
              <a:ext cx="0" cy="100811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直線矢印コネクタ 33"/>
            <p:cNvCxnSpPr/>
            <p:nvPr/>
          </p:nvCxnSpPr>
          <p:spPr>
            <a:xfrm flipV="1">
              <a:off x="1259632" y="2636912"/>
              <a:ext cx="0" cy="100811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直線矢印コネクタ 34"/>
            <p:cNvCxnSpPr/>
            <p:nvPr/>
          </p:nvCxnSpPr>
          <p:spPr>
            <a:xfrm flipV="1">
              <a:off x="1043608" y="2636912"/>
              <a:ext cx="0" cy="100811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直線矢印コネクタ 35"/>
            <p:cNvCxnSpPr/>
            <p:nvPr/>
          </p:nvCxnSpPr>
          <p:spPr>
            <a:xfrm flipV="1">
              <a:off x="827584" y="2636912"/>
              <a:ext cx="0" cy="100811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テキスト ボックス 7"/>
            <p:cNvSpPr txBox="1"/>
            <p:nvPr/>
          </p:nvSpPr>
          <p:spPr>
            <a:xfrm>
              <a:off x="743857" y="2948133"/>
              <a:ext cx="1072730" cy="369332"/>
            </a:xfrm>
            <a:prstGeom prst="rect">
              <a:avLst/>
            </a:prstGeom>
            <a:solidFill>
              <a:srgbClr val="FFC000"/>
            </a:solidFill>
            <a:ln>
              <a:solidFill>
                <a:schemeClr val="tx1"/>
              </a:solidFill>
            </a:ln>
          </p:spPr>
          <p:txBody>
            <a:bodyPr wrap="none" rtlCol="0">
              <a:spAutoFit/>
            </a:bodyPr>
            <a:lstStyle/>
            <a:p>
              <a:r>
                <a:rPr lang="en-US" altLang="ja-JP" i="1" dirty="0" err="1" smtClean="0">
                  <a:latin typeface="Times New Roman" pitchFamily="18" charset="0"/>
                  <a:cs typeface="Times New Roman" pitchFamily="18" charset="0"/>
                </a:rPr>
                <a:t>h</a:t>
              </a:r>
              <a:r>
                <a:rPr kumimoji="1" lang="en-US" altLang="ja-JP" i="1" dirty="0" err="1" smtClean="0">
                  <a:latin typeface="Symbol" pitchFamily="18" charset="2"/>
                </a:rPr>
                <a:t>n</a:t>
              </a:r>
              <a:r>
                <a:rPr kumimoji="1" lang="en-US" altLang="ja-JP" dirty="0" smtClean="0"/>
                <a:t>  (&gt; </a:t>
              </a:r>
              <a:r>
                <a:rPr kumimoji="1" lang="en-US" altLang="ja-JP" i="1" dirty="0" err="1" smtClean="0"/>
                <a:t>E</a:t>
              </a:r>
              <a:r>
                <a:rPr kumimoji="1" lang="en-US" altLang="ja-JP" baseline="-25000" dirty="0" err="1" smtClean="0"/>
                <a:t>g</a:t>
              </a:r>
              <a:r>
                <a:rPr kumimoji="1" lang="en-US" altLang="ja-JP" dirty="0" smtClean="0"/>
                <a:t>) </a:t>
              </a:r>
              <a:endParaRPr kumimoji="1" lang="ja-JP" altLang="en-US" dirty="0"/>
            </a:p>
          </p:txBody>
        </p:sp>
      </p:grpSp>
      <p:sp>
        <p:nvSpPr>
          <p:cNvPr id="6" name="テキスト ボックス 5"/>
          <p:cNvSpPr txBox="1"/>
          <p:nvPr/>
        </p:nvSpPr>
        <p:spPr>
          <a:xfrm>
            <a:off x="1783247" y="2264588"/>
            <a:ext cx="362600" cy="369332"/>
          </a:xfrm>
          <a:prstGeom prst="rect">
            <a:avLst/>
          </a:prstGeom>
          <a:noFill/>
        </p:spPr>
        <p:txBody>
          <a:bodyPr wrap="none" rtlCol="0">
            <a:spAutoFit/>
          </a:bodyPr>
          <a:lstStyle/>
          <a:p>
            <a:r>
              <a:rPr lang="en-US" altLang="ja-JP" dirty="0"/>
              <a:t>e</a:t>
            </a:r>
            <a:r>
              <a:rPr kumimoji="1" lang="en-US" altLang="ja-JP" sz="2400" baseline="30000" dirty="0" smtClean="0"/>
              <a:t>-</a:t>
            </a:r>
            <a:endParaRPr kumimoji="1" lang="ja-JP" altLang="en-US" sz="2400" baseline="30000" dirty="0"/>
          </a:p>
        </p:txBody>
      </p:sp>
      <p:sp>
        <p:nvSpPr>
          <p:cNvPr id="38" name="テキスト ボックス 37"/>
          <p:cNvSpPr txBox="1"/>
          <p:nvPr/>
        </p:nvSpPr>
        <p:spPr>
          <a:xfrm>
            <a:off x="464984" y="2276872"/>
            <a:ext cx="362600" cy="369332"/>
          </a:xfrm>
          <a:prstGeom prst="rect">
            <a:avLst/>
          </a:prstGeom>
          <a:noFill/>
        </p:spPr>
        <p:txBody>
          <a:bodyPr wrap="none" rtlCol="0">
            <a:spAutoFit/>
          </a:bodyPr>
          <a:lstStyle/>
          <a:p>
            <a:r>
              <a:rPr lang="en-US" altLang="ja-JP" dirty="0"/>
              <a:t>e</a:t>
            </a:r>
            <a:r>
              <a:rPr kumimoji="1" lang="en-US" altLang="ja-JP" sz="2400" baseline="30000" dirty="0" smtClean="0"/>
              <a:t>-</a:t>
            </a:r>
            <a:endParaRPr kumimoji="1" lang="ja-JP" altLang="en-US" sz="2400" baseline="30000" dirty="0"/>
          </a:p>
        </p:txBody>
      </p:sp>
      <p:sp>
        <p:nvSpPr>
          <p:cNvPr id="40" name="ストライプ矢印 39"/>
          <p:cNvSpPr/>
          <p:nvPr/>
        </p:nvSpPr>
        <p:spPr>
          <a:xfrm rot="5400000">
            <a:off x="3918096" y="5488971"/>
            <a:ext cx="352378" cy="288032"/>
          </a:xfrm>
          <a:prstGeom prst="striped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テキスト ボックス 40"/>
          <p:cNvSpPr txBox="1"/>
          <p:nvPr/>
        </p:nvSpPr>
        <p:spPr>
          <a:xfrm>
            <a:off x="4256053" y="5417814"/>
            <a:ext cx="2714654" cy="369332"/>
          </a:xfrm>
          <a:prstGeom prst="rect">
            <a:avLst/>
          </a:prstGeom>
          <a:noFill/>
        </p:spPr>
        <p:txBody>
          <a:bodyPr wrap="none" rtlCol="0">
            <a:spAutoFit/>
          </a:bodyPr>
          <a:lstStyle/>
          <a:p>
            <a:r>
              <a:rPr kumimoji="1" lang="en-US" altLang="ja-JP" dirty="0" smtClean="0">
                <a:solidFill>
                  <a:srgbClr val="0000FF"/>
                </a:solidFill>
              </a:rPr>
              <a:t>New (additional) Functions</a:t>
            </a:r>
            <a:endParaRPr kumimoji="1" lang="ja-JP" altLang="en-US" dirty="0">
              <a:solidFill>
                <a:srgbClr val="0000FF"/>
              </a:solidFill>
            </a:endParaRPr>
          </a:p>
        </p:txBody>
      </p:sp>
      <p:sp>
        <p:nvSpPr>
          <p:cNvPr id="42" name="テキスト ボックス 41"/>
          <p:cNvSpPr txBox="1"/>
          <p:nvPr/>
        </p:nvSpPr>
        <p:spPr>
          <a:xfrm>
            <a:off x="1403648" y="6063679"/>
            <a:ext cx="5379293" cy="461665"/>
          </a:xfrm>
          <a:prstGeom prst="rect">
            <a:avLst/>
          </a:prstGeom>
          <a:noFill/>
        </p:spPr>
        <p:txBody>
          <a:bodyPr wrap="none" rtlCol="0">
            <a:spAutoFit/>
          </a:bodyPr>
          <a:lstStyle/>
          <a:p>
            <a:r>
              <a:rPr kumimoji="1" lang="en-US" altLang="ja-JP" sz="2400" dirty="0" smtClean="0">
                <a:solidFill>
                  <a:srgbClr val="0000FF"/>
                </a:solidFill>
              </a:rPr>
              <a:t>Information / Communication Technology</a:t>
            </a:r>
            <a:endParaRPr kumimoji="1" lang="ja-JP" altLang="en-US" sz="2400" dirty="0">
              <a:solidFill>
                <a:srgbClr val="0000FF"/>
              </a:solidFill>
            </a:endParaRPr>
          </a:p>
        </p:txBody>
      </p:sp>
      <p:sp>
        <p:nvSpPr>
          <p:cNvPr id="44" name="テキスト ボックス 43"/>
          <p:cNvSpPr txBox="1"/>
          <p:nvPr/>
        </p:nvSpPr>
        <p:spPr>
          <a:xfrm>
            <a:off x="1848298" y="4725558"/>
            <a:ext cx="6296852" cy="400110"/>
          </a:xfrm>
          <a:prstGeom prst="rect">
            <a:avLst/>
          </a:prstGeom>
          <a:noFill/>
        </p:spPr>
        <p:txBody>
          <a:bodyPr wrap="none" rtlCol="0">
            <a:spAutoFit/>
          </a:bodyPr>
          <a:lstStyle/>
          <a:p>
            <a:r>
              <a:rPr lang="en-US" altLang="ja-JP" sz="2000" dirty="0"/>
              <a:t>e</a:t>
            </a:r>
            <a:r>
              <a:rPr kumimoji="1" lang="en-US" altLang="ja-JP" sz="2000" dirty="0" smtClean="0"/>
              <a:t>x.)  Laser Printer, Photocopy, Solar Cell, Sensor, CMOS, </a:t>
            </a:r>
            <a:r>
              <a:rPr kumimoji="1" lang="en-US" altLang="ja-JP" sz="2000" dirty="0" err="1" smtClean="0"/>
              <a:t>etc</a:t>
            </a:r>
            <a:endParaRPr kumimoji="1" lang="ja-JP" altLang="en-US" sz="2000" dirty="0"/>
          </a:p>
        </p:txBody>
      </p:sp>
      <p:sp>
        <p:nvSpPr>
          <p:cNvPr id="45" name="テキスト ボックス 44"/>
          <p:cNvSpPr txBox="1"/>
          <p:nvPr/>
        </p:nvSpPr>
        <p:spPr>
          <a:xfrm>
            <a:off x="5004048" y="-27384"/>
            <a:ext cx="4175054" cy="2308324"/>
          </a:xfrm>
          <a:prstGeom prst="rect">
            <a:avLst/>
          </a:prstGeom>
          <a:noFill/>
        </p:spPr>
        <p:txBody>
          <a:bodyPr wrap="none" rtlCol="0">
            <a:spAutoFit/>
          </a:bodyPr>
          <a:lstStyle/>
          <a:p>
            <a:pPr>
              <a:lnSpc>
                <a:spcPct val="200000"/>
              </a:lnSpc>
            </a:pPr>
            <a:r>
              <a:rPr lang="ja-JP" altLang="en-US" sz="2400" dirty="0" smtClean="0">
                <a:solidFill>
                  <a:srgbClr val="FFC000"/>
                </a:solidFill>
                <a:effectLst>
                  <a:outerShdw blurRad="38100" dist="38100" dir="2700000" algn="tl">
                    <a:srgbClr val="000000">
                      <a:alpha val="43137"/>
                    </a:srgbClr>
                  </a:outerShdw>
                </a:effectLst>
              </a:rPr>
              <a:t>・ </a:t>
            </a:r>
            <a:r>
              <a:rPr kumimoji="1" lang="en-US" altLang="ja-JP" sz="2400" dirty="0" smtClean="0">
                <a:solidFill>
                  <a:srgbClr val="FFC000"/>
                </a:solidFill>
                <a:effectLst>
                  <a:outerShdw blurRad="38100" dist="38100" dir="2700000" algn="tl">
                    <a:srgbClr val="000000">
                      <a:alpha val="43137"/>
                    </a:srgbClr>
                  </a:outerShdw>
                </a:effectLst>
              </a:rPr>
              <a:t>Found in Se (1870’s)</a:t>
            </a:r>
          </a:p>
          <a:p>
            <a:pPr>
              <a:lnSpc>
                <a:spcPct val="200000"/>
              </a:lnSpc>
            </a:pPr>
            <a:r>
              <a:rPr lang="ja-JP" altLang="en-US" sz="2400" dirty="0" smtClean="0">
                <a:solidFill>
                  <a:srgbClr val="FFC000"/>
                </a:solidFill>
                <a:effectLst>
                  <a:outerShdw blurRad="38100" dist="38100" dir="2700000" algn="tl">
                    <a:srgbClr val="000000">
                      <a:alpha val="43137"/>
                    </a:srgbClr>
                  </a:outerShdw>
                </a:effectLst>
              </a:rPr>
              <a:t>・ </a:t>
            </a:r>
            <a:r>
              <a:rPr lang="en-US" altLang="ja-JP" sz="2400" dirty="0" smtClean="0">
                <a:solidFill>
                  <a:srgbClr val="FFC000"/>
                </a:solidFill>
                <a:effectLst>
                  <a:outerShdw blurRad="38100" dist="38100" dir="2700000" algn="tl">
                    <a:srgbClr val="000000">
                      <a:alpha val="43137"/>
                    </a:srgbClr>
                  </a:outerShdw>
                </a:effectLst>
              </a:rPr>
              <a:t>Explained (1930’s)</a:t>
            </a:r>
          </a:p>
          <a:p>
            <a:pPr>
              <a:lnSpc>
                <a:spcPct val="200000"/>
              </a:lnSpc>
            </a:pPr>
            <a:r>
              <a:rPr kumimoji="1" lang="ja-JP" altLang="en-US" sz="2400" dirty="0" smtClean="0">
                <a:solidFill>
                  <a:srgbClr val="FFC000"/>
                </a:solidFill>
                <a:effectLst>
                  <a:outerShdw blurRad="38100" dist="38100" dir="2700000" algn="tl">
                    <a:srgbClr val="000000">
                      <a:alpha val="43137"/>
                    </a:srgbClr>
                  </a:outerShdw>
                </a:effectLst>
              </a:rPr>
              <a:t>・ </a:t>
            </a:r>
            <a:r>
              <a:rPr kumimoji="1" lang="en-US" altLang="ja-JP" sz="2400" dirty="0" smtClean="0">
                <a:solidFill>
                  <a:srgbClr val="FFC000"/>
                </a:solidFill>
                <a:effectLst>
                  <a:outerShdw blurRad="38100" dist="38100" dir="2700000" algn="tl">
                    <a:srgbClr val="000000">
                      <a:alpha val="43137"/>
                    </a:srgbClr>
                  </a:outerShdw>
                </a:effectLst>
              </a:rPr>
              <a:t>Applied </a:t>
            </a:r>
            <a:r>
              <a:rPr lang="en-US" altLang="ja-JP" sz="2400" dirty="0" smtClean="0">
                <a:solidFill>
                  <a:srgbClr val="FFC000"/>
                </a:solidFill>
                <a:effectLst>
                  <a:outerShdw blurRad="38100" dist="38100" dir="2700000" algn="tl">
                    <a:srgbClr val="000000">
                      <a:alpha val="43137"/>
                    </a:srgbClr>
                  </a:outerShdw>
                </a:effectLst>
              </a:rPr>
              <a:t>to Electronics (1950’s)</a:t>
            </a:r>
            <a:endParaRPr kumimoji="1" lang="ja-JP" altLang="en-US" sz="2400"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711083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repeatCount="indefinite" fill="remove" nodeType="withEffect">
                                  <p:stCondLst>
                                    <p:cond delay="0"/>
                                  </p:stCondLst>
                                  <p:endCondLst>
                                    <p:cond evt="onNext" delay="0">
                                      <p:tgtEl>
                                        <p:sldTgt/>
                                      </p:tgtEl>
                                    </p:cond>
                                  </p:endCondLst>
                                  <p:childTnLst>
                                    <p:set>
                                      <p:cBhvr>
                                        <p:cTn id="6" dur="1" fill="hold">
                                          <p:stCondLst>
                                            <p:cond delay="0"/>
                                          </p:stCondLst>
                                        </p:cTn>
                                        <p:tgtEl>
                                          <p:spTgt spid="90"/>
                                        </p:tgtEl>
                                        <p:attrNameLst>
                                          <p:attrName>style.visibility</p:attrName>
                                        </p:attrNameLst>
                                      </p:cBhvr>
                                      <p:to>
                                        <p:strVal val="visible"/>
                                      </p:to>
                                    </p:set>
                                    <p:animEffect transition="in" filter="fade">
                                      <p:cBhvr>
                                        <p:cTn id="7" dur="2000"/>
                                        <p:tgtEl>
                                          <p:spTgt spid="90"/>
                                        </p:tgtEl>
                                      </p:cBhvr>
                                    </p:animEffect>
                                  </p:childTnLst>
                                </p:cTn>
                              </p:par>
                              <p:par>
                                <p:cTn id="8" presetID="10" presetClass="entr" presetSubtype="0" repeatCount="indefinite" fill="remove" grpId="0" nodeType="withEffect">
                                  <p:stCondLst>
                                    <p:cond delay="0"/>
                                  </p:stCondLst>
                                  <p:endCondLst>
                                    <p:cond evt="onNext" delay="0">
                                      <p:tgtEl>
                                        <p:sldTgt/>
                                      </p:tgtEl>
                                    </p:cond>
                                  </p:endCondLst>
                                  <p:childTnLst>
                                    <p:set>
                                      <p:cBhvr>
                                        <p:cTn id="9" dur="1" fill="hold">
                                          <p:stCondLst>
                                            <p:cond delay="0"/>
                                          </p:stCondLst>
                                        </p:cTn>
                                        <p:tgtEl>
                                          <p:spTgt spid="71"/>
                                        </p:tgtEl>
                                        <p:attrNameLst>
                                          <p:attrName>style.visibility</p:attrName>
                                        </p:attrNameLst>
                                      </p:cBhvr>
                                      <p:to>
                                        <p:strVal val="visible"/>
                                      </p:to>
                                    </p:set>
                                    <p:animEffect transition="in" filter="fade">
                                      <p:cBhvr>
                                        <p:cTn id="10" dur="2000"/>
                                        <p:tgtEl>
                                          <p:spTgt spid="71"/>
                                        </p:tgtEl>
                                      </p:cBhvr>
                                    </p:animEffect>
                                  </p:childTnLst>
                                </p:cTn>
                              </p:par>
                              <p:par>
                                <p:cTn id="11" presetID="22" presetClass="entr" presetSubtype="4" repeatCount="indefinite" fill="remove" nodeType="withEffect">
                                  <p:stCondLst>
                                    <p:cond delay="0"/>
                                  </p:stCondLst>
                                  <p:endCondLst>
                                    <p:cond evt="onNext" delay="0">
                                      <p:tgtEl>
                                        <p:sldTgt/>
                                      </p:tgtEl>
                                    </p:cond>
                                  </p:end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2000"/>
                                        <p:tgtEl>
                                          <p:spTgt spid="4"/>
                                        </p:tgtEl>
                                      </p:cBhvr>
                                    </p:animEffect>
                                  </p:childTnLst>
                                </p:cTn>
                              </p:par>
                              <p:par>
                                <p:cTn id="14" presetID="22" presetClass="entr" presetSubtype="4" repeatCount="indefinite" fill="hold" grpId="0" nodeType="withEffect">
                                  <p:stCondLst>
                                    <p:cond delay="0"/>
                                  </p:stCondLst>
                                  <p:endCondLst>
                                    <p:cond evt="onNext" delay="0">
                                      <p:tgtEl>
                                        <p:sldTgt/>
                                      </p:tgtEl>
                                    </p:cond>
                                  </p:end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2000"/>
                                        <p:tgtEl>
                                          <p:spTgt spid="6"/>
                                        </p:tgtEl>
                                      </p:cBhvr>
                                    </p:animEffect>
                                  </p:childTnLst>
                                </p:cTn>
                              </p:par>
                              <p:par>
                                <p:cTn id="17" presetID="22" presetClass="entr" presetSubtype="4" repeatCount="indefinite" fill="hold" grpId="0" nodeType="withEffect">
                                  <p:stCondLst>
                                    <p:cond delay="0"/>
                                  </p:stCondLst>
                                  <p:endCondLst>
                                    <p:cond evt="onNext" delay="0">
                                      <p:tgtEl>
                                        <p:sldTgt/>
                                      </p:tgtEl>
                                    </p:cond>
                                  </p:endCondLst>
                                  <p:childTnLst>
                                    <p:set>
                                      <p:cBhvr>
                                        <p:cTn id="18" dur="1" fill="hold">
                                          <p:stCondLst>
                                            <p:cond delay="0"/>
                                          </p:stCondLst>
                                        </p:cTn>
                                        <p:tgtEl>
                                          <p:spTgt spid="38"/>
                                        </p:tgtEl>
                                        <p:attrNameLst>
                                          <p:attrName>style.visibility</p:attrName>
                                        </p:attrNameLst>
                                      </p:cBhvr>
                                      <p:to>
                                        <p:strVal val="visible"/>
                                      </p:to>
                                    </p:set>
                                    <p:animEffect transition="in" filter="wipe(down)">
                                      <p:cBhvr>
                                        <p:cTn id="19" dur="2000"/>
                                        <p:tgtEl>
                                          <p:spTgt spid="38"/>
                                        </p:tgtEl>
                                      </p:cBhvr>
                                    </p:animEffect>
                                  </p:childTnLst>
                                </p:cTn>
                              </p:par>
                              <p:par>
                                <p:cTn id="20" presetID="22" presetClass="entr" presetSubtype="4" repeatCount="indefinite" fill="hold" nodeType="withEffect">
                                  <p:stCondLst>
                                    <p:cond delay="0"/>
                                  </p:stCondLst>
                                  <p:endCondLst>
                                    <p:cond evt="onNext" delay="0">
                                      <p:tgtEl>
                                        <p:sldTgt/>
                                      </p:tgtEl>
                                    </p:cond>
                                  </p:end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2000"/>
                                        <p:tgtEl>
                                          <p:spTgt spid="12"/>
                                        </p:tgtEl>
                                      </p:cBhvr>
                                    </p:animEffect>
                                  </p:childTnLst>
                                </p:cTn>
                              </p:par>
                              <p:par>
                                <p:cTn id="23" presetID="10" presetClass="entr" presetSubtype="0" repeatCount="indefinite" fill="hold" grpId="0" nodeType="withEffect">
                                  <p:stCondLst>
                                    <p:cond delay="0"/>
                                  </p:stCondLst>
                                  <p:endCondLst>
                                    <p:cond evt="onNext" delay="0">
                                      <p:tgtEl>
                                        <p:sldTgt/>
                                      </p:tgtEl>
                                    </p:cond>
                                  </p:endCondLst>
                                  <p:childTnLst>
                                    <p:set>
                                      <p:cBhvr>
                                        <p:cTn id="24" dur="1" fill="hold">
                                          <p:stCondLst>
                                            <p:cond delay="0"/>
                                          </p:stCondLst>
                                        </p:cTn>
                                        <p:tgtEl>
                                          <p:spTgt spid="45"/>
                                        </p:tgtEl>
                                        <p:attrNameLst>
                                          <p:attrName>style.visibility</p:attrName>
                                        </p:attrNameLst>
                                      </p:cBhvr>
                                      <p:to>
                                        <p:strVal val="visible"/>
                                      </p:to>
                                    </p:set>
                                    <p:animEffect transition="in" filter="fade">
                                      <p:cBhvr>
                                        <p:cTn id="25" dur="2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6" grpId="0"/>
      <p:bldP spid="38" grpId="0"/>
      <p:bldP spid="4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274638"/>
            <a:ext cx="9144000" cy="706090"/>
          </a:xfrm>
          <a:solidFill>
            <a:schemeClr val="accent2"/>
          </a:solidFill>
        </p:spPr>
        <p:txBody>
          <a:bodyPr>
            <a:normAutofit fontScale="90000"/>
          </a:bodyPr>
          <a:lstStyle/>
          <a:p>
            <a:r>
              <a:rPr kumimoji="1" lang="en-US" altLang="ja-JP" dirty="0" smtClean="0">
                <a:solidFill>
                  <a:schemeClr val="bg1"/>
                </a:solidFill>
              </a:rPr>
              <a:t>Purpose</a:t>
            </a:r>
            <a:endParaRPr kumimoji="1" lang="ja-JP" altLang="en-US" dirty="0">
              <a:solidFill>
                <a:schemeClr val="bg1"/>
              </a:solidFill>
            </a:endParaRPr>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3" name="テキスト ボックス 2"/>
          <p:cNvSpPr txBox="1"/>
          <p:nvPr/>
        </p:nvSpPr>
        <p:spPr>
          <a:xfrm>
            <a:off x="1975988" y="2813415"/>
            <a:ext cx="4610493" cy="400110"/>
          </a:xfrm>
          <a:prstGeom prst="rect">
            <a:avLst/>
          </a:prstGeom>
          <a:noFill/>
        </p:spPr>
        <p:txBody>
          <a:bodyPr wrap="none" rtlCol="0">
            <a:spAutoFit/>
          </a:bodyPr>
          <a:lstStyle/>
          <a:p>
            <a:r>
              <a:rPr kumimoji="1" lang="en-US" altLang="ja-JP" sz="2000" dirty="0" smtClean="0">
                <a:solidFill>
                  <a:srgbClr val="0070C0"/>
                </a:solidFill>
              </a:rPr>
              <a:t>Standard mechanism of photoconductivity</a:t>
            </a:r>
            <a:endParaRPr kumimoji="1" lang="ja-JP" altLang="en-US" sz="2000" dirty="0">
              <a:solidFill>
                <a:srgbClr val="0070C0"/>
              </a:solidFill>
            </a:endParaRPr>
          </a:p>
        </p:txBody>
      </p:sp>
      <p:cxnSp>
        <p:nvCxnSpPr>
          <p:cNvPr id="6" name="直線矢印コネクタ 5"/>
          <p:cNvCxnSpPr/>
          <p:nvPr/>
        </p:nvCxnSpPr>
        <p:spPr>
          <a:xfrm>
            <a:off x="3840328" y="4600976"/>
            <a:ext cx="1063571" cy="0"/>
          </a:xfrm>
          <a:prstGeom prst="straightConnector1">
            <a:avLst/>
          </a:prstGeom>
          <a:ln w="28575">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 name="正方形/長方形 6"/>
          <p:cNvSpPr/>
          <p:nvPr/>
        </p:nvSpPr>
        <p:spPr>
          <a:xfrm>
            <a:off x="3511266" y="5685742"/>
            <a:ext cx="1656184" cy="6875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円/楕円 8"/>
          <p:cNvSpPr/>
          <p:nvPr/>
        </p:nvSpPr>
        <p:spPr>
          <a:xfrm>
            <a:off x="4065211" y="5793754"/>
            <a:ext cx="143214" cy="13375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9"/>
          <p:cNvSpPr/>
          <p:nvPr/>
        </p:nvSpPr>
        <p:spPr>
          <a:xfrm>
            <a:off x="4281235" y="5797277"/>
            <a:ext cx="143214" cy="13375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円/楕円 10"/>
          <p:cNvSpPr/>
          <p:nvPr/>
        </p:nvSpPr>
        <p:spPr>
          <a:xfrm>
            <a:off x="4498061" y="5797277"/>
            <a:ext cx="143214" cy="13375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p:cNvSpPr/>
          <p:nvPr/>
        </p:nvSpPr>
        <p:spPr>
          <a:xfrm>
            <a:off x="4714085" y="5797277"/>
            <a:ext cx="143214" cy="13375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p:cNvSpPr/>
          <p:nvPr/>
        </p:nvSpPr>
        <p:spPr>
          <a:xfrm>
            <a:off x="3849187" y="5797277"/>
            <a:ext cx="143214" cy="13375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4" name="直線矢印コネクタ 13"/>
          <p:cNvCxnSpPr/>
          <p:nvPr/>
        </p:nvCxnSpPr>
        <p:spPr>
          <a:xfrm flipV="1">
            <a:off x="4785692" y="4785642"/>
            <a:ext cx="0" cy="100811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p:nvPr/>
        </p:nvCxnSpPr>
        <p:spPr>
          <a:xfrm flipV="1">
            <a:off x="4569267" y="4789165"/>
            <a:ext cx="0" cy="100811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直線矢印コネクタ 15"/>
          <p:cNvCxnSpPr/>
          <p:nvPr/>
        </p:nvCxnSpPr>
        <p:spPr>
          <a:xfrm flipV="1">
            <a:off x="4353243" y="4789165"/>
            <a:ext cx="0" cy="100811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直線矢印コネクタ 16"/>
          <p:cNvCxnSpPr/>
          <p:nvPr/>
        </p:nvCxnSpPr>
        <p:spPr>
          <a:xfrm flipV="1">
            <a:off x="4137219" y="4789165"/>
            <a:ext cx="0" cy="100811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直線矢印コネクタ 17"/>
          <p:cNvCxnSpPr/>
          <p:nvPr/>
        </p:nvCxnSpPr>
        <p:spPr>
          <a:xfrm flipV="1">
            <a:off x="3921195" y="4789165"/>
            <a:ext cx="0" cy="100811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テキスト ボックス 19"/>
          <p:cNvSpPr txBox="1"/>
          <p:nvPr/>
        </p:nvSpPr>
        <p:spPr>
          <a:xfrm>
            <a:off x="4199672" y="4238785"/>
            <a:ext cx="362600" cy="369332"/>
          </a:xfrm>
          <a:prstGeom prst="rect">
            <a:avLst/>
          </a:prstGeom>
          <a:noFill/>
        </p:spPr>
        <p:txBody>
          <a:bodyPr wrap="none" rtlCol="0">
            <a:spAutoFit/>
          </a:bodyPr>
          <a:lstStyle/>
          <a:p>
            <a:r>
              <a:rPr lang="en-US" altLang="ja-JP" dirty="0"/>
              <a:t>e</a:t>
            </a:r>
            <a:r>
              <a:rPr kumimoji="1" lang="en-US" altLang="ja-JP" sz="2400" baseline="30000" dirty="0" smtClean="0"/>
              <a:t>-</a:t>
            </a:r>
            <a:endParaRPr kumimoji="1" lang="ja-JP" altLang="en-US" sz="2400" baseline="30000" dirty="0"/>
          </a:p>
        </p:txBody>
      </p:sp>
      <p:sp>
        <p:nvSpPr>
          <p:cNvPr id="21" name="テキスト ボックス 20"/>
          <p:cNvSpPr txBox="1"/>
          <p:nvPr/>
        </p:nvSpPr>
        <p:spPr>
          <a:xfrm>
            <a:off x="4167571" y="5965722"/>
            <a:ext cx="409086" cy="369332"/>
          </a:xfrm>
          <a:prstGeom prst="rect">
            <a:avLst/>
          </a:prstGeom>
          <a:solidFill>
            <a:schemeClr val="bg1"/>
          </a:solidFill>
        </p:spPr>
        <p:txBody>
          <a:bodyPr wrap="none" rtlCol="0">
            <a:spAutoFit/>
          </a:bodyPr>
          <a:lstStyle/>
          <a:p>
            <a:r>
              <a:rPr lang="en-US" altLang="ja-JP" dirty="0" smtClean="0"/>
              <a:t>h</a:t>
            </a:r>
            <a:r>
              <a:rPr lang="en-US" altLang="ja-JP" sz="2400" baseline="30000" dirty="0" smtClean="0"/>
              <a:t>+</a:t>
            </a:r>
            <a:endParaRPr kumimoji="1" lang="ja-JP" altLang="en-US" sz="2400" baseline="30000" dirty="0"/>
          </a:p>
        </p:txBody>
      </p:sp>
      <p:sp>
        <p:nvSpPr>
          <p:cNvPr id="22" name="正方形/長方形 21"/>
          <p:cNvSpPr/>
          <p:nvPr/>
        </p:nvSpPr>
        <p:spPr>
          <a:xfrm>
            <a:off x="3514850" y="4249587"/>
            <a:ext cx="1656184" cy="703839"/>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FF0000"/>
              </a:solidFill>
            </a:endParaRPr>
          </a:p>
        </p:txBody>
      </p:sp>
      <p:cxnSp>
        <p:nvCxnSpPr>
          <p:cNvPr id="23" name="直線矢印コネクタ 22"/>
          <p:cNvCxnSpPr/>
          <p:nvPr/>
        </p:nvCxnSpPr>
        <p:spPr>
          <a:xfrm>
            <a:off x="3838563" y="6009487"/>
            <a:ext cx="1063571" cy="0"/>
          </a:xfrm>
          <a:prstGeom prst="straightConnector1">
            <a:avLst/>
          </a:prstGeom>
          <a:ln w="28575">
            <a:solidFill>
              <a:schemeClr val="bg1"/>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4" name="テキスト ボックス 23"/>
          <p:cNvSpPr txBox="1"/>
          <p:nvPr/>
        </p:nvSpPr>
        <p:spPr>
          <a:xfrm>
            <a:off x="2411864" y="4099135"/>
            <a:ext cx="976037" cy="923330"/>
          </a:xfrm>
          <a:prstGeom prst="rect">
            <a:avLst/>
          </a:prstGeom>
          <a:noFill/>
        </p:spPr>
        <p:txBody>
          <a:bodyPr wrap="none" rtlCol="0">
            <a:spAutoFit/>
          </a:bodyPr>
          <a:lstStyle/>
          <a:p>
            <a:pPr algn="ctr"/>
            <a:r>
              <a:rPr kumimoji="1" lang="en-US" altLang="ja-JP" dirty="0" err="1" smtClean="0"/>
              <a:t>Cation</a:t>
            </a:r>
            <a:r>
              <a:rPr kumimoji="1" lang="en-US" altLang="ja-JP" dirty="0" smtClean="0"/>
              <a:t> </a:t>
            </a:r>
            <a:r>
              <a:rPr kumimoji="1" lang="en-US" altLang="ja-JP" b="1" dirty="0" smtClean="0">
                <a:solidFill>
                  <a:srgbClr val="FF0000"/>
                </a:solidFill>
              </a:rPr>
              <a:t>A</a:t>
            </a:r>
          </a:p>
          <a:p>
            <a:pPr algn="ctr"/>
            <a:r>
              <a:rPr lang="en-US" altLang="ja-JP" dirty="0" smtClean="0"/>
              <a:t>or</a:t>
            </a:r>
          </a:p>
          <a:p>
            <a:pPr algn="ctr"/>
            <a:r>
              <a:rPr lang="en-US" altLang="ja-JP" dirty="0" smtClean="0"/>
              <a:t>Anion </a:t>
            </a:r>
            <a:r>
              <a:rPr lang="en-US" altLang="ja-JP" b="1" dirty="0" smtClean="0">
                <a:solidFill>
                  <a:srgbClr val="0000FF"/>
                </a:solidFill>
              </a:rPr>
              <a:t>X</a:t>
            </a:r>
            <a:endParaRPr kumimoji="1" lang="ja-JP" altLang="en-US" b="1" dirty="0">
              <a:solidFill>
                <a:srgbClr val="0000FF"/>
              </a:solidFill>
            </a:endParaRPr>
          </a:p>
        </p:txBody>
      </p:sp>
      <p:sp>
        <p:nvSpPr>
          <p:cNvPr id="25" name="テキスト ボックス 24"/>
          <p:cNvSpPr txBox="1"/>
          <p:nvPr/>
        </p:nvSpPr>
        <p:spPr>
          <a:xfrm>
            <a:off x="2413031" y="5584813"/>
            <a:ext cx="976037" cy="923330"/>
          </a:xfrm>
          <a:prstGeom prst="rect">
            <a:avLst/>
          </a:prstGeom>
          <a:noFill/>
        </p:spPr>
        <p:txBody>
          <a:bodyPr wrap="none" rtlCol="0">
            <a:spAutoFit/>
          </a:bodyPr>
          <a:lstStyle/>
          <a:p>
            <a:pPr algn="ctr"/>
            <a:r>
              <a:rPr kumimoji="1" lang="en-US" altLang="ja-JP" dirty="0" err="1" smtClean="0"/>
              <a:t>Cation</a:t>
            </a:r>
            <a:r>
              <a:rPr kumimoji="1" lang="en-US" altLang="ja-JP" dirty="0" smtClean="0"/>
              <a:t> </a:t>
            </a:r>
            <a:r>
              <a:rPr kumimoji="1" lang="en-US" altLang="ja-JP" b="1" dirty="0" smtClean="0">
                <a:solidFill>
                  <a:srgbClr val="FF0000"/>
                </a:solidFill>
              </a:rPr>
              <a:t>A</a:t>
            </a:r>
          </a:p>
          <a:p>
            <a:pPr algn="ctr"/>
            <a:r>
              <a:rPr lang="en-US" altLang="ja-JP" dirty="0" smtClean="0"/>
              <a:t>or</a:t>
            </a:r>
          </a:p>
          <a:p>
            <a:pPr algn="ctr"/>
            <a:r>
              <a:rPr lang="en-US" altLang="ja-JP" dirty="0" smtClean="0"/>
              <a:t>Anion </a:t>
            </a:r>
            <a:r>
              <a:rPr lang="en-US" altLang="ja-JP" b="1" dirty="0" smtClean="0">
                <a:solidFill>
                  <a:srgbClr val="0000FF"/>
                </a:solidFill>
              </a:rPr>
              <a:t>X</a:t>
            </a:r>
            <a:endParaRPr kumimoji="1" lang="ja-JP" altLang="en-US" b="1" dirty="0">
              <a:solidFill>
                <a:srgbClr val="0000FF"/>
              </a:solidFill>
            </a:endParaRPr>
          </a:p>
        </p:txBody>
      </p:sp>
      <p:sp>
        <p:nvSpPr>
          <p:cNvPr id="26" name="大かっこ 25"/>
          <p:cNvSpPr/>
          <p:nvPr/>
        </p:nvSpPr>
        <p:spPr>
          <a:xfrm>
            <a:off x="2476799" y="5964907"/>
            <a:ext cx="861853" cy="469027"/>
          </a:xfrm>
          <a:prstGeom prst="bracketPair">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7" name="大かっこ 26"/>
          <p:cNvSpPr/>
          <p:nvPr/>
        </p:nvSpPr>
        <p:spPr>
          <a:xfrm>
            <a:off x="2487137" y="4487768"/>
            <a:ext cx="836957" cy="469027"/>
          </a:xfrm>
          <a:prstGeom prst="bracketPair">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8" name="テキスト ボックス 27"/>
          <p:cNvSpPr txBox="1"/>
          <p:nvPr/>
        </p:nvSpPr>
        <p:spPr>
          <a:xfrm>
            <a:off x="5485635" y="4416310"/>
            <a:ext cx="774443" cy="369332"/>
          </a:xfrm>
          <a:prstGeom prst="rect">
            <a:avLst/>
          </a:prstGeom>
          <a:noFill/>
        </p:spPr>
        <p:txBody>
          <a:bodyPr wrap="none" rtlCol="0">
            <a:spAutoFit/>
          </a:bodyPr>
          <a:lstStyle/>
          <a:p>
            <a:r>
              <a:rPr kumimoji="1" lang="en-US" altLang="ja-JP" dirty="0" smtClean="0"/>
              <a:t>LUMO</a:t>
            </a:r>
            <a:endParaRPr kumimoji="1" lang="ja-JP" altLang="en-US" dirty="0"/>
          </a:p>
        </p:txBody>
      </p:sp>
      <p:sp>
        <p:nvSpPr>
          <p:cNvPr id="29" name="テキスト ボックス 28"/>
          <p:cNvSpPr txBox="1"/>
          <p:nvPr/>
        </p:nvSpPr>
        <p:spPr>
          <a:xfrm>
            <a:off x="5485635" y="5844875"/>
            <a:ext cx="830677" cy="369332"/>
          </a:xfrm>
          <a:prstGeom prst="rect">
            <a:avLst/>
          </a:prstGeom>
          <a:noFill/>
        </p:spPr>
        <p:txBody>
          <a:bodyPr wrap="none" rtlCol="0">
            <a:spAutoFit/>
          </a:bodyPr>
          <a:lstStyle/>
          <a:p>
            <a:r>
              <a:rPr kumimoji="1" lang="en-US" altLang="ja-JP" dirty="0" smtClean="0"/>
              <a:t>HOMO</a:t>
            </a:r>
            <a:endParaRPr kumimoji="1" lang="ja-JP" altLang="en-US" dirty="0"/>
          </a:p>
        </p:txBody>
      </p:sp>
      <p:sp>
        <p:nvSpPr>
          <p:cNvPr id="30" name="円/楕円 29"/>
          <p:cNvSpPr/>
          <p:nvPr/>
        </p:nvSpPr>
        <p:spPr>
          <a:xfrm>
            <a:off x="4723271" y="4658649"/>
            <a:ext cx="143214" cy="133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円/楕円 30"/>
          <p:cNvSpPr/>
          <p:nvPr/>
        </p:nvSpPr>
        <p:spPr>
          <a:xfrm>
            <a:off x="4504851" y="4658649"/>
            <a:ext cx="143214" cy="133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円/楕円 31"/>
          <p:cNvSpPr/>
          <p:nvPr/>
        </p:nvSpPr>
        <p:spPr>
          <a:xfrm>
            <a:off x="4286430" y="4658649"/>
            <a:ext cx="143214" cy="133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円/楕円 32"/>
          <p:cNvSpPr/>
          <p:nvPr/>
        </p:nvSpPr>
        <p:spPr>
          <a:xfrm>
            <a:off x="4068009" y="4658649"/>
            <a:ext cx="143214" cy="133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円/楕円 33"/>
          <p:cNvSpPr/>
          <p:nvPr/>
        </p:nvSpPr>
        <p:spPr>
          <a:xfrm>
            <a:off x="3849588" y="4658649"/>
            <a:ext cx="143214" cy="133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テキスト ボックス 38"/>
          <p:cNvSpPr txBox="1"/>
          <p:nvPr/>
        </p:nvSpPr>
        <p:spPr>
          <a:xfrm>
            <a:off x="3108979" y="3351081"/>
            <a:ext cx="1414170" cy="369332"/>
          </a:xfrm>
          <a:prstGeom prst="rect">
            <a:avLst/>
          </a:prstGeom>
          <a:noFill/>
        </p:spPr>
        <p:txBody>
          <a:bodyPr wrap="none" rtlCol="0">
            <a:spAutoFit/>
          </a:bodyPr>
          <a:lstStyle/>
          <a:p>
            <a:r>
              <a:rPr kumimoji="1" lang="en-US" altLang="ja-JP" dirty="0" smtClean="0"/>
              <a:t>(e.g.)  	</a:t>
            </a:r>
            <a:r>
              <a:rPr kumimoji="1" lang="en-US" altLang="ja-JP" b="1" dirty="0" smtClean="0">
                <a:solidFill>
                  <a:srgbClr val="FF0000"/>
                </a:solidFill>
              </a:rPr>
              <a:t>A</a:t>
            </a:r>
            <a:r>
              <a:rPr kumimoji="1" lang="en-US" altLang="ja-JP" b="1" dirty="0" smtClean="0">
                <a:solidFill>
                  <a:srgbClr val="0000FF"/>
                </a:solidFill>
              </a:rPr>
              <a:t>X</a:t>
            </a:r>
            <a:endParaRPr kumimoji="1" lang="ja-JP" altLang="en-US" b="1" baseline="30000" dirty="0">
              <a:solidFill>
                <a:srgbClr val="0000FF"/>
              </a:solidFill>
            </a:endParaRPr>
          </a:p>
        </p:txBody>
      </p:sp>
      <p:sp>
        <p:nvSpPr>
          <p:cNvPr id="42" name="テキスト ボックス 41"/>
          <p:cNvSpPr txBox="1"/>
          <p:nvPr/>
        </p:nvSpPr>
        <p:spPr>
          <a:xfrm>
            <a:off x="2267744" y="1052735"/>
            <a:ext cx="4673202" cy="461665"/>
          </a:xfrm>
          <a:prstGeom prst="rect">
            <a:avLst/>
          </a:prstGeom>
          <a:solidFill>
            <a:srgbClr val="0070C0"/>
          </a:solidFill>
        </p:spPr>
        <p:txBody>
          <a:bodyPr wrap="none" rtlCol="0">
            <a:spAutoFit/>
          </a:bodyPr>
          <a:lstStyle/>
          <a:p>
            <a:r>
              <a:rPr kumimoji="1" lang="en-US" altLang="ja-JP" sz="2400" dirty="0" smtClean="0">
                <a:solidFill>
                  <a:srgbClr val="FFFF00"/>
                </a:solidFill>
              </a:rPr>
              <a:t>New PCs </a:t>
            </a:r>
            <a:r>
              <a:rPr lang="en-US" altLang="ja-JP" sz="2400" dirty="0">
                <a:solidFill>
                  <a:schemeClr val="bg1"/>
                </a:solidFill>
              </a:rPr>
              <a:t>with</a:t>
            </a:r>
            <a:r>
              <a:rPr lang="en-US" altLang="ja-JP" sz="2400" dirty="0">
                <a:solidFill>
                  <a:srgbClr val="FFFF00"/>
                </a:solidFill>
              </a:rPr>
              <a:t> additional </a:t>
            </a:r>
            <a:r>
              <a:rPr lang="en-US" altLang="ja-JP" sz="2400" dirty="0" smtClean="0">
                <a:solidFill>
                  <a:srgbClr val="FFFF00"/>
                </a:solidFill>
              </a:rPr>
              <a:t>functions* </a:t>
            </a:r>
            <a:endParaRPr kumimoji="1" lang="ja-JP" altLang="en-US" sz="2400" dirty="0">
              <a:solidFill>
                <a:schemeClr val="bg1"/>
              </a:solidFill>
            </a:endParaRPr>
          </a:p>
        </p:txBody>
      </p:sp>
      <p:sp>
        <p:nvSpPr>
          <p:cNvPr id="53" name="テキスト ボックス 52"/>
          <p:cNvSpPr txBox="1"/>
          <p:nvPr/>
        </p:nvSpPr>
        <p:spPr>
          <a:xfrm>
            <a:off x="2375109" y="1555266"/>
            <a:ext cx="4675254" cy="1200329"/>
          </a:xfrm>
          <a:prstGeom prst="rect">
            <a:avLst/>
          </a:prstGeom>
          <a:noFill/>
        </p:spPr>
        <p:txBody>
          <a:bodyPr wrap="none" rtlCol="0">
            <a:spAutoFit/>
          </a:bodyPr>
          <a:lstStyle/>
          <a:p>
            <a:pPr marL="285750" indent="-285750">
              <a:buFont typeface="Arial" charset="0"/>
              <a:buChar char="•"/>
            </a:pPr>
            <a:r>
              <a:rPr kumimoji="1" lang="en-US" altLang="ja-JP" dirty="0" smtClean="0"/>
              <a:t>Wavelength-selectivity of response</a:t>
            </a:r>
          </a:p>
          <a:p>
            <a:pPr marL="285750" indent="-285750">
              <a:buFont typeface="Arial" charset="0"/>
              <a:buChar char="•"/>
            </a:pPr>
            <a:r>
              <a:rPr kumimoji="1" lang="en-US" altLang="ja-JP" dirty="0" smtClean="0"/>
              <a:t>Different responses to different wavelengths</a:t>
            </a:r>
          </a:p>
          <a:p>
            <a:pPr marL="285750" indent="-285750">
              <a:buFont typeface="Arial" charset="0"/>
              <a:buChar char="•"/>
            </a:pPr>
            <a:r>
              <a:rPr kumimoji="1" lang="en-US" altLang="ja-JP" dirty="0" smtClean="0"/>
              <a:t>Photo-mag</a:t>
            </a:r>
            <a:r>
              <a:rPr lang="en-US" altLang="ja-JP" dirty="0" smtClean="0"/>
              <a:t>n</a:t>
            </a:r>
            <a:r>
              <a:rPr kumimoji="1" lang="en-US" altLang="ja-JP" dirty="0" smtClean="0"/>
              <a:t>etic-conductors</a:t>
            </a:r>
          </a:p>
          <a:p>
            <a:pPr algn="ctr"/>
            <a:r>
              <a:rPr kumimoji="1" lang="en-US" altLang="ja-JP" dirty="0" err="1" smtClean="0"/>
              <a:t>etc</a:t>
            </a:r>
            <a:endParaRPr kumimoji="1" lang="ja-JP" altLang="en-US" dirty="0"/>
          </a:p>
        </p:txBody>
      </p:sp>
      <p:grpSp>
        <p:nvGrpSpPr>
          <p:cNvPr id="158" name="グループ化 157"/>
          <p:cNvGrpSpPr/>
          <p:nvPr/>
        </p:nvGrpSpPr>
        <p:grpSpPr>
          <a:xfrm>
            <a:off x="6588224" y="2403636"/>
            <a:ext cx="2515587" cy="4481748"/>
            <a:chOff x="6588224" y="2403636"/>
            <a:chExt cx="2515587" cy="4481748"/>
          </a:xfrm>
        </p:grpSpPr>
        <p:grpSp>
          <p:nvGrpSpPr>
            <p:cNvPr id="44" name="グループ化 43"/>
            <p:cNvGrpSpPr/>
            <p:nvPr/>
          </p:nvGrpSpPr>
          <p:grpSpPr>
            <a:xfrm>
              <a:off x="6660232" y="2912791"/>
              <a:ext cx="561118" cy="467559"/>
              <a:chOff x="7164288" y="2915652"/>
              <a:chExt cx="561118" cy="467559"/>
            </a:xfrm>
          </p:grpSpPr>
          <p:sp>
            <p:nvSpPr>
              <p:cNvPr id="5" name="テキスト ボックス 4"/>
              <p:cNvSpPr txBox="1"/>
              <p:nvPr/>
            </p:nvSpPr>
            <p:spPr>
              <a:xfrm>
                <a:off x="7164288" y="3013879"/>
                <a:ext cx="317716" cy="369332"/>
              </a:xfrm>
              <a:prstGeom prst="rect">
                <a:avLst/>
              </a:prstGeom>
              <a:noFill/>
            </p:spPr>
            <p:txBody>
              <a:bodyPr wrap="none" rtlCol="0">
                <a:spAutoFit/>
              </a:bodyPr>
              <a:lstStyle/>
              <a:p>
                <a:r>
                  <a:rPr kumimoji="1" lang="en-US" altLang="ja-JP" dirty="0" smtClean="0">
                    <a:solidFill>
                      <a:srgbClr val="FF0000"/>
                    </a:solidFill>
                  </a:rPr>
                  <a:t>A</a:t>
                </a:r>
                <a:endParaRPr kumimoji="1" lang="ja-JP" altLang="en-US" dirty="0">
                  <a:solidFill>
                    <a:srgbClr val="FF0000"/>
                  </a:solidFill>
                </a:endParaRPr>
              </a:p>
            </p:txBody>
          </p:sp>
          <p:sp>
            <p:nvSpPr>
              <p:cNvPr id="43" name="テキスト ボックス 42"/>
              <p:cNvSpPr txBox="1"/>
              <p:nvPr/>
            </p:nvSpPr>
            <p:spPr>
              <a:xfrm>
                <a:off x="7308304" y="2915652"/>
                <a:ext cx="417102" cy="369332"/>
              </a:xfrm>
              <a:prstGeom prst="rect">
                <a:avLst/>
              </a:prstGeom>
              <a:noFill/>
            </p:spPr>
            <p:txBody>
              <a:bodyPr wrap="none" rtlCol="0">
                <a:spAutoFit/>
              </a:bodyPr>
              <a:lstStyle/>
              <a:p>
                <a:r>
                  <a:rPr kumimoji="1" lang="en-US" altLang="ja-JP" dirty="0" smtClean="0">
                    <a:solidFill>
                      <a:srgbClr val="FF0000"/>
                    </a:solidFill>
                  </a:rPr>
                  <a:t>2+</a:t>
                </a:r>
                <a:endParaRPr kumimoji="1" lang="ja-JP" altLang="en-US" dirty="0">
                  <a:solidFill>
                    <a:srgbClr val="FF0000"/>
                  </a:solidFill>
                </a:endParaRPr>
              </a:p>
            </p:txBody>
          </p:sp>
        </p:grpSp>
        <p:grpSp>
          <p:nvGrpSpPr>
            <p:cNvPr id="48" name="グループ化 47"/>
            <p:cNvGrpSpPr/>
            <p:nvPr/>
          </p:nvGrpSpPr>
          <p:grpSpPr>
            <a:xfrm>
              <a:off x="6660232" y="5731127"/>
              <a:ext cx="561118" cy="467559"/>
              <a:chOff x="7164288" y="2915652"/>
              <a:chExt cx="561118" cy="467559"/>
            </a:xfrm>
          </p:grpSpPr>
          <p:sp>
            <p:nvSpPr>
              <p:cNvPr id="50" name="テキスト ボックス 49"/>
              <p:cNvSpPr txBox="1"/>
              <p:nvPr/>
            </p:nvSpPr>
            <p:spPr>
              <a:xfrm>
                <a:off x="7164288" y="3013879"/>
                <a:ext cx="317716" cy="369332"/>
              </a:xfrm>
              <a:prstGeom prst="rect">
                <a:avLst/>
              </a:prstGeom>
              <a:noFill/>
            </p:spPr>
            <p:txBody>
              <a:bodyPr wrap="none" rtlCol="0">
                <a:spAutoFit/>
              </a:bodyPr>
              <a:lstStyle/>
              <a:p>
                <a:r>
                  <a:rPr kumimoji="1" lang="en-US" altLang="ja-JP" dirty="0" smtClean="0">
                    <a:solidFill>
                      <a:srgbClr val="FF0000"/>
                    </a:solidFill>
                  </a:rPr>
                  <a:t>A</a:t>
                </a:r>
                <a:endParaRPr kumimoji="1" lang="ja-JP" altLang="en-US" dirty="0">
                  <a:solidFill>
                    <a:srgbClr val="FF0000"/>
                  </a:solidFill>
                </a:endParaRPr>
              </a:p>
            </p:txBody>
          </p:sp>
          <p:sp>
            <p:nvSpPr>
              <p:cNvPr id="51" name="テキスト ボックス 50"/>
              <p:cNvSpPr txBox="1"/>
              <p:nvPr/>
            </p:nvSpPr>
            <p:spPr>
              <a:xfrm>
                <a:off x="7308304" y="2915652"/>
                <a:ext cx="417102" cy="369332"/>
              </a:xfrm>
              <a:prstGeom prst="rect">
                <a:avLst/>
              </a:prstGeom>
              <a:noFill/>
            </p:spPr>
            <p:txBody>
              <a:bodyPr wrap="none" rtlCol="0">
                <a:spAutoFit/>
              </a:bodyPr>
              <a:lstStyle/>
              <a:p>
                <a:r>
                  <a:rPr kumimoji="1" lang="en-US" altLang="ja-JP" dirty="0" smtClean="0">
                    <a:solidFill>
                      <a:srgbClr val="FF0000"/>
                    </a:solidFill>
                  </a:rPr>
                  <a:t>2+</a:t>
                </a:r>
                <a:endParaRPr kumimoji="1" lang="ja-JP" altLang="en-US" dirty="0">
                  <a:solidFill>
                    <a:srgbClr val="FF0000"/>
                  </a:solidFill>
                </a:endParaRPr>
              </a:p>
            </p:txBody>
          </p:sp>
        </p:grpSp>
        <p:grpSp>
          <p:nvGrpSpPr>
            <p:cNvPr id="73" name="グループ化 72"/>
            <p:cNvGrpSpPr/>
            <p:nvPr/>
          </p:nvGrpSpPr>
          <p:grpSpPr>
            <a:xfrm>
              <a:off x="6660232" y="5310152"/>
              <a:ext cx="561118" cy="467559"/>
              <a:chOff x="7164288" y="2915652"/>
              <a:chExt cx="561118" cy="467559"/>
            </a:xfrm>
          </p:grpSpPr>
          <p:sp>
            <p:nvSpPr>
              <p:cNvPr id="74" name="テキスト ボックス 73"/>
              <p:cNvSpPr txBox="1"/>
              <p:nvPr/>
            </p:nvSpPr>
            <p:spPr>
              <a:xfrm>
                <a:off x="7164288" y="3013879"/>
                <a:ext cx="317716" cy="369332"/>
              </a:xfrm>
              <a:prstGeom prst="rect">
                <a:avLst/>
              </a:prstGeom>
              <a:noFill/>
            </p:spPr>
            <p:txBody>
              <a:bodyPr wrap="none" rtlCol="0">
                <a:spAutoFit/>
              </a:bodyPr>
              <a:lstStyle/>
              <a:p>
                <a:r>
                  <a:rPr kumimoji="1" lang="en-US" altLang="ja-JP" dirty="0" smtClean="0">
                    <a:solidFill>
                      <a:srgbClr val="FF0000"/>
                    </a:solidFill>
                  </a:rPr>
                  <a:t>A</a:t>
                </a:r>
                <a:endParaRPr kumimoji="1" lang="ja-JP" altLang="en-US" dirty="0">
                  <a:solidFill>
                    <a:srgbClr val="FF0000"/>
                  </a:solidFill>
                </a:endParaRPr>
              </a:p>
            </p:txBody>
          </p:sp>
          <p:sp>
            <p:nvSpPr>
              <p:cNvPr id="75" name="テキスト ボックス 74"/>
              <p:cNvSpPr txBox="1"/>
              <p:nvPr/>
            </p:nvSpPr>
            <p:spPr>
              <a:xfrm>
                <a:off x="7308304" y="2915652"/>
                <a:ext cx="417102" cy="369332"/>
              </a:xfrm>
              <a:prstGeom prst="rect">
                <a:avLst/>
              </a:prstGeom>
              <a:noFill/>
            </p:spPr>
            <p:txBody>
              <a:bodyPr wrap="none" rtlCol="0">
                <a:spAutoFit/>
              </a:bodyPr>
              <a:lstStyle/>
              <a:p>
                <a:r>
                  <a:rPr kumimoji="1" lang="en-US" altLang="ja-JP" dirty="0" smtClean="0">
                    <a:solidFill>
                      <a:srgbClr val="FF0000"/>
                    </a:solidFill>
                  </a:rPr>
                  <a:t>2+</a:t>
                </a:r>
                <a:endParaRPr kumimoji="1" lang="ja-JP" altLang="en-US" dirty="0">
                  <a:solidFill>
                    <a:srgbClr val="FF0000"/>
                  </a:solidFill>
                </a:endParaRPr>
              </a:p>
            </p:txBody>
          </p:sp>
        </p:grpSp>
        <p:grpSp>
          <p:nvGrpSpPr>
            <p:cNvPr id="76" name="グループ化 75"/>
            <p:cNvGrpSpPr/>
            <p:nvPr/>
          </p:nvGrpSpPr>
          <p:grpSpPr>
            <a:xfrm>
              <a:off x="6660232" y="3871735"/>
              <a:ext cx="561118" cy="467559"/>
              <a:chOff x="7164288" y="2915652"/>
              <a:chExt cx="561118" cy="467559"/>
            </a:xfrm>
          </p:grpSpPr>
          <p:sp>
            <p:nvSpPr>
              <p:cNvPr id="77" name="テキスト ボックス 76"/>
              <p:cNvSpPr txBox="1"/>
              <p:nvPr/>
            </p:nvSpPr>
            <p:spPr>
              <a:xfrm>
                <a:off x="7164288" y="3013879"/>
                <a:ext cx="317716" cy="369332"/>
              </a:xfrm>
              <a:prstGeom prst="rect">
                <a:avLst/>
              </a:prstGeom>
              <a:noFill/>
            </p:spPr>
            <p:txBody>
              <a:bodyPr wrap="none" rtlCol="0">
                <a:spAutoFit/>
              </a:bodyPr>
              <a:lstStyle/>
              <a:p>
                <a:r>
                  <a:rPr kumimoji="1" lang="en-US" altLang="ja-JP" dirty="0" smtClean="0">
                    <a:solidFill>
                      <a:srgbClr val="FF0000"/>
                    </a:solidFill>
                  </a:rPr>
                  <a:t>A</a:t>
                </a:r>
                <a:endParaRPr kumimoji="1" lang="ja-JP" altLang="en-US" dirty="0">
                  <a:solidFill>
                    <a:srgbClr val="FF0000"/>
                  </a:solidFill>
                </a:endParaRPr>
              </a:p>
            </p:txBody>
          </p:sp>
          <p:sp>
            <p:nvSpPr>
              <p:cNvPr id="78" name="テキスト ボックス 77"/>
              <p:cNvSpPr txBox="1"/>
              <p:nvPr/>
            </p:nvSpPr>
            <p:spPr>
              <a:xfrm>
                <a:off x="7308304" y="2915652"/>
                <a:ext cx="417102" cy="369332"/>
              </a:xfrm>
              <a:prstGeom prst="rect">
                <a:avLst/>
              </a:prstGeom>
              <a:noFill/>
            </p:spPr>
            <p:txBody>
              <a:bodyPr wrap="none" rtlCol="0">
                <a:spAutoFit/>
              </a:bodyPr>
              <a:lstStyle/>
              <a:p>
                <a:r>
                  <a:rPr kumimoji="1" lang="en-US" altLang="ja-JP" dirty="0" smtClean="0">
                    <a:solidFill>
                      <a:srgbClr val="FF0000"/>
                    </a:solidFill>
                  </a:rPr>
                  <a:t>2+</a:t>
                </a:r>
                <a:endParaRPr kumimoji="1" lang="ja-JP" altLang="en-US" dirty="0">
                  <a:solidFill>
                    <a:srgbClr val="FF0000"/>
                  </a:solidFill>
                </a:endParaRPr>
              </a:p>
            </p:txBody>
          </p:sp>
        </p:grpSp>
        <p:grpSp>
          <p:nvGrpSpPr>
            <p:cNvPr id="79" name="グループ化 78"/>
            <p:cNvGrpSpPr/>
            <p:nvPr/>
          </p:nvGrpSpPr>
          <p:grpSpPr>
            <a:xfrm>
              <a:off x="6660232" y="4351207"/>
              <a:ext cx="561118" cy="467559"/>
              <a:chOff x="7164288" y="2915652"/>
              <a:chExt cx="561118" cy="467559"/>
            </a:xfrm>
          </p:grpSpPr>
          <p:sp>
            <p:nvSpPr>
              <p:cNvPr id="80" name="テキスト ボックス 79"/>
              <p:cNvSpPr txBox="1"/>
              <p:nvPr/>
            </p:nvSpPr>
            <p:spPr>
              <a:xfrm>
                <a:off x="7164288" y="3013879"/>
                <a:ext cx="317716" cy="369332"/>
              </a:xfrm>
              <a:prstGeom prst="rect">
                <a:avLst/>
              </a:prstGeom>
              <a:noFill/>
            </p:spPr>
            <p:txBody>
              <a:bodyPr wrap="none" rtlCol="0">
                <a:spAutoFit/>
              </a:bodyPr>
              <a:lstStyle/>
              <a:p>
                <a:r>
                  <a:rPr kumimoji="1" lang="en-US" altLang="ja-JP" dirty="0" smtClean="0">
                    <a:solidFill>
                      <a:srgbClr val="FF0000"/>
                    </a:solidFill>
                  </a:rPr>
                  <a:t>A</a:t>
                </a:r>
                <a:endParaRPr kumimoji="1" lang="ja-JP" altLang="en-US" dirty="0">
                  <a:solidFill>
                    <a:srgbClr val="FF0000"/>
                  </a:solidFill>
                </a:endParaRPr>
              </a:p>
            </p:txBody>
          </p:sp>
          <p:sp>
            <p:nvSpPr>
              <p:cNvPr id="81" name="テキスト ボックス 80"/>
              <p:cNvSpPr txBox="1"/>
              <p:nvPr/>
            </p:nvSpPr>
            <p:spPr>
              <a:xfrm>
                <a:off x="7308304" y="2915652"/>
                <a:ext cx="417102" cy="369332"/>
              </a:xfrm>
              <a:prstGeom prst="rect">
                <a:avLst/>
              </a:prstGeom>
              <a:noFill/>
            </p:spPr>
            <p:txBody>
              <a:bodyPr wrap="none" rtlCol="0">
                <a:spAutoFit/>
              </a:bodyPr>
              <a:lstStyle/>
              <a:p>
                <a:r>
                  <a:rPr kumimoji="1" lang="en-US" altLang="ja-JP" dirty="0" smtClean="0">
                    <a:solidFill>
                      <a:srgbClr val="FF0000"/>
                    </a:solidFill>
                  </a:rPr>
                  <a:t>2+</a:t>
                </a:r>
                <a:endParaRPr kumimoji="1" lang="ja-JP" altLang="en-US" dirty="0">
                  <a:solidFill>
                    <a:srgbClr val="FF0000"/>
                  </a:solidFill>
                </a:endParaRPr>
              </a:p>
            </p:txBody>
          </p:sp>
        </p:grpSp>
        <p:grpSp>
          <p:nvGrpSpPr>
            <p:cNvPr id="82" name="グループ化 81"/>
            <p:cNvGrpSpPr/>
            <p:nvPr/>
          </p:nvGrpSpPr>
          <p:grpSpPr>
            <a:xfrm>
              <a:off x="6660232" y="4830679"/>
              <a:ext cx="561118" cy="467559"/>
              <a:chOff x="7164288" y="2915652"/>
              <a:chExt cx="561118" cy="467559"/>
            </a:xfrm>
          </p:grpSpPr>
          <p:sp>
            <p:nvSpPr>
              <p:cNvPr id="83" name="テキスト ボックス 82"/>
              <p:cNvSpPr txBox="1"/>
              <p:nvPr/>
            </p:nvSpPr>
            <p:spPr>
              <a:xfrm>
                <a:off x="7164288" y="3013879"/>
                <a:ext cx="317716" cy="369332"/>
              </a:xfrm>
              <a:prstGeom prst="rect">
                <a:avLst/>
              </a:prstGeom>
              <a:noFill/>
            </p:spPr>
            <p:txBody>
              <a:bodyPr wrap="none" rtlCol="0">
                <a:spAutoFit/>
              </a:bodyPr>
              <a:lstStyle/>
              <a:p>
                <a:r>
                  <a:rPr kumimoji="1" lang="en-US" altLang="ja-JP" dirty="0" smtClean="0">
                    <a:solidFill>
                      <a:srgbClr val="FF0000"/>
                    </a:solidFill>
                  </a:rPr>
                  <a:t>A</a:t>
                </a:r>
                <a:endParaRPr kumimoji="1" lang="ja-JP" altLang="en-US" dirty="0">
                  <a:solidFill>
                    <a:srgbClr val="FF0000"/>
                  </a:solidFill>
                </a:endParaRPr>
              </a:p>
            </p:txBody>
          </p:sp>
          <p:sp>
            <p:nvSpPr>
              <p:cNvPr id="84" name="テキスト ボックス 83"/>
              <p:cNvSpPr txBox="1"/>
              <p:nvPr/>
            </p:nvSpPr>
            <p:spPr>
              <a:xfrm>
                <a:off x="7308304" y="2915652"/>
                <a:ext cx="417102" cy="369332"/>
              </a:xfrm>
              <a:prstGeom prst="rect">
                <a:avLst/>
              </a:prstGeom>
              <a:noFill/>
            </p:spPr>
            <p:txBody>
              <a:bodyPr wrap="none" rtlCol="0">
                <a:spAutoFit/>
              </a:bodyPr>
              <a:lstStyle/>
              <a:p>
                <a:r>
                  <a:rPr kumimoji="1" lang="en-US" altLang="ja-JP" dirty="0" smtClean="0">
                    <a:solidFill>
                      <a:srgbClr val="FF0000"/>
                    </a:solidFill>
                  </a:rPr>
                  <a:t>2+</a:t>
                </a:r>
                <a:endParaRPr kumimoji="1" lang="ja-JP" altLang="en-US" dirty="0">
                  <a:solidFill>
                    <a:srgbClr val="FF0000"/>
                  </a:solidFill>
                </a:endParaRPr>
              </a:p>
            </p:txBody>
          </p:sp>
        </p:grpSp>
        <p:grpSp>
          <p:nvGrpSpPr>
            <p:cNvPr id="85" name="グループ化 84"/>
            <p:cNvGrpSpPr/>
            <p:nvPr/>
          </p:nvGrpSpPr>
          <p:grpSpPr>
            <a:xfrm>
              <a:off x="6660232" y="3392263"/>
              <a:ext cx="561118" cy="467559"/>
              <a:chOff x="7164288" y="2915652"/>
              <a:chExt cx="561118" cy="467559"/>
            </a:xfrm>
          </p:grpSpPr>
          <p:sp>
            <p:nvSpPr>
              <p:cNvPr id="86" name="テキスト ボックス 85"/>
              <p:cNvSpPr txBox="1"/>
              <p:nvPr/>
            </p:nvSpPr>
            <p:spPr>
              <a:xfrm>
                <a:off x="7164288" y="3013879"/>
                <a:ext cx="317716" cy="369332"/>
              </a:xfrm>
              <a:prstGeom prst="rect">
                <a:avLst/>
              </a:prstGeom>
              <a:noFill/>
            </p:spPr>
            <p:txBody>
              <a:bodyPr wrap="none" rtlCol="0">
                <a:spAutoFit/>
              </a:bodyPr>
              <a:lstStyle/>
              <a:p>
                <a:r>
                  <a:rPr kumimoji="1" lang="en-US" altLang="ja-JP" dirty="0" smtClean="0">
                    <a:solidFill>
                      <a:srgbClr val="FF0000"/>
                    </a:solidFill>
                  </a:rPr>
                  <a:t>A</a:t>
                </a:r>
                <a:endParaRPr kumimoji="1" lang="ja-JP" altLang="en-US" dirty="0">
                  <a:solidFill>
                    <a:srgbClr val="FF0000"/>
                  </a:solidFill>
                </a:endParaRPr>
              </a:p>
            </p:txBody>
          </p:sp>
          <p:sp>
            <p:nvSpPr>
              <p:cNvPr id="87" name="テキスト ボックス 86"/>
              <p:cNvSpPr txBox="1"/>
              <p:nvPr/>
            </p:nvSpPr>
            <p:spPr>
              <a:xfrm>
                <a:off x="7308304" y="2915652"/>
                <a:ext cx="417102" cy="369332"/>
              </a:xfrm>
              <a:prstGeom prst="rect">
                <a:avLst/>
              </a:prstGeom>
              <a:noFill/>
            </p:spPr>
            <p:txBody>
              <a:bodyPr wrap="none" rtlCol="0">
                <a:spAutoFit/>
              </a:bodyPr>
              <a:lstStyle/>
              <a:p>
                <a:r>
                  <a:rPr kumimoji="1" lang="en-US" altLang="ja-JP" dirty="0" smtClean="0">
                    <a:solidFill>
                      <a:srgbClr val="FF0000"/>
                    </a:solidFill>
                  </a:rPr>
                  <a:t>2+</a:t>
                </a:r>
                <a:endParaRPr kumimoji="1" lang="ja-JP" altLang="en-US" dirty="0">
                  <a:solidFill>
                    <a:srgbClr val="FF0000"/>
                  </a:solidFill>
                </a:endParaRPr>
              </a:p>
            </p:txBody>
          </p:sp>
        </p:grpSp>
        <p:sp>
          <p:nvSpPr>
            <p:cNvPr id="89" name="左カーブ矢印 88"/>
            <p:cNvSpPr/>
            <p:nvPr/>
          </p:nvSpPr>
          <p:spPr>
            <a:xfrm>
              <a:off x="7164288" y="3195684"/>
              <a:ext cx="200523" cy="47947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0" name="左カーブ矢印 89"/>
            <p:cNvSpPr/>
            <p:nvPr/>
          </p:nvSpPr>
          <p:spPr>
            <a:xfrm>
              <a:off x="7163855" y="4141715"/>
              <a:ext cx="200523" cy="47947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1" name="左カーブ矢印 90"/>
            <p:cNvSpPr/>
            <p:nvPr/>
          </p:nvSpPr>
          <p:spPr>
            <a:xfrm>
              <a:off x="7172481" y="5070416"/>
              <a:ext cx="200523" cy="47947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94" name="グループ化 93"/>
            <p:cNvGrpSpPr/>
            <p:nvPr/>
          </p:nvGrpSpPr>
          <p:grpSpPr>
            <a:xfrm>
              <a:off x="7363556" y="3090302"/>
              <a:ext cx="512024" cy="503668"/>
              <a:chOff x="6876256" y="2502576"/>
              <a:chExt cx="512024" cy="503668"/>
            </a:xfrm>
          </p:grpSpPr>
          <p:sp>
            <p:nvSpPr>
              <p:cNvPr id="92" name="テキスト ボックス 91"/>
              <p:cNvSpPr txBox="1"/>
              <p:nvPr/>
            </p:nvSpPr>
            <p:spPr>
              <a:xfrm>
                <a:off x="6876256" y="2636912"/>
                <a:ext cx="421910" cy="369332"/>
              </a:xfrm>
              <a:prstGeom prst="rect">
                <a:avLst/>
              </a:prstGeom>
              <a:noFill/>
            </p:spPr>
            <p:txBody>
              <a:bodyPr wrap="none" rtlCol="0">
                <a:spAutoFit/>
              </a:bodyPr>
              <a:lstStyle/>
              <a:p>
                <a:r>
                  <a:rPr kumimoji="1" lang="en-US" altLang="ja-JP" dirty="0" smtClean="0">
                    <a:latin typeface="Symbol" panose="05050102010706020507" pitchFamily="18" charset="2"/>
                  </a:rPr>
                  <a:t>d</a:t>
                </a:r>
                <a:r>
                  <a:rPr kumimoji="1" lang="en-US" altLang="ja-JP" dirty="0" smtClean="0"/>
                  <a:t>e</a:t>
                </a:r>
                <a:endParaRPr kumimoji="1" lang="ja-JP" altLang="en-US" dirty="0"/>
              </a:p>
            </p:txBody>
          </p:sp>
          <p:sp>
            <p:nvSpPr>
              <p:cNvPr id="93" name="テキスト ボックス 92"/>
              <p:cNvSpPr txBox="1"/>
              <p:nvPr/>
            </p:nvSpPr>
            <p:spPr>
              <a:xfrm>
                <a:off x="7109036" y="2502576"/>
                <a:ext cx="279244" cy="461665"/>
              </a:xfrm>
              <a:prstGeom prst="rect">
                <a:avLst/>
              </a:prstGeom>
              <a:noFill/>
            </p:spPr>
            <p:txBody>
              <a:bodyPr wrap="none" rtlCol="0">
                <a:spAutoFit/>
              </a:bodyPr>
              <a:lstStyle/>
              <a:p>
                <a:r>
                  <a:rPr kumimoji="1" lang="en-US" altLang="ja-JP" sz="2400" dirty="0" smtClean="0"/>
                  <a:t>-</a:t>
                </a:r>
                <a:endParaRPr kumimoji="1" lang="ja-JP" altLang="en-US" sz="2400" dirty="0"/>
              </a:p>
            </p:txBody>
          </p:sp>
        </p:grpSp>
        <p:sp>
          <p:nvSpPr>
            <p:cNvPr id="95" name="テキスト ボックス 94"/>
            <p:cNvSpPr txBox="1"/>
            <p:nvPr/>
          </p:nvSpPr>
          <p:spPr>
            <a:xfrm>
              <a:off x="6612110" y="2420888"/>
              <a:ext cx="461665" cy="669414"/>
            </a:xfrm>
            <a:prstGeom prst="rect">
              <a:avLst/>
            </a:prstGeom>
            <a:noFill/>
          </p:spPr>
          <p:txBody>
            <a:bodyPr vert="eaVert" wrap="none" rtlCol="0">
              <a:spAutoFit/>
            </a:bodyPr>
            <a:lstStyle/>
            <a:p>
              <a:r>
                <a:rPr kumimoji="1" lang="ja-JP" altLang="en-US" dirty="0" smtClean="0">
                  <a:solidFill>
                    <a:srgbClr val="FF0000"/>
                  </a:solidFill>
                </a:rPr>
                <a:t>・・・・・</a:t>
              </a:r>
              <a:endParaRPr kumimoji="1" lang="ja-JP" altLang="en-US" dirty="0">
                <a:solidFill>
                  <a:srgbClr val="FF0000"/>
                </a:solidFill>
              </a:endParaRPr>
            </a:p>
          </p:txBody>
        </p:sp>
        <p:sp>
          <p:nvSpPr>
            <p:cNvPr id="96" name="テキスト ボックス 95"/>
            <p:cNvSpPr txBox="1"/>
            <p:nvPr/>
          </p:nvSpPr>
          <p:spPr>
            <a:xfrm>
              <a:off x="6588224" y="6215970"/>
              <a:ext cx="461665" cy="669414"/>
            </a:xfrm>
            <a:prstGeom prst="rect">
              <a:avLst/>
            </a:prstGeom>
            <a:noFill/>
          </p:spPr>
          <p:txBody>
            <a:bodyPr vert="eaVert" wrap="none" rtlCol="0">
              <a:spAutoFit/>
            </a:bodyPr>
            <a:lstStyle/>
            <a:p>
              <a:r>
                <a:rPr kumimoji="1" lang="ja-JP" altLang="en-US" dirty="0" smtClean="0">
                  <a:solidFill>
                    <a:srgbClr val="FF0000"/>
                  </a:solidFill>
                </a:rPr>
                <a:t>・・・・・</a:t>
              </a:r>
              <a:endParaRPr kumimoji="1" lang="ja-JP" altLang="en-US" dirty="0">
                <a:solidFill>
                  <a:srgbClr val="FF0000"/>
                </a:solidFill>
              </a:endParaRPr>
            </a:p>
          </p:txBody>
        </p:sp>
        <p:grpSp>
          <p:nvGrpSpPr>
            <p:cNvPr id="126" name="グループ化 125"/>
            <p:cNvGrpSpPr/>
            <p:nvPr/>
          </p:nvGrpSpPr>
          <p:grpSpPr>
            <a:xfrm>
              <a:off x="8172400" y="2893406"/>
              <a:ext cx="931411" cy="467559"/>
              <a:chOff x="7164288" y="2915652"/>
              <a:chExt cx="931411" cy="467559"/>
            </a:xfrm>
          </p:grpSpPr>
          <p:sp>
            <p:nvSpPr>
              <p:cNvPr id="127" name="テキスト ボックス 126"/>
              <p:cNvSpPr txBox="1"/>
              <p:nvPr/>
            </p:nvSpPr>
            <p:spPr>
              <a:xfrm>
                <a:off x="7164288" y="3013879"/>
                <a:ext cx="317716" cy="369332"/>
              </a:xfrm>
              <a:prstGeom prst="rect">
                <a:avLst/>
              </a:prstGeom>
              <a:noFill/>
            </p:spPr>
            <p:txBody>
              <a:bodyPr wrap="none" rtlCol="0">
                <a:spAutoFit/>
              </a:bodyPr>
              <a:lstStyle/>
              <a:p>
                <a:r>
                  <a:rPr kumimoji="1" lang="en-US" altLang="ja-JP" dirty="0" smtClean="0">
                    <a:solidFill>
                      <a:srgbClr val="009900"/>
                    </a:solidFill>
                  </a:rPr>
                  <a:t>A</a:t>
                </a:r>
                <a:endParaRPr kumimoji="1" lang="ja-JP" altLang="en-US" dirty="0">
                  <a:solidFill>
                    <a:srgbClr val="009900"/>
                  </a:solidFill>
                </a:endParaRPr>
              </a:p>
            </p:txBody>
          </p:sp>
          <p:sp>
            <p:nvSpPr>
              <p:cNvPr id="128" name="テキスト ボックス 127"/>
              <p:cNvSpPr txBox="1"/>
              <p:nvPr/>
            </p:nvSpPr>
            <p:spPr>
              <a:xfrm>
                <a:off x="7308304" y="2915652"/>
                <a:ext cx="787395" cy="369332"/>
              </a:xfrm>
              <a:prstGeom prst="rect">
                <a:avLst/>
              </a:prstGeom>
              <a:noFill/>
            </p:spPr>
            <p:txBody>
              <a:bodyPr wrap="none" rtlCol="0">
                <a:spAutoFit/>
              </a:bodyPr>
              <a:lstStyle/>
              <a:p>
                <a:r>
                  <a:rPr kumimoji="1" lang="en-US" altLang="ja-JP" dirty="0" smtClean="0">
                    <a:solidFill>
                      <a:srgbClr val="009900"/>
                    </a:solidFill>
                  </a:rPr>
                  <a:t>(2+</a:t>
                </a:r>
                <a:r>
                  <a:rPr kumimoji="1" lang="en-US" altLang="ja-JP" dirty="0" smtClean="0">
                    <a:solidFill>
                      <a:srgbClr val="009900"/>
                    </a:solidFill>
                    <a:latin typeface="Symbol" panose="05050102010706020507" pitchFamily="18" charset="2"/>
                  </a:rPr>
                  <a:t>d</a:t>
                </a:r>
                <a:r>
                  <a:rPr kumimoji="1" lang="en-US" altLang="ja-JP" dirty="0" smtClean="0">
                    <a:solidFill>
                      <a:srgbClr val="009900"/>
                    </a:solidFill>
                  </a:rPr>
                  <a:t>)+</a:t>
                </a:r>
                <a:endParaRPr kumimoji="1" lang="ja-JP" altLang="en-US" dirty="0">
                  <a:solidFill>
                    <a:srgbClr val="009900"/>
                  </a:solidFill>
                </a:endParaRPr>
              </a:p>
            </p:txBody>
          </p:sp>
        </p:grpSp>
        <p:grpSp>
          <p:nvGrpSpPr>
            <p:cNvPr id="129" name="グループ化 128"/>
            <p:cNvGrpSpPr/>
            <p:nvPr/>
          </p:nvGrpSpPr>
          <p:grpSpPr>
            <a:xfrm>
              <a:off x="8172400" y="5711742"/>
              <a:ext cx="931411" cy="467559"/>
              <a:chOff x="7164288" y="2915652"/>
              <a:chExt cx="931411" cy="467559"/>
            </a:xfrm>
          </p:grpSpPr>
          <p:sp>
            <p:nvSpPr>
              <p:cNvPr id="130" name="テキスト ボックス 129"/>
              <p:cNvSpPr txBox="1"/>
              <p:nvPr/>
            </p:nvSpPr>
            <p:spPr>
              <a:xfrm>
                <a:off x="7164288" y="3013879"/>
                <a:ext cx="317716" cy="369332"/>
              </a:xfrm>
              <a:prstGeom prst="rect">
                <a:avLst/>
              </a:prstGeom>
              <a:noFill/>
            </p:spPr>
            <p:txBody>
              <a:bodyPr wrap="none" rtlCol="0">
                <a:spAutoFit/>
              </a:bodyPr>
              <a:lstStyle/>
              <a:p>
                <a:r>
                  <a:rPr kumimoji="1" lang="en-US" altLang="ja-JP" dirty="0" smtClean="0">
                    <a:solidFill>
                      <a:srgbClr val="009900"/>
                    </a:solidFill>
                  </a:rPr>
                  <a:t>A</a:t>
                </a:r>
                <a:endParaRPr kumimoji="1" lang="ja-JP" altLang="en-US" dirty="0">
                  <a:solidFill>
                    <a:srgbClr val="009900"/>
                  </a:solidFill>
                </a:endParaRPr>
              </a:p>
            </p:txBody>
          </p:sp>
          <p:sp>
            <p:nvSpPr>
              <p:cNvPr id="131" name="テキスト ボックス 130"/>
              <p:cNvSpPr txBox="1"/>
              <p:nvPr/>
            </p:nvSpPr>
            <p:spPr>
              <a:xfrm>
                <a:off x="7308304" y="2915652"/>
                <a:ext cx="787395" cy="369332"/>
              </a:xfrm>
              <a:prstGeom prst="rect">
                <a:avLst/>
              </a:prstGeom>
              <a:noFill/>
            </p:spPr>
            <p:txBody>
              <a:bodyPr wrap="none" rtlCol="0">
                <a:spAutoFit/>
              </a:bodyPr>
              <a:lstStyle/>
              <a:p>
                <a:r>
                  <a:rPr lang="en-US" altLang="ja-JP" dirty="0">
                    <a:solidFill>
                      <a:srgbClr val="009900"/>
                    </a:solidFill>
                  </a:rPr>
                  <a:t>(</a:t>
                </a:r>
                <a:r>
                  <a:rPr lang="en-US" altLang="ja-JP" dirty="0" smtClean="0">
                    <a:solidFill>
                      <a:srgbClr val="009900"/>
                    </a:solidFill>
                  </a:rPr>
                  <a:t>2+</a:t>
                </a:r>
                <a:r>
                  <a:rPr lang="en-US" altLang="ja-JP" dirty="0" smtClean="0">
                    <a:solidFill>
                      <a:srgbClr val="009900"/>
                    </a:solidFill>
                    <a:latin typeface="Symbol" panose="05050102010706020507" pitchFamily="18" charset="2"/>
                  </a:rPr>
                  <a:t>d</a:t>
                </a:r>
                <a:r>
                  <a:rPr lang="en-US" altLang="ja-JP" dirty="0">
                    <a:solidFill>
                      <a:srgbClr val="009900"/>
                    </a:solidFill>
                  </a:rPr>
                  <a:t>)+</a:t>
                </a:r>
                <a:endParaRPr lang="ja-JP" altLang="en-US" dirty="0">
                  <a:solidFill>
                    <a:srgbClr val="009900"/>
                  </a:solidFill>
                </a:endParaRPr>
              </a:p>
            </p:txBody>
          </p:sp>
        </p:grpSp>
        <p:grpSp>
          <p:nvGrpSpPr>
            <p:cNvPr id="134" name="グループ化 133"/>
            <p:cNvGrpSpPr/>
            <p:nvPr/>
          </p:nvGrpSpPr>
          <p:grpSpPr>
            <a:xfrm>
              <a:off x="8172400" y="5290767"/>
              <a:ext cx="886527" cy="467559"/>
              <a:chOff x="7164288" y="2915652"/>
              <a:chExt cx="886527" cy="467559"/>
            </a:xfrm>
          </p:grpSpPr>
          <p:sp>
            <p:nvSpPr>
              <p:cNvPr id="135" name="テキスト ボックス 134"/>
              <p:cNvSpPr txBox="1"/>
              <p:nvPr/>
            </p:nvSpPr>
            <p:spPr>
              <a:xfrm>
                <a:off x="7164288" y="3013879"/>
                <a:ext cx="317716" cy="369332"/>
              </a:xfrm>
              <a:prstGeom prst="rect">
                <a:avLst/>
              </a:prstGeom>
              <a:noFill/>
            </p:spPr>
            <p:txBody>
              <a:bodyPr wrap="none" rtlCol="0">
                <a:spAutoFit/>
              </a:bodyPr>
              <a:lstStyle/>
              <a:p>
                <a:r>
                  <a:rPr kumimoji="1" lang="en-US" altLang="ja-JP" dirty="0" smtClean="0">
                    <a:solidFill>
                      <a:srgbClr val="FF0000"/>
                    </a:solidFill>
                  </a:rPr>
                  <a:t>A</a:t>
                </a:r>
                <a:endParaRPr kumimoji="1" lang="ja-JP" altLang="en-US" dirty="0">
                  <a:solidFill>
                    <a:srgbClr val="FF0000"/>
                  </a:solidFill>
                </a:endParaRPr>
              </a:p>
            </p:txBody>
          </p:sp>
          <p:sp>
            <p:nvSpPr>
              <p:cNvPr id="136" name="テキスト ボックス 135"/>
              <p:cNvSpPr txBox="1"/>
              <p:nvPr/>
            </p:nvSpPr>
            <p:spPr>
              <a:xfrm>
                <a:off x="7308304" y="2915652"/>
                <a:ext cx="742511" cy="369332"/>
              </a:xfrm>
              <a:prstGeom prst="rect">
                <a:avLst/>
              </a:prstGeom>
              <a:noFill/>
            </p:spPr>
            <p:txBody>
              <a:bodyPr wrap="none" rtlCol="0">
                <a:spAutoFit/>
              </a:bodyPr>
              <a:lstStyle/>
              <a:p>
                <a:r>
                  <a:rPr lang="en-US" altLang="ja-JP" dirty="0">
                    <a:solidFill>
                      <a:srgbClr val="FF0000"/>
                    </a:solidFill>
                  </a:rPr>
                  <a:t>(2-</a:t>
                </a:r>
                <a:r>
                  <a:rPr lang="en-US" altLang="ja-JP" dirty="0">
                    <a:solidFill>
                      <a:srgbClr val="FF0000"/>
                    </a:solidFill>
                    <a:latin typeface="Symbol" panose="05050102010706020507" pitchFamily="18" charset="2"/>
                  </a:rPr>
                  <a:t>d</a:t>
                </a:r>
                <a:r>
                  <a:rPr lang="en-US" altLang="ja-JP" dirty="0">
                    <a:solidFill>
                      <a:srgbClr val="FF0000"/>
                    </a:solidFill>
                  </a:rPr>
                  <a:t>)+</a:t>
                </a:r>
                <a:endParaRPr lang="ja-JP" altLang="en-US" dirty="0">
                  <a:solidFill>
                    <a:srgbClr val="FF0000"/>
                  </a:solidFill>
                </a:endParaRPr>
              </a:p>
            </p:txBody>
          </p:sp>
        </p:grpSp>
        <p:grpSp>
          <p:nvGrpSpPr>
            <p:cNvPr id="137" name="グループ化 136"/>
            <p:cNvGrpSpPr/>
            <p:nvPr/>
          </p:nvGrpSpPr>
          <p:grpSpPr>
            <a:xfrm>
              <a:off x="8172400" y="3852350"/>
              <a:ext cx="931411" cy="467559"/>
              <a:chOff x="7164288" y="2915652"/>
              <a:chExt cx="931411" cy="467559"/>
            </a:xfrm>
          </p:grpSpPr>
          <p:sp>
            <p:nvSpPr>
              <p:cNvPr id="138" name="テキスト ボックス 137"/>
              <p:cNvSpPr txBox="1"/>
              <p:nvPr/>
            </p:nvSpPr>
            <p:spPr>
              <a:xfrm>
                <a:off x="7164288" y="3013879"/>
                <a:ext cx="317716" cy="369332"/>
              </a:xfrm>
              <a:prstGeom prst="rect">
                <a:avLst/>
              </a:prstGeom>
              <a:noFill/>
            </p:spPr>
            <p:txBody>
              <a:bodyPr wrap="none" rtlCol="0">
                <a:spAutoFit/>
              </a:bodyPr>
              <a:lstStyle/>
              <a:p>
                <a:r>
                  <a:rPr kumimoji="1" lang="en-US" altLang="ja-JP" dirty="0" smtClean="0">
                    <a:solidFill>
                      <a:srgbClr val="009900"/>
                    </a:solidFill>
                  </a:rPr>
                  <a:t>A</a:t>
                </a:r>
                <a:endParaRPr kumimoji="1" lang="ja-JP" altLang="en-US" dirty="0">
                  <a:solidFill>
                    <a:srgbClr val="009900"/>
                  </a:solidFill>
                </a:endParaRPr>
              </a:p>
            </p:txBody>
          </p:sp>
          <p:sp>
            <p:nvSpPr>
              <p:cNvPr id="139" name="テキスト ボックス 138"/>
              <p:cNvSpPr txBox="1"/>
              <p:nvPr/>
            </p:nvSpPr>
            <p:spPr>
              <a:xfrm>
                <a:off x="7308304" y="2915652"/>
                <a:ext cx="787395" cy="369332"/>
              </a:xfrm>
              <a:prstGeom prst="rect">
                <a:avLst/>
              </a:prstGeom>
              <a:noFill/>
            </p:spPr>
            <p:txBody>
              <a:bodyPr wrap="none" rtlCol="0">
                <a:spAutoFit/>
              </a:bodyPr>
              <a:lstStyle/>
              <a:p>
                <a:r>
                  <a:rPr lang="en-US" altLang="ja-JP" dirty="0">
                    <a:solidFill>
                      <a:srgbClr val="009900"/>
                    </a:solidFill>
                  </a:rPr>
                  <a:t>(</a:t>
                </a:r>
                <a:r>
                  <a:rPr lang="en-US" altLang="ja-JP" dirty="0" smtClean="0">
                    <a:solidFill>
                      <a:srgbClr val="009900"/>
                    </a:solidFill>
                  </a:rPr>
                  <a:t>2+</a:t>
                </a:r>
                <a:r>
                  <a:rPr lang="en-US" altLang="ja-JP" dirty="0" smtClean="0">
                    <a:solidFill>
                      <a:srgbClr val="009900"/>
                    </a:solidFill>
                    <a:latin typeface="Symbol" panose="05050102010706020507" pitchFamily="18" charset="2"/>
                  </a:rPr>
                  <a:t>d</a:t>
                </a:r>
                <a:r>
                  <a:rPr lang="en-US" altLang="ja-JP" dirty="0">
                    <a:solidFill>
                      <a:srgbClr val="009900"/>
                    </a:solidFill>
                  </a:rPr>
                  <a:t>)+</a:t>
                </a:r>
                <a:endParaRPr lang="ja-JP" altLang="en-US" dirty="0">
                  <a:solidFill>
                    <a:srgbClr val="009900"/>
                  </a:solidFill>
                </a:endParaRPr>
              </a:p>
            </p:txBody>
          </p:sp>
        </p:grpSp>
        <p:grpSp>
          <p:nvGrpSpPr>
            <p:cNvPr id="140" name="グループ化 139"/>
            <p:cNvGrpSpPr/>
            <p:nvPr/>
          </p:nvGrpSpPr>
          <p:grpSpPr>
            <a:xfrm>
              <a:off x="8172400" y="4325228"/>
              <a:ext cx="886527" cy="474153"/>
              <a:chOff x="7164288" y="2909058"/>
              <a:chExt cx="886527" cy="474153"/>
            </a:xfrm>
          </p:grpSpPr>
          <p:sp>
            <p:nvSpPr>
              <p:cNvPr id="141" name="テキスト ボックス 140"/>
              <p:cNvSpPr txBox="1"/>
              <p:nvPr/>
            </p:nvSpPr>
            <p:spPr>
              <a:xfrm>
                <a:off x="7164288" y="3013879"/>
                <a:ext cx="317716" cy="369332"/>
              </a:xfrm>
              <a:prstGeom prst="rect">
                <a:avLst/>
              </a:prstGeom>
              <a:noFill/>
            </p:spPr>
            <p:txBody>
              <a:bodyPr wrap="none" rtlCol="0">
                <a:spAutoFit/>
              </a:bodyPr>
              <a:lstStyle/>
              <a:p>
                <a:r>
                  <a:rPr kumimoji="1" lang="en-US" altLang="ja-JP" dirty="0" smtClean="0">
                    <a:solidFill>
                      <a:srgbClr val="FF0000"/>
                    </a:solidFill>
                  </a:rPr>
                  <a:t>A</a:t>
                </a:r>
                <a:endParaRPr kumimoji="1" lang="ja-JP" altLang="en-US" dirty="0">
                  <a:solidFill>
                    <a:srgbClr val="FF0000"/>
                  </a:solidFill>
                </a:endParaRPr>
              </a:p>
            </p:txBody>
          </p:sp>
          <p:sp>
            <p:nvSpPr>
              <p:cNvPr id="142" name="テキスト ボックス 141"/>
              <p:cNvSpPr txBox="1"/>
              <p:nvPr/>
            </p:nvSpPr>
            <p:spPr>
              <a:xfrm>
                <a:off x="7308304" y="2909058"/>
                <a:ext cx="742511" cy="369332"/>
              </a:xfrm>
              <a:prstGeom prst="rect">
                <a:avLst/>
              </a:prstGeom>
              <a:noFill/>
            </p:spPr>
            <p:txBody>
              <a:bodyPr wrap="none" rtlCol="0">
                <a:spAutoFit/>
              </a:bodyPr>
              <a:lstStyle/>
              <a:p>
                <a:r>
                  <a:rPr lang="en-US" altLang="ja-JP" dirty="0">
                    <a:solidFill>
                      <a:srgbClr val="FF0000"/>
                    </a:solidFill>
                  </a:rPr>
                  <a:t>(2-</a:t>
                </a:r>
                <a:r>
                  <a:rPr lang="en-US" altLang="ja-JP" dirty="0">
                    <a:solidFill>
                      <a:srgbClr val="FF0000"/>
                    </a:solidFill>
                    <a:latin typeface="Symbol" panose="05050102010706020507" pitchFamily="18" charset="2"/>
                  </a:rPr>
                  <a:t>d</a:t>
                </a:r>
                <a:r>
                  <a:rPr lang="en-US" altLang="ja-JP" dirty="0">
                    <a:solidFill>
                      <a:srgbClr val="FF0000"/>
                    </a:solidFill>
                  </a:rPr>
                  <a:t>)+</a:t>
                </a:r>
                <a:endParaRPr lang="ja-JP" altLang="en-US" dirty="0">
                  <a:solidFill>
                    <a:srgbClr val="FF0000"/>
                  </a:solidFill>
                </a:endParaRPr>
              </a:p>
            </p:txBody>
          </p:sp>
        </p:grpSp>
        <p:grpSp>
          <p:nvGrpSpPr>
            <p:cNvPr id="143" name="グループ化 142"/>
            <p:cNvGrpSpPr/>
            <p:nvPr/>
          </p:nvGrpSpPr>
          <p:grpSpPr>
            <a:xfrm>
              <a:off x="8172400" y="4811294"/>
              <a:ext cx="931411" cy="467559"/>
              <a:chOff x="7164288" y="2915652"/>
              <a:chExt cx="931411" cy="467559"/>
            </a:xfrm>
          </p:grpSpPr>
          <p:sp>
            <p:nvSpPr>
              <p:cNvPr id="144" name="テキスト ボックス 143"/>
              <p:cNvSpPr txBox="1"/>
              <p:nvPr/>
            </p:nvSpPr>
            <p:spPr>
              <a:xfrm>
                <a:off x="7164288" y="3013879"/>
                <a:ext cx="317716" cy="369332"/>
              </a:xfrm>
              <a:prstGeom prst="rect">
                <a:avLst/>
              </a:prstGeom>
              <a:noFill/>
            </p:spPr>
            <p:txBody>
              <a:bodyPr wrap="none" rtlCol="0">
                <a:spAutoFit/>
              </a:bodyPr>
              <a:lstStyle/>
              <a:p>
                <a:r>
                  <a:rPr kumimoji="1" lang="en-US" altLang="ja-JP" dirty="0" smtClean="0">
                    <a:solidFill>
                      <a:srgbClr val="009900"/>
                    </a:solidFill>
                  </a:rPr>
                  <a:t>A</a:t>
                </a:r>
                <a:endParaRPr kumimoji="1" lang="ja-JP" altLang="en-US" dirty="0">
                  <a:solidFill>
                    <a:srgbClr val="009900"/>
                  </a:solidFill>
                </a:endParaRPr>
              </a:p>
            </p:txBody>
          </p:sp>
          <p:sp>
            <p:nvSpPr>
              <p:cNvPr id="145" name="テキスト ボックス 144"/>
              <p:cNvSpPr txBox="1"/>
              <p:nvPr/>
            </p:nvSpPr>
            <p:spPr>
              <a:xfrm>
                <a:off x="7308304" y="2915652"/>
                <a:ext cx="787395" cy="369332"/>
              </a:xfrm>
              <a:prstGeom prst="rect">
                <a:avLst/>
              </a:prstGeom>
              <a:noFill/>
            </p:spPr>
            <p:txBody>
              <a:bodyPr wrap="none" rtlCol="0">
                <a:spAutoFit/>
              </a:bodyPr>
              <a:lstStyle/>
              <a:p>
                <a:r>
                  <a:rPr lang="en-US" altLang="ja-JP" dirty="0">
                    <a:solidFill>
                      <a:srgbClr val="009900"/>
                    </a:solidFill>
                  </a:rPr>
                  <a:t>(</a:t>
                </a:r>
                <a:r>
                  <a:rPr lang="en-US" altLang="ja-JP" dirty="0" smtClean="0">
                    <a:solidFill>
                      <a:srgbClr val="009900"/>
                    </a:solidFill>
                  </a:rPr>
                  <a:t>2+</a:t>
                </a:r>
                <a:r>
                  <a:rPr lang="en-US" altLang="ja-JP" dirty="0" smtClean="0">
                    <a:solidFill>
                      <a:srgbClr val="009900"/>
                    </a:solidFill>
                    <a:latin typeface="Symbol" panose="05050102010706020507" pitchFamily="18" charset="2"/>
                  </a:rPr>
                  <a:t>d</a:t>
                </a:r>
                <a:r>
                  <a:rPr lang="en-US" altLang="ja-JP" dirty="0">
                    <a:solidFill>
                      <a:srgbClr val="009900"/>
                    </a:solidFill>
                  </a:rPr>
                  <a:t>)+</a:t>
                </a:r>
                <a:endParaRPr lang="ja-JP" altLang="en-US" dirty="0">
                  <a:solidFill>
                    <a:srgbClr val="009900"/>
                  </a:solidFill>
                </a:endParaRPr>
              </a:p>
            </p:txBody>
          </p:sp>
        </p:grpSp>
        <p:grpSp>
          <p:nvGrpSpPr>
            <p:cNvPr id="146" name="グループ化 145"/>
            <p:cNvGrpSpPr/>
            <p:nvPr/>
          </p:nvGrpSpPr>
          <p:grpSpPr>
            <a:xfrm>
              <a:off x="8172400" y="3372878"/>
              <a:ext cx="886527" cy="467559"/>
              <a:chOff x="7164288" y="2915652"/>
              <a:chExt cx="886527" cy="467559"/>
            </a:xfrm>
          </p:grpSpPr>
          <p:sp>
            <p:nvSpPr>
              <p:cNvPr id="147" name="テキスト ボックス 146"/>
              <p:cNvSpPr txBox="1"/>
              <p:nvPr/>
            </p:nvSpPr>
            <p:spPr>
              <a:xfrm>
                <a:off x="7164288" y="3013879"/>
                <a:ext cx="317716" cy="369332"/>
              </a:xfrm>
              <a:prstGeom prst="rect">
                <a:avLst/>
              </a:prstGeom>
              <a:noFill/>
            </p:spPr>
            <p:txBody>
              <a:bodyPr wrap="none" rtlCol="0">
                <a:spAutoFit/>
              </a:bodyPr>
              <a:lstStyle/>
              <a:p>
                <a:r>
                  <a:rPr kumimoji="1" lang="en-US" altLang="ja-JP" dirty="0" smtClean="0">
                    <a:solidFill>
                      <a:srgbClr val="FF0000"/>
                    </a:solidFill>
                  </a:rPr>
                  <a:t>A</a:t>
                </a:r>
                <a:endParaRPr kumimoji="1" lang="ja-JP" altLang="en-US" dirty="0">
                  <a:solidFill>
                    <a:srgbClr val="FF0000"/>
                  </a:solidFill>
                </a:endParaRPr>
              </a:p>
            </p:txBody>
          </p:sp>
          <p:sp>
            <p:nvSpPr>
              <p:cNvPr id="148" name="テキスト ボックス 147"/>
              <p:cNvSpPr txBox="1"/>
              <p:nvPr/>
            </p:nvSpPr>
            <p:spPr>
              <a:xfrm>
                <a:off x="7308304" y="2915652"/>
                <a:ext cx="742511" cy="369332"/>
              </a:xfrm>
              <a:prstGeom prst="rect">
                <a:avLst/>
              </a:prstGeom>
              <a:noFill/>
            </p:spPr>
            <p:txBody>
              <a:bodyPr wrap="none" rtlCol="0">
                <a:spAutoFit/>
              </a:bodyPr>
              <a:lstStyle/>
              <a:p>
                <a:r>
                  <a:rPr lang="en-US" altLang="ja-JP" dirty="0">
                    <a:solidFill>
                      <a:srgbClr val="FF0000"/>
                    </a:solidFill>
                  </a:rPr>
                  <a:t>(2-</a:t>
                </a:r>
                <a:r>
                  <a:rPr lang="en-US" altLang="ja-JP" dirty="0">
                    <a:solidFill>
                      <a:srgbClr val="FF0000"/>
                    </a:solidFill>
                    <a:latin typeface="Symbol" panose="05050102010706020507" pitchFamily="18" charset="2"/>
                  </a:rPr>
                  <a:t>d</a:t>
                </a:r>
                <a:r>
                  <a:rPr lang="en-US" altLang="ja-JP" dirty="0">
                    <a:solidFill>
                      <a:srgbClr val="FF0000"/>
                    </a:solidFill>
                  </a:rPr>
                  <a:t>)+</a:t>
                </a:r>
                <a:endParaRPr lang="ja-JP" altLang="en-US" dirty="0">
                  <a:solidFill>
                    <a:srgbClr val="FF0000"/>
                  </a:solidFill>
                </a:endParaRPr>
              </a:p>
            </p:txBody>
          </p:sp>
        </p:grpSp>
        <p:sp>
          <p:nvSpPr>
            <p:cNvPr id="155" name="テキスト ボックス 154"/>
            <p:cNvSpPr txBox="1"/>
            <p:nvPr/>
          </p:nvSpPr>
          <p:spPr>
            <a:xfrm>
              <a:off x="8108279" y="2403636"/>
              <a:ext cx="461665" cy="669414"/>
            </a:xfrm>
            <a:prstGeom prst="rect">
              <a:avLst/>
            </a:prstGeom>
            <a:noFill/>
          </p:spPr>
          <p:txBody>
            <a:bodyPr vert="eaVert" wrap="none" rtlCol="0">
              <a:spAutoFit/>
            </a:bodyPr>
            <a:lstStyle/>
            <a:p>
              <a:r>
                <a:rPr kumimoji="1" lang="ja-JP" altLang="en-US" dirty="0" smtClean="0">
                  <a:solidFill>
                    <a:srgbClr val="FF0000"/>
                  </a:solidFill>
                </a:rPr>
                <a:t>・・・・・</a:t>
              </a:r>
              <a:endParaRPr kumimoji="1" lang="ja-JP" altLang="en-US" dirty="0">
                <a:solidFill>
                  <a:srgbClr val="FF0000"/>
                </a:solidFill>
              </a:endParaRPr>
            </a:p>
          </p:txBody>
        </p:sp>
        <p:sp>
          <p:nvSpPr>
            <p:cNvPr id="156" name="テキスト ボックス 155"/>
            <p:cNvSpPr txBox="1"/>
            <p:nvPr/>
          </p:nvSpPr>
          <p:spPr>
            <a:xfrm>
              <a:off x="8084393" y="6198718"/>
              <a:ext cx="461665" cy="669414"/>
            </a:xfrm>
            <a:prstGeom prst="rect">
              <a:avLst/>
            </a:prstGeom>
            <a:noFill/>
          </p:spPr>
          <p:txBody>
            <a:bodyPr vert="eaVert" wrap="none" rtlCol="0">
              <a:spAutoFit/>
            </a:bodyPr>
            <a:lstStyle/>
            <a:p>
              <a:r>
                <a:rPr kumimoji="1" lang="ja-JP" altLang="en-US" dirty="0" smtClean="0">
                  <a:solidFill>
                    <a:srgbClr val="FF0000"/>
                  </a:solidFill>
                </a:rPr>
                <a:t>・・・・・</a:t>
              </a:r>
              <a:endParaRPr kumimoji="1" lang="ja-JP" altLang="en-US" dirty="0">
                <a:solidFill>
                  <a:srgbClr val="FF0000"/>
                </a:solidFill>
              </a:endParaRPr>
            </a:p>
          </p:txBody>
        </p:sp>
        <p:sp>
          <p:nvSpPr>
            <p:cNvPr id="157" name="右矢印 156"/>
            <p:cNvSpPr/>
            <p:nvPr/>
          </p:nvSpPr>
          <p:spPr>
            <a:xfrm>
              <a:off x="7513597" y="4382356"/>
              <a:ext cx="594682" cy="558848"/>
            </a:xfrm>
            <a:prstGeom prst="rightArrow">
              <a:avLst/>
            </a:prstGeom>
            <a:solidFill>
              <a:schemeClr val="accent6">
                <a:lumMod val="7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テキスト ボックス 67"/>
            <p:cNvSpPr txBox="1"/>
            <p:nvPr/>
          </p:nvSpPr>
          <p:spPr>
            <a:xfrm>
              <a:off x="7534231" y="4473983"/>
              <a:ext cx="433132" cy="369332"/>
            </a:xfrm>
            <a:prstGeom prst="rect">
              <a:avLst/>
            </a:prstGeom>
            <a:noFill/>
          </p:spPr>
          <p:txBody>
            <a:bodyPr wrap="none" rtlCol="0">
              <a:spAutoFit/>
            </a:bodyPr>
            <a:lstStyle/>
            <a:p>
              <a:r>
                <a:rPr kumimoji="1" lang="en-US" altLang="ja-JP" b="1" i="1" dirty="0" err="1" smtClean="0">
                  <a:solidFill>
                    <a:schemeClr val="bg1"/>
                  </a:solidFill>
                  <a:latin typeface="Times New Roman" pitchFamily="18" charset="0"/>
                  <a:cs typeface="Times New Roman" pitchFamily="18" charset="0"/>
                </a:rPr>
                <a:t>h</a:t>
              </a:r>
              <a:r>
                <a:rPr kumimoji="1" lang="en-US" altLang="ja-JP" b="1" i="1" dirty="0" err="1" smtClean="0">
                  <a:solidFill>
                    <a:schemeClr val="bg1"/>
                  </a:solidFill>
                  <a:latin typeface="Symbol" pitchFamily="18" charset="2"/>
                </a:rPr>
                <a:t>n</a:t>
              </a:r>
              <a:endParaRPr kumimoji="1" lang="ja-JP" altLang="en-US" b="1" i="1" dirty="0">
                <a:solidFill>
                  <a:schemeClr val="bg1"/>
                </a:solidFill>
                <a:latin typeface="Symbol" pitchFamily="18" charset="2"/>
              </a:endParaRPr>
            </a:p>
          </p:txBody>
        </p:sp>
      </p:grpSp>
      <p:sp>
        <p:nvSpPr>
          <p:cNvPr id="159" name="左中かっこ 158"/>
          <p:cNvSpPr/>
          <p:nvPr/>
        </p:nvSpPr>
        <p:spPr>
          <a:xfrm>
            <a:off x="2224104" y="1700808"/>
            <a:ext cx="151005" cy="864096"/>
          </a:xfrm>
          <a:prstGeom prst="leftBrace">
            <a:avLst>
              <a:gd name="adj1" fmla="val 57218"/>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60" name="テキスト ボックス 159"/>
          <p:cNvSpPr txBox="1"/>
          <p:nvPr/>
        </p:nvSpPr>
        <p:spPr>
          <a:xfrm>
            <a:off x="1979712" y="1988016"/>
            <a:ext cx="300082" cy="369332"/>
          </a:xfrm>
          <a:prstGeom prst="rect">
            <a:avLst/>
          </a:prstGeom>
          <a:noFill/>
        </p:spPr>
        <p:txBody>
          <a:bodyPr wrap="none" rtlCol="0">
            <a:spAutoFit/>
          </a:bodyPr>
          <a:lstStyle/>
          <a:p>
            <a:r>
              <a:rPr kumimoji="1" lang="en-US" altLang="ja-JP" dirty="0" smtClean="0"/>
              <a:t>*</a:t>
            </a:r>
            <a:endParaRPr kumimoji="1" lang="ja-JP" altLang="en-US" dirty="0"/>
          </a:p>
        </p:txBody>
      </p:sp>
      <p:sp>
        <p:nvSpPr>
          <p:cNvPr id="36" name="テキスト ボックス 35"/>
          <p:cNvSpPr txBox="1"/>
          <p:nvPr/>
        </p:nvSpPr>
        <p:spPr>
          <a:xfrm>
            <a:off x="4818660" y="5134929"/>
            <a:ext cx="433132" cy="369332"/>
          </a:xfrm>
          <a:prstGeom prst="rect">
            <a:avLst/>
          </a:prstGeom>
          <a:noFill/>
        </p:spPr>
        <p:txBody>
          <a:bodyPr wrap="none" rtlCol="0">
            <a:spAutoFit/>
          </a:bodyPr>
          <a:lstStyle/>
          <a:p>
            <a:r>
              <a:rPr kumimoji="1" lang="en-US" altLang="ja-JP" b="1" i="1" dirty="0" err="1" smtClean="0">
                <a:latin typeface="Times New Roman" pitchFamily="18" charset="0"/>
                <a:cs typeface="Times New Roman" pitchFamily="18" charset="0"/>
              </a:rPr>
              <a:t>h</a:t>
            </a:r>
            <a:r>
              <a:rPr kumimoji="1" lang="en-US" altLang="ja-JP" b="1" i="1" dirty="0" err="1" smtClean="0">
                <a:latin typeface="Symbol" pitchFamily="18" charset="2"/>
              </a:rPr>
              <a:t>n</a:t>
            </a:r>
            <a:endParaRPr kumimoji="1" lang="ja-JP" altLang="en-US" b="1" i="1" dirty="0">
              <a:latin typeface="Symbol" pitchFamily="18" charset="2"/>
            </a:endParaRPr>
          </a:p>
        </p:txBody>
      </p:sp>
      <p:sp>
        <p:nvSpPr>
          <p:cNvPr id="40" name="四角形吹き出し 39"/>
          <p:cNvSpPr/>
          <p:nvPr/>
        </p:nvSpPr>
        <p:spPr>
          <a:xfrm>
            <a:off x="35496" y="3217319"/>
            <a:ext cx="2698496" cy="513348"/>
          </a:xfrm>
          <a:prstGeom prst="wedgeRectCallout">
            <a:avLst>
              <a:gd name="adj1" fmla="val 249956"/>
              <a:gd name="adj2" fmla="val 389121"/>
            </a:avLst>
          </a:prstGeom>
          <a:solidFill>
            <a:srgbClr val="FF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テキスト ボックス 36"/>
          <p:cNvSpPr txBox="1"/>
          <p:nvPr/>
        </p:nvSpPr>
        <p:spPr>
          <a:xfrm>
            <a:off x="0" y="3284984"/>
            <a:ext cx="2700868" cy="369332"/>
          </a:xfrm>
          <a:prstGeom prst="rect">
            <a:avLst/>
          </a:prstGeom>
          <a:noFill/>
        </p:spPr>
        <p:txBody>
          <a:bodyPr wrap="none" rtlCol="0">
            <a:spAutoFit/>
          </a:bodyPr>
          <a:lstStyle/>
          <a:p>
            <a:r>
              <a:rPr kumimoji="1" lang="en-US" altLang="ja-JP" b="1" dirty="0" smtClean="0">
                <a:solidFill>
                  <a:schemeClr val="bg1"/>
                </a:solidFill>
              </a:rPr>
              <a:t>Ch</a:t>
            </a:r>
            <a:r>
              <a:rPr lang="en-US" altLang="ja-JP" b="1" dirty="0">
                <a:solidFill>
                  <a:schemeClr val="bg1"/>
                </a:solidFill>
              </a:rPr>
              <a:t>a</a:t>
            </a:r>
            <a:r>
              <a:rPr kumimoji="1" lang="en-US" altLang="ja-JP" b="1" dirty="0" smtClean="0">
                <a:solidFill>
                  <a:schemeClr val="bg1"/>
                </a:solidFill>
              </a:rPr>
              <a:t>rge disproportionation</a:t>
            </a:r>
            <a:endParaRPr kumimoji="1" lang="ja-JP" altLang="en-US" b="1" dirty="0">
              <a:solidFill>
                <a:schemeClr val="bg1"/>
              </a:solidFill>
            </a:endParaRPr>
          </a:p>
        </p:txBody>
      </p:sp>
      <p:sp>
        <p:nvSpPr>
          <p:cNvPr id="8" name="テキスト ボックス 7"/>
          <p:cNvSpPr txBox="1"/>
          <p:nvPr/>
        </p:nvSpPr>
        <p:spPr>
          <a:xfrm>
            <a:off x="7234500" y="1803350"/>
            <a:ext cx="1810560" cy="369332"/>
          </a:xfrm>
          <a:prstGeom prst="rect">
            <a:avLst/>
          </a:prstGeom>
          <a:solidFill>
            <a:srgbClr val="FF0066"/>
          </a:solidFill>
        </p:spPr>
        <p:txBody>
          <a:bodyPr wrap="none" rtlCol="0">
            <a:spAutoFit/>
          </a:bodyPr>
          <a:lstStyle/>
          <a:p>
            <a:r>
              <a:rPr kumimoji="1" lang="en-US" altLang="ja-JP" dirty="0" smtClean="0">
                <a:solidFill>
                  <a:schemeClr val="bg1"/>
                </a:solidFill>
              </a:rPr>
              <a:t>New Mechanism</a:t>
            </a:r>
            <a:endParaRPr kumimoji="1" lang="ja-JP" altLang="en-US" dirty="0">
              <a:solidFill>
                <a:schemeClr val="bg1"/>
              </a:solidFill>
            </a:endParaRPr>
          </a:p>
        </p:txBody>
      </p:sp>
      <p:sp>
        <p:nvSpPr>
          <p:cNvPr id="19" name="右矢印 18"/>
          <p:cNvSpPr/>
          <p:nvPr/>
        </p:nvSpPr>
        <p:spPr>
          <a:xfrm>
            <a:off x="7020272" y="1894812"/>
            <a:ext cx="200523" cy="186408"/>
          </a:xfrm>
          <a:prstGeom prst="rightArrow">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xmlns="" val="386558098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repeatCount="3000" fill="hold" grpId="0" nodeType="clickEffect">
                                  <p:stCondLst>
                                    <p:cond delay="0"/>
                                  </p:stCondLst>
                                  <p:childTnLst>
                                    <p:animEffect transition="out" filter="fade">
                                      <p:cBhvr>
                                        <p:cTn id="6" dur="500" tmFilter="0, 0; .2, .5; .8, .5; 1, 0"/>
                                        <p:tgtEl>
                                          <p:spTgt spid="19"/>
                                        </p:tgtEl>
                                      </p:cBhvr>
                                    </p:animEffect>
                                    <p:animScale>
                                      <p:cBhvr>
                                        <p:cTn id="7" dur="250" autoRev="1" fill="hold"/>
                                        <p:tgtEl>
                                          <p:spTgt spid="19"/>
                                        </p:tgtEl>
                                      </p:cBhvr>
                                      <p:by x="105000" y="105000"/>
                                    </p:animScale>
                                  </p:childTnLst>
                                </p:cTn>
                              </p:par>
                              <p:par>
                                <p:cTn id="8" presetID="26" presetClass="emph" presetSubtype="0" repeatCount="3000" fill="hold" grpId="0" nodeType="withEffect">
                                  <p:stCondLst>
                                    <p:cond delay="0"/>
                                  </p:stCondLst>
                                  <p:childTnLst>
                                    <p:animEffect transition="out" filter="fade">
                                      <p:cBhvr>
                                        <p:cTn id="9" dur="500" tmFilter="0, 0; .2, .5; .8, .5; 1, 0"/>
                                        <p:tgtEl>
                                          <p:spTgt spid="8"/>
                                        </p:tgtEl>
                                      </p:cBhvr>
                                    </p:animEffect>
                                    <p:animScale>
                                      <p:cBhvr>
                                        <p:cTn id="10" dur="250" autoRev="1" fill="hold"/>
                                        <p:tgtEl>
                                          <p:spTgt spid="8"/>
                                        </p:tgtEl>
                                      </p:cBhvr>
                                      <p:by x="105000" y="105000"/>
                                    </p:animScale>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58"/>
                                        </p:tgtEl>
                                        <p:attrNameLst>
                                          <p:attrName>style.visibility</p:attrName>
                                        </p:attrNameLst>
                                      </p:cBhvr>
                                      <p:to>
                                        <p:strVal val="visible"/>
                                      </p:to>
                                    </p:set>
                                    <p:anim calcmode="lin" valueType="num">
                                      <p:cBhvr additive="base">
                                        <p:cTn id="15" dur="500" fill="hold"/>
                                        <p:tgtEl>
                                          <p:spTgt spid="158"/>
                                        </p:tgtEl>
                                        <p:attrNameLst>
                                          <p:attrName>ppt_x</p:attrName>
                                        </p:attrNameLst>
                                      </p:cBhvr>
                                      <p:tavLst>
                                        <p:tav tm="0">
                                          <p:val>
                                            <p:strVal val="#ppt_x"/>
                                          </p:val>
                                        </p:tav>
                                        <p:tav tm="100000">
                                          <p:val>
                                            <p:strVal val="#ppt_x"/>
                                          </p:val>
                                        </p:tav>
                                      </p:tavLst>
                                    </p:anim>
                                    <p:anim calcmode="lin" valueType="num">
                                      <p:cBhvr additive="base">
                                        <p:cTn id="16" dur="500" fill="hold"/>
                                        <p:tgtEl>
                                          <p:spTgt spid="15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additive="base">
                                        <p:cTn id="21" dur="500" fill="hold"/>
                                        <p:tgtEl>
                                          <p:spTgt spid="40"/>
                                        </p:tgtEl>
                                        <p:attrNameLst>
                                          <p:attrName>ppt_x</p:attrName>
                                        </p:attrNameLst>
                                      </p:cBhvr>
                                      <p:tavLst>
                                        <p:tav tm="0">
                                          <p:val>
                                            <p:strVal val="#ppt_x"/>
                                          </p:val>
                                        </p:tav>
                                        <p:tav tm="100000">
                                          <p:val>
                                            <p:strVal val="#ppt_x"/>
                                          </p:val>
                                        </p:tav>
                                      </p:tavLst>
                                    </p:anim>
                                    <p:anim calcmode="lin" valueType="num">
                                      <p:cBhvr additive="base">
                                        <p:cTn id="22"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8" grpId="0" animBg="1"/>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角丸四角形 73"/>
          <p:cNvSpPr/>
          <p:nvPr/>
        </p:nvSpPr>
        <p:spPr>
          <a:xfrm>
            <a:off x="5076056" y="1412776"/>
            <a:ext cx="3600400"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sp>
        <p:nvSpPr>
          <p:cNvPr id="4" name="正方形/長方形 3"/>
          <p:cNvSpPr/>
          <p:nvPr/>
        </p:nvSpPr>
        <p:spPr>
          <a:xfrm>
            <a:off x="5912268" y="4875957"/>
            <a:ext cx="1656184" cy="6875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 name="円/楕円 5"/>
          <p:cNvSpPr/>
          <p:nvPr/>
        </p:nvSpPr>
        <p:spPr>
          <a:xfrm>
            <a:off x="6466213" y="4983969"/>
            <a:ext cx="143214" cy="13375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6"/>
          <p:cNvSpPr/>
          <p:nvPr/>
        </p:nvSpPr>
        <p:spPr>
          <a:xfrm>
            <a:off x="6682237" y="4987492"/>
            <a:ext cx="143214" cy="13375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円/楕円 7"/>
          <p:cNvSpPr/>
          <p:nvPr/>
        </p:nvSpPr>
        <p:spPr>
          <a:xfrm>
            <a:off x="6899063" y="4987492"/>
            <a:ext cx="143214" cy="13375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円/楕円 8"/>
          <p:cNvSpPr/>
          <p:nvPr/>
        </p:nvSpPr>
        <p:spPr>
          <a:xfrm>
            <a:off x="7115087" y="4987492"/>
            <a:ext cx="143214" cy="13375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9"/>
          <p:cNvSpPr/>
          <p:nvPr/>
        </p:nvSpPr>
        <p:spPr>
          <a:xfrm>
            <a:off x="6250189" y="4987492"/>
            <a:ext cx="143214" cy="13375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1" name="直線矢印コネクタ 10"/>
          <p:cNvCxnSpPr/>
          <p:nvPr/>
        </p:nvCxnSpPr>
        <p:spPr>
          <a:xfrm flipV="1">
            <a:off x="7186694" y="3975857"/>
            <a:ext cx="0" cy="100811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直線矢印コネクタ 11"/>
          <p:cNvCxnSpPr/>
          <p:nvPr/>
        </p:nvCxnSpPr>
        <p:spPr>
          <a:xfrm flipV="1">
            <a:off x="6970269" y="3979380"/>
            <a:ext cx="0" cy="100811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直線矢印コネクタ 12"/>
          <p:cNvCxnSpPr/>
          <p:nvPr/>
        </p:nvCxnSpPr>
        <p:spPr>
          <a:xfrm flipV="1">
            <a:off x="6754245" y="3979380"/>
            <a:ext cx="0" cy="100811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直線矢印コネクタ 13"/>
          <p:cNvCxnSpPr/>
          <p:nvPr/>
        </p:nvCxnSpPr>
        <p:spPr>
          <a:xfrm flipV="1">
            <a:off x="6538221" y="3979380"/>
            <a:ext cx="0" cy="100811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p:nvPr/>
        </p:nvCxnSpPr>
        <p:spPr>
          <a:xfrm flipV="1">
            <a:off x="6322197" y="3979380"/>
            <a:ext cx="0" cy="100811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テキスト ボックス 16"/>
          <p:cNvSpPr txBox="1"/>
          <p:nvPr/>
        </p:nvSpPr>
        <p:spPr>
          <a:xfrm>
            <a:off x="6600674" y="3429000"/>
            <a:ext cx="362600" cy="369332"/>
          </a:xfrm>
          <a:prstGeom prst="rect">
            <a:avLst/>
          </a:prstGeom>
          <a:noFill/>
        </p:spPr>
        <p:txBody>
          <a:bodyPr wrap="none" rtlCol="0">
            <a:spAutoFit/>
          </a:bodyPr>
          <a:lstStyle/>
          <a:p>
            <a:r>
              <a:rPr lang="en-US" altLang="ja-JP" dirty="0"/>
              <a:t>e</a:t>
            </a:r>
            <a:r>
              <a:rPr kumimoji="1" lang="en-US" altLang="ja-JP" sz="2400" baseline="30000" dirty="0" smtClean="0"/>
              <a:t>-</a:t>
            </a:r>
            <a:endParaRPr kumimoji="1" lang="ja-JP" altLang="en-US" sz="2400" baseline="30000" dirty="0"/>
          </a:p>
        </p:txBody>
      </p:sp>
      <p:sp>
        <p:nvSpPr>
          <p:cNvPr id="18" name="テキスト ボックス 17"/>
          <p:cNvSpPr txBox="1"/>
          <p:nvPr/>
        </p:nvSpPr>
        <p:spPr>
          <a:xfrm>
            <a:off x="6568573" y="5155937"/>
            <a:ext cx="409086" cy="369332"/>
          </a:xfrm>
          <a:prstGeom prst="rect">
            <a:avLst/>
          </a:prstGeom>
          <a:solidFill>
            <a:schemeClr val="bg1"/>
          </a:solidFill>
        </p:spPr>
        <p:txBody>
          <a:bodyPr wrap="none" rtlCol="0">
            <a:spAutoFit/>
          </a:bodyPr>
          <a:lstStyle/>
          <a:p>
            <a:r>
              <a:rPr lang="en-US" altLang="ja-JP" dirty="0" smtClean="0"/>
              <a:t>h</a:t>
            </a:r>
            <a:r>
              <a:rPr lang="en-US" altLang="ja-JP" sz="2400" baseline="30000" dirty="0" smtClean="0"/>
              <a:t>+</a:t>
            </a:r>
            <a:endParaRPr kumimoji="1" lang="ja-JP" altLang="en-US" sz="2400" baseline="30000" dirty="0"/>
          </a:p>
        </p:txBody>
      </p:sp>
      <p:cxnSp>
        <p:nvCxnSpPr>
          <p:cNvPr id="19" name="直線矢印コネクタ 18"/>
          <p:cNvCxnSpPr/>
          <p:nvPr/>
        </p:nvCxnSpPr>
        <p:spPr>
          <a:xfrm>
            <a:off x="6239565" y="5199702"/>
            <a:ext cx="1063571" cy="0"/>
          </a:xfrm>
          <a:prstGeom prst="straightConnector1">
            <a:avLst/>
          </a:prstGeom>
          <a:ln w="28575">
            <a:solidFill>
              <a:schemeClr val="bg1"/>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a:off x="6141473" y="3940946"/>
            <a:ext cx="21536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線コネクタ 20"/>
          <p:cNvCxnSpPr/>
          <p:nvPr/>
        </p:nvCxnSpPr>
        <p:spPr>
          <a:xfrm>
            <a:off x="6393636" y="3940946"/>
            <a:ext cx="21536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p:nvPr/>
        </p:nvCxnSpPr>
        <p:spPr>
          <a:xfrm>
            <a:off x="6645799" y="3940946"/>
            <a:ext cx="21536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p:nvCxnSpPr>
        <p:spPr>
          <a:xfrm>
            <a:off x="6897962" y="3940946"/>
            <a:ext cx="21536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p:nvCxnSpPr>
        <p:spPr>
          <a:xfrm>
            <a:off x="7150126" y="3940946"/>
            <a:ext cx="21536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円/楕円 24"/>
          <p:cNvSpPr/>
          <p:nvPr/>
        </p:nvSpPr>
        <p:spPr>
          <a:xfrm>
            <a:off x="6177547" y="3877782"/>
            <a:ext cx="143214" cy="133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円/楕円 25"/>
          <p:cNvSpPr/>
          <p:nvPr/>
        </p:nvSpPr>
        <p:spPr>
          <a:xfrm>
            <a:off x="6429710" y="3874070"/>
            <a:ext cx="143214" cy="133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円/楕円 26"/>
          <p:cNvSpPr/>
          <p:nvPr/>
        </p:nvSpPr>
        <p:spPr>
          <a:xfrm>
            <a:off x="6681873" y="3877782"/>
            <a:ext cx="143214" cy="133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円/楕円 27"/>
          <p:cNvSpPr/>
          <p:nvPr/>
        </p:nvSpPr>
        <p:spPr>
          <a:xfrm>
            <a:off x="6934036" y="3877782"/>
            <a:ext cx="143214" cy="133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円/楕円 28"/>
          <p:cNvSpPr/>
          <p:nvPr/>
        </p:nvSpPr>
        <p:spPr>
          <a:xfrm>
            <a:off x="7186200" y="3877782"/>
            <a:ext cx="143214" cy="133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テキスト ボックス 31"/>
          <p:cNvSpPr txBox="1"/>
          <p:nvPr/>
        </p:nvSpPr>
        <p:spPr>
          <a:xfrm>
            <a:off x="4881897" y="4758091"/>
            <a:ext cx="806631" cy="923330"/>
          </a:xfrm>
          <a:prstGeom prst="rect">
            <a:avLst/>
          </a:prstGeom>
          <a:noFill/>
        </p:spPr>
        <p:txBody>
          <a:bodyPr wrap="none" rtlCol="0">
            <a:spAutoFit/>
          </a:bodyPr>
          <a:lstStyle/>
          <a:p>
            <a:pPr algn="ctr"/>
            <a:r>
              <a:rPr kumimoji="1" lang="en-US" altLang="ja-JP" b="1" dirty="0" err="1" smtClean="0">
                <a:solidFill>
                  <a:srgbClr val="FF0000"/>
                </a:solidFill>
              </a:rPr>
              <a:t>Cation</a:t>
            </a:r>
            <a:endParaRPr kumimoji="1" lang="en-US" altLang="ja-JP" b="1" dirty="0" smtClean="0">
              <a:solidFill>
                <a:srgbClr val="FF0000"/>
              </a:solidFill>
            </a:endParaRPr>
          </a:p>
          <a:p>
            <a:pPr algn="ctr"/>
            <a:r>
              <a:rPr lang="en-US" altLang="ja-JP" dirty="0" smtClean="0"/>
              <a:t>or</a:t>
            </a:r>
          </a:p>
          <a:p>
            <a:pPr algn="ctr"/>
            <a:r>
              <a:rPr lang="en-US" altLang="ja-JP" dirty="0" smtClean="0"/>
              <a:t>Anion</a:t>
            </a:r>
            <a:endParaRPr kumimoji="1" lang="ja-JP" altLang="en-US" dirty="0"/>
          </a:p>
        </p:txBody>
      </p:sp>
      <p:sp>
        <p:nvSpPr>
          <p:cNvPr id="33" name="大かっこ 32"/>
          <p:cNvSpPr/>
          <p:nvPr/>
        </p:nvSpPr>
        <p:spPr>
          <a:xfrm>
            <a:off x="4939671" y="5138185"/>
            <a:ext cx="697881" cy="469027"/>
          </a:xfrm>
          <a:prstGeom prst="bracketPair">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4" name="テキスト ボックス 33"/>
          <p:cNvSpPr txBox="1"/>
          <p:nvPr/>
        </p:nvSpPr>
        <p:spPr>
          <a:xfrm>
            <a:off x="4947942" y="3479281"/>
            <a:ext cx="790088" cy="923330"/>
          </a:xfrm>
          <a:prstGeom prst="rect">
            <a:avLst/>
          </a:prstGeom>
          <a:noFill/>
        </p:spPr>
        <p:txBody>
          <a:bodyPr wrap="none" rtlCol="0">
            <a:spAutoFit/>
          </a:bodyPr>
          <a:lstStyle/>
          <a:p>
            <a:pPr algn="ctr"/>
            <a:r>
              <a:rPr lang="en-US" altLang="ja-JP" b="1" dirty="0">
                <a:solidFill>
                  <a:srgbClr val="00B050"/>
                </a:solidFill>
              </a:rPr>
              <a:t>Anion</a:t>
            </a:r>
            <a:endParaRPr lang="ja-JP" altLang="en-US" b="1" dirty="0">
              <a:solidFill>
                <a:srgbClr val="00B050"/>
              </a:solidFill>
            </a:endParaRPr>
          </a:p>
          <a:p>
            <a:pPr algn="ctr"/>
            <a:r>
              <a:rPr lang="en-US" altLang="ja-JP" dirty="0"/>
              <a:t>o</a:t>
            </a:r>
            <a:r>
              <a:rPr lang="en-US" altLang="ja-JP" dirty="0" smtClean="0"/>
              <a:t>r</a:t>
            </a:r>
          </a:p>
          <a:p>
            <a:pPr algn="ctr"/>
            <a:r>
              <a:rPr lang="en-US" altLang="ja-JP" dirty="0" err="1" smtClean="0"/>
              <a:t>Cation</a:t>
            </a:r>
            <a:endParaRPr lang="en-US" altLang="ja-JP" dirty="0"/>
          </a:p>
        </p:txBody>
      </p:sp>
      <p:sp>
        <p:nvSpPr>
          <p:cNvPr id="35" name="大かっこ 34"/>
          <p:cNvSpPr/>
          <p:nvPr/>
        </p:nvSpPr>
        <p:spPr>
          <a:xfrm>
            <a:off x="4997445" y="3859375"/>
            <a:ext cx="697881" cy="469027"/>
          </a:xfrm>
          <a:prstGeom prst="bracketPair">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36" name="タイトル 1"/>
          <p:cNvSpPr>
            <a:spLocks noGrp="1"/>
          </p:cNvSpPr>
          <p:nvPr>
            <p:ph type="title"/>
          </p:nvPr>
        </p:nvSpPr>
        <p:spPr>
          <a:xfrm>
            <a:off x="0" y="274638"/>
            <a:ext cx="9144000" cy="706090"/>
          </a:xfrm>
          <a:solidFill>
            <a:schemeClr val="accent2"/>
          </a:solidFill>
        </p:spPr>
        <p:txBody>
          <a:bodyPr>
            <a:normAutofit fontScale="90000"/>
          </a:bodyPr>
          <a:lstStyle/>
          <a:p>
            <a:r>
              <a:rPr lang="en-US" altLang="ja-JP" dirty="0" smtClean="0">
                <a:solidFill>
                  <a:schemeClr val="bg1"/>
                </a:solidFill>
              </a:rPr>
              <a:t>Our strategy</a:t>
            </a:r>
            <a:endParaRPr kumimoji="1" lang="ja-JP" altLang="en-US" dirty="0">
              <a:solidFill>
                <a:schemeClr val="bg1"/>
              </a:solidFill>
            </a:endParaRPr>
          </a:p>
        </p:txBody>
      </p:sp>
      <p:sp>
        <p:nvSpPr>
          <p:cNvPr id="37" name="テキスト ボックス 36"/>
          <p:cNvSpPr txBox="1"/>
          <p:nvPr/>
        </p:nvSpPr>
        <p:spPr>
          <a:xfrm>
            <a:off x="5463081" y="2479730"/>
            <a:ext cx="2826351" cy="369332"/>
          </a:xfrm>
          <a:prstGeom prst="rect">
            <a:avLst/>
          </a:prstGeom>
          <a:solidFill>
            <a:schemeClr val="tx2"/>
          </a:solidFill>
        </p:spPr>
        <p:txBody>
          <a:bodyPr wrap="none" rtlCol="0">
            <a:spAutoFit/>
          </a:bodyPr>
          <a:lstStyle/>
          <a:p>
            <a:r>
              <a:rPr kumimoji="1" lang="en-US" altLang="ja-JP" dirty="0" smtClean="0">
                <a:solidFill>
                  <a:schemeClr val="bg1"/>
                </a:solidFill>
              </a:rPr>
              <a:t>Proposed (New) mechanism</a:t>
            </a:r>
            <a:endParaRPr kumimoji="1" lang="ja-JP" altLang="en-US" dirty="0">
              <a:solidFill>
                <a:schemeClr val="bg1"/>
              </a:solidFill>
            </a:endParaRPr>
          </a:p>
        </p:txBody>
      </p:sp>
      <p:cxnSp>
        <p:nvCxnSpPr>
          <p:cNvPr id="39" name="直線矢印コネクタ 38"/>
          <p:cNvCxnSpPr/>
          <p:nvPr/>
        </p:nvCxnSpPr>
        <p:spPr>
          <a:xfrm>
            <a:off x="1642453" y="3995277"/>
            <a:ext cx="1063571" cy="0"/>
          </a:xfrm>
          <a:prstGeom prst="straightConnector1">
            <a:avLst/>
          </a:prstGeom>
          <a:ln w="28575">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0" name="正方形/長方形 39"/>
          <p:cNvSpPr/>
          <p:nvPr/>
        </p:nvSpPr>
        <p:spPr>
          <a:xfrm>
            <a:off x="1313391" y="5080043"/>
            <a:ext cx="1656184" cy="6875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2" name="円/楕円 41"/>
          <p:cNvSpPr/>
          <p:nvPr/>
        </p:nvSpPr>
        <p:spPr>
          <a:xfrm>
            <a:off x="1867336" y="5188055"/>
            <a:ext cx="143214" cy="13375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円/楕円 42"/>
          <p:cNvSpPr/>
          <p:nvPr/>
        </p:nvSpPr>
        <p:spPr>
          <a:xfrm>
            <a:off x="2083360" y="5191578"/>
            <a:ext cx="143214" cy="13375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円/楕円 43"/>
          <p:cNvSpPr/>
          <p:nvPr/>
        </p:nvSpPr>
        <p:spPr>
          <a:xfrm>
            <a:off x="2300186" y="5191578"/>
            <a:ext cx="143214" cy="13375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円/楕円 44"/>
          <p:cNvSpPr/>
          <p:nvPr/>
        </p:nvSpPr>
        <p:spPr>
          <a:xfrm>
            <a:off x="2516210" y="5191578"/>
            <a:ext cx="143214" cy="13375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円/楕円 45"/>
          <p:cNvSpPr/>
          <p:nvPr/>
        </p:nvSpPr>
        <p:spPr>
          <a:xfrm>
            <a:off x="1651312" y="5191578"/>
            <a:ext cx="143214" cy="13375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7" name="直線矢印コネクタ 46"/>
          <p:cNvCxnSpPr/>
          <p:nvPr/>
        </p:nvCxnSpPr>
        <p:spPr>
          <a:xfrm flipV="1">
            <a:off x="2587817" y="4179943"/>
            <a:ext cx="0" cy="100811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8" name="直線矢印コネクタ 47"/>
          <p:cNvCxnSpPr/>
          <p:nvPr/>
        </p:nvCxnSpPr>
        <p:spPr>
          <a:xfrm flipV="1">
            <a:off x="2371392" y="4183466"/>
            <a:ext cx="0" cy="100811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9" name="直線矢印コネクタ 48"/>
          <p:cNvCxnSpPr/>
          <p:nvPr/>
        </p:nvCxnSpPr>
        <p:spPr>
          <a:xfrm flipV="1">
            <a:off x="2155368" y="4183466"/>
            <a:ext cx="0" cy="100811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0" name="直線矢印コネクタ 49"/>
          <p:cNvCxnSpPr/>
          <p:nvPr/>
        </p:nvCxnSpPr>
        <p:spPr>
          <a:xfrm flipV="1">
            <a:off x="1939344" y="4183466"/>
            <a:ext cx="0" cy="100811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1" name="直線矢印コネクタ 50"/>
          <p:cNvCxnSpPr/>
          <p:nvPr/>
        </p:nvCxnSpPr>
        <p:spPr>
          <a:xfrm flipV="1">
            <a:off x="1723320" y="4183466"/>
            <a:ext cx="0" cy="100811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3" name="テキスト ボックス 52"/>
          <p:cNvSpPr txBox="1"/>
          <p:nvPr/>
        </p:nvSpPr>
        <p:spPr>
          <a:xfrm>
            <a:off x="2001797" y="3633086"/>
            <a:ext cx="362600" cy="369332"/>
          </a:xfrm>
          <a:prstGeom prst="rect">
            <a:avLst/>
          </a:prstGeom>
          <a:noFill/>
        </p:spPr>
        <p:txBody>
          <a:bodyPr wrap="none" rtlCol="0">
            <a:spAutoFit/>
          </a:bodyPr>
          <a:lstStyle/>
          <a:p>
            <a:r>
              <a:rPr lang="en-US" altLang="ja-JP" dirty="0"/>
              <a:t>e</a:t>
            </a:r>
            <a:r>
              <a:rPr kumimoji="1" lang="en-US" altLang="ja-JP" sz="2400" baseline="30000" dirty="0" smtClean="0"/>
              <a:t>-</a:t>
            </a:r>
            <a:endParaRPr kumimoji="1" lang="ja-JP" altLang="en-US" sz="2400" baseline="30000" dirty="0"/>
          </a:p>
        </p:txBody>
      </p:sp>
      <p:sp>
        <p:nvSpPr>
          <p:cNvPr id="54" name="テキスト ボックス 53"/>
          <p:cNvSpPr txBox="1"/>
          <p:nvPr/>
        </p:nvSpPr>
        <p:spPr>
          <a:xfrm>
            <a:off x="1969696" y="5360023"/>
            <a:ext cx="409086" cy="369332"/>
          </a:xfrm>
          <a:prstGeom prst="rect">
            <a:avLst/>
          </a:prstGeom>
          <a:solidFill>
            <a:schemeClr val="bg1"/>
          </a:solidFill>
        </p:spPr>
        <p:txBody>
          <a:bodyPr wrap="none" rtlCol="0">
            <a:spAutoFit/>
          </a:bodyPr>
          <a:lstStyle/>
          <a:p>
            <a:r>
              <a:rPr lang="en-US" altLang="ja-JP" dirty="0" smtClean="0"/>
              <a:t>h</a:t>
            </a:r>
            <a:r>
              <a:rPr lang="en-US" altLang="ja-JP" sz="2400" baseline="30000" dirty="0" smtClean="0"/>
              <a:t>+</a:t>
            </a:r>
            <a:endParaRPr kumimoji="1" lang="ja-JP" altLang="en-US" sz="2400" baseline="30000" dirty="0"/>
          </a:p>
        </p:txBody>
      </p:sp>
      <p:sp>
        <p:nvSpPr>
          <p:cNvPr id="55" name="正方形/長方形 54"/>
          <p:cNvSpPr/>
          <p:nvPr/>
        </p:nvSpPr>
        <p:spPr>
          <a:xfrm>
            <a:off x="1316975" y="3643888"/>
            <a:ext cx="1656184" cy="703839"/>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FF0000"/>
              </a:solidFill>
            </a:endParaRPr>
          </a:p>
        </p:txBody>
      </p:sp>
      <p:cxnSp>
        <p:nvCxnSpPr>
          <p:cNvPr id="56" name="直線矢印コネクタ 55"/>
          <p:cNvCxnSpPr/>
          <p:nvPr/>
        </p:nvCxnSpPr>
        <p:spPr>
          <a:xfrm>
            <a:off x="1640688" y="5403788"/>
            <a:ext cx="1063571" cy="0"/>
          </a:xfrm>
          <a:prstGeom prst="straightConnector1">
            <a:avLst/>
          </a:prstGeom>
          <a:ln w="28575">
            <a:solidFill>
              <a:schemeClr val="bg1"/>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7" name="テキスト ボックス 56"/>
          <p:cNvSpPr txBox="1"/>
          <p:nvPr/>
        </p:nvSpPr>
        <p:spPr>
          <a:xfrm>
            <a:off x="298691" y="3493436"/>
            <a:ext cx="806631" cy="923330"/>
          </a:xfrm>
          <a:prstGeom prst="rect">
            <a:avLst/>
          </a:prstGeom>
          <a:noFill/>
        </p:spPr>
        <p:txBody>
          <a:bodyPr wrap="none" rtlCol="0">
            <a:spAutoFit/>
          </a:bodyPr>
          <a:lstStyle/>
          <a:p>
            <a:pPr algn="ctr"/>
            <a:r>
              <a:rPr kumimoji="1" lang="en-US" altLang="ja-JP" b="1" dirty="0" err="1" smtClean="0">
                <a:solidFill>
                  <a:srgbClr val="FF0000"/>
                </a:solidFill>
              </a:rPr>
              <a:t>Cation</a:t>
            </a:r>
            <a:endParaRPr kumimoji="1" lang="en-US" altLang="ja-JP" b="1" dirty="0" smtClean="0">
              <a:solidFill>
                <a:srgbClr val="FF0000"/>
              </a:solidFill>
            </a:endParaRPr>
          </a:p>
          <a:p>
            <a:pPr algn="ctr"/>
            <a:r>
              <a:rPr lang="en-US" altLang="ja-JP" dirty="0" smtClean="0"/>
              <a:t>or</a:t>
            </a:r>
          </a:p>
          <a:p>
            <a:pPr algn="ctr"/>
            <a:r>
              <a:rPr lang="en-US" altLang="ja-JP" dirty="0" smtClean="0"/>
              <a:t>Anion</a:t>
            </a:r>
            <a:endParaRPr kumimoji="1" lang="ja-JP" altLang="en-US" dirty="0"/>
          </a:p>
        </p:txBody>
      </p:sp>
      <p:sp>
        <p:nvSpPr>
          <p:cNvPr id="58" name="テキスト ボックス 57"/>
          <p:cNvSpPr txBox="1"/>
          <p:nvPr/>
        </p:nvSpPr>
        <p:spPr>
          <a:xfrm>
            <a:off x="299858" y="4979114"/>
            <a:ext cx="806631" cy="923330"/>
          </a:xfrm>
          <a:prstGeom prst="rect">
            <a:avLst/>
          </a:prstGeom>
          <a:noFill/>
        </p:spPr>
        <p:txBody>
          <a:bodyPr wrap="none" rtlCol="0">
            <a:spAutoFit/>
          </a:bodyPr>
          <a:lstStyle/>
          <a:p>
            <a:pPr algn="ctr"/>
            <a:r>
              <a:rPr kumimoji="1" lang="en-US" altLang="ja-JP" b="1" dirty="0" err="1" smtClean="0">
                <a:solidFill>
                  <a:srgbClr val="FF0000"/>
                </a:solidFill>
              </a:rPr>
              <a:t>Cation</a:t>
            </a:r>
            <a:endParaRPr kumimoji="1" lang="en-US" altLang="ja-JP" b="1" dirty="0" smtClean="0">
              <a:solidFill>
                <a:srgbClr val="FF0000"/>
              </a:solidFill>
            </a:endParaRPr>
          </a:p>
          <a:p>
            <a:pPr algn="ctr"/>
            <a:r>
              <a:rPr lang="en-US" altLang="ja-JP" dirty="0" smtClean="0"/>
              <a:t>or</a:t>
            </a:r>
          </a:p>
          <a:p>
            <a:pPr algn="ctr"/>
            <a:r>
              <a:rPr lang="en-US" altLang="ja-JP" dirty="0" smtClean="0"/>
              <a:t>Anion</a:t>
            </a:r>
            <a:endParaRPr kumimoji="1" lang="ja-JP" altLang="en-US" dirty="0"/>
          </a:p>
        </p:txBody>
      </p:sp>
      <p:sp>
        <p:nvSpPr>
          <p:cNvPr id="59" name="大かっこ 58"/>
          <p:cNvSpPr/>
          <p:nvPr/>
        </p:nvSpPr>
        <p:spPr>
          <a:xfrm>
            <a:off x="357632" y="5359208"/>
            <a:ext cx="697881" cy="469027"/>
          </a:xfrm>
          <a:prstGeom prst="bracketPair">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60" name="大かっこ 59"/>
          <p:cNvSpPr/>
          <p:nvPr/>
        </p:nvSpPr>
        <p:spPr>
          <a:xfrm>
            <a:off x="353065" y="3882069"/>
            <a:ext cx="697881" cy="469027"/>
          </a:xfrm>
          <a:prstGeom prst="bracketPair">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63" name="円/楕円 62"/>
          <p:cNvSpPr/>
          <p:nvPr/>
        </p:nvSpPr>
        <p:spPr>
          <a:xfrm>
            <a:off x="2525396" y="4052950"/>
            <a:ext cx="143214" cy="133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円/楕円 63"/>
          <p:cNvSpPr/>
          <p:nvPr/>
        </p:nvSpPr>
        <p:spPr>
          <a:xfrm>
            <a:off x="2306976" y="4052950"/>
            <a:ext cx="143214" cy="133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円/楕円 64"/>
          <p:cNvSpPr/>
          <p:nvPr/>
        </p:nvSpPr>
        <p:spPr>
          <a:xfrm>
            <a:off x="2088555" y="4052950"/>
            <a:ext cx="143214" cy="133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円/楕円 65"/>
          <p:cNvSpPr/>
          <p:nvPr/>
        </p:nvSpPr>
        <p:spPr>
          <a:xfrm>
            <a:off x="1870134" y="4052950"/>
            <a:ext cx="143214" cy="133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円/楕円 66"/>
          <p:cNvSpPr/>
          <p:nvPr/>
        </p:nvSpPr>
        <p:spPr>
          <a:xfrm>
            <a:off x="1651713" y="4052950"/>
            <a:ext cx="143214" cy="1337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8" name="直線コネクタ 67"/>
          <p:cNvCxnSpPr/>
          <p:nvPr/>
        </p:nvCxnSpPr>
        <p:spPr>
          <a:xfrm>
            <a:off x="4539580" y="1988840"/>
            <a:ext cx="0" cy="4680520"/>
          </a:xfrm>
          <a:prstGeom prst="line">
            <a:avLst/>
          </a:prstGeom>
          <a:ln w="28575">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71" name="テキスト ボックス 70"/>
          <p:cNvSpPr txBox="1"/>
          <p:nvPr/>
        </p:nvSpPr>
        <p:spPr>
          <a:xfrm>
            <a:off x="1151761" y="2479730"/>
            <a:ext cx="2160015" cy="369332"/>
          </a:xfrm>
          <a:prstGeom prst="rect">
            <a:avLst/>
          </a:prstGeom>
          <a:solidFill>
            <a:schemeClr val="tx2"/>
          </a:solidFill>
        </p:spPr>
        <p:txBody>
          <a:bodyPr wrap="none" rtlCol="0">
            <a:spAutoFit/>
          </a:bodyPr>
          <a:lstStyle/>
          <a:p>
            <a:r>
              <a:rPr kumimoji="1" lang="en-US" altLang="ja-JP" dirty="0" smtClean="0">
                <a:solidFill>
                  <a:schemeClr val="bg1"/>
                </a:solidFill>
              </a:rPr>
              <a:t>Standard mechanism</a:t>
            </a:r>
            <a:endParaRPr kumimoji="1" lang="ja-JP" altLang="en-US" dirty="0">
              <a:solidFill>
                <a:schemeClr val="bg1"/>
              </a:solidFill>
            </a:endParaRPr>
          </a:p>
        </p:txBody>
      </p:sp>
      <p:sp>
        <p:nvSpPr>
          <p:cNvPr id="72" name="テキスト ボックス 71"/>
          <p:cNvSpPr txBox="1"/>
          <p:nvPr/>
        </p:nvSpPr>
        <p:spPr>
          <a:xfrm>
            <a:off x="5454970" y="1556792"/>
            <a:ext cx="2842573" cy="646331"/>
          </a:xfrm>
          <a:prstGeom prst="rect">
            <a:avLst/>
          </a:prstGeom>
          <a:noFill/>
        </p:spPr>
        <p:txBody>
          <a:bodyPr wrap="none" rtlCol="0">
            <a:spAutoFit/>
          </a:bodyPr>
          <a:lstStyle/>
          <a:p>
            <a:r>
              <a:rPr kumimoji="1" lang="en-US" altLang="ja-JP" dirty="0" smtClean="0">
                <a:solidFill>
                  <a:schemeClr val="bg1"/>
                </a:solidFill>
              </a:rPr>
              <a:t>NO disproportionation</a:t>
            </a:r>
          </a:p>
          <a:p>
            <a:r>
              <a:rPr lang="en-US" altLang="ja-JP" dirty="0" smtClean="0">
                <a:solidFill>
                  <a:schemeClr val="bg1"/>
                </a:solidFill>
              </a:rPr>
              <a:t>          (for high conductivity)</a:t>
            </a:r>
            <a:endParaRPr kumimoji="1" lang="ja-JP" altLang="en-US" dirty="0">
              <a:solidFill>
                <a:schemeClr val="bg1"/>
              </a:solidFill>
            </a:endParaRPr>
          </a:p>
        </p:txBody>
      </p:sp>
      <p:sp>
        <p:nvSpPr>
          <p:cNvPr id="75" name="テキスト ボックス 74"/>
          <p:cNvSpPr txBox="1"/>
          <p:nvPr/>
        </p:nvSpPr>
        <p:spPr>
          <a:xfrm>
            <a:off x="6477750" y="1228110"/>
            <a:ext cx="797013" cy="369332"/>
          </a:xfrm>
          <a:prstGeom prst="rect">
            <a:avLst/>
          </a:prstGeom>
          <a:solidFill>
            <a:srgbClr val="FF0000"/>
          </a:solidFill>
        </p:spPr>
        <p:txBody>
          <a:bodyPr wrap="none" rtlCol="0">
            <a:spAutoFit/>
          </a:bodyPr>
          <a:lstStyle/>
          <a:p>
            <a:r>
              <a:rPr kumimoji="1" lang="en-US" altLang="ja-JP" dirty="0" smtClean="0">
                <a:solidFill>
                  <a:schemeClr val="bg1"/>
                </a:solidFill>
              </a:rPr>
              <a:t>Merits</a:t>
            </a:r>
            <a:endParaRPr kumimoji="1" lang="ja-JP" altLang="en-US" dirty="0">
              <a:solidFill>
                <a:schemeClr val="bg1"/>
              </a:solidFill>
            </a:endParaRPr>
          </a:p>
        </p:txBody>
      </p:sp>
      <p:sp>
        <p:nvSpPr>
          <p:cNvPr id="2" name="テキスト ボックス 1"/>
          <p:cNvSpPr txBox="1"/>
          <p:nvPr/>
        </p:nvSpPr>
        <p:spPr>
          <a:xfrm>
            <a:off x="5269046" y="5957690"/>
            <a:ext cx="3263394" cy="461665"/>
          </a:xfrm>
          <a:prstGeom prst="rect">
            <a:avLst/>
          </a:prstGeom>
          <a:solidFill>
            <a:srgbClr val="FF0000"/>
          </a:solidFill>
        </p:spPr>
        <p:txBody>
          <a:bodyPr wrap="none" rtlCol="0">
            <a:spAutoFit/>
          </a:bodyPr>
          <a:lstStyle/>
          <a:p>
            <a:r>
              <a:rPr kumimoji="1" lang="en-US" altLang="ja-JP" sz="2400" b="1" dirty="0" smtClean="0">
                <a:solidFill>
                  <a:srgbClr val="0000FF"/>
                </a:solidFill>
              </a:rPr>
              <a:t>C-A</a:t>
            </a:r>
            <a:r>
              <a:rPr kumimoji="1" lang="en-US" altLang="ja-JP" sz="2400" b="1" dirty="0" smtClean="0">
                <a:solidFill>
                  <a:schemeClr val="bg1"/>
                </a:solidFill>
              </a:rPr>
              <a:t> Charge Transfer (CT)</a:t>
            </a:r>
            <a:endParaRPr kumimoji="1" lang="ja-JP" altLang="en-US" sz="2400" b="1" dirty="0">
              <a:solidFill>
                <a:schemeClr val="bg1"/>
              </a:solidFill>
            </a:endParaRPr>
          </a:p>
        </p:txBody>
      </p:sp>
      <p:sp>
        <p:nvSpPr>
          <p:cNvPr id="76" name="テキスト ボックス 75"/>
          <p:cNvSpPr txBox="1"/>
          <p:nvPr/>
        </p:nvSpPr>
        <p:spPr>
          <a:xfrm>
            <a:off x="2597003" y="4512963"/>
            <a:ext cx="433132" cy="369332"/>
          </a:xfrm>
          <a:prstGeom prst="rect">
            <a:avLst/>
          </a:prstGeom>
          <a:noFill/>
        </p:spPr>
        <p:txBody>
          <a:bodyPr wrap="none" rtlCol="0">
            <a:spAutoFit/>
          </a:bodyPr>
          <a:lstStyle/>
          <a:p>
            <a:r>
              <a:rPr kumimoji="1" lang="en-US" altLang="ja-JP" b="1" i="1" dirty="0" err="1" smtClean="0">
                <a:latin typeface="Times New Roman" pitchFamily="18" charset="0"/>
                <a:cs typeface="Times New Roman" pitchFamily="18" charset="0"/>
              </a:rPr>
              <a:t>h</a:t>
            </a:r>
            <a:r>
              <a:rPr kumimoji="1" lang="en-US" altLang="ja-JP" b="1" i="1" dirty="0" err="1" smtClean="0">
                <a:latin typeface="Symbol" pitchFamily="18" charset="2"/>
              </a:rPr>
              <a:t>n</a:t>
            </a:r>
            <a:endParaRPr kumimoji="1" lang="ja-JP" altLang="en-US" b="1" i="1" dirty="0">
              <a:latin typeface="Symbol" pitchFamily="18" charset="2"/>
            </a:endParaRPr>
          </a:p>
        </p:txBody>
      </p:sp>
      <p:sp>
        <p:nvSpPr>
          <p:cNvPr id="77" name="テキスト ボックス 76"/>
          <p:cNvSpPr txBox="1"/>
          <p:nvPr/>
        </p:nvSpPr>
        <p:spPr>
          <a:xfrm>
            <a:off x="7186694" y="4298770"/>
            <a:ext cx="433132" cy="369332"/>
          </a:xfrm>
          <a:prstGeom prst="rect">
            <a:avLst/>
          </a:prstGeom>
          <a:noFill/>
        </p:spPr>
        <p:txBody>
          <a:bodyPr wrap="none" rtlCol="0">
            <a:spAutoFit/>
          </a:bodyPr>
          <a:lstStyle/>
          <a:p>
            <a:r>
              <a:rPr kumimoji="1" lang="en-US" altLang="ja-JP" b="1" i="1" dirty="0" err="1" smtClean="0">
                <a:latin typeface="Times New Roman" pitchFamily="18" charset="0"/>
                <a:cs typeface="Times New Roman" pitchFamily="18" charset="0"/>
              </a:rPr>
              <a:t>h</a:t>
            </a:r>
            <a:r>
              <a:rPr kumimoji="1" lang="en-US" altLang="ja-JP" b="1" i="1" dirty="0" err="1" smtClean="0">
                <a:latin typeface="Symbol" pitchFamily="18" charset="2"/>
              </a:rPr>
              <a:t>n</a:t>
            </a:r>
            <a:endParaRPr kumimoji="1" lang="ja-JP" altLang="en-US" b="1" i="1" dirty="0">
              <a:latin typeface="Symbol" pitchFamily="18" charset="2"/>
            </a:endParaRPr>
          </a:p>
        </p:txBody>
      </p:sp>
      <p:sp>
        <p:nvSpPr>
          <p:cNvPr id="3" name="テキスト ボックス 2"/>
          <p:cNvSpPr txBox="1"/>
          <p:nvPr/>
        </p:nvSpPr>
        <p:spPr>
          <a:xfrm>
            <a:off x="3275856" y="3770435"/>
            <a:ext cx="493533" cy="369332"/>
          </a:xfrm>
          <a:prstGeom prst="rect">
            <a:avLst/>
          </a:prstGeom>
          <a:noFill/>
        </p:spPr>
        <p:txBody>
          <a:bodyPr wrap="none" rtlCol="0">
            <a:spAutoFit/>
          </a:bodyPr>
          <a:lstStyle/>
          <a:p>
            <a:r>
              <a:rPr kumimoji="1" lang="en-US" altLang="ja-JP" dirty="0" smtClean="0"/>
              <a:t>Cat</a:t>
            </a:r>
            <a:endParaRPr kumimoji="1" lang="ja-JP" altLang="en-US" dirty="0"/>
          </a:p>
        </p:txBody>
      </p:sp>
      <p:sp>
        <p:nvSpPr>
          <p:cNvPr id="78" name="テキスト ボックス 77"/>
          <p:cNvSpPr txBox="1"/>
          <p:nvPr/>
        </p:nvSpPr>
        <p:spPr>
          <a:xfrm>
            <a:off x="3275856" y="5194224"/>
            <a:ext cx="493533" cy="369332"/>
          </a:xfrm>
          <a:prstGeom prst="rect">
            <a:avLst/>
          </a:prstGeom>
          <a:noFill/>
        </p:spPr>
        <p:txBody>
          <a:bodyPr wrap="none" rtlCol="0">
            <a:spAutoFit/>
          </a:bodyPr>
          <a:lstStyle/>
          <a:p>
            <a:r>
              <a:rPr kumimoji="1" lang="en-US" altLang="ja-JP" dirty="0" smtClean="0"/>
              <a:t>Cat</a:t>
            </a:r>
            <a:endParaRPr kumimoji="1" lang="ja-JP" altLang="en-US" dirty="0"/>
          </a:p>
        </p:txBody>
      </p:sp>
      <p:sp>
        <p:nvSpPr>
          <p:cNvPr id="16" name="テキスト ボックス 15"/>
          <p:cNvSpPr txBox="1"/>
          <p:nvPr/>
        </p:nvSpPr>
        <p:spPr>
          <a:xfrm>
            <a:off x="3605450" y="3683618"/>
            <a:ext cx="750526" cy="369332"/>
          </a:xfrm>
          <a:prstGeom prst="rect">
            <a:avLst/>
          </a:prstGeom>
          <a:noFill/>
        </p:spPr>
        <p:txBody>
          <a:bodyPr wrap="none" rtlCol="0">
            <a:spAutoFit/>
          </a:bodyPr>
          <a:lstStyle/>
          <a:p>
            <a:r>
              <a:rPr lang="en-US" altLang="ja-JP" dirty="0" smtClean="0">
                <a:solidFill>
                  <a:srgbClr val="FF0000"/>
                </a:solidFill>
              </a:rPr>
              <a:t>(1-</a:t>
            </a:r>
            <a:r>
              <a:rPr lang="en-US" altLang="ja-JP" dirty="0" smtClean="0">
                <a:solidFill>
                  <a:srgbClr val="FF0000"/>
                </a:solidFill>
                <a:latin typeface="Symbol" panose="05050102010706020507" pitchFamily="18" charset="2"/>
              </a:rPr>
              <a:t>d</a:t>
            </a:r>
            <a:r>
              <a:rPr lang="en-US" altLang="ja-JP" dirty="0" smtClean="0">
                <a:solidFill>
                  <a:srgbClr val="FF0000"/>
                </a:solidFill>
              </a:rPr>
              <a:t>)+</a:t>
            </a:r>
            <a:endParaRPr kumimoji="1" lang="ja-JP" altLang="en-US" dirty="0">
              <a:solidFill>
                <a:srgbClr val="FF0000"/>
              </a:solidFill>
            </a:endParaRPr>
          </a:p>
        </p:txBody>
      </p:sp>
      <p:sp>
        <p:nvSpPr>
          <p:cNvPr id="79" name="テキスト ボックス 78"/>
          <p:cNvSpPr txBox="1"/>
          <p:nvPr/>
        </p:nvSpPr>
        <p:spPr>
          <a:xfrm>
            <a:off x="3605450" y="5117721"/>
            <a:ext cx="787395" cy="369332"/>
          </a:xfrm>
          <a:prstGeom prst="rect">
            <a:avLst/>
          </a:prstGeom>
          <a:noFill/>
        </p:spPr>
        <p:txBody>
          <a:bodyPr wrap="none" rtlCol="0">
            <a:spAutoFit/>
          </a:bodyPr>
          <a:lstStyle/>
          <a:p>
            <a:r>
              <a:rPr lang="en-US" altLang="ja-JP" dirty="0" smtClean="0">
                <a:solidFill>
                  <a:srgbClr val="FF0000"/>
                </a:solidFill>
              </a:rPr>
              <a:t>(1+</a:t>
            </a:r>
            <a:r>
              <a:rPr lang="en-US" altLang="ja-JP" dirty="0" smtClean="0">
                <a:solidFill>
                  <a:srgbClr val="FF0000"/>
                </a:solidFill>
                <a:latin typeface="Symbol" panose="05050102010706020507" pitchFamily="18" charset="2"/>
              </a:rPr>
              <a:t>d</a:t>
            </a:r>
            <a:r>
              <a:rPr lang="en-US" altLang="ja-JP" dirty="0" smtClean="0">
                <a:solidFill>
                  <a:srgbClr val="FF0000"/>
                </a:solidFill>
              </a:rPr>
              <a:t>)+</a:t>
            </a:r>
            <a:endParaRPr kumimoji="1" lang="ja-JP" altLang="en-US" dirty="0">
              <a:solidFill>
                <a:srgbClr val="FF0000"/>
              </a:solidFill>
            </a:endParaRPr>
          </a:p>
        </p:txBody>
      </p:sp>
      <p:sp>
        <p:nvSpPr>
          <p:cNvPr id="80" name="テキスト ボックス 79"/>
          <p:cNvSpPr txBox="1"/>
          <p:nvPr/>
        </p:nvSpPr>
        <p:spPr>
          <a:xfrm>
            <a:off x="7740352" y="3779748"/>
            <a:ext cx="439544" cy="369332"/>
          </a:xfrm>
          <a:prstGeom prst="rect">
            <a:avLst/>
          </a:prstGeom>
          <a:noFill/>
        </p:spPr>
        <p:txBody>
          <a:bodyPr wrap="none" rtlCol="0">
            <a:spAutoFit/>
          </a:bodyPr>
          <a:lstStyle/>
          <a:p>
            <a:r>
              <a:rPr kumimoji="1" lang="en-US" altLang="ja-JP" dirty="0" smtClean="0"/>
              <a:t>An</a:t>
            </a:r>
            <a:endParaRPr kumimoji="1" lang="ja-JP" altLang="en-US" dirty="0"/>
          </a:p>
        </p:txBody>
      </p:sp>
      <p:sp>
        <p:nvSpPr>
          <p:cNvPr id="81" name="テキスト ボックス 80"/>
          <p:cNvSpPr txBox="1"/>
          <p:nvPr/>
        </p:nvSpPr>
        <p:spPr>
          <a:xfrm>
            <a:off x="8005434" y="3692931"/>
            <a:ext cx="742511" cy="369332"/>
          </a:xfrm>
          <a:prstGeom prst="rect">
            <a:avLst/>
          </a:prstGeom>
          <a:noFill/>
        </p:spPr>
        <p:txBody>
          <a:bodyPr wrap="none" rtlCol="0">
            <a:spAutoFit/>
          </a:bodyPr>
          <a:lstStyle/>
          <a:p>
            <a:r>
              <a:rPr lang="en-US" altLang="ja-JP" dirty="0" smtClean="0">
                <a:solidFill>
                  <a:srgbClr val="FF0000"/>
                </a:solidFill>
              </a:rPr>
              <a:t>(1+</a:t>
            </a:r>
            <a:r>
              <a:rPr lang="en-US" altLang="ja-JP" dirty="0" smtClean="0">
                <a:solidFill>
                  <a:srgbClr val="FF0000"/>
                </a:solidFill>
                <a:latin typeface="Symbol" panose="05050102010706020507" pitchFamily="18" charset="2"/>
              </a:rPr>
              <a:t>d</a:t>
            </a:r>
            <a:r>
              <a:rPr lang="en-US" altLang="ja-JP" dirty="0" smtClean="0">
                <a:solidFill>
                  <a:srgbClr val="FF0000"/>
                </a:solidFill>
              </a:rPr>
              <a:t>)-</a:t>
            </a:r>
            <a:endParaRPr kumimoji="1" lang="ja-JP" altLang="en-US" dirty="0">
              <a:solidFill>
                <a:srgbClr val="FF0000"/>
              </a:solidFill>
            </a:endParaRPr>
          </a:p>
        </p:txBody>
      </p:sp>
      <p:sp>
        <p:nvSpPr>
          <p:cNvPr id="82" name="テキスト ボックス 81"/>
          <p:cNvSpPr txBox="1"/>
          <p:nvPr/>
        </p:nvSpPr>
        <p:spPr>
          <a:xfrm>
            <a:off x="7740352" y="5017671"/>
            <a:ext cx="493533" cy="369332"/>
          </a:xfrm>
          <a:prstGeom prst="rect">
            <a:avLst/>
          </a:prstGeom>
          <a:noFill/>
        </p:spPr>
        <p:txBody>
          <a:bodyPr wrap="none" rtlCol="0">
            <a:spAutoFit/>
          </a:bodyPr>
          <a:lstStyle/>
          <a:p>
            <a:r>
              <a:rPr kumimoji="1" lang="en-US" altLang="ja-JP" dirty="0" smtClean="0"/>
              <a:t>Cat</a:t>
            </a:r>
            <a:endParaRPr kumimoji="1" lang="ja-JP" altLang="en-US" dirty="0"/>
          </a:p>
        </p:txBody>
      </p:sp>
      <p:sp>
        <p:nvSpPr>
          <p:cNvPr id="83" name="テキスト ボックス 82"/>
          <p:cNvSpPr txBox="1"/>
          <p:nvPr/>
        </p:nvSpPr>
        <p:spPr>
          <a:xfrm>
            <a:off x="8069946" y="4941168"/>
            <a:ext cx="787395" cy="369332"/>
          </a:xfrm>
          <a:prstGeom prst="rect">
            <a:avLst/>
          </a:prstGeom>
          <a:noFill/>
        </p:spPr>
        <p:txBody>
          <a:bodyPr wrap="none" rtlCol="0">
            <a:spAutoFit/>
          </a:bodyPr>
          <a:lstStyle/>
          <a:p>
            <a:r>
              <a:rPr lang="en-US" altLang="ja-JP" dirty="0" smtClean="0">
                <a:solidFill>
                  <a:srgbClr val="FF0000"/>
                </a:solidFill>
              </a:rPr>
              <a:t>(1+</a:t>
            </a:r>
            <a:r>
              <a:rPr lang="en-US" altLang="ja-JP" dirty="0" smtClean="0">
                <a:solidFill>
                  <a:srgbClr val="FF0000"/>
                </a:solidFill>
                <a:latin typeface="Symbol" panose="05050102010706020507" pitchFamily="18" charset="2"/>
              </a:rPr>
              <a:t>d</a:t>
            </a:r>
            <a:r>
              <a:rPr lang="en-US" altLang="ja-JP" dirty="0" smtClean="0">
                <a:solidFill>
                  <a:srgbClr val="FF0000"/>
                </a:solidFill>
              </a:rPr>
              <a:t>)+</a:t>
            </a:r>
            <a:endParaRPr kumimoji="1" lang="ja-JP" altLang="en-US" dirty="0">
              <a:solidFill>
                <a:srgbClr val="FF0000"/>
              </a:solidFill>
            </a:endParaRPr>
          </a:p>
        </p:txBody>
      </p:sp>
      <p:sp>
        <p:nvSpPr>
          <p:cNvPr id="38" name="テキスト ボックス 37"/>
          <p:cNvSpPr txBox="1"/>
          <p:nvPr/>
        </p:nvSpPr>
        <p:spPr>
          <a:xfrm>
            <a:off x="7452320" y="3284984"/>
            <a:ext cx="1710020" cy="369332"/>
          </a:xfrm>
          <a:prstGeom prst="rect">
            <a:avLst/>
          </a:prstGeom>
          <a:noFill/>
        </p:spPr>
        <p:txBody>
          <a:bodyPr wrap="none" rtlCol="0">
            <a:spAutoFit/>
          </a:bodyPr>
          <a:lstStyle/>
          <a:p>
            <a:r>
              <a:rPr kumimoji="1" lang="en-US" altLang="ja-JP" dirty="0" smtClean="0"/>
              <a:t>(Localized spins)</a:t>
            </a:r>
            <a:endParaRPr kumimoji="1" lang="ja-JP" altLang="en-US" dirty="0"/>
          </a:p>
        </p:txBody>
      </p:sp>
      <p:cxnSp>
        <p:nvCxnSpPr>
          <p:cNvPr id="52" name="直線矢印コネクタ 51"/>
          <p:cNvCxnSpPr/>
          <p:nvPr/>
        </p:nvCxnSpPr>
        <p:spPr>
          <a:xfrm flipH="1">
            <a:off x="7329414" y="3613666"/>
            <a:ext cx="239038" cy="20408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4" name="テキスト ボックス 83"/>
          <p:cNvSpPr txBox="1"/>
          <p:nvPr/>
        </p:nvSpPr>
        <p:spPr>
          <a:xfrm>
            <a:off x="467544" y="6053226"/>
            <a:ext cx="3468194" cy="400110"/>
          </a:xfrm>
          <a:prstGeom prst="rect">
            <a:avLst/>
          </a:prstGeom>
          <a:solidFill>
            <a:srgbClr val="FF0000"/>
          </a:solidFill>
        </p:spPr>
        <p:txBody>
          <a:bodyPr wrap="none" rtlCol="0">
            <a:spAutoFit/>
          </a:bodyPr>
          <a:lstStyle/>
          <a:p>
            <a:r>
              <a:rPr lang="en-US" altLang="ja-JP" sz="2000" b="1" dirty="0">
                <a:solidFill>
                  <a:srgbClr val="FFFF00"/>
                </a:solidFill>
              </a:rPr>
              <a:t>A</a:t>
            </a:r>
            <a:r>
              <a:rPr kumimoji="1" lang="en-US" altLang="ja-JP" sz="2000" b="1" dirty="0" smtClean="0">
                <a:solidFill>
                  <a:srgbClr val="FFFF00"/>
                </a:solidFill>
              </a:rPr>
              <a:t>-A</a:t>
            </a:r>
            <a:r>
              <a:rPr kumimoji="1" lang="en-US" altLang="ja-JP" sz="2000" b="1" dirty="0" smtClean="0">
                <a:solidFill>
                  <a:schemeClr val="bg1"/>
                </a:solidFill>
              </a:rPr>
              <a:t> or </a:t>
            </a:r>
            <a:r>
              <a:rPr kumimoji="1" lang="en-US" altLang="ja-JP" sz="2000" b="1" dirty="0" smtClean="0">
                <a:solidFill>
                  <a:srgbClr val="FFFF00"/>
                </a:solidFill>
              </a:rPr>
              <a:t>C-C</a:t>
            </a:r>
            <a:r>
              <a:rPr kumimoji="1" lang="en-US" altLang="ja-JP" sz="2000" b="1" dirty="0" smtClean="0">
                <a:solidFill>
                  <a:schemeClr val="bg1"/>
                </a:solidFill>
              </a:rPr>
              <a:t> Charge Transfer (CT)</a:t>
            </a:r>
            <a:endParaRPr kumimoji="1" lang="ja-JP" altLang="en-US" sz="2000" b="1" dirty="0">
              <a:solidFill>
                <a:schemeClr val="bg1"/>
              </a:solidFill>
            </a:endParaRPr>
          </a:p>
        </p:txBody>
      </p:sp>
    </p:spTree>
    <p:extLst>
      <p:ext uri="{BB962C8B-B14F-4D97-AF65-F5344CB8AC3E}">
        <p14:creationId xmlns:p14="http://schemas.microsoft.com/office/powerpoint/2010/main" xmlns="" val="210342274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11"/>
          <p:cNvSpPr txBox="1">
            <a:spLocks noChangeArrowheads="1"/>
          </p:cNvSpPr>
          <p:nvPr/>
        </p:nvSpPr>
        <p:spPr bwMode="auto">
          <a:xfrm>
            <a:off x="2483768" y="1052736"/>
            <a:ext cx="2284023"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3200" dirty="0" smtClean="0">
                <a:solidFill>
                  <a:srgbClr val="FF0000"/>
                </a:solidFill>
              </a:rPr>
              <a:t>C (= </a:t>
            </a:r>
            <a:r>
              <a:rPr lang="en-US" altLang="ja-JP" sz="3200" dirty="0" err="1" smtClean="0">
                <a:solidFill>
                  <a:srgbClr val="FF0000"/>
                </a:solidFill>
              </a:rPr>
              <a:t>Cations</a:t>
            </a:r>
            <a:r>
              <a:rPr lang="en-US" altLang="ja-JP" sz="3200" dirty="0" smtClean="0">
                <a:solidFill>
                  <a:srgbClr val="FF0000"/>
                </a:solidFill>
              </a:rPr>
              <a:t>)</a:t>
            </a:r>
            <a:endParaRPr lang="ja-JP" altLang="en-US" sz="3200" dirty="0">
              <a:solidFill>
                <a:srgbClr val="FF0000"/>
              </a:solidFill>
            </a:endParaRPr>
          </a:p>
        </p:txBody>
      </p:sp>
      <p:sp>
        <p:nvSpPr>
          <p:cNvPr id="4" name="テキスト ボックス 12"/>
          <p:cNvSpPr txBox="1">
            <a:spLocks noChangeArrowheads="1"/>
          </p:cNvSpPr>
          <p:nvPr/>
        </p:nvSpPr>
        <p:spPr bwMode="auto">
          <a:xfrm>
            <a:off x="5833751" y="1052736"/>
            <a:ext cx="2626681"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3200" dirty="0" smtClean="0">
                <a:solidFill>
                  <a:srgbClr val="0070C0"/>
                </a:solidFill>
              </a:rPr>
              <a:t>X</a:t>
            </a:r>
            <a:r>
              <a:rPr lang="en-US" altLang="ja-JP" sz="3200" dirty="0" smtClean="0">
                <a:solidFill>
                  <a:srgbClr val="FF0000"/>
                </a:solidFill>
              </a:rPr>
              <a:t>                  ref</a:t>
            </a:r>
            <a:endParaRPr lang="ja-JP" altLang="en-US" sz="3200" dirty="0">
              <a:solidFill>
                <a:srgbClr val="FF0000"/>
              </a:solidFill>
            </a:endParaRPr>
          </a:p>
        </p:txBody>
      </p:sp>
      <p:graphicFrame>
        <p:nvGraphicFramePr>
          <p:cNvPr id="5" name="オブジェクト 13"/>
          <p:cNvGraphicFramePr>
            <a:graphicFrameLocks noChangeAspect="1"/>
          </p:cNvGraphicFramePr>
          <p:nvPr>
            <p:extLst>
              <p:ext uri="{D42A27DB-BD31-4B8C-83A1-F6EECF244321}">
                <p14:modId xmlns:p14="http://schemas.microsoft.com/office/powerpoint/2010/main" xmlns="" val="2003625842"/>
              </p:ext>
            </p:extLst>
          </p:nvPr>
        </p:nvGraphicFramePr>
        <p:xfrm>
          <a:off x="2577242" y="2837913"/>
          <a:ext cx="1963866" cy="1046520"/>
        </p:xfrm>
        <a:graphic>
          <a:graphicData uri="http://schemas.openxmlformats.org/presentationml/2006/ole">
            <p:oleObj spid="_x0000_s24038" name="CS ChemDraw Drawing" r:id="rId3" imgW="1963866" imgH="1046520" progId="">
              <p:embed/>
            </p:oleObj>
          </a:graphicData>
        </a:graphic>
      </p:graphicFrame>
      <p:sp>
        <p:nvSpPr>
          <p:cNvPr id="6" name="テキスト ボックス 14"/>
          <p:cNvSpPr txBox="1">
            <a:spLocks noChangeArrowheads="1"/>
          </p:cNvSpPr>
          <p:nvPr/>
        </p:nvSpPr>
        <p:spPr bwMode="auto">
          <a:xfrm>
            <a:off x="912777" y="3057525"/>
            <a:ext cx="65909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2400" dirty="0" smtClean="0"/>
              <a:t>BPY</a:t>
            </a:r>
            <a:endParaRPr lang="ja-JP" altLang="en-US" sz="2400" dirty="0"/>
          </a:p>
        </p:txBody>
      </p:sp>
      <p:sp>
        <p:nvSpPr>
          <p:cNvPr id="7" name="テキスト ボックス 6"/>
          <p:cNvSpPr txBox="1"/>
          <p:nvPr/>
        </p:nvSpPr>
        <p:spPr>
          <a:xfrm>
            <a:off x="5730678" y="3114675"/>
            <a:ext cx="641522" cy="461665"/>
          </a:xfrm>
          <a:prstGeom prst="rect">
            <a:avLst/>
          </a:prstGeom>
          <a:noFill/>
        </p:spPr>
        <p:txBody>
          <a:bodyPr wrap="none">
            <a:spAutoFit/>
          </a:bodyPr>
          <a:lstStyle/>
          <a:p>
            <a:pPr fontAlgn="auto">
              <a:spcBef>
                <a:spcPts val="0"/>
              </a:spcBef>
              <a:spcAft>
                <a:spcPts val="0"/>
              </a:spcAft>
              <a:defRPr/>
            </a:pPr>
            <a:r>
              <a:rPr lang="en-US" altLang="ja-JP" sz="2400" dirty="0">
                <a:solidFill>
                  <a:srgbClr val="0070C0"/>
                </a:solidFill>
                <a:latin typeface="+mn-lt"/>
                <a:ea typeface="+mn-ea"/>
              </a:rPr>
              <a:t>2, 6</a:t>
            </a:r>
            <a:endParaRPr lang="ja-JP" altLang="en-US" sz="2400" dirty="0">
              <a:solidFill>
                <a:srgbClr val="0070C0"/>
              </a:solidFill>
              <a:latin typeface="+mn-lt"/>
              <a:ea typeface="+mn-ea"/>
            </a:endParaRPr>
          </a:p>
        </p:txBody>
      </p:sp>
      <p:graphicFrame>
        <p:nvGraphicFramePr>
          <p:cNvPr id="8" name="オブジェクト 16"/>
          <p:cNvGraphicFramePr>
            <a:graphicFrameLocks noChangeAspect="1"/>
          </p:cNvGraphicFramePr>
          <p:nvPr>
            <p:extLst>
              <p:ext uri="{D42A27DB-BD31-4B8C-83A1-F6EECF244321}">
                <p14:modId xmlns:p14="http://schemas.microsoft.com/office/powerpoint/2010/main" xmlns="" val="4043183620"/>
              </p:ext>
            </p:extLst>
          </p:nvPr>
        </p:nvGraphicFramePr>
        <p:xfrm>
          <a:off x="2868613" y="3968750"/>
          <a:ext cx="1381125" cy="1325563"/>
        </p:xfrm>
        <a:graphic>
          <a:graphicData uri="http://schemas.openxmlformats.org/presentationml/2006/ole">
            <p:oleObj spid="_x0000_s24039" name="CS ChemDraw Drawing" r:id="rId4" imgW="1380501" imgH="1327015" progId="">
              <p:embed/>
            </p:oleObj>
          </a:graphicData>
        </a:graphic>
      </p:graphicFrame>
      <p:sp>
        <p:nvSpPr>
          <p:cNvPr id="9" name="テキスト ボックス 8"/>
          <p:cNvSpPr txBox="1"/>
          <p:nvPr/>
        </p:nvSpPr>
        <p:spPr>
          <a:xfrm>
            <a:off x="846296" y="4195023"/>
            <a:ext cx="853119" cy="461665"/>
          </a:xfrm>
          <a:prstGeom prst="rect">
            <a:avLst/>
          </a:prstGeom>
          <a:noFill/>
        </p:spPr>
        <p:txBody>
          <a:bodyPr wrap="none">
            <a:spAutoFit/>
          </a:bodyPr>
          <a:lstStyle/>
          <a:p>
            <a:pPr fontAlgn="auto">
              <a:spcBef>
                <a:spcPts val="0"/>
              </a:spcBef>
              <a:spcAft>
                <a:spcPts val="0"/>
              </a:spcAft>
              <a:defRPr/>
            </a:pPr>
            <a:r>
              <a:rPr lang="en-US" altLang="ja-JP" sz="2400" dirty="0" smtClean="0">
                <a:latin typeface="+mn-lt"/>
                <a:ea typeface="+mn-ea"/>
              </a:rPr>
              <a:t>NMQ</a:t>
            </a:r>
            <a:endParaRPr lang="ja-JP" altLang="en-US" sz="2400" dirty="0">
              <a:latin typeface="+mn-lt"/>
              <a:ea typeface="+mn-ea"/>
            </a:endParaRPr>
          </a:p>
        </p:txBody>
      </p:sp>
      <p:sp>
        <p:nvSpPr>
          <p:cNvPr id="10" name="テキスト ボックス 9"/>
          <p:cNvSpPr txBox="1"/>
          <p:nvPr/>
        </p:nvSpPr>
        <p:spPr>
          <a:xfrm>
            <a:off x="5395014" y="4149080"/>
            <a:ext cx="1337226" cy="830997"/>
          </a:xfrm>
          <a:prstGeom prst="rect">
            <a:avLst/>
          </a:prstGeom>
          <a:noFill/>
        </p:spPr>
        <p:txBody>
          <a:bodyPr wrap="none">
            <a:spAutoFit/>
          </a:bodyPr>
          <a:lstStyle/>
          <a:p>
            <a:pPr algn="ctr" fontAlgn="auto">
              <a:spcBef>
                <a:spcPts val="0"/>
              </a:spcBef>
              <a:spcAft>
                <a:spcPts val="0"/>
              </a:spcAft>
              <a:defRPr/>
            </a:pPr>
            <a:r>
              <a:rPr lang="en-US" altLang="ja-JP" sz="2400" dirty="0" smtClean="0">
                <a:solidFill>
                  <a:srgbClr val="0070C0"/>
                </a:solidFill>
              </a:rPr>
              <a:t>1</a:t>
            </a:r>
            <a:endParaRPr lang="en-US" altLang="ja-JP" sz="2400" dirty="0">
              <a:solidFill>
                <a:srgbClr val="0070C0"/>
              </a:solidFill>
            </a:endParaRPr>
          </a:p>
          <a:p>
            <a:pPr algn="ctr" fontAlgn="auto">
              <a:spcBef>
                <a:spcPts val="0"/>
              </a:spcBef>
              <a:spcAft>
                <a:spcPts val="0"/>
              </a:spcAft>
              <a:defRPr/>
            </a:pPr>
            <a:r>
              <a:rPr lang="ja-JP" altLang="en-US" sz="2400" dirty="0" smtClean="0">
                <a:solidFill>
                  <a:srgbClr val="0070C0"/>
                </a:solidFill>
              </a:rPr>
              <a:t>（</a:t>
            </a:r>
            <a:r>
              <a:rPr lang="en-US" altLang="ja-JP" sz="2400" dirty="0" smtClean="0">
                <a:solidFill>
                  <a:srgbClr val="0070C0"/>
                </a:solidFill>
                <a:latin typeface="Symbol" panose="05050102010706020507" pitchFamily="18" charset="2"/>
              </a:rPr>
              <a:t>a-</a:t>
            </a:r>
            <a:r>
              <a:rPr lang="en-US" altLang="ja-JP" sz="2400" dirty="0" smtClean="0">
                <a:solidFill>
                  <a:srgbClr val="0070C0"/>
                </a:solidFill>
              </a:rPr>
              <a:t>, </a:t>
            </a:r>
            <a:r>
              <a:rPr lang="en-US" altLang="ja-JP" sz="2400" dirty="0" smtClean="0">
                <a:solidFill>
                  <a:srgbClr val="0070C0"/>
                </a:solidFill>
                <a:latin typeface="Symbol" panose="05050102010706020507" pitchFamily="18" charset="2"/>
              </a:rPr>
              <a:t>b-</a:t>
            </a:r>
            <a:r>
              <a:rPr lang="ja-JP" altLang="en-US" sz="2400" dirty="0" smtClean="0">
                <a:solidFill>
                  <a:srgbClr val="0070C0"/>
                </a:solidFill>
              </a:rPr>
              <a:t>）</a:t>
            </a:r>
            <a:endParaRPr lang="ja-JP" altLang="en-US" sz="2400" dirty="0">
              <a:solidFill>
                <a:srgbClr val="0070C0"/>
              </a:solidFill>
            </a:endParaRPr>
          </a:p>
        </p:txBody>
      </p:sp>
      <p:graphicFrame>
        <p:nvGraphicFramePr>
          <p:cNvPr id="11" name="オブジェクト 19"/>
          <p:cNvGraphicFramePr>
            <a:graphicFrameLocks noChangeAspect="1"/>
          </p:cNvGraphicFramePr>
          <p:nvPr>
            <p:extLst>
              <p:ext uri="{D42A27DB-BD31-4B8C-83A1-F6EECF244321}">
                <p14:modId xmlns:p14="http://schemas.microsoft.com/office/powerpoint/2010/main" xmlns="" val="3602395908"/>
              </p:ext>
            </p:extLst>
          </p:nvPr>
        </p:nvGraphicFramePr>
        <p:xfrm>
          <a:off x="2457450" y="5013325"/>
          <a:ext cx="1989138" cy="1844675"/>
        </p:xfrm>
        <a:graphic>
          <a:graphicData uri="http://schemas.openxmlformats.org/presentationml/2006/ole">
            <p:oleObj spid="_x0000_s24040" name="CS ChemDraw Drawing" r:id="rId5" imgW="3189341" imgH="2954777" progId="">
              <p:embed/>
            </p:oleObj>
          </a:graphicData>
        </a:graphic>
      </p:graphicFrame>
      <p:sp>
        <p:nvSpPr>
          <p:cNvPr id="12" name="テキスト ボックス 11"/>
          <p:cNvSpPr txBox="1"/>
          <p:nvPr/>
        </p:nvSpPr>
        <p:spPr>
          <a:xfrm>
            <a:off x="856641" y="5642804"/>
            <a:ext cx="771365" cy="461665"/>
          </a:xfrm>
          <a:prstGeom prst="rect">
            <a:avLst/>
          </a:prstGeom>
          <a:noFill/>
        </p:spPr>
        <p:txBody>
          <a:bodyPr wrap="none">
            <a:spAutoFit/>
          </a:bodyPr>
          <a:lstStyle/>
          <a:p>
            <a:pPr fontAlgn="auto">
              <a:spcBef>
                <a:spcPts val="0"/>
              </a:spcBef>
              <a:spcAft>
                <a:spcPts val="0"/>
              </a:spcAft>
              <a:defRPr/>
            </a:pPr>
            <a:r>
              <a:rPr lang="en-US" altLang="ja-JP" sz="2400" dirty="0" err="1" smtClean="0">
                <a:latin typeface="+mn-lt"/>
                <a:ea typeface="+mn-ea"/>
              </a:rPr>
              <a:t>DiCC</a:t>
            </a:r>
            <a:endParaRPr lang="ja-JP" altLang="en-US" sz="2400" dirty="0">
              <a:latin typeface="+mn-lt"/>
              <a:ea typeface="+mn-ea"/>
            </a:endParaRPr>
          </a:p>
        </p:txBody>
      </p:sp>
      <p:sp>
        <p:nvSpPr>
          <p:cNvPr id="13" name="テキスト ボックス 12"/>
          <p:cNvSpPr txBox="1"/>
          <p:nvPr/>
        </p:nvSpPr>
        <p:spPr>
          <a:xfrm>
            <a:off x="5364088" y="5592617"/>
            <a:ext cx="1491114" cy="830997"/>
          </a:xfrm>
          <a:prstGeom prst="rect">
            <a:avLst/>
          </a:prstGeom>
          <a:noFill/>
        </p:spPr>
        <p:txBody>
          <a:bodyPr wrap="none">
            <a:spAutoFit/>
          </a:bodyPr>
          <a:lstStyle/>
          <a:p>
            <a:pPr algn="ctr" fontAlgn="auto">
              <a:spcBef>
                <a:spcPts val="0"/>
              </a:spcBef>
              <a:spcAft>
                <a:spcPts val="0"/>
              </a:spcAft>
              <a:defRPr/>
            </a:pPr>
            <a:r>
              <a:rPr lang="en-US" altLang="ja-JP" sz="2400" dirty="0" smtClean="0">
                <a:solidFill>
                  <a:srgbClr val="0070C0"/>
                </a:solidFill>
              </a:rPr>
              <a:t>1</a:t>
            </a:r>
          </a:p>
          <a:p>
            <a:pPr algn="ctr" fontAlgn="auto">
              <a:spcBef>
                <a:spcPts val="0"/>
              </a:spcBef>
              <a:spcAft>
                <a:spcPts val="0"/>
              </a:spcAft>
              <a:defRPr/>
            </a:pPr>
            <a:r>
              <a:rPr lang="ja-JP" altLang="en-US" sz="2400" dirty="0" smtClean="0">
                <a:solidFill>
                  <a:srgbClr val="0070C0"/>
                </a:solidFill>
              </a:rPr>
              <a:t>（</a:t>
            </a:r>
            <a:r>
              <a:rPr lang="en-US" altLang="ja-JP" sz="2400" dirty="0" smtClean="0">
                <a:solidFill>
                  <a:srgbClr val="0070C0"/>
                </a:solidFill>
                <a:latin typeface="Symbol" panose="05050102010706020507" pitchFamily="18" charset="2"/>
              </a:rPr>
              <a:t> </a:t>
            </a:r>
            <a:r>
              <a:rPr lang="en-US" altLang="ja-JP" sz="2400" dirty="0">
                <a:solidFill>
                  <a:srgbClr val="0070C0"/>
                </a:solidFill>
                <a:latin typeface="Symbol" panose="05050102010706020507" pitchFamily="18" charset="2"/>
              </a:rPr>
              <a:t>a-</a:t>
            </a:r>
            <a:r>
              <a:rPr lang="en-US" altLang="ja-JP" sz="2400" dirty="0">
                <a:solidFill>
                  <a:srgbClr val="0070C0"/>
                </a:solidFill>
              </a:rPr>
              <a:t>, </a:t>
            </a:r>
            <a:r>
              <a:rPr lang="en-US" altLang="ja-JP" sz="2400" dirty="0">
                <a:solidFill>
                  <a:srgbClr val="0070C0"/>
                </a:solidFill>
                <a:latin typeface="Symbol" panose="05050102010706020507" pitchFamily="18" charset="2"/>
              </a:rPr>
              <a:t>b- </a:t>
            </a:r>
            <a:r>
              <a:rPr lang="ja-JP" altLang="en-US" sz="2400" dirty="0" smtClean="0">
                <a:solidFill>
                  <a:srgbClr val="0070C0"/>
                </a:solidFill>
              </a:rPr>
              <a:t>）</a:t>
            </a:r>
            <a:endParaRPr lang="ja-JP" altLang="en-US" sz="2400" dirty="0">
              <a:solidFill>
                <a:srgbClr val="0070C0"/>
              </a:solidFill>
            </a:endParaRPr>
          </a:p>
        </p:txBody>
      </p:sp>
      <p:sp>
        <p:nvSpPr>
          <p:cNvPr id="15" name="テキスト ボックス 71"/>
          <p:cNvSpPr txBox="1">
            <a:spLocks noChangeArrowheads="1"/>
          </p:cNvSpPr>
          <p:nvPr/>
        </p:nvSpPr>
        <p:spPr bwMode="auto">
          <a:xfrm>
            <a:off x="5364088" y="1772816"/>
            <a:ext cx="1337226"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en-US" altLang="ja-JP" sz="2400" dirty="0" smtClean="0">
                <a:solidFill>
                  <a:srgbClr val="0070C0"/>
                </a:solidFill>
              </a:rPr>
              <a:t>2</a:t>
            </a:r>
          </a:p>
          <a:p>
            <a:pPr algn="ctr" eaLnBrk="1" hangingPunct="1"/>
            <a:r>
              <a:rPr lang="ja-JP" altLang="en-US" sz="2400" dirty="0">
                <a:solidFill>
                  <a:srgbClr val="0070C0"/>
                </a:solidFill>
              </a:rPr>
              <a:t>（</a:t>
            </a:r>
            <a:r>
              <a:rPr lang="en-US" altLang="ja-JP" sz="2400" dirty="0">
                <a:solidFill>
                  <a:srgbClr val="0070C0"/>
                </a:solidFill>
                <a:latin typeface="Symbol" panose="05050102010706020507" pitchFamily="18" charset="2"/>
              </a:rPr>
              <a:t>a-</a:t>
            </a:r>
            <a:r>
              <a:rPr lang="en-US" altLang="ja-JP" sz="2400" dirty="0">
                <a:solidFill>
                  <a:srgbClr val="0070C0"/>
                </a:solidFill>
              </a:rPr>
              <a:t>, </a:t>
            </a:r>
            <a:r>
              <a:rPr lang="en-US" altLang="ja-JP" sz="2400" dirty="0">
                <a:solidFill>
                  <a:srgbClr val="0070C0"/>
                </a:solidFill>
                <a:latin typeface="Symbol" panose="05050102010706020507" pitchFamily="18" charset="2"/>
              </a:rPr>
              <a:t>b-</a:t>
            </a:r>
            <a:r>
              <a:rPr lang="ja-JP" altLang="en-US" sz="2400" dirty="0" smtClean="0">
                <a:solidFill>
                  <a:srgbClr val="0070C0"/>
                </a:solidFill>
              </a:rPr>
              <a:t>）</a:t>
            </a:r>
            <a:endParaRPr lang="ja-JP" altLang="en-US" sz="2400" dirty="0">
              <a:solidFill>
                <a:srgbClr val="0070C0"/>
              </a:solidFill>
            </a:endParaRPr>
          </a:p>
        </p:txBody>
      </p:sp>
      <p:sp>
        <p:nvSpPr>
          <p:cNvPr id="16" name="テキスト ボックス 72"/>
          <p:cNvSpPr txBox="1">
            <a:spLocks noChangeArrowheads="1"/>
          </p:cNvSpPr>
          <p:nvPr/>
        </p:nvSpPr>
        <p:spPr bwMode="auto">
          <a:xfrm>
            <a:off x="931180" y="1959223"/>
            <a:ext cx="622286"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2400" dirty="0" smtClean="0"/>
              <a:t>MV</a:t>
            </a:r>
            <a:endParaRPr lang="ja-JP" altLang="en-US" sz="2400" dirty="0"/>
          </a:p>
        </p:txBody>
      </p:sp>
      <p:graphicFrame>
        <p:nvGraphicFramePr>
          <p:cNvPr id="17" name="オブジェクト 36"/>
          <p:cNvGraphicFramePr>
            <a:graphicFrameLocks noChangeAspect="1"/>
          </p:cNvGraphicFramePr>
          <p:nvPr>
            <p:extLst>
              <p:ext uri="{D42A27DB-BD31-4B8C-83A1-F6EECF244321}">
                <p14:modId xmlns:p14="http://schemas.microsoft.com/office/powerpoint/2010/main" xmlns="" val="996714750"/>
              </p:ext>
            </p:extLst>
          </p:nvPr>
        </p:nvGraphicFramePr>
        <p:xfrm>
          <a:off x="2040698" y="1865037"/>
          <a:ext cx="3036954" cy="647032"/>
        </p:xfrm>
        <a:graphic>
          <a:graphicData uri="http://schemas.openxmlformats.org/presentationml/2006/ole">
            <p:oleObj spid="_x0000_s24041" name="CS ChemDraw Drawing" r:id="rId6" imgW="1950360" imgH="415530" progId="">
              <p:embed/>
            </p:oleObj>
          </a:graphicData>
        </a:graphic>
      </p:graphicFrame>
      <p:sp>
        <p:nvSpPr>
          <p:cNvPr id="18" name="テキスト ボックス 1"/>
          <p:cNvSpPr txBox="1">
            <a:spLocks noChangeArrowheads="1"/>
          </p:cNvSpPr>
          <p:nvPr/>
        </p:nvSpPr>
        <p:spPr bwMode="auto">
          <a:xfrm>
            <a:off x="7270316" y="1990219"/>
            <a:ext cx="1782283"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2400" i="1" dirty="0" smtClean="0">
                <a:solidFill>
                  <a:srgbClr val="FF0000"/>
                </a:solidFill>
              </a:rPr>
              <a:t>Adv</a:t>
            </a:r>
            <a:r>
              <a:rPr lang="en-US" altLang="ja-JP" sz="2400" i="1" dirty="0">
                <a:solidFill>
                  <a:srgbClr val="FF0000"/>
                </a:solidFill>
              </a:rPr>
              <a:t>. Mater</a:t>
            </a:r>
            <a:r>
              <a:rPr lang="en-US" altLang="ja-JP" sz="2400" dirty="0">
                <a:solidFill>
                  <a:srgbClr val="FF0000"/>
                </a:solidFill>
              </a:rPr>
              <a:t>., </a:t>
            </a:r>
            <a:endParaRPr lang="en-US" altLang="ja-JP" sz="2400" dirty="0" smtClean="0">
              <a:solidFill>
                <a:srgbClr val="FF0000"/>
              </a:solidFill>
            </a:endParaRPr>
          </a:p>
          <a:p>
            <a:pPr eaLnBrk="1" hangingPunct="1"/>
            <a:r>
              <a:rPr lang="en-US" altLang="ja-JP" sz="2400" dirty="0" smtClean="0">
                <a:solidFill>
                  <a:srgbClr val="FF0000"/>
                </a:solidFill>
              </a:rPr>
              <a:t>6153 </a:t>
            </a:r>
            <a:r>
              <a:rPr lang="en-US" altLang="ja-JP" sz="2400" dirty="0">
                <a:solidFill>
                  <a:srgbClr val="FF0000"/>
                </a:solidFill>
              </a:rPr>
              <a:t>(2012</a:t>
            </a:r>
            <a:r>
              <a:rPr lang="en-US" altLang="ja-JP" sz="2400" dirty="0" smtClean="0">
                <a:solidFill>
                  <a:srgbClr val="FF0000"/>
                </a:solidFill>
              </a:rPr>
              <a:t>)</a:t>
            </a:r>
            <a:endParaRPr lang="ja-JP" altLang="en-US" sz="2400" dirty="0">
              <a:solidFill>
                <a:srgbClr val="FF0000"/>
              </a:solidFill>
            </a:endParaRPr>
          </a:p>
        </p:txBody>
      </p:sp>
      <p:sp>
        <p:nvSpPr>
          <p:cNvPr id="19" name="テキスト ボックス 41"/>
          <p:cNvSpPr txBox="1">
            <a:spLocks noChangeArrowheads="1"/>
          </p:cNvSpPr>
          <p:nvPr/>
        </p:nvSpPr>
        <p:spPr bwMode="auto">
          <a:xfrm>
            <a:off x="7269539" y="3130341"/>
            <a:ext cx="1838965"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2400" i="1" dirty="0" smtClean="0">
                <a:solidFill>
                  <a:srgbClr val="FF0000"/>
                </a:solidFill>
              </a:rPr>
              <a:t>JACS</a:t>
            </a:r>
            <a:endParaRPr lang="en-US" altLang="ja-JP" sz="2400" dirty="0">
              <a:solidFill>
                <a:srgbClr val="FF0000"/>
              </a:solidFill>
            </a:endParaRPr>
          </a:p>
          <a:p>
            <a:pPr eaLnBrk="1" hangingPunct="1"/>
            <a:r>
              <a:rPr lang="en-US" altLang="ja-JP" sz="2400" dirty="0" smtClean="0">
                <a:solidFill>
                  <a:srgbClr val="FF0000"/>
                </a:solidFill>
              </a:rPr>
              <a:t>18656 (2012)</a:t>
            </a:r>
            <a:endParaRPr lang="ja-JP" altLang="en-US" sz="2400" dirty="0">
              <a:solidFill>
                <a:srgbClr val="FF0000"/>
              </a:solidFill>
            </a:endParaRPr>
          </a:p>
        </p:txBody>
      </p:sp>
      <p:sp>
        <p:nvSpPr>
          <p:cNvPr id="20" name="テキスト ボックス 19"/>
          <p:cNvSpPr txBox="1"/>
          <p:nvPr/>
        </p:nvSpPr>
        <p:spPr>
          <a:xfrm>
            <a:off x="7204016" y="4221088"/>
            <a:ext cx="1848583" cy="830997"/>
          </a:xfrm>
          <a:prstGeom prst="rect">
            <a:avLst/>
          </a:prstGeom>
          <a:noFill/>
        </p:spPr>
        <p:txBody>
          <a:bodyPr wrap="none" rtlCol="0">
            <a:spAutoFit/>
          </a:bodyPr>
          <a:lstStyle/>
          <a:p>
            <a:r>
              <a:rPr kumimoji="1" lang="en-US" altLang="ja-JP" sz="2400" i="1" dirty="0" smtClean="0">
                <a:solidFill>
                  <a:srgbClr val="FF0000"/>
                </a:solidFill>
              </a:rPr>
              <a:t>Eur. J. </a:t>
            </a:r>
            <a:r>
              <a:rPr kumimoji="1" lang="en-US" altLang="ja-JP" sz="2400" i="1" dirty="0" err="1" smtClean="0">
                <a:solidFill>
                  <a:srgbClr val="FF0000"/>
                </a:solidFill>
              </a:rPr>
              <a:t>Inorg</a:t>
            </a:r>
            <a:r>
              <a:rPr kumimoji="1" lang="en-US" altLang="ja-JP" sz="2400" i="1" dirty="0" smtClean="0">
                <a:solidFill>
                  <a:srgbClr val="FF0000"/>
                </a:solidFill>
              </a:rPr>
              <a:t>. </a:t>
            </a:r>
          </a:p>
          <a:p>
            <a:r>
              <a:rPr kumimoji="1" lang="en-US" altLang="ja-JP" sz="2400" i="1" dirty="0" smtClean="0">
                <a:solidFill>
                  <a:srgbClr val="FF0000"/>
                </a:solidFill>
              </a:rPr>
              <a:t>Chem. </a:t>
            </a:r>
            <a:r>
              <a:rPr kumimoji="1" lang="en-US" altLang="ja-JP" sz="2400" dirty="0" smtClean="0">
                <a:solidFill>
                  <a:srgbClr val="FF0000"/>
                </a:solidFill>
              </a:rPr>
              <a:t>(2014)</a:t>
            </a:r>
            <a:endParaRPr kumimoji="1" lang="ja-JP" altLang="en-US" sz="2400" dirty="0">
              <a:solidFill>
                <a:srgbClr val="FF0000"/>
              </a:solidFill>
            </a:endParaRPr>
          </a:p>
        </p:txBody>
      </p:sp>
      <p:sp>
        <p:nvSpPr>
          <p:cNvPr id="21" name="テキスト ボックス 20"/>
          <p:cNvSpPr txBox="1"/>
          <p:nvPr/>
        </p:nvSpPr>
        <p:spPr>
          <a:xfrm>
            <a:off x="7296594" y="5589239"/>
            <a:ext cx="1683474" cy="830997"/>
          </a:xfrm>
          <a:prstGeom prst="rect">
            <a:avLst/>
          </a:prstGeom>
          <a:noFill/>
        </p:spPr>
        <p:txBody>
          <a:bodyPr wrap="none" rtlCol="0">
            <a:spAutoFit/>
          </a:bodyPr>
          <a:lstStyle/>
          <a:p>
            <a:r>
              <a:rPr kumimoji="1" lang="en-US" altLang="ja-JP" sz="2400" i="1" dirty="0" smtClean="0">
                <a:solidFill>
                  <a:srgbClr val="FF0000"/>
                </a:solidFill>
              </a:rPr>
              <a:t>Chem. </a:t>
            </a:r>
            <a:r>
              <a:rPr kumimoji="1" lang="en-US" altLang="ja-JP" sz="2400" i="1" dirty="0" err="1" smtClean="0">
                <a:solidFill>
                  <a:srgbClr val="FF0000"/>
                </a:solidFill>
              </a:rPr>
              <a:t>Lett</a:t>
            </a:r>
            <a:r>
              <a:rPr kumimoji="1" lang="en-US" altLang="ja-JP" sz="2400" i="1" dirty="0" smtClean="0">
                <a:solidFill>
                  <a:srgbClr val="FF0000"/>
                </a:solidFill>
              </a:rPr>
              <a:t>.</a:t>
            </a:r>
            <a:endParaRPr kumimoji="1" lang="en-US" altLang="ja-JP" sz="2400" dirty="0" smtClean="0">
              <a:solidFill>
                <a:srgbClr val="FF0000"/>
              </a:solidFill>
            </a:endParaRPr>
          </a:p>
          <a:p>
            <a:r>
              <a:rPr kumimoji="1" lang="en-US" altLang="ja-JP" sz="2400" dirty="0" smtClean="0">
                <a:solidFill>
                  <a:srgbClr val="FF0000"/>
                </a:solidFill>
              </a:rPr>
              <a:t>1119 (2014)</a:t>
            </a:r>
            <a:endParaRPr kumimoji="1" lang="ja-JP" altLang="en-US" sz="2400" dirty="0">
              <a:solidFill>
                <a:srgbClr val="FF0000"/>
              </a:solidFill>
            </a:endParaRPr>
          </a:p>
        </p:txBody>
      </p:sp>
      <p:sp>
        <p:nvSpPr>
          <p:cNvPr id="22" name="テキスト ボックス 21"/>
          <p:cNvSpPr txBox="1"/>
          <p:nvPr/>
        </p:nvSpPr>
        <p:spPr>
          <a:xfrm>
            <a:off x="755576" y="1052736"/>
            <a:ext cx="1160959" cy="523220"/>
          </a:xfrm>
          <a:prstGeom prst="rect">
            <a:avLst/>
          </a:prstGeom>
          <a:noFill/>
        </p:spPr>
        <p:txBody>
          <a:bodyPr wrap="none" rtlCol="0">
            <a:spAutoFit/>
          </a:bodyPr>
          <a:lstStyle/>
          <a:p>
            <a:r>
              <a:rPr kumimoji="1" lang="en-US" altLang="ja-JP" sz="2800" dirty="0" err="1" smtClean="0"/>
              <a:t>Abbre</a:t>
            </a:r>
            <a:r>
              <a:rPr kumimoji="1" lang="en-US" altLang="ja-JP" sz="2800" dirty="0" smtClean="0"/>
              <a:t>.</a:t>
            </a:r>
            <a:endParaRPr kumimoji="1" lang="ja-JP" altLang="en-US" sz="2800" dirty="0"/>
          </a:p>
        </p:txBody>
      </p:sp>
      <p:sp>
        <p:nvSpPr>
          <p:cNvPr id="23" name="タイトル 1"/>
          <p:cNvSpPr txBox="1">
            <a:spLocks/>
          </p:cNvSpPr>
          <p:nvPr/>
        </p:nvSpPr>
        <p:spPr>
          <a:xfrm>
            <a:off x="0" y="274638"/>
            <a:ext cx="9144000" cy="706090"/>
          </a:xfrm>
          <a:prstGeom prst="rect">
            <a:avLst/>
          </a:prstGeom>
          <a:solidFill>
            <a:schemeClr val="accent2"/>
          </a:solidFill>
        </p:spPr>
        <p:txBody>
          <a:bodyPr>
            <a:normAutofit fontScale="97500" lnSpcReduction="10000"/>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en-US" altLang="ja-JP" dirty="0" smtClean="0">
                <a:solidFill>
                  <a:schemeClr val="bg1"/>
                </a:solidFill>
              </a:rPr>
              <a:t>C[Ni(</a:t>
            </a:r>
            <a:r>
              <a:rPr lang="en-US" altLang="ja-JP" dirty="0" err="1" smtClean="0">
                <a:solidFill>
                  <a:schemeClr val="bg1"/>
                </a:solidFill>
              </a:rPr>
              <a:t>dmit</a:t>
            </a:r>
            <a:r>
              <a:rPr lang="en-US" altLang="ja-JP" dirty="0" smtClean="0">
                <a:solidFill>
                  <a:schemeClr val="bg1"/>
                </a:solidFill>
              </a:rPr>
              <a:t>)</a:t>
            </a:r>
            <a:r>
              <a:rPr lang="en-US" altLang="ja-JP" baseline="-25000" dirty="0" smtClean="0">
                <a:solidFill>
                  <a:schemeClr val="bg1"/>
                </a:solidFill>
              </a:rPr>
              <a:t>2</a:t>
            </a:r>
            <a:r>
              <a:rPr lang="en-US" altLang="ja-JP" dirty="0" smtClean="0">
                <a:solidFill>
                  <a:schemeClr val="bg1"/>
                </a:solidFill>
              </a:rPr>
              <a:t>]</a:t>
            </a:r>
            <a:r>
              <a:rPr lang="en-US" altLang="ja-JP" baseline="-25000" dirty="0" smtClean="0">
                <a:solidFill>
                  <a:schemeClr val="bg1"/>
                </a:solidFill>
              </a:rPr>
              <a:t>X</a:t>
            </a:r>
            <a:endParaRPr lang="ja-JP" altLang="en-US" baseline="-25000" dirty="0">
              <a:solidFill>
                <a:schemeClr val="bg1"/>
              </a:solidFill>
            </a:endParaRPr>
          </a:p>
        </p:txBody>
      </p:sp>
    </p:spTree>
    <p:extLst>
      <p:ext uri="{BB962C8B-B14F-4D97-AF65-F5344CB8AC3E}">
        <p14:creationId xmlns:p14="http://schemas.microsoft.com/office/powerpoint/2010/main" xmlns="" val="200851765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2344203" y="2969375"/>
            <a:ext cx="1224136" cy="523220"/>
          </a:xfrm>
          <a:prstGeom prst="rect">
            <a:avLst/>
          </a:prstGeom>
          <a:solidFill>
            <a:srgbClr val="FF0000"/>
          </a:solidFill>
        </p:spPr>
        <p:txBody>
          <a:bodyPr wrap="square" rtlCol="0">
            <a:spAutoFit/>
          </a:bodyPr>
          <a:lstStyle/>
          <a:p>
            <a:pPr algn="ctr"/>
            <a:r>
              <a:rPr kumimoji="1" lang="en-US" altLang="ja-JP" sz="2800" dirty="0" smtClean="0">
                <a:solidFill>
                  <a:schemeClr val="bg1"/>
                </a:solidFill>
              </a:rPr>
              <a:t>C-A CT</a:t>
            </a:r>
            <a:endParaRPr kumimoji="1" lang="ja-JP" altLang="en-US" sz="2800" dirty="0">
              <a:solidFill>
                <a:schemeClr val="bg1"/>
              </a:solidFill>
            </a:endParaRPr>
          </a:p>
        </p:txBody>
      </p:sp>
      <p:sp>
        <p:nvSpPr>
          <p:cNvPr id="14" name="テキスト ボックス 13"/>
          <p:cNvSpPr txBox="1"/>
          <p:nvPr/>
        </p:nvSpPr>
        <p:spPr>
          <a:xfrm>
            <a:off x="4393041" y="2969375"/>
            <a:ext cx="1237165" cy="523220"/>
          </a:xfrm>
          <a:prstGeom prst="rect">
            <a:avLst/>
          </a:prstGeom>
          <a:solidFill>
            <a:srgbClr val="0070C0"/>
          </a:solidFill>
        </p:spPr>
        <p:txBody>
          <a:bodyPr wrap="square" rtlCol="0">
            <a:spAutoFit/>
          </a:bodyPr>
          <a:lstStyle/>
          <a:p>
            <a:pPr algn="ctr"/>
            <a:r>
              <a:rPr kumimoji="1" lang="en-US" altLang="ja-JP" sz="2800" dirty="0" smtClean="0">
                <a:solidFill>
                  <a:schemeClr val="bg1"/>
                </a:solidFill>
              </a:rPr>
              <a:t>A-A CT</a:t>
            </a:r>
            <a:endParaRPr kumimoji="1" lang="ja-JP" altLang="en-US" sz="2800" dirty="0">
              <a:solidFill>
                <a:schemeClr val="bg1"/>
              </a:solidFill>
            </a:endParaRPr>
          </a:p>
        </p:txBody>
      </p:sp>
      <p:sp>
        <p:nvSpPr>
          <p:cNvPr id="6" name="テキスト ボックス 5"/>
          <p:cNvSpPr txBox="1"/>
          <p:nvPr/>
        </p:nvSpPr>
        <p:spPr>
          <a:xfrm>
            <a:off x="6444208" y="2969375"/>
            <a:ext cx="2378472" cy="523220"/>
          </a:xfrm>
          <a:prstGeom prst="rect">
            <a:avLst/>
          </a:prstGeom>
          <a:solidFill>
            <a:schemeClr val="tx1"/>
          </a:solidFill>
        </p:spPr>
        <p:txBody>
          <a:bodyPr wrap="none" rtlCol="0">
            <a:spAutoFit/>
          </a:bodyPr>
          <a:lstStyle/>
          <a:p>
            <a:pPr algn="ctr"/>
            <a:r>
              <a:rPr kumimoji="1" lang="en-US" altLang="ja-JP" sz="2800" dirty="0" smtClean="0">
                <a:solidFill>
                  <a:schemeClr val="bg1"/>
                </a:solidFill>
              </a:rPr>
              <a:t>(Almost) No CT</a:t>
            </a:r>
            <a:endParaRPr kumimoji="1" lang="ja-JP" altLang="en-US" sz="2800" dirty="0">
              <a:solidFill>
                <a:schemeClr val="bg1"/>
              </a:solidFill>
            </a:endParaRPr>
          </a:p>
        </p:txBody>
      </p:sp>
      <p:sp>
        <p:nvSpPr>
          <p:cNvPr id="8" name="テキスト ボックス 7"/>
          <p:cNvSpPr txBox="1"/>
          <p:nvPr/>
        </p:nvSpPr>
        <p:spPr>
          <a:xfrm>
            <a:off x="2586779" y="3843045"/>
            <a:ext cx="738985" cy="1384995"/>
          </a:xfrm>
          <a:prstGeom prst="rect">
            <a:avLst/>
          </a:prstGeom>
          <a:noFill/>
        </p:spPr>
        <p:txBody>
          <a:bodyPr wrap="none" rtlCol="0">
            <a:spAutoFit/>
          </a:bodyPr>
          <a:lstStyle/>
          <a:p>
            <a:pPr>
              <a:lnSpc>
                <a:spcPct val="150000"/>
              </a:lnSpc>
            </a:pPr>
            <a:r>
              <a:rPr kumimoji="1" lang="en-US" altLang="ja-JP" sz="2800" dirty="0" smtClean="0"/>
              <a:t>MV</a:t>
            </a:r>
          </a:p>
          <a:p>
            <a:pPr>
              <a:lnSpc>
                <a:spcPct val="150000"/>
              </a:lnSpc>
            </a:pPr>
            <a:r>
              <a:rPr lang="en-US" altLang="ja-JP" sz="2800" dirty="0" smtClean="0"/>
              <a:t>BPY</a:t>
            </a:r>
            <a:endParaRPr kumimoji="1" lang="ja-JP" altLang="en-US" sz="2800" dirty="0"/>
          </a:p>
        </p:txBody>
      </p:sp>
      <p:sp>
        <p:nvSpPr>
          <p:cNvPr id="11" name="テキスト ボックス 10"/>
          <p:cNvSpPr txBox="1"/>
          <p:nvPr/>
        </p:nvSpPr>
        <p:spPr>
          <a:xfrm>
            <a:off x="4528158" y="4273932"/>
            <a:ext cx="966931" cy="523220"/>
          </a:xfrm>
          <a:prstGeom prst="rect">
            <a:avLst/>
          </a:prstGeom>
          <a:noFill/>
        </p:spPr>
        <p:txBody>
          <a:bodyPr wrap="none" rtlCol="0">
            <a:spAutoFit/>
          </a:bodyPr>
          <a:lstStyle/>
          <a:p>
            <a:r>
              <a:rPr kumimoji="1" lang="en-US" altLang="ja-JP" sz="2800" dirty="0" smtClean="0"/>
              <a:t>NMQ</a:t>
            </a:r>
            <a:endParaRPr kumimoji="1" lang="ja-JP" altLang="en-US" sz="2800" dirty="0"/>
          </a:p>
        </p:txBody>
      </p:sp>
      <p:sp>
        <p:nvSpPr>
          <p:cNvPr id="12" name="テキスト ボックス 11"/>
          <p:cNvSpPr txBox="1"/>
          <p:nvPr/>
        </p:nvSpPr>
        <p:spPr>
          <a:xfrm>
            <a:off x="6775678" y="3711159"/>
            <a:ext cx="1715533" cy="1672253"/>
          </a:xfrm>
          <a:prstGeom prst="rect">
            <a:avLst/>
          </a:prstGeom>
          <a:noFill/>
        </p:spPr>
        <p:txBody>
          <a:bodyPr wrap="none" rtlCol="0">
            <a:spAutoFit/>
          </a:bodyPr>
          <a:lstStyle/>
          <a:p>
            <a:pPr algn="ctr"/>
            <a:r>
              <a:rPr kumimoji="1" lang="en-US" altLang="ja-JP" sz="2800" dirty="0" err="1" smtClean="0"/>
              <a:t>DiCC</a:t>
            </a:r>
            <a:endParaRPr kumimoji="1" lang="en-US" altLang="ja-JP" sz="2800" dirty="0" smtClean="0"/>
          </a:p>
          <a:p>
            <a:pPr algn="ctr"/>
            <a:r>
              <a:rPr lang="en-US" altLang="ja-JP" sz="2800" dirty="0" smtClean="0"/>
              <a:t>(n-C</a:t>
            </a:r>
            <a:r>
              <a:rPr lang="en-US" altLang="ja-JP" sz="2800" baseline="-25000" dirty="0" smtClean="0"/>
              <a:t>4</a:t>
            </a:r>
            <a:r>
              <a:rPr lang="en-US" altLang="ja-JP" sz="2800" dirty="0" smtClean="0"/>
              <a:t>H</a:t>
            </a:r>
            <a:r>
              <a:rPr lang="en-US" altLang="ja-JP" sz="2800" baseline="-25000" dirty="0" smtClean="0"/>
              <a:t>9</a:t>
            </a:r>
            <a:r>
              <a:rPr lang="en-US" altLang="ja-JP" sz="2800" dirty="0" smtClean="0"/>
              <a:t>)</a:t>
            </a:r>
            <a:r>
              <a:rPr lang="en-US" altLang="ja-JP" sz="2800" baseline="-25000" dirty="0" smtClean="0"/>
              <a:t>4</a:t>
            </a:r>
            <a:r>
              <a:rPr lang="en-US" altLang="ja-JP" sz="2800" dirty="0" smtClean="0"/>
              <a:t>N</a:t>
            </a:r>
          </a:p>
          <a:p>
            <a:pPr algn="ctr"/>
            <a:r>
              <a:rPr kumimoji="1" lang="en-US" altLang="ja-JP" sz="2800" dirty="0" smtClean="0"/>
              <a:t>Ru(</a:t>
            </a:r>
            <a:r>
              <a:rPr kumimoji="1" lang="en-US" altLang="ja-JP" sz="2800" dirty="0" err="1" smtClean="0"/>
              <a:t>bpy</a:t>
            </a:r>
            <a:r>
              <a:rPr kumimoji="1" lang="en-US" altLang="ja-JP" sz="2800" dirty="0" smtClean="0"/>
              <a:t>)</a:t>
            </a:r>
            <a:r>
              <a:rPr kumimoji="1" lang="en-US" altLang="ja-JP" sz="2800" baseline="-25000" dirty="0" smtClean="0"/>
              <a:t>3</a:t>
            </a:r>
            <a:endParaRPr kumimoji="1" lang="en-US" altLang="ja-JP" sz="2800" dirty="0" smtClean="0"/>
          </a:p>
          <a:p>
            <a:pPr algn="ctr"/>
            <a:r>
              <a:rPr lang="ja-JP" altLang="en-US" sz="2800" baseline="-25000" dirty="0"/>
              <a:t>・・・・</a:t>
            </a:r>
            <a:endParaRPr kumimoji="1" lang="ja-JP" altLang="en-US" sz="2800" baseline="-25000" dirty="0"/>
          </a:p>
        </p:txBody>
      </p:sp>
      <p:sp>
        <p:nvSpPr>
          <p:cNvPr id="15" name="テキスト ボックス 14"/>
          <p:cNvSpPr txBox="1"/>
          <p:nvPr/>
        </p:nvSpPr>
        <p:spPr>
          <a:xfrm>
            <a:off x="2316176" y="5786100"/>
            <a:ext cx="1391728" cy="523220"/>
          </a:xfrm>
          <a:prstGeom prst="rect">
            <a:avLst/>
          </a:prstGeom>
          <a:noFill/>
        </p:spPr>
        <p:txBody>
          <a:bodyPr wrap="none" rtlCol="0">
            <a:spAutoFit/>
          </a:bodyPr>
          <a:lstStyle/>
          <a:p>
            <a:r>
              <a:rPr kumimoji="1" lang="en-US" altLang="ja-JP" sz="2800" dirty="0" smtClean="0"/>
              <a:t>10-1000</a:t>
            </a:r>
            <a:endParaRPr kumimoji="1" lang="ja-JP" altLang="en-US" sz="2800" baseline="30000" dirty="0"/>
          </a:p>
        </p:txBody>
      </p:sp>
      <p:sp>
        <p:nvSpPr>
          <p:cNvPr id="22" name="テキスト ボックス 21"/>
          <p:cNvSpPr txBox="1"/>
          <p:nvPr/>
        </p:nvSpPr>
        <p:spPr>
          <a:xfrm>
            <a:off x="4407131" y="5786100"/>
            <a:ext cx="1208985" cy="523220"/>
          </a:xfrm>
          <a:prstGeom prst="rect">
            <a:avLst/>
          </a:prstGeom>
          <a:noFill/>
        </p:spPr>
        <p:txBody>
          <a:bodyPr wrap="none" rtlCol="0">
            <a:spAutoFit/>
          </a:bodyPr>
          <a:lstStyle/>
          <a:p>
            <a:r>
              <a:rPr kumimoji="1" lang="en-US" altLang="ja-JP" sz="2800" dirty="0" smtClean="0"/>
              <a:t>40-880</a:t>
            </a:r>
            <a:endParaRPr kumimoji="1" lang="ja-JP" altLang="en-US" sz="2800" baseline="30000" dirty="0"/>
          </a:p>
        </p:txBody>
      </p:sp>
      <p:sp>
        <p:nvSpPr>
          <p:cNvPr id="16" name="テキスト ボックス 15"/>
          <p:cNvSpPr txBox="1"/>
          <p:nvPr/>
        </p:nvSpPr>
        <p:spPr>
          <a:xfrm>
            <a:off x="7172421" y="5786100"/>
            <a:ext cx="922047" cy="523220"/>
          </a:xfrm>
          <a:prstGeom prst="rect">
            <a:avLst/>
          </a:prstGeom>
          <a:noFill/>
        </p:spPr>
        <p:txBody>
          <a:bodyPr wrap="none" rtlCol="0">
            <a:spAutoFit/>
          </a:bodyPr>
          <a:lstStyle/>
          <a:p>
            <a:r>
              <a:rPr kumimoji="1" lang="en-US" altLang="ja-JP" sz="2800" dirty="0" smtClean="0"/>
              <a:t>&lt; 2-3</a:t>
            </a:r>
            <a:endParaRPr kumimoji="1" lang="ja-JP" altLang="en-US" sz="2800" dirty="0"/>
          </a:p>
        </p:txBody>
      </p:sp>
      <p:sp>
        <p:nvSpPr>
          <p:cNvPr id="24" name="タイトル 1"/>
          <p:cNvSpPr txBox="1">
            <a:spLocks/>
          </p:cNvSpPr>
          <p:nvPr/>
        </p:nvSpPr>
        <p:spPr>
          <a:xfrm>
            <a:off x="0" y="274638"/>
            <a:ext cx="9144000" cy="706090"/>
          </a:xfrm>
          <a:prstGeom prst="rect">
            <a:avLst/>
          </a:prstGeom>
          <a:solidFill>
            <a:schemeClr val="accent2"/>
          </a:solidFill>
        </p:spPr>
        <p:txBody>
          <a:bodyPr>
            <a:normAutofit fontScale="97500" lnSpcReduction="10000"/>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en-US" altLang="ja-JP" dirty="0">
                <a:solidFill>
                  <a:schemeClr val="bg1"/>
                </a:solidFill>
              </a:rPr>
              <a:t>[Ni(</a:t>
            </a:r>
            <a:r>
              <a:rPr lang="en-US" altLang="ja-JP" dirty="0" err="1">
                <a:solidFill>
                  <a:schemeClr val="bg1"/>
                </a:solidFill>
              </a:rPr>
              <a:t>dmit</a:t>
            </a:r>
            <a:r>
              <a:rPr lang="en-US" altLang="ja-JP" dirty="0">
                <a:solidFill>
                  <a:schemeClr val="bg1"/>
                </a:solidFill>
              </a:rPr>
              <a:t>)</a:t>
            </a:r>
            <a:r>
              <a:rPr lang="en-US" altLang="ja-JP" baseline="-25000" dirty="0">
                <a:solidFill>
                  <a:schemeClr val="bg1"/>
                </a:solidFill>
              </a:rPr>
              <a:t>2</a:t>
            </a:r>
            <a:r>
              <a:rPr lang="en-US" altLang="ja-JP" dirty="0" smtClean="0">
                <a:solidFill>
                  <a:schemeClr val="bg1"/>
                </a:solidFill>
              </a:rPr>
              <a:t>]</a:t>
            </a:r>
            <a:r>
              <a:rPr lang="en-US" altLang="ja-JP" sz="6200" baseline="30000" dirty="0" smtClean="0">
                <a:solidFill>
                  <a:schemeClr val="bg1"/>
                </a:solidFill>
              </a:rPr>
              <a:t>-</a:t>
            </a:r>
            <a:r>
              <a:rPr lang="en-US" altLang="ja-JP" dirty="0" smtClean="0">
                <a:solidFill>
                  <a:schemeClr val="bg1"/>
                </a:solidFill>
              </a:rPr>
              <a:t> </a:t>
            </a:r>
            <a:r>
              <a:rPr lang="en-US" altLang="ja-JP" dirty="0">
                <a:solidFill>
                  <a:schemeClr val="bg1"/>
                </a:solidFill>
              </a:rPr>
              <a:t>salts</a:t>
            </a:r>
            <a:endParaRPr lang="ja-JP" altLang="en-US" dirty="0">
              <a:solidFill>
                <a:schemeClr val="bg1"/>
              </a:solidFill>
            </a:endParaRPr>
          </a:p>
        </p:txBody>
      </p:sp>
      <p:sp>
        <p:nvSpPr>
          <p:cNvPr id="4" name="テキスト ボックス 3"/>
          <p:cNvSpPr txBox="1"/>
          <p:nvPr/>
        </p:nvSpPr>
        <p:spPr>
          <a:xfrm>
            <a:off x="825244" y="5734997"/>
            <a:ext cx="598241" cy="646331"/>
          </a:xfrm>
          <a:prstGeom prst="rect">
            <a:avLst/>
          </a:prstGeom>
          <a:solidFill>
            <a:srgbClr val="002060"/>
          </a:solidFill>
        </p:spPr>
        <p:txBody>
          <a:bodyPr wrap="none" rtlCol="0">
            <a:spAutoFit/>
          </a:bodyPr>
          <a:lstStyle/>
          <a:p>
            <a:r>
              <a:rPr lang="en-US" altLang="ja-JP" sz="3600" i="1" dirty="0">
                <a:solidFill>
                  <a:schemeClr val="bg1"/>
                </a:solidFill>
              </a:rPr>
              <a:t>R</a:t>
            </a:r>
            <a:r>
              <a:rPr lang="en-US" altLang="ja-JP" sz="3600" baseline="-25000" dirty="0">
                <a:solidFill>
                  <a:schemeClr val="bg1"/>
                </a:solidFill>
              </a:rPr>
              <a:t>C</a:t>
            </a:r>
            <a:endParaRPr kumimoji="1" lang="ja-JP" altLang="en-US" sz="3600" dirty="0">
              <a:solidFill>
                <a:schemeClr val="bg1"/>
              </a:solidFill>
            </a:endParaRPr>
          </a:p>
        </p:txBody>
      </p:sp>
      <p:cxnSp>
        <p:nvCxnSpPr>
          <p:cNvPr id="25" name="直線コネクタ 24"/>
          <p:cNvCxnSpPr/>
          <p:nvPr/>
        </p:nvCxnSpPr>
        <p:spPr>
          <a:xfrm>
            <a:off x="683568" y="3711159"/>
            <a:ext cx="813911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a:off x="683568" y="5589240"/>
            <a:ext cx="813911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8" name="直線コネクタ 27"/>
          <p:cNvCxnSpPr/>
          <p:nvPr/>
        </p:nvCxnSpPr>
        <p:spPr>
          <a:xfrm>
            <a:off x="3923928" y="2969375"/>
            <a:ext cx="0" cy="362797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p:nvCxnSpPr>
        <p:spPr>
          <a:xfrm>
            <a:off x="6228184" y="2969375"/>
            <a:ext cx="0" cy="3627977"/>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0" name="テキスト ボックス 29"/>
          <p:cNvSpPr txBox="1"/>
          <p:nvPr/>
        </p:nvSpPr>
        <p:spPr>
          <a:xfrm>
            <a:off x="581761" y="4335487"/>
            <a:ext cx="1109919" cy="461665"/>
          </a:xfrm>
          <a:prstGeom prst="rect">
            <a:avLst/>
          </a:prstGeom>
          <a:solidFill>
            <a:srgbClr val="002060"/>
          </a:solidFill>
        </p:spPr>
        <p:txBody>
          <a:bodyPr wrap="none" rtlCol="0">
            <a:spAutoFit/>
          </a:bodyPr>
          <a:lstStyle/>
          <a:p>
            <a:r>
              <a:rPr kumimoji="1" lang="en-US" altLang="ja-JP" sz="2400" dirty="0" err="1" smtClean="0">
                <a:solidFill>
                  <a:schemeClr val="bg1"/>
                </a:solidFill>
              </a:rPr>
              <a:t>Cations</a:t>
            </a:r>
            <a:endParaRPr kumimoji="1" lang="ja-JP" altLang="en-US" sz="2400" dirty="0">
              <a:solidFill>
                <a:schemeClr val="bg1"/>
              </a:solidFill>
            </a:endParaRPr>
          </a:p>
        </p:txBody>
      </p:sp>
      <p:cxnSp>
        <p:nvCxnSpPr>
          <p:cNvPr id="31" name="直線コネクタ 30"/>
          <p:cNvCxnSpPr/>
          <p:nvPr/>
        </p:nvCxnSpPr>
        <p:spPr>
          <a:xfrm>
            <a:off x="2051720" y="2969374"/>
            <a:ext cx="0" cy="3627977"/>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角丸四角形 31"/>
          <p:cNvSpPr/>
          <p:nvPr/>
        </p:nvSpPr>
        <p:spPr>
          <a:xfrm>
            <a:off x="2123728" y="2780928"/>
            <a:ext cx="1656184" cy="3880882"/>
          </a:xfrm>
          <a:prstGeom prst="roundRect">
            <a:avLst/>
          </a:prstGeom>
          <a:solidFill>
            <a:srgbClr val="FF0000">
              <a:alpha val="18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9" name="グループ化 18"/>
          <p:cNvGrpSpPr/>
          <p:nvPr/>
        </p:nvGrpSpPr>
        <p:grpSpPr>
          <a:xfrm>
            <a:off x="683568" y="1105580"/>
            <a:ext cx="7848872" cy="1719779"/>
            <a:chOff x="683568" y="1105580"/>
            <a:chExt cx="7848872" cy="1719779"/>
          </a:xfrm>
        </p:grpSpPr>
        <p:grpSp>
          <p:nvGrpSpPr>
            <p:cNvPr id="10" name="グループ化 9"/>
            <p:cNvGrpSpPr/>
            <p:nvPr/>
          </p:nvGrpSpPr>
          <p:grpSpPr>
            <a:xfrm>
              <a:off x="3491880" y="1690355"/>
              <a:ext cx="4297832" cy="954107"/>
              <a:chOff x="2195736" y="631726"/>
              <a:chExt cx="4297832" cy="954107"/>
            </a:xfrm>
          </p:grpSpPr>
          <p:sp>
            <p:nvSpPr>
              <p:cNvPr id="3" name="テキスト ボックス 2"/>
              <p:cNvSpPr txBox="1"/>
              <p:nvPr/>
            </p:nvSpPr>
            <p:spPr>
              <a:xfrm>
                <a:off x="2451854" y="631726"/>
                <a:ext cx="3737177" cy="954107"/>
              </a:xfrm>
              <a:prstGeom prst="rect">
                <a:avLst/>
              </a:prstGeom>
              <a:noFill/>
            </p:spPr>
            <p:txBody>
              <a:bodyPr wrap="none" rtlCol="0">
                <a:spAutoFit/>
              </a:bodyPr>
              <a:lstStyle/>
              <a:p>
                <a:r>
                  <a:rPr kumimoji="1" lang="en-US" altLang="ja-JP" sz="2800" dirty="0" smtClean="0">
                    <a:solidFill>
                      <a:srgbClr val="FF0000"/>
                    </a:solidFill>
                  </a:rPr>
                  <a:t>Photo</a:t>
                </a:r>
                <a:r>
                  <a:rPr kumimoji="1" lang="en-US" altLang="ja-JP" sz="2800" dirty="0" smtClean="0"/>
                  <a:t>conductivity (</a:t>
                </a:r>
                <a:r>
                  <a:rPr kumimoji="1" lang="en-US" altLang="ja-JP" sz="2800" i="1" dirty="0" err="1" smtClean="0">
                    <a:solidFill>
                      <a:srgbClr val="FF0000"/>
                    </a:solidFill>
                    <a:latin typeface="Symbol" panose="05050102010706020507" pitchFamily="18" charset="2"/>
                  </a:rPr>
                  <a:t>s</a:t>
                </a:r>
                <a:r>
                  <a:rPr kumimoji="1" lang="en-US" altLang="ja-JP" sz="2800" baseline="-25000" dirty="0" err="1" smtClean="0">
                    <a:solidFill>
                      <a:srgbClr val="FF0000"/>
                    </a:solidFill>
                  </a:rPr>
                  <a:t>ph</a:t>
                </a:r>
                <a:r>
                  <a:rPr kumimoji="1" lang="en-US" altLang="ja-JP" sz="2800" dirty="0" smtClean="0"/>
                  <a:t>)</a:t>
                </a:r>
              </a:p>
              <a:p>
                <a:r>
                  <a:rPr lang="en-US" altLang="ja-JP" sz="2800" dirty="0" smtClean="0">
                    <a:solidFill>
                      <a:srgbClr val="FF0000"/>
                    </a:solidFill>
                  </a:rPr>
                  <a:t>Dark</a:t>
                </a:r>
                <a:r>
                  <a:rPr lang="en-US" altLang="ja-JP" sz="2800" dirty="0" smtClean="0"/>
                  <a:t> conductivity  (</a:t>
                </a:r>
                <a:r>
                  <a:rPr lang="en-US" altLang="ja-JP" sz="2800" i="1" dirty="0" err="1" smtClean="0">
                    <a:solidFill>
                      <a:srgbClr val="FF0000"/>
                    </a:solidFill>
                    <a:latin typeface="Symbol" panose="05050102010706020507" pitchFamily="18" charset="2"/>
                  </a:rPr>
                  <a:t>s</a:t>
                </a:r>
                <a:r>
                  <a:rPr lang="en-US" altLang="ja-JP" sz="2800" baseline="-25000" dirty="0" err="1" smtClean="0">
                    <a:solidFill>
                      <a:srgbClr val="FF0000"/>
                    </a:solidFill>
                  </a:rPr>
                  <a:t>dark</a:t>
                </a:r>
                <a:r>
                  <a:rPr lang="en-US" altLang="ja-JP" sz="2800" dirty="0" smtClean="0"/>
                  <a:t>)</a:t>
                </a:r>
                <a:endParaRPr kumimoji="1" lang="ja-JP" altLang="en-US" sz="2800" baseline="-25000" dirty="0"/>
              </a:p>
            </p:txBody>
          </p:sp>
          <p:cxnSp>
            <p:nvCxnSpPr>
              <p:cNvPr id="7" name="直線コネクタ 6"/>
              <p:cNvCxnSpPr/>
              <p:nvPr/>
            </p:nvCxnSpPr>
            <p:spPr>
              <a:xfrm>
                <a:off x="2195736" y="1151248"/>
                <a:ext cx="42978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 name="テキスト ボックス 8"/>
            <p:cNvSpPr txBox="1"/>
            <p:nvPr/>
          </p:nvSpPr>
          <p:spPr>
            <a:xfrm>
              <a:off x="899592" y="1105580"/>
              <a:ext cx="4246099" cy="584775"/>
            </a:xfrm>
            <a:prstGeom prst="rect">
              <a:avLst/>
            </a:prstGeom>
            <a:noFill/>
          </p:spPr>
          <p:txBody>
            <a:bodyPr wrap="none" rtlCol="0">
              <a:spAutoFit/>
            </a:bodyPr>
            <a:lstStyle/>
            <a:p>
              <a:r>
                <a:rPr kumimoji="1" lang="en-US" altLang="ja-JP" sz="3200" b="1" dirty="0" smtClean="0">
                  <a:solidFill>
                    <a:srgbClr val="FF0000"/>
                  </a:solidFill>
                </a:rPr>
                <a:t>Conductivity Ratio</a:t>
              </a:r>
              <a:r>
                <a:rPr kumimoji="1" lang="en-US" altLang="ja-JP" sz="3200" b="1" dirty="0" smtClean="0"/>
                <a:t> </a:t>
              </a:r>
              <a:r>
                <a:rPr kumimoji="1" lang="en-US" altLang="ja-JP" sz="3200" dirty="0" smtClean="0"/>
                <a:t>( </a:t>
              </a:r>
              <a:r>
                <a:rPr kumimoji="1" lang="en-US" altLang="ja-JP" sz="3200" i="1" dirty="0" smtClean="0">
                  <a:solidFill>
                    <a:srgbClr val="0000FF"/>
                  </a:solidFill>
                </a:rPr>
                <a:t>R</a:t>
              </a:r>
              <a:r>
                <a:rPr kumimoji="1" lang="en-US" altLang="ja-JP" sz="3200" baseline="-25000" dirty="0" smtClean="0">
                  <a:solidFill>
                    <a:srgbClr val="0000FF"/>
                  </a:solidFill>
                </a:rPr>
                <a:t>C  </a:t>
              </a:r>
              <a:r>
                <a:rPr kumimoji="1" lang="en-US" altLang="ja-JP" sz="3200" dirty="0" smtClean="0"/>
                <a:t>)</a:t>
              </a:r>
              <a:endParaRPr kumimoji="1" lang="ja-JP" altLang="en-US" sz="3200" dirty="0"/>
            </a:p>
          </p:txBody>
        </p:sp>
        <p:sp>
          <p:nvSpPr>
            <p:cNvPr id="17" name="大かっこ 16"/>
            <p:cNvSpPr/>
            <p:nvPr/>
          </p:nvSpPr>
          <p:spPr>
            <a:xfrm>
              <a:off x="683568" y="1122807"/>
              <a:ext cx="7848872" cy="1702552"/>
            </a:xfrm>
            <a:prstGeom prst="bracketPair">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 name="テキスト ボックス 4"/>
            <p:cNvSpPr txBox="1"/>
            <p:nvPr/>
          </p:nvSpPr>
          <p:spPr>
            <a:xfrm>
              <a:off x="2887989" y="1666327"/>
              <a:ext cx="531883" cy="1117229"/>
            </a:xfrm>
            <a:prstGeom prst="rect">
              <a:avLst/>
            </a:prstGeom>
            <a:noFill/>
          </p:spPr>
          <p:txBody>
            <a:bodyPr wrap="square" rtlCol="0">
              <a:spAutoFit/>
            </a:bodyPr>
            <a:lstStyle/>
            <a:p>
              <a:r>
                <a:rPr kumimoji="1" lang="en-US" altLang="ja-JP" sz="6000" dirty="0" smtClean="0"/>
                <a:t>=</a:t>
              </a:r>
              <a:endParaRPr kumimoji="1" lang="ja-JP" altLang="en-US" sz="6000" dirty="0"/>
            </a:p>
          </p:txBody>
        </p:sp>
      </p:grpSp>
      <p:sp>
        <p:nvSpPr>
          <p:cNvPr id="18" name="テキスト ボックス 17"/>
          <p:cNvSpPr txBox="1"/>
          <p:nvPr/>
        </p:nvSpPr>
        <p:spPr>
          <a:xfrm>
            <a:off x="4327125" y="1105580"/>
            <a:ext cx="553357" cy="584775"/>
          </a:xfrm>
          <a:prstGeom prst="rect">
            <a:avLst/>
          </a:prstGeom>
          <a:solidFill>
            <a:srgbClr val="002060"/>
          </a:solidFill>
        </p:spPr>
        <p:txBody>
          <a:bodyPr wrap="none" rtlCol="0">
            <a:spAutoFit/>
          </a:bodyPr>
          <a:lstStyle/>
          <a:p>
            <a:r>
              <a:rPr lang="en-US" altLang="ja-JP" sz="3200" i="1" dirty="0">
                <a:solidFill>
                  <a:schemeClr val="bg1"/>
                </a:solidFill>
              </a:rPr>
              <a:t>R</a:t>
            </a:r>
            <a:r>
              <a:rPr lang="en-US" altLang="ja-JP" sz="3200" baseline="-25000" dirty="0">
                <a:solidFill>
                  <a:schemeClr val="bg1"/>
                </a:solidFill>
              </a:rPr>
              <a:t>C</a:t>
            </a:r>
            <a:endParaRPr kumimoji="1" lang="ja-JP" altLang="en-US" sz="3200" dirty="0">
              <a:solidFill>
                <a:schemeClr val="bg1"/>
              </a:solidFill>
            </a:endParaRPr>
          </a:p>
        </p:txBody>
      </p:sp>
      <p:sp>
        <p:nvSpPr>
          <p:cNvPr id="33" name="角丸四角形 32"/>
          <p:cNvSpPr/>
          <p:nvPr/>
        </p:nvSpPr>
        <p:spPr>
          <a:xfrm>
            <a:off x="4139952" y="2780928"/>
            <a:ext cx="1800200" cy="3880882"/>
          </a:xfrm>
          <a:prstGeom prst="roundRect">
            <a:avLst/>
          </a:prstGeom>
          <a:solidFill>
            <a:schemeClr val="accent1">
              <a:alpha val="1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3" name="グループ化 42"/>
          <p:cNvGrpSpPr/>
          <p:nvPr/>
        </p:nvGrpSpPr>
        <p:grpSpPr>
          <a:xfrm>
            <a:off x="1" y="1556792"/>
            <a:ext cx="4327124" cy="1008112"/>
            <a:chOff x="1" y="1556792"/>
            <a:chExt cx="4327124" cy="1008112"/>
          </a:xfrm>
        </p:grpSpPr>
        <p:sp>
          <p:nvSpPr>
            <p:cNvPr id="13" name="四角形吹き出し 12"/>
            <p:cNvSpPr/>
            <p:nvPr/>
          </p:nvSpPr>
          <p:spPr>
            <a:xfrm>
              <a:off x="1" y="1556792"/>
              <a:ext cx="4327124" cy="1008112"/>
            </a:xfrm>
            <a:prstGeom prst="wedgeRectCallout">
              <a:avLst>
                <a:gd name="adj1" fmla="val 10328"/>
                <a:gd name="adj2" fmla="val 74496"/>
              </a:avLst>
            </a:prstGeom>
            <a:solidFill>
              <a:srgbClr val="FF0000"/>
            </a:solid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3200" dirty="0" smtClean="0"/>
                <a:t>Carrier Doping</a:t>
              </a:r>
            </a:p>
            <a:p>
              <a:pPr algn="ctr"/>
              <a:r>
                <a:rPr kumimoji="1" lang="en-US" altLang="ja-JP" sz="3200" dirty="0" smtClean="0"/>
                <a:t>(A</a:t>
              </a:r>
              <a:r>
                <a:rPr kumimoji="1" lang="en-US" altLang="ja-JP" sz="3200" baseline="30000" dirty="0" smtClean="0"/>
                <a:t>-</a:t>
              </a:r>
              <a:r>
                <a:rPr kumimoji="1" lang="en-US" altLang="ja-JP" sz="3200" dirty="0" smtClean="0"/>
                <a:t>      C</a:t>
              </a:r>
              <a:r>
                <a:rPr kumimoji="1" lang="en-US" altLang="ja-JP" sz="3200" baseline="30000" dirty="0" smtClean="0"/>
                <a:t>+</a:t>
              </a:r>
              <a:r>
                <a:rPr kumimoji="1" lang="en-US" altLang="ja-JP" sz="3200" dirty="0" smtClean="0"/>
                <a:t>      A</a:t>
              </a:r>
              <a:r>
                <a:rPr kumimoji="1" lang="en-US" altLang="ja-JP" sz="3200" baseline="30000" dirty="0" smtClean="0"/>
                <a:t>(1-</a:t>
              </a:r>
              <a:r>
                <a:rPr kumimoji="1" lang="en-US" altLang="ja-JP" sz="3200" baseline="30000" dirty="0" smtClean="0">
                  <a:latin typeface="Symbol" panose="05050102010706020507" pitchFamily="18" charset="2"/>
                </a:rPr>
                <a:t>d</a:t>
              </a:r>
              <a:r>
                <a:rPr kumimoji="1" lang="en-US" altLang="ja-JP" sz="3200" baseline="30000" dirty="0" smtClean="0"/>
                <a:t>)- </a:t>
              </a:r>
              <a:r>
                <a:rPr kumimoji="1" lang="en-US" altLang="ja-JP" sz="3200" dirty="0" smtClean="0"/>
                <a:t>   C</a:t>
              </a:r>
              <a:r>
                <a:rPr kumimoji="1" lang="en-US" altLang="ja-JP" sz="3200" baseline="30000" dirty="0" smtClean="0"/>
                <a:t>(1-</a:t>
              </a:r>
              <a:r>
                <a:rPr lang="en-US" altLang="ja-JP" sz="3200" baseline="30000" dirty="0" smtClean="0">
                  <a:latin typeface="Symbol" panose="05050102010706020507" pitchFamily="18" charset="2"/>
                </a:rPr>
                <a:t>d</a:t>
              </a:r>
              <a:r>
                <a:rPr lang="en-US" altLang="ja-JP" sz="3200" baseline="30000" dirty="0" smtClean="0"/>
                <a:t>)+</a:t>
              </a:r>
              <a:r>
                <a:rPr lang="en-US" altLang="ja-JP" sz="3200" dirty="0" smtClean="0"/>
                <a:t>)</a:t>
              </a:r>
              <a:r>
                <a:rPr lang="en-US" altLang="ja-JP" sz="3200" baseline="30000" dirty="0" smtClean="0"/>
                <a:t> </a:t>
              </a:r>
              <a:endParaRPr kumimoji="1" lang="ja-JP" altLang="en-US" sz="3200" dirty="0"/>
            </a:p>
          </p:txBody>
        </p:sp>
        <p:cxnSp>
          <p:nvCxnSpPr>
            <p:cNvPr id="23" name="直線矢印コネクタ 22"/>
            <p:cNvCxnSpPr/>
            <p:nvPr/>
          </p:nvCxnSpPr>
          <p:spPr>
            <a:xfrm>
              <a:off x="1580582" y="2338946"/>
              <a:ext cx="360040" cy="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4" name="下カーブ矢印 33"/>
            <p:cNvSpPr/>
            <p:nvPr/>
          </p:nvSpPr>
          <p:spPr>
            <a:xfrm>
              <a:off x="539552" y="1983194"/>
              <a:ext cx="720080" cy="190312"/>
            </a:xfrm>
            <a:prstGeom prst="curvedDown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5" name="テキスト ボックス 34"/>
            <p:cNvSpPr txBox="1"/>
            <p:nvPr/>
          </p:nvSpPr>
          <p:spPr>
            <a:xfrm>
              <a:off x="672305" y="1971748"/>
              <a:ext cx="468398" cy="369332"/>
            </a:xfrm>
            <a:prstGeom prst="rect">
              <a:avLst/>
            </a:prstGeom>
            <a:noFill/>
          </p:spPr>
          <p:txBody>
            <a:bodyPr wrap="none" rtlCol="0">
              <a:spAutoFit/>
            </a:bodyPr>
            <a:lstStyle/>
            <a:p>
              <a:r>
                <a:rPr kumimoji="1" lang="en-US" altLang="ja-JP" b="1" dirty="0" smtClean="0">
                  <a:solidFill>
                    <a:srgbClr val="FFFF00"/>
                  </a:solidFill>
                  <a:latin typeface="Symbol" panose="05050102010706020507" pitchFamily="18" charset="2"/>
                </a:rPr>
                <a:t>d</a:t>
              </a:r>
              <a:r>
                <a:rPr kumimoji="1" lang="en-US" altLang="ja-JP" dirty="0" smtClean="0">
                  <a:solidFill>
                    <a:srgbClr val="FFFF00"/>
                  </a:solidFill>
                </a:rPr>
                <a:t>e</a:t>
              </a:r>
              <a:r>
                <a:rPr kumimoji="1" lang="en-US" altLang="ja-JP" b="1" baseline="30000" dirty="0" smtClean="0">
                  <a:solidFill>
                    <a:srgbClr val="FFFF00"/>
                  </a:solidFill>
                </a:rPr>
                <a:t>-</a:t>
              </a:r>
              <a:endParaRPr kumimoji="1" lang="ja-JP" altLang="en-US" b="1" dirty="0">
                <a:solidFill>
                  <a:srgbClr val="FFFF00"/>
                </a:solidFill>
              </a:endParaRPr>
            </a:p>
          </p:txBody>
        </p:sp>
      </p:grpSp>
      <p:grpSp>
        <p:nvGrpSpPr>
          <p:cNvPr id="44" name="グループ化 43"/>
          <p:cNvGrpSpPr/>
          <p:nvPr/>
        </p:nvGrpSpPr>
        <p:grpSpPr>
          <a:xfrm>
            <a:off x="4343790" y="1556792"/>
            <a:ext cx="4680519" cy="1008112"/>
            <a:chOff x="4283969" y="1556792"/>
            <a:chExt cx="4680519" cy="1008112"/>
          </a:xfrm>
        </p:grpSpPr>
        <p:sp>
          <p:nvSpPr>
            <p:cNvPr id="20" name="四角形吹き出し 19"/>
            <p:cNvSpPr/>
            <p:nvPr/>
          </p:nvSpPr>
          <p:spPr>
            <a:xfrm>
              <a:off x="4283969" y="1556792"/>
              <a:ext cx="4680519" cy="1008112"/>
            </a:xfrm>
            <a:prstGeom prst="wedgeRectCallout">
              <a:avLst>
                <a:gd name="adj1" fmla="val -31054"/>
                <a:gd name="adj2" fmla="val 7849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smtClean="0"/>
                <a:t>Charge Disproportionation</a:t>
              </a:r>
            </a:p>
            <a:p>
              <a:pPr algn="ctr"/>
              <a:r>
                <a:rPr lang="en-US" altLang="ja-JP" sz="3200" dirty="0"/>
                <a:t>(A</a:t>
              </a:r>
              <a:r>
                <a:rPr lang="en-US" altLang="ja-JP" sz="3200" baseline="30000" dirty="0"/>
                <a:t>-</a:t>
              </a:r>
              <a:r>
                <a:rPr lang="en-US" altLang="ja-JP" sz="3200" dirty="0"/>
                <a:t>      </a:t>
              </a:r>
              <a:r>
                <a:rPr lang="en-US" altLang="ja-JP" sz="3200" dirty="0" smtClean="0"/>
                <a:t>A</a:t>
              </a:r>
              <a:r>
                <a:rPr lang="en-US" altLang="ja-JP" sz="3200" baseline="30000" dirty="0" smtClean="0"/>
                <a:t>-</a:t>
              </a:r>
              <a:r>
                <a:rPr lang="en-US" altLang="ja-JP" sz="3200" dirty="0" smtClean="0"/>
                <a:t>      </a:t>
              </a:r>
              <a:r>
                <a:rPr lang="en-US" altLang="ja-JP" sz="3200" dirty="0"/>
                <a:t>A</a:t>
              </a:r>
              <a:r>
                <a:rPr lang="en-US" altLang="ja-JP" sz="3200" baseline="30000" dirty="0"/>
                <a:t>(1-</a:t>
              </a:r>
              <a:r>
                <a:rPr lang="en-US" altLang="ja-JP" sz="3200" baseline="30000" dirty="0">
                  <a:latin typeface="Symbol" panose="05050102010706020507" pitchFamily="18" charset="2"/>
                </a:rPr>
                <a:t>d</a:t>
              </a:r>
              <a:r>
                <a:rPr lang="en-US" altLang="ja-JP" sz="3200" baseline="30000" dirty="0"/>
                <a:t>)- </a:t>
              </a:r>
              <a:r>
                <a:rPr lang="en-US" altLang="ja-JP" sz="3200" dirty="0"/>
                <a:t>   </a:t>
              </a:r>
              <a:r>
                <a:rPr lang="en-US" altLang="ja-JP" sz="3200" dirty="0" smtClean="0"/>
                <a:t>A</a:t>
              </a:r>
              <a:r>
                <a:rPr lang="en-US" altLang="ja-JP" sz="3200" baseline="30000" dirty="0" smtClean="0"/>
                <a:t>(1+</a:t>
              </a:r>
              <a:r>
                <a:rPr lang="en-US" altLang="ja-JP" sz="3200" baseline="30000" dirty="0" smtClean="0">
                  <a:latin typeface="Symbol" panose="05050102010706020507" pitchFamily="18" charset="2"/>
                </a:rPr>
                <a:t>d</a:t>
              </a:r>
              <a:r>
                <a:rPr lang="en-US" altLang="ja-JP" sz="3200" baseline="30000" dirty="0" smtClean="0"/>
                <a:t>)-</a:t>
              </a:r>
              <a:r>
                <a:rPr lang="en-US" altLang="ja-JP" sz="3200" dirty="0" smtClean="0"/>
                <a:t>)</a:t>
              </a:r>
              <a:r>
                <a:rPr lang="en-US" altLang="ja-JP" sz="3200" baseline="30000" dirty="0" smtClean="0"/>
                <a:t> </a:t>
              </a:r>
              <a:endParaRPr lang="ja-JP" altLang="en-US" sz="3200" dirty="0"/>
            </a:p>
          </p:txBody>
        </p:sp>
        <p:cxnSp>
          <p:nvCxnSpPr>
            <p:cNvPr id="37" name="直線矢印コネクタ 36"/>
            <p:cNvCxnSpPr/>
            <p:nvPr/>
          </p:nvCxnSpPr>
          <p:spPr>
            <a:xfrm>
              <a:off x="6003614" y="2337054"/>
              <a:ext cx="360040" cy="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8" name="テキスト ボックス 37"/>
            <p:cNvSpPr txBox="1"/>
            <p:nvPr/>
          </p:nvSpPr>
          <p:spPr>
            <a:xfrm>
              <a:off x="5069908" y="2029254"/>
              <a:ext cx="468398" cy="335756"/>
            </a:xfrm>
            <a:prstGeom prst="rect">
              <a:avLst/>
            </a:prstGeom>
            <a:noFill/>
          </p:spPr>
          <p:txBody>
            <a:bodyPr wrap="none" rtlCol="0">
              <a:spAutoFit/>
            </a:bodyPr>
            <a:lstStyle/>
            <a:p>
              <a:r>
                <a:rPr kumimoji="1" lang="en-US" altLang="ja-JP" b="1" dirty="0" smtClean="0">
                  <a:solidFill>
                    <a:srgbClr val="FFFF00"/>
                  </a:solidFill>
                  <a:latin typeface="Symbol" panose="05050102010706020507" pitchFamily="18" charset="2"/>
                </a:rPr>
                <a:t>d</a:t>
              </a:r>
              <a:r>
                <a:rPr kumimoji="1" lang="en-US" altLang="ja-JP" dirty="0" smtClean="0">
                  <a:solidFill>
                    <a:srgbClr val="FFFF00"/>
                  </a:solidFill>
                </a:rPr>
                <a:t>e</a:t>
              </a:r>
              <a:r>
                <a:rPr kumimoji="1" lang="en-US" altLang="ja-JP" b="1" baseline="30000" dirty="0" smtClean="0">
                  <a:solidFill>
                    <a:srgbClr val="FFFF00"/>
                  </a:solidFill>
                </a:rPr>
                <a:t>-</a:t>
              </a:r>
              <a:endParaRPr kumimoji="1" lang="ja-JP" altLang="en-US" b="1" dirty="0">
                <a:solidFill>
                  <a:srgbClr val="FFFF00"/>
                </a:solidFill>
              </a:endParaRPr>
            </a:p>
          </p:txBody>
        </p:sp>
        <p:sp>
          <p:nvSpPr>
            <p:cNvPr id="39" name="下カーブ矢印 38"/>
            <p:cNvSpPr/>
            <p:nvPr/>
          </p:nvSpPr>
          <p:spPr>
            <a:xfrm>
              <a:off x="4908772" y="2060848"/>
              <a:ext cx="720080" cy="112658"/>
            </a:xfrm>
            <a:prstGeom prst="curvedDown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Tree>
    <p:extLst>
      <p:ext uri="{BB962C8B-B14F-4D97-AF65-F5344CB8AC3E}">
        <p14:creationId xmlns:p14="http://schemas.microsoft.com/office/powerpoint/2010/main" xmlns="" val="104342192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 presetClass="exit" presetSubtype="0" fill="hold" nodeType="withEffect">
                                  <p:stCondLst>
                                    <p:cond delay="0"/>
                                  </p:stCondLst>
                                  <p:childTnLst>
                                    <p:set>
                                      <p:cBhvr>
                                        <p:cTn id="9" dur="1" fill="hold">
                                          <p:stCondLst>
                                            <p:cond delay="0"/>
                                          </p:stCondLst>
                                        </p:cTn>
                                        <p:tgtEl>
                                          <p:spTgt spid="19"/>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hidden"/>
                                      </p:to>
                                    </p:set>
                                  </p:childTnLst>
                                </p:cTn>
                              </p:par>
                              <p:par>
                                <p:cTn id="12" presetID="10" presetClass="entr" presetSubtype="0" fill="hold" nodeType="withEffect">
                                  <p:stCondLst>
                                    <p:cond delay="0"/>
                                  </p:stCondLst>
                                  <p:childTnLst>
                                    <p:set>
                                      <p:cBhvr>
                                        <p:cTn id="13" dur="1" fill="hold">
                                          <p:stCondLst>
                                            <p:cond delay="0"/>
                                          </p:stCondLst>
                                        </p:cTn>
                                        <p:tgtEl>
                                          <p:spTgt spid="43"/>
                                        </p:tgtEl>
                                        <p:attrNameLst>
                                          <p:attrName>style.visibility</p:attrName>
                                        </p:attrNameLst>
                                      </p:cBhvr>
                                      <p:to>
                                        <p:strVal val="visible"/>
                                      </p:to>
                                    </p:set>
                                    <p:animEffect transition="in" filter="fade">
                                      <p:cBhvr>
                                        <p:cTn id="14" dur="500"/>
                                        <p:tgtEl>
                                          <p:spTgt spid="43"/>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500"/>
                                        <p:tgtEl>
                                          <p:spTgt spid="4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18" grpId="0" animBg="1"/>
      <p:bldP spid="3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68363" y="3741738"/>
            <a:ext cx="3071812" cy="19351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195"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611688" y="3716338"/>
            <a:ext cx="3071812" cy="2295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196" name="Picture 2"/>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035050" y="1331913"/>
            <a:ext cx="2736850" cy="180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197" name="テキスト ボックス 1"/>
          <p:cNvSpPr txBox="1">
            <a:spLocks noChangeArrowheads="1"/>
          </p:cNvSpPr>
          <p:nvPr/>
        </p:nvSpPr>
        <p:spPr bwMode="auto">
          <a:xfrm>
            <a:off x="2124075" y="188913"/>
            <a:ext cx="693738"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a:solidFill>
                  <a:srgbClr val="FF0000"/>
                </a:solidFill>
              </a:rPr>
              <a:t>BPY</a:t>
            </a:r>
            <a:r>
              <a:rPr lang="en-US" altLang="ja-JP" baseline="30000">
                <a:solidFill>
                  <a:srgbClr val="FF0000"/>
                </a:solidFill>
              </a:rPr>
              <a:t>2+</a:t>
            </a:r>
            <a:endParaRPr lang="ja-JP" altLang="en-US" baseline="30000">
              <a:solidFill>
                <a:srgbClr val="FF0000"/>
              </a:solidFill>
            </a:endParaRPr>
          </a:p>
        </p:txBody>
      </p:sp>
      <p:pic>
        <p:nvPicPr>
          <p:cNvPr id="8198" name="Picture 3"/>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4346575" y="1419225"/>
            <a:ext cx="3811588" cy="1628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199" name="テキスト ボックス 2"/>
          <p:cNvSpPr txBox="1">
            <a:spLocks noChangeArrowheads="1"/>
          </p:cNvSpPr>
          <p:nvPr/>
        </p:nvSpPr>
        <p:spPr bwMode="auto">
          <a:xfrm>
            <a:off x="5761038" y="188913"/>
            <a:ext cx="1114425"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1600">
                <a:solidFill>
                  <a:srgbClr val="0000FF"/>
                </a:solidFill>
              </a:rPr>
              <a:t>[Ni(dmit)</a:t>
            </a:r>
            <a:r>
              <a:rPr lang="en-US" altLang="ja-JP" sz="1600" baseline="-25000">
                <a:solidFill>
                  <a:srgbClr val="0000FF"/>
                </a:solidFill>
              </a:rPr>
              <a:t>2</a:t>
            </a:r>
            <a:r>
              <a:rPr lang="en-US" altLang="ja-JP" sz="1600">
                <a:solidFill>
                  <a:srgbClr val="0000FF"/>
                </a:solidFill>
              </a:rPr>
              <a:t>]</a:t>
            </a:r>
            <a:r>
              <a:rPr lang="en-US" altLang="ja-JP" baseline="30000">
                <a:solidFill>
                  <a:srgbClr val="0000FF"/>
                </a:solidFill>
              </a:rPr>
              <a:t>-</a:t>
            </a:r>
            <a:endParaRPr lang="ja-JP" altLang="en-US" baseline="30000">
              <a:solidFill>
                <a:srgbClr val="0000FF"/>
              </a:solidFill>
            </a:endParaRPr>
          </a:p>
        </p:txBody>
      </p:sp>
      <p:graphicFrame>
        <p:nvGraphicFramePr>
          <p:cNvPr id="8200" name="オブジェクト 3"/>
          <p:cNvGraphicFramePr>
            <a:graphicFrameLocks noChangeAspect="1"/>
          </p:cNvGraphicFramePr>
          <p:nvPr>
            <p:extLst>
              <p:ext uri="{D42A27DB-BD31-4B8C-83A1-F6EECF244321}">
                <p14:modId xmlns:p14="http://schemas.microsoft.com/office/powerpoint/2010/main" xmlns="" val="1853303459"/>
              </p:ext>
            </p:extLst>
          </p:nvPr>
        </p:nvGraphicFramePr>
        <p:xfrm>
          <a:off x="5003800" y="403225"/>
          <a:ext cx="2640013" cy="944563"/>
        </p:xfrm>
        <a:graphic>
          <a:graphicData uri="http://schemas.openxmlformats.org/presentationml/2006/ole">
            <p:oleObj spid="_x0000_s20736" name="CS ChemDraw Drawing" r:id="rId7" imgW="2797767" imgH="1000890" progId="">
              <p:embed/>
            </p:oleObj>
          </a:graphicData>
        </a:graphic>
      </p:graphicFrame>
      <p:graphicFrame>
        <p:nvGraphicFramePr>
          <p:cNvPr id="8201" name="オブジェクト 4"/>
          <p:cNvGraphicFramePr>
            <a:graphicFrameLocks noChangeAspect="1"/>
          </p:cNvGraphicFramePr>
          <p:nvPr>
            <p:extLst>
              <p:ext uri="{D42A27DB-BD31-4B8C-83A1-F6EECF244321}">
                <p14:modId xmlns:p14="http://schemas.microsoft.com/office/powerpoint/2010/main" xmlns="" val="1583851666"/>
              </p:ext>
            </p:extLst>
          </p:nvPr>
        </p:nvGraphicFramePr>
        <p:xfrm>
          <a:off x="1804988" y="611188"/>
          <a:ext cx="1196975" cy="638175"/>
        </p:xfrm>
        <a:graphic>
          <a:graphicData uri="http://schemas.openxmlformats.org/presentationml/2006/ole">
            <p:oleObj spid="_x0000_s20737" name="CS ChemDraw Drawing" r:id="rId8" imgW="1962516" imgH="1046520" progId="">
              <p:embed/>
            </p:oleObj>
          </a:graphicData>
        </a:graphic>
      </p:graphicFrame>
      <p:sp>
        <p:nvSpPr>
          <p:cNvPr id="2" name="テキスト ボックス 1"/>
          <p:cNvSpPr txBox="1"/>
          <p:nvPr/>
        </p:nvSpPr>
        <p:spPr>
          <a:xfrm>
            <a:off x="2987824" y="3223687"/>
            <a:ext cx="2742546" cy="400110"/>
          </a:xfrm>
          <a:prstGeom prst="rect">
            <a:avLst/>
          </a:prstGeom>
          <a:solidFill>
            <a:srgbClr val="FF0066"/>
          </a:solidFill>
        </p:spPr>
        <p:txBody>
          <a:bodyPr wrap="none" rtlCol="0">
            <a:spAutoFit/>
          </a:bodyPr>
          <a:lstStyle/>
          <a:p>
            <a:r>
              <a:rPr lang="en-US" altLang="ja-JP" sz="2000" dirty="0" smtClean="0">
                <a:solidFill>
                  <a:schemeClr val="bg1"/>
                </a:solidFill>
              </a:rPr>
              <a:t>[Ni(</a:t>
            </a:r>
            <a:r>
              <a:rPr lang="en-US" altLang="ja-JP" sz="2000" dirty="0" err="1" smtClean="0">
                <a:solidFill>
                  <a:schemeClr val="bg1"/>
                </a:solidFill>
              </a:rPr>
              <a:t>dmit</a:t>
            </a:r>
            <a:r>
              <a:rPr lang="en-US" altLang="ja-JP" sz="2000" dirty="0" smtClean="0">
                <a:solidFill>
                  <a:schemeClr val="bg1"/>
                </a:solidFill>
              </a:rPr>
              <a:t>)</a:t>
            </a:r>
            <a:r>
              <a:rPr lang="en-US" altLang="ja-JP" sz="2000" baseline="-25000" dirty="0" smtClean="0">
                <a:solidFill>
                  <a:schemeClr val="bg1"/>
                </a:solidFill>
              </a:rPr>
              <a:t>2</a:t>
            </a:r>
            <a:r>
              <a:rPr lang="en-US" altLang="ja-JP" sz="2000" dirty="0" smtClean="0">
                <a:solidFill>
                  <a:schemeClr val="bg1"/>
                </a:solidFill>
              </a:rPr>
              <a:t>]</a:t>
            </a:r>
            <a:r>
              <a:rPr lang="en-US" altLang="ja-JP" sz="2800" baseline="30000" dirty="0" smtClean="0">
                <a:solidFill>
                  <a:schemeClr val="bg1"/>
                </a:solidFill>
              </a:rPr>
              <a:t>-</a:t>
            </a:r>
            <a:r>
              <a:rPr lang="ja-JP" altLang="en-US" sz="2000" baseline="-25000" dirty="0" smtClean="0">
                <a:solidFill>
                  <a:schemeClr val="bg1"/>
                </a:solidFill>
              </a:rPr>
              <a:t> </a:t>
            </a:r>
            <a:r>
              <a:rPr lang="en-US" altLang="ja-JP" sz="2000" dirty="0" smtClean="0">
                <a:solidFill>
                  <a:schemeClr val="bg1"/>
                </a:solidFill>
              </a:rPr>
              <a:t>= conduction</a:t>
            </a:r>
            <a:endParaRPr kumimoji="1" lang="ja-JP" altLang="en-US" sz="2000" dirty="0">
              <a:solidFill>
                <a:schemeClr val="bg1"/>
              </a:solidFill>
            </a:endParaRPr>
          </a:p>
        </p:txBody>
      </p:sp>
      <p:sp>
        <p:nvSpPr>
          <p:cNvPr id="11" name="テキスト ボックス 10"/>
          <p:cNvSpPr txBox="1"/>
          <p:nvPr/>
        </p:nvSpPr>
        <p:spPr>
          <a:xfrm>
            <a:off x="249780" y="188913"/>
            <a:ext cx="1237165" cy="523220"/>
          </a:xfrm>
          <a:prstGeom prst="rect">
            <a:avLst/>
          </a:prstGeom>
          <a:solidFill>
            <a:srgbClr val="FF0000"/>
          </a:solidFill>
        </p:spPr>
        <p:txBody>
          <a:bodyPr wrap="square" rtlCol="0">
            <a:spAutoFit/>
          </a:bodyPr>
          <a:lstStyle/>
          <a:p>
            <a:pPr algn="ctr"/>
            <a:r>
              <a:rPr kumimoji="1" lang="en-US" altLang="ja-JP" sz="2800" dirty="0" smtClean="0">
                <a:solidFill>
                  <a:schemeClr val="bg1"/>
                </a:solidFill>
              </a:rPr>
              <a:t>C-A CT</a:t>
            </a:r>
            <a:endParaRPr kumimoji="1" lang="ja-JP" altLang="en-US" sz="2800" dirty="0">
              <a:solidFill>
                <a:schemeClr val="bg1"/>
              </a:solidFill>
            </a:endParaRPr>
          </a:p>
        </p:txBody>
      </p:sp>
    </p:spTree>
    <p:extLst>
      <p:ext uri="{BB962C8B-B14F-4D97-AF65-F5344CB8AC3E}">
        <p14:creationId xmlns:p14="http://schemas.microsoft.com/office/powerpoint/2010/main" xmlns="" val="3478467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repeatCount="300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par>
                                <p:cTn id="18" presetID="42" presetClass="path" presetSubtype="0" accel="50000" decel="50000" fill="hold" grpId="2" nodeType="withEffect">
                                  <p:stCondLst>
                                    <p:cond delay="0"/>
                                  </p:stCondLst>
                                  <p:childTnLst>
                                    <p:animMotion origin="layout" path="M 4.72222E-6 4.88087E-6 L 0.37361 0.34998 " pathEditMode="relative" rAng="0" ptsTypes="AA">
                                      <p:cBhvr>
                                        <p:cTn id="19" dur="2000" fill="hold"/>
                                        <p:tgtEl>
                                          <p:spTgt spid="11"/>
                                        </p:tgtEl>
                                        <p:attrNameLst>
                                          <p:attrName>ppt_x</p:attrName>
                                          <p:attrName>ppt_y</p:attrName>
                                        </p:attrNameLst>
                                      </p:cBhvr>
                                      <p:rCtr x="18681" y="1748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P spid="11" grpId="1" animBg="1"/>
      <p:bldP spid="11" grpId="2"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33934" y="1361308"/>
            <a:ext cx="6989625" cy="5386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3" name="グループ化 2"/>
          <p:cNvGrpSpPr/>
          <p:nvPr/>
        </p:nvGrpSpPr>
        <p:grpSpPr>
          <a:xfrm>
            <a:off x="539551" y="2630211"/>
            <a:ext cx="8460324" cy="4149080"/>
            <a:chOff x="539551" y="2630211"/>
            <a:chExt cx="8460324" cy="4149080"/>
          </a:xfrm>
        </p:grpSpPr>
        <p:pic>
          <p:nvPicPr>
            <p:cNvPr id="12291"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923928" y="2630211"/>
              <a:ext cx="5075947" cy="41490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正方形/長方形 1"/>
            <p:cNvSpPr/>
            <p:nvPr/>
          </p:nvSpPr>
          <p:spPr>
            <a:xfrm>
              <a:off x="539551" y="3645024"/>
              <a:ext cx="3384377" cy="40953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 name="直線コネクタ 3"/>
            <p:cNvCxnSpPr/>
            <p:nvPr/>
          </p:nvCxnSpPr>
          <p:spPr>
            <a:xfrm flipV="1">
              <a:off x="3923928" y="3429000"/>
              <a:ext cx="360040" cy="21602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直線コネクタ 5"/>
            <p:cNvCxnSpPr/>
            <p:nvPr/>
          </p:nvCxnSpPr>
          <p:spPr>
            <a:xfrm>
              <a:off x="3923928" y="4054558"/>
              <a:ext cx="288032" cy="239877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5" name="テキスト ボックス 4"/>
          <p:cNvSpPr txBox="1"/>
          <p:nvPr/>
        </p:nvSpPr>
        <p:spPr>
          <a:xfrm>
            <a:off x="40708" y="1403484"/>
            <a:ext cx="2688557" cy="369332"/>
          </a:xfrm>
          <a:prstGeom prst="rect">
            <a:avLst/>
          </a:prstGeom>
          <a:noFill/>
        </p:spPr>
        <p:txBody>
          <a:bodyPr wrap="none" rtlCol="0">
            <a:spAutoFit/>
          </a:bodyPr>
          <a:lstStyle/>
          <a:p>
            <a:r>
              <a:rPr kumimoji="1" lang="en-US" altLang="ja-JP" dirty="0" smtClean="0"/>
              <a:t>Black</a:t>
            </a:r>
            <a:r>
              <a:rPr kumimoji="1" lang="ja-JP" altLang="en-US" dirty="0" smtClean="0"/>
              <a:t>；</a:t>
            </a:r>
            <a:r>
              <a:rPr lang="ja-JP" altLang="en-US" dirty="0" smtClean="0"/>
              <a:t> ～</a:t>
            </a:r>
            <a:r>
              <a:rPr lang="en-US" altLang="ja-JP" dirty="0" smtClean="0"/>
              <a:t>100% [Ni(</a:t>
            </a:r>
            <a:r>
              <a:rPr lang="en-US" altLang="ja-JP" dirty="0" err="1" smtClean="0"/>
              <a:t>dmit</a:t>
            </a:r>
            <a:r>
              <a:rPr lang="en-US" altLang="ja-JP" dirty="0" smtClean="0"/>
              <a:t>)</a:t>
            </a:r>
            <a:r>
              <a:rPr lang="en-US" altLang="ja-JP" baseline="-25000" dirty="0" smtClean="0"/>
              <a:t>2</a:t>
            </a:r>
            <a:r>
              <a:rPr lang="en-US" altLang="ja-JP" dirty="0" smtClean="0"/>
              <a:t>]</a:t>
            </a:r>
            <a:r>
              <a:rPr lang="en-US" altLang="ja-JP" sz="2400" baseline="30000" dirty="0" smtClean="0"/>
              <a:t>-</a:t>
            </a:r>
            <a:endParaRPr kumimoji="1" lang="ja-JP" altLang="en-US" sz="2400" baseline="-25000" dirty="0"/>
          </a:p>
        </p:txBody>
      </p:sp>
      <p:sp>
        <p:nvSpPr>
          <p:cNvPr id="20" name="テキスト ボックス 19"/>
          <p:cNvSpPr txBox="1"/>
          <p:nvPr/>
        </p:nvSpPr>
        <p:spPr>
          <a:xfrm>
            <a:off x="40708" y="1014105"/>
            <a:ext cx="2339679" cy="369332"/>
          </a:xfrm>
          <a:prstGeom prst="rect">
            <a:avLst/>
          </a:prstGeom>
          <a:noFill/>
        </p:spPr>
        <p:txBody>
          <a:bodyPr wrap="none" rtlCol="0">
            <a:spAutoFit/>
          </a:bodyPr>
          <a:lstStyle/>
          <a:p>
            <a:r>
              <a:rPr kumimoji="1" lang="en-US" altLang="ja-JP" dirty="0" smtClean="0">
                <a:solidFill>
                  <a:srgbClr val="009900"/>
                </a:solidFill>
              </a:rPr>
              <a:t>Green</a:t>
            </a:r>
            <a:r>
              <a:rPr kumimoji="1" lang="ja-JP" altLang="en-US" dirty="0" smtClean="0">
                <a:solidFill>
                  <a:srgbClr val="009900"/>
                </a:solidFill>
              </a:rPr>
              <a:t>；　</a:t>
            </a:r>
            <a:r>
              <a:rPr lang="ja-JP" altLang="en-US" dirty="0">
                <a:solidFill>
                  <a:srgbClr val="009900"/>
                </a:solidFill>
              </a:rPr>
              <a:t>～</a:t>
            </a:r>
            <a:r>
              <a:rPr lang="en-US" altLang="ja-JP" dirty="0" smtClean="0">
                <a:solidFill>
                  <a:srgbClr val="009900"/>
                </a:solidFill>
              </a:rPr>
              <a:t>100% BPY</a:t>
            </a:r>
            <a:r>
              <a:rPr lang="en-US" altLang="ja-JP" baseline="30000" dirty="0" smtClean="0">
                <a:solidFill>
                  <a:srgbClr val="009900"/>
                </a:solidFill>
              </a:rPr>
              <a:t>2+</a:t>
            </a:r>
            <a:endParaRPr kumimoji="1" lang="ja-JP" altLang="en-US" dirty="0">
              <a:solidFill>
                <a:srgbClr val="009900"/>
              </a:solidFill>
            </a:endParaRPr>
          </a:p>
        </p:txBody>
      </p:sp>
      <p:sp>
        <p:nvSpPr>
          <p:cNvPr id="18" name="テキスト ボックス 17"/>
          <p:cNvSpPr txBox="1"/>
          <p:nvPr/>
        </p:nvSpPr>
        <p:spPr>
          <a:xfrm>
            <a:off x="40708" y="383950"/>
            <a:ext cx="3425233" cy="738664"/>
          </a:xfrm>
          <a:prstGeom prst="rect">
            <a:avLst/>
          </a:prstGeom>
          <a:noFill/>
        </p:spPr>
        <p:txBody>
          <a:bodyPr wrap="none" rtlCol="0">
            <a:spAutoFit/>
          </a:bodyPr>
          <a:lstStyle/>
          <a:p>
            <a:r>
              <a:rPr kumimoji="1" lang="en-US" altLang="ja-JP" dirty="0" smtClean="0">
                <a:solidFill>
                  <a:srgbClr val="FF0000"/>
                </a:solidFill>
              </a:rPr>
              <a:t>Red</a:t>
            </a:r>
            <a:r>
              <a:rPr kumimoji="1" lang="ja-JP" altLang="en-US" dirty="0" smtClean="0">
                <a:solidFill>
                  <a:srgbClr val="FF0000"/>
                </a:solidFill>
              </a:rPr>
              <a:t>（</a:t>
            </a:r>
            <a:r>
              <a:rPr kumimoji="1" lang="en-US" altLang="ja-JP" dirty="0" smtClean="0">
                <a:solidFill>
                  <a:srgbClr val="FF0000"/>
                </a:solidFill>
              </a:rPr>
              <a:t>16</a:t>
            </a:r>
            <a:r>
              <a:rPr kumimoji="1" lang="ja-JP" altLang="en-US" dirty="0" smtClean="0">
                <a:solidFill>
                  <a:srgbClr val="FF0000"/>
                </a:solidFill>
              </a:rPr>
              <a:t> </a:t>
            </a:r>
            <a:r>
              <a:rPr kumimoji="1" lang="en-US" altLang="ja-JP" dirty="0" smtClean="0">
                <a:solidFill>
                  <a:srgbClr val="FF0000"/>
                </a:solidFill>
              </a:rPr>
              <a:t>bands</a:t>
            </a:r>
            <a:r>
              <a:rPr kumimoji="1" lang="ja-JP" altLang="en-US" dirty="0" smtClean="0">
                <a:solidFill>
                  <a:srgbClr val="FF0000"/>
                </a:solidFill>
              </a:rPr>
              <a:t>）；　</a:t>
            </a:r>
            <a:endParaRPr kumimoji="1" lang="en-US" altLang="ja-JP" dirty="0" smtClean="0">
              <a:solidFill>
                <a:srgbClr val="FF0000"/>
              </a:solidFill>
            </a:endParaRPr>
          </a:p>
          <a:p>
            <a:r>
              <a:rPr lang="en-US" altLang="ja-JP" dirty="0">
                <a:solidFill>
                  <a:srgbClr val="FF0000"/>
                </a:solidFill>
              </a:rPr>
              <a:t>	</a:t>
            </a:r>
            <a:r>
              <a:rPr kumimoji="1" lang="ja-JP" altLang="en-US" dirty="0" smtClean="0">
                <a:solidFill>
                  <a:srgbClr val="FF0000"/>
                </a:solidFill>
              </a:rPr>
              <a:t>（</a:t>
            </a:r>
            <a:r>
              <a:rPr kumimoji="1" lang="en-US" altLang="ja-JP" dirty="0" smtClean="0">
                <a:solidFill>
                  <a:srgbClr val="FF0000"/>
                </a:solidFill>
              </a:rPr>
              <a:t>e.g.</a:t>
            </a:r>
            <a:r>
              <a:rPr kumimoji="1" lang="ja-JP" altLang="en-US" dirty="0" smtClean="0">
                <a:solidFill>
                  <a:srgbClr val="FF0000"/>
                </a:solidFill>
              </a:rPr>
              <a:t>）</a:t>
            </a:r>
            <a:r>
              <a:rPr lang="ja-JP" altLang="en-US" dirty="0" smtClean="0">
                <a:solidFill>
                  <a:srgbClr val="FF0000"/>
                </a:solidFill>
              </a:rPr>
              <a:t>～</a:t>
            </a:r>
            <a:r>
              <a:rPr lang="en-US" altLang="ja-JP" dirty="0" smtClean="0">
                <a:solidFill>
                  <a:srgbClr val="FF0000"/>
                </a:solidFill>
              </a:rPr>
              <a:t>37% [Ni(</a:t>
            </a:r>
            <a:r>
              <a:rPr lang="en-US" altLang="ja-JP" dirty="0" err="1" smtClean="0">
                <a:solidFill>
                  <a:srgbClr val="FF0000"/>
                </a:solidFill>
              </a:rPr>
              <a:t>dmit</a:t>
            </a:r>
            <a:r>
              <a:rPr lang="en-US" altLang="ja-JP" dirty="0" smtClean="0">
                <a:solidFill>
                  <a:srgbClr val="FF0000"/>
                </a:solidFill>
              </a:rPr>
              <a:t>)</a:t>
            </a:r>
            <a:r>
              <a:rPr lang="en-US" altLang="ja-JP" baseline="-25000" dirty="0" smtClean="0">
                <a:solidFill>
                  <a:srgbClr val="FF0000"/>
                </a:solidFill>
              </a:rPr>
              <a:t>2</a:t>
            </a:r>
            <a:r>
              <a:rPr lang="en-US" altLang="ja-JP" dirty="0" smtClean="0">
                <a:solidFill>
                  <a:srgbClr val="FF0000"/>
                </a:solidFill>
              </a:rPr>
              <a:t>]</a:t>
            </a:r>
            <a:r>
              <a:rPr lang="en-US" altLang="ja-JP" sz="2400" baseline="30000" dirty="0" smtClean="0">
                <a:solidFill>
                  <a:srgbClr val="FF0000"/>
                </a:solidFill>
              </a:rPr>
              <a:t>-</a:t>
            </a:r>
            <a:endParaRPr kumimoji="1" lang="ja-JP" altLang="en-US" sz="2400" dirty="0">
              <a:solidFill>
                <a:srgbClr val="FF0000"/>
              </a:solidFill>
            </a:endParaRPr>
          </a:p>
        </p:txBody>
      </p:sp>
      <p:grpSp>
        <p:nvGrpSpPr>
          <p:cNvPr id="9" name="グループ化 8"/>
          <p:cNvGrpSpPr/>
          <p:nvPr/>
        </p:nvGrpSpPr>
        <p:grpSpPr>
          <a:xfrm>
            <a:off x="1474780" y="2248321"/>
            <a:ext cx="1441036" cy="1584176"/>
            <a:chOff x="1474780" y="2248321"/>
            <a:chExt cx="1441036" cy="1584176"/>
          </a:xfrm>
        </p:grpSpPr>
        <p:sp>
          <p:nvSpPr>
            <p:cNvPr id="7" name="上矢印 6"/>
            <p:cNvSpPr/>
            <p:nvPr/>
          </p:nvSpPr>
          <p:spPr>
            <a:xfrm>
              <a:off x="1966646" y="2248321"/>
              <a:ext cx="432048" cy="1584176"/>
            </a:xfrm>
            <a:prstGeom prst="upArrow">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1474780" y="2852936"/>
              <a:ext cx="1441036" cy="646331"/>
            </a:xfrm>
            <a:prstGeom prst="rect">
              <a:avLst/>
            </a:prstGeom>
            <a:solidFill>
              <a:srgbClr val="FFFF66"/>
            </a:solidFill>
          </p:spPr>
          <p:txBody>
            <a:bodyPr wrap="none" rtlCol="0">
              <a:spAutoFit/>
            </a:bodyPr>
            <a:lstStyle/>
            <a:p>
              <a:pPr algn="ctr"/>
              <a:r>
                <a:rPr kumimoji="1" lang="en-US" altLang="ja-JP" b="1" i="1" dirty="0" smtClean="0"/>
                <a:t>UV</a:t>
              </a:r>
            </a:p>
            <a:p>
              <a:r>
                <a:rPr lang="en-US" altLang="ja-JP" b="1" dirty="0" smtClean="0"/>
                <a:t>(</a:t>
              </a:r>
              <a:r>
                <a:rPr lang="ja-JP" altLang="en-US" b="1" dirty="0" smtClean="0"/>
                <a:t>～</a:t>
              </a:r>
              <a:r>
                <a:rPr lang="en-US" altLang="ja-JP" b="1" dirty="0" smtClean="0"/>
                <a:t> a few </a:t>
              </a:r>
              <a:r>
                <a:rPr lang="en-US" altLang="ja-JP" b="1" dirty="0" err="1" smtClean="0"/>
                <a:t>eV</a:t>
              </a:r>
              <a:r>
                <a:rPr lang="en-US" altLang="ja-JP" b="1" dirty="0" smtClean="0"/>
                <a:t>)</a:t>
              </a:r>
              <a:endParaRPr kumimoji="1" lang="ja-JP" altLang="en-US" b="1" dirty="0"/>
            </a:p>
          </p:txBody>
        </p:sp>
      </p:grpSp>
      <p:grpSp>
        <p:nvGrpSpPr>
          <p:cNvPr id="22" name="グループ化 21"/>
          <p:cNvGrpSpPr/>
          <p:nvPr/>
        </p:nvGrpSpPr>
        <p:grpSpPr>
          <a:xfrm>
            <a:off x="3988336" y="2026519"/>
            <a:ext cx="3535992" cy="644721"/>
            <a:chOff x="4077196" y="937107"/>
            <a:chExt cx="4330316" cy="644721"/>
          </a:xfrm>
        </p:grpSpPr>
        <p:sp>
          <p:nvSpPr>
            <p:cNvPr id="16" name="左矢印吹き出し 15"/>
            <p:cNvSpPr/>
            <p:nvPr/>
          </p:nvSpPr>
          <p:spPr>
            <a:xfrm>
              <a:off x="4077196" y="937107"/>
              <a:ext cx="4330316" cy="644721"/>
            </a:xfrm>
            <a:prstGeom prst="leftArrowCallout">
              <a:avLst>
                <a:gd name="adj1" fmla="val 25000"/>
                <a:gd name="adj2" fmla="val 25000"/>
                <a:gd name="adj3" fmla="val 25000"/>
                <a:gd name="adj4" fmla="val 89531"/>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p:cNvSpPr txBox="1"/>
            <p:nvPr/>
          </p:nvSpPr>
          <p:spPr>
            <a:xfrm>
              <a:off x="4571999" y="1059413"/>
              <a:ext cx="3659145" cy="400110"/>
            </a:xfrm>
            <a:prstGeom prst="rect">
              <a:avLst/>
            </a:prstGeom>
            <a:solidFill>
              <a:srgbClr val="FF0000"/>
            </a:solidFill>
          </p:spPr>
          <p:txBody>
            <a:bodyPr wrap="square" rtlCol="0">
              <a:spAutoFit/>
            </a:bodyPr>
            <a:lstStyle/>
            <a:p>
              <a:r>
                <a:rPr kumimoji="1" lang="en-US" altLang="ja-JP" sz="2000" dirty="0" smtClean="0">
                  <a:solidFill>
                    <a:schemeClr val="bg1"/>
                  </a:solidFill>
                </a:rPr>
                <a:t>Anion-</a:t>
              </a:r>
              <a:r>
                <a:rPr kumimoji="1" lang="en-US" altLang="ja-JP" sz="2000" dirty="0" err="1" smtClean="0">
                  <a:solidFill>
                    <a:schemeClr val="bg1"/>
                  </a:solidFill>
                </a:rPr>
                <a:t>Cation</a:t>
              </a:r>
              <a:r>
                <a:rPr kumimoji="1" lang="en-US" altLang="ja-JP" sz="2000" dirty="0" smtClean="0">
                  <a:solidFill>
                    <a:schemeClr val="bg1"/>
                  </a:solidFill>
                </a:rPr>
                <a:t> Mixed Bands</a:t>
              </a:r>
              <a:endParaRPr kumimoji="1" lang="ja-JP" altLang="en-US" sz="2000" dirty="0">
                <a:solidFill>
                  <a:schemeClr val="bg1"/>
                </a:solidFill>
              </a:endParaRPr>
            </a:p>
          </p:txBody>
        </p:sp>
      </p:grpSp>
      <p:sp>
        <p:nvSpPr>
          <p:cNvPr id="28" name="テキスト ボックス 19"/>
          <p:cNvSpPr txBox="1">
            <a:spLocks noChangeArrowheads="1"/>
          </p:cNvSpPr>
          <p:nvPr/>
        </p:nvSpPr>
        <p:spPr bwMode="auto">
          <a:xfrm>
            <a:off x="1367267" y="-27384"/>
            <a:ext cx="6733125"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2000" b="1" dirty="0">
                <a:solidFill>
                  <a:srgbClr val="0000FF"/>
                </a:solidFill>
              </a:rPr>
              <a:t>BPY[Ni(</a:t>
            </a:r>
            <a:r>
              <a:rPr lang="en-US" altLang="ja-JP" sz="2000" b="1" dirty="0" err="1">
                <a:solidFill>
                  <a:srgbClr val="0000FF"/>
                </a:solidFill>
              </a:rPr>
              <a:t>dmit</a:t>
            </a:r>
            <a:r>
              <a:rPr lang="en-US" altLang="ja-JP" sz="2000" b="1" dirty="0">
                <a:solidFill>
                  <a:srgbClr val="0000FF"/>
                </a:solidFill>
              </a:rPr>
              <a:t>)</a:t>
            </a:r>
            <a:r>
              <a:rPr lang="en-US" altLang="ja-JP" sz="2000" b="1" baseline="-25000" dirty="0">
                <a:solidFill>
                  <a:srgbClr val="0000FF"/>
                </a:solidFill>
              </a:rPr>
              <a:t>2</a:t>
            </a:r>
            <a:r>
              <a:rPr lang="en-US" altLang="ja-JP" sz="2000" b="1" dirty="0">
                <a:solidFill>
                  <a:srgbClr val="0000FF"/>
                </a:solidFill>
              </a:rPr>
              <a:t>]</a:t>
            </a:r>
            <a:r>
              <a:rPr lang="en-US" altLang="ja-JP" sz="2000" b="1" baseline="-25000" dirty="0">
                <a:solidFill>
                  <a:srgbClr val="0000FF"/>
                </a:solidFill>
              </a:rPr>
              <a:t>2</a:t>
            </a:r>
            <a:r>
              <a:rPr lang="en-US" altLang="ja-JP" sz="2000" b="1" dirty="0">
                <a:solidFill>
                  <a:srgbClr val="0000FF"/>
                </a:solidFill>
              </a:rPr>
              <a:t> </a:t>
            </a:r>
            <a:r>
              <a:rPr lang="en-US" altLang="ja-JP" sz="2000" b="1" dirty="0" smtClean="0">
                <a:solidFill>
                  <a:srgbClr val="0000FF"/>
                </a:solidFill>
              </a:rPr>
              <a:t>Band Calculation</a:t>
            </a:r>
            <a:r>
              <a:rPr lang="ja-JP" altLang="en-US" sz="2000" b="1" dirty="0" smtClean="0">
                <a:solidFill>
                  <a:srgbClr val="0000FF"/>
                </a:solidFill>
              </a:rPr>
              <a:t>（</a:t>
            </a:r>
            <a:r>
              <a:rPr lang="en-US" altLang="ja-JP" sz="2000" b="1" dirty="0" smtClean="0">
                <a:solidFill>
                  <a:srgbClr val="0000FF"/>
                </a:solidFill>
              </a:rPr>
              <a:t> Extended </a:t>
            </a:r>
            <a:r>
              <a:rPr lang="en-US" altLang="ja-JP" sz="2000" b="1" dirty="0" err="1">
                <a:solidFill>
                  <a:srgbClr val="0000FF"/>
                </a:solidFill>
              </a:rPr>
              <a:t>Hückel</a:t>
            </a:r>
            <a:r>
              <a:rPr lang="en-US" altLang="ja-JP" sz="2000" b="1" dirty="0">
                <a:solidFill>
                  <a:srgbClr val="0000FF"/>
                </a:solidFill>
              </a:rPr>
              <a:t> </a:t>
            </a:r>
            <a:r>
              <a:rPr lang="en-US" altLang="ja-JP" sz="2000" b="1" dirty="0" smtClean="0">
                <a:solidFill>
                  <a:srgbClr val="0000FF"/>
                </a:solidFill>
              </a:rPr>
              <a:t>Method </a:t>
            </a:r>
            <a:r>
              <a:rPr lang="ja-JP" altLang="en-US" sz="2000" b="1" dirty="0" smtClean="0">
                <a:solidFill>
                  <a:srgbClr val="0000FF"/>
                </a:solidFill>
              </a:rPr>
              <a:t>）</a:t>
            </a:r>
            <a:endParaRPr lang="ja-JP" altLang="en-US" sz="2000" b="1" dirty="0">
              <a:solidFill>
                <a:srgbClr val="0000FF"/>
              </a:solidFill>
            </a:endParaRPr>
          </a:p>
        </p:txBody>
      </p:sp>
    </p:spTree>
    <p:extLst>
      <p:ext uri="{BB962C8B-B14F-4D97-AF65-F5344CB8AC3E}">
        <p14:creationId xmlns:p14="http://schemas.microsoft.com/office/powerpoint/2010/main" xmlns="" val="2476157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500" fill="hold"/>
                                        <p:tgtEl>
                                          <p:spTgt spid="28674"/>
                                        </p:tgtEl>
                                      </p:cBhvr>
                                      <p:by x="55550" y="55550"/>
                                    </p:animScale>
                                  </p:childTnLst>
                                </p:cTn>
                              </p:par>
                              <p:par>
                                <p:cTn id="7" presetID="35" presetClass="path" presetSubtype="0" accel="50000" decel="50000" fill="hold" nodeType="withEffect">
                                  <p:stCondLst>
                                    <p:cond delay="0"/>
                                  </p:stCondLst>
                                  <p:childTnLst>
                                    <p:animMotion origin="layout" path="M 1.11111E-6 -3.43049E-6 L -0.19896 -0.13301 " pathEditMode="relative" rAng="0" ptsTypes="AA">
                                      <p:cBhvr>
                                        <p:cTn id="8" dur="500" fill="hold"/>
                                        <p:tgtEl>
                                          <p:spTgt spid="28674"/>
                                        </p:tgtEl>
                                        <p:attrNameLst>
                                          <p:attrName>ppt_x</p:attrName>
                                          <p:attrName>ppt_y</p:attrName>
                                        </p:attrNameLst>
                                      </p:cBhvr>
                                      <p:rCtr x="-9948" y="-6662"/>
                                    </p:animMotion>
                                  </p:childTnLst>
                                </p:cTn>
                              </p:par>
                              <p:par>
                                <p:cTn id="9" presetID="10"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fill="hold"/>
                                        <p:tgtEl>
                                          <p:spTgt spid="22"/>
                                        </p:tgtEl>
                                        <p:attrNameLst>
                                          <p:attrName>ppt_x</p:attrName>
                                        </p:attrNameLst>
                                      </p:cBhvr>
                                      <p:tavLst>
                                        <p:tav tm="0">
                                          <p:val>
                                            <p:strVal val="#ppt_x"/>
                                          </p:val>
                                        </p:tav>
                                        <p:tav tm="100000">
                                          <p:val>
                                            <p:strVal val="#ppt_x"/>
                                          </p:val>
                                        </p:tav>
                                      </p:tavLst>
                                    </p:anim>
                                    <p:anim calcmode="lin" valueType="num">
                                      <p:cBhvr additive="base">
                                        <p:cTn id="17" dur="500" fill="hold"/>
                                        <p:tgtEl>
                                          <p:spTgt spid="22"/>
                                        </p:tgtEl>
                                        <p:attrNameLst>
                                          <p:attrName>ppt_y</p:attrName>
                                        </p:attrNameLst>
                                      </p:cBhvr>
                                      <p:tavLst>
                                        <p:tav tm="0">
                                          <p:val>
                                            <p:strVal val="1+#ppt_h/2"/>
                                          </p:val>
                                        </p:tav>
                                        <p:tav tm="100000">
                                          <p:val>
                                            <p:strVal val="#ppt_y"/>
                                          </p:val>
                                        </p:tav>
                                      </p:tavLst>
                                    </p:anim>
                                  </p:childTnLst>
                                </p:cTn>
                              </p:par>
                              <p:par>
                                <p:cTn id="18" presetID="10" presetClass="entr" presetSubtype="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xit" presetSubtype="0" fill="hold" nodeType="withEffect">
                                  <p:stCondLst>
                                    <p:cond delay="0"/>
                                  </p:stCondLst>
                                  <p:childTnLst>
                                    <p:animEffect transition="out" filter="fade">
                                      <p:cBhvr>
                                        <p:cTn id="22" dur="500"/>
                                        <p:tgtEl>
                                          <p:spTgt spid="3"/>
                                        </p:tgtEl>
                                      </p:cBhvr>
                                    </p:animEffect>
                                    <p:set>
                                      <p:cBhvr>
                                        <p:cTn id="23"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テキスト ボックス 19"/>
          <p:cNvSpPr txBox="1"/>
          <p:nvPr/>
        </p:nvSpPr>
        <p:spPr>
          <a:xfrm>
            <a:off x="395536" y="229663"/>
            <a:ext cx="6654129" cy="461665"/>
          </a:xfrm>
          <a:prstGeom prst="rect">
            <a:avLst/>
          </a:prstGeom>
          <a:noFill/>
        </p:spPr>
        <p:txBody>
          <a:bodyPr wrap="none" rtlCol="0">
            <a:spAutoFit/>
          </a:bodyPr>
          <a:lstStyle/>
          <a:p>
            <a:r>
              <a:rPr kumimoji="1" lang="en-US" altLang="ja-JP" sz="2400" dirty="0" smtClean="0">
                <a:solidFill>
                  <a:srgbClr val="FF0000"/>
                </a:solidFill>
              </a:rPr>
              <a:t>BPY[Ni(</a:t>
            </a:r>
            <a:r>
              <a:rPr kumimoji="1" lang="en-US" altLang="ja-JP" sz="2400" dirty="0" err="1" smtClean="0">
                <a:solidFill>
                  <a:srgbClr val="FF0000"/>
                </a:solidFill>
              </a:rPr>
              <a:t>dmit</a:t>
            </a:r>
            <a:r>
              <a:rPr kumimoji="1" lang="en-US" altLang="ja-JP" sz="2400" dirty="0" smtClean="0">
                <a:solidFill>
                  <a:srgbClr val="FF0000"/>
                </a:solidFill>
              </a:rPr>
              <a:t>)</a:t>
            </a:r>
            <a:r>
              <a:rPr kumimoji="1" lang="en-US" altLang="ja-JP" sz="2400" baseline="-25000" dirty="0" smtClean="0">
                <a:solidFill>
                  <a:srgbClr val="FF0000"/>
                </a:solidFill>
              </a:rPr>
              <a:t>2</a:t>
            </a:r>
            <a:r>
              <a:rPr kumimoji="1" lang="en-US" altLang="ja-JP" sz="2400" dirty="0" smtClean="0">
                <a:solidFill>
                  <a:srgbClr val="FF0000"/>
                </a:solidFill>
              </a:rPr>
              <a:t>]</a:t>
            </a:r>
            <a:r>
              <a:rPr kumimoji="1" lang="en-US" altLang="ja-JP" sz="2400" baseline="-25000" dirty="0" smtClean="0">
                <a:solidFill>
                  <a:srgbClr val="FF0000"/>
                </a:solidFill>
              </a:rPr>
              <a:t>2</a:t>
            </a:r>
            <a:r>
              <a:rPr kumimoji="1" lang="en-US" altLang="ja-JP" sz="2400" dirty="0" smtClean="0">
                <a:solidFill>
                  <a:srgbClr val="FF0000"/>
                </a:solidFill>
              </a:rPr>
              <a:t> 	</a:t>
            </a:r>
            <a:r>
              <a:rPr lang="en-US" altLang="ja-JP" sz="2400" dirty="0" smtClean="0">
                <a:solidFill>
                  <a:srgbClr val="FF0000"/>
                </a:solidFill>
              </a:rPr>
              <a:t>Solid State </a:t>
            </a:r>
            <a:r>
              <a:rPr kumimoji="1" lang="en-US" altLang="ja-JP" sz="2400" dirty="0" smtClean="0">
                <a:solidFill>
                  <a:srgbClr val="FF0000"/>
                </a:solidFill>
              </a:rPr>
              <a:t>&amp; Solution Spectra</a:t>
            </a:r>
            <a:endParaRPr kumimoji="1" lang="ja-JP" altLang="en-US" sz="2400" dirty="0">
              <a:solidFill>
                <a:srgbClr val="FF0000"/>
              </a:solidFill>
            </a:endParaRPr>
          </a:p>
        </p:txBody>
      </p:sp>
      <p:sp>
        <p:nvSpPr>
          <p:cNvPr id="14" name="テキスト ボックス 13"/>
          <p:cNvSpPr txBox="1"/>
          <p:nvPr/>
        </p:nvSpPr>
        <p:spPr>
          <a:xfrm>
            <a:off x="751181" y="1412776"/>
            <a:ext cx="1877822" cy="830997"/>
          </a:xfrm>
          <a:prstGeom prst="rect">
            <a:avLst/>
          </a:prstGeom>
          <a:noFill/>
        </p:spPr>
        <p:txBody>
          <a:bodyPr wrap="none" rtlCol="0">
            <a:spAutoFit/>
          </a:bodyPr>
          <a:lstStyle/>
          <a:p>
            <a:pPr algn="ctr"/>
            <a:r>
              <a:rPr kumimoji="1" lang="en-US" altLang="ja-JP" sz="2400" dirty="0" smtClean="0">
                <a:solidFill>
                  <a:srgbClr val="FF0000"/>
                </a:solidFill>
              </a:rPr>
              <a:t>Solution</a:t>
            </a:r>
          </a:p>
          <a:p>
            <a:pPr algn="ctr"/>
            <a:r>
              <a:rPr lang="ja-JP" altLang="en-US" sz="2400" dirty="0" smtClean="0">
                <a:solidFill>
                  <a:srgbClr val="FF0000"/>
                </a:solidFill>
              </a:rPr>
              <a:t>（</a:t>
            </a:r>
            <a:r>
              <a:rPr lang="en-US" altLang="ja-JP" sz="2400" dirty="0" smtClean="0">
                <a:solidFill>
                  <a:srgbClr val="FF0000"/>
                </a:solidFill>
              </a:rPr>
              <a:t>Absorption</a:t>
            </a:r>
            <a:r>
              <a:rPr lang="ja-JP" altLang="en-US" sz="2400" dirty="0" smtClean="0">
                <a:solidFill>
                  <a:srgbClr val="FF0000"/>
                </a:solidFill>
              </a:rPr>
              <a:t>）</a:t>
            </a:r>
            <a:endParaRPr kumimoji="1" lang="ja-JP" altLang="en-US" sz="2400" dirty="0">
              <a:solidFill>
                <a:srgbClr val="FF0000"/>
              </a:solidFill>
            </a:endParaRPr>
          </a:p>
        </p:txBody>
      </p:sp>
      <p:sp>
        <p:nvSpPr>
          <p:cNvPr id="19" name="テキスト ボックス 18"/>
          <p:cNvSpPr txBox="1"/>
          <p:nvPr/>
        </p:nvSpPr>
        <p:spPr>
          <a:xfrm>
            <a:off x="0" y="4149080"/>
            <a:ext cx="1941494" cy="1200329"/>
          </a:xfrm>
          <a:prstGeom prst="rect">
            <a:avLst/>
          </a:prstGeom>
          <a:noFill/>
        </p:spPr>
        <p:txBody>
          <a:bodyPr wrap="none" rtlCol="0">
            <a:spAutoFit/>
          </a:bodyPr>
          <a:lstStyle/>
          <a:p>
            <a:pPr algn="ctr"/>
            <a:r>
              <a:rPr kumimoji="1" lang="en-US" altLang="ja-JP" sz="2400" dirty="0" smtClean="0">
                <a:solidFill>
                  <a:srgbClr val="0070C0"/>
                </a:solidFill>
              </a:rPr>
              <a:t>Solid State</a:t>
            </a:r>
          </a:p>
          <a:p>
            <a:pPr algn="ctr"/>
            <a:r>
              <a:rPr lang="ja-JP" altLang="en-US" sz="2400" dirty="0" smtClean="0">
                <a:solidFill>
                  <a:srgbClr val="0070C0"/>
                </a:solidFill>
              </a:rPr>
              <a:t>（</a:t>
            </a:r>
            <a:r>
              <a:rPr lang="en-US" altLang="ja-JP" sz="2400" dirty="0" smtClean="0">
                <a:solidFill>
                  <a:srgbClr val="0070C0"/>
                </a:solidFill>
              </a:rPr>
              <a:t>Diffuse</a:t>
            </a:r>
          </a:p>
          <a:p>
            <a:pPr algn="ctr"/>
            <a:r>
              <a:rPr lang="en-US" altLang="ja-JP" sz="2400" dirty="0">
                <a:solidFill>
                  <a:srgbClr val="0070C0"/>
                </a:solidFill>
              </a:rPr>
              <a:t> </a:t>
            </a:r>
            <a:r>
              <a:rPr lang="en-US" altLang="ja-JP" sz="2400" dirty="0" smtClean="0">
                <a:solidFill>
                  <a:srgbClr val="0070C0"/>
                </a:solidFill>
              </a:rPr>
              <a:t>    Reflection</a:t>
            </a:r>
            <a:r>
              <a:rPr lang="ja-JP" altLang="en-US" sz="2400" dirty="0" smtClean="0">
                <a:solidFill>
                  <a:srgbClr val="0070C0"/>
                </a:solidFill>
              </a:rPr>
              <a:t>）</a:t>
            </a:r>
            <a:endParaRPr kumimoji="1" lang="ja-JP" altLang="en-US" sz="2400" dirty="0">
              <a:solidFill>
                <a:srgbClr val="0070C0"/>
              </a:solidFill>
            </a:endParaRPr>
          </a:p>
        </p:txBody>
      </p:sp>
      <p:pic>
        <p:nvPicPr>
          <p:cNvPr id="296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325825" y="953401"/>
            <a:ext cx="4239247" cy="25807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9701"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046832" y="3645024"/>
            <a:ext cx="6797231" cy="30868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49040571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p:cNvSpPr txBox="1"/>
          <p:nvPr/>
        </p:nvSpPr>
        <p:spPr>
          <a:xfrm>
            <a:off x="611560" y="260648"/>
            <a:ext cx="1864613" cy="461665"/>
          </a:xfrm>
          <a:prstGeom prst="rect">
            <a:avLst/>
          </a:prstGeom>
          <a:noFill/>
        </p:spPr>
        <p:txBody>
          <a:bodyPr wrap="none" rtlCol="0">
            <a:spAutoFit/>
          </a:bodyPr>
          <a:lstStyle/>
          <a:p>
            <a:r>
              <a:rPr kumimoji="1" lang="en-US" altLang="ja-JP" sz="2400" dirty="0" smtClean="0">
                <a:solidFill>
                  <a:srgbClr val="FF0000"/>
                </a:solidFill>
              </a:rPr>
              <a:t>A[Ni(</a:t>
            </a:r>
            <a:r>
              <a:rPr kumimoji="1" lang="en-US" altLang="ja-JP" sz="2400" dirty="0" err="1" smtClean="0">
                <a:solidFill>
                  <a:srgbClr val="FF0000"/>
                </a:solidFill>
              </a:rPr>
              <a:t>dmit</a:t>
            </a:r>
            <a:r>
              <a:rPr kumimoji="1" lang="en-US" altLang="ja-JP" sz="2400" dirty="0" smtClean="0">
                <a:solidFill>
                  <a:srgbClr val="FF0000"/>
                </a:solidFill>
              </a:rPr>
              <a:t>)</a:t>
            </a:r>
            <a:r>
              <a:rPr kumimoji="1" lang="en-US" altLang="ja-JP" sz="2400" baseline="-25000" dirty="0" smtClean="0">
                <a:solidFill>
                  <a:srgbClr val="FF0000"/>
                </a:solidFill>
              </a:rPr>
              <a:t>2</a:t>
            </a:r>
            <a:r>
              <a:rPr kumimoji="1" lang="en-US" altLang="ja-JP" sz="2400" dirty="0" smtClean="0">
                <a:solidFill>
                  <a:srgbClr val="FF0000"/>
                </a:solidFill>
              </a:rPr>
              <a:t>]</a:t>
            </a:r>
            <a:r>
              <a:rPr kumimoji="1" lang="en-US" altLang="ja-JP" sz="2400" baseline="-25000" dirty="0" smtClean="0">
                <a:solidFill>
                  <a:srgbClr val="FF0000"/>
                </a:solidFill>
              </a:rPr>
              <a:t>2</a:t>
            </a:r>
            <a:endParaRPr kumimoji="1" lang="ja-JP" altLang="en-US" sz="2400" dirty="0">
              <a:solidFill>
                <a:srgbClr val="FF0000"/>
              </a:solidFill>
            </a:endParaRPr>
          </a:p>
        </p:txBody>
      </p:sp>
      <p:graphicFrame>
        <p:nvGraphicFramePr>
          <p:cNvPr id="11" name="オブジェクト 10"/>
          <p:cNvGraphicFramePr>
            <a:graphicFrameLocks noChangeAspect="1"/>
          </p:cNvGraphicFramePr>
          <p:nvPr>
            <p:extLst>
              <p:ext uri="{D42A27DB-BD31-4B8C-83A1-F6EECF244321}">
                <p14:modId xmlns:p14="http://schemas.microsoft.com/office/powerpoint/2010/main" xmlns="" val="1042798816"/>
              </p:ext>
            </p:extLst>
          </p:nvPr>
        </p:nvGraphicFramePr>
        <p:xfrm>
          <a:off x="5436096" y="1229264"/>
          <a:ext cx="3316288" cy="646112"/>
        </p:xfrm>
        <a:graphic>
          <a:graphicData uri="http://schemas.openxmlformats.org/presentationml/2006/ole">
            <p:oleObj spid="_x0000_s21758" name="CS ChemDraw Drawing" r:id="rId3" imgW="2785548" imgH="543668" progId="">
              <p:embed/>
            </p:oleObj>
          </a:graphicData>
        </a:graphic>
      </p:graphicFrame>
      <p:sp>
        <p:nvSpPr>
          <p:cNvPr id="13" name="テキスト ボックス 12"/>
          <p:cNvSpPr txBox="1"/>
          <p:nvPr/>
        </p:nvSpPr>
        <p:spPr>
          <a:xfrm>
            <a:off x="6876438" y="1835908"/>
            <a:ext cx="621305" cy="400110"/>
          </a:xfrm>
          <a:prstGeom prst="rect">
            <a:avLst/>
          </a:prstGeom>
          <a:noFill/>
        </p:spPr>
        <p:txBody>
          <a:bodyPr wrap="square" rtlCol="0">
            <a:spAutoFit/>
          </a:bodyPr>
          <a:lstStyle/>
          <a:p>
            <a:r>
              <a:rPr kumimoji="1" lang="en-US" altLang="ja-JP" sz="2000" dirty="0" smtClean="0">
                <a:solidFill>
                  <a:srgbClr val="FF0000"/>
                </a:solidFill>
              </a:rPr>
              <a:t>MV</a:t>
            </a:r>
            <a:endParaRPr kumimoji="1" lang="ja-JP" altLang="en-US" sz="2000" dirty="0">
              <a:solidFill>
                <a:srgbClr val="FF0000"/>
              </a:solidFill>
            </a:endParaRPr>
          </a:p>
        </p:txBody>
      </p:sp>
      <p:sp>
        <p:nvSpPr>
          <p:cNvPr id="24" name="テキスト ボックス 23"/>
          <p:cNvSpPr txBox="1"/>
          <p:nvPr/>
        </p:nvSpPr>
        <p:spPr>
          <a:xfrm>
            <a:off x="6444208" y="1229045"/>
            <a:ext cx="413896" cy="646331"/>
          </a:xfrm>
          <a:prstGeom prst="rect">
            <a:avLst/>
          </a:prstGeom>
          <a:noFill/>
        </p:spPr>
        <p:txBody>
          <a:bodyPr wrap="none" rtlCol="0">
            <a:spAutoFit/>
          </a:bodyPr>
          <a:lstStyle/>
          <a:p>
            <a:r>
              <a:rPr kumimoji="1" lang="en-US" altLang="ja-JP" sz="3600" dirty="0" smtClean="0">
                <a:solidFill>
                  <a:srgbClr val="FF0000"/>
                </a:solidFill>
              </a:rPr>
              <a:t>+</a:t>
            </a:r>
            <a:endParaRPr kumimoji="1" lang="ja-JP" altLang="en-US" sz="3600" dirty="0">
              <a:solidFill>
                <a:srgbClr val="FF0000"/>
              </a:solidFill>
            </a:endParaRPr>
          </a:p>
        </p:txBody>
      </p:sp>
      <p:sp>
        <p:nvSpPr>
          <p:cNvPr id="28" name="テキスト ボックス 27"/>
          <p:cNvSpPr txBox="1"/>
          <p:nvPr/>
        </p:nvSpPr>
        <p:spPr>
          <a:xfrm>
            <a:off x="7431097" y="1229045"/>
            <a:ext cx="309255" cy="669483"/>
          </a:xfrm>
          <a:prstGeom prst="rect">
            <a:avLst/>
          </a:prstGeom>
          <a:noFill/>
        </p:spPr>
        <p:txBody>
          <a:bodyPr wrap="square" rtlCol="0">
            <a:spAutoFit/>
          </a:bodyPr>
          <a:lstStyle/>
          <a:p>
            <a:r>
              <a:rPr kumimoji="1" lang="en-US" altLang="ja-JP" sz="3600" dirty="0" smtClean="0">
                <a:solidFill>
                  <a:srgbClr val="FF0000"/>
                </a:solidFill>
              </a:rPr>
              <a:t>+</a:t>
            </a:r>
            <a:endParaRPr kumimoji="1" lang="ja-JP" altLang="en-US" sz="3600" dirty="0">
              <a:solidFill>
                <a:srgbClr val="FF0000"/>
              </a:solidFill>
            </a:endParaRPr>
          </a:p>
        </p:txBody>
      </p:sp>
      <p:sp>
        <p:nvSpPr>
          <p:cNvPr id="15" name="テキスト ボックス 14"/>
          <p:cNvSpPr txBox="1"/>
          <p:nvPr/>
        </p:nvSpPr>
        <p:spPr>
          <a:xfrm>
            <a:off x="2339752" y="580618"/>
            <a:ext cx="1823833" cy="400110"/>
          </a:xfrm>
          <a:prstGeom prst="rect">
            <a:avLst/>
          </a:prstGeom>
          <a:noFill/>
        </p:spPr>
        <p:txBody>
          <a:bodyPr wrap="none" rtlCol="0">
            <a:spAutoFit/>
          </a:bodyPr>
          <a:lstStyle/>
          <a:p>
            <a:r>
              <a:rPr lang="ja-JP" altLang="en-US" sz="2000" dirty="0">
                <a:solidFill>
                  <a:srgbClr val="FF0000"/>
                </a:solidFill>
              </a:rPr>
              <a:t>（</a:t>
            </a:r>
            <a:r>
              <a:rPr lang="en-US" altLang="ja-JP" sz="2000" dirty="0">
                <a:solidFill>
                  <a:srgbClr val="FF0000"/>
                </a:solidFill>
              </a:rPr>
              <a:t>Single Crystal</a:t>
            </a:r>
            <a:r>
              <a:rPr lang="ja-JP" altLang="en-US" sz="2000" dirty="0">
                <a:solidFill>
                  <a:srgbClr val="FF0000"/>
                </a:solidFill>
              </a:rPr>
              <a:t>）</a:t>
            </a:r>
            <a:endParaRPr kumimoji="1" lang="ja-JP" altLang="en-US" sz="2000" dirty="0"/>
          </a:p>
        </p:txBody>
      </p:sp>
      <p:sp>
        <p:nvSpPr>
          <p:cNvPr id="29" name="テキスト ボックス 28"/>
          <p:cNvSpPr txBox="1"/>
          <p:nvPr/>
        </p:nvSpPr>
        <p:spPr>
          <a:xfrm>
            <a:off x="5029224" y="178887"/>
            <a:ext cx="3922356" cy="523220"/>
          </a:xfrm>
          <a:prstGeom prst="rect">
            <a:avLst/>
          </a:prstGeom>
          <a:solidFill>
            <a:srgbClr val="FF0000"/>
          </a:solidFill>
        </p:spPr>
        <p:txBody>
          <a:bodyPr wrap="none" rtlCol="0">
            <a:spAutoFit/>
          </a:bodyPr>
          <a:lstStyle/>
          <a:p>
            <a:r>
              <a:rPr kumimoji="1" lang="en-US" altLang="ja-JP" sz="2800" b="1" dirty="0" smtClean="0">
                <a:solidFill>
                  <a:schemeClr val="bg1"/>
                </a:solidFill>
              </a:rPr>
              <a:t>Ground state = insulating</a:t>
            </a:r>
          </a:p>
        </p:txBody>
      </p:sp>
      <p:cxnSp>
        <p:nvCxnSpPr>
          <p:cNvPr id="31" name="直線コネクタ 30"/>
          <p:cNvCxnSpPr/>
          <p:nvPr/>
        </p:nvCxnSpPr>
        <p:spPr>
          <a:xfrm>
            <a:off x="4355976" y="1229045"/>
            <a:ext cx="0" cy="5472411"/>
          </a:xfrm>
          <a:prstGeom prst="line">
            <a:avLst/>
          </a:prstGeom>
          <a:ln>
            <a:solidFill>
              <a:schemeClr val="tx1"/>
            </a:solidFill>
            <a:prstDash val="lgDashDot"/>
          </a:ln>
        </p:spPr>
        <p:style>
          <a:lnRef idx="1">
            <a:schemeClr val="accent1"/>
          </a:lnRef>
          <a:fillRef idx="0">
            <a:schemeClr val="accent1"/>
          </a:fillRef>
          <a:effectRef idx="0">
            <a:schemeClr val="accent1"/>
          </a:effectRef>
          <a:fontRef idx="minor">
            <a:schemeClr val="tx1"/>
          </a:fontRef>
        </p:style>
      </p:cxnSp>
      <p:sp>
        <p:nvSpPr>
          <p:cNvPr id="34" name="テキスト ボックス 33"/>
          <p:cNvSpPr txBox="1"/>
          <p:nvPr/>
        </p:nvSpPr>
        <p:spPr>
          <a:xfrm>
            <a:off x="754203" y="629980"/>
            <a:ext cx="1586460" cy="400110"/>
          </a:xfrm>
          <a:prstGeom prst="rect">
            <a:avLst/>
          </a:prstGeom>
          <a:noFill/>
        </p:spPr>
        <p:txBody>
          <a:bodyPr wrap="none" rtlCol="0">
            <a:spAutoFit/>
          </a:bodyPr>
          <a:lstStyle/>
          <a:p>
            <a:r>
              <a:rPr kumimoji="1" lang="en-US" altLang="ja-JP" sz="2000" dirty="0" smtClean="0"/>
              <a:t>(A = BPY, MV)</a:t>
            </a:r>
            <a:endParaRPr kumimoji="1" lang="ja-JP" altLang="en-US" sz="2000" dirty="0"/>
          </a:p>
        </p:txBody>
      </p:sp>
      <p:graphicFrame>
        <p:nvGraphicFramePr>
          <p:cNvPr id="35" name="オブジェクト 34"/>
          <p:cNvGraphicFramePr>
            <a:graphicFrameLocks noChangeAspect="1"/>
          </p:cNvGraphicFramePr>
          <p:nvPr>
            <p:extLst>
              <p:ext uri="{D42A27DB-BD31-4B8C-83A1-F6EECF244321}">
                <p14:modId xmlns:p14="http://schemas.microsoft.com/office/powerpoint/2010/main" xmlns="" val="3382728771"/>
              </p:ext>
            </p:extLst>
          </p:nvPr>
        </p:nvGraphicFramePr>
        <p:xfrm>
          <a:off x="1263579" y="1502351"/>
          <a:ext cx="2216150" cy="1560512"/>
        </p:xfrm>
        <a:graphic>
          <a:graphicData uri="http://schemas.openxmlformats.org/presentationml/2006/ole">
            <p:oleObj spid="_x0000_s21759" name="CS ChemDraw Drawing" r:id="rId4" imgW="1963937" imgH="1381868" progId="">
              <p:embed/>
            </p:oleObj>
          </a:graphicData>
        </a:graphic>
      </p:graphicFrame>
      <p:pic>
        <p:nvPicPr>
          <p:cNvPr id="7200" name="Picture 3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803070" y="2478416"/>
            <a:ext cx="4219012" cy="29668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0" name="テキスト ボックス 39"/>
          <p:cNvSpPr txBox="1"/>
          <p:nvPr/>
        </p:nvSpPr>
        <p:spPr>
          <a:xfrm>
            <a:off x="5366889" y="2708920"/>
            <a:ext cx="2260491" cy="707886"/>
          </a:xfrm>
          <a:prstGeom prst="rect">
            <a:avLst/>
          </a:prstGeom>
          <a:noFill/>
        </p:spPr>
        <p:txBody>
          <a:bodyPr wrap="none" rtlCol="0">
            <a:spAutoFit/>
          </a:bodyPr>
          <a:lstStyle/>
          <a:p>
            <a:r>
              <a:rPr kumimoji="1" lang="en-US" altLang="ja-JP" sz="2000" i="1" dirty="0" err="1" smtClean="0"/>
              <a:t>E</a:t>
            </a:r>
            <a:r>
              <a:rPr kumimoji="1" lang="en-US" altLang="ja-JP" sz="2000" baseline="-25000" dirty="0" err="1" smtClean="0"/>
              <a:t>a</a:t>
            </a:r>
            <a:r>
              <a:rPr kumimoji="1" lang="en-US" altLang="ja-JP" sz="2000" dirty="0" smtClean="0"/>
              <a:t> = 0.28 </a:t>
            </a:r>
            <a:r>
              <a:rPr kumimoji="1" lang="en-US" altLang="ja-JP" sz="2000" dirty="0" err="1" smtClean="0"/>
              <a:t>eV</a:t>
            </a:r>
            <a:endParaRPr kumimoji="1" lang="en-US" altLang="ja-JP" sz="2000" dirty="0" smtClean="0"/>
          </a:p>
          <a:p>
            <a:r>
              <a:rPr lang="en-US" altLang="ja-JP" sz="2000" dirty="0" smtClean="0"/>
              <a:t>(</a:t>
            </a:r>
            <a:r>
              <a:rPr lang="en-US" altLang="ja-JP" sz="2000" i="1" dirty="0" err="1" smtClean="0">
                <a:latin typeface="Symbol" pitchFamily="18" charset="2"/>
              </a:rPr>
              <a:t>r</a:t>
            </a:r>
            <a:r>
              <a:rPr lang="en-US" altLang="ja-JP" sz="2000" baseline="-25000" dirty="0" err="1" smtClean="0"/>
              <a:t>RT</a:t>
            </a:r>
            <a:r>
              <a:rPr lang="en-US" altLang="ja-JP" sz="2000" dirty="0" smtClean="0"/>
              <a:t> = 2×10</a:t>
            </a:r>
            <a:r>
              <a:rPr lang="en-US" altLang="ja-JP" sz="2000" baseline="30000" dirty="0" smtClean="0"/>
              <a:t>5</a:t>
            </a:r>
            <a:r>
              <a:rPr lang="en-US" altLang="ja-JP" sz="2000" dirty="0" smtClean="0"/>
              <a:t> </a:t>
            </a:r>
            <a:r>
              <a:rPr lang="en-US" altLang="ja-JP" sz="2000" dirty="0" smtClean="0">
                <a:latin typeface="Symbol" pitchFamily="18" charset="2"/>
              </a:rPr>
              <a:t>W</a:t>
            </a:r>
            <a:r>
              <a:rPr lang="en-US" altLang="ja-JP" sz="2000" dirty="0" smtClean="0"/>
              <a:t> cm)</a:t>
            </a:r>
            <a:endParaRPr lang="en-US" altLang="ja-JP" sz="2000" dirty="0"/>
          </a:p>
        </p:txBody>
      </p:sp>
      <p:pic>
        <p:nvPicPr>
          <p:cNvPr id="7775" name="Picture 607"/>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179512" y="3337668"/>
            <a:ext cx="3767980" cy="21075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テキスト ボックス 1"/>
          <p:cNvSpPr txBox="1"/>
          <p:nvPr/>
        </p:nvSpPr>
        <p:spPr>
          <a:xfrm>
            <a:off x="1102279" y="3083056"/>
            <a:ext cx="1787605" cy="707886"/>
          </a:xfrm>
          <a:prstGeom prst="rect">
            <a:avLst/>
          </a:prstGeom>
          <a:noFill/>
        </p:spPr>
        <p:txBody>
          <a:bodyPr wrap="none" rtlCol="0">
            <a:spAutoFit/>
          </a:bodyPr>
          <a:lstStyle/>
          <a:p>
            <a:r>
              <a:rPr kumimoji="1" lang="en-US" altLang="ja-JP" sz="2000" i="1" dirty="0" err="1" smtClean="0"/>
              <a:t>E</a:t>
            </a:r>
            <a:r>
              <a:rPr kumimoji="1" lang="en-US" altLang="ja-JP" sz="2000" baseline="-25000" dirty="0" err="1" smtClean="0"/>
              <a:t>a</a:t>
            </a:r>
            <a:r>
              <a:rPr kumimoji="1" lang="en-US" altLang="ja-JP" sz="2000" dirty="0" smtClean="0"/>
              <a:t> = 0.12 </a:t>
            </a:r>
            <a:r>
              <a:rPr kumimoji="1" lang="en-US" altLang="ja-JP" sz="2000" dirty="0" err="1" smtClean="0"/>
              <a:t>eV</a:t>
            </a:r>
            <a:endParaRPr kumimoji="1" lang="en-US" altLang="ja-JP" sz="2000" dirty="0" smtClean="0"/>
          </a:p>
          <a:p>
            <a:r>
              <a:rPr lang="en-US" altLang="ja-JP" sz="2000" dirty="0" smtClean="0"/>
              <a:t>(</a:t>
            </a:r>
            <a:r>
              <a:rPr lang="en-US" altLang="ja-JP" sz="2000" i="1" dirty="0" err="1">
                <a:latin typeface="Symbol" pitchFamily="18" charset="2"/>
              </a:rPr>
              <a:t>r</a:t>
            </a:r>
            <a:r>
              <a:rPr lang="en-US" altLang="ja-JP" sz="2000" baseline="-25000" dirty="0" err="1"/>
              <a:t>RT</a:t>
            </a:r>
            <a:r>
              <a:rPr lang="en-US" altLang="ja-JP" sz="2000" dirty="0"/>
              <a:t> = 63 </a:t>
            </a:r>
            <a:r>
              <a:rPr lang="en-US" altLang="ja-JP" sz="2000" dirty="0">
                <a:latin typeface="Symbol" pitchFamily="18" charset="2"/>
              </a:rPr>
              <a:t>W</a:t>
            </a:r>
            <a:r>
              <a:rPr lang="en-US" altLang="ja-JP" sz="2000" dirty="0"/>
              <a:t> cm</a:t>
            </a:r>
            <a:r>
              <a:rPr lang="en-US" altLang="ja-JP" sz="2000" dirty="0" smtClean="0"/>
              <a:t>)</a:t>
            </a:r>
            <a:endParaRPr lang="en-US" altLang="ja-JP" sz="2000" dirty="0"/>
          </a:p>
        </p:txBody>
      </p:sp>
      <p:sp>
        <p:nvSpPr>
          <p:cNvPr id="3" name="テキスト ボックス 2"/>
          <p:cNvSpPr txBox="1"/>
          <p:nvPr/>
        </p:nvSpPr>
        <p:spPr>
          <a:xfrm>
            <a:off x="2934569" y="4022113"/>
            <a:ext cx="2909130" cy="369332"/>
          </a:xfrm>
          <a:prstGeom prst="rect">
            <a:avLst/>
          </a:prstGeom>
          <a:solidFill>
            <a:srgbClr val="FF0000"/>
          </a:solidFill>
        </p:spPr>
        <p:txBody>
          <a:bodyPr wrap="none" rtlCol="0">
            <a:spAutoFit/>
          </a:bodyPr>
          <a:lstStyle/>
          <a:p>
            <a:r>
              <a:rPr kumimoji="1" lang="en-US" altLang="ja-JP" dirty="0" smtClean="0">
                <a:solidFill>
                  <a:schemeClr val="bg1"/>
                </a:solidFill>
              </a:rPr>
              <a:t>Thermally activated behavior</a:t>
            </a:r>
            <a:endParaRPr kumimoji="1" lang="ja-JP" altLang="en-US" dirty="0">
              <a:solidFill>
                <a:schemeClr val="bg1"/>
              </a:solidFill>
            </a:endParaRPr>
          </a:p>
        </p:txBody>
      </p:sp>
      <p:sp>
        <p:nvSpPr>
          <p:cNvPr id="6" name="テキスト ボックス 5"/>
          <p:cNvSpPr txBox="1"/>
          <p:nvPr/>
        </p:nvSpPr>
        <p:spPr>
          <a:xfrm>
            <a:off x="3821214" y="1030090"/>
            <a:ext cx="1069524" cy="461665"/>
          </a:xfrm>
          <a:prstGeom prst="rect">
            <a:avLst/>
          </a:prstGeom>
          <a:solidFill>
            <a:schemeClr val="tx1"/>
          </a:solidFill>
        </p:spPr>
        <p:txBody>
          <a:bodyPr wrap="none" rtlCol="0">
            <a:spAutoFit/>
          </a:bodyPr>
          <a:lstStyle/>
          <a:p>
            <a:r>
              <a:rPr lang="ja-JP" altLang="en-US" sz="2400" b="1" dirty="0">
                <a:solidFill>
                  <a:schemeClr val="bg1"/>
                </a:solidFill>
              </a:rPr>
              <a:t>（</a:t>
            </a:r>
            <a:r>
              <a:rPr lang="en-US" altLang="ja-JP" sz="2400" b="1" dirty="0">
                <a:solidFill>
                  <a:schemeClr val="bg1"/>
                </a:solidFill>
              </a:rPr>
              <a:t>dark</a:t>
            </a:r>
            <a:r>
              <a:rPr lang="ja-JP" altLang="en-US" sz="2400" b="1" dirty="0" smtClean="0">
                <a:solidFill>
                  <a:schemeClr val="bg1"/>
                </a:solidFill>
              </a:rPr>
              <a:t>）</a:t>
            </a:r>
            <a:endParaRPr lang="ja-JP" altLang="en-US" sz="2400" b="1" dirty="0">
              <a:solidFill>
                <a:schemeClr val="bg1"/>
              </a:solidFill>
            </a:endParaRPr>
          </a:p>
        </p:txBody>
      </p:sp>
      <p:sp>
        <p:nvSpPr>
          <p:cNvPr id="4" name="テキスト ボックス 3"/>
          <p:cNvSpPr txBox="1"/>
          <p:nvPr/>
        </p:nvSpPr>
        <p:spPr>
          <a:xfrm>
            <a:off x="3187867" y="178887"/>
            <a:ext cx="1649811" cy="461665"/>
          </a:xfrm>
          <a:prstGeom prst="rect">
            <a:avLst/>
          </a:prstGeom>
          <a:solidFill>
            <a:srgbClr val="FF0000"/>
          </a:solidFill>
        </p:spPr>
        <p:txBody>
          <a:bodyPr wrap="none" rtlCol="0">
            <a:spAutoFit/>
          </a:bodyPr>
          <a:lstStyle/>
          <a:p>
            <a:r>
              <a:rPr lang="en-US" altLang="ja-JP" sz="2400" b="1" dirty="0" smtClean="0">
                <a:solidFill>
                  <a:schemeClr val="bg1"/>
                </a:solidFill>
              </a:rPr>
              <a:t>Conduction</a:t>
            </a:r>
            <a:endParaRPr lang="ja-JP" altLang="en-US" sz="2400" b="1" dirty="0">
              <a:solidFill>
                <a:schemeClr val="bg1"/>
              </a:solidFill>
            </a:endParaRPr>
          </a:p>
        </p:txBody>
      </p:sp>
    </p:spTree>
    <p:extLst>
      <p:ext uri="{BB962C8B-B14F-4D97-AF65-F5344CB8AC3E}">
        <p14:creationId xmlns:p14="http://schemas.microsoft.com/office/powerpoint/2010/main" xmlns="" val="957391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テキスト ボックス 3"/>
          <p:cNvSpPr txBox="1"/>
          <p:nvPr/>
        </p:nvSpPr>
        <p:spPr>
          <a:xfrm>
            <a:off x="1268350" y="5877272"/>
            <a:ext cx="2144626" cy="400110"/>
          </a:xfrm>
          <a:prstGeom prst="rect">
            <a:avLst/>
          </a:prstGeom>
          <a:noFill/>
        </p:spPr>
        <p:txBody>
          <a:bodyPr wrap="none" rtlCol="0">
            <a:spAutoFit/>
          </a:bodyPr>
          <a:lstStyle/>
          <a:p>
            <a:r>
              <a:rPr kumimoji="1" lang="en-US" altLang="ja-JP" sz="2000" i="1" dirty="0" err="1" smtClean="0">
                <a:solidFill>
                  <a:srgbClr val="002060"/>
                </a:solidFill>
              </a:rPr>
              <a:t>E</a:t>
            </a:r>
            <a:r>
              <a:rPr kumimoji="1" lang="en-US" altLang="ja-JP" sz="2000" baseline="-25000" dirty="0" err="1" smtClean="0">
                <a:solidFill>
                  <a:srgbClr val="002060"/>
                </a:solidFill>
              </a:rPr>
              <a:t>g</a:t>
            </a:r>
            <a:r>
              <a:rPr kumimoji="1" lang="en-US" altLang="ja-JP" sz="2000" dirty="0" smtClean="0">
                <a:solidFill>
                  <a:srgbClr val="002060"/>
                </a:solidFill>
              </a:rPr>
              <a:t> (</a:t>
            </a:r>
            <a:r>
              <a:rPr kumimoji="1" lang="en-US" altLang="ja-JP" sz="2000" dirty="0" err="1" smtClean="0">
                <a:solidFill>
                  <a:srgbClr val="002060"/>
                </a:solidFill>
              </a:rPr>
              <a:t>cond</a:t>
            </a:r>
            <a:r>
              <a:rPr kumimoji="1" lang="en-US" altLang="ja-JP" sz="2000" dirty="0" smtClean="0">
                <a:solidFill>
                  <a:srgbClr val="002060"/>
                </a:solidFill>
              </a:rPr>
              <a:t>) = 0.24 </a:t>
            </a:r>
            <a:r>
              <a:rPr kumimoji="1" lang="en-US" altLang="ja-JP" sz="2000" dirty="0" err="1" smtClean="0">
                <a:solidFill>
                  <a:srgbClr val="002060"/>
                </a:solidFill>
              </a:rPr>
              <a:t>eV</a:t>
            </a:r>
            <a:endParaRPr kumimoji="1" lang="ja-JP" altLang="en-US" sz="2000" dirty="0">
              <a:solidFill>
                <a:srgbClr val="002060"/>
              </a:solidFill>
            </a:endParaRPr>
          </a:p>
        </p:txBody>
      </p:sp>
      <p:sp>
        <p:nvSpPr>
          <p:cNvPr id="18" name="テキスト ボックス 17"/>
          <p:cNvSpPr txBox="1"/>
          <p:nvPr/>
        </p:nvSpPr>
        <p:spPr>
          <a:xfrm>
            <a:off x="611560" y="260648"/>
            <a:ext cx="3469219" cy="461665"/>
          </a:xfrm>
          <a:prstGeom prst="rect">
            <a:avLst/>
          </a:prstGeom>
          <a:noFill/>
        </p:spPr>
        <p:txBody>
          <a:bodyPr wrap="none" rtlCol="0">
            <a:spAutoFit/>
          </a:bodyPr>
          <a:lstStyle/>
          <a:p>
            <a:r>
              <a:rPr kumimoji="1" lang="en-US" altLang="ja-JP" sz="2400" dirty="0" smtClean="0">
                <a:solidFill>
                  <a:srgbClr val="FF0000"/>
                </a:solidFill>
              </a:rPr>
              <a:t>A[Ni(</a:t>
            </a:r>
            <a:r>
              <a:rPr kumimoji="1" lang="en-US" altLang="ja-JP" sz="2400" dirty="0" err="1" smtClean="0">
                <a:solidFill>
                  <a:srgbClr val="FF0000"/>
                </a:solidFill>
              </a:rPr>
              <a:t>dmit</a:t>
            </a:r>
            <a:r>
              <a:rPr kumimoji="1" lang="en-US" altLang="ja-JP" sz="2400" dirty="0" smtClean="0">
                <a:solidFill>
                  <a:srgbClr val="FF0000"/>
                </a:solidFill>
              </a:rPr>
              <a:t>)</a:t>
            </a:r>
            <a:r>
              <a:rPr kumimoji="1" lang="en-US" altLang="ja-JP" sz="2400" baseline="-25000" dirty="0" smtClean="0">
                <a:solidFill>
                  <a:srgbClr val="FF0000"/>
                </a:solidFill>
              </a:rPr>
              <a:t>2</a:t>
            </a:r>
            <a:r>
              <a:rPr kumimoji="1" lang="en-US" altLang="ja-JP" sz="2400" dirty="0" smtClean="0">
                <a:solidFill>
                  <a:srgbClr val="FF0000"/>
                </a:solidFill>
              </a:rPr>
              <a:t>]</a:t>
            </a:r>
            <a:r>
              <a:rPr kumimoji="1" lang="en-US" altLang="ja-JP" sz="2400" baseline="-25000" dirty="0" smtClean="0">
                <a:solidFill>
                  <a:srgbClr val="FF0000"/>
                </a:solidFill>
              </a:rPr>
              <a:t>2</a:t>
            </a:r>
            <a:r>
              <a:rPr kumimoji="1" lang="en-US" altLang="ja-JP" sz="2400" dirty="0" smtClean="0">
                <a:solidFill>
                  <a:srgbClr val="FF0000"/>
                </a:solidFill>
              </a:rPr>
              <a:t> 	Conduction</a:t>
            </a:r>
            <a:endParaRPr kumimoji="1" lang="ja-JP" altLang="en-US" sz="2400" dirty="0">
              <a:solidFill>
                <a:srgbClr val="FF0000"/>
              </a:solidFill>
            </a:endParaRPr>
          </a:p>
        </p:txBody>
      </p:sp>
      <p:graphicFrame>
        <p:nvGraphicFramePr>
          <p:cNvPr id="11" name="オブジェクト 10"/>
          <p:cNvGraphicFramePr>
            <a:graphicFrameLocks noChangeAspect="1"/>
          </p:cNvGraphicFramePr>
          <p:nvPr>
            <p:extLst>
              <p:ext uri="{D42A27DB-BD31-4B8C-83A1-F6EECF244321}">
                <p14:modId xmlns:p14="http://schemas.microsoft.com/office/powerpoint/2010/main" xmlns="" val="795848882"/>
              </p:ext>
            </p:extLst>
          </p:nvPr>
        </p:nvGraphicFramePr>
        <p:xfrm>
          <a:off x="5436096" y="1229264"/>
          <a:ext cx="3316288" cy="646112"/>
        </p:xfrm>
        <a:graphic>
          <a:graphicData uri="http://schemas.openxmlformats.org/presentationml/2006/ole">
            <p:oleObj spid="_x0000_s25710" name="CS ChemDraw Drawing" r:id="rId3" imgW="2785548" imgH="543668" progId="">
              <p:embed/>
            </p:oleObj>
          </a:graphicData>
        </a:graphic>
      </p:graphicFrame>
      <p:sp>
        <p:nvSpPr>
          <p:cNvPr id="13" name="テキスト ボックス 12"/>
          <p:cNvSpPr txBox="1"/>
          <p:nvPr/>
        </p:nvSpPr>
        <p:spPr>
          <a:xfrm>
            <a:off x="6876438" y="1835908"/>
            <a:ext cx="621305" cy="400110"/>
          </a:xfrm>
          <a:prstGeom prst="rect">
            <a:avLst/>
          </a:prstGeom>
          <a:noFill/>
        </p:spPr>
        <p:txBody>
          <a:bodyPr wrap="square" rtlCol="0">
            <a:spAutoFit/>
          </a:bodyPr>
          <a:lstStyle/>
          <a:p>
            <a:r>
              <a:rPr kumimoji="1" lang="en-US" altLang="ja-JP" sz="2000" dirty="0" smtClean="0">
                <a:solidFill>
                  <a:srgbClr val="FF0000"/>
                </a:solidFill>
              </a:rPr>
              <a:t>MV</a:t>
            </a:r>
            <a:endParaRPr kumimoji="1" lang="ja-JP" altLang="en-US" sz="2000" dirty="0">
              <a:solidFill>
                <a:srgbClr val="FF0000"/>
              </a:solidFill>
            </a:endParaRPr>
          </a:p>
        </p:txBody>
      </p:sp>
      <p:sp>
        <p:nvSpPr>
          <p:cNvPr id="24" name="テキスト ボックス 23"/>
          <p:cNvSpPr txBox="1"/>
          <p:nvPr/>
        </p:nvSpPr>
        <p:spPr>
          <a:xfrm>
            <a:off x="6444208" y="1229045"/>
            <a:ext cx="413896" cy="646331"/>
          </a:xfrm>
          <a:prstGeom prst="rect">
            <a:avLst/>
          </a:prstGeom>
          <a:noFill/>
        </p:spPr>
        <p:txBody>
          <a:bodyPr wrap="none" rtlCol="0">
            <a:spAutoFit/>
          </a:bodyPr>
          <a:lstStyle/>
          <a:p>
            <a:r>
              <a:rPr kumimoji="1" lang="en-US" altLang="ja-JP" sz="3600" dirty="0" smtClean="0">
                <a:solidFill>
                  <a:srgbClr val="FF0000"/>
                </a:solidFill>
              </a:rPr>
              <a:t>+</a:t>
            </a:r>
            <a:endParaRPr kumimoji="1" lang="ja-JP" altLang="en-US" sz="3600" dirty="0">
              <a:solidFill>
                <a:srgbClr val="FF0000"/>
              </a:solidFill>
            </a:endParaRPr>
          </a:p>
        </p:txBody>
      </p:sp>
      <p:sp>
        <p:nvSpPr>
          <p:cNvPr id="28" name="テキスト ボックス 27"/>
          <p:cNvSpPr txBox="1"/>
          <p:nvPr/>
        </p:nvSpPr>
        <p:spPr>
          <a:xfrm>
            <a:off x="7431097" y="1229045"/>
            <a:ext cx="309255" cy="669483"/>
          </a:xfrm>
          <a:prstGeom prst="rect">
            <a:avLst/>
          </a:prstGeom>
          <a:noFill/>
        </p:spPr>
        <p:txBody>
          <a:bodyPr wrap="square" rtlCol="0">
            <a:spAutoFit/>
          </a:bodyPr>
          <a:lstStyle/>
          <a:p>
            <a:r>
              <a:rPr kumimoji="1" lang="en-US" altLang="ja-JP" sz="3600" dirty="0" smtClean="0">
                <a:solidFill>
                  <a:srgbClr val="FF0000"/>
                </a:solidFill>
              </a:rPr>
              <a:t>+</a:t>
            </a:r>
            <a:endParaRPr kumimoji="1" lang="ja-JP" altLang="en-US" sz="3600" dirty="0">
              <a:solidFill>
                <a:srgbClr val="FF0000"/>
              </a:solidFill>
            </a:endParaRPr>
          </a:p>
        </p:txBody>
      </p:sp>
      <p:sp>
        <p:nvSpPr>
          <p:cNvPr id="15" name="テキスト ボックス 14"/>
          <p:cNvSpPr txBox="1"/>
          <p:nvPr/>
        </p:nvSpPr>
        <p:spPr>
          <a:xfrm>
            <a:off x="2339752" y="580618"/>
            <a:ext cx="1823833" cy="400110"/>
          </a:xfrm>
          <a:prstGeom prst="rect">
            <a:avLst/>
          </a:prstGeom>
          <a:noFill/>
        </p:spPr>
        <p:txBody>
          <a:bodyPr wrap="none" rtlCol="0">
            <a:spAutoFit/>
          </a:bodyPr>
          <a:lstStyle/>
          <a:p>
            <a:r>
              <a:rPr lang="ja-JP" altLang="en-US" sz="2000" dirty="0">
                <a:solidFill>
                  <a:srgbClr val="FF0000"/>
                </a:solidFill>
              </a:rPr>
              <a:t>（</a:t>
            </a:r>
            <a:r>
              <a:rPr lang="en-US" altLang="ja-JP" sz="2000" dirty="0">
                <a:solidFill>
                  <a:srgbClr val="FF0000"/>
                </a:solidFill>
              </a:rPr>
              <a:t>Single Crystal</a:t>
            </a:r>
            <a:r>
              <a:rPr lang="ja-JP" altLang="en-US" sz="2000" dirty="0">
                <a:solidFill>
                  <a:srgbClr val="FF0000"/>
                </a:solidFill>
              </a:rPr>
              <a:t>）</a:t>
            </a:r>
            <a:endParaRPr kumimoji="1" lang="ja-JP" altLang="en-US" sz="2000" dirty="0"/>
          </a:p>
        </p:txBody>
      </p:sp>
      <p:sp>
        <p:nvSpPr>
          <p:cNvPr id="29" name="テキスト ボックス 28"/>
          <p:cNvSpPr txBox="1"/>
          <p:nvPr/>
        </p:nvSpPr>
        <p:spPr>
          <a:xfrm>
            <a:off x="5029224" y="178887"/>
            <a:ext cx="3922356" cy="523220"/>
          </a:xfrm>
          <a:prstGeom prst="rect">
            <a:avLst/>
          </a:prstGeom>
          <a:solidFill>
            <a:srgbClr val="FF0000"/>
          </a:solidFill>
        </p:spPr>
        <p:txBody>
          <a:bodyPr wrap="none" rtlCol="0">
            <a:spAutoFit/>
          </a:bodyPr>
          <a:lstStyle/>
          <a:p>
            <a:r>
              <a:rPr kumimoji="1" lang="en-US" altLang="ja-JP" sz="2800" b="1" dirty="0" smtClean="0">
                <a:solidFill>
                  <a:schemeClr val="bg1"/>
                </a:solidFill>
              </a:rPr>
              <a:t>Ground state = insulating</a:t>
            </a:r>
          </a:p>
        </p:txBody>
      </p:sp>
      <p:cxnSp>
        <p:nvCxnSpPr>
          <p:cNvPr id="31" name="直線コネクタ 30"/>
          <p:cNvCxnSpPr/>
          <p:nvPr/>
        </p:nvCxnSpPr>
        <p:spPr>
          <a:xfrm>
            <a:off x="4355976" y="1229045"/>
            <a:ext cx="0" cy="5472411"/>
          </a:xfrm>
          <a:prstGeom prst="line">
            <a:avLst/>
          </a:prstGeom>
          <a:ln>
            <a:solidFill>
              <a:schemeClr val="tx1"/>
            </a:solidFill>
            <a:prstDash val="lgDashDot"/>
          </a:ln>
        </p:spPr>
        <p:style>
          <a:lnRef idx="1">
            <a:schemeClr val="accent1"/>
          </a:lnRef>
          <a:fillRef idx="0">
            <a:schemeClr val="accent1"/>
          </a:fillRef>
          <a:effectRef idx="0">
            <a:schemeClr val="accent1"/>
          </a:effectRef>
          <a:fontRef idx="minor">
            <a:schemeClr val="tx1"/>
          </a:fontRef>
        </p:style>
      </p:cxnSp>
      <p:sp>
        <p:nvSpPr>
          <p:cNvPr id="34" name="テキスト ボックス 33"/>
          <p:cNvSpPr txBox="1"/>
          <p:nvPr/>
        </p:nvSpPr>
        <p:spPr>
          <a:xfrm>
            <a:off x="754203" y="629980"/>
            <a:ext cx="1586460" cy="400110"/>
          </a:xfrm>
          <a:prstGeom prst="rect">
            <a:avLst/>
          </a:prstGeom>
          <a:noFill/>
        </p:spPr>
        <p:txBody>
          <a:bodyPr wrap="none" rtlCol="0">
            <a:spAutoFit/>
          </a:bodyPr>
          <a:lstStyle/>
          <a:p>
            <a:r>
              <a:rPr kumimoji="1" lang="en-US" altLang="ja-JP" sz="2000" dirty="0" smtClean="0"/>
              <a:t>(A = BPY, MV)</a:t>
            </a:r>
            <a:endParaRPr kumimoji="1" lang="ja-JP" altLang="en-US" sz="2000" dirty="0"/>
          </a:p>
        </p:txBody>
      </p:sp>
      <p:graphicFrame>
        <p:nvGraphicFramePr>
          <p:cNvPr id="35" name="オブジェクト 34"/>
          <p:cNvGraphicFramePr>
            <a:graphicFrameLocks noChangeAspect="1"/>
          </p:cNvGraphicFramePr>
          <p:nvPr>
            <p:extLst>
              <p:ext uri="{D42A27DB-BD31-4B8C-83A1-F6EECF244321}">
                <p14:modId xmlns:p14="http://schemas.microsoft.com/office/powerpoint/2010/main" xmlns="" val="1017542773"/>
              </p:ext>
            </p:extLst>
          </p:nvPr>
        </p:nvGraphicFramePr>
        <p:xfrm>
          <a:off x="1263579" y="1502351"/>
          <a:ext cx="2216150" cy="1560512"/>
        </p:xfrm>
        <a:graphic>
          <a:graphicData uri="http://schemas.openxmlformats.org/presentationml/2006/ole">
            <p:oleObj spid="_x0000_s25711" name="CS ChemDraw Drawing" r:id="rId4" imgW="1963937" imgH="1381868" progId="">
              <p:embed/>
            </p:oleObj>
          </a:graphicData>
        </a:graphic>
      </p:graphicFrame>
      <p:pic>
        <p:nvPicPr>
          <p:cNvPr id="7200" name="Picture 3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803070" y="2478416"/>
            <a:ext cx="4219012" cy="29668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0" name="テキスト ボックス 39"/>
          <p:cNvSpPr txBox="1"/>
          <p:nvPr/>
        </p:nvSpPr>
        <p:spPr>
          <a:xfrm>
            <a:off x="5366889" y="2708920"/>
            <a:ext cx="2260491" cy="707886"/>
          </a:xfrm>
          <a:prstGeom prst="rect">
            <a:avLst/>
          </a:prstGeom>
          <a:noFill/>
        </p:spPr>
        <p:txBody>
          <a:bodyPr wrap="none" rtlCol="0">
            <a:spAutoFit/>
          </a:bodyPr>
          <a:lstStyle/>
          <a:p>
            <a:r>
              <a:rPr kumimoji="1" lang="en-US" altLang="ja-JP" sz="2000" i="1" dirty="0" err="1" smtClean="0"/>
              <a:t>E</a:t>
            </a:r>
            <a:r>
              <a:rPr kumimoji="1" lang="en-US" altLang="ja-JP" sz="2000" baseline="-25000" dirty="0" err="1" smtClean="0"/>
              <a:t>a</a:t>
            </a:r>
            <a:r>
              <a:rPr kumimoji="1" lang="en-US" altLang="ja-JP" sz="2000" dirty="0" smtClean="0"/>
              <a:t> = 0.28 </a:t>
            </a:r>
            <a:r>
              <a:rPr kumimoji="1" lang="en-US" altLang="ja-JP" sz="2000" dirty="0" err="1" smtClean="0"/>
              <a:t>eV</a:t>
            </a:r>
            <a:endParaRPr kumimoji="1" lang="en-US" altLang="ja-JP" sz="2000" dirty="0" smtClean="0"/>
          </a:p>
          <a:p>
            <a:r>
              <a:rPr lang="en-US" altLang="ja-JP" sz="2000" dirty="0" smtClean="0"/>
              <a:t>(</a:t>
            </a:r>
            <a:r>
              <a:rPr lang="en-US" altLang="ja-JP" sz="2000" i="1" dirty="0" err="1" smtClean="0">
                <a:latin typeface="Symbol" pitchFamily="18" charset="2"/>
              </a:rPr>
              <a:t>r</a:t>
            </a:r>
            <a:r>
              <a:rPr lang="en-US" altLang="ja-JP" sz="2000" baseline="-25000" dirty="0" err="1" smtClean="0"/>
              <a:t>RT</a:t>
            </a:r>
            <a:r>
              <a:rPr lang="en-US" altLang="ja-JP" sz="2000" dirty="0" smtClean="0"/>
              <a:t> = 2×10</a:t>
            </a:r>
            <a:r>
              <a:rPr lang="en-US" altLang="ja-JP" sz="2000" baseline="30000" dirty="0" smtClean="0"/>
              <a:t>5</a:t>
            </a:r>
            <a:r>
              <a:rPr lang="en-US" altLang="ja-JP" sz="2000" dirty="0" smtClean="0"/>
              <a:t> </a:t>
            </a:r>
            <a:r>
              <a:rPr lang="en-US" altLang="ja-JP" sz="2000" dirty="0" smtClean="0">
                <a:latin typeface="Symbol" pitchFamily="18" charset="2"/>
              </a:rPr>
              <a:t>W</a:t>
            </a:r>
            <a:r>
              <a:rPr lang="en-US" altLang="ja-JP" sz="2000" dirty="0" smtClean="0"/>
              <a:t> cm)</a:t>
            </a:r>
            <a:endParaRPr lang="en-US" altLang="ja-JP" sz="2000" dirty="0"/>
          </a:p>
        </p:txBody>
      </p:sp>
      <p:sp>
        <p:nvSpPr>
          <p:cNvPr id="5" name="テキスト ボックス 4"/>
          <p:cNvSpPr txBox="1"/>
          <p:nvPr/>
        </p:nvSpPr>
        <p:spPr>
          <a:xfrm>
            <a:off x="971600" y="6218540"/>
            <a:ext cx="2476768" cy="400110"/>
          </a:xfrm>
          <a:prstGeom prst="rect">
            <a:avLst/>
          </a:prstGeom>
          <a:noFill/>
        </p:spPr>
        <p:txBody>
          <a:bodyPr wrap="none" rtlCol="0">
            <a:spAutoFit/>
          </a:bodyPr>
          <a:lstStyle/>
          <a:p>
            <a:r>
              <a:rPr lang="en-US" altLang="ja-JP" sz="2000" i="1" dirty="0">
                <a:solidFill>
                  <a:srgbClr val="002060"/>
                </a:solidFill>
              </a:rPr>
              <a:t>c</a:t>
            </a:r>
            <a:r>
              <a:rPr kumimoji="1" lang="en-US" altLang="ja-JP" sz="2000" i="1" dirty="0" smtClean="0">
                <a:solidFill>
                  <a:srgbClr val="002060"/>
                </a:solidFill>
              </a:rPr>
              <a:t>f. </a:t>
            </a:r>
            <a:r>
              <a:rPr kumimoji="1" lang="en-US" altLang="ja-JP" sz="2000" i="1" dirty="0" err="1" smtClean="0">
                <a:solidFill>
                  <a:srgbClr val="002060"/>
                </a:solidFill>
              </a:rPr>
              <a:t>E</a:t>
            </a:r>
            <a:r>
              <a:rPr kumimoji="1" lang="en-US" altLang="ja-JP" sz="2000" baseline="-25000" dirty="0" err="1" smtClean="0">
                <a:solidFill>
                  <a:srgbClr val="002060"/>
                </a:solidFill>
              </a:rPr>
              <a:t>g</a:t>
            </a:r>
            <a:r>
              <a:rPr kumimoji="1" lang="en-US" altLang="ja-JP" sz="2000" dirty="0" smtClean="0">
                <a:solidFill>
                  <a:srgbClr val="002060"/>
                </a:solidFill>
              </a:rPr>
              <a:t> (band) </a:t>
            </a:r>
            <a:r>
              <a:rPr kumimoji="1" lang="en-US" altLang="ja-JP" sz="2000" dirty="0" smtClean="0">
                <a:solidFill>
                  <a:srgbClr val="002060"/>
                </a:solidFill>
                <a:latin typeface="Arial" pitchFamily="34" charset="0"/>
                <a:cs typeface="Arial" pitchFamily="34" charset="0"/>
              </a:rPr>
              <a:t>~</a:t>
            </a:r>
            <a:r>
              <a:rPr kumimoji="1" lang="en-US" altLang="ja-JP" sz="2000" dirty="0" smtClean="0">
                <a:solidFill>
                  <a:srgbClr val="002060"/>
                </a:solidFill>
              </a:rPr>
              <a:t> 0.06 </a:t>
            </a:r>
            <a:r>
              <a:rPr kumimoji="1" lang="en-US" altLang="ja-JP" sz="2000" dirty="0" err="1" smtClean="0">
                <a:solidFill>
                  <a:srgbClr val="002060"/>
                </a:solidFill>
              </a:rPr>
              <a:t>eV</a:t>
            </a:r>
            <a:endParaRPr kumimoji="1" lang="ja-JP" altLang="en-US" sz="2000" dirty="0">
              <a:solidFill>
                <a:srgbClr val="002060"/>
              </a:solidFill>
            </a:endParaRPr>
          </a:p>
        </p:txBody>
      </p:sp>
      <p:sp>
        <p:nvSpPr>
          <p:cNvPr id="32" name="テキスト ボックス 31"/>
          <p:cNvSpPr txBox="1"/>
          <p:nvPr/>
        </p:nvSpPr>
        <p:spPr>
          <a:xfrm>
            <a:off x="5811749" y="5834994"/>
            <a:ext cx="2144626" cy="400110"/>
          </a:xfrm>
          <a:prstGeom prst="rect">
            <a:avLst/>
          </a:prstGeom>
          <a:noFill/>
        </p:spPr>
        <p:txBody>
          <a:bodyPr wrap="none" rtlCol="0">
            <a:spAutoFit/>
          </a:bodyPr>
          <a:lstStyle/>
          <a:p>
            <a:r>
              <a:rPr kumimoji="1" lang="en-US" altLang="ja-JP" sz="2000" i="1" dirty="0" err="1" smtClean="0">
                <a:solidFill>
                  <a:srgbClr val="FF0000"/>
                </a:solidFill>
              </a:rPr>
              <a:t>E</a:t>
            </a:r>
            <a:r>
              <a:rPr kumimoji="1" lang="en-US" altLang="ja-JP" sz="2000" baseline="-25000" dirty="0" err="1" smtClean="0">
                <a:solidFill>
                  <a:srgbClr val="FF0000"/>
                </a:solidFill>
              </a:rPr>
              <a:t>g</a:t>
            </a:r>
            <a:r>
              <a:rPr kumimoji="1" lang="en-US" altLang="ja-JP" sz="2000" dirty="0" smtClean="0">
                <a:solidFill>
                  <a:srgbClr val="FF0000"/>
                </a:solidFill>
              </a:rPr>
              <a:t> (</a:t>
            </a:r>
            <a:r>
              <a:rPr kumimoji="1" lang="en-US" altLang="ja-JP" sz="2000" dirty="0" err="1" smtClean="0">
                <a:solidFill>
                  <a:srgbClr val="FF0000"/>
                </a:solidFill>
              </a:rPr>
              <a:t>cond</a:t>
            </a:r>
            <a:r>
              <a:rPr kumimoji="1" lang="en-US" altLang="ja-JP" sz="2000" dirty="0" smtClean="0">
                <a:solidFill>
                  <a:srgbClr val="FF0000"/>
                </a:solidFill>
              </a:rPr>
              <a:t>) = 0.56 </a:t>
            </a:r>
            <a:r>
              <a:rPr kumimoji="1" lang="en-US" altLang="ja-JP" sz="2000" dirty="0" err="1" smtClean="0">
                <a:solidFill>
                  <a:srgbClr val="FF0000"/>
                </a:solidFill>
              </a:rPr>
              <a:t>eV</a:t>
            </a:r>
            <a:endParaRPr kumimoji="1" lang="ja-JP" altLang="en-US" sz="2000" dirty="0">
              <a:solidFill>
                <a:srgbClr val="FF0000"/>
              </a:solidFill>
            </a:endParaRPr>
          </a:p>
        </p:txBody>
      </p:sp>
      <p:sp>
        <p:nvSpPr>
          <p:cNvPr id="39" name="テキスト ボックス 38"/>
          <p:cNvSpPr txBox="1"/>
          <p:nvPr/>
        </p:nvSpPr>
        <p:spPr>
          <a:xfrm>
            <a:off x="5530987" y="6160133"/>
            <a:ext cx="2476768" cy="400110"/>
          </a:xfrm>
          <a:prstGeom prst="rect">
            <a:avLst/>
          </a:prstGeom>
          <a:noFill/>
        </p:spPr>
        <p:txBody>
          <a:bodyPr wrap="none" rtlCol="0">
            <a:spAutoFit/>
          </a:bodyPr>
          <a:lstStyle/>
          <a:p>
            <a:r>
              <a:rPr lang="en-US" altLang="ja-JP" sz="2000" i="1" dirty="0">
                <a:solidFill>
                  <a:srgbClr val="FF0000"/>
                </a:solidFill>
              </a:rPr>
              <a:t>c</a:t>
            </a:r>
            <a:r>
              <a:rPr kumimoji="1" lang="en-US" altLang="ja-JP" sz="2000" i="1" dirty="0" smtClean="0">
                <a:solidFill>
                  <a:srgbClr val="FF0000"/>
                </a:solidFill>
              </a:rPr>
              <a:t>f. </a:t>
            </a:r>
            <a:r>
              <a:rPr kumimoji="1" lang="en-US" altLang="ja-JP" sz="2000" i="1" dirty="0" err="1" smtClean="0">
                <a:solidFill>
                  <a:srgbClr val="FF0000"/>
                </a:solidFill>
              </a:rPr>
              <a:t>E</a:t>
            </a:r>
            <a:r>
              <a:rPr kumimoji="1" lang="en-US" altLang="ja-JP" sz="2000" baseline="-25000" dirty="0" err="1" smtClean="0">
                <a:solidFill>
                  <a:srgbClr val="FF0000"/>
                </a:solidFill>
              </a:rPr>
              <a:t>g</a:t>
            </a:r>
            <a:r>
              <a:rPr kumimoji="1" lang="en-US" altLang="ja-JP" sz="2000" dirty="0" smtClean="0">
                <a:solidFill>
                  <a:srgbClr val="FF0000"/>
                </a:solidFill>
              </a:rPr>
              <a:t> (band) </a:t>
            </a:r>
            <a:r>
              <a:rPr kumimoji="1" lang="en-US" altLang="ja-JP" sz="2000" dirty="0" smtClean="0">
                <a:solidFill>
                  <a:srgbClr val="FF0000"/>
                </a:solidFill>
                <a:latin typeface="Arial" pitchFamily="34" charset="0"/>
                <a:cs typeface="Arial" pitchFamily="34" charset="0"/>
              </a:rPr>
              <a:t>~</a:t>
            </a:r>
            <a:r>
              <a:rPr kumimoji="1" lang="en-US" altLang="ja-JP" sz="2000" dirty="0" smtClean="0">
                <a:solidFill>
                  <a:srgbClr val="FF0000"/>
                </a:solidFill>
              </a:rPr>
              <a:t> 0.05 </a:t>
            </a:r>
            <a:r>
              <a:rPr kumimoji="1" lang="en-US" altLang="ja-JP" sz="2000" dirty="0" err="1" smtClean="0">
                <a:solidFill>
                  <a:srgbClr val="FF0000"/>
                </a:solidFill>
              </a:rPr>
              <a:t>eV</a:t>
            </a:r>
            <a:endParaRPr kumimoji="1" lang="ja-JP" altLang="en-US" sz="2000" dirty="0">
              <a:solidFill>
                <a:srgbClr val="FF0000"/>
              </a:solidFill>
            </a:endParaRPr>
          </a:p>
        </p:txBody>
      </p:sp>
      <p:pic>
        <p:nvPicPr>
          <p:cNvPr id="7775" name="Picture 607"/>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179512" y="3337668"/>
            <a:ext cx="3767980" cy="21075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テキスト ボックス 1"/>
          <p:cNvSpPr txBox="1"/>
          <p:nvPr/>
        </p:nvSpPr>
        <p:spPr>
          <a:xfrm>
            <a:off x="1102279" y="3083056"/>
            <a:ext cx="1787605" cy="707886"/>
          </a:xfrm>
          <a:prstGeom prst="rect">
            <a:avLst/>
          </a:prstGeom>
          <a:noFill/>
        </p:spPr>
        <p:txBody>
          <a:bodyPr wrap="none" rtlCol="0">
            <a:spAutoFit/>
          </a:bodyPr>
          <a:lstStyle/>
          <a:p>
            <a:r>
              <a:rPr kumimoji="1" lang="en-US" altLang="ja-JP" sz="2000" i="1" dirty="0" err="1" smtClean="0"/>
              <a:t>E</a:t>
            </a:r>
            <a:r>
              <a:rPr kumimoji="1" lang="en-US" altLang="ja-JP" sz="2000" baseline="-25000" dirty="0" err="1" smtClean="0"/>
              <a:t>a</a:t>
            </a:r>
            <a:r>
              <a:rPr kumimoji="1" lang="en-US" altLang="ja-JP" sz="2000" dirty="0" smtClean="0"/>
              <a:t> = 0.12 </a:t>
            </a:r>
            <a:r>
              <a:rPr kumimoji="1" lang="en-US" altLang="ja-JP" sz="2000" dirty="0" err="1" smtClean="0"/>
              <a:t>eV</a:t>
            </a:r>
            <a:endParaRPr kumimoji="1" lang="en-US" altLang="ja-JP" sz="2000" dirty="0" smtClean="0"/>
          </a:p>
          <a:p>
            <a:r>
              <a:rPr lang="en-US" altLang="ja-JP" sz="2000" dirty="0" smtClean="0"/>
              <a:t>(</a:t>
            </a:r>
            <a:r>
              <a:rPr lang="en-US" altLang="ja-JP" sz="2000" i="1" dirty="0" err="1">
                <a:latin typeface="Symbol" pitchFamily="18" charset="2"/>
              </a:rPr>
              <a:t>r</a:t>
            </a:r>
            <a:r>
              <a:rPr lang="en-US" altLang="ja-JP" sz="2000" baseline="-25000" dirty="0" err="1"/>
              <a:t>RT</a:t>
            </a:r>
            <a:r>
              <a:rPr lang="en-US" altLang="ja-JP" sz="2000" dirty="0"/>
              <a:t> = 63 </a:t>
            </a:r>
            <a:r>
              <a:rPr lang="en-US" altLang="ja-JP" sz="2000" dirty="0">
                <a:latin typeface="Symbol" pitchFamily="18" charset="2"/>
              </a:rPr>
              <a:t>W</a:t>
            </a:r>
            <a:r>
              <a:rPr lang="en-US" altLang="ja-JP" sz="2000" dirty="0"/>
              <a:t> cm</a:t>
            </a:r>
            <a:r>
              <a:rPr lang="en-US" altLang="ja-JP" sz="2000" dirty="0" smtClean="0"/>
              <a:t>)</a:t>
            </a:r>
            <a:endParaRPr lang="en-US" altLang="ja-JP" sz="2000" dirty="0"/>
          </a:p>
        </p:txBody>
      </p:sp>
      <p:sp>
        <p:nvSpPr>
          <p:cNvPr id="3" name="テキスト ボックス 2"/>
          <p:cNvSpPr txBox="1"/>
          <p:nvPr/>
        </p:nvSpPr>
        <p:spPr>
          <a:xfrm>
            <a:off x="2934569" y="4022113"/>
            <a:ext cx="2909130" cy="369332"/>
          </a:xfrm>
          <a:prstGeom prst="rect">
            <a:avLst/>
          </a:prstGeom>
          <a:solidFill>
            <a:srgbClr val="FF0000"/>
          </a:solidFill>
        </p:spPr>
        <p:txBody>
          <a:bodyPr wrap="none" rtlCol="0">
            <a:spAutoFit/>
          </a:bodyPr>
          <a:lstStyle/>
          <a:p>
            <a:r>
              <a:rPr kumimoji="1" lang="en-US" altLang="ja-JP" dirty="0" smtClean="0">
                <a:solidFill>
                  <a:schemeClr val="bg1"/>
                </a:solidFill>
              </a:rPr>
              <a:t>Thermally activated behavior</a:t>
            </a:r>
            <a:endParaRPr kumimoji="1" lang="ja-JP" altLang="en-US" dirty="0">
              <a:solidFill>
                <a:schemeClr val="bg1"/>
              </a:solidFill>
            </a:endParaRPr>
          </a:p>
        </p:txBody>
      </p:sp>
      <p:sp>
        <p:nvSpPr>
          <p:cNvPr id="6" name="テキスト ボックス 5"/>
          <p:cNvSpPr txBox="1"/>
          <p:nvPr/>
        </p:nvSpPr>
        <p:spPr>
          <a:xfrm>
            <a:off x="3821214" y="1030090"/>
            <a:ext cx="1069524" cy="461665"/>
          </a:xfrm>
          <a:prstGeom prst="rect">
            <a:avLst/>
          </a:prstGeom>
          <a:solidFill>
            <a:schemeClr val="tx1"/>
          </a:solidFill>
        </p:spPr>
        <p:txBody>
          <a:bodyPr wrap="none" rtlCol="0">
            <a:spAutoFit/>
          </a:bodyPr>
          <a:lstStyle/>
          <a:p>
            <a:r>
              <a:rPr lang="ja-JP" altLang="en-US" sz="2400" b="1" dirty="0">
                <a:solidFill>
                  <a:schemeClr val="bg1"/>
                </a:solidFill>
              </a:rPr>
              <a:t>（</a:t>
            </a:r>
            <a:r>
              <a:rPr lang="en-US" altLang="ja-JP" sz="2400" b="1" dirty="0">
                <a:solidFill>
                  <a:schemeClr val="bg1"/>
                </a:solidFill>
              </a:rPr>
              <a:t>dark</a:t>
            </a:r>
            <a:r>
              <a:rPr lang="ja-JP" altLang="en-US" sz="2400" b="1" dirty="0" smtClean="0">
                <a:solidFill>
                  <a:schemeClr val="bg1"/>
                </a:solidFill>
              </a:rPr>
              <a:t>）</a:t>
            </a:r>
            <a:endParaRPr lang="ja-JP" altLang="en-US" sz="2400" b="1" dirty="0">
              <a:solidFill>
                <a:schemeClr val="bg1"/>
              </a:solidFill>
            </a:endParaRPr>
          </a:p>
        </p:txBody>
      </p:sp>
    </p:spTree>
    <p:extLst>
      <p:ext uri="{BB962C8B-B14F-4D97-AF65-F5344CB8AC3E}">
        <p14:creationId xmlns:p14="http://schemas.microsoft.com/office/powerpoint/2010/main" xmlns="" val="421037366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p:cNvSpPr txBox="1"/>
          <p:nvPr/>
        </p:nvSpPr>
        <p:spPr>
          <a:xfrm>
            <a:off x="2354605" y="209693"/>
            <a:ext cx="1864613" cy="461665"/>
          </a:xfrm>
          <a:prstGeom prst="rect">
            <a:avLst/>
          </a:prstGeom>
          <a:noFill/>
        </p:spPr>
        <p:txBody>
          <a:bodyPr wrap="none" rtlCol="0">
            <a:spAutoFit/>
          </a:bodyPr>
          <a:lstStyle/>
          <a:p>
            <a:r>
              <a:rPr kumimoji="1" lang="en-US" altLang="ja-JP" sz="2400" dirty="0" smtClean="0">
                <a:solidFill>
                  <a:srgbClr val="FF0000"/>
                </a:solidFill>
              </a:rPr>
              <a:t>A[Ni(</a:t>
            </a:r>
            <a:r>
              <a:rPr kumimoji="1" lang="en-US" altLang="ja-JP" sz="2400" dirty="0" err="1" smtClean="0">
                <a:solidFill>
                  <a:srgbClr val="FF0000"/>
                </a:solidFill>
              </a:rPr>
              <a:t>dmit</a:t>
            </a:r>
            <a:r>
              <a:rPr kumimoji="1" lang="en-US" altLang="ja-JP" sz="2400" dirty="0" smtClean="0">
                <a:solidFill>
                  <a:srgbClr val="FF0000"/>
                </a:solidFill>
              </a:rPr>
              <a:t>)</a:t>
            </a:r>
            <a:r>
              <a:rPr kumimoji="1" lang="en-US" altLang="ja-JP" sz="2400" baseline="-25000" dirty="0" smtClean="0">
                <a:solidFill>
                  <a:srgbClr val="FF0000"/>
                </a:solidFill>
              </a:rPr>
              <a:t>2</a:t>
            </a:r>
            <a:r>
              <a:rPr kumimoji="1" lang="en-US" altLang="ja-JP" sz="2400" dirty="0" smtClean="0">
                <a:solidFill>
                  <a:srgbClr val="FF0000"/>
                </a:solidFill>
              </a:rPr>
              <a:t>]</a:t>
            </a:r>
            <a:r>
              <a:rPr kumimoji="1" lang="en-US" altLang="ja-JP" sz="2400" baseline="-25000" dirty="0" smtClean="0">
                <a:solidFill>
                  <a:srgbClr val="FF0000"/>
                </a:solidFill>
              </a:rPr>
              <a:t>2</a:t>
            </a:r>
            <a:endParaRPr kumimoji="1" lang="ja-JP" altLang="en-US" sz="2400" dirty="0">
              <a:solidFill>
                <a:srgbClr val="FF0000"/>
              </a:solidFill>
            </a:endParaRPr>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343815" y="2669432"/>
            <a:ext cx="4654328" cy="34958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 name="テキスト ボックス 21"/>
          <p:cNvSpPr txBox="1"/>
          <p:nvPr/>
        </p:nvSpPr>
        <p:spPr>
          <a:xfrm>
            <a:off x="4172185" y="691535"/>
            <a:ext cx="3797578" cy="830997"/>
          </a:xfrm>
          <a:prstGeom prst="rect">
            <a:avLst/>
          </a:prstGeom>
          <a:solidFill>
            <a:srgbClr val="0000FF"/>
          </a:solidFill>
        </p:spPr>
        <p:txBody>
          <a:bodyPr wrap="none" rtlCol="0">
            <a:spAutoFit/>
          </a:bodyPr>
          <a:lstStyle/>
          <a:p>
            <a:r>
              <a:rPr kumimoji="1" lang="en-US" altLang="ja-JP" sz="2400" b="1" dirty="0" smtClean="0">
                <a:solidFill>
                  <a:schemeClr val="bg1"/>
                </a:solidFill>
              </a:rPr>
              <a:t>Ground state = diamagnetic</a:t>
            </a:r>
          </a:p>
          <a:p>
            <a:pPr algn="ctr"/>
            <a:r>
              <a:rPr lang="en-US" altLang="ja-JP" sz="2400" b="1" dirty="0" smtClean="0">
                <a:solidFill>
                  <a:schemeClr val="bg1"/>
                </a:solidFill>
              </a:rPr>
              <a:t>(non-magnetic)</a:t>
            </a:r>
            <a:endParaRPr kumimoji="1" lang="ja-JP" altLang="en-US" sz="2400" b="1" dirty="0">
              <a:solidFill>
                <a:schemeClr val="bg1"/>
              </a:solidFill>
            </a:endParaRPr>
          </a:p>
        </p:txBody>
      </p:sp>
      <p:sp>
        <p:nvSpPr>
          <p:cNvPr id="30" name="テキスト ボックス 29"/>
          <p:cNvSpPr txBox="1"/>
          <p:nvPr/>
        </p:nvSpPr>
        <p:spPr>
          <a:xfrm>
            <a:off x="6693153" y="240470"/>
            <a:ext cx="1552541" cy="400110"/>
          </a:xfrm>
          <a:prstGeom prst="rect">
            <a:avLst/>
          </a:prstGeom>
          <a:noFill/>
        </p:spPr>
        <p:txBody>
          <a:bodyPr wrap="none" rtlCol="0">
            <a:spAutoFit/>
          </a:bodyPr>
          <a:lstStyle/>
          <a:p>
            <a:r>
              <a:rPr lang="ja-JP" altLang="en-US" sz="2000" dirty="0" smtClean="0">
                <a:solidFill>
                  <a:srgbClr val="0000FF"/>
                </a:solidFill>
              </a:rPr>
              <a:t>（</a:t>
            </a:r>
            <a:r>
              <a:rPr lang="en-US" altLang="ja-JP" sz="2000" dirty="0" err="1" smtClean="0">
                <a:solidFill>
                  <a:srgbClr val="0000FF"/>
                </a:solidFill>
              </a:rPr>
              <a:t>Polycrystal</a:t>
            </a:r>
            <a:r>
              <a:rPr lang="ja-JP" altLang="en-US" sz="2000" dirty="0">
                <a:solidFill>
                  <a:srgbClr val="0000FF"/>
                </a:solidFill>
              </a:rPr>
              <a:t>）</a:t>
            </a:r>
            <a:endParaRPr kumimoji="1" lang="ja-JP" altLang="en-US" sz="2000" dirty="0">
              <a:solidFill>
                <a:srgbClr val="0000FF"/>
              </a:solidFill>
            </a:endParaRPr>
          </a:p>
        </p:txBody>
      </p:sp>
      <p:cxnSp>
        <p:nvCxnSpPr>
          <p:cNvPr id="31" name="直線コネクタ 30"/>
          <p:cNvCxnSpPr/>
          <p:nvPr/>
        </p:nvCxnSpPr>
        <p:spPr>
          <a:xfrm>
            <a:off x="4283968" y="2324577"/>
            <a:ext cx="0" cy="3840727"/>
          </a:xfrm>
          <a:prstGeom prst="line">
            <a:avLst/>
          </a:prstGeom>
          <a:ln w="19050">
            <a:prstDash val="lgDashDot"/>
          </a:ln>
        </p:spPr>
        <p:style>
          <a:lnRef idx="1">
            <a:schemeClr val="accent1"/>
          </a:lnRef>
          <a:fillRef idx="0">
            <a:schemeClr val="accent1"/>
          </a:fillRef>
          <a:effectRef idx="0">
            <a:schemeClr val="accent1"/>
          </a:effectRef>
          <a:fontRef idx="minor">
            <a:schemeClr val="tx1"/>
          </a:fontRef>
        </p:style>
      </p:cxnSp>
      <p:sp>
        <p:nvSpPr>
          <p:cNvPr id="34" name="テキスト ボックス 33"/>
          <p:cNvSpPr txBox="1"/>
          <p:nvPr/>
        </p:nvSpPr>
        <p:spPr>
          <a:xfrm>
            <a:off x="2402264" y="671358"/>
            <a:ext cx="1586460" cy="400110"/>
          </a:xfrm>
          <a:prstGeom prst="rect">
            <a:avLst/>
          </a:prstGeom>
          <a:noFill/>
        </p:spPr>
        <p:txBody>
          <a:bodyPr wrap="none" rtlCol="0">
            <a:spAutoFit/>
          </a:bodyPr>
          <a:lstStyle/>
          <a:p>
            <a:r>
              <a:rPr kumimoji="1" lang="en-US" altLang="ja-JP" sz="2000" dirty="0" smtClean="0"/>
              <a:t>(A = BPY, MV)</a:t>
            </a:r>
            <a:endParaRPr kumimoji="1" lang="ja-JP" altLang="en-US" sz="2000" dirty="0"/>
          </a:p>
        </p:txBody>
      </p:sp>
      <p:sp>
        <p:nvSpPr>
          <p:cNvPr id="36" name="テキスト ボックス 35"/>
          <p:cNvSpPr txBox="1"/>
          <p:nvPr/>
        </p:nvSpPr>
        <p:spPr>
          <a:xfrm>
            <a:off x="6254044" y="4245897"/>
            <a:ext cx="1566454" cy="400110"/>
          </a:xfrm>
          <a:prstGeom prst="rect">
            <a:avLst/>
          </a:prstGeom>
          <a:noFill/>
        </p:spPr>
        <p:txBody>
          <a:bodyPr wrap="none" rtlCol="0">
            <a:spAutoFit/>
          </a:bodyPr>
          <a:lstStyle/>
          <a:p>
            <a:r>
              <a:rPr kumimoji="1" lang="en-US" altLang="ja-JP" sz="2000" i="1" dirty="0" smtClean="0"/>
              <a:t>J</a:t>
            </a:r>
            <a:r>
              <a:rPr kumimoji="1" lang="en-US" altLang="ja-JP" sz="2000" baseline="-25000" dirty="0" smtClean="0"/>
              <a:t>AF</a:t>
            </a:r>
            <a:r>
              <a:rPr kumimoji="1" lang="en-US" altLang="ja-JP" sz="2000" dirty="0" smtClean="0"/>
              <a:t> </a:t>
            </a:r>
            <a:r>
              <a:rPr kumimoji="1" lang="ja-JP" altLang="en-US" sz="2000" dirty="0" smtClean="0"/>
              <a:t>　～</a:t>
            </a:r>
            <a:r>
              <a:rPr kumimoji="1" lang="en-US" altLang="ja-JP" sz="2000" dirty="0" smtClean="0"/>
              <a:t> 110 K</a:t>
            </a:r>
          </a:p>
        </p:txBody>
      </p:sp>
      <p:cxnSp>
        <p:nvCxnSpPr>
          <p:cNvPr id="37" name="直線コネクタ 36"/>
          <p:cNvCxnSpPr/>
          <p:nvPr/>
        </p:nvCxnSpPr>
        <p:spPr>
          <a:xfrm>
            <a:off x="6269040" y="4307452"/>
            <a:ext cx="0" cy="2769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a:off x="6660232" y="4303710"/>
            <a:ext cx="0" cy="2769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365" name="Picture 197"/>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71735" y="2549016"/>
            <a:ext cx="3600450" cy="2136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4" name="テキスト ボックス 13"/>
          <p:cNvSpPr txBox="1"/>
          <p:nvPr/>
        </p:nvSpPr>
        <p:spPr>
          <a:xfrm>
            <a:off x="1407987" y="3388930"/>
            <a:ext cx="2803973" cy="400110"/>
          </a:xfrm>
          <a:prstGeom prst="rect">
            <a:avLst/>
          </a:prstGeom>
          <a:noFill/>
        </p:spPr>
        <p:txBody>
          <a:bodyPr wrap="none" rtlCol="0">
            <a:spAutoFit/>
          </a:bodyPr>
          <a:lstStyle/>
          <a:p>
            <a:r>
              <a:rPr kumimoji="1" lang="en-US" altLang="ja-JP" sz="2000" i="1" dirty="0" smtClean="0">
                <a:latin typeface="Symbol" pitchFamily="18" charset="2"/>
              </a:rPr>
              <a:t>c</a:t>
            </a:r>
            <a:r>
              <a:rPr kumimoji="1" lang="en-US" altLang="ja-JP" sz="2000" dirty="0" smtClean="0"/>
              <a:t> </a:t>
            </a:r>
            <a:r>
              <a:rPr kumimoji="1" lang="en-US" altLang="ja-JP" sz="2000" dirty="0" smtClean="0">
                <a:latin typeface="Symbol" pitchFamily="18" charset="2"/>
              </a:rPr>
              <a:t>~</a:t>
            </a:r>
            <a:r>
              <a:rPr kumimoji="1" lang="en-US" altLang="ja-JP" sz="2000" dirty="0" smtClean="0"/>
              <a:t> </a:t>
            </a:r>
            <a:r>
              <a:rPr lang="en-US" altLang="ja-JP" sz="2000" dirty="0">
                <a:latin typeface="Symbol" pitchFamily="18" charset="2"/>
              </a:rPr>
              <a:t>-</a:t>
            </a:r>
            <a:r>
              <a:rPr lang="en-US" altLang="ja-JP" sz="2000" dirty="0"/>
              <a:t> </a:t>
            </a:r>
            <a:r>
              <a:rPr lang="en-US" altLang="ja-JP" sz="2000" dirty="0" smtClean="0"/>
              <a:t>1 × 10</a:t>
            </a:r>
            <a:r>
              <a:rPr lang="en-US" altLang="ja-JP" sz="2000" baseline="30000" dirty="0" smtClean="0"/>
              <a:t>-3</a:t>
            </a:r>
            <a:r>
              <a:rPr lang="en-US" altLang="ja-JP" sz="2000" dirty="0" smtClean="0"/>
              <a:t> </a:t>
            </a:r>
            <a:r>
              <a:rPr lang="en-US" altLang="ja-JP" sz="2000" dirty="0"/>
              <a:t>emu mol</a:t>
            </a:r>
            <a:r>
              <a:rPr lang="en-US" altLang="ja-JP" sz="2000" baseline="30000" dirty="0"/>
              <a:t>-1</a:t>
            </a:r>
            <a:endParaRPr kumimoji="1" lang="ja-JP" altLang="en-US" sz="2000" dirty="0"/>
          </a:p>
        </p:txBody>
      </p:sp>
      <p:graphicFrame>
        <p:nvGraphicFramePr>
          <p:cNvPr id="44" name="オブジェクト 43"/>
          <p:cNvGraphicFramePr>
            <a:graphicFrameLocks noChangeAspect="1"/>
          </p:cNvGraphicFramePr>
          <p:nvPr>
            <p:extLst>
              <p:ext uri="{D42A27DB-BD31-4B8C-83A1-F6EECF244321}">
                <p14:modId xmlns:p14="http://schemas.microsoft.com/office/powerpoint/2010/main" xmlns="" val="2119830787"/>
              </p:ext>
            </p:extLst>
          </p:nvPr>
        </p:nvGraphicFramePr>
        <p:xfrm>
          <a:off x="5281044" y="1582356"/>
          <a:ext cx="3316288" cy="646112"/>
        </p:xfrm>
        <a:graphic>
          <a:graphicData uri="http://schemas.openxmlformats.org/presentationml/2006/ole">
            <p:oleObj spid="_x0000_s22782" name="CS ChemDraw Drawing" r:id="rId5" imgW="2785548" imgH="543668" progId="">
              <p:embed/>
            </p:oleObj>
          </a:graphicData>
        </a:graphic>
      </p:graphicFrame>
      <p:sp>
        <p:nvSpPr>
          <p:cNvPr id="45" name="テキスト ボックス 44"/>
          <p:cNvSpPr txBox="1"/>
          <p:nvPr/>
        </p:nvSpPr>
        <p:spPr>
          <a:xfrm>
            <a:off x="6721386" y="2189000"/>
            <a:ext cx="621305" cy="400110"/>
          </a:xfrm>
          <a:prstGeom prst="rect">
            <a:avLst/>
          </a:prstGeom>
          <a:noFill/>
        </p:spPr>
        <p:txBody>
          <a:bodyPr wrap="square" rtlCol="0">
            <a:spAutoFit/>
          </a:bodyPr>
          <a:lstStyle/>
          <a:p>
            <a:r>
              <a:rPr kumimoji="1" lang="en-US" altLang="ja-JP" sz="2000" dirty="0" smtClean="0">
                <a:solidFill>
                  <a:srgbClr val="FF0000"/>
                </a:solidFill>
              </a:rPr>
              <a:t>MV</a:t>
            </a:r>
            <a:endParaRPr kumimoji="1" lang="ja-JP" altLang="en-US" sz="2000" dirty="0">
              <a:solidFill>
                <a:srgbClr val="FF0000"/>
              </a:solidFill>
            </a:endParaRPr>
          </a:p>
        </p:txBody>
      </p:sp>
      <p:sp>
        <p:nvSpPr>
          <p:cNvPr id="46" name="テキスト ボックス 45"/>
          <p:cNvSpPr txBox="1"/>
          <p:nvPr/>
        </p:nvSpPr>
        <p:spPr>
          <a:xfrm>
            <a:off x="6307490" y="1551918"/>
            <a:ext cx="413896" cy="646331"/>
          </a:xfrm>
          <a:prstGeom prst="rect">
            <a:avLst/>
          </a:prstGeom>
          <a:noFill/>
        </p:spPr>
        <p:txBody>
          <a:bodyPr wrap="none" rtlCol="0">
            <a:spAutoFit/>
          </a:bodyPr>
          <a:lstStyle/>
          <a:p>
            <a:r>
              <a:rPr kumimoji="1" lang="en-US" altLang="ja-JP" sz="3600" dirty="0" smtClean="0">
                <a:solidFill>
                  <a:srgbClr val="FF0000"/>
                </a:solidFill>
              </a:rPr>
              <a:t>+</a:t>
            </a:r>
            <a:endParaRPr kumimoji="1" lang="ja-JP" altLang="en-US" sz="3600" dirty="0">
              <a:solidFill>
                <a:srgbClr val="FF0000"/>
              </a:solidFill>
            </a:endParaRPr>
          </a:p>
        </p:txBody>
      </p:sp>
      <p:sp>
        <p:nvSpPr>
          <p:cNvPr id="47" name="テキスト ボックス 46"/>
          <p:cNvSpPr txBox="1"/>
          <p:nvPr/>
        </p:nvSpPr>
        <p:spPr>
          <a:xfrm>
            <a:off x="7202630" y="1533273"/>
            <a:ext cx="413896" cy="646331"/>
          </a:xfrm>
          <a:prstGeom prst="rect">
            <a:avLst/>
          </a:prstGeom>
          <a:noFill/>
        </p:spPr>
        <p:txBody>
          <a:bodyPr wrap="none" rtlCol="0">
            <a:spAutoFit/>
          </a:bodyPr>
          <a:lstStyle/>
          <a:p>
            <a:r>
              <a:rPr kumimoji="1" lang="en-US" altLang="ja-JP" sz="3600" dirty="0" smtClean="0">
                <a:solidFill>
                  <a:srgbClr val="FF0000"/>
                </a:solidFill>
              </a:rPr>
              <a:t>+</a:t>
            </a:r>
            <a:endParaRPr kumimoji="1" lang="ja-JP" altLang="en-US" sz="3600" dirty="0">
              <a:solidFill>
                <a:srgbClr val="FF0000"/>
              </a:solidFill>
            </a:endParaRPr>
          </a:p>
        </p:txBody>
      </p:sp>
      <p:graphicFrame>
        <p:nvGraphicFramePr>
          <p:cNvPr id="17" name="オブジェクト 16"/>
          <p:cNvGraphicFramePr>
            <a:graphicFrameLocks noChangeAspect="1"/>
          </p:cNvGraphicFramePr>
          <p:nvPr>
            <p:extLst>
              <p:ext uri="{D42A27DB-BD31-4B8C-83A1-F6EECF244321}">
                <p14:modId xmlns:p14="http://schemas.microsoft.com/office/powerpoint/2010/main" xmlns="" val="1484965455"/>
              </p:ext>
            </p:extLst>
          </p:nvPr>
        </p:nvGraphicFramePr>
        <p:xfrm>
          <a:off x="1409006" y="1533273"/>
          <a:ext cx="2216150" cy="1560512"/>
        </p:xfrm>
        <a:graphic>
          <a:graphicData uri="http://schemas.openxmlformats.org/presentationml/2006/ole">
            <p:oleObj spid="_x0000_s22783" name="CS ChemDraw Drawing" r:id="rId6" imgW="1963937" imgH="1381868" progId="">
              <p:embed/>
            </p:oleObj>
          </a:graphicData>
        </a:graphic>
      </p:graphicFrame>
      <p:sp>
        <p:nvSpPr>
          <p:cNvPr id="4" name="テキスト ボックス 3"/>
          <p:cNvSpPr txBox="1"/>
          <p:nvPr/>
        </p:nvSpPr>
        <p:spPr>
          <a:xfrm>
            <a:off x="3885467" y="1875083"/>
            <a:ext cx="758541" cy="461665"/>
          </a:xfrm>
          <a:prstGeom prst="rect">
            <a:avLst/>
          </a:prstGeom>
          <a:solidFill>
            <a:schemeClr val="tx1"/>
          </a:solidFill>
        </p:spPr>
        <p:txBody>
          <a:bodyPr wrap="none" rtlCol="0">
            <a:spAutoFit/>
          </a:bodyPr>
          <a:lstStyle/>
          <a:p>
            <a:r>
              <a:rPr lang="en-US" altLang="ja-JP" sz="2400" b="1" dirty="0" smtClean="0">
                <a:solidFill>
                  <a:schemeClr val="bg1"/>
                </a:solidFill>
              </a:rPr>
              <a:t>dark</a:t>
            </a:r>
            <a:endParaRPr lang="ja-JP" altLang="en-US" sz="2400" b="1" dirty="0">
              <a:solidFill>
                <a:schemeClr val="bg1"/>
              </a:solidFill>
            </a:endParaRPr>
          </a:p>
        </p:txBody>
      </p:sp>
      <p:sp>
        <p:nvSpPr>
          <p:cNvPr id="2" name="テキスト ボックス 1"/>
          <p:cNvSpPr txBox="1"/>
          <p:nvPr/>
        </p:nvSpPr>
        <p:spPr>
          <a:xfrm>
            <a:off x="4359547" y="240470"/>
            <a:ext cx="1998368" cy="369332"/>
          </a:xfrm>
          <a:prstGeom prst="rect">
            <a:avLst/>
          </a:prstGeom>
          <a:solidFill>
            <a:srgbClr val="0000FF"/>
          </a:solidFill>
        </p:spPr>
        <p:txBody>
          <a:bodyPr wrap="none" rtlCol="0">
            <a:spAutoFit/>
          </a:bodyPr>
          <a:lstStyle/>
          <a:p>
            <a:r>
              <a:rPr lang="en-US" altLang="ja-JP" b="1" dirty="0">
                <a:solidFill>
                  <a:schemeClr val="bg1"/>
                </a:solidFill>
              </a:rPr>
              <a:t>Mag. Susceptibility</a:t>
            </a:r>
            <a:endParaRPr kumimoji="1" lang="ja-JP" altLang="en-US" b="1" dirty="0">
              <a:solidFill>
                <a:schemeClr val="bg1"/>
              </a:solidFill>
            </a:endParaRPr>
          </a:p>
        </p:txBody>
      </p:sp>
    </p:spTree>
    <p:extLst>
      <p:ext uri="{BB962C8B-B14F-4D97-AF65-F5344CB8AC3E}">
        <p14:creationId xmlns:p14="http://schemas.microsoft.com/office/powerpoint/2010/main" xmlns="" val="18491923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 name="テキスト ボックス 17"/>
          <p:cNvSpPr txBox="1"/>
          <p:nvPr/>
        </p:nvSpPr>
        <p:spPr>
          <a:xfrm>
            <a:off x="2354605" y="209693"/>
            <a:ext cx="4387996" cy="461665"/>
          </a:xfrm>
          <a:prstGeom prst="rect">
            <a:avLst/>
          </a:prstGeom>
          <a:noFill/>
        </p:spPr>
        <p:txBody>
          <a:bodyPr wrap="none" rtlCol="0">
            <a:spAutoFit/>
          </a:bodyPr>
          <a:lstStyle/>
          <a:p>
            <a:r>
              <a:rPr kumimoji="1" lang="en-US" altLang="ja-JP" sz="2400" dirty="0" smtClean="0">
                <a:solidFill>
                  <a:srgbClr val="FF0000"/>
                </a:solidFill>
              </a:rPr>
              <a:t>A[Ni(</a:t>
            </a:r>
            <a:r>
              <a:rPr kumimoji="1" lang="en-US" altLang="ja-JP" sz="2400" dirty="0" err="1" smtClean="0">
                <a:solidFill>
                  <a:srgbClr val="FF0000"/>
                </a:solidFill>
              </a:rPr>
              <a:t>dmit</a:t>
            </a:r>
            <a:r>
              <a:rPr kumimoji="1" lang="en-US" altLang="ja-JP" sz="2400" dirty="0" smtClean="0">
                <a:solidFill>
                  <a:srgbClr val="FF0000"/>
                </a:solidFill>
              </a:rPr>
              <a:t>)</a:t>
            </a:r>
            <a:r>
              <a:rPr kumimoji="1" lang="en-US" altLang="ja-JP" sz="2400" baseline="-25000" dirty="0" smtClean="0">
                <a:solidFill>
                  <a:srgbClr val="FF0000"/>
                </a:solidFill>
              </a:rPr>
              <a:t>2</a:t>
            </a:r>
            <a:r>
              <a:rPr kumimoji="1" lang="en-US" altLang="ja-JP" sz="2400" dirty="0" smtClean="0">
                <a:solidFill>
                  <a:srgbClr val="FF0000"/>
                </a:solidFill>
              </a:rPr>
              <a:t>]</a:t>
            </a:r>
            <a:r>
              <a:rPr kumimoji="1" lang="en-US" altLang="ja-JP" sz="2400" baseline="-25000" dirty="0" smtClean="0">
                <a:solidFill>
                  <a:srgbClr val="FF0000"/>
                </a:solidFill>
              </a:rPr>
              <a:t>2</a:t>
            </a:r>
            <a:r>
              <a:rPr kumimoji="1" lang="en-US" altLang="ja-JP" sz="2400" dirty="0" smtClean="0">
                <a:solidFill>
                  <a:srgbClr val="FF0000"/>
                </a:solidFill>
              </a:rPr>
              <a:t> 	</a:t>
            </a:r>
            <a:r>
              <a:rPr kumimoji="1" lang="en-US" altLang="ja-JP" sz="2400" dirty="0" smtClean="0">
                <a:solidFill>
                  <a:srgbClr val="0000FF"/>
                </a:solidFill>
              </a:rPr>
              <a:t>Mag. Susceptibility</a:t>
            </a:r>
            <a:endParaRPr kumimoji="1" lang="ja-JP" altLang="en-US" sz="2400" dirty="0">
              <a:solidFill>
                <a:srgbClr val="FF0000"/>
              </a:solidFill>
            </a:endParaRPr>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343815" y="2669432"/>
            <a:ext cx="4654328" cy="34958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 name="テキスト ボックス 21"/>
          <p:cNvSpPr txBox="1"/>
          <p:nvPr/>
        </p:nvSpPr>
        <p:spPr>
          <a:xfrm>
            <a:off x="4172185" y="691535"/>
            <a:ext cx="3797578" cy="830997"/>
          </a:xfrm>
          <a:prstGeom prst="rect">
            <a:avLst/>
          </a:prstGeom>
          <a:solidFill>
            <a:srgbClr val="0000FF"/>
          </a:solidFill>
        </p:spPr>
        <p:txBody>
          <a:bodyPr wrap="none" rtlCol="0">
            <a:spAutoFit/>
          </a:bodyPr>
          <a:lstStyle/>
          <a:p>
            <a:r>
              <a:rPr kumimoji="1" lang="en-US" altLang="ja-JP" sz="2400" b="1" dirty="0" smtClean="0">
                <a:solidFill>
                  <a:schemeClr val="bg1"/>
                </a:solidFill>
              </a:rPr>
              <a:t>Ground state = diamagnetic</a:t>
            </a:r>
          </a:p>
          <a:p>
            <a:pPr algn="ctr"/>
            <a:r>
              <a:rPr lang="en-US" altLang="ja-JP" sz="2400" b="1" dirty="0" smtClean="0">
                <a:solidFill>
                  <a:schemeClr val="bg1"/>
                </a:solidFill>
              </a:rPr>
              <a:t>(non-magnetic)</a:t>
            </a:r>
            <a:endParaRPr kumimoji="1" lang="ja-JP" altLang="en-US" sz="2400" b="1" dirty="0">
              <a:solidFill>
                <a:schemeClr val="bg1"/>
              </a:solidFill>
            </a:endParaRPr>
          </a:p>
        </p:txBody>
      </p:sp>
      <p:sp>
        <p:nvSpPr>
          <p:cNvPr id="30" name="テキスト ボックス 29"/>
          <p:cNvSpPr txBox="1"/>
          <p:nvPr/>
        </p:nvSpPr>
        <p:spPr>
          <a:xfrm>
            <a:off x="6693153" y="240470"/>
            <a:ext cx="1552541" cy="400110"/>
          </a:xfrm>
          <a:prstGeom prst="rect">
            <a:avLst/>
          </a:prstGeom>
          <a:noFill/>
        </p:spPr>
        <p:txBody>
          <a:bodyPr wrap="none" rtlCol="0">
            <a:spAutoFit/>
          </a:bodyPr>
          <a:lstStyle/>
          <a:p>
            <a:r>
              <a:rPr lang="ja-JP" altLang="en-US" sz="2000" dirty="0" smtClean="0">
                <a:solidFill>
                  <a:srgbClr val="0000FF"/>
                </a:solidFill>
              </a:rPr>
              <a:t>（</a:t>
            </a:r>
            <a:r>
              <a:rPr lang="en-US" altLang="ja-JP" sz="2000" dirty="0" err="1" smtClean="0">
                <a:solidFill>
                  <a:srgbClr val="0000FF"/>
                </a:solidFill>
              </a:rPr>
              <a:t>Polycrystal</a:t>
            </a:r>
            <a:r>
              <a:rPr lang="ja-JP" altLang="en-US" sz="2000" dirty="0">
                <a:solidFill>
                  <a:srgbClr val="0000FF"/>
                </a:solidFill>
              </a:rPr>
              <a:t>）</a:t>
            </a:r>
            <a:endParaRPr kumimoji="1" lang="ja-JP" altLang="en-US" sz="2000" dirty="0">
              <a:solidFill>
                <a:srgbClr val="0000FF"/>
              </a:solidFill>
            </a:endParaRPr>
          </a:p>
        </p:txBody>
      </p:sp>
      <p:cxnSp>
        <p:nvCxnSpPr>
          <p:cNvPr id="31" name="直線コネクタ 30"/>
          <p:cNvCxnSpPr/>
          <p:nvPr/>
        </p:nvCxnSpPr>
        <p:spPr>
          <a:xfrm>
            <a:off x="4283968" y="2108553"/>
            <a:ext cx="0" cy="3048639"/>
          </a:xfrm>
          <a:prstGeom prst="line">
            <a:avLst/>
          </a:prstGeom>
          <a:ln>
            <a:prstDash val="lgDashDot"/>
          </a:ln>
        </p:spPr>
        <p:style>
          <a:lnRef idx="1">
            <a:schemeClr val="accent1"/>
          </a:lnRef>
          <a:fillRef idx="0">
            <a:schemeClr val="accent1"/>
          </a:fillRef>
          <a:effectRef idx="0">
            <a:schemeClr val="accent1"/>
          </a:effectRef>
          <a:fontRef idx="minor">
            <a:schemeClr val="tx1"/>
          </a:fontRef>
        </p:style>
      </p:cxnSp>
      <p:sp>
        <p:nvSpPr>
          <p:cNvPr id="34" name="テキスト ボックス 33"/>
          <p:cNvSpPr txBox="1"/>
          <p:nvPr/>
        </p:nvSpPr>
        <p:spPr>
          <a:xfrm>
            <a:off x="2402264" y="671358"/>
            <a:ext cx="1586460" cy="400110"/>
          </a:xfrm>
          <a:prstGeom prst="rect">
            <a:avLst/>
          </a:prstGeom>
          <a:noFill/>
        </p:spPr>
        <p:txBody>
          <a:bodyPr wrap="none" rtlCol="0">
            <a:spAutoFit/>
          </a:bodyPr>
          <a:lstStyle/>
          <a:p>
            <a:r>
              <a:rPr kumimoji="1" lang="en-US" altLang="ja-JP" sz="2000" dirty="0" smtClean="0"/>
              <a:t>(A = BPY, MV)</a:t>
            </a:r>
            <a:endParaRPr kumimoji="1" lang="ja-JP" altLang="en-US" sz="2000" dirty="0"/>
          </a:p>
        </p:txBody>
      </p:sp>
      <p:sp>
        <p:nvSpPr>
          <p:cNvPr id="32" name="テキスト ボックス 31"/>
          <p:cNvSpPr txBox="1"/>
          <p:nvPr/>
        </p:nvSpPr>
        <p:spPr>
          <a:xfrm>
            <a:off x="1818294" y="5286704"/>
            <a:ext cx="2144626" cy="400110"/>
          </a:xfrm>
          <a:prstGeom prst="rect">
            <a:avLst/>
          </a:prstGeom>
          <a:noFill/>
        </p:spPr>
        <p:txBody>
          <a:bodyPr wrap="none" rtlCol="0">
            <a:spAutoFit/>
          </a:bodyPr>
          <a:lstStyle/>
          <a:p>
            <a:r>
              <a:rPr kumimoji="1" lang="en-US" altLang="ja-JP" sz="2000" i="1" dirty="0" err="1" smtClean="0">
                <a:solidFill>
                  <a:srgbClr val="FF0000"/>
                </a:solidFill>
              </a:rPr>
              <a:t>E</a:t>
            </a:r>
            <a:r>
              <a:rPr kumimoji="1" lang="en-US" altLang="ja-JP" sz="2000" baseline="-25000" dirty="0" err="1" smtClean="0">
                <a:solidFill>
                  <a:srgbClr val="FF0000"/>
                </a:solidFill>
              </a:rPr>
              <a:t>g</a:t>
            </a:r>
            <a:r>
              <a:rPr kumimoji="1" lang="en-US" altLang="ja-JP" sz="2000" dirty="0" smtClean="0">
                <a:solidFill>
                  <a:srgbClr val="FF0000"/>
                </a:solidFill>
              </a:rPr>
              <a:t> (</a:t>
            </a:r>
            <a:r>
              <a:rPr kumimoji="1" lang="en-US" altLang="ja-JP" sz="2000" dirty="0" err="1" smtClean="0">
                <a:solidFill>
                  <a:srgbClr val="FF0000"/>
                </a:solidFill>
              </a:rPr>
              <a:t>cond</a:t>
            </a:r>
            <a:r>
              <a:rPr kumimoji="1" lang="en-US" altLang="ja-JP" sz="2000" dirty="0" smtClean="0">
                <a:solidFill>
                  <a:srgbClr val="FF0000"/>
                </a:solidFill>
              </a:rPr>
              <a:t>) = 0.56 </a:t>
            </a:r>
            <a:r>
              <a:rPr kumimoji="1" lang="en-US" altLang="ja-JP" sz="2000" dirty="0" err="1" smtClean="0">
                <a:solidFill>
                  <a:srgbClr val="FF0000"/>
                </a:solidFill>
              </a:rPr>
              <a:t>eV</a:t>
            </a:r>
            <a:endParaRPr kumimoji="1" lang="ja-JP" altLang="en-US" sz="2000" dirty="0">
              <a:solidFill>
                <a:srgbClr val="FF0000"/>
              </a:solidFill>
            </a:endParaRPr>
          </a:p>
        </p:txBody>
      </p:sp>
      <p:sp>
        <p:nvSpPr>
          <p:cNvPr id="33" name="テキスト ボックス 32"/>
          <p:cNvSpPr txBox="1"/>
          <p:nvPr/>
        </p:nvSpPr>
        <p:spPr>
          <a:xfrm>
            <a:off x="15179" y="6102057"/>
            <a:ext cx="2210862" cy="400110"/>
          </a:xfrm>
          <a:prstGeom prst="rect">
            <a:avLst/>
          </a:prstGeom>
          <a:noFill/>
        </p:spPr>
        <p:txBody>
          <a:bodyPr wrap="none" rtlCol="0">
            <a:spAutoFit/>
          </a:bodyPr>
          <a:lstStyle/>
          <a:p>
            <a:r>
              <a:rPr kumimoji="1" lang="en-US" altLang="ja-JP" sz="2000" i="1" dirty="0" err="1" smtClean="0">
                <a:solidFill>
                  <a:srgbClr val="FF0000"/>
                </a:solidFill>
              </a:rPr>
              <a:t>E</a:t>
            </a:r>
            <a:r>
              <a:rPr kumimoji="1" lang="en-US" altLang="ja-JP" sz="2000" baseline="-25000" dirty="0" err="1" smtClean="0">
                <a:solidFill>
                  <a:srgbClr val="FF0000"/>
                </a:solidFill>
              </a:rPr>
              <a:t>g</a:t>
            </a:r>
            <a:r>
              <a:rPr kumimoji="1" lang="en-US" altLang="ja-JP" sz="2000" dirty="0" smtClean="0">
                <a:solidFill>
                  <a:srgbClr val="FF0000"/>
                </a:solidFill>
              </a:rPr>
              <a:t> (mag) </a:t>
            </a:r>
            <a:r>
              <a:rPr kumimoji="1" lang="ja-JP" altLang="en-US" sz="2000" dirty="0" smtClean="0">
                <a:solidFill>
                  <a:srgbClr val="FF0000"/>
                </a:solidFill>
              </a:rPr>
              <a:t>～</a:t>
            </a:r>
            <a:r>
              <a:rPr kumimoji="1" lang="en-US" altLang="ja-JP" sz="2000" dirty="0" smtClean="0">
                <a:solidFill>
                  <a:srgbClr val="FF0000"/>
                </a:solidFill>
              </a:rPr>
              <a:t> 0.02 </a:t>
            </a:r>
            <a:r>
              <a:rPr kumimoji="1" lang="en-US" altLang="ja-JP" sz="2000" dirty="0" err="1" smtClean="0">
                <a:solidFill>
                  <a:srgbClr val="FF0000"/>
                </a:solidFill>
              </a:rPr>
              <a:t>eV</a:t>
            </a:r>
            <a:endParaRPr kumimoji="1" lang="ja-JP" altLang="en-US" sz="2000" dirty="0">
              <a:solidFill>
                <a:srgbClr val="FF0000"/>
              </a:solidFill>
            </a:endParaRPr>
          </a:p>
        </p:txBody>
      </p:sp>
      <p:sp>
        <p:nvSpPr>
          <p:cNvPr id="36" name="テキスト ボックス 35"/>
          <p:cNvSpPr txBox="1"/>
          <p:nvPr/>
        </p:nvSpPr>
        <p:spPr>
          <a:xfrm>
            <a:off x="6254044" y="4245897"/>
            <a:ext cx="1566454" cy="400110"/>
          </a:xfrm>
          <a:prstGeom prst="rect">
            <a:avLst/>
          </a:prstGeom>
          <a:noFill/>
        </p:spPr>
        <p:txBody>
          <a:bodyPr wrap="none" rtlCol="0">
            <a:spAutoFit/>
          </a:bodyPr>
          <a:lstStyle/>
          <a:p>
            <a:r>
              <a:rPr kumimoji="1" lang="en-US" altLang="ja-JP" sz="2000" i="1" dirty="0" smtClean="0"/>
              <a:t>J</a:t>
            </a:r>
            <a:r>
              <a:rPr kumimoji="1" lang="en-US" altLang="ja-JP" sz="2000" baseline="-25000" dirty="0" smtClean="0"/>
              <a:t>AF</a:t>
            </a:r>
            <a:r>
              <a:rPr kumimoji="1" lang="en-US" altLang="ja-JP" sz="2000" dirty="0" smtClean="0"/>
              <a:t> </a:t>
            </a:r>
            <a:r>
              <a:rPr kumimoji="1" lang="ja-JP" altLang="en-US" sz="2000" dirty="0" smtClean="0"/>
              <a:t>　～</a:t>
            </a:r>
            <a:r>
              <a:rPr kumimoji="1" lang="en-US" altLang="ja-JP" sz="2000" dirty="0" smtClean="0"/>
              <a:t> 110 K</a:t>
            </a:r>
          </a:p>
        </p:txBody>
      </p:sp>
      <p:cxnSp>
        <p:nvCxnSpPr>
          <p:cNvPr id="37" name="直線コネクタ 36"/>
          <p:cNvCxnSpPr/>
          <p:nvPr/>
        </p:nvCxnSpPr>
        <p:spPr>
          <a:xfrm>
            <a:off x="6269040" y="4307452"/>
            <a:ext cx="0" cy="2769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a:off x="6660232" y="4303710"/>
            <a:ext cx="0" cy="2769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テキスト ボックス 38"/>
          <p:cNvSpPr txBox="1"/>
          <p:nvPr/>
        </p:nvSpPr>
        <p:spPr>
          <a:xfrm>
            <a:off x="3578955" y="6071227"/>
            <a:ext cx="2182008" cy="400110"/>
          </a:xfrm>
          <a:prstGeom prst="rect">
            <a:avLst/>
          </a:prstGeom>
          <a:noFill/>
        </p:spPr>
        <p:txBody>
          <a:bodyPr wrap="none" rtlCol="0">
            <a:spAutoFit/>
          </a:bodyPr>
          <a:lstStyle/>
          <a:p>
            <a:r>
              <a:rPr kumimoji="1" lang="en-US" altLang="ja-JP" sz="2000" i="1" dirty="0" err="1" smtClean="0">
                <a:solidFill>
                  <a:srgbClr val="FF0000"/>
                </a:solidFill>
              </a:rPr>
              <a:t>E</a:t>
            </a:r>
            <a:r>
              <a:rPr kumimoji="1" lang="en-US" altLang="ja-JP" sz="2000" baseline="-25000" dirty="0" err="1" smtClean="0">
                <a:solidFill>
                  <a:srgbClr val="FF0000"/>
                </a:solidFill>
              </a:rPr>
              <a:t>g</a:t>
            </a:r>
            <a:r>
              <a:rPr kumimoji="1" lang="en-US" altLang="ja-JP" sz="2000" dirty="0" smtClean="0">
                <a:solidFill>
                  <a:srgbClr val="FF0000"/>
                </a:solidFill>
              </a:rPr>
              <a:t> (band) </a:t>
            </a:r>
            <a:r>
              <a:rPr kumimoji="1" lang="en-US" altLang="ja-JP" sz="2000" dirty="0" smtClean="0">
                <a:solidFill>
                  <a:srgbClr val="FF0000"/>
                </a:solidFill>
                <a:latin typeface="Arial" pitchFamily="34" charset="0"/>
                <a:cs typeface="Arial" pitchFamily="34" charset="0"/>
              </a:rPr>
              <a:t>~</a:t>
            </a:r>
            <a:r>
              <a:rPr kumimoji="1" lang="en-US" altLang="ja-JP" sz="2000" dirty="0" smtClean="0">
                <a:solidFill>
                  <a:srgbClr val="FF0000"/>
                </a:solidFill>
              </a:rPr>
              <a:t> 0.05 </a:t>
            </a:r>
            <a:r>
              <a:rPr kumimoji="1" lang="en-US" altLang="ja-JP" sz="2000" dirty="0" err="1" smtClean="0">
                <a:solidFill>
                  <a:srgbClr val="FF0000"/>
                </a:solidFill>
              </a:rPr>
              <a:t>eV</a:t>
            </a:r>
            <a:endParaRPr kumimoji="1" lang="ja-JP" altLang="en-US" sz="2000" dirty="0">
              <a:solidFill>
                <a:srgbClr val="FF0000"/>
              </a:solidFill>
            </a:endParaRPr>
          </a:p>
        </p:txBody>
      </p:sp>
      <p:pic>
        <p:nvPicPr>
          <p:cNvPr id="7365" name="Picture 197"/>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71735" y="2549016"/>
            <a:ext cx="3600450" cy="2136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4" name="テキスト ボックス 13"/>
          <p:cNvSpPr txBox="1"/>
          <p:nvPr/>
        </p:nvSpPr>
        <p:spPr>
          <a:xfrm>
            <a:off x="1407987" y="3388930"/>
            <a:ext cx="2803973" cy="400110"/>
          </a:xfrm>
          <a:prstGeom prst="rect">
            <a:avLst/>
          </a:prstGeom>
          <a:noFill/>
        </p:spPr>
        <p:txBody>
          <a:bodyPr wrap="none" rtlCol="0">
            <a:spAutoFit/>
          </a:bodyPr>
          <a:lstStyle/>
          <a:p>
            <a:r>
              <a:rPr kumimoji="1" lang="en-US" altLang="ja-JP" sz="2000" i="1" dirty="0" smtClean="0">
                <a:latin typeface="Symbol" pitchFamily="18" charset="2"/>
              </a:rPr>
              <a:t>c</a:t>
            </a:r>
            <a:r>
              <a:rPr kumimoji="1" lang="en-US" altLang="ja-JP" sz="2000" dirty="0" smtClean="0"/>
              <a:t> </a:t>
            </a:r>
            <a:r>
              <a:rPr kumimoji="1" lang="en-US" altLang="ja-JP" sz="2000" dirty="0" smtClean="0">
                <a:latin typeface="Symbol" pitchFamily="18" charset="2"/>
              </a:rPr>
              <a:t>~</a:t>
            </a:r>
            <a:r>
              <a:rPr kumimoji="1" lang="en-US" altLang="ja-JP" sz="2000" dirty="0" smtClean="0"/>
              <a:t> </a:t>
            </a:r>
            <a:r>
              <a:rPr lang="en-US" altLang="ja-JP" sz="2000" dirty="0">
                <a:latin typeface="Symbol" pitchFamily="18" charset="2"/>
              </a:rPr>
              <a:t>-</a:t>
            </a:r>
            <a:r>
              <a:rPr lang="en-US" altLang="ja-JP" sz="2000" dirty="0"/>
              <a:t> </a:t>
            </a:r>
            <a:r>
              <a:rPr lang="en-US" altLang="ja-JP" sz="2000" dirty="0" smtClean="0"/>
              <a:t>1 × 10</a:t>
            </a:r>
            <a:r>
              <a:rPr lang="en-US" altLang="ja-JP" sz="2000" baseline="30000" dirty="0" smtClean="0"/>
              <a:t>-3</a:t>
            </a:r>
            <a:r>
              <a:rPr lang="en-US" altLang="ja-JP" sz="2000" dirty="0" smtClean="0"/>
              <a:t> </a:t>
            </a:r>
            <a:r>
              <a:rPr lang="en-US" altLang="ja-JP" sz="2000" dirty="0"/>
              <a:t>emu mol</a:t>
            </a:r>
            <a:r>
              <a:rPr lang="en-US" altLang="ja-JP" sz="2000" baseline="30000" dirty="0"/>
              <a:t>-1</a:t>
            </a:r>
            <a:endParaRPr kumimoji="1" lang="ja-JP" altLang="en-US" sz="2000" dirty="0"/>
          </a:p>
        </p:txBody>
      </p:sp>
      <p:sp>
        <p:nvSpPr>
          <p:cNvPr id="8" name="三方向矢印 7"/>
          <p:cNvSpPr/>
          <p:nvPr/>
        </p:nvSpPr>
        <p:spPr>
          <a:xfrm>
            <a:off x="2172053" y="5691621"/>
            <a:ext cx="1381144" cy="779716"/>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714105" y="5286704"/>
            <a:ext cx="1049583" cy="369332"/>
          </a:xfrm>
          <a:prstGeom prst="rect">
            <a:avLst/>
          </a:prstGeom>
          <a:noFill/>
        </p:spPr>
        <p:txBody>
          <a:bodyPr wrap="none" rtlCol="0">
            <a:spAutoFit/>
          </a:bodyPr>
          <a:lstStyle/>
          <a:p>
            <a:r>
              <a:rPr kumimoji="1" lang="en-US" altLang="ja-JP" dirty="0" smtClean="0"/>
              <a:t>(e.g.) MV</a:t>
            </a:r>
            <a:endParaRPr kumimoji="1" lang="ja-JP" altLang="en-US" dirty="0"/>
          </a:p>
        </p:txBody>
      </p:sp>
      <p:graphicFrame>
        <p:nvGraphicFramePr>
          <p:cNvPr id="44" name="オブジェクト 43"/>
          <p:cNvGraphicFramePr>
            <a:graphicFrameLocks noChangeAspect="1"/>
          </p:cNvGraphicFramePr>
          <p:nvPr>
            <p:extLst>
              <p:ext uri="{D42A27DB-BD31-4B8C-83A1-F6EECF244321}">
                <p14:modId xmlns:p14="http://schemas.microsoft.com/office/powerpoint/2010/main" xmlns="" val="731785567"/>
              </p:ext>
            </p:extLst>
          </p:nvPr>
        </p:nvGraphicFramePr>
        <p:xfrm>
          <a:off x="5281044" y="1582356"/>
          <a:ext cx="3316288" cy="646112"/>
        </p:xfrm>
        <a:graphic>
          <a:graphicData uri="http://schemas.openxmlformats.org/presentationml/2006/ole">
            <p:oleObj spid="_x0000_s26732" name="CS ChemDraw Drawing" r:id="rId5" imgW="2785548" imgH="543668" progId="">
              <p:embed/>
            </p:oleObj>
          </a:graphicData>
        </a:graphic>
      </p:graphicFrame>
      <p:sp>
        <p:nvSpPr>
          <p:cNvPr id="45" name="テキスト ボックス 44"/>
          <p:cNvSpPr txBox="1"/>
          <p:nvPr/>
        </p:nvSpPr>
        <p:spPr>
          <a:xfrm>
            <a:off x="6721386" y="2189000"/>
            <a:ext cx="621305" cy="400110"/>
          </a:xfrm>
          <a:prstGeom prst="rect">
            <a:avLst/>
          </a:prstGeom>
          <a:noFill/>
        </p:spPr>
        <p:txBody>
          <a:bodyPr wrap="square" rtlCol="0">
            <a:spAutoFit/>
          </a:bodyPr>
          <a:lstStyle/>
          <a:p>
            <a:r>
              <a:rPr kumimoji="1" lang="en-US" altLang="ja-JP" sz="2000" dirty="0" smtClean="0">
                <a:solidFill>
                  <a:srgbClr val="FF0000"/>
                </a:solidFill>
              </a:rPr>
              <a:t>MV</a:t>
            </a:r>
            <a:endParaRPr kumimoji="1" lang="ja-JP" altLang="en-US" sz="2000" dirty="0">
              <a:solidFill>
                <a:srgbClr val="FF0000"/>
              </a:solidFill>
            </a:endParaRPr>
          </a:p>
        </p:txBody>
      </p:sp>
      <p:sp>
        <p:nvSpPr>
          <p:cNvPr id="46" name="テキスト ボックス 45"/>
          <p:cNvSpPr txBox="1"/>
          <p:nvPr/>
        </p:nvSpPr>
        <p:spPr>
          <a:xfrm>
            <a:off x="6307490" y="1551918"/>
            <a:ext cx="413896" cy="646331"/>
          </a:xfrm>
          <a:prstGeom prst="rect">
            <a:avLst/>
          </a:prstGeom>
          <a:noFill/>
        </p:spPr>
        <p:txBody>
          <a:bodyPr wrap="none" rtlCol="0">
            <a:spAutoFit/>
          </a:bodyPr>
          <a:lstStyle/>
          <a:p>
            <a:r>
              <a:rPr kumimoji="1" lang="en-US" altLang="ja-JP" sz="3600" dirty="0" smtClean="0">
                <a:solidFill>
                  <a:srgbClr val="FF0000"/>
                </a:solidFill>
              </a:rPr>
              <a:t>+</a:t>
            </a:r>
            <a:endParaRPr kumimoji="1" lang="ja-JP" altLang="en-US" sz="3600" dirty="0">
              <a:solidFill>
                <a:srgbClr val="FF0000"/>
              </a:solidFill>
            </a:endParaRPr>
          </a:p>
        </p:txBody>
      </p:sp>
      <p:sp>
        <p:nvSpPr>
          <p:cNvPr id="47" name="テキスト ボックス 46"/>
          <p:cNvSpPr txBox="1"/>
          <p:nvPr/>
        </p:nvSpPr>
        <p:spPr>
          <a:xfrm>
            <a:off x="7202630" y="1533273"/>
            <a:ext cx="413896" cy="646331"/>
          </a:xfrm>
          <a:prstGeom prst="rect">
            <a:avLst/>
          </a:prstGeom>
          <a:noFill/>
        </p:spPr>
        <p:txBody>
          <a:bodyPr wrap="none" rtlCol="0">
            <a:spAutoFit/>
          </a:bodyPr>
          <a:lstStyle/>
          <a:p>
            <a:r>
              <a:rPr kumimoji="1" lang="en-US" altLang="ja-JP" sz="3600" dirty="0" smtClean="0">
                <a:solidFill>
                  <a:srgbClr val="FF0000"/>
                </a:solidFill>
              </a:rPr>
              <a:t>+</a:t>
            </a:r>
            <a:endParaRPr kumimoji="1" lang="ja-JP" altLang="en-US" sz="3600" dirty="0">
              <a:solidFill>
                <a:srgbClr val="FF0000"/>
              </a:solidFill>
            </a:endParaRPr>
          </a:p>
        </p:txBody>
      </p:sp>
      <p:graphicFrame>
        <p:nvGraphicFramePr>
          <p:cNvPr id="17" name="オブジェクト 16"/>
          <p:cNvGraphicFramePr>
            <a:graphicFrameLocks noChangeAspect="1"/>
          </p:cNvGraphicFramePr>
          <p:nvPr>
            <p:extLst>
              <p:ext uri="{D42A27DB-BD31-4B8C-83A1-F6EECF244321}">
                <p14:modId xmlns:p14="http://schemas.microsoft.com/office/powerpoint/2010/main" xmlns="" val="1822154461"/>
              </p:ext>
            </p:extLst>
          </p:nvPr>
        </p:nvGraphicFramePr>
        <p:xfrm>
          <a:off x="1409006" y="1533273"/>
          <a:ext cx="2216150" cy="1560512"/>
        </p:xfrm>
        <a:graphic>
          <a:graphicData uri="http://schemas.openxmlformats.org/presentationml/2006/ole">
            <p:oleObj spid="_x0000_s26733" name="CS ChemDraw Drawing" r:id="rId6" imgW="1963937" imgH="1381868" progId="">
              <p:embed/>
            </p:oleObj>
          </a:graphicData>
        </a:graphic>
      </p:graphicFrame>
      <p:sp>
        <p:nvSpPr>
          <p:cNvPr id="4" name="テキスト ボックス 3"/>
          <p:cNvSpPr txBox="1"/>
          <p:nvPr/>
        </p:nvSpPr>
        <p:spPr>
          <a:xfrm>
            <a:off x="3885467" y="1875083"/>
            <a:ext cx="758541" cy="461665"/>
          </a:xfrm>
          <a:prstGeom prst="rect">
            <a:avLst/>
          </a:prstGeom>
          <a:solidFill>
            <a:schemeClr val="tx1"/>
          </a:solidFill>
        </p:spPr>
        <p:txBody>
          <a:bodyPr wrap="none" rtlCol="0">
            <a:spAutoFit/>
          </a:bodyPr>
          <a:lstStyle/>
          <a:p>
            <a:r>
              <a:rPr lang="en-US" altLang="ja-JP" sz="2400" b="1" dirty="0" smtClean="0">
                <a:solidFill>
                  <a:schemeClr val="bg1"/>
                </a:solidFill>
              </a:rPr>
              <a:t>dark</a:t>
            </a:r>
            <a:endParaRPr lang="ja-JP" altLang="en-US" sz="2400" b="1" dirty="0">
              <a:solidFill>
                <a:schemeClr val="bg1"/>
              </a:solidFill>
            </a:endParaRPr>
          </a:p>
        </p:txBody>
      </p:sp>
    </p:spTree>
    <p:extLst>
      <p:ext uri="{BB962C8B-B14F-4D97-AF65-F5344CB8AC3E}">
        <p14:creationId xmlns:p14="http://schemas.microsoft.com/office/powerpoint/2010/main" xmlns="" val="231085941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グループ化 37"/>
          <p:cNvGrpSpPr/>
          <p:nvPr/>
        </p:nvGrpSpPr>
        <p:grpSpPr>
          <a:xfrm>
            <a:off x="2373723" y="548680"/>
            <a:ext cx="6601788" cy="2940718"/>
            <a:chOff x="2373723" y="748206"/>
            <a:chExt cx="6601788" cy="2940718"/>
          </a:xfrm>
        </p:grpSpPr>
        <p:grpSp>
          <p:nvGrpSpPr>
            <p:cNvPr id="39" name="グループ化 38"/>
            <p:cNvGrpSpPr/>
            <p:nvPr/>
          </p:nvGrpSpPr>
          <p:grpSpPr>
            <a:xfrm>
              <a:off x="2373723" y="748206"/>
              <a:ext cx="6601788" cy="2940718"/>
              <a:chOff x="1771834" y="60637"/>
              <a:chExt cx="6601788" cy="2940718"/>
            </a:xfrm>
          </p:grpSpPr>
          <p:pic>
            <p:nvPicPr>
              <p:cNvPr id="41"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01809" y="586768"/>
                <a:ext cx="3071813" cy="24145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3" name="テキスト ボックス 42"/>
              <p:cNvSpPr txBox="1"/>
              <p:nvPr/>
            </p:nvSpPr>
            <p:spPr>
              <a:xfrm>
                <a:off x="5783783" y="673062"/>
                <a:ext cx="402674" cy="307777"/>
              </a:xfrm>
              <a:prstGeom prst="rect">
                <a:avLst/>
              </a:prstGeom>
              <a:noFill/>
            </p:spPr>
            <p:txBody>
              <a:bodyPr wrap="none" rtlCol="0">
                <a:spAutoFit/>
              </a:bodyPr>
              <a:lstStyle/>
              <a:p>
                <a:r>
                  <a:rPr kumimoji="1" lang="en-US" altLang="ja-JP" sz="1400" dirty="0" smtClean="0">
                    <a:solidFill>
                      <a:srgbClr val="FF0000"/>
                    </a:solidFill>
                  </a:rPr>
                  <a:t>UV</a:t>
                </a:r>
                <a:endParaRPr kumimoji="1" lang="ja-JP" altLang="en-US" sz="1400" dirty="0">
                  <a:solidFill>
                    <a:srgbClr val="FF0000"/>
                  </a:solidFill>
                </a:endParaRPr>
              </a:p>
            </p:txBody>
          </p:sp>
          <p:sp>
            <p:nvSpPr>
              <p:cNvPr id="44" name="テキスト ボックス 43"/>
              <p:cNvSpPr txBox="1"/>
              <p:nvPr/>
            </p:nvSpPr>
            <p:spPr>
              <a:xfrm>
                <a:off x="6006050" y="2303563"/>
                <a:ext cx="354584" cy="261610"/>
              </a:xfrm>
              <a:prstGeom prst="rect">
                <a:avLst/>
              </a:prstGeom>
              <a:noFill/>
            </p:spPr>
            <p:txBody>
              <a:bodyPr wrap="none" rtlCol="0">
                <a:spAutoFit/>
              </a:bodyPr>
              <a:lstStyle/>
              <a:p>
                <a:r>
                  <a:rPr kumimoji="1" lang="en-US" altLang="ja-JP" sz="1100" i="1" dirty="0" smtClean="0">
                    <a:solidFill>
                      <a:srgbClr val="FF0000"/>
                    </a:solidFill>
                  </a:rPr>
                  <a:t>UV</a:t>
                </a:r>
                <a:endParaRPr kumimoji="1" lang="ja-JP" altLang="en-US" sz="1100" i="1" dirty="0">
                  <a:solidFill>
                    <a:srgbClr val="FF0000"/>
                  </a:solidFill>
                </a:endParaRPr>
              </a:p>
            </p:txBody>
          </p:sp>
          <p:sp>
            <p:nvSpPr>
              <p:cNvPr id="42" name="テキスト ボックス 41"/>
              <p:cNvSpPr txBox="1"/>
              <p:nvPr/>
            </p:nvSpPr>
            <p:spPr>
              <a:xfrm>
                <a:off x="1771834" y="60637"/>
                <a:ext cx="4219232" cy="369332"/>
              </a:xfrm>
              <a:prstGeom prst="rect">
                <a:avLst/>
              </a:prstGeom>
              <a:noFill/>
            </p:spPr>
            <p:txBody>
              <a:bodyPr wrap="none" rtlCol="0">
                <a:spAutoFit/>
              </a:bodyPr>
              <a:lstStyle/>
              <a:p>
                <a:r>
                  <a:rPr lang="ja-JP" altLang="en-US" dirty="0"/>
                  <a:t>（</a:t>
                </a:r>
                <a:r>
                  <a:rPr kumimoji="1" lang="en-US" altLang="ja-JP" dirty="0" smtClean="0"/>
                  <a:t>375 nm, </a:t>
                </a:r>
                <a:r>
                  <a:rPr lang="en-US" altLang="ja-JP" dirty="0" smtClean="0"/>
                  <a:t>11.6 </a:t>
                </a:r>
                <a:r>
                  <a:rPr lang="en-US" altLang="ja-JP" dirty="0" err="1"/>
                  <a:t>mW</a:t>
                </a:r>
                <a:r>
                  <a:rPr lang="en-US" altLang="ja-JP" dirty="0"/>
                  <a:t> cm</a:t>
                </a:r>
                <a:r>
                  <a:rPr lang="en-US" altLang="ja-JP" baseline="30000" dirty="0"/>
                  <a:t>-2 </a:t>
                </a:r>
                <a:r>
                  <a:rPr lang="en-US" altLang="ja-JP" dirty="0" smtClean="0"/>
                  <a:t>, </a:t>
                </a:r>
                <a:r>
                  <a:rPr kumimoji="1" lang="en-US" altLang="ja-JP" dirty="0" smtClean="0"/>
                  <a:t>300 K, </a:t>
                </a:r>
                <a:r>
                  <a:rPr lang="en-US" altLang="ja-JP" dirty="0" smtClean="0"/>
                  <a:t>in </a:t>
                </a:r>
                <a:r>
                  <a:rPr lang="en-US" altLang="ja-JP" dirty="0" err="1" smtClean="0"/>
                  <a:t>vacuo</a:t>
                </a:r>
                <a:r>
                  <a:rPr kumimoji="1" lang="ja-JP" altLang="en-US" dirty="0" smtClean="0"/>
                  <a:t>）</a:t>
                </a:r>
                <a:endParaRPr kumimoji="1" lang="ja-JP" altLang="en-US" dirty="0"/>
              </a:p>
            </p:txBody>
          </p:sp>
        </p:grpSp>
        <p:sp>
          <p:nvSpPr>
            <p:cNvPr id="40" name="テキスト ボックス 39"/>
            <p:cNvSpPr txBox="1"/>
            <p:nvPr/>
          </p:nvSpPr>
          <p:spPr>
            <a:xfrm>
              <a:off x="5345762" y="1221019"/>
              <a:ext cx="1072858" cy="369332"/>
            </a:xfrm>
            <a:prstGeom prst="rect">
              <a:avLst/>
            </a:prstGeom>
            <a:solidFill>
              <a:schemeClr val="accent2">
                <a:lumMod val="75000"/>
              </a:schemeClr>
            </a:solidFill>
          </p:spPr>
          <p:txBody>
            <a:bodyPr wrap="none" rtlCol="0">
              <a:spAutoFit/>
            </a:bodyPr>
            <a:lstStyle/>
            <a:p>
              <a:r>
                <a:rPr kumimoji="1" lang="en-US" altLang="ja-JP" b="1" dirty="0" smtClean="0">
                  <a:solidFill>
                    <a:schemeClr val="bg1"/>
                  </a:solidFill>
                </a:rPr>
                <a:t>A = BPY</a:t>
              </a:r>
              <a:r>
                <a:rPr kumimoji="1" lang="en-US" altLang="ja-JP" b="1" baseline="30000" dirty="0" smtClean="0">
                  <a:solidFill>
                    <a:schemeClr val="bg1"/>
                  </a:solidFill>
                </a:rPr>
                <a:t>2+</a:t>
              </a:r>
              <a:endParaRPr kumimoji="1" lang="ja-JP" altLang="en-US" b="1" dirty="0">
                <a:solidFill>
                  <a:schemeClr val="bg1"/>
                </a:solidFill>
              </a:endParaRPr>
            </a:p>
          </p:txBody>
        </p:sp>
      </p:grpSp>
      <p:sp>
        <p:nvSpPr>
          <p:cNvPr id="49" name="テキスト ボックス 48"/>
          <p:cNvSpPr txBox="1"/>
          <p:nvPr/>
        </p:nvSpPr>
        <p:spPr>
          <a:xfrm>
            <a:off x="5619467" y="5634003"/>
            <a:ext cx="1091966" cy="276999"/>
          </a:xfrm>
          <a:prstGeom prst="rect">
            <a:avLst/>
          </a:prstGeom>
          <a:solidFill>
            <a:srgbClr val="FF0000"/>
          </a:solidFill>
        </p:spPr>
        <p:txBody>
          <a:bodyPr wrap="none" rtlCol="0">
            <a:spAutoFit/>
          </a:bodyPr>
          <a:lstStyle/>
          <a:p>
            <a:r>
              <a:rPr lang="en-US" altLang="ja-JP" sz="1200" dirty="0">
                <a:solidFill>
                  <a:schemeClr val="bg1"/>
                </a:solidFill>
              </a:rPr>
              <a:t>(</a:t>
            </a:r>
            <a:r>
              <a:rPr kumimoji="1" lang="en-US" altLang="ja-JP" sz="1200" dirty="0" smtClean="0">
                <a:solidFill>
                  <a:schemeClr val="bg1"/>
                </a:solidFill>
              </a:rPr>
              <a:t>n-C</a:t>
            </a:r>
            <a:r>
              <a:rPr kumimoji="1" lang="en-US" altLang="ja-JP" sz="1200" baseline="-25000" dirty="0" smtClean="0">
                <a:solidFill>
                  <a:schemeClr val="bg1"/>
                </a:solidFill>
              </a:rPr>
              <a:t>4</a:t>
            </a:r>
            <a:r>
              <a:rPr kumimoji="1" lang="en-US" altLang="ja-JP" sz="1200" dirty="0" smtClean="0">
                <a:solidFill>
                  <a:schemeClr val="bg1"/>
                </a:solidFill>
              </a:rPr>
              <a:t>H</a:t>
            </a:r>
            <a:r>
              <a:rPr kumimoji="1" lang="en-US" altLang="ja-JP" sz="1200" baseline="-25000" dirty="0" smtClean="0">
                <a:solidFill>
                  <a:schemeClr val="bg1"/>
                </a:solidFill>
              </a:rPr>
              <a:t>9</a:t>
            </a:r>
            <a:r>
              <a:rPr kumimoji="1" lang="en-US" altLang="ja-JP" sz="1200" dirty="0" smtClean="0">
                <a:solidFill>
                  <a:schemeClr val="bg1"/>
                </a:solidFill>
              </a:rPr>
              <a:t>)</a:t>
            </a:r>
            <a:r>
              <a:rPr kumimoji="1" lang="en-US" altLang="ja-JP" sz="1200" baseline="-25000" dirty="0" smtClean="0">
                <a:solidFill>
                  <a:schemeClr val="bg1"/>
                </a:solidFill>
              </a:rPr>
              <a:t>4</a:t>
            </a:r>
            <a:r>
              <a:rPr kumimoji="1" lang="en-US" altLang="ja-JP" sz="1200" dirty="0" smtClean="0">
                <a:solidFill>
                  <a:schemeClr val="bg1"/>
                </a:solidFill>
              </a:rPr>
              <a:t>N</a:t>
            </a:r>
            <a:r>
              <a:rPr lang="ja-JP" altLang="en-US" sz="1200" dirty="0">
                <a:solidFill>
                  <a:schemeClr val="bg1"/>
                </a:solidFill>
              </a:rPr>
              <a:t> </a:t>
            </a:r>
            <a:r>
              <a:rPr lang="en-US" altLang="ja-JP" sz="1200" dirty="0" smtClean="0">
                <a:solidFill>
                  <a:schemeClr val="bg1"/>
                </a:solidFill>
              </a:rPr>
              <a:t>salt</a:t>
            </a:r>
            <a:endParaRPr kumimoji="1" lang="ja-JP" altLang="en-US" sz="1200" dirty="0">
              <a:solidFill>
                <a:schemeClr val="bg1"/>
              </a:solidFill>
            </a:endParaRPr>
          </a:p>
        </p:txBody>
      </p:sp>
      <p:sp>
        <p:nvSpPr>
          <p:cNvPr id="50" name="テキスト ボックス 49"/>
          <p:cNvSpPr txBox="1"/>
          <p:nvPr/>
        </p:nvSpPr>
        <p:spPr>
          <a:xfrm>
            <a:off x="7692957" y="4397038"/>
            <a:ext cx="833049" cy="276999"/>
          </a:xfrm>
          <a:prstGeom prst="rect">
            <a:avLst/>
          </a:prstGeom>
          <a:noFill/>
        </p:spPr>
        <p:txBody>
          <a:bodyPr wrap="none" rtlCol="0">
            <a:spAutoFit/>
          </a:bodyPr>
          <a:lstStyle/>
          <a:p>
            <a:r>
              <a:rPr kumimoji="1" lang="ja-JP" altLang="en-US" sz="1200" dirty="0" smtClean="0"/>
              <a:t>（</a:t>
            </a:r>
            <a:r>
              <a:rPr kumimoji="1" lang="en-US" altLang="ja-JP" sz="1200" dirty="0" smtClean="0"/>
              <a:t>BPY</a:t>
            </a:r>
            <a:r>
              <a:rPr kumimoji="1" lang="ja-JP" altLang="en-US" sz="1200" dirty="0" smtClean="0"/>
              <a:t> </a:t>
            </a:r>
            <a:r>
              <a:rPr kumimoji="1" lang="en-US" altLang="ja-JP" sz="1200" dirty="0" smtClean="0"/>
              <a:t>salt</a:t>
            </a:r>
            <a:r>
              <a:rPr kumimoji="1" lang="ja-JP" altLang="en-US" sz="1200" dirty="0" smtClean="0"/>
              <a:t>）</a:t>
            </a:r>
            <a:endParaRPr kumimoji="1" lang="ja-JP" altLang="en-US" sz="1200" dirty="0"/>
          </a:p>
        </p:txBody>
      </p:sp>
      <p:sp>
        <p:nvSpPr>
          <p:cNvPr id="53" name="正方形/長方形 52"/>
          <p:cNvSpPr/>
          <p:nvPr/>
        </p:nvSpPr>
        <p:spPr>
          <a:xfrm>
            <a:off x="4932040" y="980728"/>
            <a:ext cx="4115220" cy="53465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4" name="グループ化 53"/>
          <p:cNvGrpSpPr/>
          <p:nvPr/>
        </p:nvGrpSpPr>
        <p:grpSpPr>
          <a:xfrm>
            <a:off x="533446" y="1036353"/>
            <a:ext cx="3981944" cy="5036400"/>
            <a:chOff x="177787" y="818077"/>
            <a:chExt cx="3981944" cy="5036400"/>
          </a:xfrm>
        </p:grpSpPr>
        <p:pic>
          <p:nvPicPr>
            <p:cNvPr id="55"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59281" y="1196752"/>
              <a:ext cx="3600450" cy="4657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6" name="テキスト ボックス 55"/>
            <p:cNvSpPr txBox="1"/>
            <p:nvPr/>
          </p:nvSpPr>
          <p:spPr>
            <a:xfrm>
              <a:off x="2483768" y="3892406"/>
              <a:ext cx="708848" cy="369332"/>
            </a:xfrm>
            <a:prstGeom prst="rect">
              <a:avLst/>
            </a:prstGeom>
            <a:noFill/>
          </p:spPr>
          <p:txBody>
            <a:bodyPr wrap="none" rtlCol="0">
              <a:spAutoFit/>
            </a:bodyPr>
            <a:lstStyle/>
            <a:p>
              <a:r>
                <a:rPr kumimoji="1" lang="en-US" altLang="ja-JP" dirty="0" smtClean="0"/>
                <a:t>200 K</a:t>
              </a:r>
              <a:endParaRPr kumimoji="1" lang="ja-JP" altLang="en-US" dirty="0"/>
            </a:p>
          </p:txBody>
        </p:sp>
        <p:sp>
          <p:nvSpPr>
            <p:cNvPr id="57" name="テキスト ボックス 56"/>
            <p:cNvSpPr txBox="1"/>
            <p:nvPr/>
          </p:nvSpPr>
          <p:spPr>
            <a:xfrm>
              <a:off x="2856287" y="4581128"/>
              <a:ext cx="708848" cy="369332"/>
            </a:xfrm>
            <a:prstGeom prst="rect">
              <a:avLst/>
            </a:prstGeom>
            <a:noFill/>
          </p:spPr>
          <p:txBody>
            <a:bodyPr wrap="none" rtlCol="0">
              <a:spAutoFit/>
            </a:bodyPr>
            <a:lstStyle/>
            <a:p>
              <a:r>
                <a:rPr kumimoji="1" lang="en-US" altLang="ja-JP" dirty="0" smtClean="0"/>
                <a:t>300 K</a:t>
              </a:r>
              <a:endParaRPr kumimoji="1" lang="ja-JP" altLang="en-US" dirty="0"/>
            </a:p>
          </p:txBody>
        </p:sp>
        <p:sp>
          <p:nvSpPr>
            <p:cNvPr id="59" name="テキスト ボックス 58"/>
            <p:cNvSpPr txBox="1"/>
            <p:nvPr/>
          </p:nvSpPr>
          <p:spPr>
            <a:xfrm>
              <a:off x="177787" y="818077"/>
              <a:ext cx="1039067" cy="369332"/>
            </a:xfrm>
            <a:prstGeom prst="rect">
              <a:avLst/>
            </a:prstGeom>
            <a:solidFill>
              <a:srgbClr val="0070C0"/>
            </a:solidFill>
          </p:spPr>
          <p:txBody>
            <a:bodyPr wrap="none" rtlCol="0">
              <a:spAutoFit/>
            </a:bodyPr>
            <a:lstStyle/>
            <a:p>
              <a:r>
                <a:rPr kumimoji="1" lang="en-US" altLang="ja-JP" b="1" dirty="0" smtClean="0">
                  <a:solidFill>
                    <a:schemeClr val="bg1"/>
                  </a:solidFill>
                </a:rPr>
                <a:t>A = MV</a:t>
              </a:r>
              <a:r>
                <a:rPr kumimoji="1" lang="en-US" altLang="ja-JP" b="1" baseline="30000" dirty="0" smtClean="0">
                  <a:solidFill>
                    <a:schemeClr val="bg1"/>
                  </a:solidFill>
                </a:rPr>
                <a:t>2+</a:t>
              </a:r>
              <a:endParaRPr kumimoji="1" lang="ja-JP" altLang="en-US" b="1" dirty="0">
                <a:solidFill>
                  <a:schemeClr val="bg1"/>
                </a:solidFill>
              </a:endParaRPr>
            </a:p>
          </p:txBody>
        </p:sp>
      </p:grpSp>
      <p:sp>
        <p:nvSpPr>
          <p:cNvPr id="60" name="正方形/長方形 59"/>
          <p:cNvSpPr/>
          <p:nvPr/>
        </p:nvSpPr>
        <p:spPr>
          <a:xfrm>
            <a:off x="251520" y="980728"/>
            <a:ext cx="4464496" cy="53465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テキスト ボックス 60"/>
          <p:cNvSpPr txBox="1"/>
          <p:nvPr/>
        </p:nvSpPr>
        <p:spPr>
          <a:xfrm>
            <a:off x="107504" y="44624"/>
            <a:ext cx="4292394" cy="461665"/>
          </a:xfrm>
          <a:prstGeom prst="rect">
            <a:avLst/>
          </a:prstGeom>
          <a:noFill/>
        </p:spPr>
        <p:txBody>
          <a:bodyPr wrap="none" rtlCol="0">
            <a:spAutoFit/>
          </a:bodyPr>
          <a:lstStyle/>
          <a:p>
            <a:r>
              <a:rPr kumimoji="1" lang="en-US" altLang="ja-JP" sz="2400" dirty="0" smtClean="0">
                <a:solidFill>
                  <a:srgbClr val="FF0000"/>
                </a:solidFill>
              </a:rPr>
              <a:t>A[Ni(</a:t>
            </a:r>
            <a:r>
              <a:rPr kumimoji="1" lang="en-US" altLang="ja-JP" sz="2400" dirty="0" err="1" smtClean="0">
                <a:solidFill>
                  <a:srgbClr val="FF0000"/>
                </a:solidFill>
              </a:rPr>
              <a:t>dmit</a:t>
            </a:r>
            <a:r>
              <a:rPr kumimoji="1" lang="en-US" altLang="ja-JP" sz="2400" dirty="0" smtClean="0">
                <a:solidFill>
                  <a:srgbClr val="FF0000"/>
                </a:solidFill>
              </a:rPr>
              <a:t>)</a:t>
            </a:r>
            <a:r>
              <a:rPr kumimoji="1" lang="en-US" altLang="ja-JP" sz="2400" baseline="-25000" dirty="0" smtClean="0">
                <a:solidFill>
                  <a:srgbClr val="FF0000"/>
                </a:solidFill>
              </a:rPr>
              <a:t>2</a:t>
            </a:r>
            <a:r>
              <a:rPr kumimoji="1" lang="en-US" altLang="ja-JP" sz="2400" dirty="0" smtClean="0">
                <a:solidFill>
                  <a:srgbClr val="FF0000"/>
                </a:solidFill>
              </a:rPr>
              <a:t>]</a:t>
            </a:r>
            <a:r>
              <a:rPr kumimoji="1" lang="en-US" altLang="ja-JP" sz="2400" baseline="-25000" dirty="0" smtClean="0">
                <a:solidFill>
                  <a:srgbClr val="FF0000"/>
                </a:solidFill>
              </a:rPr>
              <a:t>2</a:t>
            </a:r>
            <a:r>
              <a:rPr kumimoji="1" lang="en-US" altLang="ja-JP" sz="2400" dirty="0" smtClean="0">
                <a:solidFill>
                  <a:srgbClr val="FF0000"/>
                </a:solidFill>
              </a:rPr>
              <a:t> ; photoconductivity</a:t>
            </a:r>
            <a:endParaRPr kumimoji="1" lang="ja-JP" altLang="en-US" sz="2400" dirty="0">
              <a:solidFill>
                <a:srgbClr val="FF0000"/>
              </a:solidFill>
            </a:endParaRPr>
          </a:p>
        </p:txBody>
      </p:sp>
      <p:sp>
        <p:nvSpPr>
          <p:cNvPr id="64" name="テキスト ボックス 63"/>
          <p:cNvSpPr txBox="1"/>
          <p:nvPr/>
        </p:nvSpPr>
        <p:spPr>
          <a:xfrm>
            <a:off x="251020" y="467380"/>
            <a:ext cx="1657890" cy="369332"/>
          </a:xfrm>
          <a:prstGeom prst="rect">
            <a:avLst/>
          </a:prstGeom>
          <a:noFill/>
        </p:spPr>
        <p:txBody>
          <a:bodyPr wrap="none" rtlCol="0">
            <a:spAutoFit/>
          </a:bodyPr>
          <a:lstStyle/>
          <a:p>
            <a:r>
              <a:rPr lang="ja-JP" altLang="en-US" dirty="0">
                <a:solidFill>
                  <a:srgbClr val="FF0000"/>
                </a:solidFill>
              </a:rPr>
              <a:t>（</a:t>
            </a:r>
            <a:r>
              <a:rPr lang="en-US" altLang="ja-JP" dirty="0">
                <a:solidFill>
                  <a:srgbClr val="FF0000"/>
                </a:solidFill>
              </a:rPr>
              <a:t>Single Crystal</a:t>
            </a:r>
            <a:r>
              <a:rPr lang="ja-JP" altLang="en-US" dirty="0">
                <a:solidFill>
                  <a:srgbClr val="FF0000"/>
                </a:solidFill>
              </a:rPr>
              <a:t>）</a:t>
            </a:r>
            <a:endParaRPr kumimoji="1" lang="ja-JP" altLang="en-US" dirty="0"/>
          </a:p>
        </p:txBody>
      </p:sp>
      <p:sp>
        <p:nvSpPr>
          <p:cNvPr id="26" name="テキスト ボックス 25"/>
          <p:cNvSpPr txBox="1"/>
          <p:nvPr/>
        </p:nvSpPr>
        <p:spPr>
          <a:xfrm>
            <a:off x="5102338" y="3675521"/>
            <a:ext cx="1063112" cy="307777"/>
          </a:xfrm>
          <a:prstGeom prst="rect">
            <a:avLst/>
          </a:prstGeom>
          <a:solidFill>
            <a:schemeClr val="bg1"/>
          </a:solidFill>
        </p:spPr>
        <p:txBody>
          <a:bodyPr wrap="none" rtlCol="0">
            <a:spAutoFit/>
          </a:bodyPr>
          <a:lstStyle/>
          <a:p>
            <a:r>
              <a:rPr kumimoji="1" lang="en-US" altLang="ja-JP" sz="1400" dirty="0" smtClean="0">
                <a:solidFill>
                  <a:srgbClr val="FF0000"/>
                </a:solidFill>
              </a:rPr>
              <a:t>Comparison</a:t>
            </a:r>
            <a:endParaRPr kumimoji="1" lang="ja-JP" altLang="en-US" sz="1400" dirty="0">
              <a:solidFill>
                <a:srgbClr val="FF0000"/>
              </a:solidFill>
            </a:endParaRPr>
          </a:p>
        </p:txBody>
      </p:sp>
      <p:pic>
        <p:nvPicPr>
          <p:cNvPr id="13315"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356150" y="3829409"/>
            <a:ext cx="3665897" cy="194248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角丸四角形 4"/>
          <p:cNvSpPr/>
          <p:nvPr/>
        </p:nvSpPr>
        <p:spPr>
          <a:xfrm>
            <a:off x="6165450" y="5157192"/>
            <a:ext cx="2655022" cy="204480"/>
          </a:xfrm>
          <a:prstGeom prst="roundRect">
            <a:avLst/>
          </a:prstGeom>
          <a:noFill/>
          <a:ln>
            <a:solidFill>
              <a:srgbClr val="FF0000">
                <a:alpha val="5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円弧 5"/>
          <p:cNvSpPr/>
          <p:nvPr/>
        </p:nvSpPr>
        <p:spPr>
          <a:xfrm flipH="1">
            <a:off x="6012160" y="5361672"/>
            <a:ext cx="773071" cy="965606"/>
          </a:xfrm>
          <a:prstGeom prst="arc">
            <a:avLst>
              <a:gd name="adj1" fmla="val 16200000"/>
              <a:gd name="adj2" fmla="val 19561418"/>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nvGrpSpPr>
          <p:cNvPr id="10" name="グループ化 9"/>
          <p:cNvGrpSpPr/>
          <p:nvPr/>
        </p:nvGrpSpPr>
        <p:grpSpPr>
          <a:xfrm>
            <a:off x="4414476" y="5024638"/>
            <a:ext cx="1962577" cy="687283"/>
            <a:chOff x="4414476" y="5024638"/>
            <a:chExt cx="1962577" cy="687283"/>
          </a:xfrm>
        </p:grpSpPr>
        <p:pic>
          <p:nvPicPr>
            <p:cNvPr id="22530" name="Picture 2"/>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4414476" y="5047489"/>
              <a:ext cx="1364117" cy="628365"/>
            </a:xfrm>
            <a:prstGeom prst="rect">
              <a:avLst/>
            </a:prstGeom>
            <a:solidFill>
              <a:srgbClr val="0000FF"/>
            </a:solidFill>
            <a:ln>
              <a:noFill/>
            </a:ln>
            <a:effectLst/>
          </p:spPr>
        </p:pic>
        <p:sp>
          <p:nvSpPr>
            <p:cNvPr id="3" name="円弧 2"/>
            <p:cNvSpPr/>
            <p:nvPr/>
          </p:nvSpPr>
          <p:spPr>
            <a:xfrm rot="19200000">
              <a:off x="5643142" y="5024638"/>
              <a:ext cx="733911" cy="687283"/>
            </a:xfrm>
            <a:prstGeom prst="arc">
              <a:avLst/>
            </a:prstGeom>
            <a:ln w="19050">
              <a:solidFill>
                <a:srgbClr val="0000FF"/>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sp>
        <p:nvSpPr>
          <p:cNvPr id="47" name="テキスト ボックス 46"/>
          <p:cNvSpPr txBox="1"/>
          <p:nvPr/>
        </p:nvSpPr>
        <p:spPr>
          <a:xfrm>
            <a:off x="5625847" y="5919663"/>
            <a:ext cx="1106393" cy="461665"/>
          </a:xfrm>
          <a:prstGeom prst="rect">
            <a:avLst/>
          </a:prstGeom>
          <a:solidFill>
            <a:srgbClr val="FF0000"/>
          </a:solidFill>
        </p:spPr>
        <p:txBody>
          <a:bodyPr wrap="none" rtlCol="0">
            <a:spAutoFit/>
          </a:bodyPr>
          <a:lstStyle/>
          <a:p>
            <a:pPr marL="171450" indent="-171450" algn="ctr">
              <a:buFont typeface="Symbol" pitchFamily="18" charset="2"/>
              <a:buChar char="~"/>
            </a:pPr>
            <a:r>
              <a:rPr lang="en-US" altLang="ja-JP" sz="1200" dirty="0" smtClean="0">
                <a:solidFill>
                  <a:schemeClr val="bg1"/>
                </a:solidFill>
              </a:rPr>
              <a:t>10</a:t>
            </a:r>
            <a:r>
              <a:rPr lang="en-US" altLang="ja-JP" sz="1200" baseline="30000" dirty="0" smtClean="0">
                <a:solidFill>
                  <a:schemeClr val="bg1"/>
                </a:solidFill>
              </a:rPr>
              <a:t>-10</a:t>
            </a:r>
            <a:r>
              <a:rPr lang="en-US" altLang="ja-JP" sz="1200" dirty="0" smtClean="0">
                <a:solidFill>
                  <a:schemeClr val="bg1"/>
                </a:solidFill>
              </a:rPr>
              <a:t> S</a:t>
            </a:r>
          </a:p>
          <a:p>
            <a:pPr algn="ctr"/>
            <a:r>
              <a:rPr kumimoji="1" lang="ja-JP" altLang="en-US" sz="1200" dirty="0" smtClean="0">
                <a:solidFill>
                  <a:schemeClr val="bg1"/>
                </a:solidFill>
              </a:rPr>
              <a:t>（</a:t>
            </a:r>
            <a:r>
              <a:rPr lang="en-US" altLang="ja-JP" sz="1200" i="1" dirty="0" err="1">
                <a:solidFill>
                  <a:schemeClr val="bg1"/>
                </a:solidFill>
                <a:latin typeface="Symbol" pitchFamily="18" charset="2"/>
              </a:rPr>
              <a:t>s</a:t>
            </a:r>
            <a:r>
              <a:rPr lang="en-US" altLang="ja-JP" sz="1200" baseline="-25000" dirty="0" err="1">
                <a:solidFill>
                  <a:schemeClr val="bg1"/>
                </a:solidFill>
              </a:rPr>
              <a:t>ph</a:t>
            </a:r>
            <a:r>
              <a:rPr lang="en-US" altLang="ja-JP" sz="1200" dirty="0">
                <a:solidFill>
                  <a:schemeClr val="bg1"/>
                </a:solidFill>
              </a:rPr>
              <a:t>/</a:t>
            </a:r>
            <a:r>
              <a:rPr lang="en-US" altLang="ja-JP" sz="1200" i="1" dirty="0" err="1">
                <a:solidFill>
                  <a:schemeClr val="bg1"/>
                </a:solidFill>
                <a:latin typeface="Symbol" pitchFamily="18" charset="2"/>
              </a:rPr>
              <a:t>s</a:t>
            </a:r>
            <a:r>
              <a:rPr lang="en-US" altLang="ja-JP" sz="1200" baseline="-25000" dirty="0" err="1">
                <a:solidFill>
                  <a:schemeClr val="bg1"/>
                </a:solidFill>
              </a:rPr>
              <a:t>dark</a:t>
            </a:r>
            <a:r>
              <a:rPr lang="en-US" altLang="ja-JP" sz="1200" dirty="0">
                <a:solidFill>
                  <a:schemeClr val="bg1"/>
                </a:solidFill>
              </a:rPr>
              <a:t> </a:t>
            </a:r>
            <a:r>
              <a:rPr lang="en-US" altLang="ja-JP" sz="1200" dirty="0">
                <a:solidFill>
                  <a:schemeClr val="bg1"/>
                </a:solidFill>
                <a:latin typeface="Symbol" pitchFamily="18" charset="2"/>
              </a:rPr>
              <a:t>£</a:t>
            </a:r>
            <a:r>
              <a:rPr lang="en-US" altLang="ja-JP" sz="1200" dirty="0">
                <a:solidFill>
                  <a:schemeClr val="bg1"/>
                </a:solidFill>
              </a:rPr>
              <a:t> 2</a:t>
            </a:r>
            <a:r>
              <a:rPr kumimoji="1" lang="ja-JP" altLang="en-US" sz="1200" dirty="0" smtClean="0">
                <a:solidFill>
                  <a:schemeClr val="bg1"/>
                </a:solidFill>
              </a:rPr>
              <a:t>）</a:t>
            </a:r>
            <a:endParaRPr kumimoji="1" lang="ja-JP" altLang="en-US" sz="1200" dirty="0">
              <a:solidFill>
                <a:schemeClr val="bg1"/>
              </a:solidFill>
            </a:endParaRPr>
          </a:p>
        </p:txBody>
      </p:sp>
      <p:sp>
        <p:nvSpPr>
          <p:cNvPr id="7" name="下矢印吹き出し 6"/>
          <p:cNvSpPr/>
          <p:nvPr/>
        </p:nvSpPr>
        <p:spPr>
          <a:xfrm>
            <a:off x="5493854" y="2411909"/>
            <a:ext cx="3254609" cy="1161107"/>
          </a:xfrm>
          <a:prstGeom prst="downArrowCallout">
            <a:avLst/>
          </a:prstGeom>
          <a:solidFill>
            <a:srgbClr val="FFFF00"/>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2000" dirty="0">
                <a:solidFill>
                  <a:srgbClr val="FF0000"/>
                </a:solidFill>
              </a:rPr>
              <a:t>Photoconduction is negligible</a:t>
            </a:r>
          </a:p>
          <a:p>
            <a:r>
              <a:rPr lang="en-US" altLang="ja-JP" sz="2000" dirty="0">
                <a:solidFill>
                  <a:srgbClr val="FF0000"/>
                </a:solidFill>
              </a:rPr>
              <a:t> in many Ni(</a:t>
            </a:r>
            <a:r>
              <a:rPr lang="en-US" altLang="ja-JP" sz="2000" dirty="0" err="1">
                <a:solidFill>
                  <a:srgbClr val="FF0000"/>
                </a:solidFill>
              </a:rPr>
              <a:t>dmit</a:t>
            </a:r>
            <a:r>
              <a:rPr lang="en-US" altLang="ja-JP" sz="2000" dirty="0">
                <a:solidFill>
                  <a:srgbClr val="FF0000"/>
                </a:solidFill>
              </a:rPr>
              <a:t>)</a:t>
            </a:r>
            <a:r>
              <a:rPr lang="en-US" altLang="ja-JP" sz="2000" baseline="-25000" dirty="0">
                <a:solidFill>
                  <a:srgbClr val="FF0000"/>
                </a:solidFill>
              </a:rPr>
              <a:t>2</a:t>
            </a:r>
            <a:r>
              <a:rPr lang="en-US" altLang="ja-JP" sz="2000" dirty="0">
                <a:solidFill>
                  <a:srgbClr val="FF0000"/>
                </a:solidFill>
              </a:rPr>
              <a:t> salts</a:t>
            </a:r>
            <a:r>
              <a:rPr lang="en-US" altLang="ja-JP" sz="2000" dirty="0" smtClean="0">
                <a:solidFill>
                  <a:srgbClr val="FF0000"/>
                </a:solidFill>
              </a:rPr>
              <a:t>.</a:t>
            </a:r>
            <a:endParaRPr lang="ja-JP" altLang="en-US" sz="2000" dirty="0">
              <a:solidFill>
                <a:srgbClr val="FF0000"/>
              </a:solidFill>
            </a:endParaRPr>
          </a:p>
        </p:txBody>
      </p:sp>
      <p:sp>
        <p:nvSpPr>
          <p:cNvPr id="2" name="テキスト ボックス 1"/>
          <p:cNvSpPr txBox="1"/>
          <p:nvPr/>
        </p:nvSpPr>
        <p:spPr>
          <a:xfrm>
            <a:off x="1228092" y="1445117"/>
            <a:ext cx="463588" cy="369332"/>
          </a:xfrm>
          <a:prstGeom prst="rect">
            <a:avLst/>
          </a:prstGeom>
          <a:noFill/>
        </p:spPr>
        <p:txBody>
          <a:bodyPr wrap="none" rtlCol="0">
            <a:spAutoFit/>
          </a:bodyPr>
          <a:lstStyle/>
          <a:p>
            <a:r>
              <a:rPr kumimoji="1" lang="en-US" altLang="ja-JP" dirty="0" smtClean="0">
                <a:solidFill>
                  <a:srgbClr val="FF0000"/>
                </a:solidFill>
              </a:rPr>
              <a:t>UV</a:t>
            </a:r>
            <a:endParaRPr kumimoji="1" lang="ja-JP" altLang="en-US" dirty="0">
              <a:solidFill>
                <a:srgbClr val="FF0000"/>
              </a:solidFill>
            </a:endParaRPr>
          </a:p>
        </p:txBody>
      </p:sp>
      <p:sp>
        <p:nvSpPr>
          <p:cNvPr id="4" name="テキスト ボックス 3"/>
          <p:cNvSpPr txBox="1"/>
          <p:nvPr/>
        </p:nvSpPr>
        <p:spPr>
          <a:xfrm>
            <a:off x="1719768" y="4212372"/>
            <a:ext cx="1035861" cy="369332"/>
          </a:xfrm>
          <a:prstGeom prst="rect">
            <a:avLst/>
          </a:prstGeom>
          <a:noFill/>
        </p:spPr>
        <p:txBody>
          <a:bodyPr wrap="none" rtlCol="0">
            <a:spAutoFit/>
          </a:bodyPr>
          <a:lstStyle/>
          <a:p>
            <a:r>
              <a:rPr kumimoji="1" lang="en-US" altLang="ja-JP" dirty="0" smtClean="0"/>
              <a:t>(375 nm)</a:t>
            </a:r>
            <a:endParaRPr kumimoji="1" lang="ja-JP" altLang="en-US" dirty="0"/>
          </a:p>
        </p:txBody>
      </p:sp>
    </p:spTree>
    <p:extLst>
      <p:ext uri="{BB962C8B-B14F-4D97-AF65-F5344CB8AC3E}">
        <p14:creationId xmlns:p14="http://schemas.microsoft.com/office/powerpoint/2010/main" xmlns="" val="125785128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fade">
                                      <p:cBhvr>
                                        <p:cTn id="10" dur="500"/>
                                        <p:tgtEl>
                                          <p:spTgt spid="4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0"/>
                                        </p:tgtEl>
                                        <p:attrNameLst>
                                          <p:attrName>style.visibility</p:attrName>
                                        </p:attrNameLst>
                                      </p:cBhvr>
                                      <p:to>
                                        <p:strVal val="visible"/>
                                      </p:to>
                                    </p:set>
                                    <p:animEffect transition="in" filter="fade">
                                      <p:cBhvr>
                                        <p:cTn id="13" dur="500"/>
                                        <p:tgtEl>
                                          <p:spTgt spid="5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fade">
                                      <p:cBhvr>
                                        <p:cTn id="16" dur="500"/>
                                        <p:tgtEl>
                                          <p:spTgt spid="53"/>
                                        </p:tgtEl>
                                      </p:cBhvr>
                                    </p:animEffect>
                                  </p:childTnLst>
                                </p:cTn>
                              </p:par>
                              <p:par>
                                <p:cTn id="17" presetID="10" presetClass="entr" presetSubtype="0" fill="hold" nodeType="with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500"/>
                                        <p:tgtEl>
                                          <p:spTgt spid="5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fade">
                                      <p:cBhvr>
                                        <p:cTn id="22" dur="500"/>
                                        <p:tgtEl>
                                          <p:spTgt spid="6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childTnLst>
                                </p:cTn>
                              </p:par>
                              <p:par>
                                <p:cTn id="26" presetID="10" presetClass="entr" presetSubtype="0" fill="hold" nodeType="withEffect">
                                  <p:stCondLst>
                                    <p:cond delay="0"/>
                                  </p:stCondLst>
                                  <p:childTnLst>
                                    <p:set>
                                      <p:cBhvr>
                                        <p:cTn id="27" dur="1" fill="hold">
                                          <p:stCondLst>
                                            <p:cond delay="0"/>
                                          </p:stCondLst>
                                        </p:cTn>
                                        <p:tgtEl>
                                          <p:spTgt spid="13315"/>
                                        </p:tgtEl>
                                        <p:attrNameLst>
                                          <p:attrName>style.visibility</p:attrName>
                                        </p:attrNameLst>
                                      </p:cBhvr>
                                      <p:to>
                                        <p:strVal val="visible"/>
                                      </p:to>
                                    </p:set>
                                    <p:animEffect transition="in" filter="fade">
                                      <p:cBhvr>
                                        <p:cTn id="28" dur="500"/>
                                        <p:tgtEl>
                                          <p:spTgt spid="1331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par>
                                <p:cTn id="35" presetID="10" presetClass="entr" presetSubtype="0"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500"/>
                                        <p:tgtEl>
                                          <p:spTgt spid="47"/>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1"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additive="base">
                                        <p:cTn id="45" dur="500" fill="hold"/>
                                        <p:tgtEl>
                                          <p:spTgt spid="7"/>
                                        </p:tgtEl>
                                        <p:attrNameLst>
                                          <p:attrName>ppt_x</p:attrName>
                                        </p:attrNameLst>
                                      </p:cBhvr>
                                      <p:tavLst>
                                        <p:tav tm="0">
                                          <p:val>
                                            <p:strVal val="#ppt_x"/>
                                          </p:val>
                                        </p:tav>
                                        <p:tav tm="100000">
                                          <p:val>
                                            <p:strVal val="#ppt_x"/>
                                          </p:val>
                                        </p:tav>
                                      </p:tavLst>
                                    </p:anim>
                                    <p:anim calcmode="lin" valueType="num">
                                      <p:cBhvr additive="base">
                                        <p:cTn id="46"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p:bldP spid="53" grpId="0" animBg="1"/>
      <p:bldP spid="60" grpId="0" animBg="1"/>
      <p:bldP spid="26" grpId="0" animBg="1"/>
      <p:bldP spid="5" grpId="0" animBg="1"/>
      <p:bldP spid="6" grpId="0" animBg="1"/>
      <p:bldP spid="47"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テキスト ボックス 12"/>
          <p:cNvSpPr txBox="1"/>
          <p:nvPr/>
        </p:nvSpPr>
        <p:spPr>
          <a:xfrm>
            <a:off x="2872713" y="87015"/>
            <a:ext cx="2486771" cy="461665"/>
          </a:xfrm>
          <a:prstGeom prst="rect">
            <a:avLst/>
          </a:prstGeom>
          <a:noFill/>
        </p:spPr>
        <p:txBody>
          <a:bodyPr wrap="none" rtlCol="0">
            <a:spAutoFit/>
          </a:bodyPr>
          <a:lstStyle/>
          <a:p>
            <a:r>
              <a:rPr kumimoji="1" lang="en-US" altLang="ja-JP" sz="2400" dirty="0" smtClean="0">
                <a:solidFill>
                  <a:srgbClr val="FF0000"/>
                </a:solidFill>
              </a:rPr>
              <a:t>A[Ni(</a:t>
            </a:r>
            <a:r>
              <a:rPr kumimoji="1" lang="en-US" altLang="ja-JP" sz="2400" dirty="0" err="1" smtClean="0">
                <a:solidFill>
                  <a:srgbClr val="FF0000"/>
                </a:solidFill>
              </a:rPr>
              <a:t>dmit</a:t>
            </a:r>
            <a:r>
              <a:rPr kumimoji="1" lang="en-US" altLang="ja-JP" sz="2400" dirty="0" smtClean="0">
                <a:solidFill>
                  <a:srgbClr val="FF0000"/>
                </a:solidFill>
              </a:rPr>
              <a:t>)</a:t>
            </a:r>
            <a:r>
              <a:rPr kumimoji="1" lang="en-US" altLang="ja-JP" sz="2400" baseline="-25000" dirty="0" smtClean="0">
                <a:solidFill>
                  <a:srgbClr val="FF0000"/>
                </a:solidFill>
              </a:rPr>
              <a:t>2</a:t>
            </a:r>
            <a:r>
              <a:rPr kumimoji="1" lang="en-US" altLang="ja-JP" sz="2400" dirty="0" smtClean="0">
                <a:solidFill>
                  <a:srgbClr val="FF0000"/>
                </a:solidFill>
              </a:rPr>
              <a:t>]</a:t>
            </a:r>
            <a:r>
              <a:rPr kumimoji="1" lang="en-US" altLang="ja-JP" sz="2400" baseline="-25000" dirty="0" smtClean="0">
                <a:solidFill>
                  <a:srgbClr val="FF0000"/>
                </a:solidFill>
              </a:rPr>
              <a:t>2</a:t>
            </a:r>
            <a:r>
              <a:rPr lang="en-US" altLang="ja-JP" sz="2400" dirty="0" smtClean="0">
                <a:solidFill>
                  <a:srgbClr val="FF0000"/>
                </a:solidFill>
              </a:rPr>
              <a:t>	</a:t>
            </a:r>
            <a:r>
              <a:rPr kumimoji="1" lang="en-US" altLang="ja-JP" sz="2400" dirty="0" smtClean="0">
                <a:solidFill>
                  <a:srgbClr val="FF0000"/>
                </a:solidFill>
              </a:rPr>
              <a:t>ESR</a:t>
            </a:r>
            <a:endParaRPr kumimoji="1" lang="ja-JP" altLang="en-US" sz="2400" dirty="0">
              <a:solidFill>
                <a:srgbClr val="FF0000"/>
              </a:solidFill>
            </a:endParaRPr>
          </a:p>
        </p:txBody>
      </p:sp>
      <p:sp>
        <p:nvSpPr>
          <p:cNvPr id="10" name="テキスト ボックス 9"/>
          <p:cNvSpPr txBox="1"/>
          <p:nvPr/>
        </p:nvSpPr>
        <p:spPr>
          <a:xfrm>
            <a:off x="6948264" y="136229"/>
            <a:ext cx="1175322" cy="400110"/>
          </a:xfrm>
          <a:prstGeom prst="rect">
            <a:avLst/>
          </a:prstGeom>
          <a:noFill/>
        </p:spPr>
        <p:txBody>
          <a:bodyPr wrap="none" rtlCol="0">
            <a:spAutoFit/>
          </a:bodyPr>
          <a:lstStyle/>
          <a:p>
            <a:r>
              <a:rPr kumimoji="1" lang="en-US" altLang="ja-JP" sz="2000" i="1" dirty="0" smtClean="0"/>
              <a:t>H</a:t>
            </a:r>
            <a:r>
              <a:rPr kumimoji="1" lang="en-US" altLang="ja-JP" sz="2000" dirty="0" smtClean="0"/>
              <a:t> </a:t>
            </a:r>
            <a:r>
              <a:rPr lang="en-US" altLang="ja-JP" sz="2000" dirty="0" smtClean="0">
                <a:latin typeface="Symbol" pitchFamily="18" charset="2"/>
              </a:rPr>
              <a:t>^</a:t>
            </a:r>
            <a:r>
              <a:rPr kumimoji="1" lang="en-US" altLang="ja-JP" sz="2000" dirty="0" smtClean="0"/>
              <a:t> [010]</a:t>
            </a:r>
            <a:endParaRPr kumimoji="1" lang="ja-JP" altLang="en-US" sz="2000" dirty="0"/>
          </a:p>
        </p:txBody>
      </p:sp>
      <p:pic>
        <p:nvPicPr>
          <p:cNvPr id="6149"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6473" y="2059191"/>
            <a:ext cx="4237495" cy="25219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50" name="Picture 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644008" y="1840158"/>
            <a:ext cx="4340143" cy="274097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テキスト ボックス 3"/>
          <p:cNvSpPr txBox="1"/>
          <p:nvPr/>
        </p:nvSpPr>
        <p:spPr>
          <a:xfrm>
            <a:off x="1500421" y="1309375"/>
            <a:ext cx="708848" cy="369332"/>
          </a:xfrm>
          <a:prstGeom prst="rect">
            <a:avLst/>
          </a:prstGeom>
          <a:noFill/>
        </p:spPr>
        <p:txBody>
          <a:bodyPr wrap="none" rtlCol="0">
            <a:spAutoFit/>
          </a:bodyPr>
          <a:lstStyle/>
          <a:p>
            <a:r>
              <a:rPr kumimoji="1" lang="en-US" altLang="ja-JP" dirty="0" smtClean="0"/>
              <a:t>153 K</a:t>
            </a:r>
            <a:endParaRPr kumimoji="1" lang="ja-JP" altLang="en-US" dirty="0"/>
          </a:p>
        </p:txBody>
      </p:sp>
      <p:sp>
        <p:nvSpPr>
          <p:cNvPr id="6" name="テキスト ボックス 5"/>
          <p:cNvSpPr txBox="1"/>
          <p:nvPr/>
        </p:nvSpPr>
        <p:spPr>
          <a:xfrm>
            <a:off x="5291995" y="133181"/>
            <a:ext cx="3082895" cy="400110"/>
          </a:xfrm>
          <a:prstGeom prst="rect">
            <a:avLst/>
          </a:prstGeom>
          <a:noFill/>
        </p:spPr>
        <p:txBody>
          <a:bodyPr wrap="none" rtlCol="0">
            <a:spAutoFit/>
          </a:bodyPr>
          <a:lstStyle/>
          <a:p>
            <a:r>
              <a:rPr lang="ja-JP" altLang="en-US" sz="2000" dirty="0"/>
              <a:t>（</a:t>
            </a:r>
            <a:r>
              <a:rPr lang="en-US" altLang="ja-JP" sz="2000" dirty="0"/>
              <a:t>single </a:t>
            </a:r>
            <a:r>
              <a:rPr lang="en-US" altLang="ja-JP" sz="2000" dirty="0" smtClean="0"/>
              <a:t>crystal,		</a:t>
            </a:r>
            <a:r>
              <a:rPr lang="ja-JP" altLang="en-US" sz="2000" dirty="0" smtClean="0"/>
              <a:t>）</a:t>
            </a:r>
            <a:endParaRPr kumimoji="1" lang="ja-JP" altLang="en-US" sz="2000" dirty="0"/>
          </a:p>
        </p:txBody>
      </p:sp>
      <p:sp>
        <p:nvSpPr>
          <p:cNvPr id="7" name="テキスト ボックス 6"/>
          <p:cNvSpPr txBox="1"/>
          <p:nvPr/>
        </p:nvSpPr>
        <p:spPr>
          <a:xfrm>
            <a:off x="562489" y="960242"/>
            <a:ext cx="1335558" cy="461665"/>
          </a:xfrm>
          <a:prstGeom prst="rect">
            <a:avLst/>
          </a:prstGeom>
          <a:noFill/>
        </p:spPr>
        <p:txBody>
          <a:bodyPr wrap="none" rtlCol="0">
            <a:spAutoFit/>
          </a:bodyPr>
          <a:lstStyle/>
          <a:p>
            <a:r>
              <a:rPr kumimoji="1" lang="en-US" altLang="ja-JP" sz="2400" dirty="0" smtClean="0">
                <a:solidFill>
                  <a:srgbClr val="FF0000"/>
                </a:solidFill>
              </a:rPr>
              <a:t>A = BPY</a:t>
            </a:r>
            <a:r>
              <a:rPr kumimoji="1" lang="en-US" altLang="ja-JP" sz="2400" baseline="30000" dirty="0" smtClean="0">
                <a:solidFill>
                  <a:srgbClr val="FF0000"/>
                </a:solidFill>
              </a:rPr>
              <a:t>2+</a:t>
            </a:r>
            <a:endParaRPr kumimoji="1" lang="ja-JP" altLang="en-US" sz="2400" dirty="0">
              <a:solidFill>
                <a:srgbClr val="FF0000"/>
              </a:solidFill>
            </a:endParaRPr>
          </a:p>
        </p:txBody>
      </p:sp>
      <p:sp>
        <p:nvSpPr>
          <p:cNvPr id="11" name="下矢印 10"/>
          <p:cNvSpPr/>
          <p:nvPr/>
        </p:nvSpPr>
        <p:spPr>
          <a:xfrm rot="16200000">
            <a:off x="4662012" y="2026797"/>
            <a:ext cx="160063" cy="19607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p:cNvSpPr txBox="1"/>
          <p:nvPr/>
        </p:nvSpPr>
        <p:spPr>
          <a:xfrm>
            <a:off x="2529379" y="1331476"/>
            <a:ext cx="1245854" cy="369332"/>
          </a:xfrm>
          <a:prstGeom prst="rect">
            <a:avLst/>
          </a:prstGeom>
          <a:noFill/>
        </p:spPr>
        <p:txBody>
          <a:bodyPr wrap="none" rtlCol="0">
            <a:spAutoFit/>
          </a:bodyPr>
          <a:lstStyle/>
          <a:p>
            <a:r>
              <a:rPr lang="en-US" altLang="ja-JP" dirty="0" smtClean="0"/>
              <a:t>[Ni(</a:t>
            </a:r>
            <a:r>
              <a:rPr lang="en-US" altLang="ja-JP" dirty="0" err="1" smtClean="0"/>
              <a:t>dmit</a:t>
            </a:r>
            <a:r>
              <a:rPr lang="en-US" altLang="ja-JP" dirty="0" smtClean="0"/>
              <a:t>)</a:t>
            </a:r>
            <a:r>
              <a:rPr lang="en-US" altLang="ja-JP" baseline="-25000" dirty="0" smtClean="0"/>
              <a:t>2</a:t>
            </a:r>
            <a:r>
              <a:rPr lang="en-US" altLang="ja-JP" dirty="0" smtClean="0"/>
              <a:t>]</a:t>
            </a:r>
            <a:r>
              <a:rPr lang="en-US" altLang="ja-JP" sz="2400" baseline="30000" dirty="0" smtClean="0"/>
              <a:t>-</a:t>
            </a:r>
            <a:endParaRPr lang="en-US" altLang="ja-JP" sz="2400" baseline="-25000" dirty="0"/>
          </a:p>
        </p:txBody>
      </p:sp>
      <p:sp>
        <p:nvSpPr>
          <p:cNvPr id="26" name="下矢印 25"/>
          <p:cNvSpPr/>
          <p:nvPr/>
        </p:nvSpPr>
        <p:spPr>
          <a:xfrm>
            <a:off x="2803083" y="1654163"/>
            <a:ext cx="45719" cy="15600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8" name="直線コネクタ 27"/>
          <p:cNvCxnSpPr/>
          <p:nvPr/>
        </p:nvCxnSpPr>
        <p:spPr>
          <a:xfrm>
            <a:off x="2627784" y="1922827"/>
            <a:ext cx="360040" cy="0"/>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a:off x="2983062" y="1922827"/>
            <a:ext cx="0" cy="210029"/>
          </a:xfrm>
          <a:prstGeom prst="line">
            <a:avLst/>
          </a:prstGeom>
          <a:ln w="28575">
            <a:solidFill>
              <a:srgbClr val="0000FF"/>
            </a:solidFill>
            <a:prstDash val="sysDot"/>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flipH="1">
            <a:off x="2627784" y="1922827"/>
            <a:ext cx="2382" cy="1218141"/>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p:nvCxnSpPr>
        <p:spPr>
          <a:xfrm flipH="1" flipV="1">
            <a:off x="2481387" y="1287613"/>
            <a:ext cx="2381" cy="701227"/>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p:nvCxnSpPr>
        <p:spPr>
          <a:xfrm flipH="1">
            <a:off x="2334109" y="1287612"/>
            <a:ext cx="116325" cy="0"/>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46" name="直線コネクタ 45"/>
          <p:cNvCxnSpPr/>
          <p:nvPr/>
        </p:nvCxnSpPr>
        <p:spPr>
          <a:xfrm>
            <a:off x="2339752" y="1287612"/>
            <a:ext cx="6660" cy="2285404"/>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53" name="テキスト ボックス 52"/>
          <p:cNvSpPr txBox="1"/>
          <p:nvPr/>
        </p:nvSpPr>
        <p:spPr>
          <a:xfrm>
            <a:off x="1979712" y="827420"/>
            <a:ext cx="694806" cy="369332"/>
          </a:xfrm>
          <a:prstGeom prst="rect">
            <a:avLst/>
          </a:prstGeom>
          <a:noFill/>
        </p:spPr>
        <p:txBody>
          <a:bodyPr wrap="none" rtlCol="0">
            <a:spAutoFit/>
          </a:bodyPr>
          <a:lstStyle/>
          <a:p>
            <a:r>
              <a:rPr lang="en-US" altLang="ja-JP" dirty="0" smtClean="0">
                <a:solidFill>
                  <a:srgbClr val="FF0000"/>
                </a:solidFill>
              </a:rPr>
              <a:t>BPY</a:t>
            </a:r>
            <a:r>
              <a:rPr lang="en-US" altLang="ja-JP" baseline="30000" dirty="0" smtClean="0">
                <a:solidFill>
                  <a:srgbClr val="FF0000"/>
                </a:solidFill>
              </a:rPr>
              <a:t>2+</a:t>
            </a:r>
            <a:endParaRPr lang="en-US" altLang="ja-JP" baseline="-25000" dirty="0">
              <a:solidFill>
                <a:srgbClr val="FF0000"/>
              </a:solidFill>
            </a:endParaRPr>
          </a:p>
        </p:txBody>
      </p:sp>
      <p:sp>
        <p:nvSpPr>
          <p:cNvPr id="54" name="下矢印 53"/>
          <p:cNvSpPr/>
          <p:nvPr/>
        </p:nvSpPr>
        <p:spPr>
          <a:xfrm rot="-1500000">
            <a:off x="2323553" y="1137265"/>
            <a:ext cx="45719" cy="11897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テキスト ボックス 54"/>
          <p:cNvSpPr txBox="1"/>
          <p:nvPr/>
        </p:nvSpPr>
        <p:spPr>
          <a:xfrm>
            <a:off x="6914103" y="1547500"/>
            <a:ext cx="1245854" cy="369332"/>
          </a:xfrm>
          <a:prstGeom prst="rect">
            <a:avLst/>
          </a:prstGeom>
          <a:noFill/>
        </p:spPr>
        <p:txBody>
          <a:bodyPr wrap="none" rtlCol="0">
            <a:spAutoFit/>
          </a:bodyPr>
          <a:lstStyle/>
          <a:p>
            <a:r>
              <a:rPr lang="en-US" altLang="ja-JP" dirty="0" smtClean="0"/>
              <a:t>[Ni(</a:t>
            </a:r>
            <a:r>
              <a:rPr lang="en-US" altLang="ja-JP" dirty="0" err="1" smtClean="0"/>
              <a:t>dmit</a:t>
            </a:r>
            <a:r>
              <a:rPr lang="en-US" altLang="ja-JP" dirty="0" smtClean="0"/>
              <a:t>)</a:t>
            </a:r>
            <a:r>
              <a:rPr lang="en-US" altLang="ja-JP" baseline="-25000" dirty="0" smtClean="0"/>
              <a:t>2</a:t>
            </a:r>
            <a:r>
              <a:rPr lang="en-US" altLang="ja-JP" dirty="0" smtClean="0"/>
              <a:t>]</a:t>
            </a:r>
            <a:r>
              <a:rPr lang="en-US" altLang="ja-JP" sz="2400" baseline="30000" dirty="0" smtClean="0"/>
              <a:t>-</a:t>
            </a:r>
            <a:endParaRPr lang="en-US" altLang="ja-JP" sz="2400" baseline="30000" dirty="0"/>
          </a:p>
        </p:txBody>
      </p:sp>
      <p:sp>
        <p:nvSpPr>
          <p:cNvPr id="56" name="テキスト ボックス 55"/>
          <p:cNvSpPr txBox="1"/>
          <p:nvPr/>
        </p:nvSpPr>
        <p:spPr>
          <a:xfrm>
            <a:off x="6374788" y="1610216"/>
            <a:ext cx="694806" cy="369332"/>
          </a:xfrm>
          <a:prstGeom prst="rect">
            <a:avLst/>
          </a:prstGeom>
          <a:noFill/>
        </p:spPr>
        <p:txBody>
          <a:bodyPr wrap="none" rtlCol="0">
            <a:spAutoFit/>
          </a:bodyPr>
          <a:lstStyle/>
          <a:p>
            <a:r>
              <a:rPr lang="en-US" altLang="ja-JP" dirty="0" smtClean="0">
                <a:solidFill>
                  <a:srgbClr val="FF0000"/>
                </a:solidFill>
              </a:rPr>
              <a:t>BPY</a:t>
            </a:r>
            <a:r>
              <a:rPr lang="en-US" altLang="ja-JP" baseline="30000" dirty="0" smtClean="0">
                <a:solidFill>
                  <a:srgbClr val="FF0000"/>
                </a:solidFill>
              </a:rPr>
              <a:t>2+</a:t>
            </a:r>
            <a:endParaRPr lang="en-US" altLang="ja-JP" baseline="-25000" dirty="0">
              <a:solidFill>
                <a:srgbClr val="FF0000"/>
              </a:solidFill>
            </a:endParaRPr>
          </a:p>
        </p:txBody>
      </p:sp>
      <p:sp>
        <p:nvSpPr>
          <p:cNvPr id="8" name="下矢印 7"/>
          <p:cNvSpPr/>
          <p:nvPr/>
        </p:nvSpPr>
        <p:spPr>
          <a:xfrm>
            <a:off x="7577164" y="2037362"/>
            <a:ext cx="45719" cy="134030"/>
          </a:xfrm>
          <a:prstGeom prst="downArrow">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2" name="直線コネクタ 11"/>
          <p:cNvCxnSpPr/>
          <p:nvPr/>
        </p:nvCxnSpPr>
        <p:spPr>
          <a:xfrm>
            <a:off x="7280334" y="2203922"/>
            <a:ext cx="388325"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47" name="直線コネクタ 46"/>
          <p:cNvCxnSpPr/>
          <p:nvPr/>
        </p:nvCxnSpPr>
        <p:spPr>
          <a:xfrm>
            <a:off x="7280019" y="2019407"/>
            <a:ext cx="388325" cy="0"/>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5" name="テキスト ボックス 14"/>
          <p:cNvSpPr txBox="1"/>
          <p:nvPr/>
        </p:nvSpPr>
        <p:spPr>
          <a:xfrm>
            <a:off x="7668344" y="1844824"/>
            <a:ext cx="498855" cy="461665"/>
          </a:xfrm>
          <a:prstGeom prst="rect">
            <a:avLst/>
          </a:prstGeom>
          <a:noFill/>
        </p:spPr>
        <p:txBody>
          <a:bodyPr wrap="none" rtlCol="0">
            <a:spAutoFit/>
          </a:bodyPr>
          <a:lstStyle/>
          <a:p>
            <a:r>
              <a:rPr kumimoji="1" lang="en-US" altLang="ja-JP" sz="2400" i="1" dirty="0" err="1" smtClean="0">
                <a:solidFill>
                  <a:srgbClr val="00B0F0"/>
                </a:solidFill>
                <a:latin typeface="Times New Roman" pitchFamily="18" charset="0"/>
                <a:cs typeface="Times New Roman" pitchFamily="18" charset="0"/>
              </a:rPr>
              <a:t>h</a:t>
            </a:r>
            <a:r>
              <a:rPr kumimoji="1" lang="en-US" altLang="ja-JP" sz="2400" i="1" dirty="0" err="1" smtClean="0">
                <a:solidFill>
                  <a:srgbClr val="00B0F0"/>
                </a:solidFill>
                <a:latin typeface="Symbol" pitchFamily="18" charset="2"/>
              </a:rPr>
              <a:t>n</a:t>
            </a:r>
            <a:endParaRPr kumimoji="1" lang="ja-JP" altLang="en-US" sz="2400" i="1" dirty="0">
              <a:solidFill>
                <a:srgbClr val="00B0F0"/>
              </a:solidFill>
              <a:latin typeface="Symbol" pitchFamily="18" charset="2"/>
            </a:endParaRPr>
          </a:p>
        </p:txBody>
      </p:sp>
      <p:sp>
        <p:nvSpPr>
          <p:cNvPr id="3" name="テキスト ボックス 2"/>
          <p:cNvSpPr txBox="1"/>
          <p:nvPr/>
        </p:nvSpPr>
        <p:spPr>
          <a:xfrm>
            <a:off x="4067944" y="1628800"/>
            <a:ext cx="1417889" cy="400110"/>
          </a:xfrm>
          <a:prstGeom prst="rect">
            <a:avLst/>
          </a:prstGeom>
          <a:noFill/>
        </p:spPr>
        <p:txBody>
          <a:bodyPr wrap="none" rtlCol="0">
            <a:spAutoFit/>
          </a:bodyPr>
          <a:lstStyle/>
          <a:p>
            <a:r>
              <a:rPr kumimoji="1" lang="en-US" altLang="ja-JP" sz="2000" dirty="0" smtClean="0">
                <a:solidFill>
                  <a:srgbClr val="0000FF"/>
                </a:solidFill>
              </a:rPr>
              <a:t>(integrated)</a:t>
            </a:r>
            <a:endParaRPr kumimoji="1" lang="ja-JP" altLang="en-US" sz="2000" dirty="0">
              <a:solidFill>
                <a:srgbClr val="0000FF"/>
              </a:solidFill>
            </a:endParaRPr>
          </a:p>
        </p:txBody>
      </p:sp>
      <p:sp>
        <p:nvSpPr>
          <p:cNvPr id="17" name="テキスト ボックス 16"/>
          <p:cNvSpPr txBox="1"/>
          <p:nvPr/>
        </p:nvSpPr>
        <p:spPr>
          <a:xfrm>
            <a:off x="4116098" y="642754"/>
            <a:ext cx="1245854" cy="646331"/>
          </a:xfrm>
          <a:prstGeom prst="rect">
            <a:avLst/>
          </a:prstGeom>
          <a:noFill/>
        </p:spPr>
        <p:txBody>
          <a:bodyPr wrap="none" rtlCol="0">
            <a:spAutoFit/>
          </a:bodyPr>
          <a:lstStyle/>
          <a:p>
            <a:r>
              <a:rPr lang="en-US" altLang="ja-JP" dirty="0" smtClean="0"/>
              <a:t>under dark</a:t>
            </a:r>
          </a:p>
          <a:p>
            <a:r>
              <a:rPr lang="en-US" altLang="ja-JP" dirty="0" smtClean="0">
                <a:solidFill>
                  <a:srgbClr val="FF0000"/>
                </a:solidFill>
              </a:rPr>
              <a:t>under UV </a:t>
            </a:r>
            <a:endParaRPr kumimoji="1" lang="ja-JP" altLang="en-US" dirty="0">
              <a:solidFill>
                <a:srgbClr val="00B0F0"/>
              </a:solidFill>
            </a:endParaRPr>
          </a:p>
        </p:txBody>
      </p:sp>
      <p:sp>
        <p:nvSpPr>
          <p:cNvPr id="57" name="下矢印 56"/>
          <p:cNvSpPr/>
          <p:nvPr/>
        </p:nvSpPr>
        <p:spPr>
          <a:xfrm flipV="1">
            <a:off x="6776187" y="2010764"/>
            <a:ext cx="45719" cy="1697334"/>
          </a:xfrm>
          <a:prstGeom prst="downArrow">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8" name="直線コネクタ 57"/>
          <p:cNvCxnSpPr/>
          <p:nvPr/>
        </p:nvCxnSpPr>
        <p:spPr>
          <a:xfrm>
            <a:off x="6631947" y="3708098"/>
            <a:ext cx="388325" cy="0"/>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9" name="直線コネクタ 58"/>
          <p:cNvCxnSpPr/>
          <p:nvPr/>
        </p:nvCxnSpPr>
        <p:spPr>
          <a:xfrm>
            <a:off x="6619916" y="1979548"/>
            <a:ext cx="388325"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60" name="テキスト ボックス 59"/>
          <p:cNvSpPr txBox="1"/>
          <p:nvPr/>
        </p:nvSpPr>
        <p:spPr>
          <a:xfrm>
            <a:off x="6300192" y="2681805"/>
            <a:ext cx="498855" cy="461665"/>
          </a:xfrm>
          <a:prstGeom prst="rect">
            <a:avLst/>
          </a:prstGeom>
          <a:noFill/>
        </p:spPr>
        <p:txBody>
          <a:bodyPr wrap="none" rtlCol="0">
            <a:spAutoFit/>
          </a:bodyPr>
          <a:lstStyle/>
          <a:p>
            <a:r>
              <a:rPr kumimoji="1" lang="en-US" altLang="ja-JP" sz="2400" i="1" dirty="0" err="1" smtClean="0">
                <a:solidFill>
                  <a:srgbClr val="00B0F0"/>
                </a:solidFill>
                <a:latin typeface="Times New Roman" pitchFamily="18" charset="0"/>
                <a:cs typeface="Times New Roman" pitchFamily="18" charset="0"/>
              </a:rPr>
              <a:t>h</a:t>
            </a:r>
            <a:r>
              <a:rPr kumimoji="1" lang="en-US" altLang="ja-JP" sz="2400" i="1" dirty="0" err="1" smtClean="0">
                <a:solidFill>
                  <a:srgbClr val="00B0F0"/>
                </a:solidFill>
                <a:latin typeface="Symbol" pitchFamily="18" charset="2"/>
              </a:rPr>
              <a:t>n</a:t>
            </a:r>
            <a:endParaRPr kumimoji="1" lang="ja-JP" altLang="en-US" sz="2400" i="1" dirty="0">
              <a:solidFill>
                <a:srgbClr val="00B0F0"/>
              </a:solidFill>
              <a:latin typeface="Symbol" pitchFamily="18" charset="2"/>
            </a:endParaRPr>
          </a:p>
        </p:txBody>
      </p:sp>
      <p:sp>
        <p:nvSpPr>
          <p:cNvPr id="45" name="二等辺三角形 44"/>
          <p:cNvSpPr/>
          <p:nvPr/>
        </p:nvSpPr>
        <p:spPr>
          <a:xfrm>
            <a:off x="6694177" y="1988840"/>
            <a:ext cx="209739" cy="166560"/>
          </a:xfrm>
          <a:prstGeom prst="triangl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 name="直線コネクタ 4"/>
          <p:cNvCxnSpPr/>
          <p:nvPr/>
        </p:nvCxnSpPr>
        <p:spPr>
          <a:xfrm>
            <a:off x="3775233" y="827420"/>
            <a:ext cx="34086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a:off x="3775233" y="1123441"/>
            <a:ext cx="340865"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56611100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テキスト ボックス 12"/>
          <p:cNvSpPr txBox="1"/>
          <p:nvPr/>
        </p:nvSpPr>
        <p:spPr>
          <a:xfrm>
            <a:off x="2872713" y="87015"/>
            <a:ext cx="2486771" cy="461665"/>
          </a:xfrm>
          <a:prstGeom prst="rect">
            <a:avLst/>
          </a:prstGeom>
          <a:noFill/>
        </p:spPr>
        <p:txBody>
          <a:bodyPr wrap="none" rtlCol="0">
            <a:spAutoFit/>
          </a:bodyPr>
          <a:lstStyle/>
          <a:p>
            <a:r>
              <a:rPr kumimoji="1" lang="en-US" altLang="ja-JP" sz="2400" dirty="0" smtClean="0">
                <a:solidFill>
                  <a:srgbClr val="FF0000"/>
                </a:solidFill>
              </a:rPr>
              <a:t>A[Ni(</a:t>
            </a:r>
            <a:r>
              <a:rPr kumimoji="1" lang="en-US" altLang="ja-JP" sz="2400" dirty="0" err="1" smtClean="0">
                <a:solidFill>
                  <a:srgbClr val="FF0000"/>
                </a:solidFill>
              </a:rPr>
              <a:t>dmit</a:t>
            </a:r>
            <a:r>
              <a:rPr kumimoji="1" lang="en-US" altLang="ja-JP" sz="2400" dirty="0" smtClean="0">
                <a:solidFill>
                  <a:srgbClr val="FF0000"/>
                </a:solidFill>
              </a:rPr>
              <a:t>)</a:t>
            </a:r>
            <a:r>
              <a:rPr kumimoji="1" lang="en-US" altLang="ja-JP" sz="2400" baseline="-25000" dirty="0" smtClean="0">
                <a:solidFill>
                  <a:srgbClr val="FF0000"/>
                </a:solidFill>
              </a:rPr>
              <a:t>2</a:t>
            </a:r>
            <a:r>
              <a:rPr kumimoji="1" lang="en-US" altLang="ja-JP" sz="2400" dirty="0" smtClean="0">
                <a:solidFill>
                  <a:srgbClr val="FF0000"/>
                </a:solidFill>
              </a:rPr>
              <a:t>]</a:t>
            </a:r>
            <a:r>
              <a:rPr kumimoji="1" lang="en-US" altLang="ja-JP" sz="2400" baseline="-25000" dirty="0" smtClean="0">
                <a:solidFill>
                  <a:srgbClr val="FF0000"/>
                </a:solidFill>
              </a:rPr>
              <a:t>2</a:t>
            </a:r>
            <a:r>
              <a:rPr lang="en-US" altLang="ja-JP" sz="2400" dirty="0" smtClean="0">
                <a:solidFill>
                  <a:srgbClr val="FF0000"/>
                </a:solidFill>
              </a:rPr>
              <a:t>	</a:t>
            </a:r>
            <a:r>
              <a:rPr kumimoji="1" lang="en-US" altLang="ja-JP" sz="2400" dirty="0" smtClean="0">
                <a:solidFill>
                  <a:srgbClr val="FF0000"/>
                </a:solidFill>
              </a:rPr>
              <a:t>ESR</a:t>
            </a:r>
            <a:endParaRPr kumimoji="1" lang="ja-JP" altLang="en-US" sz="2400" dirty="0">
              <a:solidFill>
                <a:srgbClr val="FF0000"/>
              </a:solidFill>
            </a:endParaRPr>
          </a:p>
        </p:txBody>
      </p:sp>
      <p:sp>
        <p:nvSpPr>
          <p:cNvPr id="10" name="テキスト ボックス 9"/>
          <p:cNvSpPr txBox="1"/>
          <p:nvPr/>
        </p:nvSpPr>
        <p:spPr>
          <a:xfrm>
            <a:off x="6948264" y="136229"/>
            <a:ext cx="1175322" cy="400110"/>
          </a:xfrm>
          <a:prstGeom prst="rect">
            <a:avLst/>
          </a:prstGeom>
          <a:noFill/>
        </p:spPr>
        <p:txBody>
          <a:bodyPr wrap="none" rtlCol="0">
            <a:spAutoFit/>
          </a:bodyPr>
          <a:lstStyle/>
          <a:p>
            <a:r>
              <a:rPr kumimoji="1" lang="en-US" altLang="ja-JP" sz="2000" i="1" dirty="0" smtClean="0"/>
              <a:t>H</a:t>
            </a:r>
            <a:r>
              <a:rPr kumimoji="1" lang="en-US" altLang="ja-JP" sz="2000" dirty="0" smtClean="0"/>
              <a:t> </a:t>
            </a:r>
            <a:r>
              <a:rPr lang="en-US" altLang="ja-JP" sz="2000" dirty="0" smtClean="0">
                <a:latin typeface="Symbol" pitchFamily="18" charset="2"/>
              </a:rPr>
              <a:t>^</a:t>
            </a:r>
            <a:r>
              <a:rPr kumimoji="1" lang="en-US" altLang="ja-JP" sz="2000" dirty="0" smtClean="0"/>
              <a:t> [010]</a:t>
            </a:r>
            <a:endParaRPr kumimoji="1" lang="ja-JP" altLang="en-US" sz="2000" dirty="0"/>
          </a:p>
        </p:txBody>
      </p:sp>
      <p:pic>
        <p:nvPicPr>
          <p:cNvPr id="6149"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6473" y="2059191"/>
            <a:ext cx="4237495" cy="25219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50" name="Picture 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644008" y="1840158"/>
            <a:ext cx="4340143" cy="274097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テキスト ボックス 3"/>
          <p:cNvSpPr txBox="1"/>
          <p:nvPr/>
        </p:nvSpPr>
        <p:spPr>
          <a:xfrm>
            <a:off x="1500421" y="1309375"/>
            <a:ext cx="708848" cy="369332"/>
          </a:xfrm>
          <a:prstGeom prst="rect">
            <a:avLst/>
          </a:prstGeom>
          <a:noFill/>
        </p:spPr>
        <p:txBody>
          <a:bodyPr wrap="none" rtlCol="0">
            <a:spAutoFit/>
          </a:bodyPr>
          <a:lstStyle/>
          <a:p>
            <a:r>
              <a:rPr kumimoji="1" lang="en-US" altLang="ja-JP" dirty="0" smtClean="0"/>
              <a:t>153 K</a:t>
            </a:r>
            <a:endParaRPr kumimoji="1" lang="ja-JP" altLang="en-US" dirty="0"/>
          </a:p>
        </p:txBody>
      </p:sp>
      <p:sp>
        <p:nvSpPr>
          <p:cNvPr id="6" name="テキスト ボックス 5"/>
          <p:cNvSpPr txBox="1"/>
          <p:nvPr/>
        </p:nvSpPr>
        <p:spPr>
          <a:xfrm>
            <a:off x="5291995" y="133181"/>
            <a:ext cx="3082895" cy="400110"/>
          </a:xfrm>
          <a:prstGeom prst="rect">
            <a:avLst/>
          </a:prstGeom>
          <a:noFill/>
        </p:spPr>
        <p:txBody>
          <a:bodyPr wrap="none" rtlCol="0">
            <a:spAutoFit/>
          </a:bodyPr>
          <a:lstStyle/>
          <a:p>
            <a:r>
              <a:rPr lang="ja-JP" altLang="en-US" sz="2000" dirty="0"/>
              <a:t>（</a:t>
            </a:r>
            <a:r>
              <a:rPr lang="en-US" altLang="ja-JP" sz="2000" dirty="0"/>
              <a:t>single </a:t>
            </a:r>
            <a:r>
              <a:rPr lang="en-US" altLang="ja-JP" sz="2000" dirty="0" smtClean="0"/>
              <a:t>crystal,		</a:t>
            </a:r>
            <a:r>
              <a:rPr lang="ja-JP" altLang="en-US" sz="2000" dirty="0" smtClean="0"/>
              <a:t>）</a:t>
            </a:r>
            <a:endParaRPr kumimoji="1" lang="ja-JP" altLang="en-US" sz="2000" dirty="0"/>
          </a:p>
        </p:txBody>
      </p:sp>
      <p:sp>
        <p:nvSpPr>
          <p:cNvPr id="7" name="テキスト ボックス 6"/>
          <p:cNvSpPr txBox="1"/>
          <p:nvPr/>
        </p:nvSpPr>
        <p:spPr>
          <a:xfrm>
            <a:off x="562489" y="960242"/>
            <a:ext cx="1335558" cy="461665"/>
          </a:xfrm>
          <a:prstGeom prst="rect">
            <a:avLst/>
          </a:prstGeom>
          <a:noFill/>
        </p:spPr>
        <p:txBody>
          <a:bodyPr wrap="none" rtlCol="0">
            <a:spAutoFit/>
          </a:bodyPr>
          <a:lstStyle/>
          <a:p>
            <a:r>
              <a:rPr kumimoji="1" lang="en-US" altLang="ja-JP" sz="2400" dirty="0" smtClean="0">
                <a:solidFill>
                  <a:srgbClr val="FF0000"/>
                </a:solidFill>
              </a:rPr>
              <a:t>A = BPY</a:t>
            </a:r>
            <a:r>
              <a:rPr kumimoji="1" lang="en-US" altLang="ja-JP" sz="2400" baseline="30000" dirty="0" smtClean="0">
                <a:solidFill>
                  <a:srgbClr val="FF0000"/>
                </a:solidFill>
              </a:rPr>
              <a:t>2+</a:t>
            </a:r>
            <a:endParaRPr kumimoji="1" lang="ja-JP" altLang="en-US" sz="2400" dirty="0">
              <a:solidFill>
                <a:srgbClr val="FF0000"/>
              </a:solidFill>
            </a:endParaRPr>
          </a:p>
        </p:txBody>
      </p:sp>
      <p:sp>
        <p:nvSpPr>
          <p:cNvPr id="11" name="下矢印 10"/>
          <p:cNvSpPr/>
          <p:nvPr/>
        </p:nvSpPr>
        <p:spPr>
          <a:xfrm rot="16200000">
            <a:off x="4662012" y="2026797"/>
            <a:ext cx="160063" cy="19607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p:cNvSpPr txBox="1"/>
          <p:nvPr/>
        </p:nvSpPr>
        <p:spPr>
          <a:xfrm>
            <a:off x="2529379" y="1331476"/>
            <a:ext cx="1245854" cy="369332"/>
          </a:xfrm>
          <a:prstGeom prst="rect">
            <a:avLst/>
          </a:prstGeom>
          <a:noFill/>
        </p:spPr>
        <p:txBody>
          <a:bodyPr wrap="none" rtlCol="0">
            <a:spAutoFit/>
          </a:bodyPr>
          <a:lstStyle/>
          <a:p>
            <a:r>
              <a:rPr lang="en-US" altLang="ja-JP" dirty="0" smtClean="0"/>
              <a:t>[Ni(</a:t>
            </a:r>
            <a:r>
              <a:rPr lang="en-US" altLang="ja-JP" dirty="0" err="1" smtClean="0"/>
              <a:t>dmit</a:t>
            </a:r>
            <a:r>
              <a:rPr lang="en-US" altLang="ja-JP" dirty="0" smtClean="0"/>
              <a:t>)</a:t>
            </a:r>
            <a:r>
              <a:rPr lang="en-US" altLang="ja-JP" baseline="-25000" dirty="0" smtClean="0"/>
              <a:t>2</a:t>
            </a:r>
            <a:r>
              <a:rPr lang="en-US" altLang="ja-JP" dirty="0" smtClean="0"/>
              <a:t>]</a:t>
            </a:r>
            <a:r>
              <a:rPr lang="en-US" altLang="ja-JP" sz="2400" baseline="30000" dirty="0" smtClean="0"/>
              <a:t>-</a:t>
            </a:r>
            <a:endParaRPr lang="en-US" altLang="ja-JP" sz="2400" baseline="-25000" dirty="0"/>
          </a:p>
        </p:txBody>
      </p:sp>
      <p:sp>
        <p:nvSpPr>
          <p:cNvPr id="26" name="下矢印 25"/>
          <p:cNvSpPr/>
          <p:nvPr/>
        </p:nvSpPr>
        <p:spPr>
          <a:xfrm>
            <a:off x="2803083" y="1654163"/>
            <a:ext cx="45719" cy="15600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8" name="直線コネクタ 27"/>
          <p:cNvCxnSpPr/>
          <p:nvPr/>
        </p:nvCxnSpPr>
        <p:spPr>
          <a:xfrm>
            <a:off x="2627784" y="1922827"/>
            <a:ext cx="360040" cy="0"/>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a:off x="2983062" y="1922827"/>
            <a:ext cx="0" cy="210029"/>
          </a:xfrm>
          <a:prstGeom prst="line">
            <a:avLst/>
          </a:prstGeom>
          <a:ln w="28575">
            <a:solidFill>
              <a:srgbClr val="0000FF"/>
            </a:solidFill>
            <a:prstDash val="sysDot"/>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flipH="1">
            <a:off x="2627784" y="1922827"/>
            <a:ext cx="2382" cy="1218141"/>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p:nvCxnSpPr>
        <p:spPr>
          <a:xfrm flipH="1" flipV="1">
            <a:off x="2481387" y="1287613"/>
            <a:ext cx="2381" cy="701227"/>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p:nvCxnSpPr>
        <p:spPr>
          <a:xfrm flipH="1">
            <a:off x="2334109" y="1287612"/>
            <a:ext cx="116325" cy="0"/>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46" name="直線コネクタ 45"/>
          <p:cNvCxnSpPr/>
          <p:nvPr/>
        </p:nvCxnSpPr>
        <p:spPr>
          <a:xfrm>
            <a:off x="2339752" y="1287612"/>
            <a:ext cx="6660" cy="2285404"/>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53" name="テキスト ボックス 52"/>
          <p:cNvSpPr txBox="1"/>
          <p:nvPr/>
        </p:nvSpPr>
        <p:spPr>
          <a:xfrm>
            <a:off x="1979712" y="827420"/>
            <a:ext cx="694806" cy="369332"/>
          </a:xfrm>
          <a:prstGeom prst="rect">
            <a:avLst/>
          </a:prstGeom>
          <a:noFill/>
        </p:spPr>
        <p:txBody>
          <a:bodyPr wrap="none" rtlCol="0">
            <a:spAutoFit/>
          </a:bodyPr>
          <a:lstStyle/>
          <a:p>
            <a:r>
              <a:rPr lang="en-US" altLang="ja-JP" dirty="0" smtClean="0">
                <a:solidFill>
                  <a:srgbClr val="FF0000"/>
                </a:solidFill>
              </a:rPr>
              <a:t>BPY</a:t>
            </a:r>
            <a:r>
              <a:rPr lang="en-US" altLang="ja-JP" baseline="30000" dirty="0" smtClean="0">
                <a:solidFill>
                  <a:srgbClr val="FF0000"/>
                </a:solidFill>
              </a:rPr>
              <a:t>2+</a:t>
            </a:r>
            <a:endParaRPr lang="en-US" altLang="ja-JP" baseline="-25000" dirty="0">
              <a:solidFill>
                <a:srgbClr val="FF0000"/>
              </a:solidFill>
            </a:endParaRPr>
          </a:p>
        </p:txBody>
      </p:sp>
      <p:sp>
        <p:nvSpPr>
          <p:cNvPr id="54" name="下矢印 53"/>
          <p:cNvSpPr/>
          <p:nvPr/>
        </p:nvSpPr>
        <p:spPr>
          <a:xfrm rot="-1500000">
            <a:off x="2323553" y="1137265"/>
            <a:ext cx="45719" cy="11897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テキスト ボックス 54"/>
          <p:cNvSpPr txBox="1"/>
          <p:nvPr/>
        </p:nvSpPr>
        <p:spPr>
          <a:xfrm>
            <a:off x="6914103" y="1547500"/>
            <a:ext cx="1245854" cy="369332"/>
          </a:xfrm>
          <a:prstGeom prst="rect">
            <a:avLst/>
          </a:prstGeom>
          <a:noFill/>
        </p:spPr>
        <p:txBody>
          <a:bodyPr wrap="none" rtlCol="0">
            <a:spAutoFit/>
          </a:bodyPr>
          <a:lstStyle/>
          <a:p>
            <a:r>
              <a:rPr lang="en-US" altLang="ja-JP" dirty="0" smtClean="0"/>
              <a:t>[Ni(</a:t>
            </a:r>
            <a:r>
              <a:rPr lang="en-US" altLang="ja-JP" dirty="0" err="1" smtClean="0"/>
              <a:t>dmit</a:t>
            </a:r>
            <a:r>
              <a:rPr lang="en-US" altLang="ja-JP" dirty="0" smtClean="0"/>
              <a:t>)</a:t>
            </a:r>
            <a:r>
              <a:rPr lang="en-US" altLang="ja-JP" baseline="-25000" dirty="0" smtClean="0"/>
              <a:t>2</a:t>
            </a:r>
            <a:r>
              <a:rPr lang="en-US" altLang="ja-JP" dirty="0" smtClean="0"/>
              <a:t>]</a:t>
            </a:r>
            <a:r>
              <a:rPr lang="en-US" altLang="ja-JP" sz="2400" baseline="30000" dirty="0" smtClean="0"/>
              <a:t>-</a:t>
            </a:r>
            <a:endParaRPr lang="en-US" altLang="ja-JP" sz="2400" baseline="-25000" dirty="0"/>
          </a:p>
        </p:txBody>
      </p:sp>
      <p:sp>
        <p:nvSpPr>
          <p:cNvPr id="56" name="テキスト ボックス 55"/>
          <p:cNvSpPr txBox="1"/>
          <p:nvPr/>
        </p:nvSpPr>
        <p:spPr>
          <a:xfrm>
            <a:off x="6374788" y="1610216"/>
            <a:ext cx="694806" cy="369332"/>
          </a:xfrm>
          <a:prstGeom prst="rect">
            <a:avLst/>
          </a:prstGeom>
          <a:noFill/>
        </p:spPr>
        <p:txBody>
          <a:bodyPr wrap="none" rtlCol="0">
            <a:spAutoFit/>
          </a:bodyPr>
          <a:lstStyle/>
          <a:p>
            <a:r>
              <a:rPr lang="en-US" altLang="ja-JP" dirty="0" smtClean="0">
                <a:solidFill>
                  <a:srgbClr val="FF0000"/>
                </a:solidFill>
              </a:rPr>
              <a:t>BPY</a:t>
            </a:r>
            <a:r>
              <a:rPr lang="en-US" altLang="ja-JP" baseline="30000" dirty="0" smtClean="0">
                <a:solidFill>
                  <a:srgbClr val="FF0000"/>
                </a:solidFill>
              </a:rPr>
              <a:t>2+</a:t>
            </a:r>
            <a:endParaRPr lang="en-US" altLang="ja-JP" baseline="-25000" dirty="0">
              <a:solidFill>
                <a:srgbClr val="FF0000"/>
              </a:solidFill>
            </a:endParaRPr>
          </a:p>
        </p:txBody>
      </p:sp>
      <p:sp>
        <p:nvSpPr>
          <p:cNvPr id="8" name="下矢印 7"/>
          <p:cNvSpPr/>
          <p:nvPr/>
        </p:nvSpPr>
        <p:spPr>
          <a:xfrm>
            <a:off x="7577164" y="2037362"/>
            <a:ext cx="45719" cy="134030"/>
          </a:xfrm>
          <a:prstGeom prst="downArrow">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2" name="直線コネクタ 11"/>
          <p:cNvCxnSpPr/>
          <p:nvPr/>
        </p:nvCxnSpPr>
        <p:spPr>
          <a:xfrm>
            <a:off x="7280334" y="2203922"/>
            <a:ext cx="388325"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47" name="直線コネクタ 46"/>
          <p:cNvCxnSpPr/>
          <p:nvPr/>
        </p:nvCxnSpPr>
        <p:spPr>
          <a:xfrm>
            <a:off x="7280019" y="2019407"/>
            <a:ext cx="388325" cy="0"/>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5" name="テキスト ボックス 14"/>
          <p:cNvSpPr txBox="1"/>
          <p:nvPr/>
        </p:nvSpPr>
        <p:spPr>
          <a:xfrm>
            <a:off x="7668344" y="1844824"/>
            <a:ext cx="498855" cy="461665"/>
          </a:xfrm>
          <a:prstGeom prst="rect">
            <a:avLst/>
          </a:prstGeom>
          <a:noFill/>
        </p:spPr>
        <p:txBody>
          <a:bodyPr wrap="none" rtlCol="0">
            <a:spAutoFit/>
          </a:bodyPr>
          <a:lstStyle/>
          <a:p>
            <a:r>
              <a:rPr kumimoji="1" lang="en-US" altLang="ja-JP" sz="2400" i="1" dirty="0" err="1" smtClean="0">
                <a:solidFill>
                  <a:srgbClr val="FF0000"/>
                </a:solidFill>
                <a:latin typeface="Times New Roman" pitchFamily="18" charset="0"/>
                <a:cs typeface="Times New Roman" pitchFamily="18" charset="0"/>
              </a:rPr>
              <a:t>h</a:t>
            </a:r>
            <a:r>
              <a:rPr kumimoji="1" lang="en-US" altLang="ja-JP" sz="2400" i="1" dirty="0" err="1" smtClean="0">
                <a:solidFill>
                  <a:srgbClr val="FF0000"/>
                </a:solidFill>
                <a:latin typeface="Symbol" pitchFamily="18" charset="2"/>
              </a:rPr>
              <a:t>n</a:t>
            </a:r>
            <a:endParaRPr kumimoji="1" lang="ja-JP" altLang="en-US" sz="2400" i="1" dirty="0">
              <a:solidFill>
                <a:srgbClr val="FF0000"/>
              </a:solidFill>
              <a:latin typeface="Symbol" pitchFamily="18" charset="2"/>
            </a:endParaRPr>
          </a:p>
        </p:txBody>
      </p:sp>
      <p:sp>
        <p:nvSpPr>
          <p:cNvPr id="3" name="テキスト ボックス 2"/>
          <p:cNvSpPr txBox="1"/>
          <p:nvPr/>
        </p:nvSpPr>
        <p:spPr>
          <a:xfrm>
            <a:off x="4067944" y="1628800"/>
            <a:ext cx="1417889" cy="400110"/>
          </a:xfrm>
          <a:prstGeom prst="rect">
            <a:avLst/>
          </a:prstGeom>
          <a:noFill/>
        </p:spPr>
        <p:txBody>
          <a:bodyPr wrap="none" rtlCol="0">
            <a:spAutoFit/>
          </a:bodyPr>
          <a:lstStyle/>
          <a:p>
            <a:r>
              <a:rPr kumimoji="1" lang="en-US" altLang="ja-JP" sz="2000" dirty="0" smtClean="0">
                <a:solidFill>
                  <a:srgbClr val="0000FF"/>
                </a:solidFill>
              </a:rPr>
              <a:t>(integrated)</a:t>
            </a:r>
            <a:endParaRPr kumimoji="1" lang="ja-JP" altLang="en-US" sz="2000" dirty="0">
              <a:solidFill>
                <a:srgbClr val="0000FF"/>
              </a:solidFill>
            </a:endParaRPr>
          </a:p>
        </p:txBody>
      </p:sp>
      <p:grpSp>
        <p:nvGrpSpPr>
          <p:cNvPr id="41" name="グループ化 40"/>
          <p:cNvGrpSpPr/>
          <p:nvPr/>
        </p:nvGrpSpPr>
        <p:grpSpPr>
          <a:xfrm>
            <a:off x="214502" y="4149080"/>
            <a:ext cx="7826433" cy="1965013"/>
            <a:chOff x="214502" y="4149080"/>
            <a:chExt cx="7826433" cy="1965013"/>
          </a:xfrm>
        </p:grpSpPr>
        <p:sp>
          <p:nvSpPr>
            <p:cNvPr id="49" name="テキスト ボックス 48"/>
            <p:cNvSpPr txBox="1"/>
            <p:nvPr/>
          </p:nvSpPr>
          <p:spPr>
            <a:xfrm>
              <a:off x="214502" y="5010625"/>
              <a:ext cx="7396577" cy="502702"/>
            </a:xfrm>
            <a:prstGeom prst="rect">
              <a:avLst/>
            </a:prstGeom>
            <a:noFill/>
          </p:spPr>
          <p:txBody>
            <a:bodyPr wrap="none" rtlCol="0">
              <a:spAutoFit/>
            </a:bodyPr>
            <a:lstStyle/>
            <a:p>
              <a:r>
                <a:rPr kumimoji="1" lang="en-US" altLang="ja-JP" sz="2400" dirty="0" smtClean="0">
                  <a:solidFill>
                    <a:srgbClr val="FF0000"/>
                  </a:solidFill>
                  <a:latin typeface="Arial" pitchFamily="34" charset="0"/>
                  <a:cs typeface="Arial" pitchFamily="34" charset="0"/>
                </a:rPr>
                <a:t>[Ni(</a:t>
              </a:r>
              <a:r>
                <a:rPr kumimoji="1" lang="en-US" altLang="ja-JP" sz="2400" dirty="0" err="1" smtClean="0">
                  <a:solidFill>
                    <a:srgbClr val="FF0000"/>
                  </a:solidFill>
                  <a:latin typeface="Arial" pitchFamily="34" charset="0"/>
                  <a:cs typeface="Arial" pitchFamily="34" charset="0"/>
                </a:rPr>
                <a:t>dmit</a:t>
              </a:r>
              <a:r>
                <a:rPr kumimoji="1" lang="en-US" altLang="ja-JP" sz="2400" dirty="0" smtClean="0">
                  <a:solidFill>
                    <a:srgbClr val="FF0000"/>
                  </a:solidFill>
                  <a:latin typeface="Arial" pitchFamily="34" charset="0"/>
                  <a:cs typeface="Arial" pitchFamily="34" charset="0"/>
                </a:rPr>
                <a:t>)</a:t>
              </a:r>
              <a:r>
                <a:rPr kumimoji="1" lang="en-US" altLang="ja-JP" sz="2400" baseline="-25000" dirty="0" smtClean="0">
                  <a:solidFill>
                    <a:srgbClr val="FF0000"/>
                  </a:solidFill>
                  <a:latin typeface="Arial" pitchFamily="34" charset="0"/>
                  <a:cs typeface="Arial" pitchFamily="34" charset="0"/>
                </a:rPr>
                <a:t>2</a:t>
              </a:r>
              <a:r>
                <a:rPr kumimoji="1" lang="en-US" altLang="ja-JP" sz="2400" dirty="0" smtClean="0">
                  <a:solidFill>
                    <a:srgbClr val="FF0000"/>
                  </a:solidFill>
                  <a:latin typeface="Arial" pitchFamily="34" charset="0"/>
                  <a:cs typeface="Arial" pitchFamily="34" charset="0"/>
                </a:rPr>
                <a:t>]</a:t>
              </a:r>
              <a:r>
                <a:rPr kumimoji="1" lang="en-US" altLang="ja-JP" sz="4000" baseline="30000" dirty="0" smtClean="0">
                  <a:solidFill>
                    <a:srgbClr val="FF0000"/>
                  </a:solidFill>
                  <a:latin typeface="Arial" pitchFamily="34" charset="0"/>
                  <a:cs typeface="Arial" pitchFamily="34" charset="0"/>
                </a:rPr>
                <a:t>-</a:t>
              </a:r>
              <a:r>
                <a:rPr kumimoji="1" lang="en-US" altLang="ja-JP" sz="2400" dirty="0" smtClean="0">
                  <a:solidFill>
                    <a:srgbClr val="FF0000"/>
                  </a:solidFill>
                  <a:latin typeface="Arial" pitchFamily="34" charset="0"/>
                  <a:cs typeface="Arial" pitchFamily="34" charset="0"/>
                </a:rPr>
                <a:t> + BPY</a:t>
              </a:r>
              <a:r>
                <a:rPr kumimoji="1" lang="en-US" altLang="ja-JP" sz="2400" baseline="30000" dirty="0" smtClean="0">
                  <a:solidFill>
                    <a:srgbClr val="FF0000"/>
                  </a:solidFill>
                  <a:latin typeface="Arial" pitchFamily="34" charset="0"/>
                  <a:cs typeface="Arial" pitchFamily="34" charset="0"/>
                </a:rPr>
                <a:t>2+</a:t>
              </a:r>
              <a:r>
                <a:rPr kumimoji="1" lang="en-US" altLang="ja-JP" sz="2400" dirty="0" smtClean="0">
                  <a:solidFill>
                    <a:srgbClr val="FF0000"/>
                  </a:solidFill>
                  <a:latin typeface="Arial" pitchFamily="34" charset="0"/>
                  <a:cs typeface="Arial" pitchFamily="34" charset="0"/>
                </a:rPr>
                <a:t>		</a:t>
              </a:r>
              <a:r>
                <a:rPr lang="en-US" altLang="ja-JP" sz="2400" dirty="0" smtClean="0">
                  <a:solidFill>
                    <a:srgbClr val="FF0000"/>
                  </a:solidFill>
                  <a:latin typeface="Arial" pitchFamily="34" charset="0"/>
                  <a:cs typeface="Arial" pitchFamily="34" charset="0"/>
                </a:rPr>
                <a:t> </a:t>
              </a:r>
              <a:r>
                <a:rPr lang="en-US" altLang="ja-JP" sz="2400" dirty="0">
                  <a:solidFill>
                    <a:srgbClr val="FF0000"/>
                  </a:solidFill>
                  <a:latin typeface="Arial" pitchFamily="34" charset="0"/>
                  <a:cs typeface="Arial" pitchFamily="34" charset="0"/>
                </a:rPr>
                <a:t>[</a:t>
              </a:r>
              <a:r>
                <a:rPr lang="en-US" altLang="ja-JP" sz="2400" dirty="0" smtClean="0">
                  <a:solidFill>
                    <a:srgbClr val="FF0000"/>
                  </a:solidFill>
                  <a:latin typeface="Arial" pitchFamily="34" charset="0"/>
                  <a:cs typeface="Arial" pitchFamily="34" charset="0"/>
                </a:rPr>
                <a:t>Ni(</a:t>
              </a:r>
              <a:r>
                <a:rPr lang="en-US" altLang="ja-JP" sz="2400" dirty="0" err="1" smtClean="0">
                  <a:solidFill>
                    <a:srgbClr val="FF0000"/>
                  </a:solidFill>
                  <a:latin typeface="Arial" pitchFamily="34" charset="0"/>
                  <a:cs typeface="Arial" pitchFamily="34" charset="0"/>
                </a:rPr>
                <a:t>dmit</a:t>
              </a:r>
              <a:r>
                <a:rPr lang="en-US" altLang="ja-JP" sz="2400" dirty="0" smtClean="0">
                  <a:solidFill>
                    <a:srgbClr val="FF0000"/>
                  </a:solidFill>
                  <a:latin typeface="Arial" pitchFamily="34" charset="0"/>
                  <a:cs typeface="Arial" pitchFamily="34" charset="0"/>
                </a:rPr>
                <a:t>)</a:t>
              </a:r>
              <a:r>
                <a:rPr lang="en-US" altLang="ja-JP" sz="2400" baseline="-25000" dirty="0" smtClean="0">
                  <a:solidFill>
                    <a:srgbClr val="FF0000"/>
                  </a:solidFill>
                  <a:latin typeface="Arial" pitchFamily="34" charset="0"/>
                  <a:cs typeface="Arial" pitchFamily="34" charset="0"/>
                </a:rPr>
                <a:t>2</a:t>
              </a:r>
              <a:r>
                <a:rPr lang="en-US" altLang="ja-JP" sz="2400" dirty="0" smtClean="0">
                  <a:solidFill>
                    <a:srgbClr val="FF0000"/>
                  </a:solidFill>
                  <a:latin typeface="Arial" pitchFamily="34" charset="0"/>
                  <a:cs typeface="Arial" pitchFamily="34" charset="0"/>
                </a:rPr>
                <a:t>]</a:t>
              </a:r>
              <a:r>
                <a:rPr lang="en-US" altLang="ja-JP" sz="2400" baseline="30000" dirty="0" smtClean="0">
                  <a:solidFill>
                    <a:srgbClr val="FF0000"/>
                  </a:solidFill>
                  <a:latin typeface="Arial" pitchFamily="34" charset="0"/>
                  <a:cs typeface="Arial" pitchFamily="34" charset="0"/>
                </a:rPr>
                <a:t>(1-</a:t>
              </a:r>
              <a:r>
                <a:rPr lang="en-US" altLang="ja-JP" sz="2400" baseline="30000" dirty="0" smtClean="0">
                  <a:solidFill>
                    <a:srgbClr val="FF0000"/>
                  </a:solidFill>
                  <a:latin typeface="Symbol" pitchFamily="18" charset="2"/>
                  <a:cs typeface="Arial" pitchFamily="34" charset="0"/>
                </a:rPr>
                <a:t>d</a:t>
              </a:r>
              <a:r>
                <a:rPr lang="en-US" altLang="ja-JP" sz="2400" baseline="30000" dirty="0" smtClean="0">
                  <a:solidFill>
                    <a:srgbClr val="FF0000"/>
                  </a:solidFill>
                  <a:latin typeface="Arial" pitchFamily="34" charset="0"/>
                  <a:cs typeface="Arial" pitchFamily="34" charset="0"/>
                </a:rPr>
                <a:t>)</a:t>
              </a:r>
              <a:r>
                <a:rPr lang="en-US" altLang="ja-JP" sz="2800" baseline="30000" dirty="0" smtClean="0">
                  <a:solidFill>
                    <a:srgbClr val="FF0000"/>
                  </a:solidFill>
                  <a:latin typeface="Arial" pitchFamily="34" charset="0"/>
                  <a:cs typeface="Arial" pitchFamily="34" charset="0"/>
                </a:rPr>
                <a:t>-</a:t>
              </a:r>
              <a:r>
                <a:rPr lang="en-US" altLang="ja-JP" sz="2400" dirty="0" smtClean="0">
                  <a:solidFill>
                    <a:srgbClr val="FF0000"/>
                  </a:solidFill>
                  <a:latin typeface="Arial" pitchFamily="34" charset="0"/>
                  <a:cs typeface="Arial" pitchFamily="34" charset="0"/>
                </a:rPr>
                <a:t> </a:t>
              </a:r>
              <a:r>
                <a:rPr lang="en-US" altLang="ja-JP" sz="2400" dirty="0">
                  <a:solidFill>
                    <a:srgbClr val="FF0000"/>
                  </a:solidFill>
                  <a:latin typeface="Arial" pitchFamily="34" charset="0"/>
                  <a:cs typeface="Arial" pitchFamily="34" charset="0"/>
                </a:rPr>
                <a:t>+ </a:t>
              </a:r>
              <a:r>
                <a:rPr lang="en-US" altLang="ja-JP" sz="2400" dirty="0" smtClean="0">
                  <a:solidFill>
                    <a:srgbClr val="FF0000"/>
                  </a:solidFill>
                  <a:latin typeface="Arial" pitchFamily="34" charset="0"/>
                  <a:cs typeface="Arial" pitchFamily="34" charset="0"/>
                </a:rPr>
                <a:t>BPY</a:t>
              </a:r>
              <a:r>
                <a:rPr lang="en-US" altLang="ja-JP" sz="2400" baseline="30000" dirty="0" smtClean="0">
                  <a:solidFill>
                    <a:srgbClr val="FF0000"/>
                  </a:solidFill>
                  <a:latin typeface="Arial" pitchFamily="34" charset="0"/>
                  <a:cs typeface="Arial" pitchFamily="34" charset="0"/>
                </a:rPr>
                <a:t>(2-</a:t>
              </a:r>
              <a:r>
                <a:rPr lang="en-US" altLang="ja-JP" sz="2400" baseline="30000" dirty="0" smtClean="0">
                  <a:solidFill>
                    <a:srgbClr val="FF0000"/>
                  </a:solidFill>
                  <a:latin typeface="Symbol" pitchFamily="18" charset="2"/>
                  <a:cs typeface="Arial" pitchFamily="34" charset="0"/>
                </a:rPr>
                <a:t>d</a:t>
              </a:r>
              <a:r>
                <a:rPr lang="en-US" altLang="ja-JP" sz="2400" baseline="30000" dirty="0" smtClean="0">
                  <a:solidFill>
                    <a:srgbClr val="FF0000"/>
                  </a:solidFill>
                  <a:latin typeface="Arial" pitchFamily="34" charset="0"/>
                  <a:cs typeface="Arial" pitchFamily="34" charset="0"/>
                </a:rPr>
                <a:t>)+</a:t>
              </a:r>
              <a:r>
                <a:rPr lang="en-US" altLang="ja-JP" sz="2400" dirty="0" smtClean="0">
                  <a:solidFill>
                    <a:srgbClr val="FF0000"/>
                  </a:solidFill>
                  <a:latin typeface="Arial" pitchFamily="34" charset="0"/>
                  <a:cs typeface="Arial" pitchFamily="34" charset="0"/>
                </a:rPr>
                <a:t> </a:t>
              </a:r>
              <a:endParaRPr kumimoji="1" lang="ja-JP" altLang="en-US" sz="2800" baseline="30000" dirty="0">
                <a:solidFill>
                  <a:srgbClr val="FF0000"/>
                </a:solidFill>
                <a:latin typeface="Arial" pitchFamily="34" charset="0"/>
                <a:cs typeface="Arial" pitchFamily="34" charset="0"/>
              </a:endParaRPr>
            </a:p>
          </p:txBody>
        </p:sp>
        <p:cxnSp>
          <p:nvCxnSpPr>
            <p:cNvPr id="51" name="直線矢印コネクタ 50"/>
            <p:cNvCxnSpPr/>
            <p:nvPr/>
          </p:nvCxnSpPr>
          <p:spPr>
            <a:xfrm>
              <a:off x="3203848" y="5261976"/>
              <a:ext cx="688348"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2" name="テキスト ボックス 51"/>
            <p:cNvSpPr txBox="1"/>
            <p:nvPr/>
          </p:nvSpPr>
          <p:spPr>
            <a:xfrm>
              <a:off x="3316132" y="4941168"/>
              <a:ext cx="463588" cy="369332"/>
            </a:xfrm>
            <a:prstGeom prst="rect">
              <a:avLst/>
            </a:prstGeom>
            <a:noFill/>
          </p:spPr>
          <p:txBody>
            <a:bodyPr wrap="none" rtlCol="0">
              <a:spAutoFit/>
            </a:bodyPr>
            <a:lstStyle/>
            <a:p>
              <a:r>
                <a:rPr kumimoji="1" lang="en-US" altLang="ja-JP" dirty="0" smtClean="0">
                  <a:solidFill>
                    <a:srgbClr val="FF0000"/>
                  </a:solidFill>
                </a:rPr>
                <a:t>UV</a:t>
              </a:r>
              <a:endParaRPr kumimoji="1" lang="ja-JP" altLang="en-US" dirty="0">
                <a:solidFill>
                  <a:srgbClr val="FF0000"/>
                </a:solidFill>
              </a:endParaRPr>
            </a:p>
          </p:txBody>
        </p:sp>
        <p:sp>
          <p:nvSpPr>
            <p:cNvPr id="50" name="テキスト ボックス 49"/>
            <p:cNvSpPr txBox="1"/>
            <p:nvPr/>
          </p:nvSpPr>
          <p:spPr>
            <a:xfrm>
              <a:off x="3982836" y="5713983"/>
              <a:ext cx="4058099" cy="369332"/>
            </a:xfrm>
            <a:prstGeom prst="rect">
              <a:avLst/>
            </a:prstGeom>
            <a:noFill/>
          </p:spPr>
          <p:txBody>
            <a:bodyPr wrap="none" rtlCol="0">
              <a:spAutoFit/>
            </a:bodyPr>
            <a:lstStyle/>
            <a:p>
              <a:r>
                <a:rPr kumimoji="1" lang="en-US" altLang="ja-JP" dirty="0" smtClean="0"/>
                <a:t>(Consistent with band calc. &amp; UV spectra)</a:t>
              </a:r>
              <a:endParaRPr kumimoji="1" lang="ja-JP" altLang="en-US" dirty="0"/>
            </a:p>
          </p:txBody>
        </p:sp>
        <p:sp>
          <p:nvSpPr>
            <p:cNvPr id="33" name="角丸四角形 32"/>
            <p:cNvSpPr/>
            <p:nvPr/>
          </p:nvSpPr>
          <p:spPr>
            <a:xfrm>
              <a:off x="5359484" y="5013176"/>
              <a:ext cx="580668" cy="432048"/>
            </a:xfrm>
            <a:prstGeom prst="roundRect">
              <a:avLst/>
            </a:prstGeom>
            <a:solidFill>
              <a:schemeClr val="accent1">
                <a:lumMod val="60000"/>
                <a:lumOff val="4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角丸四角形 33"/>
            <p:cNvSpPr/>
            <p:nvPr/>
          </p:nvSpPr>
          <p:spPr>
            <a:xfrm>
              <a:off x="6833442" y="4993874"/>
              <a:ext cx="580668" cy="432048"/>
            </a:xfrm>
            <a:prstGeom prst="roundRect">
              <a:avLst/>
            </a:prstGeom>
            <a:solidFill>
              <a:schemeClr val="accent1">
                <a:lumMod val="60000"/>
                <a:lumOff val="4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下カーブ矢印 1"/>
            <p:cNvSpPr/>
            <p:nvPr/>
          </p:nvSpPr>
          <p:spPr>
            <a:xfrm>
              <a:off x="4893371" y="4535542"/>
              <a:ext cx="1780881" cy="490839"/>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27" name="グループ化 26"/>
            <p:cNvGrpSpPr/>
            <p:nvPr/>
          </p:nvGrpSpPr>
          <p:grpSpPr>
            <a:xfrm>
              <a:off x="5584896" y="4149080"/>
              <a:ext cx="427264" cy="595228"/>
              <a:chOff x="5984514" y="4318495"/>
              <a:chExt cx="427264" cy="595228"/>
            </a:xfrm>
          </p:grpSpPr>
          <p:sp>
            <p:nvSpPr>
              <p:cNvPr id="5" name="テキスト ボックス 4"/>
              <p:cNvSpPr txBox="1"/>
              <p:nvPr/>
            </p:nvSpPr>
            <p:spPr>
              <a:xfrm>
                <a:off x="5984514" y="4452058"/>
                <a:ext cx="338554" cy="461665"/>
              </a:xfrm>
              <a:prstGeom prst="rect">
                <a:avLst/>
              </a:prstGeom>
              <a:solidFill>
                <a:schemeClr val="bg1"/>
              </a:solidFill>
            </p:spPr>
            <p:txBody>
              <a:bodyPr wrap="none" rtlCol="0">
                <a:spAutoFit/>
              </a:bodyPr>
              <a:lstStyle/>
              <a:p>
                <a:r>
                  <a:rPr kumimoji="1" lang="en-US" altLang="ja-JP" sz="2400" dirty="0" smtClean="0"/>
                  <a:t>e</a:t>
                </a:r>
                <a:endParaRPr kumimoji="1" lang="ja-JP" altLang="en-US" sz="2400" dirty="0"/>
              </a:p>
            </p:txBody>
          </p:sp>
          <p:sp>
            <p:nvSpPr>
              <p:cNvPr id="9" name="テキスト ボックス 8"/>
              <p:cNvSpPr txBox="1"/>
              <p:nvPr/>
            </p:nvSpPr>
            <p:spPr>
              <a:xfrm>
                <a:off x="6116504" y="4318495"/>
                <a:ext cx="295274" cy="523220"/>
              </a:xfrm>
              <a:prstGeom prst="rect">
                <a:avLst/>
              </a:prstGeom>
              <a:noFill/>
            </p:spPr>
            <p:txBody>
              <a:bodyPr wrap="none" rtlCol="0">
                <a:spAutoFit/>
              </a:bodyPr>
              <a:lstStyle/>
              <a:p>
                <a:r>
                  <a:rPr kumimoji="1" lang="en-US" altLang="ja-JP" sz="2800" dirty="0" smtClean="0"/>
                  <a:t>-</a:t>
                </a:r>
                <a:endParaRPr kumimoji="1" lang="ja-JP" altLang="en-US" sz="2800" dirty="0"/>
              </a:p>
            </p:txBody>
          </p:sp>
        </p:grpSp>
        <p:sp>
          <p:nvSpPr>
            <p:cNvPr id="16" name="テキスト ボックス 15"/>
            <p:cNvSpPr txBox="1"/>
            <p:nvPr/>
          </p:nvSpPr>
          <p:spPr>
            <a:xfrm>
              <a:off x="3160321" y="5713983"/>
              <a:ext cx="891591" cy="400110"/>
            </a:xfrm>
            <a:prstGeom prst="rect">
              <a:avLst/>
            </a:prstGeom>
            <a:solidFill>
              <a:schemeClr val="accent1">
                <a:lumMod val="20000"/>
                <a:lumOff val="80000"/>
              </a:schemeClr>
            </a:solidFill>
          </p:spPr>
          <p:txBody>
            <a:bodyPr wrap="none" rtlCol="0">
              <a:spAutoFit/>
            </a:bodyPr>
            <a:lstStyle/>
            <a:p>
              <a:r>
                <a:rPr kumimoji="1" lang="en-US" altLang="ja-JP" sz="2000" dirty="0" smtClean="0">
                  <a:solidFill>
                    <a:srgbClr val="FF0000"/>
                  </a:solidFill>
                  <a:latin typeface="Symbol" pitchFamily="18" charset="2"/>
                </a:rPr>
                <a:t>d</a:t>
              </a:r>
              <a:r>
                <a:rPr kumimoji="1" lang="en-US" altLang="ja-JP" sz="2000" dirty="0" smtClean="0">
                  <a:solidFill>
                    <a:srgbClr val="FF0000"/>
                  </a:solidFill>
                </a:rPr>
                <a:t> </a:t>
              </a:r>
              <a:r>
                <a:rPr kumimoji="1" lang="en-US" altLang="ja-JP" sz="2000" dirty="0" smtClean="0">
                  <a:solidFill>
                    <a:srgbClr val="FF0000"/>
                  </a:solidFill>
                  <a:latin typeface="Symbol" pitchFamily="18" charset="2"/>
                </a:rPr>
                <a:t>@</a:t>
              </a:r>
              <a:r>
                <a:rPr kumimoji="1" lang="en-US" altLang="ja-JP" sz="2000" dirty="0" smtClean="0">
                  <a:solidFill>
                    <a:srgbClr val="FF0000"/>
                  </a:solidFill>
                </a:rPr>
                <a:t> 0.1</a:t>
              </a:r>
              <a:endParaRPr kumimoji="1" lang="ja-JP" altLang="en-US" sz="2000" dirty="0">
                <a:solidFill>
                  <a:srgbClr val="FF0000"/>
                </a:solidFill>
              </a:endParaRPr>
            </a:p>
          </p:txBody>
        </p:sp>
      </p:grpSp>
      <p:sp>
        <p:nvSpPr>
          <p:cNvPr id="17" name="テキスト ボックス 16"/>
          <p:cNvSpPr txBox="1"/>
          <p:nvPr/>
        </p:nvSpPr>
        <p:spPr>
          <a:xfrm>
            <a:off x="4116098" y="642754"/>
            <a:ext cx="2799741" cy="369332"/>
          </a:xfrm>
          <a:prstGeom prst="rect">
            <a:avLst/>
          </a:prstGeom>
          <a:noFill/>
        </p:spPr>
        <p:txBody>
          <a:bodyPr wrap="none" rtlCol="0">
            <a:spAutoFit/>
          </a:bodyPr>
          <a:lstStyle/>
          <a:p>
            <a:r>
              <a:rPr lang="en-US" altLang="ja-JP" dirty="0" smtClean="0">
                <a:solidFill>
                  <a:srgbClr val="00B0F0"/>
                </a:solidFill>
              </a:rPr>
              <a:t>&lt;</a:t>
            </a:r>
            <a:r>
              <a:rPr lang="ja-JP" altLang="en-US" dirty="0"/>
              <a:t> </a:t>
            </a:r>
            <a:r>
              <a:rPr lang="en-US" altLang="ja-JP" dirty="0" smtClean="0"/>
              <a:t>under dark </a:t>
            </a:r>
            <a:r>
              <a:rPr lang="en-US" altLang="ja-JP" i="1" dirty="0" smtClean="0">
                <a:solidFill>
                  <a:srgbClr val="00B0F0"/>
                </a:solidFill>
              </a:rPr>
              <a:t>vs.</a:t>
            </a:r>
            <a:r>
              <a:rPr lang="en-US" altLang="ja-JP" dirty="0" smtClean="0"/>
              <a:t> </a:t>
            </a:r>
            <a:r>
              <a:rPr lang="en-US" altLang="ja-JP" dirty="0" smtClean="0">
                <a:solidFill>
                  <a:srgbClr val="FF0000"/>
                </a:solidFill>
              </a:rPr>
              <a:t>under UV </a:t>
            </a:r>
            <a:r>
              <a:rPr lang="en-US" altLang="ja-JP" dirty="0" smtClean="0">
                <a:solidFill>
                  <a:srgbClr val="00B0F0"/>
                </a:solidFill>
              </a:rPr>
              <a:t>&gt;</a:t>
            </a:r>
            <a:endParaRPr kumimoji="1" lang="ja-JP" altLang="en-US" dirty="0">
              <a:solidFill>
                <a:srgbClr val="00B0F0"/>
              </a:solidFill>
            </a:endParaRPr>
          </a:p>
        </p:txBody>
      </p:sp>
      <p:grpSp>
        <p:nvGrpSpPr>
          <p:cNvPr id="39" name="グループ化 38"/>
          <p:cNvGrpSpPr/>
          <p:nvPr/>
        </p:nvGrpSpPr>
        <p:grpSpPr>
          <a:xfrm>
            <a:off x="6301889" y="1331475"/>
            <a:ext cx="2073001" cy="3930501"/>
            <a:chOff x="6301889" y="1331475"/>
            <a:chExt cx="2073001" cy="3930501"/>
          </a:xfrm>
        </p:grpSpPr>
        <p:sp>
          <p:nvSpPr>
            <p:cNvPr id="30" name="角丸四角形 29"/>
            <p:cNvSpPr/>
            <p:nvPr/>
          </p:nvSpPr>
          <p:spPr>
            <a:xfrm>
              <a:off x="6301889" y="1331475"/>
              <a:ext cx="2073001" cy="1200421"/>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2" name="直線コネクタ 31"/>
            <p:cNvCxnSpPr/>
            <p:nvPr/>
          </p:nvCxnSpPr>
          <p:spPr>
            <a:xfrm>
              <a:off x="8244408" y="2531896"/>
              <a:ext cx="0" cy="24944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6" name="直線矢印コネクタ 35"/>
            <p:cNvCxnSpPr>
              <a:endCxn id="49" idx="3"/>
            </p:cNvCxnSpPr>
            <p:nvPr/>
          </p:nvCxnSpPr>
          <p:spPr>
            <a:xfrm flipH="1">
              <a:off x="7611079" y="5010625"/>
              <a:ext cx="633329" cy="25135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grpSp>
      <p:sp>
        <p:nvSpPr>
          <p:cNvPr id="57" name="下矢印 56"/>
          <p:cNvSpPr/>
          <p:nvPr/>
        </p:nvSpPr>
        <p:spPr>
          <a:xfrm flipV="1">
            <a:off x="6776187" y="2010764"/>
            <a:ext cx="45719" cy="1697334"/>
          </a:xfrm>
          <a:prstGeom prst="downArrow">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8" name="直線コネクタ 57"/>
          <p:cNvCxnSpPr/>
          <p:nvPr/>
        </p:nvCxnSpPr>
        <p:spPr>
          <a:xfrm>
            <a:off x="6631947" y="3708098"/>
            <a:ext cx="388325" cy="0"/>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9" name="直線コネクタ 58"/>
          <p:cNvCxnSpPr/>
          <p:nvPr/>
        </p:nvCxnSpPr>
        <p:spPr>
          <a:xfrm>
            <a:off x="6619916" y="1979548"/>
            <a:ext cx="388325"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60" name="テキスト ボックス 59"/>
          <p:cNvSpPr txBox="1"/>
          <p:nvPr/>
        </p:nvSpPr>
        <p:spPr>
          <a:xfrm>
            <a:off x="6300192" y="2681805"/>
            <a:ext cx="498855" cy="461665"/>
          </a:xfrm>
          <a:prstGeom prst="rect">
            <a:avLst/>
          </a:prstGeom>
          <a:noFill/>
        </p:spPr>
        <p:txBody>
          <a:bodyPr wrap="none" rtlCol="0">
            <a:spAutoFit/>
          </a:bodyPr>
          <a:lstStyle/>
          <a:p>
            <a:r>
              <a:rPr kumimoji="1" lang="en-US" altLang="ja-JP" sz="2400" i="1" dirty="0" err="1" smtClean="0">
                <a:solidFill>
                  <a:srgbClr val="FF0000"/>
                </a:solidFill>
                <a:latin typeface="Times New Roman" pitchFamily="18" charset="0"/>
                <a:cs typeface="Times New Roman" pitchFamily="18" charset="0"/>
              </a:rPr>
              <a:t>h</a:t>
            </a:r>
            <a:r>
              <a:rPr kumimoji="1" lang="en-US" altLang="ja-JP" sz="2400" i="1" dirty="0" err="1" smtClean="0">
                <a:solidFill>
                  <a:srgbClr val="FF0000"/>
                </a:solidFill>
                <a:latin typeface="Symbol" pitchFamily="18" charset="2"/>
              </a:rPr>
              <a:t>n</a:t>
            </a:r>
            <a:endParaRPr kumimoji="1" lang="ja-JP" altLang="en-US" sz="2400" i="1" dirty="0">
              <a:solidFill>
                <a:srgbClr val="FF0000"/>
              </a:solidFill>
              <a:latin typeface="Symbol" pitchFamily="18" charset="2"/>
            </a:endParaRPr>
          </a:p>
        </p:txBody>
      </p:sp>
      <p:sp>
        <p:nvSpPr>
          <p:cNvPr id="45" name="二等辺三角形 44"/>
          <p:cNvSpPr/>
          <p:nvPr/>
        </p:nvSpPr>
        <p:spPr>
          <a:xfrm>
            <a:off x="6694177" y="1988840"/>
            <a:ext cx="209739" cy="166560"/>
          </a:xfrm>
          <a:prstGeom prst="triangl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xmlns="" val="129509246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1000" fill="hold"/>
                                        <p:tgtEl>
                                          <p:spTgt spid="39"/>
                                        </p:tgtEl>
                                        <p:attrNameLst>
                                          <p:attrName>ppt_w</p:attrName>
                                        </p:attrNameLst>
                                      </p:cBhvr>
                                      <p:tavLst>
                                        <p:tav tm="0">
                                          <p:val>
                                            <p:fltVal val="0"/>
                                          </p:val>
                                        </p:tav>
                                        <p:tav tm="100000">
                                          <p:val>
                                            <p:strVal val="#ppt_w"/>
                                          </p:val>
                                        </p:tav>
                                      </p:tavLst>
                                    </p:anim>
                                    <p:anim calcmode="lin" valueType="num">
                                      <p:cBhvr>
                                        <p:cTn id="8" dur="1000" fill="hold"/>
                                        <p:tgtEl>
                                          <p:spTgt spid="39"/>
                                        </p:tgtEl>
                                        <p:attrNameLst>
                                          <p:attrName>ppt_h</p:attrName>
                                        </p:attrNameLst>
                                      </p:cBhvr>
                                      <p:tavLst>
                                        <p:tav tm="0">
                                          <p:val>
                                            <p:fltVal val="0"/>
                                          </p:val>
                                        </p:tav>
                                        <p:tav tm="100000">
                                          <p:val>
                                            <p:strVal val="#ppt_h"/>
                                          </p:val>
                                        </p:tav>
                                      </p:tavLst>
                                    </p:anim>
                                    <p:anim calcmode="lin" valueType="num">
                                      <p:cBhvr>
                                        <p:cTn id="9" dur="1000" fill="hold"/>
                                        <p:tgtEl>
                                          <p:spTgt spid="39"/>
                                        </p:tgtEl>
                                        <p:attrNameLst>
                                          <p:attrName>style.rotation</p:attrName>
                                        </p:attrNameLst>
                                      </p:cBhvr>
                                      <p:tavLst>
                                        <p:tav tm="0">
                                          <p:val>
                                            <p:fltVal val="90"/>
                                          </p:val>
                                        </p:tav>
                                        <p:tav tm="100000">
                                          <p:val>
                                            <p:fltVal val="0"/>
                                          </p:val>
                                        </p:tav>
                                      </p:tavLst>
                                    </p:anim>
                                    <p:animEffect transition="in" filter="fade">
                                      <p:cBhvr>
                                        <p:cTn id="10" dur="1000"/>
                                        <p:tgtEl>
                                          <p:spTgt spid="39"/>
                                        </p:tgtEl>
                                      </p:cBhvr>
                                    </p:animEffect>
                                  </p:childTnLst>
                                </p:cTn>
                              </p:par>
                              <p:par>
                                <p:cTn id="11" presetID="3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anim calcmode="lin" valueType="num">
                                      <p:cBhvr>
                                        <p:cTn id="13" dur="1000" fill="hold"/>
                                        <p:tgtEl>
                                          <p:spTgt spid="41"/>
                                        </p:tgtEl>
                                        <p:attrNameLst>
                                          <p:attrName>ppt_w</p:attrName>
                                        </p:attrNameLst>
                                      </p:cBhvr>
                                      <p:tavLst>
                                        <p:tav tm="0">
                                          <p:val>
                                            <p:fltVal val="0"/>
                                          </p:val>
                                        </p:tav>
                                        <p:tav tm="100000">
                                          <p:val>
                                            <p:strVal val="#ppt_w"/>
                                          </p:val>
                                        </p:tav>
                                      </p:tavLst>
                                    </p:anim>
                                    <p:anim calcmode="lin" valueType="num">
                                      <p:cBhvr>
                                        <p:cTn id="14" dur="1000" fill="hold"/>
                                        <p:tgtEl>
                                          <p:spTgt spid="41"/>
                                        </p:tgtEl>
                                        <p:attrNameLst>
                                          <p:attrName>ppt_h</p:attrName>
                                        </p:attrNameLst>
                                      </p:cBhvr>
                                      <p:tavLst>
                                        <p:tav tm="0">
                                          <p:val>
                                            <p:fltVal val="0"/>
                                          </p:val>
                                        </p:tav>
                                        <p:tav tm="100000">
                                          <p:val>
                                            <p:strVal val="#ppt_h"/>
                                          </p:val>
                                        </p:tav>
                                      </p:tavLst>
                                    </p:anim>
                                    <p:anim calcmode="lin" valueType="num">
                                      <p:cBhvr>
                                        <p:cTn id="15" dur="1000" fill="hold"/>
                                        <p:tgtEl>
                                          <p:spTgt spid="41"/>
                                        </p:tgtEl>
                                        <p:attrNameLst>
                                          <p:attrName>style.rotation</p:attrName>
                                        </p:attrNameLst>
                                      </p:cBhvr>
                                      <p:tavLst>
                                        <p:tav tm="0">
                                          <p:val>
                                            <p:fltVal val="90"/>
                                          </p:val>
                                        </p:tav>
                                        <p:tav tm="100000">
                                          <p:val>
                                            <p:fltVal val="0"/>
                                          </p:val>
                                        </p:tav>
                                      </p:tavLst>
                                    </p:anim>
                                    <p:animEffect transition="in" filter="fade">
                                      <p:cBhvr>
                                        <p:cTn id="16"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611560" y="260648"/>
            <a:ext cx="7070397" cy="461665"/>
          </a:xfrm>
          <a:prstGeom prst="rect">
            <a:avLst/>
          </a:prstGeom>
          <a:noFill/>
        </p:spPr>
        <p:txBody>
          <a:bodyPr wrap="none" rtlCol="0">
            <a:spAutoFit/>
          </a:bodyPr>
          <a:lstStyle/>
          <a:p>
            <a:r>
              <a:rPr kumimoji="1" lang="en-US" altLang="ja-JP" sz="2400" dirty="0" smtClean="0">
                <a:solidFill>
                  <a:srgbClr val="FF0000"/>
                </a:solidFill>
              </a:rPr>
              <a:t>A[Ni(</a:t>
            </a:r>
            <a:r>
              <a:rPr kumimoji="1" lang="en-US" altLang="ja-JP" sz="2400" dirty="0" err="1" smtClean="0">
                <a:solidFill>
                  <a:srgbClr val="FF0000"/>
                </a:solidFill>
              </a:rPr>
              <a:t>dmit</a:t>
            </a:r>
            <a:r>
              <a:rPr kumimoji="1" lang="en-US" altLang="ja-JP" sz="2400" dirty="0" smtClean="0">
                <a:solidFill>
                  <a:srgbClr val="FF0000"/>
                </a:solidFill>
              </a:rPr>
              <a:t>)</a:t>
            </a:r>
            <a:r>
              <a:rPr kumimoji="1" lang="en-US" altLang="ja-JP" sz="2400" baseline="-25000" dirty="0" smtClean="0">
                <a:solidFill>
                  <a:srgbClr val="FF0000"/>
                </a:solidFill>
              </a:rPr>
              <a:t>2</a:t>
            </a:r>
            <a:r>
              <a:rPr kumimoji="1" lang="en-US" altLang="ja-JP" sz="2400" dirty="0" smtClean="0">
                <a:solidFill>
                  <a:srgbClr val="FF0000"/>
                </a:solidFill>
              </a:rPr>
              <a:t>]</a:t>
            </a:r>
            <a:r>
              <a:rPr kumimoji="1" lang="en-US" altLang="ja-JP" sz="2400" baseline="-25000" dirty="0" smtClean="0">
                <a:solidFill>
                  <a:srgbClr val="FF0000"/>
                </a:solidFill>
              </a:rPr>
              <a:t>2</a:t>
            </a:r>
            <a:r>
              <a:rPr kumimoji="1" lang="en-US" altLang="ja-JP" sz="2400" dirty="0" smtClean="0">
                <a:solidFill>
                  <a:srgbClr val="FF0000"/>
                </a:solidFill>
              </a:rPr>
              <a:t> ; photoconductivity </a:t>
            </a:r>
            <a:r>
              <a:rPr kumimoji="1" lang="en-US" altLang="ja-JP" sz="2400" dirty="0" smtClean="0">
                <a:solidFill>
                  <a:srgbClr val="FF0000"/>
                </a:solidFill>
                <a:latin typeface="Times New Roman" pitchFamily="18" charset="0"/>
                <a:cs typeface="Times New Roman" pitchFamily="18" charset="0"/>
              </a:rPr>
              <a:t>–</a:t>
            </a:r>
            <a:r>
              <a:rPr kumimoji="1" lang="en-US" altLang="ja-JP" sz="2400" dirty="0" smtClean="0">
                <a:solidFill>
                  <a:srgbClr val="FF0000"/>
                </a:solidFill>
              </a:rPr>
              <a:t> </a:t>
            </a:r>
            <a:r>
              <a:rPr kumimoji="1" lang="en-US" altLang="ja-JP" sz="2400" i="1" dirty="0" smtClean="0">
                <a:solidFill>
                  <a:srgbClr val="FF0000"/>
                </a:solidFill>
                <a:latin typeface="Times New Roman" pitchFamily="18" charset="0"/>
                <a:cs typeface="Times New Roman" pitchFamily="18" charset="0"/>
              </a:rPr>
              <a:t>I</a:t>
            </a:r>
            <a:r>
              <a:rPr kumimoji="1" lang="en-US" altLang="ja-JP" sz="2400" dirty="0" smtClean="0">
                <a:solidFill>
                  <a:srgbClr val="FF0000"/>
                </a:solidFill>
              </a:rPr>
              <a:t>- &amp; </a:t>
            </a:r>
            <a:r>
              <a:rPr kumimoji="1" lang="en-US" altLang="ja-JP" sz="2400" i="1" dirty="0" smtClean="0">
                <a:solidFill>
                  <a:srgbClr val="FF0000"/>
                </a:solidFill>
                <a:latin typeface="Times New Roman" pitchFamily="18" charset="0"/>
                <a:cs typeface="Times New Roman" pitchFamily="18" charset="0"/>
              </a:rPr>
              <a:t>T</a:t>
            </a:r>
            <a:r>
              <a:rPr kumimoji="1" lang="en-US" altLang="ja-JP" sz="2400" dirty="0" smtClean="0">
                <a:solidFill>
                  <a:srgbClr val="FF0000"/>
                </a:solidFill>
              </a:rPr>
              <a:t>-dependences</a:t>
            </a:r>
            <a:endParaRPr kumimoji="1" lang="ja-JP" altLang="en-US" sz="2400" dirty="0">
              <a:solidFill>
                <a:srgbClr val="FF0000"/>
              </a:solidFill>
            </a:endParaRPr>
          </a:p>
        </p:txBody>
      </p:sp>
      <p:sp>
        <p:nvSpPr>
          <p:cNvPr id="5" name="テキスト ボックス 4"/>
          <p:cNvSpPr txBox="1"/>
          <p:nvPr/>
        </p:nvSpPr>
        <p:spPr>
          <a:xfrm>
            <a:off x="2412966" y="826904"/>
            <a:ext cx="1657890" cy="369332"/>
          </a:xfrm>
          <a:prstGeom prst="rect">
            <a:avLst/>
          </a:prstGeom>
          <a:noFill/>
        </p:spPr>
        <p:txBody>
          <a:bodyPr wrap="none" rtlCol="0">
            <a:spAutoFit/>
          </a:bodyPr>
          <a:lstStyle/>
          <a:p>
            <a:r>
              <a:rPr lang="ja-JP" altLang="en-US" dirty="0">
                <a:solidFill>
                  <a:srgbClr val="FF0000"/>
                </a:solidFill>
              </a:rPr>
              <a:t>（</a:t>
            </a:r>
            <a:r>
              <a:rPr lang="en-US" altLang="ja-JP" dirty="0">
                <a:solidFill>
                  <a:srgbClr val="FF0000"/>
                </a:solidFill>
              </a:rPr>
              <a:t>Single Crystal</a:t>
            </a:r>
            <a:r>
              <a:rPr lang="ja-JP" altLang="en-US" dirty="0">
                <a:solidFill>
                  <a:srgbClr val="FF0000"/>
                </a:solidFill>
              </a:rPr>
              <a:t>）</a:t>
            </a:r>
            <a:endParaRPr kumimoji="1" lang="ja-JP" altLang="en-US" dirty="0"/>
          </a:p>
        </p:txBody>
      </p:sp>
      <p:sp>
        <p:nvSpPr>
          <p:cNvPr id="20" name="テキスト ボックス 19"/>
          <p:cNvSpPr txBox="1"/>
          <p:nvPr/>
        </p:nvSpPr>
        <p:spPr>
          <a:xfrm>
            <a:off x="3976608" y="826904"/>
            <a:ext cx="1918923" cy="369332"/>
          </a:xfrm>
          <a:prstGeom prst="rect">
            <a:avLst/>
          </a:prstGeom>
          <a:noFill/>
        </p:spPr>
        <p:txBody>
          <a:bodyPr wrap="none" rtlCol="0">
            <a:spAutoFit/>
          </a:bodyPr>
          <a:lstStyle/>
          <a:p>
            <a:r>
              <a:rPr lang="ja-JP" altLang="en-US" dirty="0">
                <a:solidFill>
                  <a:schemeClr val="tx2"/>
                </a:solidFill>
              </a:rPr>
              <a:t>（</a:t>
            </a:r>
            <a:r>
              <a:rPr kumimoji="1" lang="en-US" altLang="ja-JP" dirty="0" smtClean="0">
                <a:solidFill>
                  <a:schemeClr val="tx2"/>
                </a:solidFill>
              </a:rPr>
              <a:t>375 nm, in </a:t>
            </a:r>
            <a:r>
              <a:rPr kumimoji="1" lang="en-US" altLang="ja-JP" dirty="0" err="1" smtClean="0">
                <a:solidFill>
                  <a:schemeClr val="tx2"/>
                </a:solidFill>
              </a:rPr>
              <a:t>vauo</a:t>
            </a:r>
            <a:r>
              <a:rPr kumimoji="1" lang="ja-JP" altLang="en-US" dirty="0" smtClean="0">
                <a:solidFill>
                  <a:schemeClr val="tx2"/>
                </a:solidFill>
              </a:rPr>
              <a:t>）</a:t>
            </a:r>
            <a:endParaRPr kumimoji="1" lang="ja-JP" altLang="en-US" dirty="0">
              <a:solidFill>
                <a:srgbClr val="FF0000"/>
              </a:solidFill>
            </a:endParaRPr>
          </a:p>
        </p:txBody>
      </p:sp>
      <p:grpSp>
        <p:nvGrpSpPr>
          <p:cNvPr id="35" name="グループ化 34"/>
          <p:cNvGrpSpPr/>
          <p:nvPr/>
        </p:nvGrpSpPr>
        <p:grpSpPr>
          <a:xfrm>
            <a:off x="138546" y="2356049"/>
            <a:ext cx="8825942" cy="3017167"/>
            <a:chOff x="5547565" y="1844824"/>
            <a:chExt cx="8825942" cy="3017167"/>
          </a:xfrm>
        </p:grpSpPr>
        <p:sp>
          <p:nvSpPr>
            <p:cNvPr id="32" name="正方形/長方形 31"/>
            <p:cNvSpPr/>
            <p:nvPr/>
          </p:nvSpPr>
          <p:spPr>
            <a:xfrm>
              <a:off x="5804555" y="1844824"/>
              <a:ext cx="3921266" cy="523220"/>
            </a:xfrm>
            <a:prstGeom prst="rect">
              <a:avLst/>
            </a:prstGeom>
          </p:spPr>
          <p:txBody>
            <a:bodyPr wrap="none">
              <a:spAutoFit/>
            </a:bodyPr>
            <a:lstStyle/>
            <a:p>
              <a:r>
                <a:rPr lang="en-US" altLang="ja-JP" sz="2400" dirty="0" smtClean="0">
                  <a:latin typeface="+mj-lt"/>
                  <a:ea typeface="ＭＳ 明朝"/>
                  <a:cs typeface="Arial" pitchFamily="34" charset="0"/>
                </a:rPr>
                <a:t>(1)</a:t>
              </a:r>
              <a:r>
                <a:rPr lang="en-US" altLang="ja-JP" sz="2800" dirty="0" smtClean="0">
                  <a:latin typeface="Arial" pitchFamily="34" charset="0"/>
                  <a:ea typeface="ＭＳ 明朝"/>
                  <a:cs typeface="Arial" pitchFamily="34" charset="0"/>
                </a:rPr>
                <a:t>	</a:t>
              </a:r>
              <a:r>
                <a:rPr lang="en-US" altLang="ja-JP" sz="2800" i="1" dirty="0" smtClean="0">
                  <a:latin typeface="Symbol"/>
                  <a:ea typeface="ＭＳ 明朝"/>
                  <a:cs typeface="Times New Roman"/>
                </a:rPr>
                <a:t>s</a:t>
              </a:r>
              <a:r>
                <a:rPr lang="en-US" altLang="ja-JP" sz="2800" dirty="0" smtClean="0">
                  <a:latin typeface="Times"/>
                  <a:ea typeface="ＭＳ 明朝"/>
                  <a:cs typeface="Times New Roman"/>
                </a:rPr>
                <a:t>  = </a:t>
              </a:r>
              <a:r>
                <a:rPr lang="en-US" altLang="ja-JP" sz="2800" i="1" dirty="0" err="1">
                  <a:latin typeface="Symbol"/>
                  <a:ea typeface="ＭＳ 明朝"/>
                  <a:cs typeface="Times New Roman"/>
                </a:rPr>
                <a:t>s</a:t>
              </a:r>
              <a:r>
                <a:rPr lang="en-US" altLang="ja-JP" sz="2800" baseline="-25000" dirty="0" err="1">
                  <a:latin typeface="Times"/>
                  <a:ea typeface="ＭＳ 明朝"/>
                  <a:cs typeface="Times New Roman"/>
                </a:rPr>
                <a:t>dark</a:t>
              </a:r>
              <a:r>
                <a:rPr lang="en-US" altLang="ja-JP" sz="2800" dirty="0">
                  <a:latin typeface="Times"/>
                  <a:ea typeface="ＭＳ 明朝"/>
                  <a:cs typeface="Times New Roman"/>
                </a:rPr>
                <a:t> + </a:t>
              </a:r>
              <a:r>
                <a:rPr lang="en-US" altLang="ja-JP" sz="2800" i="1" dirty="0" err="1">
                  <a:latin typeface="Times"/>
                  <a:ea typeface="ＭＳ 明朝"/>
                  <a:cs typeface="Times New Roman"/>
                </a:rPr>
                <a:t>aI</a:t>
              </a:r>
              <a:r>
                <a:rPr lang="en-US" altLang="ja-JP" sz="2800" dirty="0">
                  <a:latin typeface="Times"/>
                  <a:ea typeface="ＭＳ 明朝"/>
                  <a:cs typeface="Times New Roman"/>
                </a:rPr>
                <a:t> + </a:t>
              </a:r>
              <a:r>
                <a:rPr lang="en-US" altLang="ja-JP" sz="2800" i="1" dirty="0">
                  <a:solidFill>
                    <a:srgbClr val="FF0000"/>
                  </a:solidFill>
                  <a:latin typeface="Times"/>
                  <a:ea typeface="ＭＳ 明朝"/>
                  <a:cs typeface="Times New Roman"/>
                </a:rPr>
                <a:t>bI</a:t>
              </a:r>
              <a:r>
                <a:rPr lang="en-US" altLang="ja-JP" sz="2800" baseline="30000" dirty="0">
                  <a:solidFill>
                    <a:srgbClr val="FF0000"/>
                  </a:solidFill>
                  <a:latin typeface="Times"/>
                  <a:ea typeface="ＭＳ 明朝"/>
                  <a:cs typeface="Times New Roman"/>
                </a:rPr>
                <a:t>2</a:t>
              </a:r>
              <a:endParaRPr lang="ja-JP" altLang="en-US" sz="2800" dirty="0">
                <a:solidFill>
                  <a:srgbClr val="FF0000"/>
                </a:solidFill>
              </a:endParaRPr>
            </a:p>
          </p:txBody>
        </p:sp>
        <p:sp>
          <p:nvSpPr>
            <p:cNvPr id="31" name="テキスト ボックス 30"/>
            <p:cNvSpPr txBox="1"/>
            <p:nvPr/>
          </p:nvSpPr>
          <p:spPr>
            <a:xfrm>
              <a:off x="5804555" y="2443585"/>
              <a:ext cx="8511625" cy="461665"/>
            </a:xfrm>
            <a:prstGeom prst="rect">
              <a:avLst/>
            </a:prstGeom>
            <a:noFill/>
          </p:spPr>
          <p:txBody>
            <a:bodyPr wrap="none" rtlCol="0">
              <a:spAutoFit/>
            </a:bodyPr>
            <a:lstStyle/>
            <a:p>
              <a:r>
                <a:rPr kumimoji="1" lang="en-US" altLang="ja-JP" sz="2400" dirty="0" smtClean="0">
                  <a:latin typeface="+mj-lt"/>
                  <a:cs typeface="Arial" pitchFamily="34" charset="0"/>
                </a:rPr>
                <a:t>(2)</a:t>
              </a:r>
              <a:r>
                <a:rPr kumimoji="1" lang="en-US" altLang="ja-JP" sz="2400" dirty="0" smtClean="0">
                  <a:solidFill>
                    <a:srgbClr val="FF0000"/>
                  </a:solidFill>
                </a:rPr>
                <a:t>	Wavelength selectivity </a:t>
              </a:r>
              <a:r>
                <a:rPr kumimoji="1" lang="en-US" altLang="ja-JP" sz="2400" dirty="0" smtClean="0"/>
                <a:t>(</a:t>
              </a:r>
              <a:r>
                <a:rPr lang="en-US" altLang="ja-JP" sz="2400" dirty="0"/>
                <a:t>Responsive ONLY to </a:t>
              </a:r>
              <a:r>
                <a:rPr lang="ja-JP" altLang="en-US" sz="2400" dirty="0"/>
                <a:t>～</a:t>
              </a:r>
              <a:r>
                <a:rPr lang="en-US" altLang="ja-JP" sz="2400" dirty="0"/>
                <a:t>250-450 nm</a:t>
              </a:r>
              <a:r>
                <a:rPr kumimoji="1" lang="en-US" altLang="ja-JP" sz="2400" dirty="0" smtClean="0"/>
                <a:t>)</a:t>
              </a:r>
              <a:endParaRPr kumimoji="1" lang="ja-JP" altLang="en-US" sz="2400" dirty="0"/>
            </a:p>
          </p:txBody>
        </p:sp>
        <p:sp>
          <p:nvSpPr>
            <p:cNvPr id="33" name="下矢印 32"/>
            <p:cNvSpPr/>
            <p:nvPr/>
          </p:nvSpPr>
          <p:spPr>
            <a:xfrm>
              <a:off x="9764995" y="3421831"/>
              <a:ext cx="432048"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テキスト ボックス 33"/>
            <p:cNvSpPr txBox="1"/>
            <p:nvPr/>
          </p:nvSpPr>
          <p:spPr>
            <a:xfrm>
              <a:off x="5547565" y="4400326"/>
              <a:ext cx="8825942" cy="461665"/>
            </a:xfrm>
            <a:prstGeom prst="rect">
              <a:avLst/>
            </a:prstGeom>
            <a:solidFill>
              <a:srgbClr val="FF0000"/>
            </a:solidFill>
          </p:spPr>
          <p:txBody>
            <a:bodyPr wrap="none" rtlCol="0">
              <a:spAutoFit/>
            </a:bodyPr>
            <a:lstStyle/>
            <a:p>
              <a:r>
                <a:rPr lang="en-US" altLang="ja-JP" sz="2400" dirty="0">
                  <a:solidFill>
                    <a:schemeClr val="bg1"/>
                  </a:solidFill>
                </a:rPr>
                <a:t>P</a:t>
              </a:r>
              <a:r>
                <a:rPr lang="en-US" altLang="ja-JP" sz="2400" dirty="0" smtClean="0">
                  <a:solidFill>
                    <a:schemeClr val="bg1"/>
                  </a:solidFill>
                </a:rPr>
                <a:t>hotoconduction </a:t>
              </a:r>
              <a:r>
                <a:rPr lang="en-US" altLang="ja-JP" sz="2400" dirty="0">
                  <a:solidFill>
                    <a:schemeClr val="bg1"/>
                  </a:solidFill>
                </a:rPr>
                <a:t>mechanism is </a:t>
              </a:r>
              <a:r>
                <a:rPr lang="en-US" altLang="ja-JP" sz="2400" dirty="0" smtClean="0">
                  <a:solidFill>
                    <a:schemeClr val="bg1"/>
                  </a:solidFill>
                </a:rPr>
                <a:t>different from the known mechanism</a:t>
              </a:r>
              <a:endParaRPr kumimoji="1" lang="ja-JP" altLang="en-US" sz="2400" dirty="0">
                <a:solidFill>
                  <a:schemeClr val="bg1"/>
                </a:solidFill>
              </a:endParaRPr>
            </a:p>
          </p:txBody>
        </p:sp>
      </p:grpSp>
      <p:sp>
        <p:nvSpPr>
          <p:cNvPr id="3" name="テキスト ボックス 2"/>
          <p:cNvSpPr txBox="1"/>
          <p:nvPr/>
        </p:nvSpPr>
        <p:spPr>
          <a:xfrm>
            <a:off x="553518" y="1700808"/>
            <a:ext cx="4672241" cy="461665"/>
          </a:xfrm>
          <a:prstGeom prst="rect">
            <a:avLst/>
          </a:prstGeom>
          <a:solidFill>
            <a:srgbClr val="FFFF00"/>
          </a:solidFill>
        </p:spPr>
        <p:txBody>
          <a:bodyPr wrap="none" rtlCol="0">
            <a:spAutoFit/>
          </a:bodyPr>
          <a:lstStyle/>
          <a:p>
            <a:r>
              <a:rPr kumimoji="1" lang="en-US" altLang="ja-JP" sz="2400" dirty="0" smtClean="0"/>
              <a:t>New Features in Photoconduction </a:t>
            </a:r>
            <a:r>
              <a:rPr lang="en-US" altLang="ja-JP" sz="2400" i="1" dirty="0">
                <a:latin typeface="Symbol"/>
                <a:ea typeface="ＭＳ 明朝"/>
                <a:cs typeface="Times New Roman"/>
              </a:rPr>
              <a:t>s</a:t>
            </a:r>
            <a:endParaRPr kumimoji="1" lang="ja-JP" altLang="en-US" sz="2400" dirty="0"/>
          </a:p>
        </p:txBody>
      </p:sp>
      <p:sp>
        <p:nvSpPr>
          <p:cNvPr id="4" name="テキスト ボックス 3"/>
          <p:cNvSpPr txBox="1"/>
          <p:nvPr/>
        </p:nvSpPr>
        <p:spPr>
          <a:xfrm>
            <a:off x="4906941" y="2356049"/>
            <a:ext cx="2805576" cy="523220"/>
          </a:xfrm>
          <a:prstGeom prst="rect">
            <a:avLst/>
          </a:prstGeom>
          <a:noFill/>
        </p:spPr>
        <p:txBody>
          <a:bodyPr wrap="none" rtlCol="0">
            <a:spAutoFit/>
          </a:bodyPr>
          <a:lstStyle/>
          <a:p>
            <a:r>
              <a:rPr lang="en-US" altLang="ja-JP" sz="2800" dirty="0" smtClean="0">
                <a:latin typeface="Times"/>
                <a:ea typeface="ＭＳ 明朝"/>
                <a:cs typeface="Times New Roman"/>
              </a:rPr>
              <a:t>(</a:t>
            </a:r>
            <a:r>
              <a:rPr lang="en-US" altLang="ja-JP" sz="2800" i="1" dirty="0" smtClean="0">
                <a:latin typeface="Times"/>
                <a:ea typeface="ＭＳ 明朝"/>
                <a:cs typeface="Times New Roman"/>
              </a:rPr>
              <a:t>I </a:t>
            </a:r>
            <a:r>
              <a:rPr lang="en-US" altLang="ja-JP" sz="2800" dirty="0" smtClean="0">
                <a:latin typeface="Times"/>
                <a:ea typeface="ＭＳ 明朝"/>
                <a:cs typeface="Times New Roman"/>
              </a:rPr>
              <a:t>: light intensity)</a:t>
            </a:r>
            <a:endParaRPr kumimoji="1" lang="ja-JP" altLang="en-US" sz="2800" dirty="0"/>
          </a:p>
        </p:txBody>
      </p:sp>
      <p:cxnSp>
        <p:nvCxnSpPr>
          <p:cNvPr id="7" name="直線コネクタ 6"/>
          <p:cNvCxnSpPr/>
          <p:nvPr/>
        </p:nvCxnSpPr>
        <p:spPr>
          <a:xfrm>
            <a:off x="7020272" y="3416475"/>
            <a:ext cx="165618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下矢印 7"/>
          <p:cNvSpPr/>
          <p:nvPr/>
        </p:nvSpPr>
        <p:spPr>
          <a:xfrm>
            <a:off x="7740352" y="3416475"/>
            <a:ext cx="216024" cy="2285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7173564" y="3656301"/>
            <a:ext cx="1420132" cy="369332"/>
          </a:xfrm>
          <a:prstGeom prst="rect">
            <a:avLst/>
          </a:prstGeom>
          <a:solidFill>
            <a:srgbClr val="0000FF"/>
          </a:solidFill>
        </p:spPr>
        <p:txBody>
          <a:bodyPr wrap="none" rtlCol="0">
            <a:spAutoFit/>
          </a:bodyPr>
          <a:lstStyle/>
          <a:p>
            <a:r>
              <a:rPr kumimoji="1" lang="en-US" altLang="ja-JP" dirty="0" smtClean="0">
                <a:solidFill>
                  <a:schemeClr val="bg1"/>
                </a:solidFill>
              </a:rPr>
              <a:t>C-A CT bands</a:t>
            </a:r>
            <a:endParaRPr kumimoji="1" lang="ja-JP" altLang="en-US" dirty="0">
              <a:solidFill>
                <a:schemeClr val="bg1"/>
              </a:solidFill>
            </a:endParaRPr>
          </a:p>
        </p:txBody>
      </p:sp>
      <p:sp>
        <p:nvSpPr>
          <p:cNvPr id="16" name="テキスト ボックス 15"/>
          <p:cNvSpPr txBox="1"/>
          <p:nvPr/>
        </p:nvSpPr>
        <p:spPr>
          <a:xfrm>
            <a:off x="136187" y="1177588"/>
            <a:ext cx="2750985" cy="523220"/>
          </a:xfrm>
          <a:prstGeom prst="rect">
            <a:avLst/>
          </a:prstGeom>
          <a:solidFill>
            <a:srgbClr val="FF3300"/>
          </a:solidFill>
        </p:spPr>
        <p:txBody>
          <a:bodyPr wrap="square" rtlCol="0">
            <a:spAutoFit/>
          </a:bodyPr>
          <a:lstStyle/>
          <a:p>
            <a:pPr algn="ctr"/>
            <a:r>
              <a:rPr kumimoji="1" lang="en-US" altLang="ja-JP" sz="2800" dirty="0" smtClean="0">
                <a:solidFill>
                  <a:schemeClr val="bg1"/>
                </a:solidFill>
              </a:rPr>
              <a:t>C-A CT type salts</a:t>
            </a:r>
            <a:endParaRPr kumimoji="1" lang="ja-JP" altLang="en-US" sz="2800" dirty="0">
              <a:solidFill>
                <a:schemeClr val="bg1"/>
              </a:solidFill>
            </a:endParaRPr>
          </a:p>
        </p:txBody>
      </p:sp>
    </p:spTree>
    <p:extLst>
      <p:ext uri="{BB962C8B-B14F-4D97-AF65-F5344CB8AC3E}">
        <p14:creationId xmlns:p14="http://schemas.microsoft.com/office/powerpoint/2010/main" xmlns="" val="40744492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2344203" y="2969375"/>
            <a:ext cx="1224136" cy="523220"/>
          </a:xfrm>
          <a:prstGeom prst="rect">
            <a:avLst/>
          </a:prstGeom>
          <a:solidFill>
            <a:srgbClr val="FF0000"/>
          </a:solidFill>
        </p:spPr>
        <p:txBody>
          <a:bodyPr wrap="square" rtlCol="0">
            <a:spAutoFit/>
          </a:bodyPr>
          <a:lstStyle/>
          <a:p>
            <a:pPr algn="ctr"/>
            <a:r>
              <a:rPr kumimoji="1" lang="en-US" altLang="ja-JP" sz="2800" dirty="0" smtClean="0">
                <a:solidFill>
                  <a:schemeClr val="bg1"/>
                </a:solidFill>
              </a:rPr>
              <a:t>C-A CT</a:t>
            </a:r>
            <a:endParaRPr kumimoji="1" lang="ja-JP" altLang="en-US" sz="2800" dirty="0">
              <a:solidFill>
                <a:schemeClr val="bg1"/>
              </a:solidFill>
            </a:endParaRPr>
          </a:p>
        </p:txBody>
      </p:sp>
      <p:sp>
        <p:nvSpPr>
          <p:cNvPr id="14" name="テキスト ボックス 13"/>
          <p:cNvSpPr txBox="1"/>
          <p:nvPr/>
        </p:nvSpPr>
        <p:spPr>
          <a:xfrm>
            <a:off x="4393041" y="2969375"/>
            <a:ext cx="1237165" cy="523220"/>
          </a:xfrm>
          <a:prstGeom prst="rect">
            <a:avLst/>
          </a:prstGeom>
          <a:solidFill>
            <a:srgbClr val="0070C0"/>
          </a:solidFill>
        </p:spPr>
        <p:txBody>
          <a:bodyPr wrap="square" rtlCol="0">
            <a:spAutoFit/>
          </a:bodyPr>
          <a:lstStyle/>
          <a:p>
            <a:pPr algn="ctr"/>
            <a:r>
              <a:rPr kumimoji="1" lang="en-US" altLang="ja-JP" sz="2800" dirty="0" smtClean="0">
                <a:solidFill>
                  <a:schemeClr val="bg1"/>
                </a:solidFill>
              </a:rPr>
              <a:t>A-A CT</a:t>
            </a:r>
            <a:endParaRPr kumimoji="1" lang="ja-JP" altLang="en-US" sz="2800" dirty="0">
              <a:solidFill>
                <a:schemeClr val="bg1"/>
              </a:solidFill>
            </a:endParaRPr>
          </a:p>
        </p:txBody>
      </p:sp>
      <p:sp>
        <p:nvSpPr>
          <p:cNvPr id="6" name="テキスト ボックス 5"/>
          <p:cNvSpPr txBox="1"/>
          <p:nvPr/>
        </p:nvSpPr>
        <p:spPr>
          <a:xfrm>
            <a:off x="6444208" y="2969375"/>
            <a:ext cx="2378472" cy="523220"/>
          </a:xfrm>
          <a:prstGeom prst="rect">
            <a:avLst/>
          </a:prstGeom>
          <a:solidFill>
            <a:schemeClr val="tx1"/>
          </a:solidFill>
        </p:spPr>
        <p:txBody>
          <a:bodyPr wrap="none" rtlCol="0">
            <a:spAutoFit/>
          </a:bodyPr>
          <a:lstStyle/>
          <a:p>
            <a:pPr algn="ctr"/>
            <a:r>
              <a:rPr kumimoji="1" lang="en-US" altLang="ja-JP" sz="2800" dirty="0" smtClean="0">
                <a:solidFill>
                  <a:schemeClr val="bg1"/>
                </a:solidFill>
              </a:rPr>
              <a:t>(Almost) No CT</a:t>
            </a:r>
            <a:endParaRPr kumimoji="1" lang="ja-JP" altLang="en-US" sz="2800" dirty="0">
              <a:solidFill>
                <a:schemeClr val="bg1"/>
              </a:solidFill>
            </a:endParaRPr>
          </a:p>
        </p:txBody>
      </p:sp>
      <p:sp>
        <p:nvSpPr>
          <p:cNvPr id="8" name="テキスト ボックス 7"/>
          <p:cNvSpPr txBox="1"/>
          <p:nvPr/>
        </p:nvSpPr>
        <p:spPr>
          <a:xfrm>
            <a:off x="2586779" y="3843045"/>
            <a:ext cx="738985" cy="1384995"/>
          </a:xfrm>
          <a:prstGeom prst="rect">
            <a:avLst/>
          </a:prstGeom>
          <a:noFill/>
        </p:spPr>
        <p:txBody>
          <a:bodyPr wrap="none" rtlCol="0">
            <a:spAutoFit/>
          </a:bodyPr>
          <a:lstStyle/>
          <a:p>
            <a:pPr>
              <a:lnSpc>
                <a:spcPct val="150000"/>
              </a:lnSpc>
            </a:pPr>
            <a:r>
              <a:rPr kumimoji="1" lang="en-US" altLang="ja-JP" sz="2800" dirty="0" smtClean="0"/>
              <a:t>MV</a:t>
            </a:r>
          </a:p>
          <a:p>
            <a:pPr>
              <a:lnSpc>
                <a:spcPct val="150000"/>
              </a:lnSpc>
            </a:pPr>
            <a:r>
              <a:rPr lang="en-US" altLang="ja-JP" sz="2800" dirty="0" smtClean="0"/>
              <a:t>BPY</a:t>
            </a:r>
            <a:endParaRPr kumimoji="1" lang="ja-JP" altLang="en-US" sz="2800" dirty="0"/>
          </a:p>
        </p:txBody>
      </p:sp>
      <p:sp>
        <p:nvSpPr>
          <p:cNvPr id="11" name="テキスト ボックス 10"/>
          <p:cNvSpPr txBox="1"/>
          <p:nvPr/>
        </p:nvSpPr>
        <p:spPr>
          <a:xfrm>
            <a:off x="4528158" y="4273932"/>
            <a:ext cx="966931" cy="523220"/>
          </a:xfrm>
          <a:prstGeom prst="rect">
            <a:avLst/>
          </a:prstGeom>
          <a:noFill/>
        </p:spPr>
        <p:txBody>
          <a:bodyPr wrap="none" rtlCol="0">
            <a:spAutoFit/>
          </a:bodyPr>
          <a:lstStyle/>
          <a:p>
            <a:r>
              <a:rPr kumimoji="1" lang="en-US" altLang="ja-JP" sz="2800" dirty="0" smtClean="0"/>
              <a:t>NMQ</a:t>
            </a:r>
            <a:endParaRPr kumimoji="1" lang="ja-JP" altLang="en-US" sz="2800" dirty="0"/>
          </a:p>
        </p:txBody>
      </p:sp>
      <p:sp>
        <p:nvSpPr>
          <p:cNvPr id="12" name="テキスト ボックス 11"/>
          <p:cNvSpPr txBox="1"/>
          <p:nvPr/>
        </p:nvSpPr>
        <p:spPr>
          <a:xfrm>
            <a:off x="6775678" y="3711159"/>
            <a:ext cx="1715533" cy="1672253"/>
          </a:xfrm>
          <a:prstGeom prst="rect">
            <a:avLst/>
          </a:prstGeom>
          <a:noFill/>
        </p:spPr>
        <p:txBody>
          <a:bodyPr wrap="none" rtlCol="0">
            <a:spAutoFit/>
          </a:bodyPr>
          <a:lstStyle/>
          <a:p>
            <a:pPr algn="ctr"/>
            <a:r>
              <a:rPr kumimoji="1" lang="en-US" altLang="ja-JP" sz="2800" dirty="0" err="1" smtClean="0"/>
              <a:t>DiCC</a:t>
            </a:r>
            <a:endParaRPr kumimoji="1" lang="en-US" altLang="ja-JP" sz="2800" dirty="0" smtClean="0"/>
          </a:p>
          <a:p>
            <a:pPr algn="ctr"/>
            <a:r>
              <a:rPr lang="en-US" altLang="ja-JP" sz="2800" dirty="0" smtClean="0"/>
              <a:t>(n-C</a:t>
            </a:r>
            <a:r>
              <a:rPr lang="en-US" altLang="ja-JP" sz="2800" baseline="-25000" dirty="0" smtClean="0"/>
              <a:t>4</a:t>
            </a:r>
            <a:r>
              <a:rPr lang="en-US" altLang="ja-JP" sz="2800" dirty="0" smtClean="0"/>
              <a:t>H</a:t>
            </a:r>
            <a:r>
              <a:rPr lang="en-US" altLang="ja-JP" sz="2800" baseline="-25000" dirty="0" smtClean="0"/>
              <a:t>9</a:t>
            </a:r>
            <a:r>
              <a:rPr lang="en-US" altLang="ja-JP" sz="2800" dirty="0" smtClean="0"/>
              <a:t>)</a:t>
            </a:r>
            <a:r>
              <a:rPr lang="en-US" altLang="ja-JP" sz="2800" baseline="-25000" dirty="0" smtClean="0"/>
              <a:t>4</a:t>
            </a:r>
            <a:r>
              <a:rPr lang="en-US" altLang="ja-JP" sz="2800" dirty="0" smtClean="0"/>
              <a:t>N</a:t>
            </a:r>
          </a:p>
          <a:p>
            <a:pPr algn="ctr"/>
            <a:r>
              <a:rPr kumimoji="1" lang="en-US" altLang="ja-JP" sz="2800" dirty="0" smtClean="0"/>
              <a:t>Ru(</a:t>
            </a:r>
            <a:r>
              <a:rPr kumimoji="1" lang="en-US" altLang="ja-JP" sz="2800" dirty="0" err="1" smtClean="0"/>
              <a:t>bpy</a:t>
            </a:r>
            <a:r>
              <a:rPr kumimoji="1" lang="en-US" altLang="ja-JP" sz="2800" dirty="0" smtClean="0"/>
              <a:t>)</a:t>
            </a:r>
            <a:r>
              <a:rPr kumimoji="1" lang="en-US" altLang="ja-JP" sz="2800" baseline="-25000" dirty="0" smtClean="0"/>
              <a:t>3</a:t>
            </a:r>
            <a:endParaRPr kumimoji="1" lang="en-US" altLang="ja-JP" sz="2800" dirty="0" smtClean="0"/>
          </a:p>
          <a:p>
            <a:pPr algn="ctr"/>
            <a:r>
              <a:rPr lang="ja-JP" altLang="en-US" sz="2800" baseline="-25000" dirty="0"/>
              <a:t>・・・・</a:t>
            </a:r>
            <a:endParaRPr kumimoji="1" lang="ja-JP" altLang="en-US" sz="2800" baseline="-25000" dirty="0"/>
          </a:p>
        </p:txBody>
      </p:sp>
      <p:sp>
        <p:nvSpPr>
          <p:cNvPr id="15" name="テキスト ボックス 14"/>
          <p:cNvSpPr txBox="1"/>
          <p:nvPr/>
        </p:nvSpPr>
        <p:spPr>
          <a:xfrm>
            <a:off x="2316176" y="5786100"/>
            <a:ext cx="1391728" cy="523220"/>
          </a:xfrm>
          <a:prstGeom prst="rect">
            <a:avLst/>
          </a:prstGeom>
          <a:noFill/>
        </p:spPr>
        <p:txBody>
          <a:bodyPr wrap="none" rtlCol="0">
            <a:spAutoFit/>
          </a:bodyPr>
          <a:lstStyle/>
          <a:p>
            <a:r>
              <a:rPr kumimoji="1" lang="en-US" altLang="ja-JP" sz="2800" dirty="0" smtClean="0"/>
              <a:t>10-1000</a:t>
            </a:r>
            <a:endParaRPr kumimoji="1" lang="ja-JP" altLang="en-US" sz="2800" baseline="30000" dirty="0"/>
          </a:p>
        </p:txBody>
      </p:sp>
      <p:sp>
        <p:nvSpPr>
          <p:cNvPr id="22" name="テキスト ボックス 21"/>
          <p:cNvSpPr txBox="1"/>
          <p:nvPr/>
        </p:nvSpPr>
        <p:spPr>
          <a:xfrm>
            <a:off x="4407131" y="5786100"/>
            <a:ext cx="1208985" cy="523220"/>
          </a:xfrm>
          <a:prstGeom prst="rect">
            <a:avLst/>
          </a:prstGeom>
          <a:noFill/>
        </p:spPr>
        <p:txBody>
          <a:bodyPr wrap="none" rtlCol="0">
            <a:spAutoFit/>
          </a:bodyPr>
          <a:lstStyle/>
          <a:p>
            <a:r>
              <a:rPr kumimoji="1" lang="en-US" altLang="ja-JP" sz="2800" dirty="0" smtClean="0"/>
              <a:t>40-880</a:t>
            </a:r>
            <a:endParaRPr kumimoji="1" lang="ja-JP" altLang="en-US" sz="2800" baseline="30000" dirty="0"/>
          </a:p>
        </p:txBody>
      </p:sp>
      <p:sp>
        <p:nvSpPr>
          <p:cNvPr id="16" name="テキスト ボックス 15"/>
          <p:cNvSpPr txBox="1"/>
          <p:nvPr/>
        </p:nvSpPr>
        <p:spPr>
          <a:xfrm>
            <a:off x="7172421" y="5786100"/>
            <a:ext cx="922047" cy="523220"/>
          </a:xfrm>
          <a:prstGeom prst="rect">
            <a:avLst/>
          </a:prstGeom>
          <a:noFill/>
        </p:spPr>
        <p:txBody>
          <a:bodyPr wrap="none" rtlCol="0">
            <a:spAutoFit/>
          </a:bodyPr>
          <a:lstStyle/>
          <a:p>
            <a:r>
              <a:rPr kumimoji="1" lang="en-US" altLang="ja-JP" sz="2800" dirty="0" smtClean="0"/>
              <a:t>&lt; 2-3</a:t>
            </a:r>
            <a:endParaRPr kumimoji="1" lang="ja-JP" altLang="en-US" sz="2800" dirty="0"/>
          </a:p>
        </p:txBody>
      </p:sp>
      <p:grpSp>
        <p:nvGrpSpPr>
          <p:cNvPr id="18" name="グループ化 17"/>
          <p:cNvGrpSpPr/>
          <p:nvPr/>
        </p:nvGrpSpPr>
        <p:grpSpPr>
          <a:xfrm>
            <a:off x="683568" y="1105580"/>
            <a:ext cx="7848872" cy="1719779"/>
            <a:chOff x="683568" y="908720"/>
            <a:chExt cx="7848872" cy="1719779"/>
          </a:xfrm>
        </p:grpSpPr>
        <p:grpSp>
          <p:nvGrpSpPr>
            <p:cNvPr id="10" name="グループ化 9"/>
            <p:cNvGrpSpPr/>
            <p:nvPr/>
          </p:nvGrpSpPr>
          <p:grpSpPr>
            <a:xfrm>
              <a:off x="3491880" y="1493495"/>
              <a:ext cx="4297832" cy="954107"/>
              <a:chOff x="2195736" y="631726"/>
              <a:chExt cx="4297832" cy="954107"/>
            </a:xfrm>
          </p:grpSpPr>
          <p:sp>
            <p:nvSpPr>
              <p:cNvPr id="3" name="テキスト ボックス 2"/>
              <p:cNvSpPr txBox="1"/>
              <p:nvPr/>
            </p:nvSpPr>
            <p:spPr>
              <a:xfrm>
                <a:off x="2451854" y="631726"/>
                <a:ext cx="3737177" cy="954107"/>
              </a:xfrm>
              <a:prstGeom prst="rect">
                <a:avLst/>
              </a:prstGeom>
              <a:noFill/>
            </p:spPr>
            <p:txBody>
              <a:bodyPr wrap="none" rtlCol="0">
                <a:spAutoFit/>
              </a:bodyPr>
              <a:lstStyle/>
              <a:p>
                <a:r>
                  <a:rPr kumimoji="1" lang="en-US" altLang="ja-JP" sz="2800" dirty="0" smtClean="0">
                    <a:solidFill>
                      <a:srgbClr val="FF0000"/>
                    </a:solidFill>
                  </a:rPr>
                  <a:t>Photo</a:t>
                </a:r>
                <a:r>
                  <a:rPr kumimoji="1" lang="en-US" altLang="ja-JP" sz="2800" dirty="0" smtClean="0"/>
                  <a:t>conductivity (</a:t>
                </a:r>
                <a:r>
                  <a:rPr kumimoji="1" lang="en-US" altLang="ja-JP" sz="2800" i="1" dirty="0" err="1" smtClean="0">
                    <a:solidFill>
                      <a:srgbClr val="FF0000"/>
                    </a:solidFill>
                    <a:latin typeface="Symbol" panose="05050102010706020507" pitchFamily="18" charset="2"/>
                  </a:rPr>
                  <a:t>s</a:t>
                </a:r>
                <a:r>
                  <a:rPr kumimoji="1" lang="en-US" altLang="ja-JP" sz="2800" baseline="-25000" dirty="0" err="1" smtClean="0">
                    <a:solidFill>
                      <a:srgbClr val="FF0000"/>
                    </a:solidFill>
                  </a:rPr>
                  <a:t>ph</a:t>
                </a:r>
                <a:r>
                  <a:rPr kumimoji="1" lang="en-US" altLang="ja-JP" sz="2800" dirty="0" smtClean="0"/>
                  <a:t>)</a:t>
                </a:r>
              </a:p>
              <a:p>
                <a:r>
                  <a:rPr lang="en-US" altLang="ja-JP" sz="2800" dirty="0" smtClean="0">
                    <a:solidFill>
                      <a:srgbClr val="FF0000"/>
                    </a:solidFill>
                  </a:rPr>
                  <a:t>Dark</a:t>
                </a:r>
                <a:r>
                  <a:rPr lang="en-US" altLang="ja-JP" sz="2800" dirty="0" smtClean="0"/>
                  <a:t> conductivity  (</a:t>
                </a:r>
                <a:r>
                  <a:rPr lang="en-US" altLang="ja-JP" sz="2800" i="1" dirty="0" err="1" smtClean="0">
                    <a:solidFill>
                      <a:srgbClr val="FF0000"/>
                    </a:solidFill>
                    <a:latin typeface="Symbol" panose="05050102010706020507" pitchFamily="18" charset="2"/>
                  </a:rPr>
                  <a:t>s</a:t>
                </a:r>
                <a:r>
                  <a:rPr lang="en-US" altLang="ja-JP" sz="2800" baseline="-25000" dirty="0" err="1" smtClean="0">
                    <a:solidFill>
                      <a:srgbClr val="FF0000"/>
                    </a:solidFill>
                  </a:rPr>
                  <a:t>dark</a:t>
                </a:r>
                <a:r>
                  <a:rPr lang="en-US" altLang="ja-JP" sz="2800" dirty="0" smtClean="0"/>
                  <a:t>)</a:t>
                </a:r>
                <a:endParaRPr kumimoji="1" lang="ja-JP" altLang="en-US" sz="2800" baseline="-25000" dirty="0"/>
              </a:p>
            </p:txBody>
          </p:sp>
          <p:cxnSp>
            <p:nvCxnSpPr>
              <p:cNvPr id="7" name="直線コネクタ 6"/>
              <p:cNvCxnSpPr/>
              <p:nvPr/>
            </p:nvCxnSpPr>
            <p:spPr>
              <a:xfrm>
                <a:off x="2195736" y="1151248"/>
                <a:ext cx="42978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 name="テキスト ボックス 8"/>
            <p:cNvSpPr txBox="1"/>
            <p:nvPr/>
          </p:nvSpPr>
          <p:spPr>
            <a:xfrm>
              <a:off x="899592" y="908720"/>
              <a:ext cx="4307013" cy="584775"/>
            </a:xfrm>
            <a:prstGeom prst="rect">
              <a:avLst/>
            </a:prstGeom>
            <a:noFill/>
          </p:spPr>
          <p:txBody>
            <a:bodyPr wrap="none" rtlCol="0">
              <a:spAutoFit/>
            </a:bodyPr>
            <a:lstStyle/>
            <a:p>
              <a:r>
                <a:rPr kumimoji="1" lang="en-US" altLang="ja-JP" sz="3200" b="1" dirty="0" smtClean="0">
                  <a:solidFill>
                    <a:srgbClr val="FF0000"/>
                  </a:solidFill>
                </a:rPr>
                <a:t>Conductivity Ratio </a:t>
              </a:r>
              <a:r>
                <a:rPr kumimoji="1" lang="en-US" altLang="ja-JP" sz="3200" dirty="0" smtClean="0"/>
                <a:t>(  </a:t>
              </a:r>
              <a:r>
                <a:rPr kumimoji="1" lang="en-US" altLang="ja-JP" sz="3200" i="1" dirty="0" smtClean="0">
                  <a:solidFill>
                    <a:srgbClr val="FF0000"/>
                  </a:solidFill>
                </a:rPr>
                <a:t>R</a:t>
              </a:r>
              <a:r>
                <a:rPr kumimoji="1" lang="en-US" altLang="ja-JP" sz="3200" baseline="-25000" dirty="0" smtClean="0">
                  <a:solidFill>
                    <a:srgbClr val="FF0000"/>
                  </a:solidFill>
                </a:rPr>
                <a:t>C</a:t>
              </a:r>
              <a:r>
                <a:rPr kumimoji="1" lang="en-US" altLang="ja-JP" sz="3200" dirty="0" smtClean="0"/>
                <a:t>)</a:t>
              </a:r>
              <a:endParaRPr kumimoji="1" lang="ja-JP" altLang="en-US" sz="3200" dirty="0"/>
            </a:p>
          </p:txBody>
        </p:sp>
        <p:grpSp>
          <p:nvGrpSpPr>
            <p:cNvPr id="21" name="グループ化 20"/>
            <p:cNvGrpSpPr/>
            <p:nvPr/>
          </p:nvGrpSpPr>
          <p:grpSpPr>
            <a:xfrm>
              <a:off x="2968812" y="1905005"/>
              <a:ext cx="235036" cy="216024"/>
              <a:chOff x="2968812" y="2060848"/>
              <a:chExt cx="235036" cy="216024"/>
            </a:xfrm>
          </p:grpSpPr>
          <p:cxnSp>
            <p:nvCxnSpPr>
              <p:cNvPr id="13" name="直線コネクタ 12"/>
              <p:cNvCxnSpPr/>
              <p:nvPr/>
            </p:nvCxnSpPr>
            <p:spPr>
              <a:xfrm flipH="1">
                <a:off x="2968812" y="2168860"/>
                <a:ext cx="23503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flipH="1">
                <a:off x="2968812" y="2060848"/>
                <a:ext cx="23503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flipH="1">
                <a:off x="2968812" y="2276872"/>
                <a:ext cx="23503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7" name="大かっこ 16"/>
            <p:cNvSpPr/>
            <p:nvPr/>
          </p:nvSpPr>
          <p:spPr>
            <a:xfrm>
              <a:off x="683568" y="925947"/>
              <a:ext cx="7848872" cy="1702552"/>
            </a:xfrm>
            <a:prstGeom prst="bracketPair">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sp>
        <p:nvSpPr>
          <p:cNvPr id="24" name="タイトル 1"/>
          <p:cNvSpPr txBox="1">
            <a:spLocks/>
          </p:cNvSpPr>
          <p:nvPr/>
        </p:nvSpPr>
        <p:spPr>
          <a:xfrm>
            <a:off x="0" y="274638"/>
            <a:ext cx="9144000" cy="706090"/>
          </a:xfrm>
          <a:prstGeom prst="rect">
            <a:avLst/>
          </a:prstGeom>
          <a:solidFill>
            <a:schemeClr val="accent2"/>
          </a:solidFill>
        </p:spPr>
        <p:txBody>
          <a:bodyPr>
            <a:normAutofit fontScale="97500" lnSpcReduction="10000"/>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en-US" altLang="ja-JP" dirty="0">
                <a:solidFill>
                  <a:schemeClr val="bg1"/>
                </a:solidFill>
              </a:rPr>
              <a:t>[Ni(</a:t>
            </a:r>
            <a:r>
              <a:rPr lang="en-US" altLang="ja-JP" dirty="0" err="1">
                <a:solidFill>
                  <a:schemeClr val="bg1"/>
                </a:solidFill>
              </a:rPr>
              <a:t>dmit</a:t>
            </a:r>
            <a:r>
              <a:rPr lang="en-US" altLang="ja-JP" dirty="0">
                <a:solidFill>
                  <a:schemeClr val="bg1"/>
                </a:solidFill>
              </a:rPr>
              <a:t>)</a:t>
            </a:r>
            <a:r>
              <a:rPr lang="en-US" altLang="ja-JP" baseline="-25000" dirty="0">
                <a:solidFill>
                  <a:schemeClr val="bg1"/>
                </a:solidFill>
              </a:rPr>
              <a:t>2</a:t>
            </a:r>
            <a:r>
              <a:rPr lang="en-US" altLang="ja-JP" dirty="0" smtClean="0">
                <a:solidFill>
                  <a:schemeClr val="bg1"/>
                </a:solidFill>
              </a:rPr>
              <a:t>]</a:t>
            </a:r>
            <a:r>
              <a:rPr lang="en-US" altLang="ja-JP" sz="6200" baseline="30000" dirty="0" smtClean="0">
                <a:solidFill>
                  <a:schemeClr val="bg1"/>
                </a:solidFill>
              </a:rPr>
              <a:t>-</a:t>
            </a:r>
            <a:r>
              <a:rPr lang="en-US" altLang="ja-JP" dirty="0" smtClean="0">
                <a:solidFill>
                  <a:schemeClr val="bg1"/>
                </a:solidFill>
              </a:rPr>
              <a:t> </a:t>
            </a:r>
            <a:r>
              <a:rPr lang="en-US" altLang="ja-JP" dirty="0">
                <a:solidFill>
                  <a:schemeClr val="bg1"/>
                </a:solidFill>
              </a:rPr>
              <a:t>salts</a:t>
            </a:r>
            <a:endParaRPr lang="ja-JP" altLang="en-US" dirty="0">
              <a:solidFill>
                <a:schemeClr val="bg1"/>
              </a:solidFill>
            </a:endParaRPr>
          </a:p>
        </p:txBody>
      </p:sp>
      <p:sp>
        <p:nvSpPr>
          <p:cNvPr id="4" name="テキスト ボックス 3"/>
          <p:cNvSpPr txBox="1"/>
          <p:nvPr/>
        </p:nvSpPr>
        <p:spPr>
          <a:xfrm>
            <a:off x="825244" y="5734997"/>
            <a:ext cx="598241" cy="646331"/>
          </a:xfrm>
          <a:prstGeom prst="rect">
            <a:avLst/>
          </a:prstGeom>
          <a:solidFill>
            <a:srgbClr val="002060"/>
          </a:solidFill>
        </p:spPr>
        <p:txBody>
          <a:bodyPr wrap="none" rtlCol="0">
            <a:spAutoFit/>
          </a:bodyPr>
          <a:lstStyle/>
          <a:p>
            <a:r>
              <a:rPr lang="en-US" altLang="ja-JP" sz="3600" i="1" dirty="0">
                <a:solidFill>
                  <a:schemeClr val="bg1"/>
                </a:solidFill>
              </a:rPr>
              <a:t>R</a:t>
            </a:r>
            <a:r>
              <a:rPr lang="en-US" altLang="ja-JP" sz="3600" baseline="-25000" dirty="0">
                <a:solidFill>
                  <a:schemeClr val="bg1"/>
                </a:solidFill>
              </a:rPr>
              <a:t>C</a:t>
            </a:r>
            <a:endParaRPr kumimoji="1" lang="ja-JP" altLang="en-US" sz="3600" dirty="0">
              <a:solidFill>
                <a:schemeClr val="bg1"/>
              </a:solidFill>
            </a:endParaRPr>
          </a:p>
        </p:txBody>
      </p:sp>
      <p:cxnSp>
        <p:nvCxnSpPr>
          <p:cNvPr id="25" name="直線コネクタ 24"/>
          <p:cNvCxnSpPr/>
          <p:nvPr/>
        </p:nvCxnSpPr>
        <p:spPr>
          <a:xfrm>
            <a:off x="683568" y="3711159"/>
            <a:ext cx="813911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a:off x="683568" y="5589240"/>
            <a:ext cx="813911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8" name="直線コネクタ 27"/>
          <p:cNvCxnSpPr/>
          <p:nvPr/>
        </p:nvCxnSpPr>
        <p:spPr>
          <a:xfrm>
            <a:off x="3923928" y="2969375"/>
            <a:ext cx="0" cy="362797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p:nvCxnSpPr>
        <p:spPr>
          <a:xfrm>
            <a:off x="6228184" y="2969375"/>
            <a:ext cx="0" cy="3627977"/>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0" name="テキスト ボックス 29"/>
          <p:cNvSpPr txBox="1"/>
          <p:nvPr/>
        </p:nvSpPr>
        <p:spPr>
          <a:xfrm>
            <a:off x="581761" y="4335487"/>
            <a:ext cx="1109919" cy="461665"/>
          </a:xfrm>
          <a:prstGeom prst="rect">
            <a:avLst/>
          </a:prstGeom>
          <a:solidFill>
            <a:srgbClr val="002060"/>
          </a:solidFill>
        </p:spPr>
        <p:txBody>
          <a:bodyPr wrap="none" rtlCol="0">
            <a:spAutoFit/>
          </a:bodyPr>
          <a:lstStyle/>
          <a:p>
            <a:r>
              <a:rPr kumimoji="1" lang="en-US" altLang="ja-JP" sz="2400" dirty="0" err="1" smtClean="0">
                <a:solidFill>
                  <a:schemeClr val="bg1"/>
                </a:solidFill>
              </a:rPr>
              <a:t>Cations</a:t>
            </a:r>
            <a:endParaRPr kumimoji="1" lang="ja-JP" altLang="en-US" sz="2400" dirty="0">
              <a:solidFill>
                <a:schemeClr val="bg1"/>
              </a:solidFill>
            </a:endParaRPr>
          </a:p>
        </p:txBody>
      </p:sp>
      <p:cxnSp>
        <p:nvCxnSpPr>
          <p:cNvPr id="31" name="直線コネクタ 30"/>
          <p:cNvCxnSpPr/>
          <p:nvPr/>
        </p:nvCxnSpPr>
        <p:spPr>
          <a:xfrm>
            <a:off x="2051720" y="2969374"/>
            <a:ext cx="0" cy="3627977"/>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角丸四角形 31"/>
          <p:cNvSpPr/>
          <p:nvPr/>
        </p:nvSpPr>
        <p:spPr>
          <a:xfrm>
            <a:off x="4139952" y="2780928"/>
            <a:ext cx="1800200" cy="3880882"/>
          </a:xfrm>
          <a:prstGeom prst="roundRect">
            <a:avLst/>
          </a:prstGeom>
          <a:solidFill>
            <a:schemeClr val="accent1">
              <a:alpha val="1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3" name="テキスト ボックス 32"/>
          <p:cNvSpPr txBox="1"/>
          <p:nvPr/>
        </p:nvSpPr>
        <p:spPr>
          <a:xfrm>
            <a:off x="4311223" y="1105580"/>
            <a:ext cx="553357" cy="584775"/>
          </a:xfrm>
          <a:prstGeom prst="rect">
            <a:avLst/>
          </a:prstGeom>
          <a:solidFill>
            <a:srgbClr val="002060"/>
          </a:solidFill>
        </p:spPr>
        <p:txBody>
          <a:bodyPr wrap="none" rtlCol="0">
            <a:spAutoFit/>
          </a:bodyPr>
          <a:lstStyle/>
          <a:p>
            <a:r>
              <a:rPr lang="en-US" altLang="ja-JP" sz="3200" i="1" dirty="0">
                <a:solidFill>
                  <a:schemeClr val="bg1"/>
                </a:solidFill>
              </a:rPr>
              <a:t>R</a:t>
            </a:r>
            <a:r>
              <a:rPr lang="en-US" altLang="ja-JP" sz="3200" baseline="-25000" dirty="0">
                <a:solidFill>
                  <a:schemeClr val="bg1"/>
                </a:solidFill>
              </a:rPr>
              <a:t>C</a:t>
            </a:r>
            <a:endParaRPr kumimoji="1" lang="ja-JP" altLang="en-US" sz="3200" dirty="0">
              <a:solidFill>
                <a:schemeClr val="bg1"/>
              </a:solidFill>
            </a:endParaRPr>
          </a:p>
        </p:txBody>
      </p:sp>
      <p:sp>
        <p:nvSpPr>
          <p:cNvPr id="5" name="テキスト ボックス 4"/>
          <p:cNvSpPr txBox="1"/>
          <p:nvPr/>
        </p:nvSpPr>
        <p:spPr>
          <a:xfrm>
            <a:off x="4375466" y="6156012"/>
            <a:ext cx="1144359" cy="369332"/>
          </a:xfrm>
          <a:prstGeom prst="rect">
            <a:avLst/>
          </a:prstGeom>
          <a:noFill/>
        </p:spPr>
        <p:txBody>
          <a:bodyPr wrap="none" rtlCol="0">
            <a:spAutoFit/>
          </a:bodyPr>
          <a:lstStyle/>
          <a:p>
            <a:r>
              <a:rPr lang="en-US" altLang="ja-JP" dirty="0" smtClean="0"/>
              <a:t>(RT)  (200 K)</a:t>
            </a:r>
            <a:endParaRPr kumimoji="1" lang="ja-JP" altLang="en-US" dirty="0"/>
          </a:p>
        </p:txBody>
      </p:sp>
    </p:spTree>
    <p:extLst>
      <p:ext uri="{BB962C8B-B14F-4D97-AF65-F5344CB8AC3E}">
        <p14:creationId xmlns:p14="http://schemas.microsoft.com/office/powerpoint/2010/main" xmlns="" val="156113945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274638"/>
            <a:ext cx="9144000" cy="706090"/>
          </a:xfrm>
          <a:solidFill>
            <a:schemeClr val="accent2"/>
          </a:solidFill>
        </p:spPr>
        <p:txBody>
          <a:bodyPr>
            <a:normAutofit fontScale="90000"/>
          </a:bodyPr>
          <a:lstStyle/>
          <a:p>
            <a:r>
              <a:rPr kumimoji="1" lang="en-US" altLang="ja-JP" dirty="0" smtClean="0">
                <a:solidFill>
                  <a:schemeClr val="bg1"/>
                </a:solidFill>
              </a:rPr>
              <a:t>A-A CT-based PC</a:t>
            </a:r>
            <a:endParaRPr kumimoji="1" lang="ja-JP" altLang="en-US" dirty="0">
              <a:solidFill>
                <a:schemeClr val="bg1"/>
              </a:solidFill>
            </a:endParaRPr>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graphicFrame>
        <p:nvGraphicFramePr>
          <p:cNvPr id="5" name="オブジェクト 4"/>
          <p:cNvGraphicFramePr>
            <a:graphicFrameLocks noChangeAspect="1"/>
          </p:cNvGraphicFramePr>
          <p:nvPr>
            <p:extLst>
              <p:ext uri="{D42A27DB-BD31-4B8C-83A1-F6EECF244321}">
                <p14:modId xmlns:p14="http://schemas.microsoft.com/office/powerpoint/2010/main" xmlns="" val="1138137519"/>
              </p:ext>
            </p:extLst>
          </p:nvPr>
        </p:nvGraphicFramePr>
        <p:xfrm>
          <a:off x="174230" y="1782961"/>
          <a:ext cx="3317650" cy="3158207"/>
        </p:xfrm>
        <a:graphic>
          <a:graphicData uri="http://schemas.openxmlformats.org/presentationml/2006/ole">
            <p:oleObj spid="_x0000_s7391" name="CS ChemDraw Drawing" r:id="rId3" imgW="2575177" imgH="2451870" progId="">
              <p:embed/>
            </p:oleObj>
          </a:graphicData>
        </a:graphic>
      </p:graphicFrame>
      <p:sp>
        <p:nvSpPr>
          <p:cNvPr id="3" name="テキスト ボックス 2"/>
          <p:cNvSpPr txBox="1"/>
          <p:nvPr/>
        </p:nvSpPr>
        <p:spPr>
          <a:xfrm>
            <a:off x="4078656" y="3006244"/>
            <a:ext cx="4351128" cy="2031325"/>
          </a:xfrm>
          <a:prstGeom prst="rect">
            <a:avLst/>
          </a:prstGeom>
          <a:noFill/>
        </p:spPr>
        <p:txBody>
          <a:bodyPr wrap="none" rtlCol="0">
            <a:spAutoFit/>
          </a:bodyPr>
          <a:lstStyle/>
          <a:p>
            <a:pPr>
              <a:lnSpc>
                <a:spcPct val="150000"/>
              </a:lnSpc>
            </a:pPr>
            <a:r>
              <a:rPr kumimoji="1" lang="en-US" altLang="ja-JP" sz="2800" dirty="0" smtClean="0">
                <a:solidFill>
                  <a:srgbClr val="FF0000"/>
                </a:solidFill>
              </a:rPr>
              <a:t>Sharp wavelength-selectivity</a:t>
            </a:r>
          </a:p>
          <a:p>
            <a:pPr>
              <a:lnSpc>
                <a:spcPct val="150000"/>
              </a:lnSpc>
            </a:pPr>
            <a:endParaRPr lang="en-US" altLang="ja-JP" sz="2800" dirty="0" smtClean="0"/>
          </a:p>
          <a:p>
            <a:pPr>
              <a:lnSpc>
                <a:spcPct val="150000"/>
              </a:lnSpc>
            </a:pPr>
            <a:r>
              <a:rPr lang="en-US" altLang="ja-JP" sz="2800" dirty="0" smtClean="0">
                <a:solidFill>
                  <a:srgbClr val="FF0000"/>
                </a:solidFill>
              </a:rPr>
              <a:t>Large </a:t>
            </a:r>
            <a:endParaRPr kumimoji="1" lang="ja-JP" altLang="en-US" sz="2800" dirty="0">
              <a:solidFill>
                <a:srgbClr val="FF0000"/>
              </a:solidFill>
            </a:endParaRPr>
          </a:p>
        </p:txBody>
      </p:sp>
      <p:sp>
        <p:nvSpPr>
          <p:cNvPr id="7" name="テキスト ボックス 6"/>
          <p:cNvSpPr txBox="1"/>
          <p:nvPr/>
        </p:nvSpPr>
        <p:spPr>
          <a:xfrm>
            <a:off x="5073884" y="4417948"/>
            <a:ext cx="1643399" cy="523220"/>
          </a:xfrm>
          <a:prstGeom prst="rect">
            <a:avLst/>
          </a:prstGeom>
          <a:noFill/>
        </p:spPr>
        <p:txBody>
          <a:bodyPr wrap="none" rtlCol="0">
            <a:spAutoFit/>
          </a:bodyPr>
          <a:lstStyle/>
          <a:p>
            <a:r>
              <a:rPr kumimoji="1" lang="en-US" altLang="ja-JP" sz="2800" i="1" dirty="0" err="1" smtClean="0">
                <a:solidFill>
                  <a:srgbClr val="FF0000"/>
                </a:solidFill>
                <a:latin typeface="Symbol" panose="05050102010706020507" pitchFamily="18" charset="2"/>
              </a:rPr>
              <a:t>s</a:t>
            </a:r>
            <a:r>
              <a:rPr kumimoji="1" lang="en-US" altLang="ja-JP" sz="2800" baseline="-25000" dirty="0" err="1" smtClean="0">
                <a:solidFill>
                  <a:srgbClr val="FF0000"/>
                </a:solidFill>
              </a:rPr>
              <a:t>UV</a:t>
            </a:r>
            <a:r>
              <a:rPr kumimoji="1" lang="en-US" altLang="ja-JP" sz="2800" dirty="0" smtClean="0">
                <a:solidFill>
                  <a:srgbClr val="FF0000"/>
                </a:solidFill>
              </a:rPr>
              <a:t> / </a:t>
            </a:r>
            <a:r>
              <a:rPr lang="en-US" altLang="ja-JP" sz="2800" i="1" dirty="0" err="1" smtClean="0">
                <a:solidFill>
                  <a:srgbClr val="FF0000"/>
                </a:solidFill>
                <a:latin typeface="Symbol" panose="05050102010706020507" pitchFamily="18" charset="2"/>
              </a:rPr>
              <a:t>s</a:t>
            </a:r>
            <a:r>
              <a:rPr lang="en-US" altLang="ja-JP" sz="2800" baseline="-25000" dirty="0" err="1" smtClean="0">
                <a:solidFill>
                  <a:srgbClr val="FF0000"/>
                </a:solidFill>
              </a:rPr>
              <a:t>dark</a:t>
            </a:r>
            <a:endParaRPr kumimoji="1" lang="ja-JP" altLang="en-US" sz="2800" dirty="0">
              <a:solidFill>
                <a:srgbClr val="FF0000"/>
              </a:solidFill>
            </a:endParaRPr>
          </a:p>
        </p:txBody>
      </p:sp>
      <p:sp>
        <p:nvSpPr>
          <p:cNvPr id="8" name="テキスト ボックス 7"/>
          <p:cNvSpPr txBox="1"/>
          <p:nvPr/>
        </p:nvSpPr>
        <p:spPr>
          <a:xfrm>
            <a:off x="4139952" y="5037569"/>
            <a:ext cx="4979248" cy="523220"/>
          </a:xfrm>
          <a:prstGeom prst="rect">
            <a:avLst/>
          </a:prstGeom>
          <a:noFill/>
        </p:spPr>
        <p:txBody>
          <a:bodyPr wrap="none" rtlCol="0">
            <a:spAutoFit/>
          </a:bodyPr>
          <a:lstStyle/>
          <a:p>
            <a:r>
              <a:rPr lang="en-US" altLang="ja-JP" sz="2800" dirty="0" smtClean="0"/>
              <a:t>(</a:t>
            </a:r>
            <a:r>
              <a:rPr lang="en-US" altLang="ja-JP" sz="2800" dirty="0" err="1" smtClean="0"/>
              <a:t>e</a:t>
            </a:r>
            <a:r>
              <a:rPr kumimoji="1" lang="en-US" altLang="ja-JP" sz="2800" dirty="0" err="1" smtClean="0"/>
              <a:t>g</a:t>
            </a:r>
            <a:r>
              <a:rPr kumimoji="1" lang="en-US" altLang="ja-JP" sz="2800" dirty="0" smtClean="0"/>
              <a:t>. </a:t>
            </a:r>
            <a:r>
              <a:rPr kumimoji="1" lang="en-US" altLang="ja-JP" sz="2800" b="1" dirty="0" smtClean="0">
                <a:latin typeface="Times New Roman" panose="02020603050405020304" pitchFamily="18" charset="0"/>
                <a:cs typeface="Times New Roman" panose="02020603050405020304" pitchFamily="18" charset="0"/>
              </a:rPr>
              <a:t>~</a:t>
            </a:r>
            <a:r>
              <a:rPr kumimoji="1" lang="en-US" altLang="ja-JP" sz="2800" dirty="0" smtClean="0"/>
              <a:t> 40 @300 K, </a:t>
            </a:r>
            <a:r>
              <a:rPr kumimoji="1" lang="en-US" altLang="ja-JP" sz="2800" b="1" dirty="0" smtClean="0">
                <a:latin typeface="Times New Roman" panose="02020603050405020304" pitchFamily="18" charset="0"/>
                <a:cs typeface="Times New Roman" panose="02020603050405020304" pitchFamily="18" charset="0"/>
              </a:rPr>
              <a:t>~</a:t>
            </a:r>
            <a:r>
              <a:rPr kumimoji="1" lang="en-US" altLang="ja-JP" sz="2800" dirty="0" smtClean="0"/>
              <a:t> </a:t>
            </a:r>
            <a:r>
              <a:rPr lang="en-US" altLang="ja-JP" sz="2800" dirty="0" smtClean="0"/>
              <a:t>880 @200 </a:t>
            </a:r>
            <a:r>
              <a:rPr lang="en-US" altLang="ja-JP" sz="2800" dirty="0"/>
              <a:t>K</a:t>
            </a:r>
            <a:r>
              <a:rPr lang="en-US" altLang="ja-JP" sz="2800" dirty="0" smtClean="0"/>
              <a:t>)</a:t>
            </a:r>
            <a:endParaRPr lang="ja-JP" altLang="en-US" sz="2800" dirty="0"/>
          </a:p>
        </p:txBody>
      </p:sp>
      <p:sp>
        <p:nvSpPr>
          <p:cNvPr id="9" name="テキスト ボックス 8"/>
          <p:cNvSpPr txBox="1"/>
          <p:nvPr/>
        </p:nvSpPr>
        <p:spPr>
          <a:xfrm>
            <a:off x="5590824" y="3553852"/>
            <a:ext cx="2528256" cy="523220"/>
          </a:xfrm>
          <a:prstGeom prst="rect">
            <a:avLst/>
          </a:prstGeom>
          <a:noFill/>
        </p:spPr>
        <p:txBody>
          <a:bodyPr wrap="none" rtlCol="0">
            <a:spAutoFit/>
          </a:bodyPr>
          <a:lstStyle/>
          <a:p>
            <a:r>
              <a:rPr kumimoji="1" lang="en-US" altLang="ja-JP" sz="2800" dirty="0" smtClean="0"/>
              <a:t>(Only </a:t>
            </a:r>
            <a:r>
              <a:rPr kumimoji="1" lang="en-US" altLang="ja-JP" sz="2800" b="1" dirty="0" smtClean="0">
                <a:latin typeface="Times New Roman" panose="02020603050405020304" pitchFamily="18" charset="0"/>
                <a:cs typeface="Times New Roman" panose="02020603050405020304" pitchFamily="18" charset="0"/>
              </a:rPr>
              <a:t>~</a:t>
            </a:r>
            <a:r>
              <a:rPr kumimoji="1" lang="en-US" altLang="ja-JP" sz="2800" dirty="0" smtClean="0"/>
              <a:t> 375 nm)</a:t>
            </a:r>
            <a:endParaRPr kumimoji="1" lang="ja-JP" altLang="en-US" sz="2800" dirty="0"/>
          </a:p>
        </p:txBody>
      </p:sp>
      <p:sp>
        <p:nvSpPr>
          <p:cNvPr id="10" name="左中かっこ 9"/>
          <p:cNvSpPr/>
          <p:nvPr/>
        </p:nvSpPr>
        <p:spPr>
          <a:xfrm>
            <a:off x="3635896" y="3284984"/>
            <a:ext cx="345770" cy="1810768"/>
          </a:xfrm>
          <a:prstGeom prst="leftBrace">
            <a:avLst>
              <a:gd name="adj1" fmla="val 44272"/>
              <a:gd name="adj2" fmla="val 50000"/>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1" name="テキスト ボックス 10"/>
          <p:cNvSpPr txBox="1"/>
          <p:nvPr/>
        </p:nvSpPr>
        <p:spPr>
          <a:xfrm>
            <a:off x="3358576" y="2718212"/>
            <a:ext cx="1701107" cy="523220"/>
          </a:xfrm>
          <a:prstGeom prst="rect">
            <a:avLst/>
          </a:prstGeom>
          <a:noFill/>
        </p:spPr>
        <p:txBody>
          <a:bodyPr wrap="none" rtlCol="0">
            <a:spAutoFit/>
          </a:bodyPr>
          <a:lstStyle/>
          <a:p>
            <a:r>
              <a:rPr kumimoji="1" lang="en-US" altLang="ja-JP" sz="2800" dirty="0" smtClean="0">
                <a:solidFill>
                  <a:srgbClr val="FF0000"/>
                </a:solidFill>
              </a:rPr>
              <a:t>Unique PC</a:t>
            </a:r>
            <a:endParaRPr kumimoji="1" lang="ja-JP" altLang="en-US" sz="2800" dirty="0">
              <a:solidFill>
                <a:srgbClr val="FF0000"/>
              </a:solidFill>
            </a:endParaRPr>
          </a:p>
        </p:txBody>
      </p:sp>
      <p:sp>
        <p:nvSpPr>
          <p:cNvPr id="13" name="テキスト ボックス 12"/>
          <p:cNvSpPr txBox="1"/>
          <p:nvPr/>
        </p:nvSpPr>
        <p:spPr>
          <a:xfrm>
            <a:off x="5302792" y="2348880"/>
            <a:ext cx="2699778" cy="523220"/>
          </a:xfrm>
          <a:prstGeom prst="rect">
            <a:avLst/>
          </a:prstGeom>
          <a:solidFill>
            <a:srgbClr val="0000FF"/>
          </a:solidFill>
        </p:spPr>
        <p:txBody>
          <a:bodyPr wrap="none" rtlCol="0">
            <a:spAutoFit/>
          </a:bodyPr>
          <a:lstStyle/>
          <a:p>
            <a:r>
              <a:rPr kumimoji="1" lang="en-US" altLang="ja-JP" sz="2800" dirty="0" smtClean="0">
                <a:solidFill>
                  <a:schemeClr val="bg1"/>
                </a:solidFill>
              </a:rPr>
              <a:t>NMQ[Ni(</a:t>
            </a:r>
            <a:r>
              <a:rPr kumimoji="1" lang="en-US" altLang="ja-JP" sz="2800" dirty="0" err="1" smtClean="0">
                <a:solidFill>
                  <a:schemeClr val="bg1"/>
                </a:solidFill>
              </a:rPr>
              <a:t>dmit</a:t>
            </a:r>
            <a:r>
              <a:rPr kumimoji="1" lang="en-US" altLang="ja-JP" sz="2800" dirty="0" smtClean="0">
                <a:solidFill>
                  <a:schemeClr val="bg1"/>
                </a:solidFill>
              </a:rPr>
              <a:t>)</a:t>
            </a:r>
            <a:r>
              <a:rPr kumimoji="1" lang="en-US" altLang="ja-JP" sz="2800" baseline="-25000" dirty="0" smtClean="0">
                <a:solidFill>
                  <a:schemeClr val="bg1"/>
                </a:solidFill>
              </a:rPr>
              <a:t>2</a:t>
            </a:r>
            <a:r>
              <a:rPr kumimoji="1" lang="en-US" altLang="ja-JP" sz="2800" dirty="0" smtClean="0">
                <a:solidFill>
                  <a:schemeClr val="bg1"/>
                </a:solidFill>
              </a:rPr>
              <a:t>]*</a:t>
            </a:r>
            <a:endParaRPr kumimoji="1" lang="ja-JP" altLang="en-US" sz="2800" dirty="0">
              <a:solidFill>
                <a:schemeClr val="bg1"/>
              </a:solidFill>
            </a:endParaRPr>
          </a:p>
        </p:txBody>
      </p:sp>
      <p:sp>
        <p:nvSpPr>
          <p:cNvPr id="14" name="テキスト ボックス 13"/>
          <p:cNvSpPr txBox="1"/>
          <p:nvPr/>
        </p:nvSpPr>
        <p:spPr>
          <a:xfrm>
            <a:off x="611560" y="5805264"/>
            <a:ext cx="8250079" cy="830997"/>
          </a:xfrm>
          <a:prstGeom prst="rect">
            <a:avLst/>
          </a:prstGeom>
          <a:noFill/>
        </p:spPr>
        <p:txBody>
          <a:bodyPr wrap="none" rtlCol="0">
            <a:spAutoFit/>
          </a:bodyPr>
          <a:lstStyle/>
          <a:p>
            <a:r>
              <a:rPr kumimoji="1" lang="en-US" altLang="ja-JP" sz="2400" dirty="0" smtClean="0"/>
              <a:t>* (in regard to </a:t>
            </a:r>
            <a:r>
              <a:rPr kumimoji="1" lang="en-US" altLang="ja-JP" sz="2400" dirty="0" smtClean="0">
                <a:solidFill>
                  <a:srgbClr val="FF0000"/>
                </a:solidFill>
              </a:rPr>
              <a:t>synthesis</a:t>
            </a:r>
            <a:r>
              <a:rPr kumimoji="1" lang="en-US" altLang="ja-JP" sz="2400" dirty="0" smtClean="0"/>
              <a:t>, </a:t>
            </a:r>
            <a:r>
              <a:rPr kumimoji="1" lang="en-US" altLang="ja-JP" sz="2400" dirty="0" smtClean="0">
                <a:solidFill>
                  <a:srgbClr val="0000FF"/>
                </a:solidFill>
              </a:rPr>
              <a:t>crystal structure</a:t>
            </a:r>
            <a:r>
              <a:rPr kumimoji="1" lang="en-US" altLang="ja-JP" sz="2400" dirty="0" smtClean="0"/>
              <a:t>, and </a:t>
            </a:r>
            <a:r>
              <a:rPr kumimoji="1" lang="en-US" altLang="ja-JP" sz="2400" dirty="0" smtClean="0">
                <a:solidFill>
                  <a:srgbClr val="00B050"/>
                </a:solidFill>
              </a:rPr>
              <a:t>dark conductivity</a:t>
            </a:r>
            <a:r>
              <a:rPr kumimoji="1" lang="en-US" altLang="ja-JP" sz="2400" dirty="0" smtClean="0"/>
              <a:t>)</a:t>
            </a:r>
          </a:p>
          <a:p>
            <a:r>
              <a:rPr kumimoji="1" lang="en-US" altLang="ja-JP" sz="2400" dirty="0" smtClean="0"/>
              <a:t>J. P. </a:t>
            </a:r>
            <a:r>
              <a:rPr kumimoji="1" lang="en-US" altLang="ja-JP" sz="2400" dirty="0" err="1" smtClean="0"/>
              <a:t>Cornelissen</a:t>
            </a:r>
            <a:r>
              <a:rPr kumimoji="1" lang="en-US" altLang="ja-JP" sz="2400" dirty="0" smtClean="0"/>
              <a:t>, et al. </a:t>
            </a:r>
            <a:r>
              <a:rPr kumimoji="1" lang="en-US" altLang="ja-JP" sz="2400" i="1" dirty="0" err="1" smtClean="0"/>
              <a:t>Inorg</a:t>
            </a:r>
            <a:r>
              <a:rPr kumimoji="1" lang="en-US" altLang="ja-JP" sz="2400" i="1" dirty="0" smtClean="0"/>
              <a:t>. </a:t>
            </a:r>
            <a:r>
              <a:rPr kumimoji="1" lang="en-US" altLang="ja-JP" sz="2400" i="1" dirty="0" err="1" smtClean="0"/>
              <a:t>Chim</a:t>
            </a:r>
            <a:r>
              <a:rPr kumimoji="1" lang="en-US" altLang="ja-JP" sz="2400" i="1" dirty="0" smtClean="0"/>
              <a:t>. </a:t>
            </a:r>
            <a:r>
              <a:rPr kumimoji="1" lang="en-US" altLang="ja-JP" sz="2400" i="1" dirty="0" err="1" smtClean="0"/>
              <a:t>Acta</a:t>
            </a:r>
            <a:r>
              <a:rPr kumimoji="1" lang="en-US" altLang="ja-JP" sz="2400" i="1" dirty="0" smtClean="0"/>
              <a:t> </a:t>
            </a:r>
            <a:r>
              <a:rPr kumimoji="1" lang="en-US" altLang="ja-JP" sz="2400" b="1" dirty="0" smtClean="0"/>
              <a:t>1991</a:t>
            </a:r>
            <a:r>
              <a:rPr kumimoji="1" lang="en-US" altLang="ja-JP" sz="2400" dirty="0" smtClean="0"/>
              <a:t>, 185, 97-102.</a:t>
            </a:r>
            <a:endParaRPr kumimoji="1" lang="ja-JP" altLang="en-US" sz="2400" dirty="0"/>
          </a:p>
        </p:txBody>
      </p:sp>
      <p:sp>
        <p:nvSpPr>
          <p:cNvPr id="12" name="テキスト ボックス 11"/>
          <p:cNvSpPr txBox="1"/>
          <p:nvPr/>
        </p:nvSpPr>
        <p:spPr>
          <a:xfrm>
            <a:off x="1403648" y="1223174"/>
            <a:ext cx="611065" cy="523220"/>
          </a:xfrm>
          <a:prstGeom prst="rect">
            <a:avLst/>
          </a:prstGeom>
          <a:noFill/>
        </p:spPr>
        <p:txBody>
          <a:bodyPr wrap="none" rtlCol="0">
            <a:spAutoFit/>
          </a:bodyPr>
          <a:lstStyle/>
          <a:p>
            <a:r>
              <a:rPr kumimoji="1" lang="en-US" altLang="ja-JP" sz="2800" dirty="0" smtClean="0"/>
              <a:t>(A)</a:t>
            </a:r>
            <a:endParaRPr kumimoji="1" lang="ja-JP" altLang="en-US" sz="2800" dirty="0"/>
          </a:p>
        </p:txBody>
      </p:sp>
      <p:sp>
        <p:nvSpPr>
          <p:cNvPr id="15" name="テキスト ボックス 14"/>
          <p:cNvSpPr txBox="1"/>
          <p:nvPr/>
        </p:nvSpPr>
        <p:spPr>
          <a:xfrm>
            <a:off x="2123728" y="4466618"/>
            <a:ext cx="593432" cy="523220"/>
          </a:xfrm>
          <a:prstGeom prst="rect">
            <a:avLst/>
          </a:prstGeom>
          <a:noFill/>
        </p:spPr>
        <p:txBody>
          <a:bodyPr wrap="none" rtlCol="0">
            <a:spAutoFit/>
          </a:bodyPr>
          <a:lstStyle/>
          <a:p>
            <a:r>
              <a:rPr kumimoji="1" lang="en-US" altLang="ja-JP" sz="2800" dirty="0" smtClean="0">
                <a:solidFill>
                  <a:srgbClr val="0000FF"/>
                </a:solidFill>
              </a:rPr>
              <a:t>(C)</a:t>
            </a:r>
            <a:endParaRPr kumimoji="1" lang="ja-JP" altLang="en-US" sz="2800" dirty="0">
              <a:solidFill>
                <a:srgbClr val="0000FF"/>
              </a:solidFill>
            </a:endParaRPr>
          </a:p>
        </p:txBody>
      </p:sp>
      <p:sp>
        <p:nvSpPr>
          <p:cNvPr id="6" name="テキスト ボックス 5"/>
          <p:cNvSpPr txBox="1"/>
          <p:nvPr/>
        </p:nvSpPr>
        <p:spPr>
          <a:xfrm>
            <a:off x="2987824" y="980728"/>
            <a:ext cx="3619773" cy="523220"/>
          </a:xfrm>
          <a:prstGeom prst="rect">
            <a:avLst/>
          </a:prstGeom>
          <a:noFill/>
        </p:spPr>
        <p:txBody>
          <a:bodyPr wrap="none" rtlCol="0">
            <a:spAutoFit/>
          </a:bodyPr>
          <a:lstStyle/>
          <a:p>
            <a:r>
              <a:rPr kumimoji="1" lang="en-US" altLang="ja-JP" sz="2800" dirty="0" smtClean="0"/>
              <a:t>( A = Anion, C = </a:t>
            </a:r>
            <a:r>
              <a:rPr kumimoji="1" lang="en-US" altLang="ja-JP" sz="2800" dirty="0" err="1" smtClean="0"/>
              <a:t>Cation</a:t>
            </a:r>
            <a:r>
              <a:rPr kumimoji="1" lang="en-US" altLang="ja-JP" sz="2800" dirty="0" smtClean="0"/>
              <a:t> )</a:t>
            </a:r>
            <a:endParaRPr kumimoji="1" lang="ja-JP" altLang="en-US" sz="2800" dirty="0"/>
          </a:p>
        </p:txBody>
      </p:sp>
      <p:sp>
        <p:nvSpPr>
          <p:cNvPr id="16" name="テキスト ボックス 15"/>
          <p:cNvSpPr txBox="1"/>
          <p:nvPr/>
        </p:nvSpPr>
        <p:spPr>
          <a:xfrm>
            <a:off x="2553548" y="4005702"/>
            <a:ext cx="1104790" cy="369332"/>
          </a:xfrm>
          <a:prstGeom prst="rect">
            <a:avLst/>
          </a:prstGeom>
          <a:solidFill>
            <a:srgbClr val="FF3300"/>
          </a:solidFill>
        </p:spPr>
        <p:txBody>
          <a:bodyPr wrap="none" rtlCol="0">
            <a:spAutoFit/>
          </a:bodyPr>
          <a:lstStyle/>
          <a:p>
            <a:r>
              <a:rPr kumimoji="1" lang="en-US" altLang="ja-JP" b="1" dirty="0" smtClean="0">
                <a:solidFill>
                  <a:schemeClr val="bg1"/>
                </a:solidFill>
              </a:rPr>
              <a:t>unusually</a:t>
            </a:r>
            <a:endParaRPr kumimoji="1" lang="ja-JP" altLang="en-US" b="1" dirty="0">
              <a:solidFill>
                <a:schemeClr val="bg1"/>
              </a:solidFill>
            </a:endParaRPr>
          </a:p>
        </p:txBody>
      </p:sp>
    </p:spTree>
    <p:extLst>
      <p:ext uri="{BB962C8B-B14F-4D97-AF65-F5344CB8AC3E}">
        <p14:creationId xmlns:p14="http://schemas.microsoft.com/office/powerpoint/2010/main" xmlns="" val="179051222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274638"/>
            <a:ext cx="9144000" cy="778098"/>
          </a:xfrm>
          <a:solidFill>
            <a:schemeClr val="accent2"/>
          </a:solidFill>
        </p:spPr>
        <p:txBody>
          <a:bodyPr/>
          <a:lstStyle/>
          <a:p>
            <a:r>
              <a:rPr lang="en-US" altLang="ja-JP" dirty="0">
                <a:solidFill>
                  <a:schemeClr val="bg1"/>
                </a:solidFill>
              </a:rPr>
              <a:t>Crystal Structure</a:t>
            </a:r>
            <a:endParaRPr lang="ja-JP" altLang="en-US" dirty="0">
              <a:solidFill>
                <a:schemeClr val="bg1"/>
              </a:solidFill>
            </a:endParaRP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426825" y="2712774"/>
            <a:ext cx="5744146" cy="27318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テキスト ボックス 3"/>
          <p:cNvSpPr txBox="1"/>
          <p:nvPr/>
        </p:nvSpPr>
        <p:spPr>
          <a:xfrm>
            <a:off x="1125208" y="2060848"/>
            <a:ext cx="1869423" cy="523220"/>
          </a:xfrm>
          <a:prstGeom prst="rect">
            <a:avLst/>
          </a:prstGeom>
          <a:solidFill>
            <a:srgbClr val="FFFF00"/>
          </a:solidFill>
        </p:spPr>
        <p:txBody>
          <a:bodyPr wrap="none" rtlCol="0">
            <a:spAutoFit/>
          </a:bodyPr>
          <a:lstStyle/>
          <a:p>
            <a:r>
              <a:rPr kumimoji="1" lang="en-US" altLang="ja-JP" sz="2800" dirty="0" smtClean="0"/>
              <a:t>[Ni(</a:t>
            </a:r>
            <a:r>
              <a:rPr kumimoji="1" lang="en-US" altLang="ja-JP" sz="2800" dirty="0" err="1" smtClean="0"/>
              <a:t>dmit</a:t>
            </a:r>
            <a:r>
              <a:rPr kumimoji="1" lang="en-US" altLang="ja-JP" sz="2800" dirty="0" smtClean="0"/>
              <a:t>)</a:t>
            </a:r>
            <a:r>
              <a:rPr kumimoji="1" lang="en-US" altLang="ja-JP" sz="2800" baseline="-25000" dirty="0" smtClean="0"/>
              <a:t>2</a:t>
            </a:r>
            <a:r>
              <a:rPr kumimoji="1" lang="en-US" altLang="ja-JP" sz="2800" dirty="0" smtClean="0"/>
              <a:t>]</a:t>
            </a:r>
            <a:r>
              <a:rPr kumimoji="1" lang="en-US" altLang="ja-JP" sz="2800" b="1" baseline="30000" dirty="0" smtClean="0">
                <a:latin typeface="Symbol" panose="05050102010706020507" pitchFamily="18" charset="2"/>
              </a:rPr>
              <a:t>-</a:t>
            </a:r>
            <a:endParaRPr kumimoji="1" lang="ja-JP" altLang="en-US" sz="2800" b="1" baseline="-25000" dirty="0">
              <a:latin typeface="Symbol" panose="05050102010706020507" pitchFamily="18" charset="2"/>
            </a:endParaRPr>
          </a:p>
        </p:txBody>
      </p:sp>
      <p:cxnSp>
        <p:nvCxnSpPr>
          <p:cNvPr id="6" name="直線矢印コネクタ 5"/>
          <p:cNvCxnSpPr>
            <a:stCxn id="4" idx="2"/>
          </p:cNvCxnSpPr>
          <p:nvPr/>
        </p:nvCxnSpPr>
        <p:spPr>
          <a:xfrm>
            <a:off x="2059920" y="2584068"/>
            <a:ext cx="279832" cy="24194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テキスト ボックス 6"/>
          <p:cNvSpPr txBox="1"/>
          <p:nvPr/>
        </p:nvSpPr>
        <p:spPr>
          <a:xfrm>
            <a:off x="3095748" y="2060848"/>
            <a:ext cx="1098378" cy="523220"/>
          </a:xfrm>
          <a:prstGeom prst="rect">
            <a:avLst/>
          </a:prstGeom>
          <a:solidFill>
            <a:schemeClr val="accent2">
              <a:lumMod val="40000"/>
              <a:lumOff val="60000"/>
            </a:schemeClr>
          </a:solidFill>
        </p:spPr>
        <p:txBody>
          <a:bodyPr wrap="none" rtlCol="0">
            <a:spAutoFit/>
          </a:bodyPr>
          <a:lstStyle/>
          <a:p>
            <a:r>
              <a:rPr kumimoji="1" lang="en-US" altLang="ja-JP" sz="2800" dirty="0" smtClean="0">
                <a:solidFill>
                  <a:srgbClr val="0000FF"/>
                </a:solidFill>
              </a:rPr>
              <a:t>NMQ</a:t>
            </a:r>
            <a:r>
              <a:rPr kumimoji="1" lang="en-US" altLang="ja-JP" sz="2800" b="1" baseline="30000" dirty="0" smtClean="0">
                <a:solidFill>
                  <a:srgbClr val="0000FF"/>
                </a:solidFill>
                <a:latin typeface="Symbol" panose="05050102010706020507" pitchFamily="18" charset="2"/>
              </a:rPr>
              <a:t>+</a:t>
            </a:r>
            <a:endParaRPr kumimoji="1" lang="ja-JP" altLang="en-US" sz="2800" b="1" dirty="0">
              <a:solidFill>
                <a:srgbClr val="0000FF"/>
              </a:solidFill>
              <a:latin typeface="Symbol" panose="05050102010706020507" pitchFamily="18" charset="2"/>
            </a:endParaRPr>
          </a:p>
        </p:txBody>
      </p:sp>
      <p:cxnSp>
        <p:nvCxnSpPr>
          <p:cNvPr id="9" name="直線矢印コネクタ 8"/>
          <p:cNvCxnSpPr>
            <a:stCxn id="7" idx="2"/>
          </p:cNvCxnSpPr>
          <p:nvPr/>
        </p:nvCxnSpPr>
        <p:spPr>
          <a:xfrm flipH="1">
            <a:off x="3026137" y="2584068"/>
            <a:ext cx="618800" cy="422289"/>
          </a:xfrm>
          <a:prstGeom prst="straightConnector1">
            <a:avLst/>
          </a:prstGeom>
          <a:ln w="28575">
            <a:solidFill>
              <a:srgbClr val="0000FF"/>
            </a:solidFill>
            <a:tailEnd type="arrow"/>
          </a:ln>
        </p:spPr>
        <p:style>
          <a:lnRef idx="1">
            <a:schemeClr val="accent1"/>
          </a:lnRef>
          <a:fillRef idx="0">
            <a:schemeClr val="accent1"/>
          </a:fillRef>
          <a:effectRef idx="0">
            <a:schemeClr val="accent1"/>
          </a:effectRef>
          <a:fontRef idx="minor">
            <a:schemeClr val="tx1"/>
          </a:fontRef>
        </p:style>
      </p:cxnSp>
      <p:grpSp>
        <p:nvGrpSpPr>
          <p:cNvPr id="27" name="グループ化 26"/>
          <p:cNvGrpSpPr/>
          <p:nvPr/>
        </p:nvGrpSpPr>
        <p:grpSpPr>
          <a:xfrm>
            <a:off x="2339752" y="1913198"/>
            <a:ext cx="6613552" cy="3294270"/>
            <a:chOff x="2339752" y="1913198"/>
            <a:chExt cx="6613552" cy="3294270"/>
          </a:xfrm>
        </p:grpSpPr>
        <p:cxnSp>
          <p:nvCxnSpPr>
            <p:cNvPr id="5" name="直線コネクタ 4"/>
            <p:cNvCxnSpPr/>
            <p:nvPr/>
          </p:nvCxnSpPr>
          <p:spPr>
            <a:xfrm>
              <a:off x="3577435" y="2964821"/>
              <a:ext cx="1" cy="446332"/>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p:nvCxnSpPr>
          <p:spPr>
            <a:xfrm>
              <a:off x="2898011" y="3497924"/>
              <a:ext cx="0" cy="390467"/>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p:nvCxnSpPr>
          <p:spPr>
            <a:xfrm>
              <a:off x="2339752" y="4156500"/>
              <a:ext cx="0" cy="390467"/>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25" name="直線コネクタ 24"/>
            <p:cNvCxnSpPr/>
            <p:nvPr/>
          </p:nvCxnSpPr>
          <p:spPr>
            <a:xfrm>
              <a:off x="2898011" y="4700552"/>
              <a:ext cx="0" cy="390467"/>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flipH="1">
              <a:off x="3530559" y="4190661"/>
              <a:ext cx="18277" cy="390467"/>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p:nvCxnSpPr>
          <p:spPr>
            <a:xfrm>
              <a:off x="4167650" y="3638068"/>
              <a:ext cx="0" cy="390467"/>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p:nvCxnSpPr>
          <p:spPr>
            <a:xfrm>
              <a:off x="4123186" y="4817001"/>
              <a:ext cx="0" cy="390467"/>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p:nvPr/>
          </p:nvCxnSpPr>
          <p:spPr>
            <a:xfrm>
              <a:off x="4786141" y="3006357"/>
              <a:ext cx="0" cy="390467"/>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32" name="直線コネクタ 31"/>
            <p:cNvCxnSpPr/>
            <p:nvPr/>
          </p:nvCxnSpPr>
          <p:spPr>
            <a:xfrm>
              <a:off x="4786141" y="4139350"/>
              <a:ext cx="0" cy="390467"/>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p:nvPr/>
          </p:nvCxnSpPr>
          <p:spPr>
            <a:xfrm>
              <a:off x="5393415" y="3688240"/>
              <a:ext cx="0" cy="390467"/>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a:off x="5393415" y="4806941"/>
              <a:ext cx="0" cy="390467"/>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a:off x="2339752" y="2946548"/>
              <a:ext cx="0" cy="390467"/>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直線コネクタ 38"/>
            <p:cNvCxnSpPr/>
            <p:nvPr/>
          </p:nvCxnSpPr>
          <p:spPr>
            <a:xfrm>
              <a:off x="6069266" y="4231371"/>
              <a:ext cx="0" cy="390467"/>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a:off x="6069266" y="3107457"/>
              <a:ext cx="0" cy="390467"/>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41" name="直線コネクタ 40"/>
            <p:cNvCxnSpPr/>
            <p:nvPr/>
          </p:nvCxnSpPr>
          <p:spPr>
            <a:xfrm>
              <a:off x="6660232" y="3669391"/>
              <a:ext cx="0" cy="390467"/>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p:nvCxnSpPr>
          <p:spPr>
            <a:xfrm>
              <a:off x="6649338" y="4817001"/>
              <a:ext cx="0" cy="390467"/>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45" name="テキスト ボックス 44"/>
            <p:cNvSpPr txBox="1"/>
            <p:nvPr/>
          </p:nvSpPr>
          <p:spPr>
            <a:xfrm>
              <a:off x="6978789" y="1913198"/>
              <a:ext cx="1974515" cy="523220"/>
            </a:xfrm>
            <a:prstGeom prst="rect">
              <a:avLst/>
            </a:prstGeom>
            <a:noFill/>
          </p:spPr>
          <p:txBody>
            <a:bodyPr wrap="none" rtlCol="0">
              <a:spAutoFit/>
            </a:bodyPr>
            <a:lstStyle/>
            <a:p>
              <a:r>
                <a:rPr lang="en-US" altLang="ja-JP" sz="2800" i="1" dirty="0">
                  <a:solidFill>
                    <a:srgbClr val="FF0000"/>
                  </a:solidFill>
                </a:rPr>
                <a:t>c</a:t>
              </a:r>
              <a:r>
                <a:rPr lang="en-US" altLang="ja-JP" sz="2800" i="1" dirty="0" smtClean="0">
                  <a:solidFill>
                    <a:srgbClr val="FF0000"/>
                  </a:solidFill>
                </a:rPr>
                <a:t>a. </a:t>
              </a:r>
              <a:r>
                <a:rPr kumimoji="1" lang="en-US" altLang="ja-JP" sz="2800" dirty="0" smtClean="0">
                  <a:solidFill>
                    <a:srgbClr val="FF0000"/>
                  </a:solidFill>
                </a:rPr>
                <a:t>0.121 eV</a:t>
              </a:r>
              <a:endParaRPr kumimoji="1" lang="ja-JP" altLang="en-US" sz="2800" dirty="0">
                <a:solidFill>
                  <a:srgbClr val="FF0000"/>
                </a:solidFill>
              </a:endParaRPr>
            </a:p>
          </p:txBody>
        </p:sp>
        <p:cxnSp>
          <p:nvCxnSpPr>
            <p:cNvPr id="53" name="直線コネクタ 52"/>
            <p:cNvCxnSpPr/>
            <p:nvPr/>
          </p:nvCxnSpPr>
          <p:spPr>
            <a:xfrm flipH="1">
              <a:off x="6658880" y="2204864"/>
              <a:ext cx="311215" cy="0"/>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grpSp>
      <p:grpSp>
        <p:nvGrpSpPr>
          <p:cNvPr id="28" name="グループ化 27"/>
          <p:cNvGrpSpPr/>
          <p:nvPr/>
        </p:nvGrpSpPr>
        <p:grpSpPr>
          <a:xfrm>
            <a:off x="2356059" y="2282530"/>
            <a:ext cx="6579219" cy="2554393"/>
            <a:chOff x="2356059" y="2282530"/>
            <a:chExt cx="6579219" cy="2554393"/>
          </a:xfrm>
        </p:grpSpPr>
        <p:cxnSp>
          <p:nvCxnSpPr>
            <p:cNvPr id="55" name="直線コネクタ 54"/>
            <p:cNvCxnSpPr/>
            <p:nvPr/>
          </p:nvCxnSpPr>
          <p:spPr>
            <a:xfrm flipH="1">
              <a:off x="4283877" y="4583355"/>
              <a:ext cx="420930" cy="186594"/>
            </a:xfrm>
            <a:prstGeom prst="line">
              <a:avLst/>
            </a:prstGeom>
            <a:ln w="38100">
              <a:solidFill>
                <a:srgbClr val="0066FF"/>
              </a:solidFill>
              <a:prstDash val="sysDot"/>
            </a:ln>
          </p:spPr>
          <p:style>
            <a:lnRef idx="1">
              <a:schemeClr val="accent1"/>
            </a:lnRef>
            <a:fillRef idx="0">
              <a:schemeClr val="accent1"/>
            </a:fillRef>
            <a:effectRef idx="0">
              <a:schemeClr val="accent1"/>
            </a:effectRef>
            <a:fontRef idx="minor">
              <a:schemeClr val="tx1"/>
            </a:fontRef>
          </p:style>
        </p:cxnSp>
        <p:cxnSp>
          <p:nvCxnSpPr>
            <p:cNvPr id="58" name="直線コネクタ 57"/>
            <p:cNvCxnSpPr/>
            <p:nvPr/>
          </p:nvCxnSpPr>
          <p:spPr>
            <a:xfrm flipH="1">
              <a:off x="3665223" y="4078706"/>
              <a:ext cx="385682" cy="133246"/>
            </a:xfrm>
            <a:prstGeom prst="line">
              <a:avLst/>
            </a:prstGeom>
            <a:ln w="38100">
              <a:solidFill>
                <a:srgbClr val="0066FF"/>
              </a:solidFill>
              <a:prstDash val="sysDot"/>
            </a:ln>
          </p:spPr>
          <p:style>
            <a:lnRef idx="1">
              <a:schemeClr val="accent1"/>
            </a:lnRef>
            <a:fillRef idx="0">
              <a:schemeClr val="accent1"/>
            </a:fillRef>
            <a:effectRef idx="0">
              <a:schemeClr val="accent1"/>
            </a:effectRef>
            <a:fontRef idx="minor">
              <a:schemeClr val="tx1"/>
            </a:fontRef>
          </p:style>
        </p:cxnSp>
        <p:cxnSp>
          <p:nvCxnSpPr>
            <p:cNvPr id="59" name="直線コネクタ 58"/>
            <p:cNvCxnSpPr/>
            <p:nvPr/>
          </p:nvCxnSpPr>
          <p:spPr>
            <a:xfrm flipH="1">
              <a:off x="3106258" y="3450329"/>
              <a:ext cx="288754" cy="74138"/>
            </a:xfrm>
            <a:prstGeom prst="line">
              <a:avLst/>
            </a:prstGeom>
            <a:ln w="38100">
              <a:solidFill>
                <a:srgbClr val="0066FF"/>
              </a:solidFill>
              <a:prstDash val="sysDot"/>
            </a:ln>
          </p:spPr>
          <p:style>
            <a:lnRef idx="1">
              <a:schemeClr val="accent1"/>
            </a:lnRef>
            <a:fillRef idx="0">
              <a:schemeClr val="accent1"/>
            </a:fillRef>
            <a:effectRef idx="0">
              <a:schemeClr val="accent1"/>
            </a:effectRef>
            <a:fontRef idx="minor">
              <a:schemeClr val="tx1"/>
            </a:fontRef>
          </p:style>
        </p:cxnSp>
        <p:cxnSp>
          <p:nvCxnSpPr>
            <p:cNvPr id="61" name="直線コネクタ 60"/>
            <p:cNvCxnSpPr/>
            <p:nvPr/>
          </p:nvCxnSpPr>
          <p:spPr>
            <a:xfrm flipH="1">
              <a:off x="2358561" y="3932916"/>
              <a:ext cx="435604" cy="159417"/>
            </a:xfrm>
            <a:prstGeom prst="line">
              <a:avLst/>
            </a:prstGeom>
            <a:ln w="38100">
              <a:solidFill>
                <a:srgbClr val="0066FF"/>
              </a:solidFill>
              <a:prstDash val="sysDot"/>
            </a:ln>
          </p:spPr>
          <p:style>
            <a:lnRef idx="1">
              <a:schemeClr val="accent1"/>
            </a:lnRef>
            <a:fillRef idx="0">
              <a:schemeClr val="accent1"/>
            </a:fillRef>
            <a:effectRef idx="0">
              <a:schemeClr val="accent1"/>
            </a:effectRef>
            <a:fontRef idx="minor">
              <a:schemeClr val="tx1"/>
            </a:fontRef>
          </p:style>
        </p:cxnSp>
        <p:cxnSp>
          <p:nvCxnSpPr>
            <p:cNvPr id="62" name="直線コネクタ 61"/>
            <p:cNvCxnSpPr/>
            <p:nvPr/>
          </p:nvCxnSpPr>
          <p:spPr>
            <a:xfrm flipH="1">
              <a:off x="4346816" y="3444361"/>
              <a:ext cx="327183" cy="93296"/>
            </a:xfrm>
            <a:prstGeom prst="line">
              <a:avLst/>
            </a:prstGeom>
            <a:ln w="38100">
              <a:solidFill>
                <a:srgbClr val="0066FF"/>
              </a:solidFill>
              <a:prstDash val="sysDot"/>
            </a:ln>
          </p:spPr>
          <p:style>
            <a:lnRef idx="1">
              <a:schemeClr val="accent1"/>
            </a:lnRef>
            <a:fillRef idx="0">
              <a:schemeClr val="accent1"/>
            </a:fillRef>
            <a:effectRef idx="0">
              <a:schemeClr val="accent1"/>
            </a:effectRef>
            <a:fontRef idx="minor">
              <a:schemeClr val="tx1"/>
            </a:fontRef>
          </p:style>
        </p:cxnSp>
        <p:cxnSp>
          <p:nvCxnSpPr>
            <p:cNvPr id="63" name="直線コネクタ 62"/>
            <p:cNvCxnSpPr/>
            <p:nvPr/>
          </p:nvCxnSpPr>
          <p:spPr>
            <a:xfrm flipH="1">
              <a:off x="5466473" y="3411153"/>
              <a:ext cx="430998" cy="119618"/>
            </a:xfrm>
            <a:prstGeom prst="line">
              <a:avLst/>
            </a:prstGeom>
            <a:ln w="38100">
              <a:solidFill>
                <a:srgbClr val="0066FF"/>
              </a:solidFill>
              <a:prstDash val="sysDot"/>
            </a:ln>
          </p:spPr>
          <p:style>
            <a:lnRef idx="1">
              <a:schemeClr val="accent1"/>
            </a:lnRef>
            <a:fillRef idx="0">
              <a:schemeClr val="accent1"/>
            </a:fillRef>
            <a:effectRef idx="0">
              <a:schemeClr val="accent1"/>
            </a:effectRef>
            <a:fontRef idx="minor">
              <a:schemeClr val="tx1"/>
            </a:fontRef>
          </p:style>
        </p:cxnSp>
        <p:cxnSp>
          <p:nvCxnSpPr>
            <p:cNvPr id="65" name="直線コネクタ 64"/>
            <p:cNvCxnSpPr/>
            <p:nvPr/>
          </p:nvCxnSpPr>
          <p:spPr>
            <a:xfrm flipH="1">
              <a:off x="5545519" y="4644667"/>
              <a:ext cx="432048" cy="162274"/>
            </a:xfrm>
            <a:prstGeom prst="line">
              <a:avLst/>
            </a:prstGeom>
            <a:ln w="38100">
              <a:solidFill>
                <a:srgbClr val="0066FF"/>
              </a:solidFill>
              <a:prstDash val="sysDot"/>
            </a:ln>
          </p:spPr>
          <p:style>
            <a:lnRef idx="1">
              <a:schemeClr val="accent1"/>
            </a:lnRef>
            <a:fillRef idx="0">
              <a:schemeClr val="accent1"/>
            </a:fillRef>
            <a:effectRef idx="0">
              <a:schemeClr val="accent1"/>
            </a:effectRef>
            <a:fontRef idx="minor">
              <a:schemeClr val="tx1"/>
            </a:fontRef>
          </p:style>
        </p:cxnSp>
        <p:cxnSp>
          <p:nvCxnSpPr>
            <p:cNvPr id="67" name="直線コネクタ 66"/>
            <p:cNvCxnSpPr/>
            <p:nvPr/>
          </p:nvCxnSpPr>
          <p:spPr>
            <a:xfrm flipH="1">
              <a:off x="6228184" y="4064803"/>
              <a:ext cx="432048" cy="139638"/>
            </a:xfrm>
            <a:prstGeom prst="line">
              <a:avLst/>
            </a:prstGeom>
            <a:ln w="38100">
              <a:solidFill>
                <a:srgbClr val="0066FF"/>
              </a:solidFill>
              <a:prstDash val="sysDot"/>
            </a:ln>
          </p:spPr>
          <p:style>
            <a:lnRef idx="1">
              <a:schemeClr val="accent1"/>
            </a:lnRef>
            <a:fillRef idx="0">
              <a:schemeClr val="accent1"/>
            </a:fillRef>
            <a:effectRef idx="0">
              <a:schemeClr val="accent1"/>
            </a:effectRef>
            <a:fontRef idx="minor">
              <a:schemeClr val="tx1"/>
            </a:fontRef>
          </p:style>
        </p:cxnSp>
        <p:cxnSp>
          <p:nvCxnSpPr>
            <p:cNvPr id="69" name="直線コネクタ 68"/>
            <p:cNvCxnSpPr/>
            <p:nvPr/>
          </p:nvCxnSpPr>
          <p:spPr>
            <a:xfrm flipH="1">
              <a:off x="3026137" y="4616843"/>
              <a:ext cx="455294" cy="119618"/>
            </a:xfrm>
            <a:prstGeom prst="line">
              <a:avLst/>
            </a:prstGeom>
            <a:ln w="38100">
              <a:solidFill>
                <a:srgbClr val="0066FF"/>
              </a:solidFill>
              <a:prstDash val="sysDot"/>
            </a:ln>
          </p:spPr>
          <p:style>
            <a:lnRef idx="1">
              <a:schemeClr val="accent1"/>
            </a:lnRef>
            <a:fillRef idx="0">
              <a:schemeClr val="accent1"/>
            </a:fillRef>
            <a:effectRef idx="0">
              <a:schemeClr val="accent1"/>
            </a:effectRef>
            <a:fontRef idx="minor">
              <a:schemeClr val="tx1"/>
            </a:fontRef>
          </p:style>
        </p:cxnSp>
        <p:cxnSp>
          <p:nvCxnSpPr>
            <p:cNvPr id="71" name="直線コネクタ 70"/>
            <p:cNvCxnSpPr/>
            <p:nvPr/>
          </p:nvCxnSpPr>
          <p:spPr>
            <a:xfrm flipH="1">
              <a:off x="4950837" y="4060015"/>
              <a:ext cx="295052" cy="84645"/>
            </a:xfrm>
            <a:prstGeom prst="line">
              <a:avLst/>
            </a:prstGeom>
            <a:ln w="38100">
              <a:solidFill>
                <a:srgbClr val="0066FF"/>
              </a:solidFill>
              <a:prstDash val="sysDot"/>
            </a:ln>
          </p:spPr>
          <p:style>
            <a:lnRef idx="1">
              <a:schemeClr val="accent1"/>
            </a:lnRef>
            <a:fillRef idx="0">
              <a:schemeClr val="accent1"/>
            </a:fillRef>
            <a:effectRef idx="0">
              <a:schemeClr val="accent1"/>
            </a:effectRef>
            <a:fontRef idx="minor">
              <a:schemeClr val="tx1"/>
            </a:fontRef>
          </p:style>
        </p:cxnSp>
        <p:cxnSp>
          <p:nvCxnSpPr>
            <p:cNvPr id="74" name="直線コネクタ 73"/>
            <p:cNvCxnSpPr/>
            <p:nvPr/>
          </p:nvCxnSpPr>
          <p:spPr>
            <a:xfrm flipH="1" flipV="1">
              <a:off x="4950837" y="3396824"/>
              <a:ext cx="295052" cy="133947"/>
            </a:xfrm>
            <a:prstGeom prst="line">
              <a:avLst/>
            </a:prstGeom>
            <a:ln w="38100">
              <a:solidFill>
                <a:srgbClr val="0066FF"/>
              </a:solidFill>
              <a:prstDash val="sysDot"/>
            </a:ln>
          </p:spPr>
          <p:style>
            <a:lnRef idx="1">
              <a:schemeClr val="accent1"/>
            </a:lnRef>
            <a:fillRef idx="0">
              <a:schemeClr val="accent1"/>
            </a:fillRef>
            <a:effectRef idx="0">
              <a:schemeClr val="accent1"/>
            </a:effectRef>
            <a:fontRef idx="minor">
              <a:schemeClr val="tx1"/>
            </a:fontRef>
          </p:style>
        </p:cxnSp>
        <p:cxnSp>
          <p:nvCxnSpPr>
            <p:cNvPr id="76" name="直線コネクタ 75"/>
            <p:cNvCxnSpPr/>
            <p:nvPr/>
          </p:nvCxnSpPr>
          <p:spPr>
            <a:xfrm flipH="1" flipV="1">
              <a:off x="6296682" y="3511335"/>
              <a:ext cx="295052" cy="133947"/>
            </a:xfrm>
            <a:prstGeom prst="line">
              <a:avLst/>
            </a:prstGeom>
            <a:ln w="38100">
              <a:solidFill>
                <a:srgbClr val="0066FF"/>
              </a:solidFill>
              <a:prstDash val="sysDot"/>
            </a:ln>
          </p:spPr>
          <p:style>
            <a:lnRef idx="1">
              <a:schemeClr val="accent1"/>
            </a:lnRef>
            <a:fillRef idx="0">
              <a:schemeClr val="accent1"/>
            </a:fillRef>
            <a:effectRef idx="0">
              <a:schemeClr val="accent1"/>
            </a:effectRef>
            <a:fontRef idx="minor">
              <a:schemeClr val="tx1"/>
            </a:fontRef>
          </p:style>
        </p:cxnSp>
        <p:cxnSp>
          <p:nvCxnSpPr>
            <p:cNvPr id="77" name="直線コネクタ 76"/>
            <p:cNvCxnSpPr/>
            <p:nvPr/>
          </p:nvCxnSpPr>
          <p:spPr>
            <a:xfrm flipH="1" flipV="1">
              <a:off x="4346816" y="4038207"/>
              <a:ext cx="295052" cy="133947"/>
            </a:xfrm>
            <a:prstGeom prst="line">
              <a:avLst/>
            </a:prstGeom>
            <a:ln w="38100">
              <a:solidFill>
                <a:srgbClr val="0066FF"/>
              </a:solidFill>
              <a:prstDash val="sysDot"/>
            </a:ln>
          </p:spPr>
          <p:style>
            <a:lnRef idx="1">
              <a:schemeClr val="accent1"/>
            </a:lnRef>
            <a:fillRef idx="0">
              <a:schemeClr val="accent1"/>
            </a:fillRef>
            <a:effectRef idx="0">
              <a:schemeClr val="accent1"/>
            </a:effectRef>
            <a:fontRef idx="minor">
              <a:schemeClr val="tx1"/>
            </a:fontRef>
          </p:style>
        </p:cxnSp>
        <p:cxnSp>
          <p:nvCxnSpPr>
            <p:cNvPr id="78" name="直線コネクタ 77"/>
            <p:cNvCxnSpPr/>
            <p:nvPr/>
          </p:nvCxnSpPr>
          <p:spPr>
            <a:xfrm flipH="1" flipV="1">
              <a:off x="5534446" y="4052534"/>
              <a:ext cx="295052" cy="133947"/>
            </a:xfrm>
            <a:prstGeom prst="line">
              <a:avLst/>
            </a:prstGeom>
            <a:ln w="38100">
              <a:solidFill>
                <a:srgbClr val="0066FF"/>
              </a:solidFill>
              <a:prstDash val="sysDot"/>
            </a:ln>
          </p:spPr>
          <p:style>
            <a:lnRef idx="1">
              <a:schemeClr val="accent1"/>
            </a:lnRef>
            <a:fillRef idx="0">
              <a:schemeClr val="accent1"/>
            </a:fillRef>
            <a:effectRef idx="0">
              <a:schemeClr val="accent1"/>
            </a:effectRef>
            <a:fontRef idx="minor">
              <a:schemeClr val="tx1"/>
            </a:fontRef>
          </p:style>
        </p:cxnSp>
        <p:cxnSp>
          <p:nvCxnSpPr>
            <p:cNvPr id="79" name="直線コネクタ 78"/>
            <p:cNvCxnSpPr/>
            <p:nvPr/>
          </p:nvCxnSpPr>
          <p:spPr>
            <a:xfrm flipH="1" flipV="1">
              <a:off x="6181993" y="4702976"/>
              <a:ext cx="295052" cy="133947"/>
            </a:xfrm>
            <a:prstGeom prst="line">
              <a:avLst/>
            </a:prstGeom>
            <a:ln w="38100">
              <a:solidFill>
                <a:srgbClr val="0066FF"/>
              </a:solidFill>
              <a:prstDash val="sysDot"/>
            </a:ln>
          </p:spPr>
          <p:style>
            <a:lnRef idx="1">
              <a:schemeClr val="accent1"/>
            </a:lnRef>
            <a:fillRef idx="0">
              <a:schemeClr val="accent1"/>
            </a:fillRef>
            <a:effectRef idx="0">
              <a:schemeClr val="accent1"/>
            </a:effectRef>
            <a:fontRef idx="minor">
              <a:schemeClr val="tx1"/>
            </a:fontRef>
          </p:style>
        </p:cxnSp>
        <p:cxnSp>
          <p:nvCxnSpPr>
            <p:cNvPr id="80" name="直線コネクタ 79"/>
            <p:cNvCxnSpPr/>
            <p:nvPr/>
          </p:nvCxnSpPr>
          <p:spPr>
            <a:xfrm flipH="1" flipV="1">
              <a:off x="3106258" y="3985561"/>
              <a:ext cx="295052" cy="133947"/>
            </a:xfrm>
            <a:prstGeom prst="line">
              <a:avLst/>
            </a:prstGeom>
            <a:ln w="38100">
              <a:solidFill>
                <a:srgbClr val="0066FF"/>
              </a:solidFill>
              <a:prstDash val="sysDot"/>
            </a:ln>
          </p:spPr>
          <p:style>
            <a:lnRef idx="1">
              <a:schemeClr val="accent1"/>
            </a:lnRef>
            <a:fillRef idx="0">
              <a:schemeClr val="accent1"/>
            </a:fillRef>
            <a:effectRef idx="0">
              <a:schemeClr val="accent1"/>
            </a:effectRef>
            <a:fontRef idx="minor">
              <a:schemeClr val="tx1"/>
            </a:fontRef>
          </p:style>
        </p:cxnSp>
        <p:cxnSp>
          <p:nvCxnSpPr>
            <p:cNvPr id="81" name="直線コネクタ 80"/>
            <p:cNvCxnSpPr/>
            <p:nvPr/>
          </p:nvCxnSpPr>
          <p:spPr>
            <a:xfrm flipH="1" flipV="1">
              <a:off x="2428837" y="3377388"/>
              <a:ext cx="295052" cy="133947"/>
            </a:xfrm>
            <a:prstGeom prst="line">
              <a:avLst/>
            </a:prstGeom>
            <a:ln w="38100">
              <a:solidFill>
                <a:srgbClr val="0066FF"/>
              </a:solidFill>
              <a:prstDash val="sysDot"/>
            </a:ln>
          </p:spPr>
          <p:style>
            <a:lnRef idx="1">
              <a:schemeClr val="accent1"/>
            </a:lnRef>
            <a:fillRef idx="0">
              <a:schemeClr val="accent1"/>
            </a:fillRef>
            <a:effectRef idx="0">
              <a:schemeClr val="accent1"/>
            </a:effectRef>
            <a:fontRef idx="minor">
              <a:schemeClr val="tx1"/>
            </a:fontRef>
          </p:style>
        </p:cxnSp>
        <p:cxnSp>
          <p:nvCxnSpPr>
            <p:cNvPr id="82" name="直線コネクタ 81"/>
            <p:cNvCxnSpPr/>
            <p:nvPr/>
          </p:nvCxnSpPr>
          <p:spPr>
            <a:xfrm flipH="1" flipV="1">
              <a:off x="3741544" y="4644667"/>
              <a:ext cx="295052" cy="133947"/>
            </a:xfrm>
            <a:prstGeom prst="line">
              <a:avLst/>
            </a:prstGeom>
            <a:ln w="38100">
              <a:solidFill>
                <a:srgbClr val="0066FF"/>
              </a:solidFill>
              <a:prstDash val="sysDot"/>
            </a:ln>
          </p:spPr>
          <p:style>
            <a:lnRef idx="1">
              <a:schemeClr val="accent1"/>
            </a:lnRef>
            <a:fillRef idx="0">
              <a:schemeClr val="accent1"/>
            </a:fillRef>
            <a:effectRef idx="0">
              <a:schemeClr val="accent1"/>
            </a:effectRef>
            <a:fontRef idx="minor">
              <a:schemeClr val="tx1"/>
            </a:fontRef>
          </p:style>
        </p:cxnSp>
        <p:cxnSp>
          <p:nvCxnSpPr>
            <p:cNvPr id="83" name="直線コネクタ 82"/>
            <p:cNvCxnSpPr/>
            <p:nvPr/>
          </p:nvCxnSpPr>
          <p:spPr>
            <a:xfrm flipH="1" flipV="1">
              <a:off x="2356059" y="4548019"/>
              <a:ext cx="295052" cy="133947"/>
            </a:xfrm>
            <a:prstGeom prst="line">
              <a:avLst/>
            </a:prstGeom>
            <a:ln w="38100">
              <a:solidFill>
                <a:srgbClr val="0066FF"/>
              </a:solidFill>
              <a:prstDash val="sysDot"/>
            </a:ln>
          </p:spPr>
          <p:style>
            <a:lnRef idx="1">
              <a:schemeClr val="accent1"/>
            </a:lnRef>
            <a:fillRef idx="0">
              <a:schemeClr val="accent1"/>
            </a:fillRef>
            <a:effectRef idx="0">
              <a:schemeClr val="accent1"/>
            </a:effectRef>
            <a:fontRef idx="minor">
              <a:schemeClr val="tx1"/>
            </a:fontRef>
          </p:style>
        </p:cxnSp>
        <p:cxnSp>
          <p:nvCxnSpPr>
            <p:cNvPr id="84" name="直線コネクタ 83"/>
            <p:cNvCxnSpPr/>
            <p:nvPr/>
          </p:nvCxnSpPr>
          <p:spPr>
            <a:xfrm flipH="1" flipV="1">
              <a:off x="3710538" y="3459681"/>
              <a:ext cx="295052" cy="133947"/>
            </a:xfrm>
            <a:prstGeom prst="line">
              <a:avLst/>
            </a:prstGeom>
            <a:ln w="38100">
              <a:solidFill>
                <a:srgbClr val="0066FF"/>
              </a:solidFill>
              <a:prstDash val="sysDot"/>
            </a:ln>
          </p:spPr>
          <p:style>
            <a:lnRef idx="1">
              <a:schemeClr val="accent1"/>
            </a:lnRef>
            <a:fillRef idx="0">
              <a:schemeClr val="accent1"/>
            </a:fillRef>
            <a:effectRef idx="0">
              <a:schemeClr val="accent1"/>
            </a:effectRef>
            <a:fontRef idx="minor">
              <a:schemeClr val="tx1"/>
            </a:fontRef>
          </p:style>
        </p:cxnSp>
        <p:cxnSp>
          <p:nvCxnSpPr>
            <p:cNvPr id="85" name="直線コネクタ 84"/>
            <p:cNvCxnSpPr/>
            <p:nvPr/>
          </p:nvCxnSpPr>
          <p:spPr>
            <a:xfrm flipH="1" flipV="1">
              <a:off x="5005677" y="4621838"/>
              <a:ext cx="295052" cy="133947"/>
            </a:xfrm>
            <a:prstGeom prst="line">
              <a:avLst/>
            </a:prstGeom>
            <a:ln w="38100">
              <a:solidFill>
                <a:srgbClr val="0066FF"/>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コネクタ 86"/>
            <p:cNvCxnSpPr/>
            <p:nvPr/>
          </p:nvCxnSpPr>
          <p:spPr>
            <a:xfrm flipH="1">
              <a:off x="6654606" y="2564903"/>
              <a:ext cx="314724" cy="1"/>
            </a:xfrm>
            <a:prstGeom prst="line">
              <a:avLst/>
            </a:prstGeom>
            <a:ln w="38100">
              <a:solidFill>
                <a:srgbClr val="0066FF"/>
              </a:solidFill>
              <a:prstDash val="sysDot"/>
            </a:ln>
          </p:spPr>
          <p:style>
            <a:lnRef idx="1">
              <a:schemeClr val="accent1"/>
            </a:lnRef>
            <a:fillRef idx="0">
              <a:schemeClr val="accent1"/>
            </a:fillRef>
            <a:effectRef idx="0">
              <a:schemeClr val="accent1"/>
            </a:effectRef>
            <a:fontRef idx="minor">
              <a:schemeClr val="tx1"/>
            </a:fontRef>
          </p:style>
        </p:cxnSp>
        <p:sp>
          <p:nvSpPr>
            <p:cNvPr id="89" name="テキスト ボックス 88"/>
            <p:cNvSpPr txBox="1"/>
            <p:nvPr/>
          </p:nvSpPr>
          <p:spPr>
            <a:xfrm>
              <a:off x="6970381" y="2282530"/>
              <a:ext cx="1964897" cy="523220"/>
            </a:xfrm>
            <a:prstGeom prst="rect">
              <a:avLst/>
            </a:prstGeom>
            <a:noFill/>
          </p:spPr>
          <p:txBody>
            <a:bodyPr wrap="none" rtlCol="0">
              <a:spAutoFit/>
            </a:bodyPr>
            <a:lstStyle/>
            <a:p>
              <a:r>
                <a:rPr kumimoji="1" lang="en-US" altLang="ja-JP" sz="2800" i="1" dirty="0" smtClean="0">
                  <a:solidFill>
                    <a:srgbClr val="0066FF"/>
                  </a:solidFill>
                </a:rPr>
                <a:t>ca</a:t>
              </a:r>
              <a:r>
                <a:rPr kumimoji="1" lang="en-US" altLang="ja-JP" sz="2800" dirty="0" smtClean="0">
                  <a:solidFill>
                    <a:srgbClr val="0066FF"/>
                  </a:solidFill>
                </a:rPr>
                <a:t>  0.012 eV</a:t>
              </a:r>
              <a:endParaRPr kumimoji="1" lang="ja-JP" altLang="en-US" sz="2800" dirty="0">
                <a:solidFill>
                  <a:srgbClr val="0066FF"/>
                </a:solidFill>
              </a:endParaRPr>
            </a:p>
          </p:txBody>
        </p:sp>
      </p:grpSp>
      <p:sp>
        <p:nvSpPr>
          <p:cNvPr id="10" name="テキスト ボックス 9"/>
          <p:cNvSpPr txBox="1"/>
          <p:nvPr/>
        </p:nvSpPr>
        <p:spPr>
          <a:xfrm>
            <a:off x="2771800" y="5771030"/>
            <a:ext cx="3475952" cy="461665"/>
          </a:xfrm>
          <a:prstGeom prst="rect">
            <a:avLst/>
          </a:prstGeom>
          <a:solidFill>
            <a:srgbClr val="FF0000"/>
          </a:solidFill>
        </p:spPr>
        <p:txBody>
          <a:bodyPr wrap="none" rtlCol="0">
            <a:spAutoFit/>
          </a:bodyPr>
          <a:lstStyle/>
          <a:p>
            <a:r>
              <a:rPr kumimoji="1" lang="en-US" altLang="ja-JP" sz="2400" dirty="0" smtClean="0">
                <a:solidFill>
                  <a:schemeClr val="bg1"/>
                </a:solidFill>
              </a:rPr>
              <a:t>Negligible C-A interactions</a:t>
            </a:r>
            <a:endParaRPr kumimoji="1" lang="ja-JP" altLang="en-US" sz="2400" dirty="0">
              <a:solidFill>
                <a:schemeClr val="bg1"/>
              </a:solidFill>
            </a:endParaRPr>
          </a:p>
        </p:txBody>
      </p:sp>
      <p:graphicFrame>
        <p:nvGraphicFramePr>
          <p:cNvPr id="3" name="オブジェクト 2"/>
          <p:cNvGraphicFramePr>
            <a:graphicFrameLocks noChangeAspect="1"/>
          </p:cNvGraphicFramePr>
          <p:nvPr>
            <p:extLst>
              <p:ext uri="{D42A27DB-BD31-4B8C-83A1-F6EECF244321}">
                <p14:modId xmlns:p14="http://schemas.microsoft.com/office/powerpoint/2010/main" xmlns="" val="766669785"/>
              </p:ext>
            </p:extLst>
          </p:nvPr>
        </p:nvGraphicFramePr>
        <p:xfrm>
          <a:off x="4340650" y="1285104"/>
          <a:ext cx="1267933" cy="1316327"/>
        </p:xfrm>
        <a:graphic>
          <a:graphicData uri="http://schemas.openxmlformats.org/presentationml/2006/ole">
            <p:oleObj spid="_x0000_s24667" name="CS ChemDraw Drawing" r:id="rId4" imgW="831739" imgH="863730" progId="">
              <p:embed/>
            </p:oleObj>
          </a:graphicData>
        </a:graphic>
      </p:graphicFrame>
      <p:grpSp>
        <p:nvGrpSpPr>
          <p:cNvPr id="43" name="グループ化 42"/>
          <p:cNvGrpSpPr/>
          <p:nvPr/>
        </p:nvGrpSpPr>
        <p:grpSpPr>
          <a:xfrm>
            <a:off x="2295143" y="2877976"/>
            <a:ext cx="4394847" cy="2419582"/>
            <a:chOff x="2295143" y="2877976"/>
            <a:chExt cx="4394847" cy="2419582"/>
          </a:xfrm>
        </p:grpSpPr>
        <p:cxnSp>
          <p:nvCxnSpPr>
            <p:cNvPr id="11" name="直線コネクタ 10"/>
            <p:cNvCxnSpPr/>
            <p:nvPr/>
          </p:nvCxnSpPr>
          <p:spPr>
            <a:xfrm>
              <a:off x="6069266" y="2943353"/>
              <a:ext cx="0" cy="527609"/>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p:nvCxnSpPr>
          <p:spPr>
            <a:xfrm>
              <a:off x="6049523" y="4186481"/>
              <a:ext cx="0" cy="527609"/>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p:nvPr/>
          </p:nvCxnSpPr>
          <p:spPr>
            <a:xfrm>
              <a:off x="4786141" y="4105180"/>
              <a:ext cx="0" cy="527609"/>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0" name="直線コネクタ 59"/>
            <p:cNvCxnSpPr/>
            <p:nvPr/>
          </p:nvCxnSpPr>
          <p:spPr>
            <a:xfrm>
              <a:off x="6660232" y="3581405"/>
              <a:ext cx="0" cy="527609"/>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4" name="直線コネクタ 63"/>
            <p:cNvCxnSpPr/>
            <p:nvPr/>
          </p:nvCxnSpPr>
          <p:spPr>
            <a:xfrm>
              <a:off x="5393415" y="3524467"/>
              <a:ext cx="0" cy="527609"/>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6" name="直線コネクタ 65"/>
            <p:cNvCxnSpPr/>
            <p:nvPr/>
          </p:nvCxnSpPr>
          <p:spPr>
            <a:xfrm>
              <a:off x="4799954" y="2936188"/>
              <a:ext cx="0" cy="527609"/>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8" name="直線コネクタ 67"/>
            <p:cNvCxnSpPr/>
            <p:nvPr/>
          </p:nvCxnSpPr>
          <p:spPr>
            <a:xfrm>
              <a:off x="6649338" y="4769949"/>
              <a:ext cx="0" cy="527609"/>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70" name="直線コネクタ 69"/>
            <p:cNvCxnSpPr/>
            <p:nvPr/>
          </p:nvCxnSpPr>
          <p:spPr>
            <a:xfrm>
              <a:off x="5393415" y="4755785"/>
              <a:ext cx="0" cy="47480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72" name="直線コネクタ 71"/>
            <p:cNvCxnSpPr/>
            <p:nvPr/>
          </p:nvCxnSpPr>
          <p:spPr>
            <a:xfrm>
              <a:off x="4167650" y="3581405"/>
              <a:ext cx="0" cy="404156"/>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73" name="直線コネクタ 72"/>
            <p:cNvCxnSpPr/>
            <p:nvPr/>
          </p:nvCxnSpPr>
          <p:spPr>
            <a:xfrm>
              <a:off x="4145388" y="4738369"/>
              <a:ext cx="0" cy="527609"/>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75" name="直線コネクタ 74"/>
            <p:cNvCxnSpPr/>
            <p:nvPr/>
          </p:nvCxnSpPr>
          <p:spPr>
            <a:xfrm>
              <a:off x="3577436" y="2959789"/>
              <a:ext cx="0" cy="527609"/>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6" name="直線コネクタ 85"/>
            <p:cNvCxnSpPr/>
            <p:nvPr/>
          </p:nvCxnSpPr>
          <p:spPr>
            <a:xfrm>
              <a:off x="3530559" y="4158501"/>
              <a:ext cx="5424" cy="456491"/>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8" name="直線コネクタ 87"/>
            <p:cNvCxnSpPr/>
            <p:nvPr/>
          </p:nvCxnSpPr>
          <p:spPr>
            <a:xfrm>
              <a:off x="2898011" y="3491009"/>
              <a:ext cx="0" cy="527609"/>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0" name="直線コネクタ 89"/>
            <p:cNvCxnSpPr/>
            <p:nvPr/>
          </p:nvCxnSpPr>
          <p:spPr>
            <a:xfrm flipH="1">
              <a:off x="2886657" y="4720546"/>
              <a:ext cx="4428" cy="45173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1" name="直線コネクタ 90"/>
            <p:cNvCxnSpPr/>
            <p:nvPr/>
          </p:nvCxnSpPr>
          <p:spPr>
            <a:xfrm>
              <a:off x="2339752" y="2877976"/>
              <a:ext cx="0" cy="527609"/>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2" name="直線コネクタ 91"/>
            <p:cNvCxnSpPr/>
            <p:nvPr/>
          </p:nvCxnSpPr>
          <p:spPr>
            <a:xfrm>
              <a:off x="2328398" y="4028535"/>
              <a:ext cx="0" cy="527609"/>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a:off x="6069266" y="3459681"/>
              <a:ext cx="585340" cy="185601"/>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3" name="直線コネクタ 92"/>
            <p:cNvCxnSpPr/>
            <p:nvPr/>
          </p:nvCxnSpPr>
          <p:spPr>
            <a:xfrm>
              <a:off x="6069266" y="4643660"/>
              <a:ext cx="585340" cy="185601"/>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4" name="直線コネクタ 93"/>
            <p:cNvCxnSpPr/>
            <p:nvPr/>
          </p:nvCxnSpPr>
          <p:spPr>
            <a:xfrm>
              <a:off x="4808075" y="3399711"/>
              <a:ext cx="585340" cy="185601"/>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5" name="直線コネクタ 94"/>
            <p:cNvCxnSpPr/>
            <p:nvPr/>
          </p:nvCxnSpPr>
          <p:spPr>
            <a:xfrm>
              <a:off x="5406283" y="4040027"/>
              <a:ext cx="585340" cy="185601"/>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6" name="直線コネクタ 95"/>
            <p:cNvCxnSpPr/>
            <p:nvPr/>
          </p:nvCxnSpPr>
          <p:spPr>
            <a:xfrm>
              <a:off x="3582310" y="3437970"/>
              <a:ext cx="585340" cy="185601"/>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7" name="直線コネクタ 96"/>
            <p:cNvCxnSpPr/>
            <p:nvPr/>
          </p:nvCxnSpPr>
          <p:spPr>
            <a:xfrm>
              <a:off x="4167650" y="3972002"/>
              <a:ext cx="585340" cy="185601"/>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8" name="直線コネクタ 97"/>
            <p:cNvCxnSpPr/>
            <p:nvPr/>
          </p:nvCxnSpPr>
          <p:spPr>
            <a:xfrm>
              <a:off x="4820943" y="4593013"/>
              <a:ext cx="585340" cy="185601"/>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9" name="直線コネクタ 98"/>
            <p:cNvCxnSpPr/>
            <p:nvPr/>
          </p:nvCxnSpPr>
          <p:spPr>
            <a:xfrm>
              <a:off x="2904898" y="3972900"/>
              <a:ext cx="585340" cy="185601"/>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0" name="直線コネクタ 99"/>
            <p:cNvCxnSpPr/>
            <p:nvPr/>
          </p:nvCxnSpPr>
          <p:spPr>
            <a:xfrm>
              <a:off x="2365911" y="3366880"/>
              <a:ext cx="585340" cy="185601"/>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1" name="直線コネクタ 100"/>
            <p:cNvCxnSpPr/>
            <p:nvPr/>
          </p:nvCxnSpPr>
          <p:spPr>
            <a:xfrm>
              <a:off x="2305745" y="4531818"/>
              <a:ext cx="585340" cy="185601"/>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2" name="直線コネクタ 101"/>
            <p:cNvCxnSpPr/>
            <p:nvPr/>
          </p:nvCxnSpPr>
          <p:spPr>
            <a:xfrm>
              <a:off x="3560048" y="4597671"/>
              <a:ext cx="585340" cy="185601"/>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1" name="直線コネクタ 20"/>
            <p:cNvCxnSpPr/>
            <p:nvPr/>
          </p:nvCxnSpPr>
          <p:spPr>
            <a:xfrm flipV="1">
              <a:off x="5393415" y="3450329"/>
              <a:ext cx="656108" cy="102152"/>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4" name="直線コネクタ 103"/>
            <p:cNvCxnSpPr/>
            <p:nvPr/>
          </p:nvCxnSpPr>
          <p:spPr>
            <a:xfrm flipV="1">
              <a:off x="6033882" y="4105871"/>
              <a:ext cx="656108" cy="102152"/>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5" name="直線コネクタ 104"/>
            <p:cNvCxnSpPr/>
            <p:nvPr/>
          </p:nvCxnSpPr>
          <p:spPr>
            <a:xfrm flipV="1">
              <a:off x="5385036" y="4676462"/>
              <a:ext cx="656108" cy="102152"/>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6" name="直線コネクタ 105"/>
            <p:cNvCxnSpPr/>
            <p:nvPr/>
          </p:nvCxnSpPr>
          <p:spPr>
            <a:xfrm flipV="1">
              <a:off x="4749324" y="4064802"/>
              <a:ext cx="656108" cy="102152"/>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7" name="直線コネクタ 106"/>
            <p:cNvCxnSpPr/>
            <p:nvPr/>
          </p:nvCxnSpPr>
          <p:spPr>
            <a:xfrm flipV="1">
              <a:off x="4168969" y="3405585"/>
              <a:ext cx="639106" cy="197972"/>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8" name="直線コネクタ 107"/>
            <p:cNvCxnSpPr/>
            <p:nvPr/>
          </p:nvCxnSpPr>
          <p:spPr>
            <a:xfrm flipV="1">
              <a:off x="3548836" y="4028535"/>
              <a:ext cx="620133" cy="162126"/>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9" name="直線コネクタ 108"/>
            <p:cNvCxnSpPr/>
            <p:nvPr/>
          </p:nvCxnSpPr>
          <p:spPr>
            <a:xfrm flipV="1">
              <a:off x="4161931" y="4581128"/>
              <a:ext cx="624210" cy="188821"/>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0" name="直線コネクタ 109"/>
            <p:cNvCxnSpPr/>
            <p:nvPr/>
          </p:nvCxnSpPr>
          <p:spPr>
            <a:xfrm flipV="1">
              <a:off x="2907780" y="3460259"/>
              <a:ext cx="656108" cy="102152"/>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1" name="直線コネクタ 110"/>
            <p:cNvCxnSpPr/>
            <p:nvPr/>
          </p:nvCxnSpPr>
          <p:spPr>
            <a:xfrm flipV="1">
              <a:off x="2295143" y="3946453"/>
              <a:ext cx="656108" cy="102152"/>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2" name="直線コネクタ 111"/>
            <p:cNvCxnSpPr/>
            <p:nvPr/>
          </p:nvCxnSpPr>
          <p:spPr>
            <a:xfrm flipV="1">
              <a:off x="2869514" y="4618394"/>
              <a:ext cx="656108" cy="102152"/>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grpSp>
      <p:cxnSp>
        <p:nvCxnSpPr>
          <p:cNvPr id="12" name="直線矢印コネクタ 11"/>
          <p:cNvCxnSpPr/>
          <p:nvPr/>
        </p:nvCxnSpPr>
        <p:spPr>
          <a:xfrm flipV="1">
            <a:off x="4005590" y="1844824"/>
            <a:ext cx="293308" cy="144016"/>
          </a:xfrm>
          <a:prstGeom prst="straightConnector1">
            <a:avLst/>
          </a:prstGeom>
          <a:ln w="28575">
            <a:solidFill>
              <a:srgbClr val="0000FF"/>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55639418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1000" fill="hold"/>
                                        <p:tgtEl>
                                          <p:spTgt spid="43"/>
                                        </p:tgtEl>
                                        <p:attrNameLst>
                                          <p:attrName>ppt_w</p:attrName>
                                        </p:attrNameLst>
                                      </p:cBhvr>
                                      <p:tavLst>
                                        <p:tav tm="0">
                                          <p:val>
                                            <p:fltVal val="0"/>
                                          </p:val>
                                        </p:tav>
                                        <p:tav tm="100000">
                                          <p:val>
                                            <p:strVal val="#ppt_w"/>
                                          </p:val>
                                        </p:tav>
                                      </p:tavLst>
                                    </p:anim>
                                    <p:anim calcmode="lin" valueType="num">
                                      <p:cBhvr>
                                        <p:cTn id="8" dur="1000" fill="hold"/>
                                        <p:tgtEl>
                                          <p:spTgt spid="43"/>
                                        </p:tgtEl>
                                        <p:attrNameLst>
                                          <p:attrName>ppt_h</p:attrName>
                                        </p:attrNameLst>
                                      </p:cBhvr>
                                      <p:tavLst>
                                        <p:tav tm="0">
                                          <p:val>
                                            <p:fltVal val="0"/>
                                          </p:val>
                                        </p:tav>
                                        <p:tav tm="100000">
                                          <p:val>
                                            <p:strVal val="#ppt_h"/>
                                          </p:val>
                                        </p:tav>
                                      </p:tavLst>
                                    </p:anim>
                                    <p:anim calcmode="lin" valueType="num">
                                      <p:cBhvr>
                                        <p:cTn id="9" dur="1000" fill="hold"/>
                                        <p:tgtEl>
                                          <p:spTgt spid="43"/>
                                        </p:tgtEl>
                                        <p:attrNameLst>
                                          <p:attrName>style.rotation</p:attrName>
                                        </p:attrNameLst>
                                      </p:cBhvr>
                                      <p:tavLst>
                                        <p:tav tm="0">
                                          <p:val>
                                            <p:fltVal val="90"/>
                                          </p:val>
                                        </p:tav>
                                        <p:tav tm="100000">
                                          <p:val>
                                            <p:fltVal val="0"/>
                                          </p:val>
                                        </p:tav>
                                      </p:tavLst>
                                    </p:anim>
                                    <p:animEffect transition="in" filter="fade">
                                      <p:cBhvr>
                                        <p:cTn id="10" dur="1000"/>
                                        <p:tgtEl>
                                          <p:spTgt spid="4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xit" presetSubtype="4" fill="hold" nodeType="clickEffect">
                                  <p:stCondLst>
                                    <p:cond delay="0"/>
                                  </p:stCondLst>
                                  <p:childTnLst>
                                    <p:anim calcmode="lin" valueType="num">
                                      <p:cBhvr additive="base">
                                        <p:cTn id="14" dur="500"/>
                                        <p:tgtEl>
                                          <p:spTgt spid="43"/>
                                        </p:tgtEl>
                                        <p:attrNameLst>
                                          <p:attrName>ppt_x</p:attrName>
                                        </p:attrNameLst>
                                      </p:cBhvr>
                                      <p:tavLst>
                                        <p:tav tm="0">
                                          <p:val>
                                            <p:strVal val="ppt_x"/>
                                          </p:val>
                                        </p:tav>
                                        <p:tav tm="100000">
                                          <p:val>
                                            <p:strVal val="ppt_x"/>
                                          </p:val>
                                        </p:tav>
                                      </p:tavLst>
                                    </p:anim>
                                    <p:anim calcmode="lin" valueType="num">
                                      <p:cBhvr additive="base">
                                        <p:cTn id="15" dur="500"/>
                                        <p:tgtEl>
                                          <p:spTgt spid="43"/>
                                        </p:tgtEl>
                                        <p:attrNameLst>
                                          <p:attrName>ppt_y</p:attrName>
                                        </p:attrNameLst>
                                      </p:cBhvr>
                                      <p:tavLst>
                                        <p:tav tm="0">
                                          <p:val>
                                            <p:strVal val="ppt_y"/>
                                          </p:val>
                                        </p:tav>
                                        <p:tav tm="100000">
                                          <p:val>
                                            <p:strVal val="1+ppt_h/2"/>
                                          </p:val>
                                        </p:tav>
                                      </p:tavLst>
                                    </p:anim>
                                    <p:set>
                                      <p:cBhvr>
                                        <p:cTn id="16" dur="1" fill="hold">
                                          <p:stCondLst>
                                            <p:cond delay="499"/>
                                          </p:stCondLst>
                                        </p:cTn>
                                        <p:tgtEl>
                                          <p:spTgt spid="4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274638"/>
            <a:ext cx="9144000" cy="562074"/>
          </a:xfrm>
          <a:solidFill>
            <a:schemeClr val="accent2"/>
          </a:solidFill>
        </p:spPr>
        <p:txBody>
          <a:bodyPr>
            <a:normAutofit fontScale="90000"/>
          </a:bodyPr>
          <a:lstStyle/>
          <a:p>
            <a:r>
              <a:rPr lang="en-US" altLang="ja-JP" dirty="0">
                <a:solidFill>
                  <a:schemeClr val="bg1"/>
                </a:solidFill>
              </a:rPr>
              <a:t>Band </a:t>
            </a:r>
            <a:r>
              <a:rPr lang="en-US" altLang="ja-JP" dirty="0" smtClean="0">
                <a:solidFill>
                  <a:schemeClr val="bg1"/>
                </a:solidFill>
              </a:rPr>
              <a:t>Structure &amp; Conductivity </a:t>
            </a:r>
            <a:endParaRPr lang="ja-JP" altLang="en-US" dirty="0">
              <a:solidFill>
                <a:schemeClr val="bg1"/>
              </a:solidFill>
            </a:endParaRPr>
          </a:p>
        </p:txBody>
      </p:sp>
      <p:pic>
        <p:nvPicPr>
          <p:cNvPr id="5"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5536" y="1052736"/>
            <a:ext cx="3572172" cy="61548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644008" y="1592554"/>
            <a:ext cx="3622675" cy="25542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128" name="Picture 8"/>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662715" y="4581128"/>
            <a:ext cx="3644900" cy="19351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テキスト ボックス 2"/>
          <p:cNvSpPr txBox="1"/>
          <p:nvPr/>
        </p:nvSpPr>
        <p:spPr>
          <a:xfrm>
            <a:off x="3741578" y="1906697"/>
            <a:ext cx="686406" cy="646331"/>
          </a:xfrm>
          <a:prstGeom prst="rect">
            <a:avLst/>
          </a:prstGeom>
          <a:noFill/>
        </p:spPr>
        <p:txBody>
          <a:bodyPr wrap="none" rtlCol="0">
            <a:spAutoFit/>
          </a:bodyPr>
          <a:lstStyle/>
          <a:p>
            <a:pPr algn="ctr"/>
            <a:r>
              <a:rPr kumimoji="1" lang="en-US" altLang="ja-JP" dirty="0" smtClean="0">
                <a:solidFill>
                  <a:srgbClr val="3399FF"/>
                </a:solidFill>
              </a:rPr>
              <a:t>NMQ</a:t>
            </a:r>
          </a:p>
          <a:p>
            <a:pPr algn="ctr"/>
            <a:r>
              <a:rPr lang="en-US" altLang="ja-JP" dirty="0" smtClean="0">
                <a:solidFill>
                  <a:srgbClr val="3399FF"/>
                </a:solidFill>
              </a:rPr>
              <a:t>band</a:t>
            </a:r>
            <a:endParaRPr kumimoji="1" lang="ja-JP" altLang="en-US" dirty="0">
              <a:solidFill>
                <a:srgbClr val="3399FF"/>
              </a:solidFill>
            </a:endParaRPr>
          </a:p>
        </p:txBody>
      </p:sp>
      <p:sp>
        <p:nvSpPr>
          <p:cNvPr id="4" name="テキスト ボックス 3"/>
          <p:cNvSpPr txBox="1"/>
          <p:nvPr/>
        </p:nvSpPr>
        <p:spPr>
          <a:xfrm>
            <a:off x="3360776" y="1109737"/>
            <a:ext cx="1571264" cy="369332"/>
          </a:xfrm>
          <a:prstGeom prst="rect">
            <a:avLst/>
          </a:prstGeom>
          <a:noFill/>
        </p:spPr>
        <p:txBody>
          <a:bodyPr wrap="none" rtlCol="0">
            <a:spAutoFit/>
          </a:bodyPr>
          <a:lstStyle/>
          <a:p>
            <a:r>
              <a:rPr kumimoji="1" lang="en-US" altLang="ja-JP" dirty="0" smtClean="0">
                <a:solidFill>
                  <a:srgbClr val="FF0066"/>
                </a:solidFill>
              </a:rPr>
              <a:t>Ni(</a:t>
            </a:r>
            <a:r>
              <a:rPr kumimoji="1" lang="en-US" altLang="ja-JP" dirty="0" err="1" smtClean="0">
                <a:solidFill>
                  <a:srgbClr val="FF0066"/>
                </a:solidFill>
              </a:rPr>
              <a:t>dmit</a:t>
            </a:r>
            <a:r>
              <a:rPr kumimoji="1" lang="en-US" altLang="ja-JP" dirty="0" smtClean="0">
                <a:solidFill>
                  <a:srgbClr val="FF0066"/>
                </a:solidFill>
              </a:rPr>
              <a:t>)</a:t>
            </a:r>
            <a:r>
              <a:rPr kumimoji="1" lang="en-US" altLang="ja-JP" baseline="-25000" dirty="0" smtClean="0">
                <a:solidFill>
                  <a:srgbClr val="FF0066"/>
                </a:solidFill>
              </a:rPr>
              <a:t>2</a:t>
            </a:r>
            <a:r>
              <a:rPr kumimoji="1" lang="en-US" altLang="ja-JP" dirty="0" smtClean="0">
                <a:solidFill>
                  <a:srgbClr val="FF0066"/>
                </a:solidFill>
              </a:rPr>
              <a:t> band</a:t>
            </a:r>
            <a:endParaRPr kumimoji="1" lang="ja-JP" altLang="en-US" baseline="-25000" dirty="0">
              <a:solidFill>
                <a:srgbClr val="FF0066"/>
              </a:solidFill>
            </a:endParaRPr>
          </a:p>
        </p:txBody>
      </p:sp>
      <p:sp>
        <p:nvSpPr>
          <p:cNvPr id="6" name="テキスト ボックス 5"/>
          <p:cNvSpPr txBox="1"/>
          <p:nvPr/>
        </p:nvSpPr>
        <p:spPr>
          <a:xfrm>
            <a:off x="7740352" y="1951672"/>
            <a:ext cx="1434239" cy="1477328"/>
          </a:xfrm>
          <a:prstGeom prst="rect">
            <a:avLst/>
          </a:prstGeom>
          <a:noFill/>
        </p:spPr>
        <p:txBody>
          <a:bodyPr wrap="none" rtlCol="0">
            <a:spAutoFit/>
          </a:bodyPr>
          <a:lstStyle/>
          <a:p>
            <a:r>
              <a:rPr kumimoji="1" lang="en-US" altLang="ja-JP" dirty="0" smtClean="0">
                <a:solidFill>
                  <a:srgbClr val="FF0000"/>
                </a:solidFill>
              </a:rPr>
              <a:t>300 K</a:t>
            </a:r>
          </a:p>
          <a:p>
            <a:r>
              <a:rPr kumimoji="1" lang="en-US" altLang="ja-JP" dirty="0" smtClean="0">
                <a:solidFill>
                  <a:srgbClr val="FF0000"/>
                </a:solidFill>
              </a:rPr>
              <a:t>375 nm</a:t>
            </a:r>
          </a:p>
          <a:p>
            <a:r>
              <a:rPr kumimoji="1" lang="en-US" altLang="ja-JP" dirty="0" smtClean="0"/>
              <a:t>11.6 mWcm</a:t>
            </a:r>
            <a:r>
              <a:rPr kumimoji="1" lang="en-US" altLang="ja-JP" baseline="30000" dirty="0" smtClean="0"/>
              <a:t>-2</a:t>
            </a:r>
          </a:p>
          <a:p>
            <a:r>
              <a:rPr kumimoji="1" lang="en-US" altLang="ja-JP" dirty="0" smtClean="0"/>
              <a:t>DC 2 V</a:t>
            </a:r>
          </a:p>
          <a:p>
            <a:r>
              <a:rPr lang="en-US" altLang="ja-JP" dirty="0" smtClean="0"/>
              <a:t>2-probe</a:t>
            </a:r>
            <a:endParaRPr kumimoji="1" lang="ja-JP" altLang="en-US" dirty="0"/>
          </a:p>
        </p:txBody>
      </p:sp>
      <p:sp>
        <p:nvSpPr>
          <p:cNvPr id="7" name="上矢印 6"/>
          <p:cNvSpPr/>
          <p:nvPr/>
        </p:nvSpPr>
        <p:spPr>
          <a:xfrm>
            <a:off x="2271749" y="3284984"/>
            <a:ext cx="226880" cy="3024336"/>
          </a:xfrm>
          <a:prstGeom prst="upArrow">
            <a:avLst/>
          </a:prstGeom>
          <a:solidFill>
            <a:srgbClr val="FFFF00">
              <a:alpha val="19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1926569" y="4821527"/>
            <a:ext cx="917239" cy="646331"/>
          </a:xfrm>
          <a:prstGeom prst="rect">
            <a:avLst/>
          </a:prstGeom>
          <a:solidFill>
            <a:srgbClr val="FFFF00"/>
          </a:solidFill>
        </p:spPr>
        <p:txBody>
          <a:bodyPr wrap="none" rtlCol="0">
            <a:spAutoFit/>
          </a:bodyPr>
          <a:lstStyle/>
          <a:p>
            <a:r>
              <a:rPr kumimoji="1" lang="en-US" altLang="ja-JP" dirty="0" smtClean="0"/>
              <a:t>375 nm</a:t>
            </a:r>
          </a:p>
          <a:p>
            <a:r>
              <a:rPr lang="en-US" altLang="ja-JP" dirty="0" smtClean="0"/>
              <a:t>(3.3 eV)</a:t>
            </a:r>
            <a:endParaRPr kumimoji="1" lang="ja-JP" altLang="en-US" dirty="0"/>
          </a:p>
        </p:txBody>
      </p:sp>
      <p:sp>
        <p:nvSpPr>
          <p:cNvPr id="9" name="テキスト ボックス 8"/>
          <p:cNvSpPr txBox="1"/>
          <p:nvPr/>
        </p:nvSpPr>
        <p:spPr>
          <a:xfrm>
            <a:off x="5364088" y="4499828"/>
            <a:ext cx="1944122" cy="369332"/>
          </a:xfrm>
          <a:prstGeom prst="rect">
            <a:avLst/>
          </a:prstGeom>
          <a:solidFill>
            <a:schemeClr val="bg1"/>
          </a:solidFill>
        </p:spPr>
        <p:txBody>
          <a:bodyPr wrap="none" rtlCol="0">
            <a:spAutoFit/>
          </a:bodyPr>
          <a:lstStyle/>
          <a:p>
            <a:r>
              <a:rPr kumimoji="1" lang="en-US" altLang="ja-JP" i="1" dirty="0" err="1" smtClean="0"/>
              <a:t>E</a:t>
            </a:r>
            <a:r>
              <a:rPr kumimoji="1" lang="en-US" altLang="ja-JP" baseline="-25000" dirty="0" err="1" smtClean="0"/>
              <a:t>a</a:t>
            </a:r>
            <a:r>
              <a:rPr kumimoji="1" lang="en-US" altLang="ja-JP" dirty="0" smtClean="0"/>
              <a:t> (dark) = 0.20 eV</a:t>
            </a:r>
            <a:endParaRPr kumimoji="1" lang="ja-JP" altLang="en-US" dirty="0"/>
          </a:p>
        </p:txBody>
      </p:sp>
      <p:sp>
        <p:nvSpPr>
          <p:cNvPr id="14" name="テキスト ボックス 13"/>
          <p:cNvSpPr txBox="1"/>
          <p:nvPr/>
        </p:nvSpPr>
        <p:spPr>
          <a:xfrm>
            <a:off x="7370758" y="5517232"/>
            <a:ext cx="1773242" cy="369332"/>
          </a:xfrm>
          <a:prstGeom prst="rect">
            <a:avLst/>
          </a:prstGeom>
          <a:solidFill>
            <a:schemeClr val="bg1"/>
          </a:solidFill>
          <a:ln>
            <a:noFill/>
          </a:ln>
        </p:spPr>
        <p:txBody>
          <a:bodyPr wrap="none" rtlCol="0">
            <a:spAutoFit/>
          </a:bodyPr>
          <a:lstStyle/>
          <a:p>
            <a:r>
              <a:rPr kumimoji="1" lang="en-US" altLang="ja-JP" i="1" dirty="0" err="1" smtClean="0">
                <a:solidFill>
                  <a:srgbClr val="FF0000"/>
                </a:solidFill>
              </a:rPr>
              <a:t>E</a:t>
            </a:r>
            <a:r>
              <a:rPr kumimoji="1" lang="en-US" altLang="ja-JP" baseline="-25000" dirty="0" err="1" smtClean="0">
                <a:solidFill>
                  <a:srgbClr val="FF0000"/>
                </a:solidFill>
              </a:rPr>
              <a:t>a</a:t>
            </a:r>
            <a:r>
              <a:rPr kumimoji="1" lang="en-US" altLang="ja-JP" dirty="0" smtClean="0">
                <a:solidFill>
                  <a:srgbClr val="FF0000"/>
                </a:solidFill>
              </a:rPr>
              <a:t> (UV) = 0.12 eV</a:t>
            </a:r>
            <a:endParaRPr kumimoji="1" lang="ja-JP" altLang="en-US" dirty="0">
              <a:solidFill>
                <a:srgbClr val="FF0000"/>
              </a:solidFill>
            </a:endParaRPr>
          </a:p>
        </p:txBody>
      </p:sp>
      <p:sp>
        <p:nvSpPr>
          <p:cNvPr id="10" name="角丸四角形 9"/>
          <p:cNvSpPr/>
          <p:nvPr/>
        </p:nvSpPr>
        <p:spPr>
          <a:xfrm rot="21362596">
            <a:off x="6588224" y="5189403"/>
            <a:ext cx="1008112" cy="26661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8" name="カギ線コネクタ 17"/>
          <p:cNvCxnSpPr/>
          <p:nvPr/>
        </p:nvCxnSpPr>
        <p:spPr>
          <a:xfrm flipV="1">
            <a:off x="3059832" y="1294405"/>
            <a:ext cx="321403" cy="184664"/>
          </a:xfrm>
          <a:prstGeom prst="bentConnector3">
            <a:avLst>
              <a:gd name="adj1" fmla="val 377"/>
            </a:avLst>
          </a:prstGeom>
          <a:ln w="28575">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30" name="カギ線コネクタ 29"/>
          <p:cNvCxnSpPr/>
          <p:nvPr/>
        </p:nvCxnSpPr>
        <p:spPr>
          <a:xfrm rot="16200000" flipH="1">
            <a:off x="3734295" y="1599836"/>
            <a:ext cx="359118" cy="344553"/>
          </a:xfrm>
          <a:prstGeom prst="bentConnector3">
            <a:avLst>
              <a:gd name="adj1" fmla="val -1255"/>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5129" name="直線矢印コネクタ 5128"/>
          <p:cNvCxnSpPr/>
          <p:nvPr/>
        </p:nvCxnSpPr>
        <p:spPr>
          <a:xfrm>
            <a:off x="5508104" y="1988840"/>
            <a:ext cx="0" cy="1584176"/>
          </a:xfrm>
          <a:prstGeom prst="straightConnector1">
            <a:avLst/>
          </a:prstGeom>
          <a:ln w="190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135" name="テキスト ボックス 5134"/>
          <p:cNvSpPr txBox="1"/>
          <p:nvPr/>
        </p:nvSpPr>
        <p:spPr>
          <a:xfrm>
            <a:off x="5436096" y="2500365"/>
            <a:ext cx="591829" cy="369332"/>
          </a:xfrm>
          <a:prstGeom prst="rect">
            <a:avLst/>
          </a:prstGeom>
          <a:solidFill>
            <a:srgbClr val="FFFF00">
              <a:alpha val="38000"/>
            </a:srgbClr>
          </a:solidFill>
          <a:ln>
            <a:noFill/>
          </a:ln>
        </p:spPr>
        <p:txBody>
          <a:bodyPr wrap="none" rtlCol="0">
            <a:spAutoFit/>
          </a:bodyPr>
          <a:lstStyle/>
          <a:p>
            <a:r>
              <a:rPr kumimoji="1" lang="en-US" altLang="ja-JP" dirty="0" smtClean="0">
                <a:solidFill>
                  <a:srgbClr val="FF0000"/>
                </a:solidFill>
              </a:rPr>
              <a:t>X 40</a:t>
            </a:r>
            <a:endParaRPr kumimoji="1" lang="ja-JP" altLang="en-US" dirty="0">
              <a:solidFill>
                <a:srgbClr val="FF0000"/>
              </a:solidFill>
            </a:endParaRPr>
          </a:p>
        </p:txBody>
      </p:sp>
      <p:sp>
        <p:nvSpPr>
          <p:cNvPr id="11" name="正方形/長方形 10"/>
          <p:cNvSpPr/>
          <p:nvPr/>
        </p:nvSpPr>
        <p:spPr>
          <a:xfrm>
            <a:off x="7812360" y="1988840"/>
            <a:ext cx="576064" cy="288032"/>
          </a:xfrm>
          <a:prstGeom prst="rect">
            <a:avLst/>
          </a:prstGeom>
          <a:solidFill>
            <a:srgbClr val="FFFF00">
              <a:alpha val="31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xmlns="" val="237181808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274638"/>
            <a:ext cx="9144000" cy="778098"/>
          </a:xfrm>
          <a:solidFill>
            <a:schemeClr val="accent2"/>
          </a:solidFill>
        </p:spPr>
        <p:txBody>
          <a:bodyPr/>
          <a:lstStyle/>
          <a:p>
            <a:r>
              <a:rPr lang="en-US" altLang="ja-JP" dirty="0" smtClean="0">
                <a:solidFill>
                  <a:schemeClr val="bg1"/>
                </a:solidFill>
              </a:rPr>
              <a:t>XPS &amp; UV-Vis-NIR Spectra</a:t>
            </a:r>
            <a:endParaRPr lang="ja-JP" altLang="en-US" dirty="0">
              <a:solidFill>
                <a:schemeClr val="bg1"/>
              </a:solidFill>
            </a:endParaRPr>
          </a:p>
        </p:txBody>
      </p:sp>
      <p:pic>
        <p:nvPicPr>
          <p:cNvPr id="5125"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076056" y="2068158"/>
            <a:ext cx="3633787" cy="221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テキスト ボックス 9"/>
          <p:cNvSpPr txBox="1"/>
          <p:nvPr/>
        </p:nvSpPr>
        <p:spPr>
          <a:xfrm>
            <a:off x="5731291" y="4509120"/>
            <a:ext cx="3017173" cy="923330"/>
          </a:xfrm>
          <a:prstGeom prst="rect">
            <a:avLst/>
          </a:prstGeom>
          <a:noFill/>
        </p:spPr>
        <p:txBody>
          <a:bodyPr wrap="none" rtlCol="0">
            <a:spAutoFit/>
          </a:bodyPr>
          <a:lstStyle/>
          <a:p>
            <a:r>
              <a:rPr kumimoji="1" lang="en-US" altLang="ja-JP" dirty="0" smtClean="0"/>
              <a:t>NMQ</a:t>
            </a:r>
            <a:r>
              <a:rPr lang="en-US" altLang="ja-JP" dirty="0" smtClean="0"/>
              <a:t>[Ni(</a:t>
            </a:r>
            <a:r>
              <a:rPr lang="en-US" altLang="ja-JP" dirty="0" err="1" smtClean="0"/>
              <a:t>dmit</a:t>
            </a:r>
            <a:r>
              <a:rPr lang="en-US" altLang="ja-JP" dirty="0" smtClean="0"/>
              <a:t>)</a:t>
            </a:r>
            <a:r>
              <a:rPr lang="en-US" altLang="ja-JP" baseline="-25000" dirty="0" smtClean="0"/>
              <a:t>2</a:t>
            </a:r>
            <a:r>
              <a:rPr lang="en-US" altLang="ja-JP" dirty="0" smtClean="0"/>
              <a:t>] (powder)</a:t>
            </a:r>
          </a:p>
          <a:p>
            <a:r>
              <a:rPr kumimoji="1" lang="en-US" altLang="ja-JP" dirty="0" smtClean="0">
                <a:solidFill>
                  <a:srgbClr val="FF0000"/>
                </a:solidFill>
              </a:rPr>
              <a:t>(C</a:t>
            </a:r>
            <a:r>
              <a:rPr kumimoji="1" lang="en-US" altLang="ja-JP" baseline="-25000" dirty="0" smtClean="0">
                <a:solidFill>
                  <a:srgbClr val="FF0000"/>
                </a:solidFill>
              </a:rPr>
              <a:t>4</a:t>
            </a:r>
            <a:r>
              <a:rPr kumimoji="1" lang="en-US" altLang="ja-JP" dirty="0" smtClean="0">
                <a:solidFill>
                  <a:srgbClr val="FF0000"/>
                </a:solidFill>
              </a:rPr>
              <a:t>H</a:t>
            </a:r>
            <a:r>
              <a:rPr kumimoji="1" lang="en-US" altLang="ja-JP" baseline="-25000" dirty="0" smtClean="0">
                <a:solidFill>
                  <a:srgbClr val="FF0000"/>
                </a:solidFill>
              </a:rPr>
              <a:t>9</a:t>
            </a:r>
            <a:r>
              <a:rPr kumimoji="1" lang="en-US" altLang="ja-JP" dirty="0" smtClean="0">
                <a:solidFill>
                  <a:srgbClr val="FF0000"/>
                </a:solidFill>
              </a:rPr>
              <a:t>)</a:t>
            </a:r>
            <a:r>
              <a:rPr kumimoji="1" lang="en-US" altLang="ja-JP" baseline="-25000" dirty="0" smtClean="0">
                <a:solidFill>
                  <a:srgbClr val="FF0000"/>
                </a:solidFill>
              </a:rPr>
              <a:t>4</a:t>
            </a:r>
            <a:r>
              <a:rPr kumimoji="1" lang="en-US" altLang="ja-JP" dirty="0" smtClean="0">
                <a:solidFill>
                  <a:srgbClr val="FF0000"/>
                </a:solidFill>
              </a:rPr>
              <a:t>N</a:t>
            </a:r>
            <a:r>
              <a:rPr lang="en-US" altLang="ja-JP" dirty="0" smtClean="0">
                <a:solidFill>
                  <a:srgbClr val="FF0000"/>
                </a:solidFill>
              </a:rPr>
              <a:t>[Ni(</a:t>
            </a:r>
            <a:r>
              <a:rPr lang="en-US" altLang="ja-JP" dirty="0" err="1" smtClean="0">
                <a:solidFill>
                  <a:srgbClr val="FF0000"/>
                </a:solidFill>
              </a:rPr>
              <a:t>dmit</a:t>
            </a:r>
            <a:r>
              <a:rPr lang="en-US" altLang="ja-JP" dirty="0" smtClean="0">
                <a:solidFill>
                  <a:srgbClr val="FF0000"/>
                </a:solidFill>
              </a:rPr>
              <a:t>)</a:t>
            </a:r>
            <a:r>
              <a:rPr lang="en-US" altLang="ja-JP" baseline="-25000" dirty="0" smtClean="0">
                <a:solidFill>
                  <a:srgbClr val="FF0000"/>
                </a:solidFill>
              </a:rPr>
              <a:t>2</a:t>
            </a:r>
            <a:r>
              <a:rPr lang="en-US" altLang="ja-JP" dirty="0" smtClean="0">
                <a:solidFill>
                  <a:srgbClr val="FF0000"/>
                </a:solidFill>
              </a:rPr>
              <a:t>] (in CH</a:t>
            </a:r>
            <a:r>
              <a:rPr lang="en-US" altLang="ja-JP" baseline="-25000" dirty="0" smtClean="0">
                <a:solidFill>
                  <a:srgbClr val="FF0000"/>
                </a:solidFill>
              </a:rPr>
              <a:t>3</a:t>
            </a:r>
            <a:r>
              <a:rPr lang="en-US" altLang="ja-JP" dirty="0" smtClean="0">
                <a:solidFill>
                  <a:srgbClr val="FF0000"/>
                </a:solidFill>
              </a:rPr>
              <a:t>CN)</a:t>
            </a:r>
          </a:p>
          <a:p>
            <a:r>
              <a:rPr kumimoji="1" lang="en-US" altLang="ja-JP" dirty="0" smtClean="0">
                <a:solidFill>
                  <a:srgbClr val="0066FF"/>
                </a:solidFill>
              </a:rPr>
              <a:t>NMQ·I </a:t>
            </a:r>
            <a:r>
              <a:rPr lang="en-US" altLang="ja-JP" dirty="0">
                <a:solidFill>
                  <a:srgbClr val="0066FF"/>
                </a:solidFill>
              </a:rPr>
              <a:t>(in CH</a:t>
            </a:r>
            <a:r>
              <a:rPr lang="en-US" altLang="ja-JP" baseline="-25000" dirty="0">
                <a:solidFill>
                  <a:srgbClr val="0066FF"/>
                </a:solidFill>
              </a:rPr>
              <a:t>3</a:t>
            </a:r>
            <a:r>
              <a:rPr lang="en-US" altLang="ja-JP" dirty="0">
                <a:solidFill>
                  <a:srgbClr val="0066FF"/>
                </a:solidFill>
              </a:rPr>
              <a:t>CN</a:t>
            </a:r>
            <a:r>
              <a:rPr lang="en-US" altLang="ja-JP" dirty="0" smtClean="0">
                <a:solidFill>
                  <a:srgbClr val="0066FF"/>
                </a:solidFill>
              </a:rPr>
              <a:t>)</a:t>
            </a:r>
            <a:endParaRPr lang="en-US" altLang="ja-JP" dirty="0">
              <a:solidFill>
                <a:srgbClr val="0066FF"/>
              </a:solidFill>
            </a:endParaRPr>
          </a:p>
        </p:txBody>
      </p:sp>
      <p:cxnSp>
        <p:nvCxnSpPr>
          <p:cNvPr id="12" name="直線コネクタ 11"/>
          <p:cNvCxnSpPr/>
          <p:nvPr/>
        </p:nvCxnSpPr>
        <p:spPr>
          <a:xfrm>
            <a:off x="5208938" y="4714386"/>
            <a:ext cx="44608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a:off x="5208938" y="4970785"/>
            <a:ext cx="446087"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a:off x="5208938" y="5229200"/>
            <a:ext cx="446087" cy="0"/>
          </a:xfrm>
          <a:prstGeom prst="line">
            <a:avLst/>
          </a:prstGeom>
          <a:ln w="19050">
            <a:solidFill>
              <a:srgbClr val="0066FF"/>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flipV="1">
            <a:off x="6107983" y="2132856"/>
            <a:ext cx="0" cy="1656184"/>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 name="円/楕円 2"/>
          <p:cNvSpPr/>
          <p:nvPr/>
        </p:nvSpPr>
        <p:spPr>
          <a:xfrm>
            <a:off x="5942004" y="2154052"/>
            <a:ext cx="346001" cy="318862"/>
          </a:xfrm>
          <a:prstGeom prst="ellipse">
            <a:avLst/>
          </a:prstGeom>
          <a:no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2371676" y="5631966"/>
            <a:ext cx="4886146" cy="523220"/>
          </a:xfrm>
          <a:prstGeom prst="rect">
            <a:avLst/>
          </a:prstGeom>
          <a:solidFill>
            <a:srgbClr val="FF0000"/>
          </a:solidFill>
        </p:spPr>
        <p:txBody>
          <a:bodyPr wrap="none" rtlCol="0">
            <a:spAutoFit/>
          </a:bodyPr>
          <a:lstStyle/>
          <a:p>
            <a:r>
              <a:rPr kumimoji="1" lang="en-US" altLang="ja-JP" sz="2800" dirty="0" smtClean="0">
                <a:solidFill>
                  <a:schemeClr val="bg1"/>
                </a:solidFill>
              </a:rPr>
              <a:t>CT between A-A (not C-A or C-C)</a:t>
            </a:r>
            <a:endParaRPr kumimoji="1" lang="ja-JP" altLang="en-US" sz="2800" dirty="0">
              <a:solidFill>
                <a:schemeClr val="bg1"/>
              </a:solidFill>
            </a:endParaRPr>
          </a:p>
        </p:txBody>
      </p:sp>
      <p:pic>
        <p:nvPicPr>
          <p:cNvPr id="16388"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5064" y="1099906"/>
            <a:ext cx="2271123" cy="288757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6389" name="Pictur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591321" y="1099906"/>
            <a:ext cx="2341661" cy="288757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 name="テキスト ボックス 10"/>
          <p:cNvSpPr txBox="1"/>
          <p:nvPr/>
        </p:nvSpPr>
        <p:spPr>
          <a:xfrm>
            <a:off x="523002" y="4855512"/>
            <a:ext cx="3258264" cy="707886"/>
          </a:xfrm>
          <a:prstGeom prst="rect">
            <a:avLst/>
          </a:prstGeom>
          <a:noFill/>
        </p:spPr>
        <p:txBody>
          <a:bodyPr wrap="none" rtlCol="0">
            <a:spAutoFit/>
          </a:bodyPr>
          <a:lstStyle/>
          <a:p>
            <a:pPr algn="ctr"/>
            <a:r>
              <a:rPr kumimoji="1" lang="en-US" altLang="ja-JP" sz="2000" dirty="0" smtClean="0"/>
              <a:t>XPS (Ni, S, </a:t>
            </a:r>
            <a:r>
              <a:rPr kumimoji="1" lang="en-US" altLang="ja-JP" sz="2000" i="1" dirty="0" smtClean="0"/>
              <a:t>E</a:t>
            </a:r>
            <a:r>
              <a:rPr kumimoji="1" lang="en-US" altLang="ja-JP" sz="2000" baseline="-25000" dirty="0" smtClean="0"/>
              <a:t>F</a:t>
            </a:r>
            <a:r>
              <a:rPr kumimoji="1" lang="en-US" altLang="ja-JP" sz="2000" dirty="0" smtClean="0"/>
              <a:t>) do NOT change</a:t>
            </a:r>
          </a:p>
          <a:p>
            <a:pPr algn="ctr"/>
            <a:r>
              <a:rPr lang="en-US" altLang="ja-JP" sz="2000" dirty="0" smtClean="0"/>
              <a:t>(under dark and UV)</a:t>
            </a:r>
            <a:endParaRPr kumimoji="1" lang="ja-JP" altLang="en-US" sz="2000" dirty="0"/>
          </a:p>
        </p:txBody>
      </p:sp>
      <p:sp>
        <p:nvSpPr>
          <p:cNvPr id="13" name="テキスト ボックス 12"/>
          <p:cNvSpPr txBox="1"/>
          <p:nvPr/>
        </p:nvSpPr>
        <p:spPr>
          <a:xfrm>
            <a:off x="1655811" y="1360615"/>
            <a:ext cx="670376" cy="600164"/>
          </a:xfrm>
          <a:prstGeom prst="rect">
            <a:avLst/>
          </a:prstGeom>
          <a:solidFill>
            <a:schemeClr val="bg1"/>
          </a:solidFill>
        </p:spPr>
        <p:txBody>
          <a:bodyPr wrap="none" rtlCol="0">
            <a:spAutoFit/>
          </a:bodyPr>
          <a:lstStyle/>
          <a:p>
            <a:r>
              <a:rPr kumimoji="1" lang="en-US" altLang="ja-JP" sz="2400" dirty="0" smtClean="0"/>
              <a:t>S 2s</a:t>
            </a:r>
          </a:p>
          <a:p>
            <a:endParaRPr kumimoji="1" lang="ja-JP" altLang="en-US" sz="900" dirty="0"/>
          </a:p>
        </p:txBody>
      </p:sp>
      <p:sp>
        <p:nvSpPr>
          <p:cNvPr id="68" name="テキスト ボックス 67"/>
          <p:cNvSpPr txBox="1"/>
          <p:nvPr/>
        </p:nvSpPr>
        <p:spPr>
          <a:xfrm>
            <a:off x="1547664" y="2684820"/>
            <a:ext cx="712054" cy="461665"/>
          </a:xfrm>
          <a:prstGeom prst="rect">
            <a:avLst/>
          </a:prstGeom>
          <a:solidFill>
            <a:schemeClr val="bg1"/>
          </a:solidFill>
        </p:spPr>
        <p:txBody>
          <a:bodyPr wrap="none" rtlCol="0">
            <a:spAutoFit/>
          </a:bodyPr>
          <a:lstStyle/>
          <a:p>
            <a:r>
              <a:rPr kumimoji="1" lang="en-US" altLang="ja-JP" sz="2400" dirty="0" smtClean="0"/>
              <a:t>S 2p</a:t>
            </a:r>
          </a:p>
        </p:txBody>
      </p:sp>
      <p:sp>
        <p:nvSpPr>
          <p:cNvPr id="15" name="角丸四角形 14"/>
          <p:cNvSpPr/>
          <p:nvPr/>
        </p:nvSpPr>
        <p:spPr>
          <a:xfrm>
            <a:off x="1655811" y="3146485"/>
            <a:ext cx="603907" cy="21050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テキスト ボックス 69"/>
          <p:cNvSpPr txBox="1"/>
          <p:nvPr/>
        </p:nvSpPr>
        <p:spPr>
          <a:xfrm>
            <a:off x="4211960" y="1222116"/>
            <a:ext cx="840295" cy="600164"/>
          </a:xfrm>
          <a:prstGeom prst="rect">
            <a:avLst/>
          </a:prstGeom>
          <a:solidFill>
            <a:schemeClr val="bg1"/>
          </a:solidFill>
        </p:spPr>
        <p:txBody>
          <a:bodyPr wrap="none" rtlCol="0">
            <a:spAutoFit/>
          </a:bodyPr>
          <a:lstStyle/>
          <a:p>
            <a:r>
              <a:rPr kumimoji="1" lang="en-US" altLang="ja-JP" sz="2400" dirty="0" smtClean="0"/>
              <a:t>Ni 2p</a:t>
            </a:r>
          </a:p>
          <a:p>
            <a:endParaRPr kumimoji="1" lang="ja-JP" altLang="en-US" sz="900" dirty="0"/>
          </a:p>
        </p:txBody>
      </p:sp>
      <p:sp>
        <p:nvSpPr>
          <p:cNvPr id="72" name="テキスト ボックス 71"/>
          <p:cNvSpPr txBox="1"/>
          <p:nvPr/>
        </p:nvSpPr>
        <p:spPr>
          <a:xfrm>
            <a:off x="4283968" y="2756828"/>
            <a:ext cx="649014" cy="461665"/>
          </a:xfrm>
          <a:prstGeom prst="rect">
            <a:avLst/>
          </a:prstGeom>
          <a:solidFill>
            <a:schemeClr val="bg1"/>
          </a:solidFill>
        </p:spPr>
        <p:txBody>
          <a:bodyPr wrap="square" rtlCol="0">
            <a:spAutoFit/>
          </a:bodyPr>
          <a:lstStyle/>
          <a:p>
            <a:r>
              <a:rPr kumimoji="1" lang="en-US" altLang="ja-JP" sz="2400" i="1" dirty="0" smtClean="0"/>
              <a:t>E</a:t>
            </a:r>
            <a:r>
              <a:rPr kumimoji="1" lang="en-US" altLang="ja-JP" sz="2400" baseline="-25000" dirty="0" smtClean="0"/>
              <a:t>F</a:t>
            </a:r>
            <a:endParaRPr kumimoji="1" lang="ja-JP" altLang="en-US" sz="2400" baseline="-25000" dirty="0"/>
          </a:p>
        </p:txBody>
      </p:sp>
      <p:grpSp>
        <p:nvGrpSpPr>
          <p:cNvPr id="28" name="グループ化 27"/>
          <p:cNvGrpSpPr/>
          <p:nvPr/>
        </p:nvGrpSpPr>
        <p:grpSpPr>
          <a:xfrm>
            <a:off x="395536" y="4162728"/>
            <a:ext cx="3701665" cy="692784"/>
            <a:chOff x="395536" y="5040472"/>
            <a:chExt cx="3701665" cy="692784"/>
          </a:xfrm>
        </p:grpSpPr>
        <p:cxnSp>
          <p:nvCxnSpPr>
            <p:cNvPr id="20" name="直線コネクタ 19"/>
            <p:cNvCxnSpPr/>
            <p:nvPr/>
          </p:nvCxnSpPr>
          <p:spPr>
            <a:xfrm>
              <a:off x="395536" y="5229200"/>
              <a:ext cx="57606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テキスト ボックス 26"/>
            <p:cNvSpPr txBox="1"/>
            <p:nvPr/>
          </p:nvSpPr>
          <p:spPr>
            <a:xfrm>
              <a:off x="1043608" y="5040472"/>
              <a:ext cx="3053593" cy="369332"/>
            </a:xfrm>
            <a:prstGeom prst="rect">
              <a:avLst/>
            </a:prstGeom>
            <a:noFill/>
          </p:spPr>
          <p:txBody>
            <a:bodyPr wrap="none" rtlCol="0">
              <a:spAutoFit/>
            </a:bodyPr>
            <a:lstStyle/>
            <a:p>
              <a:r>
                <a:rPr kumimoji="1" lang="en-US" altLang="ja-JP" dirty="0" smtClean="0">
                  <a:solidFill>
                    <a:srgbClr val="FF0000"/>
                  </a:solidFill>
                </a:rPr>
                <a:t>Under UV-irradiation (375 nm)</a:t>
              </a:r>
              <a:endParaRPr kumimoji="1" lang="ja-JP" altLang="en-US" dirty="0">
                <a:solidFill>
                  <a:srgbClr val="FF0000"/>
                </a:solidFill>
              </a:endParaRPr>
            </a:p>
          </p:txBody>
        </p:sp>
        <p:cxnSp>
          <p:nvCxnSpPr>
            <p:cNvPr id="75" name="直線コネクタ 74"/>
            <p:cNvCxnSpPr/>
            <p:nvPr/>
          </p:nvCxnSpPr>
          <p:spPr>
            <a:xfrm>
              <a:off x="395536" y="5552652"/>
              <a:ext cx="57606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0" name="テキスト ボックス 89"/>
            <p:cNvSpPr txBox="1"/>
            <p:nvPr/>
          </p:nvSpPr>
          <p:spPr>
            <a:xfrm>
              <a:off x="1043608" y="5363924"/>
              <a:ext cx="1241045" cy="369332"/>
            </a:xfrm>
            <a:prstGeom prst="rect">
              <a:avLst/>
            </a:prstGeom>
            <a:noFill/>
            <a:ln>
              <a:noFill/>
            </a:ln>
          </p:spPr>
          <p:txBody>
            <a:bodyPr wrap="none" rtlCol="0">
              <a:spAutoFit/>
            </a:bodyPr>
            <a:lstStyle/>
            <a:p>
              <a:r>
                <a:rPr kumimoji="1" lang="en-US" altLang="ja-JP" dirty="0" smtClean="0"/>
                <a:t>Under dark</a:t>
              </a:r>
              <a:endParaRPr kumimoji="1" lang="ja-JP" altLang="en-US" dirty="0"/>
            </a:p>
          </p:txBody>
        </p:sp>
      </p:grpSp>
      <p:sp>
        <p:nvSpPr>
          <p:cNvPr id="16" name="テキスト ボックス 15"/>
          <p:cNvSpPr txBox="1"/>
          <p:nvPr/>
        </p:nvSpPr>
        <p:spPr>
          <a:xfrm>
            <a:off x="5655025" y="1698826"/>
            <a:ext cx="1035861" cy="369332"/>
          </a:xfrm>
          <a:prstGeom prst="rect">
            <a:avLst/>
          </a:prstGeom>
          <a:solidFill>
            <a:srgbClr val="FFFF00"/>
          </a:solidFill>
        </p:spPr>
        <p:txBody>
          <a:bodyPr wrap="none" rtlCol="0">
            <a:spAutoFit/>
          </a:bodyPr>
          <a:lstStyle/>
          <a:p>
            <a:r>
              <a:rPr kumimoji="1" lang="en-US" altLang="ja-JP" dirty="0" smtClean="0"/>
              <a:t>(375 nm)</a:t>
            </a:r>
            <a:endParaRPr kumimoji="1" lang="ja-JP" altLang="en-US" dirty="0"/>
          </a:p>
        </p:txBody>
      </p:sp>
      <p:sp>
        <p:nvSpPr>
          <p:cNvPr id="4" name="テキスト ボックス 3"/>
          <p:cNvSpPr txBox="1"/>
          <p:nvPr/>
        </p:nvSpPr>
        <p:spPr>
          <a:xfrm>
            <a:off x="6288005" y="2730986"/>
            <a:ext cx="521297" cy="369332"/>
          </a:xfrm>
          <a:prstGeom prst="rect">
            <a:avLst/>
          </a:prstGeom>
          <a:noFill/>
        </p:spPr>
        <p:txBody>
          <a:bodyPr wrap="none" rtlCol="0">
            <a:spAutoFit/>
          </a:bodyPr>
          <a:lstStyle/>
          <a:p>
            <a:r>
              <a:rPr kumimoji="1" lang="en-US" altLang="ja-JP" dirty="0" smtClean="0">
                <a:solidFill>
                  <a:srgbClr val="FF0000"/>
                </a:solidFill>
              </a:rPr>
              <a:t>A-A</a:t>
            </a:r>
            <a:endParaRPr kumimoji="1" lang="ja-JP" altLang="en-US" dirty="0">
              <a:solidFill>
                <a:srgbClr val="FF0000"/>
              </a:solidFill>
            </a:endParaRPr>
          </a:p>
        </p:txBody>
      </p:sp>
      <p:sp>
        <p:nvSpPr>
          <p:cNvPr id="5" name="テキスト ボックス 4"/>
          <p:cNvSpPr txBox="1"/>
          <p:nvPr/>
        </p:nvSpPr>
        <p:spPr>
          <a:xfrm>
            <a:off x="6365985" y="1988840"/>
            <a:ext cx="511679" cy="369332"/>
          </a:xfrm>
          <a:prstGeom prst="rect">
            <a:avLst/>
          </a:prstGeom>
          <a:noFill/>
        </p:spPr>
        <p:txBody>
          <a:bodyPr wrap="none" rtlCol="0">
            <a:spAutoFit/>
          </a:bodyPr>
          <a:lstStyle/>
          <a:p>
            <a:r>
              <a:rPr kumimoji="1" lang="en-US" altLang="ja-JP" dirty="0" smtClean="0"/>
              <a:t>C-A</a:t>
            </a:r>
            <a:endParaRPr kumimoji="1" lang="ja-JP" altLang="en-US" dirty="0"/>
          </a:p>
        </p:txBody>
      </p:sp>
      <p:sp>
        <p:nvSpPr>
          <p:cNvPr id="6" name="テキスト ボックス 5"/>
          <p:cNvSpPr txBox="1"/>
          <p:nvPr/>
        </p:nvSpPr>
        <p:spPr>
          <a:xfrm>
            <a:off x="5690973" y="3281491"/>
            <a:ext cx="502061" cy="369332"/>
          </a:xfrm>
          <a:prstGeom prst="rect">
            <a:avLst/>
          </a:prstGeom>
          <a:noFill/>
        </p:spPr>
        <p:txBody>
          <a:bodyPr wrap="none" rtlCol="0">
            <a:spAutoFit/>
          </a:bodyPr>
          <a:lstStyle/>
          <a:p>
            <a:r>
              <a:rPr kumimoji="1" lang="en-US" altLang="ja-JP" dirty="0" smtClean="0">
                <a:solidFill>
                  <a:schemeClr val="accent5">
                    <a:lumMod val="50000"/>
                  </a:schemeClr>
                </a:solidFill>
              </a:rPr>
              <a:t>C-C</a:t>
            </a:r>
            <a:endParaRPr kumimoji="1" lang="ja-JP" altLang="en-US" dirty="0">
              <a:solidFill>
                <a:schemeClr val="accent5">
                  <a:lumMod val="50000"/>
                </a:schemeClr>
              </a:solidFill>
            </a:endParaRPr>
          </a:p>
        </p:txBody>
      </p:sp>
    </p:spTree>
    <p:extLst>
      <p:ext uri="{BB962C8B-B14F-4D97-AF65-F5344CB8AC3E}">
        <p14:creationId xmlns:p14="http://schemas.microsoft.com/office/powerpoint/2010/main" xmlns="" val="338325080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274638"/>
            <a:ext cx="9144000" cy="778098"/>
          </a:xfrm>
          <a:solidFill>
            <a:schemeClr val="accent2"/>
          </a:solidFill>
        </p:spPr>
        <p:txBody>
          <a:bodyPr>
            <a:normAutofit/>
          </a:bodyPr>
          <a:lstStyle/>
          <a:p>
            <a:r>
              <a:rPr lang="en-US" altLang="ja-JP" dirty="0" smtClean="0">
                <a:solidFill>
                  <a:schemeClr val="bg1"/>
                </a:solidFill>
              </a:rPr>
              <a:t>New contribution in PC</a:t>
            </a:r>
            <a:endParaRPr lang="ja-JP" altLang="en-US" dirty="0">
              <a:solidFill>
                <a:schemeClr val="bg1"/>
              </a:solidFill>
            </a:endParaRP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7504" y="1679606"/>
            <a:ext cx="3735387" cy="24177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mc:AlternateContent xmlns:mc="http://schemas.openxmlformats.org/markup-compatibility/2006">
        <mc:Choice xmlns:a14="http://schemas.microsoft.com/office/drawing/2010/main" xmlns="" Requires="a14">
          <p:sp>
            <p:nvSpPr>
              <p:cNvPr id="4" name="正方形/長方形 3"/>
              <p:cNvSpPr/>
              <p:nvPr/>
            </p:nvSpPr>
            <p:spPr>
              <a:xfrm>
                <a:off x="683568" y="4750414"/>
                <a:ext cx="2824619" cy="40677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ja-JP" altLang="ja-JP" i="1">
                              <a:latin typeface="Cambria Math"/>
                              <a:ea typeface="Cambria Math"/>
                            </a:rPr>
                          </m:ctrlPr>
                        </m:sSubPr>
                        <m:e>
                          <m:r>
                            <a:rPr lang="de-DE" altLang="ja-JP" b="1" i="1">
                              <a:effectLst/>
                              <a:latin typeface="Cambria Math"/>
                              <a:ea typeface="ＭＳ Ｐ明朝"/>
                              <a:cs typeface="Times New Roman"/>
                            </a:rPr>
                            <m:t>𝛔</m:t>
                          </m:r>
                        </m:e>
                        <m:sub>
                          <m:r>
                            <a:rPr lang="de-DE" altLang="ja-JP" b="1" i="1">
                              <a:effectLst/>
                              <a:latin typeface="Cambria Math"/>
                              <a:ea typeface="ＭＳ Ｐ明朝"/>
                              <a:cs typeface="Times New Roman"/>
                            </a:rPr>
                            <m:t>𝐬𝐪</m:t>
                          </m:r>
                        </m:sub>
                      </m:sSub>
                      <m:r>
                        <a:rPr lang="de-DE" altLang="ja-JP" b="1" i="1">
                          <a:effectLst/>
                          <a:latin typeface="Cambria Math"/>
                          <a:ea typeface="ＭＳ Ｐ明朝"/>
                          <a:cs typeface="Times New Roman"/>
                        </a:rPr>
                        <m:t>=</m:t>
                      </m:r>
                      <m:r>
                        <a:rPr lang="de-DE" altLang="ja-JP" b="1" i="1">
                          <a:effectLst/>
                          <a:latin typeface="Cambria Math"/>
                          <a:ea typeface="ＭＳ Ｐ明朝"/>
                          <a:cs typeface="Times New Roman"/>
                        </a:rPr>
                        <m:t>𝒂</m:t>
                      </m:r>
                      <m:r>
                        <a:rPr lang="de-DE" altLang="ja-JP" b="1" i="1">
                          <a:effectLst/>
                          <a:latin typeface="Cambria Math"/>
                          <a:ea typeface="ＭＳ Ｐ明朝"/>
                          <a:cs typeface="Times New Roman"/>
                        </a:rPr>
                        <m:t>+</m:t>
                      </m:r>
                      <m:r>
                        <a:rPr lang="de-DE" altLang="ja-JP" b="1" i="1" smtClean="0">
                          <a:solidFill>
                            <a:srgbClr val="FF0000"/>
                          </a:solidFill>
                          <a:effectLst/>
                          <a:latin typeface="Cambria Math"/>
                          <a:ea typeface="ＭＳ Ｐ明朝"/>
                          <a:cs typeface="Times New Roman"/>
                        </a:rPr>
                        <m:t>𝒃</m:t>
                      </m:r>
                      <m:r>
                        <a:rPr lang="de-DE" altLang="ja-JP" b="1" i="1">
                          <a:effectLst/>
                          <a:latin typeface="Cambria Math"/>
                          <a:ea typeface="ＭＳ Ｐ明朝"/>
                          <a:cs typeface="Times New Roman"/>
                        </a:rPr>
                        <m:t>𝑰</m:t>
                      </m:r>
                      <m:r>
                        <a:rPr lang="de-DE" altLang="ja-JP" b="1" i="1">
                          <a:effectLst/>
                          <a:latin typeface="Cambria Math"/>
                          <a:ea typeface="ＭＳ Ｐ明朝"/>
                          <a:cs typeface="Times New Roman"/>
                        </a:rPr>
                        <m:t>+</m:t>
                      </m:r>
                      <m:r>
                        <a:rPr lang="de-DE" altLang="ja-JP" b="1" i="1" smtClean="0">
                          <a:solidFill>
                            <a:srgbClr val="7030A0"/>
                          </a:solidFill>
                          <a:effectLst/>
                          <a:latin typeface="Cambria Math"/>
                          <a:ea typeface="ＭＳ Ｐ明朝"/>
                          <a:cs typeface="Times New Roman"/>
                        </a:rPr>
                        <m:t>𝒄</m:t>
                      </m:r>
                      <m:sSup>
                        <m:sSupPr>
                          <m:ctrlPr>
                            <a:rPr lang="ja-JP" altLang="ja-JP" i="1">
                              <a:effectLst/>
                              <a:latin typeface="Cambria Math"/>
                              <a:ea typeface="Cambria Math"/>
                            </a:rPr>
                          </m:ctrlPr>
                        </m:sSupPr>
                        <m:e>
                          <m:r>
                            <a:rPr lang="de-DE" altLang="ja-JP" b="1" i="1">
                              <a:effectLst/>
                              <a:latin typeface="Cambria Math"/>
                              <a:ea typeface="ＭＳ Ｐ明朝"/>
                              <a:cs typeface="Times New Roman"/>
                            </a:rPr>
                            <m:t>𝑰</m:t>
                          </m:r>
                        </m:e>
                        <m:sup>
                          <m:r>
                            <a:rPr lang="de-DE" altLang="ja-JP" b="1" i="1">
                              <a:effectLst/>
                              <a:latin typeface="Cambria Math"/>
                              <a:ea typeface="ＭＳ Ｐ明朝"/>
                              <a:cs typeface="Times New Roman"/>
                            </a:rPr>
                            <m:t>𝟐</m:t>
                          </m:r>
                        </m:sup>
                      </m:sSup>
                      <m:r>
                        <a:rPr lang="de-DE" altLang="ja-JP" b="1" i="1">
                          <a:effectLst/>
                          <a:latin typeface="Cambria Math"/>
                          <a:ea typeface="ＭＳ Ｐ明朝"/>
                          <a:cs typeface="Times New Roman"/>
                        </a:rPr>
                        <m:t>+ </m:t>
                      </m:r>
                      <m:r>
                        <a:rPr lang="de-DE" altLang="ja-JP" b="1" i="1" smtClean="0">
                          <a:solidFill>
                            <a:srgbClr val="009900"/>
                          </a:solidFill>
                          <a:effectLst/>
                          <a:latin typeface="Cambria Math"/>
                          <a:ea typeface="ＭＳ Ｐ明朝"/>
                          <a:cs typeface="Times New Roman"/>
                        </a:rPr>
                        <m:t>𝒅</m:t>
                      </m:r>
                      <m:sSup>
                        <m:sSupPr>
                          <m:ctrlPr>
                            <a:rPr lang="ja-JP" altLang="ja-JP" i="1">
                              <a:effectLst/>
                              <a:latin typeface="Cambria Math"/>
                              <a:ea typeface="Cambria Math"/>
                            </a:rPr>
                          </m:ctrlPr>
                        </m:sSupPr>
                        <m:e>
                          <m:r>
                            <a:rPr lang="de-DE" altLang="ja-JP" b="1" i="1">
                              <a:effectLst/>
                              <a:latin typeface="Cambria Math"/>
                              <a:ea typeface="ＭＳ Ｐ明朝"/>
                              <a:cs typeface="Times New Roman"/>
                            </a:rPr>
                            <m:t>𝑰</m:t>
                          </m:r>
                        </m:e>
                        <m:sup>
                          <m:r>
                            <a:rPr lang="de-DE" altLang="ja-JP" b="1" i="1">
                              <a:effectLst/>
                              <a:latin typeface="Cambria Math"/>
                              <a:ea typeface="ＭＳ Ｐ明朝"/>
                              <a:cs typeface="Times New Roman"/>
                            </a:rPr>
                            <m:t>𝟑</m:t>
                          </m:r>
                        </m:sup>
                      </m:sSup>
                    </m:oMath>
                  </m:oMathPara>
                </a14:m>
                <a:endParaRPr lang="ja-JP" altLang="en-US" dirty="0"/>
              </a:p>
            </p:txBody>
          </p:sp>
        </mc:Choice>
        <mc:Fallback>
          <p:sp>
            <p:nvSpPr>
              <p:cNvPr id="4" name="正方形/長方形 3"/>
              <p:cNvSpPr>
                <a:spLocks noRot="1" noChangeAspect="1" noMove="1" noResize="1" noEditPoints="1" noAdjustHandles="1" noChangeArrowheads="1" noChangeShapeType="1" noTextEdit="1"/>
              </p:cNvSpPr>
              <p:nvPr/>
            </p:nvSpPr>
            <p:spPr>
              <a:xfrm>
                <a:off x="683568" y="4750414"/>
                <a:ext cx="2824619" cy="406778"/>
              </a:xfrm>
              <a:prstGeom prst="rect">
                <a:avLst/>
              </a:prstGeom>
              <a:blipFill rotWithShape="1">
                <a:blip r:embed="rId4"/>
                <a:stretch>
                  <a:fillRect b="-4478"/>
                </a:stretch>
              </a:blipFill>
            </p:spPr>
            <p:txBody>
              <a:bodyPr/>
              <a:lstStyle/>
              <a:p>
                <a:r>
                  <a:rPr lang="ja-JP" altLang="en-US">
                    <a:noFill/>
                  </a:rPr>
                  <a:t> </a:t>
                </a:r>
              </a:p>
            </p:txBody>
          </p:sp>
        </mc:Fallback>
      </mc:AlternateContent>
      <p:sp>
        <p:nvSpPr>
          <p:cNvPr id="5" name="下矢印 4"/>
          <p:cNvSpPr/>
          <p:nvPr/>
        </p:nvSpPr>
        <p:spPr>
          <a:xfrm>
            <a:off x="2095877" y="4293096"/>
            <a:ext cx="315883" cy="3598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0" name="グループ化 9"/>
          <p:cNvGrpSpPr/>
          <p:nvPr/>
        </p:nvGrpSpPr>
        <p:grpSpPr>
          <a:xfrm>
            <a:off x="1018225" y="5291916"/>
            <a:ext cx="817471" cy="513348"/>
            <a:chOff x="755576" y="5949280"/>
            <a:chExt cx="817471" cy="513348"/>
          </a:xfrm>
        </p:grpSpPr>
        <p:sp>
          <p:nvSpPr>
            <p:cNvPr id="3" name="テキスト ボックス 2"/>
            <p:cNvSpPr txBox="1"/>
            <p:nvPr/>
          </p:nvSpPr>
          <p:spPr>
            <a:xfrm>
              <a:off x="971600" y="6093296"/>
              <a:ext cx="601447" cy="369332"/>
            </a:xfrm>
            <a:prstGeom prst="rect">
              <a:avLst/>
            </a:prstGeom>
            <a:noFill/>
          </p:spPr>
          <p:txBody>
            <a:bodyPr wrap="none" rtlCol="0">
              <a:spAutoFit/>
            </a:bodyPr>
            <a:lstStyle/>
            <a:p>
              <a:r>
                <a:rPr kumimoji="1" lang="en-US" altLang="ja-JP" dirty="0" smtClean="0"/>
                <a:t>dark</a:t>
              </a:r>
              <a:endParaRPr kumimoji="1" lang="ja-JP" altLang="en-US" dirty="0"/>
            </a:p>
          </p:txBody>
        </p:sp>
        <p:sp>
          <p:nvSpPr>
            <p:cNvPr id="6" name="テキスト ボックス 5"/>
            <p:cNvSpPr txBox="1"/>
            <p:nvPr/>
          </p:nvSpPr>
          <p:spPr>
            <a:xfrm>
              <a:off x="755576" y="5949280"/>
              <a:ext cx="370614" cy="461665"/>
            </a:xfrm>
            <a:prstGeom prst="rect">
              <a:avLst/>
            </a:prstGeom>
            <a:noFill/>
          </p:spPr>
          <p:txBody>
            <a:bodyPr wrap="none" rtlCol="0">
              <a:spAutoFit/>
            </a:bodyPr>
            <a:lstStyle/>
            <a:p>
              <a:r>
                <a:rPr kumimoji="1" lang="en-US" altLang="ja-JP" sz="2400" i="1" dirty="0" smtClean="0">
                  <a:latin typeface="Symbol" panose="05050102010706020507" pitchFamily="18" charset="2"/>
                </a:rPr>
                <a:t>s</a:t>
              </a:r>
              <a:endParaRPr kumimoji="1" lang="ja-JP" altLang="en-US" sz="2400" i="1" dirty="0">
                <a:latin typeface="Symbol" panose="05050102010706020507" pitchFamily="18" charset="2"/>
              </a:endParaRPr>
            </a:p>
          </p:txBody>
        </p:sp>
      </p:grpSp>
      <p:cxnSp>
        <p:nvCxnSpPr>
          <p:cNvPr id="9" name="直線コネクタ 8"/>
          <p:cNvCxnSpPr/>
          <p:nvPr/>
        </p:nvCxnSpPr>
        <p:spPr>
          <a:xfrm>
            <a:off x="1441152" y="5093810"/>
            <a:ext cx="14401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矢印コネクタ 11"/>
          <p:cNvCxnSpPr/>
          <p:nvPr/>
        </p:nvCxnSpPr>
        <p:spPr>
          <a:xfrm flipH="1">
            <a:off x="1486752" y="5116508"/>
            <a:ext cx="24812" cy="35081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a:off x="1831181" y="5085184"/>
            <a:ext cx="264697" cy="0"/>
          </a:xfrm>
          <a:prstGeom prst="line">
            <a:avLst/>
          </a:prstGeom>
          <a:ln w="28575">
            <a:solidFill>
              <a:srgbClr val="FF0066"/>
            </a:solidFill>
          </a:ln>
        </p:spPr>
        <p:style>
          <a:lnRef idx="1">
            <a:schemeClr val="accent1"/>
          </a:lnRef>
          <a:fillRef idx="0">
            <a:schemeClr val="accent1"/>
          </a:fillRef>
          <a:effectRef idx="0">
            <a:schemeClr val="accent1"/>
          </a:effectRef>
          <a:fontRef idx="minor">
            <a:schemeClr val="tx1"/>
          </a:fontRef>
        </p:style>
      </p:cxnSp>
      <p:cxnSp>
        <p:nvCxnSpPr>
          <p:cNvPr id="21" name="直線矢印コネクタ 20"/>
          <p:cNvCxnSpPr/>
          <p:nvPr/>
        </p:nvCxnSpPr>
        <p:spPr>
          <a:xfrm flipH="1">
            <a:off x="1951123" y="5098039"/>
            <a:ext cx="24812" cy="779233"/>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grpSp>
        <p:nvGrpSpPr>
          <p:cNvPr id="23" name="グループ化 22"/>
          <p:cNvGrpSpPr/>
          <p:nvPr/>
        </p:nvGrpSpPr>
        <p:grpSpPr>
          <a:xfrm>
            <a:off x="1547664" y="5733256"/>
            <a:ext cx="1035159" cy="513348"/>
            <a:chOff x="755576" y="5949280"/>
            <a:chExt cx="1035159" cy="513348"/>
          </a:xfrm>
        </p:grpSpPr>
        <p:sp>
          <p:nvSpPr>
            <p:cNvPr id="24" name="テキスト ボックス 23"/>
            <p:cNvSpPr txBox="1"/>
            <p:nvPr/>
          </p:nvSpPr>
          <p:spPr>
            <a:xfrm>
              <a:off x="971600" y="6093296"/>
              <a:ext cx="819135" cy="369332"/>
            </a:xfrm>
            <a:prstGeom prst="rect">
              <a:avLst/>
            </a:prstGeom>
            <a:noFill/>
          </p:spPr>
          <p:txBody>
            <a:bodyPr wrap="none" rtlCol="0">
              <a:spAutoFit/>
            </a:bodyPr>
            <a:lstStyle/>
            <a:p>
              <a:r>
                <a:rPr kumimoji="1" lang="en-US" altLang="ja-JP" dirty="0" err="1" smtClean="0">
                  <a:solidFill>
                    <a:srgbClr val="FF0000"/>
                  </a:solidFill>
                </a:rPr>
                <a:t>Ph</a:t>
              </a:r>
              <a:r>
                <a:rPr kumimoji="1" lang="en-US" altLang="ja-JP" dirty="0" smtClean="0">
                  <a:solidFill>
                    <a:srgbClr val="FF0000"/>
                  </a:solidFill>
                </a:rPr>
                <a:t>, </a:t>
              </a:r>
              <a:r>
                <a:rPr kumimoji="1" lang="en-US" altLang="ja-JP" dirty="0" err="1" smtClean="0">
                  <a:solidFill>
                    <a:srgbClr val="FF0000"/>
                  </a:solidFill>
                </a:rPr>
                <a:t>std</a:t>
              </a:r>
              <a:endParaRPr kumimoji="1" lang="ja-JP" altLang="en-US" dirty="0">
                <a:solidFill>
                  <a:srgbClr val="FF0000"/>
                </a:solidFill>
              </a:endParaRPr>
            </a:p>
          </p:txBody>
        </p:sp>
        <p:sp>
          <p:nvSpPr>
            <p:cNvPr id="25" name="テキスト ボックス 24"/>
            <p:cNvSpPr txBox="1"/>
            <p:nvPr/>
          </p:nvSpPr>
          <p:spPr>
            <a:xfrm>
              <a:off x="755576" y="5949280"/>
              <a:ext cx="370614" cy="461665"/>
            </a:xfrm>
            <a:prstGeom prst="rect">
              <a:avLst/>
            </a:prstGeom>
            <a:noFill/>
          </p:spPr>
          <p:txBody>
            <a:bodyPr wrap="none" rtlCol="0">
              <a:spAutoFit/>
            </a:bodyPr>
            <a:lstStyle/>
            <a:p>
              <a:r>
                <a:rPr kumimoji="1" lang="en-US" altLang="ja-JP" sz="2400" i="1" dirty="0" smtClean="0">
                  <a:solidFill>
                    <a:srgbClr val="FF0000"/>
                  </a:solidFill>
                  <a:latin typeface="Symbol" panose="05050102010706020507" pitchFamily="18" charset="2"/>
                </a:rPr>
                <a:t>s</a:t>
              </a:r>
              <a:endParaRPr kumimoji="1" lang="ja-JP" altLang="en-US" sz="2400" i="1" dirty="0">
                <a:solidFill>
                  <a:srgbClr val="FF0000"/>
                </a:solidFill>
                <a:latin typeface="Symbol" panose="05050102010706020507" pitchFamily="18" charset="2"/>
              </a:endParaRPr>
            </a:p>
          </p:txBody>
        </p:sp>
      </p:grpSp>
      <p:cxnSp>
        <p:nvCxnSpPr>
          <p:cNvPr id="26" name="直線コネクタ 25"/>
          <p:cNvCxnSpPr/>
          <p:nvPr/>
        </p:nvCxnSpPr>
        <p:spPr>
          <a:xfrm>
            <a:off x="2339752" y="5085184"/>
            <a:ext cx="936104" cy="0"/>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nvGrpSpPr>
          <p:cNvPr id="30" name="グループ化 29"/>
          <p:cNvGrpSpPr/>
          <p:nvPr/>
        </p:nvGrpSpPr>
        <p:grpSpPr>
          <a:xfrm>
            <a:off x="2281267" y="5412372"/>
            <a:ext cx="1152947" cy="513348"/>
            <a:chOff x="755576" y="5949280"/>
            <a:chExt cx="1152947" cy="513348"/>
          </a:xfrm>
        </p:grpSpPr>
        <p:sp>
          <p:nvSpPr>
            <p:cNvPr id="31" name="テキスト ボックス 30"/>
            <p:cNvSpPr txBox="1"/>
            <p:nvPr/>
          </p:nvSpPr>
          <p:spPr>
            <a:xfrm>
              <a:off x="971600" y="6093296"/>
              <a:ext cx="936923" cy="369332"/>
            </a:xfrm>
            <a:prstGeom prst="rect">
              <a:avLst/>
            </a:prstGeom>
            <a:noFill/>
          </p:spPr>
          <p:txBody>
            <a:bodyPr wrap="none" rtlCol="0">
              <a:spAutoFit/>
            </a:bodyPr>
            <a:lstStyle/>
            <a:p>
              <a:r>
                <a:rPr kumimoji="1" lang="en-US" altLang="ja-JP" dirty="0" err="1" smtClean="0"/>
                <a:t>Ph</a:t>
              </a:r>
              <a:r>
                <a:rPr kumimoji="1" lang="en-US" altLang="ja-JP" dirty="0" smtClean="0"/>
                <a:t>, new</a:t>
              </a:r>
              <a:endParaRPr kumimoji="1" lang="ja-JP" altLang="en-US" dirty="0"/>
            </a:p>
          </p:txBody>
        </p:sp>
        <p:sp>
          <p:nvSpPr>
            <p:cNvPr id="32" name="テキスト ボックス 31"/>
            <p:cNvSpPr txBox="1"/>
            <p:nvPr/>
          </p:nvSpPr>
          <p:spPr>
            <a:xfrm>
              <a:off x="755576" y="5949280"/>
              <a:ext cx="370614" cy="461665"/>
            </a:xfrm>
            <a:prstGeom prst="rect">
              <a:avLst/>
            </a:prstGeom>
            <a:noFill/>
          </p:spPr>
          <p:txBody>
            <a:bodyPr wrap="none" rtlCol="0">
              <a:spAutoFit/>
            </a:bodyPr>
            <a:lstStyle/>
            <a:p>
              <a:r>
                <a:rPr kumimoji="1" lang="en-US" altLang="ja-JP" sz="2400" i="1" dirty="0" smtClean="0">
                  <a:latin typeface="Symbol" panose="05050102010706020507" pitchFamily="18" charset="2"/>
                </a:rPr>
                <a:t>s</a:t>
              </a:r>
              <a:endParaRPr kumimoji="1" lang="ja-JP" altLang="en-US" sz="2400" i="1" dirty="0">
                <a:latin typeface="Symbol" panose="05050102010706020507" pitchFamily="18" charset="2"/>
              </a:endParaRPr>
            </a:p>
          </p:txBody>
        </p:sp>
      </p:grpSp>
      <p:cxnSp>
        <p:nvCxnSpPr>
          <p:cNvPr id="33" name="直線矢印コネクタ 32"/>
          <p:cNvCxnSpPr/>
          <p:nvPr/>
        </p:nvCxnSpPr>
        <p:spPr>
          <a:xfrm flipH="1">
            <a:off x="2782992" y="5103727"/>
            <a:ext cx="24812" cy="35081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6147" name="Picture 3"/>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208061" y="1817029"/>
            <a:ext cx="4719632" cy="49521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右矢印 6"/>
          <p:cNvSpPr/>
          <p:nvPr/>
        </p:nvSpPr>
        <p:spPr>
          <a:xfrm rot="-1680000">
            <a:off x="3543681" y="4409436"/>
            <a:ext cx="869562" cy="2729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右矢印 16"/>
          <p:cNvSpPr/>
          <p:nvPr/>
        </p:nvSpPr>
        <p:spPr>
          <a:xfrm rot="1680000" flipV="1">
            <a:off x="3545236" y="5170064"/>
            <a:ext cx="869562" cy="2729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5" name="グループ化 34"/>
          <p:cNvGrpSpPr/>
          <p:nvPr/>
        </p:nvGrpSpPr>
        <p:grpSpPr>
          <a:xfrm>
            <a:off x="7884368" y="5579948"/>
            <a:ext cx="817471" cy="513348"/>
            <a:chOff x="755576" y="5949280"/>
            <a:chExt cx="817471" cy="513348"/>
          </a:xfrm>
        </p:grpSpPr>
        <p:sp>
          <p:nvSpPr>
            <p:cNvPr id="37" name="テキスト ボックス 36"/>
            <p:cNvSpPr txBox="1"/>
            <p:nvPr/>
          </p:nvSpPr>
          <p:spPr>
            <a:xfrm>
              <a:off x="971600" y="6093296"/>
              <a:ext cx="601447" cy="369332"/>
            </a:xfrm>
            <a:prstGeom prst="rect">
              <a:avLst/>
            </a:prstGeom>
            <a:noFill/>
          </p:spPr>
          <p:txBody>
            <a:bodyPr wrap="none" rtlCol="0">
              <a:spAutoFit/>
            </a:bodyPr>
            <a:lstStyle/>
            <a:p>
              <a:r>
                <a:rPr kumimoji="1" lang="en-US" altLang="ja-JP" dirty="0" smtClean="0"/>
                <a:t>dark</a:t>
              </a:r>
              <a:endParaRPr kumimoji="1" lang="ja-JP" altLang="en-US" dirty="0"/>
            </a:p>
          </p:txBody>
        </p:sp>
        <p:sp>
          <p:nvSpPr>
            <p:cNvPr id="39" name="テキスト ボックス 38"/>
            <p:cNvSpPr txBox="1"/>
            <p:nvPr/>
          </p:nvSpPr>
          <p:spPr>
            <a:xfrm>
              <a:off x="755576" y="5949280"/>
              <a:ext cx="370614" cy="461665"/>
            </a:xfrm>
            <a:prstGeom prst="rect">
              <a:avLst/>
            </a:prstGeom>
            <a:noFill/>
          </p:spPr>
          <p:txBody>
            <a:bodyPr wrap="none" rtlCol="0">
              <a:spAutoFit/>
            </a:bodyPr>
            <a:lstStyle/>
            <a:p>
              <a:r>
                <a:rPr kumimoji="1" lang="en-US" altLang="ja-JP" sz="2400" i="1" dirty="0" smtClean="0">
                  <a:latin typeface="Symbol" panose="05050102010706020507" pitchFamily="18" charset="2"/>
                </a:rPr>
                <a:t>s</a:t>
              </a:r>
              <a:endParaRPr kumimoji="1" lang="ja-JP" altLang="en-US" sz="2400" i="1" dirty="0">
                <a:latin typeface="Symbol" panose="05050102010706020507" pitchFamily="18" charset="2"/>
              </a:endParaRPr>
            </a:p>
          </p:txBody>
        </p:sp>
      </p:grpSp>
      <p:grpSp>
        <p:nvGrpSpPr>
          <p:cNvPr id="40" name="グループ化 39"/>
          <p:cNvGrpSpPr/>
          <p:nvPr/>
        </p:nvGrpSpPr>
        <p:grpSpPr>
          <a:xfrm>
            <a:off x="7875544" y="5009400"/>
            <a:ext cx="1035159" cy="513348"/>
            <a:chOff x="755576" y="5949280"/>
            <a:chExt cx="1035159" cy="513348"/>
          </a:xfrm>
        </p:grpSpPr>
        <p:sp>
          <p:nvSpPr>
            <p:cNvPr id="42" name="テキスト ボックス 41"/>
            <p:cNvSpPr txBox="1"/>
            <p:nvPr/>
          </p:nvSpPr>
          <p:spPr>
            <a:xfrm>
              <a:off x="971600" y="6093296"/>
              <a:ext cx="819135" cy="369332"/>
            </a:xfrm>
            <a:prstGeom prst="rect">
              <a:avLst/>
            </a:prstGeom>
            <a:noFill/>
          </p:spPr>
          <p:txBody>
            <a:bodyPr wrap="none" rtlCol="0">
              <a:spAutoFit/>
            </a:bodyPr>
            <a:lstStyle/>
            <a:p>
              <a:r>
                <a:rPr kumimoji="1" lang="en-US" altLang="ja-JP" dirty="0" err="1" smtClean="0">
                  <a:solidFill>
                    <a:srgbClr val="FF0000"/>
                  </a:solidFill>
                </a:rPr>
                <a:t>Ph</a:t>
              </a:r>
              <a:r>
                <a:rPr kumimoji="1" lang="en-US" altLang="ja-JP" dirty="0" smtClean="0">
                  <a:solidFill>
                    <a:srgbClr val="FF0000"/>
                  </a:solidFill>
                </a:rPr>
                <a:t>, </a:t>
              </a:r>
              <a:r>
                <a:rPr kumimoji="1" lang="en-US" altLang="ja-JP" dirty="0" err="1" smtClean="0">
                  <a:solidFill>
                    <a:srgbClr val="FF0000"/>
                  </a:solidFill>
                </a:rPr>
                <a:t>std</a:t>
              </a:r>
              <a:endParaRPr kumimoji="1" lang="ja-JP" altLang="en-US" dirty="0">
                <a:solidFill>
                  <a:srgbClr val="FF0000"/>
                </a:solidFill>
              </a:endParaRPr>
            </a:p>
          </p:txBody>
        </p:sp>
        <p:sp>
          <p:nvSpPr>
            <p:cNvPr id="43" name="テキスト ボックス 42"/>
            <p:cNvSpPr txBox="1"/>
            <p:nvPr/>
          </p:nvSpPr>
          <p:spPr>
            <a:xfrm>
              <a:off x="755576" y="5949280"/>
              <a:ext cx="370614" cy="461665"/>
            </a:xfrm>
            <a:prstGeom prst="rect">
              <a:avLst/>
            </a:prstGeom>
            <a:noFill/>
          </p:spPr>
          <p:txBody>
            <a:bodyPr wrap="none" rtlCol="0">
              <a:spAutoFit/>
            </a:bodyPr>
            <a:lstStyle/>
            <a:p>
              <a:r>
                <a:rPr kumimoji="1" lang="en-US" altLang="ja-JP" sz="2400" i="1" dirty="0" smtClean="0">
                  <a:solidFill>
                    <a:srgbClr val="FF0000"/>
                  </a:solidFill>
                  <a:latin typeface="Symbol" panose="05050102010706020507" pitchFamily="18" charset="2"/>
                </a:rPr>
                <a:t>s</a:t>
              </a:r>
              <a:endParaRPr kumimoji="1" lang="ja-JP" altLang="en-US" sz="2400" i="1" dirty="0">
                <a:solidFill>
                  <a:srgbClr val="FF0000"/>
                </a:solidFill>
                <a:latin typeface="Symbol" panose="05050102010706020507" pitchFamily="18" charset="2"/>
              </a:endParaRPr>
            </a:p>
          </p:txBody>
        </p:sp>
      </p:grpSp>
      <p:grpSp>
        <p:nvGrpSpPr>
          <p:cNvPr id="44" name="グループ化 43"/>
          <p:cNvGrpSpPr/>
          <p:nvPr/>
        </p:nvGrpSpPr>
        <p:grpSpPr>
          <a:xfrm>
            <a:off x="7875544" y="4538553"/>
            <a:ext cx="1152947" cy="513348"/>
            <a:chOff x="755576" y="5949280"/>
            <a:chExt cx="1152947" cy="513348"/>
          </a:xfrm>
        </p:grpSpPr>
        <p:sp>
          <p:nvSpPr>
            <p:cNvPr id="45" name="テキスト ボックス 44"/>
            <p:cNvSpPr txBox="1"/>
            <p:nvPr/>
          </p:nvSpPr>
          <p:spPr>
            <a:xfrm>
              <a:off x="971600" y="6093296"/>
              <a:ext cx="936923" cy="369332"/>
            </a:xfrm>
            <a:prstGeom prst="rect">
              <a:avLst/>
            </a:prstGeom>
            <a:noFill/>
          </p:spPr>
          <p:txBody>
            <a:bodyPr wrap="none" rtlCol="0">
              <a:spAutoFit/>
            </a:bodyPr>
            <a:lstStyle/>
            <a:p>
              <a:r>
                <a:rPr kumimoji="1" lang="en-US" altLang="ja-JP" dirty="0" err="1" smtClean="0">
                  <a:solidFill>
                    <a:srgbClr val="009900"/>
                  </a:solidFill>
                </a:rPr>
                <a:t>Ph</a:t>
              </a:r>
              <a:r>
                <a:rPr kumimoji="1" lang="en-US" altLang="ja-JP" dirty="0" smtClean="0">
                  <a:solidFill>
                    <a:srgbClr val="009900"/>
                  </a:solidFill>
                </a:rPr>
                <a:t>, new</a:t>
              </a:r>
              <a:endParaRPr kumimoji="1" lang="ja-JP" altLang="en-US" dirty="0">
                <a:solidFill>
                  <a:srgbClr val="009900"/>
                </a:solidFill>
              </a:endParaRPr>
            </a:p>
          </p:txBody>
        </p:sp>
        <p:sp>
          <p:nvSpPr>
            <p:cNvPr id="46" name="テキスト ボックス 45"/>
            <p:cNvSpPr txBox="1"/>
            <p:nvPr/>
          </p:nvSpPr>
          <p:spPr>
            <a:xfrm>
              <a:off x="755576" y="5949280"/>
              <a:ext cx="370614" cy="461665"/>
            </a:xfrm>
            <a:prstGeom prst="rect">
              <a:avLst/>
            </a:prstGeom>
            <a:noFill/>
          </p:spPr>
          <p:txBody>
            <a:bodyPr wrap="none" rtlCol="0">
              <a:spAutoFit/>
            </a:bodyPr>
            <a:lstStyle/>
            <a:p>
              <a:r>
                <a:rPr kumimoji="1" lang="en-US" altLang="ja-JP" sz="2400" i="1" dirty="0" smtClean="0">
                  <a:solidFill>
                    <a:srgbClr val="009900"/>
                  </a:solidFill>
                  <a:latin typeface="Symbol" panose="05050102010706020507" pitchFamily="18" charset="2"/>
                </a:rPr>
                <a:t>s</a:t>
              </a:r>
              <a:endParaRPr kumimoji="1" lang="ja-JP" altLang="en-US" sz="2400" i="1" dirty="0">
                <a:solidFill>
                  <a:srgbClr val="009900"/>
                </a:solidFill>
                <a:latin typeface="Symbol" panose="05050102010706020507" pitchFamily="18" charset="2"/>
              </a:endParaRPr>
            </a:p>
          </p:txBody>
        </p:sp>
      </p:grpSp>
      <p:sp>
        <p:nvSpPr>
          <p:cNvPr id="8" name="円/楕円 7"/>
          <p:cNvSpPr/>
          <p:nvPr/>
        </p:nvSpPr>
        <p:spPr>
          <a:xfrm rot="-180000">
            <a:off x="5217084" y="4669037"/>
            <a:ext cx="3913484" cy="615774"/>
          </a:xfrm>
          <a:prstGeom prst="ellipse">
            <a:avLst/>
          </a:prstGeom>
          <a:solidFill>
            <a:srgbClr val="92D050">
              <a:alpha val="13000"/>
            </a:srgbClr>
          </a:solidFill>
          <a:ln>
            <a:solidFill>
              <a:srgbClr val="0099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4" name="グループ化 13"/>
          <p:cNvGrpSpPr/>
          <p:nvPr/>
        </p:nvGrpSpPr>
        <p:grpSpPr>
          <a:xfrm>
            <a:off x="4835460" y="4353887"/>
            <a:ext cx="1104692" cy="369333"/>
            <a:chOff x="4835460" y="4353887"/>
            <a:chExt cx="1104692" cy="369333"/>
          </a:xfrm>
        </p:grpSpPr>
        <p:sp>
          <p:nvSpPr>
            <p:cNvPr id="11" name="正方形/長方形 10"/>
            <p:cNvSpPr/>
            <p:nvPr/>
          </p:nvSpPr>
          <p:spPr>
            <a:xfrm>
              <a:off x="4835460" y="4353887"/>
              <a:ext cx="1104692" cy="369332"/>
            </a:xfrm>
            <a:prstGeom prst="rect">
              <a:avLst/>
            </a:prstGeom>
          </p:spPr>
          <p:txBody>
            <a:bodyPr wrap="square">
              <a:spAutoFit/>
            </a:bodyPr>
            <a:lstStyle/>
            <a:p>
              <a:r>
                <a:rPr lang="en-US" altLang="ja-JP" b="1" i="1" dirty="0" smtClean="0">
                  <a:solidFill>
                    <a:srgbClr val="FF0000"/>
                  </a:solidFill>
                </a:rPr>
                <a:t>R</a:t>
              </a:r>
              <a:r>
                <a:rPr lang="en-US" altLang="ja-JP" b="1" baseline="-25000" dirty="0" smtClean="0">
                  <a:solidFill>
                    <a:srgbClr val="FF0000"/>
                  </a:solidFill>
                </a:rPr>
                <a:t>C</a:t>
              </a:r>
              <a:r>
                <a:rPr lang="en-US" altLang="ja-JP" b="1" dirty="0" smtClean="0">
                  <a:solidFill>
                    <a:srgbClr val="FF0000"/>
                  </a:solidFill>
                </a:rPr>
                <a:t> </a:t>
              </a:r>
              <a:r>
                <a:rPr lang="en-US" altLang="ja-JP" b="1" dirty="0" smtClean="0">
                  <a:solidFill>
                    <a:srgbClr val="FF0000"/>
                  </a:solidFill>
                  <a:latin typeface="Symbol" panose="05050102010706020507" pitchFamily="18" charset="2"/>
                </a:rPr>
                <a:t>@</a:t>
              </a:r>
              <a:r>
                <a:rPr lang="ja-JP" altLang="en-US" b="1" dirty="0" smtClean="0">
                  <a:latin typeface="Symbol" panose="05050102010706020507" pitchFamily="18" charset="2"/>
                </a:rPr>
                <a:t>　</a:t>
              </a:r>
              <a:r>
                <a:rPr lang="en-US" altLang="ja-JP" b="1" dirty="0" smtClean="0">
                  <a:solidFill>
                    <a:srgbClr val="FF0000"/>
                  </a:solidFill>
                </a:rPr>
                <a:t>880</a:t>
              </a:r>
              <a:endParaRPr lang="ja-JP" altLang="en-US" b="1" dirty="0">
                <a:latin typeface="Symbol" panose="05050102010706020507" pitchFamily="18" charset="2"/>
              </a:endParaRPr>
            </a:p>
          </p:txBody>
        </p:sp>
        <p:sp>
          <p:nvSpPr>
            <p:cNvPr id="13" name="四角形吹き出し 12"/>
            <p:cNvSpPr/>
            <p:nvPr/>
          </p:nvSpPr>
          <p:spPr>
            <a:xfrm>
              <a:off x="4835460" y="4353888"/>
              <a:ext cx="1032684" cy="369332"/>
            </a:xfrm>
            <a:prstGeom prst="wedgeRectCallout">
              <a:avLst>
                <a:gd name="adj1" fmla="val 26173"/>
                <a:gd name="adj2" fmla="val 141971"/>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9" name="円/楕円 18"/>
          <p:cNvSpPr/>
          <p:nvPr/>
        </p:nvSpPr>
        <p:spPr>
          <a:xfrm>
            <a:off x="6624211" y="5630795"/>
            <a:ext cx="55320" cy="44134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円/楕円 46"/>
          <p:cNvSpPr/>
          <p:nvPr/>
        </p:nvSpPr>
        <p:spPr>
          <a:xfrm>
            <a:off x="6632104" y="6165304"/>
            <a:ext cx="55320" cy="8039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7" name="グループ化 26"/>
          <p:cNvGrpSpPr/>
          <p:nvPr/>
        </p:nvGrpSpPr>
        <p:grpSpPr>
          <a:xfrm>
            <a:off x="2965752" y="4750414"/>
            <a:ext cx="2515819" cy="1583861"/>
            <a:chOff x="2965752" y="4750414"/>
            <a:chExt cx="2515819" cy="1583861"/>
          </a:xfrm>
        </p:grpSpPr>
        <p:sp>
          <p:nvSpPr>
            <p:cNvPr id="15" name="四角形吹き出し 14"/>
            <p:cNvSpPr/>
            <p:nvPr/>
          </p:nvSpPr>
          <p:spPr>
            <a:xfrm>
              <a:off x="2965752" y="4750414"/>
              <a:ext cx="468462" cy="403002"/>
            </a:xfrm>
            <a:prstGeom prst="wedgeRectCallout">
              <a:avLst>
                <a:gd name="adj1" fmla="val 184543"/>
                <a:gd name="adj2" fmla="val 245991"/>
              </a:avLst>
            </a:prstGeom>
            <a:noFill/>
            <a:ln>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p:cNvSpPr txBox="1"/>
            <p:nvPr/>
          </p:nvSpPr>
          <p:spPr>
            <a:xfrm>
              <a:off x="3350218" y="5964943"/>
              <a:ext cx="2131353" cy="369332"/>
            </a:xfrm>
            <a:prstGeom prst="rect">
              <a:avLst/>
            </a:prstGeom>
            <a:solidFill>
              <a:srgbClr val="92D050"/>
            </a:solidFill>
          </p:spPr>
          <p:txBody>
            <a:bodyPr wrap="none" rtlCol="0">
              <a:spAutoFit/>
            </a:bodyPr>
            <a:lstStyle/>
            <a:p>
              <a:r>
                <a:rPr kumimoji="1" lang="en-US" altLang="ja-JP" dirty="0" smtClean="0"/>
                <a:t>2</a:t>
              </a:r>
              <a:r>
                <a:rPr kumimoji="1" lang="en-US" altLang="ja-JP" baseline="30000" dirty="0" smtClean="0"/>
                <a:t>nd</a:t>
              </a:r>
              <a:r>
                <a:rPr kumimoji="1" lang="en-US" altLang="ja-JP" dirty="0" smtClean="0"/>
                <a:t> photoconduction</a:t>
              </a:r>
              <a:endParaRPr kumimoji="1" lang="ja-JP" altLang="en-US" dirty="0"/>
            </a:p>
          </p:txBody>
        </p:sp>
        <p:cxnSp>
          <p:nvCxnSpPr>
            <p:cNvPr id="22" name="直線コネクタ 21"/>
            <p:cNvCxnSpPr>
              <a:endCxn id="8" idx="2"/>
            </p:cNvCxnSpPr>
            <p:nvPr/>
          </p:nvCxnSpPr>
          <p:spPr>
            <a:xfrm flipV="1">
              <a:off x="4806066" y="5079332"/>
              <a:ext cx="413700" cy="884756"/>
            </a:xfrm>
            <a:prstGeom prst="line">
              <a:avLst/>
            </a:prstGeom>
            <a:ln w="28575">
              <a:solidFill>
                <a:srgbClr val="00B050"/>
              </a:solidFill>
              <a:prstDash val="sysDash"/>
            </a:ln>
          </p:spPr>
          <p:style>
            <a:lnRef idx="1">
              <a:schemeClr val="accent1"/>
            </a:lnRef>
            <a:fillRef idx="0">
              <a:schemeClr val="accent1"/>
            </a:fillRef>
            <a:effectRef idx="0">
              <a:schemeClr val="accent1"/>
            </a:effectRef>
            <a:fontRef idx="minor">
              <a:schemeClr val="tx1"/>
            </a:fontRef>
          </p:style>
        </p:cxnSp>
      </p:grpSp>
      <p:sp>
        <p:nvSpPr>
          <p:cNvPr id="20" name="テキスト ボックス 19"/>
          <p:cNvSpPr txBox="1"/>
          <p:nvPr/>
        </p:nvSpPr>
        <p:spPr>
          <a:xfrm>
            <a:off x="7236296" y="6525344"/>
            <a:ext cx="1974708" cy="338554"/>
          </a:xfrm>
          <a:prstGeom prst="rect">
            <a:avLst/>
          </a:prstGeom>
          <a:noFill/>
        </p:spPr>
        <p:txBody>
          <a:bodyPr wrap="none" rtlCol="0">
            <a:spAutoFit/>
          </a:bodyPr>
          <a:lstStyle/>
          <a:p>
            <a:r>
              <a:rPr lang="en-US" altLang="ja-JP" sz="1600" dirty="0" smtClean="0">
                <a:latin typeface="Times New Roman" panose="02020603050405020304" pitchFamily="18" charset="0"/>
                <a:cs typeface="Times New Roman" panose="02020603050405020304" pitchFamily="18" charset="0"/>
              </a:rPr>
              <a:t>( </a:t>
            </a:r>
            <a:r>
              <a:rPr kumimoji="1" lang="en-US" altLang="ja-JP" sz="1600" i="1" dirty="0" smtClean="0">
                <a:latin typeface="Times New Roman" panose="02020603050405020304" pitchFamily="18" charset="0"/>
                <a:cs typeface="Times New Roman" panose="02020603050405020304" pitchFamily="18" charset="0"/>
              </a:rPr>
              <a:t>I</a:t>
            </a:r>
            <a:r>
              <a:rPr kumimoji="1" lang="en-US" altLang="ja-JP" sz="1600" dirty="0" smtClean="0">
                <a:latin typeface="Times New Roman" panose="02020603050405020304" pitchFamily="18" charset="0"/>
                <a:cs typeface="Times New Roman" panose="02020603050405020304" pitchFamily="18" charset="0"/>
              </a:rPr>
              <a:t> = 15.71 </a:t>
            </a:r>
            <a:r>
              <a:rPr kumimoji="1" lang="en-US" altLang="ja-JP" sz="1600" dirty="0" err="1" smtClean="0">
                <a:latin typeface="Times New Roman" panose="02020603050405020304" pitchFamily="18" charset="0"/>
                <a:cs typeface="Times New Roman" panose="02020603050405020304" pitchFamily="18" charset="0"/>
              </a:rPr>
              <a:t>mW</a:t>
            </a:r>
            <a:r>
              <a:rPr kumimoji="1" lang="en-US" altLang="ja-JP" sz="1600" dirty="0" smtClean="0">
                <a:latin typeface="Times New Roman" panose="02020603050405020304" pitchFamily="18" charset="0"/>
                <a:cs typeface="Times New Roman" panose="02020603050405020304" pitchFamily="18" charset="0"/>
              </a:rPr>
              <a:t> cm</a:t>
            </a:r>
            <a:r>
              <a:rPr kumimoji="1" lang="en-US" altLang="ja-JP" sz="1600" baseline="30000" dirty="0" smtClean="0">
                <a:latin typeface="Times New Roman" panose="02020603050405020304" pitchFamily="18" charset="0"/>
                <a:cs typeface="Times New Roman" panose="02020603050405020304" pitchFamily="18" charset="0"/>
              </a:rPr>
              <a:t>-2 </a:t>
            </a:r>
            <a:r>
              <a:rPr kumimoji="1" lang="en-US" altLang="ja-JP" sz="1600" dirty="0" smtClean="0">
                <a:latin typeface="Times New Roman" panose="02020603050405020304" pitchFamily="18" charset="0"/>
                <a:cs typeface="Times New Roman" panose="02020603050405020304" pitchFamily="18" charset="0"/>
              </a:rPr>
              <a:t>)</a:t>
            </a:r>
            <a:endParaRPr kumimoji="1" lang="ja-JP" altLang="en-US" sz="1600" baseline="30000" dirty="0">
              <a:latin typeface="Times New Roman" panose="02020603050405020304" pitchFamily="18" charset="0"/>
              <a:cs typeface="Times New Roman" panose="02020603050405020304" pitchFamily="18" charset="0"/>
            </a:endParaRPr>
          </a:p>
        </p:txBody>
      </p:sp>
      <p:sp>
        <p:nvSpPr>
          <p:cNvPr id="54" name="正方形/長方形 53"/>
          <p:cNvSpPr/>
          <p:nvPr/>
        </p:nvSpPr>
        <p:spPr>
          <a:xfrm>
            <a:off x="5777084" y="5661248"/>
            <a:ext cx="771741" cy="35553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7" name="グループ化 56"/>
          <p:cNvGrpSpPr/>
          <p:nvPr/>
        </p:nvGrpSpPr>
        <p:grpSpPr>
          <a:xfrm>
            <a:off x="3637015" y="5599581"/>
            <a:ext cx="1368152" cy="970035"/>
            <a:chOff x="3637015" y="5599581"/>
            <a:chExt cx="1368152" cy="970035"/>
          </a:xfrm>
        </p:grpSpPr>
        <p:sp>
          <p:nvSpPr>
            <p:cNvPr id="28" name="テキスト ボックス 27"/>
            <p:cNvSpPr txBox="1"/>
            <p:nvPr/>
          </p:nvSpPr>
          <p:spPr>
            <a:xfrm>
              <a:off x="3709023" y="5950063"/>
              <a:ext cx="559769" cy="369332"/>
            </a:xfrm>
            <a:prstGeom prst="rect">
              <a:avLst/>
            </a:prstGeom>
            <a:noFill/>
          </p:spPr>
          <p:txBody>
            <a:bodyPr wrap="none" rtlCol="0">
              <a:spAutoFit/>
            </a:bodyPr>
            <a:lstStyle/>
            <a:p>
              <a:r>
                <a:rPr kumimoji="1" lang="en-US" altLang="ja-JP" i="1" dirty="0" smtClean="0"/>
                <a:t>R</a:t>
              </a:r>
              <a:r>
                <a:rPr kumimoji="1" lang="en-US" altLang="ja-JP" baseline="-25000" dirty="0" smtClean="0"/>
                <a:t>C</a:t>
              </a:r>
              <a:r>
                <a:rPr kumimoji="1" lang="en-US" altLang="ja-JP" dirty="0" smtClean="0"/>
                <a:t> =</a:t>
              </a:r>
              <a:endParaRPr kumimoji="1" lang="ja-JP" altLang="en-US" dirty="0"/>
            </a:p>
          </p:txBody>
        </p:sp>
        <p:cxnSp>
          <p:nvCxnSpPr>
            <p:cNvPr id="34" name="直線コネクタ 33"/>
            <p:cNvCxnSpPr>
              <a:stCxn id="28" idx="3"/>
            </p:cNvCxnSpPr>
            <p:nvPr/>
          </p:nvCxnSpPr>
          <p:spPr>
            <a:xfrm>
              <a:off x="4268792" y="6134729"/>
              <a:ext cx="61586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8" name="グループ化 47"/>
            <p:cNvGrpSpPr/>
            <p:nvPr/>
          </p:nvGrpSpPr>
          <p:grpSpPr>
            <a:xfrm>
              <a:off x="4141071" y="6056268"/>
              <a:ext cx="817471" cy="513348"/>
              <a:chOff x="755576" y="5949280"/>
              <a:chExt cx="817471" cy="513348"/>
            </a:xfrm>
          </p:grpSpPr>
          <p:sp>
            <p:nvSpPr>
              <p:cNvPr id="49" name="テキスト ボックス 48"/>
              <p:cNvSpPr txBox="1"/>
              <p:nvPr/>
            </p:nvSpPr>
            <p:spPr>
              <a:xfrm>
                <a:off x="971600" y="6093296"/>
                <a:ext cx="601447" cy="369332"/>
              </a:xfrm>
              <a:prstGeom prst="rect">
                <a:avLst/>
              </a:prstGeom>
              <a:noFill/>
            </p:spPr>
            <p:txBody>
              <a:bodyPr wrap="none" rtlCol="0">
                <a:spAutoFit/>
              </a:bodyPr>
              <a:lstStyle/>
              <a:p>
                <a:r>
                  <a:rPr kumimoji="1" lang="en-US" altLang="ja-JP" dirty="0" smtClean="0"/>
                  <a:t>dark</a:t>
                </a:r>
                <a:endParaRPr kumimoji="1" lang="ja-JP" altLang="en-US" dirty="0"/>
              </a:p>
            </p:txBody>
          </p:sp>
          <p:sp>
            <p:nvSpPr>
              <p:cNvPr id="50" name="テキスト ボックス 49"/>
              <p:cNvSpPr txBox="1"/>
              <p:nvPr/>
            </p:nvSpPr>
            <p:spPr>
              <a:xfrm>
                <a:off x="755576" y="5949280"/>
                <a:ext cx="370614" cy="461665"/>
              </a:xfrm>
              <a:prstGeom prst="rect">
                <a:avLst/>
              </a:prstGeom>
              <a:noFill/>
            </p:spPr>
            <p:txBody>
              <a:bodyPr wrap="none" rtlCol="0">
                <a:spAutoFit/>
              </a:bodyPr>
              <a:lstStyle/>
              <a:p>
                <a:r>
                  <a:rPr kumimoji="1" lang="en-US" altLang="ja-JP" sz="2400" i="1" dirty="0" smtClean="0">
                    <a:latin typeface="Symbol" panose="05050102010706020507" pitchFamily="18" charset="2"/>
                  </a:rPr>
                  <a:t>s</a:t>
                </a:r>
                <a:endParaRPr kumimoji="1" lang="ja-JP" altLang="en-US" sz="2400" i="1" dirty="0">
                  <a:latin typeface="Symbol" panose="05050102010706020507" pitchFamily="18" charset="2"/>
                </a:endParaRPr>
              </a:p>
            </p:txBody>
          </p:sp>
        </p:grpSp>
        <p:grpSp>
          <p:nvGrpSpPr>
            <p:cNvPr id="51" name="グループ化 50"/>
            <p:cNvGrpSpPr/>
            <p:nvPr/>
          </p:nvGrpSpPr>
          <p:grpSpPr>
            <a:xfrm>
              <a:off x="4391762" y="5625386"/>
              <a:ext cx="612286" cy="513348"/>
              <a:chOff x="755576" y="5949280"/>
              <a:chExt cx="612286" cy="513348"/>
            </a:xfrm>
          </p:grpSpPr>
          <p:sp>
            <p:nvSpPr>
              <p:cNvPr id="52" name="テキスト ボックス 51"/>
              <p:cNvSpPr txBox="1"/>
              <p:nvPr/>
            </p:nvSpPr>
            <p:spPr>
              <a:xfrm>
                <a:off x="971600" y="6093296"/>
                <a:ext cx="396262" cy="369332"/>
              </a:xfrm>
              <a:prstGeom prst="rect">
                <a:avLst/>
              </a:prstGeom>
              <a:noFill/>
            </p:spPr>
            <p:txBody>
              <a:bodyPr wrap="none" rtlCol="0">
                <a:spAutoFit/>
              </a:bodyPr>
              <a:lstStyle/>
              <a:p>
                <a:r>
                  <a:rPr kumimoji="1" lang="en-US" altLang="ja-JP" dirty="0" err="1" smtClean="0"/>
                  <a:t>sq</a:t>
                </a:r>
                <a:endParaRPr kumimoji="1" lang="ja-JP" altLang="en-US" dirty="0"/>
              </a:p>
            </p:txBody>
          </p:sp>
          <p:sp>
            <p:nvSpPr>
              <p:cNvPr id="53" name="テキスト ボックス 52"/>
              <p:cNvSpPr txBox="1"/>
              <p:nvPr/>
            </p:nvSpPr>
            <p:spPr>
              <a:xfrm>
                <a:off x="755576" y="5949280"/>
                <a:ext cx="370614" cy="461665"/>
              </a:xfrm>
              <a:prstGeom prst="rect">
                <a:avLst/>
              </a:prstGeom>
              <a:noFill/>
            </p:spPr>
            <p:txBody>
              <a:bodyPr wrap="none" rtlCol="0">
                <a:spAutoFit/>
              </a:bodyPr>
              <a:lstStyle/>
              <a:p>
                <a:r>
                  <a:rPr kumimoji="1" lang="en-US" altLang="ja-JP" sz="2400" i="1" dirty="0" smtClean="0">
                    <a:latin typeface="Symbol" panose="05050102010706020507" pitchFamily="18" charset="2"/>
                  </a:rPr>
                  <a:t>s</a:t>
                </a:r>
                <a:endParaRPr kumimoji="1" lang="ja-JP" altLang="en-US" sz="2400" i="1" dirty="0">
                  <a:latin typeface="Symbol" panose="05050102010706020507" pitchFamily="18" charset="2"/>
                </a:endParaRPr>
              </a:p>
            </p:txBody>
          </p:sp>
        </p:grpSp>
        <p:sp>
          <p:nvSpPr>
            <p:cNvPr id="38" name="角丸四角形 37"/>
            <p:cNvSpPr/>
            <p:nvPr/>
          </p:nvSpPr>
          <p:spPr>
            <a:xfrm>
              <a:off x="3637015" y="5726174"/>
              <a:ext cx="1368152" cy="84344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テキスト ボックス 55"/>
            <p:cNvSpPr txBox="1"/>
            <p:nvPr/>
          </p:nvSpPr>
          <p:spPr>
            <a:xfrm>
              <a:off x="4174145" y="5599581"/>
              <a:ext cx="428322" cy="584775"/>
            </a:xfrm>
            <a:prstGeom prst="rect">
              <a:avLst/>
            </a:prstGeom>
            <a:noFill/>
          </p:spPr>
          <p:txBody>
            <a:bodyPr wrap="none" rtlCol="0">
              <a:spAutoFit/>
            </a:bodyPr>
            <a:lstStyle/>
            <a:p>
              <a:r>
                <a:rPr kumimoji="1" lang="en-US" altLang="ja-JP" sz="3200" dirty="0" smtClean="0">
                  <a:latin typeface="Symbol" panose="05050102010706020507" pitchFamily="18" charset="2"/>
                </a:rPr>
                <a:t>S</a:t>
              </a:r>
              <a:endParaRPr kumimoji="1" lang="ja-JP" altLang="en-US" sz="3200" dirty="0">
                <a:latin typeface="Symbol" panose="05050102010706020507" pitchFamily="18" charset="2"/>
              </a:endParaRPr>
            </a:p>
          </p:txBody>
        </p:sp>
      </p:grpSp>
      <p:sp>
        <p:nvSpPr>
          <p:cNvPr id="29" name="テキスト ボックス 28"/>
          <p:cNvSpPr txBox="1"/>
          <p:nvPr/>
        </p:nvSpPr>
        <p:spPr>
          <a:xfrm>
            <a:off x="1710529" y="4036628"/>
            <a:ext cx="415498" cy="369332"/>
          </a:xfrm>
          <a:prstGeom prst="rect">
            <a:avLst/>
          </a:prstGeom>
          <a:noFill/>
        </p:spPr>
        <p:txBody>
          <a:bodyPr wrap="none" rtlCol="0">
            <a:spAutoFit/>
          </a:bodyPr>
          <a:lstStyle/>
          <a:p>
            <a:r>
              <a:rPr kumimoji="1" lang="en-US" altLang="ja-JP" dirty="0" smtClean="0"/>
              <a:t>(</a:t>
            </a:r>
            <a:r>
              <a:rPr kumimoji="1" lang="en-US" altLang="ja-JP" b="1" i="1" dirty="0" smtClean="0">
                <a:latin typeface="Times New Roman" panose="02020603050405020304" pitchFamily="18" charset="0"/>
                <a:cs typeface="Times New Roman" panose="02020603050405020304" pitchFamily="18" charset="0"/>
              </a:rPr>
              <a:t>I</a:t>
            </a:r>
            <a:r>
              <a:rPr kumimoji="1" lang="en-US" altLang="ja-JP" dirty="0" smtClean="0"/>
              <a:t>)</a:t>
            </a:r>
            <a:endParaRPr kumimoji="1" lang="ja-JP" altLang="en-US" dirty="0"/>
          </a:p>
        </p:txBody>
      </p:sp>
      <p:sp>
        <p:nvSpPr>
          <p:cNvPr id="36" name="大かっこ 35"/>
          <p:cNvSpPr/>
          <p:nvPr/>
        </p:nvSpPr>
        <p:spPr>
          <a:xfrm>
            <a:off x="2131311" y="4771985"/>
            <a:ext cx="602814" cy="372997"/>
          </a:xfrm>
          <a:prstGeom prst="bracketPair">
            <a:avLst/>
          </a:prstGeom>
          <a:ln w="28575">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41" name="テキスト ボックス 40"/>
          <p:cNvSpPr txBox="1"/>
          <p:nvPr/>
        </p:nvSpPr>
        <p:spPr>
          <a:xfrm rot="-2400000">
            <a:off x="2499124" y="4423152"/>
            <a:ext cx="470000" cy="369332"/>
          </a:xfrm>
          <a:prstGeom prst="rect">
            <a:avLst/>
          </a:prstGeom>
          <a:noFill/>
        </p:spPr>
        <p:txBody>
          <a:bodyPr wrap="none" rtlCol="0">
            <a:spAutoFit/>
          </a:bodyPr>
          <a:lstStyle/>
          <a:p>
            <a:r>
              <a:rPr kumimoji="1" lang="en-US" altLang="ja-JP" dirty="0" smtClean="0">
                <a:solidFill>
                  <a:srgbClr val="7030A0"/>
                </a:solidFill>
              </a:rPr>
              <a:t>= 0</a:t>
            </a:r>
            <a:endParaRPr kumimoji="1" lang="ja-JP" altLang="en-US" dirty="0">
              <a:solidFill>
                <a:srgbClr val="7030A0"/>
              </a:solidFill>
            </a:endParaRPr>
          </a:p>
        </p:txBody>
      </p:sp>
    </p:spTree>
    <p:extLst>
      <p:ext uri="{BB962C8B-B14F-4D97-AF65-F5344CB8AC3E}">
        <p14:creationId xmlns:p14="http://schemas.microsoft.com/office/powerpoint/2010/main" xmlns="" val="890761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1"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down)">
                                      <p:cBhvr>
                                        <p:cTn id="7" dur="500"/>
                                        <p:tgtEl>
                                          <p:spTgt spid="54"/>
                                        </p:tgtEl>
                                      </p:cBhvr>
                                    </p:animEffect>
                                  </p:childTnLst>
                                </p:cTn>
                              </p:par>
                              <p:par>
                                <p:cTn id="8" presetID="10" presetClass="entr" presetSubtype="0" fill="hold"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fade">
                                      <p:cBhvr>
                                        <p:cTn id="10" dur="500"/>
                                        <p:tgtEl>
                                          <p:spTgt spid="57"/>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9"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0-#ppt_h/2"/>
                                          </p:val>
                                        </p:tav>
                                        <p:tav tm="100000">
                                          <p:val>
                                            <p:strVal val="#ppt_y"/>
                                          </p:val>
                                        </p:tav>
                                      </p:tavLst>
                                    </p:anim>
                                  </p:childTnLst>
                                </p:cTn>
                              </p:par>
                              <p:par>
                                <p:cTn id="21" presetID="16" presetClass="entr" presetSubtype="21"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barn(inVertical)">
                                      <p:cBhvr>
                                        <p:cTn id="23" dur="500"/>
                                        <p:tgtEl>
                                          <p:spTgt spid="27"/>
                                        </p:tgtEl>
                                      </p:cBhvr>
                                    </p:animEffect>
                                  </p:childTnLst>
                                </p:cTn>
                              </p:par>
                              <p:par>
                                <p:cTn id="24" presetID="10" presetClass="exit" presetSubtype="0" fill="hold" grpId="0" nodeType="withEffect">
                                  <p:stCondLst>
                                    <p:cond delay="0"/>
                                  </p:stCondLst>
                                  <p:childTnLst>
                                    <p:animEffect transition="out" filter="fade">
                                      <p:cBhvr>
                                        <p:cTn id="25" dur="500"/>
                                        <p:tgtEl>
                                          <p:spTgt spid="54"/>
                                        </p:tgtEl>
                                      </p:cBhvr>
                                    </p:animEffect>
                                    <p:set>
                                      <p:cBhvr>
                                        <p:cTn id="26" dur="1" fill="hold">
                                          <p:stCondLst>
                                            <p:cond delay="499"/>
                                          </p:stCondLst>
                                        </p:cTn>
                                        <p:tgtEl>
                                          <p:spTgt spid="54"/>
                                        </p:tgtEl>
                                        <p:attrNameLst>
                                          <p:attrName>style.visibility</p:attrName>
                                        </p:attrNameLst>
                                      </p:cBhvr>
                                      <p:to>
                                        <p:strVal val="hidden"/>
                                      </p:to>
                                    </p:set>
                                  </p:childTnLst>
                                </p:cTn>
                              </p:par>
                              <p:par>
                                <p:cTn id="27" presetID="10" presetClass="exit" presetSubtype="0" fill="hold" nodeType="withEffect">
                                  <p:stCondLst>
                                    <p:cond delay="0"/>
                                  </p:stCondLst>
                                  <p:childTnLst>
                                    <p:animEffect transition="out" filter="fade">
                                      <p:cBhvr>
                                        <p:cTn id="28" dur="500"/>
                                        <p:tgtEl>
                                          <p:spTgt spid="57"/>
                                        </p:tgtEl>
                                      </p:cBhvr>
                                    </p:animEffect>
                                    <p:set>
                                      <p:cBhvr>
                                        <p:cTn id="29" dur="1" fill="hold">
                                          <p:stCondLst>
                                            <p:cond delay="499"/>
                                          </p:stCondLst>
                                        </p:cTn>
                                        <p:tgtEl>
                                          <p:spTgt spid="57"/>
                                        </p:tgtEl>
                                        <p:attrNameLst>
                                          <p:attrName>style.visibility</p:attrName>
                                        </p:attrNameLst>
                                      </p:cBhvr>
                                      <p:to>
                                        <p:strVal val="hidden"/>
                                      </p:to>
                                    </p:set>
                                  </p:childTnLst>
                                </p:cTn>
                              </p:par>
                              <p:par>
                                <p:cTn id="30" presetID="2" presetClass="entr" presetSubtype="1" fill="hold" grpId="0"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additive="base">
                                        <p:cTn id="32" dur="500" fill="hold"/>
                                        <p:tgtEl>
                                          <p:spTgt spid="36"/>
                                        </p:tgtEl>
                                        <p:attrNameLst>
                                          <p:attrName>ppt_x</p:attrName>
                                        </p:attrNameLst>
                                      </p:cBhvr>
                                      <p:tavLst>
                                        <p:tav tm="0">
                                          <p:val>
                                            <p:strVal val="#ppt_x"/>
                                          </p:val>
                                        </p:tav>
                                        <p:tav tm="100000">
                                          <p:val>
                                            <p:strVal val="#ppt_x"/>
                                          </p:val>
                                        </p:tav>
                                      </p:tavLst>
                                    </p:anim>
                                    <p:anim calcmode="lin" valueType="num">
                                      <p:cBhvr additive="base">
                                        <p:cTn id="33" dur="500" fill="hold"/>
                                        <p:tgtEl>
                                          <p:spTgt spid="36"/>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additive="base">
                                        <p:cTn id="36" dur="500" fill="hold"/>
                                        <p:tgtEl>
                                          <p:spTgt spid="41"/>
                                        </p:tgtEl>
                                        <p:attrNameLst>
                                          <p:attrName>ppt_x</p:attrName>
                                        </p:attrNameLst>
                                      </p:cBhvr>
                                      <p:tavLst>
                                        <p:tav tm="0">
                                          <p:val>
                                            <p:strVal val="#ppt_x"/>
                                          </p:val>
                                        </p:tav>
                                        <p:tav tm="100000">
                                          <p:val>
                                            <p:strVal val="#ppt_x"/>
                                          </p:val>
                                        </p:tav>
                                      </p:tavLst>
                                    </p:anim>
                                    <p:anim calcmode="lin" valueType="num">
                                      <p:cBhvr additive="base">
                                        <p:cTn id="37" dur="500" fill="hold"/>
                                        <p:tgtEl>
                                          <p:spTgt spid="4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4" grpId="0" animBg="1"/>
      <p:bldP spid="54" grpId="1" animBg="1"/>
      <p:bldP spid="36" grpId="0" animBg="1"/>
      <p:bldP spid="4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274638"/>
            <a:ext cx="9144000" cy="778098"/>
          </a:xfrm>
          <a:solidFill>
            <a:schemeClr val="accent2"/>
          </a:solidFill>
        </p:spPr>
        <p:txBody>
          <a:bodyPr>
            <a:normAutofit/>
          </a:bodyPr>
          <a:lstStyle/>
          <a:p>
            <a:r>
              <a:rPr kumimoji="1" lang="en-US" altLang="ja-JP" dirty="0" smtClean="0">
                <a:solidFill>
                  <a:schemeClr val="bg1"/>
                </a:solidFill>
              </a:rPr>
              <a:t>Summary;  A-A CT</a:t>
            </a:r>
            <a:endParaRPr kumimoji="1" lang="ja-JP" altLang="en-US" dirty="0">
              <a:solidFill>
                <a:schemeClr val="bg1"/>
              </a:solidFill>
            </a:endParaRPr>
          </a:p>
        </p:txBody>
      </p:sp>
      <p:sp>
        <p:nvSpPr>
          <p:cNvPr id="3" name="テキスト ボックス 2"/>
          <p:cNvSpPr txBox="1"/>
          <p:nvPr/>
        </p:nvSpPr>
        <p:spPr>
          <a:xfrm>
            <a:off x="971600" y="2420888"/>
            <a:ext cx="6200480" cy="461665"/>
          </a:xfrm>
          <a:prstGeom prst="rect">
            <a:avLst/>
          </a:prstGeom>
          <a:noFill/>
        </p:spPr>
        <p:txBody>
          <a:bodyPr wrap="none" rtlCol="0">
            <a:spAutoFit/>
          </a:bodyPr>
          <a:lstStyle/>
          <a:p>
            <a:r>
              <a:rPr kumimoji="1" lang="en-US" altLang="ja-JP" sz="2400" dirty="0" smtClean="0"/>
              <a:t>Coexistence of </a:t>
            </a:r>
            <a:r>
              <a:rPr kumimoji="1" lang="en-US" altLang="ja-JP" sz="2400" dirty="0" smtClean="0">
                <a:solidFill>
                  <a:srgbClr val="FF0000"/>
                </a:solidFill>
              </a:rPr>
              <a:t>three kinds of</a:t>
            </a:r>
            <a:r>
              <a:rPr kumimoji="1" lang="en-US" altLang="ja-JP" sz="2400" dirty="0" smtClean="0"/>
              <a:t> (photo)conduction</a:t>
            </a:r>
            <a:endParaRPr kumimoji="1" lang="ja-JP" altLang="en-US" sz="2400" dirty="0"/>
          </a:p>
        </p:txBody>
      </p:sp>
      <p:graphicFrame>
        <p:nvGraphicFramePr>
          <p:cNvPr id="15" name="オブジェクト 14"/>
          <p:cNvGraphicFramePr>
            <a:graphicFrameLocks noChangeAspect="1"/>
          </p:cNvGraphicFramePr>
          <p:nvPr>
            <p:extLst>
              <p:ext uri="{D42A27DB-BD31-4B8C-83A1-F6EECF244321}">
                <p14:modId xmlns:p14="http://schemas.microsoft.com/office/powerpoint/2010/main" xmlns="" val="1588453355"/>
              </p:ext>
            </p:extLst>
          </p:nvPr>
        </p:nvGraphicFramePr>
        <p:xfrm>
          <a:off x="467544" y="3284984"/>
          <a:ext cx="2576512" cy="2452687"/>
        </p:xfrm>
        <a:graphic>
          <a:graphicData uri="http://schemas.openxmlformats.org/presentationml/2006/ole">
            <p:oleObj spid="_x0000_s8417" name="CS ChemDraw Drawing" r:id="rId3" imgW="2575177" imgH="2451870" progId="">
              <p:embed/>
            </p:oleObj>
          </a:graphicData>
        </a:graphic>
      </p:graphicFrame>
      <p:sp>
        <p:nvSpPr>
          <p:cNvPr id="16" name="テキスト ボックス 15"/>
          <p:cNvSpPr txBox="1"/>
          <p:nvPr/>
        </p:nvSpPr>
        <p:spPr>
          <a:xfrm>
            <a:off x="1979712" y="1273182"/>
            <a:ext cx="2182008" cy="461665"/>
          </a:xfrm>
          <a:prstGeom prst="rect">
            <a:avLst/>
          </a:prstGeom>
          <a:solidFill>
            <a:srgbClr val="0000FF"/>
          </a:solidFill>
        </p:spPr>
        <p:txBody>
          <a:bodyPr wrap="none" rtlCol="0">
            <a:spAutoFit/>
          </a:bodyPr>
          <a:lstStyle/>
          <a:p>
            <a:r>
              <a:rPr kumimoji="1" lang="en-US" altLang="ja-JP" sz="2400" dirty="0" smtClean="0">
                <a:solidFill>
                  <a:schemeClr val="bg1"/>
                </a:solidFill>
              </a:rPr>
              <a:t>NMQ[Ni(</a:t>
            </a:r>
            <a:r>
              <a:rPr kumimoji="1" lang="en-US" altLang="ja-JP" sz="2400" dirty="0" err="1" smtClean="0">
                <a:solidFill>
                  <a:schemeClr val="bg1"/>
                </a:solidFill>
              </a:rPr>
              <a:t>dmit</a:t>
            </a:r>
            <a:r>
              <a:rPr kumimoji="1" lang="en-US" altLang="ja-JP" sz="2400" dirty="0" smtClean="0">
                <a:solidFill>
                  <a:schemeClr val="bg1"/>
                </a:solidFill>
              </a:rPr>
              <a:t>)</a:t>
            </a:r>
            <a:r>
              <a:rPr kumimoji="1" lang="en-US" altLang="ja-JP" sz="2400" baseline="-25000" dirty="0" smtClean="0">
                <a:solidFill>
                  <a:schemeClr val="bg1"/>
                </a:solidFill>
              </a:rPr>
              <a:t>2</a:t>
            </a:r>
            <a:r>
              <a:rPr kumimoji="1" lang="en-US" altLang="ja-JP" sz="2400" dirty="0" smtClean="0">
                <a:solidFill>
                  <a:schemeClr val="bg1"/>
                </a:solidFill>
              </a:rPr>
              <a:t>]</a:t>
            </a:r>
            <a:endParaRPr kumimoji="1" lang="ja-JP" altLang="en-US" sz="2400" dirty="0">
              <a:solidFill>
                <a:schemeClr val="bg1"/>
              </a:solidFill>
            </a:endParaRPr>
          </a:p>
        </p:txBody>
      </p:sp>
      <p:sp>
        <p:nvSpPr>
          <p:cNvPr id="18" name="テキスト ボックス 17"/>
          <p:cNvSpPr txBox="1"/>
          <p:nvPr/>
        </p:nvSpPr>
        <p:spPr>
          <a:xfrm>
            <a:off x="4282203" y="1273181"/>
            <a:ext cx="4351576" cy="461665"/>
          </a:xfrm>
          <a:prstGeom prst="rect">
            <a:avLst/>
          </a:prstGeom>
          <a:noFill/>
        </p:spPr>
        <p:txBody>
          <a:bodyPr wrap="none" rtlCol="0">
            <a:spAutoFit/>
          </a:bodyPr>
          <a:lstStyle/>
          <a:p>
            <a:r>
              <a:rPr kumimoji="1" lang="en-US" altLang="ja-JP" sz="2000" i="1" dirty="0" smtClean="0">
                <a:latin typeface="Symbol" panose="05050102010706020507" pitchFamily="18" charset="2"/>
              </a:rPr>
              <a:t>s </a:t>
            </a:r>
            <a:r>
              <a:rPr kumimoji="1" lang="en-US" altLang="ja-JP" sz="2000" dirty="0" smtClean="0">
                <a:latin typeface="Times New Roman" panose="02020603050405020304" pitchFamily="18" charset="0"/>
                <a:cs typeface="Times New Roman" panose="02020603050405020304" pitchFamily="18" charset="0"/>
              </a:rPr>
              <a:t>(</a:t>
            </a:r>
            <a:r>
              <a:rPr lang="en-US" altLang="ja-JP" sz="2000" dirty="0" err="1" smtClean="0">
                <a:latin typeface="Times New Roman" panose="02020603050405020304" pitchFamily="18" charset="0"/>
                <a:cs typeface="Times New Roman" panose="02020603050405020304" pitchFamily="18" charset="0"/>
              </a:rPr>
              <a:t>ph</a:t>
            </a:r>
            <a:r>
              <a:rPr kumimoji="1" lang="en-US" altLang="ja-JP" sz="2000" dirty="0" smtClean="0">
                <a:latin typeface="Times New Roman" panose="02020603050405020304" pitchFamily="18" charset="0"/>
                <a:cs typeface="Times New Roman" panose="02020603050405020304" pitchFamily="18" charset="0"/>
              </a:rPr>
              <a:t>) </a:t>
            </a:r>
            <a:r>
              <a:rPr lang="en-US" altLang="ja-JP" sz="2400" b="1" i="1" dirty="0" smtClean="0">
                <a:latin typeface="Symbol" panose="05050102010706020507" pitchFamily="18" charset="2"/>
              </a:rPr>
              <a:t>/ </a:t>
            </a:r>
            <a:r>
              <a:rPr lang="en-US" altLang="ja-JP" sz="2000" i="1" dirty="0" smtClean="0">
                <a:latin typeface="Symbol" panose="05050102010706020507" pitchFamily="18" charset="2"/>
              </a:rPr>
              <a:t>s</a:t>
            </a:r>
            <a:r>
              <a:rPr lang="en-US" altLang="ja-JP" sz="2000" dirty="0" smtClean="0">
                <a:latin typeface="Times New Roman" panose="02020603050405020304" pitchFamily="18" charset="0"/>
                <a:cs typeface="Times New Roman" panose="02020603050405020304" pitchFamily="18" charset="0"/>
              </a:rPr>
              <a:t> (dark) </a:t>
            </a:r>
            <a:r>
              <a:rPr lang="en-US" altLang="ja-JP" sz="2000" dirty="0" smtClean="0">
                <a:latin typeface="Symbol" panose="05050102010706020507" pitchFamily="18" charset="2"/>
                <a:cs typeface="Times New Roman" panose="02020603050405020304" pitchFamily="18" charset="0"/>
              </a:rPr>
              <a:t>= </a:t>
            </a:r>
            <a:r>
              <a:rPr lang="en-US" altLang="ja-JP" sz="2000" dirty="0" smtClean="0">
                <a:cs typeface="Times New Roman" panose="02020603050405020304" pitchFamily="18" charset="0"/>
              </a:rPr>
              <a:t>40 (RT) </a:t>
            </a:r>
            <a:r>
              <a:rPr lang="en-US" altLang="ja-JP" sz="2000" b="1" dirty="0" smtClean="0">
                <a:latin typeface="Symbol" panose="05050102010706020507" pitchFamily="18" charset="2"/>
                <a:cs typeface="Times New Roman" panose="02020603050405020304" pitchFamily="18" charset="0"/>
              </a:rPr>
              <a:t>-</a:t>
            </a:r>
            <a:r>
              <a:rPr lang="en-US" altLang="ja-JP" sz="2000" dirty="0" smtClean="0">
                <a:latin typeface="Symbol" panose="05050102010706020507" pitchFamily="18" charset="2"/>
                <a:cs typeface="Times New Roman" panose="02020603050405020304" pitchFamily="18" charset="0"/>
              </a:rPr>
              <a:t> </a:t>
            </a:r>
            <a:r>
              <a:rPr lang="en-US" altLang="ja-JP" sz="2000" dirty="0" smtClean="0">
                <a:latin typeface="+mj-lt"/>
                <a:cs typeface="Times New Roman" panose="02020603050405020304" pitchFamily="18" charset="0"/>
              </a:rPr>
              <a:t>880 (200 K)</a:t>
            </a:r>
            <a:endParaRPr lang="ja-JP" altLang="en-US" sz="2000" i="1" dirty="0">
              <a:latin typeface="+mj-lt"/>
            </a:endParaRPr>
          </a:p>
        </p:txBody>
      </p:sp>
      <p:pic>
        <p:nvPicPr>
          <p:cNvPr id="5141" name="Picture 2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487089" y="3429000"/>
            <a:ext cx="4931620" cy="27363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mc:AlternateContent xmlns:mc="http://schemas.openxmlformats.org/markup-compatibility/2006">
        <mc:Choice xmlns:a14="http://schemas.microsoft.com/office/drawing/2010/main" xmlns="" Requires="a14">
          <p:sp>
            <p:nvSpPr>
              <p:cNvPr id="36" name="正方形/長方形 35"/>
              <p:cNvSpPr/>
              <p:nvPr/>
            </p:nvSpPr>
            <p:spPr>
              <a:xfrm>
                <a:off x="4291222" y="2991649"/>
                <a:ext cx="2169055" cy="40677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ja-JP" altLang="ja-JP" i="1">
                              <a:latin typeface="Cambria Math"/>
                              <a:ea typeface="Cambria Math"/>
                            </a:rPr>
                          </m:ctrlPr>
                        </m:sSubPr>
                        <m:e>
                          <m:r>
                            <a:rPr lang="de-DE" altLang="ja-JP" b="1" i="1">
                              <a:effectLst/>
                              <a:latin typeface="Cambria Math"/>
                              <a:ea typeface="ＭＳ Ｐ明朝"/>
                              <a:cs typeface="Times New Roman"/>
                            </a:rPr>
                            <m:t>𝛔</m:t>
                          </m:r>
                        </m:e>
                        <m:sub>
                          <m:r>
                            <a:rPr lang="de-DE" altLang="ja-JP" b="1" i="1">
                              <a:effectLst/>
                              <a:latin typeface="Cambria Math"/>
                              <a:ea typeface="ＭＳ Ｐ明朝"/>
                              <a:cs typeface="Times New Roman"/>
                            </a:rPr>
                            <m:t>𝐬𝐪</m:t>
                          </m:r>
                        </m:sub>
                      </m:sSub>
                      <m:r>
                        <a:rPr lang="de-DE" altLang="ja-JP" b="1" i="1">
                          <a:effectLst/>
                          <a:latin typeface="Cambria Math"/>
                          <a:ea typeface="ＭＳ Ｐ明朝"/>
                          <a:cs typeface="Times New Roman"/>
                        </a:rPr>
                        <m:t>=</m:t>
                      </m:r>
                      <m:r>
                        <a:rPr lang="de-DE" altLang="ja-JP" b="1" i="1">
                          <a:effectLst/>
                          <a:latin typeface="Cambria Math"/>
                          <a:ea typeface="ＭＳ Ｐ明朝"/>
                          <a:cs typeface="Times New Roman"/>
                        </a:rPr>
                        <m:t>𝒂</m:t>
                      </m:r>
                      <m:r>
                        <a:rPr lang="de-DE" altLang="ja-JP" b="1" i="1">
                          <a:effectLst/>
                          <a:latin typeface="Cambria Math"/>
                          <a:ea typeface="ＭＳ Ｐ明朝"/>
                          <a:cs typeface="Times New Roman"/>
                        </a:rPr>
                        <m:t>+</m:t>
                      </m:r>
                      <m:r>
                        <a:rPr lang="de-DE" altLang="ja-JP" b="1" i="1" smtClean="0">
                          <a:solidFill>
                            <a:srgbClr val="FF0000"/>
                          </a:solidFill>
                          <a:effectLst/>
                          <a:latin typeface="Cambria Math"/>
                          <a:ea typeface="ＭＳ Ｐ明朝"/>
                          <a:cs typeface="Times New Roman"/>
                        </a:rPr>
                        <m:t>𝒃</m:t>
                      </m:r>
                      <m:r>
                        <a:rPr lang="de-DE" altLang="ja-JP" b="1" i="1">
                          <a:effectLst/>
                          <a:latin typeface="Cambria Math"/>
                          <a:ea typeface="ＭＳ Ｐ明朝"/>
                          <a:cs typeface="Times New Roman"/>
                        </a:rPr>
                        <m:t>𝑰</m:t>
                      </m:r>
                      <m:r>
                        <a:rPr lang="de-DE" altLang="ja-JP" b="1" i="1">
                          <a:effectLst/>
                          <a:latin typeface="Cambria Math"/>
                          <a:ea typeface="ＭＳ Ｐ明朝"/>
                          <a:cs typeface="Times New Roman"/>
                        </a:rPr>
                        <m:t>+</m:t>
                      </m:r>
                      <m:r>
                        <a:rPr lang="de-DE" altLang="ja-JP" b="1" i="1" smtClean="0">
                          <a:solidFill>
                            <a:srgbClr val="009900"/>
                          </a:solidFill>
                          <a:effectLst/>
                          <a:latin typeface="Cambria Math"/>
                          <a:ea typeface="ＭＳ Ｐ明朝"/>
                          <a:cs typeface="Times New Roman"/>
                        </a:rPr>
                        <m:t>𝒅</m:t>
                      </m:r>
                      <m:sSup>
                        <m:sSupPr>
                          <m:ctrlPr>
                            <a:rPr lang="ja-JP" altLang="ja-JP" i="1">
                              <a:effectLst/>
                              <a:latin typeface="Cambria Math"/>
                              <a:ea typeface="Cambria Math"/>
                            </a:rPr>
                          </m:ctrlPr>
                        </m:sSupPr>
                        <m:e>
                          <m:r>
                            <a:rPr lang="de-DE" altLang="ja-JP" b="1" i="1">
                              <a:effectLst/>
                              <a:latin typeface="Cambria Math"/>
                              <a:ea typeface="ＭＳ Ｐ明朝"/>
                              <a:cs typeface="Times New Roman"/>
                            </a:rPr>
                            <m:t>𝑰</m:t>
                          </m:r>
                        </m:e>
                        <m:sup>
                          <m:r>
                            <a:rPr lang="de-DE" altLang="ja-JP" b="1" i="1">
                              <a:effectLst/>
                              <a:latin typeface="Cambria Math"/>
                              <a:ea typeface="ＭＳ Ｐ明朝"/>
                              <a:cs typeface="Times New Roman"/>
                            </a:rPr>
                            <m:t>𝟑</m:t>
                          </m:r>
                        </m:sup>
                      </m:sSup>
                    </m:oMath>
                  </m:oMathPara>
                </a14:m>
                <a:endParaRPr lang="ja-JP" altLang="en-US" dirty="0"/>
              </a:p>
            </p:txBody>
          </p:sp>
        </mc:Choice>
        <mc:Fallback>
          <p:sp>
            <p:nvSpPr>
              <p:cNvPr id="36" name="正方形/長方形 35"/>
              <p:cNvSpPr>
                <a:spLocks noRot="1" noChangeAspect="1" noMove="1" noResize="1" noEditPoints="1" noAdjustHandles="1" noChangeArrowheads="1" noChangeShapeType="1" noTextEdit="1"/>
              </p:cNvSpPr>
              <p:nvPr/>
            </p:nvSpPr>
            <p:spPr>
              <a:xfrm>
                <a:off x="4291222" y="2991649"/>
                <a:ext cx="2169055" cy="406778"/>
              </a:xfrm>
              <a:prstGeom prst="rect">
                <a:avLst/>
              </a:prstGeom>
              <a:blipFill rotWithShape="1">
                <a:blip r:embed="rId5"/>
                <a:stretch>
                  <a:fillRect b="-6061"/>
                </a:stretch>
              </a:blipFill>
            </p:spPr>
            <p:txBody>
              <a:bodyPr/>
              <a:lstStyle/>
              <a:p>
                <a:r>
                  <a:rPr lang="ja-JP" altLang="en-US">
                    <a:noFill/>
                  </a:rPr>
                  <a:t> </a:t>
                </a:r>
              </a:p>
            </p:txBody>
          </p:sp>
        </mc:Fallback>
      </mc:AlternateContent>
      <p:grpSp>
        <p:nvGrpSpPr>
          <p:cNvPr id="37" name="グループ化 36"/>
          <p:cNvGrpSpPr/>
          <p:nvPr/>
        </p:nvGrpSpPr>
        <p:grpSpPr>
          <a:xfrm>
            <a:off x="8244408" y="4221088"/>
            <a:ext cx="817471" cy="513348"/>
            <a:chOff x="755576" y="5949280"/>
            <a:chExt cx="817471" cy="513348"/>
          </a:xfrm>
        </p:grpSpPr>
        <p:sp>
          <p:nvSpPr>
            <p:cNvPr id="38" name="テキスト ボックス 37"/>
            <p:cNvSpPr txBox="1"/>
            <p:nvPr/>
          </p:nvSpPr>
          <p:spPr>
            <a:xfrm>
              <a:off x="971600" y="6093296"/>
              <a:ext cx="601447" cy="369332"/>
            </a:xfrm>
            <a:prstGeom prst="rect">
              <a:avLst/>
            </a:prstGeom>
            <a:noFill/>
          </p:spPr>
          <p:txBody>
            <a:bodyPr wrap="none" rtlCol="0">
              <a:spAutoFit/>
            </a:bodyPr>
            <a:lstStyle/>
            <a:p>
              <a:r>
                <a:rPr kumimoji="1" lang="en-US" altLang="ja-JP" dirty="0" smtClean="0"/>
                <a:t>dark</a:t>
              </a:r>
              <a:endParaRPr kumimoji="1" lang="ja-JP" altLang="en-US" dirty="0"/>
            </a:p>
          </p:txBody>
        </p:sp>
        <p:sp>
          <p:nvSpPr>
            <p:cNvPr id="39" name="テキスト ボックス 38"/>
            <p:cNvSpPr txBox="1"/>
            <p:nvPr/>
          </p:nvSpPr>
          <p:spPr>
            <a:xfrm>
              <a:off x="755576" y="5949280"/>
              <a:ext cx="370614" cy="461665"/>
            </a:xfrm>
            <a:prstGeom prst="rect">
              <a:avLst/>
            </a:prstGeom>
            <a:noFill/>
          </p:spPr>
          <p:txBody>
            <a:bodyPr wrap="none" rtlCol="0">
              <a:spAutoFit/>
            </a:bodyPr>
            <a:lstStyle/>
            <a:p>
              <a:r>
                <a:rPr kumimoji="1" lang="en-US" altLang="ja-JP" sz="2400" i="1" dirty="0" smtClean="0">
                  <a:latin typeface="Symbol" panose="05050102010706020507" pitchFamily="18" charset="2"/>
                </a:rPr>
                <a:t>s</a:t>
              </a:r>
              <a:endParaRPr kumimoji="1" lang="ja-JP" altLang="en-US" sz="2400" i="1" dirty="0">
                <a:latin typeface="Symbol" panose="05050102010706020507" pitchFamily="18" charset="2"/>
              </a:endParaRPr>
            </a:p>
          </p:txBody>
        </p:sp>
      </p:grpSp>
      <p:grpSp>
        <p:nvGrpSpPr>
          <p:cNvPr id="44" name="グループ化 43"/>
          <p:cNvGrpSpPr/>
          <p:nvPr/>
        </p:nvGrpSpPr>
        <p:grpSpPr>
          <a:xfrm>
            <a:off x="7627773" y="3645024"/>
            <a:ext cx="1035159" cy="513348"/>
            <a:chOff x="755576" y="5949280"/>
            <a:chExt cx="1035159" cy="513348"/>
          </a:xfrm>
        </p:grpSpPr>
        <p:sp>
          <p:nvSpPr>
            <p:cNvPr id="45" name="テキスト ボックス 44"/>
            <p:cNvSpPr txBox="1"/>
            <p:nvPr/>
          </p:nvSpPr>
          <p:spPr>
            <a:xfrm>
              <a:off x="971600" y="6093296"/>
              <a:ext cx="819135" cy="369332"/>
            </a:xfrm>
            <a:prstGeom prst="rect">
              <a:avLst/>
            </a:prstGeom>
            <a:noFill/>
          </p:spPr>
          <p:txBody>
            <a:bodyPr wrap="none" rtlCol="0">
              <a:spAutoFit/>
            </a:bodyPr>
            <a:lstStyle/>
            <a:p>
              <a:r>
                <a:rPr kumimoji="1" lang="en-US" altLang="ja-JP" dirty="0" err="1" smtClean="0">
                  <a:solidFill>
                    <a:srgbClr val="FF0000"/>
                  </a:solidFill>
                </a:rPr>
                <a:t>Ph</a:t>
              </a:r>
              <a:r>
                <a:rPr kumimoji="1" lang="en-US" altLang="ja-JP" dirty="0" smtClean="0">
                  <a:solidFill>
                    <a:srgbClr val="FF0000"/>
                  </a:solidFill>
                </a:rPr>
                <a:t>, </a:t>
              </a:r>
              <a:r>
                <a:rPr kumimoji="1" lang="en-US" altLang="ja-JP" dirty="0" err="1" smtClean="0">
                  <a:solidFill>
                    <a:srgbClr val="FF0000"/>
                  </a:solidFill>
                </a:rPr>
                <a:t>std</a:t>
              </a:r>
              <a:endParaRPr kumimoji="1" lang="ja-JP" altLang="en-US" dirty="0">
                <a:solidFill>
                  <a:srgbClr val="FF0000"/>
                </a:solidFill>
              </a:endParaRPr>
            </a:p>
          </p:txBody>
        </p:sp>
        <p:sp>
          <p:nvSpPr>
            <p:cNvPr id="46" name="テキスト ボックス 45"/>
            <p:cNvSpPr txBox="1"/>
            <p:nvPr/>
          </p:nvSpPr>
          <p:spPr>
            <a:xfrm>
              <a:off x="755576" y="5949280"/>
              <a:ext cx="370614" cy="461665"/>
            </a:xfrm>
            <a:prstGeom prst="rect">
              <a:avLst/>
            </a:prstGeom>
            <a:noFill/>
          </p:spPr>
          <p:txBody>
            <a:bodyPr wrap="none" rtlCol="0">
              <a:spAutoFit/>
            </a:bodyPr>
            <a:lstStyle/>
            <a:p>
              <a:r>
                <a:rPr kumimoji="1" lang="en-US" altLang="ja-JP" sz="2400" i="1" dirty="0" smtClean="0">
                  <a:solidFill>
                    <a:srgbClr val="FF0000"/>
                  </a:solidFill>
                  <a:latin typeface="Symbol" panose="05050102010706020507" pitchFamily="18" charset="2"/>
                </a:rPr>
                <a:t>s</a:t>
              </a:r>
              <a:endParaRPr kumimoji="1" lang="ja-JP" altLang="en-US" sz="2400" i="1" dirty="0">
                <a:solidFill>
                  <a:srgbClr val="FF0000"/>
                </a:solidFill>
                <a:latin typeface="Symbol" panose="05050102010706020507" pitchFamily="18" charset="2"/>
              </a:endParaRPr>
            </a:p>
          </p:txBody>
        </p:sp>
      </p:grpSp>
      <p:grpSp>
        <p:nvGrpSpPr>
          <p:cNvPr id="48" name="グループ化 47"/>
          <p:cNvGrpSpPr/>
          <p:nvPr/>
        </p:nvGrpSpPr>
        <p:grpSpPr>
          <a:xfrm>
            <a:off x="7568879" y="2964206"/>
            <a:ext cx="1152947" cy="513348"/>
            <a:chOff x="755576" y="5949280"/>
            <a:chExt cx="1152947" cy="513348"/>
          </a:xfrm>
        </p:grpSpPr>
        <p:sp>
          <p:nvSpPr>
            <p:cNvPr id="49" name="テキスト ボックス 48"/>
            <p:cNvSpPr txBox="1"/>
            <p:nvPr/>
          </p:nvSpPr>
          <p:spPr>
            <a:xfrm>
              <a:off x="971600" y="6093296"/>
              <a:ext cx="936923" cy="369332"/>
            </a:xfrm>
            <a:prstGeom prst="rect">
              <a:avLst/>
            </a:prstGeom>
            <a:noFill/>
          </p:spPr>
          <p:txBody>
            <a:bodyPr wrap="none" rtlCol="0">
              <a:spAutoFit/>
            </a:bodyPr>
            <a:lstStyle/>
            <a:p>
              <a:r>
                <a:rPr kumimoji="1" lang="en-US" altLang="ja-JP" dirty="0" err="1" smtClean="0">
                  <a:solidFill>
                    <a:srgbClr val="009900"/>
                  </a:solidFill>
                </a:rPr>
                <a:t>Ph</a:t>
              </a:r>
              <a:r>
                <a:rPr kumimoji="1" lang="en-US" altLang="ja-JP" dirty="0" smtClean="0">
                  <a:solidFill>
                    <a:srgbClr val="009900"/>
                  </a:solidFill>
                </a:rPr>
                <a:t>, new</a:t>
              </a:r>
              <a:endParaRPr kumimoji="1" lang="ja-JP" altLang="en-US" dirty="0">
                <a:solidFill>
                  <a:srgbClr val="009900"/>
                </a:solidFill>
              </a:endParaRPr>
            </a:p>
          </p:txBody>
        </p:sp>
        <p:sp>
          <p:nvSpPr>
            <p:cNvPr id="50" name="テキスト ボックス 49"/>
            <p:cNvSpPr txBox="1"/>
            <p:nvPr/>
          </p:nvSpPr>
          <p:spPr>
            <a:xfrm>
              <a:off x="755576" y="5949280"/>
              <a:ext cx="370614" cy="461665"/>
            </a:xfrm>
            <a:prstGeom prst="rect">
              <a:avLst/>
            </a:prstGeom>
            <a:noFill/>
          </p:spPr>
          <p:txBody>
            <a:bodyPr wrap="none" rtlCol="0">
              <a:spAutoFit/>
            </a:bodyPr>
            <a:lstStyle/>
            <a:p>
              <a:r>
                <a:rPr kumimoji="1" lang="en-US" altLang="ja-JP" sz="2400" i="1" dirty="0" smtClean="0">
                  <a:solidFill>
                    <a:srgbClr val="009900"/>
                  </a:solidFill>
                  <a:latin typeface="Symbol" panose="05050102010706020507" pitchFamily="18" charset="2"/>
                </a:rPr>
                <a:t>s</a:t>
              </a:r>
              <a:endParaRPr kumimoji="1" lang="ja-JP" altLang="en-US" sz="2400" i="1" dirty="0">
                <a:solidFill>
                  <a:srgbClr val="009900"/>
                </a:solidFill>
                <a:latin typeface="Symbol" panose="05050102010706020507" pitchFamily="18" charset="2"/>
              </a:endParaRPr>
            </a:p>
          </p:txBody>
        </p:sp>
      </p:grpSp>
      <p:sp>
        <p:nvSpPr>
          <p:cNvPr id="5" name="正方形/長方形 4"/>
          <p:cNvSpPr/>
          <p:nvPr/>
        </p:nvSpPr>
        <p:spPr>
          <a:xfrm>
            <a:off x="5914274" y="3007337"/>
            <a:ext cx="527617" cy="328682"/>
          </a:xfrm>
          <a:prstGeom prst="rect">
            <a:avLst/>
          </a:prstGeom>
          <a:solidFill>
            <a:srgbClr val="009900">
              <a:alpha val="16000"/>
            </a:srgbClr>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屈折矢印 7"/>
          <p:cNvSpPr/>
          <p:nvPr/>
        </p:nvSpPr>
        <p:spPr>
          <a:xfrm flipV="1">
            <a:off x="6460277" y="3164313"/>
            <a:ext cx="632003" cy="230832"/>
          </a:xfrm>
          <a:prstGeom prst="bentUpArrow">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p:cNvSpPr txBox="1"/>
          <p:nvPr/>
        </p:nvSpPr>
        <p:spPr>
          <a:xfrm>
            <a:off x="3995936" y="1733254"/>
            <a:ext cx="1575303" cy="369332"/>
          </a:xfrm>
          <a:prstGeom prst="rect">
            <a:avLst/>
          </a:prstGeom>
          <a:noFill/>
        </p:spPr>
        <p:txBody>
          <a:bodyPr wrap="none" rtlCol="0">
            <a:spAutoFit/>
          </a:bodyPr>
          <a:lstStyle/>
          <a:p>
            <a:r>
              <a:rPr kumimoji="1" lang="en-US" altLang="ja-JP" dirty="0" smtClean="0"/>
              <a:t>(15.7 mWcm</a:t>
            </a:r>
            <a:r>
              <a:rPr kumimoji="1" lang="en-US" altLang="ja-JP" baseline="30000" dirty="0" smtClean="0"/>
              <a:t>-2</a:t>
            </a:r>
            <a:r>
              <a:rPr kumimoji="1" lang="en-US" altLang="ja-JP" dirty="0" smtClean="0"/>
              <a:t>)</a:t>
            </a:r>
            <a:endParaRPr kumimoji="1" lang="ja-JP" altLang="en-US" baseline="30000" dirty="0"/>
          </a:p>
        </p:txBody>
      </p:sp>
      <p:grpSp>
        <p:nvGrpSpPr>
          <p:cNvPr id="20" name="グループ化 19"/>
          <p:cNvGrpSpPr/>
          <p:nvPr/>
        </p:nvGrpSpPr>
        <p:grpSpPr>
          <a:xfrm>
            <a:off x="0" y="1124744"/>
            <a:ext cx="9144000" cy="1060889"/>
            <a:chOff x="0" y="1124744"/>
            <a:chExt cx="9144000" cy="1060889"/>
          </a:xfrm>
        </p:grpSpPr>
        <p:sp>
          <p:nvSpPr>
            <p:cNvPr id="17" name="四角形吹き出し 16"/>
            <p:cNvSpPr/>
            <p:nvPr/>
          </p:nvSpPr>
          <p:spPr>
            <a:xfrm>
              <a:off x="0" y="1124744"/>
              <a:ext cx="9144000" cy="1060889"/>
            </a:xfrm>
            <a:prstGeom prst="wedgeRectCallout">
              <a:avLst>
                <a:gd name="adj1" fmla="val 4241"/>
                <a:gd name="adj2" fmla="val 84936"/>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9" name="グループ化 18"/>
            <p:cNvGrpSpPr/>
            <p:nvPr/>
          </p:nvGrpSpPr>
          <p:grpSpPr>
            <a:xfrm>
              <a:off x="35496" y="1124744"/>
              <a:ext cx="8953427" cy="952073"/>
              <a:chOff x="35496" y="1124744"/>
              <a:chExt cx="8953427" cy="952073"/>
            </a:xfrm>
          </p:grpSpPr>
          <p:sp>
            <p:nvSpPr>
              <p:cNvPr id="6" name="テキスト ボックス 5"/>
              <p:cNvSpPr txBox="1"/>
              <p:nvPr/>
            </p:nvSpPr>
            <p:spPr>
              <a:xfrm>
                <a:off x="35496" y="1124744"/>
                <a:ext cx="8536439" cy="461665"/>
              </a:xfrm>
              <a:prstGeom prst="rect">
                <a:avLst/>
              </a:prstGeom>
              <a:solidFill>
                <a:srgbClr val="FFC000"/>
              </a:solidFill>
            </p:spPr>
            <p:txBody>
              <a:bodyPr wrap="none" rtlCol="0">
                <a:spAutoFit/>
              </a:bodyPr>
              <a:lstStyle/>
              <a:p>
                <a:r>
                  <a:rPr kumimoji="1" lang="en-US" altLang="ja-JP" sz="2400" dirty="0" smtClean="0"/>
                  <a:t>On the verge </a:t>
                </a:r>
                <a:r>
                  <a:rPr lang="en-US" altLang="ja-JP" sz="2400" dirty="0"/>
                  <a:t>(or in the middle) </a:t>
                </a:r>
                <a:r>
                  <a:rPr kumimoji="1" lang="en-US" altLang="ja-JP" sz="2400" dirty="0" smtClean="0"/>
                  <a:t>of melting of charge-ordered state?</a:t>
                </a:r>
                <a:endParaRPr kumimoji="1" lang="ja-JP" altLang="en-US" sz="2400" dirty="0"/>
              </a:p>
            </p:txBody>
          </p:sp>
          <p:sp>
            <p:nvSpPr>
              <p:cNvPr id="10" name="テキスト ボックス 9"/>
              <p:cNvSpPr txBox="1"/>
              <p:nvPr/>
            </p:nvSpPr>
            <p:spPr>
              <a:xfrm>
                <a:off x="5952899" y="1615152"/>
                <a:ext cx="3036024" cy="461665"/>
              </a:xfrm>
              <a:prstGeom prst="rect">
                <a:avLst/>
              </a:prstGeom>
              <a:solidFill>
                <a:srgbClr val="FFC000"/>
              </a:solidFill>
            </p:spPr>
            <p:txBody>
              <a:bodyPr wrap="none" rtlCol="0">
                <a:spAutoFit/>
              </a:bodyPr>
              <a:lstStyle/>
              <a:p>
                <a:r>
                  <a:rPr lang="en-US" altLang="ja-JP" sz="2400" dirty="0" smtClean="0"/>
                  <a:t>Remains to be clarified</a:t>
                </a:r>
                <a:endParaRPr kumimoji="1" lang="ja-JP" altLang="en-US" sz="2400" dirty="0"/>
              </a:p>
            </p:txBody>
          </p:sp>
          <p:sp>
            <p:nvSpPr>
              <p:cNvPr id="11" name="右矢印 10"/>
              <p:cNvSpPr/>
              <p:nvPr/>
            </p:nvSpPr>
            <p:spPr>
              <a:xfrm>
                <a:off x="4955105" y="1681834"/>
                <a:ext cx="864096" cy="3555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27" name="円/楕円 26"/>
          <p:cNvSpPr/>
          <p:nvPr/>
        </p:nvSpPr>
        <p:spPr>
          <a:xfrm>
            <a:off x="5979636" y="4451920"/>
            <a:ext cx="55320" cy="6332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円/楕円 27"/>
          <p:cNvSpPr/>
          <p:nvPr/>
        </p:nvSpPr>
        <p:spPr>
          <a:xfrm>
            <a:off x="5979636" y="5044988"/>
            <a:ext cx="55320" cy="8039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円/楕円 28"/>
          <p:cNvSpPr/>
          <p:nvPr/>
        </p:nvSpPr>
        <p:spPr>
          <a:xfrm>
            <a:off x="5985040" y="5254720"/>
            <a:ext cx="57600" cy="1440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xmlns="" val="248066152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E:\卒論\発表スライド絵\YBCO.bmp"/>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3568" y="1837504"/>
            <a:ext cx="2830746" cy="41117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extLst/>
        </p:spPr>
      </p:pic>
      <p:sp>
        <p:nvSpPr>
          <p:cNvPr id="3" name="テキスト ボックス 2"/>
          <p:cNvSpPr txBox="1"/>
          <p:nvPr/>
        </p:nvSpPr>
        <p:spPr>
          <a:xfrm>
            <a:off x="611560" y="1239143"/>
            <a:ext cx="3001143" cy="461665"/>
          </a:xfrm>
          <a:prstGeom prst="rect">
            <a:avLst/>
          </a:prstGeom>
          <a:noFill/>
        </p:spPr>
        <p:txBody>
          <a:bodyPr wrap="none" rtlCol="0">
            <a:spAutoFit/>
          </a:bodyPr>
          <a:lstStyle/>
          <a:p>
            <a:r>
              <a:rPr kumimoji="1" lang="en-US" altLang="ja-JP" sz="2400" dirty="0" smtClean="0"/>
              <a:t>YBa</a:t>
            </a:r>
            <a:r>
              <a:rPr kumimoji="1" lang="en-US" altLang="ja-JP" sz="2400" baseline="-25000" dirty="0" smtClean="0"/>
              <a:t>2</a:t>
            </a:r>
            <a:r>
              <a:rPr kumimoji="1" lang="en-US" altLang="ja-JP" sz="2400" dirty="0" smtClean="0"/>
              <a:t>Cu</a:t>
            </a:r>
            <a:r>
              <a:rPr kumimoji="1" lang="en-US" altLang="ja-JP" sz="2400" baseline="-25000" dirty="0" smtClean="0"/>
              <a:t>3</a:t>
            </a:r>
            <a:r>
              <a:rPr kumimoji="1" lang="en-US" altLang="ja-JP" sz="2400" dirty="0" smtClean="0">
                <a:solidFill>
                  <a:srgbClr val="FF0000"/>
                </a:solidFill>
              </a:rPr>
              <a:t>O</a:t>
            </a:r>
            <a:r>
              <a:rPr kumimoji="1" lang="en-US" altLang="ja-JP" sz="2400" baseline="-25000" dirty="0" smtClean="0">
                <a:solidFill>
                  <a:srgbClr val="FF0000"/>
                </a:solidFill>
              </a:rPr>
              <a:t>7-</a:t>
            </a:r>
            <a:r>
              <a:rPr kumimoji="1" lang="en-US" altLang="ja-JP" sz="2400" baseline="-25000" dirty="0" smtClean="0">
                <a:solidFill>
                  <a:srgbClr val="FF0000"/>
                </a:solidFill>
                <a:latin typeface="Symbol" pitchFamily="18" charset="2"/>
              </a:rPr>
              <a:t>d</a:t>
            </a:r>
            <a:r>
              <a:rPr kumimoji="1" lang="en-US" altLang="ja-JP" sz="2400" dirty="0" smtClean="0"/>
              <a:t> (</a:t>
            </a:r>
            <a:r>
              <a:rPr kumimoji="1" lang="en-US" altLang="ja-JP" sz="2400" i="1" dirty="0" smtClean="0"/>
              <a:t>T</a:t>
            </a:r>
            <a:r>
              <a:rPr kumimoji="1" lang="en-US" altLang="ja-JP" sz="2400" baseline="-25000" dirty="0" smtClean="0"/>
              <a:t>C</a:t>
            </a:r>
            <a:r>
              <a:rPr kumimoji="1" lang="en-US" altLang="ja-JP" sz="2400" dirty="0" smtClean="0"/>
              <a:t> = 90 K)</a:t>
            </a:r>
            <a:endParaRPr kumimoji="1" lang="ja-JP" altLang="en-US" sz="2400" dirty="0"/>
          </a:p>
        </p:txBody>
      </p:sp>
      <p:sp>
        <p:nvSpPr>
          <p:cNvPr id="5" name="テキスト ボックス 4"/>
          <p:cNvSpPr txBox="1"/>
          <p:nvPr/>
        </p:nvSpPr>
        <p:spPr>
          <a:xfrm>
            <a:off x="0" y="6004445"/>
            <a:ext cx="4508670" cy="923330"/>
          </a:xfrm>
          <a:prstGeom prst="rect">
            <a:avLst/>
          </a:prstGeom>
          <a:noFill/>
        </p:spPr>
        <p:txBody>
          <a:bodyPr wrap="none" rtlCol="0">
            <a:spAutoFit/>
          </a:bodyPr>
          <a:lstStyle/>
          <a:p>
            <a:pPr>
              <a:lnSpc>
                <a:spcPct val="150000"/>
              </a:lnSpc>
            </a:pPr>
            <a:r>
              <a:rPr lang="en-US" altLang="ja-JP" dirty="0" smtClean="0"/>
              <a:t>Chemical doping</a:t>
            </a:r>
            <a:r>
              <a:rPr lang="ja-JP" altLang="en-US" dirty="0"/>
              <a:t>　→　</a:t>
            </a:r>
            <a:r>
              <a:rPr lang="en-US" altLang="ja-JP" dirty="0" smtClean="0"/>
              <a:t>Metastable State</a:t>
            </a:r>
            <a:endParaRPr lang="en-US" altLang="ja-JP" dirty="0"/>
          </a:p>
          <a:p>
            <a:pPr>
              <a:lnSpc>
                <a:spcPct val="150000"/>
              </a:lnSpc>
            </a:pPr>
            <a:r>
              <a:rPr kumimoji="1" lang="ja-JP" altLang="en-US" dirty="0" smtClean="0"/>
              <a:t>（</a:t>
            </a:r>
            <a:r>
              <a:rPr kumimoji="1" lang="en-US" altLang="ja-JP" dirty="0" smtClean="0"/>
              <a:t>930 </a:t>
            </a:r>
            <a:r>
              <a:rPr lang="en-US" altLang="ja-JP" dirty="0" smtClean="0">
                <a:latin typeface="Times New Roman" panose="02020603050405020304" pitchFamily="18" charset="0"/>
                <a:cs typeface="Times New Roman" panose="02020603050405020304" pitchFamily="18" charset="0"/>
              </a:rPr>
              <a:t>ºC</a:t>
            </a:r>
            <a:r>
              <a:rPr kumimoji="1" lang="ja-JP" altLang="en-US" dirty="0" err="1" smtClean="0"/>
              <a:t>、</a:t>
            </a:r>
            <a:r>
              <a:rPr kumimoji="1" lang="en-US" altLang="ja-JP" dirty="0" smtClean="0"/>
              <a:t>5 h </a:t>
            </a:r>
            <a:r>
              <a:rPr lang="ja-JP" altLang="en-US" dirty="0" smtClean="0"/>
              <a:t>）　→　</a:t>
            </a:r>
            <a:r>
              <a:rPr lang="en-US" altLang="ja-JP" dirty="0" smtClean="0">
                <a:solidFill>
                  <a:srgbClr val="FF0000"/>
                </a:solidFill>
              </a:rPr>
              <a:t>Oxygen deficiency </a:t>
            </a:r>
            <a:r>
              <a:rPr lang="ja-JP" altLang="en-US" dirty="0" smtClean="0">
                <a:solidFill>
                  <a:srgbClr val="FF0000"/>
                </a:solidFill>
              </a:rPr>
              <a:t>（</a:t>
            </a:r>
            <a:r>
              <a:rPr lang="en-US" altLang="ja-JP" dirty="0" err="1" smtClean="0">
                <a:solidFill>
                  <a:srgbClr val="FF0000"/>
                </a:solidFill>
              </a:rPr>
              <a:t>irrev</a:t>
            </a:r>
            <a:r>
              <a:rPr lang="en-US" altLang="ja-JP" dirty="0" smtClean="0">
                <a:solidFill>
                  <a:srgbClr val="FF0000"/>
                </a:solidFill>
              </a:rPr>
              <a:t>.</a:t>
            </a:r>
            <a:r>
              <a:rPr lang="ja-JP" altLang="en-US" dirty="0" smtClean="0">
                <a:solidFill>
                  <a:srgbClr val="FF0000"/>
                </a:solidFill>
              </a:rPr>
              <a:t>）</a:t>
            </a:r>
            <a:endParaRPr kumimoji="1" lang="ja-JP" altLang="en-US" dirty="0">
              <a:solidFill>
                <a:srgbClr val="FF0000"/>
              </a:solidFill>
            </a:endParaRPr>
          </a:p>
        </p:txBody>
      </p:sp>
      <p:sp>
        <p:nvSpPr>
          <p:cNvPr id="6" name="テキスト ボックス 5"/>
          <p:cNvSpPr txBox="1"/>
          <p:nvPr/>
        </p:nvSpPr>
        <p:spPr>
          <a:xfrm>
            <a:off x="5008323" y="5934670"/>
            <a:ext cx="3439916" cy="923330"/>
          </a:xfrm>
          <a:prstGeom prst="rect">
            <a:avLst/>
          </a:prstGeom>
          <a:noFill/>
        </p:spPr>
        <p:txBody>
          <a:bodyPr wrap="none" rtlCol="0">
            <a:spAutoFit/>
          </a:bodyPr>
          <a:lstStyle/>
          <a:p>
            <a:pPr>
              <a:lnSpc>
                <a:spcPct val="150000"/>
              </a:lnSpc>
            </a:pPr>
            <a:r>
              <a:rPr lang="en-US" altLang="ja-JP" dirty="0" smtClean="0"/>
              <a:t>Irradiation</a:t>
            </a:r>
            <a:r>
              <a:rPr lang="ja-JP" altLang="en-US" dirty="0"/>
              <a:t>　→　</a:t>
            </a:r>
            <a:r>
              <a:rPr lang="en-US" altLang="ja-JP" dirty="0" err="1" smtClean="0"/>
              <a:t>Photoexcited</a:t>
            </a:r>
            <a:r>
              <a:rPr lang="en-US" altLang="ja-JP" dirty="0" smtClean="0"/>
              <a:t> </a:t>
            </a:r>
            <a:r>
              <a:rPr lang="en-US" altLang="ja-JP" dirty="0"/>
              <a:t>State</a:t>
            </a:r>
            <a:endParaRPr lang="en-US" altLang="ja-JP" dirty="0" smtClean="0"/>
          </a:p>
          <a:p>
            <a:pPr>
              <a:lnSpc>
                <a:spcPct val="150000"/>
              </a:lnSpc>
            </a:pPr>
            <a:r>
              <a:rPr lang="ja-JP" altLang="en-US" dirty="0" smtClean="0"/>
              <a:t>→　</a:t>
            </a:r>
            <a:r>
              <a:rPr lang="en-US" altLang="ja-JP" dirty="0" smtClean="0">
                <a:solidFill>
                  <a:srgbClr val="FF0000"/>
                </a:solidFill>
              </a:rPr>
              <a:t>CT</a:t>
            </a:r>
            <a:r>
              <a:rPr lang="ja-JP" altLang="en-US" dirty="0" smtClean="0">
                <a:solidFill>
                  <a:srgbClr val="FF0000"/>
                </a:solidFill>
              </a:rPr>
              <a:t> </a:t>
            </a:r>
            <a:r>
              <a:rPr lang="en-US" altLang="ja-JP" dirty="0" smtClean="0">
                <a:solidFill>
                  <a:srgbClr val="FF0000"/>
                </a:solidFill>
              </a:rPr>
              <a:t>trans. </a:t>
            </a:r>
            <a:r>
              <a:rPr lang="ja-JP" altLang="en-US" dirty="0" smtClean="0">
                <a:solidFill>
                  <a:srgbClr val="FF0000"/>
                </a:solidFill>
              </a:rPr>
              <a:t>（</a:t>
            </a:r>
            <a:r>
              <a:rPr lang="en-US" altLang="ja-JP" dirty="0" smtClean="0">
                <a:solidFill>
                  <a:srgbClr val="FF0000"/>
                </a:solidFill>
              </a:rPr>
              <a:t>rev.</a:t>
            </a:r>
            <a:r>
              <a:rPr lang="ja-JP" altLang="en-US" dirty="0" smtClean="0">
                <a:solidFill>
                  <a:srgbClr val="FF0000"/>
                </a:solidFill>
              </a:rPr>
              <a:t>）</a:t>
            </a:r>
            <a:endParaRPr lang="en-US" altLang="ja-JP" dirty="0" smtClean="0">
              <a:solidFill>
                <a:srgbClr val="FF0000"/>
              </a:solidFill>
            </a:endParaRPr>
          </a:p>
        </p:txBody>
      </p:sp>
      <p:pic>
        <p:nvPicPr>
          <p:cNvPr id="34818" name="Picture 2" descr="D:\MV[Ni]\MV\AdvMat\Adv_in_Eng\fig_2_2.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090728" y="1693488"/>
            <a:ext cx="4974192" cy="4048868"/>
          </a:xfrm>
          <a:prstGeom prst="rect">
            <a:avLst/>
          </a:prstGeom>
          <a:noFill/>
          <a:extLst>
            <a:ext uri="{909E8E84-426E-40DD-AFC4-6F175D3DCCD1}">
              <a14:hiddenFill xmlns:a14="http://schemas.microsoft.com/office/drawing/2010/main" xmlns="">
                <a:solidFill>
                  <a:srgbClr val="FFFFFF"/>
                </a:solidFill>
              </a14:hiddenFill>
            </a:ext>
          </a:extLst>
        </p:spPr>
      </p:pic>
      <p:sp>
        <p:nvSpPr>
          <p:cNvPr id="9" name="テキスト ボックス 1"/>
          <p:cNvSpPr txBox="1">
            <a:spLocks noChangeArrowheads="1"/>
          </p:cNvSpPr>
          <p:nvPr/>
        </p:nvSpPr>
        <p:spPr bwMode="auto">
          <a:xfrm>
            <a:off x="5501526" y="1063714"/>
            <a:ext cx="205537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2400" dirty="0">
                <a:solidFill>
                  <a:srgbClr val="0000FF"/>
                </a:solidFill>
              </a:rPr>
              <a:t>MV[Ni(</a:t>
            </a:r>
            <a:r>
              <a:rPr lang="en-US" altLang="ja-JP" sz="2400" dirty="0" err="1">
                <a:solidFill>
                  <a:srgbClr val="0000FF"/>
                </a:solidFill>
              </a:rPr>
              <a:t>dmit</a:t>
            </a:r>
            <a:r>
              <a:rPr lang="en-US" altLang="ja-JP" sz="2400" dirty="0">
                <a:solidFill>
                  <a:srgbClr val="0000FF"/>
                </a:solidFill>
              </a:rPr>
              <a:t>)</a:t>
            </a:r>
            <a:r>
              <a:rPr lang="en-US" altLang="ja-JP" sz="2400" baseline="-25000" dirty="0">
                <a:solidFill>
                  <a:srgbClr val="0000FF"/>
                </a:solidFill>
              </a:rPr>
              <a:t>2</a:t>
            </a:r>
            <a:r>
              <a:rPr lang="en-US" altLang="ja-JP" sz="2400" dirty="0">
                <a:solidFill>
                  <a:srgbClr val="0000FF"/>
                </a:solidFill>
              </a:rPr>
              <a:t>]</a:t>
            </a:r>
            <a:r>
              <a:rPr lang="en-US" altLang="ja-JP" sz="2400" baseline="-25000" dirty="0">
                <a:solidFill>
                  <a:srgbClr val="0000FF"/>
                </a:solidFill>
              </a:rPr>
              <a:t>2</a:t>
            </a:r>
            <a:endParaRPr lang="ja-JP" altLang="en-US" sz="2400" baseline="-25000" dirty="0">
              <a:solidFill>
                <a:srgbClr val="0000FF"/>
              </a:solidFill>
            </a:endParaRPr>
          </a:p>
        </p:txBody>
      </p:sp>
      <p:sp>
        <p:nvSpPr>
          <p:cNvPr id="10" name="タイトル 1"/>
          <p:cNvSpPr txBox="1">
            <a:spLocks/>
          </p:cNvSpPr>
          <p:nvPr/>
        </p:nvSpPr>
        <p:spPr>
          <a:xfrm>
            <a:off x="0" y="274638"/>
            <a:ext cx="9144000" cy="778098"/>
          </a:xfrm>
          <a:prstGeom prst="rect">
            <a:avLst/>
          </a:prstGeom>
          <a:solidFill>
            <a:schemeClr val="accent2"/>
          </a:solidFill>
        </p:spPr>
        <p:txBody>
          <a:bodyP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en-US" altLang="ja-JP" dirty="0" smtClean="0">
                <a:solidFill>
                  <a:schemeClr val="bg1"/>
                </a:solidFill>
              </a:rPr>
              <a:t>Optical Doping</a:t>
            </a:r>
            <a:endParaRPr lang="ja-JP" altLang="en-US" dirty="0">
              <a:solidFill>
                <a:schemeClr val="bg1"/>
              </a:solidFill>
            </a:endParaRPr>
          </a:p>
        </p:txBody>
      </p:sp>
    </p:spTree>
    <p:extLst>
      <p:ext uri="{BB962C8B-B14F-4D97-AF65-F5344CB8AC3E}">
        <p14:creationId xmlns:p14="http://schemas.microsoft.com/office/powerpoint/2010/main" xmlns="" val="131554065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827584" y="116633"/>
            <a:ext cx="7772400" cy="936104"/>
          </a:xfrm>
        </p:spPr>
        <p:txBody>
          <a:bodyPr rtlCol="0">
            <a:normAutofit/>
          </a:bodyPr>
          <a:lstStyle/>
          <a:p>
            <a:pPr eaLnBrk="1" fontAlgn="auto" hangingPunct="1">
              <a:lnSpc>
                <a:spcPct val="150000"/>
              </a:lnSpc>
              <a:spcAft>
                <a:spcPts val="0"/>
              </a:spcAft>
              <a:defRPr/>
            </a:pPr>
            <a:r>
              <a:rPr lang="en-US" altLang="ja-JP" sz="2400" b="1" cap="all" dirty="0" err="1" smtClean="0">
                <a:solidFill>
                  <a:srgbClr val="FF0000"/>
                </a:solidFill>
              </a:rPr>
              <a:t>Photomagnetic</a:t>
            </a:r>
            <a:r>
              <a:rPr lang="en-US" altLang="ja-JP" sz="2400" b="1" cap="all" dirty="0" smtClean="0">
                <a:solidFill>
                  <a:srgbClr val="FF0000"/>
                </a:solidFill>
              </a:rPr>
              <a:t> conductors</a:t>
            </a:r>
            <a:endParaRPr lang="ja-JP" altLang="en-US" sz="2400" dirty="0">
              <a:solidFill>
                <a:srgbClr val="0000FF"/>
              </a:solidFill>
            </a:endParaRPr>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5536" y="1196752"/>
            <a:ext cx="3637164" cy="482453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6" name="グループ化 5"/>
          <p:cNvGrpSpPr/>
          <p:nvPr/>
        </p:nvGrpSpPr>
        <p:grpSpPr>
          <a:xfrm>
            <a:off x="4452177" y="3148669"/>
            <a:ext cx="4160124" cy="2534126"/>
            <a:chOff x="2124075" y="1938338"/>
            <a:chExt cx="4894263" cy="2981325"/>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124075" y="1938338"/>
              <a:ext cx="4894263" cy="2981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テキスト ボックス 7"/>
            <p:cNvSpPr txBox="1">
              <a:spLocks noChangeArrowheads="1"/>
            </p:cNvSpPr>
            <p:nvPr/>
          </p:nvSpPr>
          <p:spPr bwMode="auto">
            <a:xfrm>
              <a:off x="4755443" y="2535142"/>
              <a:ext cx="85725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dirty="0">
                  <a:latin typeface="Symbol" pitchFamily="18" charset="2"/>
                </a:rPr>
                <a:t>µ </a:t>
              </a:r>
              <a:r>
                <a:rPr lang="en-US" altLang="ja-JP" dirty="0"/>
                <a:t>log </a:t>
              </a:r>
              <a:r>
                <a:rPr lang="en-US" altLang="ja-JP" i="1" dirty="0"/>
                <a:t>T</a:t>
              </a:r>
              <a:endParaRPr lang="ja-JP" altLang="en-US" i="1" dirty="0"/>
            </a:p>
          </p:txBody>
        </p:sp>
        <p:grpSp>
          <p:nvGrpSpPr>
            <p:cNvPr id="9" name="グループ化 8"/>
            <p:cNvGrpSpPr/>
            <p:nvPr/>
          </p:nvGrpSpPr>
          <p:grpSpPr>
            <a:xfrm>
              <a:off x="3887509" y="2693809"/>
              <a:ext cx="715019" cy="400412"/>
              <a:chOff x="3347864" y="2924944"/>
              <a:chExt cx="715019" cy="400412"/>
            </a:xfrm>
          </p:grpSpPr>
          <p:sp>
            <p:nvSpPr>
              <p:cNvPr id="12" name="テキスト ボックス 7"/>
              <p:cNvSpPr txBox="1">
                <a:spLocks noChangeArrowheads="1"/>
              </p:cNvSpPr>
              <p:nvPr/>
            </p:nvSpPr>
            <p:spPr bwMode="auto">
              <a:xfrm>
                <a:off x="3347864" y="2956024"/>
                <a:ext cx="51969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dirty="0">
                    <a:solidFill>
                      <a:schemeClr val="tx2"/>
                    </a:solidFill>
                    <a:latin typeface="Symbol" pitchFamily="18" charset="2"/>
                  </a:rPr>
                  <a:t>µ </a:t>
                </a:r>
                <a:r>
                  <a:rPr lang="en-US" altLang="ja-JP" i="1" dirty="0" smtClean="0">
                    <a:solidFill>
                      <a:schemeClr val="tx2"/>
                    </a:solidFill>
                  </a:rPr>
                  <a:t>T</a:t>
                </a:r>
                <a:endParaRPr lang="ja-JP" altLang="en-US" i="1" dirty="0">
                  <a:solidFill>
                    <a:schemeClr val="tx2"/>
                  </a:solidFill>
                </a:endParaRPr>
              </a:p>
            </p:txBody>
          </p:sp>
          <p:sp>
            <p:nvSpPr>
              <p:cNvPr id="13" name="テキスト ボックス 12"/>
              <p:cNvSpPr txBox="1"/>
              <p:nvPr/>
            </p:nvSpPr>
            <p:spPr>
              <a:xfrm>
                <a:off x="3774021" y="2924944"/>
                <a:ext cx="288862" cy="338554"/>
              </a:xfrm>
              <a:prstGeom prst="rect">
                <a:avLst/>
              </a:prstGeom>
              <a:noFill/>
            </p:spPr>
            <p:txBody>
              <a:bodyPr wrap="none" rtlCol="0">
                <a:spAutoFit/>
              </a:bodyPr>
              <a:lstStyle/>
              <a:p>
                <a:r>
                  <a:rPr kumimoji="1" lang="en-US" altLang="ja-JP" sz="1600" dirty="0" smtClean="0">
                    <a:solidFill>
                      <a:schemeClr val="tx2"/>
                    </a:solidFill>
                  </a:rPr>
                  <a:t>2</a:t>
                </a:r>
                <a:endParaRPr kumimoji="1" lang="ja-JP" altLang="en-US" sz="1600" dirty="0">
                  <a:solidFill>
                    <a:schemeClr val="tx2"/>
                  </a:solidFill>
                </a:endParaRPr>
              </a:p>
            </p:txBody>
          </p:sp>
        </p:grpSp>
        <p:sp>
          <p:nvSpPr>
            <p:cNvPr id="10" name="下矢印 9"/>
            <p:cNvSpPr/>
            <p:nvPr/>
          </p:nvSpPr>
          <p:spPr>
            <a:xfrm>
              <a:off x="5076056" y="2996952"/>
              <a:ext cx="216024" cy="4724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下矢印 10"/>
            <p:cNvSpPr/>
            <p:nvPr/>
          </p:nvSpPr>
          <p:spPr>
            <a:xfrm>
              <a:off x="4139952" y="3094221"/>
              <a:ext cx="144016" cy="33477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4" name="テキスト ボックス 13"/>
          <p:cNvSpPr txBox="1"/>
          <p:nvPr/>
        </p:nvSpPr>
        <p:spPr>
          <a:xfrm>
            <a:off x="1755528" y="6165304"/>
            <a:ext cx="5135380" cy="369332"/>
          </a:xfrm>
          <a:prstGeom prst="rect">
            <a:avLst/>
          </a:prstGeom>
          <a:noFill/>
        </p:spPr>
        <p:txBody>
          <a:bodyPr wrap="none" rtlCol="0">
            <a:spAutoFit/>
          </a:bodyPr>
          <a:lstStyle/>
          <a:p>
            <a:r>
              <a:rPr kumimoji="1" lang="en-US" altLang="ja-JP" dirty="0" smtClean="0"/>
              <a:t>T. Naito </a:t>
            </a:r>
            <a:r>
              <a:rPr kumimoji="1" lang="en-US" altLang="ja-JP" i="1" dirty="0" smtClean="0"/>
              <a:t>et al</a:t>
            </a:r>
            <a:r>
              <a:rPr kumimoji="1" lang="en-US" altLang="ja-JP" dirty="0" smtClean="0"/>
              <a:t>, </a:t>
            </a:r>
            <a:r>
              <a:rPr kumimoji="1" lang="en-US" altLang="ja-JP" i="1" dirty="0" smtClean="0"/>
              <a:t>Adv. Mater.</a:t>
            </a:r>
            <a:r>
              <a:rPr kumimoji="1" lang="en-US" altLang="ja-JP" dirty="0" smtClean="0"/>
              <a:t>, </a:t>
            </a:r>
            <a:r>
              <a:rPr lang="en-US" altLang="ja-JP" b="1" dirty="0"/>
              <a:t>24</a:t>
            </a:r>
            <a:r>
              <a:rPr lang="en-US" altLang="ja-JP" dirty="0"/>
              <a:t> (46), 6153-6157 (2012</a:t>
            </a:r>
            <a:r>
              <a:rPr lang="en-US" altLang="ja-JP" dirty="0" smtClean="0"/>
              <a:t>)</a:t>
            </a:r>
            <a:endParaRPr kumimoji="1" lang="ja-JP" altLang="en-US" dirty="0"/>
          </a:p>
        </p:txBody>
      </p:sp>
      <p:sp>
        <p:nvSpPr>
          <p:cNvPr id="15" name="テキスト ボックス 14"/>
          <p:cNvSpPr txBox="1"/>
          <p:nvPr/>
        </p:nvSpPr>
        <p:spPr>
          <a:xfrm>
            <a:off x="1475656" y="6488668"/>
            <a:ext cx="5946308" cy="369332"/>
          </a:xfrm>
          <a:prstGeom prst="rect">
            <a:avLst/>
          </a:prstGeom>
          <a:noFill/>
        </p:spPr>
        <p:txBody>
          <a:bodyPr wrap="none" rtlCol="0">
            <a:spAutoFit/>
          </a:bodyPr>
          <a:lstStyle/>
          <a:p>
            <a:r>
              <a:rPr kumimoji="1" lang="en-US" altLang="ja-JP" dirty="0" smtClean="0"/>
              <a:t>T. Naito </a:t>
            </a:r>
            <a:r>
              <a:rPr kumimoji="1" lang="en-US" altLang="ja-JP" i="1" dirty="0" smtClean="0"/>
              <a:t>et al</a:t>
            </a:r>
            <a:r>
              <a:rPr kumimoji="1" lang="en-US" altLang="ja-JP" dirty="0" smtClean="0"/>
              <a:t>, </a:t>
            </a:r>
            <a:r>
              <a:rPr lang="en-US" altLang="ja-JP" i="1" dirty="0"/>
              <a:t>J. Am. Chem. Soc.</a:t>
            </a:r>
            <a:r>
              <a:rPr lang="en-US" altLang="ja-JP" dirty="0"/>
              <a:t>, </a:t>
            </a:r>
            <a:r>
              <a:rPr lang="en-US" altLang="ja-JP" b="1" dirty="0"/>
              <a:t>134</a:t>
            </a:r>
            <a:r>
              <a:rPr lang="en-US" altLang="ja-JP" dirty="0"/>
              <a:t>(45), 18656-18666 (2012</a:t>
            </a:r>
            <a:r>
              <a:rPr lang="en-US" altLang="ja-JP" dirty="0" smtClean="0"/>
              <a:t>)</a:t>
            </a:r>
            <a:endParaRPr kumimoji="1" lang="ja-JP" altLang="en-US" dirty="0"/>
          </a:p>
        </p:txBody>
      </p:sp>
      <p:sp>
        <p:nvSpPr>
          <p:cNvPr id="3" name="テキスト ボックス 2"/>
          <p:cNvSpPr txBox="1"/>
          <p:nvPr/>
        </p:nvSpPr>
        <p:spPr>
          <a:xfrm>
            <a:off x="5257286" y="5682795"/>
            <a:ext cx="3267241" cy="369332"/>
          </a:xfrm>
          <a:prstGeom prst="rect">
            <a:avLst/>
          </a:prstGeom>
          <a:noFill/>
        </p:spPr>
        <p:txBody>
          <a:bodyPr wrap="none" rtlCol="0">
            <a:spAutoFit/>
          </a:bodyPr>
          <a:lstStyle/>
          <a:p>
            <a:r>
              <a:rPr kumimoji="1" lang="en-US" altLang="ja-JP" dirty="0" smtClean="0"/>
              <a:t>(Possible Kondo Effect under UV)</a:t>
            </a:r>
            <a:endParaRPr kumimoji="1" lang="ja-JP" altLang="en-US" dirty="0"/>
          </a:p>
        </p:txBody>
      </p:sp>
      <p:pic>
        <p:nvPicPr>
          <p:cNvPr id="17" name="Picture 2" descr="E:\MV[Ni]\MV\AdvMat\ToC.pn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851793" y="1052736"/>
            <a:ext cx="2219136" cy="233593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973914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3212345" y="483797"/>
            <a:ext cx="2874505" cy="523220"/>
          </a:xfrm>
          <a:prstGeom prst="rect">
            <a:avLst/>
          </a:prstGeom>
          <a:noFill/>
          <a:ln>
            <a:solidFill>
              <a:srgbClr val="FF0000"/>
            </a:solidFill>
          </a:ln>
        </p:spPr>
        <p:txBody>
          <a:bodyPr wrap="none" rtlCol="0">
            <a:spAutoFit/>
          </a:bodyPr>
          <a:lstStyle/>
          <a:p>
            <a:r>
              <a:rPr kumimoji="1" lang="en-US" altLang="ja-JP" sz="2800" dirty="0" smtClean="0">
                <a:solidFill>
                  <a:srgbClr val="FF0000"/>
                </a:solidFill>
                <a:latin typeface="Times New Roman" pitchFamily="18" charset="0"/>
                <a:cs typeface="Times New Roman" pitchFamily="18" charset="0"/>
              </a:rPr>
              <a:t>Acknowledgments</a:t>
            </a:r>
            <a:endParaRPr kumimoji="1" lang="ja-JP" altLang="en-US" sz="2800" dirty="0">
              <a:solidFill>
                <a:srgbClr val="FF0000"/>
              </a:solidFill>
              <a:latin typeface="Times New Roman" pitchFamily="18" charset="0"/>
              <a:cs typeface="Times New Roman" pitchFamily="18" charset="0"/>
            </a:endParaRPr>
          </a:p>
        </p:txBody>
      </p:sp>
      <p:sp>
        <p:nvSpPr>
          <p:cNvPr id="3" name="テキスト ボックス 2"/>
          <p:cNvSpPr txBox="1"/>
          <p:nvPr/>
        </p:nvSpPr>
        <p:spPr>
          <a:xfrm>
            <a:off x="912742" y="4653136"/>
            <a:ext cx="7473713" cy="1477328"/>
          </a:xfrm>
          <a:prstGeom prst="rect">
            <a:avLst/>
          </a:prstGeom>
          <a:noFill/>
        </p:spPr>
        <p:txBody>
          <a:bodyPr wrap="none" rtlCol="0">
            <a:spAutoFit/>
          </a:bodyPr>
          <a:lstStyle/>
          <a:p>
            <a:r>
              <a:rPr kumimoji="1" lang="en-US" altLang="ja-JP" dirty="0" smtClean="0"/>
              <a:t>Financial Support 		</a:t>
            </a:r>
            <a:r>
              <a:rPr lang="de-DE" altLang="ja-JP" dirty="0" smtClean="0"/>
              <a:t>JSPS </a:t>
            </a:r>
            <a:r>
              <a:rPr lang="de-DE" altLang="ja-JP" dirty="0"/>
              <a:t>(No. 23540432</a:t>
            </a:r>
            <a:r>
              <a:rPr lang="de-DE" altLang="ja-JP" dirty="0" smtClean="0"/>
              <a:t>)</a:t>
            </a:r>
          </a:p>
          <a:p>
            <a:r>
              <a:rPr lang="de-DE" altLang="ja-JP" dirty="0"/>
              <a:t>	</a:t>
            </a:r>
            <a:r>
              <a:rPr lang="de-DE" altLang="ja-JP" dirty="0" smtClean="0"/>
              <a:t>		Ito Science Foundation</a:t>
            </a:r>
          </a:p>
          <a:p>
            <a:r>
              <a:rPr lang="de-DE" altLang="ja-JP" dirty="0"/>
              <a:t>	</a:t>
            </a:r>
            <a:r>
              <a:rPr lang="de-DE" altLang="ja-JP" dirty="0" smtClean="0"/>
              <a:t>		Japan Securities Scholorship</a:t>
            </a:r>
          </a:p>
          <a:p>
            <a:r>
              <a:rPr kumimoji="1" lang="de-DE" altLang="ja-JP" dirty="0"/>
              <a:t>	</a:t>
            </a:r>
            <a:r>
              <a:rPr kumimoji="1" lang="de-DE" altLang="ja-JP" dirty="0" smtClean="0"/>
              <a:t>		Ehime Univ.  GP</a:t>
            </a:r>
          </a:p>
          <a:p>
            <a:r>
              <a:rPr lang="de-DE" altLang="ja-JP" dirty="0"/>
              <a:t>	</a:t>
            </a:r>
            <a:r>
              <a:rPr lang="de-DE" altLang="ja-JP" dirty="0" smtClean="0"/>
              <a:t>		Ehime Univ.  Grant for Interdisciplinary Research</a:t>
            </a:r>
            <a:endParaRPr kumimoji="1" lang="ja-JP" altLang="en-US" dirty="0"/>
          </a:p>
        </p:txBody>
      </p:sp>
      <p:sp>
        <p:nvSpPr>
          <p:cNvPr id="7" name="星 5 6"/>
          <p:cNvSpPr/>
          <p:nvPr/>
        </p:nvSpPr>
        <p:spPr>
          <a:xfrm>
            <a:off x="508764" y="4678107"/>
            <a:ext cx="288032" cy="31939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912742" y="1942802"/>
            <a:ext cx="1436355" cy="369332"/>
          </a:xfrm>
          <a:prstGeom prst="rect">
            <a:avLst/>
          </a:prstGeom>
          <a:noFill/>
        </p:spPr>
        <p:txBody>
          <a:bodyPr wrap="none" rtlCol="0">
            <a:spAutoFit/>
          </a:bodyPr>
          <a:lstStyle/>
          <a:p>
            <a:r>
              <a:rPr kumimoji="1" lang="en-US" altLang="ja-JP" dirty="0" smtClean="0"/>
              <a:t>Collaborators</a:t>
            </a:r>
            <a:endParaRPr kumimoji="1" lang="ja-JP" altLang="en-US" dirty="0"/>
          </a:p>
        </p:txBody>
      </p:sp>
      <p:sp>
        <p:nvSpPr>
          <p:cNvPr id="10" name="テキスト ボックス 9"/>
          <p:cNvSpPr txBox="1"/>
          <p:nvPr/>
        </p:nvSpPr>
        <p:spPr>
          <a:xfrm>
            <a:off x="1331640" y="2322746"/>
            <a:ext cx="6318589" cy="2169825"/>
          </a:xfrm>
          <a:prstGeom prst="rect">
            <a:avLst/>
          </a:prstGeom>
          <a:noFill/>
        </p:spPr>
        <p:txBody>
          <a:bodyPr wrap="none" rtlCol="0">
            <a:spAutoFit/>
          </a:bodyPr>
          <a:lstStyle/>
          <a:p>
            <a:pPr>
              <a:lnSpc>
                <a:spcPct val="150000"/>
              </a:lnSpc>
            </a:pPr>
            <a:r>
              <a:rPr lang="en-US" altLang="ja-JP" dirty="0" smtClean="0"/>
              <a:t>Mr. T</a:t>
            </a:r>
            <a:r>
              <a:rPr lang="en-US" altLang="ja-JP" dirty="0"/>
              <a:t>. </a:t>
            </a:r>
            <a:r>
              <a:rPr lang="en-US" altLang="ja-JP" dirty="0" err="1"/>
              <a:t>Karasudani</a:t>
            </a:r>
            <a:r>
              <a:rPr lang="en-US" altLang="ja-JP" dirty="0"/>
              <a:t>, </a:t>
            </a:r>
            <a:r>
              <a:rPr lang="en-US" altLang="ja-JP" dirty="0" smtClean="0"/>
              <a:t>Dr. S</a:t>
            </a:r>
            <a:r>
              <a:rPr lang="en-US" altLang="ja-JP" dirty="0"/>
              <a:t>. Mori, </a:t>
            </a:r>
            <a:r>
              <a:rPr lang="en-US" altLang="ja-JP" dirty="0" err="1" smtClean="0"/>
              <a:t>Porfs</a:t>
            </a:r>
            <a:r>
              <a:rPr lang="en-US" altLang="ja-JP" dirty="0" smtClean="0"/>
              <a:t>. K</a:t>
            </a:r>
            <a:r>
              <a:rPr lang="en-US" altLang="ja-JP" dirty="0"/>
              <a:t>. </a:t>
            </a:r>
            <a:r>
              <a:rPr lang="en-US" altLang="ja-JP" dirty="0" err="1" smtClean="0"/>
              <a:t>Ohara</a:t>
            </a:r>
            <a:r>
              <a:rPr lang="en-US" altLang="ja-JP" dirty="0" smtClean="0"/>
              <a:t>, K</a:t>
            </a:r>
            <a:r>
              <a:rPr lang="en-US" altLang="ja-JP" dirty="0"/>
              <a:t>. </a:t>
            </a:r>
            <a:r>
              <a:rPr lang="en-US" altLang="ja-JP" dirty="0" err="1" smtClean="0"/>
              <a:t>Konishi</a:t>
            </a:r>
            <a:r>
              <a:rPr lang="en-US" altLang="ja-JP" dirty="0" smtClean="0"/>
              <a:t> </a:t>
            </a:r>
          </a:p>
          <a:p>
            <a:pPr>
              <a:lnSpc>
                <a:spcPct val="150000"/>
              </a:lnSpc>
            </a:pPr>
            <a:r>
              <a:rPr lang="en-US" altLang="ja-JP" dirty="0"/>
              <a:t>	</a:t>
            </a:r>
            <a:r>
              <a:rPr lang="en-US" altLang="ja-JP" dirty="0" smtClean="0"/>
              <a:t>		&amp; T. Yamamoto</a:t>
            </a:r>
            <a:r>
              <a:rPr lang="ja-JP" altLang="en-US" dirty="0" smtClean="0"/>
              <a:t>　</a:t>
            </a:r>
            <a:r>
              <a:rPr lang="en-US" altLang="ja-JP" dirty="0" smtClean="0"/>
              <a:t>(Ehime University)</a:t>
            </a:r>
          </a:p>
          <a:p>
            <a:pPr>
              <a:lnSpc>
                <a:spcPct val="150000"/>
              </a:lnSpc>
            </a:pPr>
            <a:r>
              <a:rPr lang="en-US" altLang="ja-JP" dirty="0" smtClean="0"/>
              <a:t>Mr. T</a:t>
            </a:r>
            <a:r>
              <a:rPr lang="en-US" altLang="ja-JP" dirty="0"/>
              <a:t>. Takano, </a:t>
            </a:r>
            <a:r>
              <a:rPr lang="en-US" altLang="ja-JP" dirty="0" smtClean="0"/>
              <a:t>Dr. Y</a:t>
            </a:r>
            <a:r>
              <a:rPr lang="en-US" altLang="ja-JP" dirty="0"/>
              <a:t>. Takahashi, </a:t>
            </a:r>
            <a:r>
              <a:rPr lang="en-US" altLang="ja-JP" dirty="0" smtClean="0"/>
              <a:t>Prof. T</a:t>
            </a:r>
            <a:r>
              <a:rPr lang="en-US" altLang="ja-JP" dirty="0"/>
              <a:t>. </a:t>
            </a:r>
            <a:r>
              <a:rPr lang="en-US" altLang="ja-JP" dirty="0" err="1"/>
              <a:t>Inabe</a:t>
            </a:r>
            <a:r>
              <a:rPr lang="en-US" altLang="ja-JP" dirty="0"/>
              <a:t> </a:t>
            </a:r>
            <a:r>
              <a:rPr lang="en-US" altLang="ja-JP" dirty="0" smtClean="0"/>
              <a:t>(Hokkaido University)</a:t>
            </a:r>
          </a:p>
          <a:p>
            <a:pPr>
              <a:lnSpc>
                <a:spcPct val="150000"/>
              </a:lnSpc>
            </a:pPr>
            <a:r>
              <a:rPr lang="en-US" altLang="ja-JP" dirty="0" smtClean="0"/>
              <a:t>Profs. S. Nishihara &amp; K. Inoue (Hiroshima University)</a:t>
            </a:r>
          </a:p>
          <a:p>
            <a:pPr>
              <a:lnSpc>
                <a:spcPct val="150000"/>
              </a:lnSpc>
            </a:pPr>
            <a:r>
              <a:rPr lang="en-US" altLang="ja-JP" dirty="0" smtClean="0"/>
              <a:t>Profs. K. Furukawa* &amp; T. Nakamura (IMS) (*present Niigata Univ.)</a:t>
            </a:r>
            <a:endParaRPr lang="en-US" altLang="ja-JP" dirty="0"/>
          </a:p>
        </p:txBody>
      </p:sp>
      <p:sp>
        <p:nvSpPr>
          <p:cNvPr id="11" name="星 5 10"/>
          <p:cNvSpPr/>
          <p:nvPr/>
        </p:nvSpPr>
        <p:spPr>
          <a:xfrm>
            <a:off x="508764" y="1967773"/>
            <a:ext cx="288032" cy="31939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8674" name="Picture 2" descr="C:\Users\Owner\AppData\Local\Microsoft\Windows\Temporary Internet Files\Content.IE5\MYRP76WX\MC900230554[1].wm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516216" y="3389014"/>
            <a:ext cx="2542515" cy="3468986"/>
          </a:xfrm>
          <a:prstGeom prst="rect">
            <a:avLst/>
          </a:prstGeom>
          <a:noFill/>
          <a:extLst>
            <a:ext uri="{909E8E84-426E-40DD-AFC4-6F175D3DCCD1}">
              <a14:hiddenFill xmlns:a14="http://schemas.microsoft.com/office/drawing/2010/main" xmlns="">
                <a:solidFill>
                  <a:srgbClr val="FFFFFF"/>
                </a:solidFill>
              </a14:hiddenFill>
            </a:ext>
          </a:extLst>
        </p:spPr>
      </p:pic>
      <p:sp>
        <p:nvSpPr>
          <p:cNvPr id="4" name="テキスト ボックス 3"/>
          <p:cNvSpPr txBox="1"/>
          <p:nvPr/>
        </p:nvSpPr>
        <p:spPr>
          <a:xfrm>
            <a:off x="3191358" y="2287163"/>
            <a:ext cx="2767874" cy="830997"/>
          </a:xfrm>
          <a:prstGeom prst="rect">
            <a:avLst/>
          </a:prstGeom>
          <a:noFill/>
        </p:spPr>
        <p:txBody>
          <a:bodyPr wrap="none" rtlCol="0">
            <a:spAutoFit/>
          </a:bodyPr>
          <a:lstStyle/>
          <a:p>
            <a:r>
              <a:rPr kumimoji="1" lang="en-US" altLang="ja-JP" sz="4800" dirty="0" smtClean="0">
                <a:solidFill>
                  <a:srgbClr val="FF0000"/>
                </a:solidFill>
              </a:rPr>
              <a:t>Thank you</a:t>
            </a:r>
            <a:endParaRPr kumimoji="1" lang="ja-JP" altLang="en-US" sz="4800" dirty="0">
              <a:solidFill>
                <a:srgbClr val="FF0000"/>
              </a:solidFill>
            </a:endParaRPr>
          </a:p>
        </p:txBody>
      </p:sp>
    </p:spTree>
    <p:extLst>
      <p:ext uri="{BB962C8B-B14F-4D97-AF65-F5344CB8AC3E}">
        <p14:creationId xmlns:p14="http://schemas.microsoft.com/office/powerpoint/2010/main" xmlns="" val="1051618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8674"/>
                                        </p:tgtEl>
                                        <p:attrNameLst>
                                          <p:attrName>style.visibility</p:attrName>
                                        </p:attrNameLst>
                                      </p:cBhvr>
                                      <p:to>
                                        <p:strVal val="visible"/>
                                      </p:to>
                                    </p:set>
                                    <p:animEffect transition="in" filter="fade">
                                      <p:cBhvr>
                                        <p:cTn id="7" dur="500"/>
                                        <p:tgtEl>
                                          <p:spTgt spid="28674"/>
                                        </p:tgtEl>
                                      </p:cBhvr>
                                    </p:animEffect>
                                    <p:anim calcmode="lin" valueType="num">
                                      <p:cBhvr>
                                        <p:cTn id="8" dur="500" fill="hold"/>
                                        <p:tgtEl>
                                          <p:spTgt spid="28674"/>
                                        </p:tgtEl>
                                        <p:attrNameLst>
                                          <p:attrName>ppt_x</p:attrName>
                                        </p:attrNameLst>
                                      </p:cBhvr>
                                      <p:tavLst>
                                        <p:tav tm="0">
                                          <p:val>
                                            <p:strVal val="#ppt_x"/>
                                          </p:val>
                                        </p:tav>
                                        <p:tav tm="100000">
                                          <p:val>
                                            <p:strVal val="#ppt_x"/>
                                          </p:val>
                                        </p:tav>
                                      </p:tavLst>
                                    </p:anim>
                                    <p:anim calcmode="lin" valueType="num">
                                      <p:cBhvr>
                                        <p:cTn id="9" dur="500" fill="hold"/>
                                        <p:tgtEl>
                                          <p:spTgt spid="2867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5" presetClass="exit" presetSubtype="0" fill="hold" grpId="0" nodeType="afterEffect">
                                  <p:stCondLst>
                                    <p:cond delay="0"/>
                                  </p:stCondLst>
                                  <p:childTnLst>
                                    <p:anim calcmode="lin" valueType="num">
                                      <p:cBhvr>
                                        <p:cTn id="12" dur="2000"/>
                                        <p:tgtEl>
                                          <p:spTgt spid="7"/>
                                        </p:tgtEl>
                                        <p:attrNameLst>
                                          <p:attrName>ppt_w</p:attrName>
                                        </p:attrNameLst>
                                      </p:cBhvr>
                                      <p:tavLst>
                                        <p:tav tm="0">
                                          <p:val>
                                            <p:strVal val="ppt_w"/>
                                          </p:val>
                                        </p:tav>
                                        <p:tav tm="100000">
                                          <p:val>
                                            <p:fltVal val="0"/>
                                          </p:val>
                                        </p:tav>
                                      </p:tavLst>
                                    </p:anim>
                                    <p:anim calcmode="lin" valueType="num">
                                      <p:cBhvr>
                                        <p:cTn id="13" dur="2000"/>
                                        <p:tgtEl>
                                          <p:spTgt spid="7"/>
                                        </p:tgtEl>
                                        <p:attrNameLst>
                                          <p:attrName>ppt_h</p:attrName>
                                        </p:attrNameLst>
                                      </p:cBhvr>
                                      <p:tavLst>
                                        <p:tav tm="0">
                                          <p:val>
                                            <p:strVal val="ppt_h"/>
                                          </p:val>
                                        </p:tav>
                                        <p:tav tm="100000">
                                          <p:val>
                                            <p:fltVal val="0"/>
                                          </p:val>
                                        </p:tav>
                                      </p:tavLst>
                                    </p:anim>
                                    <p:anim calcmode="lin" valueType="num">
                                      <p:cBhvr>
                                        <p:cTn id="14" dur="2000"/>
                                        <p:tgtEl>
                                          <p:spTgt spid="7"/>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15" dur="2000"/>
                                        <p:tgtEl>
                                          <p:spTgt spid="7"/>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16" dur="1" fill="hold">
                                          <p:stCondLst>
                                            <p:cond delay="1999"/>
                                          </p:stCondLst>
                                        </p:cTn>
                                        <p:tgtEl>
                                          <p:spTgt spid="7"/>
                                        </p:tgtEl>
                                        <p:attrNameLst>
                                          <p:attrName>style.visibility</p:attrName>
                                        </p:attrNameLst>
                                      </p:cBhvr>
                                      <p:to>
                                        <p:strVal val="hidden"/>
                                      </p:to>
                                    </p:set>
                                  </p:childTnLst>
                                </p:cTn>
                              </p:par>
                              <p:par>
                                <p:cTn id="17" presetID="15" presetClass="exit" presetSubtype="0" fill="hold" grpId="0" nodeType="withEffect">
                                  <p:stCondLst>
                                    <p:cond delay="0"/>
                                  </p:stCondLst>
                                  <p:childTnLst>
                                    <p:anim calcmode="lin" valueType="num">
                                      <p:cBhvr>
                                        <p:cTn id="18" dur="500"/>
                                        <p:tgtEl>
                                          <p:spTgt spid="3"/>
                                        </p:tgtEl>
                                        <p:attrNameLst>
                                          <p:attrName>ppt_w</p:attrName>
                                        </p:attrNameLst>
                                      </p:cBhvr>
                                      <p:tavLst>
                                        <p:tav tm="0">
                                          <p:val>
                                            <p:strVal val="ppt_w"/>
                                          </p:val>
                                        </p:tav>
                                        <p:tav tm="100000">
                                          <p:val>
                                            <p:fltVal val="0"/>
                                          </p:val>
                                        </p:tav>
                                      </p:tavLst>
                                    </p:anim>
                                    <p:anim calcmode="lin" valueType="num">
                                      <p:cBhvr>
                                        <p:cTn id="19" dur="500"/>
                                        <p:tgtEl>
                                          <p:spTgt spid="3"/>
                                        </p:tgtEl>
                                        <p:attrNameLst>
                                          <p:attrName>ppt_h</p:attrName>
                                        </p:attrNameLst>
                                      </p:cBhvr>
                                      <p:tavLst>
                                        <p:tav tm="0">
                                          <p:val>
                                            <p:strVal val="ppt_h"/>
                                          </p:val>
                                        </p:tav>
                                        <p:tav tm="100000">
                                          <p:val>
                                            <p:fltVal val="0"/>
                                          </p:val>
                                        </p:tav>
                                      </p:tavLst>
                                    </p:anim>
                                    <p:anim calcmode="lin" valueType="num">
                                      <p:cBhvr>
                                        <p:cTn id="20" dur="500"/>
                                        <p:tgtEl>
                                          <p:spTgt spid="3"/>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21" dur="500"/>
                                        <p:tgtEl>
                                          <p:spTgt spid="3"/>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22" dur="1" fill="hold">
                                          <p:stCondLst>
                                            <p:cond delay="499"/>
                                          </p:stCondLst>
                                        </p:cTn>
                                        <p:tgtEl>
                                          <p:spTgt spid="3"/>
                                        </p:tgtEl>
                                        <p:attrNameLst>
                                          <p:attrName>style.visibility</p:attrName>
                                        </p:attrNameLst>
                                      </p:cBhvr>
                                      <p:to>
                                        <p:strVal val="hidden"/>
                                      </p:to>
                                    </p:set>
                                  </p:childTnLst>
                                </p:cTn>
                              </p:par>
                              <p:par>
                                <p:cTn id="23" presetID="15" presetClass="exit" presetSubtype="0" fill="hold" grpId="0" nodeType="withEffect">
                                  <p:stCondLst>
                                    <p:cond delay="0"/>
                                  </p:stCondLst>
                                  <p:childTnLst>
                                    <p:anim calcmode="lin" valueType="num">
                                      <p:cBhvr>
                                        <p:cTn id="24" dur="1000"/>
                                        <p:tgtEl>
                                          <p:spTgt spid="11"/>
                                        </p:tgtEl>
                                        <p:attrNameLst>
                                          <p:attrName>ppt_w</p:attrName>
                                        </p:attrNameLst>
                                      </p:cBhvr>
                                      <p:tavLst>
                                        <p:tav tm="0">
                                          <p:val>
                                            <p:strVal val="ppt_w"/>
                                          </p:val>
                                        </p:tav>
                                        <p:tav tm="100000">
                                          <p:val>
                                            <p:fltVal val="0"/>
                                          </p:val>
                                        </p:tav>
                                      </p:tavLst>
                                    </p:anim>
                                    <p:anim calcmode="lin" valueType="num">
                                      <p:cBhvr>
                                        <p:cTn id="25" dur="1000"/>
                                        <p:tgtEl>
                                          <p:spTgt spid="11"/>
                                        </p:tgtEl>
                                        <p:attrNameLst>
                                          <p:attrName>ppt_h</p:attrName>
                                        </p:attrNameLst>
                                      </p:cBhvr>
                                      <p:tavLst>
                                        <p:tav tm="0">
                                          <p:val>
                                            <p:strVal val="ppt_h"/>
                                          </p:val>
                                        </p:tav>
                                        <p:tav tm="100000">
                                          <p:val>
                                            <p:fltVal val="0"/>
                                          </p:val>
                                        </p:tav>
                                      </p:tavLst>
                                    </p:anim>
                                    <p:anim calcmode="lin" valueType="num">
                                      <p:cBhvr>
                                        <p:cTn id="26" dur="1000"/>
                                        <p:tgtEl>
                                          <p:spTgt spid="11"/>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27" dur="1000"/>
                                        <p:tgtEl>
                                          <p:spTgt spid="11"/>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28" dur="1" fill="hold">
                                          <p:stCondLst>
                                            <p:cond delay="999"/>
                                          </p:stCondLst>
                                        </p:cTn>
                                        <p:tgtEl>
                                          <p:spTgt spid="11"/>
                                        </p:tgtEl>
                                        <p:attrNameLst>
                                          <p:attrName>style.visibility</p:attrName>
                                        </p:attrNameLst>
                                      </p:cBhvr>
                                      <p:to>
                                        <p:strVal val="hidden"/>
                                      </p:to>
                                    </p:set>
                                  </p:childTnLst>
                                </p:cTn>
                              </p:par>
                              <p:par>
                                <p:cTn id="29" presetID="15" presetClass="exit" presetSubtype="0" fill="hold" grpId="0" nodeType="withEffect">
                                  <p:stCondLst>
                                    <p:cond delay="0"/>
                                  </p:stCondLst>
                                  <p:childTnLst>
                                    <p:anim calcmode="lin" valueType="num">
                                      <p:cBhvr>
                                        <p:cTn id="30" dur="500"/>
                                        <p:tgtEl>
                                          <p:spTgt spid="9"/>
                                        </p:tgtEl>
                                        <p:attrNameLst>
                                          <p:attrName>ppt_w</p:attrName>
                                        </p:attrNameLst>
                                      </p:cBhvr>
                                      <p:tavLst>
                                        <p:tav tm="0">
                                          <p:val>
                                            <p:strVal val="ppt_w"/>
                                          </p:val>
                                        </p:tav>
                                        <p:tav tm="100000">
                                          <p:val>
                                            <p:fltVal val="0"/>
                                          </p:val>
                                        </p:tav>
                                      </p:tavLst>
                                    </p:anim>
                                    <p:anim calcmode="lin" valueType="num">
                                      <p:cBhvr>
                                        <p:cTn id="31" dur="500"/>
                                        <p:tgtEl>
                                          <p:spTgt spid="9"/>
                                        </p:tgtEl>
                                        <p:attrNameLst>
                                          <p:attrName>ppt_h</p:attrName>
                                        </p:attrNameLst>
                                      </p:cBhvr>
                                      <p:tavLst>
                                        <p:tav tm="0">
                                          <p:val>
                                            <p:strVal val="ppt_h"/>
                                          </p:val>
                                        </p:tav>
                                        <p:tav tm="100000">
                                          <p:val>
                                            <p:fltVal val="0"/>
                                          </p:val>
                                        </p:tav>
                                      </p:tavLst>
                                    </p:anim>
                                    <p:anim calcmode="lin" valueType="num">
                                      <p:cBhvr>
                                        <p:cTn id="32" dur="500"/>
                                        <p:tgtEl>
                                          <p:spTgt spid="9"/>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33" dur="500"/>
                                        <p:tgtEl>
                                          <p:spTgt spid="9"/>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34" dur="1" fill="hold">
                                          <p:stCondLst>
                                            <p:cond delay="499"/>
                                          </p:stCondLst>
                                        </p:cTn>
                                        <p:tgtEl>
                                          <p:spTgt spid="9"/>
                                        </p:tgtEl>
                                        <p:attrNameLst>
                                          <p:attrName>style.visibility</p:attrName>
                                        </p:attrNameLst>
                                      </p:cBhvr>
                                      <p:to>
                                        <p:strVal val="hidden"/>
                                      </p:to>
                                    </p:set>
                                  </p:childTnLst>
                                </p:cTn>
                              </p:par>
                              <p:par>
                                <p:cTn id="35" presetID="15" presetClass="exit" presetSubtype="0" fill="hold" grpId="0" nodeType="withEffect">
                                  <p:stCondLst>
                                    <p:cond delay="0"/>
                                  </p:stCondLst>
                                  <p:childTnLst>
                                    <p:anim calcmode="lin" valueType="num">
                                      <p:cBhvr>
                                        <p:cTn id="36" dur="1000"/>
                                        <p:tgtEl>
                                          <p:spTgt spid="10"/>
                                        </p:tgtEl>
                                        <p:attrNameLst>
                                          <p:attrName>ppt_w</p:attrName>
                                        </p:attrNameLst>
                                      </p:cBhvr>
                                      <p:tavLst>
                                        <p:tav tm="0">
                                          <p:val>
                                            <p:strVal val="ppt_w"/>
                                          </p:val>
                                        </p:tav>
                                        <p:tav tm="100000">
                                          <p:val>
                                            <p:fltVal val="0"/>
                                          </p:val>
                                        </p:tav>
                                      </p:tavLst>
                                    </p:anim>
                                    <p:anim calcmode="lin" valueType="num">
                                      <p:cBhvr>
                                        <p:cTn id="37" dur="1000"/>
                                        <p:tgtEl>
                                          <p:spTgt spid="10"/>
                                        </p:tgtEl>
                                        <p:attrNameLst>
                                          <p:attrName>ppt_h</p:attrName>
                                        </p:attrNameLst>
                                      </p:cBhvr>
                                      <p:tavLst>
                                        <p:tav tm="0">
                                          <p:val>
                                            <p:strVal val="ppt_h"/>
                                          </p:val>
                                        </p:tav>
                                        <p:tav tm="100000">
                                          <p:val>
                                            <p:fltVal val="0"/>
                                          </p:val>
                                        </p:tav>
                                      </p:tavLst>
                                    </p:anim>
                                    <p:anim calcmode="lin" valueType="num">
                                      <p:cBhvr>
                                        <p:cTn id="38" dur="1000"/>
                                        <p:tgtEl>
                                          <p:spTgt spid="10"/>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39" dur="1000"/>
                                        <p:tgtEl>
                                          <p:spTgt spid="10"/>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40" dur="1" fill="hold">
                                          <p:stCondLst>
                                            <p:cond delay="999"/>
                                          </p:stCondLst>
                                        </p:cTn>
                                        <p:tgtEl>
                                          <p:spTgt spid="10"/>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28674"/>
                                        </p:tgtEl>
                                      </p:cBhvr>
                                    </p:animEffect>
                                    <p:set>
                                      <p:cBhvr>
                                        <p:cTn id="43" dur="1" fill="hold">
                                          <p:stCondLst>
                                            <p:cond delay="499"/>
                                          </p:stCondLst>
                                        </p:cTn>
                                        <p:tgtEl>
                                          <p:spTgt spid="28674"/>
                                        </p:tgtEl>
                                        <p:attrNameLst>
                                          <p:attrName>style.visibility</p:attrName>
                                        </p:attrNameLst>
                                      </p:cBhvr>
                                      <p:to>
                                        <p:strVal val="hidden"/>
                                      </p:to>
                                    </p:set>
                                  </p:childTnLst>
                                </p:cTn>
                              </p:par>
                            </p:childTnLst>
                          </p:cTn>
                        </p:par>
                        <p:par>
                          <p:cTn id="44" fill="hold">
                            <p:stCondLst>
                              <p:cond delay="2500"/>
                            </p:stCondLst>
                            <p:childTnLst>
                              <p:par>
                                <p:cTn id="45" presetID="26" presetClass="entr" presetSubtype="0" fill="hold" grpId="0"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ipe(down)">
                                      <p:cBhvr>
                                        <p:cTn id="47" dur="580">
                                          <p:stCondLst>
                                            <p:cond delay="0"/>
                                          </p:stCondLst>
                                        </p:cTn>
                                        <p:tgtEl>
                                          <p:spTgt spid="4"/>
                                        </p:tgtEl>
                                      </p:cBhvr>
                                    </p:animEffect>
                                    <p:anim calcmode="lin" valueType="num">
                                      <p:cBhvr>
                                        <p:cTn id="4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53" dur="26">
                                          <p:stCondLst>
                                            <p:cond delay="650"/>
                                          </p:stCondLst>
                                        </p:cTn>
                                        <p:tgtEl>
                                          <p:spTgt spid="4"/>
                                        </p:tgtEl>
                                      </p:cBhvr>
                                      <p:to x="100000" y="60000"/>
                                    </p:animScale>
                                    <p:animScale>
                                      <p:cBhvr>
                                        <p:cTn id="54" dur="166" decel="50000">
                                          <p:stCondLst>
                                            <p:cond delay="676"/>
                                          </p:stCondLst>
                                        </p:cTn>
                                        <p:tgtEl>
                                          <p:spTgt spid="4"/>
                                        </p:tgtEl>
                                      </p:cBhvr>
                                      <p:to x="100000" y="100000"/>
                                    </p:animScale>
                                    <p:animScale>
                                      <p:cBhvr>
                                        <p:cTn id="55" dur="26">
                                          <p:stCondLst>
                                            <p:cond delay="1312"/>
                                          </p:stCondLst>
                                        </p:cTn>
                                        <p:tgtEl>
                                          <p:spTgt spid="4"/>
                                        </p:tgtEl>
                                      </p:cBhvr>
                                      <p:to x="100000" y="80000"/>
                                    </p:animScale>
                                    <p:animScale>
                                      <p:cBhvr>
                                        <p:cTn id="56" dur="166" decel="50000">
                                          <p:stCondLst>
                                            <p:cond delay="1338"/>
                                          </p:stCondLst>
                                        </p:cTn>
                                        <p:tgtEl>
                                          <p:spTgt spid="4"/>
                                        </p:tgtEl>
                                      </p:cBhvr>
                                      <p:to x="100000" y="100000"/>
                                    </p:animScale>
                                    <p:animScale>
                                      <p:cBhvr>
                                        <p:cTn id="57" dur="26">
                                          <p:stCondLst>
                                            <p:cond delay="1642"/>
                                          </p:stCondLst>
                                        </p:cTn>
                                        <p:tgtEl>
                                          <p:spTgt spid="4"/>
                                        </p:tgtEl>
                                      </p:cBhvr>
                                      <p:to x="100000" y="90000"/>
                                    </p:animScale>
                                    <p:animScale>
                                      <p:cBhvr>
                                        <p:cTn id="58" dur="166" decel="50000">
                                          <p:stCondLst>
                                            <p:cond delay="1668"/>
                                          </p:stCondLst>
                                        </p:cTn>
                                        <p:tgtEl>
                                          <p:spTgt spid="4"/>
                                        </p:tgtEl>
                                      </p:cBhvr>
                                      <p:to x="100000" y="100000"/>
                                    </p:animScale>
                                    <p:animScale>
                                      <p:cBhvr>
                                        <p:cTn id="59" dur="26">
                                          <p:stCondLst>
                                            <p:cond delay="1808"/>
                                          </p:stCondLst>
                                        </p:cTn>
                                        <p:tgtEl>
                                          <p:spTgt spid="4"/>
                                        </p:tgtEl>
                                      </p:cBhvr>
                                      <p:to x="100000" y="95000"/>
                                    </p:animScale>
                                    <p:animScale>
                                      <p:cBhvr>
                                        <p:cTn id="6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P spid="9" grpId="0"/>
      <p:bldP spid="10" grpId="0"/>
      <p:bldP spid="11" grpId="0" animBg="1"/>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22" name="テキスト ボックス 1"/>
          <p:cNvSpPr txBox="1">
            <a:spLocks noChangeArrowheads="1"/>
          </p:cNvSpPr>
          <p:nvPr/>
        </p:nvSpPr>
        <p:spPr bwMode="auto">
          <a:xfrm>
            <a:off x="260350" y="159173"/>
            <a:ext cx="2871299" cy="400110"/>
          </a:xfrm>
          <a:prstGeom prst="rect">
            <a:avLst/>
          </a:prstGeom>
          <a:solidFill>
            <a:srgbClr val="92D05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2000"/>
              <a:t>Synthesis</a:t>
            </a:r>
            <a:r>
              <a:rPr lang="ja-JP" altLang="en-US" sz="2000"/>
              <a:t>（</a:t>
            </a:r>
            <a:r>
              <a:rPr lang="en-US" altLang="ja-JP" sz="2000"/>
              <a:t>Crystallization</a:t>
            </a:r>
            <a:r>
              <a:rPr lang="ja-JP" altLang="en-US" sz="2000"/>
              <a:t>）</a:t>
            </a:r>
          </a:p>
        </p:txBody>
      </p:sp>
      <p:sp>
        <p:nvSpPr>
          <p:cNvPr id="5123" name="テキスト ボックス 10"/>
          <p:cNvSpPr txBox="1">
            <a:spLocks noChangeArrowheads="1"/>
          </p:cNvSpPr>
          <p:nvPr/>
        </p:nvSpPr>
        <p:spPr bwMode="auto">
          <a:xfrm>
            <a:off x="1579501" y="663079"/>
            <a:ext cx="1797287" cy="461665"/>
          </a:xfrm>
          <a:prstGeom prst="rect">
            <a:avLst/>
          </a:prstGeom>
          <a:noFill/>
          <a:ln w="9525">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2400">
                <a:solidFill>
                  <a:srgbClr val="FF0000"/>
                </a:solidFill>
              </a:rPr>
              <a:t>A</a:t>
            </a:r>
            <a:r>
              <a:rPr lang="en-US" altLang="ja-JP" sz="2400"/>
              <a:t>[Ni(dmit)</a:t>
            </a:r>
            <a:r>
              <a:rPr lang="en-US" altLang="ja-JP" sz="2400" baseline="-25000"/>
              <a:t>2</a:t>
            </a:r>
            <a:r>
              <a:rPr lang="en-US" altLang="ja-JP" sz="2400"/>
              <a:t>]</a:t>
            </a:r>
            <a:r>
              <a:rPr lang="en-US" altLang="ja-JP" sz="2400" baseline="-25000">
                <a:solidFill>
                  <a:srgbClr val="FF0000"/>
                </a:solidFill>
              </a:rPr>
              <a:t>X</a:t>
            </a:r>
            <a:endParaRPr lang="ja-JP" altLang="en-US" sz="2400" baseline="-25000">
              <a:solidFill>
                <a:srgbClr val="FF0000"/>
              </a:solidFill>
            </a:endParaRPr>
          </a:p>
        </p:txBody>
      </p:sp>
      <p:sp>
        <p:nvSpPr>
          <p:cNvPr id="5124" name="テキスト ボックス 11"/>
          <p:cNvSpPr txBox="1">
            <a:spLocks noChangeArrowheads="1"/>
          </p:cNvSpPr>
          <p:nvPr/>
        </p:nvSpPr>
        <p:spPr bwMode="auto">
          <a:xfrm>
            <a:off x="6277056" y="2188363"/>
            <a:ext cx="3626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2400">
                <a:solidFill>
                  <a:srgbClr val="FF0000"/>
                </a:solidFill>
              </a:rPr>
              <a:t>A</a:t>
            </a:r>
            <a:endParaRPr lang="ja-JP" altLang="en-US" sz="2400">
              <a:solidFill>
                <a:srgbClr val="FF0000"/>
              </a:solidFill>
            </a:endParaRPr>
          </a:p>
        </p:txBody>
      </p:sp>
      <p:sp>
        <p:nvSpPr>
          <p:cNvPr id="5125" name="テキスト ボックス 12"/>
          <p:cNvSpPr txBox="1">
            <a:spLocks noChangeArrowheads="1"/>
          </p:cNvSpPr>
          <p:nvPr/>
        </p:nvSpPr>
        <p:spPr bwMode="auto">
          <a:xfrm>
            <a:off x="8287175" y="2188363"/>
            <a:ext cx="344966"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2400" dirty="0">
                <a:solidFill>
                  <a:srgbClr val="FF0000"/>
                </a:solidFill>
              </a:rPr>
              <a:t>X</a:t>
            </a:r>
            <a:endParaRPr lang="ja-JP" altLang="en-US" sz="2400" dirty="0">
              <a:solidFill>
                <a:srgbClr val="FF0000"/>
              </a:solidFill>
            </a:endParaRPr>
          </a:p>
        </p:txBody>
      </p:sp>
      <p:graphicFrame>
        <p:nvGraphicFramePr>
          <p:cNvPr id="5126" name="オブジェクト 13"/>
          <p:cNvGraphicFramePr>
            <a:graphicFrameLocks noChangeAspect="1"/>
          </p:cNvGraphicFramePr>
          <p:nvPr>
            <p:extLst>
              <p:ext uri="{D42A27DB-BD31-4B8C-83A1-F6EECF244321}">
                <p14:modId xmlns:p14="http://schemas.microsoft.com/office/powerpoint/2010/main" xmlns="" val="1267652643"/>
              </p:ext>
            </p:extLst>
          </p:nvPr>
        </p:nvGraphicFramePr>
        <p:xfrm>
          <a:off x="5305859" y="4708112"/>
          <a:ext cx="2092238" cy="1115491"/>
        </p:xfrm>
        <a:graphic>
          <a:graphicData uri="http://schemas.openxmlformats.org/presentationml/2006/ole">
            <p:oleObj spid="_x0000_s17791" name="CS ChemDraw Drawing" r:id="rId3" imgW="1962588" imgH="1046534" progId="">
              <p:embed/>
            </p:oleObj>
          </a:graphicData>
        </a:graphic>
      </p:graphicFrame>
      <p:sp>
        <p:nvSpPr>
          <p:cNvPr id="5127" name="テキスト ボックス 14"/>
          <p:cNvSpPr txBox="1">
            <a:spLocks noChangeArrowheads="1"/>
          </p:cNvSpPr>
          <p:nvPr/>
        </p:nvSpPr>
        <p:spPr bwMode="auto">
          <a:xfrm>
            <a:off x="5826065" y="5930319"/>
            <a:ext cx="1051826"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2400" dirty="0" smtClean="0">
                <a:solidFill>
                  <a:srgbClr val="FF0000"/>
                </a:solidFill>
              </a:rPr>
              <a:t>(BPY</a:t>
            </a:r>
            <a:r>
              <a:rPr lang="en-US" altLang="ja-JP" sz="2400" baseline="30000" dirty="0" smtClean="0">
                <a:solidFill>
                  <a:srgbClr val="FF0000"/>
                </a:solidFill>
              </a:rPr>
              <a:t>2+</a:t>
            </a:r>
            <a:r>
              <a:rPr lang="en-US" altLang="ja-JP" sz="2400" dirty="0" smtClean="0">
                <a:solidFill>
                  <a:srgbClr val="FF0000"/>
                </a:solidFill>
              </a:rPr>
              <a:t>)</a:t>
            </a:r>
            <a:endParaRPr lang="ja-JP" altLang="en-US" sz="2400" baseline="30000" dirty="0">
              <a:solidFill>
                <a:srgbClr val="FF0000"/>
              </a:solidFill>
            </a:endParaRPr>
          </a:p>
        </p:txBody>
      </p:sp>
      <p:sp>
        <p:nvSpPr>
          <p:cNvPr id="16" name="テキスト ボックス 15"/>
          <p:cNvSpPr txBox="1"/>
          <p:nvPr/>
        </p:nvSpPr>
        <p:spPr>
          <a:xfrm>
            <a:off x="8013203" y="5015068"/>
            <a:ext cx="641522" cy="461665"/>
          </a:xfrm>
          <a:prstGeom prst="rect">
            <a:avLst/>
          </a:prstGeom>
          <a:noFill/>
        </p:spPr>
        <p:txBody>
          <a:bodyPr wrap="none">
            <a:spAutoFit/>
          </a:bodyPr>
          <a:lstStyle/>
          <a:p>
            <a:pPr fontAlgn="auto">
              <a:spcBef>
                <a:spcPts val="0"/>
              </a:spcBef>
              <a:spcAft>
                <a:spcPts val="0"/>
              </a:spcAft>
              <a:defRPr/>
            </a:pPr>
            <a:r>
              <a:rPr lang="en-US" altLang="ja-JP" sz="2400" dirty="0">
                <a:solidFill>
                  <a:srgbClr val="FF0000"/>
                </a:solidFill>
                <a:latin typeface="+mn-lt"/>
                <a:ea typeface="+mn-ea"/>
              </a:rPr>
              <a:t>2</a:t>
            </a:r>
            <a:r>
              <a:rPr lang="en-US" altLang="ja-JP" sz="2400" dirty="0">
                <a:solidFill>
                  <a:schemeClr val="bg1">
                    <a:lumMod val="50000"/>
                  </a:schemeClr>
                </a:solidFill>
                <a:latin typeface="+mn-lt"/>
                <a:ea typeface="+mn-ea"/>
              </a:rPr>
              <a:t>, 6</a:t>
            </a:r>
            <a:endParaRPr lang="ja-JP" altLang="en-US" sz="2400" dirty="0">
              <a:solidFill>
                <a:schemeClr val="bg1">
                  <a:lumMod val="50000"/>
                </a:schemeClr>
              </a:solidFill>
              <a:latin typeface="+mn-lt"/>
              <a:ea typeface="+mn-ea"/>
            </a:endParaRPr>
          </a:p>
        </p:txBody>
      </p:sp>
      <p:sp>
        <p:nvSpPr>
          <p:cNvPr id="5135" name="テキスト ボックス 2"/>
          <p:cNvSpPr txBox="1">
            <a:spLocks noChangeArrowheads="1"/>
          </p:cNvSpPr>
          <p:nvPr/>
        </p:nvSpPr>
        <p:spPr bwMode="auto">
          <a:xfrm>
            <a:off x="250825" y="1773238"/>
            <a:ext cx="462979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dirty="0">
                <a:solidFill>
                  <a:srgbClr val="FF0000"/>
                </a:solidFill>
              </a:rPr>
              <a:t>(n-C</a:t>
            </a:r>
            <a:r>
              <a:rPr lang="en-US" altLang="ja-JP" baseline="-25000" dirty="0">
                <a:solidFill>
                  <a:srgbClr val="FF0000"/>
                </a:solidFill>
              </a:rPr>
              <a:t>4</a:t>
            </a:r>
            <a:r>
              <a:rPr lang="en-US" altLang="ja-JP" dirty="0">
                <a:solidFill>
                  <a:srgbClr val="FF0000"/>
                </a:solidFill>
              </a:rPr>
              <a:t>H</a:t>
            </a:r>
            <a:r>
              <a:rPr lang="en-US" altLang="ja-JP" baseline="-25000" dirty="0">
                <a:solidFill>
                  <a:srgbClr val="FF0000"/>
                </a:solidFill>
              </a:rPr>
              <a:t>9</a:t>
            </a:r>
            <a:r>
              <a:rPr lang="en-US" altLang="ja-JP" dirty="0">
                <a:solidFill>
                  <a:srgbClr val="FF0000"/>
                </a:solidFill>
              </a:rPr>
              <a:t>)</a:t>
            </a:r>
            <a:r>
              <a:rPr lang="en-US" altLang="ja-JP" baseline="-25000" dirty="0">
                <a:solidFill>
                  <a:srgbClr val="FF0000"/>
                </a:solidFill>
              </a:rPr>
              <a:t>4</a:t>
            </a:r>
            <a:r>
              <a:rPr lang="en-US" altLang="ja-JP" dirty="0">
                <a:solidFill>
                  <a:srgbClr val="FF0000"/>
                </a:solidFill>
              </a:rPr>
              <a:t>N[Ni(</a:t>
            </a:r>
            <a:r>
              <a:rPr lang="en-US" altLang="ja-JP" dirty="0" err="1">
                <a:solidFill>
                  <a:srgbClr val="FF0000"/>
                </a:solidFill>
              </a:rPr>
              <a:t>dmit</a:t>
            </a:r>
            <a:r>
              <a:rPr lang="en-US" altLang="ja-JP" dirty="0">
                <a:solidFill>
                  <a:srgbClr val="FF0000"/>
                </a:solidFill>
              </a:rPr>
              <a:t>)</a:t>
            </a:r>
            <a:r>
              <a:rPr lang="en-US" altLang="ja-JP" baseline="-25000" dirty="0">
                <a:solidFill>
                  <a:srgbClr val="FF0000"/>
                </a:solidFill>
              </a:rPr>
              <a:t>2</a:t>
            </a:r>
            <a:r>
              <a:rPr lang="en-US" altLang="ja-JP" dirty="0">
                <a:solidFill>
                  <a:srgbClr val="FF0000"/>
                </a:solidFill>
              </a:rPr>
              <a:t>] </a:t>
            </a:r>
            <a:r>
              <a:rPr lang="ja-JP" altLang="en-US" dirty="0">
                <a:solidFill>
                  <a:srgbClr val="FF0000"/>
                </a:solidFill>
              </a:rPr>
              <a:t>　</a:t>
            </a:r>
            <a:r>
              <a:rPr lang="en-US" altLang="ja-JP" dirty="0"/>
              <a:t>(10 mg) / CH</a:t>
            </a:r>
            <a:r>
              <a:rPr lang="en-US" altLang="ja-JP" baseline="-25000" dirty="0"/>
              <a:t>3</a:t>
            </a:r>
            <a:r>
              <a:rPr lang="en-US" altLang="ja-JP" dirty="0"/>
              <a:t>CN (20 ml)</a:t>
            </a:r>
          </a:p>
        </p:txBody>
      </p:sp>
      <p:sp>
        <p:nvSpPr>
          <p:cNvPr id="5136" name="テキスト ボックス 3"/>
          <p:cNvSpPr txBox="1">
            <a:spLocks noChangeArrowheads="1"/>
          </p:cNvSpPr>
          <p:nvPr/>
        </p:nvSpPr>
        <p:spPr bwMode="auto">
          <a:xfrm>
            <a:off x="1683960" y="2313781"/>
            <a:ext cx="2438488"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en-US" altLang="ja-JP" dirty="0">
                <a:solidFill>
                  <a:srgbClr val="FF0000"/>
                </a:solidFill>
              </a:rPr>
              <a:t>BPY·Br</a:t>
            </a:r>
            <a:r>
              <a:rPr lang="en-US" altLang="ja-JP" baseline="-25000" dirty="0">
                <a:solidFill>
                  <a:srgbClr val="FF0000"/>
                </a:solidFill>
              </a:rPr>
              <a:t>2</a:t>
            </a:r>
            <a:r>
              <a:rPr lang="ja-JP" altLang="en-US" dirty="0"/>
              <a:t>　</a:t>
            </a:r>
            <a:endParaRPr lang="en-US" altLang="ja-JP" dirty="0" smtClean="0"/>
          </a:p>
          <a:p>
            <a:pPr algn="ctr" eaLnBrk="1" hangingPunct="1"/>
            <a:r>
              <a:rPr lang="en-US" altLang="ja-JP" dirty="0" smtClean="0"/>
              <a:t>(</a:t>
            </a:r>
            <a:r>
              <a:rPr lang="en-US" altLang="ja-JP" dirty="0"/>
              <a:t>10 mg) / CH</a:t>
            </a:r>
            <a:r>
              <a:rPr lang="en-US" altLang="ja-JP" baseline="-25000" dirty="0"/>
              <a:t>3</a:t>
            </a:r>
            <a:r>
              <a:rPr lang="en-US" altLang="ja-JP" dirty="0"/>
              <a:t>CN (20 ml)</a:t>
            </a:r>
          </a:p>
        </p:txBody>
      </p:sp>
      <p:cxnSp>
        <p:nvCxnSpPr>
          <p:cNvPr id="6" name="直線コネクタ 5"/>
          <p:cNvCxnSpPr/>
          <p:nvPr/>
        </p:nvCxnSpPr>
        <p:spPr>
          <a:xfrm>
            <a:off x="755650" y="2128838"/>
            <a:ext cx="0" cy="1187450"/>
          </a:xfrm>
          <a:prstGeom prst="line">
            <a:avLst/>
          </a:prstGeom>
        </p:spPr>
        <p:style>
          <a:lnRef idx="1">
            <a:schemeClr val="accent1"/>
          </a:lnRef>
          <a:fillRef idx="0">
            <a:schemeClr val="accent1"/>
          </a:fillRef>
          <a:effectRef idx="0">
            <a:schemeClr val="accent1"/>
          </a:effectRef>
          <a:fontRef idx="minor">
            <a:schemeClr val="tx1"/>
          </a:fontRef>
        </p:style>
      </p:cxnSp>
      <p:sp>
        <p:nvSpPr>
          <p:cNvPr id="5138" name="テキスト ボックス 6"/>
          <p:cNvSpPr txBox="1">
            <a:spLocks noChangeArrowheads="1"/>
          </p:cNvSpPr>
          <p:nvPr/>
        </p:nvSpPr>
        <p:spPr bwMode="auto">
          <a:xfrm>
            <a:off x="245249" y="3284984"/>
            <a:ext cx="99533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a:t>filtration</a:t>
            </a:r>
            <a:endParaRPr lang="ja-JP" altLang="en-US"/>
          </a:p>
        </p:txBody>
      </p:sp>
      <p:sp>
        <p:nvSpPr>
          <p:cNvPr id="5139" name="テキスト ボックス 22"/>
          <p:cNvSpPr txBox="1">
            <a:spLocks noChangeArrowheads="1"/>
          </p:cNvSpPr>
          <p:nvPr/>
        </p:nvSpPr>
        <p:spPr bwMode="auto">
          <a:xfrm>
            <a:off x="2195736" y="3356992"/>
            <a:ext cx="99533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a:t>filtration</a:t>
            </a:r>
            <a:endParaRPr lang="ja-JP" altLang="en-US"/>
          </a:p>
        </p:txBody>
      </p:sp>
      <p:cxnSp>
        <p:nvCxnSpPr>
          <p:cNvPr id="9" name="直線コネクタ 8"/>
          <p:cNvCxnSpPr/>
          <p:nvPr/>
        </p:nvCxnSpPr>
        <p:spPr>
          <a:xfrm>
            <a:off x="2700338" y="2997200"/>
            <a:ext cx="0" cy="411163"/>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直線矢印コネクタ 25"/>
          <p:cNvCxnSpPr/>
          <p:nvPr/>
        </p:nvCxnSpPr>
        <p:spPr>
          <a:xfrm>
            <a:off x="785813" y="3603625"/>
            <a:ext cx="617537" cy="6064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直線矢印コネクタ 27"/>
          <p:cNvCxnSpPr/>
          <p:nvPr/>
        </p:nvCxnSpPr>
        <p:spPr>
          <a:xfrm flipH="1">
            <a:off x="2051050" y="3686175"/>
            <a:ext cx="649288" cy="6064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143" name="テキスト ボックス 28"/>
          <p:cNvSpPr txBox="1">
            <a:spLocks noChangeArrowheads="1"/>
          </p:cNvSpPr>
          <p:nvPr/>
        </p:nvSpPr>
        <p:spPr bwMode="auto">
          <a:xfrm>
            <a:off x="490661" y="4222750"/>
            <a:ext cx="2581028"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lnSpc>
                <a:spcPct val="150000"/>
              </a:lnSpc>
            </a:pPr>
            <a:r>
              <a:rPr lang="en-US" altLang="ja-JP" dirty="0" smtClean="0"/>
              <a:t>Container</a:t>
            </a:r>
            <a:r>
              <a:rPr lang="ja-JP" altLang="en-US" dirty="0" smtClean="0"/>
              <a:t>（</a:t>
            </a:r>
            <a:r>
              <a:rPr lang="en-US" altLang="ja-JP" dirty="0"/>
              <a:t>50 ml</a:t>
            </a:r>
            <a:r>
              <a:rPr lang="ja-JP" altLang="en-US" dirty="0"/>
              <a:t>；</a:t>
            </a:r>
            <a:r>
              <a:rPr lang="en-US" altLang="ja-JP" dirty="0"/>
              <a:t>sealed</a:t>
            </a:r>
            <a:r>
              <a:rPr lang="ja-JP" altLang="en-US" dirty="0"/>
              <a:t>）</a:t>
            </a:r>
            <a:endParaRPr lang="en-US" altLang="ja-JP" dirty="0"/>
          </a:p>
          <a:p>
            <a:pPr eaLnBrk="1" hangingPunct="1">
              <a:lnSpc>
                <a:spcPct val="150000"/>
              </a:lnSpc>
            </a:pPr>
            <a:r>
              <a:rPr lang="en-US" altLang="ja-JP" dirty="0"/>
              <a:t>Stand still</a:t>
            </a:r>
            <a:r>
              <a:rPr lang="ja-JP" altLang="en-US" dirty="0"/>
              <a:t>（</a:t>
            </a:r>
            <a:r>
              <a:rPr lang="en-US" altLang="ja-JP" dirty="0"/>
              <a:t>20</a:t>
            </a:r>
            <a:r>
              <a:rPr lang="en-US" altLang="ja-JP" dirty="0">
                <a:latin typeface="Times New Roman" pitchFamily="18" charset="0"/>
                <a:cs typeface="Times New Roman" pitchFamily="18" charset="0"/>
              </a:rPr>
              <a:t>º</a:t>
            </a:r>
            <a:r>
              <a:rPr lang="en-US" altLang="ja-JP" dirty="0"/>
              <a:t>C, dark</a:t>
            </a:r>
            <a:r>
              <a:rPr lang="ja-JP" altLang="en-US" dirty="0"/>
              <a:t>）</a:t>
            </a:r>
          </a:p>
        </p:txBody>
      </p:sp>
      <p:graphicFrame>
        <p:nvGraphicFramePr>
          <p:cNvPr id="5144" name="オブジェクト 4"/>
          <p:cNvGraphicFramePr>
            <a:graphicFrameLocks noChangeAspect="1"/>
          </p:cNvGraphicFramePr>
          <p:nvPr>
            <p:extLst>
              <p:ext uri="{D42A27DB-BD31-4B8C-83A1-F6EECF244321}">
                <p14:modId xmlns:p14="http://schemas.microsoft.com/office/powerpoint/2010/main" xmlns="" val="2795196480"/>
              </p:ext>
            </p:extLst>
          </p:nvPr>
        </p:nvGraphicFramePr>
        <p:xfrm>
          <a:off x="4140364" y="852210"/>
          <a:ext cx="4894781" cy="1105694"/>
        </p:xfrm>
        <a:graphic>
          <a:graphicData uri="http://schemas.openxmlformats.org/presentationml/2006/ole">
            <p:oleObj spid="_x0000_s17792" name="CS ChemDraw Drawing" r:id="rId4" imgW="2979026" imgH="673380" progId="">
              <p:embed/>
            </p:oleObj>
          </a:graphicData>
        </a:graphic>
      </p:graphicFrame>
      <p:sp>
        <p:nvSpPr>
          <p:cNvPr id="5146" name="テキスト ボックス 7"/>
          <p:cNvSpPr txBox="1">
            <a:spLocks noChangeArrowheads="1"/>
          </p:cNvSpPr>
          <p:nvPr/>
        </p:nvSpPr>
        <p:spPr bwMode="auto">
          <a:xfrm>
            <a:off x="4179959" y="492095"/>
            <a:ext cx="837537" cy="400110"/>
          </a:xfrm>
          <a:prstGeom prst="rect">
            <a:avLst/>
          </a:prstGeom>
          <a:noFill/>
          <a:ln w="9525">
            <a:solidFill>
              <a:schemeClr val="accent2"/>
            </a:solid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2000">
                <a:solidFill>
                  <a:srgbClr val="FF0000"/>
                </a:solidFill>
              </a:rPr>
              <a:t>Step 1</a:t>
            </a:r>
            <a:endParaRPr lang="ja-JP" altLang="en-US" sz="2000">
              <a:solidFill>
                <a:srgbClr val="FF0000"/>
              </a:solidFill>
            </a:endParaRPr>
          </a:p>
        </p:txBody>
      </p:sp>
      <p:sp>
        <p:nvSpPr>
          <p:cNvPr id="5147" name="テキスト ボックス 26"/>
          <p:cNvSpPr txBox="1">
            <a:spLocks noChangeArrowheads="1"/>
          </p:cNvSpPr>
          <p:nvPr/>
        </p:nvSpPr>
        <p:spPr bwMode="auto">
          <a:xfrm>
            <a:off x="260350" y="1222375"/>
            <a:ext cx="837537" cy="400110"/>
          </a:xfrm>
          <a:prstGeom prst="rect">
            <a:avLst/>
          </a:prstGeom>
          <a:noFill/>
          <a:ln w="9525">
            <a:solidFill>
              <a:schemeClr val="accent2"/>
            </a:solid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2000">
                <a:solidFill>
                  <a:srgbClr val="FF0000"/>
                </a:solidFill>
              </a:rPr>
              <a:t>Step 2</a:t>
            </a:r>
            <a:endParaRPr lang="ja-JP" altLang="en-US" sz="2000">
              <a:solidFill>
                <a:srgbClr val="FF0000"/>
              </a:solidFill>
            </a:endParaRPr>
          </a:p>
        </p:txBody>
      </p:sp>
      <p:sp>
        <p:nvSpPr>
          <p:cNvPr id="5152" name="テキスト ボックス 29"/>
          <p:cNvSpPr txBox="1">
            <a:spLocks noChangeArrowheads="1"/>
          </p:cNvSpPr>
          <p:nvPr/>
        </p:nvSpPr>
        <p:spPr bwMode="auto">
          <a:xfrm>
            <a:off x="630121" y="6345238"/>
            <a:ext cx="1997663"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2000" dirty="0"/>
              <a:t>（</a:t>
            </a:r>
            <a:r>
              <a:rPr lang="en-US" altLang="ja-JP" sz="2000" dirty="0"/>
              <a:t>shiny platelets</a:t>
            </a:r>
            <a:r>
              <a:rPr lang="ja-JP" altLang="en-US" sz="2000" dirty="0"/>
              <a:t> </a:t>
            </a:r>
            <a:r>
              <a:rPr lang="ja-JP" altLang="en-US" sz="2000" dirty="0" smtClean="0"/>
              <a:t>）</a:t>
            </a:r>
            <a:endParaRPr lang="ja-JP" altLang="en-US" sz="2000" dirty="0"/>
          </a:p>
        </p:txBody>
      </p:sp>
      <p:sp>
        <p:nvSpPr>
          <p:cNvPr id="31" name="下矢印 30"/>
          <p:cNvSpPr/>
          <p:nvPr/>
        </p:nvSpPr>
        <p:spPr>
          <a:xfrm>
            <a:off x="1403350" y="5283200"/>
            <a:ext cx="478295" cy="106203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5154" name="テキスト ボックス 2271"/>
          <p:cNvSpPr txBox="1">
            <a:spLocks noChangeArrowheads="1"/>
          </p:cNvSpPr>
          <p:nvPr/>
        </p:nvSpPr>
        <p:spPr bwMode="auto">
          <a:xfrm>
            <a:off x="1864791" y="5404148"/>
            <a:ext cx="1584325"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dirty="0"/>
              <a:t>a few days – </a:t>
            </a:r>
            <a:endParaRPr lang="en-US" altLang="ja-JP" dirty="0" smtClean="0"/>
          </a:p>
          <a:p>
            <a:pPr eaLnBrk="1" hangingPunct="1"/>
            <a:r>
              <a:rPr lang="en-US" altLang="ja-JP" dirty="0" smtClean="0"/>
              <a:t>a </a:t>
            </a:r>
            <a:r>
              <a:rPr lang="en-US" altLang="ja-JP" dirty="0"/>
              <a:t>few weeks</a:t>
            </a:r>
            <a:endParaRPr lang="ja-JP" altLang="en-US" dirty="0"/>
          </a:p>
        </p:txBody>
      </p:sp>
      <p:cxnSp>
        <p:nvCxnSpPr>
          <p:cNvPr id="2274" name="直線コネクタ 2273"/>
          <p:cNvCxnSpPr/>
          <p:nvPr/>
        </p:nvCxnSpPr>
        <p:spPr>
          <a:xfrm flipH="1">
            <a:off x="3635375" y="2049463"/>
            <a:ext cx="1800225" cy="1266825"/>
          </a:xfrm>
          <a:prstGeom prst="line">
            <a:avLst/>
          </a:prstGeom>
        </p:spPr>
        <p:style>
          <a:lnRef idx="1">
            <a:schemeClr val="accent1"/>
          </a:lnRef>
          <a:fillRef idx="0">
            <a:schemeClr val="accent1"/>
          </a:fillRef>
          <a:effectRef idx="0">
            <a:schemeClr val="accent1"/>
          </a:effectRef>
          <a:fontRef idx="minor">
            <a:schemeClr val="tx1"/>
          </a:fontRef>
        </p:style>
      </p:cxnSp>
      <p:cxnSp>
        <p:nvCxnSpPr>
          <p:cNvPr id="2276" name="直線コネクタ 2275"/>
          <p:cNvCxnSpPr/>
          <p:nvPr/>
        </p:nvCxnSpPr>
        <p:spPr>
          <a:xfrm>
            <a:off x="3635375" y="3316288"/>
            <a:ext cx="0" cy="3159125"/>
          </a:xfrm>
          <a:prstGeom prst="line">
            <a:avLst/>
          </a:prstGeom>
        </p:spPr>
        <p:style>
          <a:lnRef idx="1">
            <a:schemeClr val="accent1"/>
          </a:lnRef>
          <a:fillRef idx="0">
            <a:schemeClr val="accent1"/>
          </a:fillRef>
          <a:effectRef idx="0">
            <a:schemeClr val="accent1"/>
          </a:effectRef>
          <a:fontRef idx="minor">
            <a:schemeClr val="tx1"/>
          </a:fontRef>
        </p:style>
      </p:cxnSp>
      <p:cxnSp>
        <p:nvCxnSpPr>
          <p:cNvPr id="2278" name="直線コネクタ 2277"/>
          <p:cNvCxnSpPr/>
          <p:nvPr/>
        </p:nvCxnSpPr>
        <p:spPr>
          <a:xfrm>
            <a:off x="5435600" y="2049463"/>
            <a:ext cx="3384550" cy="0"/>
          </a:xfrm>
          <a:prstGeom prst="line">
            <a:avLst/>
          </a:prstGeom>
        </p:spPr>
        <p:style>
          <a:lnRef idx="1">
            <a:schemeClr val="accent1"/>
          </a:lnRef>
          <a:fillRef idx="0">
            <a:schemeClr val="accent1"/>
          </a:fillRef>
          <a:effectRef idx="0">
            <a:schemeClr val="accent1"/>
          </a:effectRef>
          <a:fontRef idx="minor">
            <a:schemeClr val="tx1"/>
          </a:fontRef>
        </p:style>
      </p:cxnSp>
      <p:sp>
        <p:nvSpPr>
          <p:cNvPr id="5158" name="テキスト ボックス 71"/>
          <p:cNvSpPr txBox="1">
            <a:spLocks noChangeArrowheads="1"/>
          </p:cNvSpPr>
          <p:nvPr/>
        </p:nvSpPr>
        <p:spPr bwMode="auto">
          <a:xfrm>
            <a:off x="8321712" y="2761485"/>
            <a:ext cx="34015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2400" dirty="0">
                <a:solidFill>
                  <a:srgbClr val="FF0000"/>
                </a:solidFill>
              </a:rPr>
              <a:t>2</a:t>
            </a:r>
            <a:endParaRPr lang="ja-JP" altLang="en-US" sz="2400" dirty="0">
              <a:solidFill>
                <a:srgbClr val="FF0000"/>
              </a:solidFill>
            </a:endParaRPr>
          </a:p>
        </p:txBody>
      </p:sp>
      <p:sp>
        <p:nvSpPr>
          <p:cNvPr id="5159" name="テキスト ボックス 72"/>
          <p:cNvSpPr txBox="1">
            <a:spLocks noChangeArrowheads="1"/>
          </p:cNvSpPr>
          <p:nvPr/>
        </p:nvSpPr>
        <p:spPr bwMode="auto">
          <a:xfrm>
            <a:off x="5950846" y="3410188"/>
            <a:ext cx="101502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2400" dirty="0" smtClean="0">
                <a:solidFill>
                  <a:srgbClr val="FF0000"/>
                </a:solidFill>
              </a:rPr>
              <a:t>(MV</a:t>
            </a:r>
            <a:r>
              <a:rPr lang="en-US" altLang="ja-JP" sz="2400" baseline="30000" dirty="0" smtClean="0">
                <a:solidFill>
                  <a:srgbClr val="FF0000"/>
                </a:solidFill>
              </a:rPr>
              <a:t>2+</a:t>
            </a:r>
            <a:r>
              <a:rPr lang="en-US" altLang="ja-JP" sz="2400" dirty="0" smtClean="0">
                <a:solidFill>
                  <a:srgbClr val="FF0000"/>
                </a:solidFill>
              </a:rPr>
              <a:t>)</a:t>
            </a:r>
            <a:endParaRPr lang="ja-JP" altLang="en-US" sz="2400" baseline="30000" dirty="0"/>
          </a:p>
        </p:txBody>
      </p:sp>
      <p:graphicFrame>
        <p:nvGraphicFramePr>
          <p:cNvPr id="5160" name="オブジェクト 36"/>
          <p:cNvGraphicFramePr>
            <a:graphicFrameLocks noChangeAspect="1"/>
          </p:cNvGraphicFramePr>
          <p:nvPr>
            <p:extLst>
              <p:ext uri="{D42A27DB-BD31-4B8C-83A1-F6EECF244321}">
                <p14:modId xmlns:p14="http://schemas.microsoft.com/office/powerpoint/2010/main" xmlns="" val="3921610957"/>
              </p:ext>
            </p:extLst>
          </p:nvPr>
        </p:nvGraphicFramePr>
        <p:xfrm>
          <a:off x="4914291" y="2656398"/>
          <a:ext cx="3088130" cy="641597"/>
        </p:xfrm>
        <a:graphic>
          <a:graphicData uri="http://schemas.openxmlformats.org/presentationml/2006/ole">
            <p:oleObj spid="_x0000_s17793" name="CS ChemDraw Drawing" r:id="rId5" imgW="2086127" imgH="433962" progId="">
              <p:embed/>
            </p:oleObj>
          </a:graphicData>
        </a:graphic>
      </p:graphicFrame>
      <p:sp>
        <p:nvSpPr>
          <p:cNvPr id="5161" name="テキスト ボックス 1"/>
          <p:cNvSpPr txBox="1">
            <a:spLocks noChangeArrowheads="1"/>
          </p:cNvSpPr>
          <p:nvPr/>
        </p:nvSpPr>
        <p:spPr bwMode="auto">
          <a:xfrm>
            <a:off x="4598727" y="3871853"/>
            <a:ext cx="4509248"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2000" dirty="0" smtClean="0"/>
              <a:t>T</a:t>
            </a:r>
            <a:r>
              <a:rPr lang="en-US" altLang="ja-JP" sz="2000" dirty="0"/>
              <a:t>. Naito </a:t>
            </a:r>
            <a:r>
              <a:rPr lang="en-US" altLang="ja-JP" sz="2000" i="1" dirty="0"/>
              <a:t>et al</a:t>
            </a:r>
            <a:r>
              <a:rPr lang="en-US" altLang="ja-JP" sz="2000" dirty="0"/>
              <a:t>, </a:t>
            </a:r>
            <a:r>
              <a:rPr lang="en-US" altLang="ja-JP" sz="2000" i="1" dirty="0"/>
              <a:t>Adv. </a:t>
            </a:r>
            <a:r>
              <a:rPr lang="en-GB" altLang="ja-JP" sz="2000" i="1" dirty="0"/>
              <a:t>Mater</a:t>
            </a:r>
            <a:r>
              <a:rPr lang="en-GB" altLang="ja-JP" sz="2000" dirty="0"/>
              <a:t>. </a:t>
            </a:r>
            <a:r>
              <a:rPr lang="en-GB" altLang="ja-JP" sz="2000" b="1" dirty="0"/>
              <a:t>24</a:t>
            </a:r>
            <a:r>
              <a:rPr lang="en-GB" altLang="ja-JP" sz="2000" dirty="0"/>
              <a:t>, 6153 (2012)</a:t>
            </a:r>
            <a:endParaRPr lang="ja-JP" altLang="en-US" sz="2000" dirty="0"/>
          </a:p>
        </p:txBody>
      </p:sp>
      <p:sp>
        <p:nvSpPr>
          <p:cNvPr id="5162" name="テキスト ボックス 41"/>
          <p:cNvSpPr txBox="1">
            <a:spLocks noChangeArrowheads="1"/>
          </p:cNvSpPr>
          <p:nvPr/>
        </p:nvSpPr>
        <p:spPr bwMode="auto">
          <a:xfrm>
            <a:off x="3745542" y="6413266"/>
            <a:ext cx="5431872"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GB" altLang="ja-JP" sz="2000" dirty="0" smtClean="0"/>
              <a:t>T</a:t>
            </a:r>
            <a:r>
              <a:rPr lang="en-GB" altLang="ja-JP" sz="2000" dirty="0"/>
              <a:t>. Naito </a:t>
            </a:r>
            <a:r>
              <a:rPr lang="en-GB" altLang="ja-JP" sz="2000" i="1" dirty="0"/>
              <a:t>et al.</a:t>
            </a:r>
            <a:r>
              <a:rPr lang="en-GB" altLang="ja-JP" sz="2000" dirty="0"/>
              <a:t>, </a:t>
            </a:r>
            <a:r>
              <a:rPr lang="en-GB" altLang="ja-JP" sz="2000" i="1" dirty="0"/>
              <a:t>J. Am. Chem. Soc.</a:t>
            </a:r>
            <a:r>
              <a:rPr lang="en-GB" altLang="ja-JP" sz="2000" dirty="0"/>
              <a:t> </a:t>
            </a:r>
            <a:r>
              <a:rPr lang="en-GB" altLang="ja-JP" sz="2000" b="1" dirty="0"/>
              <a:t>134</a:t>
            </a:r>
            <a:r>
              <a:rPr lang="en-GB" altLang="ja-JP" sz="2000" dirty="0"/>
              <a:t>, 18656 (2012)</a:t>
            </a:r>
            <a:endParaRPr lang="ja-JP" altLang="en-US" sz="2000" dirty="0"/>
          </a:p>
        </p:txBody>
      </p:sp>
      <p:sp>
        <p:nvSpPr>
          <p:cNvPr id="2" name="テキスト ボックス 1"/>
          <p:cNvSpPr txBox="1"/>
          <p:nvPr/>
        </p:nvSpPr>
        <p:spPr>
          <a:xfrm>
            <a:off x="7846798" y="547917"/>
            <a:ext cx="880754" cy="369332"/>
          </a:xfrm>
          <a:prstGeom prst="rect">
            <a:avLst/>
          </a:prstGeom>
          <a:noFill/>
        </p:spPr>
        <p:txBody>
          <a:bodyPr wrap="none" rtlCol="0">
            <a:spAutoFit/>
          </a:bodyPr>
          <a:lstStyle/>
          <a:p>
            <a:r>
              <a:rPr lang="en-US" altLang="ja-JP" dirty="0">
                <a:solidFill>
                  <a:srgbClr val="FF0000"/>
                </a:solidFill>
              </a:rPr>
              <a:t>BPY·Br</a:t>
            </a:r>
            <a:r>
              <a:rPr lang="en-US" altLang="ja-JP" baseline="-25000" dirty="0">
                <a:solidFill>
                  <a:srgbClr val="FF0000"/>
                </a:solidFill>
              </a:rPr>
              <a:t>2</a:t>
            </a:r>
            <a:endParaRPr kumimoji="1" lang="ja-JP" altLang="en-US" dirty="0"/>
          </a:p>
        </p:txBody>
      </p:sp>
      <p:pic>
        <p:nvPicPr>
          <p:cNvPr id="44" name="Picture 5"/>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705" y="2826335"/>
            <a:ext cx="4140657" cy="4059049"/>
          </a:xfrm>
          <a:prstGeom prst="rect">
            <a:avLst/>
          </a:prstGeom>
          <a:solidFill>
            <a:schemeClr val="bg1"/>
          </a:solidFill>
          <a:ln>
            <a:noFill/>
          </a:ln>
          <a:effectLst/>
          <a:extLst/>
        </p:spPr>
      </p:pic>
    </p:spTree>
    <p:extLst>
      <p:ext uri="{BB962C8B-B14F-4D97-AF65-F5344CB8AC3E}">
        <p14:creationId xmlns:p14="http://schemas.microsoft.com/office/powerpoint/2010/main" xmlns="" val="18495374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ppt_x"/>
                                          </p:val>
                                        </p:tav>
                                        <p:tav tm="100000">
                                          <p:val>
                                            <p:strVal val="#ppt_x"/>
                                          </p:val>
                                        </p:tav>
                                      </p:tavLst>
                                    </p:anim>
                                    <p:anim calcmode="lin" valueType="num">
                                      <p:cBhvr additive="base">
                                        <p:cTn id="8"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274638"/>
            <a:ext cx="9144000" cy="706090"/>
          </a:xfrm>
          <a:solidFill>
            <a:schemeClr val="accent2"/>
          </a:solidFill>
        </p:spPr>
        <p:txBody>
          <a:bodyPr>
            <a:normAutofit fontScale="90000"/>
          </a:bodyPr>
          <a:lstStyle/>
          <a:p>
            <a:r>
              <a:rPr kumimoji="1" lang="en-US" altLang="ja-JP" dirty="0" smtClean="0">
                <a:solidFill>
                  <a:schemeClr val="bg1"/>
                </a:solidFill>
              </a:rPr>
              <a:t>Case 1; D-A CT (3)</a:t>
            </a:r>
            <a:endParaRPr kumimoji="1" lang="ja-JP" altLang="en-US" dirty="0">
              <a:solidFill>
                <a:schemeClr val="bg1"/>
              </a:solidFill>
            </a:endParaRPr>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graphicFrame>
        <p:nvGraphicFramePr>
          <p:cNvPr id="5" name="オブジェクト 4"/>
          <p:cNvGraphicFramePr>
            <a:graphicFrameLocks noChangeAspect="1"/>
          </p:cNvGraphicFramePr>
          <p:nvPr>
            <p:extLst>
              <p:ext uri="{D42A27DB-BD31-4B8C-83A1-F6EECF244321}">
                <p14:modId xmlns:p14="http://schemas.microsoft.com/office/powerpoint/2010/main" xmlns="" val="2141915578"/>
              </p:ext>
            </p:extLst>
          </p:nvPr>
        </p:nvGraphicFramePr>
        <p:xfrm>
          <a:off x="471488" y="2200275"/>
          <a:ext cx="2576512" cy="2141538"/>
        </p:xfrm>
        <a:graphic>
          <a:graphicData uri="http://schemas.openxmlformats.org/presentationml/2006/ole">
            <p:oleObj spid="_x0000_s14543" name="CS ChemDraw Drawing" r:id="rId3" imgW="2575177" imgH="2139480" progId="">
              <p:embed/>
            </p:oleObj>
          </a:graphicData>
        </a:graphic>
      </p:graphicFrame>
      <p:grpSp>
        <p:nvGrpSpPr>
          <p:cNvPr id="18" name="グループ化 17"/>
          <p:cNvGrpSpPr/>
          <p:nvPr/>
        </p:nvGrpSpPr>
        <p:grpSpPr>
          <a:xfrm>
            <a:off x="3779912" y="1200409"/>
            <a:ext cx="4237495" cy="4089461"/>
            <a:chOff x="3779912" y="1200409"/>
            <a:chExt cx="4237495" cy="4089461"/>
          </a:xfrm>
        </p:grpSpPr>
        <p:pic>
          <p:nvPicPr>
            <p:cNvPr id="26" name="Pictur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779912" y="2767933"/>
              <a:ext cx="4237495" cy="25219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7" name="テキスト ボックス 26"/>
            <p:cNvSpPr txBox="1"/>
            <p:nvPr/>
          </p:nvSpPr>
          <p:spPr>
            <a:xfrm>
              <a:off x="5233860" y="2018117"/>
              <a:ext cx="708848" cy="369332"/>
            </a:xfrm>
            <a:prstGeom prst="rect">
              <a:avLst/>
            </a:prstGeom>
            <a:noFill/>
          </p:spPr>
          <p:txBody>
            <a:bodyPr wrap="none" rtlCol="0">
              <a:spAutoFit/>
            </a:bodyPr>
            <a:lstStyle/>
            <a:p>
              <a:r>
                <a:rPr kumimoji="1" lang="en-US" altLang="ja-JP" dirty="0" smtClean="0"/>
                <a:t>153 K</a:t>
              </a:r>
              <a:endParaRPr kumimoji="1" lang="ja-JP" altLang="en-US" dirty="0"/>
            </a:p>
          </p:txBody>
        </p:sp>
        <p:sp>
          <p:nvSpPr>
            <p:cNvPr id="29" name="テキスト ボックス 28"/>
            <p:cNvSpPr txBox="1"/>
            <p:nvPr/>
          </p:nvSpPr>
          <p:spPr>
            <a:xfrm>
              <a:off x="6262818" y="2040218"/>
              <a:ext cx="1042273" cy="369332"/>
            </a:xfrm>
            <a:prstGeom prst="rect">
              <a:avLst/>
            </a:prstGeom>
            <a:noFill/>
          </p:spPr>
          <p:txBody>
            <a:bodyPr wrap="none" rtlCol="0">
              <a:spAutoFit/>
            </a:bodyPr>
            <a:lstStyle/>
            <a:p>
              <a:r>
                <a:rPr lang="en-US" altLang="ja-JP" dirty="0" smtClean="0"/>
                <a:t>Ni(</a:t>
              </a:r>
              <a:r>
                <a:rPr lang="en-US" altLang="ja-JP" dirty="0" err="1" smtClean="0"/>
                <a:t>dmit</a:t>
              </a:r>
              <a:r>
                <a:rPr lang="en-US" altLang="ja-JP" dirty="0" smtClean="0"/>
                <a:t>)</a:t>
              </a:r>
              <a:r>
                <a:rPr lang="en-US" altLang="ja-JP" baseline="-25000" dirty="0" smtClean="0"/>
                <a:t>2</a:t>
              </a:r>
              <a:endParaRPr lang="en-US" altLang="ja-JP" baseline="-25000" dirty="0"/>
            </a:p>
          </p:txBody>
        </p:sp>
        <p:sp>
          <p:nvSpPr>
            <p:cNvPr id="30" name="下矢印 29"/>
            <p:cNvSpPr/>
            <p:nvPr/>
          </p:nvSpPr>
          <p:spPr>
            <a:xfrm>
              <a:off x="6536522" y="2362905"/>
              <a:ext cx="45719" cy="15600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1" name="直線コネクタ 30"/>
            <p:cNvCxnSpPr/>
            <p:nvPr/>
          </p:nvCxnSpPr>
          <p:spPr>
            <a:xfrm>
              <a:off x="6361223" y="2631569"/>
              <a:ext cx="360040" cy="0"/>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cxnSp>
          <p:nvCxnSpPr>
            <p:cNvPr id="32" name="直線コネクタ 31"/>
            <p:cNvCxnSpPr/>
            <p:nvPr/>
          </p:nvCxnSpPr>
          <p:spPr>
            <a:xfrm>
              <a:off x="6716501" y="2631569"/>
              <a:ext cx="0" cy="210029"/>
            </a:xfrm>
            <a:prstGeom prst="line">
              <a:avLst/>
            </a:prstGeom>
            <a:ln w="28575">
              <a:solidFill>
                <a:srgbClr val="0000FF"/>
              </a:solidFill>
              <a:prstDash val="sysDot"/>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p:nvPr/>
          </p:nvCxnSpPr>
          <p:spPr>
            <a:xfrm flipH="1">
              <a:off x="6361223" y="2631569"/>
              <a:ext cx="2382" cy="1218141"/>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p:nvPr/>
          </p:nvCxnSpPr>
          <p:spPr>
            <a:xfrm flipH="1" flipV="1">
              <a:off x="6214826" y="1996355"/>
              <a:ext cx="2381" cy="701227"/>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flipH="1">
              <a:off x="6067548" y="1996354"/>
              <a:ext cx="116325" cy="0"/>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p:nvCxnSpPr>
          <p:spPr>
            <a:xfrm>
              <a:off x="6073191" y="1996354"/>
              <a:ext cx="6660" cy="2285404"/>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37" name="テキスト ボックス 36"/>
            <p:cNvSpPr txBox="1"/>
            <p:nvPr/>
          </p:nvSpPr>
          <p:spPr>
            <a:xfrm>
              <a:off x="5713151" y="1536162"/>
              <a:ext cx="539315" cy="369332"/>
            </a:xfrm>
            <a:prstGeom prst="rect">
              <a:avLst/>
            </a:prstGeom>
            <a:noFill/>
          </p:spPr>
          <p:txBody>
            <a:bodyPr wrap="none" rtlCol="0">
              <a:spAutoFit/>
            </a:bodyPr>
            <a:lstStyle/>
            <a:p>
              <a:r>
                <a:rPr lang="en-US" altLang="ja-JP" dirty="0" smtClean="0">
                  <a:solidFill>
                    <a:srgbClr val="FF0000"/>
                  </a:solidFill>
                </a:rPr>
                <a:t>BPY</a:t>
              </a:r>
              <a:endParaRPr lang="en-US" altLang="ja-JP" baseline="-25000" dirty="0">
                <a:solidFill>
                  <a:srgbClr val="FF0000"/>
                </a:solidFill>
              </a:endParaRPr>
            </a:p>
          </p:txBody>
        </p:sp>
        <p:sp>
          <p:nvSpPr>
            <p:cNvPr id="38" name="下矢印 37"/>
            <p:cNvSpPr/>
            <p:nvPr/>
          </p:nvSpPr>
          <p:spPr>
            <a:xfrm rot="-1500000">
              <a:off x="6056992" y="1846007"/>
              <a:ext cx="45719" cy="11897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テキスト ボックス 38"/>
            <p:cNvSpPr txBox="1"/>
            <p:nvPr/>
          </p:nvSpPr>
          <p:spPr>
            <a:xfrm>
              <a:off x="4549712" y="1200409"/>
              <a:ext cx="3193438" cy="369332"/>
            </a:xfrm>
            <a:prstGeom prst="rect">
              <a:avLst/>
            </a:prstGeom>
            <a:noFill/>
          </p:spPr>
          <p:txBody>
            <a:bodyPr wrap="none" rtlCol="0">
              <a:spAutoFit/>
            </a:bodyPr>
            <a:lstStyle/>
            <a:p>
              <a:r>
                <a:rPr lang="en-US" altLang="ja-JP" dirty="0" smtClean="0">
                  <a:solidFill>
                    <a:srgbClr val="00B0F0"/>
                  </a:solidFill>
                </a:rPr>
                <a:t>&lt; ESR</a:t>
              </a:r>
              <a:r>
                <a:rPr lang="ja-JP" altLang="en-US" dirty="0" smtClean="0"/>
                <a:t> </a:t>
              </a:r>
              <a:r>
                <a:rPr lang="en-US" altLang="ja-JP" dirty="0" smtClean="0"/>
                <a:t>under dark </a:t>
              </a:r>
              <a:r>
                <a:rPr lang="en-US" altLang="ja-JP" i="1" dirty="0" smtClean="0">
                  <a:solidFill>
                    <a:srgbClr val="00B0F0"/>
                  </a:solidFill>
                </a:rPr>
                <a:t>vs.</a:t>
              </a:r>
              <a:r>
                <a:rPr lang="en-US" altLang="ja-JP" dirty="0" smtClean="0"/>
                <a:t> </a:t>
              </a:r>
              <a:r>
                <a:rPr lang="en-US" altLang="ja-JP" dirty="0" smtClean="0">
                  <a:solidFill>
                    <a:srgbClr val="FF0000"/>
                  </a:solidFill>
                </a:rPr>
                <a:t>under UV </a:t>
              </a:r>
              <a:r>
                <a:rPr lang="en-US" altLang="ja-JP" dirty="0" smtClean="0">
                  <a:solidFill>
                    <a:srgbClr val="00B0F0"/>
                  </a:solidFill>
                </a:rPr>
                <a:t>&gt;</a:t>
              </a:r>
              <a:endParaRPr kumimoji="1" lang="ja-JP" altLang="en-US" dirty="0">
                <a:solidFill>
                  <a:srgbClr val="00B0F0"/>
                </a:solidFill>
              </a:endParaRPr>
            </a:p>
          </p:txBody>
        </p:sp>
      </p:grpSp>
      <p:pic>
        <p:nvPicPr>
          <p:cNvPr id="40" name="Picture 3"/>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3801745" y="2126629"/>
            <a:ext cx="4464496" cy="31355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44" name="グループ化 43"/>
          <p:cNvGrpSpPr/>
          <p:nvPr/>
        </p:nvGrpSpPr>
        <p:grpSpPr>
          <a:xfrm>
            <a:off x="4975335" y="1385075"/>
            <a:ext cx="2483743" cy="785971"/>
            <a:chOff x="5124485" y="5587499"/>
            <a:chExt cx="2483743" cy="785971"/>
          </a:xfrm>
        </p:grpSpPr>
        <p:sp>
          <p:nvSpPr>
            <p:cNvPr id="41" name="角丸四角形 40"/>
            <p:cNvSpPr/>
            <p:nvPr/>
          </p:nvSpPr>
          <p:spPr>
            <a:xfrm>
              <a:off x="5124485" y="5772166"/>
              <a:ext cx="2483743" cy="60130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テキスト ボックス 41"/>
            <p:cNvSpPr txBox="1"/>
            <p:nvPr/>
          </p:nvSpPr>
          <p:spPr>
            <a:xfrm>
              <a:off x="5333836" y="6004137"/>
              <a:ext cx="2059538" cy="369332"/>
            </a:xfrm>
            <a:prstGeom prst="rect">
              <a:avLst/>
            </a:prstGeom>
            <a:noFill/>
          </p:spPr>
          <p:txBody>
            <a:bodyPr wrap="none" rtlCol="0">
              <a:spAutoFit/>
            </a:bodyPr>
            <a:lstStyle/>
            <a:p>
              <a:r>
                <a:rPr kumimoji="1" lang="en-US" altLang="ja-JP" dirty="0" smtClean="0">
                  <a:solidFill>
                    <a:srgbClr val="FF0000"/>
                  </a:solidFill>
                </a:rPr>
                <a:t>Non-linear behavior</a:t>
              </a:r>
            </a:p>
          </p:txBody>
        </p:sp>
        <p:sp>
          <p:nvSpPr>
            <p:cNvPr id="43" name="テキスト ボックス 42"/>
            <p:cNvSpPr txBox="1"/>
            <p:nvPr/>
          </p:nvSpPr>
          <p:spPr>
            <a:xfrm>
              <a:off x="5321904" y="5587499"/>
              <a:ext cx="2088905" cy="369332"/>
            </a:xfrm>
            <a:prstGeom prst="rect">
              <a:avLst/>
            </a:prstGeom>
            <a:solidFill>
              <a:schemeClr val="bg1"/>
            </a:solidFill>
            <a:ln>
              <a:solidFill>
                <a:schemeClr val="tx2"/>
              </a:solidFill>
            </a:ln>
          </p:spPr>
          <p:txBody>
            <a:bodyPr wrap="none" rtlCol="0">
              <a:spAutoFit/>
            </a:bodyPr>
            <a:lstStyle/>
            <a:p>
              <a:r>
                <a:rPr kumimoji="1" lang="en-US" altLang="ja-JP" dirty="0" smtClean="0">
                  <a:solidFill>
                    <a:srgbClr val="00B050"/>
                  </a:solidFill>
                </a:rPr>
                <a:t>New Features for PC</a:t>
              </a:r>
              <a:endParaRPr kumimoji="1" lang="ja-JP" altLang="en-US" dirty="0">
                <a:solidFill>
                  <a:srgbClr val="00B050"/>
                </a:solidFill>
              </a:endParaRPr>
            </a:p>
          </p:txBody>
        </p:sp>
      </p:grpSp>
      <p:sp>
        <p:nvSpPr>
          <p:cNvPr id="45" name="テキスト ボックス 44"/>
          <p:cNvSpPr txBox="1"/>
          <p:nvPr/>
        </p:nvSpPr>
        <p:spPr>
          <a:xfrm>
            <a:off x="5652120" y="5517232"/>
            <a:ext cx="894797" cy="369332"/>
          </a:xfrm>
          <a:prstGeom prst="rect">
            <a:avLst/>
          </a:prstGeom>
          <a:solidFill>
            <a:srgbClr val="FF0000"/>
          </a:solidFill>
        </p:spPr>
        <p:txBody>
          <a:bodyPr wrap="none" rtlCol="0">
            <a:spAutoFit/>
          </a:bodyPr>
          <a:lstStyle/>
          <a:p>
            <a:r>
              <a:rPr kumimoji="1" lang="en-US" altLang="ja-JP" dirty="0" smtClean="0">
                <a:solidFill>
                  <a:schemeClr val="bg1"/>
                </a:solidFill>
              </a:rPr>
              <a:t>375 nm</a:t>
            </a:r>
            <a:endParaRPr kumimoji="1" lang="ja-JP" altLang="en-US" dirty="0">
              <a:solidFill>
                <a:schemeClr val="bg1"/>
              </a:solidFill>
            </a:endParaRPr>
          </a:p>
        </p:txBody>
      </p:sp>
      <p:sp>
        <p:nvSpPr>
          <p:cNvPr id="46" name="テキスト ボックス 45"/>
          <p:cNvSpPr txBox="1"/>
          <p:nvPr/>
        </p:nvSpPr>
        <p:spPr>
          <a:xfrm>
            <a:off x="3031985" y="5980638"/>
            <a:ext cx="6004016" cy="369332"/>
          </a:xfrm>
          <a:prstGeom prst="rect">
            <a:avLst/>
          </a:prstGeom>
          <a:noFill/>
        </p:spPr>
        <p:txBody>
          <a:bodyPr wrap="none" rtlCol="0">
            <a:spAutoFit/>
          </a:bodyPr>
          <a:lstStyle/>
          <a:p>
            <a:r>
              <a:rPr kumimoji="1" lang="en-US" altLang="ja-JP" dirty="0" smtClean="0"/>
              <a:t>T. Naito </a:t>
            </a:r>
            <a:r>
              <a:rPr kumimoji="1" lang="en-US" altLang="ja-JP" i="1" dirty="0" smtClean="0"/>
              <a:t>et al</a:t>
            </a:r>
            <a:r>
              <a:rPr kumimoji="1" lang="en-US" altLang="ja-JP" dirty="0" smtClean="0"/>
              <a:t>, </a:t>
            </a:r>
            <a:r>
              <a:rPr lang="en-US" altLang="ja-JP" i="1" dirty="0"/>
              <a:t>J. Am. Chem. Soc.</a:t>
            </a:r>
            <a:r>
              <a:rPr lang="en-US" altLang="ja-JP" dirty="0"/>
              <a:t>, </a:t>
            </a:r>
            <a:r>
              <a:rPr lang="en-US" altLang="ja-JP" b="1" dirty="0"/>
              <a:t>134</a:t>
            </a:r>
            <a:r>
              <a:rPr lang="en-US" altLang="ja-JP" dirty="0"/>
              <a:t>(45), 18656-18666 (2012</a:t>
            </a:r>
            <a:r>
              <a:rPr lang="en-US" altLang="ja-JP" dirty="0" smtClean="0"/>
              <a:t>)</a:t>
            </a:r>
            <a:endParaRPr kumimoji="1" lang="ja-JP" altLang="en-US" dirty="0"/>
          </a:p>
        </p:txBody>
      </p:sp>
    </p:spTree>
    <p:extLst>
      <p:ext uri="{BB962C8B-B14F-4D97-AF65-F5344CB8AC3E}">
        <p14:creationId xmlns:p14="http://schemas.microsoft.com/office/powerpoint/2010/main" xmlns="" val="199121151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18"/>
                                        </p:tgtEl>
                                        <p:attrNameLst>
                                          <p:attrName>ppt_x</p:attrName>
                                        </p:attrNameLst>
                                      </p:cBhvr>
                                      <p:tavLst>
                                        <p:tav tm="0">
                                          <p:val>
                                            <p:strVal val="ppt_x"/>
                                          </p:val>
                                        </p:tav>
                                        <p:tav tm="100000">
                                          <p:val>
                                            <p:strVal val="ppt_x"/>
                                          </p:val>
                                        </p:tav>
                                      </p:tavLst>
                                    </p:anim>
                                    <p:anim calcmode="lin" valueType="num">
                                      <p:cBhvr additive="base">
                                        <p:cTn id="7" dur="500"/>
                                        <p:tgtEl>
                                          <p:spTgt spid="18"/>
                                        </p:tgtEl>
                                        <p:attrNameLst>
                                          <p:attrName>ppt_y</p:attrName>
                                        </p:attrNameLst>
                                      </p:cBhvr>
                                      <p:tavLst>
                                        <p:tav tm="0">
                                          <p:val>
                                            <p:strVal val="ppt_y"/>
                                          </p:val>
                                        </p:tav>
                                        <p:tav tm="100000">
                                          <p:val>
                                            <p:strVal val="1+ppt_h/2"/>
                                          </p:val>
                                        </p:tav>
                                      </p:tavLst>
                                    </p:anim>
                                    <p:set>
                                      <p:cBhvr>
                                        <p:cTn id="8" dur="1" fill="hold">
                                          <p:stCondLst>
                                            <p:cond delay="499"/>
                                          </p:stCondLst>
                                        </p:cTn>
                                        <p:tgtEl>
                                          <p:spTgt spid="18"/>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ppt_x"/>
                                          </p:val>
                                        </p:tav>
                                        <p:tav tm="100000">
                                          <p:val>
                                            <p:strVal val="#ppt_x"/>
                                          </p:val>
                                        </p:tav>
                                      </p:tavLst>
                                    </p:anim>
                                    <p:anim calcmode="lin" valueType="num">
                                      <p:cBhvr additive="base">
                                        <p:cTn id="12" dur="500" fill="hold"/>
                                        <p:tgtEl>
                                          <p:spTgt spid="4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fill="hold"/>
                                        <p:tgtEl>
                                          <p:spTgt spid="44"/>
                                        </p:tgtEl>
                                        <p:attrNameLst>
                                          <p:attrName>ppt_x</p:attrName>
                                        </p:attrNameLst>
                                      </p:cBhvr>
                                      <p:tavLst>
                                        <p:tav tm="0">
                                          <p:val>
                                            <p:strVal val="#ppt_x"/>
                                          </p:val>
                                        </p:tav>
                                        <p:tav tm="100000">
                                          <p:val>
                                            <p:strVal val="#ppt_x"/>
                                          </p:val>
                                        </p:tav>
                                      </p:tavLst>
                                    </p:anim>
                                    <p:anim calcmode="lin" valueType="num">
                                      <p:cBhvr additive="base">
                                        <p:cTn id="16"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195736" y="476672"/>
            <a:ext cx="4994275" cy="2646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339752" y="3789040"/>
            <a:ext cx="4994275" cy="2646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テキスト ボックス 3"/>
          <p:cNvSpPr txBox="1"/>
          <p:nvPr/>
        </p:nvSpPr>
        <p:spPr>
          <a:xfrm>
            <a:off x="7337314" y="1556792"/>
            <a:ext cx="556691" cy="369332"/>
          </a:xfrm>
          <a:prstGeom prst="rect">
            <a:avLst/>
          </a:prstGeom>
          <a:solidFill>
            <a:srgbClr val="C00000"/>
          </a:solidFill>
        </p:spPr>
        <p:txBody>
          <a:bodyPr wrap="none" rtlCol="0">
            <a:spAutoFit/>
          </a:bodyPr>
          <a:lstStyle/>
          <a:p>
            <a:r>
              <a:rPr kumimoji="1" lang="en-US" altLang="ja-JP" b="1" dirty="0" smtClean="0">
                <a:solidFill>
                  <a:schemeClr val="bg1"/>
                </a:solidFill>
              </a:rPr>
              <a:t>BPY</a:t>
            </a:r>
            <a:endParaRPr kumimoji="1" lang="ja-JP" altLang="en-US" b="1" dirty="0">
              <a:solidFill>
                <a:schemeClr val="bg1"/>
              </a:solidFill>
            </a:endParaRPr>
          </a:p>
        </p:txBody>
      </p:sp>
      <p:sp>
        <p:nvSpPr>
          <p:cNvPr id="5" name="テキスト ボックス 4"/>
          <p:cNvSpPr txBox="1"/>
          <p:nvPr/>
        </p:nvSpPr>
        <p:spPr>
          <a:xfrm>
            <a:off x="7380312" y="4797152"/>
            <a:ext cx="522900" cy="369332"/>
          </a:xfrm>
          <a:prstGeom prst="rect">
            <a:avLst/>
          </a:prstGeom>
          <a:solidFill>
            <a:srgbClr val="0000FF"/>
          </a:solidFill>
        </p:spPr>
        <p:txBody>
          <a:bodyPr wrap="none" rtlCol="0">
            <a:spAutoFit/>
          </a:bodyPr>
          <a:lstStyle/>
          <a:p>
            <a:r>
              <a:rPr kumimoji="1" lang="en-US" altLang="ja-JP" b="1" dirty="0" smtClean="0">
                <a:solidFill>
                  <a:schemeClr val="bg1"/>
                </a:solidFill>
              </a:rPr>
              <a:t>MV</a:t>
            </a:r>
            <a:endParaRPr kumimoji="1" lang="ja-JP" altLang="en-US" b="1" dirty="0">
              <a:solidFill>
                <a:schemeClr val="bg1"/>
              </a:solidFill>
            </a:endParaRPr>
          </a:p>
        </p:txBody>
      </p:sp>
      <p:sp>
        <p:nvSpPr>
          <p:cNvPr id="3" name="テキスト ボックス 2"/>
          <p:cNvSpPr txBox="1"/>
          <p:nvPr/>
        </p:nvSpPr>
        <p:spPr>
          <a:xfrm>
            <a:off x="258197" y="3356992"/>
            <a:ext cx="569387" cy="369332"/>
          </a:xfrm>
          <a:prstGeom prst="rect">
            <a:avLst/>
          </a:prstGeom>
          <a:noFill/>
        </p:spPr>
        <p:txBody>
          <a:bodyPr wrap="none" rtlCol="0">
            <a:spAutoFit/>
          </a:bodyPr>
          <a:lstStyle/>
          <a:p>
            <a:r>
              <a:rPr kumimoji="1" lang="en-US" altLang="ja-JP" i="1" dirty="0" smtClean="0"/>
              <a:t>e </a:t>
            </a:r>
            <a:r>
              <a:rPr kumimoji="1" lang="en-US" altLang="ja-JP" dirty="0" smtClean="0"/>
              <a:t>  =</a:t>
            </a:r>
            <a:endParaRPr kumimoji="1" lang="ja-JP" altLang="en-US" sz="2400" dirty="0">
              <a:latin typeface="Symbol" panose="05050102010706020507" pitchFamily="18" charset="2"/>
            </a:endParaRPr>
          </a:p>
        </p:txBody>
      </p:sp>
      <p:sp>
        <p:nvSpPr>
          <p:cNvPr id="6" name="テキスト ボックス 5"/>
          <p:cNvSpPr txBox="1"/>
          <p:nvPr/>
        </p:nvSpPr>
        <p:spPr>
          <a:xfrm>
            <a:off x="395536" y="3275692"/>
            <a:ext cx="287258" cy="369332"/>
          </a:xfrm>
          <a:prstGeom prst="rect">
            <a:avLst/>
          </a:prstGeom>
          <a:noFill/>
        </p:spPr>
        <p:txBody>
          <a:bodyPr wrap="none" rtlCol="0">
            <a:spAutoFit/>
          </a:bodyPr>
          <a:lstStyle/>
          <a:p>
            <a:r>
              <a:rPr kumimoji="1" lang="en-US" altLang="ja-JP" i="1" dirty="0" smtClean="0">
                <a:latin typeface="Times New Roman" panose="02020603050405020304" pitchFamily="18" charset="0"/>
                <a:cs typeface="Times New Roman" panose="02020603050405020304" pitchFamily="18" charset="0"/>
              </a:rPr>
              <a:t>x</a:t>
            </a:r>
            <a:endParaRPr kumimoji="1" lang="ja-JP" altLang="en-US" i="1" dirty="0">
              <a:latin typeface="Times New Roman" panose="02020603050405020304" pitchFamily="18" charset="0"/>
              <a:cs typeface="Times New Roman" panose="02020603050405020304" pitchFamily="18" charset="0"/>
            </a:endParaRPr>
          </a:p>
        </p:txBody>
      </p:sp>
      <p:cxnSp>
        <p:nvCxnSpPr>
          <p:cNvPr id="8" name="直線コネクタ 7"/>
          <p:cNvCxnSpPr/>
          <p:nvPr/>
        </p:nvCxnSpPr>
        <p:spPr>
          <a:xfrm>
            <a:off x="1096507" y="3557560"/>
            <a:ext cx="37914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テキスト ボックス 9"/>
          <p:cNvSpPr txBox="1"/>
          <p:nvPr/>
        </p:nvSpPr>
        <p:spPr>
          <a:xfrm>
            <a:off x="683568" y="3327375"/>
            <a:ext cx="367408" cy="461665"/>
          </a:xfrm>
          <a:prstGeom prst="rect">
            <a:avLst/>
          </a:prstGeom>
          <a:noFill/>
        </p:spPr>
        <p:txBody>
          <a:bodyPr wrap="none" rtlCol="0">
            <a:spAutoFit/>
          </a:bodyPr>
          <a:lstStyle/>
          <a:p>
            <a:r>
              <a:rPr lang="en-US" altLang="ja-JP" sz="2400" dirty="0">
                <a:latin typeface="Symbol" panose="05050102010706020507" pitchFamily="18" charset="2"/>
              </a:rPr>
              <a:t>S</a:t>
            </a:r>
            <a:endParaRPr kumimoji="1" lang="ja-JP" altLang="en-US" sz="2400" dirty="0"/>
          </a:p>
        </p:txBody>
      </p:sp>
      <p:sp>
        <p:nvSpPr>
          <p:cNvPr id="11" name="テキスト ボックス 10"/>
          <p:cNvSpPr txBox="1"/>
          <p:nvPr/>
        </p:nvSpPr>
        <p:spPr>
          <a:xfrm>
            <a:off x="611560" y="3573016"/>
            <a:ext cx="540533" cy="307777"/>
          </a:xfrm>
          <a:prstGeom prst="rect">
            <a:avLst/>
          </a:prstGeom>
          <a:noFill/>
        </p:spPr>
        <p:txBody>
          <a:bodyPr wrap="none" rtlCol="0">
            <a:spAutoFit/>
          </a:bodyPr>
          <a:lstStyle/>
          <a:p>
            <a:r>
              <a:rPr kumimoji="1" lang="en-US" altLang="ja-JP" sz="1400" i="1" dirty="0" smtClean="0">
                <a:latin typeface="Times New Roman" panose="02020603050405020304" pitchFamily="18" charset="0"/>
                <a:cs typeface="Times New Roman" panose="02020603050405020304" pitchFamily="18" charset="0"/>
              </a:rPr>
              <a:t>n</a:t>
            </a:r>
            <a:r>
              <a:rPr kumimoji="1" lang="en-US" altLang="ja-JP" sz="1400" dirty="0" smtClean="0"/>
              <a:t> = 0</a:t>
            </a:r>
            <a:endParaRPr kumimoji="1" lang="ja-JP" altLang="en-US" sz="1400" dirty="0"/>
          </a:p>
        </p:txBody>
      </p:sp>
      <p:sp>
        <p:nvSpPr>
          <p:cNvPr id="12" name="テキスト ボックス 11"/>
          <p:cNvSpPr txBox="1"/>
          <p:nvPr/>
        </p:nvSpPr>
        <p:spPr>
          <a:xfrm>
            <a:off x="693832" y="3131676"/>
            <a:ext cx="349776" cy="369332"/>
          </a:xfrm>
          <a:prstGeom prst="rect">
            <a:avLst/>
          </a:prstGeom>
          <a:noFill/>
        </p:spPr>
        <p:txBody>
          <a:bodyPr wrap="none" rtlCol="0">
            <a:spAutoFit/>
          </a:bodyPr>
          <a:lstStyle/>
          <a:p>
            <a:r>
              <a:rPr kumimoji="1" lang="en-US" altLang="ja-JP" dirty="0" smtClean="0">
                <a:latin typeface="Symbol" panose="05050102010706020507" pitchFamily="18" charset="2"/>
              </a:rPr>
              <a:t>¥</a:t>
            </a:r>
            <a:endParaRPr kumimoji="1" lang="ja-JP" altLang="en-US" dirty="0">
              <a:latin typeface="Symbol" panose="05050102010706020507" pitchFamily="18" charset="2"/>
            </a:endParaRPr>
          </a:p>
        </p:txBody>
      </p:sp>
      <p:sp>
        <p:nvSpPr>
          <p:cNvPr id="13" name="テキスト ボックス 12"/>
          <p:cNvSpPr txBox="1"/>
          <p:nvPr/>
        </p:nvSpPr>
        <p:spPr>
          <a:xfrm>
            <a:off x="1093820" y="3573016"/>
            <a:ext cx="381836" cy="369332"/>
          </a:xfrm>
          <a:prstGeom prst="rect">
            <a:avLst/>
          </a:prstGeom>
          <a:noFill/>
        </p:spPr>
        <p:txBody>
          <a:bodyPr wrap="none" rtlCol="0">
            <a:spAutoFit/>
          </a:bodyPr>
          <a:lstStyle/>
          <a:p>
            <a:r>
              <a:rPr lang="en-US" altLang="ja-JP" i="1" dirty="0">
                <a:latin typeface="Times New Roman" panose="02020603050405020304" pitchFamily="18" charset="0"/>
                <a:cs typeface="Times New Roman" panose="02020603050405020304" pitchFamily="18" charset="0"/>
              </a:rPr>
              <a:t>n</a:t>
            </a:r>
            <a:r>
              <a:rPr kumimoji="1" lang="en-US" altLang="ja-JP" dirty="0" smtClean="0"/>
              <a:t>!</a:t>
            </a:r>
            <a:endParaRPr kumimoji="1" lang="ja-JP" altLang="en-US" dirty="0"/>
          </a:p>
        </p:txBody>
      </p:sp>
      <p:sp>
        <p:nvSpPr>
          <p:cNvPr id="14" name="テキスト ボックス 13"/>
          <p:cNvSpPr txBox="1"/>
          <p:nvPr/>
        </p:nvSpPr>
        <p:spPr>
          <a:xfrm>
            <a:off x="1140692" y="3179138"/>
            <a:ext cx="287258" cy="369332"/>
          </a:xfrm>
          <a:prstGeom prst="rect">
            <a:avLst/>
          </a:prstGeom>
          <a:noFill/>
        </p:spPr>
        <p:txBody>
          <a:bodyPr wrap="none" rtlCol="0">
            <a:spAutoFit/>
          </a:bodyPr>
          <a:lstStyle/>
          <a:p>
            <a:r>
              <a:rPr kumimoji="1" lang="en-US" altLang="ja-JP" i="1" dirty="0" smtClean="0">
                <a:latin typeface="Times New Roman" panose="02020603050405020304" pitchFamily="18" charset="0"/>
                <a:cs typeface="Times New Roman" panose="02020603050405020304" pitchFamily="18" charset="0"/>
              </a:rPr>
              <a:t>x</a:t>
            </a:r>
            <a:endParaRPr kumimoji="1" lang="ja-JP" altLang="en-US" i="1" dirty="0">
              <a:latin typeface="Times New Roman" panose="02020603050405020304" pitchFamily="18" charset="0"/>
              <a:cs typeface="Times New Roman" panose="02020603050405020304" pitchFamily="18" charset="0"/>
            </a:endParaRPr>
          </a:p>
        </p:txBody>
      </p:sp>
      <p:sp>
        <p:nvSpPr>
          <p:cNvPr id="15" name="テキスト ボックス 14"/>
          <p:cNvSpPr txBox="1"/>
          <p:nvPr/>
        </p:nvSpPr>
        <p:spPr>
          <a:xfrm>
            <a:off x="1274703" y="3089642"/>
            <a:ext cx="306494" cy="369332"/>
          </a:xfrm>
          <a:prstGeom prst="rect">
            <a:avLst/>
          </a:prstGeom>
          <a:noFill/>
        </p:spPr>
        <p:txBody>
          <a:bodyPr wrap="none" rtlCol="0">
            <a:spAutoFit/>
          </a:bodyPr>
          <a:lstStyle/>
          <a:p>
            <a:r>
              <a:rPr kumimoji="1" lang="en-US" altLang="ja-JP" i="1" dirty="0" smtClean="0">
                <a:latin typeface="Times New Roman" panose="02020603050405020304" pitchFamily="18" charset="0"/>
                <a:cs typeface="Times New Roman" panose="02020603050405020304" pitchFamily="18" charset="0"/>
              </a:rPr>
              <a:t>n</a:t>
            </a:r>
            <a:endParaRPr kumimoji="1" lang="ja-JP" altLang="en-US"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02782918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1748"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1338114"/>
            <a:ext cx="5076056" cy="30991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テキスト ボックス 1"/>
          <p:cNvSpPr txBox="1"/>
          <p:nvPr/>
        </p:nvSpPr>
        <p:spPr>
          <a:xfrm>
            <a:off x="535657" y="159023"/>
            <a:ext cx="7070397" cy="461665"/>
          </a:xfrm>
          <a:prstGeom prst="rect">
            <a:avLst/>
          </a:prstGeom>
          <a:noFill/>
        </p:spPr>
        <p:txBody>
          <a:bodyPr wrap="none" rtlCol="0">
            <a:spAutoFit/>
          </a:bodyPr>
          <a:lstStyle/>
          <a:p>
            <a:r>
              <a:rPr kumimoji="1" lang="en-US" altLang="ja-JP" sz="2400" dirty="0" smtClean="0">
                <a:solidFill>
                  <a:srgbClr val="FF0000"/>
                </a:solidFill>
              </a:rPr>
              <a:t>A[Ni(</a:t>
            </a:r>
            <a:r>
              <a:rPr kumimoji="1" lang="en-US" altLang="ja-JP" sz="2400" dirty="0" err="1" smtClean="0">
                <a:solidFill>
                  <a:srgbClr val="FF0000"/>
                </a:solidFill>
              </a:rPr>
              <a:t>dmit</a:t>
            </a:r>
            <a:r>
              <a:rPr kumimoji="1" lang="en-US" altLang="ja-JP" sz="2400" dirty="0" smtClean="0">
                <a:solidFill>
                  <a:srgbClr val="FF0000"/>
                </a:solidFill>
              </a:rPr>
              <a:t>)</a:t>
            </a:r>
            <a:r>
              <a:rPr kumimoji="1" lang="en-US" altLang="ja-JP" sz="2400" baseline="-25000" dirty="0" smtClean="0">
                <a:solidFill>
                  <a:srgbClr val="FF0000"/>
                </a:solidFill>
              </a:rPr>
              <a:t>2</a:t>
            </a:r>
            <a:r>
              <a:rPr kumimoji="1" lang="en-US" altLang="ja-JP" sz="2400" dirty="0" smtClean="0">
                <a:solidFill>
                  <a:srgbClr val="FF0000"/>
                </a:solidFill>
              </a:rPr>
              <a:t>]</a:t>
            </a:r>
            <a:r>
              <a:rPr kumimoji="1" lang="en-US" altLang="ja-JP" sz="2400" baseline="-25000" dirty="0" smtClean="0">
                <a:solidFill>
                  <a:srgbClr val="FF0000"/>
                </a:solidFill>
              </a:rPr>
              <a:t>2</a:t>
            </a:r>
            <a:r>
              <a:rPr kumimoji="1" lang="en-US" altLang="ja-JP" sz="2400" dirty="0" smtClean="0">
                <a:solidFill>
                  <a:srgbClr val="FF0000"/>
                </a:solidFill>
              </a:rPr>
              <a:t> ; photoconductivity </a:t>
            </a:r>
            <a:r>
              <a:rPr kumimoji="1" lang="en-US" altLang="ja-JP" sz="2400" dirty="0" smtClean="0">
                <a:solidFill>
                  <a:srgbClr val="FF0000"/>
                </a:solidFill>
                <a:latin typeface="Times New Roman" pitchFamily="18" charset="0"/>
                <a:cs typeface="Times New Roman" pitchFamily="18" charset="0"/>
              </a:rPr>
              <a:t>–</a:t>
            </a:r>
            <a:r>
              <a:rPr kumimoji="1" lang="en-US" altLang="ja-JP" sz="2400" dirty="0" smtClean="0">
                <a:solidFill>
                  <a:srgbClr val="FF0000"/>
                </a:solidFill>
              </a:rPr>
              <a:t> </a:t>
            </a:r>
            <a:r>
              <a:rPr kumimoji="1" lang="en-US" altLang="ja-JP" sz="2400" i="1" dirty="0" smtClean="0">
                <a:solidFill>
                  <a:srgbClr val="FF0000"/>
                </a:solidFill>
                <a:latin typeface="Times New Roman" pitchFamily="18" charset="0"/>
                <a:cs typeface="Times New Roman" pitchFamily="18" charset="0"/>
              </a:rPr>
              <a:t>I</a:t>
            </a:r>
            <a:r>
              <a:rPr kumimoji="1" lang="en-US" altLang="ja-JP" sz="2400" dirty="0" smtClean="0">
                <a:solidFill>
                  <a:srgbClr val="FF0000"/>
                </a:solidFill>
              </a:rPr>
              <a:t>- &amp; </a:t>
            </a:r>
            <a:r>
              <a:rPr kumimoji="1" lang="en-US" altLang="ja-JP" sz="2400" i="1" dirty="0" smtClean="0">
                <a:solidFill>
                  <a:srgbClr val="FF0000"/>
                </a:solidFill>
                <a:latin typeface="Times New Roman" pitchFamily="18" charset="0"/>
                <a:cs typeface="Times New Roman" pitchFamily="18" charset="0"/>
              </a:rPr>
              <a:t>T</a:t>
            </a:r>
            <a:r>
              <a:rPr kumimoji="1" lang="en-US" altLang="ja-JP" sz="2400" dirty="0" smtClean="0">
                <a:solidFill>
                  <a:srgbClr val="FF0000"/>
                </a:solidFill>
              </a:rPr>
              <a:t>-dependences</a:t>
            </a:r>
            <a:endParaRPr kumimoji="1" lang="ja-JP" altLang="en-US" sz="2400" dirty="0">
              <a:solidFill>
                <a:srgbClr val="FF0000"/>
              </a:solidFill>
            </a:endParaRPr>
          </a:p>
        </p:txBody>
      </p:sp>
      <p:sp>
        <p:nvSpPr>
          <p:cNvPr id="5" name="テキスト ボックス 4"/>
          <p:cNvSpPr txBox="1"/>
          <p:nvPr/>
        </p:nvSpPr>
        <p:spPr>
          <a:xfrm>
            <a:off x="2412966" y="620688"/>
            <a:ext cx="1657890" cy="369332"/>
          </a:xfrm>
          <a:prstGeom prst="rect">
            <a:avLst/>
          </a:prstGeom>
          <a:noFill/>
        </p:spPr>
        <p:txBody>
          <a:bodyPr wrap="none" rtlCol="0">
            <a:spAutoFit/>
          </a:bodyPr>
          <a:lstStyle/>
          <a:p>
            <a:r>
              <a:rPr lang="ja-JP" altLang="en-US" dirty="0">
                <a:solidFill>
                  <a:srgbClr val="FF0000"/>
                </a:solidFill>
              </a:rPr>
              <a:t>（</a:t>
            </a:r>
            <a:r>
              <a:rPr lang="en-US" altLang="ja-JP" dirty="0">
                <a:solidFill>
                  <a:srgbClr val="FF0000"/>
                </a:solidFill>
              </a:rPr>
              <a:t>Single Crystal</a:t>
            </a:r>
            <a:r>
              <a:rPr lang="ja-JP" altLang="en-US" dirty="0">
                <a:solidFill>
                  <a:srgbClr val="FF0000"/>
                </a:solidFill>
              </a:rPr>
              <a:t>）</a:t>
            </a:r>
            <a:endParaRPr kumimoji="1" lang="ja-JP" altLang="en-US" dirty="0"/>
          </a:p>
        </p:txBody>
      </p:sp>
      <p:sp>
        <p:nvSpPr>
          <p:cNvPr id="20" name="テキスト ボックス 19"/>
          <p:cNvSpPr txBox="1"/>
          <p:nvPr/>
        </p:nvSpPr>
        <p:spPr>
          <a:xfrm>
            <a:off x="3976608" y="620688"/>
            <a:ext cx="1918923" cy="369332"/>
          </a:xfrm>
          <a:prstGeom prst="rect">
            <a:avLst/>
          </a:prstGeom>
          <a:noFill/>
        </p:spPr>
        <p:txBody>
          <a:bodyPr wrap="none" rtlCol="0">
            <a:spAutoFit/>
          </a:bodyPr>
          <a:lstStyle/>
          <a:p>
            <a:r>
              <a:rPr lang="ja-JP" altLang="en-US" dirty="0">
                <a:solidFill>
                  <a:schemeClr val="tx2"/>
                </a:solidFill>
              </a:rPr>
              <a:t>（</a:t>
            </a:r>
            <a:r>
              <a:rPr kumimoji="1" lang="en-US" altLang="ja-JP" dirty="0" smtClean="0">
                <a:solidFill>
                  <a:schemeClr val="tx2"/>
                </a:solidFill>
              </a:rPr>
              <a:t>375 nm, in </a:t>
            </a:r>
            <a:r>
              <a:rPr kumimoji="1" lang="en-US" altLang="ja-JP" dirty="0" err="1" smtClean="0">
                <a:solidFill>
                  <a:schemeClr val="tx2"/>
                </a:solidFill>
              </a:rPr>
              <a:t>vauo</a:t>
            </a:r>
            <a:r>
              <a:rPr kumimoji="1" lang="ja-JP" altLang="en-US" dirty="0" smtClean="0">
                <a:solidFill>
                  <a:schemeClr val="tx2"/>
                </a:solidFill>
              </a:rPr>
              <a:t>）</a:t>
            </a:r>
            <a:endParaRPr kumimoji="1" lang="ja-JP" altLang="en-US" dirty="0">
              <a:solidFill>
                <a:srgbClr val="FF0000"/>
              </a:solidFill>
            </a:endParaRPr>
          </a:p>
        </p:txBody>
      </p:sp>
      <p:sp>
        <p:nvSpPr>
          <p:cNvPr id="25" name="テキスト ボックス 24"/>
          <p:cNvSpPr txBox="1"/>
          <p:nvPr/>
        </p:nvSpPr>
        <p:spPr>
          <a:xfrm>
            <a:off x="314654" y="708024"/>
            <a:ext cx="973600" cy="400110"/>
          </a:xfrm>
          <a:prstGeom prst="rect">
            <a:avLst/>
          </a:prstGeom>
          <a:solidFill>
            <a:srgbClr val="C00000"/>
          </a:solidFill>
        </p:spPr>
        <p:txBody>
          <a:bodyPr wrap="none" rtlCol="0">
            <a:spAutoFit/>
          </a:bodyPr>
          <a:lstStyle/>
          <a:p>
            <a:r>
              <a:rPr kumimoji="1" lang="en-US" altLang="ja-JP" sz="2000" dirty="0" smtClean="0">
                <a:solidFill>
                  <a:schemeClr val="bg1"/>
                </a:solidFill>
              </a:rPr>
              <a:t>A = BPY</a:t>
            </a:r>
            <a:endParaRPr kumimoji="1" lang="ja-JP" altLang="en-US" sz="2000" dirty="0">
              <a:solidFill>
                <a:schemeClr val="bg1"/>
              </a:solidFill>
            </a:endParaRPr>
          </a:p>
        </p:txBody>
      </p:sp>
      <p:grpSp>
        <p:nvGrpSpPr>
          <p:cNvPr id="30" name="グループ化 29"/>
          <p:cNvGrpSpPr/>
          <p:nvPr/>
        </p:nvGrpSpPr>
        <p:grpSpPr>
          <a:xfrm>
            <a:off x="4355976" y="2132856"/>
            <a:ext cx="4661020" cy="1323440"/>
            <a:chOff x="6228184" y="4988451"/>
            <a:chExt cx="4661020" cy="1323440"/>
          </a:xfrm>
        </p:grpSpPr>
        <p:sp>
          <p:nvSpPr>
            <p:cNvPr id="27" name="テキスト ボックス 26"/>
            <p:cNvSpPr txBox="1"/>
            <p:nvPr/>
          </p:nvSpPr>
          <p:spPr>
            <a:xfrm>
              <a:off x="6398067" y="4988451"/>
              <a:ext cx="2993961" cy="400110"/>
            </a:xfrm>
            <a:prstGeom prst="rect">
              <a:avLst/>
            </a:prstGeom>
            <a:noFill/>
          </p:spPr>
          <p:txBody>
            <a:bodyPr wrap="none" rtlCol="0">
              <a:spAutoFit/>
            </a:bodyPr>
            <a:lstStyle/>
            <a:p>
              <a:r>
                <a:rPr lang="en-US" altLang="ja-JP" sz="2000" i="1" dirty="0" err="1" smtClean="0">
                  <a:solidFill>
                    <a:srgbClr val="0000FF"/>
                  </a:solidFill>
                </a:rPr>
                <a:t>b</a:t>
              </a:r>
              <a:r>
                <a:rPr lang="en-US" altLang="ja-JP" sz="2000" i="1" dirty="0" err="1" smtClean="0">
                  <a:solidFill>
                    <a:srgbClr val="0000FF"/>
                  </a:solidFill>
                  <a:latin typeface="Times New Roman" pitchFamily="18" charset="0"/>
                  <a:cs typeface="Times New Roman" pitchFamily="18" charset="0"/>
                </a:rPr>
                <a:t>I</a:t>
              </a:r>
              <a:r>
                <a:rPr lang="en-US" altLang="ja-JP" sz="2000" i="1" baseline="30000" dirty="0" smtClean="0">
                  <a:solidFill>
                    <a:srgbClr val="0000FF"/>
                  </a:solidFill>
                  <a:latin typeface="Times New Roman" pitchFamily="18" charset="0"/>
                  <a:cs typeface="Times New Roman" pitchFamily="18" charset="0"/>
                </a:rPr>
                <a:t> </a:t>
              </a:r>
              <a:r>
                <a:rPr lang="en-US" altLang="ja-JP" sz="2000" baseline="30000" dirty="0" smtClean="0">
                  <a:solidFill>
                    <a:srgbClr val="0000FF"/>
                  </a:solidFill>
                </a:rPr>
                <a:t>2</a:t>
              </a:r>
              <a:r>
                <a:rPr kumimoji="1" lang="en-US" altLang="ja-JP" sz="2000" dirty="0" smtClean="0">
                  <a:solidFill>
                    <a:srgbClr val="0000FF"/>
                  </a:solidFill>
                </a:rPr>
                <a:t> : Nearly </a:t>
              </a:r>
              <a:r>
                <a:rPr kumimoji="1" lang="en-US" altLang="ja-JP" sz="2000" i="1" dirty="0" smtClean="0">
                  <a:solidFill>
                    <a:srgbClr val="0000FF"/>
                  </a:solidFill>
                </a:rPr>
                <a:t>T</a:t>
              </a:r>
              <a:r>
                <a:rPr kumimoji="1" lang="en-US" altLang="ja-JP" sz="2000" dirty="0" smtClean="0">
                  <a:solidFill>
                    <a:srgbClr val="0000FF"/>
                  </a:solidFill>
                </a:rPr>
                <a:t>-independent</a:t>
              </a:r>
              <a:endParaRPr kumimoji="1" lang="ja-JP" altLang="en-US" sz="2000" dirty="0">
                <a:solidFill>
                  <a:srgbClr val="0000FF"/>
                </a:solidFill>
              </a:endParaRPr>
            </a:p>
          </p:txBody>
        </p:sp>
        <p:sp>
          <p:nvSpPr>
            <p:cNvPr id="29" name="テキスト ボックス 28"/>
            <p:cNvSpPr txBox="1"/>
            <p:nvPr/>
          </p:nvSpPr>
          <p:spPr>
            <a:xfrm>
              <a:off x="6228184" y="5296228"/>
              <a:ext cx="4661020" cy="1015663"/>
            </a:xfrm>
            <a:prstGeom prst="rect">
              <a:avLst/>
            </a:prstGeom>
            <a:noFill/>
          </p:spPr>
          <p:txBody>
            <a:bodyPr wrap="none" rtlCol="0">
              <a:spAutoFit/>
            </a:bodyPr>
            <a:lstStyle/>
            <a:p>
              <a:pPr>
                <a:lnSpc>
                  <a:spcPct val="150000"/>
                </a:lnSpc>
              </a:pPr>
              <a:r>
                <a:rPr kumimoji="1" lang="en-US" altLang="ja-JP" sz="2000" dirty="0" smtClean="0"/>
                <a:t>1. Thermally </a:t>
              </a:r>
              <a:r>
                <a:rPr kumimoji="1" lang="en-US" altLang="ja-JP" sz="2000" i="1" dirty="0" smtClean="0">
                  <a:solidFill>
                    <a:srgbClr val="FF0000"/>
                  </a:solidFill>
                </a:rPr>
                <a:t>in</a:t>
              </a:r>
              <a:r>
                <a:rPr kumimoji="1" lang="en-US" altLang="ja-JP" sz="2000" i="1" dirty="0" smtClean="0"/>
                <a:t>accessible</a:t>
              </a:r>
              <a:r>
                <a:rPr kumimoji="1" lang="en-US" altLang="ja-JP" sz="2000" dirty="0" smtClean="0"/>
                <a:t> to the dark states</a:t>
              </a:r>
            </a:p>
            <a:p>
              <a:pPr>
                <a:lnSpc>
                  <a:spcPct val="150000"/>
                </a:lnSpc>
              </a:pPr>
              <a:r>
                <a:rPr lang="en-US" altLang="ja-JP" sz="2000" dirty="0" smtClean="0"/>
                <a:t>2. Metallic conduction</a:t>
              </a:r>
            </a:p>
          </p:txBody>
        </p:sp>
      </p:grpSp>
      <p:sp>
        <p:nvSpPr>
          <p:cNvPr id="3" name="テキスト ボックス 2"/>
          <p:cNvSpPr txBox="1"/>
          <p:nvPr/>
        </p:nvSpPr>
        <p:spPr>
          <a:xfrm>
            <a:off x="3247748" y="5075892"/>
            <a:ext cx="5231497" cy="369332"/>
          </a:xfrm>
          <a:prstGeom prst="rect">
            <a:avLst/>
          </a:prstGeom>
          <a:noFill/>
        </p:spPr>
        <p:txBody>
          <a:bodyPr wrap="none" rtlCol="0">
            <a:spAutoFit/>
          </a:bodyPr>
          <a:lstStyle/>
          <a:p>
            <a:r>
              <a:rPr kumimoji="1" lang="en-US" altLang="ja-JP" dirty="0" smtClean="0"/>
              <a:t>* </a:t>
            </a:r>
            <a:r>
              <a:rPr lang="en-US" altLang="ja-JP" dirty="0" err="1" smtClean="0"/>
              <a:t>Yonemitsu</a:t>
            </a:r>
            <a:r>
              <a:rPr lang="en-US" altLang="ja-JP" dirty="0"/>
              <a:t>, K. </a:t>
            </a:r>
            <a:r>
              <a:rPr lang="en-US" altLang="ja-JP" i="1" dirty="0"/>
              <a:t>J. Phys. Soc. </a:t>
            </a:r>
            <a:r>
              <a:rPr lang="en-US" altLang="ja-JP" i="1" dirty="0" err="1"/>
              <a:t>Jpn</a:t>
            </a:r>
            <a:r>
              <a:rPr lang="en-US" altLang="ja-JP" i="1" dirty="0"/>
              <a:t>.</a:t>
            </a:r>
            <a:r>
              <a:rPr lang="en-US" altLang="ja-JP" dirty="0"/>
              <a:t> </a:t>
            </a:r>
            <a:r>
              <a:rPr lang="en-US" altLang="ja-JP" b="1" dirty="0" smtClean="0"/>
              <a:t>2004</a:t>
            </a:r>
            <a:r>
              <a:rPr lang="en-US" altLang="ja-JP" dirty="0" smtClean="0"/>
              <a:t>, </a:t>
            </a:r>
            <a:r>
              <a:rPr lang="en-US" altLang="ja-JP" i="1" dirty="0" smtClean="0"/>
              <a:t>73</a:t>
            </a:r>
            <a:r>
              <a:rPr lang="en-US" altLang="ja-JP" dirty="0"/>
              <a:t>, 2868-2878.</a:t>
            </a:r>
            <a:endParaRPr kumimoji="1" lang="ja-JP" altLang="en-US" dirty="0"/>
          </a:p>
        </p:txBody>
      </p:sp>
      <p:grpSp>
        <p:nvGrpSpPr>
          <p:cNvPr id="10269" name="グループ化 10268"/>
          <p:cNvGrpSpPr/>
          <p:nvPr/>
        </p:nvGrpSpPr>
        <p:grpSpPr>
          <a:xfrm>
            <a:off x="4858386" y="4106247"/>
            <a:ext cx="3736023" cy="907942"/>
            <a:chOff x="6228184" y="5801488"/>
            <a:chExt cx="3736023" cy="907942"/>
          </a:xfrm>
        </p:grpSpPr>
        <p:sp>
          <p:nvSpPr>
            <p:cNvPr id="4" name="テキスト ボックス 3"/>
            <p:cNvSpPr txBox="1"/>
            <p:nvPr/>
          </p:nvSpPr>
          <p:spPr>
            <a:xfrm>
              <a:off x="6228184" y="6309320"/>
              <a:ext cx="3736023" cy="400110"/>
            </a:xfrm>
            <a:prstGeom prst="rect">
              <a:avLst/>
            </a:prstGeom>
            <a:noFill/>
          </p:spPr>
          <p:txBody>
            <a:bodyPr wrap="none" rtlCol="0">
              <a:spAutoFit/>
            </a:bodyPr>
            <a:lstStyle/>
            <a:p>
              <a:r>
                <a:rPr lang="en-US" altLang="ja-JP" sz="2000" dirty="0"/>
                <a:t>Importance of cooperative effect</a:t>
              </a:r>
              <a:r>
                <a:rPr lang="en-US" altLang="ja-JP" sz="2000" dirty="0" smtClean="0"/>
                <a:t>*</a:t>
              </a:r>
              <a:endParaRPr lang="ja-JP" altLang="en-US" sz="2000" dirty="0"/>
            </a:p>
          </p:txBody>
        </p:sp>
        <p:sp>
          <p:nvSpPr>
            <p:cNvPr id="7" name="テキスト ボックス 6"/>
            <p:cNvSpPr txBox="1"/>
            <p:nvPr/>
          </p:nvSpPr>
          <p:spPr>
            <a:xfrm>
              <a:off x="6389442" y="5801488"/>
              <a:ext cx="3459601" cy="400110"/>
            </a:xfrm>
            <a:prstGeom prst="rect">
              <a:avLst/>
            </a:prstGeom>
            <a:noFill/>
          </p:spPr>
          <p:txBody>
            <a:bodyPr wrap="none" rtlCol="0">
              <a:spAutoFit/>
            </a:bodyPr>
            <a:lstStyle/>
            <a:p>
              <a:r>
                <a:rPr lang="en-US" altLang="ja-JP" sz="2000" i="1" dirty="0" smtClean="0">
                  <a:solidFill>
                    <a:srgbClr val="0000FF"/>
                  </a:solidFill>
                  <a:latin typeface="Symbol" pitchFamily="18" charset="2"/>
                </a:rPr>
                <a:t>s </a:t>
              </a:r>
              <a:r>
                <a:rPr lang="en-US" altLang="ja-JP" sz="2000" dirty="0" smtClean="0">
                  <a:solidFill>
                    <a:srgbClr val="0000FF"/>
                  </a:solidFill>
                </a:rPr>
                <a:t>: Non-linear dependence on </a:t>
              </a:r>
              <a:r>
                <a:rPr lang="en-US" altLang="ja-JP" sz="2000" i="1" dirty="0" smtClean="0">
                  <a:solidFill>
                    <a:srgbClr val="0000FF"/>
                  </a:solidFill>
                  <a:latin typeface="Times New Roman" pitchFamily="18" charset="0"/>
                  <a:cs typeface="Times New Roman" pitchFamily="18" charset="0"/>
                </a:rPr>
                <a:t>I</a:t>
              </a:r>
              <a:endParaRPr kumimoji="1" lang="ja-JP" altLang="en-US" sz="2000" i="1" dirty="0">
                <a:solidFill>
                  <a:srgbClr val="0000FF"/>
                </a:solidFill>
                <a:latin typeface="Times New Roman" pitchFamily="18" charset="0"/>
                <a:cs typeface="Times New Roman" pitchFamily="18" charset="0"/>
              </a:endParaRPr>
            </a:p>
          </p:txBody>
        </p:sp>
      </p:grpSp>
      <p:pic>
        <p:nvPicPr>
          <p:cNvPr id="31747"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18851" y="4078200"/>
            <a:ext cx="5073875" cy="2779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1" name="下矢印 20"/>
          <p:cNvSpPr/>
          <p:nvPr/>
        </p:nvSpPr>
        <p:spPr>
          <a:xfrm>
            <a:off x="2699792" y="3572772"/>
            <a:ext cx="213134" cy="8645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左中かっこ 11"/>
          <p:cNvSpPr/>
          <p:nvPr/>
        </p:nvSpPr>
        <p:spPr>
          <a:xfrm>
            <a:off x="4499993" y="2430663"/>
            <a:ext cx="216024" cy="1417071"/>
          </a:xfrm>
          <a:prstGeom prst="leftBrace">
            <a:avLst>
              <a:gd name="adj1" fmla="val 36993"/>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16" name="直線コネクタ 15"/>
          <p:cNvCxnSpPr>
            <a:endCxn id="12" idx="1"/>
          </p:cNvCxnSpPr>
          <p:nvPr/>
        </p:nvCxnSpPr>
        <p:spPr>
          <a:xfrm flipV="1">
            <a:off x="2912925" y="3139199"/>
            <a:ext cx="1587068" cy="70853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7" name="角丸四角形 36"/>
          <p:cNvSpPr/>
          <p:nvPr/>
        </p:nvSpPr>
        <p:spPr>
          <a:xfrm>
            <a:off x="1187624" y="4725144"/>
            <a:ext cx="4032448" cy="9464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屈折矢印 38"/>
          <p:cNvSpPr/>
          <p:nvPr/>
        </p:nvSpPr>
        <p:spPr>
          <a:xfrm>
            <a:off x="5580112" y="4221088"/>
            <a:ext cx="1630102" cy="977298"/>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1" name="グループ化 40"/>
          <p:cNvGrpSpPr/>
          <p:nvPr/>
        </p:nvGrpSpPr>
        <p:grpSpPr>
          <a:xfrm>
            <a:off x="5003361" y="2084920"/>
            <a:ext cx="3659158" cy="1762814"/>
            <a:chOff x="4788024" y="2169053"/>
            <a:chExt cx="3659158" cy="1762814"/>
          </a:xfrm>
        </p:grpSpPr>
        <p:sp>
          <p:nvSpPr>
            <p:cNvPr id="23" name="正方形/長方形 22"/>
            <p:cNvSpPr/>
            <p:nvPr/>
          </p:nvSpPr>
          <p:spPr>
            <a:xfrm>
              <a:off x="4856134" y="2169053"/>
              <a:ext cx="3121367" cy="523220"/>
            </a:xfrm>
            <a:prstGeom prst="rect">
              <a:avLst/>
            </a:prstGeom>
          </p:spPr>
          <p:txBody>
            <a:bodyPr wrap="none">
              <a:spAutoFit/>
            </a:bodyPr>
            <a:lstStyle/>
            <a:p>
              <a:r>
                <a:rPr lang="en-US" altLang="ja-JP" sz="2800" i="1" dirty="0" err="1" smtClean="0">
                  <a:latin typeface="Symbol"/>
                  <a:ea typeface="ＭＳ 明朝"/>
                  <a:cs typeface="Times New Roman"/>
                </a:rPr>
                <a:t>s</a:t>
              </a:r>
              <a:r>
                <a:rPr lang="en-US" altLang="ja-JP" sz="2800" baseline="-25000" dirty="0" err="1" smtClean="0">
                  <a:latin typeface="Times"/>
                  <a:ea typeface="ＭＳ 明朝"/>
                  <a:cs typeface="Times New Roman"/>
                </a:rPr>
                <a:t>sq</a:t>
              </a:r>
              <a:r>
                <a:rPr lang="en-US" altLang="ja-JP" sz="2800" dirty="0" smtClean="0">
                  <a:latin typeface="Times"/>
                  <a:ea typeface="ＭＳ 明朝"/>
                  <a:cs typeface="Times New Roman"/>
                </a:rPr>
                <a:t> = </a:t>
              </a:r>
              <a:r>
                <a:rPr lang="en-US" altLang="ja-JP" sz="2800" i="1" dirty="0" err="1">
                  <a:latin typeface="Symbol"/>
                  <a:ea typeface="ＭＳ 明朝"/>
                  <a:cs typeface="Times New Roman"/>
                </a:rPr>
                <a:t>s</a:t>
              </a:r>
              <a:r>
                <a:rPr lang="en-US" altLang="ja-JP" sz="2800" baseline="-25000" dirty="0" err="1">
                  <a:latin typeface="Times"/>
                  <a:ea typeface="ＭＳ 明朝"/>
                  <a:cs typeface="Times New Roman"/>
                </a:rPr>
                <a:t>dark</a:t>
              </a:r>
              <a:r>
                <a:rPr lang="en-US" altLang="ja-JP" sz="2800" dirty="0">
                  <a:latin typeface="Times"/>
                  <a:ea typeface="ＭＳ 明朝"/>
                  <a:cs typeface="Times New Roman"/>
                </a:rPr>
                <a:t> + </a:t>
              </a:r>
              <a:r>
                <a:rPr lang="en-US" altLang="ja-JP" sz="2800" i="1" dirty="0" err="1">
                  <a:solidFill>
                    <a:srgbClr val="FF0000"/>
                  </a:solidFill>
                  <a:latin typeface="Times"/>
                  <a:ea typeface="ＭＳ 明朝"/>
                  <a:cs typeface="Times New Roman"/>
                </a:rPr>
                <a:t>aI</a:t>
              </a:r>
              <a:r>
                <a:rPr lang="en-US" altLang="ja-JP" sz="2800" dirty="0">
                  <a:latin typeface="Times"/>
                  <a:ea typeface="ＭＳ 明朝"/>
                  <a:cs typeface="Times New Roman"/>
                </a:rPr>
                <a:t> + </a:t>
              </a:r>
              <a:r>
                <a:rPr lang="en-US" altLang="ja-JP" sz="2800" i="1" dirty="0">
                  <a:solidFill>
                    <a:srgbClr val="0000FF"/>
                  </a:solidFill>
                  <a:latin typeface="Times"/>
                  <a:ea typeface="ＭＳ 明朝"/>
                  <a:cs typeface="Times New Roman"/>
                </a:rPr>
                <a:t>bI</a:t>
              </a:r>
              <a:r>
                <a:rPr lang="en-US" altLang="ja-JP" sz="2800" baseline="30000" dirty="0">
                  <a:solidFill>
                    <a:srgbClr val="0000FF"/>
                  </a:solidFill>
                  <a:latin typeface="Times"/>
                  <a:ea typeface="ＭＳ 明朝"/>
                  <a:cs typeface="Times New Roman"/>
                </a:rPr>
                <a:t>2</a:t>
              </a:r>
              <a:endParaRPr lang="ja-JP" altLang="en-US" sz="2800" dirty="0">
                <a:solidFill>
                  <a:srgbClr val="0000FF"/>
                </a:solidFill>
              </a:endParaRPr>
            </a:p>
          </p:txBody>
        </p:sp>
        <p:sp>
          <p:nvSpPr>
            <p:cNvPr id="24" name="テキスト ボックス 23"/>
            <p:cNvSpPr txBox="1"/>
            <p:nvPr/>
          </p:nvSpPr>
          <p:spPr>
            <a:xfrm>
              <a:off x="4856134" y="2916204"/>
              <a:ext cx="3591048" cy="1015663"/>
            </a:xfrm>
            <a:prstGeom prst="rect">
              <a:avLst/>
            </a:prstGeom>
            <a:noFill/>
          </p:spPr>
          <p:txBody>
            <a:bodyPr wrap="none" rtlCol="0">
              <a:spAutoFit/>
            </a:bodyPr>
            <a:lstStyle/>
            <a:p>
              <a:pPr>
                <a:lnSpc>
                  <a:spcPct val="150000"/>
                </a:lnSpc>
              </a:pPr>
              <a:r>
                <a:rPr kumimoji="1" lang="en-US" altLang="ja-JP" sz="2000" i="1" dirty="0" err="1" smtClean="0">
                  <a:solidFill>
                    <a:srgbClr val="FF0000"/>
                  </a:solidFill>
                  <a:latin typeface="Times New Roman" pitchFamily="18" charset="0"/>
                  <a:cs typeface="Times New Roman" pitchFamily="18" charset="0"/>
                </a:rPr>
                <a:t>aI</a:t>
              </a:r>
              <a:r>
                <a:rPr kumimoji="1" lang="en-US" altLang="ja-JP" sz="2000" i="1" dirty="0" smtClean="0">
                  <a:latin typeface="Times New Roman" pitchFamily="18" charset="0"/>
                  <a:cs typeface="Times New Roman" pitchFamily="18" charset="0"/>
                </a:rPr>
                <a:t>  </a:t>
              </a:r>
              <a:r>
                <a:rPr kumimoji="1" lang="en-US" altLang="ja-JP" sz="2000" dirty="0" smtClean="0">
                  <a:latin typeface="Times New Roman" pitchFamily="18" charset="0"/>
                  <a:cs typeface="Times New Roman" pitchFamily="18" charset="0"/>
                </a:rPr>
                <a:t>:  known/standard mechanism</a:t>
              </a:r>
            </a:p>
            <a:p>
              <a:pPr>
                <a:lnSpc>
                  <a:spcPct val="150000"/>
                </a:lnSpc>
              </a:pPr>
              <a:r>
                <a:rPr lang="en-US" altLang="ja-JP" sz="2000" i="1" dirty="0" err="1" smtClean="0">
                  <a:solidFill>
                    <a:srgbClr val="0000FF"/>
                  </a:solidFill>
                  <a:latin typeface="Times New Roman" pitchFamily="18" charset="0"/>
                  <a:cs typeface="Times New Roman" pitchFamily="18" charset="0"/>
                </a:rPr>
                <a:t>bI</a:t>
              </a:r>
              <a:r>
                <a:rPr lang="en-US" altLang="ja-JP" sz="2000" i="1" baseline="30000" dirty="0" smtClean="0">
                  <a:solidFill>
                    <a:srgbClr val="0000FF"/>
                  </a:solidFill>
                  <a:latin typeface="Times New Roman" pitchFamily="18" charset="0"/>
                  <a:cs typeface="Times New Roman" pitchFamily="18" charset="0"/>
                </a:rPr>
                <a:t> </a:t>
              </a:r>
              <a:r>
                <a:rPr lang="en-US" altLang="ja-JP" sz="2000" baseline="30000" dirty="0" smtClean="0">
                  <a:solidFill>
                    <a:srgbClr val="0000FF"/>
                  </a:solidFill>
                  <a:latin typeface="Times New Roman" pitchFamily="18" charset="0"/>
                  <a:cs typeface="Times New Roman" pitchFamily="18" charset="0"/>
                </a:rPr>
                <a:t>2</a:t>
              </a:r>
              <a:r>
                <a:rPr lang="en-US" altLang="ja-JP" sz="2000" dirty="0" smtClean="0">
                  <a:solidFill>
                    <a:srgbClr val="0000FF"/>
                  </a:solidFill>
                  <a:latin typeface="Times New Roman" pitchFamily="18" charset="0"/>
                  <a:cs typeface="Times New Roman" pitchFamily="18" charset="0"/>
                </a:rPr>
                <a:t> : a new mechanism</a:t>
              </a:r>
              <a:endParaRPr kumimoji="1" lang="ja-JP" altLang="en-US" sz="2000" dirty="0">
                <a:solidFill>
                  <a:srgbClr val="0000FF"/>
                </a:solidFill>
                <a:latin typeface="Times New Roman" pitchFamily="18" charset="0"/>
                <a:cs typeface="Times New Roman" pitchFamily="18" charset="0"/>
              </a:endParaRPr>
            </a:p>
          </p:txBody>
        </p:sp>
        <p:sp>
          <p:nvSpPr>
            <p:cNvPr id="40" name="大かっこ 39"/>
            <p:cNvSpPr/>
            <p:nvPr/>
          </p:nvSpPr>
          <p:spPr>
            <a:xfrm>
              <a:off x="4788024" y="3068960"/>
              <a:ext cx="3591048" cy="778774"/>
            </a:xfrm>
            <a:prstGeom prst="bracketPair">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spTree>
    <p:extLst>
      <p:ext uri="{BB962C8B-B14F-4D97-AF65-F5344CB8AC3E}">
        <p14:creationId xmlns:p14="http://schemas.microsoft.com/office/powerpoint/2010/main" xmlns="" val="327804033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500" fill="hold"/>
                                        <p:tgtEl>
                                          <p:spTgt spid="31748"/>
                                        </p:tgtEl>
                                      </p:cBhvr>
                                      <p:by x="80000" y="80000"/>
                                    </p:animScale>
                                  </p:childTnLst>
                                </p:cTn>
                              </p:par>
                              <p:par>
                                <p:cTn id="7" presetID="10" presetClass="entr" presetSubtype="0" fill="hold" grpId="1" nodeType="withEffect">
                                  <p:stCondLst>
                                    <p:cond delay="0"/>
                                  </p:stCondLst>
                                  <p:childTnLst>
                                    <p:set>
                                      <p:cBhvr>
                                        <p:cTn id="8" dur="1" fill="hold">
                                          <p:stCondLst>
                                            <p:cond delay="0"/>
                                          </p:stCondLst>
                                        </p:cTn>
                                        <p:tgtEl>
                                          <p:spTgt spid="21"/>
                                        </p:tgtEl>
                                        <p:attrNameLst>
                                          <p:attrName>style.visibility</p:attrName>
                                        </p:attrNameLst>
                                      </p:cBhvr>
                                      <p:to>
                                        <p:strVal val="visible"/>
                                      </p:to>
                                    </p:set>
                                    <p:animEffect transition="in" filter="fade">
                                      <p:cBhvr>
                                        <p:cTn id="9" dur="500"/>
                                        <p:tgtEl>
                                          <p:spTgt spid="21"/>
                                        </p:tgtEl>
                                      </p:cBhvr>
                                    </p:animEffect>
                                  </p:childTnLst>
                                </p:cTn>
                              </p:par>
                              <p:par>
                                <p:cTn id="10" presetID="10"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1"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nodeType="with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fade">
                                      <p:cBhvr>
                                        <p:cTn id="18" dur="500"/>
                                        <p:tgtEl>
                                          <p:spTgt spid="4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1747"/>
                                        </p:tgtEl>
                                        <p:attrNameLst>
                                          <p:attrName>style.visibility</p:attrName>
                                        </p:attrNameLst>
                                      </p:cBhvr>
                                      <p:to>
                                        <p:strVal val="visible"/>
                                      </p:to>
                                    </p:set>
                                    <p:animEffect transition="in" filter="fade">
                                      <p:cBhvr>
                                        <p:cTn id="23" dur="500"/>
                                        <p:tgtEl>
                                          <p:spTgt spid="31747"/>
                                        </p:tgtEl>
                                      </p:cBhvr>
                                    </p:animEffect>
                                  </p:childTnLst>
                                </p:cTn>
                              </p:par>
                              <p:par>
                                <p:cTn id="24" presetID="10" presetClass="exit" presetSubtype="0" fill="hold" grpId="0" nodeType="withEffect">
                                  <p:stCondLst>
                                    <p:cond delay="0"/>
                                  </p:stCondLst>
                                  <p:childTnLst>
                                    <p:animEffect transition="out" filter="fade">
                                      <p:cBhvr>
                                        <p:cTn id="25" dur="500"/>
                                        <p:tgtEl>
                                          <p:spTgt spid="21"/>
                                        </p:tgtEl>
                                      </p:cBhvr>
                                    </p:animEffect>
                                    <p:set>
                                      <p:cBhvr>
                                        <p:cTn id="26" dur="1" fill="hold">
                                          <p:stCondLst>
                                            <p:cond delay="499"/>
                                          </p:stCondLst>
                                        </p:cTn>
                                        <p:tgtEl>
                                          <p:spTgt spid="21"/>
                                        </p:tgtEl>
                                        <p:attrNameLst>
                                          <p:attrName>style.visibility</p:attrName>
                                        </p:attrNameLst>
                                      </p:cBhvr>
                                      <p:to>
                                        <p:strVal val="hidden"/>
                                      </p:to>
                                    </p:set>
                                  </p:childTnLst>
                                </p:cTn>
                              </p:par>
                              <p:par>
                                <p:cTn id="27" presetID="10" presetClass="exit" presetSubtype="0" fill="hold" nodeType="withEffect">
                                  <p:stCondLst>
                                    <p:cond delay="0"/>
                                  </p:stCondLst>
                                  <p:childTnLst>
                                    <p:animEffect transition="out" filter="fade">
                                      <p:cBhvr>
                                        <p:cTn id="28" dur="500"/>
                                        <p:tgtEl>
                                          <p:spTgt spid="16"/>
                                        </p:tgtEl>
                                      </p:cBhvr>
                                    </p:animEffect>
                                    <p:set>
                                      <p:cBhvr>
                                        <p:cTn id="29" dur="1" fill="hold">
                                          <p:stCondLst>
                                            <p:cond delay="499"/>
                                          </p:stCondLst>
                                        </p:cTn>
                                        <p:tgtEl>
                                          <p:spTgt spid="16"/>
                                        </p:tgtEl>
                                        <p:attrNameLst>
                                          <p:attrName>style.visibility</p:attrName>
                                        </p:attrNameLst>
                                      </p:cBhvr>
                                      <p:to>
                                        <p:strVal val="hidden"/>
                                      </p:to>
                                    </p:set>
                                  </p:childTnLst>
                                </p:cTn>
                              </p:par>
                              <p:par>
                                <p:cTn id="30" presetID="10" presetClass="exit" presetSubtype="0" fill="hold" grpId="0" nodeType="withEffect">
                                  <p:stCondLst>
                                    <p:cond delay="0"/>
                                  </p:stCondLst>
                                  <p:childTnLst>
                                    <p:animEffect transition="out" filter="fad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31748"/>
                                        </p:tgtEl>
                                        <p:attrNameLst>
                                          <p:attrName>style.visibility</p:attrName>
                                        </p:attrNameLst>
                                      </p:cBhvr>
                                      <p:to>
                                        <p:strVal val="hidden"/>
                                      </p:to>
                                    </p:set>
                                  </p:childTnLst>
                                </p:cTn>
                              </p:par>
                              <p:par>
                                <p:cTn id="35" presetID="31" presetClass="entr" presetSubtype="0"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 calcmode="lin" valueType="num">
                                      <p:cBhvr>
                                        <p:cTn id="39" dur="500" fill="hold"/>
                                        <p:tgtEl>
                                          <p:spTgt spid="30"/>
                                        </p:tgtEl>
                                        <p:attrNameLst>
                                          <p:attrName>style.rotation</p:attrName>
                                        </p:attrNameLst>
                                      </p:cBhvr>
                                      <p:tavLst>
                                        <p:tav tm="0">
                                          <p:val>
                                            <p:fltVal val="90"/>
                                          </p:val>
                                        </p:tav>
                                        <p:tav tm="100000">
                                          <p:val>
                                            <p:fltVal val="0"/>
                                          </p:val>
                                        </p:tav>
                                      </p:tavLst>
                                    </p:anim>
                                    <p:animEffect transition="in" filter="fade">
                                      <p:cBhvr>
                                        <p:cTn id="40" dur="500"/>
                                        <p:tgtEl>
                                          <p:spTgt spid="30"/>
                                        </p:tgtEl>
                                      </p:cBhvr>
                                    </p:animEffect>
                                  </p:childTnLst>
                                </p:cTn>
                              </p:par>
                              <p:par>
                                <p:cTn id="41" presetID="2" presetClass="entr" presetSubtype="4"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ppt_x"/>
                                          </p:val>
                                        </p:tav>
                                        <p:tav tm="100000">
                                          <p:val>
                                            <p:strVal val="#ppt_x"/>
                                          </p:val>
                                        </p:tav>
                                      </p:tavLst>
                                    </p:anim>
                                    <p:anim calcmode="lin" valueType="num">
                                      <p:cBhvr additive="base">
                                        <p:cTn id="44" dur="500" fill="hold"/>
                                        <p:tgtEl>
                                          <p:spTgt spid="37"/>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500" fill="hold"/>
                                        <p:tgtEl>
                                          <p:spTgt spid="39"/>
                                        </p:tgtEl>
                                        <p:attrNameLst>
                                          <p:attrName>ppt_x</p:attrName>
                                        </p:attrNameLst>
                                      </p:cBhvr>
                                      <p:tavLst>
                                        <p:tav tm="0">
                                          <p:val>
                                            <p:strVal val="#ppt_x"/>
                                          </p:val>
                                        </p:tav>
                                        <p:tav tm="100000">
                                          <p:val>
                                            <p:strVal val="#ppt_x"/>
                                          </p:val>
                                        </p:tav>
                                      </p:tavLst>
                                    </p:anim>
                                    <p:anim calcmode="lin" valueType="num">
                                      <p:cBhvr additive="base">
                                        <p:cTn id="48" dur="500" fill="hold"/>
                                        <p:tgtEl>
                                          <p:spTgt spid="39"/>
                                        </p:tgtEl>
                                        <p:attrNameLst>
                                          <p:attrName>ppt_y</p:attrName>
                                        </p:attrNameLst>
                                      </p:cBhvr>
                                      <p:tavLst>
                                        <p:tav tm="0">
                                          <p:val>
                                            <p:strVal val="1+#ppt_h/2"/>
                                          </p:val>
                                        </p:tav>
                                        <p:tav tm="100000">
                                          <p:val>
                                            <p:strVal val="#ppt_y"/>
                                          </p:val>
                                        </p:tav>
                                      </p:tavLst>
                                    </p:anim>
                                  </p:childTnLst>
                                </p:cTn>
                              </p:par>
                              <p:par>
                                <p:cTn id="49" presetID="35" presetClass="path" presetSubtype="0" accel="50000" decel="50000" fill="hold" nodeType="withEffect">
                                  <p:stCondLst>
                                    <p:cond delay="0"/>
                                  </p:stCondLst>
                                  <p:childTnLst>
                                    <p:animMotion origin="layout" path="M -2.22222E-6 2.59944E-6 L -0.50712 0.00462 " pathEditMode="relative" rAng="0" ptsTypes="AA">
                                      <p:cBhvr>
                                        <p:cTn id="50" dur="500" fill="hold"/>
                                        <p:tgtEl>
                                          <p:spTgt spid="41"/>
                                        </p:tgtEl>
                                        <p:attrNameLst>
                                          <p:attrName>ppt_x</p:attrName>
                                          <p:attrName>ppt_y</p:attrName>
                                        </p:attrNameLst>
                                      </p:cBhvr>
                                      <p:rCtr x="-25365" y="231"/>
                                    </p:animMotion>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1" nodeType="clickEffect">
                                  <p:stCondLst>
                                    <p:cond delay="0"/>
                                  </p:stCondLst>
                                  <p:childTnLst>
                                    <p:set>
                                      <p:cBhvr>
                                        <p:cTn id="54" dur="1" fill="hold">
                                          <p:stCondLst>
                                            <p:cond delay="0"/>
                                          </p:stCondLst>
                                        </p:cTn>
                                        <p:tgtEl>
                                          <p:spTgt spid="37"/>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41"/>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41"/>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30"/>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31747"/>
                                        </p:tgtEl>
                                        <p:attrNameLst>
                                          <p:attrName>style.visibility</p:attrName>
                                        </p:attrNameLst>
                                      </p:cBhvr>
                                      <p:to>
                                        <p:strVal val="hidden"/>
                                      </p:to>
                                    </p:set>
                                  </p:childTnLst>
                                </p:cTn>
                              </p:par>
                              <p:par>
                                <p:cTn id="63" presetID="1" presetClass="exit" presetSubtype="0" fill="hold" grpId="1" nodeType="withEffect">
                                  <p:stCondLst>
                                    <p:cond delay="0"/>
                                  </p:stCondLst>
                                  <p:childTnLst>
                                    <p:set>
                                      <p:cBhvr>
                                        <p:cTn id="64" dur="1" fill="hold">
                                          <p:stCondLst>
                                            <p:cond delay="0"/>
                                          </p:stCondLst>
                                        </p:cTn>
                                        <p:tgtEl>
                                          <p:spTgt spid="39"/>
                                        </p:tgtEl>
                                        <p:attrNameLst>
                                          <p:attrName>style.visibility</p:attrName>
                                        </p:attrNameLst>
                                      </p:cBhvr>
                                      <p:to>
                                        <p:strVal val="hidden"/>
                                      </p:to>
                                    </p:set>
                                  </p:childTnLst>
                                </p:cTn>
                              </p:par>
                              <p:par>
                                <p:cTn id="65" presetID="16" presetClass="entr" presetSubtype="21" fill="hold" nodeType="withEffect">
                                  <p:stCondLst>
                                    <p:cond delay="0"/>
                                  </p:stCondLst>
                                  <p:childTnLst>
                                    <p:set>
                                      <p:cBhvr>
                                        <p:cTn id="66" dur="1" fill="hold">
                                          <p:stCondLst>
                                            <p:cond delay="0"/>
                                          </p:stCondLst>
                                        </p:cTn>
                                        <p:tgtEl>
                                          <p:spTgt spid="31748"/>
                                        </p:tgtEl>
                                        <p:attrNameLst>
                                          <p:attrName>style.visibility</p:attrName>
                                        </p:attrNameLst>
                                      </p:cBhvr>
                                      <p:to>
                                        <p:strVal val="visible"/>
                                      </p:to>
                                    </p:set>
                                    <p:animEffect transition="in" filter="barn(inVertical)">
                                      <p:cBhvr>
                                        <p:cTn id="67" dur="500"/>
                                        <p:tgtEl>
                                          <p:spTgt spid="31748"/>
                                        </p:tgtEl>
                                      </p:cBhvr>
                                    </p:animEffect>
                                  </p:childTnLst>
                                </p:cTn>
                              </p:par>
                              <p:par>
                                <p:cTn id="68" presetID="31" presetClass="entr" presetSubtype="0" fill="hold" nodeType="withEffect">
                                  <p:stCondLst>
                                    <p:cond delay="0"/>
                                  </p:stCondLst>
                                  <p:childTnLst>
                                    <p:set>
                                      <p:cBhvr>
                                        <p:cTn id="69" dur="1" fill="hold">
                                          <p:stCondLst>
                                            <p:cond delay="0"/>
                                          </p:stCondLst>
                                        </p:cTn>
                                        <p:tgtEl>
                                          <p:spTgt spid="10269"/>
                                        </p:tgtEl>
                                        <p:attrNameLst>
                                          <p:attrName>style.visibility</p:attrName>
                                        </p:attrNameLst>
                                      </p:cBhvr>
                                      <p:to>
                                        <p:strVal val="visible"/>
                                      </p:to>
                                    </p:set>
                                    <p:anim calcmode="lin" valueType="num">
                                      <p:cBhvr>
                                        <p:cTn id="70" dur="500" fill="hold"/>
                                        <p:tgtEl>
                                          <p:spTgt spid="10269"/>
                                        </p:tgtEl>
                                        <p:attrNameLst>
                                          <p:attrName>ppt_w</p:attrName>
                                        </p:attrNameLst>
                                      </p:cBhvr>
                                      <p:tavLst>
                                        <p:tav tm="0">
                                          <p:val>
                                            <p:fltVal val="0"/>
                                          </p:val>
                                        </p:tav>
                                        <p:tav tm="100000">
                                          <p:val>
                                            <p:strVal val="#ppt_w"/>
                                          </p:val>
                                        </p:tav>
                                      </p:tavLst>
                                    </p:anim>
                                    <p:anim calcmode="lin" valueType="num">
                                      <p:cBhvr>
                                        <p:cTn id="71" dur="500" fill="hold"/>
                                        <p:tgtEl>
                                          <p:spTgt spid="10269"/>
                                        </p:tgtEl>
                                        <p:attrNameLst>
                                          <p:attrName>ppt_h</p:attrName>
                                        </p:attrNameLst>
                                      </p:cBhvr>
                                      <p:tavLst>
                                        <p:tav tm="0">
                                          <p:val>
                                            <p:fltVal val="0"/>
                                          </p:val>
                                        </p:tav>
                                        <p:tav tm="100000">
                                          <p:val>
                                            <p:strVal val="#ppt_h"/>
                                          </p:val>
                                        </p:tav>
                                      </p:tavLst>
                                    </p:anim>
                                    <p:anim calcmode="lin" valueType="num">
                                      <p:cBhvr>
                                        <p:cTn id="72" dur="500" fill="hold"/>
                                        <p:tgtEl>
                                          <p:spTgt spid="10269"/>
                                        </p:tgtEl>
                                        <p:attrNameLst>
                                          <p:attrName>style.rotation</p:attrName>
                                        </p:attrNameLst>
                                      </p:cBhvr>
                                      <p:tavLst>
                                        <p:tav tm="0">
                                          <p:val>
                                            <p:fltVal val="90"/>
                                          </p:val>
                                        </p:tav>
                                        <p:tav tm="100000">
                                          <p:val>
                                            <p:fltVal val="0"/>
                                          </p:val>
                                        </p:tav>
                                      </p:tavLst>
                                    </p:anim>
                                    <p:animEffect transition="in" filter="fade">
                                      <p:cBhvr>
                                        <p:cTn id="73" dur="500"/>
                                        <p:tgtEl>
                                          <p:spTgt spid="10269"/>
                                        </p:tgtEl>
                                      </p:cBhvr>
                                    </p:animEffect>
                                  </p:childTnLst>
                                </p:cTn>
                              </p:par>
                              <p:par>
                                <p:cTn id="74" presetID="31" presetClass="entr" presetSubtype="0" fill="hold" grpId="0" nodeType="withEffect">
                                  <p:stCondLst>
                                    <p:cond delay="0"/>
                                  </p:stCondLst>
                                  <p:childTnLst>
                                    <p:set>
                                      <p:cBhvr>
                                        <p:cTn id="75" dur="1" fill="hold">
                                          <p:stCondLst>
                                            <p:cond delay="0"/>
                                          </p:stCondLst>
                                        </p:cTn>
                                        <p:tgtEl>
                                          <p:spTgt spid="3"/>
                                        </p:tgtEl>
                                        <p:attrNameLst>
                                          <p:attrName>style.visibility</p:attrName>
                                        </p:attrNameLst>
                                      </p:cBhvr>
                                      <p:to>
                                        <p:strVal val="visible"/>
                                      </p:to>
                                    </p:set>
                                    <p:anim calcmode="lin" valueType="num">
                                      <p:cBhvr>
                                        <p:cTn id="76" dur="500" fill="hold"/>
                                        <p:tgtEl>
                                          <p:spTgt spid="3"/>
                                        </p:tgtEl>
                                        <p:attrNameLst>
                                          <p:attrName>ppt_w</p:attrName>
                                        </p:attrNameLst>
                                      </p:cBhvr>
                                      <p:tavLst>
                                        <p:tav tm="0">
                                          <p:val>
                                            <p:fltVal val="0"/>
                                          </p:val>
                                        </p:tav>
                                        <p:tav tm="100000">
                                          <p:val>
                                            <p:strVal val="#ppt_w"/>
                                          </p:val>
                                        </p:tav>
                                      </p:tavLst>
                                    </p:anim>
                                    <p:anim calcmode="lin" valueType="num">
                                      <p:cBhvr>
                                        <p:cTn id="77" dur="500" fill="hold"/>
                                        <p:tgtEl>
                                          <p:spTgt spid="3"/>
                                        </p:tgtEl>
                                        <p:attrNameLst>
                                          <p:attrName>ppt_h</p:attrName>
                                        </p:attrNameLst>
                                      </p:cBhvr>
                                      <p:tavLst>
                                        <p:tav tm="0">
                                          <p:val>
                                            <p:fltVal val="0"/>
                                          </p:val>
                                        </p:tav>
                                        <p:tav tm="100000">
                                          <p:val>
                                            <p:strVal val="#ppt_h"/>
                                          </p:val>
                                        </p:tav>
                                      </p:tavLst>
                                    </p:anim>
                                    <p:anim calcmode="lin" valueType="num">
                                      <p:cBhvr>
                                        <p:cTn id="78" dur="500" fill="hold"/>
                                        <p:tgtEl>
                                          <p:spTgt spid="3"/>
                                        </p:tgtEl>
                                        <p:attrNameLst>
                                          <p:attrName>style.rotation</p:attrName>
                                        </p:attrNameLst>
                                      </p:cBhvr>
                                      <p:tavLst>
                                        <p:tav tm="0">
                                          <p:val>
                                            <p:fltVal val="90"/>
                                          </p:val>
                                        </p:tav>
                                        <p:tav tm="100000">
                                          <p:val>
                                            <p:fltVal val="0"/>
                                          </p:val>
                                        </p:tav>
                                      </p:tavLst>
                                    </p:anim>
                                    <p:animEffect transition="in" filter="fade">
                                      <p:cBhvr>
                                        <p:cTn id="7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1" grpId="0" animBg="1"/>
      <p:bldP spid="21" grpId="1" animBg="1"/>
      <p:bldP spid="12" grpId="0" animBg="1"/>
      <p:bldP spid="12" grpId="1" animBg="1"/>
      <p:bldP spid="37" grpId="0" animBg="1"/>
      <p:bldP spid="37" grpId="1" animBg="1"/>
      <p:bldP spid="39" grpId="0" animBg="1"/>
      <p:bldP spid="39" grpId="1" animBg="1"/>
    </p:bld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00113" y="836613"/>
            <a:ext cx="2354262" cy="5216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47" name="Pictur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419475" y="433388"/>
            <a:ext cx="2455863" cy="60245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48" name="Picture 6"/>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156325" y="1989138"/>
            <a:ext cx="2879725" cy="22653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3" name="直線矢印コネクタ 2"/>
          <p:cNvCxnSpPr/>
          <p:nvPr/>
        </p:nvCxnSpPr>
        <p:spPr>
          <a:xfrm>
            <a:off x="2243138" y="4803775"/>
            <a:ext cx="217487" cy="211138"/>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150" name="テキスト ボックス 4"/>
          <p:cNvSpPr txBox="1">
            <a:spLocks noChangeArrowheads="1"/>
          </p:cNvSpPr>
          <p:nvPr/>
        </p:nvSpPr>
        <p:spPr bwMode="auto">
          <a:xfrm>
            <a:off x="2454671" y="4571836"/>
            <a:ext cx="89319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dirty="0"/>
              <a:t>～</a:t>
            </a:r>
            <a:r>
              <a:rPr lang="en-US" altLang="ja-JP" dirty="0"/>
              <a:t>3.4 Å</a:t>
            </a:r>
            <a:endParaRPr lang="ja-JP" altLang="en-US" dirty="0"/>
          </a:p>
        </p:txBody>
      </p:sp>
      <p:sp>
        <p:nvSpPr>
          <p:cNvPr id="6151" name="テキスト ボックス 8"/>
          <p:cNvSpPr txBox="1">
            <a:spLocks noChangeArrowheads="1"/>
          </p:cNvSpPr>
          <p:nvPr/>
        </p:nvSpPr>
        <p:spPr bwMode="auto">
          <a:xfrm>
            <a:off x="611560" y="4941168"/>
            <a:ext cx="89319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dirty="0"/>
              <a:t>～</a:t>
            </a:r>
            <a:r>
              <a:rPr lang="en-US" altLang="ja-JP" dirty="0"/>
              <a:t>3.5 Å</a:t>
            </a:r>
            <a:endParaRPr lang="ja-JP" altLang="en-US" dirty="0"/>
          </a:p>
        </p:txBody>
      </p:sp>
      <p:cxnSp>
        <p:nvCxnSpPr>
          <p:cNvPr id="7" name="直線矢印コネクタ 6"/>
          <p:cNvCxnSpPr/>
          <p:nvPr/>
        </p:nvCxnSpPr>
        <p:spPr>
          <a:xfrm flipV="1">
            <a:off x="1547813" y="4941888"/>
            <a:ext cx="71437" cy="296862"/>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aphicFrame>
        <p:nvGraphicFramePr>
          <p:cNvPr id="6153" name="オブジェクト 9"/>
          <p:cNvGraphicFramePr>
            <a:graphicFrameLocks noChangeAspect="1"/>
          </p:cNvGraphicFramePr>
          <p:nvPr>
            <p:extLst>
              <p:ext uri="{D42A27DB-BD31-4B8C-83A1-F6EECF244321}">
                <p14:modId xmlns:p14="http://schemas.microsoft.com/office/powerpoint/2010/main" xmlns="" val="1388260756"/>
              </p:ext>
            </p:extLst>
          </p:nvPr>
        </p:nvGraphicFramePr>
        <p:xfrm>
          <a:off x="7308850" y="328613"/>
          <a:ext cx="1327150" cy="947737"/>
        </p:xfrm>
        <a:graphic>
          <a:graphicData uri="http://schemas.openxmlformats.org/presentationml/2006/ole">
            <p:oleObj spid="_x0000_s18561" name="CS ChemDraw Drawing" r:id="rId6" imgW="1962516" imgH="1397250" progId="">
              <p:embed/>
            </p:oleObj>
          </a:graphicData>
        </a:graphic>
      </p:graphicFrame>
      <p:sp>
        <p:nvSpPr>
          <p:cNvPr id="11" name="大かっこ 10"/>
          <p:cNvSpPr/>
          <p:nvPr/>
        </p:nvSpPr>
        <p:spPr>
          <a:xfrm>
            <a:off x="7019925" y="188913"/>
            <a:ext cx="1944688" cy="1079500"/>
          </a:xfrm>
          <a:prstGeom prst="bracketPair">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ja-JP" altLang="en-US"/>
          </a:p>
        </p:txBody>
      </p:sp>
      <p:sp>
        <p:nvSpPr>
          <p:cNvPr id="6155" name="テキスト ボックス 11"/>
          <p:cNvSpPr txBox="1">
            <a:spLocks noChangeArrowheads="1"/>
          </p:cNvSpPr>
          <p:nvPr/>
        </p:nvSpPr>
        <p:spPr bwMode="auto">
          <a:xfrm>
            <a:off x="395288" y="333375"/>
            <a:ext cx="1616075"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a:solidFill>
                  <a:srgbClr val="FF0000"/>
                </a:solidFill>
              </a:rPr>
              <a:t>BPY[Ni(dmit)</a:t>
            </a:r>
            <a:r>
              <a:rPr lang="en-US" altLang="ja-JP" baseline="-25000">
                <a:solidFill>
                  <a:srgbClr val="FF0000"/>
                </a:solidFill>
              </a:rPr>
              <a:t>2</a:t>
            </a:r>
            <a:r>
              <a:rPr lang="en-US" altLang="ja-JP">
                <a:solidFill>
                  <a:srgbClr val="FF0000"/>
                </a:solidFill>
              </a:rPr>
              <a:t>]</a:t>
            </a:r>
            <a:r>
              <a:rPr lang="en-US" altLang="ja-JP" baseline="-25000">
                <a:solidFill>
                  <a:srgbClr val="FF0000"/>
                </a:solidFill>
              </a:rPr>
              <a:t>2</a:t>
            </a:r>
            <a:endParaRPr lang="ja-JP" altLang="en-US">
              <a:solidFill>
                <a:srgbClr val="FF0000"/>
              </a:solidFill>
            </a:endParaRPr>
          </a:p>
        </p:txBody>
      </p:sp>
      <p:sp>
        <p:nvSpPr>
          <p:cNvPr id="6156" name="テキスト ボックス 12"/>
          <p:cNvSpPr txBox="1">
            <a:spLocks noChangeArrowheads="1"/>
          </p:cNvSpPr>
          <p:nvPr/>
        </p:nvSpPr>
        <p:spPr bwMode="auto">
          <a:xfrm>
            <a:off x="468313" y="107950"/>
            <a:ext cx="415925"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a:t>2+</a:t>
            </a:r>
            <a:endParaRPr lang="ja-JP" altLang="en-US"/>
          </a:p>
        </p:txBody>
      </p:sp>
      <p:sp>
        <p:nvSpPr>
          <p:cNvPr id="6157" name="テキスト ボックス 13"/>
          <p:cNvSpPr txBox="1">
            <a:spLocks noChangeArrowheads="1"/>
          </p:cNvSpPr>
          <p:nvPr/>
        </p:nvSpPr>
        <p:spPr bwMode="auto">
          <a:xfrm>
            <a:off x="1085850" y="107950"/>
            <a:ext cx="371475"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a:t>1-</a:t>
            </a:r>
            <a:endParaRPr lang="ja-JP" altLang="en-US"/>
          </a:p>
        </p:txBody>
      </p:sp>
      <p:cxnSp>
        <p:nvCxnSpPr>
          <p:cNvPr id="16" name="直線コネクタ 15"/>
          <p:cNvCxnSpPr/>
          <p:nvPr/>
        </p:nvCxnSpPr>
        <p:spPr>
          <a:xfrm>
            <a:off x="468313" y="620713"/>
            <a:ext cx="344487" cy="0"/>
          </a:xfrm>
          <a:prstGeom prst="line">
            <a:avLst/>
          </a:prstGeom>
        </p:spPr>
        <p:style>
          <a:lnRef idx="1">
            <a:schemeClr val="accent1"/>
          </a:lnRef>
          <a:fillRef idx="0">
            <a:schemeClr val="accent1"/>
          </a:fillRef>
          <a:effectRef idx="0">
            <a:schemeClr val="accent1"/>
          </a:effectRef>
          <a:fontRef idx="minor">
            <a:schemeClr val="tx1"/>
          </a:fontRef>
        </p:style>
      </p:cxnSp>
      <p:sp>
        <p:nvSpPr>
          <p:cNvPr id="6159" name="テキスト ボックス 1"/>
          <p:cNvSpPr txBox="1">
            <a:spLocks noChangeArrowheads="1"/>
          </p:cNvSpPr>
          <p:nvPr/>
        </p:nvSpPr>
        <p:spPr bwMode="auto">
          <a:xfrm>
            <a:off x="227013" y="620713"/>
            <a:ext cx="577402"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1600" i="1"/>
              <a:t>S</a:t>
            </a:r>
            <a:r>
              <a:rPr lang="en-US" altLang="ja-JP" sz="1600"/>
              <a:t> = 0</a:t>
            </a:r>
            <a:endParaRPr lang="ja-JP" altLang="en-US" sz="1600"/>
          </a:p>
        </p:txBody>
      </p:sp>
      <p:sp>
        <p:nvSpPr>
          <p:cNvPr id="6160" name="テキスト ボックス 16"/>
          <p:cNvSpPr txBox="1">
            <a:spLocks noChangeArrowheads="1"/>
          </p:cNvSpPr>
          <p:nvPr/>
        </p:nvSpPr>
        <p:spPr bwMode="auto">
          <a:xfrm>
            <a:off x="827088" y="692150"/>
            <a:ext cx="760144" cy="338554"/>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1600" i="1"/>
              <a:t>S</a:t>
            </a:r>
            <a:r>
              <a:rPr lang="en-US" altLang="ja-JP" sz="1600"/>
              <a:t> = 1/2</a:t>
            </a:r>
            <a:endParaRPr lang="ja-JP" altLang="en-US" sz="1600"/>
          </a:p>
        </p:txBody>
      </p:sp>
      <p:cxnSp>
        <p:nvCxnSpPr>
          <p:cNvPr id="18" name="直線コネクタ 17"/>
          <p:cNvCxnSpPr/>
          <p:nvPr/>
        </p:nvCxnSpPr>
        <p:spPr>
          <a:xfrm>
            <a:off x="812800" y="701675"/>
            <a:ext cx="950913"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テキスト ボックス 1"/>
          <p:cNvSpPr txBox="1"/>
          <p:nvPr/>
        </p:nvSpPr>
        <p:spPr>
          <a:xfrm>
            <a:off x="3332608" y="5701013"/>
            <a:ext cx="303288" cy="369332"/>
          </a:xfrm>
          <a:prstGeom prst="rect">
            <a:avLst/>
          </a:prstGeom>
          <a:noFill/>
        </p:spPr>
        <p:txBody>
          <a:bodyPr wrap="none" rtlCol="0">
            <a:spAutoFit/>
          </a:bodyPr>
          <a:lstStyle/>
          <a:p>
            <a:r>
              <a:rPr kumimoji="1" lang="en-US" altLang="ja-JP" i="1" dirty="0" smtClean="0"/>
              <a:t>a</a:t>
            </a:r>
            <a:endParaRPr kumimoji="1" lang="ja-JP" altLang="en-US" i="1" dirty="0"/>
          </a:p>
        </p:txBody>
      </p:sp>
      <p:sp>
        <p:nvSpPr>
          <p:cNvPr id="20" name="テキスト ボックス 19"/>
          <p:cNvSpPr txBox="1"/>
          <p:nvPr/>
        </p:nvSpPr>
        <p:spPr>
          <a:xfrm>
            <a:off x="3419475" y="2267580"/>
            <a:ext cx="303288" cy="369332"/>
          </a:xfrm>
          <a:prstGeom prst="rect">
            <a:avLst/>
          </a:prstGeom>
          <a:solidFill>
            <a:schemeClr val="bg1"/>
          </a:solidFill>
        </p:spPr>
        <p:txBody>
          <a:bodyPr wrap="none" rtlCol="0">
            <a:spAutoFit/>
          </a:bodyPr>
          <a:lstStyle/>
          <a:p>
            <a:r>
              <a:rPr kumimoji="1" lang="en-US" altLang="ja-JP" i="1" dirty="0" smtClean="0"/>
              <a:t>a</a:t>
            </a:r>
            <a:endParaRPr kumimoji="1" lang="ja-JP" altLang="en-US" i="1" dirty="0"/>
          </a:p>
        </p:txBody>
      </p:sp>
      <p:sp>
        <p:nvSpPr>
          <p:cNvPr id="21" name="テキスト ボックス 20"/>
          <p:cNvSpPr txBox="1"/>
          <p:nvPr/>
        </p:nvSpPr>
        <p:spPr>
          <a:xfrm>
            <a:off x="5076056" y="2204864"/>
            <a:ext cx="614271" cy="369332"/>
          </a:xfrm>
          <a:prstGeom prst="rect">
            <a:avLst/>
          </a:prstGeom>
          <a:solidFill>
            <a:schemeClr val="bg1"/>
          </a:solidFill>
        </p:spPr>
        <p:txBody>
          <a:bodyPr wrap="none" rtlCol="0">
            <a:spAutoFit/>
          </a:bodyPr>
          <a:lstStyle/>
          <a:p>
            <a:r>
              <a:rPr kumimoji="1" lang="en-US" altLang="ja-JP" dirty="0" smtClean="0"/>
              <a:t>(</a:t>
            </a:r>
            <a:r>
              <a:rPr kumimoji="1" lang="en-US" altLang="ja-JP" i="1" dirty="0" smtClean="0"/>
              <a:t>0</a:t>
            </a:r>
            <a:r>
              <a:rPr kumimoji="1" lang="en-US" altLang="ja-JP" dirty="0" smtClean="0"/>
              <a:t>) </a:t>
            </a:r>
            <a:r>
              <a:rPr kumimoji="1" lang="en-US" altLang="ja-JP" i="1" dirty="0" smtClean="0"/>
              <a:t>b</a:t>
            </a:r>
            <a:endParaRPr kumimoji="1" lang="ja-JP" altLang="en-US" i="1" dirty="0"/>
          </a:p>
        </p:txBody>
      </p:sp>
      <p:sp>
        <p:nvSpPr>
          <p:cNvPr id="22" name="テキスト ボックス 21"/>
          <p:cNvSpPr txBox="1"/>
          <p:nvPr/>
        </p:nvSpPr>
        <p:spPr>
          <a:xfrm>
            <a:off x="5587298" y="323364"/>
            <a:ext cx="280846" cy="369332"/>
          </a:xfrm>
          <a:prstGeom prst="rect">
            <a:avLst/>
          </a:prstGeom>
          <a:solidFill>
            <a:schemeClr val="bg1"/>
          </a:solidFill>
        </p:spPr>
        <p:txBody>
          <a:bodyPr wrap="none" rtlCol="0">
            <a:spAutoFit/>
          </a:bodyPr>
          <a:lstStyle/>
          <a:p>
            <a:r>
              <a:rPr kumimoji="1" lang="en-US" altLang="ja-JP" i="1" dirty="0" smtClean="0"/>
              <a:t>c</a:t>
            </a:r>
            <a:endParaRPr kumimoji="1" lang="ja-JP" altLang="en-US" i="1" dirty="0"/>
          </a:p>
        </p:txBody>
      </p:sp>
      <p:sp>
        <p:nvSpPr>
          <p:cNvPr id="23" name="テキスト ボックス 22"/>
          <p:cNvSpPr txBox="1"/>
          <p:nvPr/>
        </p:nvSpPr>
        <p:spPr>
          <a:xfrm>
            <a:off x="3908672" y="5805264"/>
            <a:ext cx="303288" cy="369332"/>
          </a:xfrm>
          <a:prstGeom prst="rect">
            <a:avLst/>
          </a:prstGeom>
          <a:solidFill>
            <a:schemeClr val="bg1"/>
          </a:solidFill>
        </p:spPr>
        <p:txBody>
          <a:bodyPr wrap="none" rtlCol="0">
            <a:spAutoFit/>
          </a:bodyPr>
          <a:lstStyle/>
          <a:p>
            <a:r>
              <a:rPr kumimoji="1" lang="en-US" altLang="ja-JP" dirty="0" smtClean="0"/>
              <a:t>0</a:t>
            </a:r>
            <a:endParaRPr kumimoji="1" lang="ja-JP" altLang="en-US" dirty="0"/>
          </a:p>
        </p:txBody>
      </p:sp>
      <p:cxnSp>
        <p:nvCxnSpPr>
          <p:cNvPr id="9" name="直線矢印コネクタ 8"/>
          <p:cNvCxnSpPr/>
          <p:nvPr/>
        </p:nvCxnSpPr>
        <p:spPr>
          <a:xfrm flipV="1">
            <a:off x="3980680" y="5629890"/>
            <a:ext cx="0" cy="25578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p:nvPr/>
        </p:nvCxnSpPr>
        <p:spPr>
          <a:xfrm flipH="1">
            <a:off x="3571119" y="5885679"/>
            <a:ext cx="409561"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直線矢印コネクタ 18"/>
          <p:cNvCxnSpPr/>
          <p:nvPr/>
        </p:nvCxnSpPr>
        <p:spPr>
          <a:xfrm flipV="1">
            <a:off x="3980680" y="5445224"/>
            <a:ext cx="231280" cy="44045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6" name="テキスト ボックス 35"/>
          <p:cNvSpPr txBox="1"/>
          <p:nvPr/>
        </p:nvSpPr>
        <p:spPr>
          <a:xfrm>
            <a:off x="3829036" y="5320300"/>
            <a:ext cx="303288" cy="369332"/>
          </a:xfrm>
          <a:prstGeom prst="rect">
            <a:avLst/>
          </a:prstGeom>
          <a:noFill/>
        </p:spPr>
        <p:txBody>
          <a:bodyPr wrap="none" rtlCol="0">
            <a:spAutoFit/>
          </a:bodyPr>
          <a:lstStyle/>
          <a:p>
            <a:r>
              <a:rPr kumimoji="1" lang="en-US" altLang="ja-JP" i="1" dirty="0" smtClean="0"/>
              <a:t>b</a:t>
            </a:r>
            <a:endParaRPr kumimoji="1" lang="ja-JP" altLang="en-US" i="1" dirty="0"/>
          </a:p>
        </p:txBody>
      </p:sp>
      <p:sp>
        <p:nvSpPr>
          <p:cNvPr id="37" name="テキスト ボックス 36"/>
          <p:cNvSpPr txBox="1"/>
          <p:nvPr/>
        </p:nvSpPr>
        <p:spPr>
          <a:xfrm>
            <a:off x="4139952" y="5157192"/>
            <a:ext cx="280846" cy="369332"/>
          </a:xfrm>
          <a:prstGeom prst="rect">
            <a:avLst/>
          </a:prstGeom>
          <a:noFill/>
        </p:spPr>
        <p:txBody>
          <a:bodyPr wrap="none" rtlCol="0">
            <a:spAutoFit/>
          </a:bodyPr>
          <a:lstStyle/>
          <a:p>
            <a:r>
              <a:rPr kumimoji="1" lang="en-US" altLang="ja-JP" i="1" dirty="0" smtClean="0"/>
              <a:t>c</a:t>
            </a:r>
            <a:endParaRPr kumimoji="1" lang="ja-JP" altLang="en-US" i="1" dirty="0"/>
          </a:p>
        </p:txBody>
      </p:sp>
      <p:cxnSp>
        <p:nvCxnSpPr>
          <p:cNvPr id="25" name="直線矢印コネクタ 24"/>
          <p:cNvCxnSpPr/>
          <p:nvPr/>
        </p:nvCxnSpPr>
        <p:spPr>
          <a:xfrm flipH="1">
            <a:off x="6156325" y="1844824"/>
            <a:ext cx="143867" cy="42275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直線矢印コネクタ 26"/>
          <p:cNvCxnSpPr/>
          <p:nvPr/>
        </p:nvCxnSpPr>
        <p:spPr>
          <a:xfrm>
            <a:off x="6300192" y="1844824"/>
            <a:ext cx="719733"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直線矢印コネクタ 28"/>
          <p:cNvCxnSpPr/>
          <p:nvPr/>
        </p:nvCxnSpPr>
        <p:spPr>
          <a:xfrm>
            <a:off x="6300192" y="1844824"/>
            <a:ext cx="359866" cy="54470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 name="テキスト ボックス 43"/>
          <p:cNvSpPr txBox="1"/>
          <p:nvPr/>
        </p:nvSpPr>
        <p:spPr>
          <a:xfrm>
            <a:off x="6076614" y="1556792"/>
            <a:ext cx="303288" cy="369332"/>
          </a:xfrm>
          <a:prstGeom prst="rect">
            <a:avLst/>
          </a:prstGeom>
          <a:noFill/>
        </p:spPr>
        <p:txBody>
          <a:bodyPr wrap="none" rtlCol="0">
            <a:spAutoFit/>
          </a:bodyPr>
          <a:lstStyle/>
          <a:p>
            <a:r>
              <a:rPr kumimoji="1" lang="en-US" altLang="ja-JP" dirty="0" smtClean="0"/>
              <a:t>0</a:t>
            </a:r>
            <a:endParaRPr kumimoji="1" lang="ja-JP" altLang="en-US" dirty="0"/>
          </a:p>
        </p:txBody>
      </p:sp>
      <p:sp>
        <p:nvSpPr>
          <p:cNvPr id="45" name="テキスト ボックス 44"/>
          <p:cNvSpPr txBox="1"/>
          <p:nvPr/>
        </p:nvSpPr>
        <p:spPr>
          <a:xfrm>
            <a:off x="7019925" y="1619806"/>
            <a:ext cx="303288" cy="369332"/>
          </a:xfrm>
          <a:prstGeom prst="rect">
            <a:avLst/>
          </a:prstGeom>
          <a:noFill/>
        </p:spPr>
        <p:txBody>
          <a:bodyPr wrap="none" rtlCol="0">
            <a:spAutoFit/>
          </a:bodyPr>
          <a:lstStyle/>
          <a:p>
            <a:r>
              <a:rPr kumimoji="1" lang="en-US" altLang="ja-JP" i="1" dirty="0" smtClean="0"/>
              <a:t>a</a:t>
            </a:r>
            <a:endParaRPr kumimoji="1" lang="ja-JP" altLang="en-US" i="1" dirty="0"/>
          </a:p>
        </p:txBody>
      </p:sp>
      <p:sp>
        <p:nvSpPr>
          <p:cNvPr id="46" name="テキスト ボックス 45"/>
          <p:cNvSpPr txBox="1"/>
          <p:nvPr/>
        </p:nvSpPr>
        <p:spPr>
          <a:xfrm>
            <a:off x="5940152" y="2193027"/>
            <a:ext cx="303288" cy="369332"/>
          </a:xfrm>
          <a:prstGeom prst="rect">
            <a:avLst/>
          </a:prstGeom>
          <a:noFill/>
        </p:spPr>
        <p:txBody>
          <a:bodyPr wrap="none" rtlCol="0">
            <a:spAutoFit/>
          </a:bodyPr>
          <a:lstStyle/>
          <a:p>
            <a:r>
              <a:rPr kumimoji="1" lang="en-US" altLang="ja-JP" i="1" dirty="0" smtClean="0"/>
              <a:t>b</a:t>
            </a:r>
            <a:endParaRPr kumimoji="1" lang="ja-JP" altLang="en-US" i="1" dirty="0"/>
          </a:p>
        </p:txBody>
      </p:sp>
      <p:sp>
        <p:nvSpPr>
          <p:cNvPr id="47" name="テキスト ボックス 46"/>
          <p:cNvSpPr txBox="1"/>
          <p:nvPr/>
        </p:nvSpPr>
        <p:spPr>
          <a:xfrm>
            <a:off x="6660058" y="2117177"/>
            <a:ext cx="280846" cy="369332"/>
          </a:xfrm>
          <a:prstGeom prst="rect">
            <a:avLst/>
          </a:prstGeom>
          <a:noFill/>
        </p:spPr>
        <p:txBody>
          <a:bodyPr wrap="none" rtlCol="0">
            <a:spAutoFit/>
          </a:bodyPr>
          <a:lstStyle/>
          <a:p>
            <a:r>
              <a:rPr kumimoji="1" lang="en-US" altLang="ja-JP" i="1" dirty="0" smtClean="0"/>
              <a:t>c</a:t>
            </a:r>
            <a:endParaRPr kumimoji="1" lang="ja-JP" altLang="en-US" i="1" dirty="0"/>
          </a:p>
        </p:txBody>
      </p:sp>
      <p:sp>
        <p:nvSpPr>
          <p:cNvPr id="48" name="テキスト ボックス 41"/>
          <p:cNvSpPr txBox="1">
            <a:spLocks noChangeArrowheads="1"/>
          </p:cNvSpPr>
          <p:nvPr/>
        </p:nvSpPr>
        <p:spPr bwMode="auto">
          <a:xfrm>
            <a:off x="812800" y="6381328"/>
            <a:ext cx="176804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1600" i="1" dirty="0" smtClean="0">
                <a:solidFill>
                  <a:srgbClr val="FF0000"/>
                </a:solidFill>
              </a:rPr>
              <a:t>JACS</a:t>
            </a:r>
            <a:r>
              <a:rPr lang="en-US" altLang="ja-JP" sz="1600" dirty="0">
                <a:solidFill>
                  <a:srgbClr val="FF0000"/>
                </a:solidFill>
              </a:rPr>
              <a:t>, </a:t>
            </a:r>
            <a:r>
              <a:rPr lang="en-US" altLang="ja-JP" sz="1600" dirty="0" smtClean="0">
                <a:solidFill>
                  <a:srgbClr val="FF0000"/>
                </a:solidFill>
              </a:rPr>
              <a:t>18656 (2012)</a:t>
            </a:r>
            <a:endParaRPr lang="ja-JP" altLang="en-US" sz="1600" dirty="0">
              <a:solidFill>
                <a:srgbClr val="FF0000"/>
              </a:solidFill>
            </a:endParaRPr>
          </a:p>
        </p:txBody>
      </p:sp>
      <p:sp>
        <p:nvSpPr>
          <p:cNvPr id="38" name="テキスト ボックス 37"/>
          <p:cNvSpPr txBox="1"/>
          <p:nvPr/>
        </p:nvSpPr>
        <p:spPr>
          <a:xfrm>
            <a:off x="5597563" y="4272677"/>
            <a:ext cx="3576620" cy="2585323"/>
          </a:xfrm>
          <a:prstGeom prst="rect">
            <a:avLst/>
          </a:prstGeom>
          <a:noFill/>
        </p:spPr>
        <p:txBody>
          <a:bodyPr wrap="none" rtlCol="0">
            <a:spAutoFit/>
          </a:bodyPr>
          <a:lstStyle/>
          <a:p>
            <a:pPr fontAlgn="auto">
              <a:lnSpc>
                <a:spcPct val="150000"/>
              </a:lnSpc>
              <a:spcBef>
                <a:spcPts val="0"/>
              </a:spcBef>
              <a:spcAft>
                <a:spcPts val="0"/>
              </a:spcAft>
            </a:pPr>
            <a:r>
              <a:rPr lang="en-US" altLang="ja-JP" dirty="0" smtClean="0">
                <a:solidFill>
                  <a:prstClr val="black"/>
                </a:solidFill>
                <a:latin typeface="Calibri"/>
                <a:ea typeface="ＭＳ Ｐゴシック"/>
              </a:rPr>
              <a:t>Monoclinic, </a:t>
            </a:r>
            <a:r>
              <a:rPr lang="en-US" altLang="ja-JP" i="1" dirty="0">
                <a:solidFill>
                  <a:prstClr val="black"/>
                </a:solidFill>
                <a:latin typeface="Calibri"/>
                <a:ea typeface="ＭＳ Ｐゴシック"/>
              </a:rPr>
              <a:t>P</a:t>
            </a:r>
            <a:r>
              <a:rPr lang="en-US" altLang="ja-JP" dirty="0">
                <a:solidFill>
                  <a:prstClr val="black"/>
                </a:solidFill>
                <a:latin typeface="Calibri"/>
                <a:ea typeface="ＭＳ Ｐゴシック"/>
              </a:rPr>
              <a:t>2</a:t>
            </a:r>
            <a:r>
              <a:rPr lang="en-US" altLang="ja-JP" baseline="-25000" dirty="0">
                <a:solidFill>
                  <a:prstClr val="black"/>
                </a:solidFill>
                <a:latin typeface="Calibri"/>
                <a:ea typeface="ＭＳ Ｐゴシック"/>
              </a:rPr>
              <a:t>1</a:t>
            </a:r>
            <a:r>
              <a:rPr lang="en-US" altLang="ja-JP" dirty="0">
                <a:solidFill>
                  <a:prstClr val="black"/>
                </a:solidFill>
                <a:latin typeface="Calibri"/>
                <a:ea typeface="ＭＳ Ｐゴシック"/>
              </a:rPr>
              <a:t>/</a:t>
            </a:r>
            <a:r>
              <a:rPr lang="en-US" altLang="ja-JP" i="1" dirty="0">
                <a:solidFill>
                  <a:prstClr val="black"/>
                </a:solidFill>
                <a:latin typeface="Calibri"/>
                <a:ea typeface="ＭＳ Ｐゴシック"/>
              </a:rPr>
              <a:t>c</a:t>
            </a:r>
            <a:r>
              <a:rPr lang="en-US" altLang="ja-JP" dirty="0">
                <a:solidFill>
                  <a:prstClr val="black"/>
                </a:solidFill>
                <a:latin typeface="Calibri"/>
                <a:ea typeface="ＭＳ Ｐゴシック"/>
              </a:rPr>
              <a:t> (#14</a:t>
            </a:r>
            <a:r>
              <a:rPr lang="en-US" altLang="ja-JP" dirty="0" smtClean="0">
                <a:solidFill>
                  <a:prstClr val="black"/>
                </a:solidFill>
                <a:latin typeface="Calibri"/>
                <a:ea typeface="ＭＳ Ｐゴシック"/>
              </a:rPr>
              <a:t>) </a:t>
            </a:r>
            <a:r>
              <a:rPr lang="en-US" altLang="ja-JP" dirty="0" smtClean="0">
                <a:solidFill>
                  <a:srgbClr val="FF0000"/>
                </a:solidFill>
                <a:latin typeface="Calibri"/>
                <a:ea typeface="ＭＳ Ｐゴシック"/>
              </a:rPr>
              <a:t>(MV)</a:t>
            </a:r>
          </a:p>
          <a:p>
            <a:pPr fontAlgn="auto">
              <a:lnSpc>
                <a:spcPct val="150000"/>
              </a:lnSpc>
              <a:spcBef>
                <a:spcPts val="0"/>
              </a:spcBef>
              <a:spcAft>
                <a:spcPts val="0"/>
              </a:spcAft>
            </a:pPr>
            <a:r>
              <a:rPr lang="en-US" altLang="ja-JP" i="1" dirty="0" smtClean="0">
                <a:solidFill>
                  <a:prstClr val="black"/>
                </a:solidFill>
                <a:latin typeface="Calibri"/>
                <a:ea typeface="ＭＳ Ｐゴシック"/>
              </a:rPr>
              <a:t>a</a:t>
            </a:r>
            <a:r>
              <a:rPr lang="en-US" altLang="ja-JP" dirty="0" smtClean="0">
                <a:solidFill>
                  <a:prstClr val="black"/>
                </a:solidFill>
                <a:latin typeface="Calibri"/>
                <a:ea typeface="ＭＳ Ｐゴシック"/>
              </a:rPr>
              <a:t>  </a:t>
            </a:r>
            <a:r>
              <a:rPr lang="en-US" altLang="ja-JP" dirty="0">
                <a:solidFill>
                  <a:prstClr val="black"/>
                </a:solidFill>
                <a:latin typeface="Calibri"/>
                <a:ea typeface="ＭＳ Ｐゴシック"/>
              </a:rPr>
              <a:t>=   20.856(5) </a:t>
            </a:r>
            <a:r>
              <a:rPr lang="en-US" altLang="ja-JP" dirty="0" smtClean="0">
                <a:solidFill>
                  <a:prstClr val="black"/>
                </a:solidFill>
                <a:latin typeface="Calibri"/>
                <a:ea typeface="ＭＳ Ｐゴシック"/>
              </a:rPr>
              <a:t>Å</a:t>
            </a:r>
            <a:r>
              <a:rPr lang="ja-JP" altLang="en-US" dirty="0" smtClean="0">
                <a:solidFill>
                  <a:prstClr val="black"/>
                </a:solidFill>
                <a:latin typeface="Calibri"/>
                <a:ea typeface="ＭＳ Ｐゴシック"/>
              </a:rPr>
              <a:t>　</a:t>
            </a:r>
            <a:r>
              <a:rPr lang="en-US" altLang="ja-JP" dirty="0" smtClean="0">
                <a:solidFill>
                  <a:srgbClr val="FF0000"/>
                </a:solidFill>
                <a:latin typeface="Calibri"/>
                <a:ea typeface="ＭＳ Ｐゴシック"/>
              </a:rPr>
              <a:t>(11.4125(9) </a:t>
            </a:r>
            <a:r>
              <a:rPr lang="en-US" altLang="ja-JP" dirty="0">
                <a:solidFill>
                  <a:srgbClr val="FF0000"/>
                </a:solidFill>
                <a:latin typeface="Calibri"/>
                <a:ea typeface="ＭＳ Ｐゴシック"/>
              </a:rPr>
              <a:t>Å</a:t>
            </a:r>
            <a:r>
              <a:rPr lang="en-US" altLang="ja-JP" dirty="0" smtClean="0">
                <a:solidFill>
                  <a:srgbClr val="FF0000"/>
                </a:solidFill>
                <a:latin typeface="Calibri"/>
                <a:ea typeface="ＭＳ Ｐゴシック"/>
              </a:rPr>
              <a:t>)</a:t>
            </a:r>
          </a:p>
          <a:p>
            <a:pPr fontAlgn="auto">
              <a:lnSpc>
                <a:spcPct val="150000"/>
              </a:lnSpc>
              <a:spcBef>
                <a:spcPts val="0"/>
              </a:spcBef>
              <a:spcAft>
                <a:spcPts val="0"/>
              </a:spcAft>
            </a:pPr>
            <a:r>
              <a:rPr lang="en-US" altLang="ja-JP" i="1" dirty="0">
                <a:solidFill>
                  <a:prstClr val="black"/>
                </a:solidFill>
                <a:latin typeface="Calibri"/>
                <a:ea typeface="ＭＳ Ｐゴシック"/>
              </a:rPr>
              <a:t>b</a:t>
            </a:r>
            <a:r>
              <a:rPr lang="en-US" altLang="ja-JP" dirty="0">
                <a:solidFill>
                  <a:prstClr val="black"/>
                </a:solidFill>
                <a:latin typeface="Calibri"/>
                <a:ea typeface="ＭＳ Ｐゴシック"/>
              </a:rPr>
              <a:t>  =    7.466(2) </a:t>
            </a:r>
            <a:r>
              <a:rPr lang="en-US" altLang="ja-JP" dirty="0" smtClean="0">
                <a:solidFill>
                  <a:prstClr val="black"/>
                </a:solidFill>
                <a:latin typeface="Calibri"/>
                <a:ea typeface="ＭＳ Ｐゴシック"/>
              </a:rPr>
              <a:t>Å      </a:t>
            </a:r>
            <a:r>
              <a:rPr lang="en-US" altLang="ja-JP" i="1" dirty="0">
                <a:solidFill>
                  <a:prstClr val="black"/>
                </a:solidFill>
                <a:latin typeface="Symbol" pitchFamily="18" charset="2"/>
                <a:ea typeface="ＭＳ Ｐゴシック"/>
              </a:rPr>
              <a:t>b</a:t>
            </a:r>
            <a:r>
              <a:rPr lang="en-US" altLang="ja-JP" dirty="0">
                <a:solidFill>
                  <a:prstClr val="black"/>
                </a:solidFill>
                <a:latin typeface="Calibri"/>
                <a:ea typeface="ＭＳ Ｐゴシック"/>
              </a:rPr>
              <a:t>  =  105.585(4)</a:t>
            </a:r>
            <a:r>
              <a:rPr lang="en-US" altLang="ja-JP" baseline="30000" dirty="0">
                <a:solidFill>
                  <a:prstClr val="black"/>
                </a:solidFill>
                <a:latin typeface="Calibri"/>
                <a:ea typeface="ＭＳ Ｐゴシック"/>
              </a:rPr>
              <a:t>o</a:t>
            </a:r>
            <a:endParaRPr lang="en-US" altLang="ja-JP" baseline="30000" dirty="0" smtClean="0">
              <a:solidFill>
                <a:prstClr val="black"/>
              </a:solidFill>
              <a:latin typeface="Calibri"/>
              <a:ea typeface="ＭＳ Ｐゴシック"/>
            </a:endParaRPr>
          </a:p>
          <a:p>
            <a:pPr fontAlgn="auto">
              <a:lnSpc>
                <a:spcPct val="150000"/>
              </a:lnSpc>
              <a:spcBef>
                <a:spcPts val="0"/>
              </a:spcBef>
              <a:spcAft>
                <a:spcPts val="0"/>
              </a:spcAft>
            </a:pPr>
            <a:r>
              <a:rPr lang="en-US" altLang="ja-JP" i="1" dirty="0">
                <a:solidFill>
                  <a:prstClr val="black"/>
                </a:solidFill>
                <a:latin typeface="Calibri"/>
                <a:ea typeface="ＭＳ Ｐゴシック"/>
              </a:rPr>
              <a:t>c</a:t>
            </a:r>
            <a:r>
              <a:rPr lang="en-US" altLang="ja-JP" dirty="0">
                <a:solidFill>
                  <a:prstClr val="black"/>
                </a:solidFill>
                <a:latin typeface="Calibri"/>
                <a:ea typeface="ＭＳ Ｐゴシック"/>
              </a:rPr>
              <a:t>  =   24.162(7) </a:t>
            </a:r>
            <a:r>
              <a:rPr lang="en-US" altLang="ja-JP" dirty="0" smtClean="0">
                <a:solidFill>
                  <a:prstClr val="black"/>
                </a:solidFill>
                <a:latin typeface="Calibri"/>
                <a:ea typeface="ＭＳ Ｐゴシック"/>
              </a:rPr>
              <a:t>Å</a:t>
            </a:r>
          </a:p>
          <a:p>
            <a:pPr fontAlgn="auto">
              <a:lnSpc>
                <a:spcPct val="150000"/>
              </a:lnSpc>
              <a:spcBef>
                <a:spcPts val="0"/>
              </a:spcBef>
              <a:spcAft>
                <a:spcPts val="0"/>
              </a:spcAft>
            </a:pPr>
            <a:r>
              <a:rPr lang="en-US" altLang="ja-JP" i="1" dirty="0">
                <a:solidFill>
                  <a:prstClr val="black"/>
                </a:solidFill>
                <a:latin typeface="Calibri"/>
                <a:ea typeface="ＭＳ Ｐゴシック"/>
              </a:rPr>
              <a:t>V</a:t>
            </a:r>
            <a:r>
              <a:rPr lang="en-US" altLang="ja-JP" dirty="0">
                <a:solidFill>
                  <a:prstClr val="black"/>
                </a:solidFill>
                <a:latin typeface="Calibri"/>
                <a:ea typeface="ＭＳ Ｐゴシック"/>
              </a:rPr>
              <a:t>  =  </a:t>
            </a:r>
            <a:r>
              <a:rPr lang="en-US" altLang="ja-JP" dirty="0" smtClean="0">
                <a:solidFill>
                  <a:prstClr val="black"/>
                </a:solidFill>
                <a:latin typeface="Calibri"/>
                <a:ea typeface="ＭＳ Ｐゴシック"/>
              </a:rPr>
              <a:t>3624(2) Å</a:t>
            </a:r>
            <a:r>
              <a:rPr lang="en-US" altLang="ja-JP" baseline="30000" dirty="0" smtClean="0">
                <a:solidFill>
                  <a:prstClr val="black"/>
                </a:solidFill>
                <a:latin typeface="Calibri"/>
                <a:ea typeface="ＭＳ Ｐゴシック"/>
              </a:rPr>
              <a:t>3 </a:t>
            </a:r>
            <a:r>
              <a:rPr lang="en-US" altLang="ja-JP" dirty="0" smtClean="0">
                <a:solidFill>
                  <a:prstClr val="black"/>
                </a:solidFill>
                <a:latin typeface="Calibri"/>
                <a:ea typeface="ＭＳ Ｐゴシック"/>
              </a:rPr>
              <a:t>  </a:t>
            </a:r>
            <a:r>
              <a:rPr lang="en-US" altLang="ja-JP" dirty="0" smtClean="0">
                <a:solidFill>
                  <a:srgbClr val="FF0000"/>
                </a:solidFill>
                <a:latin typeface="Calibri"/>
                <a:ea typeface="ＭＳ Ｐゴシック"/>
              </a:rPr>
              <a:t>(1882.7(3) Å</a:t>
            </a:r>
            <a:r>
              <a:rPr lang="en-US" altLang="ja-JP" baseline="30000" dirty="0" smtClean="0">
                <a:solidFill>
                  <a:srgbClr val="FF0000"/>
                </a:solidFill>
                <a:latin typeface="Calibri"/>
                <a:ea typeface="ＭＳ Ｐゴシック"/>
              </a:rPr>
              <a:t>3</a:t>
            </a:r>
            <a:r>
              <a:rPr lang="en-US" altLang="ja-JP" dirty="0" smtClean="0">
                <a:solidFill>
                  <a:srgbClr val="FF0000"/>
                </a:solidFill>
                <a:latin typeface="Calibri"/>
                <a:ea typeface="ＭＳ Ｐゴシック"/>
              </a:rPr>
              <a:t>)</a:t>
            </a:r>
          </a:p>
          <a:p>
            <a:pPr fontAlgn="auto">
              <a:lnSpc>
                <a:spcPct val="150000"/>
              </a:lnSpc>
              <a:spcBef>
                <a:spcPts val="0"/>
              </a:spcBef>
              <a:spcAft>
                <a:spcPts val="0"/>
              </a:spcAft>
            </a:pPr>
            <a:r>
              <a:rPr lang="en-US" altLang="ja-JP" i="1" dirty="0" smtClean="0">
                <a:solidFill>
                  <a:prstClr val="black"/>
                </a:solidFill>
                <a:latin typeface="Calibri"/>
                <a:ea typeface="ＭＳ Ｐゴシック"/>
              </a:rPr>
              <a:t>Z</a:t>
            </a:r>
            <a:r>
              <a:rPr lang="en-US" altLang="ja-JP" dirty="0" smtClean="0">
                <a:solidFill>
                  <a:prstClr val="black"/>
                </a:solidFill>
                <a:latin typeface="Calibri"/>
                <a:ea typeface="ＭＳ Ｐゴシック"/>
              </a:rPr>
              <a:t> = 4</a:t>
            </a:r>
            <a:r>
              <a:rPr lang="ja-JP" altLang="en-US" dirty="0">
                <a:solidFill>
                  <a:prstClr val="black"/>
                </a:solidFill>
                <a:latin typeface="Calibri"/>
                <a:ea typeface="ＭＳ Ｐゴシック"/>
              </a:rPr>
              <a:t> </a:t>
            </a:r>
            <a:r>
              <a:rPr lang="en-US" altLang="ja-JP" dirty="0" smtClean="0">
                <a:solidFill>
                  <a:srgbClr val="FF0000"/>
                </a:solidFill>
                <a:latin typeface="Calibri"/>
                <a:ea typeface="ＭＳ Ｐゴシック"/>
              </a:rPr>
              <a:t>(Z = 2)</a:t>
            </a:r>
            <a:endParaRPr lang="ja-JP" altLang="en-US" dirty="0">
              <a:solidFill>
                <a:srgbClr val="FF0000"/>
              </a:solidFill>
              <a:latin typeface="Calibri"/>
              <a:ea typeface="ＭＳ Ｐゴシック"/>
            </a:endParaRPr>
          </a:p>
        </p:txBody>
      </p:sp>
    </p:spTree>
    <p:extLst>
      <p:ext uri="{BB962C8B-B14F-4D97-AF65-F5344CB8AC3E}">
        <p14:creationId xmlns:p14="http://schemas.microsoft.com/office/powerpoint/2010/main" xmlns="" val="340010717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170"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00113" y="836613"/>
            <a:ext cx="2530475" cy="5086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171"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932363" y="1327150"/>
            <a:ext cx="2570162" cy="4559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テキスト ボックス 4"/>
          <p:cNvSpPr txBox="1"/>
          <p:nvPr/>
        </p:nvSpPr>
        <p:spPr>
          <a:xfrm>
            <a:off x="395288" y="333375"/>
            <a:ext cx="1778307" cy="400110"/>
          </a:xfrm>
          <a:prstGeom prst="rect">
            <a:avLst/>
          </a:prstGeom>
          <a:noFill/>
        </p:spPr>
        <p:txBody>
          <a:bodyPr wrap="none">
            <a:spAutoFit/>
          </a:bodyPr>
          <a:lstStyle/>
          <a:p>
            <a:pPr fontAlgn="auto">
              <a:spcBef>
                <a:spcPts val="0"/>
              </a:spcBef>
              <a:spcAft>
                <a:spcPts val="0"/>
              </a:spcAft>
              <a:defRPr/>
            </a:pPr>
            <a:r>
              <a:rPr lang="en-US" altLang="ja-JP" sz="2000" dirty="0">
                <a:solidFill>
                  <a:schemeClr val="bg1">
                    <a:lumMod val="50000"/>
                  </a:schemeClr>
                </a:solidFill>
                <a:latin typeface="+mn-lt"/>
                <a:ea typeface="+mn-ea"/>
              </a:rPr>
              <a:t>BPY</a:t>
            </a:r>
            <a:r>
              <a:rPr lang="en-US" altLang="ja-JP" sz="2000" dirty="0">
                <a:solidFill>
                  <a:srgbClr val="FF0000"/>
                </a:solidFill>
                <a:latin typeface="+mn-lt"/>
                <a:ea typeface="+mn-ea"/>
              </a:rPr>
              <a:t>[Ni(</a:t>
            </a:r>
            <a:r>
              <a:rPr lang="en-US" altLang="ja-JP" sz="2000" dirty="0" err="1">
                <a:solidFill>
                  <a:srgbClr val="FF0000"/>
                </a:solidFill>
                <a:latin typeface="+mn-lt"/>
                <a:ea typeface="+mn-ea"/>
              </a:rPr>
              <a:t>dmit</a:t>
            </a:r>
            <a:r>
              <a:rPr lang="en-US" altLang="ja-JP" sz="2000" dirty="0">
                <a:solidFill>
                  <a:srgbClr val="FF0000"/>
                </a:solidFill>
                <a:latin typeface="+mn-lt"/>
                <a:ea typeface="+mn-ea"/>
              </a:rPr>
              <a:t>)</a:t>
            </a:r>
            <a:r>
              <a:rPr lang="en-US" altLang="ja-JP" sz="2000" baseline="-25000" dirty="0">
                <a:solidFill>
                  <a:srgbClr val="FF0000"/>
                </a:solidFill>
                <a:latin typeface="+mn-lt"/>
                <a:ea typeface="+mn-ea"/>
              </a:rPr>
              <a:t>2</a:t>
            </a:r>
            <a:r>
              <a:rPr lang="en-US" altLang="ja-JP" sz="2000" dirty="0">
                <a:solidFill>
                  <a:srgbClr val="FF0000"/>
                </a:solidFill>
                <a:latin typeface="+mn-lt"/>
                <a:ea typeface="+mn-ea"/>
              </a:rPr>
              <a:t>]</a:t>
            </a:r>
            <a:r>
              <a:rPr lang="en-US" altLang="ja-JP" sz="2000" baseline="-25000" dirty="0">
                <a:solidFill>
                  <a:schemeClr val="bg1">
                    <a:lumMod val="50000"/>
                  </a:schemeClr>
                </a:solidFill>
                <a:latin typeface="+mn-lt"/>
                <a:ea typeface="+mn-ea"/>
              </a:rPr>
              <a:t>2</a:t>
            </a:r>
            <a:endParaRPr lang="ja-JP" altLang="en-US" sz="2000" dirty="0">
              <a:solidFill>
                <a:schemeClr val="bg1">
                  <a:lumMod val="50000"/>
                </a:schemeClr>
              </a:solidFill>
              <a:latin typeface="+mn-lt"/>
              <a:ea typeface="+mn-ea"/>
            </a:endParaRPr>
          </a:p>
        </p:txBody>
      </p:sp>
      <p:graphicFrame>
        <p:nvGraphicFramePr>
          <p:cNvPr id="7173" name="オブジェクト 5"/>
          <p:cNvGraphicFramePr>
            <a:graphicFrameLocks noChangeAspect="1"/>
          </p:cNvGraphicFramePr>
          <p:nvPr>
            <p:extLst>
              <p:ext uri="{D42A27DB-BD31-4B8C-83A1-F6EECF244321}">
                <p14:modId xmlns:p14="http://schemas.microsoft.com/office/powerpoint/2010/main" xmlns="" val="90642920"/>
              </p:ext>
            </p:extLst>
          </p:nvPr>
        </p:nvGraphicFramePr>
        <p:xfrm>
          <a:off x="3113088" y="284163"/>
          <a:ext cx="2323008" cy="997471"/>
        </p:xfrm>
        <a:graphic>
          <a:graphicData uri="http://schemas.openxmlformats.org/presentationml/2006/ole">
            <p:oleObj spid="_x0000_s19585" name="CS ChemDraw Drawing" r:id="rId5" imgW="2492787" imgH="1066230" progId="">
              <p:embed/>
            </p:oleObj>
          </a:graphicData>
        </a:graphic>
      </p:graphicFrame>
      <p:sp>
        <p:nvSpPr>
          <p:cNvPr id="2" name="正方形/長方形 1"/>
          <p:cNvSpPr/>
          <p:nvPr/>
        </p:nvSpPr>
        <p:spPr>
          <a:xfrm>
            <a:off x="755576" y="836613"/>
            <a:ext cx="447749" cy="360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p:cNvSpPr/>
          <p:nvPr/>
        </p:nvSpPr>
        <p:spPr>
          <a:xfrm>
            <a:off x="4788024" y="1147080"/>
            <a:ext cx="447749" cy="360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 name="直線矢印コネクタ 3"/>
          <p:cNvCxnSpPr/>
          <p:nvPr/>
        </p:nvCxnSpPr>
        <p:spPr>
          <a:xfrm flipH="1">
            <a:off x="3743908" y="4797152"/>
            <a:ext cx="108012" cy="28803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直線矢印コネクタ 7"/>
          <p:cNvCxnSpPr/>
          <p:nvPr/>
        </p:nvCxnSpPr>
        <p:spPr>
          <a:xfrm flipH="1" flipV="1">
            <a:off x="3203848" y="4581128"/>
            <a:ext cx="648072" cy="21602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直線矢印コネクタ 10"/>
          <p:cNvCxnSpPr/>
          <p:nvPr/>
        </p:nvCxnSpPr>
        <p:spPr>
          <a:xfrm flipH="1" flipV="1">
            <a:off x="3527884" y="4293096"/>
            <a:ext cx="324036" cy="50405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テキスト ボックス 11"/>
          <p:cNvSpPr txBox="1"/>
          <p:nvPr/>
        </p:nvSpPr>
        <p:spPr>
          <a:xfrm>
            <a:off x="3419872" y="4005064"/>
            <a:ext cx="282450" cy="369332"/>
          </a:xfrm>
          <a:prstGeom prst="rect">
            <a:avLst/>
          </a:prstGeom>
          <a:noFill/>
        </p:spPr>
        <p:txBody>
          <a:bodyPr wrap="none" rtlCol="0">
            <a:spAutoFit/>
          </a:bodyPr>
          <a:lstStyle/>
          <a:p>
            <a:r>
              <a:rPr kumimoji="1" lang="en-US" altLang="ja-JP" i="1" dirty="0" smtClean="0"/>
              <a:t>c</a:t>
            </a:r>
            <a:endParaRPr kumimoji="1" lang="ja-JP" altLang="en-US" i="1" dirty="0"/>
          </a:p>
        </p:txBody>
      </p:sp>
      <p:sp>
        <p:nvSpPr>
          <p:cNvPr id="13" name="テキスト ボックス 12"/>
          <p:cNvSpPr txBox="1"/>
          <p:nvPr/>
        </p:nvSpPr>
        <p:spPr>
          <a:xfrm>
            <a:off x="3579882" y="5003884"/>
            <a:ext cx="306494" cy="369332"/>
          </a:xfrm>
          <a:prstGeom prst="rect">
            <a:avLst/>
          </a:prstGeom>
          <a:noFill/>
        </p:spPr>
        <p:txBody>
          <a:bodyPr wrap="none" rtlCol="0">
            <a:spAutoFit/>
          </a:bodyPr>
          <a:lstStyle/>
          <a:p>
            <a:r>
              <a:rPr kumimoji="1" lang="en-US" altLang="ja-JP" i="1" dirty="0" smtClean="0"/>
              <a:t>b</a:t>
            </a:r>
            <a:endParaRPr kumimoji="1" lang="ja-JP" altLang="en-US" i="1" dirty="0"/>
          </a:p>
        </p:txBody>
      </p:sp>
      <p:sp>
        <p:nvSpPr>
          <p:cNvPr id="14" name="テキスト ボックス 13"/>
          <p:cNvSpPr txBox="1"/>
          <p:nvPr/>
        </p:nvSpPr>
        <p:spPr>
          <a:xfrm>
            <a:off x="3090122" y="4285843"/>
            <a:ext cx="303288" cy="369332"/>
          </a:xfrm>
          <a:prstGeom prst="rect">
            <a:avLst/>
          </a:prstGeom>
          <a:noFill/>
        </p:spPr>
        <p:txBody>
          <a:bodyPr wrap="none" rtlCol="0">
            <a:spAutoFit/>
          </a:bodyPr>
          <a:lstStyle/>
          <a:p>
            <a:r>
              <a:rPr kumimoji="1" lang="en-US" altLang="ja-JP" i="1" dirty="0" smtClean="0"/>
              <a:t>a</a:t>
            </a:r>
            <a:endParaRPr kumimoji="1" lang="ja-JP" altLang="en-US" i="1" dirty="0"/>
          </a:p>
        </p:txBody>
      </p:sp>
      <p:sp>
        <p:nvSpPr>
          <p:cNvPr id="18" name="テキスト ボックス 17"/>
          <p:cNvSpPr txBox="1"/>
          <p:nvPr/>
        </p:nvSpPr>
        <p:spPr>
          <a:xfrm>
            <a:off x="3797914" y="4591373"/>
            <a:ext cx="306494" cy="369332"/>
          </a:xfrm>
          <a:prstGeom prst="rect">
            <a:avLst/>
          </a:prstGeom>
          <a:noFill/>
        </p:spPr>
        <p:txBody>
          <a:bodyPr wrap="none" rtlCol="0">
            <a:spAutoFit/>
          </a:bodyPr>
          <a:lstStyle/>
          <a:p>
            <a:r>
              <a:rPr kumimoji="1" lang="en-US" altLang="ja-JP" dirty="0" smtClean="0"/>
              <a:t>0</a:t>
            </a:r>
            <a:endParaRPr kumimoji="1" lang="ja-JP" altLang="en-US" dirty="0"/>
          </a:p>
        </p:txBody>
      </p:sp>
      <p:cxnSp>
        <p:nvCxnSpPr>
          <p:cNvPr id="16" name="直線矢印コネクタ 15"/>
          <p:cNvCxnSpPr/>
          <p:nvPr/>
        </p:nvCxnSpPr>
        <p:spPr>
          <a:xfrm flipV="1">
            <a:off x="7884368" y="4797152"/>
            <a:ext cx="0" cy="39139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直線矢印コネクタ 18"/>
          <p:cNvCxnSpPr/>
          <p:nvPr/>
        </p:nvCxnSpPr>
        <p:spPr>
          <a:xfrm>
            <a:off x="7884368" y="5188550"/>
            <a:ext cx="72008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直線矢印コネクタ 20"/>
          <p:cNvCxnSpPr/>
          <p:nvPr/>
        </p:nvCxnSpPr>
        <p:spPr>
          <a:xfrm flipH="1" flipV="1">
            <a:off x="7668344" y="5003884"/>
            <a:ext cx="216024" cy="18466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テキスト ボックス 21"/>
          <p:cNvSpPr txBox="1"/>
          <p:nvPr/>
        </p:nvSpPr>
        <p:spPr>
          <a:xfrm>
            <a:off x="7731121" y="4470509"/>
            <a:ext cx="306494" cy="369332"/>
          </a:xfrm>
          <a:prstGeom prst="rect">
            <a:avLst/>
          </a:prstGeom>
          <a:noFill/>
        </p:spPr>
        <p:txBody>
          <a:bodyPr wrap="none" rtlCol="0">
            <a:spAutoFit/>
          </a:bodyPr>
          <a:lstStyle/>
          <a:p>
            <a:r>
              <a:rPr kumimoji="1" lang="en-US" altLang="ja-JP" i="1" dirty="0" smtClean="0"/>
              <a:t>b</a:t>
            </a:r>
            <a:endParaRPr kumimoji="1" lang="ja-JP" altLang="en-US" i="1" dirty="0"/>
          </a:p>
        </p:txBody>
      </p:sp>
      <p:sp>
        <p:nvSpPr>
          <p:cNvPr id="26" name="テキスト ボックス 25"/>
          <p:cNvSpPr txBox="1"/>
          <p:nvPr/>
        </p:nvSpPr>
        <p:spPr>
          <a:xfrm>
            <a:off x="7423606" y="4776039"/>
            <a:ext cx="306494" cy="369332"/>
          </a:xfrm>
          <a:prstGeom prst="rect">
            <a:avLst/>
          </a:prstGeom>
          <a:noFill/>
        </p:spPr>
        <p:txBody>
          <a:bodyPr wrap="none" rtlCol="0">
            <a:spAutoFit/>
          </a:bodyPr>
          <a:lstStyle/>
          <a:p>
            <a:r>
              <a:rPr kumimoji="1" lang="en-US" altLang="ja-JP" i="1" dirty="0" smtClean="0"/>
              <a:t>a</a:t>
            </a:r>
            <a:endParaRPr kumimoji="1" lang="ja-JP" altLang="en-US" i="1" dirty="0"/>
          </a:p>
        </p:txBody>
      </p:sp>
      <p:sp>
        <p:nvSpPr>
          <p:cNvPr id="27" name="テキスト ボックス 26"/>
          <p:cNvSpPr txBox="1"/>
          <p:nvPr/>
        </p:nvSpPr>
        <p:spPr>
          <a:xfrm>
            <a:off x="8557832" y="4992851"/>
            <a:ext cx="280846" cy="369332"/>
          </a:xfrm>
          <a:prstGeom prst="rect">
            <a:avLst/>
          </a:prstGeom>
          <a:noFill/>
        </p:spPr>
        <p:txBody>
          <a:bodyPr wrap="none" rtlCol="0">
            <a:spAutoFit/>
          </a:bodyPr>
          <a:lstStyle/>
          <a:p>
            <a:r>
              <a:rPr kumimoji="1" lang="en-US" altLang="ja-JP" i="1" dirty="0" smtClean="0"/>
              <a:t>c</a:t>
            </a:r>
            <a:endParaRPr kumimoji="1" lang="ja-JP" altLang="en-US" i="1" dirty="0"/>
          </a:p>
        </p:txBody>
      </p:sp>
      <p:sp>
        <p:nvSpPr>
          <p:cNvPr id="28" name="テキスト ボックス 27"/>
          <p:cNvSpPr txBox="1"/>
          <p:nvPr/>
        </p:nvSpPr>
        <p:spPr>
          <a:xfrm>
            <a:off x="7740352" y="5147900"/>
            <a:ext cx="306494" cy="369332"/>
          </a:xfrm>
          <a:prstGeom prst="rect">
            <a:avLst/>
          </a:prstGeom>
          <a:noFill/>
        </p:spPr>
        <p:txBody>
          <a:bodyPr wrap="none" rtlCol="0">
            <a:spAutoFit/>
          </a:bodyPr>
          <a:lstStyle/>
          <a:p>
            <a:r>
              <a:rPr kumimoji="1" lang="en-US" altLang="ja-JP" dirty="0" smtClean="0"/>
              <a:t>0</a:t>
            </a:r>
            <a:endParaRPr kumimoji="1" lang="ja-JP" altLang="en-US" dirty="0"/>
          </a:p>
        </p:txBody>
      </p:sp>
      <p:cxnSp>
        <p:nvCxnSpPr>
          <p:cNvPr id="24" name="直線矢印コネクタ 23"/>
          <p:cNvCxnSpPr/>
          <p:nvPr/>
        </p:nvCxnSpPr>
        <p:spPr>
          <a:xfrm flipH="1" flipV="1">
            <a:off x="7884368" y="2060848"/>
            <a:ext cx="153247" cy="50405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直線矢印コネクタ 28"/>
          <p:cNvCxnSpPr/>
          <p:nvPr/>
        </p:nvCxnSpPr>
        <p:spPr>
          <a:xfrm>
            <a:off x="8046846" y="2564904"/>
            <a:ext cx="557602"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p:nvPr/>
        </p:nvCxnSpPr>
        <p:spPr>
          <a:xfrm flipH="1">
            <a:off x="7960991" y="2564904"/>
            <a:ext cx="76624" cy="14401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5" name="テキスト ボックス 34"/>
          <p:cNvSpPr txBox="1"/>
          <p:nvPr/>
        </p:nvSpPr>
        <p:spPr>
          <a:xfrm>
            <a:off x="7668344" y="1763524"/>
            <a:ext cx="306494" cy="369332"/>
          </a:xfrm>
          <a:prstGeom prst="rect">
            <a:avLst/>
          </a:prstGeom>
          <a:noFill/>
        </p:spPr>
        <p:txBody>
          <a:bodyPr wrap="none" rtlCol="0">
            <a:spAutoFit/>
          </a:bodyPr>
          <a:lstStyle/>
          <a:p>
            <a:r>
              <a:rPr kumimoji="1" lang="en-US" altLang="ja-JP" i="1" dirty="0" smtClean="0"/>
              <a:t>a</a:t>
            </a:r>
            <a:endParaRPr kumimoji="1" lang="ja-JP" altLang="en-US" i="1" dirty="0"/>
          </a:p>
        </p:txBody>
      </p:sp>
      <p:sp>
        <p:nvSpPr>
          <p:cNvPr id="36" name="テキスト ボックス 35"/>
          <p:cNvSpPr txBox="1"/>
          <p:nvPr/>
        </p:nvSpPr>
        <p:spPr>
          <a:xfrm>
            <a:off x="8569809" y="2380238"/>
            <a:ext cx="280846" cy="369332"/>
          </a:xfrm>
          <a:prstGeom prst="rect">
            <a:avLst/>
          </a:prstGeom>
          <a:noFill/>
        </p:spPr>
        <p:txBody>
          <a:bodyPr wrap="none" rtlCol="0">
            <a:spAutoFit/>
          </a:bodyPr>
          <a:lstStyle/>
          <a:p>
            <a:r>
              <a:rPr kumimoji="1" lang="en-US" altLang="ja-JP" i="1" dirty="0" smtClean="0"/>
              <a:t>c</a:t>
            </a:r>
            <a:endParaRPr kumimoji="1" lang="ja-JP" altLang="en-US" i="1" dirty="0"/>
          </a:p>
        </p:txBody>
      </p:sp>
      <p:sp>
        <p:nvSpPr>
          <p:cNvPr id="37" name="テキスト ボックス 36"/>
          <p:cNvSpPr txBox="1"/>
          <p:nvPr/>
        </p:nvSpPr>
        <p:spPr>
          <a:xfrm>
            <a:off x="7749337" y="2636912"/>
            <a:ext cx="306494" cy="369332"/>
          </a:xfrm>
          <a:prstGeom prst="rect">
            <a:avLst/>
          </a:prstGeom>
          <a:noFill/>
        </p:spPr>
        <p:txBody>
          <a:bodyPr wrap="none" rtlCol="0">
            <a:spAutoFit/>
          </a:bodyPr>
          <a:lstStyle/>
          <a:p>
            <a:r>
              <a:rPr kumimoji="1" lang="en-US" altLang="ja-JP" i="1" dirty="0" smtClean="0"/>
              <a:t>b</a:t>
            </a:r>
            <a:endParaRPr kumimoji="1" lang="ja-JP" altLang="en-US" i="1" dirty="0"/>
          </a:p>
        </p:txBody>
      </p:sp>
      <p:sp>
        <p:nvSpPr>
          <p:cNvPr id="38" name="テキスト ボックス 37"/>
          <p:cNvSpPr txBox="1"/>
          <p:nvPr/>
        </p:nvSpPr>
        <p:spPr>
          <a:xfrm>
            <a:off x="7956376" y="2267580"/>
            <a:ext cx="306494" cy="369332"/>
          </a:xfrm>
          <a:prstGeom prst="rect">
            <a:avLst/>
          </a:prstGeom>
          <a:noFill/>
        </p:spPr>
        <p:txBody>
          <a:bodyPr wrap="none" rtlCol="0">
            <a:spAutoFit/>
          </a:bodyPr>
          <a:lstStyle/>
          <a:p>
            <a:r>
              <a:rPr kumimoji="1" lang="en-US" altLang="ja-JP" dirty="0" smtClean="0"/>
              <a:t>0</a:t>
            </a:r>
            <a:endParaRPr kumimoji="1" lang="ja-JP" altLang="en-US" dirty="0"/>
          </a:p>
        </p:txBody>
      </p:sp>
      <p:cxnSp>
        <p:nvCxnSpPr>
          <p:cNvPr id="7169" name="直線矢印コネクタ 7168"/>
          <p:cNvCxnSpPr/>
          <p:nvPr/>
        </p:nvCxnSpPr>
        <p:spPr>
          <a:xfrm flipH="1" flipV="1">
            <a:off x="2998540" y="1356393"/>
            <a:ext cx="432048" cy="301651"/>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1" name="テキスト ボックス 40"/>
          <p:cNvSpPr txBox="1"/>
          <p:nvPr/>
        </p:nvSpPr>
        <p:spPr>
          <a:xfrm>
            <a:off x="2753338" y="1052736"/>
            <a:ext cx="306494" cy="369332"/>
          </a:xfrm>
          <a:prstGeom prst="rect">
            <a:avLst/>
          </a:prstGeom>
          <a:noFill/>
        </p:spPr>
        <p:txBody>
          <a:bodyPr wrap="none" rtlCol="0">
            <a:spAutoFit/>
          </a:bodyPr>
          <a:lstStyle/>
          <a:p>
            <a:r>
              <a:rPr kumimoji="1" lang="en-US" altLang="ja-JP" i="1" dirty="0" smtClean="0"/>
              <a:t>a</a:t>
            </a:r>
            <a:endParaRPr kumimoji="1" lang="ja-JP" altLang="en-US" i="1" dirty="0"/>
          </a:p>
        </p:txBody>
      </p:sp>
      <p:cxnSp>
        <p:nvCxnSpPr>
          <p:cNvPr id="7174" name="直線矢印コネクタ 7173"/>
          <p:cNvCxnSpPr/>
          <p:nvPr/>
        </p:nvCxnSpPr>
        <p:spPr>
          <a:xfrm flipH="1">
            <a:off x="3241766" y="1628800"/>
            <a:ext cx="178106" cy="57606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176" name="直線矢印コネクタ 7175"/>
          <p:cNvCxnSpPr/>
          <p:nvPr/>
        </p:nvCxnSpPr>
        <p:spPr>
          <a:xfrm flipH="1">
            <a:off x="3221069" y="1658044"/>
            <a:ext cx="189562" cy="13472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6" name="テキスト ボックス 45"/>
          <p:cNvSpPr txBox="1"/>
          <p:nvPr/>
        </p:nvSpPr>
        <p:spPr>
          <a:xfrm>
            <a:off x="3135178" y="2163306"/>
            <a:ext cx="280846" cy="369332"/>
          </a:xfrm>
          <a:prstGeom prst="rect">
            <a:avLst/>
          </a:prstGeom>
          <a:noFill/>
        </p:spPr>
        <p:txBody>
          <a:bodyPr wrap="none" rtlCol="0">
            <a:spAutoFit/>
          </a:bodyPr>
          <a:lstStyle/>
          <a:p>
            <a:r>
              <a:rPr kumimoji="1" lang="en-US" altLang="ja-JP" i="1" dirty="0" smtClean="0"/>
              <a:t>c</a:t>
            </a:r>
            <a:endParaRPr kumimoji="1" lang="ja-JP" altLang="en-US" i="1" dirty="0"/>
          </a:p>
        </p:txBody>
      </p:sp>
      <p:sp>
        <p:nvSpPr>
          <p:cNvPr id="47" name="テキスト ボックス 46"/>
          <p:cNvSpPr txBox="1"/>
          <p:nvPr/>
        </p:nvSpPr>
        <p:spPr>
          <a:xfrm>
            <a:off x="3393410" y="1423436"/>
            <a:ext cx="306494" cy="369332"/>
          </a:xfrm>
          <a:prstGeom prst="rect">
            <a:avLst/>
          </a:prstGeom>
          <a:noFill/>
        </p:spPr>
        <p:txBody>
          <a:bodyPr wrap="none" rtlCol="0">
            <a:spAutoFit/>
          </a:bodyPr>
          <a:lstStyle/>
          <a:p>
            <a:r>
              <a:rPr kumimoji="1" lang="en-US" altLang="ja-JP" dirty="0" smtClean="0"/>
              <a:t>0</a:t>
            </a:r>
            <a:endParaRPr kumimoji="1" lang="ja-JP" altLang="en-US" dirty="0"/>
          </a:p>
        </p:txBody>
      </p:sp>
      <p:sp>
        <p:nvSpPr>
          <p:cNvPr id="48" name="テキスト ボックス 47"/>
          <p:cNvSpPr txBox="1"/>
          <p:nvPr/>
        </p:nvSpPr>
        <p:spPr>
          <a:xfrm>
            <a:off x="3009356" y="1507218"/>
            <a:ext cx="306494" cy="369332"/>
          </a:xfrm>
          <a:prstGeom prst="rect">
            <a:avLst/>
          </a:prstGeom>
          <a:noFill/>
        </p:spPr>
        <p:txBody>
          <a:bodyPr wrap="none" rtlCol="0">
            <a:spAutoFit/>
          </a:bodyPr>
          <a:lstStyle/>
          <a:p>
            <a:r>
              <a:rPr kumimoji="1" lang="en-US" altLang="ja-JP" i="1" dirty="0" smtClean="0"/>
              <a:t>b</a:t>
            </a:r>
            <a:endParaRPr kumimoji="1" lang="ja-JP" altLang="en-US" i="1" dirty="0"/>
          </a:p>
        </p:txBody>
      </p:sp>
      <p:sp>
        <p:nvSpPr>
          <p:cNvPr id="49" name="テキスト ボックス 41"/>
          <p:cNvSpPr txBox="1">
            <a:spLocks noChangeArrowheads="1"/>
          </p:cNvSpPr>
          <p:nvPr/>
        </p:nvSpPr>
        <p:spPr bwMode="auto">
          <a:xfrm>
            <a:off x="3598047" y="6237312"/>
            <a:ext cx="176804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1600" i="1" dirty="0" smtClean="0">
                <a:solidFill>
                  <a:srgbClr val="FF0000"/>
                </a:solidFill>
              </a:rPr>
              <a:t>JACS</a:t>
            </a:r>
            <a:r>
              <a:rPr lang="en-US" altLang="ja-JP" sz="1600" dirty="0">
                <a:solidFill>
                  <a:srgbClr val="FF0000"/>
                </a:solidFill>
              </a:rPr>
              <a:t>, </a:t>
            </a:r>
            <a:r>
              <a:rPr lang="en-US" altLang="ja-JP" sz="1600" dirty="0" smtClean="0">
                <a:solidFill>
                  <a:srgbClr val="FF0000"/>
                </a:solidFill>
              </a:rPr>
              <a:t>18656 (2012)</a:t>
            </a:r>
            <a:endParaRPr lang="ja-JP" altLang="en-US" sz="1600" dirty="0">
              <a:solidFill>
                <a:srgbClr val="FF0000"/>
              </a:solidFill>
            </a:endParaRPr>
          </a:p>
        </p:txBody>
      </p:sp>
    </p:spTree>
    <p:extLst>
      <p:ext uri="{BB962C8B-B14F-4D97-AF65-F5344CB8AC3E}">
        <p14:creationId xmlns:p14="http://schemas.microsoft.com/office/powerpoint/2010/main" xmlns="" val="398398420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55576" y="716810"/>
            <a:ext cx="3578225" cy="54784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テキスト ボックス 1"/>
          <p:cNvSpPr txBox="1"/>
          <p:nvPr/>
        </p:nvSpPr>
        <p:spPr>
          <a:xfrm>
            <a:off x="5416528" y="1196752"/>
            <a:ext cx="1269899" cy="369332"/>
          </a:xfrm>
          <a:prstGeom prst="rect">
            <a:avLst/>
          </a:prstGeom>
          <a:noFill/>
        </p:spPr>
        <p:txBody>
          <a:bodyPr wrap="none" rtlCol="0">
            <a:spAutoFit/>
          </a:bodyPr>
          <a:lstStyle/>
          <a:p>
            <a:r>
              <a:rPr kumimoji="1" lang="en-US" altLang="ja-JP" i="1" dirty="0" smtClean="0"/>
              <a:t>S</a:t>
            </a:r>
            <a:r>
              <a:rPr kumimoji="1" lang="en-US" altLang="ja-JP" baseline="-25000" dirty="0" smtClean="0"/>
              <a:t>3</a:t>
            </a:r>
            <a:r>
              <a:rPr kumimoji="1" lang="en-US" altLang="ja-JP" dirty="0" smtClean="0"/>
              <a:t> </a:t>
            </a:r>
            <a:r>
              <a:rPr kumimoji="1" lang="ja-JP" altLang="en-US" dirty="0" smtClean="0"/>
              <a:t>～</a:t>
            </a:r>
            <a:r>
              <a:rPr kumimoji="1" lang="en-US" altLang="ja-JP" dirty="0" smtClean="0"/>
              <a:t> 0.015</a:t>
            </a:r>
            <a:endParaRPr kumimoji="1" lang="ja-JP" altLang="en-US" dirty="0"/>
          </a:p>
        </p:txBody>
      </p:sp>
      <p:sp>
        <p:nvSpPr>
          <p:cNvPr id="4" name="テキスト ボックス 3"/>
          <p:cNvSpPr txBox="1"/>
          <p:nvPr/>
        </p:nvSpPr>
        <p:spPr>
          <a:xfrm>
            <a:off x="7165510" y="1196752"/>
            <a:ext cx="1470274" cy="369332"/>
          </a:xfrm>
          <a:prstGeom prst="rect">
            <a:avLst/>
          </a:prstGeom>
          <a:noFill/>
        </p:spPr>
        <p:txBody>
          <a:bodyPr wrap="none" rtlCol="0">
            <a:spAutoFit/>
          </a:bodyPr>
          <a:lstStyle/>
          <a:p>
            <a:r>
              <a:rPr kumimoji="1" lang="en-US" altLang="ja-JP" i="1" dirty="0" smtClean="0"/>
              <a:t>S</a:t>
            </a:r>
            <a:r>
              <a:rPr kumimoji="1" lang="en-US" altLang="ja-JP" baseline="-25000" dirty="0" smtClean="0"/>
              <a:t>2</a:t>
            </a:r>
            <a:r>
              <a:rPr kumimoji="1" lang="en-US" altLang="ja-JP" dirty="0" smtClean="0"/>
              <a:t>, </a:t>
            </a:r>
            <a:r>
              <a:rPr lang="en-US" altLang="ja-JP" i="1" dirty="0" smtClean="0"/>
              <a:t>S</a:t>
            </a:r>
            <a:r>
              <a:rPr lang="en-US" altLang="ja-JP" baseline="-25000" dirty="0" smtClean="0"/>
              <a:t>6</a:t>
            </a:r>
            <a:r>
              <a:rPr kumimoji="1" lang="ja-JP" altLang="en-US" dirty="0" smtClean="0"/>
              <a:t>～</a:t>
            </a:r>
            <a:r>
              <a:rPr kumimoji="1" lang="en-US" altLang="ja-JP" dirty="0" smtClean="0"/>
              <a:t> 0.001</a:t>
            </a:r>
            <a:endParaRPr kumimoji="1" lang="ja-JP" altLang="en-US" dirty="0"/>
          </a:p>
        </p:txBody>
      </p:sp>
      <p:sp>
        <p:nvSpPr>
          <p:cNvPr id="3" name="テキスト ボックス 2"/>
          <p:cNvSpPr txBox="1"/>
          <p:nvPr/>
        </p:nvSpPr>
        <p:spPr>
          <a:xfrm>
            <a:off x="4716016" y="620688"/>
            <a:ext cx="1970411" cy="369332"/>
          </a:xfrm>
          <a:prstGeom prst="rect">
            <a:avLst/>
          </a:prstGeom>
          <a:noFill/>
        </p:spPr>
        <p:txBody>
          <a:bodyPr wrap="none" rtlCol="0">
            <a:spAutoFit/>
          </a:bodyPr>
          <a:lstStyle/>
          <a:p>
            <a:r>
              <a:rPr kumimoji="1" lang="en-US" altLang="ja-JP" dirty="0" smtClean="0"/>
              <a:t>Ni(</a:t>
            </a:r>
            <a:r>
              <a:rPr kumimoji="1" lang="en-US" altLang="ja-JP" dirty="0" err="1" smtClean="0"/>
              <a:t>dmit</a:t>
            </a:r>
            <a:r>
              <a:rPr kumimoji="1" lang="en-US" altLang="ja-JP" dirty="0" smtClean="0"/>
              <a:t>)</a:t>
            </a:r>
            <a:r>
              <a:rPr kumimoji="1" lang="en-US" altLang="ja-JP" baseline="-25000" dirty="0" smtClean="0"/>
              <a:t>2</a:t>
            </a:r>
            <a:r>
              <a:rPr kumimoji="1" lang="en-US" altLang="ja-JP" dirty="0" smtClean="0"/>
              <a:t>-</a:t>
            </a:r>
            <a:r>
              <a:rPr lang="en-US" altLang="ja-JP" dirty="0"/>
              <a:t>Ni(</a:t>
            </a:r>
            <a:r>
              <a:rPr lang="en-US" altLang="ja-JP" dirty="0" err="1"/>
              <a:t>dmit</a:t>
            </a:r>
            <a:r>
              <a:rPr lang="en-US" altLang="ja-JP" dirty="0"/>
              <a:t>)</a:t>
            </a:r>
            <a:r>
              <a:rPr lang="en-US" altLang="ja-JP" baseline="-25000" dirty="0"/>
              <a:t>2</a:t>
            </a:r>
            <a:endParaRPr kumimoji="1" lang="ja-JP" altLang="en-US" dirty="0"/>
          </a:p>
        </p:txBody>
      </p:sp>
      <p:sp>
        <p:nvSpPr>
          <p:cNvPr id="6" name="テキスト ボックス 5"/>
          <p:cNvSpPr txBox="1"/>
          <p:nvPr/>
        </p:nvSpPr>
        <p:spPr>
          <a:xfrm>
            <a:off x="5306976" y="1676805"/>
            <a:ext cx="1353256" cy="369332"/>
          </a:xfrm>
          <a:prstGeom prst="rect">
            <a:avLst/>
          </a:prstGeom>
          <a:noFill/>
        </p:spPr>
        <p:txBody>
          <a:bodyPr wrap="none" rtlCol="0">
            <a:spAutoFit/>
          </a:bodyPr>
          <a:lstStyle/>
          <a:p>
            <a:r>
              <a:rPr kumimoji="1" lang="en-US" altLang="ja-JP" i="1" dirty="0" smtClean="0"/>
              <a:t>S</a:t>
            </a:r>
            <a:r>
              <a:rPr kumimoji="1" lang="en-US" altLang="ja-JP" baseline="-25000" dirty="0" smtClean="0"/>
              <a:t>9</a:t>
            </a:r>
            <a:r>
              <a:rPr kumimoji="1" lang="en-US" altLang="ja-JP" dirty="0" smtClean="0"/>
              <a:t> </a:t>
            </a:r>
            <a:r>
              <a:rPr kumimoji="1" lang="ja-JP" altLang="en-US" dirty="0" smtClean="0"/>
              <a:t>～</a:t>
            </a:r>
            <a:r>
              <a:rPr kumimoji="1" lang="en-US" altLang="ja-JP" dirty="0" smtClean="0"/>
              <a:t> - 0.004</a:t>
            </a:r>
            <a:endParaRPr kumimoji="1" lang="ja-JP" altLang="en-US" dirty="0"/>
          </a:p>
        </p:txBody>
      </p:sp>
      <p:sp>
        <p:nvSpPr>
          <p:cNvPr id="7" name="テキスト ボックス 6"/>
          <p:cNvSpPr txBox="1"/>
          <p:nvPr/>
        </p:nvSpPr>
        <p:spPr>
          <a:xfrm>
            <a:off x="5137058" y="2156858"/>
            <a:ext cx="1523174" cy="369332"/>
          </a:xfrm>
          <a:prstGeom prst="rect">
            <a:avLst/>
          </a:prstGeom>
          <a:noFill/>
        </p:spPr>
        <p:txBody>
          <a:bodyPr wrap="none" rtlCol="0">
            <a:spAutoFit/>
          </a:bodyPr>
          <a:lstStyle/>
          <a:p>
            <a:r>
              <a:rPr kumimoji="1" lang="en-US" altLang="ja-JP" i="1" dirty="0" smtClean="0"/>
              <a:t>S</a:t>
            </a:r>
            <a:r>
              <a:rPr kumimoji="1" lang="en-US" altLang="ja-JP" baseline="-25000" dirty="0" smtClean="0"/>
              <a:t>5</a:t>
            </a:r>
            <a:r>
              <a:rPr kumimoji="1" lang="en-US" altLang="ja-JP" dirty="0" smtClean="0"/>
              <a:t>, </a:t>
            </a:r>
            <a:r>
              <a:rPr lang="en-US" altLang="ja-JP" i="1" dirty="0" smtClean="0"/>
              <a:t>S</a:t>
            </a:r>
            <a:r>
              <a:rPr lang="en-US" altLang="ja-JP" baseline="-25000" dirty="0" smtClean="0"/>
              <a:t>8</a:t>
            </a:r>
            <a:r>
              <a:rPr kumimoji="1" lang="en-US" altLang="ja-JP" dirty="0" smtClean="0"/>
              <a:t> </a:t>
            </a:r>
            <a:r>
              <a:rPr kumimoji="1" lang="ja-JP" altLang="en-US" dirty="0" smtClean="0"/>
              <a:t>～</a:t>
            </a:r>
            <a:r>
              <a:rPr kumimoji="1" lang="en-US" altLang="ja-JP" dirty="0" smtClean="0"/>
              <a:t> 0.002</a:t>
            </a:r>
            <a:endParaRPr kumimoji="1" lang="ja-JP" altLang="en-US" dirty="0"/>
          </a:p>
        </p:txBody>
      </p:sp>
      <p:sp>
        <p:nvSpPr>
          <p:cNvPr id="8" name="テキスト ボックス 7"/>
          <p:cNvSpPr txBox="1"/>
          <p:nvPr/>
        </p:nvSpPr>
        <p:spPr>
          <a:xfrm>
            <a:off x="4721881" y="2636912"/>
            <a:ext cx="1938351" cy="369332"/>
          </a:xfrm>
          <a:prstGeom prst="rect">
            <a:avLst/>
          </a:prstGeom>
          <a:noFill/>
        </p:spPr>
        <p:txBody>
          <a:bodyPr wrap="none" rtlCol="0">
            <a:spAutoFit/>
          </a:bodyPr>
          <a:lstStyle/>
          <a:p>
            <a:r>
              <a:rPr kumimoji="1" lang="en-US" altLang="ja-JP" i="1" dirty="0" smtClean="0"/>
              <a:t>S</a:t>
            </a:r>
            <a:r>
              <a:rPr kumimoji="1" lang="en-US" altLang="ja-JP" baseline="-25000" dirty="0" smtClean="0"/>
              <a:t>11</a:t>
            </a:r>
            <a:r>
              <a:rPr kumimoji="1" lang="en-US" altLang="ja-JP" dirty="0" smtClean="0"/>
              <a:t>, </a:t>
            </a:r>
            <a:r>
              <a:rPr lang="en-US" altLang="ja-JP" i="1" dirty="0" smtClean="0"/>
              <a:t>S</a:t>
            </a:r>
            <a:r>
              <a:rPr lang="en-US" altLang="ja-JP" baseline="-25000" dirty="0" smtClean="0"/>
              <a:t>13</a:t>
            </a:r>
            <a:r>
              <a:rPr lang="en-US" altLang="ja-JP" dirty="0" smtClean="0"/>
              <a:t>, </a:t>
            </a:r>
            <a:r>
              <a:rPr lang="en-US" altLang="ja-JP" i="1" dirty="0" smtClean="0"/>
              <a:t>S</a:t>
            </a:r>
            <a:r>
              <a:rPr lang="en-US" altLang="ja-JP" baseline="-25000" dirty="0" smtClean="0"/>
              <a:t>14</a:t>
            </a:r>
            <a:r>
              <a:rPr kumimoji="1" lang="en-US" altLang="ja-JP" dirty="0" smtClean="0"/>
              <a:t> </a:t>
            </a:r>
            <a:r>
              <a:rPr kumimoji="1" lang="en-US" altLang="ja-JP" dirty="0" smtClean="0">
                <a:latin typeface="Symbol" pitchFamily="18" charset="2"/>
              </a:rPr>
              <a:t>£</a:t>
            </a:r>
            <a:r>
              <a:rPr kumimoji="1" lang="en-US" altLang="ja-JP" dirty="0" smtClean="0"/>
              <a:t> 0.001</a:t>
            </a:r>
            <a:endParaRPr kumimoji="1" lang="ja-JP" altLang="en-US" dirty="0"/>
          </a:p>
        </p:txBody>
      </p:sp>
      <p:sp>
        <p:nvSpPr>
          <p:cNvPr id="9" name="テキスト ボックス 8"/>
          <p:cNvSpPr txBox="1"/>
          <p:nvPr/>
        </p:nvSpPr>
        <p:spPr>
          <a:xfrm>
            <a:off x="7281011" y="611396"/>
            <a:ext cx="1467453" cy="369332"/>
          </a:xfrm>
          <a:prstGeom prst="rect">
            <a:avLst/>
          </a:prstGeom>
          <a:noFill/>
        </p:spPr>
        <p:txBody>
          <a:bodyPr wrap="none" rtlCol="0">
            <a:spAutoFit/>
          </a:bodyPr>
          <a:lstStyle/>
          <a:p>
            <a:r>
              <a:rPr kumimoji="1" lang="en-US" altLang="ja-JP" dirty="0" smtClean="0"/>
              <a:t>BPY-</a:t>
            </a:r>
            <a:r>
              <a:rPr lang="en-US" altLang="ja-JP" dirty="0" smtClean="0"/>
              <a:t>Ni(</a:t>
            </a:r>
            <a:r>
              <a:rPr lang="en-US" altLang="ja-JP" dirty="0" err="1" smtClean="0"/>
              <a:t>dmit</a:t>
            </a:r>
            <a:r>
              <a:rPr lang="en-US" altLang="ja-JP" dirty="0" smtClean="0"/>
              <a:t>)</a:t>
            </a:r>
            <a:r>
              <a:rPr lang="en-US" altLang="ja-JP" baseline="-25000" dirty="0" smtClean="0"/>
              <a:t>2</a:t>
            </a:r>
            <a:endParaRPr kumimoji="1" lang="ja-JP" altLang="en-US" dirty="0"/>
          </a:p>
        </p:txBody>
      </p:sp>
      <p:sp>
        <p:nvSpPr>
          <p:cNvPr id="10" name="テキスト ボックス 9"/>
          <p:cNvSpPr txBox="1"/>
          <p:nvPr/>
        </p:nvSpPr>
        <p:spPr>
          <a:xfrm>
            <a:off x="7458859" y="1552146"/>
            <a:ext cx="1176925" cy="369332"/>
          </a:xfrm>
          <a:prstGeom prst="rect">
            <a:avLst/>
          </a:prstGeom>
          <a:noFill/>
        </p:spPr>
        <p:txBody>
          <a:bodyPr wrap="none" rtlCol="0">
            <a:spAutoFit/>
          </a:bodyPr>
          <a:lstStyle/>
          <a:p>
            <a:r>
              <a:rPr kumimoji="1" lang="en-US" altLang="ja-JP" i="1" dirty="0" smtClean="0"/>
              <a:t>S</a:t>
            </a:r>
            <a:r>
              <a:rPr kumimoji="1" lang="en-US" altLang="ja-JP" baseline="-25000" dirty="0" smtClean="0"/>
              <a:t>7</a:t>
            </a:r>
            <a:r>
              <a:rPr kumimoji="1" lang="ja-JP" altLang="en-US" dirty="0" smtClean="0"/>
              <a:t>～</a:t>
            </a:r>
            <a:r>
              <a:rPr kumimoji="1" lang="en-US" altLang="ja-JP" dirty="0" smtClean="0"/>
              <a:t> 0.002</a:t>
            </a:r>
            <a:endParaRPr kumimoji="1" lang="ja-JP" altLang="en-US" dirty="0"/>
          </a:p>
        </p:txBody>
      </p:sp>
      <p:sp>
        <p:nvSpPr>
          <p:cNvPr id="11" name="テキスト ボックス 10"/>
          <p:cNvSpPr txBox="1"/>
          <p:nvPr/>
        </p:nvSpPr>
        <p:spPr>
          <a:xfrm>
            <a:off x="7380312" y="1907540"/>
            <a:ext cx="1255472" cy="369332"/>
          </a:xfrm>
          <a:prstGeom prst="rect">
            <a:avLst/>
          </a:prstGeom>
          <a:noFill/>
        </p:spPr>
        <p:txBody>
          <a:bodyPr wrap="none" rtlCol="0">
            <a:spAutoFit/>
          </a:bodyPr>
          <a:lstStyle/>
          <a:p>
            <a:r>
              <a:rPr kumimoji="1" lang="en-US" altLang="ja-JP" i="1" dirty="0" smtClean="0"/>
              <a:t>S</a:t>
            </a:r>
            <a:r>
              <a:rPr kumimoji="1" lang="en-US" altLang="ja-JP" baseline="-25000" dirty="0" smtClean="0"/>
              <a:t>10</a:t>
            </a:r>
            <a:r>
              <a:rPr kumimoji="1" lang="ja-JP" altLang="en-US" dirty="0" smtClean="0"/>
              <a:t>～</a:t>
            </a:r>
            <a:r>
              <a:rPr kumimoji="1" lang="en-US" altLang="ja-JP" dirty="0" smtClean="0"/>
              <a:t> 0.009</a:t>
            </a:r>
            <a:endParaRPr kumimoji="1" lang="ja-JP" altLang="en-US" dirty="0"/>
          </a:p>
        </p:txBody>
      </p:sp>
      <p:cxnSp>
        <p:nvCxnSpPr>
          <p:cNvPr id="12" name="直線コネクタ 11"/>
          <p:cNvCxnSpPr/>
          <p:nvPr/>
        </p:nvCxnSpPr>
        <p:spPr>
          <a:xfrm>
            <a:off x="6876256" y="620688"/>
            <a:ext cx="0" cy="2664296"/>
          </a:xfrm>
          <a:prstGeom prst="line">
            <a:avLst/>
          </a:prstGeom>
        </p:spPr>
        <p:style>
          <a:lnRef idx="1">
            <a:schemeClr val="accent1"/>
          </a:lnRef>
          <a:fillRef idx="0">
            <a:schemeClr val="accent1"/>
          </a:fillRef>
          <a:effectRef idx="0">
            <a:schemeClr val="accent1"/>
          </a:effectRef>
          <a:fontRef idx="minor">
            <a:schemeClr val="tx1"/>
          </a:fontRef>
        </p:style>
      </p:cxnSp>
      <p:sp>
        <p:nvSpPr>
          <p:cNvPr id="5" name="テキスト ボックス 4"/>
          <p:cNvSpPr txBox="1"/>
          <p:nvPr/>
        </p:nvSpPr>
        <p:spPr>
          <a:xfrm>
            <a:off x="395536" y="229663"/>
            <a:ext cx="7624588" cy="400110"/>
          </a:xfrm>
          <a:prstGeom prst="rect">
            <a:avLst/>
          </a:prstGeom>
          <a:noFill/>
        </p:spPr>
        <p:txBody>
          <a:bodyPr wrap="none" rtlCol="0">
            <a:spAutoFit/>
          </a:bodyPr>
          <a:lstStyle/>
          <a:p>
            <a:r>
              <a:rPr kumimoji="1" lang="en-US" altLang="ja-JP" sz="2000" dirty="0" smtClean="0">
                <a:solidFill>
                  <a:srgbClr val="FF0000"/>
                </a:solidFill>
              </a:rPr>
              <a:t>BPY[Ni(</a:t>
            </a:r>
            <a:r>
              <a:rPr kumimoji="1" lang="en-US" altLang="ja-JP" sz="2000" dirty="0" err="1" smtClean="0">
                <a:solidFill>
                  <a:srgbClr val="FF0000"/>
                </a:solidFill>
              </a:rPr>
              <a:t>dmit</a:t>
            </a:r>
            <a:r>
              <a:rPr kumimoji="1" lang="en-US" altLang="ja-JP" sz="2000" dirty="0" smtClean="0">
                <a:solidFill>
                  <a:srgbClr val="FF0000"/>
                </a:solidFill>
              </a:rPr>
              <a:t>)</a:t>
            </a:r>
            <a:r>
              <a:rPr kumimoji="1" lang="en-US" altLang="ja-JP" sz="2000" baseline="-25000" dirty="0" smtClean="0">
                <a:solidFill>
                  <a:srgbClr val="FF0000"/>
                </a:solidFill>
              </a:rPr>
              <a:t>2</a:t>
            </a:r>
            <a:r>
              <a:rPr kumimoji="1" lang="en-US" altLang="ja-JP" sz="2000" dirty="0" smtClean="0">
                <a:solidFill>
                  <a:srgbClr val="FF0000"/>
                </a:solidFill>
              </a:rPr>
              <a:t>]</a:t>
            </a:r>
            <a:r>
              <a:rPr kumimoji="1" lang="en-US" altLang="ja-JP" sz="2000" baseline="-25000" dirty="0" smtClean="0">
                <a:solidFill>
                  <a:srgbClr val="FF0000"/>
                </a:solidFill>
              </a:rPr>
              <a:t>2</a:t>
            </a:r>
            <a:r>
              <a:rPr kumimoji="1" lang="en-US" altLang="ja-JP" sz="2000" dirty="0" smtClean="0">
                <a:solidFill>
                  <a:srgbClr val="FF0000"/>
                </a:solidFill>
              </a:rPr>
              <a:t> Intermolecular Interactions </a:t>
            </a:r>
            <a:r>
              <a:rPr kumimoji="1" lang="ja-JP" altLang="en-US" sz="2000" dirty="0" smtClean="0">
                <a:solidFill>
                  <a:srgbClr val="FF0000"/>
                </a:solidFill>
              </a:rPr>
              <a:t>（</a:t>
            </a:r>
            <a:r>
              <a:rPr kumimoji="1" lang="en-US" altLang="ja-JP" sz="2000" dirty="0" smtClean="0">
                <a:solidFill>
                  <a:srgbClr val="FF0000"/>
                </a:solidFill>
              </a:rPr>
              <a:t>Extended </a:t>
            </a:r>
            <a:r>
              <a:rPr kumimoji="1" lang="en-US" altLang="ja-JP" sz="2000" dirty="0" err="1" smtClean="0">
                <a:solidFill>
                  <a:srgbClr val="FF0000"/>
                </a:solidFill>
              </a:rPr>
              <a:t>Hückel</a:t>
            </a:r>
            <a:r>
              <a:rPr kumimoji="1" lang="en-US" altLang="ja-JP" sz="2000" dirty="0" smtClean="0">
                <a:solidFill>
                  <a:srgbClr val="FF0000"/>
                </a:solidFill>
              </a:rPr>
              <a:t> Method</a:t>
            </a:r>
            <a:r>
              <a:rPr kumimoji="1" lang="ja-JP" altLang="en-US" sz="2000" dirty="0" smtClean="0">
                <a:solidFill>
                  <a:srgbClr val="FF0000"/>
                </a:solidFill>
              </a:rPr>
              <a:t>）</a:t>
            </a:r>
            <a:endParaRPr kumimoji="1" lang="ja-JP" altLang="en-US" sz="2000" dirty="0">
              <a:solidFill>
                <a:srgbClr val="FF0000"/>
              </a:solidFill>
            </a:endParaRPr>
          </a:p>
        </p:txBody>
      </p:sp>
      <p:sp>
        <p:nvSpPr>
          <p:cNvPr id="13" name="角丸四角形 12"/>
          <p:cNvSpPr/>
          <p:nvPr/>
        </p:nvSpPr>
        <p:spPr>
          <a:xfrm>
            <a:off x="5306976" y="1196753"/>
            <a:ext cx="1379451" cy="36933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角丸四角形 14"/>
          <p:cNvSpPr/>
          <p:nvPr/>
        </p:nvSpPr>
        <p:spPr>
          <a:xfrm>
            <a:off x="7318322" y="1918233"/>
            <a:ext cx="1379451" cy="35864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xmlns="" val="227518636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9" name="グループ化 28"/>
          <p:cNvGrpSpPr>
            <a:grpSpLocks/>
          </p:cNvGrpSpPr>
          <p:nvPr/>
        </p:nvGrpSpPr>
        <p:grpSpPr bwMode="auto">
          <a:xfrm>
            <a:off x="6489278" y="2564904"/>
            <a:ext cx="1035050" cy="2232075"/>
            <a:chOff x="4697266" y="-27262"/>
            <a:chExt cx="1035860" cy="2232126"/>
          </a:xfrm>
        </p:grpSpPr>
        <p:cxnSp>
          <p:nvCxnSpPr>
            <p:cNvPr id="4" name="直線矢印コネクタ 3"/>
            <p:cNvCxnSpPr/>
            <p:nvPr/>
          </p:nvCxnSpPr>
          <p:spPr>
            <a:xfrm>
              <a:off x="4724274" y="-27262"/>
              <a:ext cx="0" cy="2232126"/>
            </a:xfrm>
            <a:prstGeom prst="straightConnector1">
              <a:avLst/>
            </a:prstGeom>
            <a:ln>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266" name="テキスト ボックス 4"/>
            <p:cNvSpPr txBox="1">
              <a:spLocks noChangeArrowheads="1"/>
            </p:cNvSpPr>
            <p:nvPr/>
          </p:nvSpPr>
          <p:spPr bwMode="auto">
            <a:xfrm>
              <a:off x="4697266" y="764844"/>
              <a:ext cx="103586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en-US" altLang="ja-JP" dirty="0">
                  <a:solidFill>
                    <a:srgbClr val="FF0000"/>
                  </a:solidFill>
                </a:rPr>
                <a:t>3 </a:t>
              </a:r>
              <a:r>
                <a:rPr lang="en-US" altLang="ja-JP" dirty="0" err="1">
                  <a:solidFill>
                    <a:srgbClr val="FF0000"/>
                  </a:solidFill>
                </a:rPr>
                <a:t>eV</a:t>
              </a:r>
              <a:endParaRPr lang="en-US" altLang="ja-JP" dirty="0">
                <a:solidFill>
                  <a:srgbClr val="FF0000"/>
                </a:solidFill>
              </a:endParaRPr>
            </a:p>
            <a:p>
              <a:pPr algn="ctr" eaLnBrk="1" hangingPunct="1"/>
              <a:r>
                <a:rPr lang="en-US" altLang="ja-JP" dirty="0">
                  <a:solidFill>
                    <a:srgbClr val="FF0000"/>
                  </a:solidFill>
                </a:rPr>
                <a:t>(400 nm)</a:t>
              </a:r>
              <a:endParaRPr lang="ja-JP" altLang="en-US" dirty="0">
                <a:solidFill>
                  <a:srgbClr val="FF0000"/>
                </a:solidFill>
              </a:endParaRPr>
            </a:p>
          </p:txBody>
        </p:sp>
      </p:grpSp>
      <p:sp>
        <p:nvSpPr>
          <p:cNvPr id="9227" name="テキスト ボックス 19"/>
          <p:cNvSpPr txBox="1">
            <a:spLocks noChangeArrowheads="1"/>
          </p:cNvSpPr>
          <p:nvPr/>
        </p:nvSpPr>
        <p:spPr bwMode="auto">
          <a:xfrm>
            <a:off x="380608" y="222378"/>
            <a:ext cx="6733125"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2000" b="1" dirty="0">
                <a:solidFill>
                  <a:srgbClr val="0000FF"/>
                </a:solidFill>
              </a:rPr>
              <a:t>BPY[Ni(</a:t>
            </a:r>
            <a:r>
              <a:rPr lang="en-US" altLang="ja-JP" sz="2000" b="1" dirty="0" err="1">
                <a:solidFill>
                  <a:srgbClr val="0000FF"/>
                </a:solidFill>
              </a:rPr>
              <a:t>dmit</a:t>
            </a:r>
            <a:r>
              <a:rPr lang="en-US" altLang="ja-JP" sz="2000" b="1" dirty="0">
                <a:solidFill>
                  <a:srgbClr val="0000FF"/>
                </a:solidFill>
              </a:rPr>
              <a:t>)</a:t>
            </a:r>
            <a:r>
              <a:rPr lang="en-US" altLang="ja-JP" sz="2000" b="1" baseline="-25000" dirty="0">
                <a:solidFill>
                  <a:srgbClr val="0000FF"/>
                </a:solidFill>
              </a:rPr>
              <a:t>2</a:t>
            </a:r>
            <a:r>
              <a:rPr lang="en-US" altLang="ja-JP" sz="2000" b="1" dirty="0">
                <a:solidFill>
                  <a:srgbClr val="0000FF"/>
                </a:solidFill>
              </a:rPr>
              <a:t>]</a:t>
            </a:r>
            <a:r>
              <a:rPr lang="en-US" altLang="ja-JP" sz="2000" b="1" baseline="-25000" dirty="0">
                <a:solidFill>
                  <a:srgbClr val="0000FF"/>
                </a:solidFill>
              </a:rPr>
              <a:t>2</a:t>
            </a:r>
            <a:r>
              <a:rPr lang="en-US" altLang="ja-JP" sz="2000" b="1" dirty="0">
                <a:solidFill>
                  <a:srgbClr val="0000FF"/>
                </a:solidFill>
              </a:rPr>
              <a:t> </a:t>
            </a:r>
            <a:r>
              <a:rPr lang="en-US" altLang="ja-JP" sz="2000" b="1" dirty="0" smtClean="0">
                <a:solidFill>
                  <a:srgbClr val="0000FF"/>
                </a:solidFill>
              </a:rPr>
              <a:t>Band Calculation</a:t>
            </a:r>
            <a:r>
              <a:rPr lang="ja-JP" altLang="en-US" sz="2000" b="1" dirty="0" smtClean="0">
                <a:solidFill>
                  <a:srgbClr val="0000FF"/>
                </a:solidFill>
              </a:rPr>
              <a:t>（</a:t>
            </a:r>
            <a:r>
              <a:rPr lang="en-US" altLang="ja-JP" sz="2000" b="1" dirty="0" smtClean="0">
                <a:solidFill>
                  <a:srgbClr val="0000FF"/>
                </a:solidFill>
              </a:rPr>
              <a:t> Extended </a:t>
            </a:r>
            <a:r>
              <a:rPr lang="en-US" altLang="ja-JP" sz="2000" b="1" dirty="0" err="1">
                <a:solidFill>
                  <a:srgbClr val="0000FF"/>
                </a:solidFill>
              </a:rPr>
              <a:t>Hückel</a:t>
            </a:r>
            <a:r>
              <a:rPr lang="en-US" altLang="ja-JP" sz="2000" b="1" dirty="0">
                <a:solidFill>
                  <a:srgbClr val="0000FF"/>
                </a:solidFill>
              </a:rPr>
              <a:t> </a:t>
            </a:r>
            <a:r>
              <a:rPr lang="en-US" altLang="ja-JP" sz="2000" b="1" dirty="0" smtClean="0">
                <a:solidFill>
                  <a:srgbClr val="0000FF"/>
                </a:solidFill>
              </a:rPr>
              <a:t>Method </a:t>
            </a:r>
            <a:r>
              <a:rPr lang="ja-JP" altLang="en-US" sz="2000" b="1" dirty="0" smtClean="0">
                <a:solidFill>
                  <a:srgbClr val="0000FF"/>
                </a:solidFill>
              </a:rPr>
              <a:t>）</a:t>
            </a:r>
            <a:endParaRPr lang="ja-JP" altLang="en-US" sz="2000" b="1" dirty="0">
              <a:solidFill>
                <a:srgbClr val="0000FF"/>
              </a:solidFill>
            </a:endParaRPr>
          </a:p>
        </p:txBody>
      </p:sp>
      <p:sp>
        <p:nvSpPr>
          <p:cNvPr id="64" name="テキスト ボックス 41"/>
          <p:cNvSpPr txBox="1">
            <a:spLocks noChangeArrowheads="1"/>
          </p:cNvSpPr>
          <p:nvPr/>
        </p:nvSpPr>
        <p:spPr bwMode="auto">
          <a:xfrm>
            <a:off x="6660232" y="6309320"/>
            <a:ext cx="196419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i="1" dirty="0" smtClean="0">
                <a:solidFill>
                  <a:srgbClr val="FF0000"/>
                </a:solidFill>
              </a:rPr>
              <a:t>JACS</a:t>
            </a:r>
            <a:r>
              <a:rPr lang="en-US" altLang="ja-JP" dirty="0">
                <a:solidFill>
                  <a:srgbClr val="FF0000"/>
                </a:solidFill>
              </a:rPr>
              <a:t>, </a:t>
            </a:r>
            <a:r>
              <a:rPr lang="en-US" altLang="ja-JP" dirty="0" smtClean="0">
                <a:solidFill>
                  <a:srgbClr val="FF0000"/>
                </a:solidFill>
              </a:rPr>
              <a:t>18656 (2012)</a:t>
            </a:r>
            <a:endParaRPr lang="ja-JP" altLang="en-US" dirty="0">
              <a:solidFill>
                <a:srgbClr val="FF0000"/>
              </a:solidFill>
            </a:endParaRPr>
          </a:p>
        </p:txBody>
      </p:sp>
      <p:pic>
        <p:nvPicPr>
          <p:cNvPr id="276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95422" y="1700808"/>
            <a:ext cx="5516565" cy="42484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220" name="テキスト ボックス 5"/>
          <p:cNvSpPr txBox="1">
            <a:spLocks noChangeArrowheads="1"/>
          </p:cNvSpPr>
          <p:nvPr/>
        </p:nvSpPr>
        <p:spPr bwMode="auto">
          <a:xfrm>
            <a:off x="2051720" y="630258"/>
            <a:ext cx="3226524" cy="1477328"/>
          </a:xfrm>
          <a:prstGeom prst="rect">
            <a:avLst/>
          </a:prstGeom>
          <a:solidFill>
            <a:schemeClr val="bg1"/>
          </a:solidFill>
          <a:ln>
            <a:noFill/>
          </a:ln>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lnSpc>
                <a:spcPct val="150000"/>
              </a:lnSpc>
            </a:pPr>
            <a:r>
              <a:rPr lang="en-US" altLang="ja-JP" sz="2000" b="1" dirty="0" smtClean="0">
                <a:solidFill>
                  <a:srgbClr val="FF0000"/>
                </a:solidFill>
              </a:rPr>
              <a:t>Red</a:t>
            </a:r>
            <a:r>
              <a:rPr lang="ja-JP" altLang="en-US" sz="2000" b="1" dirty="0" smtClean="0">
                <a:solidFill>
                  <a:srgbClr val="FF0000"/>
                </a:solidFill>
              </a:rPr>
              <a:t>：（</a:t>
            </a:r>
            <a:r>
              <a:rPr lang="en-US" altLang="ja-JP" sz="2000" b="1" dirty="0" smtClean="0">
                <a:solidFill>
                  <a:srgbClr val="FF0000"/>
                </a:solidFill>
              </a:rPr>
              <a:t>e.g.</a:t>
            </a:r>
            <a:r>
              <a:rPr lang="ja-JP" altLang="en-US" sz="2000" b="1" dirty="0" smtClean="0">
                <a:solidFill>
                  <a:srgbClr val="FF0000"/>
                </a:solidFill>
              </a:rPr>
              <a:t>）～</a:t>
            </a:r>
            <a:r>
              <a:rPr lang="en-US" altLang="ja-JP" sz="2000" b="1" dirty="0" smtClean="0">
                <a:solidFill>
                  <a:srgbClr val="FF0000"/>
                </a:solidFill>
              </a:rPr>
              <a:t>37%</a:t>
            </a:r>
            <a:r>
              <a:rPr lang="ja-JP" altLang="en-US" sz="2000" b="1" dirty="0" smtClean="0">
                <a:solidFill>
                  <a:srgbClr val="FF0000"/>
                </a:solidFill>
              </a:rPr>
              <a:t>　</a:t>
            </a:r>
            <a:r>
              <a:rPr lang="en-US" altLang="ja-JP" sz="2000" b="1" dirty="0" smtClean="0">
                <a:solidFill>
                  <a:srgbClr val="FF0000"/>
                </a:solidFill>
              </a:rPr>
              <a:t>Ni(</a:t>
            </a:r>
            <a:r>
              <a:rPr lang="en-US" altLang="ja-JP" sz="2000" b="1" dirty="0" err="1" smtClean="0">
                <a:solidFill>
                  <a:srgbClr val="FF0000"/>
                </a:solidFill>
              </a:rPr>
              <a:t>dmit</a:t>
            </a:r>
            <a:r>
              <a:rPr lang="en-US" altLang="ja-JP" sz="2000" b="1" dirty="0" smtClean="0">
                <a:solidFill>
                  <a:srgbClr val="FF0000"/>
                </a:solidFill>
              </a:rPr>
              <a:t>)</a:t>
            </a:r>
            <a:r>
              <a:rPr lang="en-US" altLang="ja-JP" sz="2000" b="1" baseline="-25000" dirty="0" smtClean="0">
                <a:solidFill>
                  <a:srgbClr val="FF0000"/>
                </a:solidFill>
              </a:rPr>
              <a:t>2</a:t>
            </a:r>
            <a:endParaRPr lang="en-US" altLang="ja-JP" sz="2000" b="1" dirty="0" smtClean="0">
              <a:solidFill>
                <a:srgbClr val="FF0000"/>
              </a:solidFill>
            </a:endParaRPr>
          </a:p>
          <a:p>
            <a:pPr eaLnBrk="1" hangingPunct="1">
              <a:lnSpc>
                <a:spcPct val="150000"/>
              </a:lnSpc>
            </a:pPr>
            <a:r>
              <a:rPr lang="en-US" altLang="ja-JP" sz="2000" b="1" dirty="0" smtClean="0">
                <a:solidFill>
                  <a:srgbClr val="00B050"/>
                </a:solidFill>
              </a:rPr>
              <a:t>Green</a:t>
            </a:r>
            <a:r>
              <a:rPr lang="ja-JP" altLang="en-US" sz="2000" b="1" dirty="0" smtClean="0">
                <a:solidFill>
                  <a:srgbClr val="00B050"/>
                </a:solidFill>
              </a:rPr>
              <a:t>：～</a:t>
            </a:r>
            <a:r>
              <a:rPr lang="en-US" altLang="ja-JP" sz="2000" b="1" dirty="0" smtClean="0">
                <a:solidFill>
                  <a:srgbClr val="00B050"/>
                </a:solidFill>
              </a:rPr>
              <a:t>100% </a:t>
            </a:r>
            <a:r>
              <a:rPr lang="ja-JP" altLang="en-US" sz="2000" b="1" dirty="0" smtClean="0">
                <a:solidFill>
                  <a:srgbClr val="00B050"/>
                </a:solidFill>
              </a:rPr>
              <a:t> </a:t>
            </a:r>
            <a:r>
              <a:rPr lang="en-US" altLang="ja-JP" sz="2000" b="1" dirty="0" smtClean="0">
                <a:solidFill>
                  <a:srgbClr val="00B050"/>
                </a:solidFill>
              </a:rPr>
              <a:t>BPY</a:t>
            </a:r>
          </a:p>
          <a:p>
            <a:pPr eaLnBrk="1" hangingPunct="1">
              <a:lnSpc>
                <a:spcPct val="150000"/>
              </a:lnSpc>
            </a:pPr>
            <a:r>
              <a:rPr lang="en-US" altLang="ja-JP" sz="2000" b="1" dirty="0" smtClean="0"/>
              <a:t>Black</a:t>
            </a:r>
            <a:r>
              <a:rPr lang="ja-JP" altLang="en-US" sz="2000" b="1" dirty="0" smtClean="0"/>
              <a:t>：～</a:t>
            </a:r>
            <a:r>
              <a:rPr lang="en-US" altLang="ja-JP" sz="2000" b="1" dirty="0" smtClean="0"/>
              <a:t>100% </a:t>
            </a:r>
            <a:r>
              <a:rPr lang="ja-JP" altLang="en-US" sz="2000" b="1" dirty="0" smtClean="0"/>
              <a:t> </a:t>
            </a:r>
            <a:r>
              <a:rPr lang="en-US" altLang="ja-JP" sz="2000" b="1" dirty="0" smtClean="0"/>
              <a:t>Ni(</a:t>
            </a:r>
            <a:r>
              <a:rPr lang="en-US" altLang="ja-JP" sz="2000" b="1" dirty="0" err="1" smtClean="0"/>
              <a:t>dmit</a:t>
            </a:r>
            <a:r>
              <a:rPr lang="en-US" altLang="ja-JP" sz="2000" b="1" dirty="0" smtClean="0"/>
              <a:t>)</a:t>
            </a:r>
            <a:r>
              <a:rPr lang="en-US" altLang="ja-JP" sz="2000" b="1" baseline="-25000" dirty="0" smtClean="0"/>
              <a:t>2</a:t>
            </a:r>
            <a:r>
              <a:rPr lang="en-US" altLang="ja-JP" sz="2000" b="1" dirty="0" smtClean="0"/>
              <a:t> </a:t>
            </a:r>
            <a:endParaRPr lang="ja-JP" altLang="en-US" sz="2000" b="1" dirty="0"/>
          </a:p>
        </p:txBody>
      </p:sp>
      <p:sp>
        <p:nvSpPr>
          <p:cNvPr id="11" name="テキスト ボックス 10"/>
          <p:cNvSpPr txBox="1"/>
          <p:nvPr/>
        </p:nvSpPr>
        <p:spPr>
          <a:xfrm>
            <a:off x="6635172" y="4653136"/>
            <a:ext cx="1351267" cy="369332"/>
          </a:xfrm>
          <a:prstGeom prst="rect">
            <a:avLst/>
          </a:prstGeom>
          <a:noFill/>
        </p:spPr>
        <p:txBody>
          <a:bodyPr wrap="none" rtlCol="0">
            <a:spAutoFit/>
          </a:bodyPr>
          <a:lstStyle/>
          <a:p>
            <a:r>
              <a:rPr kumimoji="1" lang="en-US" altLang="ja-JP" dirty="0" smtClean="0">
                <a:solidFill>
                  <a:srgbClr val="FF0000"/>
                </a:solidFill>
              </a:rPr>
              <a:t>(Fermi level)</a:t>
            </a:r>
            <a:endParaRPr kumimoji="1" lang="ja-JP" altLang="en-US" dirty="0">
              <a:solidFill>
                <a:srgbClr val="FF0000"/>
              </a:solidFill>
            </a:endParaRPr>
          </a:p>
        </p:txBody>
      </p:sp>
      <p:sp>
        <p:nvSpPr>
          <p:cNvPr id="2" name="四角形吹き出し 1"/>
          <p:cNvSpPr/>
          <p:nvPr/>
        </p:nvSpPr>
        <p:spPr>
          <a:xfrm>
            <a:off x="5195977" y="1556792"/>
            <a:ext cx="3835512" cy="400110"/>
          </a:xfrm>
          <a:prstGeom prst="wedgeRectCallout">
            <a:avLst>
              <a:gd name="adj1" fmla="val -39772"/>
              <a:gd name="adj2" fmla="val 194923"/>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p:nvSpPr>
        <p:spPr>
          <a:xfrm>
            <a:off x="5195977" y="1556792"/>
            <a:ext cx="3835512" cy="400110"/>
          </a:xfrm>
          <a:prstGeom prst="rect">
            <a:avLst/>
          </a:prstGeom>
          <a:solidFill>
            <a:srgbClr val="FF0000"/>
          </a:solidFill>
        </p:spPr>
        <p:txBody>
          <a:bodyPr wrap="square" rtlCol="0">
            <a:spAutoFit/>
          </a:bodyPr>
          <a:lstStyle/>
          <a:p>
            <a:r>
              <a:rPr kumimoji="1" lang="en-US" altLang="ja-JP" sz="2000" dirty="0" smtClean="0">
                <a:solidFill>
                  <a:schemeClr val="bg1"/>
                </a:solidFill>
              </a:rPr>
              <a:t>Feat. 1) Anion-</a:t>
            </a:r>
            <a:r>
              <a:rPr kumimoji="1" lang="en-US" altLang="ja-JP" sz="2000" dirty="0" err="1" smtClean="0">
                <a:solidFill>
                  <a:schemeClr val="bg1"/>
                </a:solidFill>
              </a:rPr>
              <a:t>Cation</a:t>
            </a:r>
            <a:r>
              <a:rPr kumimoji="1" lang="en-US" altLang="ja-JP" sz="2000" dirty="0" smtClean="0">
                <a:solidFill>
                  <a:schemeClr val="bg1"/>
                </a:solidFill>
              </a:rPr>
              <a:t> Mixed Bands</a:t>
            </a:r>
            <a:endParaRPr kumimoji="1" lang="ja-JP" altLang="en-US" sz="2000" dirty="0">
              <a:solidFill>
                <a:schemeClr val="bg1"/>
              </a:solidFill>
            </a:endParaRPr>
          </a:p>
        </p:txBody>
      </p:sp>
    </p:spTree>
    <p:extLst>
      <p:ext uri="{BB962C8B-B14F-4D97-AF65-F5344CB8AC3E}">
        <p14:creationId xmlns:p14="http://schemas.microsoft.com/office/powerpoint/2010/main" xmlns="" val="110885173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円/楕円 2"/>
          <p:cNvSpPr/>
          <p:nvPr/>
        </p:nvSpPr>
        <p:spPr>
          <a:xfrm rot="5400000">
            <a:off x="4350757" y="4788335"/>
            <a:ext cx="432048" cy="730518"/>
          </a:xfrm>
          <a:prstGeom prst="ellipse">
            <a:avLst/>
          </a:prstGeom>
          <a:solidFill>
            <a:srgbClr val="FFFF00">
              <a:alpha val="28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p:nvSpPr>
        <p:spPr>
          <a:xfrm rot="10800000">
            <a:off x="1168465" y="4106238"/>
            <a:ext cx="432048" cy="730518"/>
          </a:xfrm>
          <a:prstGeom prst="ellipse">
            <a:avLst/>
          </a:prstGeom>
          <a:solidFill>
            <a:srgbClr val="FFFF00">
              <a:alpha val="28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395536" y="229663"/>
            <a:ext cx="8292142" cy="461665"/>
          </a:xfrm>
          <a:prstGeom prst="rect">
            <a:avLst/>
          </a:prstGeom>
          <a:noFill/>
        </p:spPr>
        <p:txBody>
          <a:bodyPr wrap="none" rtlCol="0">
            <a:spAutoFit/>
          </a:bodyPr>
          <a:lstStyle/>
          <a:p>
            <a:r>
              <a:rPr kumimoji="1" lang="en-US" altLang="ja-JP" sz="2400" dirty="0" smtClean="0">
                <a:solidFill>
                  <a:srgbClr val="FF0000"/>
                </a:solidFill>
              </a:rPr>
              <a:t>BPY[Ni(</a:t>
            </a:r>
            <a:r>
              <a:rPr kumimoji="1" lang="en-US" altLang="ja-JP" sz="2400" dirty="0" err="1" smtClean="0">
                <a:solidFill>
                  <a:srgbClr val="FF0000"/>
                </a:solidFill>
              </a:rPr>
              <a:t>dmit</a:t>
            </a:r>
            <a:r>
              <a:rPr kumimoji="1" lang="en-US" altLang="ja-JP" sz="2400" dirty="0" smtClean="0">
                <a:solidFill>
                  <a:srgbClr val="FF0000"/>
                </a:solidFill>
              </a:rPr>
              <a:t>)</a:t>
            </a:r>
            <a:r>
              <a:rPr kumimoji="1" lang="en-US" altLang="ja-JP" sz="2400" baseline="-25000" dirty="0" smtClean="0">
                <a:solidFill>
                  <a:srgbClr val="FF0000"/>
                </a:solidFill>
              </a:rPr>
              <a:t>2</a:t>
            </a:r>
            <a:r>
              <a:rPr kumimoji="1" lang="en-US" altLang="ja-JP" sz="2400" dirty="0" smtClean="0">
                <a:solidFill>
                  <a:srgbClr val="FF0000"/>
                </a:solidFill>
              </a:rPr>
              <a:t>]</a:t>
            </a:r>
            <a:r>
              <a:rPr kumimoji="1" lang="en-US" altLang="ja-JP" sz="2400" baseline="-25000" dirty="0" smtClean="0">
                <a:solidFill>
                  <a:srgbClr val="FF0000"/>
                </a:solidFill>
              </a:rPr>
              <a:t>2</a:t>
            </a:r>
            <a:r>
              <a:rPr kumimoji="1" lang="en-US" altLang="ja-JP" sz="2400" dirty="0" smtClean="0">
                <a:solidFill>
                  <a:srgbClr val="FF0000"/>
                </a:solidFill>
              </a:rPr>
              <a:t> </a:t>
            </a:r>
            <a:r>
              <a:rPr lang="en-US" altLang="ja-JP" sz="2400" dirty="0" smtClean="0">
                <a:solidFill>
                  <a:srgbClr val="FF0000"/>
                </a:solidFill>
              </a:rPr>
              <a:t>Band Structure</a:t>
            </a:r>
            <a:r>
              <a:rPr kumimoji="1" lang="ja-JP" altLang="en-US" sz="2400" dirty="0" smtClean="0">
                <a:solidFill>
                  <a:srgbClr val="FF0000"/>
                </a:solidFill>
              </a:rPr>
              <a:t>（</a:t>
            </a:r>
            <a:r>
              <a:rPr lang="en-US" altLang="ja-JP" sz="2400" dirty="0" smtClean="0">
                <a:solidFill>
                  <a:srgbClr val="FF0000"/>
                </a:solidFill>
              </a:rPr>
              <a:t> </a:t>
            </a:r>
            <a:r>
              <a:rPr lang="en-US" altLang="ja-JP" sz="2400" dirty="0">
                <a:solidFill>
                  <a:srgbClr val="FF0000"/>
                </a:solidFill>
              </a:rPr>
              <a:t>Calc. Extended </a:t>
            </a:r>
            <a:r>
              <a:rPr lang="en-US" altLang="ja-JP" sz="2400" dirty="0" err="1">
                <a:solidFill>
                  <a:srgbClr val="FF0000"/>
                </a:solidFill>
              </a:rPr>
              <a:t>Hückel</a:t>
            </a:r>
            <a:r>
              <a:rPr lang="en-US" altLang="ja-JP" sz="2400" dirty="0">
                <a:solidFill>
                  <a:srgbClr val="FF0000"/>
                </a:solidFill>
              </a:rPr>
              <a:t> Method </a:t>
            </a:r>
            <a:r>
              <a:rPr kumimoji="1" lang="ja-JP" altLang="en-US" sz="2400" dirty="0" smtClean="0">
                <a:solidFill>
                  <a:srgbClr val="FF0000"/>
                </a:solidFill>
              </a:rPr>
              <a:t>）</a:t>
            </a:r>
            <a:endParaRPr kumimoji="1" lang="ja-JP" altLang="en-US" sz="2400" dirty="0">
              <a:solidFill>
                <a:srgbClr val="FF0000"/>
              </a:solidFill>
            </a:endParaRPr>
          </a:p>
        </p:txBody>
      </p:sp>
      <p:grpSp>
        <p:nvGrpSpPr>
          <p:cNvPr id="42" name="グループ化 41"/>
          <p:cNvGrpSpPr>
            <a:grpSpLocks noChangeAspect="1"/>
          </p:cNvGrpSpPr>
          <p:nvPr/>
        </p:nvGrpSpPr>
        <p:grpSpPr>
          <a:xfrm>
            <a:off x="566206" y="1547658"/>
            <a:ext cx="6767200" cy="3931630"/>
            <a:chOff x="2706050" y="2935288"/>
            <a:chExt cx="3383600" cy="1965815"/>
          </a:xfrm>
        </p:grpSpPr>
        <p:pic>
          <p:nvPicPr>
            <p:cNvPr id="43"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052763" y="2935288"/>
              <a:ext cx="3036887" cy="990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mc:AlternateContent xmlns:mc="http://schemas.openxmlformats.org/markup-compatibility/2006">
          <mc:Choice xmlns:a14="http://schemas.microsoft.com/office/drawing/2010/main" xmlns="" Requires="a14">
            <p:sp>
              <p:nvSpPr>
                <p:cNvPr id="44" name="正方形/長方形 43"/>
                <p:cNvSpPr/>
                <p:nvPr/>
              </p:nvSpPr>
              <p:spPr>
                <a:xfrm>
                  <a:off x="3008995" y="4173284"/>
                  <a:ext cx="1311674" cy="447847"/>
                </a:xfrm>
                <a:prstGeom prst="rect">
                  <a:avLst/>
                </a:prstGeom>
              </p:spPr>
              <p:txBody>
                <a:bodyPr wrap="none">
                  <a:spAutoFit/>
                </a:bodyPr>
                <a:lstStyle/>
                <a:p>
                  <a:pPr algn="just">
                    <a:spcAft>
                      <a:spcPts val="0"/>
                    </a:spcAft>
                  </a:pPr>
                  <a14:m>
                    <m:oMathPara xmlns:m="http://schemas.openxmlformats.org/officeDocument/2006/math">
                      <m:oMathParaPr>
                        <m:jc m:val="centerGroup"/>
                      </m:oMathParaPr>
                      <m:oMath xmlns:m="http://schemas.openxmlformats.org/officeDocument/2006/math">
                        <m:r>
                          <a:rPr lang="en-US" altLang="ja-JP" sz="2400" i="1" kern="100" smtClean="0">
                            <a:solidFill>
                              <a:srgbClr val="FF0000"/>
                            </a:solidFill>
                            <a:latin typeface="Cambria Math"/>
                            <a:ea typeface="ＭＳ 明朝"/>
                            <a:cs typeface="Times New Roman"/>
                          </a:rPr>
                          <m:t>𝛿</m:t>
                        </m:r>
                        <m:r>
                          <a:rPr lang="en-US" altLang="ja-JP" sz="2400" kern="100">
                            <a:effectLst/>
                            <a:latin typeface="Cambria Math"/>
                            <a:ea typeface="ＭＳ 明朝"/>
                            <a:cs typeface="Times New Roman"/>
                          </a:rPr>
                          <m:t>=</m:t>
                        </m:r>
                        <m:f>
                          <m:fPr>
                            <m:ctrlPr>
                              <a:rPr lang="ja-JP" altLang="ja-JP" sz="2400" i="1" kern="100">
                                <a:effectLst/>
                                <a:latin typeface="Cambria Math"/>
                                <a:ea typeface="Cambria Math"/>
                                <a:cs typeface="Times New Roman"/>
                              </a:rPr>
                            </m:ctrlPr>
                          </m:fPr>
                          <m:num>
                            <m:d>
                              <m:dPr>
                                <m:begChr m:val="|"/>
                                <m:endChr m:val="|"/>
                                <m:ctrlPr>
                                  <a:rPr lang="ja-JP" altLang="ja-JP" sz="2400" i="1" kern="100">
                                    <a:effectLst/>
                                    <a:latin typeface="Cambria Math"/>
                                    <a:ea typeface="Cambria Math"/>
                                    <a:cs typeface="Times New Roman"/>
                                  </a:rPr>
                                </m:ctrlPr>
                              </m:dPr>
                              <m:e>
                                <m:sSup>
                                  <m:sSupPr>
                                    <m:ctrlPr>
                                      <a:rPr lang="ja-JP" altLang="ja-JP" sz="2400" i="1" kern="100">
                                        <a:effectLst/>
                                        <a:latin typeface="Cambria Math"/>
                                        <a:ea typeface="Cambria Math"/>
                                        <a:cs typeface="Times New Roman"/>
                                      </a:rPr>
                                    </m:ctrlPr>
                                  </m:sSupPr>
                                  <m:e>
                                    <m:r>
                                      <a:rPr lang="en-US" altLang="ja-JP" sz="2400" i="1" kern="100">
                                        <a:effectLst/>
                                        <a:latin typeface="Cambria Math"/>
                                        <a:ea typeface="ＭＳ 明朝"/>
                                        <a:cs typeface="Times New Roman"/>
                                      </a:rPr>
                                      <m:t>𝛼</m:t>
                                    </m:r>
                                  </m:e>
                                  <m:sup>
                                    <m:r>
                                      <a:rPr lang="en-US" altLang="ja-JP" sz="2400" i="1" kern="100">
                                        <a:effectLst/>
                                        <a:latin typeface="Cambria Math"/>
                                        <a:ea typeface="ＭＳ 明朝"/>
                                        <a:cs typeface="Times New Roman"/>
                                      </a:rPr>
                                      <m:t>2</m:t>
                                    </m:r>
                                  </m:sup>
                                </m:sSup>
                                <m:r>
                                  <a:rPr lang="en-US" altLang="ja-JP" sz="2400" i="1" kern="100">
                                    <a:effectLst/>
                                    <a:latin typeface="Cambria Math"/>
                                    <a:ea typeface="ＭＳ 明朝"/>
                                    <a:cs typeface="Times New Roman"/>
                                  </a:rPr>
                                  <m:t>−</m:t>
                                </m:r>
                                <m:sSup>
                                  <m:sSupPr>
                                    <m:ctrlPr>
                                      <a:rPr lang="ja-JP" altLang="ja-JP" sz="2400" i="1" kern="100">
                                        <a:effectLst/>
                                        <a:latin typeface="Cambria Math"/>
                                        <a:ea typeface="Cambria Math"/>
                                        <a:cs typeface="Times New Roman"/>
                                      </a:rPr>
                                    </m:ctrlPr>
                                  </m:sSupPr>
                                  <m:e>
                                    <m:r>
                                      <a:rPr lang="en-US" altLang="ja-JP" sz="2400" i="1" kern="100">
                                        <a:effectLst/>
                                        <a:latin typeface="Cambria Math"/>
                                        <a:ea typeface="ＭＳ 明朝"/>
                                        <a:cs typeface="Times New Roman"/>
                                      </a:rPr>
                                      <m:t>𝛽</m:t>
                                    </m:r>
                                  </m:e>
                                  <m:sup>
                                    <m:r>
                                      <a:rPr lang="en-US" altLang="ja-JP" sz="2400" i="1" kern="100">
                                        <a:effectLst/>
                                        <a:latin typeface="Cambria Math"/>
                                        <a:ea typeface="ＭＳ 明朝"/>
                                        <a:cs typeface="Times New Roman"/>
                                      </a:rPr>
                                      <m:t>2</m:t>
                                    </m:r>
                                  </m:sup>
                                </m:sSup>
                              </m:e>
                            </m:d>
                          </m:num>
                          <m:den>
                            <m:sSup>
                              <m:sSupPr>
                                <m:ctrlPr>
                                  <a:rPr lang="ja-JP" altLang="ja-JP" sz="2400" i="1" kern="100">
                                    <a:effectLst/>
                                    <a:latin typeface="Cambria Math"/>
                                    <a:ea typeface="Cambria Math"/>
                                    <a:cs typeface="Times New Roman"/>
                                  </a:rPr>
                                </m:ctrlPr>
                              </m:sSupPr>
                              <m:e>
                                <m:r>
                                  <a:rPr lang="en-US" altLang="ja-JP" sz="2400" i="1" kern="100">
                                    <a:effectLst/>
                                    <a:latin typeface="Cambria Math"/>
                                    <a:ea typeface="ＭＳ 明朝"/>
                                    <a:cs typeface="Times New Roman"/>
                                  </a:rPr>
                                  <m:t>𝛼</m:t>
                                </m:r>
                              </m:e>
                              <m:sup>
                                <m:r>
                                  <a:rPr lang="en-US" altLang="ja-JP" sz="2400" i="1" kern="100">
                                    <a:effectLst/>
                                    <a:latin typeface="Cambria Math"/>
                                    <a:ea typeface="ＭＳ 明朝"/>
                                    <a:cs typeface="Times New Roman"/>
                                  </a:rPr>
                                  <m:t>2</m:t>
                                </m:r>
                              </m:sup>
                            </m:sSup>
                            <m:r>
                              <a:rPr lang="en-US" altLang="ja-JP" sz="2400" i="1" kern="100">
                                <a:effectLst/>
                                <a:latin typeface="Cambria Math"/>
                                <a:ea typeface="ＭＳ 明朝"/>
                                <a:cs typeface="Times New Roman"/>
                              </a:rPr>
                              <m:t>+</m:t>
                            </m:r>
                            <m:sSup>
                              <m:sSupPr>
                                <m:ctrlPr>
                                  <a:rPr lang="ja-JP" altLang="ja-JP" sz="2400" i="1" kern="100">
                                    <a:effectLst/>
                                    <a:latin typeface="Cambria Math"/>
                                    <a:ea typeface="Cambria Math"/>
                                    <a:cs typeface="Times New Roman"/>
                                  </a:rPr>
                                </m:ctrlPr>
                              </m:sSupPr>
                              <m:e>
                                <m:r>
                                  <a:rPr lang="en-US" altLang="ja-JP" sz="2400" i="1" kern="100">
                                    <a:effectLst/>
                                    <a:latin typeface="Cambria Math"/>
                                    <a:ea typeface="ＭＳ 明朝"/>
                                    <a:cs typeface="Times New Roman"/>
                                  </a:rPr>
                                  <m:t>𝛽</m:t>
                                </m:r>
                              </m:e>
                              <m:sup>
                                <m:r>
                                  <a:rPr lang="en-US" altLang="ja-JP" sz="2400" i="1" kern="100">
                                    <a:effectLst/>
                                    <a:latin typeface="Cambria Math"/>
                                    <a:ea typeface="ＭＳ 明朝"/>
                                    <a:cs typeface="Times New Roman"/>
                                  </a:rPr>
                                  <m:t>2</m:t>
                                </m:r>
                              </m:sup>
                            </m:sSup>
                          </m:den>
                        </m:f>
                        <m:r>
                          <a:rPr lang="en-US" altLang="ja-JP" sz="2400" i="1" kern="100">
                            <a:effectLst/>
                            <a:latin typeface="Cambria Math"/>
                            <a:ea typeface="ＭＳ 明朝"/>
                            <a:cs typeface="Times New Roman"/>
                          </a:rPr>
                          <m:t>×</m:t>
                        </m:r>
                        <m:r>
                          <a:rPr lang="en-US" altLang="ja-JP" sz="2400" i="1" kern="100">
                            <a:effectLst/>
                            <a:latin typeface="Cambria Math"/>
                            <a:ea typeface="ＭＳ 明朝"/>
                            <a:cs typeface="Times New Roman"/>
                          </a:rPr>
                          <m:t>𝑓</m:t>
                        </m:r>
                      </m:oMath>
                    </m:oMathPara>
                  </a14:m>
                  <a:endParaRPr lang="ja-JP" altLang="ja-JP" sz="2400" kern="100" dirty="0">
                    <a:effectLst/>
                    <a:latin typeface="Century"/>
                    <a:ea typeface="ＭＳ 明朝"/>
                    <a:cs typeface="Times New Roman"/>
                  </a:endParaRPr>
                </a:p>
              </p:txBody>
            </p:sp>
          </mc:Choice>
          <mc:Fallback>
            <p:sp>
              <p:nvSpPr>
                <p:cNvPr id="44" name="正方形/長方形 43"/>
                <p:cNvSpPr>
                  <a:spLocks noRot="1" noChangeAspect="1" noMove="1" noResize="1" noEditPoints="1" noAdjustHandles="1" noChangeArrowheads="1" noChangeShapeType="1" noTextEdit="1"/>
                </p:cNvSpPr>
                <p:nvPr/>
              </p:nvSpPr>
              <p:spPr>
                <a:xfrm>
                  <a:off x="3008995" y="4173284"/>
                  <a:ext cx="1311674" cy="447847"/>
                </a:xfrm>
                <a:prstGeom prst="rect">
                  <a:avLst/>
                </a:prstGeom>
                <a:blipFill rotWithShape="1">
                  <a:blip r:embed="rId4"/>
                  <a:stretch>
                    <a:fillRect/>
                  </a:stretch>
                </a:blipFill>
              </p:spPr>
              <p:txBody>
                <a:bodyPr/>
                <a:lstStyle/>
                <a:p>
                  <a:r>
                    <a:rPr lang="ja-JP" altLang="en-US">
                      <a:noFill/>
                    </a:rPr>
                    <a:t> </a:t>
                  </a:r>
                </a:p>
              </p:txBody>
            </p:sp>
          </mc:Fallback>
        </mc:AlternateContent>
        <p:sp>
          <p:nvSpPr>
            <p:cNvPr id="45" name="テキスト ボックス 44"/>
            <p:cNvSpPr txBox="1"/>
            <p:nvPr/>
          </p:nvSpPr>
          <p:spPr>
            <a:xfrm>
              <a:off x="2706050" y="4639493"/>
              <a:ext cx="2252380" cy="261610"/>
            </a:xfrm>
            <a:prstGeom prst="rect">
              <a:avLst/>
            </a:prstGeom>
            <a:noFill/>
          </p:spPr>
          <p:txBody>
            <a:bodyPr wrap="none" rtlCol="0">
              <a:spAutoFit/>
            </a:bodyPr>
            <a:lstStyle/>
            <a:p>
              <a:r>
                <a:rPr lang="en-US" altLang="ja-JP" sz="2800" dirty="0" smtClean="0"/>
                <a:t>[Ni(</a:t>
              </a:r>
              <a:r>
                <a:rPr lang="en-US" altLang="ja-JP" sz="2800" dirty="0" err="1" smtClean="0"/>
                <a:t>dmit</a:t>
              </a:r>
              <a:r>
                <a:rPr lang="en-US" altLang="ja-JP" sz="2800" dirty="0" smtClean="0"/>
                <a:t>)</a:t>
              </a:r>
              <a:r>
                <a:rPr lang="en-US" altLang="ja-JP" sz="2800" baseline="-25000" dirty="0" smtClean="0"/>
                <a:t>2</a:t>
              </a:r>
              <a:r>
                <a:rPr lang="en-US" altLang="ja-JP" sz="2800" dirty="0" smtClean="0"/>
                <a:t>]</a:t>
              </a:r>
              <a:r>
                <a:rPr lang="en-US" altLang="ja-JP" sz="2800" baseline="30000" dirty="0" smtClean="0"/>
                <a:t>-</a:t>
              </a:r>
              <a:r>
                <a:rPr lang="en-US" altLang="ja-JP" sz="2800" dirty="0" smtClean="0"/>
                <a:t> </a:t>
              </a:r>
              <a:r>
                <a:rPr lang="en-US" altLang="ja-JP" sz="2800" dirty="0" smtClean="0">
                  <a:latin typeface="Symbol" pitchFamily="18" charset="2"/>
                </a:rPr>
                <a:t>®</a:t>
              </a:r>
              <a:r>
                <a:rPr lang="ja-JP" altLang="en-US" sz="2800" dirty="0">
                  <a:latin typeface="Symbol" pitchFamily="18" charset="2"/>
                </a:rPr>
                <a:t> </a:t>
              </a:r>
              <a:r>
                <a:rPr lang="en-US" altLang="ja-JP" sz="2800" dirty="0"/>
                <a:t>[Ni(</a:t>
              </a:r>
              <a:r>
                <a:rPr lang="en-US" altLang="ja-JP" sz="2800" dirty="0" err="1"/>
                <a:t>dmit</a:t>
              </a:r>
              <a:r>
                <a:rPr lang="en-US" altLang="ja-JP" sz="2800" dirty="0"/>
                <a:t>)</a:t>
              </a:r>
              <a:r>
                <a:rPr lang="en-US" altLang="ja-JP" sz="2800" baseline="-25000" dirty="0"/>
                <a:t>2</a:t>
              </a:r>
              <a:r>
                <a:rPr lang="en-US" altLang="ja-JP" sz="2800" dirty="0" smtClean="0"/>
                <a:t>]</a:t>
              </a:r>
              <a:r>
                <a:rPr lang="en-US" altLang="ja-JP" sz="2800" baseline="30000" dirty="0" smtClean="0"/>
                <a:t>(1-</a:t>
              </a:r>
              <a:r>
                <a:rPr lang="en-US" altLang="ja-JP" sz="2800" baseline="30000" dirty="0" smtClean="0">
                  <a:solidFill>
                    <a:srgbClr val="FF0000"/>
                  </a:solidFill>
                  <a:latin typeface="Symbol" pitchFamily="18" charset="2"/>
                </a:rPr>
                <a:t>d</a:t>
              </a:r>
              <a:r>
                <a:rPr lang="en-US" altLang="ja-JP" sz="2800" baseline="30000" dirty="0" smtClean="0"/>
                <a:t>)-</a:t>
              </a:r>
              <a:r>
                <a:rPr lang="en-US" altLang="ja-JP" sz="2800" dirty="0" smtClean="0"/>
                <a:t> </a:t>
              </a:r>
              <a:endParaRPr kumimoji="1" lang="ja-JP" altLang="en-US" sz="2800" dirty="0">
                <a:latin typeface="Symbol" pitchFamily="18" charset="2"/>
              </a:endParaRPr>
            </a:p>
          </p:txBody>
        </p:sp>
      </p:grpSp>
      <p:sp>
        <p:nvSpPr>
          <p:cNvPr id="27" name="テキスト ボックス 26"/>
          <p:cNvSpPr txBox="1"/>
          <p:nvPr/>
        </p:nvSpPr>
        <p:spPr>
          <a:xfrm>
            <a:off x="1600513" y="908720"/>
            <a:ext cx="6491585" cy="400110"/>
          </a:xfrm>
          <a:prstGeom prst="rect">
            <a:avLst/>
          </a:prstGeom>
          <a:solidFill>
            <a:srgbClr val="FF0000"/>
          </a:solidFill>
        </p:spPr>
        <p:txBody>
          <a:bodyPr wrap="none" rtlCol="0">
            <a:spAutoFit/>
          </a:bodyPr>
          <a:lstStyle/>
          <a:p>
            <a:r>
              <a:rPr kumimoji="1" lang="en-US" altLang="ja-JP" sz="2000" dirty="0" smtClean="0">
                <a:solidFill>
                  <a:schemeClr val="bg1"/>
                </a:solidFill>
              </a:rPr>
              <a:t>Feat. 2) </a:t>
            </a:r>
            <a:r>
              <a:rPr kumimoji="1" lang="en-US" altLang="ja-JP" sz="2000" dirty="0" err="1" smtClean="0">
                <a:solidFill>
                  <a:schemeClr val="bg1"/>
                </a:solidFill>
              </a:rPr>
              <a:t>Interband</a:t>
            </a:r>
            <a:r>
              <a:rPr kumimoji="1" lang="en-US" altLang="ja-JP" sz="2000" dirty="0" smtClean="0">
                <a:solidFill>
                  <a:schemeClr val="bg1"/>
                </a:solidFill>
              </a:rPr>
              <a:t> transitions = CT between anion and </a:t>
            </a:r>
            <a:r>
              <a:rPr kumimoji="1" lang="en-US" altLang="ja-JP" sz="2000" dirty="0" err="1" smtClean="0">
                <a:solidFill>
                  <a:schemeClr val="bg1"/>
                </a:solidFill>
              </a:rPr>
              <a:t>cation</a:t>
            </a:r>
            <a:endParaRPr kumimoji="1" lang="ja-JP" altLang="en-US" sz="2000" dirty="0">
              <a:solidFill>
                <a:schemeClr val="bg1"/>
              </a:solidFill>
            </a:endParaRPr>
          </a:p>
        </p:txBody>
      </p:sp>
      <p:pic>
        <p:nvPicPr>
          <p:cNvPr id="15" name="Picture 2"/>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83568" y="764704"/>
            <a:ext cx="7416824" cy="57119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91697361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500" fill="hold"/>
                                        <p:tgtEl>
                                          <p:spTgt spid="15"/>
                                        </p:tgtEl>
                                      </p:cBhvr>
                                      <p:by x="50000" y="50000"/>
                                    </p:animScale>
                                  </p:childTnLst>
                                </p:cTn>
                              </p:par>
                              <p:par>
                                <p:cTn id="7" presetID="63" presetClass="path" presetSubtype="0" accel="50000" decel="50000" fill="hold" nodeType="withEffect">
                                  <p:stCondLst>
                                    <p:cond delay="0"/>
                                  </p:stCondLst>
                                  <p:childTnLst>
                                    <p:animMotion origin="layout" path="M 2.77778E-7 -3.33025E-6 L 0.28003 0.18594 " pathEditMode="relative" rAng="0" ptsTypes="AA">
                                      <p:cBhvr>
                                        <p:cTn id="8" dur="500" fill="hold"/>
                                        <p:tgtEl>
                                          <p:spTgt spid="15"/>
                                        </p:tgtEl>
                                        <p:attrNameLst>
                                          <p:attrName>ppt_x</p:attrName>
                                          <p:attrName>ppt_y</p:attrName>
                                        </p:attrNameLst>
                                      </p:cBhvr>
                                      <p:rCtr x="13993" y="9297"/>
                                    </p:animMotion>
                                  </p:childTnLst>
                                </p:cTn>
                              </p:par>
                              <p:par>
                                <p:cTn id="9" presetID="2" presetClass="entr" presetSubtype="4"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ppt_x"/>
                                          </p:val>
                                        </p:tav>
                                        <p:tav tm="100000">
                                          <p:val>
                                            <p:strVal val="#ppt_x"/>
                                          </p:val>
                                        </p:tav>
                                      </p:tavLst>
                                    </p:anim>
                                    <p:anim calcmode="lin" valueType="num">
                                      <p:cBhvr additive="base">
                                        <p:cTn id="1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33934" y="1361308"/>
            <a:ext cx="6989625" cy="5386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0" name="テキスト ボックス 19"/>
          <p:cNvSpPr txBox="1"/>
          <p:nvPr/>
        </p:nvSpPr>
        <p:spPr>
          <a:xfrm>
            <a:off x="395536" y="229663"/>
            <a:ext cx="8223213" cy="461665"/>
          </a:xfrm>
          <a:prstGeom prst="rect">
            <a:avLst/>
          </a:prstGeom>
          <a:noFill/>
        </p:spPr>
        <p:txBody>
          <a:bodyPr wrap="none" rtlCol="0">
            <a:spAutoFit/>
          </a:bodyPr>
          <a:lstStyle/>
          <a:p>
            <a:r>
              <a:rPr kumimoji="1" lang="en-US" altLang="ja-JP" sz="2400" dirty="0" smtClean="0">
                <a:solidFill>
                  <a:srgbClr val="FF0000"/>
                </a:solidFill>
              </a:rPr>
              <a:t>BPY[Ni(</a:t>
            </a:r>
            <a:r>
              <a:rPr kumimoji="1" lang="en-US" altLang="ja-JP" sz="2400" dirty="0" err="1" smtClean="0">
                <a:solidFill>
                  <a:srgbClr val="FF0000"/>
                </a:solidFill>
              </a:rPr>
              <a:t>dmit</a:t>
            </a:r>
            <a:r>
              <a:rPr kumimoji="1" lang="en-US" altLang="ja-JP" sz="2400" dirty="0" smtClean="0">
                <a:solidFill>
                  <a:srgbClr val="FF0000"/>
                </a:solidFill>
              </a:rPr>
              <a:t>)</a:t>
            </a:r>
            <a:r>
              <a:rPr kumimoji="1" lang="en-US" altLang="ja-JP" sz="2400" baseline="-25000" dirty="0" smtClean="0">
                <a:solidFill>
                  <a:srgbClr val="FF0000"/>
                </a:solidFill>
              </a:rPr>
              <a:t>2</a:t>
            </a:r>
            <a:r>
              <a:rPr kumimoji="1" lang="en-US" altLang="ja-JP" sz="2400" dirty="0" smtClean="0">
                <a:solidFill>
                  <a:srgbClr val="FF0000"/>
                </a:solidFill>
              </a:rPr>
              <a:t>]</a:t>
            </a:r>
            <a:r>
              <a:rPr kumimoji="1" lang="en-US" altLang="ja-JP" sz="2400" baseline="-25000" dirty="0" smtClean="0">
                <a:solidFill>
                  <a:srgbClr val="FF0000"/>
                </a:solidFill>
              </a:rPr>
              <a:t>2</a:t>
            </a:r>
            <a:r>
              <a:rPr kumimoji="1" lang="en-US" altLang="ja-JP" sz="2400" dirty="0" smtClean="0">
                <a:solidFill>
                  <a:srgbClr val="FF0000"/>
                </a:solidFill>
              </a:rPr>
              <a:t> Band Structure</a:t>
            </a:r>
            <a:r>
              <a:rPr kumimoji="1" lang="ja-JP" altLang="en-US" sz="2400" dirty="0" smtClean="0">
                <a:solidFill>
                  <a:srgbClr val="FF0000"/>
                </a:solidFill>
              </a:rPr>
              <a:t>（</a:t>
            </a:r>
            <a:r>
              <a:rPr lang="en-US" altLang="ja-JP" sz="2400" dirty="0" smtClean="0">
                <a:solidFill>
                  <a:srgbClr val="FF0000"/>
                </a:solidFill>
              </a:rPr>
              <a:t> </a:t>
            </a:r>
            <a:r>
              <a:rPr lang="en-US" altLang="ja-JP" sz="2400" dirty="0">
                <a:solidFill>
                  <a:srgbClr val="FF0000"/>
                </a:solidFill>
              </a:rPr>
              <a:t>Calc</a:t>
            </a:r>
            <a:r>
              <a:rPr lang="en-US" altLang="ja-JP" sz="2400" dirty="0" smtClean="0">
                <a:solidFill>
                  <a:srgbClr val="FF0000"/>
                </a:solidFill>
              </a:rPr>
              <a:t>. Extended </a:t>
            </a:r>
            <a:r>
              <a:rPr lang="en-US" altLang="ja-JP" sz="2400" dirty="0" err="1">
                <a:solidFill>
                  <a:srgbClr val="FF0000"/>
                </a:solidFill>
              </a:rPr>
              <a:t>Hückel</a:t>
            </a:r>
            <a:r>
              <a:rPr lang="en-US" altLang="ja-JP" sz="2400" dirty="0">
                <a:solidFill>
                  <a:srgbClr val="FF0000"/>
                </a:solidFill>
              </a:rPr>
              <a:t> Method </a:t>
            </a:r>
            <a:r>
              <a:rPr kumimoji="1" lang="ja-JP" altLang="en-US" sz="2400" dirty="0" smtClean="0">
                <a:solidFill>
                  <a:srgbClr val="FF0000"/>
                </a:solidFill>
              </a:rPr>
              <a:t>）</a:t>
            </a:r>
            <a:endParaRPr kumimoji="1" lang="ja-JP" altLang="en-US" sz="2400" dirty="0">
              <a:solidFill>
                <a:srgbClr val="FF0000"/>
              </a:solidFill>
            </a:endParaRPr>
          </a:p>
        </p:txBody>
      </p:sp>
      <p:grpSp>
        <p:nvGrpSpPr>
          <p:cNvPr id="3" name="グループ化 2"/>
          <p:cNvGrpSpPr/>
          <p:nvPr/>
        </p:nvGrpSpPr>
        <p:grpSpPr>
          <a:xfrm>
            <a:off x="4355976" y="872786"/>
            <a:ext cx="4167488" cy="707886"/>
            <a:chOff x="4860032" y="3424497"/>
            <a:chExt cx="4167488" cy="707886"/>
          </a:xfrm>
        </p:grpSpPr>
        <p:sp>
          <p:nvSpPr>
            <p:cNvPr id="6" name="テキスト ボックス 5"/>
            <p:cNvSpPr txBox="1"/>
            <p:nvPr/>
          </p:nvSpPr>
          <p:spPr>
            <a:xfrm>
              <a:off x="7212600" y="3424497"/>
              <a:ext cx="1814920" cy="707886"/>
            </a:xfrm>
            <a:prstGeom prst="rect">
              <a:avLst/>
            </a:prstGeom>
            <a:noFill/>
          </p:spPr>
          <p:txBody>
            <a:bodyPr wrap="none" rtlCol="0">
              <a:spAutoFit/>
            </a:bodyPr>
            <a:lstStyle/>
            <a:p>
              <a:r>
                <a:rPr lang="en-US" altLang="ja-JP" sz="2000" dirty="0" smtClean="0"/>
                <a:t>Black</a:t>
              </a:r>
              <a:r>
                <a:rPr lang="ja-JP" altLang="en-US" sz="2000" dirty="0" smtClean="0"/>
                <a:t>：</a:t>
              </a:r>
              <a:r>
                <a:rPr lang="en-US" altLang="ja-JP" sz="2000" dirty="0" smtClean="0"/>
                <a:t>Ni(</a:t>
              </a:r>
              <a:r>
                <a:rPr lang="en-US" altLang="ja-JP" sz="2000" dirty="0" err="1" smtClean="0"/>
                <a:t>dmit</a:t>
              </a:r>
              <a:r>
                <a:rPr lang="en-US" altLang="ja-JP" sz="2000" dirty="0" smtClean="0"/>
                <a:t>)</a:t>
              </a:r>
              <a:r>
                <a:rPr lang="en-US" altLang="ja-JP" sz="2000" baseline="-25000" dirty="0" smtClean="0"/>
                <a:t>2</a:t>
              </a:r>
              <a:endParaRPr lang="en-US" altLang="ja-JP" sz="2000" dirty="0" smtClean="0"/>
            </a:p>
            <a:p>
              <a:r>
                <a:rPr kumimoji="1" lang="en-US" altLang="ja-JP" sz="2000" dirty="0" smtClean="0">
                  <a:solidFill>
                    <a:srgbClr val="00B050"/>
                  </a:solidFill>
                </a:rPr>
                <a:t>Green</a:t>
              </a:r>
              <a:r>
                <a:rPr kumimoji="1" lang="ja-JP" altLang="en-US" sz="2000" dirty="0" smtClean="0"/>
                <a:t>：</a:t>
              </a:r>
              <a:r>
                <a:rPr kumimoji="1" lang="en-US" altLang="ja-JP" sz="2000" dirty="0" smtClean="0">
                  <a:solidFill>
                    <a:srgbClr val="00B050"/>
                  </a:solidFill>
                </a:rPr>
                <a:t>BPY</a:t>
              </a:r>
              <a:r>
                <a:rPr kumimoji="1" lang="en-US" altLang="ja-JP" sz="2000" dirty="0" smtClean="0"/>
                <a:t> </a:t>
              </a:r>
              <a:endParaRPr kumimoji="1" lang="ja-JP" altLang="en-US" sz="2000" dirty="0"/>
            </a:p>
          </p:txBody>
        </p:sp>
        <p:sp>
          <p:nvSpPr>
            <p:cNvPr id="2" name="左中かっこ 1"/>
            <p:cNvSpPr/>
            <p:nvPr/>
          </p:nvSpPr>
          <p:spPr>
            <a:xfrm>
              <a:off x="6996576" y="3514070"/>
              <a:ext cx="189735" cy="516107"/>
            </a:xfrm>
            <a:prstGeom prst="leftBrace">
              <a:avLst>
                <a:gd name="adj1" fmla="val 69582"/>
                <a:gd name="adj2" fmla="val 50000"/>
              </a:avLst>
            </a:prstGeom>
            <a:ln>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8" name="テキスト ボックス 7"/>
            <p:cNvSpPr txBox="1"/>
            <p:nvPr/>
          </p:nvSpPr>
          <p:spPr>
            <a:xfrm>
              <a:off x="4860032" y="3588838"/>
              <a:ext cx="2134239" cy="369332"/>
            </a:xfrm>
            <a:prstGeom prst="rect">
              <a:avLst/>
            </a:prstGeom>
            <a:noFill/>
          </p:spPr>
          <p:txBody>
            <a:bodyPr wrap="none" rtlCol="0">
              <a:spAutoFit/>
            </a:bodyPr>
            <a:lstStyle/>
            <a:p>
              <a:r>
                <a:rPr kumimoji="1" lang="en-US" altLang="ja-JP" dirty="0" smtClean="0">
                  <a:solidFill>
                    <a:srgbClr val="0000FF"/>
                  </a:solidFill>
                </a:rPr>
                <a:t>Primary contribution</a:t>
              </a:r>
              <a:endParaRPr kumimoji="1" lang="ja-JP" altLang="en-US" dirty="0">
                <a:solidFill>
                  <a:srgbClr val="0000FF"/>
                </a:solidFill>
              </a:endParaRPr>
            </a:p>
          </p:txBody>
        </p:sp>
      </p:grpSp>
      <p:cxnSp>
        <p:nvCxnSpPr>
          <p:cNvPr id="4" name="直線矢印コネクタ 3"/>
          <p:cNvCxnSpPr/>
          <p:nvPr/>
        </p:nvCxnSpPr>
        <p:spPr>
          <a:xfrm>
            <a:off x="4931985" y="2564904"/>
            <a:ext cx="0" cy="2808312"/>
          </a:xfrm>
          <a:prstGeom prst="straightConnector1">
            <a:avLst/>
          </a:prstGeom>
          <a:ln w="5715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 name="テキスト ボックス 4"/>
          <p:cNvSpPr txBox="1"/>
          <p:nvPr/>
        </p:nvSpPr>
        <p:spPr>
          <a:xfrm>
            <a:off x="4139952" y="3138446"/>
            <a:ext cx="1636345" cy="954107"/>
          </a:xfrm>
          <a:prstGeom prst="rect">
            <a:avLst/>
          </a:prstGeom>
          <a:solidFill>
            <a:srgbClr val="FF0000"/>
          </a:solidFill>
        </p:spPr>
        <p:txBody>
          <a:bodyPr wrap="none" rtlCol="0">
            <a:spAutoFit/>
          </a:bodyPr>
          <a:lstStyle/>
          <a:p>
            <a:r>
              <a:rPr lang="en-US" altLang="ja-JP" sz="2800" dirty="0" smtClean="0">
                <a:solidFill>
                  <a:schemeClr val="bg1"/>
                </a:solidFill>
              </a:rPr>
              <a:t>e.g.)  </a:t>
            </a:r>
            <a:r>
              <a:rPr kumimoji="1" lang="en-US" altLang="ja-JP" sz="2800" dirty="0" smtClean="0">
                <a:solidFill>
                  <a:schemeClr val="bg1"/>
                </a:solidFill>
              </a:rPr>
              <a:t>3 </a:t>
            </a:r>
            <a:r>
              <a:rPr kumimoji="1" lang="en-US" altLang="ja-JP" sz="2800" dirty="0" err="1" smtClean="0">
                <a:solidFill>
                  <a:schemeClr val="bg1"/>
                </a:solidFill>
              </a:rPr>
              <a:t>eV</a:t>
            </a:r>
            <a:endParaRPr kumimoji="1" lang="en-US" altLang="ja-JP" sz="2800" dirty="0" smtClean="0">
              <a:solidFill>
                <a:schemeClr val="bg1"/>
              </a:solidFill>
            </a:endParaRPr>
          </a:p>
          <a:p>
            <a:pPr algn="ctr"/>
            <a:r>
              <a:rPr lang="en-US" altLang="ja-JP" sz="2800" dirty="0" smtClean="0">
                <a:solidFill>
                  <a:schemeClr val="bg1"/>
                </a:solidFill>
              </a:rPr>
              <a:t>(400 nm)</a:t>
            </a:r>
            <a:endParaRPr kumimoji="1" lang="ja-JP" altLang="en-US" sz="2800" dirty="0">
              <a:solidFill>
                <a:schemeClr val="bg1"/>
              </a:solidFill>
            </a:endParaRPr>
          </a:p>
        </p:txBody>
      </p:sp>
      <p:sp>
        <p:nvSpPr>
          <p:cNvPr id="28" name="テキスト ボックス 27"/>
          <p:cNvSpPr txBox="1"/>
          <p:nvPr/>
        </p:nvSpPr>
        <p:spPr>
          <a:xfrm>
            <a:off x="253330" y="1042063"/>
            <a:ext cx="3929345" cy="400110"/>
          </a:xfrm>
          <a:prstGeom prst="rect">
            <a:avLst/>
          </a:prstGeom>
          <a:solidFill>
            <a:srgbClr val="FF0000"/>
          </a:solidFill>
        </p:spPr>
        <p:txBody>
          <a:bodyPr wrap="none" rtlCol="0">
            <a:spAutoFit/>
          </a:bodyPr>
          <a:lstStyle/>
          <a:p>
            <a:r>
              <a:rPr kumimoji="1" lang="en-US" altLang="ja-JP" sz="2000" dirty="0" smtClean="0">
                <a:solidFill>
                  <a:schemeClr val="bg1"/>
                </a:solidFill>
              </a:rPr>
              <a:t>Feat. 3) CT </a:t>
            </a:r>
            <a:r>
              <a:rPr kumimoji="1" lang="en-US" altLang="ja-JP" sz="2000" dirty="0" smtClean="0">
                <a:solidFill>
                  <a:schemeClr val="bg1"/>
                </a:solidFill>
                <a:latin typeface="Symbol" pitchFamily="18" charset="2"/>
              </a:rPr>
              <a:t>Î </a:t>
            </a:r>
            <a:r>
              <a:rPr kumimoji="1" lang="en-US" altLang="ja-JP" sz="2000" dirty="0" smtClean="0">
                <a:solidFill>
                  <a:schemeClr val="bg1"/>
                </a:solidFill>
                <a:latin typeface="+mj-lt"/>
              </a:rPr>
              <a:t>UV region (</a:t>
            </a:r>
            <a:r>
              <a:rPr kumimoji="1" lang="en-US" altLang="ja-JP" sz="2000" dirty="0" smtClean="0">
                <a:solidFill>
                  <a:schemeClr val="bg1"/>
                </a:solidFill>
                <a:latin typeface="Times New Roman" pitchFamily="18" charset="0"/>
                <a:cs typeface="Times New Roman" pitchFamily="18" charset="0"/>
              </a:rPr>
              <a:t>~</a:t>
            </a:r>
            <a:r>
              <a:rPr kumimoji="1" lang="en-US" altLang="ja-JP" sz="2000" dirty="0" smtClean="0">
                <a:solidFill>
                  <a:schemeClr val="bg1"/>
                </a:solidFill>
                <a:latin typeface="+mj-lt"/>
              </a:rPr>
              <a:t> a few </a:t>
            </a:r>
            <a:r>
              <a:rPr kumimoji="1" lang="en-US" altLang="ja-JP" sz="2000" dirty="0" err="1" smtClean="0">
                <a:solidFill>
                  <a:schemeClr val="bg1"/>
                </a:solidFill>
                <a:latin typeface="+mj-lt"/>
              </a:rPr>
              <a:t>eV</a:t>
            </a:r>
            <a:r>
              <a:rPr kumimoji="1" lang="en-US" altLang="ja-JP" sz="2000" dirty="0" smtClean="0">
                <a:solidFill>
                  <a:schemeClr val="bg1"/>
                </a:solidFill>
                <a:latin typeface="+mj-lt"/>
              </a:rPr>
              <a:t>)</a:t>
            </a:r>
            <a:endParaRPr kumimoji="1" lang="ja-JP" altLang="en-US" sz="2000" dirty="0">
              <a:solidFill>
                <a:schemeClr val="bg1"/>
              </a:solidFill>
              <a:latin typeface="+mj-lt"/>
            </a:endParaRPr>
          </a:p>
        </p:txBody>
      </p:sp>
    </p:spTree>
    <p:extLst>
      <p:ext uri="{BB962C8B-B14F-4D97-AF65-F5344CB8AC3E}">
        <p14:creationId xmlns:p14="http://schemas.microsoft.com/office/powerpoint/2010/main" xmlns="" val="36520458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 name="テキスト ボックス 19"/>
          <p:cNvSpPr txBox="1"/>
          <p:nvPr/>
        </p:nvSpPr>
        <p:spPr>
          <a:xfrm>
            <a:off x="395536" y="229663"/>
            <a:ext cx="8292142" cy="461665"/>
          </a:xfrm>
          <a:prstGeom prst="rect">
            <a:avLst/>
          </a:prstGeom>
          <a:noFill/>
        </p:spPr>
        <p:txBody>
          <a:bodyPr wrap="none" rtlCol="0">
            <a:spAutoFit/>
          </a:bodyPr>
          <a:lstStyle/>
          <a:p>
            <a:r>
              <a:rPr kumimoji="1" lang="en-US" altLang="ja-JP" sz="2400" dirty="0" smtClean="0">
                <a:solidFill>
                  <a:srgbClr val="FF0000"/>
                </a:solidFill>
              </a:rPr>
              <a:t>BPY[Ni(</a:t>
            </a:r>
            <a:r>
              <a:rPr kumimoji="1" lang="en-US" altLang="ja-JP" sz="2400" dirty="0" err="1" smtClean="0">
                <a:solidFill>
                  <a:srgbClr val="FF0000"/>
                </a:solidFill>
              </a:rPr>
              <a:t>dmit</a:t>
            </a:r>
            <a:r>
              <a:rPr kumimoji="1" lang="en-US" altLang="ja-JP" sz="2400" dirty="0" smtClean="0">
                <a:solidFill>
                  <a:srgbClr val="FF0000"/>
                </a:solidFill>
              </a:rPr>
              <a:t>)</a:t>
            </a:r>
            <a:r>
              <a:rPr kumimoji="1" lang="en-US" altLang="ja-JP" sz="2400" baseline="-25000" dirty="0" smtClean="0">
                <a:solidFill>
                  <a:srgbClr val="FF0000"/>
                </a:solidFill>
              </a:rPr>
              <a:t>2</a:t>
            </a:r>
            <a:r>
              <a:rPr kumimoji="1" lang="en-US" altLang="ja-JP" sz="2400" dirty="0" smtClean="0">
                <a:solidFill>
                  <a:srgbClr val="FF0000"/>
                </a:solidFill>
              </a:rPr>
              <a:t>]</a:t>
            </a:r>
            <a:r>
              <a:rPr kumimoji="1" lang="en-US" altLang="ja-JP" sz="2400" baseline="-25000" dirty="0" smtClean="0">
                <a:solidFill>
                  <a:srgbClr val="FF0000"/>
                </a:solidFill>
              </a:rPr>
              <a:t>2</a:t>
            </a:r>
            <a:r>
              <a:rPr kumimoji="1" lang="en-US" altLang="ja-JP" sz="2400" dirty="0" smtClean="0">
                <a:solidFill>
                  <a:srgbClr val="FF0000"/>
                </a:solidFill>
              </a:rPr>
              <a:t> Band Structure</a:t>
            </a:r>
            <a:r>
              <a:rPr kumimoji="1" lang="ja-JP" altLang="en-US" sz="2400" dirty="0" smtClean="0">
                <a:solidFill>
                  <a:srgbClr val="FF0000"/>
                </a:solidFill>
              </a:rPr>
              <a:t>（</a:t>
            </a:r>
            <a:r>
              <a:rPr lang="en-US" altLang="ja-JP" sz="2400" dirty="0" smtClean="0">
                <a:solidFill>
                  <a:srgbClr val="FF0000"/>
                </a:solidFill>
              </a:rPr>
              <a:t> </a:t>
            </a:r>
            <a:r>
              <a:rPr lang="en-US" altLang="ja-JP" sz="2400" dirty="0">
                <a:solidFill>
                  <a:srgbClr val="FF0000"/>
                </a:solidFill>
              </a:rPr>
              <a:t>Calc</a:t>
            </a:r>
            <a:r>
              <a:rPr lang="en-US" altLang="ja-JP" sz="2400" dirty="0" smtClean="0">
                <a:solidFill>
                  <a:srgbClr val="FF0000"/>
                </a:solidFill>
              </a:rPr>
              <a:t>. Extended </a:t>
            </a:r>
            <a:r>
              <a:rPr lang="en-US" altLang="ja-JP" sz="2400" dirty="0" err="1">
                <a:solidFill>
                  <a:srgbClr val="FF0000"/>
                </a:solidFill>
              </a:rPr>
              <a:t>Hückel</a:t>
            </a:r>
            <a:r>
              <a:rPr lang="en-US" altLang="ja-JP" sz="2400" dirty="0">
                <a:solidFill>
                  <a:srgbClr val="FF0000"/>
                </a:solidFill>
              </a:rPr>
              <a:t> Method </a:t>
            </a:r>
            <a:r>
              <a:rPr kumimoji="1" lang="ja-JP" altLang="en-US" sz="2400" dirty="0" smtClean="0">
                <a:solidFill>
                  <a:srgbClr val="FF0000"/>
                </a:solidFill>
              </a:rPr>
              <a:t>）</a:t>
            </a:r>
            <a:endParaRPr kumimoji="1" lang="ja-JP" altLang="en-US" sz="2400" dirty="0">
              <a:solidFill>
                <a:srgbClr val="FF0000"/>
              </a:solidFill>
            </a:endParaRPr>
          </a:p>
        </p:txBody>
      </p:sp>
      <p:pic>
        <p:nvPicPr>
          <p:cNvPr id="2867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01266" y="851198"/>
            <a:ext cx="7346950" cy="5657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正方形/長方形 3"/>
          <p:cNvSpPr/>
          <p:nvPr/>
        </p:nvSpPr>
        <p:spPr>
          <a:xfrm>
            <a:off x="1475656" y="4869160"/>
            <a:ext cx="6912768" cy="36004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8675"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801267" y="350624"/>
            <a:ext cx="7886412" cy="64463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2" name="テキスト ボックス 21"/>
          <p:cNvSpPr txBox="1"/>
          <p:nvPr/>
        </p:nvSpPr>
        <p:spPr>
          <a:xfrm>
            <a:off x="368422" y="692696"/>
            <a:ext cx="5342745" cy="400110"/>
          </a:xfrm>
          <a:prstGeom prst="rect">
            <a:avLst/>
          </a:prstGeom>
          <a:solidFill>
            <a:srgbClr val="FF0000"/>
          </a:solidFill>
        </p:spPr>
        <p:txBody>
          <a:bodyPr wrap="none" rtlCol="0">
            <a:spAutoFit/>
          </a:bodyPr>
          <a:lstStyle/>
          <a:p>
            <a:r>
              <a:rPr kumimoji="1" lang="en-US" altLang="ja-JP" sz="2000" dirty="0" smtClean="0">
                <a:solidFill>
                  <a:schemeClr val="bg1"/>
                </a:solidFill>
              </a:rPr>
              <a:t>Feat. 4) Narrow and relatively isotropic band at </a:t>
            </a:r>
            <a:r>
              <a:rPr kumimoji="1" lang="en-US" altLang="ja-JP" sz="2000" i="1" dirty="0" smtClean="0">
                <a:solidFill>
                  <a:schemeClr val="bg1"/>
                </a:solidFill>
              </a:rPr>
              <a:t>E</a:t>
            </a:r>
            <a:r>
              <a:rPr kumimoji="1" lang="en-US" altLang="ja-JP" sz="2000" baseline="-25000" dirty="0" smtClean="0">
                <a:solidFill>
                  <a:schemeClr val="bg1"/>
                </a:solidFill>
              </a:rPr>
              <a:t>F</a:t>
            </a:r>
            <a:endParaRPr kumimoji="1" lang="ja-JP" altLang="en-US" sz="2000" baseline="-25000" dirty="0">
              <a:solidFill>
                <a:schemeClr val="bg1"/>
              </a:solidFill>
            </a:endParaRPr>
          </a:p>
        </p:txBody>
      </p:sp>
      <p:pic>
        <p:nvPicPr>
          <p:cNvPr id="47" name="Picture 4"/>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3491880" y="1781547"/>
            <a:ext cx="3071813" cy="2295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8" name="グループ化 7"/>
          <p:cNvGrpSpPr/>
          <p:nvPr/>
        </p:nvGrpSpPr>
        <p:grpSpPr>
          <a:xfrm>
            <a:off x="4355976" y="872786"/>
            <a:ext cx="4167488" cy="707886"/>
            <a:chOff x="4860032" y="3424497"/>
            <a:chExt cx="4167488" cy="707886"/>
          </a:xfrm>
        </p:grpSpPr>
        <p:sp>
          <p:nvSpPr>
            <p:cNvPr id="9" name="テキスト ボックス 8"/>
            <p:cNvSpPr txBox="1"/>
            <p:nvPr/>
          </p:nvSpPr>
          <p:spPr>
            <a:xfrm>
              <a:off x="7212600" y="3424497"/>
              <a:ext cx="1814920" cy="707886"/>
            </a:xfrm>
            <a:prstGeom prst="rect">
              <a:avLst/>
            </a:prstGeom>
            <a:noFill/>
          </p:spPr>
          <p:txBody>
            <a:bodyPr wrap="none" rtlCol="0">
              <a:spAutoFit/>
            </a:bodyPr>
            <a:lstStyle/>
            <a:p>
              <a:r>
                <a:rPr lang="en-US" altLang="ja-JP" sz="2000" dirty="0" smtClean="0"/>
                <a:t>Black</a:t>
              </a:r>
              <a:r>
                <a:rPr lang="ja-JP" altLang="en-US" sz="2000" dirty="0" smtClean="0"/>
                <a:t>：</a:t>
              </a:r>
              <a:r>
                <a:rPr lang="en-US" altLang="ja-JP" sz="2000" dirty="0" smtClean="0"/>
                <a:t>Ni(</a:t>
              </a:r>
              <a:r>
                <a:rPr lang="en-US" altLang="ja-JP" sz="2000" dirty="0" err="1" smtClean="0"/>
                <a:t>dmit</a:t>
              </a:r>
              <a:r>
                <a:rPr lang="en-US" altLang="ja-JP" sz="2000" dirty="0" smtClean="0"/>
                <a:t>)</a:t>
              </a:r>
              <a:r>
                <a:rPr lang="en-US" altLang="ja-JP" sz="2000" baseline="-25000" dirty="0" smtClean="0"/>
                <a:t>2</a:t>
              </a:r>
              <a:endParaRPr lang="en-US" altLang="ja-JP" sz="2000" dirty="0" smtClean="0"/>
            </a:p>
            <a:p>
              <a:r>
                <a:rPr kumimoji="1" lang="en-US" altLang="ja-JP" sz="2000" dirty="0" smtClean="0">
                  <a:solidFill>
                    <a:srgbClr val="00B050"/>
                  </a:solidFill>
                </a:rPr>
                <a:t>Green</a:t>
              </a:r>
              <a:r>
                <a:rPr kumimoji="1" lang="ja-JP" altLang="en-US" sz="2000" dirty="0" smtClean="0"/>
                <a:t>：</a:t>
              </a:r>
              <a:r>
                <a:rPr kumimoji="1" lang="en-US" altLang="ja-JP" sz="2000" dirty="0" smtClean="0">
                  <a:solidFill>
                    <a:srgbClr val="00B050"/>
                  </a:solidFill>
                </a:rPr>
                <a:t>BPY</a:t>
              </a:r>
              <a:r>
                <a:rPr kumimoji="1" lang="en-US" altLang="ja-JP" sz="2000" dirty="0" smtClean="0"/>
                <a:t> </a:t>
              </a:r>
              <a:endParaRPr kumimoji="1" lang="ja-JP" altLang="en-US" sz="2000" dirty="0"/>
            </a:p>
          </p:txBody>
        </p:sp>
        <p:sp>
          <p:nvSpPr>
            <p:cNvPr id="10" name="左中かっこ 9"/>
            <p:cNvSpPr/>
            <p:nvPr/>
          </p:nvSpPr>
          <p:spPr>
            <a:xfrm>
              <a:off x="6996576" y="3514070"/>
              <a:ext cx="189735" cy="516107"/>
            </a:xfrm>
            <a:prstGeom prst="leftBrace">
              <a:avLst>
                <a:gd name="adj1" fmla="val 69582"/>
                <a:gd name="adj2" fmla="val 50000"/>
              </a:avLst>
            </a:prstGeom>
            <a:ln>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1" name="テキスト ボックス 10"/>
            <p:cNvSpPr txBox="1"/>
            <p:nvPr/>
          </p:nvSpPr>
          <p:spPr>
            <a:xfrm>
              <a:off x="4860032" y="3588838"/>
              <a:ext cx="2134239" cy="369332"/>
            </a:xfrm>
            <a:prstGeom prst="rect">
              <a:avLst/>
            </a:prstGeom>
            <a:noFill/>
          </p:spPr>
          <p:txBody>
            <a:bodyPr wrap="none" rtlCol="0">
              <a:spAutoFit/>
            </a:bodyPr>
            <a:lstStyle/>
            <a:p>
              <a:r>
                <a:rPr kumimoji="1" lang="en-US" altLang="ja-JP" dirty="0" smtClean="0">
                  <a:solidFill>
                    <a:srgbClr val="0000FF"/>
                  </a:solidFill>
                </a:rPr>
                <a:t>Primary contribution</a:t>
              </a:r>
              <a:endParaRPr kumimoji="1" lang="ja-JP" altLang="en-US" dirty="0">
                <a:solidFill>
                  <a:srgbClr val="0000FF"/>
                </a:solidFill>
              </a:endParaRPr>
            </a:p>
          </p:txBody>
        </p:sp>
      </p:grpSp>
    </p:spTree>
    <p:extLst>
      <p:ext uri="{BB962C8B-B14F-4D97-AF65-F5344CB8AC3E}">
        <p14:creationId xmlns:p14="http://schemas.microsoft.com/office/powerpoint/2010/main" xmlns="" val="251085107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nodeType="clickEffect">
                                  <p:stCondLst>
                                    <p:cond delay="0"/>
                                  </p:stCondLst>
                                  <p:childTnLst>
                                    <p:anim calcmode="lin" valueType="num">
                                      <p:cBhvr>
                                        <p:cTn id="6" dur="500"/>
                                        <p:tgtEl>
                                          <p:spTgt spid="28674"/>
                                        </p:tgtEl>
                                        <p:attrNameLst>
                                          <p:attrName>ppt_w</p:attrName>
                                        </p:attrNameLst>
                                      </p:cBhvr>
                                      <p:tavLst>
                                        <p:tav tm="0">
                                          <p:val>
                                            <p:strVal val="ppt_w"/>
                                          </p:val>
                                        </p:tav>
                                        <p:tav tm="100000">
                                          <p:val>
                                            <p:fltVal val="0"/>
                                          </p:val>
                                        </p:tav>
                                      </p:tavLst>
                                    </p:anim>
                                    <p:anim calcmode="lin" valueType="num">
                                      <p:cBhvr>
                                        <p:cTn id="7" dur="500"/>
                                        <p:tgtEl>
                                          <p:spTgt spid="28674"/>
                                        </p:tgtEl>
                                        <p:attrNameLst>
                                          <p:attrName>ppt_h</p:attrName>
                                        </p:attrNameLst>
                                      </p:cBhvr>
                                      <p:tavLst>
                                        <p:tav tm="0">
                                          <p:val>
                                            <p:strVal val="ppt_h"/>
                                          </p:val>
                                        </p:tav>
                                        <p:tav tm="100000">
                                          <p:val>
                                            <p:fltVal val="0"/>
                                          </p:val>
                                        </p:tav>
                                      </p:tavLst>
                                    </p:anim>
                                    <p:animEffect transition="out" filter="fade">
                                      <p:cBhvr>
                                        <p:cTn id="8" dur="500"/>
                                        <p:tgtEl>
                                          <p:spTgt spid="28674"/>
                                        </p:tgtEl>
                                      </p:cBhvr>
                                    </p:animEffect>
                                    <p:set>
                                      <p:cBhvr>
                                        <p:cTn id="9" dur="1" fill="hold">
                                          <p:stCondLst>
                                            <p:cond delay="499"/>
                                          </p:stCondLst>
                                        </p:cTn>
                                        <p:tgtEl>
                                          <p:spTgt spid="28674"/>
                                        </p:tgtEl>
                                        <p:attrNameLst>
                                          <p:attrName>style.visibility</p:attrName>
                                        </p:attrNameLst>
                                      </p:cBhvr>
                                      <p:to>
                                        <p:strVal val="hidden"/>
                                      </p:to>
                                    </p:set>
                                  </p:childTnLst>
                                </p:cTn>
                              </p:par>
                              <p:par>
                                <p:cTn id="10" presetID="53" presetClass="exit" presetSubtype="32" fill="hold" grpId="0" nodeType="withEffect">
                                  <p:stCondLst>
                                    <p:cond delay="0"/>
                                  </p:stCondLst>
                                  <p:childTnLst>
                                    <p:anim calcmode="lin" valueType="num">
                                      <p:cBhvr>
                                        <p:cTn id="11" dur="500"/>
                                        <p:tgtEl>
                                          <p:spTgt spid="4"/>
                                        </p:tgtEl>
                                        <p:attrNameLst>
                                          <p:attrName>ppt_w</p:attrName>
                                        </p:attrNameLst>
                                      </p:cBhvr>
                                      <p:tavLst>
                                        <p:tav tm="0">
                                          <p:val>
                                            <p:strVal val="ppt_w"/>
                                          </p:val>
                                        </p:tav>
                                        <p:tav tm="100000">
                                          <p:val>
                                            <p:fltVal val="0"/>
                                          </p:val>
                                        </p:tav>
                                      </p:tavLst>
                                    </p:anim>
                                    <p:anim calcmode="lin" valueType="num">
                                      <p:cBhvr>
                                        <p:cTn id="12" dur="500"/>
                                        <p:tgtEl>
                                          <p:spTgt spid="4"/>
                                        </p:tgtEl>
                                        <p:attrNameLst>
                                          <p:attrName>ppt_h</p:attrName>
                                        </p:attrNameLst>
                                      </p:cBhvr>
                                      <p:tavLst>
                                        <p:tav tm="0">
                                          <p:val>
                                            <p:strVal val="ppt_h"/>
                                          </p:val>
                                        </p:tav>
                                        <p:tav tm="100000">
                                          <p:val>
                                            <p:fltVal val="0"/>
                                          </p:val>
                                        </p:tav>
                                      </p:tavLst>
                                    </p:anim>
                                    <p:animEffect transition="out" filter="fade">
                                      <p:cBhvr>
                                        <p:cTn id="13" dur="500"/>
                                        <p:tgtEl>
                                          <p:spTgt spid="4"/>
                                        </p:tgtEl>
                                      </p:cBhvr>
                                    </p:animEffect>
                                    <p:set>
                                      <p:cBhvr>
                                        <p:cTn id="14" dur="1" fill="hold">
                                          <p:stCondLst>
                                            <p:cond delay="499"/>
                                          </p:stCondLst>
                                        </p:cTn>
                                        <p:tgtEl>
                                          <p:spTgt spid="4"/>
                                        </p:tgtEl>
                                        <p:attrNameLst>
                                          <p:attrName>style.visibility</p:attrName>
                                        </p:attrNameLst>
                                      </p:cBhvr>
                                      <p:to>
                                        <p:strVal val="hidden"/>
                                      </p:to>
                                    </p:set>
                                  </p:childTnLst>
                                </p:cTn>
                              </p:par>
                              <p:par>
                                <p:cTn id="15" presetID="53" presetClass="entr" presetSubtype="16" fill="hold" nodeType="withEffect">
                                  <p:stCondLst>
                                    <p:cond delay="0"/>
                                  </p:stCondLst>
                                  <p:childTnLst>
                                    <p:set>
                                      <p:cBhvr>
                                        <p:cTn id="16" dur="1" fill="hold">
                                          <p:stCondLst>
                                            <p:cond delay="0"/>
                                          </p:stCondLst>
                                        </p:cTn>
                                        <p:tgtEl>
                                          <p:spTgt spid="28675"/>
                                        </p:tgtEl>
                                        <p:attrNameLst>
                                          <p:attrName>style.visibility</p:attrName>
                                        </p:attrNameLst>
                                      </p:cBhvr>
                                      <p:to>
                                        <p:strVal val="visible"/>
                                      </p:to>
                                    </p:set>
                                    <p:anim calcmode="lin" valueType="num">
                                      <p:cBhvr>
                                        <p:cTn id="17" dur="500" fill="hold"/>
                                        <p:tgtEl>
                                          <p:spTgt spid="28675"/>
                                        </p:tgtEl>
                                        <p:attrNameLst>
                                          <p:attrName>ppt_w</p:attrName>
                                        </p:attrNameLst>
                                      </p:cBhvr>
                                      <p:tavLst>
                                        <p:tav tm="0">
                                          <p:val>
                                            <p:fltVal val="0"/>
                                          </p:val>
                                        </p:tav>
                                        <p:tav tm="100000">
                                          <p:val>
                                            <p:strVal val="#ppt_w"/>
                                          </p:val>
                                        </p:tav>
                                      </p:tavLst>
                                    </p:anim>
                                    <p:anim calcmode="lin" valueType="num">
                                      <p:cBhvr>
                                        <p:cTn id="18" dur="500" fill="hold"/>
                                        <p:tgtEl>
                                          <p:spTgt spid="28675"/>
                                        </p:tgtEl>
                                        <p:attrNameLst>
                                          <p:attrName>ppt_h</p:attrName>
                                        </p:attrNameLst>
                                      </p:cBhvr>
                                      <p:tavLst>
                                        <p:tav tm="0">
                                          <p:val>
                                            <p:fltVal val="0"/>
                                          </p:val>
                                        </p:tav>
                                        <p:tav tm="100000">
                                          <p:val>
                                            <p:strVal val="#ppt_h"/>
                                          </p:val>
                                        </p:tav>
                                      </p:tavLst>
                                    </p:anim>
                                    <p:animEffect transition="in" filter="fade">
                                      <p:cBhvr>
                                        <p:cTn id="19" dur="500"/>
                                        <p:tgtEl>
                                          <p:spTgt spid="28675"/>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barn(inVertical)">
                                      <p:cBhvr>
                                        <p:cTn id="2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テキスト ボックス 1"/>
          <p:cNvSpPr txBox="1"/>
          <p:nvPr/>
        </p:nvSpPr>
        <p:spPr>
          <a:xfrm>
            <a:off x="179512" y="98048"/>
            <a:ext cx="7070397" cy="461665"/>
          </a:xfrm>
          <a:prstGeom prst="rect">
            <a:avLst/>
          </a:prstGeom>
          <a:noFill/>
        </p:spPr>
        <p:txBody>
          <a:bodyPr wrap="none" rtlCol="0">
            <a:spAutoFit/>
          </a:bodyPr>
          <a:lstStyle/>
          <a:p>
            <a:r>
              <a:rPr kumimoji="1" lang="en-US" altLang="ja-JP" sz="2400" dirty="0" smtClean="0">
                <a:solidFill>
                  <a:srgbClr val="FF0000"/>
                </a:solidFill>
              </a:rPr>
              <a:t>A[Ni(</a:t>
            </a:r>
            <a:r>
              <a:rPr kumimoji="1" lang="en-US" altLang="ja-JP" sz="2400" dirty="0" err="1" smtClean="0">
                <a:solidFill>
                  <a:srgbClr val="FF0000"/>
                </a:solidFill>
              </a:rPr>
              <a:t>dmit</a:t>
            </a:r>
            <a:r>
              <a:rPr kumimoji="1" lang="en-US" altLang="ja-JP" sz="2400" dirty="0" smtClean="0">
                <a:solidFill>
                  <a:srgbClr val="FF0000"/>
                </a:solidFill>
              </a:rPr>
              <a:t>)</a:t>
            </a:r>
            <a:r>
              <a:rPr kumimoji="1" lang="en-US" altLang="ja-JP" sz="2400" baseline="-25000" dirty="0" smtClean="0">
                <a:solidFill>
                  <a:srgbClr val="FF0000"/>
                </a:solidFill>
              </a:rPr>
              <a:t>2</a:t>
            </a:r>
            <a:r>
              <a:rPr kumimoji="1" lang="en-US" altLang="ja-JP" sz="2400" dirty="0" smtClean="0">
                <a:solidFill>
                  <a:srgbClr val="FF0000"/>
                </a:solidFill>
              </a:rPr>
              <a:t>]</a:t>
            </a:r>
            <a:r>
              <a:rPr kumimoji="1" lang="en-US" altLang="ja-JP" sz="2400" baseline="-25000" dirty="0" smtClean="0">
                <a:solidFill>
                  <a:srgbClr val="FF0000"/>
                </a:solidFill>
              </a:rPr>
              <a:t>2</a:t>
            </a:r>
            <a:r>
              <a:rPr kumimoji="1" lang="en-US" altLang="ja-JP" sz="2400" dirty="0" smtClean="0">
                <a:solidFill>
                  <a:srgbClr val="FF0000"/>
                </a:solidFill>
              </a:rPr>
              <a:t> ; photoconductivity </a:t>
            </a:r>
            <a:r>
              <a:rPr kumimoji="1" lang="en-US" altLang="ja-JP" sz="2400" dirty="0" smtClean="0">
                <a:solidFill>
                  <a:srgbClr val="FF0000"/>
                </a:solidFill>
                <a:latin typeface="Times New Roman" pitchFamily="18" charset="0"/>
                <a:cs typeface="Times New Roman" pitchFamily="18" charset="0"/>
              </a:rPr>
              <a:t>–</a:t>
            </a:r>
            <a:r>
              <a:rPr kumimoji="1" lang="en-US" altLang="ja-JP" sz="2400" dirty="0" smtClean="0">
                <a:solidFill>
                  <a:srgbClr val="FF0000"/>
                </a:solidFill>
              </a:rPr>
              <a:t> </a:t>
            </a:r>
            <a:r>
              <a:rPr kumimoji="1" lang="en-US" altLang="ja-JP" sz="2400" i="1" dirty="0" smtClean="0">
                <a:solidFill>
                  <a:srgbClr val="FF0000"/>
                </a:solidFill>
                <a:latin typeface="Times New Roman" pitchFamily="18" charset="0"/>
                <a:cs typeface="Times New Roman" pitchFamily="18" charset="0"/>
              </a:rPr>
              <a:t>I</a:t>
            </a:r>
            <a:r>
              <a:rPr kumimoji="1" lang="en-US" altLang="ja-JP" sz="2400" dirty="0" smtClean="0">
                <a:solidFill>
                  <a:srgbClr val="FF0000"/>
                </a:solidFill>
              </a:rPr>
              <a:t>- &amp; </a:t>
            </a:r>
            <a:r>
              <a:rPr kumimoji="1" lang="en-US" altLang="ja-JP" sz="2400" i="1" dirty="0" smtClean="0">
                <a:solidFill>
                  <a:srgbClr val="FF0000"/>
                </a:solidFill>
                <a:latin typeface="Times New Roman" pitchFamily="18" charset="0"/>
                <a:cs typeface="Times New Roman" pitchFamily="18" charset="0"/>
              </a:rPr>
              <a:t>T</a:t>
            </a:r>
            <a:r>
              <a:rPr kumimoji="1" lang="en-US" altLang="ja-JP" sz="2400" dirty="0" smtClean="0">
                <a:solidFill>
                  <a:srgbClr val="FF0000"/>
                </a:solidFill>
              </a:rPr>
              <a:t>-dependences</a:t>
            </a:r>
            <a:endParaRPr kumimoji="1" lang="ja-JP" altLang="en-US" sz="2400" dirty="0">
              <a:solidFill>
                <a:srgbClr val="FF0000"/>
              </a:solidFill>
            </a:endParaRPr>
          </a:p>
        </p:txBody>
      </p:sp>
      <p:sp>
        <p:nvSpPr>
          <p:cNvPr id="5" name="テキスト ボックス 4"/>
          <p:cNvSpPr txBox="1"/>
          <p:nvPr/>
        </p:nvSpPr>
        <p:spPr>
          <a:xfrm>
            <a:off x="3795718" y="536629"/>
            <a:ext cx="1823833" cy="400110"/>
          </a:xfrm>
          <a:prstGeom prst="rect">
            <a:avLst/>
          </a:prstGeom>
          <a:noFill/>
        </p:spPr>
        <p:txBody>
          <a:bodyPr wrap="none" rtlCol="0">
            <a:spAutoFit/>
          </a:bodyPr>
          <a:lstStyle/>
          <a:p>
            <a:r>
              <a:rPr lang="ja-JP" altLang="en-US" sz="2000" dirty="0">
                <a:solidFill>
                  <a:srgbClr val="FF0000"/>
                </a:solidFill>
              </a:rPr>
              <a:t>（</a:t>
            </a:r>
            <a:r>
              <a:rPr lang="en-US" altLang="ja-JP" sz="2000" dirty="0">
                <a:solidFill>
                  <a:srgbClr val="FF0000"/>
                </a:solidFill>
              </a:rPr>
              <a:t>Single Crystal</a:t>
            </a:r>
            <a:r>
              <a:rPr lang="ja-JP" altLang="en-US" sz="2000" dirty="0">
                <a:solidFill>
                  <a:srgbClr val="FF0000"/>
                </a:solidFill>
              </a:rPr>
              <a:t>）</a:t>
            </a:r>
            <a:endParaRPr kumimoji="1" lang="ja-JP" altLang="en-US" sz="2000" dirty="0"/>
          </a:p>
        </p:txBody>
      </p:sp>
      <p:pic>
        <p:nvPicPr>
          <p:cNvPr id="1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99287" y="920016"/>
            <a:ext cx="4464496" cy="31355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0" name="テキスト ボックス 19"/>
          <p:cNvSpPr txBox="1"/>
          <p:nvPr/>
        </p:nvSpPr>
        <p:spPr>
          <a:xfrm>
            <a:off x="5453608" y="536629"/>
            <a:ext cx="2106089" cy="400110"/>
          </a:xfrm>
          <a:prstGeom prst="rect">
            <a:avLst/>
          </a:prstGeom>
          <a:noFill/>
        </p:spPr>
        <p:txBody>
          <a:bodyPr wrap="none" rtlCol="0">
            <a:spAutoFit/>
          </a:bodyPr>
          <a:lstStyle/>
          <a:p>
            <a:r>
              <a:rPr lang="ja-JP" altLang="en-US" sz="2000" dirty="0">
                <a:solidFill>
                  <a:schemeClr val="tx2"/>
                </a:solidFill>
              </a:rPr>
              <a:t>（</a:t>
            </a:r>
            <a:r>
              <a:rPr kumimoji="1" lang="en-US" altLang="ja-JP" sz="2000" dirty="0" smtClean="0">
                <a:solidFill>
                  <a:schemeClr val="tx2"/>
                </a:solidFill>
              </a:rPr>
              <a:t>375 nm, in </a:t>
            </a:r>
            <a:r>
              <a:rPr kumimoji="1" lang="en-US" altLang="ja-JP" sz="2000" dirty="0" err="1" smtClean="0">
                <a:solidFill>
                  <a:schemeClr val="tx2"/>
                </a:solidFill>
              </a:rPr>
              <a:t>vauo</a:t>
            </a:r>
            <a:r>
              <a:rPr kumimoji="1" lang="ja-JP" altLang="en-US" sz="2000" dirty="0" smtClean="0">
                <a:solidFill>
                  <a:schemeClr val="tx2"/>
                </a:solidFill>
              </a:rPr>
              <a:t>）</a:t>
            </a:r>
            <a:endParaRPr kumimoji="1" lang="ja-JP" altLang="en-US" sz="2000" dirty="0">
              <a:solidFill>
                <a:srgbClr val="FF0000"/>
              </a:solidFill>
            </a:endParaRPr>
          </a:p>
        </p:txBody>
      </p:sp>
      <p:sp>
        <p:nvSpPr>
          <p:cNvPr id="25" name="テキスト ボックス 24"/>
          <p:cNvSpPr txBox="1"/>
          <p:nvPr/>
        </p:nvSpPr>
        <p:spPr>
          <a:xfrm>
            <a:off x="199287" y="753839"/>
            <a:ext cx="973600" cy="400110"/>
          </a:xfrm>
          <a:prstGeom prst="rect">
            <a:avLst/>
          </a:prstGeom>
          <a:solidFill>
            <a:srgbClr val="C00000"/>
          </a:solidFill>
        </p:spPr>
        <p:txBody>
          <a:bodyPr wrap="none" rtlCol="0">
            <a:spAutoFit/>
          </a:bodyPr>
          <a:lstStyle/>
          <a:p>
            <a:r>
              <a:rPr kumimoji="1" lang="en-US" altLang="ja-JP" sz="2000" dirty="0" smtClean="0">
                <a:solidFill>
                  <a:schemeClr val="bg1"/>
                </a:solidFill>
              </a:rPr>
              <a:t>A = BPY</a:t>
            </a:r>
            <a:endParaRPr kumimoji="1" lang="ja-JP" altLang="en-US" sz="2000" dirty="0">
              <a:solidFill>
                <a:schemeClr val="bg1"/>
              </a:solidFill>
            </a:endParaRPr>
          </a:p>
        </p:txBody>
      </p:sp>
      <p:sp>
        <p:nvSpPr>
          <p:cNvPr id="36" name="テキスト ボックス 35"/>
          <p:cNvSpPr txBox="1"/>
          <p:nvPr/>
        </p:nvSpPr>
        <p:spPr>
          <a:xfrm>
            <a:off x="6506652" y="4032541"/>
            <a:ext cx="942887" cy="400110"/>
          </a:xfrm>
          <a:prstGeom prst="rect">
            <a:avLst/>
          </a:prstGeom>
          <a:solidFill>
            <a:srgbClr val="002060"/>
          </a:solidFill>
        </p:spPr>
        <p:txBody>
          <a:bodyPr wrap="none" rtlCol="0">
            <a:spAutoFit/>
          </a:bodyPr>
          <a:lstStyle/>
          <a:p>
            <a:r>
              <a:rPr kumimoji="1" lang="en-US" altLang="ja-JP" sz="2000" dirty="0" smtClean="0">
                <a:solidFill>
                  <a:schemeClr val="bg1"/>
                </a:solidFill>
              </a:rPr>
              <a:t>A = MV</a:t>
            </a:r>
            <a:endParaRPr kumimoji="1" lang="ja-JP" altLang="en-US" sz="2000" dirty="0">
              <a:solidFill>
                <a:schemeClr val="bg1"/>
              </a:solidFill>
            </a:endParaRPr>
          </a:p>
        </p:txBody>
      </p:sp>
      <p:pic>
        <p:nvPicPr>
          <p:cNvPr id="174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347864" y="3501008"/>
            <a:ext cx="6115279" cy="32403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テキスト ボックス 2"/>
          <p:cNvSpPr txBox="1"/>
          <p:nvPr/>
        </p:nvSpPr>
        <p:spPr>
          <a:xfrm>
            <a:off x="6198578" y="2204864"/>
            <a:ext cx="1181734" cy="369332"/>
          </a:xfrm>
          <a:prstGeom prst="rect">
            <a:avLst/>
          </a:prstGeom>
          <a:solidFill>
            <a:srgbClr val="FFFF00"/>
          </a:solidFill>
          <a:ln>
            <a:solidFill>
              <a:srgbClr val="0000FF"/>
            </a:solidFill>
          </a:ln>
        </p:spPr>
        <p:txBody>
          <a:bodyPr wrap="none" rtlCol="0">
            <a:spAutoFit/>
          </a:bodyPr>
          <a:lstStyle/>
          <a:p>
            <a:r>
              <a:rPr kumimoji="1" lang="en-US" altLang="ja-JP" dirty="0" smtClean="0"/>
              <a:t>Non-linear</a:t>
            </a:r>
            <a:endParaRPr kumimoji="1" lang="ja-JP" altLang="en-US" dirty="0"/>
          </a:p>
        </p:txBody>
      </p:sp>
      <p:sp>
        <p:nvSpPr>
          <p:cNvPr id="4" name="右矢印 3"/>
          <p:cNvSpPr/>
          <p:nvPr/>
        </p:nvSpPr>
        <p:spPr>
          <a:xfrm flipH="1">
            <a:off x="5453608" y="2209510"/>
            <a:ext cx="486544" cy="36004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右矢印 10"/>
          <p:cNvSpPr/>
          <p:nvPr/>
        </p:nvSpPr>
        <p:spPr>
          <a:xfrm rot="16200000" flipH="1">
            <a:off x="6546173" y="2789684"/>
            <a:ext cx="486544" cy="36004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xmlns="" val="325435958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662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0215" y="3730208"/>
            <a:ext cx="5849937" cy="3060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1748"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0" y="1338114"/>
            <a:ext cx="5076056" cy="30991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テキスト ボックス 1"/>
          <p:cNvSpPr txBox="1"/>
          <p:nvPr/>
        </p:nvSpPr>
        <p:spPr>
          <a:xfrm>
            <a:off x="535657" y="159023"/>
            <a:ext cx="7070397" cy="461665"/>
          </a:xfrm>
          <a:prstGeom prst="rect">
            <a:avLst/>
          </a:prstGeom>
          <a:noFill/>
        </p:spPr>
        <p:txBody>
          <a:bodyPr wrap="none" rtlCol="0">
            <a:spAutoFit/>
          </a:bodyPr>
          <a:lstStyle/>
          <a:p>
            <a:r>
              <a:rPr kumimoji="1" lang="en-US" altLang="ja-JP" sz="2400" dirty="0" smtClean="0">
                <a:solidFill>
                  <a:srgbClr val="FF0000"/>
                </a:solidFill>
              </a:rPr>
              <a:t>A[Ni(</a:t>
            </a:r>
            <a:r>
              <a:rPr kumimoji="1" lang="en-US" altLang="ja-JP" sz="2400" dirty="0" err="1" smtClean="0">
                <a:solidFill>
                  <a:srgbClr val="FF0000"/>
                </a:solidFill>
              </a:rPr>
              <a:t>dmit</a:t>
            </a:r>
            <a:r>
              <a:rPr kumimoji="1" lang="en-US" altLang="ja-JP" sz="2400" dirty="0" smtClean="0">
                <a:solidFill>
                  <a:srgbClr val="FF0000"/>
                </a:solidFill>
              </a:rPr>
              <a:t>)</a:t>
            </a:r>
            <a:r>
              <a:rPr kumimoji="1" lang="en-US" altLang="ja-JP" sz="2400" baseline="-25000" dirty="0" smtClean="0">
                <a:solidFill>
                  <a:srgbClr val="FF0000"/>
                </a:solidFill>
              </a:rPr>
              <a:t>2</a:t>
            </a:r>
            <a:r>
              <a:rPr kumimoji="1" lang="en-US" altLang="ja-JP" sz="2400" dirty="0" smtClean="0">
                <a:solidFill>
                  <a:srgbClr val="FF0000"/>
                </a:solidFill>
              </a:rPr>
              <a:t>]</a:t>
            </a:r>
            <a:r>
              <a:rPr kumimoji="1" lang="en-US" altLang="ja-JP" sz="2400" baseline="-25000" dirty="0" smtClean="0">
                <a:solidFill>
                  <a:srgbClr val="FF0000"/>
                </a:solidFill>
              </a:rPr>
              <a:t>2</a:t>
            </a:r>
            <a:r>
              <a:rPr kumimoji="1" lang="en-US" altLang="ja-JP" sz="2400" dirty="0" smtClean="0">
                <a:solidFill>
                  <a:srgbClr val="FF0000"/>
                </a:solidFill>
              </a:rPr>
              <a:t> ; photoconductivity </a:t>
            </a:r>
            <a:r>
              <a:rPr kumimoji="1" lang="en-US" altLang="ja-JP" sz="2400" dirty="0" smtClean="0">
                <a:solidFill>
                  <a:srgbClr val="FF0000"/>
                </a:solidFill>
                <a:latin typeface="Times New Roman" pitchFamily="18" charset="0"/>
                <a:cs typeface="Times New Roman" pitchFamily="18" charset="0"/>
              </a:rPr>
              <a:t>–</a:t>
            </a:r>
            <a:r>
              <a:rPr kumimoji="1" lang="en-US" altLang="ja-JP" sz="2400" dirty="0" smtClean="0">
                <a:solidFill>
                  <a:srgbClr val="FF0000"/>
                </a:solidFill>
              </a:rPr>
              <a:t> </a:t>
            </a:r>
            <a:r>
              <a:rPr kumimoji="1" lang="en-US" altLang="ja-JP" sz="2400" i="1" dirty="0" smtClean="0">
                <a:solidFill>
                  <a:srgbClr val="FF0000"/>
                </a:solidFill>
                <a:latin typeface="Times New Roman" pitchFamily="18" charset="0"/>
                <a:cs typeface="Times New Roman" pitchFamily="18" charset="0"/>
              </a:rPr>
              <a:t>I</a:t>
            </a:r>
            <a:r>
              <a:rPr kumimoji="1" lang="en-US" altLang="ja-JP" sz="2400" dirty="0" smtClean="0">
                <a:solidFill>
                  <a:srgbClr val="FF0000"/>
                </a:solidFill>
              </a:rPr>
              <a:t>- &amp; </a:t>
            </a:r>
            <a:r>
              <a:rPr kumimoji="1" lang="en-US" altLang="ja-JP" sz="2400" i="1" dirty="0" smtClean="0">
                <a:solidFill>
                  <a:srgbClr val="FF0000"/>
                </a:solidFill>
                <a:latin typeface="Times New Roman" pitchFamily="18" charset="0"/>
                <a:cs typeface="Times New Roman" pitchFamily="18" charset="0"/>
              </a:rPr>
              <a:t>T</a:t>
            </a:r>
            <a:r>
              <a:rPr kumimoji="1" lang="en-US" altLang="ja-JP" sz="2400" dirty="0" smtClean="0">
                <a:solidFill>
                  <a:srgbClr val="FF0000"/>
                </a:solidFill>
              </a:rPr>
              <a:t>-dependences</a:t>
            </a:r>
            <a:endParaRPr kumimoji="1" lang="ja-JP" altLang="en-US" sz="2400" dirty="0">
              <a:solidFill>
                <a:srgbClr val="FF0000"/>
              </a:solidFill>
            </a:endParaRPr>
          </a:p>
        </p:txBody>
      </p:sp>
      <p:sp>
        <p:nvSpPr>
          <p:cNvPr id="5" name="テキスト ボックス 4"/>
          <p:cNvSpPr txBox="1"/>
          <p:nvPr/>
        </p:nvSpPr>
        <p:spPr>
          <a:xfrm>
            <a:off x="2412966" y="620688"/>
            <a:ext cx="1657890" cy="369332"/>
          </a:xfrm>
          <a:prstGeom prst="rect">
            <a:avLst/>
          </a:prstGeom>
          <a:noFill/>
        </p:spPr>
        <p:txBody>
          <a:bodyPr wrap="none" rtlCol="0">
            <a:spAutoFit/>
          </a:bodyPr>
          <a:lstStyle/>
          <a:p>
            <a:r>
              <a:rPr lang="ja-JP" altLang="en-US" dirty="0">
                <a:solidFill>
                  <a:srgbClr val="FF0000"/>
                </a:solidFill>
              </a:rPr>
              <a:t>（</a:t>
            </a:r>
            <a:r>
              <a:rPr lang="en-US" altLang="ja-JP" dirty="0">
                <a:solidFill>
                  <a:srgbClr val="FF0000"/>
                </a:solidFill>
              </a:rPr>
              <a:t>Single Crystal</a:t>
            </a:r>
            <a:r>
              <a:rPr lang="ja-JP" altLang="en-US" dirty="0">
                <a:solidFill>
                  <a:srgbClr val="FF0000"/>
                </a:solidFill>
              </a:rPr>
              <a:t>）</a:t>
            </a:r>
            <a:endParaRPr kumimoji="1" lang="ja-JP" altLang="en-US" dirty="0"/>
          </a:p>
        </p:txBody>
      </p:sp>
      <p:sp>
        <p:nvSpPr>
          <p:cNvPr id="20" name="テキスト ボックス 19"/>
          <p:cNvSpPr txBox="1"/>
          <p:nvPr/>
        </p:nvSpPr>
        <p:spPr>
          <a:xfrm>
            <a:off x="3976608" y="620688"/>
            <a:ext cx="1918923" cy="369332"/>
          </a:xfrm>
          <a:prstGeom prst="rect">
            <a:avLst/>
          </a:prstGeom>
          <a:noFill/>
        </p:spPr>
        <p:txBody>
          <a:bodyPr wrap="none" rtlCol="0">
            <a:spAutoFit/>
          </a:bodyPr>
          <a:lstStyle/>
          <a:p>
            <a:r>
              <a:rPr lang="ja-JP" altLang="en-US" dirty="0">
                <a:solidFill>
                  <a:schemeClr val="tx2"/>
                </a:solidFill>
              </a:rPr>
              <a:t>（</a:t>
            </a:r>
            <a:r>
              <a:rPr kumimoji="1" lang="en-US" altLang="ja-JP" dirty="0" smtClean="0">
                <a:solidFill>
                  <a:schemeClr val="tx2"/>
                </a:solidFill>
              </a:rPr>
              <a:t>375 nm, in </a:t>
            </a:r>
            <a:r>
              <a:rPr kumimoji="1" lang="en-US" altLang="ja-JP" dirty="0" err="1" smtClean="0">
                <a:solidFill>
                  <a:schemeClr val="tx2"/>
                </a:solidFill>
              </a:rPr>
              <a:t>vauo</a:t>
            </a:r>
            <a:r>
              <a:rPr kumimoji="1" lang="ja-JP" altLang="en-US" dirty="0" smtClean="0">
                <a:solidFill>
                  <a:schemeClr val="tx2"/>
                </a:solidFill>
              </a:rPr>
              <a:t>）</a:t>
            </a:r>
            <a:endParaRPr kumimoji="1" lang="ja-JP" altLang="en-US" dirty="0">
              <a:solidFill>
                <a:srgbClr val="FF0000"/>
              </a:solidFill>
            </a:endParaRPr>
          </a:p>
        </p:txBody>
      </p:sp>
      <p:sp>
        <p:nvSpPr>
          <p:cNvPr id="25" name="テキスト ボックス 24"/>
          <p:cNvSpPr txBox="1"/>
          <p:nvPr/>
        </p:nvSpPr>
        <p:spPr>
          <a:xfrm>
            <a:off x="314654" y="708024"/>
            <a:ext cx="973600" cy="400110"/>
          </a:xfrm>
          <a:prstGeom prst="rect">
            <a:avLst/>
          </a:prstGeom>
          <a:solidFill>
            <a:srgbClr val="C00000"/>
          </a:solidFill>
        </p:spPr>
        <p:txBody>
          <a:bodyPr wrap="none" rtlCol="0">
            <a:spAutoFit/>
          </a:bodyPr>
          <a:lstStyle/>
          <a:p>
            <a:r>
              <a:rPr kumimoji="1" lang="en-US" altLang="ja-JP" sz="2000" dirty="0" smtClean="0">
                <a:solidFill>
                  <a:schemeClr val="bg1"/>
                </a:solidFill>
              </a:rPr>
              <a:t>A = BPY</a:t>
            </a:r>
            <a:endParaRPr kumimoji="1" lang="ja-JP" altLang="en-US" sz="2000" dirty="0">
              <a:solidFill>
                <a:schemeClr val="bg1"/>
              </a:solidFill>
            </a:endParaRPr>
          </a:p>
        </p:txBody>
      </p:sp>
      <p:grpSp>
        <p:nvGrpSpPr>
          <p:cNvPr id="30" name="グループ化 29"/>
          <p:cNvGrpSpPr/>
          <p:nvPr/>
        </p:nvGrpSpPr>
        <p:grpSpPr>
          <a:xfrm>
            <a:off x="4355976" y="2132856"/>
            <a:ext cx="4661020" cy="1323440"/>
            <a:chOff x="6228184" y="4988451"/>
            <a:chExt cx="4661020" cy="1323440"/>
          </a:xfrm>
        </p:grpSpPr>
        <p:sp>
          <p:nvSpPr>
            <p:cNvPr id="27" name="テキスト ボックス 26"/>
            <p:cNvSpPr txBox="1"/>
            <p:nvPr/>
          </p:nvSpPr>
          <p:spPr>
            <a:xfrm>
              <a:off x="6398067" y="4988451"/>
              <a:ext cx="2993961" cy="400110"/>
            </a:xfrm>
            <a:prstGeom prst="rect">
              <a:avLst/>
            </a:prstGeom>
            <a:noFill/>
          </p:spPr>
          <p:txBody>
            <a:bodyPr wrap="none" rtlCol="0">
              <a:spAutoFit/>
            </a:bodyPr>
            <a:lstStyle/>
            <a:p>
              <a:r>
                <a:rPr lang="en-US" altLang="ja-JP" sz="2000" i="1" dirty="0" err="1" smtClean="0">
                  <a:solidFill>
                    <a:srgbClr val="0000FF"/>
                  </a:solidFill>
                </a:rPr>
                <a:t>b</a:t>
              </a:r>
              <a:r>
                <a:rPr lang="en-US" altLang="ja-JP" sz="2000" i="1" dirty="0" err="1" smtClean="0">
                  <a:solidFill>
                    <a:srgbClr val="0000FF"/>
                  </a:solidFill>
                  <a:latin typeface="Times New Roman" pitchFamily="18" charset="0"/>
                  <a:cs typeface="Times New Roman" pitchFamily="18" charset="0"/>
                </a:rPr>
                <a:t>I</a:t>
              </a:r>
              <a:r>
                <a:rPr lang="en-US" altLang="ja-JP" sz="2000" i="1" baseline="30000" dirty="0" smtClean="0">
                  <a:solidFill>
                    <a:srgbClr val="0000FF"/>
                  </a:solidFill>
                  <a:latin typeface="Times New Roman" pitchFamily="18" charset="0"/>
                  <a:cs typeface="Times New Roman" pitchFamily="18" charset="0"/>
                </a:rPr>
                <a:t> </a:t>
              </a:r>
              <a:r>
                <a:rPr lang="en-US" altLang="ja-JP" sz="2000" baseline="30000" dirty="0" smtClean="0">
                  <a:solidFill>
                    <a:srgbClr val="0000FF"/>
                  </a:solidFill>
                </a:rPr>
                <a:t>2</a:t>
              </a:r>
              <a:r>
                <a:rPr kumimoji="1" lang="en-US" altLang="ja-JP" sz="2000" dirty="0" smtClean="0">
                  <a:solidFill>
                    <a:srgbClr val="0000FF"/>
                  </a:solidFill>
                </a:rPr>
                <a:t> : Nearly </a:t>
              </a:r>
              <a:r>
                <a:rPr kumimoji="1" lang="en-US" altLang="ja-JP" sz="2000" i="1" dirty="0" smtClean="0">
                  <a:solidFill>
                    <a:srgbClr val="0000FF"/>
                  </a:solidFill>
                </a:rPr>
                <a:t>T</a:t>
              </a:r>
              <a:r>
                <a:rPr kumimoji="1" lang="en-US" altLang="ja-JP" sz="2000" dirty="0" smtClean="0">
                  <a:solidFill>
                    <a:srgbClr val="0000FF"/>
                  </a:solidFill>
                </a:rPr>
                <a:t>-independent</a:t>
              </a:r>
              <a:endParaRPr kumimoji="1" lang="ja-JP" altLang="en-US" sz="2000" dirty="0">
                <a:solidFill>
                  <a:srgbClr val="0000FF"/>
                </a:solidFill>
              </a:endParaRPr>
            </a:p>
          </p:txBody>
        </p:sp>
        <p:sp>
          <p:nvSpPr>
            <p:cNvPr id="29" name="テキスト ボックス 28"/>
            <p:cNvSpPr txBox="1"/>
            <p:nvPr/>
          </p:nvSpPr>
          <p:spPr>
            <a:xfrm>
              <a:off x="6228184" y="5296228"/>
              <a:ext cx="4661020" cy="1015663"/>
            </a:xfrm>
            <a:prstGeom prst="rect">
              <a:avLst/>
            </a:prstGeom>
            <a:noFill/>
          </p:spPr>
          <p:txBody>
            <a:bodyPr wrap="none" rtlCol="0">
              <a:spAutoFit/>
            </a:bodyPr>
            <a:lstStyle/>
            <a:p>
              <a:pPr>
                <a:lnSpc>
                  <a:spcPct val="150000"/>
                </a:lnSpc>
              </a:pPr>
              <a:r>
                <a:rPr kumimoji="1" lang="en-US" altLang="ja-JP" sz="2000" dirty="0" smtClean="0"/>
                <a:t>1. Thermally </a:t>
              </a:r>
              <a:r>
                <a:rPr kumimoji="1" lang="en-US" altLang="ja-JP" sz="2000" i="1" dirty="0" smtClean="0">
                  <a:solidFill>
                    <a:srgbClr val="FF0000"/>
                  </a:solidFill>
                </a:rPr>
                <a:t>in</a:t>
              </a:r>
              <a:r>
                <a:rPr kumimoji="1" lang="en-US" altLang="ja-JP" sz="2000" i="1" dirty="0" smtClean="0"/>
                <a:t>accessible</a:t>
              </a:r>
              <a:r>
                <a:rPr kumimoji="1" lang="en-US" altLang="ja-JP" sz="2000" dirty="0" smtClean="0"/>
                <a:t> to the dark states</a:t>
              </a:r>
            </a:p>
            <a:p>
              <a:pPr>
                <a:lnSpc>
                  <a:spcPct val="150000"/>
                </a:lnSpc>
              </a:pPr>
              <a:r>
                <a:rPr lang="en-US" altLang="ja-JP" sz="2000" dirty="0" smtClean="0"/>
                <a:t>2. Metallic conduction</a:t>
              </a:r>
            </a:p>
          </p:txBody>
        </p:sp>
      </p:grpSp>
      <p:sp>
        <p:nvSpPr>
          <p:cNvPr id="3" name="テキスト ボックス 2"/>
          <p:cNvSpPr txBox="1"/>
          <p:nvPr/>
        </p:nvSpPr>
        <p:spPr>
          <a:xfrm>
            <a:off x="3247748" y="5075892"/>
            <a:ext cx="5231497" cy="369332"/>
          </a:xfrm>
          <a:prstGeom prst="rect">
            <a:avLst/>
          </a:prstGeom>
          <a:noFill/>
        </p:spPr>
        <p:txBody>
          <a:bodyPr wrap="none" rtlCol="0">
            <a:spAutoFit/>
          </a:bodyPr>
          <a:lstStyle/>
          <a:p>
            <a:r>
              <a:rPr kumimoji="1" lang="en-US" altLang="ja-JP" dirty="0" smtClean="0"/>
              <a:t>* </a:t>
            </a:r>
            <a:r>
              <a:rPr lang="en-US" altLang="ja-JP" dirty="0" err="1" smtClean="0"/>
              <a:t>Yonemitsu</a:t>
            </a:r>
            <a:r>
              <a:rPr lang="en-US" altLang="ja-JP" dirty="0"/>
              <a:t>, K. </a:t>
            </a:r>
            <a:r>
              <a:rPr lang="en-US" altLang="ja-JP" i="1" dirty="0"/>
              <a:t>J. Phys. Soc. </a:t>
            </a:r>
            <a:r>
              <a:rPr lang="en-US" altLang="ja-JP" i="1" dirty="0" err="1"/>
              <a:t>Jpn</a:t>
            </a:r>
            <a:r>
              <a:rPr lang="en-US" altLang="ja-JP" i="1" dirty="0"/>
              <a:t>.</a:t>
            </a:r>
            <a:r>
              <a:rPr lang="en-US" altLang="ja-JP" dirty="0"/>
              <a:t> </a:t>
            </a:r>
            <a:r>
              <a:rPr lang="en-US" altLang="ja-JP" b="1" dirty="0" smtClean="0"/>
              <a:t>2004</a:t>
            </a:r>
            <a:r>
              <a:rPr lang="en-US" altLang="ja-JP" dirty="0" smtClean="0"/>
              <a:t>, </a:t>
            </a:r>
            <a:r>
              <a:rPr lang="en-US" altLang="ja-JP" i="1" dirty="0" smtClean="0"/>
              <a:t>73</a:t>
            </a:r>
            <a:r>
              <a:rPr lang="en-US" altLang="ja-JP" dirty="0"/>
              <a:t>, 2868-2878.</a:t>
            </a:r>
            <a:endParaRPr kumimoji="1" lang="ja-JP" altLang="en-US" dirty="0"/>
          </a:p>
        </p:txBody>
      </p:sp>
      <p:grpSp>
        <p:nvGrpSpPr>
          <p:cNvPr id="10269" name="グループ化 10268"/>
          <p:cNvGrpSpPr/>
          <p:nvPr/>
        </p:nvGrpSpPr>
        <p:grpSpPr>
          <a:xfrm>
            <a:off x="4858386" y="4106247"/>
            <a:ext cx="3736023" cy="907942"/>
            <a:chOff x="6228184" y="5801488"/>
            <a:chExt cx="3736023" cy="907942"/>
          </a:xfrm>
        </p:grpSpPr>
        <p:sp>
          <p:nvSpPr>
            <p:cNvPr id="4" name="テキスト ボックス 3"/>
            <p:cNvSpPr txBox="1"/>
            <p:nvPr/>
          </p:nvSpPr>
          <p:spPr>
            <a:xfrm>
              <a:off x="6228184" y="6309320"/>
              <a:ext cx="3736023" cy="400110"/>
            </a:xfrm>
            <a:prstGeom prst="rect">
              <a:avLst/>
            </a:prstGeom>
            <a:noFill/>
          </p:spPr>
          <p:txBody>
            <a:bodyPr wrap="none" rtlCol="0">
              <a:spAutoFit/>
            </a:bodyPr>
            <a:lstStyle/>
            <a:p>
              <a:r>
                <a:rPr lang="en-US" altLang="ja-JP" sz="2000" dirty="0"/>
                <a:t>Importance of cooperative effect</a:t>
              </a:r>
              <a:r>
                <a:rPr lang="en-US" altLang="ja-JP" sz="2000" dirty="0" smtClean="0"/>
                <a:t>*</a:t>
              </a:r>
              <a:endParaRPr lang="ja-JP" altLang="en-US" sz="2000" dirty="0"/>
            </a:p>
          </p:txBody>
        </p:sp>
        <p:sp>
          <p:nvSpPr>
            <p:cNvPr id="7" name="テキスト ボックス 6"/>
            <p:cNvSpPr txBox="1"/>
            <p:nvPr/>
          </p:nvSpPr>
          <p:spPr>
            <a:xfrm>
              <a:off x="6389442" y="5801488"/>
              <a:ext cx="3459601" cy="400110"/>
            </a:xfrm>
            <a:prstGeom prst="rect">
              <a:avLst/>
            </a:prstGeom>
            <a:noFill/>
          </p:spPr>
          <p:txBody>
            <a:bodyPr wrap="none" rtlCol="0">
              <a:spAutoFit/>
            </a:bodyPr>
            <a:lstStyle/>
            <a:p>
              <a:r>
                <a:rPr lang="en-US" altLang="ja-JP" sz="2000" i="1" dirty="0" smtClean="0">
                  <a:solidFill>
                    <a:srgbClr val="0000FF"/>
                  </a:solidFill>
                  <a:latin typeface="Symbol" pitchFamily="18" charset="2"/>
                </a:rPr>
                <a:t>s </a:t>
              </a:r>
              <a:r>
                <a:rPr lang="en-US" altLang="ja-JP" sz="2000" dirty="0" smtClean="0">
                  <a:solidFill>
                    <a:srgbClr val="0000FF"/>
                  </a:solidFill>
                </a:rPr>
                <a:t>: Non-linear dependence on </a:t>
              </a:r>
              <a:r>
                <a:rPr lang="en-US" altLang="ja-JP" sz="2000" i="1" dirty="0" smtClean="0">
                  <a:solidFill>
                    <a:srgbClr val="0000FF"/>
                  </a:solidFill>
                  <a:latin typeface="Times New Roman" pitchFamily="18" charset="0"/>
                  <a:cs typeface="Times New Roman" pitchFamily="18" charset="0"/>
                </a:rPr>
                <a:t>I</a:t>
              </a:r>
              <a:endParaRPr kumimoji="1" lang="ja-JP" altLang="en-US" sz="2000" i="1" dirty="0">
                <a:solidFill>
                  <a:srgbClr val="0000FF"/>
                </a:solidFill>
                <a:latin typeface="Times New Roman" pitchFamily="18" charset="0"/>
                <a:cs typeface="Times New Roman" pitchFamily="18" charset="0"/>
              </a:endParaRPr>
            </a:p>
          </p:txBody>
        </p:sp>
      </p:grpSp>
      <p:sp>
        <p:nvSpPr>
          <p:cNvPr id="21" name="下矢印 20"/>
          <p:cNvSpPr/>
          <p:nvPr/>
        </p:nvSpPr>
        <p:spPr>
          <a:xfrm>
            <a:off x="2699792" y="3572772"/>
            <a:ext cx="213134" cy="8645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左中かっこ 11"/>
          <p:cNvSpPr/>
          <p:nvPr/>
        </p:nvSpPr>
        <p:spPr>
          <a:xfrm>
            <a:off x="4499993" y="2430663"/>
            <a:ext cx="216024" cy="1417071"/>
          </a:xfrm>
          <a:prstGeom prst="leftBrace">
            <a:avLst>
              <a:gd name="adj1" fmla="val 36993"/>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16" name="直線コネクタ 15"/>
          <p:cNvCxnSpPr>
            <a:endCxn id="12" idx="1"/>
          </p:cNvCxnSpPr>
          <p:nvPr/>
        </p:nvCxnSpPr>
        <p:spPr>
          <a:xfrm flipV="1">
            <a:off x="2912925" y="3139199"/>
            <a:ext cx="1587068" cy="70853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7" name="角丸四角形 36"/>
          <p:cNvSpPr/>
          <p:nvPr/>
        </p:nvSpPr>
        <p:spPr>
          <a:xfrm>
            <a:off x="1187624" y="4814133"/>
            <a:ext cx="4032448" cy="44642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屈折矢印 38"/>
          <p:cNvSpPr/>
          <p:nvPr/>
        </p:nvSpPr>
        <p:spPr>
          <a:xfrm>
            <a:off x="5580112" y="4221088"/>
            <a:ext cx="1630102" cy="977298"/>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1" name="グループ化 40"/>
          <p:cNvGrpSpPr/>
          <p:nvPr/>
        </p:nvGrpSpPr>
        <p:grpSpPr>
          <a:xfrm>
            <a:off x="5003361" y="2084920"/>
            <a:ext cx="3659158" cy="1762814"/>
            <a:chOff x="4788024" y="2169053"/>
            <a:chExt cx="3659158" cy="1762814"/>
          </a:xfrm>
        </p:grpSpPr>
        <p:sp>
          <p:nvSpPr>
            <p:cNvPr id="23" name="正方形/長方形 22"/>
            <p:cNvSpPr/>
            <p:nvPr/>
          </p:nvSpPr>
          <p:spPr>
            <a:xfrm>
              <a:off x="4856134" y="2169053"/>
              <a:ext cx="3121367" cy="523220"/>
            </a:xfrm>
            <a:prstGeom prst="rect">
              <a:avLst/>
            </a:prstGeom>
          </p:spPr>
          <p:txBody>
            <a:bodyPr wrap="none">
              <a:spAutoFit/>
            </a:bodyPr>
            <a:lstStyle/>
            <a:p>
              <a:r>
                <a:rPr lang="en-US" altLang="ja-JP" sz="2800" i="1" dirty="0" err="1" smtClean="0">
                  <a:latin typeface="Symbol"/>
                  <a:ea typeface="ＭＳ 明朝"/>
                  <a:cs typeface="Times New Roman"/>
                </a:rPr>
                <a:t>s</a:t>
              </a:r>
              <a:r>
                <a:rPr lang="en-US" altLang="ja-JP" sz="2800" baseline="-25000" dirty="0" err="1" smtClean="0">
                  <a:latin typeface="Times"/>
                  <a:ea typeface="ＭＳ 明朝"/>
                  <a:cs typeface="Times New Roman"/>
                </a:rPr>
                <a:t>sq</a:t>
              </a:r>
              <a:r>
                <a:rPr lang="en-US" altLang="ja-JP" sz="2800" dirty="0" smtClean="0">
                  <a:latin typeface="Times"/>
                  <a:ea typeface="ＭＳ 明朝"/>
                  <a:cs typeface="Times New Roman"/>
                </a:rPr>
                <a:t> = </a:t>
              </a:r>
              <a:r>
                <a:rPr lang="en-US" altLang="ja-JP" sz="2800" i="1" dirty="0" err="1">
                  <a:latin typeface="Symbol"/>
                  <a:ea typeface="ＭＳ 明朝"/>
                  <a:cs typeface="Times New Roman"/>
                </a:rPr>
                <a:t>s</a:t>
              </a:r>
              <a:r>
                <a:rPr lang="en-US" altLang="ja-JP" sz="2800" baseline="-25000" dirty="0" err="1">
                  <a:latin typeface="Times"/>
                  <a:ea typeface="ＭＳ 明朝"/>
                  <a:cs typeface="Times New Roman"/>
                </a:rPr>
                <a:t>dark</a:t>
              </a:r>
              <a:r>
                <a:rPr lang="en-US" altLang="ja-JP" sz="2800" dirty="0">
                  <a:latin typeface="Times"/>
                  <a:ea typeface="ＭＳ 明朝"/>
                  <a:cs typeface="Times New Roman"/>
                </a:rPr>
                <a:t> + </a:t>
              </a:r>
              <a:r>
                <a:rPr lang="en-US" altLang="ja-JP" sz="2800" i="1" dirty="0" err="1">
                  <a:solidFill>
                    <a:srgbClr val="FF0000"/>
                  </a:solidFill>
                  <a:latin typeface="Times"/>
                  <a:ea typeface="ＭＳ 明朝"/>
                  <a:cs typeface="Times New Roman"/>
                </a:rPr>
                <a:t>aI</a:t>
              </a:r>
              <a:r>
                <a:rPr lang="en-US" altLang="ja-JP" sz="2800" dirty="0">
                  <a:latin typeface="Times"/>
                  <a:ea typeface="ＭＳ 明朝"/>
                  <a:cs typeface="Times New Roman"/>
                </a:rPr>
                <a:t> + </a:t>
              </a:r>
              <a:r>
                <a:rPr lang="en-US" altLang="ja-JP" sz="2800" i="1" dirty="0">
                  <a:solidFill>
                    <a:srgbClr val="0000FF"/>
                  </a:solidFill>
                  <a:latin typeface="Times"/>
                  <a:ea typeface="ＭＳ 明朝"/>
                  <a:cs typeface="Times New Roman"/>
                </a:rPr>
                <a:t>bI</a:t>
              </a:r>
              <a:r>
                <a:rPr lang="en-US" altLang="ja-JP" sz="2800" baseline="30000" dirty="0">
                  <a:solidFill>
                    <a:srgbClr val="0000FF"/>
                  </a:solidFill>
                  <a:latin typeface="Times"/>
                  <a:ea typeface="ＭＳ 明朝"/>
                  <a:cs typeface="Times New Roman"/>
                </a:rPr>
                <a:t>2</a:t>
              </a:r>
              <a:endParaRPr lang="ja-JP" altLang="en-US" sz="2800" dirty="0">
                <a:solidFill>
                  <a:srgbClr val="0000FF"/>
                </a:solidFill>
              </a:endParaRPr>
            </a:p>
          </p:txBody>
        </p:sp>
        <p:sp>
          <p:nvSpPr>
            <p:cNvPr id="24" name="テキスト ボックス 23"/>
            <p:cNvSpPr txBox="1"/>
            <p:nvPr/>
          </p:nvSpPr>
          <p:spPr>
            <a:xfrm>
              <a:off x="4856134" y="2916204"/>
              <a:ext cx="3591048" cy="1015663"/>
            </a:xfrm>
            <a:prstGeom prst="rect">
              <a:avLst/>
            </a:prstGeom>
            <a:noFill/>
          </p:spPr>
          <p:txBody>
            <a:bodyPr wrap="none" rtlCol="0">
              <a:spAutoFit/>
            </a:bodyPr>
            <a:lstStyle/>
            <a:p>
              <a:pPr>
                <a:lnSpc>
                  <a:spcPct val="150000"/>
                </a:lnSpc>
              </a:pPr>
              <a:r>
                <a:rPr kumimoji="1" lang="en-US" altLang="ja-JP" sz="2000" i="1" dirty="0" err="1" smtClean="0">
                  <a:solidFill>
                    <a:srgbClr val="FF0000"/>
                  </a:solidFill>
                  <a:latin typeface="Times New Roman" pitchFamily="18" charset="0"/>
                  <a:cs typeface="Times New Roman" pitchFamily="18" charset="0"/>
                </a:rPr>
                <a:t>aI</a:t>
              </a:r>
              <a:r>
                <a:rPr kumimoji="1" lang="en-US" altLang="ja-JP" sz="2000" i="1" dirty="0" smtClean="0">
                  <a:latin typeface="Times New Roman" pitchFamily="18" charset="0"/>
                  <a:cs typeface="Times New Roman" pitchFamily="18" charset="0"/>
                </a:rPr>
                <a:t>  </a:t>
              </a:r>
              <a:r>
                <a:rPr kumimoji="1" lang="en-US" altLang="ja-JP" sz="2000" dirty="0" smtClean="0">
                  <a:latin typeface="Times New Roman" pitchFamily="18" charset="0"/>
                  <a:cs typeface="Times New Roman" pitchFamily="18" charset="0"/>
                </a:rPr>
                <a:t>:  known/standard mechanism</a:t>
              </a:r>
            </a:p>
            <a:p>
              <a:pPr>
                <a:lnSpc>
                  <a:spcPct val="150000"/>
                </a:lnSpc>
              </a:pPr>
              <a:r>
                <a:rPr lang="en-US" altLang="ja-JP" sz="2000" i="1" dirty="0" err="1" smtClean="0">
                  <a:solidFill>
                    <a:srgbClr val="0000FF"/>
                  </a:solidFill>
                  <a:latin typeface="Times New Roman" pitchFamily="18" charset="0"/>
                  <a:cs typeface="Times New Roman" pitchFamily="18" charset="0"/>
                </a:rPr>
                <a:t>bI</a:t>
              </a:r>
              <a:r>
                <a:rPr lang="en-US" altLang="ja-JP" sz="2000" i="1" baseline="30000" dirty="0" smtClean="0">
                  <a:solidFill>
                    <a:srgbClr val="0000FF"/>
                  </a:solidFill>
                  <a:latin typeface="Times New Roman" pitchFamily="18" charset="0"/>
                  <a:cs typeface="Times New Roman" pitchFamily="18" charset="0"/>
                </a:rPr>
                <a:t> </a:t>
              </a:r>
              <a:r>
                <a:rPr lang="en-US" altLang="ja-JP" sz="2000" baseline="30000" dirty="0" smtClean="0">
                  <a:solidFill>
                    <a:srgbClr val="0000FF"/>
                  </a:solidFill>
                  <a:latin typeface="Times New Roman" pitchFamily="18" charset="0"/>
                  <a:cs typeface="Times New Roman" pitchFamily="18" charset="0"/>
                </a:rPr>
                <a:t>2</a:t>
              </a:r>
              <a:r>
                <a:rPr lang="en-US" altLang="ja-JP" sz="2000" dirty="0" smtClean="0">
                  <a:solidFill>
                    <a:srgbClr val="0000FF"/>
                  </a:solidFill>
                  <a:latin typeface="Times New Roman" pitchFamily="18" charset="0"/>
                  <a:cs typeface="Times New Roman" pitchFamily="18" charset="0"/>
                </a:rPr>
                <a:t> : a new mechanism</a:t>
              </a:r>
              <a:endParaRPr kumimoji="1" lang="ja-JP" altLang="en-US" sz="2000" dirty="0">
                <a:solidFill>
                  <a:srgbClr val="0000FF"/>
                </a:solidFill>
                <a:latin typeface="Times New Roman" pitchFamily="18" charset="0"/>
                <a:cs typeface="Times New Roman" pitchFamily="18" charset="0"/>
              </a:endParaRPr>
            </a:p>
          </p:txBody>
        </p:sp>
        <p:sp>
          <p:nvSpPr>
            <p:cNvPr id="40" name="大かっこ 39"/>
            <p:cNvSpPr/>
            <p:nvPr/>
          </p:nvSpPr>
          <p:spPr>
            <a:xfrm>
              <a:off x="4788024" y="3068960"/>
              <a:ext cx="3591048" cy="778774"/>
            </a:xfrm>
            <a:prstGeom prst="bracketPair">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spTree>
    <p:extLst>
      <p:ext uri="{BB962C8B-B14F-4D97-AF65-F5344CB8AC3E}">
        <p14:creationId xmlns:p14="http://schemas.microsoft.com/office/powerpoint/2010/main" xmlns="" val="359865986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500" fill="hold"/>
                                        <p:tgtEl>
                                          <p:spTgt spid="31748"/>
                                        </p:tgtEl>
                                      </p:cBhvr>
                                      <p:by x="80000" y="80000"/>
                                    </p:animScale>
                                  </p:childTnLst>
                                </p:cTn>
                              </p:par>
                              <p:par>
                                <p:cTn id="7" presetID="10" presetClass="entr" presetSubtype="0" fill="hold" grpId="1" nodeType="withEffect">
                                  <p:stCondLst>
                                    <p:cond delay="0"/>
                                  </p:stCondLst>
                                  <p:childTnLst>
                                    <p:set>
                                      <p:cBhvr>
                                        <p:cTn id="8" dur="1" fill="hold">
                                          <p:stCondLst>
                                            <p:cond delay="0"/>
                                          </p:stCondLst>
                                        </p:cTn>
                                        <p:tgtEl>
                                          <p:spTgt spid="21"/>
                                        </p:tgtEl>
                                        <p:attrNameLst>
                                          <p:attrName>style.visibility</p:attrName>
                                        </p:attrNameLst>
                                      </p:cBhvr>
                                      <p:to>
                                        <p:strVal val="visible"/>
                                      </p:to>
                                    </p:set>
                                    <p:animEffect transition="in" filter="fade">
                                      <p:cBhvr>
                                        <p:cTn id="9" dur="500"/>
                                        <p:tgtEl>
                                          <p:spTgt spid="21"/>
                                        </p:tgtEl>
                                      </p:cBhvr>
                                    </p:animEffect>
                                  </p:childTnLst>
                                </p:cTn>
                              </p:par>
                              <p:par>
                                <p:cTn id="10" presetID="10"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1"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nodeType="with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fade">
                                      <p:cBhvr>
                                        <p:cTn id="18" dur="500"/>
                                        <p:tgtEl>
                                          <p:spTgt spid="4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6627"/>
                                        </p:tgtEl>
                                        <p:attrNameLst>
                                          <p:attrName>style.visibility</p:attrName>
                                        </p:attrNameLst>
                                      </p:cBhvr>
                                      <p:to>
                                        <p:strVal val="visible"/>
                                      </p:to>
                                    </p:set>
                                    <p:animEffect transition="in" filter="fade">
                                      <p:cBhvr>
                                        <p:cTn id="23" dur="500"/>
                                        <p:tgtEl>
                                          <p:spTgt spid="26627"/>
                                        </p:tgtEl>
                                      </p:cBhvr>
                                    </p:animEffect>
                                  </p:childTnLst>
                                </p:cTn>
                              </p:par>
                              <p:par>
                                <p:cTn id="24" presetID="10" presetClass="exit" presetSubtype="0" fill="hold" grpId="0" nodeType="withEffect">
                                  <p:stCondLst>
                                    <p:cond delay="0"/>
                                  </p:stCondLst>
                                  <p:childTnLst>
                                    <p:animEffect transition="out" filter="fade">
                                      <p:cBhvr>
                                        <p:cTn id="25" dur="500"/>
                                        <p:tgtEl>
                                          <p:spTgt spid="21"/>
                                        </p:tgtEl>
                                      </p:cBhvr>
                                    </p:animEffect>
                                    <p:set>
                                      <p:cBhvr>
                                        <p:cTn id="26" dur="1" fill="hold">
                                          <p:stCondLst>
                                            <p:cond delay="499"/>
                                          </p:stCondLst>
                                        </p:cTn>
                                        <p:tgtEl>
                                          <p:spTgt spid="21"/>
                                        </p:tgtEl>
                                        <p:attrNameLst>
                                          <p:attrName>style.visibility</p:attrName>
                                        </p:attrNameLst>
                                      </p:cBhvr>
                                      <p:to>
                                        <p:strVal val="hidden"/>
                                      </p:to>
                                    </p:set>
                                  </p:childTnLst>
                                </p:cTn>
                              </p:par>
                              <p:par>
                                <p:cTn id="27" presetID="10" presetClass="exit" presetSubtype="0" fill="hold" nodeType="withEffect">
                                  <p:stCondLst>
                                    <p:cond delay="0"/>
                                  </p:stCondLst>
                                  <p:childTnLst>
                                    <p:animEffect transition="out" filter="fade">
                                      <p:cBhvr>
                                        <p:cTn id="28" dur="500"/>
                                        <p:tgtEl>
                                          <p:spTgt spid="16"/>
                                        </p:tgtEl>
                                      </p:cBhvr>
                                    </p:animEffect>
                                    <p:set>
                                      <p:cBhvr>
                                        <p:cTn id="29" dur="1" fill="hold">
                                          <p:stCondLst>
                                            <p:cond delay="499"/>
                                          </p:stCondLst>
                                        </p:cTn>
                                        <p:tgtEl>
                                          <p:spTgt spid="16"/>
                                        </p:tgtEl>
                                        <p:attrNameLst>
                                          <p:attrName>style.visibility</p:attrName>
                                        </p:attrNameLst>
                                      </p:cBhvr>
                                      <p:to>
                                        <p:strVal val="hidden"/>
                                      </p:to>
                                    </p:set>
                                  </p:childTnLst>
                                </p:cTn>
                              </p:par>
                              <p:par>
                                <p:cTn id="30" presetID="10" presetClass="exit" presetSubtype="0" fill="hold" grpId="0" nodeType="withEffect">
                                  <p:stCondLst>
                                    <p:cond delay="0"/>
                                  </p:stCondLst>
                                  <p:childTnLst>
                                    <p:animEffect transition="out" filter="fad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31748"/>
                                        </p:tgtEl>
                                        <p:attrNameLst>
                                          <p:attrName>style.visibility</p:attrName>
                                        </p:attrNameLst>
                                      </p:cBhvr>
                                      <p:to>
                                        <p:strVal val="hidden"/>
                                      </p:to>
                                    </p:set>
                                  </p:childTnLst>
                                </p:cTn>
                              </p:par>
                              <p:par>
                                <p:cTn id="35" presetID="31" presetClass="entr" presetSubtype="0"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 calcmode="lin" valueType="num">
                                      <p:cBhvr>
                                        <p:cTn id="39" dur="500" fill="hold"/>
                                        <p:tgtEl>
                                          <p:spTgt spid="30"/>
                                        </p:tgtEl>
                                        <p:attrNameLst>
                                          <p:attrName>style.rotation</p:attrName>
                                        </p:attrNameLst>
                                      </p:cBhvr>
                                      <p:tavLst>
                                        <p:tav tm="0">
                                          <p:val>
                                            <p:fltVal val="90"/>
                                          </p:val>
                                        </p:tav>
                                        <p:tav tm="100000">
                                          <p:val>
                                            <p:fltVal val="0"/>
                                          </p:val>
                                        </p:tav>
                                      </p:tavLst>
                                    </p:anim>
                                    <p:animEffect transition="in" filter="fade">
                                      <p:cBhvr>
                                        <p:cTn id="40" dur="500"/>
                                        <p:tgtEl>
                                          <p:spTgt spid="30"/>
                                        </p:tgtEl>
                                      </p:cBhvr>
                                    </p:animEffect>
                                  </p:childTnLst>
                                </p:cTn>
                              </p:par>
                              <p:par>
                                <p:cTn id="41" presetID="2" presetClass="entr" presetSubtype="4"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ppt_x"/>
                                          </p:val>
                                        </p:tav>
                                        <p:tav tm="100000">
                                          <p:val>
                                            <p:strVal val="#ppt_x"/>
                                          </p:val>
                                        </p:tav>
                                      </p:tavLst>
                                    </p:anim>
                                    <p:anim calcmode="lin" valueType="num">
                                      <p:cBhvr additive="base">
                                        <p:cTn id="44" dur="500" fill="hold"/>
                                        <p:tgtEl>
                                          <p:spTgt spid="37"/>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500" fill="hold"/>
                                        <p:tgtEl>
                                          <p:spTgt spid="39"/>
                                        </p:tgtEl>
                                        <p:attrNameLst>
                                          <p:attrName>ppt_x</p:attrName>
                                        </p:attrNameLst>
                                      </p:cBhvr>
                                      <p:tavLst>
                                        <p:tav tm="0">
                                          <p:val>
                                            <p:strVal val="#ppt_x"/>
                                          </p:val>
                                        </p:tav>
                                        <p:tav tm="100000">
                                          <p:val>
                                            <p:strVal val="#ppt_x"/>
                                          </p:val>
                                        </p:tav>
                                      </p:tavLst>
                                    </p:anim>
                                    <p:anim calcmode="lin" valueType="num">
                                      <p:cBhvr additive="base">
                                        <p:cTn id="48" dur="500" fill="hold"/>
                                        <p:tgtEl>
                                          <p:spTgt spid="39"/>
                                        </p:tgtEl>
                                        <p:attrNameLst>
                                          <p:attrName>ppt_y</p:attrName>
                                        </p:attrNameLst>
                                      </p:cBhvr>
                                      <p:tavLst>
                                        <p:tav tm="0">
                                          <p:val>
                                            <p:strVal val="1+#ppt_h/2"/>
                                          </p:val>
                                        </p:tav>
                                        <p:tav tm="100000">
                                          <p:val>
                                            <p:strVal val="#ppt_y"/>
                                          </p:val>
                                        </p:tav>
                                      </p:tavLst>
                                    </p:anim>
                                  </p:childTnLst>
                                </p:cTn>
                              </p:par>
                              <p:par>
                                <p:cTn id="49" presetID="35" presetClass="path" presetSubtype="0" accel="50000" decel="50000" fill="hold" nodeType="withEffect">
                                  <p:stCondLst>
                                    <p:cond delay="0"/>
                                  </p:stCondLst>
                                  <p:childTnLst>
                                    <p:animMotion origin="layout" path="M -2.22222E-6 2.59944E-6 L -0.50712 0.00462 " pathEditMode="relative" rAng="0" ptsTypes="AA">
                                      <p:cBhvr>
                                        <p:cTn id="50" dur="500" fill="hold"/>
                                        <p:tgtEl>
                                          <p:spTgt spid="41"/>
                                        </p:tgtEl>
                                        <p:attrNameLst>
                                          <p:attrName>ppt_x</p:attrName>
                                          <p:attrName>ppt_y</p:attrName>
                                        </p:attrNameLst>
                                      </p:cBhvr>
                                      <p:rCtr x="-25365" y="231"/>
                                    </p:animMotion>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1" nodeType="clickEffect">
                                  <p:stCondLst>
                                    <p:cond delay="0"/>
                                  </p:stCondLst>
                                  <p:childTnLst>
                                    <p:set>
                                      <p:cBhvr>
                                        <p:cTn id="54" dur="1" fill="hold">
                                          <p:stCondLst>
                                            <p:cond delay="0"/>
                                          </p:stCondLst>
                                        </p:cTn>
                                        <p:tgtEl>
                                          <p:spTgt spid="37"/>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41"/>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41"/>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30"/>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26627"/>
                                        </p:tgtEl>
                                        <p:attrNameLst>
                                          <p:attrName>style.visibility</p:attrName>
                                        </p:attrNameLst>
                                      </p:cBhvr>
                                      <p:to>
                                        <p:strVal val="hidden"/>
                                      </p:to>
                                    </p:set>
                                  </p:childTnLst>
                                </p:cTn>
                              </p:par>
                              <p:par>
                                <p:cTn id="63" presetID="1" presetClass="exit" presetSubtype="0" fill="hold" grpId="1" nodeType="withEffect">
                                  <p:stCondLst>
                                    <p:cond delay="0"/>
                                  </p:stCondLst>
                                  <p:childTnLst>
                                    <p:set>
                                      <p:cBhvr>
                                        <p:cTn id="64" dur="1" fill="hold">
                                          <p:stCondLst>
                                            <p:cond delay="0"/>
                                          </p:stCondLst>
                                        </p:cTn>
                                        <p:tgtEl>
                                          <p:spTgt spid="39"/>
                                        </p:tgtEl>
                                        <p:attrNameLst>
                                          <p:attrName>style.visibility</p:attrName>
                                        </p:attrNameLst>
                                      </p:cBhvr>
                                      <p:to>
                                        <p:strVal val="hidden"/>
                                      </p:to>
                                    </p:set>
                                  </p:childTnLst>
                                </p:cTn>
                              </p:par>
                              <p:par>
                                <p:cTn id="65" presetID="16" presetClass="entr" presetSubtype="21" fill="hold" nodeType="withEffect">
                                  <p:stCondLst>
                                    <p:cond delay="0"/>
                                  </p:stCondLst>
                                  <p:childTnLst>
                                    <p:set>
                                      <p:cBhvr>
                                        <p:cTn id="66" dur="1" fill="hold">
                                          <p:stCondLst>
                                            <p:cond delay="0"/>
                                          </p:stCondLst>
                                        </p:cTn>
                                        <p:tgtEl>
                                          <p:spTgt spid="31748"/>
                                        </p:tgtEl>
                                        <p:attrNameLst>
                                          <p:attrName>style.visibility</p:attrName>
                                        </p:attrNameLst>
                                      </p:cBhvr>
                                      <p:to>
                                        <p:strVal val="visible"/>
                                      </p:to>
                                    </p:set>
                                    <p:animEffect transition="in" filter="barn(inVertical)">
                                      <p:cBhvr>
                                        <p:cTn id="67" dur="500"/>
                                        <p:tgtEl>
                                          <p:spTgt spid="31748"/>
                                        </p:tgtEl>
                                      </p:cBhvr>
                                    </p:animEffect>
                                  </p:childTnLst>
                                </p:cTn>
                              </p:par>
                              <p:par>
                                <p:cTn id="68" presetID="31" presetClass="entr" presetSubtype="0" fill="hold" nodeType="withEffect">
                                  <p:stCondLst>
                                    <p:cond delay="0"/>
                                  </p:stCondLst>
                                  <p:childTnLst>
                                    <p:set>
                                      <p:cBhvr>
                                        <p:cTn id="69" dur="1" fill="hold">
                                          <p:stCondLst>
                                            <p:cond delay="0"/>
                                          </p:stCondLst>
                                        </p:cTn>
                                        <p:tgtEl>
                                          <p:spTgt spid="10269"/>
                                        </p:tgtEl>
                                        <p:attrNameLst>
                                          <p:attrName>style.visibility</p:attrName>
                                        </p:attrNameLst>
                                      </p:cBhvr>
                                      <p:to>
                                        <p:strVal val="visible"/>
                                      </p:to>
                                    </p:set>
                                    <p:anim calcmode="lin" valueType="num">
                                      <p:cBhvr>
                                        <p:cTn id="70" dur="500" fill="hold"/>
                                        <p:tgtEl>
                                          <p:spTgt spid="10269"/>
                                        </p:tgtEl>
                                        <p:attrNameLst>
                                          <p:attrName>ppt_w</p:attrName>
                                        </p:attrNameLst>
                                      </p:cBhvr>
                                      <p:tavLst>
                                        <p:tav tm="0">
                                          <p:val>
                                            <p:fltVal val="0"/>
                                          </p:val>
                                        </p:tav>
                                        <p:tav tm="100000">
                                          <p:val>
                                            <p:strVal val="#ppt_w"/>
                                          </p:val>
                                        </p:tav>
                                      </p:tavLst>
                                    </p:anim>
                                    <p:anim calcmode="lin" valueType="num">
                                      <p:cBhvr>
                                        <p:cTn id="71" dur="500" fill="hold"/>
                                        <p:tgtEl>
                                          <p:spTgt spid="10269"/>
                                        </p:tgtEl>
                                        <p:attrNameLst>
                                          <p:attrName>ppt_h</p:attrName>
                                        </p:attrNameLst>
                                      </p:cBhvr>
                                      <p:tavLst>
                                        <p:tav tm="0">
                                          <p:val>
                                            <p:fltVal val="0"/>
                                          </p:val>
                                        </p:tav>
                                        <p:tav tm="100000">
                                          <p:val>
                                            <p:strVal val="#ppt_h"/>
                                          </p:val>
                                        </p:tav>
                                      </p:tavLst>
                                    </p:anim>
                                    <p:anim calcmode="lin" valueType="num">
                                      <p:cBhvr>
                                        <p:cTn id="72" dur="500" fill="hold"/>
                                        <p:tgtEl>
                                          <p:spTgt spid="10269"/>
                                        </p:tgtEl>
                                        <p:attrNameLst>
                                          <p:attrName>style.rotation</p:attrName>
                                        </p:attrNameLst>
                                      </p:cBhvr>
                                      <p:tavLst>
                                        <p:tav tm="0">
                                          <p:val>
                                            <p:fltVal val="90"/>
                                          </p:val>
                                        </p:tav>
                                        <p:tav tm="100000">
                                          <p:val>
                                            <p:fltVal val="0"/>
                                          </p:val>
                                        </p:tav>
                                      </p:tavLst>
                                    </p:anim>
                                    <p:animEffect transition="in" filter="fade">
                                      <p:cBhvr>
                                        <p:cTn id="73" dur="500"/>
                                        <p:tgtEl>
                                          <p:spTgt spid="10269"/>
                                        </p:tgtEl>
                                      </p:cBhvr>
                                    </p:animEffect>
                                  </p:childTnLst>
                                </p:cTn>
                              </p:par>
                              <p:par>
                                <p:cTn id="74" presetID="31" presetClass="entr" presetSubtype="0" fill="hold" grpId="0" nodeType="withEffect">
                                  <p:stCondLst>
                                    <p:cond delay="0"/>
                                  </p:stCondLst>
                                  <p:childTnLst>
                                    <p:set>
                                      <p:cBhvr>
                                        <p:cTn id="75" dur="1" fill="hold">
                                          <p:stCondLst>
                                            <p:cond delay="0"/>
                                          </p:stCondLst>
                                        </p:cTn>
                                        <p:tgtEl>
                                          <p:spTgt spid="3"/>
                                        </p:tgtEl>
                                        <p:attrNameLst>
                                          <p:attrName>style.visibility</p:attrName>
                                        </p:attrNameLst>
                                      </p:cBhvr>
                                      <p:to>
                                        <p:strVal val="visible"/>
                                      </p:to>
                                    </p:set>
                                    <p:anim calcmode="lin" valueType="num">
                                      <p:cBhvr>
                                        <p:cTn id="76" dur="500" fill="hold"/>
                                        <p:tgtEl>
                                          <p:spTgt spid="3"/>
                                        </p:tgtEl>
                                        <p:attrNameLst>
                                          <p:attrName>ppt_w</p:attrName>
                                        </p:attrNameLst>
                                      </p:cBhvr>
                                      <p:tavLst>
                                        <p:tav tm="0">
                                          <p:val>
                                            <p:fltVal val="0"/>
                                          </p:val>
                                        </p:tav>
                                        <p:tav tm="100000">
                                          <p:val>
                                            <p:strVal val="#ppt_w"/>
                                          </p:val>
                                        </p:tav>
                                      </p:tavLst>
                                    </p:anim>
                                    <p:anim calcmode="lin" valueType="num">
                                      <p:cBhvr>
                                        <p:cTn id="77" dur="500" fill="hold"/>
                                        <p:tgtEl>
                                          <p:spTgt spid="3"/>
                                        </p:tgtEl>
                                        <p:attrNameLst>
                                          <p:attrName>ppt_h</p:attrName>
                                        </p:attrNameLst>
                                      </p:cBhvr>
                                      <p:tavLst>
                                        <p:tav tm="0">
                                          <p:val>
                                            <p:fltVal val="0"/>
                                          </p:val>
                                        </p:tav>
                                        <p:tav tm="100000">
                                          <p:val>
                                            <p:strVal val="#ppt_h"/>
                                          </p:val>
                                        </p:tav>
                                      </p:tavLst>
                                    </p:anim>
                                    <p:anim calcmode="lin" valueType="num">
                                      <p:cBhvr>
                                        <p:cTn id="78" dur="500" fill="hold"/>
                                        <p:tgtEl>
                                          <p:spTgt spid="3"/>
                                        </p:tgtEl>
                                        <p:attrNameLst>
                                          <p:attrName>style.rotation</p:attrName>
                                        </p:attrNameLst>
                                      </p:cBhvr>
                                      <p:tavLst>
                                        <p:tav tm="0">
                                          <p:val>
                                            <p:fltVal val="90"/>
                                          </p:val>
                                        </p:tav>
                                        <p:tav tm="100000">
                                          <p:val>
                                            <p:fltVal val="0"/>
                                          </p:val>
                                        </p:tav>
                                      </p:tavLst>
                                    </p:anim>
                                    <p:animEffect transition="in" filter="fade">
                                      <p:cBhvr>
                                        <p:cTn id="7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1" grpId="0" animBg="1"/>
      <p:bldP spid="21" grpId="1" animBg="1"/>
      <p:bldP spid="12" grpId="0" animBg="1"/>
      <p:bldP spid="12" grpId="1" animBg="1"/>
      <p:bldP spid="37" grpId="0" animBg="1"/>
      <p:bldP spid="37" grpId="1" animBg="1"/>
      <p:bldP spid="39" grpId="0" animBg="1"/>
      <p:bldP spid="39" grpId="1" animBg="1"/>
    </p:bld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テキスト ボックス 1"/>
          <p:cNvSpPr txBox="1"/>
          <p:nvPr/>
        </p:nvSpPr>
        <p:spPr>
          <a:xfrm>
            <a:off x="611560" y="260648"/>
            <a:ext cx="6908301" cy="461665"/>
          </a:xfrm>
          <a:prstGeom prst="rect">
            <a:avLst/>
          </a:prstGeom>
          <a:noFill/>
        </p:spPr>
        <p:txBody>
          <a:bodyPr wrap="none" rtlCol="0">
            <a:spAutoFit/>
          </a:bodyPr>
          <a:lstStyle/>
          <a:p>
            <a:r>
              <a:rPr kumimoji="1" lang="en-US" altLang="ja-JP" sz="2400" dirty="0" smtClean="0">
                <a:solidFill>
                  <a:srgbClr val="FF0000"/>
                </a:solidFill>
              </a:rPr>
              <a:t>Photoconductivity </a:t>
            </a:r>
            <a:r>
              <a:rPr kumimoji="1" lang="en-US" altLang="ja-JP" sz="2400" dirty="0" smtClean="0">
                <a:solidFill>
                  <a:srgbClr val="FF0000"/>
                </a:solidFill>
                <a:latin typeface="Times New Roman" pitchFamily="18" charset="0"/>
                <a:cs typeface="Times New Roman" pitchFamily="18" charset="0"/>
              </a:rPr>
              <a:t>–</a:t>
            </a:r>
            <a:r>
              <a:rPr kumimoji="1" lang="en-US" altLang="ja-JP" sz="2400" dirty="0" smtClean="0">
                <a:solidFill>
                  <a:srgbClr val="FF0000"/>
                </a:solidFill>
              </a:rPr>
              <a:t> </a:t>
            </a:r>
            <a:r>
              <a:rPr kumimoji="1" lang="en-US" altLang="ja-JP" sz="2400" i="1" dirty="0" smtClean="0">
                <a:solidFill>
                  <a:srgbClr val="FF0000"/>
                </a:solidFill>
                <a:latin typeface="Times New Roman" pitchFamily="18" charset="0"/>
                <a:cs typeface="Times New Roman" pitchFamily="18" charset="0"/>
              </a:rPr>
              <a:t>I</a:t>
            </a:r>
            <a:r>
              <a:rPr kumimoji="1" lang="en-US" altLang="ja-JP" sz="2400" dirty="0" smtClean="0">
                <a:solidFill>
                  <a:srgbClr val="FF0000"/>
                </a:solidFill>
              </a:rPr>
              <a:t>-dependence (General behavior)</a:t>
            </a:r>
            <a:endParaRPr kumimoji="1" lang="ja-JP" altLang="en-US" sz="2400" dirty="0">
              <a:solidFill>
                <a:srgbClr val="FF0000"/>
              </a:solidFill>
            </a:endParaRPr>
          </a:p>
        </p:txBody>
      </p:sp>
      <p:sp>
        <p:nvSpPr>
          <p:cNvPr id="5" name="テキスト ボックス 4"/>
          <p:cNvSpPr txBox="1"/>
          <p:nvPr/>
        </p:nvSpPr>
        <p:spPr>
          <a:xfrm>
            <a:off x="5951096" y="1601077"/>
            <a:ext cx="2146100" cy="461665"/>
          </a:xfrm>
          <a:prstGeom prst="rect">
            <a:avLst/>
          </a:prstGeom>
          <a:noFill/>
        </p:spPr>
        <p:txBody>
          <a:bodyPr wrap="none" rtlCol="0">
            <a:spAutoFit/>
          </a:bodyPr>
          <a:lstStyle/>
          <a:p>
            <a:r>
              <a:rPr lang="ja-JP" altLang="en-US" sz="2400" dirty="0">
                <a:solidFill>
                  <a:srgbClr val="9900CC"/>
                </a:solidFill>
              </a:rPr>
              <a:t>（</a:t>
            </a:r>
            <a:r>
              <a:rPr lang="en-US" altLang="ja-JP" sz="2400" dirty="0">
                <a:solidFill>
                  <a:srgbClr val="9900CC"/>
                </a:solidFill>
              </a:rPr>
              <a:t>Single Crystal</a:t>
            </a:r>
            <a:r>
              <a:rPr lang="ja-JP" altLang="en-US" sz="2400" dirty="0">
                <a:solidFill>
                  <a:srgbClr val="9900CC"/>
                </a:solidFill>
              </a:rPr>
              <a:t>）</a:t>
            </a:r>
            <a:endParaRPr kumimoji="1" lang="ja-JP" altLang="en-US" sz="2400" dirty="0">
              <a:solidFill>
                <a:srgbClr val="9900CC"/>
              </a:solidFill>
            </a:endParaRPr>
          </a:p>
        </p:txBody>
      </p:sp>
      <p:pic>
        <p:nvPicPr>
          <p:cNvPr id="1741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95536" y="1871802"/>
            <a:ext cx="7881916" cy="41764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テキスト ボックス 7"/>
          <p:cNvSpPr txBox="1"/>
          <p:nvPr/>
        </p:nvSpPr>
        <p:spPr>
          <a:xfrm>
            <a:off x="4455174" y="1601078"/>
            <a:ext cx="1495922" cy="461665"/>
          </a:xfrm>
          <a:prstGeom prst="rect">
            <a:avLst/>
          </a:prstGeom>
          <a:solidFill>
            <a:srgbClr val="7030A0"/>
          </a:solidFill>
        </p:spPr>
        <p:txBody>
          <a:bodyPr wrap="none" rtlCol="0">
            <a:spAutoFit/>
          </a:bodyPr>
          <a:lstStyle/>
          <a:p>
            <a:r>
              <a:rPr kumimoji="1" lang="en-US" altLang="ja-JP" sz="2400" dirty="0" err="1" smtClean="0">
                <a:solidFill>
                  <a:schemeClr val="bg1"/>
                </a:solidFill>
              </a:rPr>
              <a:t>Pentacene</a:t>
            </a:r>
            <a:endParaRPr kumimoji="1" lang="ja-JP" altLang="en-US" sz="2400" dirty="0">
              <a:solidFill>
                <a:schemeClr val="bg1"/>
              </a:solidFill>
            </a:endParaRPr>
          </a:p>
        </p:txBody>
      </p:sp>
    </p:spTree>
    <p:extLst>
      <p:ext uri="{BB962C8B-B14F-4D97-AF65-F5344CB8AC3E}">
        <p14:creationId xmlns:p14="http://schemas.microsoft.com/office/powerpoint/2010/main" xmlns="" val="144093286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表 1"/>
          <p:cNvGraphicFramePr>
            <a:graphicFrameLocks noGrp="1"/>
          </p:cNvGraphicFramePr>
          <p:nvPr>
            <p:extLst>
              <p:ext uri="{D42A27DB-BD31-4B8C-83A1-F6EECF244321}">
                <p14:modId xmlns:p14="http://schemas.microsoft.com/office/powerpoint/2010/main" xmlns="" val="3330547511"/>
              </p:ext>
            </p:extLst>
          </p:nvPr>
        </p:nvGraphicFramePr>
        <p:xfrm>
          <a:off x="1947416" y="764704"/>
          <a:ext cx="5537200" cy="2987040"/>
        </p:xfrm>
        <a:graphic>
          <a:graphicData uri="http://schemas.openxmlformats.org/drawingml/2006/table">
            <a:tbl>
              <a:tblPr firstRow="1" firstCol="1" bandRow="1">
                <a:tableStyleId>{5C22544A-7EE6-4342-B048-85BDC9FD1C3A}</a:tableStyleId>
              </a:tblPr>
              <a:tblGrid>
                <a:gridCol w="1845310"/>
                <a:gridCol w="1845945"/>
                <a:gridCol w="1845945"/>
              </a:tblGrid>
              <a:tr h="0">
                <a:tc>
                  <a:txBody>
                    <a:bodyPr/>
                    <a:lstStyle/>
                    <a:p>
                      <a:pPr algn="ctr">
                        <a:spcAft>
                          <a:spcPts val="0"/>
                        </a:spcAft>
                      </a:pPr>
                      <a:r>
                        <a:rPr lang="en-US" sz="1400" kern="100" dirty="0">
                          <a:effectLst/>
                        </a:rPr>
                        <a:t>Spin #</a:t>
                      </a:r>
                      <a:endParaRPr lang="ja-JP" sz="1050" kern="100" dirty="0">
                        <a:effectLst/>
                        <a:latin typeface="Century"/>
                        <a:ea typeface="ＭＳ 明朝"/>
                        <a:cs typeface="Times New Roman"/>
                      </a:endParaRPr>
                    </a:p>
                  </a:txBody>
                  <a:tcPr marL="68580" marR="68580" marT="0" marB="0"/>
                </a:tc>
                <a:tc>
                  <a:txBody>
                    <a:bodyPr/>
                    <a:lstStyle/>
                    <a:p>
                      <a:pPr algn="ctr">
                        <a:spcAft>
                          <a:spcPts val="0"/>
                        </a:spcAft>
                      </a:pPr>
                      <a:r>
                        <a:rPr lang="en-US" sz="1400" kern="100">
                          <a:effectLst/>
                        </a:rPr>
                        <a:t>1 (on Ni(dmit)</a:t>
                      </a:r>
                      <a:r>
                        <a:rPr lang="en-US" sz="1400" kern="100" baseline="-25000">
                          <a:effectLst/>
                        </a:rPr>
                        <a:t>2</a:t>
                      </a:r>
                      <a:r>
                        <a:rPr lang="en-US" sz="1400" kern="100">
                          <a:effectLst/>
                        </a:rPr>
                        <a:t>)</a:t>
                      </a:r>
                      <a:endParaRPr lang="ja-JP" sz="1050" kern="100">
                        <a:effectLst/>
                        <a:latin typeface="Century"/>
                        <a:ea typeface="ＭＳ 明朝"/>
                        <a:cs typeface="Times New Roman"/>
                      </a:endParaRPr>
                    </a:p>
                  </a:txBody>
                  <a:tcPr marL="68580" marR="68580" marT="0" marB="0"/>
                </a:tc>
                <a:tc>
                  <a:txBody>
                    <a:bodyPr/>
                    <a:lstStyle/>
                    <a:p>
                      <a:pPr algn="ctr">
                        <a:spcAft>
                          <a:spcPts val="0"/>
                        </a:spcAft>
                      </a:pPr>
                      <a:r>
                        <a:rPr lang="en-US" sz="1400" kern="100" dirty="0">
                          <a:effectLst/>
                        </a:rPr>
                        <a:t>2 (on BPY)</a:t>
                      </a:r>
                      <a:endParaRPr lang="ja-JP" sz="1050" kern="100" dirty="0">
                        <a:effectLst/>
                        <a:latin typeface="Century"/>
                        <a:ea typeface="ＭＳ 明朝"/>
                        <a:cs typeface="Times New Roman"/>
                      </a:endParaRPr>
                    </a:p>
                  </a:txBody>
                  <a:tcPr marL="68580" marR="68580" marT="0" marB="0"/>
                </a:tc>
              </a:tr>
              <a:tr h="0">
                <a:tc>
                  <a:txBody>
                    <a:bodyPr/>
                    <a:lstStyle/>
                    <a:p>
                      <a:pPr algn="ctr">
                        <a:spcAft>
                          <a:spcPts val="0"/>
                        </a:spcAft>
                      </a:pPr>
                      <a:r>
                        <a:rPr lang="en-US" sz="1400" kern="100">
                          <a:effectLst/>
                        </a:rPr>
                        <a:t>Relative Intensity</a:t>
                      </a:r>
                      <a:endParaRPr lang="ja-JP" sz="1050" kern="100">
                        <a:effectLst/>
                        <a:latin typeface="Century"/>
                        <a:ea typeface="ＭＳ 明朝"/>
                        <a:cs typeface="Times New Roman"/>
                      </a:endParaRPr>
                    </a:p>
                  </a:txBody>
                  <a:tcPr marL="68580" marR="68580" marT="0" marB="0"/>
                </a:tc>
                <a:tc>
                  <a:txBody>
                    <a:bodyPr/>
                    <a:lstStyle/>
                    <a:p>
                      <a:pPr algn="ctr">
                        <a:spcAft>
                          <a:spcPts val="0"/>
                        </a:spcAft>
                      </a:pPr>
                      <a:r>
                        <a:rPr lang="en-US" sz="1400" kern="100">
                          <a:effectLst/>
                        </a:rPr>
                        <a:t>110</a:t>
                      </a:r>
                      <a:endParaRPr lang="ja-JP" sz="1050" kern="100">
                        <a:effectLst/>
                        <a:latin typeface="Century"/>
                        <a:ea typeface="ＭＳ 明朝"/>
                        <a:cs typeface="Times New Roman"/>
                      </a:endParaRPr>
                    </a:p>
                  </a:txBody>
                  <a:tcPr marL="68580" marR="68580" marT="0" marB="0"/>
                </a:tc>
                <a:tc>
                  <a:txBody>
                    <a:bodyPr/>
                    <a:lstStyle/>
                    <a:p>
                      <a:pPr algn="ctr">
                        <a:spcAft>
                          <a:spcPts val="0"/>
                        </a:spcAft>
                      </a:pPr>
                      <a:r>
                        <a:rPr lang="en-US" sz="1400" kern="100">
                          <a:effectLst/>
                        </a:rPr>
                        <a:t>4.0</a:t>
                      </a:r>
                      <a:endParaRPr lang="ja-JP" sz="1050" kern="100">
                        <a:effectLst/>
                        <a:latin typeface="Century"/>
                        <a:ea typeface="ＭＳ 明朝"/>
                        <a:cs typeface="Times New Roman"/>
                      </a:endParaRPr>
                    </a:p>
                  </a:txBody>
                  <a:tcPr marL="68580" marR="68580" marT="0" marB="0"/>
                </a:tc>
              </a:tr>
              <a:tr h="0">
                <a:tc>
                  <a:txBody>
                    <a:bodyPr/>
                    <a:lstStyle/>
                    <a:p>
                      <a:pPr algn="ctr">
                        <a:spcAft>
                          <a:spcPts val="0"/>
                        </a:spcAft>
                      </a:pPr>
                      <a:r>
                        <a:rPr lang="en-US" sz="1400" kern="100" dirty="0">
                          <a:effectLst/>
                        </a:rPr>
                        <a:t>Nuclear Spin </a:t>
                      </a:r>
                      <a:r>
                        <a:rPr lang="en-US" sz="1400" i="1" kern="100" dirty="0">
                          <a:effectLst/>
                        </a:rPr>
                        <a:t>I</a:t>
                      </a:r>
                      <a:endParaRPr lang="ja-JP" sz="1050" i="1" kern="100" dirty="0">
                        <a:effectLst/>
                        <a:latin typeface="Century"/>
                        <a:ea typeface="ＭＳ 明朝"/>
                        <a:cs typeface="Times New Roman"/>
                      </a:endParaRPr>
                    </a:p>
                  </a:txBody>
                  <a:tcPr marL="68580" marR="68580" marT="0" marB="0"/>
                </a:tc>
                <a:tc>
                  <a:txBody>
                    <a:bodyPr/>
                    <a:lstStyle/>
                    <a:p>
                      <a:pPr algn="ctr">
                        <a:spcAft>
                          <a:spcPts val="0"/>
                        </a:spcAft>
                      </a:pPr>
                      <a:r>
                        <a:rPr lang="en-US" sz="1400" kern="100">
                          <a:effectLst/>
                        </a:rPr>
                        <a:t>1/2 (</a:t>
                      </a:r>
                      <a:r>
                        <a:rPr lang="en-US" sz="1400" kern="100" baseline="30000">
                          <a:effectLst/>
                        </a:rPr>
                        <a:t>1</a:t>
                      </a:r>
                      <a:r>
                        <a:rPr lang="en-US" sz="1400" kern="100">
                          <a:effectLst/>
                        </a:rPr>
                        <a:t>H)</a:t>
                      </a:r>
                      <a:endParaRPr lang="ja-JP" sz="1050" kern="100">
                        <a:effectLst/>
                        <a:latin typeface="Century"/>
                        <a:ea typeface="ＭＳ 明朝"/>
                        <a:cs typeface="Times New Roman"/>
                      </a:endParaRPr>
                    </a:p>
                  </a:txBody>
                  <a:tcPr marL="68580" marR="68580" marT="0" marB="0"/>
                </a:tc>
                <a:tc>
                  <a:txBody>
                    <a:bodyPr/>
                    <a:lstStyle/>
                    <a:p>
                      <a:pPr algn="ctr">
                        <a:spcAft>
                          <a:spcPts val="0"/>
                        </a:spcAft>
                      </a:pPr>
                      <a:r>
                        <a:rPr lang="en-US" sz="1400" kern="100">
                          <a:effectLst/>
                        </a:rPr>
                        <a:t>1 (</a:t>
                      </a:r>
                      <a:r>
                        <a:rPr lang="en-US" sz="1400" kern="100" baseline="30000">
                          <a:effectLst/>
                        </a:rPr>
                        <a:t>15</a:t>
                      </a:r>
                      <a:r>
                        <a:rPr lang="en-US" sz="1400" kern="100">
                          <a:effectLst/>
                        </a:rPr>
                        <a:t>N)</a:t>
                      </a:r>
                      <a:endParaRPr lang="ja-JP" sz="1050" kern="100">
                        <a:effectLst/>
                        <a:latin typeface="Century"/>
                        <a:ea typeface="ＭＳ 明朝"/>
                        <a:cs typeface="Times New Roman"/>
                      </a:endParaRPr>
                    </a:p>
                  </a:txBody>
                  <a:tcPr marL="68580" marR="68580" marT="0" marB="0"/>
                </a:tc>
              </a:tr>
              <a:tr h="0">
                <a:tc>
                  <a:txBody>
                    <a:bodyPr/>
                    <a:lstStyle/>
                    <a:p>
                      <a:pPr algn="ctr">
                        <a:spcAft>
                          <a:spcPts val="0"/>
                        </a:spcAft>
                      </a:pPr>
                      <a:r>
                        <a:rPr lang="en-US" sz="1400" kern="100" dirty="0">
                          <a:effectLst/>
                        </a:rPr>
                        <a:t>Electron Spin </a:t>
                      </a:r>
                      <a:r>
                        <a:rPr lang="en-US" sz="1400" i="1" kern="100" dirty="0">
                          <a:effectLst/>
                        </a:rPr>
                        <a:t>S</a:t>
                      </a:r>
                      <a:endParaRPr lang="ja-JP" sz="1050" i="1" kern="100" dirty="0">
                        <a:effectLst/>
                        <a:latin typeface="Century"/>
                        <a:ea typeface="ＭＳ 明朝"/>
                        <a:cs typeface="Times New Roman"/>
                      </a:endParaRPr>
                    </a:p>
                  </a:txBody>
                  <a:tcPr marL="68580" marR="68580" marT="0" marB="0"/>
                </a:tc>
                <a:tc>
                  <a:txBody>
                    <a:bodyPr/>
                    <a:lstStyle/>
                    <a:p>
                      <a:pPr algn="ctr">
                        <a:spcAft>
                          <a:spcPts val="0"/>
                        </a:spcAft>
                      </a:pPr>
                      <a:r>
                        <a:rPr lang="en-US" sz="1400" kern="100">
                          <a:effectLst/>
                        </a:rPr>
                        <a:t>1/2</a:t>
                      </a:r>
                      <a:endParaRPr lang="ja-JP" sz="1050" kern="100">
                        <a:effectLst/>
                        <a:latin typeface="Century"/>
                        <a:ea typeface="ＭＳ 明朝"/>
                        <a:cs typeface="Times New Roman"/>
                      </a:endParaRPr>
                    </a:p>
                  </a:txBody>
                  <a:tcPr marL="68580" marR="68580" marT="0" marB="0"/>
                </a:tc>
                <a:tc>
                  <a:txBody>
                    <a:bodyPr/>
                    <a:lstStyle/>
                    <a:p>
                      <a:pPr algn="ctr">
                        <a:spcAft>
                          <a:spcPts val="0"/>
                        </a:spcAft>
                      </a:pPr>
                      <a:r>
                        <a:rPr lang="en-US" sz="1400" kern="100">
                          <a:effectLst/>
                        </a:rPr>
                        <a:t>1/2</a:t>
                      </a:r>
                      <a:endParaRPr lang="ja-JP" sz="1050" kern="100">
                        <a:effectLst/>
                        <a:latin typeface="Century"/>
                        <a:ea typeface="ＭＳ 明朝"/>
                        <a:cs typeface="Times New Roman"/>
                      </a:endParaRPr>
                    </a:p>
                  </a:txBody>
                  <a:tcPr marL="68580" marR="68580" marT="0" marB="0"/>
                </a:tc>
              </a:tr>
              <a:tr h="0">
                <a:tc>
                  <a:txBody>
                    <a:bodyPr/>
                    <a:lstStyle/>
                    <a:p>
                      <a:pPr algn="ctr">
                        <a:spcAft>
                          <a:spcPts val="0"/>
                        </a:spcAft>
                      </a:pPr>
                      <a:r>
                        <a:rPr lang="en-US" sz="1400" i="1" kern="100" dirty="0" err="1">
                          <a:effectLst/>
                        </a:rPr>
                        <a:t>g</a:t>
                      </a:r>
                      <a:r>
                        <a:rPr lang="en-US" sz="1400" kern="100" baseline="-25000" dirty="0" err="1">
                          <a:effectLst/>
                        </a:rPr>
                        <a:t>x</a:t>
                      </a:r>
                      <a:endParaRPr lang="ja-JP" sz="1050" kern="100" dirty="0">
                        <a:effectLst/>
                        <a:latin typeface="Century"/>
                        <a:ea typeface="ＭＳ 明朝"/>
                        <a:cs typeface="Times New Roman"/>
                      </a:endParaRPr>
                    </a:p>
                  </a:txBody>
                  <a:tcPr marL="68580" marR="68580" marT="0" marB="0"/>
                </a:tc>
                <a:tc>
                  <a:txBody>
                    <a:bodyPr/>
                    <a:lstStyle/>
                    <a:p>
                      <a:pPr algn="ctr">
                        <a:spcAft>
                          <a:spcPts val="0"/>
                        </a:spcAft>
                      </a:pPr>
                      <a:r>
                        <a:rPr lang="en-US" sz="1400" kern="100">
                          <a:effectLst/>
                        </a:rPr>
                        <a:t>2.035</a:t>
                      </a:r>
                      <a:endParaRPr lang="ja-JP" sz="1050" kern="100">
                        <a:effectLst/>
                        <a:latin typeface="Century"/>
                        <a:ea typeface="ＭＳ 明朝"/>
                        <a:cs typeface="Times New Roman"/>
                      </a:endParaRPr>
                    </a:p>
                  </a:txBody>
                  <a:tcPr marL="68580" marR="68580" marT="0" marB="0"/>
                </a:tc>
                <a:tc>
                  <a:txBody>
                    <a:bodyPr/>
                    <a:lstStyle/>
                    <a:p>
                      <a:pPr algn="ctr">
                        <a:spcAft>
                          <a:spcPts val="0"/>
                        </a:spcAft>
                      </a:pPr>
                      <a:r>
                        <a:rPr lang="en-US" sz="1400" kern="100">
                          <a:effectLst/>
                        </a:rPr>
                        <a:t>1.988</a:t>
                      </a:r>
                      <a:endParaRPr lang="ja-JP" sz="1050" kern="100">
                        <a:effectLst/>
                        <a:latin typeface="Century"/>
                        <a:ea typeface="ＭＳ 明朝"/>
                        <a:cs typeface="Times New Roman"/>
                      </a:endParaRPr>
                    </a:p>
                  </a:txBody>
                  <a:tcPr marL="68580" marR="68580" marT="0" marB="0"/>
                </a:tc>
              </a:tr>
              <a:tr h="0">
                <a:tc>
                  <a:txBody>
                    <a:bodyPr/>
                    <a:lstStyle/>
                    <a:p>
                      <a:pPr algn="ctr">
                        <a:spcAft>
                          <a:spcPts val="0"/>
                        </a:spcAft>
                      </a:pPr>
                      <a:r>
                        <a:rPr lang="en-US" sz="1400" i="1" kern="100" dirty="0" err="1">
                          <a:effectLst/>
                        </a:rPr>
                        <a:t>g</a:t>
                      </a:r>
                      <a:r>
                        <a:rPr lang="en-US" sz="1400" kern="100" baseline="-25000" dirty="0" err="1">
                          <a:effectLst/>
                        </a:rPr>
                        <a:t>y</a:t>
                      </a:r>
                      <a:endParaRPr lang="ja-JP" sz="1050" kern="100" dirty="0">
                        <a:effectLst/>
                        <a:latin typeface="Century"/>
                        <a:ea typeface="ＭＳ 明朝"/>
                        <a:cs typeface="Times New Roman"/>
                      </a:endParaRPr>
                    </a:p>
                  </a:txBody>
                  <a:tcPr marL="68580" marR="68580" marT="0" marB="0"/>
                </a:tc>
                <a:tc>
                  <a:txBody>
                    <a:bodyPr/>
                    <a:lstStyle/>
                    <a:p>
                      <a:pPr algn="ctr">
                        <a:spcAft>
                          <a:spcPts val="0"/>
                        </a:spcAft>
                      </a:pPr>
                      <a:r>
                        <a:rPr lang="en-US" sz="1400" kern="100">
                          <a:effectLst/>
                        </a:rPr>
                        <a:t>2.020</a:t>
                      </a:r>
                      <a:endParaRPr lang="ja-JP" sz="1050" kern="100">
                        <a:effectLst/>
                        <a:latin typeface="Century"/>
                        <a:ea typeface="ＭＳ 明朝"/>
                        <a:cs typeface="Times New Roman"/>
                      </a:endParaRPr>
                    </a:p>
                  </a:txBody>
                  <a:tcPr marL="68580" marR="68580" marT="0" marB="0"/>
                </a:tc>
                <a:tc>
                  <a:txBody>
                    <a:bodyPr/>
                    <a:lstStyle/>
                    <a:p>
                      <a:pPr algn="ctr">
                        <a:spcAft>
                          <a:spcPts val="0"/>
                        </a:spcAft>
                      </a:pPr>
                      <a:r>
                        <a:rPr lang="en-US" sz="1400" kern="100">
                          <a:effectLst/>
                        </a:rPr>
                        <a:t>1.992</a:t>
                      </a:r>
                      <a:endParaRPr lang="ja-JP" sz="1050" kern="100">
                        <a:effectLst/>
                        <a:latin typeface="Century"/>
                        <a:ea typeface="ＭＳ 明朝"/>
                        <a:cs typeface="Times New Roman"/>
                      </a:endParaRPr>
                    </a:p>
                  </a:txBody>
                  <a:tcPr marL="68580" marR="68580" marT="0" marB="0"/>
                </a:tc>
              </a:tr>
              <a:tr h="0">
                <a:tc>
                  <a:txBody>
                    <a:bodyPr/>
                    <a:lstStyle/>
                    <a:p>
                      <a:pPr algn="ctr">
                        <a:spcAft>
                          <a:spcPts val="0"/>
                        </a:spcAft>
                      </a:pPr>
                      <a:r>
                        <a:rPr lang="en-US" sz="1400" i="1" kern="100" dirty="0" err="1">
                          <a:effectLst/>
                        </a:rPr>
                        <a:t>g</a:t>
                      </a:r>
                      <a:r>
                        <a:rPr lang="en-US" sz="1400" kern="100" baseline="-25000" dirty="0" err="1">
                          <a:effectLst/>
                        </a:rPr>
                        <a:t>z</a:t>
                      </a:r>
                      <a:endParaRPr lang="ja-JP" sz="1050" kern="100" dirty="0">
                        <a:effectLst/>
                        <a:latin typeface="Century"/>
                        <a:ea typeface="ＭＳ 明朝"/>
                        <a:cs typeface="Times New Roman"/>
                      </a:endParaRPr>
                    </a:p>
                  </a:txBody>
                  <a:tcPr marL="68580" marR="68580" marT="0" marB="0"/>
                </a:tc>
                <a:tc>
                  <a:txBody>
                    <a:bodyPr/>
                    <a:lstStyle/>
                    <a:p>
                      <a:pPr algn="ctr">
                        <a:spcAft>
                          <a:spcPts val="0"/>
                        </a:spcAft>
                      </a:pPr>
                      <a:r>
                        <a:rPr lang="en-US" sz="1400" kern="100">
                          <a:effectLst/>
                        </a:rPr>
                        <a:t>2.040</a:t>
                      </a:r>
                      <a:endParaRPr lang="ja-JP" sz="1050" kern="100">
                        <a:effectLst/>
                        <a:latin typeface="Century"/>
                        <a:ea typeface="ＭＳ 明朝"/>
                        <a:cs typeface="Times New Roman"/>
                      </a:endParaRPr>
                    </a:p>
                  </a:txBody>
                  <a:tcPr marL="68580" marR="68580" marT="0" marB="0"/>
                </a:tc>
                <a:tc>
                  <a:txBody>
                    <a:bodyPr/>
                    <a:lstStyle/>
                    <a:p>
                      <a:pPr algn="ctr">
                        <a:spcAft>
                          <a:spcPts val="0"/>
                        </a:spcAft>
                      </a:pPr>
                      <a:r>
                        <a:rPr lang="en-US" sz="1400" kern="100">
                          <a:effectLst/>
                        </a:rPr>
                        <a:t>2.001</a:t>
                      </a:r>
                      <a:endParaRPr lang="ja-JP" sz="1050" kern="100">
                        <a:effectLst/>
                        <a:latin typeface="Century"/>
                        <a:ea typeface="ＭＳ 明朝"/>
                        <a:cs typeface="Times New Roman"/>
                      </a:endParaRPr>
                    </a:p>
                  </a:txBody>
                  <a:tcPr marL="68580" marR="68580" marT="0" marB="0"/>
                </a:tc>
              </a:tr>
              <a:tr h="0">
                <a:tc>
                  <a:txBody>
                    <a:bodyPr/>
                    <a:lstStyle/>
                    <a:p>
                      <a:pPr algn="ctr">
                        <a:spcAft>
                          <a:spcPts val="0"/>
                        </a:spcAft>
                      </a:pPr>
                      <a:r>
                        <a:rPr lang="en-US" sz="1400" i="1" kern="100" dirty="0">
                          <a:effectLst/>
                        </a:rPr>
                        <a:t>A</a:t>
                      </a:r>
                      <a:r>
                        <a:rPr lang="en-US" sz="1400" kern="100" baseline="-25000" dirty="0">
                          <a:effectLst/>
                        </a:rPr>
                        <a:t>x</a:t>
                      </a:r>
                      <a:r>
                        <a:rPr lang="en-US" sz="1400" kern="100" dirty="0">
                          <a:effectLst/>
                        </a:rPr>
                        <a:t> [</a:t>
                      </a:r>
                      <a:r>
                        <a:rPr lang="en-US" sz="1400" kern="100" dirty="0" err="1">
                          <a:effectLst/>
                        </a:rPr>
                        <a:t>mT</a:t>
                      </a:r>
                      <a:r>
                        <a:rPr lang="en-US" sz="1400" kern="100" dirty="0">
                          <a:effectLst/>
                        </a:rPr>
                        <a:t>]</a:t>
                      </a:r>
                      <a:endParaRPr lang="ja-JP" sz="1050" kern="100" dirty="0">
                        <a:effectLst/>
                        <a:latin typeface="Century"/>
                        <a:ea typeface="ＭＳ 明朝"/>
                        <a:cs typeface="Times New Roman"/>
                      </a:endParaRPr>
                    </a:p>
                  </a:txBody>
                  <a:tcPr marL="68580" marR="68580" marT="0" marB="0"/>
                </a:tc>
                <a:tc>
                  <a:txBody>
                    <a:bodyPr/>
                    <a:lstStyle/>
                    <a:p>
                      <a:pPr algn="ctr">
                        <a:spcAft>
                          <a:spcPts val="0"/>
                        </a:spcAft>
                      </a:pPr>
                      <a:r>
                        <a:rPr lang="en-US" sz="1400" kern="100">
                          <a:effectLst/>
                        </a:rPr>
                        <a:t>2.50</a:t>
                      </a:r>
                      <a:endParaRPr lang="ja-JP" sz="1050" kern="100">
                        <a:effectLst/>
                        <a:latin typeface="Century"/>
                        <a:ea typeface="ＭＳ 明朝"/>
                        <a:cs typeface="Times New Roman"/>
                      </a:endParaRPr>
                    </a:p>
                  </a:txBody>
                  <a:tcPr marL="68580" marR="68580" marT="0" marB="0"/>
                </a:tc>
                <a:tc>
                  <a:txBody>
                    <a:bodyPr/>
                    <a:lstStyle/>
                    <a:p>
                      <a:pPr algn="ctr">
                        <a:spcAft>
                          <a:spcPts val="0"/>
                        </a:spcAft>
                      </a:pPr>
                      <a:r>
                        <a:rPr lang="en-US" sz="1400" kern="100">
                          <a:effectLst/>
                        </a:rPr>
                        <a:t>1.30</a:t>
                      </a:r>
                      <a:endParaRPr lang="ja-JP" sz="1050" kern="100">
                        <a:effectLst/>
                        <a:latin typeface="Century"/>
                        <a:ea typeface="ＭＳ 明朝"/>
                        <a:cs typeface="Times New Roman"/>
                      </a:endParaRPr>
                    </a:p>
                  </a:txBody>
                  <a:tcPr marL="68580" marR="68580" marT="0" marB="0"/>
                </a:tc>
              </a:tr>
              <a:tr h="0">
                <a:tc>
                  <a:txBody>
                    <a:bodyPr/>
                    <a:lstStyle/>
                    <a:p>
                      <a:pPr algn="ctr">
                        <a:spcAft>
                          <a:spcPts val="0"/>
                        </a:spcAft>
                      </a:pPr>
                      <a:r>
                        <a:rPr lang="en-US" sz="1400" i="1" kern="100" dirty="0">
                          <a:effectLst/>
                        </a:rPr>
                        <a:t>A</a:t>
                      </a:r>
                      <a:r>
                        <a:rPr lang="en-US" sz="1400" kern="100" baseline="-25000" dirty="0">
                          <a:effectLst/>
                        </a:rPr>
                        <a:t>y</a:t>
                      </a:r>
                      <a:r>
                        <a:rPr lang="en-US" sz="1400" kern="100" dirty="0">
                          <a:effectLst/>
                        </a:rPr>
                        <a:t> [</a:t>
                      </a:r>
                      <a:r>
                        <a:rPr lang="en-US" sz="1400" kern="100" dirty="0" err="1">
                          <a:effectLst/>
                        </a:rPr>
                        <a:t>mT</a:t>
                      </a:r>
                      <a:r>
                        <a:rPr lang="en-US" sz="1400" kern="100" dirty="0">
                          <a:effectLst/>
                        </a:rPr>
                        <a:t>]</a:t>
                      </a:r>
                      <a:endParaRPr lang="ja-JP" sz="1050" kern="100" dirty="0">
                        <a:effectLst/>
                        <a:latin typeface="Century"/>
                        <a:ea typeface="ＭＳ 明朝"/>
                        <a:cs typeface="Times New Roman"/>
                      </a:endParaRPr>
                    </a:p>
                  </a:txBody>
                  <a:tcPr marL="68580" marR="68580" marT="0" marB="0"/>
                </a:tc>
                <a:tc>
                  <a:txBody>
                    <a:bodyPr/>
                    <a:lstStyle/>
                    <a:p>
                      <a:pPr algn="ctr">
                        <a:spcAft>
                          <a:spcPts val="0"/>
                        </a:spcAft>
                      </a:pPr>
                      <a:r>
                        <a:rPr lang="en-US" sz="1400" kern="100">
                          <a:effectLst/>
                        </a:rPr>
                        <a:t>3.50</a:t>
                      </a:r>
                      <a:endParaRPr lang="ja-JP" sz="1050" kern="100">
                        <a:effectLst/>
                        <a:latin typeface="Century"/>
                        <a:ea typeface="ＭＳ 明朝"/>
                        <a:cs typeface="Times New Roman"/>
                      </a:endParaRPr>
                    </a:p>
                  </a:txBody>
                  <a:tcPr marL="68580" marR="68580" marT="0" marB="0"/>
                </a:tc>
                <a:tc>
                  <a:txBody>
                    <a:bodyPr/>
                    <a:lstStyle/>
                    <a:p>
                      <a:pPr algn="ctr">
                        <a:spcAft>
                          <a:spcPts val="0"/>
                        </a:spcAft>
                      </a:pPr>
                      <a:r>
                        <a:rPr lang="en-US" sz="1400" kern="100">
                          <a:effectLst/>
                        </a:rPr>
                        <a:t>0.50</a:t>
                      </a:r>
                      <a:endParaRPr lang="ja-JP" sz="1050" kern="100">
                        <a:effectLst/>
                        <a:latin typeface="Century"/>
                        <a:ea typeface="ＭＳ 明朝"/>
                        <a:cs typeface="Times New Roman"/>
                      </a:endParaRPr>
                    </a:p>
                  </a:txBody>
                  <a:tcPr marL="68580" marR="68580" marT="0" marB="0"/>
                </a:tc>
              </a:tr>
              <a:tr h="0">
                <a:tc>
                  <a:txBody>
                    <a:bodyPr/>
                    <a:lstStyle/>
                    <a:p>
                      <a:pPr algn="ctr">
                        <a:spcAft>
                          <a:spcPts val="0"/>
                        </a:spcAft>
                      </a:pPr>
                      <a:r>
                        <a:rPr lang="en-US" sz="1400" i="1" kern="100" dirty="0" err="1">
                          <a:effectLst/>
                        </a:rPr>
                        <a:t>A</a:t>
                      </a:r>
                      <a:r>
                        <a:rPr lang="en-US" sz="1400" kern="100" baseline="-25000" dirty="0" err="1">
                          <a:effectLst/>
                        </a:rPr>
                        <a:t>z</a:t>
                      </a:r>
                      <a:r>
                        <a:rPr lang="en-US" sz="1400" kern="100" dirty="0">
                          <a:effectLst/>
                        </a:rPr>
                        <a:t> [</a:t>
                      </a:r>
                      <a:r>
                        <a:rPr lang="en-US" sz="1400" kern="100" dirty="0" err="1">
                          <a:effectLst/>
                        </a:rPr>
                        <a:t>mT</a:t>
                      </a:r>
                      <a:r>
                        <a:rPr lang="en-US" sz="1400" kern="100" dirty="0">
                          <a:effectLst/>
                        </a:rPr>
                        <a:t>]</a:t>
                      </a:r>
                      <a:endParaRPr lang="ja-JP" sz="1050" kern="100" dirty="0">
                        <a:effectLst/>
                        <a:latin typeface="Century"/>
                        <a:ea typeface="ＭＳ 明朝"/>
                        <a:cs typeface="Times New Roman"/>
                      </a:endParaRPr>
                    </a:p>
                  </a:txBody>
                  <a:tcPr marL="68580" marR="68580" marT="0" marB="0"/>
                </a:tc>
                <a:tc>
                  <a:txBody>
                    <a:bodyPr/>
                    <a:lstStyle/>
                    <a:p>
                      <a:pPr algn="ctr">
                        <a:spcAft>
                          <a:spcPts val="0"/>
                        </a:spcAft>
                      </a:pPr>
                      <a:r>
                        <a:rPr lang="en-US" sz="1400" kern="100">
                          <a:effectLst/>
                        </a:rPr>
                        <a:t>6.00</a:t>
                      </a:r>
                      <a:endParaRPr lang="ja-JP" sz="1050" kern="100">
                        <a:effectLst/>
                        <a:latin typeface="Century"/>
                        <a:ea typeface="ＭＳ 明朝"/>
                        <a:cs typeface="Times New Roman"/>
                      </a:endParaRPr>
                    </a:p>
                  </a:txBody>
                  <a:tcPr marL="68580" marR="68580" marT="0" marB="0"/>
                </a:tc>
                <a:tc>
                  <a:txBody>
                    <a:bodyPr/>
                    <a:lstStyle/>
                    <a:p>
                      <a:pPr algn="ctr">
                        <a:spcAft>
                          <a:spcPts val="0"/>
                        </a:spcAft>
                      </a:pPr>
                      <a:r>
                        <a:rPr lang="en-US" sz="1400" kern="100">
                          <a:effectLst/>
                        </a:rPr>
                        <a:t>0.50</a:t>
                      </a:r>
                      <a:endParaRPr lang="ja-JP" sz="1050" kern="100">
                        <a:effectLst/>
                        <a:latin typeface="Century"/>
                        <a:ea typeface="ＭＳ 明朝"/>
                        <a:cs typeface="Times New Roman"/>
                      </a:endParaRPr>
                    </a:p>
                  </a:txBody>
                  <a:tcPr marL="68580" marR="68580" marT="0" marB="0"/>
                </a:tc>
              </a:tr>
              <a:tr h="0">
                <a:tc>
                  <a:txBody>
                    <a:bodyPr/>
                    <a:lstStyle/>
                    <a:p>
                      <a:pPr algn="ctr">
                        <a:spcAft>
                          <a:spcPts val="0"/>
                        </a:spcAft>
                      </a:pPr>
                      <a:r>
                        <a:rPr lang="en-US" sz="1400" i="1" kern="100" dirty="0" err="1">
                          <a:effectLst/>
                          <a:latin typeface="Symbol" pitchFamily="18" charset="2"/>
                        </a:rPr>
                        <a:t>G</a:t>
                      </a:r>
                      <a:r>
                        <a:rPr lang="en-US" sz="1400" kern="100" baseline="-25000" dirty="0" err="1">
                          <a:effectLst/>
                        </a:rPr>
                        <a:t>x</a:t>
                      </a:r>
                      <a:r>
                        <a:rPr lang="en-US" sz="1400" kern="100" dirty="0">
                          <a:effectLst/>
                        </a:rPr>
                        <a:t> [</a:t>
                      </a:r>
                      <a:r>
                        <a:rPr lang="en-US" sz="1400" kern="100" dirty="0" err="1">
                          <a:effectLst/>
                        </a:rPr>
                        <a:t>mT</a:t>
                      </a:r>
                      <a:r>
                        <a:rPr lang="en-US" sz="1400" kern="100" dirty="0">
                          <a:effectLst/>
                        </a:rPr>
                        <a:t>]</a:t>
                      </a:r>
                      <a:endParaRPr lang="ja-JP" sz="1050" kern="100" dirty="0">
                        <a:effectLst/>
                        <a:latin typeface="Century"/>
                        <a:ea typeface="ＭＳ 明朝"/>
                        <a:cs typeface="Times New Roman"/>
                      </a:endParaRPr>
                    </a:p>
                  </a:txBody>
                  <a:tcPr marL="68580" marR="68580" marT="0" marB="0"/>
                </a:tc>
                <a:tc>
                  <a:txBody>
                    <a:bodyPr/>
                    <a:lstStyle/>
                    <a:p>
                      <a:pPr algn="ctr">
                        <a:spcAft>
                          <a:spcPts val="0"/>
                        </a:spcAft>
                      </a:pPr>
                      <a:r>
                        <a:rPr lang="en-US" sz="1400" kern="100">
                          <a:effectLst/>
                        </a:rPr>
                        <a:t>12.5</a:t>
                      </a:r>
                      <a:endParaRPr lang="ja-JP" sz="1050" kern="100">
                        <a:effectLst/>
                        <a:latin typeface="Century"/>
                        <a:ea typeface="ＭＳ 明朝"/>
                        <a:cs typeface="Times New Roman"/>
                      </a:endParaRPr>
                    </a:p>
                  </a:txBody>
                  <a:tcPr marL="68580" marR="68580" marT="0" marB="0"/>
                </a:tc>
                <a:tc>
                  <a:txBody>
                    <a:bodyPr/>
                    <a:lstStyle/>
                    <a:p>
                      <a:pPr algn="ctr">
                        <a:spcAft>
                          <a:spcPts val="0"/>
                        </a:spcAft>
                      </a:pPr>
                      <a:r>
                        <a:rPr lang="en-US" sz="1400" kern="100">
                          <a:effectLst/>
                        </a:rPr>
                        <a:t>2.50</a:t>
                      </a:r>
                      <a:endParaRPr lang="ja-JP" sz="1050" kern="100">
                        <a:effectLst/>
                        <a:latin typeface="Century"/>
                        <a:ea typeface="ＭＳ 明朝"/>
                        <a:cs typeface="Times New Roman"/>
                      </a:endParaRPr>
                    </a:p>
                  </a:txBody>
                  <a:tcPr marL="68580" marR="68580" marT="0" marB="0"/>
                </a:tc>
              </a:tr>
              <a:tr h="0">
                <a:tc>
                  <a:txBody>
                    <a:bodyPr/>
                    <a:lstStyle/>
                    <a:p>
                      <a:pPr algn="ctr">
                        <a:spcAft>
                          <a:spcPts val="0"/>
                        </a:spcAft>
                      </a:pPr>
                      <a:r>
                        <a:rPr lang="en-US" sz="1400" i="1" kern="100" dirty="0" err="1">
                          <a:effectLst/>
                          <a:latin typeface="Symbol" pitchFamily="18" charset="2"/>
                        </a:rPr>
                        <a:t>G</a:t>
                      </a:r>
                      <a:r>
                        <a:rPr lang="en-US" sz="1400" kern="100" baseline="-25000" dirty="0" err="1">
                          <a:effectLst/>
                        </a:rPr>
                        <a:t>y</a:t>
                      </a:r>
                      <a:r>
                        <a:rPr lang="en-US" sz="1400" kern="100" dirty="0">
                          <a:effectLst/>
                        </a:rPr>
                        <a:t> [</a:t>
                      </a:r>
                      <a:r>
                        <a:rPr lang="en-US" sz="1400" kern="100" dirty="0" err="1">
                          <a:effectLst/>
                        </a:rPr>
                        <a:t>mT</a:t>
                      </a:r>
                      <a:r>
                        <a:rPr lang="en-US" sz="1400" kern="100" dirty="0">
                          <a:effectLst/>
                        </a:rPr>
                        <a:t>]</a:t>
                      </a:r>
                      <a:endParaRPr lang="ja-JP" sz="1050" kern="100" dirty="0">
                        <a:effectLst/>
                        <a:latin typeface="Century"/>
                        <a:ea typeface="ＭＳ 明朝"/>
                        <a:cs typeface="Times New Roman"/>
                      </a:endParaRPr>
                    </a:p>
                  </a:txBody>
                  <a:tcPr marL="68580" marR="68580" marT="0" marB="0"/>
                </a:tc>
                <a:tc>
                  <a:txBody>
                    <a:bodyPr/>
                    <a:lstStyle/>
                    <a:p>
                      <a:pPr algn="ctr">
                        <a:spcAft>
                          <a:spcPts val="0"/>
                        </a:spcAft>
                      </a:pPr>
                      <a:r>
                        <a:rPr lang="en-US" sz="1400" kern="100">
                          <a:effectLst/>
                        </a:rPr>
                        <a:t>8.50</a:t>
                      </a:r>
                      <a:endParaRPr lang="ja-JP" sz="1050" kern="100">
                        <a:effectLst/>
                        <a:latin typeface="Century"/>
                        <a:ea typeface="ＭＳ 明朝"/>
                        <a:cs typeface="Times New Roman"/>
                      </a:endParaRPr>
                    </a:p>
                  </a:txBody>
                  <a:tcPr marL="68580" marR="68580" marT="0" marB="0"/>
                </a:tc>
                <a:tc>
                  <a:txBody>
                    <a:bodyPr/>
                    <a:lstStyle/>
                    <a:p>
                      <a:pPr algn="ctr">
                        <a:spcAft>
                          <a:spcPts val="0"/>
                        </a:spcAft>
                      </a:pPr>
                      <a:r>
                        <a:rPr lang="en-US" sz="1400" kern="100">
                          <a:effectLst/>
                        </a:rPr>
                        <a:t>2.50</a:t>
                      </a:r>
                      <a:endParaRPr lang="ja-JP" sz="1050" kern="100">
                        <a:effectLst/>
                        <a:latin typeface="Century"/>
                        <a:ea typeface="ＭＳ 明朝"/>
                        <a:cs typeface="Times New Roman"/>
                      </a:endParaRPr>
                    </a:p>
                  </a:txBody>
                  <a:tcPr marL="68580" marR="68580" marT="0" marB="0"/>
                </a:tc>
              </a:tr>
              <a:tr h="0">
                <a:tc>
                  <a:txBody>
                    <a:bodyPr/>
                    <a:lstStyle/>
                    <a:p>
                      <a:pPr algn="ctr">
                        <a:spcAft>
                          <a:spcPts val="0"/>
                        </a:spcAft>
                      </a:pPr>
                      <a:r>
                        <a:rPr lang="en-US" sz="1400" i="1" kern="100" dirty="0" err="1">
                          <a:effectLst/>
                          <a:latin typeface="Symbol" pitchFamily="18" charset="2"/>
                        </a:rPr>
                        <a:t>G</a:t>
                      </a:r>
                      <a:r>
                        <a:rPr lang="en-US" sz="1400" kern="100" baseline="-25000" dirty="0" err="1">
                          <a:effectLst/>
                        </a:rPr>
                        <a:t>z</a:t>
                      </a:r>
                      <a:r>
                        <a:rPr lang="en-US" sz="1400" kern="100" dirty="0">
                          <a:effectLst/>
                        </a:rPr>
                        <a:t> [</a:t>
                      </a:r>
                      <a:r>
                        <a:rPr lang="en-US" sz="1400" kern="100" dirty="0" err="1">
                          <a:effectLst/>
                        </a:rPr>
                        <a:t>mT</a:t>
                      </a:r>
                      <a:r>
                        <a:rPr lang="en-US" sz="1400" kern="100" dirty="0">
                          <a:effectLst/>
                        </a:rPr>
                        <a:t>]</a:t>
                      </a:r>
                      <a:endParaRPr lang="ja-JP" sz="1050" kern="100" dirty="0">
                        <a:effectLst/>
                        <a:latin typeface="Century"/>
                        <a:ea typeface="ＭＳ 明朝"/>
                        <a:cs typeface="Times New Roman"/>
                      </a:endParaRPr>
                    </a:p>
                  </a:txBody>
                  <a:tcPr marL="68580" marR="68580" marT="0" marB="0"/>
                </a:tc>
                <a:tc>
                  <a:txBody>
                    <a:bodyPr/>
                    <a:lstStyle/>
                    <a:p>
                      <a:pPr algn="ctr">
                        <a:spcAft>
                          <a:spcPts val="0"/>
                        </a:spcAft>
                      </a:pPr>
                      <a:r>
                        <a:rPr lang="en-US" sz="1400" kern="100">
                          <a:effectLst/>
                        </a:rPr>
                        <a:t>9.20</a:t>
                      </a:r>
                      <a:endParaRPr lang="ja-JP" sz="1050" kern="100">
                        <a:effectLst/>
                        <a:latin typeface="Century"/>
                        <a:ea typeface="ＭＳ 明朝"/>
                        <a:cs typeface="Times New Roman"/>
                      </a:endParaRPr>
                    </a:p>
                  </a:txBody>
                  <a:tcPr marL="68580" marR="68580" marT="0" marB="0"/>
                </a:tc>
                <a:tc>
                  <a:txBody>
                    <a:bodyPr/>
                    <a:lstStyle/>
                    <a:p>
                      <a:pPr algn="ctr">
                        <a:spcAft>
                          <a:spcPts val="0"/>
                        </a:spcAft>
                      </a:pPr>
                      <a:r>
                        <a:rPr lang="en-US" sz="1400" kern="100">
                          <a:effectLst/>
                        </a:rPr>
                        <a:t>2.50</a:t>
                      </a:r>
                      <a:endParaRPr lang="ja-JP" sz="1050" kern="100">
                        <a:effectLst/>
                        <a:latin typeface="Century"/>
                        <a:ea typeface="ＭＳ 明朝"/>
                        <a:cs typeface="Times New Roman"/>
                      </a:endParaRPr>
                    </a:p>
                  </a:txBody>
                  <a:tcPr marL="68580" marR="68580" marT="0" marB="0"/>
                </a:tc>
              </a:tr>
              <a:tr h="0">
                <a:tc>
                  <a:txBody>
                    <a:bodyPr/>
                    <a:lstStyle/>
                    <a:p>
                      <a:pPr algn="ctr">
                        <a:spcAft>
                          <a:spcPts val="0"/>
                        </a:spcAft>
                      </a:pPr>
                      <a:r>
                        <a:rPr lang="en-US" sz="1400" kern="100">
                          <a:effectLst/>
                        </a:rPr>
                        <a:t>Gaussian/Lorenzian</a:t>
                      </a:r>
                      <a:endParaRPr lang="ja-JP" sz="1050" kern="100">
                        <a:effectLst/>
                        <a:latin typeface="Century"/>
                        <a:ea typeface="ＭＳ 明朝"/>
                        <a:cs typeface="Times New Roman"/>
                      </a:endParaRPr>
                    </a:p>
                  </a:txBody>
                  <a:tcPr marL="68580" marR="68580" marT="0" marB="0"/>
                </a:tc>
                <a:tc>
                  <a:txBody>
                    <a:bodyPr/>
                    <a:lstStyle/>
                    <a:p>
                      <a:pPr algn="ctr">
                        <a:spcAft>
                          <a:spcPts val="0"/>
                        </a:spcAft>
                      </a:pPr>
                      <a:r>
                        <a:rPr lang="en-US" sz="1400" kern="100">
                          <a:effectLst/>
                        </a:rPr>
                        <a:t>0/100</a:t>
                      </a:r>
                      <a:endParaRPr lang="ja-JP" sz="1050" kern="100">
                        <a:effectLst/>
                        <a:latin typeface="Century"/>
                        <a:ea typeface="ＭＳ 明朝"/>
                        <a:cs typeface="Times New Roman"/>
                      </a:endParaRPr>
                    </a:p>
                  </a:txBody>
                  <a:tcPr marL="68580" marR="68580" marT="0" marB="0"/>
                </a:tc>
                <a:tc>
                  <a:txBody>
                    <a:bodyPr/>
                    <a:lstStyle/>
                    <a:p>
                      <a:pPr algn="ctr">
                        <a:spcAft>
                          <a:spcPts val="0"/>
                        </a:spcAft>
                      </a:pPr>
                      <a:r>
                        <a:rPr lang="en-US" sz="1400" kern="100" dirty="0">
                          <a:effectLst/>
                        </a:rPr>
                        <a:t>100/0</a:t>
                      </a:r>
                      <a:endParaRPr lang="ja-JP" sz="1050" kern="100" dirty="0">
                        <a:effectLst/>
                        <a:latin typeface="Century"/>
                        <a:ea typeface="ＭＳ 明朝"/>
                        <a:cs typeface="Times New Roman"/>
                      </a:endParaRPr>
                    </a:p>
                  </a:txBody>
                  <a:tcPr marL="68580" marR="68580" marT="0" marB="0"/>
                </a:tc>
              </a:tr>
            </a:tbl>
          </a:graphicData>
        </a:graphic>
      </p:graphicFrame>
      <p:sp>
        <p:nvSpPr>
          <p:cNvPr id="3" name="Rectangle 4"/>
          <p:cNvSpPr>
            <a:spLocks noChangeArrowheads="1"/>
          </p:cNvSpPr>
          <p:nvPr/>
        </p:nvSpPr>
        <p:spPr bwMode="auto">
          <a:xfrm>
            <a:off x="1043608" y="395955"/>
            <a:ext cx="7344816"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200" b="0" i="0" u="none" strike="noStrike" cap="none" normalizeH="0" baseline="0" dirty="0" smtClean="0">
                <a:ln>
                  <a:noFill/>
                </a:ln>
                <a:solidFill>
                  <a:schemeClr val="tx1"/>
                </a:solidFill>
                <a:effectLst/>
                <a:latin typeface="Times New Roman" pitchFamily="18" charset="0"/>
                <a:ea typeface="ＭＳ 明朝" pitchFamily="17" charset="-128"/>
                <a:cs typeface="Times New Roman" pitchFamily="18" charset="0"/>
              </a:rPr>
              <a:t>Table S3.  ESR simulation parameters for BPY[Ni(</a:t>
            </a:r>
            <a:r>
              <a:rPr kumimoji="1" lang="en-US" altLang="ja-JP" sz="1200" b="0" i="0" u="none" strike="noStrike" cap="none" normalizeH="0" baseline="0" dirty="0" err="1" smtClean="0">
                <a:ln>
                  <a:noFill/>
                </a:ln>
                <a:solidFill>
                  <a:schemeClr val="tx1"/>
                </a:solidFill>
                <a:effectLst/>
                <a:latin typeface="Times New Roman" pitchFamily="18" charset="0"/>
                <a:ea typeface="ＭＳ 明朝" pitchFamily="17" charset="-128"/>
                <a:cs typeface="Times New Roman" pitchFamily="18" charset="0"/>
              </a:rPr>
              <a:t>dmit</a:t>
            </a:r>
            <a:r>
              <a:rPr kumimoji="1" lang="en-US" altLang="ja-JP" sz="1200" b="0" i="0" u="none" strike="noStrike" cap="none" normalizeH="0" baseline="0" dirty="0" smtClean="0">
                <a:ln>
                  <a:noFill/>
                </a:ln>
                <a:solidFill>
                  <a:schemeClr val="tx1"/>
                </a:solidFill>
                <a:effectLst/>
                <a:latin typeface="Times New Roman" pitchFamily="18" charset="0"/>
                <a:ea typeface="ＭＳ 明朝" pitchFamily="17" charset="-128"/>
                <a:cs typeface="Times New Roman" pitchFamily="18" charset="0"/>
              </a:rPr>
              <a:t>)</a:t>
            </a:r>
            <a:r>
              <a:rPr kumimoji="1" lang="en-US" altLang="ja-JP" sz="1200" b="0" i="0" u="none" strike="noStrike" cap="none" normalizeH="0" baseline="-30000" dirty="0" smtClean="0">
                <a:ln>
                  <a:noFill/>
                </a:ln>
                <a:solidFill>
                  <a:schemeClr val="tx1"/>
                </a:solidFill>
                <a:effectLst/>
                <a:latin typeface="Times New Roman" pitchFamily="18" charset="0"/>
                <a:ea typeface="ＭＳ 明朝" pitchFamily="17" charset="-128"/>
                <a:cs typeface="Times New Roman" pitchFamily="18" charset="0"/>
              </a:rPr>
              <a:t>2</a:t>
            </a:r>
            <a:r>
              <a:rPr kumimoji="1" lang="en-US" altLang="ja-JP" sz="1200" b="0" i="0" u="none" strike="noStrike" cap="none" normalizeH="0" baseline="0" dirty="0" smtClean="0">
                <a:ln>
                  <a:noFill/>
                </a:ln>
                <a:solidFill>
                  <a:schemeClr val="tx1"/>
                </a:solidFill>
                <a:effectLst/>
                <a:latin typeface="Times New Roman" pitchFamily="18" charset="0"/>
                <a:ea typeface="ＭＳ 明朝" pitchFamily="17" charset="-128"/>
                <a:cs typeface="Times New Roman" pitchFamily="18" charset="0"/>
              </a:rPr>
              <a:t>]</a:t>
            </a:r>
            <a:r>
              <a:rPr kumimoji="1" lang="en-US" altLang="ja-JP" sz="1200" b="0" i="0" u="none" strike="noStrike" cap="none" normalizeH="0" baseline="-30000" dirty="0" smtClean="0">
                <a:ln>
                  <a:noFill/>
                </a:ln>
                <a:solidFill>
                  <a:schemeClr val="tx1"/>
                </a:solidFill>
                <a:effectLst/>
                <a:latin typeface="Times New Roman" pitchFamily="18" charset="0"/>
                <a:ea typeface="ＭＳ 明朝" pitchFamily="17" charset="-128"/>
                <a:cs typeface="Times New Roman" pitchFamily="18" charset="0"/>
              </a:rPr>
              <a:t>2</a:t>
            </a:r>
            <a:r>
              <a:rPr kumimoji="1" lang="en-US" altLang="ja-JP" sz="1200" b="0" i="0" u="none" strike="noStrike" cap="none" normalizeH="0" baseline="0" dirty="0" smtClean="0">
                <a:ln>
                  <a:noFill/>
                </a:ln>
                <a:solidFill>
                  <a:schemeClr val="tx1"/>
                </a:solidFill>
                <a:effectLst/>
                <a:latin typeface="Times New Roman" pitchFamily="18" charset="0"/>
                <a:ea typeface="ＭＳ 明朝" pitchFamily="17" charset="-128"/>
                <a:cs typeface="Times New Roman" pitchFamily="18" charset="0"/>
              </a:rPr>
              <a:t> (measured on the single crystal with </a:t>
            </a:r>
            <a:r>
              <a:rPr kumimoji="1" lang="en-US" altLang="ja-JP" sz="1200" b="0" i="1" u="none" strike="noStrike" cap="none" normalizeH="0" baseline="0" dirty="0" smtClean="0">
                <a:ln>
                  <a:noFill/>
                </a:ln>
                <a:solidFill>
                  <a:schemeClr val="tx1"/>
                </a:solidFill>
                <a:effectLst/>
                <a:latin typeface="Times New Roman" pitchFamily="18" charset="0"/>
                <a:ea typeface="ＭＳ 明朝" pitchFamily="17" charset="-128"/>
                <a:cs typeface="Times New Roman" pitchFamily="18" charset="0"/>
              </a:rPr>
              <a:t>H</a:t>
            </a:r>
            <a:r>
              <a:rPr kumimoji="1" lang="en-US" altLang="ja-JP" sz="1200" b="0" i="0" u="none" strike="noStrike" cap="none" normalizeH="0" baseline="0" dirty="0" smtClean="0">
                <a:ln>
                  <a:noFill/>
                </a:ln>
                <a:solidFill>
                  <a:schemeClr val="tx1"/>
                </a:solidFill>
                <a:effectLst/>
                <a:latin typeface="Times New Roman" pitchFamily="18" charset="0"/>
                <a:ea typeface="ＭＳ 明朝" pitchFamily="17" charset="-128"/>
                <a:cs typeface="Times New Roman" pitchFamily="18" charset="0"/>
              </a:rPr>
              <a:t> // [010] at 153 K).</a:t>
            </a:r>
            <a:endParaRPr kumimoji="1" lang="en-US" altLang="ja-JP" sz="18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9552" y="3963218"/>
            <a:ext cx="3163887" cy="2352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436096" y="3933056"/>
            <a:ext cx="3163887" cy="23828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右矢印 3"/>
          <p:cNvSpPr/>
          <p:nvPr/>
        </p:nvSpPr>
        <p:spPr>
          <a:xfrm>
            <a:off x="4139952" y="4941168"/>
            <a:ext cx="1008112" cy="18330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4230914" y="4725143"/>
            <a:ext cx="826188" cy="276999"/>
          </a:xfrm>
          <a:prstGeom prst="rect">
            <a:avLst/>
          </a:prstGeom>
          <a:noFill/>
        </p:spPr>
        <p:txBody>
          <a:bodyPr wrap="none" rtlCol="0">
            <a:spAutoFit/>
          </a:bodyPr>
          <a:lstStyle/>
          <a:p>
            <a:r>
              <a:rPr kumimoji="1" lang="en-US" altLang="ja-JP" sz="1200" dirty="0" smtClean="0"/>
              <a:t>integrated</a:t>
            </a:r>
            <a:endParaRPr kumimoji="1" lang="ja-JP" altLang="en-US" sz="1200" dirty="0"/>
          </a:p>
        </p:txBody>
      </p:sp>
    </p:spTree>
    <p:extLst>
      <p:ext uri="{BB962C8B-B14F-4D97-AF65-F5344CB8AC3E}">
        <p14:creationId xmlns:p14="http://schemas.microsoft.com/office/powerpoint/2010/main" xmlns="" val="340573640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graphicFrame>
        <p:nvGraphicFramePr>
          <p:cNvPr id="5" name="オブジェクト 4"/>
          <p:cNvGraphicFramePr>
            <a:graphicFrameLocks noChangeAspect="1"/>
          </p:cNvGraphicFramePr>
          <p:nvPr>
            <p:extLst>
              <p:ext uri="{D42A27DB-BD31-4B8C-83A1-F6EECF244321}">
                <p14:modId xmlns:p14="http://schemas.microsoft.com/office/powerpoint/2010/main" xmlns="" val="552030354"/>
              </p:ext>
            </p:extLst>
          </p:nvPr>
        </p:nvGraphicFramePr>
        <p:xfrm>
          <a:off x="467544" y="1195446"/>
          <a:ext cx="2576512" cy="1843087"/>
        </p:xfrm>
        <a:graphic>
          <a:graphicData uri="http://schemas.openxmlformats.org/presentationml/2006/ole">
            <p:oleObj spid="_x0000_s15561" name="CS ChemDraw Drawing" r:id="rId3" imgW="2575177" imgH="1840860" progId="">
              <p:embed/>
            </p:oleObj>
          </a:graphicData>
        </a:graphic>
      </p:graphicFrame>
      <p:sp>
        <p:nvSpPr>
          <p:cNvPr id="22" name="角丸四角形 21"/>
          <p:cNvSpPr/>
          <p:nvPr/>
        </p:nvSpPr>
        <p:spPr>
          <a:xfrm>
            <a:off x="3563888" y="1237402"/>
            <a:ext cx="3004719" cy="110044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3126737" y="2598346"/>
            <a:ext cx="3261599" cy="369332"/>
          </a:xfrm>
          <a:prstGeom prst="rect">
            <a:avLst/>
          </a:prstGeom>
          <a:solidFill>
            <a:srgbClr val="FFFF00"/>
          </a:solidFill>
        </p:spPr>
        <p:txBody>
          <a:bodyPr wrap="none" rtlCol="0">
            <a:spAutoFit/>
          </a:bodyPr>
          <a:lstStyle/>
          <a:p>
            <a:r>
              <a:rPr kumimoji="1" lang="en-US" altLang="ja-JP" b="1" dirty="0" smtClean="0"/>
              <a:t>under continuous UV irradiation</a:t>
            </a:r>
            <a:endParaRPr kumimoji="1" lang="ja-JP" altLang="en-US" b="1" dirty="0"/>
          </a:p>
        </p:txBody>
      </p:sp>
      <p:grpSp>
        <p:nvGrpSpPr>
          <p:cNvPr id="7" name="グループ化 6"/>
          <p:cNvGrpSpPr/>
          <p:nvPr/>
        </p:nvGrpSpPr>
        <p:grpSpPr>
          <a:xfrm>
            <a:off x="4757536" y="3180769"/>
            <a:ext cx="4160124" cy="2534126"/>
            <a:chOff x="2124075" y="1938338"/>
            <a:chExt cx="4894263" cy="2981325"/>
          </a:xfrm>
        </p:grpSpPr>
        <p:pic>
          <p:nvPicPr>
            <p:cNvPr id="8"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124075" y="1938338"/>
              <a:ext cx="4894263" cy="2981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テキスト ボックス 7"/>
            <p:cNvSpPr txBox="1">
              <a:spLocks noChangeArrowheads="1"/>
            </p:cNvSpPr>
            <p:nvPr/>
          </p:nvSpPr>
          <p:spPr bwMode="auto">
            <a:xfrm>
              <a:off x="4755443" y="2535142"/>
              <a:ext cx="85725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dirty="0">
                  <a:latin typeface="Symbol" pitchFamily="18" charset="2"/>
                </a:rPr>
                <a:t>µ </a:t>
              </a:r>
              <a:r>
                <a:rPr lang="en-US" altLang="ja-JP" dirty="0"/>
                <a:t>log </a:t>
              </a:r>
              <a:r>
                <a:rPr lang="en-US" altLang="ja-JP" i="1" dirty="0"/>
                <a:t>T</a:t>
              </a:r>
              <a:endParaRPr lang="ja-JP" altLang="en-US" i="1" dirty="0"/>
            </a:p>
          </p:txBody>
        </p:sp>
        <p:grpSp>
          <p:nvGrpSpPr>
            <p:cNvPr id="10" name="グループ化 9"/>
            <p:cNvGrpSpPr/>
            <p:nvPr/>
          </p:nvGrpSpPr>
          <p:grpSpPr>
            <a:xfrm>
              <a:off x="3887509" y="2693809"/>
              <a:ext cx="715019" cy="400412"/>
              <a:chOff x="3347864" y="2924944"/>
              <a:chExt cx="715019" cy="400412"/>
            </a:xfrm>
          </p:grpSpPr>
          <p:sp>
            <p:nvSpPr>
              <p:cNvPr id="13" name="テキスト ボックス 7"/>
              <p:cNvSpPr txBox="1">
                <a:spLocks noChangeArrowheads="1"/>
              </p:cNvSpPr>
              <p:nvPr/>
            </p:nvSpPr>
            <p:spPr bwMode="auto">
              <a:xfrm>
                <a:off x="3347864" y="2956024"/>
                <a:ext cx="51969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dirty="0">
                    <a:solidFill>
                      <a:schemeClr val="tx2"/>
                    </a:solidFill>
                    <a:latin typeface="Symbol" pitchFamily="18" charset="2"/>
                  </a:rPr>
                  <a:t>µ </a:t>
                </a:r>
                <a:r>
                  <a:rPr lang="en-US" altLang="ja-JP" i="1" dirty="0" smtClean="0">
                    <a:solidFill>
                      <a:schemeClr val="tx2"/>
                    </a:solidFill>
                  </a:rPr>
                  <a:t>T</a:t>
                </a:r>
                <a:endParaRPr lang="ja-JP" altLang="en-US" i="1" dirty="0">
                  <a:solidFill>
                    <a:schemeClr val="tx2"/>
                  </a:solidFill>
                </a:endParaRPr>
              </a:p>
            </p:txBody>
          </p:sp>
          <p:sp>
            <p:nvSpPr>
              <p:cNvPr id="14" name="テキスト ボックス 13"/>
              <p:cNvSpPr txBox="1"/>
              <p:nvPr/>
            </p:nvSpPr>
            <p:spPr>
              <a:xfrm>
                <a:off x="3774021" y="2924944"/>
                <a:ext cx="288862" cy="338554"/>
              </a:xfrm>
              <a:prstGeom prst="rect">
                <a:avLst/>
              </a:prstGeom>
              <a:noFill/>
            </p:spPr>
            <p:txBody>
              <a:bodyPr wrap="none" rtlCol="0">
                <a:spAutoFit/>
              </a:bodyPr>
              <a:lstStyle/>
              <a:p>
                <a:r>
                  <a:rPr kumimoji="1" lang="en-US" altLang="ja-JP" sz="1600" dirty="0" smtClean="0">
                    <a:solidFill>
                      <a:schemeClr val="tx2"/>
                    </a:solidFill>
                  </a:rPr>
                  <a:t>2</a:t>
                </a:r>
                <a:endParaRPr kumimoji="1" lang="ja-JP" altLang="en-US" sz="1600" dirty="0">
                  <a:solidFill>
                    <a:schemeClr val="tx2"/>
                  </a:solidFill>
                </a:endParaRPr>
              </a:p>
            </p:txBody>
          </p:sp>
        </p:grpSp>
        <p:sp>
          <p:nvSpPr>
            <p:cNvPr id="11" name="下矢印 10"/>
            <p:cNvSpPr/>
            <p:nvPr/>
          </p:nvSpPr>
          <p:spPr>
            <a:xfrm>
              <a:off x="5076056" y="2996952"/>
              <a:ext cx="216024" cy="4724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下矢印 11"/>
            <p:cNvSpPr/>
            <p:nvPr/>
          </p:nvSpPr>
          <p:spPr>
            <a:xfrm>
              <a:off x="4139952" y="3094221"/>
              <a:ext cx="144016" cy="33477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9" name="テキスト ボックス 18"/>
          <p:cNvSpPr txBox="1"/>
          <p:nvPr/>
        </p:nvSpPr>
        <p:spPr>
          <a:xfrm>
            <a:off x="3673263" y="1414517"/>
            <a:ext cx="2895344" cy="923330"/>
          </a:xfrm>
          <a:prstGeom prst="rect">
            <a:avLst/>
          </a:prstGeom>
          <a:noFill/>
        </p:spPr>
        <p:txBody>
          <a:bodyPr wrap="none" rtlCol="0">
            <a:spAutoFit/>
          </a:bodyPr>
          <a:lstStyle/>
          <a:p>
            <a:r>
              <a:rPr kumimoji="1" lang="en-US" altLang="ja-JP" dirty="0" smtClean="0">
                <a:solidFill>
                  <a:srgbClr val="FF0000"/>
                </a:solidFill>
              </a:rPr>
              <a:t>Metallic conduction</a:t>
            </a:r>
          </a:p>
          <a:p>
            <a:r>
              <a:rPr lang="en-US" altLang="ja-JP" dirty="0" smtClean="0">
                <a:solidFill>
                  <a:srgbClr val="FF0000"/>
                </a:solidFill>
              </a:rPr>
              <a:t>(Possible) Kondo Effect</a:t>
            </a:r>
          </a:p>
          <a:p>
            <a:r>
              <a:rPr lang="en-US" altLang="ja-JP" dirty="0" smtClean="0">
                <a:solidFill>
                  <a:srgbClr val="FF0000"/>
                </a:solidFill>
              </a:rPr>
              <a:t>Non-linear dependence on </a:t>
            </a:r>
            <a:r>
              <a:rPr lang="en-US" altLang="ja-JP" b="1" i="1" dirty="0" smtClean="0">
                <a:solidFill>
                  <a:srgbClr val="FF0000"/>
                </a:solidFill>
                <a:latin typeface="Times New Roman" panose="02020603050405020304" pitchFamily="18" charset="0"/>
                <a:cs typeface="Times New Roman" panose="02020603050405020304" pitchFamily="18" charset="0"/>
              </a:rPr>
              <a:t>I</a:t>
            </a:r>
            <a:r>
              <a:rPr lang="en-US" altLang="ja-JP" dirty="0" smtClean="0">
                <a:solidFill>
                  <a:srgbClr val="FF0000"/>
                </a:solidFill>
              </a:rPr>
              <a:t> </a:t>
            </a:r>
            <a:endParaRPr kumimoji="1" lang="ja-JP" altLang="en-US" dirty="0">
              <a:solidFill>
                <a:srgbClr val="FF0000"/>
              </a:solidFill>
            </a:endParaRPr>
          </a:p>
        </p:txBody>
      </p:sp>
      <p:sp>
        <p:nvSpPr>
          <p:cNvPr id="20" name="テキスト ボックス 19"/>
          <p:cNvSpPr txBox="1"/>
          <p:nvPr/>
        </p:nvSpPr>
        <p:spPr>
          <a:xfrm>
            <a:off x="1755528" y="6165304"/>
            <a:ext cx="5135380" cy="369332"/>
          </a:xfrm>
          <a:prstGeom prst="rect">
            <a:avLst/>
          </a:prstGeom>
          <a:noFill/>
        </p:spPr>
        <p:txBody>
          <a:bodyPr wrap="none" rtlCol="0">
            <a:spAutoFit/>
          </a:bodyPr>
          <a:lstStyle/>
          <a:p>
            <a:r>
              <a:rPr kumimoji="1" lang="en-US" altLang="ja-JP" dirty="0" smtClean="0"/>
              <a:t>T. Naito </a:t>
            </a:r>
            <a:r>
              <a:rPr kumimoji="1" lang="en-US" altLang="ja-JP" i="1" dirty="0" smtClean="0"/>
              <a:t>et al</a:t>
            </a:r>
            <a:r>
              <a:rPr kumimoji="1" lang="en-US" altLang="ja-JP" dirty="0" smtClean="0"/>
              <a:t>, </a:t>
            </a:r>
            <a:r>
              <a:rPr kumimoji="1" lang="en-US" altLang="ja-JP" i="1" dirty="0" smtClean="0"/>
              <a:t>Adv. Mater.</a:t>
            </a:r>
            <a:r>
              <a:rPr kumimoji="1" lang="en-US" altLang="ja-JP" dirty="0" smtClean="0"/>
              <a:t>, </a:t>
            </a:r>
            <a:r>
              <a:rPr lang="en-US" altLang="ja-JP" b="1" dirty="0"/>
              <a:t>24</a:t>
            </a:r>
            <a:r>
              <a:rPr lang="en-US" altLang="ja-JP" dirty="0"/>
              <a:t> (46), 6153-6157 (2012</a:t>
            </a:r>
            <a:r>
              <a:rPr lang="en-US" altLang="ja-JP" dirty="0" smtClean="0"/>
              <a:t>)</a:t>
            </a:r>
            <a:endParaRPr kumimoji="1" lang="ja-JP" altLang="en-US" dirty="0"/>
          </a:p>
        </p:txBody>
      </p:sp>
      <p:sp>
        <p:nvSpPr>
          <p:cNvPr id="21" name="テキスト ボックス 20"/>
          <p:cNvSpPr txBox="1"/>
          <p:nvPr/>
        </p:nvSpPr>
        <p:spPr>
          <a:xfrm>
            <a:off x="3995263" y="1052736"/>
            <a:ext cx="2088905" cy="369332"/>
          </a:xfrm>
          <a:prstGeom prst="rect">
            <a:avLst/>
          </a:prstGeom>
          <a:solidFill>
            <a:schemeClr val="bg1"/>
          </a:solidFill>
          <a:ln>
            <a:solidFill>
              <a:schemeClr val="tx2"/>
            </a:solidFill>
          </a:ln>
        </p:spPr>
        <p:txBody>
          <a:bodyPr wrap="none" rtlCol="0">
            <a:spAutoFit/>
          </a:bodyPr>
          <a:lstStyle/>
          <a:p>
            <a:r>
              <a:rPr kumimoji="1" lang="en-US" altLang="ja-JP" dirty="0" smtClean="0">
                <a:solidFill>
                  <a:srgbClr val="00B050"/>
                </a:solidFill>
              </a:rPr>
              <a:t>New Features for PC</a:t>
            </a:r>
            <a:endParaRPr kumimoji="1" lang="ja-JP" altLang="en-US" dirty="0">
              <a:solidFill>
                <a:srgbClr val="00B050"/>
              </a:solidFill>
            </a:endParaRPr>
          </a:p>
        </p:txBody>
      </p:sp>
      <p:sp>
        <p:nvSpPr>
          <p:cNvPr id="25" name="テキスト ボックス 24"/>
          <p:cNvSpPr txBox="1"/>
          <p:nvPr/>
        </p:nvSpPr>
        <p:spPr>
          <a:xfrm>
            <a:off x="6472463" y="2598346"/>
            <a:ext cx="894797" cy="369332"/>
          </a:xfrm>
          <a:prstGeom prst="rect">
            <a:avLst/>
          </a:prstGeom>
          <a:solidFill>
            <a:srgbClr val="FF0000"/>
          </a:solidFill>
        </p:spPr>
        <p:txBody>
          <a:bodyPr wrap="none" rtlCol="0">
            <a:spAutoFit/>
          </a:bodyPr>
          <a:lstStyle/>
          <a:p>
            <a:r>
              <a:rPr kumimoji="1" lang="en-US" altLang="ja-JP" dirty="0" smtClean="0">
                <a:solidFill>
                  <a:schemeClr val="bg1"/>
                </a:solidFill>
              </a:rPr>
              <a:t>375 nm</a:t>
            </a:r>
            <a:endParaRPr kumimoji="1" lang="ja-JP" altLang="en-US" dirty="0">
              <a:solidFill>
                <a:schemeClr val="bg1"/>
              </a:solidFill>
            </a:endParaRPr>
          </a:p>
        </p:txBody>
      </p:sp>
      <p:pic>
        <p:nvPicPr>
          <p:cNvPr id="29"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4838" y="3372167"/>
            <a:ext cx="4497162" cy="23828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0" name="テキスト ボックス 29"/>
          <p:cNvSpPr txBox="1"/>
          <p:nvPr/>
        </p:nvSpPr>
        <p:spPr>
          <a:xfrm>
            <a:off x="1475656" y="6488668"/>
            <a:ext cx="6235553" cy="369332"/>
          </a:xfrm>
          <a:prstGeom prst="rect">
            <a:avLst/>
          </a:prstGeom>
          <a:noFill/>
        </p:spPr>
        <p:txBody>
          <a:bodyPr wrap="none" rtlCol="0">
            <a:spAutoFit/>
          </a:bodyPr>
          <a:lstStyle/>
          <a:p>
            <a:r>
              <a:rPr lang="en-US" altLang="ja-JP" dirty="0"/>
              <a:t>c</a:t>
            </a:r>
            <a:r>
              <a:rPr kumimoji="1" lang="en-US" altLang="ja-JP" dirty="0" smtClean="0"/>
              <a:t>f. T. Naito </a:t>
            </a:r>
            <a:r>
              <a:rPr kumimoji="1" lang="en-US" altLang="ja-JP" i="1" dirty="0" smtClean="0"/>
              <a:t>et al</a:t>
            </a:r>
            <a:r>
              <a:rPr kumimoji="1" lang="en-US" altLang="ja-JP" dirty="0" smtClean="0"/>
              <a:t>, </a:t>
            </a:r>
            <a:r>
              <a:rPr lang="en-US" altLang="ja-JP" i="1" dirty="0"/>
              <a:t>J. Am. Chem. Soc.</a:t>
            </a:r>
            <a:r>
              <a:rPr lang="en-US" altLang="ja-JP" dirty="0"/>
              <a:t>, </a:t>
            </a:r>
            <a:r>
              <a:rPr lang="en-US" altLang="ja-JP" b="1" dirty="0"/>
              <a:t>134</a:t>
            </a:r>
            <a:r>
              <a:rPr lang="en-US" altLang="ja-JP" dirty="0"/>
              <a:t>(45), 18656-18666 (2012</a:t>
            </a:r>
            <a:r>
              <a:rPr lang="en-US" altLang="ja-JP" dirty="0" smtClean="0"/>
              <a:t>)</a:t>
            </a:r>
            <a:endParaRPr kumimoji="1" lang="ja-JP" altLang="en-US" dirty="0"/>
          </a:p>
        </p:txBody>
      </p:sp>
      <p:sp>
        <p:nvSpPr>
          <p:cNvPr id="3" name="左カーブ矢印 2"/>
          <p:cNvSpPr/>
          <p:nvPr/>
        </p:nvSpPr>
        <p:spPr>
          <a:xfrm>
            <a:off x="2915816" y="1787624"/>
            <a:ext cx="210921" cy="63326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 name="テキスト ボックス 14"/>
          <p:cNvSpPr txBox="1"/>
          <p:nvPr/>
        </p:nvSpPr>
        <p:spPr>
          <a:xfrm>
            <a:off x="3021276" y="1628800"/>
            <a:ext cx="300082" cy="369332"/>
          </a:xfrm>
          <a:prstGeom prst="rect">
            <a:avLst/>
          </a:prstGeom>
          <a:noFill/>
        </p:spPr>
        <p:txBody>
          <a:bodyPr wrap="none" rtlCol="0">
            <a:spAutoFit/>
          </a:bodyPr>
          <a:lstStyle/>
          <a:p>
            <a:r>
              <a:rPr kumimoji="1" lang="en-US" altLang="ja-JP" dirty="0" smtClean="0"/>
              <a:t>e</a:t>
            </a:r>
            <a:endParaRPr kumimoji="1" lang="ja-JP" altLang="en-US" dirty="0"/>
          </a:p>
        </p:txBody>
      </p:sp>
      <p:sp>
        <p:nvSpPr>
          <p:cNvPr id="16" name="テキスト ボックス 15"/>
          <p:cNvSpPr txBox="1"/>
          <p:nvPr/>
        </p:nvSpPr>
        <p:spPr>
          <a:xfrm>
            <a:off x="3136813" y="1510589"/>
            <a:ext cx="279244" cy="461665"/>
          </a:xfrm>
          <a:prstGeom prst="rect">
            <a:avLst/>
          </a:prstGeom>
          <a:noFill/>
        </p:spPr>
        <p:txBody>
          <a:bodyPr wrap="none" rtlCol="0">
            <a:spAutoFit/>
          </a:bodyPr>
          <a:lstStyle/>
          <a:p>
            <a:r>
              <a:rPr kumimoji="1" lang="en-US" altLang="ja-JP" sz="2400" dirty="0" smtClean="0"/>
              <a:t>-</a:t>
            </a:r>
            <a:endParaRPr kumimoji="1" lang="ja-JP" altLang="en-US" sz="2400" dirty="0"/>
          </a:p>
        </p:txBody>
      </p:sp>
      <p:sp>
        <p:nvSpPr>
          <p:cNvPr id="26" name="タイトル 1"/>
          <p:cNvSpPr txBox="1">
            <a:spLocks/>
          </p:cNvSpPr>
          <p:nvPr/>
        </p:nvSpPr>
        <p:spPr>
          <a:xfrm>
            <a:off x="0" y="130622"/>
            <a:ext cx="9144000" cy="778098"/>
          </a:xfrm>
          <a:prstGeom prst="rect">
            <a:avLst/>
          </a:prstGeom>
          <a:solidFill>
            <a:schemeClr val="accent2"/>
          </a:solidFill>
        </p:spPr>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en-US" altLang="ja-JP" dirty="0" smtClean="0">
                <a:solidFill>
                  <a:schemeClr val="bg1"/>
                </a:solidFill>
              </a:rPr>
              <a:t>Our previous work; C-A CT</a:t>
            </a:r>
            <a:endParaRPr lang="ja-JP" altLang="en-US" dirty="0">
              <a:solidFill>
                <a:schemeClr val="bg1"/>
              </a:solidFill>
            </a:endParaRPr>
          </a:p>
        </p:txBody>
      </p:sp>
    </p:spTree>
    <p:extLst>
      <p:ext uri="{BB962C8B-B14F-4D97-AF65-F5344CB8AC3E}">
        <p14:creationId xmlns:p14="http://schemas.microsoft.com/office/powerpoint/2010/main" xmlns="" val="302011494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499992" y="2559184"/>
            <a:ext cx="3521075" cy="22383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テキスト ボックス 1"/>
          <p:cNvSpPr txBox="1"/>
          <p:nvPr/>
        </p:nvSpPr>
        <p:spPr>
          <a:xfrm>
            <a:off x="467544" y="189351"/>
            <a:ext cx="2055371" cy="461665"/>
          </a:xfrm>
          <a:prstGeom prst="rect">
            <a:avLst/>
          </a:prstGeom>
          <a:noFill/>
        </p:spPr>
        <p:txBody>
          <a:bodyPr wrap="none" rtlCol="0">
            <a:spAutoFit/>
          </a:bodyPr>
          <a:lstStyle/>
          <a:p>
            <a:r>
              <a:rPr kumimoji="1" lang="en-US" altLang="ja-JP" sz="2400" dirty="0" smtClean="0">
                <a:solidFill>
                  <a:srgbClr val="0000FF"/>
                </a:solidFill>
              </a:rPr>
              <a:t>MV</a:t>
            </a:r>
            <a:r>
              <a:rPr lang="en-US" altLang="ja-JP" sz="2400" dirty="0" smtClean="0">
                <a:solidFill>
                  <a:srgbClr val="0000FF"/>
                </a:solidFill>
              </a:rPr>
              <a:t>[Ni(</a:t>
            </a:r>
            <a:r>
              <a:rPr lang="en-US" altLang="ja-JP" sz="2400" dirty="0" err="1" smtClean="0">
                <a:solidFill>
                  <a:srgbClr val="0000FF"/>
                </a:solidFill>
              </a:rPr>
              <a:t>dmit</a:t>
            </a:r>
            <a:r>
              <a:rPr lang="en-US" altLang="ja-JP" sz="2400" dirty="0" smtClean="0">
                <a:solidFill>
                  <a:srgbClr val="0000FF"/>
                </a:solidFill>
              </a:rPr>
              <a:t>)</a:t>
            </a:r>
            <a:r>
              <a:rPr lang="en-US" altLang="ja-JP" sz="2400" baseline="-25000" dirty="0" smtClean="0">
                <a:solidFill>
                  <a:srgbClr val="0000FF"/>
                </a:solidFill>
              </a:rPr>
              <a:t>2</a:t>
            </a:r>
            <a:r>
              <a:rPr lang="en-US" altLang="ja-JP" sz="2400" dirty="0" smtClean="0">
                <a:solidFill>
                  <a:srgbClr val="0000FF"/>
                </a:solidFill>
              </a:rPr>
              <a:t>]</a:t>
            </a:r>
            <a:r>
              <a:rPr lang="en-US" altLang="ja-JP" sz="2400" baseline="-25000" dirty="0" smtClean="0">
                <a:solidFill>
                  <a:srgbClr val="0000FF"/>
                </a:solidFill>
              </a:rPr>
              <a:t>2</a:t>
            </a:r>
            <a:endParaRPr kumimoji="1" lang="ja-JP" altLang="en-US" sz="2400" baseline="-25000" dirty="0">
              <a:solidFill>
                <a:srgbClr val="0000FF"/>
              </a:solidFill>
            </a:endParaRPr>
          </a:p>
        </p:txBody>
      </p:sp>
      <p:sp>
        <p:nvSpPr>
          <p:cNvPr id="3" name="テキスト ボックス 2"/>
          <p:cNvSpPr txBox="1"/>
          <p:nvPr/>
        </p:nvSpPr>
        <p:spPr>
          <a:xfrm>
            <a:off x="827584" y="1052736"/>
            <a:ext cx="7728591" cy="461665"/>
          </a:xfrm>
          <a:prstGeom prst="rect">
            <a:avLst/>
          </a:prstGeom>
          <a:noFill/>
        </p:spPr>
        <p:txBody>
          <a:bodyPr wrap="none" rtlCol="0">
            <a:spAutoFit/>
          </a:bodyPr>
          <a:lstStyle/>
          <a:p>
            <a:r>
              <a:rPr kumimoji="1" lang="en-US" altLang="ja-JP" sz="2400" dirty="0" smtClean="0"/>
              <a:t>Evidence for </a:t>
            </a:r>
            <a:r>
              <a:rPr kumimoji="1" lang="en-US" altLang="ja-JP" sz="2400" dirty="0" smtClean="0">
                <a:solidFill>
                  <a:srgbClr val="FF0000"/>
                </a:solidFill>
              </a:rPr>
              <a:t>Interaction</a:t>
            </a:r>
            <a:r>
              <a:rPr kumimoji="1" lang="en-US" altLang="ja-JP" sz="2400" dirty="0" smtClean="0"/>
              <a:t> between </a:t>
            </a:r>
            <a:r>
              <a:rPr kumimoji="1" lang="en-US" altLang="ja-JP" sz="2400" dirty="0" smtClean="0">
                <a:solidFill>
                  <a:srgbClr val="FF0000"/>
                </a:solidFill>
              </a:rPr>
              <a:t>carriers</a:t>
            </a:r>
            <a:r>
              <a:rPr kumimoji="1" lang="en-US" altLang="ja-JP" sz="2400" dirty="0" smtClean="0"/>
              <a:t> and </a:t>
            </a:r>
            <a:r>
              <a:rPr kumimoji="1" lang="en-US" altLang="ja-JP" sz="2400" dirty="0" smtClean="0">
                <a:solidFill>
                  <a:srgbClr val="FF0000"/>
                </a:solidFill>
              </a:rPr>
              <a:t>localized spins</a:t>
            </a:r>
            <a:endParaRPr kumimoji="1" lang="ja-JP" altLang="en-US" sz="2400" dirty="0">
              <a:solidFill>
                <a:srgbClr val="FF0000"/>
              </a:solidFill>
            </a:endParaRPr>
          </a:p>
        </p:txBody>
      </p:sp>
      <p:sp>
        <p:nvSpPr>
          <p:cNvPr id="4" name="テキスト ボックス 3"/>
          <p:cNvSpPr txBox="1"/>
          <p:nvPr/>
        </p:nvSpPr>
        <p:spPr>
          <a:xfrm>
            <a:off x="5274855" y="4934321"/>
            <a:ext cx="1529393" cy="369332"/>
          </a:xfrm>
          <a:prstGeom prst="rect">
            <a:avLst/>
          </a:prstGeom>
          <a:solidFill>
            <a:srgbClr val="FF0000"/>
          </a:solidFill>
        </p:spPr>
        <p:txBody>
          <a:bodyPr wrap="none" rtlCol="0">
            <a:spAutoFit/>
          </a:bodyPr>
          <a:lstStyle/>
          <a:p>
            <a:r>
              <a:rPr kumimoji="1" lang="en-US" altLang="ja-JP" dirty="0" smtClean="0">
                <a:solidFill>
                  <a:schemeClr val="bg1"/>
                </a:solidFill>
              </a:rPr>
              <a:t>Kondo Effect ?</a:t>
            </a:r>
            <a:endParaRPr kumimoji="1" lang="ja-JP" altLang="en-US" dirty="0">
              <a:solidFill>
                <a:schemeClr val="bg1"/>
              </a:solidFill>
            </a:endParaRPr>
          </a:p>
        </p:txBody>
      </p:sp>
      <p:pic>
        <p:nvPicPr>
          <p:cNvPr id="10246" name="Picture 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95536" y="2526003"/>
            <a:ext cx="2952328" cy="21271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右矢印 5"/>
          <p:cNvSpPr/>
          <p:nvPr/>
        </p:nvSpPr>
        <p:spPr>
          <a:xfrm>
            <a:off x="3563888" y="3356992"/>
            <a:ext cx="720080" cy="504056"/>
          </a:xfrm>
          <a:prstGeom prst="rightArrow">
            <a:avLst/>
          </a:prstGeom>
          <a:solidFill>
            <a:srgbClr val="FFFF00"/>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3617725" y="3429000"/>
            <a:ext cx="463588" cy="369332"/>
          </a:xfrm>
          <a:prstGeom prst="rect">
            <a:avLst/>
          </a:prstGeom>
          <a:noFill/>
          <a:ln>
            <a:noFill/>
          </a:ln>
        </p:spPr>
        <p:txBody>
          <a:bodyPr wrap="none" rtlCol="0">
            <a:spAutoFit/>
          </a:bodyPr>
          <a:lstStyle/>
          <a:p>
            <a:r>
              <a:rPr kumimoji="1" lang="en-US" altLang="ja-JP" dirty="0" smtClean="0">
                <a:solidFill>
                  <a:srgbClr val="FF0000"/>
                </a:solidFill>
              </a:rPr>
              <a:t>UV</a:t>
            </a:r>
            <a:endParaRPr kumimoji="1" lang="ja-JP" altLang="en-US" dirty="0">
              <a:solidFill>
                <a:srgbClr val="FF0000"/>
              </a:solidFill>
            </a:endParaRPr>
          </a:p>
        </p:txBody>
      </p:sp>
      <p:sp>
        <p:nvSpPr>
          <p:cNvPr id="8" name="テキスト ボックス 7"/>
          <p:cNvSpPr txBox="1"/>
          <p:nvPr/>
        </p:nvSpPr>
        <p:spPr>
          <a:xfrm>
            <a:off x="6164444" y="2852936"/>
            <a:ext cx="856325" cy="369332"/>
          </a:xfrm>
          <a:prstGeom prst="rect">
            <a:avLst/>
          </a:prstGeom>
          <a:noFill/>
        </p:spPr>
        <p:txBody>
          <a:bodyPr wrap="none" rtlCol="0">
            <a:spAutoFit/>
          </a:bodyPr>
          <a:lstStyle/>
          <a:p>
            <a:r>
              <a:rPr kumimoji="1" lang="en-US" altLang="ja-JP" dirty="0" smtClean="0">
                <a:latin typeface="Symbol" pitchFamily="18" charset="2"/>
              </a:rPr>
              <a:t>µ </a:t>
            </a:r>
            <a:r>
              <a:rPr kumimoji="1" lang="en-US" altLang="ja-JP" dirty="0" smtClean="0"/>
              <a:t>log </a:t>
            </a:r>
            <a:r>
              <a:rPr kumimoji="1" lang="en-US" altLang="ja-JP" i="1" dirty="0" smtClean="0"/>
              <a:t>T</a:t>
            </a:r>
            <a:endParaRPr kumimoji="1" lang="ja-JP" altLang="en-US" i="1" dirty="0"/>
          </a:p>
        </p:txBody>
      </p:sp>
      <p:sp>
        <p:nvSpPr>
          <p:cNvPr id="9" name="テキスト ボックス 8"/>
          <p:cNvSpPr txBox="1"/>
          <p:nvPr/>
        </p:nvSpPr>
        <p:spPr>
          <a:xfrm>
            <a:off x="1644459" y="2060848"/>
            <a:ext cx="758541" cy="461665"/>
          </a:xfrm>
          <a:prstGeom prst="rect">
            <a:avLst/>
          </a:prstGeom>
          <a:solidFill>
            <a:schemeClr val="tx1"/>
          </a:solidFill>
        </p:spPr>
        <p:txBody>
          <a:bodyPr wrap="none" rtlCol="0">
            <a:spAutoFit/>
          </a:bodyPr>
          <a:lstStyle/>
          <a:p>
            <a:r>
              <a:rPr kumimoji="1" lang="en-US" altLang="ja-JP" sz="2400" b="1" dirty="0" smtClean="0">
                <a:solidFill>
                  <a:schemeClr val="bg1"/>
                </a:solidFill>
              </a:rPr>
              <a:t>dark</a:t>
            </a:r>
            <a:endParaRPr kumimoji="1" lang="ja-JP" altLang="en-US" sz="2400" b="1" dirty="0">
              <a:solidFill>
                <a:schemeClr val="bg1"/>
              </a:solidFill>
            </a:endParaRPr>
          </a:p>
        </p:txBody>
      </p:sp>
      <p:sp>
        <p:nvSpPr>
          <p:cNvPr id="5" name="テキスト ボックス 4"/>
          <p:cNvSpPr txBox="1"/>
          <p:nvPr/>
        </p:nvSpPr>
        <p:spPr>
          <a:xfrm>
            <a:off x="1173337" y="5003884"/>
            <a:ext cx="1684757" cy="369332"/>
          </a:xfrm>
          <a:prstGeom prst="rect">
            <a:avLst/>
          </a:prstGeom>
          <a:noFill/>
        </p:spPr>
        <p:txBody>
          <a:bodyPr wrap="none" rtlCol="0">
            <a:spAutoFit/>
          </a:bodyPr>
          <a:lstStyle/>
          <a:p>
            <a:r>
              <a:rPr kumimoji="1" lang="en-US" altLang="ja-JP" dirty="0" smtClean="0">
                <a:solidFill>
                  <a:srgbClr val="FF0000"/>
                </a:solidFill>
              </a:rPr>
              <a:t>Semiconducting</a:t>
            </a:r>
            <a:endParaRPr kumimoji="1" lang="ja-JP" altLang="en-US" dirty="0">
              <a:solidFill>
                <a:srgbClr val="FF0000"/>
              </a:solidFill>
            </a:endParaRPr>
          </a:p>
        </p:txBody>
      </p:sp>
      <p:sp>
        <p:nvSpPr>
          <p:cNvPr id="10" name="テキスト ボックス 9"/>
          <p:cNvSpPr txBox="1"/>
          <p:nvPr/>
        </p:nvSpPr>
        <p:spPr>
          <a:xfrm>
            <a:off x="6966406" y="4934321"/>
            <a:ext cx="937244" cy="369332"/>
          </a:xfrm>
          <a:prstGeom prst="rect">
            <a:avLst/>
          </a:prstGeom>
          <a:noFill/>
        </p:spPr>
        <p:txBody>
          <a:bodyPr wrap="none" rtlCol="0">
            <a:spAutoFit/>
          </a:bodyPr>
          <a:lstStyle/>
          <a:p>
            <a:r>
              <a:rPr kumimoji="1" lang="en-US" altLang="ja-JP" dirty="0" smtClean="0">
                <a:solidFill>
                  <a:srgbClr val="FF0000"/>
                </a:solidFill>
              </a:rPr>
              <a:t>Metallic</a:t>
            </a:r>
            <a:endParaRPr kumimoji="1" lang="ja-JP" altLang="en-US" dirty="0">
              <a:solidFill>
                <a:srgbClr val="FF0000"/>
              </a:solidFill>
            </a:endParaRPr>
          </a:p>
        </p:txBody>
      </p:sp>
      <p:cxnSp>
        <p:nvCxnSpPr>
          <p:cNvPr id="12" name="直線矢印コネクタ 11"/>
          <p:cNvCxnSpPr/>
          <p:nvPr/>
        </p:nvCxnSpPr>
        <p:spPr>
          <a:xfrm>
            <a:off x="827584" y="5373216"/>
            <a:ext cx="2376264" cy="0"/>
          </a:xfrm>
          <a:prstGeom prst="straightConnector1">
            <a:avLst/>
          </a:prstGeom>
          <a:ln>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4" name="直線矢印コネクタ 13"/>
          <p:cNvCxnSpPr/>
          <p:nvPr/>
        </p:nvCxnSpPr>
        <p:spPr>
          <a:xfrm>
            <a:off x="6848990" y="5373216"/>
            <a:ext cx="1172077" cy="0"/>
          </a:xfrm>
          <a:prstGeom prst="straightConnector1">
            <a:avLst/>
          </a:prstGeom>
          <a:ln>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6" name="直線矢印コネクタ 15"/>
          <p:cNvCxnSpPr/>
          <p:nvPr/>
        </p:nvCxnSpPr>
        <p:spPr>
          <a:xfrm>
            <a:off x="5149204" y="5373216"/>
            <a:ext cx="1699786" cy="0"/>
          </a:xfrm>
          <a:prstGeom prst="straightConnector1">
            <a:avLst/>
          </a:prstGeom>
          <a:ln>
            <a:solidFill>
              <a:srgbClr val="FF0000"/>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sp>
        <p:nvSpPr>
          <p:cNvPr id="20" name="テキスト ボックス 19"/>
          <p:cNvSpPr txBox="1"/>
          <p:nvPr/>
        </p:nvSpPr>
        <p:spPr>
          <a:xfrm>
            <a:off x="3419872" y="169632"/>
            <a:ext cx="2151551" cy="400110"/>
          </a:xfrm>
          <a:prstGeom prst="rect">
            <a:avLst/>
          </a:prstGeom>
          <a:noFill/>
        </p:spPr>
        <p:txBody>
          <a:bodyPr wrap="none" rtlCol="0">
            <a:spAutoFit/>
          </a:bodyPr>
          <a:lstStyle/>
          <a:p>
            <a:r>
              <a:rPr kumimoji="1" lang="en-US" altLang="ja-JP" sz="2000" i="1" dirty="0" smtClean="0">
                <a:solidFill>
                  <a:srgbClr val="FF0000"/>
                </a:solidFill>
              </a:rPr>
              <a:t>T</a:t>
            </a:r>
            <a:r>
              <a:rPr kumimoji="1" lang="en-US" altLang="ja-JP" sz="2000" dirty="0" smtClean="0">
                <a:solidFill>
                  <a:srgbClr val="FF0000"/>
                </a:solidFill>
              </a:rPr>
              <a:t>-dependence of </a:t>
            </a:r>
            <a:r>
              <a:rPr kumimoji="1" lang="en-US" altLang="ja-JP" sz="2000" i="1" dirty="0" smtClean="0">
                <a:solidFill>
                  <a:srgbClr val="FF0000"/>
                </a:solidFill>
              </a:rPr>
              <a:t>R</a:t>
            </a:r>
            <a:endParaRPr kumimoji="1" lang="ja-JP" altLang="en-US" sz="2000" i="1" dirty="0">
              <a:solidFill>
                <a:srgbClr val="FF0000"/>
              </a:solidFill>
            </a:endParaRPr>
          </a:p>
        </p:txBody>
      </p:sp>
      <p:sp>
        <p:nvSpPr>
          <p:cNvPr id="21" name="テキスト ボックス 20"/>
          <p:cNvSpPr txBox="1"/>
          <p:nvPr/>
        </p:nvSpPr>
        <p:spPr>
          <a:xfrm>
            <a:off x="5457347" y="169632"/>
            <a:ext cx="1778949" cy="400110"/>
          </a:xfrm>
          <a:prstGeom prst="rect">
            <a:avLst/>
          </a:prstGeom>
          <a:noFill/>
        </p:spPr>
        <p:txBody>
          <a:bodyPr wrap="none" rtlCol="0">
            <a:spAutoFit/>
          </a:bodyPr>
          <a:lstStyle/>
          <a:p>
            <a:r>
              <a:rPr lang="ja-JP" altLang="en-US" sz="2000" dirty="0">
                <a:solidFill>
                  <a:srgbClr val="FF0000"/>
                </a:solidFill>
              </a:rPr>
              <a:t>（</a:t>
            </a:r>
            <a:r>
              <a:rPr lang="en-US" altLang="ja-JP" sz="2000" dirty="0">
                <a:solidFill>
                  <a:srgbClr val="FF0000"/>
                </a:solidFill>
              </a:rPr>
              <a:t>single crystal</a:t>
            </a:r>
            <a:r>
              <a:rPr lang="ja-JP" altLang="en-US" sz="2000" dirty="0">
                <a:solidFill>
                  <a:srgbClr val="FF0000"/>
                </a:solidFill>
              </a:rPr>
              <a:t>）</a:t>
            </a:r>
            <a:endParaRPr kumimoji="1" lang="ja-JP" altLang="en-US" sz="2000" dirty="0"/>
          </a:p>
        </p:txBody>
      </p:sp>
      <p:sp>
        <p:nvSpPr>
          <p:cNvPr id="11" name="テキスト ボックス 10"/>
          <p:cNvSpPr txBox="1"/>
          <p:nvPr/>
        </p:nvSpPr>
        <p:spPr>
          <a:xfrm>
            <a:off x="4283968" y="2031231"/>
            <a:ext cx="4296817" cy="461665"/>
          </a:xfrm>
          <a:prstGeom prst="rect">
            <a:avLst/>
          </a:prstGeom>
          <a:solidFill>
            <a:srgbClr val="FFFF00"/>
          </a:solidFill>
        </p:spPr>
        <p:txBody>
          <a:bodyPr wrap="none" rtlCol="0">
            <a:spAutoFit/>
          </a:bodyPr>
          <a:lstStyle/>
          <a:p>
            <a:r>
              <a:rPr kumimoji="1" lang="en-US" altLang="ja-JP" sz="2400" b="1" dirty="0" smtClean="0"/>
              <a:t>under continuous UV irradiation</a:t>
            </a:r>
            <a:endParaRPr kumimoji="1" lang="ja-JP" altLang="en-US" sz="2400" b="1" dirty="0"/>
          </a:p>
        </p:txBody>
      </p:sp>
      <p:grpSp>
        <p:nvGrpSpPr>
          <p:cNvPr id="22" name="グループ化 21"/>
          <p:cNvGrpSpPr/>
          <p:nvPr/>
        </p:nvGrpSpPr>
        <p:grpSpPr>
          <a:xfrm>
            <a:off x="3551964" y="2564904"/>
            <a:ext cx="4894263" cy="2981325"/>
            <a:chOff x="2124075" y="1938338"/>
            <a:chExt cx="4894263" cy="2981325"/>
          </a:xfrm>
        </p:grpSpPr>
        <p:pic>
          <p:nvPicPr>
            <p:cNvPr id="23" name="Picture 2"/>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2124075" y="1938338"/>
              <a:ext cx="4894263" cy="2981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4" name="テキスト ボックス 7"/>
            <p:cNvSpPr txBox="1">
              <a:spLocks noChangeArrowheads="1"/>
            </p:cNvSpPr>
            <p:nvPr/>
          </p:nvSpPr>
          <p:spPr bwMode="auto">
            <a:xfrm>
              <a:off x="4755443" y="2535142"/>
              <a:ext cx="85725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dirty="0">
                  <a:latin typeface="Symbol" pitchFamily="18" charset="2"/>
                </a:rPr>
                <a:t>µ </a:t>
              </a:r>
              <a:r>
                <a:rPr lang="en-US" altLang="ja-JP" dirty="0"/>
                <a:t>log </a:t>
              </a:r>
              <a:r>
                <a:rPr lang="en-US" altLang="ja-JP" i="1" dirty="0"/>
                <a:t>T</a:t>
              </a:r>
              <a:endParaRPr lang="ja-JP" altLang="en-US" i="1" dirty="0"/>
            </a:p>
          </p:txBody>
        </p:sp>
        <p:grpSp>
          <p:nvGrpSpPr>
            <p:cNvPr id="25" name="グループ化 24"/>
            <p:cNvGrpSpPr/>
            <p:nvPr/>
          </p:nvGrpSpPr>
          <p:grpSpPr>
            <a:xfrm>
              <a:off x="3887509" y="2693809"/>
              <a:ext cx="648902" cy="400412"/>
              <a:chOff x="3347864" y="2924944"/>
              <a:chExt cx="648902" cy="400412"/>
            </a:xfrm>
          </p:grpSpPr>
          <p:sp>
            <p:nvSpPr>
              <p:cNvPr id="28" name="テキスト ボックス 7"/>
              <p:cNvSpPr txBox="1">
                <a:spLocks noChangeArrowheads="1"/>
              </p:cNvSpPr>
              <p:nvPr/>
            </p:nvSpPr>
            <p:spPr bwMode="auto">
              <a:xfrm>
                <a:off x="3347864" y="2956024"/>
                <a:ext cx="51969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dirty="0">
                    <a:solidFill>
                      <a:schemeClr val="tx2"/>
                    </a:solidFill>
                    <a:latin typeface="Symbol" pitchFamily="18" charset="2"/>
                  </a:rPr>
                  <a:t>µ </a:t>
                </a:r>
                <a:r>
                  <a:rPr lang="en-US" altLang="ja-JP" i="1" dirty="0" smtClean="0">
                    <a:solidFill>
                      <a:schemeClr val="tx2"/>
                    </a:solidFill>
                  </a:rPr>
                  <a:t>T</a:t>
                </a:r>
                <a:endParaRPr lang="ja-JP" altLang="en-US" i="1" dirty="0">
                  <a:solidFill>
                    <a:schemeClr val="tx2"/>
                  </a:solidFill>
                </a:endParaRPr>
              </a:p>
            </p:txBody>
          </p:sp>
          <p:sp>
            <p:nvSpPr>
              <p:cNvPr id="29" name="テキスト ボックス 28"/>
              <p:cNvSpPr txBox="1"/>
              <p:nvPr/>
            </p:nvSpPr>
            <p:spPr>
              <a:xfrm>
                <a:off x="3707904" y="2924944"/>
                <a:ext cx="288862" cy="338554"/>
              </a:xfrm>
              <a:prstGeom prst="rect">
                <a:avLst/>
              </a:prstGeom>
              <a:noFill/>
            </p:spPr>
            <p:txBody>
              <a:bodyPr wrap="none" rtlCol="0">
                <a:spAutoFit/>
              </a:bodyPr>
              <a:lstStyle/>
              <a:p>
                <a:r>
                  <a:rPr kumimoji="1" lang="en-US" altLang="ja-JP" sz="1600" dirty="0" smtClean="0">
                    <a:solidFill>
                      <a:schemeClr val="tx2"/>
                    </a:solidFill>
                  </a:rPr>
                  <a:t>2</a:t>
                </a:r>
                <a:endParaRPr kumimoji="1" lang="ja-JP" altLang="en-US" sz="1600" dirty="0">
                  <a:solidFill>
                    <a:schemeClr val="tx2"/>
                  </a:solidFill>
                </a:endParaRPr>
              </a:p>
            </p:txBody>
          </p:sp>
        </p:grpSp>
        <p:sp>
          <p:nvSpPr>
            <p:cNvPr id="26" name="下矢印 25"/>
            <p:cNvSpPr/>
            <p:nvPr/>
          </p:nvSpPr>
          <p:spPr>
            <a:xfrm>
              <a:off x="5076056" y="2996952"/>
              <a:ext cx="216024" cy="4724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下矢印 26"/>
            <p:cNvSpPr/>
            <p:nvPr/>
          </p:nvSpPr>
          <p:spPr>
            <a:xfrm>
              <a:off x="4139952" y="3094221"/>
              <a:ext cx="144016" cy="33477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0" name="テキスト ボックス 38"/>
          <p:cNvSpPr txBox="1">
            <a:spLocks noChangeArrowheads="1"/>
          </p:cNvSpPr>
          <p:nvPr/>
        </p:nvSpPr>
        <p:spPr bwMode="auto">
          <a:xfrm>
            <a:off x="1783180" y="5778891"/>
            <a:ext cx="5065810"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2800" dirty="0" smtClean="0">
                <a:solidFill>
                  <a:srgbClr val="FF0000"/>
                </a:solidFill>
              </a:rPr>
              <a:t>[</a:t>
            </a:r>
            <a:r>
              <a:rPr lang="en-US" altLang="ja-JP" sz="2800" dirty="0">
                <a:solidFill>
                  <a:srgbClr val="FF0000"/>
                </a:solidFill>
              </a:rPr>
              <a:t>Ni(</a:t>
            </a:r>
            <a:r>
              <a:rPr lang="en-US" altLang="ja-JP" sz="2800" dirty="0" err="1">
                <a:solidFill>
                  <a:srgbClr val="FF0000"/>
                </a:solidFill>
              </a:rPr>
              <a:t>dmit</a:t>
            </a:r>
            <a:r>
              <a:rPr lang="en-US" altLang="ja-JP" sz="2800" dirty="0">
                <a:solidFill>
                  <a:srgbClr val="FF0000"/>
                </a:solidFill>
              </a:rPr>
              <a:t>)</a:t>
            </a:r>
            <a:r>
              <a:rPr lang="en-US" altLang="ja-JP" sz="2800" baseline="-25000" dirty="0">
                <a:solidFill>
                  <a:srgbClr val="FF0000"/>
                </a:solidFill>
              </a:rPr>
              <a:t>2</a:t>
            </a:r>
            <a:r>
              <a:rPr lang="en-US" altLang="ja-JP" sz="2800" dirty="0">
                <a:solidFill>
                  <a:srgbClr val="FF0000"/>
                </a:solidFill>
              </a:rPr>
              <a:t>]</a:t>
            </a:r>
            <a:r>
              <a:rPr lang="en-US" altLang="ja-JP" sz="2800" baseline="30000" dirty="0">
                <a:solidFill>
                  <a:srgbClr val="FF0000"/>
                </a:solidFill>
                <a:latin typeface="Symbol" pitchFamily="18" charset="2"/>
              </a:rPr>
              <a:t>- </a:t>
            </a:r>
            <a:r>
              <a:rPr lang="en-US" altLang="ja-JP" sz="2800" dirty="0">
                <a:solidFill>
                  <a:srgbClr val="FF0000"/>
                </a:solidFill>
                <a:latin typeface="Symbol" pitchFamily="18" charset="2"/>
              </a:rPr>
              <a:t>	</a:t>
            </a:r>
            <a:r>
              <a:rPr lang="en-US" altLang="ja-JP" sz="2800" dirty="0">
                <a:solidFill>
                  <a:srgbClr val="FF0000"/>
                </a:solidFill>
              </a:rPr>
              <a:t>     </a:t>
            </a:r>
            <a:r>
              <a:rPr lang="en-US" altLang="ja-JP" sz="2800" dirty="0" smtClean="0">
                <a:solidFill>
                  <a:srgbClr val="FF0000"/>
                </a:solidFill>
              </a:rPr>
              <a:t>	[</a:t>
            </a:r>
            <a:r>
              <a:rPr lang="en-US" altLang="ja-JP" sz="2800" dirty="0">
                <a:solidFill>
                  <a:srgbClr val="FF0000"/>
                </a:solidFill>
              </a:rPr>
              <a:t>Ni(</a:t>
            </a:r>
            <a:r>
              <a:rPr lang="en-US" altLang="ja-JP" sz="2800" dirty="0" err="1">
                <a:solidFill>
                  <a:srgbClr val="FF0000"/>
                </a:solidFill>
              </a:rPr>
              <a:t>dmit</a:t>
            </a:r>
            <a:r>
              <a:rPr lang="en-US" altLang="ja-JP" sz="2800" dirty="0">
                <a:solidFill>
                  <a:srgbClr val="FF0000"/>
                </a:solidFill>
              </a:rPr>
              <a:t>)</a:t>
            </a:r>
            <a:r>
              <a:rPr lang="en-US" altLang="ja-JP" sz="2800" baseline="-25000" dirty="0">
                <a:solidFill>
                  <a:srgbClr val="FF0000"/>
                </a:solidFill>
              </a:rPr>
              <a:t>2</a:t>
            </a:r>
            <a:r>
              <a:rPr lang="en-US" altLang="ja-JP" sz="2800" dirty="0">
                <a:solidFill>
                  <a:srgbClr val="FF0000"/>
                </a:solidFill>
              </a:rPr>
              <a:t>]</a:t>
            </a:r>
            <a:r>
              <a:rPr lang="en-US" altLang="ja-JP" sz="2800" baseline="30000" dirty="0">
                <a:solidFill>
                  <a:srgbClr val="FF0000"/>
                </a:solidFill>
              </a:rPr>
              <a:t>0.98</a:t>
            </a:r>
            <a:r>
              <a:rPr lang="en-US" altLang="ja-JP" sz="2800" baseline="30000" dirty="0">
                <a:solidFill>
                  <a:srgbClr val="FF0000"/>
                </a:solidFill>
                <a:latin typeface="Symbol" pitchFamily="18" charset="2"/>
              </a:rPr>
              <a:t>-</a:t>
            </a:r>
            <a:endParaRPr lang="ja-JP" altLang="en-US" sz="2800" baseline="30000" dirty="0">
              <a:solidFill>
                <a:srgbClr val="FF0000"/>
              </a:solidFill>
              <a:latin typeface="Symbol" pitchFamily="18" charset="2"/>
            </a:endParaRPr>
          </a:p>
        </p:txBody>
      </p:sp>
      <p:cxnSp>
        <p:nvCxnSpPr>
          <p:cNvPr id="31" name="直線矢印コネクタ 30"/>
          <p:cNvCxnSpPr/>
          <p:nvPr/>
        </p:nvCxnSpPr>
        <p:spPr>
          <a:xfrm>
            <a:off x="3697678" y="6079563"/>
            <a:ext cx="688975"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2" name="テキスト ボックス 42"/>
          <p:cNvSpPr txBox="1">
            <a:spLocks noChangeArrowheads="1"/>
          </p:cNvSpPr>
          <p:nvPr/>
        </p:nvSpPr>
        <p:spPr bwMode="auto">
          <a:xfrm>
            <a:off x="3720096" y="5589240"/>
            <a:ext cx="619080"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2800" dirty="0">
                <a:solidFill>
                  <a:srgbClr val="FF0000"/>
                </a:solidFill>
              </a:rPr>
              <a:t>UV</a:t>
            </a:r>
            <a:endParaRPr lang="ja-JP" altLang="en-US" sz="2800" dirty="0">
              <a:solidFill>
                <a:srgbClr val="FF0000"/>
              </a:solidFill>
            </a:endParaRPr>
          </a:p>
        </p:txBody>
      </p:sp>
      <p:sp>
        <p:nvSpPr>
          <p:cNvPr id="33" name="正方形/長方形 32"/>
          <p:cNvSpPr/>
          <p:nvPr/>
        </p:nvSpPr>
        <p:spPr>
          <a:xfrm>
            <a:off x="6096360" y="5778891"/>
            <a:ext cx="694469" cy="377894"/>
          </a:xfrm>
          <a:prstGeom prst="rect">
            <a:avLst/>
          </a:prstGeom>
          <a:solidFill>
            <a:srgbClr val="FFFF00">
              <a:alpha val="16000"/>
            </a:srgb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a:p>
        </p:txBody>
      </p:sp>
      <p:sp>
        <p:nvSpPr>
          <p:cNvPr id="13" name="テキスト ボックス 12"/>
          <p:cNvSpPr txBox="1"/>
          <p:nvPr/>
        </p:nvSpPr>
        <p:spPr>
          <a:xfrm>
            <a:off x="3085736" y="6302111"/>
            <a:ext cx="4592668" cy="400110"/>
          </a:xfrm>
          <a:prstGeom prst="rect">
            <a:avLst/>
          </a:prstGeom>
          <a:noFill/>
        </p:spPr>
        <p:txBody>
          <a:bodyPr wrap="none" rtlCol="0">
            <a:spAutoFit/>
          </a:bodyPr>
          <a:lstStyle/>
          <a:p>
            <a:r>
              <a:rPr kumimoji="1" lang="en-US" altLang="ja-JP" sz="2000" dirty="0" smtClean="0"/>
              <a:t>( Estimated from band calc. &amp; UV spectra )</a:t>
            </a:r>
            <a:endParaRPr kumimoji="1" lang="ja-JP" altLang="en-US" sz="2000" dirty="0"/>
          </a:p>
        </p:txBody>
      </p:sp>
    </p:spTree>
    <p:extLst>
      <p:ext uri="{BB962C8B-B14F-4D97-AF65-F5344CB8AC3E}">
        <p14:creationId xmlns:p14="http://schemas.microsoft.com/office/powerpoint/2010/main" xmlns="" val="47129994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 name="直方体 23"/>
          <p:cNvSpPr/>
          <p:nvPr/>
        </p:nvSpPr>
        <p:spPr>
          <a:xfrm>
            <a:off x="179512" y="5207907"/>
            <a:ext cx="1944216" cy="648072"/>
          </a:xfrm>
          <a:prstGeom prst="cube">
            <a:avLst>
              <a:gd name="adj" fmla="val 6983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p:cNvSpPr txBox="1"/>
          <p:nvPr/>
        </p:nvSpPr>
        <p:spPr>
          <a:xfrm>
            <a:off x="2279988" y="1561905"/>
            <a:ext cx="3914790" cy="2862322"/>
          </a:xfrm>
          <a:prstGeom prst="rect">
            <a:avLst/>
          </a:prstGeom>
          <a:noFill/>
        </p:spPr>
        <p:txBody>
          <a:bodyPr wrap="none" rtlCol="0">
            <a:spAutoFit/>
          </a:bodyPr>
          <a:lstStyle/>
          <a:p>
            <a:pPr algn="ctr">
              <a:lnSpc>
                <a:spcPct val="150000"/>
              </a:lnSpc>
            </a:pPr>
            <a:r>
              <a:rPr lang="en-US" altLang="ja-JP" sz="2000" dirty="0" smtClean="0"/>
              <a:t>Metallic electronic system  </a:t>
            </a:r>
          </a:p>
          <a:p>
            <a:pPr algn="ctr">
              <a:lnSpc>
                <a:spcPct val="150000"/>
              </a:lnSpc>
            </a:pPr>
            <a:r>
              <a:rPr lang="en-US" altLang="ja-JP" sz="2000" dirty="0" smtClean="0"/>
              <a:t>(unpaired electrons for </a:t>
            </a:r>
            <a:r>
              <a:rPr lang="en-US" altLang="ja-JP" sz="2000" dirty="0" smtClean="0">
                <a:solidFill>
                  <a:srgbClr val="FF0000"/>
                </a:solidFill>
              </a:rPr>
              <a:t>Conduction</a:t>
            </a:r>
            <a:r>
              <a:rPr lang="en-US" altLang="ja-JP" sz="2000" dirty="0" smtClean="0"/>
              <a:t>)</a:t>
            </a:r>
          </a:p>
          <a:p>
            <a:pPr algn="ctr">
              <a:lnSpc>
                <a:spcPct val="150000"/>
              </a:lnSpc>
            </a:pPr>
            <a:endParaRPr lang="en-US" altLang="ja-JP" sz="2000" dirty="0" smtClean="0"/>
          </a:p>
          <a:p>
            <a:pPr algn="ctr">
              <a:lnSpc>
                <a:spcPct val="150000"/>
              </a:lnSpc>
            </a:pPr>
            <a:endParaRPr lang="en-US" altLang="ja-JP" sz="2000" dirty="0" smtClean="0"/>
          </a:p>
          <a:p>
            <a:pPr algn="ctr">
              <a:lnSpc>
                <a:spcPct val="150000"/>
              </a:lnSpc>
            </a:pPr>
            <a:r>
              <a:rPr lang="en-US" altLang="ja-JP" sz="2000" dirty="0" smtClean="0"/>
              <a:t>Localized spin system </a:t>
            </a:r>
          </a:p>
          <a:p>
            <a:pPr algn="ctr">
              <a:lnSpc>
                <a:spcPct val="150000"/>
              </a:lnSpc>
            </a:pPr>
            <a:r>
              <a:rPr lang="en-US" altLang="ja-JP" sz="2000" dirty="0" smtClean="0"/>
              <a:t>(unpaired electrons for </a:t>
            </a:r>
            <a:r>
              <a:rPr lang="en-US" altLang="ja-JP" sz="2000" dirty="0" smtClean="0">
                <a:solidFill>
                  <a:srgbClr val="FF0000"/>
                </a:solidFill>
              </a:rPr>
              <a:t>Magnetism</a:t>
            </a:r>
            <a:r>
              <a:rPr lang="en-US" altLang="ja-JP" sz="2000" dirty="0" smtClean="0"/>
              <a:t>)</a:t>
            </a:r>
            <a:endParaRPr kumimoji="1" lang="en-US" altLang="ja-JP" sz="2000" dirty="0" smtClean="0"/>
          </a:p>
        </p:txBody>
      </p:sp>
      <p:sp>
        <p:nvSpPr>
          <p:cNvPr id="3" name="テキスト ボックス 2"/>
          <p:cNvSpPr txBox="1"/>
          <p:nvPr/>
        </p:nvSpPr>
        <p:spPr>
          <a:xfrm>
            <a:off x="3347864" y="652046"/>
            <a:ext cx="2022028" cy="523220"/>
          </a:xfrm>
          <a:prstGeom prst="rect">
            <a:avLst/>
          </a:prstGeom>
          <a:noFill/>
          <a:ln>
            <a:solidFill>
              <a:srgbClr val="FF0000"/>
            </a:solidFill>
          </a:ln>
        </p:spPr>
        <p:txBody>
          <a:bodyPr wrap="none" rtlCol="0">
            <a:spAutoFit/>
          </a:bodyPr>
          <a:lstStyle/>
          <a:p>
            <a:r>
              <a:rPr lang="en-US" altLang="ja-JP" sz="2800" dirty="0"/>
              <a:t>Kondo </a:t>
            </a:r>
            <a:r>
              <a:rPr lang="en-US" altLang="ja-JP" sz="2800" dirty="0" smtClean="0"/>
              <a:t>Effect</a:t>
            </a:r>
            <a:endParaRPr kumimoji="1" lang="ja-JP" altLang="en-US" sz="2800" dirty="0"/>
          </a:p>
        </p:txBody>
      </p:sp>
      <p:sp>
        <p:nvSpPr>
          <p:cNvPr id="7" name="加算記号 6"/>
          <p:cNvSpPr/>
          <p:nvPr/>
        </p:nvSpPr>
        <p:spPr>
          <a:xfrm>
            <a:off x="3857098" y="2635660"/>
            <a:ext cx="792088" cy="714811"/>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6" name="グループ化 15"/>
          <p:cNvGrpSpPr/>
          <p:nvPr/>
        </p:nvGrpSpPr>
        <p:grpSpPr>
          <a:xfrm rot="5400000">
            <a:off x="5795953" y="2333210"/>
            <a:ext cx="1230873" cy="1319711"/>
            <a:chOff x="6768244" y="2060848"/>
            <a:chExt cx="720080" cy="724887"/>
          </a:xfrm>
        </p:grpSpPr>
        <p:sp>
          <p:nvSpPr>
            <p:cNvPr id="14" name="環状矢印 13"/>
            <p:cNvSpPr/>
            <p:nvPr/>
          </p:nvSpPr>
          <p:spPr>
            <a:xfrm>
              <a:off x="6768244" y="2060848"/>
              <a:ext cx="720080" cy="720080"/>
            </a:xfrm>
            <a:prstGeom prst="circularArrow">
              <a:avLst>
                <a:gd name="adj1" fmla="val 12500"/>
                <a:gd name="adj2" fmla="val 1142319"/>
                <a:gd name="adj3" fmla="val 20457681"/>
                <a:gd name="adj4" fmla="val 12357550"/>
                <a:gd name="adj5" fmla="val 125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 name="環状矢印 14"/>
            <p:cNvSpPr/>
            <p:nvPr/>
          </p:nvSpPr>
          <p:spPr>
            <a:xfrm flipH="1">
              <a:off x="6768244" y="2065655"/>
              <a:ext cx="720080" cy="720080"/>
            </a:xfrm>
            <a:prstGeom prst="circularArrow">
              <a:avLst>
                <a:gd name="adj1" fmla="val 12500"/>
                <a:gd name="adj2" fmla="val 990011"/>
                <a:gd name="adj3" fmla="val 20457681"/>
                <a:gd name="adj4" fmla="val 12801302"/>
                <a:gd name="adj5" fmla="val 125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17" name="テキスト ボックス 16"/>
          <p:cNvSpPr txBox="1"/>
          <p:nvPr/>
        </p:nvSpPr>
        <p:spPr>
          <a:xfrm>
            <a:off x="7062493" y="2808400"/>
            <a:ext cx="1468159" cy="369332"/>
          </a:xfrm>
          <a:prstGeom prst="rect">
            <a:avLst/>
          </a:prstGeom>
          <a:solidFill>
            <a:srgbClr val="0000FF"/>
          </a:solidFill>
        </p:spPr>
        <p:txBody>
          <a:bodyPr wrap="none" rtlCol="0">
            <a:spAutoFit/>
          </a:bodyPr>
          <a:lstStyle/>
          <a:p>
            <a:r>
              <a:rPr kumimoji="1" lang="en-US" altLang="ja-JP" dirty="0" smtClean="0">
                <a:solidFill>
                  <a:schemeClr val="bg1"/>
                </a:solidFill>
              </a:rPr>
              <a:t>INTERACTION</a:t>
            </a:r>
            <a:endParaRPr kumimoji="1" lang="ja-JP" altLang="en-US" dirty="0">
              <a:solidFill>
                <a:schemeClr val="bg1"/>
              </a:solidFill>
            </a:endParaRPr>
          </a:p>
        </p:txBody>
      </p:sp>
      <p:sp>
        <p:nvSpPr>
          <p:cNvPr id="19" name="直方体 18"/>
          <p:cNvSpPr/>
          <p:nvPr/>
        </p:nvSpPr>
        <p:spPr>
          <a:xfrm>
            <a:off x="2555776" y="5229200"/>
            <a:ext cx="1944216" cy="648072"/>
          </a:xfrm>
          <a:prstGeom prst="cube">
            <a:avLst>
              <a:gd name="adj" fmla="val 6983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稲妻 19"/>
          <p:cNvSpPr/>
          <p:nvPr/>
        </p:nvSpPr>
        <p:spPr>
          <a:xfrm>
            <a:off x="2699792" y="4581128"/>
            <a:ext cx="648072" cy="504056"/>
          </a:xfrm>
          <a:prstGeom prst="lightningBolt">
            <a:avLst/>
          </a:prstGeom>
          <a:solidFill>
            <a:schemeClr val="accent4">
              <a:lumMod val="60000"/>
              <a:lumOff val="4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稲妻 20"/>
          <p:cNvSpPr/>
          <p:nvPr/>
        </p:nvSpPr>
        <p:spPr>
          <a:xfrm>
            <a:off x="3205299" y="4581128"/>
            <a:ext cx="648072" cy="504056"/>
          </a:xfrm>
          <a:prstGeom prst="lightningBolt">
            <a:avLst/>
          </a:prstGeom>
          <a:solidFill>
            <a:schemeClr val="accent4">
              <a:lumMod val="60000"/>
              <a:lumOff val="4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稲妻 21"/>
          <p:cNvSpPr/>
          <p:nvPr/>
        </p:nvSpPr>
        <p:spPr>
          <a:xfrm>
            <a:off x="3710806" y="4581128"/>
            <a:ext cx="648072" cy="504056"/>
          </a:xfrm>
          <a:prstGeom prst="lightningBolt">
            <a:avLst/>
          </a:prstGeom>
          <a:solidFill>
            <a:schemeClr val="accent4">
              <a:lumMod val="60000"/>
              <a:lumOff val="4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平行四辺形 24"/>
          <p:cNvSpPr/>
          <p:nvPr/>
        </p:nvSpPr>
        <p:spPr>
          <a:xfrm>
            <a:off x="2555776" y="5229200"/>
            <a:ext cx="1944216" cy="432048"/>
          </a:xfrm>
          <a:prstGeom prst="parallelogram">
            <a:avLst>
              <a:gd name="adj" fmla="val 104833"/>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p:cNvSpPr txBox="1"/>
          <p:nvPr/>
        </p:nvSpPr>
        <p:spPr>
          <a:xfrm>
            <a:off x="5251995" y="5096544"/>
            <a:ext cx="3568477" cy="369332"/>
          </a:xfrm>
          <a:prstGeom prst="rect">
            <a:avLst/>
          </a:prstGeom>
          <a:noFill/>
        </p:spPr>
        <p:txBody>
          <a:bodyPr wrap="none" rtlCol="0">
            <a:spAutoFit/>
          </a:bodyPr>
          <a:lstStyle/>
          <a:p>
            <a:r>
              <a:rPr kumimoji="1" lang="en-US" altLang="ja-JP" dirty="0" smtClean="0"/>
              <a:t>Dilute localized spin system (on MV)</a:t>
            </a:r>
            <a:endParaRPr kumimoji="1" lang="ja-JP" altLang="en-US" dirty="0"/>
          </a:p>
        </p:txBody>
      </p:sp>
      <p:cxnSp>
        <p:nvCxnSpPr>
          <p:cNvPr id="28" name="直線矢印コネクタ 27"/>
          <p:cNvCxnSpPr>
            <a:stCxn id="4" idx="1"/>
          </p:cNvCxnSpPr>
          <p:nvPr/>
        </p:nvCxnSpPr>
        <p:spPr>
          <a:xfrm flipH="1" flipV="1">
            <a:off x="4034842" y="5445224"/>
            <a:ext cx="995495" cy="41684"/>
          </a:xfrm>
          <a:prstGeom prst="straightConnector1">
            <a:avLst/>
          </a:prstGeom>
          <a:ln w="28575">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30" name="テキスト ボックス 29"/>
          <p:cNvSpPr txBox="1"/>
          <p:nvPr/>
        </p:nvSpPr>
        <p:spPr>
          <a:xfrm>
            <a:off x="5251995" y="5465876"/>
            <a:ext cx="2261388" cy="369332"/>
          </a:xfrm>
          <a:prstGeom prst="rect">
            <a:avLst/>
          </a:prstGeom>
          <a:noFill/>
        </p:spPr>
        <p:txBody>
          <a:bodyPr wrap="none" rtlCol="0">
            <a:spAutoFit/>
          </a:bodyPr>
          <a:lstStyle/>
          <a:p>
            <a:r>
              <a:rPr kumimoji="1" lang="en-US" altLang="ja-JP" dirty="0" smtClean="0"/>
              <a:t>Carriers (on Ni(</a:t>
            </a:r>
            <a:r>
              <a:rPr kumimoji="1" lang="en-US" altLang="ja-JP" dirty="0" err="1" smtClean="0"/>
              <a:t>dmit</a:t>
            </a:r>
            <a:r>
              <a:rPr kumimoji="1" lang="en-US" altLang="ja-JP" dirty="0" smtClean="0"/>
              <a:t>)</a:t>
            </a:r>
            <a:r>
              <a:rPr kumimoji="1" lang="en-US" altLang="ja-JP" baseline="-25000" dirty="0" smtClean="0"/>
              <a:t>2</a:t>
            </a:r>
            <a:r>
              <a:rPr kumimoji="1" lang="en-US" altLang="ja-JP" dirty="0" smtClean="0"/>
              <a:t>)</a:t>
            </a:r>
            <a:endParaRPr kumimoji="1" lang="ja-JP" altLang="en-US" dirty="0"/>
          </a:p>
        </p:txBody>
      </p:sp>
      <p:cxnSp>
        <p:nvCxnSpPr>
          <p:cNvPr id="32" name="直線矢印コネクタ 31"/>
          <p:cNvCxnSpPr/>
          <p:nvPr/>
        </p:nvCxnSpPr>
        <p:spPr>
          <a:xfrm>
            <a:off x="2123728" y="5531943"/>
            <a:ext cx="432048" cy="0"/>
          </a:xfrm>
          <a:prstGeom prst="straightConnector1">
            <a:avLst/>
          </a:prstGeom>
          <a:ln w="381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 name="左中かっこ 3"/>
          <p:cNvSpPr/>
          <p:nvPr/>
        </p:nvSpPr>
        <p:spPr>
          <a:xfrm>
            <a:off x="5030337" y="5096544"/>
            <a:ext cx="117727" cy="780728"/>
          </a:xfrm>
          <a:prstGeom prst="leftBrace">
            <a:avLst>
              <a:gd name="adj1" fmla="val 36650"/>
              <a:gd name="adj2" fmla="val 50000"/>
            </a:avLst>
          </a:prstGeom>
          <a:ln w="28575">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xmlns="" val="175155555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 name="円/楕円 13"/>
          <p:cNvSpPr/>
          <p:nvPr/>
        </p:nvSpPr>
        <p:spPr>
          <a:xfrm rot="5400000">
            <a:off x="7588352" y="5525217"/>
            <a:ext cx="360038" cy="632103"/>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p:cNvSpPr/>
          <p:nvPr/>
        </p:nvSpPr>
        <p:spPr>
          <a:xfrm>
            <a:off x="4872413" y="5589240"/>
            <a:ext cx="288032" cy="40011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p:cNvSpPr/>
          <p:nvPr/>
        </p:nvSpPr>
        <p:spPr>
          <a:xfrm>
            <a:off x="7164288" y="3115246"/>
            <a:ext cx="288032" cy="40011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円/楕円 10"/>
          <p:cNvSpPr/>
          <p:nvPr/>
        </p:nvSpPr>
        <p:spPr>
          <a:xfrm>
            <a:off x="6012160" y="3127473"/>
            <a:ext cx="288032" cy="40011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9"/>
          <p:cNvSpPr/>
          <p:nvPr/>
        </p:nvSpPr>
        <p:spPr>
          <a:xfrm>
            <a:off x="3923928" y="1820399"/>
            <a:ext cx="288032" cy="40011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円/楕円 7"/>
          <p:cNvSpPr/>
          <p:nvPr/>
        </p:nvSpPr>
        <p:spPr>
          <a:xfrm>
            <a:off x="2771800" y="1804976"/>
            <a:ext cx="288032" cy="40011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p:cNvSpPr txBox="1">
            <a:spLocks noChangeArrowheads="1"/>
          </p:cNvSpPr>
          <p:nvPr/>
        </p:nvSpPr>
        <p:spPr bwMode="auto">
          <a:xfrm>
            <a:off x="1115616" y="764704"/>
            <a:ext cx="6758581" cy="400110"/>
          </a:xfrm>
          <a:prstGeom prst="rect">
            <a:avLst/>
          </a:prstGeom>
          <a:solidFill>
            <a:srgbClr val="FF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2000" dirty="0" smtClean="0">
                <a:solidFill>
                  <a:schemeClr val="bg1"/>
                </a:solidFill>
              </a:rPr>
              <a:t>D-A </a:t>
            </a:r>
            <a:r>
              <a:rPr lang="ja-JP" altLang="en-US" sz="2000" dirty="0" smtClean="0">
                <a:solidFill>
                  <a:schemeClr val="bg1"/>
                </a:solidFill>
              </a:rPr>
              <a:t>相互作用で混じったバンド　（各寄与が</a:t>
            </a:r>
            <a:r>
              <a:rPr lang="ja-JP" altLang="en-US" sz="2000" dirty="0">
                <a:solidFill>
                  <a:schemeClr val="bg1"/>
                </a:solidFill>
              </a:rPr>
              <a:t>バンド毎に</a:t>
            </a:r>
            <a:r>
              <a:rPr lang="ja-JP" altLang="en-US" sz="2000" dirty="0" smtClean="0">
                <a:solidFill>
                  <a:schemeClr val="bg1"/>
                </a:solidFill>
              </a:rPr>
              <a:t>異なる）</a:t>
            </a:r>
            <a:endParaRPr lang="ja-JP" altLang="en-US" sz="2000" dirty="0">
              <a:solidFill>
                <a:schemeClr val="bg1"/>
              </a:solidFill>
            </a:endParaRP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908628" y="1785513"/>
            <a:ext cx="5472608" cy="46167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テキスト ボックス 2"/>
          <p:cNvSpPr txBox="1"/>
          <p:nvPr/>
        </p:nvSpPr>
        <p:spPr>
          <a:xfrm>
            <a:off x="769460" y="1878424"/>
            <a:ext cx="697627" cy="400110"/>
          </a:xfrm>
          <a:prstGeom prst="rect">
            <a:avLst/>
          </a:prstGeom>
          <a:noFill/>
        </p:spPr>
        <p:txBody>
          <a:bodyPr wrap="none" rtlCol="0">
            <a:spAutoFit/>
          </a:bodyPr>
          <a:lstStyle/>
          <a:p>
            <a:r>
              <a:rPr lang="ja-JP" altLang="en-US" sz="2000" dirty="0">
                <a:solidFill>
                  <a:srgbClr val="0000FF"/>
                </a:solidFill>
              </a:rPr>
              <a:t>（例）</a:t>
            </a:r>
            <a:endParaRPr kumimoji="1" lang="ja-JP" altLang="en-US" sz="2000" dirty="0">
              <a:solidFill>
                <a:srgbClr val="0000FF"/>
              </a:solidFill>
            </a:endParaRPr>
          </a:p>
        </p:txBody>
      </p:sp>
      <p:sp>
        <p:nvSpPr>
          <p:cNvPr id="4" name="テキスト ボックス 3"/>
          <p:cNvSpPr txBox="1"/>
          <p:nvPr/>
        </p:nvSpPr>
        <p:spPr>
          <a:xfrm>
            <a:off x="359251" y="2293421"/>
            <a:ext cx="2454518" cy="1800493"/>
          </a:xfrm>
          <a:prstGeom prst="rect">
            <a:avLst/>
          </a:prstGeom>
          <a:noFill/>
        </p:spPr>
        <p:txBody>
          <a:bodyPr wrap="none" rtlCol="0">
            <a:spAutoFit/>
          </a:bodyPr>
          <a:lstStyle/>
          <a:p>
            <a:pPr>
              <a:lnSpc>
                <a:spcPct val="150000"/>
              </a:lnSpc>
            </a:pPr>
            <a:r>
              <a:rPr kumimoji="1" lang="ja-JP" altLang="en-US" dirty="0" smtClean="0">
                <a:solidFill>
                  <a:srgbClr val="0000FF"/>
                </a:solidFill>
              </a:rPr>
              <a:t>ドナー（</a:t>
            </a:r>
            <a:r>
              <a:rPr kumimoji="1" lang="en-US" altLang="ja-JP" dirty="0" smtClean="0">
                <a:solidFill>
                  <a:srgbClr val="0000FF"/>
                </a:solidFill>
              </a:rPr>
              <a:t>D</a:t>
            </a:r>
            <a:r>
              <a:rPr kumimoji="1" lang="ja-JP" altLang="en-US" dirty="0" smtClean="0">
                <a:solidFill>
                  <a:srgbClr val="0000FF"/>
                </a:solidFill>
              </a:rPr>
              <a:t>）分子</a:t>
            </a:r>
            <a:endParaRPr kumimoji="1" lang="en-US" altLang="ja-JP" dirty="0" smtClean="0">
              <a:solidFill>
                <a:srgbClr val="0000FF"/>
              </a:solidFill>
            </a:endParaRPr>
          </a:p>
          <a:p>
            <a:pPr>
              <a:lnSpc>
                <a:spcPct val="150000"/>
              </a:lnSpc>
            </a:pPr>
            <a:r>
              <a:rPr lang="ja-JP" altLang="en-US" dirty="0" smtClean="0">
                <a:solidFill>
                  <a:srgbClr val="0000FF"/>
                </a:solidFill>
              </a:rPr>
              <a:t>　　　</a:t>
            </a:r>
            <a:r>
              <a:rPr lang="en-US" altLang="ja-JP" dirty="0" smtClean="0">
                <a:solidFill>
                  <a:srgbClr val="0000FF"/>
                </a:solidFill>
              </a:rPr>
              <a:t>[Ni(</a:t>
            </a:r>
            <a:r>
              <a:rPr lang="en-US" altLang="ja-JP" dirty="0" err="1" smtClean="0">
                <a:solidFill>
                  <a:srgbClr val="0000FF"/>
                </a:solidFill>
              </a:rPr>
              <a:t>dmit</a:t>
            </a:r>
            <a:r>
              <a:rPr lang="en-US" altLang="ja-JP" dirty="0" smtClean="0">
                <a:solidFill>
                  <a:srgbClr val="0000FF"/>
                </a:solidFill>
              </a:rPr>
              <a:t>)</a:t>
            </a:r>
            <a:r>
              <a:rPr lang="en-US" altLang="ja-JP" sz="2000" baseline="-25000" dirty="0" smtClean="0">
                <a:solidFill>
                  <a:srgbClr val="0000FF"/>
                </a:solidFill>
              </a:rPr>
              <a:t>2</a:t>
            </a:r>
            <a:r>
              <a:rPr lang="en-US" altLang="ja-JP" dirty="0" smtClean="0">
                <a:solidFill>
                  <a:srgbClr val="0000FF"/>
                </a:solidFill>
              </a:rPr>
              <a:t>]      ([Ni])</a:t>
            </a:r>
            <a:endParaRPr lang="en-US" altLang="ja-JP" baseline="-25000" dirty="0" smtClean="0">
              <a:solidFill>
                <a:srgbClr val="0000FF"/>
              </a:solidFill>
            </a:endParaRPr>
          </a:p>
          <a:p>
            <a:pPr>
              <a:lnSpc>
                <a:spcPct val="150000"/>
              </a:lnSpc>
            </a:pPr>
            <a:r>
              <a:rPr lang="ja-JP" altLang="en-US" dirty="0" smtClean="0">
                <a:solidFill>
                  <a:srgbClr val="0000FF"/>
                </a:solidFill>
              </a:rPr>
              <a:t>アクセプター（</a:t>
            </a:r>
            <a:r>
              <a:rPr lang="en-US" altLang="ja-JP" dirty="0" smtClean="0">
                <a:solidFill>
                  <a:srgbClr val="0000FF"/>
                </a:solidFill>
              </a:rPr>
              <a:t>A</a:t>
            </a:r>
            <a:r>
              <a:rPr lang="ja-JP" altLang="en-US" dirty="0" smtClean="0">
                <a:solidFill>
                  <a:srgbClr val="0000FF"/>
                </a:solidFill>
              </a:rPr>
              <a:t>）分子</a:t>
            </a:r>
            <a:endParaRPr lang="en-US" altLang="ja-JP" dirty="0" smtClean="0">
              <a:solidFill>
                <a:srgbClr val="0000FF"/>
              </a:solidFill>
            </a:endParaRPr>
          </a:p>
          <a:p>
            <a:pPr>
              <a:lnSpc>
                <a:spcPct val="150000"/>
              </a:lnSpc>
            </a:pPr>
            <a:r>
              <a:rPr kumimoji="1" lang="ja-JP" altLang="en-US" dirty="0">
                <a:solidFill>
                  <a:srgbClr val="0000FF"/>
                </a:solidFill>
              </a:rPr>
              <a:t>　</a:t>
            </a:r>
            <a:r>
              <a:rPr kumimoji="1" lang="ja-JP" altLang="en-US" dirty="0" smtClean="0">
                <a:solidFill>
                  <a:srgbClr val="0000FF"/>
                </a:solidFill>
              </a:rPr>
              <a:t>　　</a:t>
            </a:r>
            <a:r>
              <a:rPr kumimoji="1" lang="en-US" altLang="ja-JP" dirty="0" smtClean="0">
                <a:solidFill>
                  <a:srgbClr val="0000FF"/>
                </a:solidFill>
              </a:rPr>
              <a:t>BPY</a:t>
            </a:r>
            <a:r>
              <a:rPr kumimoji="1" lang="en-US" altLang="ja-JP" sz="2000" baseline="30000" dirty="0" smtClean="0">
                <a:solidFill>
                  <a:srgbClr val="0000FF"/>
                </a:solidFill>
              </a:rPr>
              <a:t>2+</a:t>
            </a:r>
            <a:r>
              <a:rPr lang="en-US" altLang="ja-JP" dirty="0">
                <a:solidFill>
                  <a:srgbClr val="0000FF"/>
                </a:solidFill>
              </a:rPr>
              <a:t> </a:t>
            </a:r>
            <a:r>
              <a:rPr lang="en-US" altLang="ja-JP" dirty="0" smtClean="0">
                <a:solidFill>
                  <a:srgbClr val="0000FF"/>
                </a:solidFill>
              </a:rPr>
              <a:t>              (BPY)</a:t>
            </a:r>
            <a:endParaRPr kumimoji="1" lang="ja-JP" altLang="en-US" sz="2000" baseline="30000" dirty="0">
              <a:solidFill>
                <a:srgbClr val="0000FF"/>
              </a:solidFill>
            </a:endParaRPr>
          </a:p>
        </p:txBody>
      </p:sp>
      <p:sp>
        <p:nvSpPr>
          <p:cNvPr id="6" name="テキスト ボックス 5"/>
          <p:cNvSpPr txBox="1"/>
          <p:nvPr/>
        </p:nvSpPr>
        <p:spPr>
          <a:xfrm>
            <a:off x="1844484" y="2690584"/>
            <a:ext cx="279244" cy="461665"/>
          </a:xfrm>
          <a:prstGeom prst="rect">
            <a:avLst/>
          </a:prstGeom>
          <a:noFill/>
        </p:spPr>
        <p:txBody>
          <a:bodyPr wrap="none" rtlCol="0">
            <a:spAutoFit/>
          </a:bodyPr>
          <a:lstStyle/>
          <a:p>
            <a:r>
              <a:rPr kumimoji="1" lang="en-US" altLang="ja-JP" sz="2400" dirty="0" smtClean="0"/>
              <a:t>-</a:t>
            </a:r>
            <a:endParaRPr kumimoji="1" lang="ja-JP" altLang="en-US" sz="2400" dirty="0"/>
          </a:p>
        </p:txBody>
      </p:sp>
      <p:sp>
        <p:nvSpPr>
          <p:cNvPr id="5" name="テキスト ボックス 4"/>
          <p:cNvSpPr txBox="1"/>
          <p:nvPr/>
        </p:nvSpPr>
        <p:spPr>
          <a:xfrm>
            <a:off x="4436754" y="281568"/>
            <a:ext cx="3231590" cy="369332"/>
          </a:xfrm>
          <a:prstGeom prst="rect">
            <a:avLst/>
          </a:prstGeom>
          <a:noFill/>
        </p:spPr>
        <p:txBody>
          <a:bodyPr wrap="none" rtlCol="0">
            <a:spAutoFit/>
          </a:bodyPr>
          <a:lstStyle/>
          <a:p>
            <a:r>
              <a:rPr kumimoji="1" lang="ja-JP" altLang="en-US" dirty="0" smtClean="0">
                <a:solidFill>
                  <a:schemeClr val="bg1"/>
                </a:solidFill>
              </a:rPr>
              <a:t>電荷移動＝</a:t>
            </a:r>
            <a:r>
              <a:rPr kumimoji="1" lang="en-US" altLang="ja-JP" dirty="0" smtClean="0">
                <a:solidFill>
                  <a:schemeClr val="bg1"/>
                </a:solidFill>
              </a:rPr>
              <a:t>Charge Transfer (CT)</a:t>
            </a:r>
            <a:endParaRPr kumimoji="1" lang="ja-JP" altLang="en-US" dirty="0">
              <a:solidFill>
                <a:schemeClr val="bg1"/>
              </a:solidFill>
            </a:endParaRPr>
          </a:p>
        </p:txBody>
      </p:sp>
    </p:spTree>
    <p:extLst>
      <p:ext uri="{BB962C8B-B14F-4D97-AF65-F5344CB8AC3E}">
        <p14:creationId xmlns:p14="http://schemas.microsoft.com/office/powerpoint/2010/main" xmlns="" val="254295506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75" name="テキスト ボックス 60"/>
          <p:cNvSpPr txBox="1">
            <a:spLocks noChangeArrowheads="1"/>
          </p:cNvSpPr>
          <p:nvPr/>
        </p:nvSpPr>
        <p:spPr bwMode="auto">
          <a:xfrm>
            <a:off x="23285" y="260350"/>
            <a:ext cx="5026056"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2000" dirty="0">
                <a:solidFill>
                  <a:srgbClr val="FF0000"/>
                </a:solidFill>
              </a:rPr>
              <a:t>A</a:t>
            </a:r>
            <a:r>
              <a:rPr lang="en-US" altLang="ja-JP" sz="2000" dirty="0" smtClean="0">
                <a:solidFill>
                  <a:srgbClr val="FF0000"/>
                </a:solidFill>
              </a:rPr>
              <a:t>[Ni(</a:t>
            </a:r>
            <a:r>
              <a:rPr lang="en-US" altLang="ja-JP" sz="2000" dirty="0" err="1" smtClean="0">
                <a:solidFill>
                  <a:srgbClr val="FF0000"/>
                </a:solidFill>
              </a:rPr>
              <a:t>dmit</a:t>
            </a:r>
            <a:r>
              <a:rPr lang="en-US" altLang="ja-JP" sz="2000" dirty="0" smtClean="0">
                <a:solidFill>
                  <a:srgbClr val="FF0000"/>
                </a:solidFill>
              </a:rPr>
              <a:t>)</a:t>
            </a:r>
            <a:r>
              <a:rPr lang="en-US" altLang="ja-JP" sz="2000" baseline="-25000" dirty="0" smtClean="0">
                <a:solidFill>
                  <a:srgbClr val="FF0000"/>
                </a:solidFill>
              </a:rPr>
              <a:t>2</a:t>
            </a:r>
            <a:r>
              <a:rPr lang="en-US" altLang="ja-JP" sz="2000" dirty="0" smtClean="0">
                <a:solidFill>
                  <a:srgbClr val="FF0000"/>
                </a:solidFill>
              </a:rPr>
              <a:t>]</a:t>
            </a:r>
            <a:r>
              <a:rPr lang="en-US" altLang="ja-JP" sz="2000" baseline="-25000" dirty="0" smtClean="0">
                <a:solidFill>
                  <a:srgbClr val="FF0000"/>
                </a:solidFill>
              </a:rPr>
              <a:t>2</a:t>
            </a:r>
            <a:r>
              <a:rPr lang="en-US" altLang="ja-JP" sz="2000" dirty="0" smtClean="0">
                <a:solidFill>
                  <a:srgbClr val="FF0000"/>
                </a:solidFill>
              </a:rPr>
              <a:t> </a:t>
            </a:r>
            <a:r>
              <a:rPr lang="ja-JP" altLang="en-US" sz="2000" dirty="0" smtClean="0">
                <a:solidFill>
                  <a:srgbClr val="FF0000"/>
                </a:solidFill>
              </a:rPr>
              <a:t>（</a:t>
            </a:r>
            <a:r>
              <a:rPr lang="en-US" altLang="ja-JP" sz="2000" dirty="0" smtClean="0">
                <a:solidFill>
                  <a:srgbClr val="FF0000"/>
                </a:solidFill>
              </a:rPr>
              <a:t>A = MV, BPY</a:t>
            </a:r>
            <a:r>
              <a:rPr lang="ja-JP" altLang="en-US" sz="2000" dirty="0" smtClean="0">
                <a:solidFill>
                  <a:srgbClr val="FF0000"/>
                </a:solidFill>
              </a:rPr>
              <a:t>）</a:t>
            </a:r>
            <a:r>
              <a:rPr lang="en-US" altLang="ja-JP" sz="2000" dirty="0" smtClean="0">
                <a:solidFill>
                  <a:srgbClr val="FF0000"/>
                </a:solidFill>
              </a:rPr>
              <a:t>; </a:t>
            </a:r>
            <a:r>
              <a:rPr lang="ja-JP" altLang="en-US" sz="2000" dirty="0" smtClean="0">
                <a:solidFill>
                  <a:srgbClr val="FF0000"/>
                </a:solidFill>
              </a:rPr>
              <a:t>光応答</a:t>
            </a:r>
            <a:r>
              <a:rPr lang="ja-JP" altLang="en-US" sz="2000" b="1" dirty="0" smtClean="0">
                <a:solidFill>
                  <a:srgbClr val="FF0000"/>
                </a:solidFill>
              </a:rPr>
              <a:t>（</a:t>
            </a:r>
            <a:r>
              <a:rPr lang="ja-JP" altLang="en-US" sz="2000" dirty="0">
                <a:solidFill>
                  <a:srgbClr val="FF0000"/>
                </a:solidFill>
              </a:rPr>
              <a:t>単結晶</a:t>
            </a:r>
            <a:r>
              <a:rPr lang="ja-JP" altLang="en-US" sz="2000" b="1" dirty="0" smtClean="0">
                <a:solidFill>
                  <a:srgbClr val="FF0000"/>
                </a:solidFill>
              </a:rPr>
              <a:t>）</a:t>
            </a:r>
            <a:endParaRPr lang="ja-JP" altLang="en-US" sz="2000" b="1" dirty="0"/>
          </a:p>
        </p:txBody>
      </p:sp>
      <p:pic>
        <p:nvPicPr>
          <p:cNvPr id="43"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617867" y="3797300"/>
            <a:ext cx="5434013" cy="3060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テキスト ボックス 3"/>
          <p:cNvSpPr txBox="1"/>
          <p:nvPr/>
        </p:nvSpPr>
        <p:spPr>
          <a:xfrm>
            <a:off x="5205101" y="3594502"/>
            <a:ext cx="3938899" cy="646331"/>
          </a:xfrm>
          <a:prstGeom prst="rect">
            <a:avLst/>
          </a:prstGeom>
          <a:noFill/>
        </p:spPr>
        <p:txBody>
          <a:bodyPr wrap="none" rtlCol="0">
            <a:spAutoFit/>
          </a:bodyPr>
          <a:lstStyle/>
          <a:p>
            <a:r>
              <a:rPr kumimoji="1" lang="ja-JP" altLang="en-US" dirty="0" smtClean="0"/>
              <a:t>（</a:t>
            </a:r>
            <a:r>
              <a:rPr kumimoji="1" lang="en-US" altLang="ja-JP" dirty="0" smtClean="0"/>
              <a:t>ESR</a:t>
            </a:r>
            <a:r>
              <a:rPr kumimoji="1" lang="ja-JP" altLang="en-US" dirty="0" smtClean="0"/>
              <a:t>応答の強さは、</a:t>
            </a:r>
            <a:endParaRPr kumimoji="1" lang="en-US" altLang="ja-JP" dirty="0" smtClean="0"/>
          </a:p>
          <a:p>
            <a:r>
              <a:rPr lang="ja-JP" altLang="en-US" dirty="0"/>
              <a:t>　</a:t>
            </a:r>
            <a:r>
              <a:rPr lang="ja-JP" altLang="en-US" dirty="0" smtClean="0"/>
              <a:t>　　　</a:t>
            </a:r>
            <a:r>
              <a:rPr kumimoji="1" lang="ja-JP" altLang="en-US" dirty="0" smtClean="0"/>
              <a:t>光の</a:t>
            </a:r>
            <a:r>
              <a:rPr lang="ja-JP" altLang="en-US" dirty="0"/>
              <a:t>単位</a:t>
            </a:r>
            <a:r>
              <a:rPr kumimoji="1" lang="ja-JP" altLang="en-US" dirty="0" smtClean="0"/>
              <a:t>強度</a:t>
            </a:r>
            <a:r>
              <a:rPr lang="ja-JP" altLang="en-US" dirty="0"/>
              <a:t>当たりと</a:t>
            </a:r>
            <a:r>
              <a:rPr lang="ja-JP" altLang="en-US" dirty="0" smtClean="0"/>
              <a:t>して表示</a:t>
            </a:r>
            <a:r>
              <a:rPr kumimoji="1" lang="ja-JP" altLang="en-US" dirty="0" smtClean="0"/>
              <a:t>）</a:t>
            </a:r>
            <a:endParaRPr kumimoji="1" lang="ja-JP" altLang="en-US" dirty="0"/>
          </a:p>
        </p:txBody>
      </p:sp>
      <p:grpSp>
        <p:nvGrpSpPr>
          <p:cNvPr id="13" name="グループ化 12"/>
          <p:cNvGrpSpPr/>
          <p:nvPr/>
        </p:nvGrpSpPr>
        <p:grpSpPr>
          <a:xfrm>
            <a:off x="4255617" y="898854"/>
            <a:ext cx="4816554" cy="1747350"/>
            <a:chOff x="4255617" y="898854"/>
            <a:chExt cx="4816554" cy="1747350"/>
          </a:xfrm>
        </p:grpSpPr>
        <p:grpSp>
          <p:nvGrpSpPr>
            <p:cNvPr id="3" name="グループ化 2"/>
            <p:cNvGrpSpPr/>
            <p:nvPr/>
          </p:nvGrpSpPr>
          <p:grpSpPr>
            <a:xfrm>
              <a:off x="4255617" y="898854"/>
              <a:ext cx="4816554" cy="1083510"/>
              <a:chOff x="4134789" y="1024731"/>
              <a:chExt cx="4816554" cy="1083510"/>
            </a:xfrm>
          </p:grpSpPr>
          <p:sp>
            <p:nvSpPr>
              <p:cNvPr id="2" name="正方形/長方形 1"/>
              <p:cNvSpPr/>
              <p:nvPr/>
            </p:nvSpPr>
            <p:spPr>
              <a:xfrm>
                <a:off x="4134789" y="1024731"/>
                <a:ext cx="4816554" cy="108351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276" name="テキスト ボックス 61"/>
              <p:cNvSpPr txBox="1">
                <a:spLocks noChangeArrowheads="1"/>
              </p:cNvSpPr>
              <p:nvPr/>
            </p:nvSpPr>
            <p:spPr bwMode="auto">
              <a:xfrm>
                <a:off x="4178275" y="1076455"/>
                <a:ext cx="398378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600" dirty="0" smtClean="0"/>
                  <a:t>照射条件（強度</a:t>
                </a:r>
                <a:r>
                  <a:rPr lang="en-US" altLang="ja-JP" sz="1600" dirty="0" smtClean="0"/>
                  <a:t>, </a:t>
                </a:r>
                <a:r>
                  <a:rPr lang="ja-JP" altLang="en-US" sz="1600" dirty="0" smtClean="0"/>
                  <a:t>波長</a:t>
                </a:r>
                <a:r>
                  <a:rPr lang="en-US" altLang="ja-JP" sz="1600" dirty="0" smtClean="0"/>
                  <a:t>, </a:t>
                </a:r>
                <a:r>
                  <a:rPr lang="ja-JP" altLang="en-US" sz="1600" dirty="0"/>
                  <a:t>温度</a:t>
                </a:r>
                <a:r>
                  <a:rPr lang="en-US" altLang="ja-JP" sz="1600" dirty="0" smtClean="0"/>
                  <a:t>, </a:t>
                </a:r>
                <a:r>
                  <a:rPr lang="ja-JP" altLang="en-US" sz="1600" dirty="0" smtClean="0"/>
                  <a:t>雰囲気） を検討</a:t>
                </a:r>
                <a:endParaRPr lang="ja-JP" altLang="en-US" sz="1600" dirty="0"/>
              </a:p>
            </p:txBody>
          </p:sp>
          <p:sp>
            <p:nvSpPr>
              <p:cNvPr id="40" name="テキスト ボックス 39"/>
              <p:cNvSpPr txBox="1"/>
              <p:nvPr/>
            </p:nvSpPr>
            <p:spPr>
              <a:xfrm>
                <a:off x="4759424" y="1440609"/>
                <a:ext cx="4163319" cy="646331"/>
              </a:xfrm>
              <a:prstGeom prst="rect">
                <a:avLst/>
              </a:prstGeom>
              <a:noFill/>
            </p:spPr>
            <p:txBody>
              <a:bodyPr wrap="none">
                <a:spAutoFit/>
              </a:bodyPr>
              <a:lstStyle/>
              <a:p>
                <a:pPr marL="171450" indent="-171450" fontAlgn="auto">
                  <a:spcBef>
                    <a:spcPts val="0"/>
                  </a:spcBef>
                  <a:spcAft>
                    <a:spcPts val="0"/>
                  </a:spcAft>
                  <a:buFont typeface="Symbol"/>
                  <a:buChar char="®"/>
                  <a:defRPr/>
                </a:pPr>
                <a:r>
                  <a:rPr lang="ja-JP" altLang="en-US" dirty="0" smtClean="0">
                    <a:solidFill>
                      <a:srgbClr val="FF0000"/>
                    </a:solidFill>
                    <a:latin typeface="+mn-lt"/>
                    <a:ea typeface="+mn-ea"/>
                  </a:rPr>
                  <a:t>  主に紫外光～</a:t>
                </a:r>
                <a:r>
                  <a:rPr lang="en-US" altLang="ja-JP" dirty="0">
                    <a:solidFill>
                      <a:srgbClr val="FF0000"/>
                    </a:solidFill>
                    <a:latin typeface="+mn-lt"/>
                    <a:ea typeface="+mn-ea"/>
                  </a:rPr>
                  <a:t>250-450 </a:t>
                </a:r>
                <a:r>
                  <a:rPr lang="en-US" altLang="ja-JP" dirty="0" smtClean="0">
                    <a:solidFill>
                      <a:srgbClr val="FF0000"/>
                    </a:solidFill>
                    <a:latin typeface="+mn-lt"/>
                    <a:ea typeface="+mn-ea"/>
                  </a:rPr>
                  <a:t>nm</a:t>
                </a:r>
                <a:r>
                  <a:rPr lang="ja-JP" altLang="en-US" dirty="0" smtClean="0">
                    <a:solidFill>
                      <a:srgbClr val="FF0000"/>
                    </a:solidFill>
                    <a:latin typeface="+mn-lt"/>
                    <a:ea typeface="+mn-ea"/>
                  </a:rPr>
                  <a:t>にのみ応答</a:t>
                </a:r>
                <a:endParaRPr lang="en-US" altLang="ja-JP" dirty="0">
                  <a:solidFill>
                    <a:srgbClr val="FF0000"/>
                  </a:solidFill>
                  <a:latin typeface="+mn-lt"/>
                  <a:ea typeface="+mn-ea"/>
                </a:endParaRPr>
              </a:p>
              <a:p>
                <a:pPr algn="ctr" fontAlgn="auto">
                  <a:spcBef>
                    <a:spcPts val="0"/>
                  </a:spcBef>
                  <a:spcAft>
                    <a:spcPts val="0"/>
                  </a:spcAft>
                  <a:defRPr/>
                </a:pPr>
                <a:r>
                  <a:rPr lang="en-US" altLang="ja-JP" dirty="0">
                    <a:solidFill>
                      <a:srgbClr val="FF0000"/>
                    </a:solidFill>
                    <a:latin typeface="+mn-lt"/>
                    <a:ea typeface="+mn-ea"/>
                  </a:rPr>
                  <a:t>(</a:t>
                </a:r>
                <a:r>
                  <a:rPr lang="en-US" altLang="ja-JP" i="1" dirty="0" err="1">
                    <a:solidFill>
                      <a:srgbClr val="FF0000"/>
                    </a:solidFill>
                    <a:latin typeface="+mn-lt"/>
                    <a:ea typeface="+mn-ea"/>
                  </a:rPr>
                  <a:t>E</a:t>
                </a:r>
                <a:r>
                  <a:rPr lang="en-US" altLang="ja-JP" baseline="-25000" dirty="0" err="1">
                    <a:solidFill>
                      <a:srgbClr val="FF0000"/>
                    </a:solidFill>
                    <a:latin typeface="+mn-lt"/>
                    <a:ea typeface="+mn-ea"/>
                  </a:rPr>
                  <a:t>g</a:t>
                </a:r>
                <a:r>
                  <a:rPr lang="en-US" altLang="ja-JP" dirty="0">
                    <a:solidFill>
                      <a:srgbClr val="FF0000"/>
                    </a:solidFill>
                    <a:latin typeface="+mn-lt"/>
                    <a:ea typeface="+mn-ea"/>
                  </a:rPr>
                  <a:t> </a:t>
                </a:r>
                <a:r>
                  <a:rPr lang="en-US" altLang="ja-JP" dirty="0">
                    <a:solidFill>
                      <a:srgbClr val="FF0000"/>
                    </a:solidFill>
                    <a:latin typeface="Symbol" pitchFamily="18" charset="2"/>
                    <a:ea typeface="+mn-ea"/>
                  </a:rPr>
                  <a:t>»</a:t>
                </a:r>
                <a:r>
                  <a:rPr lang="en-US" altLang="ja-JP" dirty="0">
                    <a:solidFill>
                      <a:srgbClr val="FF0000"/>
                    </a:solidFill>
                    <a:latin typeface="+mn-lt"/>
                    <a:ea typeface="+mn-ea"/>
                  </a:rPr>
                  <a:t> 5000-10000 nm)</a:t>
                </a:r>
                <a:endParaRPr lang="ja-JP" altLang="en-US" dirty="0">
                  <a:solidFill>
                    <a:srgbClr val="FF0000"/>
                  </a:solidFill>
                  <a:latin typeface="+mn-lt"/>
                  <a:ea typeface="+mn-ea"/>
                </a:endParaRPr>
              </a:p>
            </p:txBody>
          </p:sp>
        </p:grpSp>
        <p:grpSp>
          <p:nvGrpSpPr>
            <p:cNvPr id="7" name="グループ化 6"/>
            <p:cNvGrpSpPr/>
            <p:nvPr/>
          </p:nvGrpSpPr>
          <p:grpSpPr>
            <a:xfrm>
              <a:off x="6963691" y="2276872"/>
              <a:ext cx="1166859" cy="369332"/>
              <a:chOff x="3705368" y="2276872"/>
              <a:chExt cx="1166859" cy="369332"/>
            </a:xfrm>
          </p:grpSpPr>
          <p:sp>
            <p:nvSpPr>
              <p:cNvPr id="6" name="四角形吹き出し 5"/>
              <p:cNvSpPr/>
              <p:nvPr/>
            </p:nvSpPr>
            <p:spPr>
              <a:xfrm>
                <a:off x="3705369" y="2276872"/>
                <a:ext cx="1166858" cy="369332"/>
              </a:xfrm>
              <a:prstGeom prst="wedgeRectCallout">
                <a:avLst>
                  <a:gd name="adj1" fmla="val 69557"/>
                  <a:gd name="adj2" fmla="val -212979"/>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3705368" y="2276872"/>
                <a:ext cx="1166858" cy="369332"/>
              </a:xfrm>
              <a:prstGeom prst="rect">
                <a:avLst/>
              </a:prstGeom>
              <a:solidFill>
                <a:srgbClr val="FF0000"/>
              </a:solidFill>
            </p:spPr>
            <p:txBody>
              <a:bodyPr wrap="none" rtlCol="0">
                <a:spAutoFit/>
              </a:bodyPr>
              <a:lstStyle/>
              <a:p>
                <a:r>
                  <a:rPr kumimoji="1" lang="en-US" altLang="ja-JP" dirty="0" smtClean="0">
                    <a:solidFill>
                      <a:schemeClr val="bg1"/>
                    </a:solidFill>
                  </a:rPr>
                  <a:t>CT </a:t>
                </a:r>
                <a:r>
                  <a:rPr kumimoji="1" lang="ja-JP" altLang="en-US" dirty="0" smtClean="0">
                    <a:solidFill>
                      <a:schemeClr val="bg1"/>
                    </a:solidFill>
                  </a:rPr>
                  <a:t>が集中</a:t>
                </a:r>
                <a:endParaRPr kumimoji="1" lang="ja-JP" altLang="en-US" dirty="0">
                  <a:solidFill>
                    <a:schemeClr val="bg1"/>
                  </a:solidFill>
                </a:endParaRPr>
              </a:p>
            </p:txBody>
          </p:sp>
        </p:grpSp>
      </p:grpSp>
      <p:sp>
        <p:nvSpPr>
          <p:cNvPr id="14" name="テキスト ボックス 57"/>
          <p:cNvSpPr txBox="1">
            <a:spLocks noChangeArrowheads="1"/>
          </p:cNvSpPr>
          <p:nvPr/>
        </p:nvSpPr>
        <p:spPr bwMode="auto">
          <a:xfrm>
            <a:off x="1061176" y="1052736"/>
            <a:ext cx="319831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dirty="0"/>
              <a:t>( 300 K, </a:t>
            </a:r>
            <a:r>
              <a:rPr lang="en-US" altLang="ja-JP" dirty="0" smtClean="0"/>
              <a:t>375 nm, 11.6 </a:t>
            </a:r>
            <a:r>
              <a:rPr lang="en-US" altLang="ja-JP" dirty="0" err="1"/>
              <a:t>mW</a:t>
            </a:r>
            <a:r>
              <a:rPr lang="en-US" altLang="ja-JP" dirty="0"/>
              <a:t> cm</a:t>
            </a:r>
            <a:r>
              <a:rPr lang="en-US" altLang="ja-JP" baseline="30000" dirty="0"/>
              <a:t>-2</a:t>
            </a:r>
            <a:r>
              <a:rPr lang="en-US" altLang="ja-JP" dirty="0"/>
              <a:t> )</a:t>
            </a:r>
            <a:endParaRPr lang="ja-JP" altLang="en-US" baseline="30000" dirty="0"/>
          </a:p>
        </p:txBody>
      </p:sp>
      <p:pic>
        <p:nvPicPr>
          <p:cNvPr id="15"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1504529"/>
            <a:ext cx="4283080" cy="27363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テキスト ボックス 7"/>
          <p:cNvSpPr txBox="1"/>
          <p:nvPr/>
        </p:nvSpPr>
        <p:spPr>
          <a:xfrm>
            <a:off x="6588224" y="4653136"/>
            <a:ext cx="565283" cy="400110"/>
          </a:xfrm>
          <a:prstGeom prst="rect">
            <a:avLst/>
          </a:prstGeom>
          <a:solidFill>
            <a:srgbClr val="FF0000"/>
          </a:solidFill>
        </p:spPr>
        <p:txBody>
          <a:bodyPr wrap="none" rtlCol="0">
            <a:spAutoFit/>
          </a:bodyPr>
          <a:lstStyle/>
          <a:p>
            <a:r>
              <a:rPr kumimoji="1" lang="en-US" altLang="ja-JP" sz="2000" dirty="0" smtClean="0">
                <a:solidFill>
                  <a:schemeClr val="bg1"/>
                </a:solidFill>
              </a:rPr>
              <a:t>ESR</a:t>
            </a:r>
            <a:endParaRPr kumimoji="1" lang="ja-JP" altLang="en-US" sz="2000" dirty="0">
              <a:solidFill>
                <a:schemeClr val="bg1"/>
              </a:solidFill>
            </a:endParaRPr>
          </a:p>
        </p:txBody>
      </p:sp>
      <p:sp>
        <p:nvSpPr>
          <p:cNvPr id="18" name="テキスト ボックス 17"/>
          <p:cNvSpPr txBox="1"/>
          <p:nvPr/>
        </p:nvSpPr>
        <p:spPr>
          <a:xfrm>
            <a:off x="172606" y="1076455"/>
            <a:ext cx="877163" cy="369332"/>
          </a:xfrm>
          <a:prstGeom prst="rect">
            <a:avLst/>
          </a:prstGeom>
          <a:solidFill>
            <a:srgbClr val="002060"/>
          </a:solidFill>
        </p:spPr>
        <p:txBody>
          <a:bodyPr wrap="none" rtlCol="0">
            <a:spAutoFit/>
          </a:bodyPr>
          <a:lstStyle/>
          <a:p>
            <a:r>
              <a:rPr lang="ja-JP" altLang="en-US" dirty="0">
                <a:solidFill>
                  <a:schemeClr val="bg1"/>
                </a:solidFill>
              </a:rPr>
              <a:t>光電流</a:t>
            </a:r>
            <a:endParaRPr kumimoji="1" lang="ja-JP" altLang="en-US" dirty="0">
              <a:solidFill>
                <a:schemeClr val="bg1"/>
              </a:solidFill>
            </a:endParaRPr>
          </a:p>
        </p:txBody>
      </p:sp>
      <p:grpSp>
        <p:nvGrpSpPr>
          <p:cNvPr id="16" name="グループ化 15"/>
          <p:cNvGrpSpPr/>
          <p:nvPr/>
        </p:nvGrpSpPr>
        <p:grpSpPr>
          <a:xfrm>
            <a:off x="704032" y="4240833"/>
            <a:ext cx="2787848" cy="2413959"/>
            <a:chOff x="704032" y="4240833"/>
            <a:chExt cx="2787848" cy="2413959"/>
          </a:xfrm>
        </p:grpSpPr>
        <p:grpSp>
          <p:nvGrpSpPr>
            <p:cNvPr id="11" name="グループ化 10"/>
            <p:cNvGrpSpPr/>
            <p:nvPr/>
          </p:nvGrpSpPr>
          <p:grpSpPr>
            <a:xfrm>
              <a:off x="704032" y="5031351"/>
              <a:ext cx="2787848" cy="1493993"/>
              <a:chOff x="796877" y="5503865"/>
              <a:chExt cx="2787848" cy="1493993"/>
            </a:xfrm>
          </p:grpSpPr>
          <p:sp>
            <p:nvSpPr>
              <p:cNvPr id="10" name="正方形/長方形 9"/>
              <p:cNvSpPr/>
              <p:nvPr/>
            </p:nvSpPr>
            <p:spPr>
              <a:xfrm>
                <a:off x="796877" y="5503865"/>
                <a:ext cx="2787848" cy="1493993"/>
              </a:xfrm>
              <a:prstGeom prst="rect">
                <a:avLst/>
              </a:prstGeom>
              <a:solidFill>
                <a:srgbClr val="FFFF00"/>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889722" y="5580329"/>
                <a:ext cx="2550987" cy="1338828"/>
              </a:xfrm>
              <a:prstGeom prst="rect">
                <a:avLst/>
              </a:prstGeom>
              <a:solidFill>
                <a:srgbClr val="FFFF00"/>
              </a:solidFill>
              <a:ln>
                <a:noFill/>
              </a:ln>
            </p:spPr>
            <p:txBody>
              <a:bodyPr wrap="square" rtlCol="0">
                <a:spAutoFit/>
              </a:bodyPr>
              <a:lstStyle/>
              <a:p>
                <a:pPr>
                  <a:lnSpc>
                    <a:spcPct val="150000"/>
                  </a:lnSpc>
                </a:pPr>
                <a:r>
                  <a:rPr lang="ja-JP" altLang="en-US" dirty="0">
                    <a:solidFill>
                      <a:srgbClr val="FF0000"/>
                    </a:solidFill>
                  </a:rPr>
                  <a:t>伝導性</a:t>
                </a:r>
                <a:r>
                  <a:rPr lang="ja-JP" altLang="en-US" dirty="0" smtClean="0"/>
                  <a:t>の光応答と</a:t>
                </a:r>
                <a:endParaRPr lang="en-US" altLang="ja-JP" dirty="0" smtClean="0"/>
              </a:p>
              <a:p>
                <a:pPr>
                  <a:lnSpc>
                    <a:spcPct val="150000"/>
                  </a:lnSpc>
                </a:pPr>
                <a:r>
                  <a:rPr lang="ja-JP" altLang="en-US" dirty="0">
                    <a:solidFill>
                      <a:srgbClr val="FF0000"/>
                    </a:solidFill>
                  </a:rPr>
                  <a:t>局在スピン</a:t>
                </a:r>
                <a:r>
                  <a:rPr lang="ja-JP" altLang="en-US" dirty="0" smtClean="0"/>
                  <a:t>の光応答が連動</a:t>
                </a:r>
                <a:endParaRPr kumimoji="1" lang="ja-JP" altLang="en-US" dirty="0"/>
              </a:p>
            </p:txBody>
          </p:sp>
        </p:grpSp>
        <p:sp>
          <p:nvSpPr>
            <p:cNvPr id="12" name="四角形吹き出し 11"/>
            <p:cNvSpPr/>
            <p:nvPr/>
          </p:nvSpPr>
          <p:spPr>
            <a:xfrm>
              <a:off x="1047197" y="4240833"/>
              <a:ext cx="1292555" cy="412303"/>
            </a:xfrm>
            <a:prstGeom prst="wedgeRectCallout">
              <a:avLst>
                <a:gd name="adj1" fmla="val -35579"/>
                <a:gd name="adj2" fmla="val 18059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000" dirty="0" smtClean="0"/>
                <a:t>Ni(</a:t>
              </a:r>
              <a:r>
                <a:rPr kumimoji="1" lang="en-US" altLang="ja-JP" sz="2000" dirty="0" err="1" smtClean="0"/>
                <a:t>dmit</a:t>
              </a:r>
              <a:r>
                <a:rPr kumimoji="1" lang="en-US" altLang="ja-JP" sz="2000" dirty="0" smtClean="0"/>
                <a:t>)</a:t>
              </a:r>
              <a:r>
                <a:rPr kumimoji="1" lang="en-US" altLang="ja-JP" sz="2000" baseline="-25000" dirty="0" smtClean="0"/>
                <a:t>2</a:t>
              </a:r>
              <a:endParaRPr kumimoji="1" lang="ja-JP" altLang="en-US" sz="2000" dirty="0"/>
            </a:p>
          </p:txBody>
        </p:sp>
        <p:sp>
          <p:nvSpPr>
            <p:cNvPr id="22" name="四角形吹き出し 21"/>
            <p:cNvSpPr/>
            <p:nvPr/>
          </p:nvSpPr>
          <p:spPr>
            <a:xfrm>
              <a:off x="1520028" y="6230784"/>
              <a:ext cx="636099" cy="424008"/>
            </a:xfrm>
            <a:prstGeom prst="wedgeRectCallout">
              <a:avLst>
                <a:gd name="adj1" fmla="val -42873"/>
                <a:gd name="adj2" fmla="val -1099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000" dirty="0" smtClean="0"/>
                <a:t>BPY</a:t>
              </a:r>
              <a:endParaRPr kumimoji="1" lang="ja-JP" altLang="en-US" sz="2000" dirty="0"/>
            </a:p>
          </p:txBody>
        </p:sp>
      </p:grpSp>
      <p:grpSp>
        <p:nvGrpSpPr>
          <p:cNvPr id="17" name="グループ化 16"/>
          <p:cNvGrpSpPr/>
          <p:nvPr/>
        </p:nvGrpSpPr>
        <p:grpSpPr>
          <a:xfrm>
            <a:off x="3518806" y="274937"/>
            <a:ext cx="5625193" cy="6034382"/>
            <a:chOff x="3518806" y="274937"/>
            <a:chExt cx="5625193" cy="6034382"/>
          </a:xfrm>
        </p:grpSpPr>
        <p:pic>
          <p:nvPicPr>
            <p:cNvPr id="30722"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518806" y="891590"/>
              <a:ext cx="5625193" cy="298106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32" name="グループ化 31"/>
            <p:cNvGrpSpPr/>
            <p:nvPr/>
          </p:nvGrpSpPr>
          <p:grpSpPr>
            <a:xfrm>
              <a:off x="4299103" y="274937"/>
              <a:ext cx="4322978" cy="6034382"/>
              <a:chOff x="4299103" y="274937"/>
              <a:chExt cx="4322978" cy="6034382"/>
            </a:xfrm>
          </p:grpSpPr>
          <p:sp>
            <p:nvSpPr>
              <p:cNvPr id="29" name="四角形吹き出し 28"/>
              <p:cNvSpPr/>
              <p:nvPr/>
            </p:nvSpPr>
            <p:spPr>
              <a:xfrm>
                <a:off x="6290994" y="274937"/>
                <a:ext cx="2331087" cy="616653"/>
              </a:xfrm>
              <a:prstGeom prst="wedgeRectCallout">
                <a:avLst>
                  <a:gd name="adj1" fmla="val -113217"/>
                  <a:gd name="adj2" fmla="val 81902"/>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角丸四角形 18"/>
              <p:cNvSpPr/>
              <p:nvPr/>
            </p:nvSpPr>
            <p:spPr>
              <a:xfrm>
                <a:off x="4299103" y="1002841"/>
                <a:ext cx="552348" cy="1922103"/>
              </a:xfrm>
              <a:prstGeom prst="roundRect">
                <a:avLst/>
              </a:prstGeom>
              <a:no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6290994" y="368370"/>
                <a:ext cx="2331087" cy="523220"/>
              </a:xfrm>
              <a:prstGeom prst="rect">
                <a:avLst/>
              </a:prstGeom>
              <a:solidFill>
                <a:srgbClr val="009900"/>
              </a:solidFill>
            </p:spPr>
            <p:txBody>
              <a:bodyPr wrap="none" rtlCol="0">
                <a:spAutoFit/>
              </a:bodyPr>
              <a:lstStyle/>
              <a:p>
                <a:r>
                  <a:rPr kumimoji="1" lang="en-US" altLang="ja-JP" dirty="0" smtClean="0">
                    <a:solidFill>
                      <a:schemeClr val="bg1"/>
                    </a:solidFill>
                  </a:rPr>
                  <a:t>MV</a:t>
                </a:r>
                <a:r>
                  <a:rPr kumimoji="1" lang="en-US" altLang="ja-JP" sz="2400" baseline="30000" dirty="0" smtClean="0">
                    <a:solidFill>
                      <a:schemeClr val="bg1"/>
                    </a:solidFill>
                  </a:rPr>
                  <a:t>2+</a:t>
                </a:r>
                <a:r>
                  <a:rPr kumimoji="1" lang="en-US" altLang="ja-JP" dirty="0" smtClean="0">
                    <a:solidFill>
                      <a:schemeClr val="bg1"/>
                    </a:solidFill>
                  </a:rPr>
                  <a:t>	  [Ni(</a:t>
                </a:r>
                <a:r>
                  <a:rPr kumimoji="1" lang="en-US" altLang="ja-JP" dirty="0" err="1" smtClean="0">
                    <a:solidFill>
                      <a:schemeClr val="bg1"/>
                    </a:solidFill>
                  </a:rPr>
                  <a:t>dmit</a:t>
                </a:r>
                <a:r>
                  <a:rPr kumimoji="1" lang="en-US" altLang="ja-JP" dirty="0" smtClean="0">
                    <a:solidFill>
                      <a:schemeClr val="bg1"/>
                    </a:solidFill>
                  </a:rPr>
                  <a:t>)</a:t>
                </a:r>
                <a:r>
                  <a:rPr kumimoji="1" lang="en-US" altLang="ja-JP" sz="2000" baseline="-25000" dirty="0" smtClean="0">
                    <a:solidFill>
                      <a:schemeClr val="bg1"/>
                    </a:solidFill>
                  </a:rPr>
                  <a:t>2</a:t>
                </a:r>
                <a:r>
                  <a:rPr kumimoji="1" lang="en-US" altLang="ja-JP" dirty="0" smtClean="0">
                    <a:solidFill>
                      <a:schemeClr val="bg1"/>
                    </a:solidFill>
                  </a:rPr>
                  <a:t>]</a:t>
                </a:r>
                <a:r>
                  <a:rPr kumimoji="1" lang="en-US" altLang="ja-JP" sz="2800" dirty="0" smtClean="0">
                    <a:solidFill>
                      <a:schemeClr val="bg1"/>
                    </a:solidFill>
                  </a:rPr>
                  <a:t>-</a:t>
                </a:r>
                <a:endParaRPr kumimoji="1" lang="ja-JP" altLang="en-US" sz="2800" dirty="0">
                  <a:solidFill>
                    <a:schemeClr val="bg1"/>
                  </a:solidFill>
                </a:endParaRPr>
              </a:p>
            </p:txBody>
          </p:sp>
          <p:cxnSp>
            <p:nvCxnSpPr>
              <p:cNvPr id="23" name="直線矢印コネクタ 22"/>
              <p:cNvCxnSpPr/>
              <p:nvPr/>
            </p:nvCxnSpPr>
            <p:spPr>
              <a:xfrm flipH="1">
                <a:off x="6963691" y="660460"/>
                <a:ext cx="344613" cy="0"/>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28" name="テキスト ボックス 27"/>
              <p:cNvSpPr txBox="1"/>
              <p:nvPr/>
            </p:nvSpPr>
            <p:spPr>
              <a:xfrm>
                <a:off x="6989243" y="274937"/>
                <a:ext cx="362600" cy="369332"/>
              </a:xfrm>
              <a:prstGeom prst="rect">
                <a:avLst/>
              </a:prstGeom>
              <a:noFill/>
            </p:spPr>
            <p:txBody>
              <a:bodyPr wrap="none" rtlCol="0">
                <a:spAutoFit/>
              </a:bodyPr>
              <a:lstStyle/>
              <a:p>
                <a:r>
                  <a:rPr kumimoji="1" lang="en-US" altLang="ja-JP" dirty="0" smtClean="0">
                    <a:solidFill>
                      <a:srgbClr val="FFFF00"/>
                    </a:solidFill>
                  </a:rPr>
                  <a:t>e</a:t>
                </a:r>
                <a:r>
                  <a:rPr kumimoji="1" lang="en-US" altLang="ja-JP" sz="2400" baseline="30000" dirty="0" smtClean="0">
                    <a:solidFill>
                      <a:srgbClr val="FFFF00"/>
                    </a:solidFill>
                  </a:rPr>
                  <a:t>-</a:t>
                </a:r>
                <a:endParaRPr kumimoji="1" lang="ja-JP" altLang="en-US" sz="2400" baseline="30000" dirty="0">
                  <a:solidFill>
                    <a:srgbClr val="FFFF00"/>
                  </a:solidFill>
                </a:endParaRPr>
              </a:p>
            </p:txBody>
          </p:sp>
          <p:sp>
            <p:nvSpPr>
              <p:cNvPr id="35" name="角丸四角形 34"/>
              <p:cNvSpPr/>
              <p:nvPr/>
            </p:nvSpPr>
            <p:spPr>
              <a:xfrm>
                <a:off x="4999339" y="3981002"/>
                <a:ext cx="552348" cy="2328317"/>
              </a:xfrm>
              <a:prstGeom prst="roundRect">
                <a:avLst/>
              </a:prstGeom>
              <a:no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1" name="直線コネクタ 30"/>
              <p:cNvCxnSpPr/>
              <p:nvPr/>
            </p:nvCxnSpPr>
            <p:spPr>
              <a:xfrm>
                <a:off x="4641802" y="2924944"/>
                <a:ext cx="434254" cy="1056058"/>
              </a:xfrm>
              <a:prstGeom prst="line">
                <a:avLst/>
              </a:prstGeom>
              <a:ln w="28575">
                <a:solidFill>
                  <a:srgbClr val="009900"/>
                </a:solidFill>
              </a:ln>
            </p:spPr>
            <p:style>
              <a:lnRef idx="1">
                <a:schemeClr val="accent1"/>
              </a:lnRef>
              <a:fillRef idx="0">
                <a:schemeClr val="accent1"/>
              </a:fillRef>
              <a:effectRef idx="0">
                <a:schemeClr val="accent1"/>
              </a:effectRef>
              <a:fontRef idx="minor">
                <a:schemeClr val="tx1"/>
              </a:fontRef>
            </p:style>
          </p:cxnSp>
        </p:grpSp>
        <p:sp>
          <p:nvSpPr>
            <p:cNvPr id="27" name="テキスト ボックス 26"/>
            <p:cNvSpPr txBox="1"/>
            <p:nvPr/>
          </p:nvSpPr>
          <p:spPr>
            <a:xfrm>
              <a:off x="5721675" y="2636912"/>
              <a:ext cx="843501" cy="461665"/>
            </a:xfrm>
            <a:prstGeom prst="rect">
              <a:avLst/>
            </a:prstGeom>
            <a:noFill/>
          </p:spPr>
          <p:txBody>
            <a:bodyPr wrap="none" rtlCol="0">
              <a:spAutoFit/>
            </a:bodyPr>
            <a:lstStyle/>
            <a:p>
              <a:r>
                <a:rPr kumimoji="1" lang="en-US" altLang="ja-JP" sz="2400" b="1" dirty="0" smtClean="0">
                  <a:solidFill>
                    <a:srgbClr val="FF0000"/>
                  </a:solidFill>
                </a:rPr>
                <a:t>MV</a:t>
              </a:r>
              <a:r>
                <a:rPr kumimoji="1" lang="en-US" altLang="ja-JP" sz="2400" b="1" baseline="30000" dirty="0" smtClean="0">
                  <a:solidFill>
                    <a:srgbClr val="FF0000"/>
                  </a:solidFill>
                </a:rPr>
                <a:t>2+</a:t>
              </a:r>
              <a:endParaRPr kumimoji="1" lang="ja-JP" altLang="en-US" sz="2400" b="1" baseline="30000" dirty="0">
                <a:solidFill>
                  <a:srgbClr val="FF0000"/>
                </a:solidFill>
              </a:endParaRPr>
            </a:p>
          </p:txBody>
        </p:sp>
        <p:sp>
          <p:nvSpPr>
            <p:cNvPr id="25" name="テキスト ボックス 24"/>
            <p:cNvSpPr txBox="1"/>
            <p:nvPr/>
          </p:nvSpPr>
          <p:spPr>
            <a:xfrm>
              <a:off x="7351843" y="1961063"/>
              <a:ext cx="960519" cy="369332"/>
            </a:xfrm>
            <a:prstGeom prst="rect">
              <a:avLst/>
            </a:prstGeom>
            <a:noFill/>
          </p:spPr>
          <p:txBody>
            <a:bodyPr wrap="none" rtlCol="0">
              <a:spAutoFit/>
            </a:bodyPr>
            <a:lstStyle/>
            <a:p>
              <a:r>
                <a:rPr kumimoji="1" lang="en-US" altLang="ja-JP" b="1" dirty="0" smtClean="0">
                  <a:solidFill>
                    <a:srgbClr val="009900"/>
                  </a:solidFill>
                </a:rPr>
                <a:t>MV[Ni]</a:t>
              </a:r>
              <a:r>
                <a:rPr kumimoji="1" lang="en-US" altLang="ja-JP" b="1" baseline="-25000" dirty="0" smtClean="0">
                  <a:solidFill>
                    <a:srgbClr val="009900"/>
                  </a:solidFill>
                </a:rPr>
                <a:t>2</a:t>
              </a:r>
              <a:endParaRPr kumimoji="1" lang="ja-JP" altLang="en-US" b="1" baseline="-25000" dirty="0">
                <a:solidFill>
                  <a:srgbClr val="009900"/>
                </a:solidFill>
              </a:endParaRPr>
            </a:p>
          </p:txBody>
        </p:sp>
        <p:sp>
          <p:nvSpPr>
            <p:cNvPr id="26" name="テキスト ボックス 25"/>
            <p:cNvSpPr txBox="1"/>
            <p:nvPr/>
          </p:nvSpPr>
          <p:spPr>
            <a:xfrm>
              <a:off x="5661876" y="1083899"/>
              <a:ext cx="638316" cy="461665"/>
            </a:xfrm>
            <a:prstGeom prst="rect">
              <a:avLst/>
            </a:prstGeom>
            <a:noFill/>
          </p:spPr>
          <p:txBody>
            <a:bodyPr wrap="none" rtlCol="0">
              <a:spAutoFit/>
            </a:bodyPr>
            <a:lstStyle/>
            <a:p>
              <a:r>
                <a:rPr kumimoji="1" lang="en-US" altLang="ja-JP" b="1" dirty="0" smtClean="0">
                  <a:solidFill>
                    <a:srgbClr val="0000FF"/>
                  </a:solidFill>
                </a:rPr>
                <a:t>[Ni]</a:t>
              </a:r>
              <a:r>
                <a:rPr kumimoji="1" lang="en-US" altLang="ja-JP" sz="3600" b="1" baseline="30000" dirty="0" smtClean="0">
                  <a:solidFill>
                    <a:srgbClr val="0000FF"/>
                  </a:solidFill>
                </a:rPr>
                <a:t>-</a:t>
              </a:r>
              <a:endParaRPr kumimoji="1" lang="ja-JP" altLang="en-US" sz="3600" b="1" baseline="30000" dirty="0">
                <a:solidFill>
                  <a:srgbClr val="0000FF"/>
                </a:solidFill>
              </a:endParaRPr>
            </a:p>
          </p:txBody>
        </p:sp>
      </p:grpSp>
      <p:grpSp>
        <p:nvGrpSpPr>
          <p:cNvPr id="21" name="グループ化 20"/>
          <p:cNvGrpSpPr/>
          <p:nvPr/>
        </p:nvGrpSpPr>
        <p:grpSpPr>
          <a:xfrm>
            <a:off x="307977" y="3650674"/>
            <a:ext cx="3667125" cy="2824163"/>
            <a:chOff x="184795" y="1700808"/>
            <a:chExt cx="3667125" cy="2824163"/>
          </a:xfrm>
        </p:grpSpPr>
        <p:pic>
          <p:nvPicPr>
            <p:cNvPr id="36" name="Picture 2"/>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84795" y="1700808"/>
              <a:ext cx="3667125" cy="28241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7" name="正方形/長方形 36"/>
            <p:cNvSpPr/>
            <p:nvPr/>
          </p:nvSpPr>
          <p:spPr>
            <a:xfrm>
              <a:off x="539551" y="3645024"/>
              <a:ext cx="3307957"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8" name="グループ化 37"/>
            <p:cNvGrpSpPr/>
            <p:nvPr/>
          </p:nvGrpSpPr>
          <p:grpSpPr>
            <a:xfrm>
              <a:off x="1946868" y="2248321"/>
              <a:ext cx="471604" cy="1584176"/>
              <a:chOff x="1946868" y="2248321"/>
              <a:chExt cx="471604" cy="1584176"/>
            </a:xfrm>
          </p:grpSpPr>
          <p:sp>
            <p:nvSpPr>
              <p:cNvPr id="39" name="上矢印 38"/>
              <p:cNvSpPr/>
              <p:nvPr/>
            </p:nvSpPr>
            <p:spPr>
              <a:xfrm>
                <a:off x="1966646" y="2248321"/>
                <a:ext cx="432048" cy="1584176"/>
              </a:xfrm>
              <a:prstGeom prst="upArrow">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テキスト ボックス 40"/>
              <p:cNvSpPr txBox="1"/>
              <p:nvPr/>
            </p:nvSpPr>
            <p:spPr>
              <a:xfrm>
                <a:off x="1946868" y="2852936"/>
                <a:ext cx="471604" cy="369332"/>
              </a:xfrm>
              <a:prstGeom prst="rect">
                <a:avLst/>
              </a:prstGeom>
              <a:solidFill>
                <a:srgbClr val="FFFF66"/>
              </a:solidFill>
            </p:spPr>
            <p:txBody>
              <a:bodyPr wrap="none" rtlCol="0">
                <a:spAutoFit/>
              </a:bodyPr>
              <a:lstStyle/>
              <a:p>
                <a:r>
                  <a:rPr kumimoji="1" lang="en-US" altLang="ja-JP" b="1" i="1" dirty="0" smtClean="0"/>
                  <a:t>UV</a:t>
                </a:r>
                <a:endParaRPr kumimoji="1" lang="ja-JP" altLang="en-US" b="1" i="1" dirty="0"/>
              </a:p>
            </p:txBody>
          </p:sp>
        </p:grpSp>
      </p:grpSp>
    </p:spTree>
    <p:extLst>
      <p:ext uri="{BB962C8B-B14F-4D97-AF65-F5344CB8AC3E}">
        <p14:creationId xmlns:p14="http://schemas.microsoft.com/office/powerpoint/2010/main" xmlns="" val="317879767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3"/>
                                        </p:tgtEl>
                                      </p:cBhvr>
                                    </p:animEffect>
                                    <p:set>
                                      <p:cBhvr>
                                        <p:cTn id="7" dur="1" fill="hold">
                                          <p:stCondLst>
                                            <p:cond delay="499"/>
                                          </p:stCondLst>
                                        </p:cTn>
                                        <p:tgtEl>
                                          <p:spTgt spid="13"/>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5"/>
                                        </p:tgtEl>
                                      </p:cBhvr>
                                    </p:animEffect>
                                    <p:set>
                                      <p:cBhvr>
                                        <p:cTn id="10" dur="1" fill="hold">
                                          <p:stCondLst>
                                            <p:cond delay="499"/>
                                          </p:stCondLst>
                                        </p:cTn>
                                        <p:tgtEl>
                                          <p:spTgt spid="15"/>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18"/>
                                        </p:tgtEl>
                                      </p:cBhvr>
                                    </p:animEffect>
                                    <p:set>
                                      <p:cBhvr>
                                        <p:cTn id="13" dur="1" fill="hold">
                                          <p:stCondLst>
                                            <p:cond delay="499"/>
                                          </p:stCondLst>
                                        </p:cTn>
                                        <p:tgtEl>
                                          <p:spTgt spid="18"/>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500"/>
                                        <p:tgtEl>
                                          <p:spTgt spid="14"/>
                                        </p:tgtEl>
                                      </p:cBhvr>
                                    </p:animEffect>
                                    <p:set>
                                      <p:cBhvr>
                                        <p:cTn id="16" dur="1" fill="hold">
                                          <p:stCondLst>
                                            <p:cond delay="499"/>
                                          </p:stCondLst>
                                        </p:cTn>
                                        <p:tgtEl>
                                          <p:spTgt spid="14"/>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4"/>
                                        </p:tgtEl>
                                      </p:cBhvr>
                                    </p:animEffect>
                                    <p:set>
                                      <p:cBhvr>
                                        <p:cTn id="19" dur="1" fill="hold">
                                          <p:stCondLst>
                                            <p:cond delay="499"/>
                                          </p:stCondLst>
                                        </p:cTn>
                                        <p:tgtEl>
                                          <p:spTgt spid="4"/>
                                        </p:tgtEl>
                                        <p:attrNameLst>
                                          <p:attrName>style.visibility</p:attrName>
                                        </p:attrNameLst>
                                      </p:cBhvr>
                                      <p:to>
                                        <p:strVal val="hidden"/>
                                      </p:to>
                                    </p:set>
                                  </p:childTnLst>
                                </p:cTn>
                              </p:par>
                              <p:par>
                                <p:cTn id="20" presetID="2" presetClass="exit" presetSubtype="4" fill="hold" nodeType="withEffect">
                                  <p:stCondLst>
                                    <p:cond delay="0"/>
                                  </p:stCondLst>
                                  <p:childTnLst>
                                    <p:anim calcmode="lin" valueType="num">
                                      <p:cBhvr additive="base">
                                        <p:cTn id="21" dur="500"/>
                                        <p:tgtEl>
                                          <p:spTgt spid="16"/>
                                        </p:tgtEl>
                                        <p:attrNameLst>
                                          <p:attrName>ppt_x</p:attrName>
                                        </p:attrNameLst>
                                      </p:cBhvr>
                                      <p:tavLst>
                                        <p:tav tm="0">
                                          <p:val>
                                            <p:strVal val="ppt_x"/>
                                          </p:val>
                                        </p:tav>
                                        <p:tav tm="100000">
                                          <p:val>
                                            <p:strVal val="ppt_x"/>
                                          </p:val>
                                        </p:tav>
                                      </p:tavLst>
                                    </p:anim>
                                    <p:anim calcmode="lin" valueType="num">
                                      <p:cBhvr additive="base">
                                        <p:cTn id="22" dur="500"/>
                                        <p:tgtEl>
                                          <p:spTgt spid="16"/>
                                        </p:tgtEl>
                                        <p:attrNameLst>
                                          <p:attrName>ppt_y</p:attrName>
                                        </p:attrNameLst>
                                      </p:cBhvr>
                                      <p:tavLst>
                                        <p:tav tm="0">
                                          <p:val>
                                            <p:strVal val="ppt_y"/>
                                          </p:val>
                                        </p:tav>
                                        <p:tav tm="100000">
                                          <p:val>
                                            <p:strVal val="1+ppt_h/2"/>
                                          </p:val>
                                        </p:tav>
                                      </p:tavLst>
                                    </p:anim>
                                    <p:set>
                                      <p:cBhvr>
                                        <p:cTn id="23" dur="1" fill="hold">
                                          <p:stCondLst>
                                            <p:cond delay="499"/>
                                          </p:stCondLst>
                                        </p:cTn>
                                        <p:tgtEl>
                                          <p:spTgt spid="16"/>
                                        </p:tgtEl>
                                        <p:attrNameLst>
                                          <p:attrName>style.visibility</p:attrName>
                                        </p:attrNameLst>
                                      </p:cBhvr>
                                      <p:to>
                                        <p:strVal val="hidden"/>
                                      </p:to>
                                    </p:set>
                                  </p:childTnLst>
                                </p:cTn>
                              </p:par>
                              <p:par>
                                <p:cTn id="24" presetID="2" presetClass="entr" presetSubtype="4"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ppt_x"/>
                                          </p:val>
                                        </p:tav>
                                        <p:tav tm="100000">
                                          <p:val>
                                            <p:strVal val="#ppt_x"/>
                                          </p:val>
                                        </p:tav>
                                      </p:tavLst>
                                    </p:anim>
                                    <p:anim calcmode="lin" valueType="num">
                                      <p:cBhvr additive="base">
                                        <p:cTn id="27" dur="500" fill="hold"/>
                                        <p:tgtEl>
                                          <p:spTgt spid="17"/>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500" fill="hold"/>
                                        <p:tgtEl>
                                          <p:spTgt spid="21"/>
                                        </p:tgtEl>
                                        <p:attrNameLst>
                                          <p:attrName>ppt_x</p:attrName>
                                        </p:attrNameLst>
                                      </p:cBhvr>
                                      <p:tavLst>
                                        <p:tav tm="0">
                                          <p:val>
                                            <p:strVal val="#ppt_x"/>
                                          </p:val>
                                        </p:tav>
                                        <p:tav tm="100000">
                                          <p:val>
                                            <p:strVal val="#ppt_x"/>
                                          </p:val>
                                        </p:tav>
                                      </p:tavLst>
                                    </p:anim>
                                    <p:anim calcmode="lin" valueType="num">
                                      <p:cBhvr additive="base">
                                        <p:cTn id="31"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4" grpId="0"/>
      <p:bldP spid="18" grpId="0" animBg="1"/>
    </p:bld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テキスト ボックス 1"/>
          <p:cNvSpPr txBox="1"/>
          <p:nvPr/>
        </p:nvSpPr>
        <p:spPr>
          <a:xfrm>
            <a:off x="4682109" y="465337"/>
            <a:ext cx="3085973" cy="461665"/>
          </a:xfrm>
          <a:prstGeom prst="rect">
            <a:avLst/>
          </a:prstGeom>
          <a:noFill/>
        </p:spPr>
        <p:txBody>
          <a:bodyPr wrap="none" rtlCol="0">
            <a:spAutoFit/>
          </a:bodyPr>
          <a:lstStyle/>
          <a:p>
            <a:r>
              <a:rPr lang="en-US" altLang="ja-JP" sz="2400" dirty="0" smtClean="0"/>
              <a:t>Summary &amp; Conclusion</a:t>
            </a:r>
            <a:endParaRPr kumimoji="1" lang="ja-JP" altLang="en-US" sz="2400" dirty="0"/>
          </a:p>
        </p:txBody>
      </p:sp>
      <p:sp>
        <p:nvSpPr>
          <p:cNvPr id="3" name="テキスト ボックス 2"/>
          <p:cNvSpPr txBox="1"/>
          <p:nvPr/>
        </p:nvSpPr>
        <p:spPr>
          <a:xfrm>
            <a:off x="959727" y="465337"/>
            <a:ext cx="3540265" cy="461665"/>
          </a:xfrm>
          <a:prstGeom prst="rect">
            <a:avLst/>
          </a:prstGeom>
          <a:noFill/>
        </p:spPr>
        <p:txBody>
          <a:bodyPr wrap="none" rtlCol="0">
            <a:spAutoFit/>
          </a:bodyPr>
          <a:lstStyle/>
          <a:p>
            <a:r>
              <a:rPr kumimoji="1" lang="en-US" altLang="ja-JP" sz="2400" dirty="0" smtClean="0">
                <a:solidFill>
                  <a:srgbClr val="FF0000"/>
                </a:solidFill>
              </a:rPr>
              <a:t>A[Ni(</a:t>
            </a:r>
            <a:r>
              <a:rPr kumimoji="1" lang="en-US" altLang="ja-JP" sz="2400" dirty="0" err="1" smtClean="0">
                <a:solidFill>
                  <a:srgbClr val="FF0000"/>
                </a:solidFill>
              </a:rPr>
              <a:t>dmit</a:t>
            </a:r>
            <a:r>
              <a:rPr kumimoji="1" lang="en-US" altLang="ja-JP" sz="2400" dirty="0" smtClean="0">
                <a:solidFill>
                  <a:srgbClr val="FF0000"/>
                </a:solidFill>
              </a:rPr>
              <a:t>)</a:t>
            </a:r>
            <a:r>
              <a:rPr kumimoji="1" lang="en-US" altLang="ja-JP" sz="2400" baseline="-25000" dirty="0" smtClean="0">
                <a:solidFill>
                  <a:srgbClr val="FF0000"/>
                </a:solidFill>
              </a:rPr>
              <a:t>2</a:t>
            </a:r>
            <a:r>
              <a:rPr kumimoji="1" lang="en-US" altLang="ja-JP" sz="2400" dirty="0" smtClean="0">
                <a:solidFill>
                  <a:srgbClr val="FF0000"/>
                </a:solidFill>
              </a:rPr>
              <a:t>]</a:t>
            </a:r>
            <a:r>
              <a:rPr kumimoji="1" lang="en-US" altLang="ja-JP" sz="2400" baseline="-25000" dirty="0" smtClean="0">
                <a:solidFill>
                  <a:srgbClr val="FF0000"/>
                </a:solidFill>
              </a:rPr>
              <a:t>2</a:t>
            </a:r>
            <a:r>
              <a:rPr kumimoji="1" lang="en-US" altLang="ja-JP" sz="2400" dirty="0" smtClean="0">
                <a:solidFill>
                  <a:srgbClr val="FF0000"/>
                </a:solidFill>
              </a:rPr>
              <a:t> (A = BPY, MV)</a:t>
            </a:r>
            <a:endParaRPr kumimoji="1" lang="ja-JP" altLang="en-US" sz="2400" baseline="-25000" dirty="0">
              <a:solidFill>
                <a:srgbClr val="FF0000"/>
              </a:solidFill>
            </a:endParaRPr>
          </a:p>
        </p:txBody>
      </p:sp>
      <p:sp>
        <p:nvSpPr>
          <p:cNvPr id="4" name="テキスト ボックス 3"/>
          <p:cNvSpPr txBox="1"/>
          <p:nvPr/>
        </p:nvSpPr>
        <p:spPr>
          <a:xfrm>
            <a:off x="539552" y="1052736"/>
            <a:ext cx="8405699" cy="5632311"/>
          </a:xfrm>
          <a:prstGeom prst="rect">
            <a:avLst/>
          </a:prstGeom>
          <a:noFill/>
          <a:ln>
            <a:solidFill>
              <a:srgbClr val="FF0000"/>
            </a:solidFill>
          </a:ln>
        </p:spPr>
        <p:txBody>
          <a:bodyPr wrap="none" rtlCol="0">
            <a:spAutoFit/>
          </a:bodyPr>
          <a:lstStyle/>
          <a:p>
            <a:pPr>
              <a:lnSpc>
                <a:spcPct val="150000"/>
              </a:lnSpc>
            </a:pPr>
            <a:r>
              <a:rPr kumimoji="1" lang="en-US" altLang="ja-JP" sz="2000" dirty="0" smtClean="0">
                <a:solidFill>
                  <a:srgbClr val="0070C0"/>
                </a:solidFill>
              </a:rPr>
              <a:t>Crystal Structure</a:t>
            </a:r>
            <a:r>
              <a:rPr lang="en-US" altLang="ja-JP" sz="2000" dirty="0"/>
              <a:t>	</a:t>
            </a:r>
            <a:r>
              <a:rPr lang="en-US" altLang="ja-JP" sz="2000" dirty="0" smtClean="0"/>
              <a:t>3D </a:t>
            </a:r>
            <a:r>
              <a:rPr lang="en-US" altLang="ja-JP" sz="2000" dirty="0" smtClean="0">
                <a:solidFill>
                  <a:srgbClr val="FF0000"/>
                </a:solidFill>
              </a:rPr>
              <a:t>closely packed [</a:t>
            </a:r>
            <a:r>
              <a:rPr kumimoji="1" lang="en-US" altLang="ja-JP" sz="2000" dirty="0" smtClean="0">
                <a:solidFill>
                  <a:srgbClr val="FF0000"/>
                </a:solidFill>
              </a:rPr>
              <a:t>Ni(</a:t>
            </a:r>
            <a:r>
              <a:rPr kumimoji="1" lang="en-US" altLang="ja-JP" sz="2000" dirty="0" err="1" smtClean="0">
                <a:solidFill>
                  <a:srgbClr val="FF0000"/>
                </a:solidFill>
              </a:rPr>
              <a:t>dmit</a:t>
            </a:r>
            <a:r>
              <a:rPr kumimoji="1" lang="en-US" altLang="ja-JP" sz="2000" dirty="0" smtClean="0">
                <a:solidFill>
                  <a:srgbClr val="FF0000"/>
                </a:solidFill>
              </a:rPr>
              <a:t>)</a:t>
            </a:r>
            <a:r>
              <a:rPr kumimoji="1" lang="en-US" altLang="ja-JP" sz="2000" baseline="-25000" dirty="0" smtClean="0">
                <a:solidFill>
                  <a:srgbClr val="FF0000"/>
                </a:solidFill>
              </a:rPr>
              <a:t>2</a:t>
            </a:r>
            <a:r>
              <a:rPr kumimoji="1" lang="en-US" altLang="ja-JP" sz="2000" dirty="0" smtClean="0">
                <a:solidFill>
                  <a:srgbClr val="FF0000"/>
                </a:solidFill>
              </a:rPr>
              <a:t>]</a:t>
            </a:r>
            <a:r>
              <a:rPr kumimoji="1" lang="ja-JP" altLang="en-US" sz="2000" baseline="30000" dirty="0" smtClean="0">
                <a:solidFill>
                  <a:srgbClr val="FF0000"/>
                </a:solidFill>
              </a:rPr>
              <a:t>－</a:t>
            </a:r>
            <a:r>
              <a:rPr kumimoji="1" lang="en-US" altLang="ja-JP" sz="2000" dirty="0" smtClean="0"/>
              <a:t> accommodating </a:t>
            </a:r>
          </a:p>
          <a:p>
            <a:pPr>
              <a:lnSpc>
                <a:spcPct val="150000"/>
              </a:lnSpc>
            </a:pPr>
            <a:r>
              <a:rPr lang="en-US" altLang="ja-JP" sz="2000" dirty="0"/>
              <a:t>	</a:t>
            </a:r>
            <a:r>
              <a:rPr lang="en-US" altLang="ja-JP" sz="2000" dirty="0" smtClean="0"/>
              <a:t>		</a:t>
            </a:r>
            <a:r>
              <a:rPr kumimoji="1" lang="en-US" altLang="ja-JP" sz="2000" dirty="0" smtClean="0">
                <a:solidFill>
                  <a:srgbClr val="FF0000"/>
                </a:solidFill>
              </a:rPr>
              <a:t>photochemical redox active</a:t>
            </a:r>
            <a:r>
              <a:rPr kumimoji="1" lang="en-US" altLang="ja-JP" sz="2000" dirty="0" smtClean="0"/>
              <a:t> </a:t>
            </a:r>
            <a:r>
              <a:rPr lang="en-US" altLang="ja-JP" sz="2000" dirty="0" smtClean="0"/>
              <a:t>BPY</a:t>
            </a:r>
            <a:r>
              <a:rPr lang="en-US" altLang="ja-JP" sz="2000" baseline="30000" dirty="0" smtClean="0"/>
              <a:t>2+</a:t>
            </a:r>
            <a:r>
              <a:rPr lang="en-US" altLang="ja-JP" sz="2000" dirty="0" smtClean="0"/>
              <a:t> / MV</a:t>
            </a:r>
            <a:r>
              <a:rPr lang="en-US" altLang="ja-JP" sz="2000" baseline="30000" dirty="0" smtClean="0"/>
              <a:t>2+</a:t>
            </a:r>
            <a:endParaRPr kumimoji="1" lang="en-US" altLang="ja-JP" sz="2000" baseline="30000" dirty="0"/>
          </a:p>
          <a:p>
            <a:pPr>
              <a:lnSpc>
                <a:spcPct val="150000"/>
              </a:lnSpc>
            </a:pPr>
            <a:r>
              <a:rPr lang="en-US" altLang="ja-JP" sz="2000" dirty="0" smtClean="0">
                <a:solidFill>
                  <a:srgbClr val="0070C0"/>
                </a:solidFill>
              </a:rPr>
              <a:t>Electronic Structure</a:t>
            </a:r>
            <a:r>
              <a:rPr lang="en-US" altLang="ja-JP" sz="2000" dirty="0" smtClean="0"/>
              <a:t>	Isotropic</a:t>
            </a:r>
          </a:p>
          <a:p>
            <a:pPr>
              <a:lnSpc>
                <a:spcPct val="150000"/>
              </a:lnSpc>
            </a:pPr>
            <a:r>
              <a:rPr lang="en-US" altLang="ja-JP" sz="2000" dirty="0"/>
              <a:t>	</a:t>
            </a:r>
            <a:r>
              <a:rPr lang="en-US" altLang="ja-JP" sz="2000" dirty="0" smtClean="0"/>
              <a:t>	Strongly correlated (</a:t>
            </a:r>
            <a:r>
              <a:rPr lang="en-US" altLang="ja-JP" sz="2000" dirty="0" smtClean="0">
                <a:solidFill>
                  <a:srgbClr val="FF0000"/>
                </a:solidFill>
              </a:rPr>
              <a:t>Narrow bands</a:t>
            </a:r>
            <a:r>
              <a:rPr lang="en-US" altLang="ja-JP" sz="2000" dirty="0" smtClean="0"/>
              <a:t> around </a:t>
            </a:r>
            <a:r>
              <a:rPr lang="en-US" altLang="ja-JP" sz="2000" i="1" dirty="0" smtClean="0"/>
              <a:t>E</a:t>
            </a:r>
            <a:r>
              <a:rPr lang="en-US" altLang="ja-JP" sz="2000" baseline="-25000" dirty="0" smtClean="0"/>
              <a:t>F</a:t>
            </a:r>
            <a:r>
              <a:rPr lang="en-US" altLang="ja-JP" sz="2000" dirty="0" smtClean="0"/>
              <a:t>)</a:t>
            </a:r>
          </a:p>
          <a:p>
            <a:pPr>
              <a:lnSpc>
                <a:spcPct val="150000"/>
              </a:lnSpc>
            </a:pPr>
            <a:r>
              <a:rPr lang="en-US" altLang="ja-JP" sz="2000" dirty="0"/>
              <a:t>		</a:t>
            </a:r>
            <a:r>
              <a:rPr lang="en-US" altLang="ja-JP" sz="2000" dirty="0" smtClean="0"/>
              <a:t>strong </a:t>
            </a:r>
            <a:r>
              <a:rPr lang="en-US" altLang="ja-JP" sz="2000" dirty="0" smtClean="0">
                <a:solidFill>
                  <a:srgbClr val="FF0000"/>
                </a:solidFill>
              </a:rPr>
              <a:t>Ni(</a:t>
            </a:r>
            <a:r>
              <a:rPr lang="en-US" altLang="ja-JP" sz="2000" dirty="0" err="1" smtClean="0">
                <a:solidFill>
                  <a:srgbClr val="FF0000"/>
                </a:solidFill>
              </a:rPr>
              <a:t>dmit</a:t>
            </a:r>
            <a:r>
              <a:rPr lang="en-US" altLang="ja-JP" sz="2000" dirty="0" smtClean="0">
                <a:solidFill>
                  <a:srgbClr val="FF0000"/>
                </a:solidFill>
              </a:rPr>
              <a:t>)</a:t>
            </a:r>
            <a:r>
              <a:rPr lang="en-US" altLang="ja-JP" sz="2000" baseline="-25000" dirty="0" smtClean="0">
                <a:solidFill>
                  <a:srgbClr val="FF0000"/>
                </a:solidFill>
              </a:rPr>
              <a:t>2</a:t>
            </a:r>
            <a:r>
              <a:rPr lang="en-US" altLang="ja-JP" sz="2000" dirty="0" smtClean="0">
                <a:solidFill>
                  <a:srgbClr val="FF0000"/>
                </a:solidFill>
              </a:rPr>
              <a:t>―cation interaction</a:t>
            </a:r>
          </a:p>
          <a:p>
            <a:pPr>
              <a:lnSpc>
                <a:spcPct val="150000"/>
              </a:lnSpc>
            </a:pPr>
            <a:endParaRPr lang="en-US" altLang="ja-JP" sz="2000" dirty="0" smtClean="0"/>
          </a:p>
          <a:p>
            <a:pPr>
              <a:lnSpc>
                <a:spcPct val="150000"/>
              </a:lnSpc>
            </a:pPr>
            <a:r>
              <a:rPr kumimoji="1" lang="en-US" altLang="ja-JP" sz="2000" dirty="0" smtClean="0">
                <a:solidFill>
                  <a:srgbClr val="0070C0"/>
                </a:solidFill>
              </a:rPr>
              <a:t>Electronic Properties</a:t>
            </a:r>
          </a:p>
          <a:p>
            <a:pPr>
              <a:lnSpc>
                <a:spcPct val="150000"/>
              </a:lnSpc>
            </a:pPr>
            <a:r>
              <a:rPr lang="ja-JP" altLang="en-US" sz="2000" dirty="0"/>
              <a:t>　</a:t>
            </a:r>
            <a:r>
              <a:rPr lang="ja-JP" altLang="en-US" sz="2000" dirty="0" smtClean="0"/>
              <a:t>　</a:t>
            </a:r>
            <a:r>
              <a:rPr kumimoji="1" lang="en-US" altLang="ja-JP" sz="2000" dirty="0" smtClean="0">
                <a:solidFill>
                  <a:srgbClr val="C00000"/>
                </a:solidFill>
              </a:rPr>
              <a:t>Dark</a:t>
            </a:r>
            <a:r>
              <a:rPr kumimoji="1" lang="en-US" altLang="ja-JP" sz="2000" dirty="0" smtClean="0"/>
              <a:t>	</a:t>
            </a:r>
            <a:r>
              <a:rPr kumimoji="1" lang="ja-JP" altLang="en-US" sz="2000" dirty="0" smtClean="0"/>
              <a:t>　　</a:t>
            </a:r>
            <a:r>
              <a:rPr kumimoji="1" lang="en-US" altLang="ja-JP" sz="2000" dirty="0" smtClean="0"/>
              <a:t>	</a:t>
            </a:r>
            <a:r>
              <a:rPr kumimoji="1" lang="en-US" altLang="ja-JP" sz="2000" dirty="0" smtClean="0">
                <a:solidFill>
                  <a:srgbClr val="FF0000"/>
                </a:solidFill>
              </a:rPr>
              <a:t>semiconducting</a:t>
            </a:r>
            <a:r>
              <a:rPr lang="ja-JP" altLang="en-US" sz="2000" dirty="0" smtClean="0"/>
              <a:t> </a:t>
            </a:r>
            <a:r>
              <a:rPr lang="en-US" altLang="ja-JP" sz="2000" dirty="0" smtClean="0"/>
              <a:t>&amp; </a:t>
            </a:r>
            <a:r>
              <a:rPr kumimoji="1" lang="en-US" altLang="ja-JP" sz="2000" dirty="0" smtClean="0">
                <a:solidFill>
                  <a:srgbClr val="FF0000"/>
                </a:solidFill>
              </a:rPr>
              <a:t>diamagnetic</a:t>
            </a:r>
          </a:p>
          <a:p>
            <a:pPr>
              <a:lnSpc>
                <a:spcPct val="150000"/>
              </a:lnSpc>
            </a:pPr>
            <a:endParaRPr lang="en-US" altLang="ja-JP" sz="2000" dirty="0"/>
          </a:p>
          <a:p>
            <a:pPr>
              <a:lnSpc>
                <a:spcPct val="150000"/>
              </a:lnSpc>
            </a:pPr>
            <a:r>
              <a:rPr kumimoji="1" lang="ja-JP" altLang="en-US" sz="2000" dirty="0" smtClean="0"/>
              <a:t>　　</a:t>
            </a:r>
            <a:r>
              <a:rPr kumimoji="1" lang="en-US" altLang="ja-JP" sz="2000" dirty="0" smtClean="0">
                <a:solidFill>
                  <a:srgbClr val="C00000"/>
                </a:solidFill>
              </a:rPr>
              <a:t>UV irradiated</a:t>
            </a:r>
            <a:r>
              <a:rPr lang="ja-JP" altLang="en-US" sz="2000" dirty="0" smtClean="0"/>
              <a:t>　</a:t>
            </a:r>
            <a:r>
              <a:rPr lang="en-US" altLang="ja-JP" sz="2000" dirty="0" smtClean="0">
                <a:solidFill>
                  <a:srgbClr val="FF0000"/>
                </a:solidFill>
              </a:rPr>
              <a:t>Unpaired electrons on both of </a:t>
            </a:r>
            <a:r>
              <a:rPr lang="en-US" altLang="ja-JP" sz="2000" dirty="0" err="1" smtClean="0"/>
              <a:t>cation</a:t>
            </a:r>
            <a:r>
              <a:rPr lang="en-US" altLang="ja-JP" sz="2000" dirty="0" smtClean="0"/>
              <a:t> &amp; Ni(</a:t>
            </a:r>
            <a:r>
              <a:rPr lang="en-US" altLang="ja-JP" sz="2000" dirty="0" err="1" smtClean="0"/>
              <a:t>dmit</a:t>
            </a:r>
            <a:r>
              <a:rPr lang="en-US" altLang="ja-JP" sz="2000" dirty="0" smtClean="0"/>
              <a:t>)</a:t>
            </a:r>
            <a:r>
              <a:rPr lang="en-US" altLang="ja-JP" sz="2000" baseline="-25000" dirty="0" smtClean="0"/>
              <a:t>2</a:t>
            </a:r>
            <a:r>
              <a:rPr lang="ja-JP" altLang="en-US" sz="2000" dirty="0" smtClean="0">
                <a:solidFill>
                  <a:srgbClr val="FF0000"/>
                </a:solidFill>
              </a:rPr>
              <a:t> </a:t>
            </a:r>
            <a:endParaRPr lang="en-US" altLang="ja-JP" sz="2000" dirty="0" smtClean="0">
              <a:solidFill>
                <a:srgbClr val="FF0000"/>
              </a:solidFill>
            </a:endParaRPr>
          </a:p>
          <a:p>
            <a:pPr>
              <a:lnSpc>
                <a:spcPct val="150000"/>
              </a:lnSpc>
            </a:pPr>
            <a:r>
              <a:rPr lang="en-US" altLang="ja-JP" sz="2000" dirty="0">
                <a:solidFill>
                  <a:srgbClr val="FF0000"/>
                </a:solidFill>
              </a:rPr>
              <a:t>	</a:t>
            </a:r>
            <a:r>
              <a:rPr lang="en-US" altLang="ja-JP" sz="2000" dirty="0" smtClean="0">
                <a:solidFill>
                  <a:srgbClr val="FF0000"/>
                </a:solidFill>
              </a:rPr>
              <a:t>			</a:t>
            </a:r>
            <a:r>
              <a:rPr lang="ja-JP" altLang="en-US" sz="2000" dirty="0" smtClean="0"/>
              <a:t>（</a:t>
            </a:r>
            <a:r>
              <a:rPr lang="en-US" altLang="ja-JP" sz="2000" dirty="0" err="1" smtClean="0"/>
              <a:t>cation</a:t>
            </a:r>
            <a:r>
              <a:rPr lang="en-US" altLang="ja-JP" sz="2000" dirty="0" smtClean="0"/>
              <a:t> </a:t>
            </a:r>
            <a:r>
              <a:rPr lang="en-US" altLang="ja-JP" sz="2000" dirty="0">
                <a:latin typeface="Symbol" pitchFamily="18" charset="2"/>
              </a:rPr>
              <a:t>»</a:t>
            </a:r>
            <a:r>
              <a:rPr lang="en-US" altLang="ja-JP" sz="2000" dirty="0" smtClean="0"/>
              <a:t> </a:t>
            </a:r>
            <a:r>
              <a:rPr lang="en-US" altLang="ja-JP" sz="2000" dirty="0" smtClean="0">
                <a:solidFill>
                  <a:srgbClr val="FF0000"/>
                </a:solidFill>
              </a:rPr>
              <a:t>Loc. Spins</a:t>
            </a:r>
            <a:r>
              <a:rPr lang="en-US" altLang="ja-JP" sz="2000" dirty="0" smtClean="0"/>
              <a:t>, Ni(</a:t>
            </a:r>
            <a:r>
              <a:rPr lang="en-US" altLang="ja-JP" sz="2000" dirty="0" err="1" smtClean="0"/>
              <a:t>dmit</a:t>
            </a:r>
            <a:r>
              <a:rPr lang="en-US" altLang="ja-JP" sz="2000" dirty="0" smtClean="0"/>
              <a:t>)</a:t>
            </a:r>
            <a:r>
              <a:rPr lang="en-US" altLang="ja-JP" sz="2000" baseline="-25000" dirty="0" smtClean="0"/>
              <a:t>2</a:t>
            </a:r>
            <a:r>
              <a:rPr lang="ja-JP" altLang="en-US" sz="2000" dirty="0" smtClean="0"/>
              <a:t> </a:t>
            </a:r>
            <a:r>
              <a:rPr lang="en-US" altLang="ja-JP" sz="2000" dirty="0">
                <a:latin typeface="Symbol" pitchFamily="18" charset="2"/>
              </a:rPr>
              <a:t>»</a:t>
            </a:r>
            <a:r>
              <a:rPr lang="en-US" altLang="ja-JP" sz="2000" dirty="0" smtClean="0"/>
              <a:t> </a:t>
            </a:r>
            <a:r>
              <a:rPr lang="en-US" altLang="ja-JP" sz="2000" dirty="0" smtClean="0">
                <a:solidFill>
                  <a:srgbClr val="FF0000"/>
                </a:solidFill>
              </a:rPr>
              <a:t>Carriers</a:t>
            </a:r>
            <a:r>
              <a:rPr lang="ja-JP" altLang="en-US" sz="2000" dirty="0" smtClean="0"/>
              <a:t>）</a:t>
            </a:r>
            <a:endParaRPr lang="en-US" altLang="ja-JP" sz="2000" dirty="0" smtClean="0"/>
          </a:p>
          <a:p>
            <a:pPr>
              <a:lnSpc>
                <a:spcPct val="150000"/>
              </a:lnSpc>
            </a:pPr>
            <a:r>
              <a:rPr lang="en-US" altLang="ja-JP" sz="2000" dirty="0"/>
              <a:t>	</a:t>
            </a:r>
            <a:r>
              <a:rPr lang="en-US" altLang="ja-JP" sz="2000" dirty="0" smtClean="0"/>
              <a:t>				            cf.  Kondo effect (MV salt)</a:t>
            </a:r>
          </a:p>
        </p:txBody>
      </p:sp>
    </p:spTree>
    <p:extLst>
      <p:ext uri="{BB962C8B-B14F-4D97-AF65-F5344CB8AC3E}">
        <p14:creationId xmlns:p14="http://schemas.microsoft.com/office/powerpoint/2010/main" xmlns="" val="187619646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500063" y="428625"/>
            <a:ext cx="8186737" cy="1143000"/>
          </a:xfrm>
        </p:spPr>
        <p:txBody>
          <a:bodyPr/>
          <a:lstStyle/>
          <a:p>
            <a:r>
              <a:rPr lang="en-US" sz="3600" dirty="0"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228600" y="1714500"/>
            <a:ext cx="8763000" cy="4381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normAutofit/>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1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18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dirty="0" smtClean="0">
                <a:effectLst>
                  <a:outerShdw blurRad="38100" dist="38100" dir="2700000" algn="tl">
                    <a:srgbClr val="000000">
                      <a:alpha val="43137"/>
                    </a:srgbClr>
                  </a:outerShdw>
                </a:effectLst>
                <a:latin typeface="Georgia" pitchFamily="18" charset="0"/>
              </a:rPr>
              <a:t/>
            </a:r>
            <a:br>
              <a:rPr lang="en-US" dirty="0" smtClean="0">
                <a:effectLst>
                  <a:outerShdw blurRad="38100" dist="38100" dir="2700000" algn="tl">
                    <a:srgbClr val="000000">
                      <a:alpha val="43137"/>
                    </a:srgbClr>
                  </a:outerShdw>
                </a:effectLst>
                <a:latin typeface="Georgia" pitchFamily="18" charset="0"/>
              </a:rPr>
            </a:br>
            <a:r>
              <a:rPr lang="en-US" sz="2800" dirty="0" smtClean="0">
                <a:effectLst>
                  <a:outerShdw blurRad="38100" dist="38100" dir="2700000" algn="tl">
                    <a:srgbClr val="000000">
                      <a:alpha val="43137"/>
                    </a:srgbClr>
                  </a:outerShdw>
                </a:effectLst>
                <a:latin typeface="Georgia" pitchFamily="18" charset="0"/>
                <a:hlinkClick r:id="rId2"/>
              </a:rPr>
              <a:t>http</a:t>
            </a:r>
            <a:r>
              <a:rPr lang="en-US" sz="2800" dirty="0">
                <a:effectLst>
                  <a:outerShdw blurRad="38100" dist="38100" dir="2700000" algn="tl">
                    <a:srgbClr val="000000">
                      <a:alpha val="43137"/>
                    </a:srgbClr>
                  </a:outerShdw>
                </a:effectLst>
                <a:latin typeface="Georgia" pitchFamily="18" charset="0"/>
                <a:hlinkClick r:id="rId2"/>
              </a:rPr>
              <a:t>://materialsscience.conferenceseries.com</a:t>
            </a:r>
            <a:r>
              <a:rPr lang="en-US" sz="2800" dirty="0" smtClean="0">
                <a:effectLst>
                  <a:outerShdw blurRad="38100" dist="38100" dir="2700000" algn="tl">
                    <a:srgbClr val="000000">
                      <a:alpha val="43137"/>
                    </a:srgbClr>
                  </a:outerShdw>
                </a:effectLst>
                <a:latin typeface="Georgia" pitchFamily="18" charset="0"/>
                <a:hlinkClick r:id="rId2"/>
              </a:rPr>
              <a:t>/</a:t>
            </a:r>
            <a:endParaRPr lang="en-US" sz="2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1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Contact </a:t>
            </a:r>
            <a:r>
              <a:rPr lang="en-US" sz="1800" dirty="0">
                <a:effectLst>
                  <a:outerShdw blurRad="38100" dist="38100" dir="2700000" algn="tl">
                    <a:srgbClr val="000000">
                      <a:alpha val="43137"/>
                    </a:srgbClr>
                  </a:outerShdw>
                </a:effectLst>
                <a:latin typeface="Georgia" pitchFamily="18" charset="0"/>
              </a:rPr>
              <a:t>us at</a:t>
            </a:r>
          </a:p>
          <a:p>
            <a:pPr algn="ctr">
              <a:buFont typeface="Arial" charset="0"/>
              <a:buNone/>
              <a:defRPr/>
            </a:pPr>
            <a:r>
              <a:rPr lang="en-US" sz="2800" dirty="0">
                <a:effectLst>
                  <a:outerShdw blurRad="38100" dist="38100" dir="2700000" algn="tl">
                    <a:srgbClr val="000000">
                      <a:alpha val="43137"/>
                    </a:srgbClr>
                  </a:outerShdw>
                </a:effectLst>
                <a:latin typeface="Georgia" pitchFamily="18" charset="0"/>
                <a:hlinkClick r:id="rId3"/>
              </a:rPr>
              <a:t>materialsscience.conference@omicsgroup.us</a:t>
            </a:r>
            <a:endParaRPr lang="en-US" sz="28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800" dirty="0">
                <a:effectLst>
                  <a:outerShdw blurRad="38100" dist="38100" dir="2700000" algn="tl">
                    <a:srgbClr val="000000">
                      <a:alpha val="43137"/>
                    </a:srgbClr>
                  </a:outerShdw>
                </a:effectLst>
                <a:latin typeface="Georgia" pitchFamily="18" charset="0"/>
                <a:hlinkClick r:id="rId4"/>
              </a:rPr>
              <a:t>materialsscience@omicsgroup.com</a:t>
            </a:r>
            <a:endParaRPr lang="en-US" sz="2800" dirty="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dirty="0" smtClean="0">
              <a:effectLst>
                <a:outerShdw blurRad="38100" dist="38100" dir="2700000" algn="tl">
                  <a:srgbClr val="000000">
                    <a:alpha val="43137"/>
                  </a:srgbClr>
                </a:outerShdw>
              </a:effectLst>
            </a:endParaRPr>
          </a:p>
          <a:p>
            <a:pPr algn="just">
              <a:buFont typeface="Arial" charset="0"/>
              <a:buNone/>
              <a:defRPr/>
            </a:pPr>
            <a:endParaRPr lang="en-US" dirty="0">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8028</TotalTime>
  <Words>2434</Words>
  <Application>Microsoft Office PowerPoint</Application>
  <PresentationFormat>On-screen Show (4:3)</PresentationFormat>
  <Paragraphs>748</Paragraphs>
  <Slides>51</Slides>
  <Notes>13</Notes>
  <HiddenSlides>23</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51</vt:i4>
      </vt:variant>
    </vt:vector>
  </HeadingPairs>
  <TitlesOfParts>
    <vt:vector size="53" baseType="lpstr">
      <vt:lpstr>Office ​​テーマ</vt:lpstr>
      <vt:lpstr>CS ChemDraw Drawing</vt:lpstr>
      <vt:lpstr>About OMICS Group</vt:lpstr>
      <vt:lpstr>About OMICS Group Conferences</vt:lpstr>
      <vt:lpstr>Giant Photoconductivity in Organic Materials by UV Irradiation</vt:lpstr>
      <vt:lpstr>Slide 4</vt:lpstr>
      <vt:lpstr>Purpose</vt:lpstr>
      <vt:lpstr>Our strategy</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A-A CT-based PC</vt:lpstr>
      <vt:lpstr>Crystal Structure</vt:lpstr>
      <vt:lpstr>Band Structure &amp; Conductivity </vt:lpstr>
      <vt:lpstr>XPS &amp; UV-Vis-NIR Spectra</vt:lpstr>
      <vt:lpstr>New contribution in PC</vt:lpstr>
      <vt:lpstr>Summary;  A-A CT</vt:lpstr>
      <vt:lpstr>Slide 27</vt:lpstr>
      <vt:lpstr>Photomagnetic conductors</vt:lpstr>
      <vt:lpstr>Slide 29</vt:lpstr>
      <vt:lpstr>Slide 30</vt:lpstr>
      <vt:lpstr>Case 1; D-A CT (3)</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Owner</dc:creator>
  <cp:lastModifiedBy>swetha-g</cp:lastModifiedBy>
  <cp:revision>217</cp:revision>
  <cp:lastPrinted>2014-09-17T03:40:36Z</cp:lastPrinted>
  <dcterms:created xsi:type="dcterms:W3CDTF">2014-06-09T05:12:59Z</dcterms:created>
  <dcterms:modified xsi:type="dcterms:W3CDTF">2014-11-17T16:07:33Z</dcterms:modified>
</cp:coreProperties>
</file>