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71" r:id="rId2"/>
    <p:sldId id="373" r:id="rId3"/>
    <p:sldId id="374" r:id="rId4"/>
    <p:sldId id="399" r:id="rId5"/>
    <p:sldId id="379" r:id="rId6"/>
    <p:sldId id="401" r:id="rId7"/>
    <p:sldId id="400" r:id="rId8"/>
    <p:sldId id="392" r:id="rId9"/>
    <p:sldId id="397" r:id="rId10"/>
    <p:sldId id="381" r:id="rId11"/>
    <p:sldId id="387" r:id="rId12"/>
    <p:sldId id="389" r:id="rId13"/>
    <p:sldId id="372" r:id="rId14"/>
  </p:sldIdLst>
  <p:sldSz cx="9144000" cy="5143500" type="screen16x9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9061"/>
    <a:srgbClr val="174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20" autoAdjust="0"/>
    <p:restoredTop sz="90272" autoAdjust="0"/>
  </p:normalViewPr>
  <p:slideViewPr>
    <p:cSldViewPr>
      <p:cViewPr varScale="1">
        <p:scale>
          <a:sx n="99" d="100"/>
          <a:sy n="99" d="100"/>
        </p:scale>
        <p:origin x="90" y="75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-11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198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4" y="9371014"/>
            <a:ext cx="2919412" cy="495300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6B95007F-A929-4023-B478-3D8EEE7CE1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459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4" y="1"/>
            <a:ext cx="2919412" cy="495300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fld id="{C4174B79-8D71-4B5C-BB19-6833F7DDC5A3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72" tIns="43786" rIns="87572" bIns="437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1" y="4748213"/>
            <a:ext cx="5389563" cy="3884611"/>
          </a:xfrm>
          <a:prstGeom prst="rect">
            <a:avLst/>
          </a:prstGeom>
        </p:spPr>
        <p:txBody>
          <a:bodyPr vert="horz" lIns="87572" tIns="43786" rIns="87572" bIns="437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5300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4" y="9371014"/>
            <a:ext cx="2919412" cy="495300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BDD21079-D3B7-4F36-81AD-EE9FD56FB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326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7988" y="1233488"/>
            <a:ext cx="591978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41C45B87-C28C-D349-BF37-0F56502DD449}" type="slidenum">
              <a:rPr lang="en-US" sz="1200"/>
              <a:pPr/>
              <a:t>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59632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"/>
            <a:ext cx="9144000" cy="5138057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5562600" y="4743450"/>
            <a:ext cx="2971800" cy="285750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Document Title  I  Rabdan Academy  I Date</a:t>
            </a:r>
          </a:p>
          <a:p>
            <a:pPr lvl="0"/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71450"/>
            <a:ext cx="7772400" cy="400050"/>
          </a:xfrm>
        </p:spPr>
        <p:txBody>
          <a:bodyPr>
            <a:normAutofit/>
          </a:bodyPr>
          <a:lstStyle>
            <a:lvl1pPr marL="0" indent="0" algn="r">
              <a:buNone/>
              <a:defRPr sz="22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Main Headline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685800" y="742950"/>
            <a:ext cx="7772400" cy="342900"/>
          </a:xfrm>
        </p:spPr>
        <p:txBody>
          <a:bodyPr/>
          <a:lstStyle>
            <a:lvl1pPr>
              <a:defRPr sz="22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sz="1800" baseline="0">
                <a:solidFill>
                  <a:schemeClr val="tx2"/>
                </a:solidFill>
                <a:latin typeface="Arial" panose="020B0604020202020204" pitchFamily="34" charset="0"/>
              </a:defRPr>
            </a:lvl2pPr>
          </a:lstStyle>
          <a:p>
            <a:pPr lvl="0"/>
            <a:r>
              <a:rPr lang="en-US" dirty="0" smtClean="0"/>
              <a:t>Main Headline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0" y="1828800"/>
            <a:ext cx="7772400" cy="26289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Dummy Body Copy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85800" y="1200150"/>
            <a:ext cx="7772400" cy="342900"/>
          </a:xfrm>
        </p:spPr>
        <p:txBody>
          <a:bodyPr>
            <a:normAutofit/>
          </a:bodyPr>
          <a:lstStyle>
            <a:lvl1pPr>
              <a:defRPr sz="18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59861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74188-B625-4508-87FE-E5F75DE62154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46659-159F-4266-AF78-B251C390F0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7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2FB82-3AC8-E843-A49A-E0FB904D1E9F}" type="datetimeFigureOut">
              <a:rPr lang="en-US"/>
              <a:pPr>
                <a:defRPr/>
              </a:pPr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C3AA-4FD1-DB4B-85F6-409AFE3FC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1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94216-6D93-44C4-B759-D2D786D5E2F0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9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EB6D4-6961-48B9-8194-FE49A40243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9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Picture 2" descr="vip ppt cover.jpg"/>
          <p:cNvSpPr>
            <a:spLocks noChangeAspect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800"/>
          </a:p>
        </p:txBody>
      </p:sp>
      <p:pic>
        <p:nvPicPr>
          <p:cNvPr id="14338" name="Picture 1" descr="vip ppt co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7" b="11610"/>
          <a:stretch>
            <a:fillRect/>
          </a:stretch>
        </p:blipFill>
        <p:spPr bwMode="auto">
          <a:xfrm>
            <a:off x="-28575" y="0"/>
            <a:ext cx="9172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28575" y="838201"/>
            <a:ext cx="9172575" cy="9493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13316" name="Picture 2" descr="RALogoH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1042988"/>
            <a:ext cx="24066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16"/>
          <p:cNvSpPr txBox="1">
            <a:spLocks noChangeArrowheads="1"/>
          </p:cNvSpPr>
          <p:nvPr/>
        </p:nvSpPr>
        <p:spPr bwMode="auto">
          <a:xfrm>
            <a:off x="3081339" y="-500063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endParaRPr lang="en-US" sz="1800"/>
          </a:p>
        </p:txBody>
      </p:sp>
      <p:pic>
        <p:nvPicPr>
          <p:cNvPr id="14342" name="Picture 18" descr="white arrow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3"/>
          <a:stretch>
            <a:fillRect/>
          </a:stretch>
        </p:blipFill>
        <p:spPr bwMode="auto">
          <a:xfrm>
            <a:off x="163515" y="1"/>
            <a:ext cx="90963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Box 9"/>
          <p:cNvSpPr txBox="1">
            <a:spLocks noChangeArrowheads="1"/>
          </p:cNvSpPr>
          <p:nvPr/>
        </p:nvSpPr>
        <p:spPr bwMode="auto">
          <a:xfrm>
            <a:off x="6872289" y="4716464"/>
            <a:ext cx="1722844" cy="22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rtl="1"/>
            <a:r>
              <a:rPr lang="en-US" sz="1300" baseline="30000">
                <a:solidFill>
                  <a:srgbClr val="1A4784"/>
                </a:solidFill>
                <a:latin typeface="Arial" charset="0"/>
                <a:cs typeface="Arial" charset="0"/>
              </a:rPr>
              <a:t>Towards a more resilient nation </a:t>
            </a:r>
            <a:endParaRPr lang="ar-SA" sz="1300" baseline="30000">
              <a:solidFill>
                <a:srgbClr val="1A4784"/>
              </a:solidFill>
              <a:latin typeface="Arial" charset="0"/>
              <a:cs typeface="Arial" charset="0"/>
            </a:endParaRPr>
          </a:p>
        </p:txBody>
      </p:sp>
      <p:pic>
        <p:nvPicPr>
          <p:cNvPr id="14344" name="Picture 20" descr="arrow ful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727" y="4664075"/>
            <a:ext cx="2508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09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5"/>
          <a:stretch/>
        </p:blipFill>
        <p:spPr>
          <a:xfrm>
            <a:off x="0" y="-27215"/>
            <a:ext cx="9144000" cy="5170715"/>
          </a:xfrm>
          <a:prstGeom prst="rect">
            <a:avLst/>
          </a:prstGeom>
        </p:spPr>
      </p:pic>
      <p:pic>
        <p:nvPicPr>
          <p:cNvPr id="1026" name="Picture 2" descr="http://www.sabrepainting.com/sitebuildercontent/sitebuilderpictures/irisbigsur-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49" y="245313"/>
            <a:ext cx="3256664" cy="2229326"/>
          </a:xfrm>
          <a:prstGeom prst="rect">
            <a:avLst/>
          </a:prstGeom>
          <a:noFill/>
          <a:ln w="28575">
            <a:solidFill>
              <a:srgbClr val="A2906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200150"/>
            <a:ext cx="1385814" cy="1327218"/>
          </a:xfrm>
          <a:prstGeom prst="rect">
            <a:avLst/>
          </a:prstGeom>
        </p:spPr>
      </p:pic>
      <p:pic>
        <p:nvPicPr>
          <p:cNvPr id="5" name="Picture 2" descr="http://www.warner-bean.com/wp-content/uploads/Checklist-web-l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1" y="251664"/>
            <a:ext cx="3282118" cy="2222976"/>
          </a:xfrm>
          <a:prstGeom prst="rect">
            <a:avLst/>
          </a:prstGeom>
          <a:noFill/>
          <a:ln w="28575">
            <a:solidFill>
              <a:srgbClr val="A2906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15150" y="2671045"/>
            <a:ext cx="835337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Competing Pressures Paradigm (CPP): </a:t>
            </a: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Conceptual Model for Improving Emergency &amp; Business Continuity Plans</a:t>
            </a:r>
          </a:p>
          <a:p>
            <a:pPr algn="ctr"/>
            <a:endParaRPr lang="en-US" sz="28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Tony McAleavy PhD</a:t>
            </a:r>
            <a:endParaRPr 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i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Natural Hazards &amp; Disaster Management, July 26</a:t>
            </a:r>
            <a:r>
              <a:rPr lang="en-US" b="1" i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-27</a:t>
            </a:r>
            <a:r>
              <a:rPr lang="en-US" b="1" i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2018, Melbourne, Australia</a:t>
            </a: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1" y="1049521"/>
            <a:ext cx="3000472" cy="3760834"/>
          </a:xfrm>
          <a:prstGeom prst="rect">
            <a:avLst/>
          </a:prstGeom>
          <a:ln w="28575">
            <a:solidFill>
              <a:srgbClr val="174784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Scope of the Presentation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3400" y="818854"/>
            <a:ext cx="5029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of the Lecture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Plan?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Plan?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&amp; Audit Processes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Competing Pressures Paradigm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Art of Emergency Planning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Practical Tips for Emergency Planning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a Nice Picture…</a:t>
            </a:r>
            <a:endParaRPr lang="en-GB" sz="2200" kern="0" dirty="0" smtClean="0">
              <a:solidFill>
                <a:srgbClr val="1F3359"/>
              </a:solidFill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0769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www.securitymedia.ae/DataFolder/2014/4732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88" y="972663"/>
            <a:ext cx="3537690" cy="3580287"/>
          </a:xfrm>
          <a:prstGeom prst="rect">
            <a:avLst/>
          </a:prstGeom>
          <a:noFill/>
          <a:ln w="28575">
            <a:solidFill>
              <a:srgbClr val="17478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Why Plan?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18159" y="818854"/>
            <a:ext cx="565404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Question: </a:t>
            </a:r>
            <a:r>
              <a:rPr lang="en-GB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Plan?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Reasons for planning include: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Legal or procedural compliance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nsure response efficiencies &amp; effectiveness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Identifying needs, tasks, priorities &amp; coordination issues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Aid risk identification, assessment &amp; management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Simplify complex operations</a:t>
            </a: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(Adapted from Alexander 2016)</a:t>
            </a:r>
            <a:endParaRPr lang="en-GB" sz="2200" i="1" kern="0" dirty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78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What is a Plan?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18159" y="818854"/>
            <a:ext cx="641604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Question: </a:t>
            </a:r>
            <a:r>
              <a:rPr lang="en-GB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Plan?</a:t>
            </a:r>
          </a:p>
          <a:p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is </a:t>
            </a:r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document that: </a:t>
            </a:r>
          </a:p>
          <a:p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Assigns </a:t>
            </a:r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 to </a:t>
            </a: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</a:p>
          <a:p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Defines relationships &amp; authority</a:t>
            </a:r>
            <a:endParaRPr lang="en-US" sz="220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Identifies personnel, equipment, facilities, supplies &amp; other resources</a:t>
            </a:r>
          </a:p>
          <a:p>
            <a:r>
              <a:rPr lang="en-US" sz="22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Protects vulnerable </a:t>
            </a: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persons</a:t>
            </a:r>
          </a:p>
          <a:p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Reconciles jurisdictional issues (CPG 2010) </a:t>
            </a:r>
            <a:endParaRPr lang="en-US" sz="220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70" y="993775"/>
            <a:ext cx="2970865" cy="2111375"/>
          </a:xfrm>
          <a:prstGeom prst="rect">
            <a:avLst/>
          </a:prstGeom>
          <a:ln w="28575">
            <a:solidFill>
              <a:srgbClr val="174784"/>
            </a:solidFill>
          </a:ln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518159" y="3562350"/>
            <a:ext cx="854983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346075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2200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Question: </a:t>
            </a:r>
            <a:r>
              <a:rPr lang="en-GB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purpose of an Emergency Plan?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i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“To inform, instruct &amp; direct participants about what procedures &amp; emergency resources to use” </a:t>
            </a:r>
          </a:p>
          <a:p>
            <a:pPr indent="346075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(Alexander 2002)</a:t>
            </a:r>
            <a:endParaRPr lang="en-GB" sz="2200" i="1" kern="0" dirty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53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36"/>
          <p:cNvSpPr>
            <a:spLocks noChangeArrowheads="1"/>
          </p:cNvSpPr>
          <p:nvPr/>
        </p:nvSpPr>
        <p:spPr bwMode="auto">
          <a:xfrm>
            <a:off x="2468926" y="1359690"/>
            <a:ext cx="3858054" cy="3218657"/>
          </a:xfrm>
          <a:prstGeom prst="ellipse">
            <a:avLst/>
          </a:prstGeom>
          <a:solidFill>
            <a:srgbClr val="A29061"/>
          </a:solidFill>
          <a:ln w="25400" algn="ctr">
            <a:solidFill>
              <a:srgbClr val="17478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235078" y="209551"/>
            <a:ext cx="7686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The NCEMA IEM/Disaster Management (DM) Cycle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s://publicintelligence.net/wp-content/uploads/2010/09/WTC-Debrie20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0499" y="1869061"/>
            <a:ext cx="2635973" cy="2160239"/>
          </a:xfrm>
          <a:prstGeom prst="rect">
            <a:avLst/>
          </a:prstGeom>
          <a:noFill/>
          <a:ln w="31750">
            <a:solidFill>
              <a:srgbClr val="174784"/>
            </a:solidFill>
          </a:ln>
        </p:spPr>
      </p:pic>
      <p:sp>
        <p:nvSpPr>
          <p:cNvPr id="15" name="AutoShape 37"/>
          <p:cNvSpPr>
            <a:spLocks noChangeArrowheads="1"/>
          </p:cNvSpPr>
          <p:nvPr/>
        </p:nvSpPr>
        <p:spPr bwMode="auto">
          <a:xfrm rot="16200000" flipH="1">
            <a:off x="4302791" y="772142"/>
            <a:ext cx="327645" cy="1667237"/>
          </a:xfrm>
          <a:prstGeom prst="curvedRightArrow">
            <a:avLst>
              <a:gd name="adj1" fmla="val 57308"/>
              <a:gd name="adj2" fmla="val 114615"/>
              <a:gd name="adj3" fmla="val 33333"/>
            </a:avLst>
          </a:prstGeom>
          <a:solidFill>
            <a:schemeClr val="bg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utoShape 40"/>
          <p:cNvSpPr>
            <a:spLocks noChangeArrowheads="1"/>
          </p:cNvSpPr>
          <p:nvPr/>
        </p:nvSpPr>
        <p:spPr bwMode="auto">
          <a:xfrm flipV="1">
            <a:off x="2566193" y="2121389"/>
            <a:ext cx="384175" cy="1511300"/>
          </a:xfrm>
          <a:prstGeom prst="curvedRightArrow">
            <a:avLst>
              <a:gd name="adj1" fmla="val 52597"/>
              <a:gd name="adj2" fmla="val 105193"/>
              <a:gd name="adj3" fmla="val 33333"/>
            </a:avLst>
          </a:prstGeom>
          <a:solidFill>
            <a:schemeClr val="bg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AutoShape 38"/>
          <p:cNvSpPr>
            <a:spLocks noChangeArrowheads="1"/>
          </p:cNvSpPr>
          <p:nvPr/>
        </p:nvSpPr>
        <p:spPr bwMode="auto">
          <a:xfrm flipH="1">
            <a:off x="5858115" y="2251564"/>
            <a:ext cx="305663" cy="1511300"/>
          </a:xfrm>
          <a:prstGeom prst="curvedRightArrow">
            <a:avLst>
              <a:gd name="adj1" fmla="val 52308"/>
              <a:gd name="adj2" fmla="val 104615"/>
              <a:gd name="adj3" fmla="val 33333"/>
            </a:avLst>
          </a:prstGeom>
          <a:solidFill>
            <a:schemeClr val="bg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AutoShape 39"/>
          <p:cNvSpPr>
            <a:spLocks noChangeArrowheads="1"/>
          </p:cNvSpPr>
          <p:nvPr/>
        </p:nvSpPr>
        <p:spPr bwMode="auto">
          <a:xfrm rot="5400000" flipH="1">
            <a:off x="4133780" y="3466024"/>
            <a:ext cx="400050" cy="1655762"/>
          </a:xfrm>
          <a:prstGeom prst="curvedRightArrow">
            <a:avLst>
              <a:gd name="adj1" fmla="val 57308"/>
              <a:gd name="adj2" fmla="val 114615"/>
              <a:gd name="adj3" fmla="val 33333"/>
            </a:avLst>
          </a:prstGeom>
          <a:solidFill>
            <a:schemeClr val="bg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566193" y="921489"/>
            <a:ext cx="3657600" cy="325440"/>
          </a:xfrm>
          <a:prstGeom prst="rect">
            <a:avLst/>
          </a:prstGeom>
          <a:solidFill>
            <a:schemeClr val="bg1"/>
          </a:solidFill>
          <a:ln>
            <a:solidFill>
              <a:srgbClr val="1747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PREVENTION &amp; PROTECTION</a:t>
            </a:r>
            <a:endParaRPr lang="en-US" b="1" dirty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562531" y="4690150"/>
            <a:ext cx="1808164" cy="325440"/>
          </a:xfrm>
          <a:prstGeom prst="rect">
            <a:avLst/>
          </a:prstGeom>
          <a:pattFill prst="wdUpDiag">
            <a:fgClr>
              <a:srgbClr val="FF0000"/>
            </a:fgClr>
            <a:bgClr>
              <a:schemeClr val="bg1"/>
            </a:bgClr>
          </a:pattFill>
          <a:ln>
            <a:solidFill>
              <a:srgbClr val="1747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endParaRPr lang="en-US" b="1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0631" y="2885750"/>
            <a:ext cx="1808164" cy="325440"/>
          </a:xfrm>
          <a:prstGeom prst="rect">
            <a:avLst/>
          </a:prstGeom>
          <a:solidFill>
            <a:schemeClr val="bg1"/>
          </a:solidFill>
          <a:ln>
            <a:solidFill>
              <a:srgbClr val="1747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endParaRPr lang="en-US" b="1" dirty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99573" y="2844494"/>
            <a:ext cx="2268611" cy="325440"/>
          </a:xfrm>
          <a:prstGeom prst="rect">
            <a:avLst/>
          </a:prstGeom>
          <a:solidFill>
            <a:schemeClr val="bg1"/>
          </a:solidFill>
          <a:ln>
            <a:solidFill>
              <a:srgbClr val="1747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PREPAREDNESSS</a:t>
            </a:r>
            <a:endParaRPr lang="en-US" b="1" dirty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6487164" y="899817"/>
            <a:ext cx="2546074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This is the UAE approach; there are other DM Cycles used internationally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51876" y="3365687"/>
            <a:ext cx="2546074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200" i="1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underpins </a:t>
            </a:r>
            <a:r>
              <a:rPr lang="en-GB" sz="22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GB" sz="2200" i="1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phases of the cycle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87966" y="4274651"/>
            <a:ext cx="2207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Coetzee &amp; van </a:t>
            </a:r>
            <a:r>
              <a:rPr lang="en-GB" sz="2400" dirty="0" err="1" smtClean="0">
                <a:solidFill>
                  <a:schemeClr val="accent1">
                    <a:lumMod val="75000"/>
                  </a:schemeClr>
                </a:solidFill>
              </a:rPr>
              <a:t>Niekerk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 (2012)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4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3" grpId="0" animBg="1"/>
      <p:bldP spid="23" grpId="0" animBg="1"/>
      <p:bldP spid="24" grpId="0" animBg="1"/>
      <p:bldP spid="25" grpId="0" animBg="1"/>
      <p:bldP spid="26" grpId="0" build="p"/>
      <p:bldP spid="19" grpId="0" build="p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2764564" y="1307604"/>
            <a:ext cx="3712435" cy="3053054"/>
          </a:xfrm>
          <a:prstGeom prst="ellipse">
            <a:avLst/>
          </a:prstGeom>
          <a:pattFill prst="ltDnDiag">
            <a:fgClr>
              <a:srgbClr val="A29061"/>
            </a:fgClr>
            <a:bgClr>
              <a:schemeClr val="bg1"/>
            </a:bgClr>
          </a:pattFill>
          <a:ln w="28575" algn="ctr">
            <a:solidFill>
              <a:srgbClr val="174784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26" name="Picture 2" descr="http://me-newswire.net/blog/pic257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913" y="2014511"/>
            <a:ext cx="2463072" cy="1609442"/>
          </a:xfrm>
          <a:prstGeom prst="rect">
            <a:avLst/>
          </a:prstGeom>
          <a:noFill/>
          <a:ln w="28575">
            <a:solidFill>
              <a:srgbClr val="17478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Validation &amp; Audit Processes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37"/>
          <p:cNvSpPr>
            <a:spLocks noChangeArrowheads="1"/>
          </p:cNvSpPr>
          <p:nvPr/>
        </p:nvSpPr>
        <p:spPr bwMode="auto">
          <a:xfrm rot="16200000" flipH="1">
            <a:off x="4476986" y="749759"/>
            <a:ext cx="411065" cy="1935089"/>
          </a:xfrm>
          <a:prstGeom prst="curvedRightArrow">
            <a:avLst>
              <a:gd name="adj1" fmla="val 57308"/>
              <a:gd name="adj2" fmla="val 114615"/>
              <a:gd name="adj3" fmla="val 33333"/>
            </a:avLst>
          </a:prstGeom>
          <a:solidFill>
            <a:srgbClr val="A2906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1" name="AutoShape 38"/>
          <p:cNvSpPr>
            <a:spLocks noChangeArrowheads="1"/>
          </p:cNvSpPr>
          <p:nvPr/>
        </p:nvSpPr>
        <p:spPr bwMode="auto">
          <a:xfrm flipH="1">
            <a:off x="5957740" y="2112653"/>
            <a:ext cx="336181" cy="1511300"/>
          </a:xfrm>
          <a:prstGeom prst="curvedRightArrow">
            <a:avLst>
              <a:gd name="adj1" fmla="val 52308"/>
              <a:gd name="adj2" fmla="val 104615"/>
              <a:gd name="adj3" fmla="val 33333"/>
            </a:avLst>
          </a:prstGeom>
          <a:solidFill>
            <a:srgbClr val="A2906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2" name="AutoShape 39"/>
          <p:cNvSpPr>
            <a:spLocks noChangeArrowheads="1"/>
          </p:cNvSpPr>
          <p:nvPr/>
        </p:nvSpPr>
        <p:spPr bwMode="auto">
          <a:xfrm rot="5400000" flipH="1">
            <a:off x="4366359" y="3056897"/>
            <a:ext cx="454012" cy="1776094"/>
          </a:xfrm>
          <a:prstGeom prst="curvedRightArrow">
            <a:avLst>
              <a:gd name="adj1" fmla="val 57308"/>
              <a:gd name="adj2" fmla="val 114615"/>
              <a:gd name="adj3" fmla="val 33333"/>
            </a:avLst>
          </a:prstGeom>
          <a:solidFill>
            <a:srgbClr val="A2906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3" name="AutoShape 40"/>
          <p:cNvSpPr>
            <a:spLocks noChangeArrowheads="1"/>
          </p:cNvSpPr>
          <p:nvPr/>
        </p:nvSpPr>
        <p:spPr bwMode="auto">
          <a:xfrm flipV="1">
            <a:off x="2934142" y="1995234"/>
            <a:ext cx="404436" cy="1511300"/>
          </a:xfrm>
          <a:prstGeom prst="curvedRightArrow">
            <a:avLst>
              <a:gd name="adj1" fmla="val 52597"/>
              <a:gd name="adj2" fmla="val 105193"/>
              <a:gd name="adj3" fmla="val 33333"/>
            </a:avLst>
          </a:prstGeom>
          <a:solidFill>
            <a:srgbClr val="A29061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7" name="WordArt 20"/>
          <p:cNvSpPr>
            <a:spLocks noChangeArrowheads="1" noChangeShapeType="1" noTextEdit="1"/>
          </p:cNvSpPr>
          <p:nvPr/>
        </p:nvSpPr>
        <p:spPr bwMode="auto">
          <a:xfrm>
            <a:off x="3782405" y="938758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29061"/>
                </a:solidFill>
                <a:latin typeface="Arial Black"/>
              </a:rPr>
              <a:t>AUDIT/DRAFT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A29061"/>
              </a:solidFill>
              <a:latin typeface="Arial Black"/>
            </a:endParaRPr>
          </a:p>
        </p:txBody>
      </p:sp>
      <p:sp>
        <p:nvSpPr>
          <p:cNvPr id="28" name="WordArt 21"/>
          <p:cNvSpPr>
            <a:spLocks noChangeArrowheads="1" noChangeShapeType="1" noTextEdit="1"/>
          </p:cNvSpPr>
          <p:nvPr/>
        </p:nvSpPr>
        <p:spPr bwMode="auto">
          <a:xfrm>
            <a:off x="6163435" y="1557394"/>
            <a:ext cx="1800225" cy="288925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AWARENESS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29" name="WordArt 21"/>
          <p:cNvSpPr>
            <a:spLocks noChangeArrowheads="1" noChangeShapeType="1" noTextEdit="1"/>
          </p:cNvSpPr>
          <p:nvPr/>
        </p:nvSpPr>
        <p:spPr bwMode="auto">
          <a:xfrm>
            <a:off x="6568754" y="2495859"/>
            <a:ext cx="2016224" cy="288925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TRAINING/MICRO EX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30" name="WordArt 23"/>
          <p:cNvSpPr>
            <a:spLocks noChangeArrowheads="1" noChangeShapeType="1" noTextEdit="1"/>
          </p:cNvSpPr>
          <p:nvPr/>
        </p:nvSpPr>
        <p:spPr bwMode="auto">
          <a:xfrm>
            <a:off x="6270445" y="3669209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TABLETOP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/>
                </a:solidFill>
                <a:latin typeface="Arial Black"/>
              </a:rPr>
              <a:t> </a:t>
            </a:r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EX</a:t>
            </a:r>
          </a:p>
        </p:txBody>
      </p:sp>
      <p:sp>
        <p:nvSpPr>
          <p:cNvPr id="31" name="WordArt 24"/>
          <p:cNvSpPr>
            <a:spLocks noChangeArrowheads="1" noChangeShapeType="1" noTextEdit="1"/>
          </p:cNvSpPr>
          <p:nvPr/>
        </p:nvSpPr>
        <p:spPr bwMode="auto">
          <a:xfrm>
            <a:off x="1116060" y="3623953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WALKTHROUGH</a:t>
            </a:r>
          </a:p>
        </p:txBody>
      </p:sp>
      <p:sp>
        <p:nvSpPr>
          <p:cNvPr id="32" name="WordArt 25"/>
          <p:cNvSpPr>
            <a:spLocks noChangeArrowheads="1" noChangeShapeType="1" noTextEdit="1"/>
          </p:cNvSpPr>
          <p:nvPr/>
        </p:nvSpPr>
        <p:spPr bwMode="auto">
          <a:xfrm>
            <a:off x="870948" y="2579378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29061"/>
                </a:solidFill>
                <a:latin typeface="Arial Black"/>
              </a:rPr>
              <a:t>PLAN REVISON</a:t>
            </a:r>
          </a:p>
        </p:txBody>
      </p:sp>
      <p:sp>
        <p:nvSpPr>
          <p:cNvPr id="33" name="WordArt 26"/>
          <p:cNvSpPr>
            <a:spLocks noChangeArrowheads="1" noChangeShapeType="1" noTextEdit="1"/>
          </p:cNvSpPr>
          <p:nvPr/>
        </p:nvSpPr>
        <p:spPr bwMode="auto">
          <a:xfrm>
            <a:off x="1317957" y="1516009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LIVE-PLAY EX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578" y="4240807"/>
            <a:ext cx="3041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chemeClr val="accent1">
                    <a:lumMod val="75000"/>
                  </a:schemeClr>
                </a:solidFill>
              </a:rPr>
              <a:t>(Adapted from Cabinet Office 2011)</a:t>
            </a:r>
            <a:endParaRPr lang="en-GB" sz="2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WordArt 25"/>
          <p:cNvSpPr>
            <a:spLocks noChangeArrowheads="1" noChangeShapeType="1" noTextEdit="1"/>
          </p:cNvSpPr>
          <p:nvPr/>
        </p:nvSpPr>
        <p:spPr bwMode="auto">
          <a:xfrm>
            <a:off x="3782405" y="4440579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29061"/>
                </a:solidFill>
                <a:latin typeface="Arial Black"/>
              </a:rPr>
              <a:t>PLAN REVISON</a:t>
            </a:r>
          </a:p>
        </p:txBody>
      </p:sp>
    </p:spTree>
    <p:extLst>
      <p:ext uri="{BB962C8B-B14F-4D97-AF65-F5344CB8AC3E}">
        <p14:creationId xmlns:p14="http://schemas.microsoft.com/office/powerpoint/2010/main" val="39837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0" grpId="0" animBg="1"/>
      <p:bldP spid="21" grpId="0" animBg="1"/>
      <p:bldP spid="22" grpId="0" animBg="1"/>
      <p:bldP spid="23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liparts.co/cliparts/Aib/j8a/Aibj8apb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518" y="909935"/>
            <a:ext cx="5867399" cy="4059700"/>
          </a:xfrm>
          <a:prstGeom prst="rect">
            <a:avLst/>
          </a:prstGeom>
          <a:noFill/>
          <a:ln w="28575">
            <a:solidFill>
              <a:srgbClr val="174784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18159" y="818854"/>
            <a:ext cx="247613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Plan/Plan Writer will be squeezed by competing pressures &amp; requirements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effective planner </a:t>
            </a:r>
            <a:r>
              <a:rPr lang="en-US" sz="22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holistically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2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artistically</a:t>
            </a:r>
            <a:r>
              <a:rPr lang="en-US" sz="2200" b="1" i="1" u="sng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manages </a:t>
            </a:r>
            <a:r>
              <a:rPr lang="en-US" sz="2200" b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issues</a:t>
            </a:r>
            <a:endParaRPr lang="en-US" sz="2200" kern="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072794" y="1401004"/>
            <a:ext cx="3748848" cy="3077562"/>
          </a:xfrm>
          <a:prstGeom prst="ellipse">
            <a:avLst/>
          </a:prstGeom>
          <a:blipFill dpi="0" rotWithShape="1">
            <a:blip r:embed="rId4">
              <a:alphaModFix amt="25000"/>
            </a:blip>
            <a:srcRect/>
            <a:tile tx="0" ty="0" sx="100000" sy="100000" flip="none" algn="tl"/>
          </a:blipFill>
          <a:ln w="28575" algn="ctr">
            <a:solidFill>
              <a:srgbClr val="174784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3153486" y="2048650"/>
            <a:ext cx="2327728" cy="1996543"/>
          </a:xfrm>
          <a:prstGeom prst="ellipse">
            <a:avLst/>
          </a:prstGeom>
          <a:blipFill dpi="0" rotWithShape="1">
            <a:blip r:embed="rId5">
              <a:alphaModFix amt="25000"/>
            </a:blip>
            <a:srcRect/>
            <a:tile tx="0" ty="0" sx="100000" sy="100000" flip="none" algn="tl"/>
          </a:blipFill>
          <a:ln w="28575" algn="ctr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4" name="WordArt 20"/>
          <p:cNvSpPr>
            <a:spLocks noChangeArrowheads="1" noChangeShapeType="1" noTextEdit="1"/>
          </p:cNvSpPr>
          <p:nvPr/>
        </p:nvSpPr>
        <p:spPr bwMode="auto">
          <a:xfrm>
            <a:off x="3353632" y="2852878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THE LAW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 Black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6553189" y="2055626"/>
            <a:ext cx="2327728" cy="1996543"/>
          </a:xfrm>
          <a:prstGeom prst="ellipse">
            <a:avLst/>
          </a:prstGeom>
          <a:blipFill dpi="0" rotWithShape="1">
            <a:blip r:embed="rId5">
              <a:alphaModFix amt="25000"/>
            </a:blip>
            <a:srcRect/>
            <a:tile tx="0" ty="0" sx="100000" sy="100000" flip="none" algn="tl"/>
          </a:blipFill>
          <a:ln w="28575" algn="ctr">
            <a:solidFill>
              <a:srgbClr val="7030A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6" name="WordArt 20"/>
          <p:cNvSpPr>
            <a:spLocks noChangeArrowheads="1" noChangeShapeType="1" noTextEdit="1"/>
          </p:cNvSpPr>
          <p:nvPr/>
        </p:nvSpPr>
        <p:spPr bwMode="auto">
          <a:xfrm>
            <a:off x="6862573" y="2865027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 Black"/>
              </a:rPr>
              <a:t>THE ORG/S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030A0"/>
              </a:solidFill>
              <a:latin typeface="Arial Black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870877" y="1044188"/>
            <a:ext cx="2327728" cy="1996543"/>
          </a:xfrm>
          <a:prstGeom prst="ellipse">
            <a:avLst/>
          </a:prstGeom>
          <a:blipFill dpi="0" rotWithShape="1">
            <a:blip r:embed="rId5">
              <a:alphaModFix amt="25000"/>
            </a:blip>
            <a:srcRect/>
            <a:tile tx="0" ty="0" sx="100000" sy="100000" flip="none" algn="tl"/>
          </a:blipFill>
          <a:ln w="28575" algn="ctr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28" name="WordArt 20"/>
          <p:cNvSpPr>
            <a:spLocks noChangeArrowheads="1" noChangeShapeType="1" noTextEdit="1"/>
          </p:cNvSpPr>
          <p:nvPr/>
        </p:nvSpPr>
        <p:spPr bwMode="auto">
          <a:xfrm>
            <a:off x="5134628" y="1815090"/>
            <a:ext cx="1800225" cy="28892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THE BOSS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4851648" y="1931870"/>
            <a:ext cx="2327728" cy="1996543"/>
          </a:xfrm>
          <a:prstGeom prst="ellipse">
            <a:avLst/>
          </a:prstGeom>
          <a:blipFill dpi="0" rotWithShape="1">
            <a:blip r:embed="rId5">
              <a:alphaModFix amt="25000"/>
            </a:blip>
            <a:srcRect/>
            <a:tile tx="0" ty="0" sx="100000" sy="100000" flip="none" algn="tl"/>
          </a:blipFill>
          <a:ln w="28575" algn="ctr">
            <a:solidFill>
              <a:srgbClr val="00B05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" name="WordArt 20"/>
          <p:cNvSpPr>
            <a:spLocks noChangeArrowheads="1" noChangeShapeType="1" noTextEdit="1"/>
          </p:cNvSpPr>
          <p:nvPr/>
        </p:nvSpPr>
        <p:spPr bwMode="auto">
          <a:xfrm>
            <a:off x="5463514" y="2507191"/>
            <a:ext cx="1100821" cy="762000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 Black"/>
              </a:rPr>
              <a:t>END</a:t>
            </a:r>
          </a:p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 Black"/>
              </a:rPr>
              <a:t>USER</a:t>
            </a:r>
            <a:endParaRPr lang="en-GB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50"/>
              </a:solidFill>
              <a:latin typeface="Arial Black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The Competing Pressures Paradigm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3013518" y="4457502"/>
            <a:ext cx="588662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urvivors are the primary focus</a:t>
            </a:r>
            <a:endParaRPr lang="en-GB" sz="2400" b="1" i="1" u="sng" kern="0" dirty="0" smtClean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13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5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www.thenational.ae/storyimage/AB/20110403/ARTICLE/304039958/EP/1/5/EP-304039958.jpg&amp;MaxW=640&amp;imageVersion=default&amp;NCS_modified=20131009110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13113"/>
            <a:ext cx="3762471" cy="2567206"/>
          </a:xfrm>
          <a:prstGeom prst="rect">
            <a:avLst/>
          </a:prstGeom>
          <a:noFill/>
          <a:ln w="28575">
            <a:solidFill>
              <a:srgbClr val="17478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The Art Emergency Planning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1" y="872984"/>
            <a:ext cx="433724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is arguably an </a:t>
            </a:r>
            <a:r>
              <a:rPr lang="en-US" sz="2200" i="1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artistic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rather than </a:t>
            </a:r>
            <a:r>
              <a:rPr lang="en-US" sz="2200" i="1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endeavor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template or approach will guarantee success everywhere all of the time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Planners need to adjust continually to the specific</a:t>
            </a:r>
            <a:r>
              <a:rPr lang="en-US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local 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PESTEL condition</a:t>
            </a:r>
            <a:r>
              <a:rPr lang="en-GB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kern="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olitical</a:t>
            </a:r>
            <a:r>
              <a:rPr lang="en-US" sz="2200" i="1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nvironmental</a:t>
            </a:r>
          </a:p>
          <a:p>
            <a:pPr marL="2921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ocial</a:t>
            </a:r>
            <a:r>
              <a:rPr lang="en-US" sz="2200" i="1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2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echnological</a:t>
            </a:r>
          </a:p>
          <a:p>
            <a:pPr marL="2921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conomic</a:t>
            </a:r>
            <a:r>
              <a:rPr lang="en-US" sz="2200" i="1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b="1" i="1" u="sng" kern="0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2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110478" y="3638550"/>
            <a:ext cx="398780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Degrees are often BSc or 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MSc…</a:t>
            </a:r>
          </a:p>
        </p:txBody>
      </p:sp>
    </p:spTree>
    <p:extLst>
      <p:ext uri="{BB962C8B-B14F-4D97-AF65-F5344CB8AC3E}">
        <p14:creationId xmlns:p14="http://schemas.microsoft.com/office/powerpoint/2010/main" val="298555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666" y="988032"/>
            <a:ext cx="2691423" cy="2538027"/>
          </a:xfrm>
          <a:prstGeom prst="rect">
            <a:avLst/>
          </a:prstGeom>
          <a:ln w="28575">
            <a:solidFill>
              <a:srgbClr val="174784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Practical Tips for Emergency Planning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1" y="872984"/>
            <a:ext cx="579611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KISS - </a:t>
            </a:r>
            <a:r>
              <a:rPr lang="en-US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“Keep it Simple Stupid”</a:t>
            </a: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Less is (often) more</a:t>
            </a: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Plans are about people, capabilities &amp; resources not just a </a:t>
            </a:r>
            <a:r>
              <a:rPr lang="en-US" sz="22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“tick in the box”</a:t>
            </a: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en-US" sz="2200" b="1" i="1" u="sng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End-User</a:t>
            </a:r>
            <a:r>
              <a:rPr lang="en-US" sz="2200" kern="0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primacy</a:t>
            </a:r>
            <a:endParaRPr lang="en-US" sz="2200" i="1" kern="0" dirty="0" smtClean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Plan for spontaneity (</a:t>
            </a:r>
            <a:r>
              <a:rPr lang="en-US" sz="2200" kern="0" dirty="0" err="1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McEntire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2013)</a:t>
            </a: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Challenge </a:t>
            </a:r>
            <a:r>
              <a:rPr lang="en-US" sz="22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assumptions &amp; </a:t>
            </a:r>
            <a:r>
              <a:rPr lang="en-US" sz="22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innovative </a:t>
            </a:r>
            <a:endParaRPr lang="en-GB" sz="2200" kern="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05876" y="3638550"/>
            <a:ext cx="875537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344488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200" i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</a:t>
            </a:r>
            <a:r>
              <a:rPr lang="en-GB" sz="2200" i="1" dirty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to a successful governmental response depends upon the extent to which post disaster human behaviour corresponds to prior governmental expectations and planning</a:t>
            </a:r>
            <a:r>
              <a:rPr lang="en-GB" sz="2200" i="1" dirty="0" smtClean="0">
                <a:solidFill>
                  <a:srgbClr val="A29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GB" sz="220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44488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22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(Schneider 1992)</a:t>
            </a:r>
            <a:endParaRPr lang="en-GB" sz="2200" i="1" kern="0" dirty="0" smtClean="0">
              <a:solidFill>
                <a:srgbClr val="A29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vedcuae.com/wp-content/uploads/revslider/kenburns_fullwidth/slide_0006_Layer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78391"/>
            <a:ext cx="7143231" cy="3460003"/>
          </a:xfrm>
          <a:prstGeom prst="rect">
            <a:avLst/>
          </a:prstGeom>
          <a:noFill/>
          <a:ln w="28575">
            <a:solidFill>
              <a:srgbClr val="17478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Just a Nice Picture…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14400" y="4469888"/>
            <a:ext cx="655272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sz="24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kumimoji="0" lang="en-GB" sz="280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1401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09551"/>
            <a:ext cx="732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rgbClr val="174784"/>
                </a:solidFill>
                <a:latin typeface="Arial"/>
                <a:cs typeface="Arial"/>
              </a:rPr>
              <a:t>References</a:t>
            </a:r>
            <a:endParaRPr lang="en-US" sz="2400" b="1" dirty="0">
              <a:solidFill>
                <a:srgbClr val="174784"/>
              </a:solidFill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35077" y="776288"/>
            <a:ext cx="7908925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7F745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76288"/>
            <a:ext cx="287338" cy="28575"/>
          </a:xfrm>
          <a:prstGeom prst="rect">
            <a:avLst/>
          </a:prstGeom>
          <a:solidFill>
            <a:srgbClr val="7F7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7F7457"/>
                </a:solidFill>
              </a:rPr>
              <a:t> </a:t>
            </a:r>
          </a:p>
        </p:txBody>
      </p:sp>
      <p:pic>
        <p:nvPicPr>
          <p:cNvPr id="10" name="Picture 25" descr="arrow go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2" y="-19050"/>
            <a:ext cx="11906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3400" y="862603"/>
            <a:ext cx="8610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Alexander D. (2016) </a:t>
            </a:r>
            <a:r>
              <a:rPr lang="en-GB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“How to Write an Emergency Plan” 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Dunedin Academic Press, London, UK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Alexander D. (2002) </a:t>
            </a:r>
            <a:r>
              <a:rPr lang="en-GB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“Principles of Emergency Planning &amp; Management”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Oxford University Press, Oxford, UK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Cabinet Office (2011) </a:t>
            </a:r>
            <a:r>
              <a:rPr lang="en-GB" sz="14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“Emergency Preparedness – Chapter 5 (Emergency Planning – </a:t>
            </a:r>
            <a:r>
              <a:rPr lang="en-GB" sz="1400" i="1" kern="0" dirty="0" err="1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Revision”</a:t>
            </a:r>
            <a:r>
              <a:rPr lang="en-GB" sz="1400" kern="0" dirty="0" err="1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GB" sz="14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www.gov.uk/government/uploads/system/uploads/attachment_data/file/61028/Emergency_Preparedness_chapter5_amends_21112011.pdf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Coetzee C. &amp; Van </a:t>
            </a:r>
            <a:r>
              <a:rPr lang="en-GB" sz="1400" b="1" kern="0" dirty="0" err="1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Niekerk</a:t>
            </a:r>
            <a:r>
              <a:rPr lang="en-GB" sz="1400" b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D. (2012) </a:t>
            </a:r>
            <a:r>
              <a:rPr lang="en-GB" sz="14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“Tracking the evolution of the disaster management cycle: A general system theory approach</a:t>
            </a:r>
            <a:r>
              <a:rPr lang="en-GB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Jamba, Journal of Disaster Risk Studies, Vol 4,No 1, 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p1-9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Emergency Management Agency (2010) </a:t>
            </a:r>
            <a:r>
              <a:rPr lang="en-GB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“Developing and Maintaining Emergency Operations Plans – Comprehensive Planning Guide Version 2.0</a:t>
            </a:r>
            <a:r>
              <a:rPr lang="en-GB" sz="1400" i="1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GB" sz="1400" kern="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https://www.fema.gov/media-library-data/20130726-1828-25045-0014/cpg_101_comprehensive_preparedness_guide_developing_and_maintaining_emergency_operations_plans_2010.pdf</a:t>
            </a:r>
            <a:endParaRPr lang="en-GB" sz="1400" kern="0" dirty="0" smtClean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sz="1400" b="1" kern="0" dirty="0" err="1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McEntire</a:t>
            </a:r>
            <a:r>
              <a:rPr lang="en-GB" sz="1400" b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D. (2013) </a:t>
            </a:r>
            <a:r>
              <a:rPr lang="en-GB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“Spontaneous Planning after the San Bruno Gas Pipeline Explosion: A Case Study of Anticipation and Improvisation during Response and Recovery Operations”, </a:t>
            </a:r>
            <a:r>
              <a:rPr lang="en-GB" sz="1400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Journal of Homeland Security and Emergency Management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b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Schneider K. (1992) </a:t>
            </a:r>
            <a:r>
              <a:rPr lang="en-US" sz="1400" i="1" kern="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400" i="1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Governmental response to disasters: The conflict between bureaucratic procedures and emergent </a:t>
            </a:r>
            <a:r>
              <a:rPr lang="en-US" sz="1400" i="1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norms"</a:t>
            </a:r>
            <a:r>
              <a:rPr lang="en-US" sz="14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dirty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Public Administration Review, 52, 2, </a:t>
            </a:r>
            <a:r>
              <a:rPr lang="en-US" sz="1400" dirty="0" smtClean="0">
                <a:solidFill>
                  <a:srgbClr val="1747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p135-145</a:t>
            </a:r>
            <a:endParaRPr lang="en-GB" sz="1400" kern="0" dirty="0">
              <a:solidFill>
                <a:srgbClr val="1747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48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5"/>
          <a:stretch/>
        </p:blipFill>
        <p:spPr>
          <a:xfrm>
            <a:off x="0" y="0"/>
            <a:ext cx="9144000" cy="5170715"/>
          </a:xfrm>
          <a:prstGeom prst="rect">
            <a:avLst/>
          </a:prstGeom>
        </p:spPr>
      </p:pic>
      <p:pic>
        <p:nvPicPr>
          <p:cNvPr id="3" name="Picture 2" descr="thankyo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392" y="2038351"/>
            <a:ext cx="2710380" cy="10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5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5500</TotalTime>
  <Words>663</Words>
  <Application>Microsoft Office PowerPoint</Application>
  <PresentationFormat>On-screen Show (16:9)</PresentationFormat>
  <Paragraphs>101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MS PGothic</vt:lpstr>
      <vt:lpstr>MS PGothic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Arial Bold</dc:title>
  <dc:creator>Hadeel Mousa</dc:creator>
  <cp:lastModifiedBy>Anthony Michael Eli Mcaleavy</cp:lastModifiedBy>
  <cp:revision>684</cp:revision>
  <cp:lastPrinted>2016-05-31T05:19:17Z</cp:lastPrinted>
  <dcterms:created xsi:type="dcterms:W3CDTF">2014-10-26T10:50:40Z</dcterms:created>
  <dcterms:modified xsi:type="dcterms:W3CDTF">2018-06-21T05:28:24Z</dcterms:modified>
</cp:coreProperties>
</file>