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45"/>
  </p:notesMasterIdLst>
  <p:handoutMasterIdLst>
    <p:handoutMasterId r:id="rId46"/>
  </p:handoutMasterIdLst>
  <p:sldIdLst>
    <p:sldId id="261" r:id="rId2"/>
    <p:sldId id="262" r:id="rId3"/>
    <p:sldId id="376" r:id="rId4"/>
    <p:sldId id="377" r:id="rId5"/>
    <p:sldId id="378" r:id="rId6"/>
    <p:sldId id="317" r:id="rId7"/>
    <p:sldId id="368" r:id="rId8"/>
    <p:sldId id="369" r:id="rId9"/>
    <p:sldId id="412" r:id="rId10"/>
    <p:sldId id="413" r:id="rId11"/>
    <p:sldId id="393" r:id="rId12"/>
    <p:sldId id="395" r:id="rId13"/>
    <p:sldId id="400" r:id="rId14"/>
    <p:sldId id="399" r:id="rId15"/>
    <p:sldId id="401" r:id="rId16"/>
    <p:sldId id="402" r:id="rId17"/>
    <p:sldId id="414" r:id="rId18"/>
    <p:sldId id="370" r:id="rId19"/>
    <p:sldId id="403" r:id="rId20"/>
    <p:sldId id="371" r:id="rId21"/>
    <p:sldId id="405" r:id="rId22"/>
    <p:sldId id="419" r:id="rId23"/>
    <p:sldId id="421" r:id="rId24"/>
    <p:sldId id="420" r:id="rId25"/>
    <p:sldId id="381" r:id="rId26"/>
    <p:sldId id="382" r:id="rId27"/>
    <p:sldId id="383" r:id="rId28"/>
    <p:sldId id="384" r:id="rId29"/>
    <p:sldId id="385" r:id="rId30"/>
    <p:sldId id="409" r:id="rId31"/>
    <p:sldId id="416" r:id="rId32"/>
    <p:sldId id="418" r:id="rId33"/>
    <p:sldId id="392" r:id="rId34"/>
    <p:sldId id="407" r:id="rId35"/>
    <p:sldId id="373" r:id="rId36"/>
    <p:sldId id="374" r:id="rId37"/>
    <p:sldId id="375" r:id="rId38"/>
    <p:sldId id="408" r:id="rId39"/>
    <p:sldId id="417" r:id="rId40"/>
    <p:sldId id="380" r:id="rId41"/>
    <p:sldId id="379" r:id="rId42"/>
    <p:sldId id="422" r:id="rId43"/>
    <p:sldId id="411" r:id="rId44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8CC9"/>
    <a:srgbClr val="588CC9"/>
    <a:srgbClr val="003399"/>
    <a:srgbClr val="0000FF"/>
    <a:srgbClr val="7214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27" autoAdjust="0"/>
    <p:restoredTop sz="72878" autoAdjust="0"/>
  </p:normalViewPr>
  <p:slideViewPr>
    <p:cSldViewPr snapToGrid="0">
      <p:cViewPr varScale="1">
        <p:scale>
          <a:sx n="59" d="100"/>
          <a:sy n="59" d="100"/>
        </p:scale>
        <p:origin x="-844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-3726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B199BEA-3E89-43A0-90B1-96AD5B336352}" type="datetimeFigureOut">
              <a:rPr lang="en-US"/>
              <a:pPr>
                <a:defRPr/>
              </a:pPr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C98B062-EF32-45C3-AC6B-A4BF4F2EF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50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2FE66-883F-4078-A92B-01F858B5A96B}" type="datetimeFigureOut">
              <a:rPr lang="en-AU"/>
              <a:pPr>
                <a:defRPr/>
              </a:pPr>
              <a:t>12/09/2017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6A5A765-C398-4758-9F0F-F1DC83FFEA5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617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Insert hi level titles/quals etc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149494-14BD-4834-AAA1-0E2198B0E567}" type="slidenum">
              <a:rPr lang="en-AU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AU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915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Established by 2 individuals working on an SSL implementation</a:t>
            </a:r>
          </a:p>
          <a:p>
            <a:r>
              <a:rPr lang="en-US" dirty="0" smtClean="0"/>
              <a:t>Formed Cryptsoft</a:t>
            </a:r>
            <a:r>
              <a:rPr lang="en-US" baseline="0" dirty="0" smtClean="0"/>
              <a:t> at the same time as OpenSSL was open sourced</a:t>
            </a:r>
          </a:p>
          <a:p>
            <a:r>
              <a:rPr lang="en-US" baseline="0" dirty="0" smtClean="0"/>
              <a:t>A range of customers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5261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OASIS describes</a:t>
            </a:r>
            <a:r>
              <a:rPr lang="en-US" baseline="0" dirty="0" smtClean="0"/>
              <a:t> themselves as “</a:t>
            </a:r>
            <a:r>
              <a:rPr lang="en-US" dirty="0" smtClean="0"/>
              <a:t>a nonprofit consortium that drives the development, convergence and adoption of open standards for the global information society.</a:t>
            </a:r>
            <a:r>
              <a:rPr lang="en-US" baseline="0" dirty="0" smtClean="0"/>
              <a:t>”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Established as SGML (a markup language for documentation designed to capture and manage document </a:t>
            </a:r>
            <a:r>
              <a:rPr lang="en-US" baseline="0" dirty="0" err="1" smtClean="0"/>
              <a:t>metedata</a:t>
            </a:r>
            <a:r>
              <a:rPr lang="en-US" baseline="0" dirty="0" smtClean="0"/>
              <a:t>)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905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6630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Very large marketplace</a:t>
            </a:r>
            <a:r>
              <a:rPr lang="en-US" baseline="0" dirty="0" smtClean="0"/>
              <a:t> of cybersecurity vendors.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5812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Identification – Of critical assets requiring</a:t>
            </a:r>
            <a:r>
              <a:rPr lang="en-US" baseline="0" dirty="0" smtClean="0"/>
              <a:t> protection</a:t>
            </a:r>
            <a:endParaRPr lang="en-US" dirty="0" smtClean="0"/>
          </a:p>
          <a:p>
            <a:r>
              <a:rPr lang="en-US" dirty="0" smtClean="0"/>
              <a:t>Protection – of critical assets via appropriate process</a:t>
            </a:r>
            <a:r>
              <a:rPr lang="en-US" baseline="0" dirty="0" smtClean="0"/>
              <a:t>es and controls</a:t>
            </a:r>
            <a:endParaRPr lang="en-US" dirty="0" smtClean="0"/>
          </a:p>
          <a:p>
            <a:r>
              <a:rPr lang="en-US" dirty="0" smtClean="0"/>
              <a:t>Detection – of real and potential cybersecurity threats including threat</a:t>
            </a:r>
            <a:r>
              <a:rPr lang="en-US" baseline="0" dirty="0" smtClean="0"/>
              <a:t> </a:t>
            </a:r>
            <a:r>
              <a:rPr lang="en-US" dirty="0" smtClean="0"/>
              <a:t>identification and categorization</a:t>
            </a:r>
          </a:p>
          <a:p>
            <a:r>
              <a:rPr lang="en-US" dirty="0" smtClean="0"/>
              <a:t>Response – Containment and treatment of threats as they arise based on response plans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Recovery – restoration of affected systems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Focus on Protection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2333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Mid 2008 – 4 horsemen</a:t>
            </a:r>
            <a:r>
              <a:rPr lang="en-AU" baseline="0" dirty="0" smtClean="0"/>
              <a:t> (HP, IBM, EMC/RSA * </a:t>
            </a:r>
            <a:r>
              <a:rPr lang="en-AU" baseline="0" dirty="0" err="1" smtClean="0"/>
              <a:t>nCipher</a:t>
            </a:r>
            <a:r>
              <a:rPr lang="en-AU" baseline="0" dirty="0" smtClean="0"/>
              <a:t>) started SKMP – release as v0.98</a:t>
            </a:r>
          </a:p>
          <a:p>
            <a:r>
              <a:rPr lang="en-AU" dirty="0" smtClean="0"/>
              <a:t>Early 2009 – Moved to OASIS and named KMIP</a:t>
            </a:r>
          </a:p>
          <a:p>
            <a:endParaRPr lang="en-US" dirty="0" smtClean="0"/>
          </a:p>
          <a:p>
            <a:r>
              <a:rPr lang="en-AU" dirty="0" smtClean="0"/>
              <a:t>The standards body activities are</a:t>
            </a:r>
            <a:r>
              <a:rPr lang="en-AU" baseline="0" dirty="0" smtClean="0"/>
              <a:t> pretty intensive – with annual public demonstrations at the RSA conference and in-between vendor neutral plug-fests.</a:t>
            </a:r>
          </a:p>
          <a:p>
            <a:r>
              <a:rPr lang="en-AU" baseline="0" dirty="0" smtClean="0"/>
              <a:t>The specification versions are developed overlapping (drafts are worked on for the next version while the previous version goes through the formal OASIS process).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2286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altLang="en-US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1CEA5F-B684-4238-9140-FAAECDD22417}" type="slidenum">
              <a:rPr lang="en-AU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AU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164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 50,000 tests passed just this year alone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37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4414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41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5180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A5A765-C398-4758-9F0F-F1DC83FFEA5B}" type="slidenum">
              <a:rPr lang="en-AU" smtClean="0"/>
              <a:pPr>
                <a:defRPr/>
              </a:pPr>
              <a:t>42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518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sp>
          <p:nvSpPr>
            <p:cNvPr id="5" name="Freeform 4"/>
            <p:cNvSpPr/>
            <p:nvPr/>
          </p:nvSpPr>
          <p:spPr>
            <a:xfrm>
              <a:off x="0" y="-8467"/>
              <a:ext cx="863600" cy="569797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6" name="Straight Connector 5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Isosceles Triangle 9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AutoShape 2" descr="https://mail.google.com/mail/u/0/?ui=2&amp;ik=ab2a8919b7&amp;view=fimg&amp;th=15bb5c680b0a5f54&amp;attid=0.1.1&amp;disp=emb&amp;attbid=ANGjdJ-u0kfC_lrgj3Ex4iPAnMCuQfQYr7EN4oYuC7r3BOr2hV5kAVq3hstPm5Go3WHJO1SIKlDudYleeTnUxyDcKLiVJH2uGMWi-0dz--AkSm2_3vTl4qcF0D7aC74&amp;sz=w300-h90&amp;ats=1493519303173&amp;rm=15bb5c680b0a5f54&amp;zw&amp;atsh=1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6" name="AutoShape 6" descr="https://mail.google.com/mail/u/0/?ui=2&amp;ik=ab2a8919b7&amp;view=fimg&amp;th=15bb5c680b0a5f54&amp;attid=0.1.1&amp;disp=emb&amp;attbid=ANGjdJ-u0kfC_lrgj3Ex4iPAnMCuQfQYr7EN4oYuC7r3BOr2hV5kAVq3hstPm5Go3WHJO1SIKlDudYleeTnUxyDcKLiVJH2uGMWi-0dz--AkSm2_3vTl4qcF0D7aC74&amp;sz=w300-h90&amp;ats=1493519303173&amp;rm=15bb5c680b0a5f54&amp;zw&amp;atsh=1"/>
          <p:cNvSpPr>
            <a:spLocks noChangeAspect="1" noChangeArrowheads="1"/>
          </p:cNvSpPr>
          <p:nvPr userDrawn="1"/>
        </p:nvSpPr>
        <p:spPr bwMode="auto">
          <a:xfrm>
            <a:off x="2095500" y="6602413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7" name="AutoShape 2" descr="https://mail.google.com/mail/u/0/?ui=2&amp;ik=ab2a8919b7&amp;view=fimg&amp;th=15bcbe5c288c52db&amp;attid=0.1.1&amp;disp=emb&amp;attbid=ANGjdJ_vMU3aay4MQwoXTGu1g9GE6zbsdPXF7kKBjMFcQWHHEYnRiRx0L2pqotyv-TN03HRTT390DaeSerzOC5TCHS2qwT2DVKBE-CCxt88HAKsKYdge5XCPZF-ZU_s&amp;sz=s0-l75-ft&amp;ats=1493774497124&amp;rm=15bcbe5c288c52db&amp;zw&amp;atsh=1"/>
          <p:cNvSpPr>
            <a:spLocks noChangeAspect="1" noChangeArrowheads="1"/>
          </p:cNvSpPr>
          <p:nvPr userDrawn="1"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18" name="Picture 3" descr="P:\Projects\KMIP\Cryptsoft Shared\Cryptsoft\SharedMaterial\images\cryptsoft-logos\cryptsoft-flat-logo [Converted]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6486525"/>
            <a:ext cx="261302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rgbClr val="00339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B9B7D-4A6D-4F98-A11C-030ABA74B590}" type="datetime1">
              <a:rPr lang="en-AU" smtClean="0"/>
              <a:t>12/09/2017</a:t>
            </a:fld>
            <a:endParaRPr lang="en-AU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91CF0-A992-4038-B9FC-85E6825E276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642100"/>
            <a:ext cx="629761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7882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P:\Projects\KMIP\Cryptsoft Shared\Cryptsoft\SharedMaterial\images\cryptsoft-logos\cryptsoft-flat-logo [Converted]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6486525"/>
            <a:ext cx="261302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10790238" y="6492875"/>
            <a:ext cx="1401762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7E464D1C-E1D1-4BC7-A77C-2F6DABF27423}" type="slidenum">
              <a:rPr lang="en-US" sz="1800" b="1" smtClean="0">
                <a:solidFill>
                  <a:schemeClr val="tx1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0075"/>
            <a:ext cx="8596668" cy="8191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9725"/>
            <a:ext cx="8596668" cy="443163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9FE60-D38D-4559-81EE-56F3C2FAB7DF}" type="datetime1">
              <a:rPr lang="en-AU" smtClean="0"/>
              <a:t>12/09/2017</a:t>
            </a:fld>
            <a:endParaRPr lang="en-AU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66464-675B-4CB0-8217-4413A0D80FE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642100"/>
            <a:ext cx="629761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1376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P:\Projects\KMIP\Cryptsoft Shared\Cryptsoft\SharedMaterial\images\cryptsoft-logos\cryptsoft-flat-logo [Converted]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6486525"/>
            <a:ext cx="261302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2"/>
          <p:cNvSpPr txBox="1">
            <a:spLocks/>
          </p:cNvSpPr>
          <p:nvPr userDrawn="1"/>
        </p:nvSpPr>
        <p:spPr>
          <a:xfrm>
            <a:off x="10790238" y="6492875"/>
            <a:ext cx="1401762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614BE51-0267-4943-96C7-AFACBD34A7E4}" type="slidenum">
              <a:rPr lang="en-US" sz="1800" b="1" smtClean="0">
                <a:solidFill>
                  <a:schemeClr val="tx1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110663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3937244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1AE25-4313-4B1A-ABCF-6B97222C2082}" type="datetime1">
              <a:rPr lang="en-AU" smtClean="0"/>
              <a:t>12/09/2017</a:t>
            </a:fld>
            <a:endParaRPr lang="en-A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642100"/>
            <a:ext cx="629761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29A35-07E6-4804-A316-17F86A30725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7469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P:\Projects\KMIP\Cryptsoft Shared\Cryptsoft\SharedMaterial\images\cryptsoft-logos\cryptsoft-flat-logo [Converted]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6486525"/>
            <a:ext cx="261302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10790238" y="6492875"/>
            <a:ext cx="1401762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DCFBFE2D-5E24-45A9-B454-ED22554B5801}" type="slidenum">
              <a:rPr lang="en-US" sz="1800" b="1" smtClean="0">
                <a:solidFill>
                  <a:schemeClr val="tx1"/>
                </a:solidFill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75C15-15B4-4C66-AB63-4158F5CB4830}" type="datetime1">
              <a:rPr lang="en-AU" smtClean="0"/>
              <a:t>12/09/2017</a:t>
            </a:fld>
            <a:endParaRPr lang="en-A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AD901-AE74-40DE-8338-A3ADFB5501A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2655888" y="6642100"/>
            <a:ext cx="6297612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1346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931335" y="1421679"/>
            <a:ext cx="10792831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362575" y="6435725"/>
            <a:ext cx="14017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8CB85-84E8-4DA1-9DE0-82A4BF8112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642100"/>
            <a:ext cx="629761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516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3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608201-2DCC-409A-8B96-4685AF659E04}" type="datetime1">
              <a:rPr lang="en-AU" smtClean="0"/>
              <a:t>12/09/2017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725512-3F96-400B-9796-6E837FE3229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52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3399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3399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ony.cox@cryptsoft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17" Type="http://schemas.openxmlformats.org/officeDocument/2006/relationships/image" Target="../media/image17.tiff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tiff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tiff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10.png"/><Relationship Id="rId39" Type="http://schemas.openxmlformats.org/officeDocument/2006/relationships/image" Target="../media/image72.png"/><Relationship Id="rId3" Type="http://schemas.openxmlformats.org/officeDocument/2006/relationships/image" Target="../media/image6.png"/><Relationship Id="rId21" Type="http://schemas.openxmlformats.org/officeDocument/2006/relationships/image" Target="../media/image56.png"/><Relationship Id="rId34" Type="http://schemas.openxmlformats.org/officeDocument/2006/relationships/image" Target="../media/image67.png"/><Relationship Id="rId42" Type="http://schemas.openxmlformats.org/officeDocument/2006/relationships/image" Target="../media/image75.png"/><Relationship Id="rId7" Type="http://schemas.openxmlformats.org/officeDocument/2006/relationships/image" Target="../media/image3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59.png"/><Relationship Id="rId33" Type="http://schemas.openxmlformats.org/officeDocument/2006/relationships/image" Target="../media/image66.png"/><Relationship Id="rId38" Type="http://schemas.openxmlformats.org/officeDocument/2006/relationships/image" Target="../media/image71.png"/><Relationship Id="rId46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1.png"/><Relationship Id="rId20" Type="http://schemas.openxmlformats.org/officeDocument/2006/relationships/image" Target="../media/image55.jpeg"/><Relationship Id="rId29" Type="http://schemas.openxmlformats.org/officeDocument/2006/relationships/image" Target="../media/image62.png"/><Relationship Id="rId41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24" Type="http://schemas.openxmlformats.org/officeDocument/2006/relationships/image" Target="../media/image13.png"/><Relationship Id="rId32" Type="http://schemas.openxmlformats.org/officeDocument/2006/relationships/image" Target="../media/image65.png"/><Relationship Id="rId37" Type="http://schemas.openxmlformats.org/officeDocument/2006/relationships/image" Target="../media/image70.png"/><Relationship Id="rId40" Type="http://schemas.openxmlformats.org/officeDocument/2006/relationships/image" Target="../media/image73.png"/><Relationship Id="rId45" Type="http://schemas.openxmlformats.org/officeDocument/2006/relationships/image" Target="../media/image28.png"/><Relationship Id="rId5" Type="http://schemas.openxmlformats.org/officeDocument/2006/relationships/image" Target="../media/image41.png"/><Relationship Id="rId15" Type="http://schemas.openxmlformats.org/officeDocument/2006/relationships/image" Target="../media/image50.jpeg"/><Relationship Id="rId23" Type="http://schemas.openxmlformats.org/officeDocument/2006/relationships/image" Target="../media/image58.pn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31" Type="http://schemas.openxmlformats.org/officeDocument/2006/relationships/image" Target="../media/image64.jpeg"/><Relationship Id="rId44" Type="http://schemas.openxmlformats.org/officeDocument/2006/relationships/image" Target="../media/image24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jpeg"/><Relationship Id="rId27" Type="http://schemas.openxmlformats.org/officeDocument/2006/relationships/image" Target="../media/image60.png"/><Relationship Id="rId30" Type="http://schemas.openxmlformats.org/officeDocument/2006/relationships/image" Target="../media/image63.png"/><Relationship Id="rId35" Type="http://schemas.openxmlformats.org/officeDocument/2006/relationships/image" Target="../media/image68.png"/><Relationship Id="rId43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asis-open.org/committees/comments/index.php?wg_abbrev=kmip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ctrTitle"/>
          </p:nvPr>
        </p:nvSpPr>
        <p:spPr>
          <a:xfrm>
            <a:off x="363537" y="2405063"/>
            <a:ext cx="9999663" cy="1646237"/>
          </a:xfrm>
        </p:spPr>
        <p:txBody>
          <a:bodyPr/>
          <a:lstStyle/>
          <a:p>
            <a:pPr algn="ctr" eaLnBrk="1" hangingPunct="1"/>
            <a:r>
              <a:rPr lang="en-US" altLang="en-US" sz="4400" dirty="0" err="1"/>
              <a:t>Standardised</a:t>
            </a:r>
            <a:r>
              <a:rPr lang="en-US" altLang="en-US" sz="4400" dirty="0"/>
              <a:t> Encryption Key Management for Smart Grids with KMIP</a:t>
            </a:r>
            <a:endParaRPr lang="en-US" altLang="en-US" sz="4400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54125" y="4051300"/>
            <a:ext cx="7767638" cy="2103438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AU" dirty="0" smtClean="0"/>
          </a:p>
          <a:p>
            <a:pPr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AU" sz="2000" dirty="0" smtClean="0"/>
              <a:t>Tony Cox</a:t>
            </a:r>
          </a:p>
          <a:p>
            <a:pPr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AU" sz="2000" dirty="0" smtClean="0"/>
              <a:t>VP, Partners, Alliances &amp; Standards - Cryptsoft</a:t>
            </a:r>
            <a:br>
              <a:rPr lang="en-AU" sz="2000" dirty="0" smtClean="0"/>
            </a:br>
            <a:r>
              <a:rPr lang="en-AU" sz="2000" dirty="0" smtClean="0">
                <a:hlinkClick r:id="rId2"/>
              </a:rPr>
              <a:t>tony.cox@cryptsoft.com</a:t>
            </a:r>
            <a:endParaRPr lang="en-AU" sz="2000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642100"/>
            <a:ext cx="6297612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Introduction – Tony Cox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VP Partners, Alliances &amp;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Co-Chair KMIP Technical Committee</a:t>
            </a:r>
          </a:p>
          <a:p>
            <a:r>
              <a:rPr lang="en-US" dirty="0" smtClean="0"/>
              <a:t>Co-Author KMIP Specification  (v1.3, v1.4, v2.0)</a:t>
            </a:r>
          </a:p>
          <a:p>
            <a:r>
              <a:rPr lang="en-US" dirty="0" smtClean="0"/>
              <a:t>Co-Chair PKCS#11 Technical Committee</a:t>
            </a:r>
            <a:endParaRPr lang="en-US" dirty="0"/>
          </a:p>
        </p:txBody>
      </p:sp>
      <p:pic>
        <p:nvPicPr>
          <p:cNvPr id="5" name="Picture 3" descr="P:\Projects\KMIP\Cryptsoft Shared\Cryptsoft\SharedMaterial\images\cryptsoft-logos\cryptsoft-flat-logo [Converted]-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10" y="2322211"/>
            <a:ext cx="2030865" cy="241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P:\Projects\KMIP\Cryptsoft Shared\Cryptsoft\SharedMaterial\images\OASIS-logos\oasis-logo-landscap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2287799"/>
            <a:ext cx="1615168" cy="31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Cryptsoft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Established in 1996</a:t>
            </a:r>
          </a:p>
          <a:p>
            <a:pPr eaLnBrk="1" hangingPunct="1"/>
            <a:r>
              <a:rPr lang="en-US" altLang="en-US" dirty="0" smtClean="0"/>
              <a:t>Privately owned</a:t>
            </a:r>
          </a:p>
          <a:p>
            <a:pPr eaLnBrk="1" hangingPunct="1"/>
            <a:r>
              <a:rPr lang="en-US" altLang="en-US" dirty="0" smtClean="0"/>
              <a:t>Australian based OEM security technology supplier</a:t>
            </a:r>
          </a:p>
          <a:p>
            <a:pPr eaLnBrk="1" hangingPunct="1"/>
            <a:r>
              <a:rPr lang="en-US" altLang="en-US" dirty="0" smtClean="0"/>
              <a:t>ISO 9001 quality assured company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31" name="Picture 4" descr="http://www.cryptsoft.com/images/customer-huawe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4443" y="3912610"/>
            <a:ext cx="1085743" cy="56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Gobo (local)\KMIP\Customers\Panzura\Press\Panzura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2248" y="5224325"/>
            <a:ext cx="1249165" cy="361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Netskope Logo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3473" y="4642410"/>
            <a:ext cx="1256905" cy="21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:\snapshot\CropperCapture[384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440" y="3993317"/>
            <a:ext cx="1195282" cy="52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http://www.cryptsoft.com/images/customer-brk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7372" y="3488141"/>
            <a:ext cx="1276841" cy="28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1" descr="http://www.cryptsoft.com/images/customer-datastax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2724" y="3420018"/>
            <a:ext cx="1399555" cy="28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RSD Corporat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6402" y="5236460"/>
            <a:ext cx="958664" cy="31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0403" y="5300644"/>
            <a:ext cx="1354377" cy="19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5534" y="5893862"/>
            <a:ext cx="1432835" cy="192537"/>
          </a:xfrm>
          <a:prstGeom prst="rect">
            <a:avLst/>
          </a:prstGeom>
        </p:spPr>
      </p:pic>
      <p:pic>
        <p:nvPicPr>
          <p:cNvPr id="40" name="Picture 51" descr="\\qnap1-l\archive\standards\KMIP\interop\RSA-USA-2013\vendor-logos\vor_rgb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4616" y="5792250"/>
            <a:ext cx="1318513" cy="28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 descr="\\qnap1-l\tjh\grunt\work\cryptsoft-www\images\customer-pluribusnetworks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8428" y="5188058"/>
            <a:ext cx="965695" cy="36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2681" y="4653667"/>
            <a:ext cx="1518522" cy="36100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56576" y="3529680"/>
            <a:ext cx="1346456" cy="24067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68428" y="3456035"/>
            <a:ext cx="630826" cy="378496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77373" y="5859637"/>
            <a:ext cx="1110771" cy="328307"/>
          </a:xfrm>
          <a:prstGeom prst="rect">
            <a:avLst/>
          </a:prstGeom>
        </p:spPr>
      </p:pic>
      <p:pic>
        <p:nvPicPr>
          <p:cNvPr id="46" name="Picture 45" descr="http://www.cryptsoft.com/images/customer-hytrust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1515" y="3958124"/>
            <a:ext cx="1137374" cy="38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871" y="4670295"/>
            <a:ext cx="1432956" cy="31175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501" y="5740707"/>
            <a:ext cx="696043" cy="36790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500" y="3488839"/>
            <a:ext cx="857675" cy="361007"/>
          </a:xfrm>
          <a:prstGeom prst="rect">
            <a:avLst/>
          </a:prstGeom>
        </p:spPr>
      </p:pic>
      <p:pic>
        <p:nvPicPr>
          <p:cNvPr id="50" name="Picture 33" descr="http://www.cryptsoft.com/images/customer-fornetix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4628" y="4071361"/>
            <a:ext cx="1276073" cy="14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240" y="5827283"/>
            <a:ext cx="902518" cy="36100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695" y="5224151"/>
            <a:ext cx="1157459" cy="26473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1631" y="4681106"/>
            <a:ext cx="1319281" cy="24067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254" y="4004621"/>
            <a:ext cx="968381" cy="40914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859" y="3447699"/>
            <a:ext cx="434513" cy="43320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EE793445-967C-42A5-B017-2B242AB8DF0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27866" y="4599848"/>
            <a:ext cx="1485551" cy="423435"/>
          </a:xfrm>
          <a:prstGeom prst="rect">
            <a:avLst/>
          </a:prstGeom>
        </p:spPr>
      </p:pic>
      <p:pic>
        <p:nvPicPr>
          <p:cNvPr id="57" name="Picture 2" descr="https://www.cryptsoft.com/images/customer-nimblestorage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36" y="5066417"/>
            <a:ext cx="1000437" cy="6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42550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OASIS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666162" cy="4432300"/>
          </a:xfrm>
        </p:spPr>
        <p:txBody>
          <a:bodyPr/>
          <a:lstStyle/>
          <a:p>
            <a:pPr eaLnBrk="1" hangingPunct="1"/>
            <a:r>
              <a:rPr lang="en-US" dirty="0"/>
              <a:t>OASIS is a nonprofit consortium that drives the development, convergence and adoption of open standards for the global information society.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Established in 1993 as SGML Open (“</a:t>
            </a:r>
            <a:r>
              <a:rPr lang="en-US" altLang="en-US" dirty="0" err="1" smtClean="0"/>
              <a:t>Standardised</a:t>
            </a:r>
            <a:r>
              <a:rPr lang="en-US" altLang="en-US" dirty="0" smtClean="0"/>
              <a:t> General Markup </a:t>
            </a:r>
            <a:r>
              <a:rPr lang="en-US" altLang="en-US" dirty="0" err="1" smtClean="0"/>
              <a:t>Lanugauge</a:t>
            </a:r>
            <a:r>
              <a:rPr lang="en-US" altLang="en-US" dirty="0" smtClean="0"/>
              <a:t>”)</a:t>
            </a:r>
          </a:p>
          <a:p>
            <a:pPr eaLnBrk="1" hangingPunct="1"/>
            <a:r>
              <a:rPr lang="en-US" altLang="en-US" dirty="0" smtClean="0"/>
              <a:t>Changed to OASIS in 1998 with expanded scope as “</a:t>
            </a:r>
            <a:r>
              <a:rPr lang="en-US" dirty="0" smtClean="0"/>
              <a:t>Organization </a:t>
            </a:r>
            <a:r>
              <a:rPr lang="en-US" dirty="0"/>
              <a:t>for the Advancement of Structured Information </a:t>
            </a:r>
            <a:r>
              <a:rPr lang="en-US" dirty="0" smtClean="0"/>
              <a:t>Standards”</a:t>
            </a:r>
          </a:p>
          <a:p>
            <a:pPr eaLnBrk="1" hangingPunct="1"/>
            <a:r>
              <a:rPr lang="en-US" altLang="en-US" dirty="0" smtClean="0"/>
              <a:t>Over 100 standards completed and in use</a:t>
            </a:r>
          </a:p>
          <a:p>
            <a:pPr eaLnBrk="1" hangingPunct="1"/>
            <a:r>
              <a:rPr lang="en-US" altLang="en-US" dirty="0" smtClean="0"/>
              <a:t>Over 60 active Technical Committees</a:t>
            </a:r>
          </a:p>
          <a:p>
            <a:pPr eaLnBrk="1" hangingPunct="1"/>
            <a:r>
              <a:rPr lang="en-US" altLang="en-US" dirty="0" smtClean="0"/>
              <a:t>Links to other standards bodies including ISO for standards publication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54199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OASIS Membership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66616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3 Member levels</a:t>
            </a:r>
          </a:p>
          <a:p>
            <a:pPr lvl="1" eaLnBrk="1" hangingPunct="1"/>
            <a:r>
              <a:rPr lang="en-US" altLang="en-US" dirty="0" smtClean="0"/>
              <a:t>Foundational Sponsor</a:t>
            </a:r>
          </a:p>
          <a:p>
            <a:pPr lvl="1" eaLnBrk="1" hangingPunct="1"/>
            <a:r>
              <a:rPr lang="en-US" altLang="en-US" dirty="0" smtClean="0"/>
              <a:t>Sponsor Member</a:t>
            </a:r>
          </a:p>
          <a:p>
            <a:pPr lvl="1" eaLnBrk="1" hangingPunct="1"/>
            <a:r>
              <a:rPr lang="en-US" altLang="en-US" dirty="0" smtClean="0"/>
              <a:t>Contributor Member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Foundational Sponsors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smtClean="0"/>
              <a:t>Over 65 Sponsor members</a:t>
            </a:r>
          </a:p>
          <a:p>
            <a:pPr eaLnBrk="1" hangingPunct="1"/>
            <a:r>
              <a:rPr lang="en-US" altLang="en-US" dirty="0" smtClean="0"/>
              <a:t>Over 195 Contributor members</a:t>
            </a:r>
          </a:p>
          <a:p>
            <a:pPr eaLnBrk="1" hangingPunct="1"/>
            <a:r>
              <a:rPr lang="en-US" altLang="en-US" dirty="0" smtClean="0"/>
              <a:t>Well established Technical Committee processes</a:t>
            </a:r>
          </a:p>
          <a:p>
            <a:pPr eaLnBrk="1" hangingPunct="1"/>
            <a:r>
              <a:rPr lang="en-US" altLang="en-US" dirty="0" smtClean="0"/>
              <a:t>Formal, structured standards publication &amp; review process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pic>
        <p:nvPicPr>
          <p:cNvPr id="4" name="Picture 3" descr="P:\Projects\KMIP\Cryptsoft Shared\Cryptsoft\SharedMaterial\images\cryptsoft-logos\cryptsoft-flat-logo [Converted]-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3575050"/>
            <a:ext cx="2613025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3521075"/>
            <a:ext cx="10287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3535362"/>
            <a:ext cx="14097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554506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Overview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Cybersecurity Landscape</a:t>
            </a:r>
          </a:p>
          <a:p>
            <a:pPr eaLnBrk="1" hangingPunct="1"/>
            <a:r>
              <a:rPr lang="en-US" altLang="en-US" dirty="0" smtClean="0"/>
              <a:t>Keys &amp; Certificates in a Smart Grid System</a:t>
            </a:r>
          </a:p>
          <a:p>
            <a:pPr eaLnBrk="1" hangingPunct="1"/>
            <a:r>
              <a:rPr lang="en-US" altLang="en-US" dirty="0" smtClean="0"/>
              <a:t>Key and Certificate Management</a:t>
            </a:r>
          </a:p>
          <a:p>
            <a:pPr eaLnBrk="1" hangingPunct="1"/>
            <a:r>
              <a:rPr lang="en-US" altLang="en-US" dirty="0"/>
              <a:t>Key Management </a:t>
            </a:r>
            <a:r>
              <a:rPr lang="en-US" altLang="en-US" dirty="0" smtClean="0"/>
              <a:t>History</a:t>
            </a:r>
          </a:p>
          <a:p>
            <a:pPr eaLnBrk="1" hangingPunct="1"/>
            <a:r>
              <a:rPr lang="en-US" altLang="en-US" dirty="0"/>
              <a:t>KMIP – </a:t>
            </a:r>
            <a:r>
              <a:rPr lang="en-US" altLang="en-US" dirty="0" smtClean="0"/>
              <a:t>Overview and History</a:t>
            </a:r>
          </a:p>
          <a:p>
            <a:pPr eaLnBrk="1" hangingPunct="1"/>
            <a:r>
              <a:rPr lang="en-US" altLang="en-US" dirty="0" smtClean="0"/>
              <a:t>KMIP – Profiles &amp; Testing</a:t>
            </a:r>
          </a:p>
          <a:p>
            <a:pPr eaLnBrk="1" hangingPunct="1"/>
            <a:r>
              <a:rPr lang="en-US" altLang="en-US" dirty="0" smtClean="0"/>
              <a:t>KMIP &amp; Smart Grid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677863" y="2111375"/>
            <a:ext cx="8596312" cy="18256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Cybersecurity Landscape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863" y="3937000"/>
            <a:ext cx="8596312" cy="860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56104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Cybersecurity </a:t>
            </a:r>
            <a:r>
              <a:rPr lang="en-US" altLang="en-US" dirty="0"/>
              <a:t>c</a:t>
            </a:r>
            <a:r>
              <a:rPr lang="en-US" altLang="en-US" dirty="0" smtClean="0"/>
              <a:t>ontext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6" y="1225613"/>
            <a:ext cx="7943850" cy="514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smtClean="0"/>
              <a:t>Momentum Partners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40436290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Cybersecurity </a:t>
            </a:r>
            <a:r>
              <a:rPr lang="en-US" altLang="en-US" dirty="0"/>
              <a:t>c</a:t>
            </a:r>
            <a:r>
              <a:rPr lang="en-US" altLang="en-US" dirty="0" smtClean="0"/>
              <a:t>ontext</a:t>
            </a:r>
            <a:endParaRPr lang="en-US" alt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5 main Areas of focus</a:t>
            </a:r>
          </a:p>
          <a:p>
            <a:pPr lvl="1" eaLnBrk="1" hangingPunct="1"/>
            <a:r>
              <a:rPr lang="en-US" altLang="en-US" dirty="0" smtClean="0"/>
              <a:t>Identification</a:t>
            </a:r>
            <a:endParaRPr lang="en-US" altLang="en-US" dirty="0"/>
          </a:p>
          <a:p>
            <a:pPr lvl="1" eaLnBrk="1" hangingPunct="1"/>
            <a:r>
              <a:rPr lang="en-US" altLang="en-US" dirty="0" smtClean="0"/>
              <a:t>Protection</a:t>
            </a:r>
          </a:p>
          <a:p>
            <a:pPr lvl="1" eaLnBrk="1" hangingPunct="1"/>
            <a:r>
              <a:rPr lang="en-US" altLang="en-US" dirty="0" smtClean="0"/>
              <a:t>Detection</a:t>
            </a:r>
          </a:p>
          <a:p>
            <a:pPr lvl="1" eaLnBrk="1" hangingPunct="1"/>
            <a:r>
              <a:rPr lang="en-US" altLang="en-US" dirty="0" smtClean="0"/>
              <a:t>Response</a:t>
            </a:r>
          </a:p>
          <a:p>
            <a:pPr lvl="1" eaLnBrk="1" hangingPunct="1"/>
            <a:r>
              <a:rPr lang="en-US" altLang="en-US" dirty="0" smtClean="0"/>
              <a:t>Recovery</a:t>
            </a:r>
            <a:endParaRPr lang="en-US" altLang="en-US" dirty="0" smtClean="0"/>
          </a:p>
          <a:p>
            <a:pPr eaLnBrk="1" hangingPunct="1"/>
            <a:r>
              <a:rPr lang="en-US" altLang="en-US" dirty="0" smtClean="0"/>
              <a:t>Focus </a:t>
            </a:r>
            <a:r>
              <a:rPr lang="en-US" altLang="en-US" dirty="0" smtClean="0"/>
              <a:t>on protection:</a:t>
            </a:r>
          </a:p>
          <a:p>
            <a:pPr lvl="1" eaLnBrk="1" hangingPunct="1"/>
            <a:r>
              <a:rPr lang="en-US" altLang="en-US" dirty="0" smtClean="0"/>
              <a:t>Assets</a:t>
            </a:r>
          </a:p>
          <a:p>
            <a:pPr lvl="1" eaLnBrk="1" hangingPunct="1"/>
            <a:r>
              <a:rPr lang="en-US" altLang="en-US" dirty="0" smtClean="0"/>
              <a:t>Information</a:t>
            </a:r>
            <a:endParaRPr lang="en-US" altLang="en-US" dirty="0"/>
          </a:p>
          <a:p>
            <a:pPr lvl="1" eaLnBrk="1" hangingPunct="1"/>
            <a:r>
              <a:rPr lang="en-US" altLang="en-US" dirty="0" smtClean="0"/>
              <a:t>Authentication &amp; Encryption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02534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677863" y="2111375"/>
            <a:ext cx="8596312" cy="18256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Keys and Certificates in Smart Grid Systems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863" y="3937000"/>
            <a:ext cx="8596312" cy="860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265501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Keys &amp; Certificates in a Smart Grid System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Major components</a:t>
            </a:r>
          </a:p>
          <a:p>
            <a:pPr lvl="1" eaLnBrk="1" hangingPunct="1"/>
            <a:r>
              <a:rPr lang="en-US" altLang="en-US" dirty="0" smtClean="0"/>
              <a:t>Smart Meters</a:t>
            </a:r>
          </a:p>
          <a:p>
            <a:pPr lvl="1" eaLnBrk="1" hangingPunct="1"/>
            <a:r>
              <a:rPr lang="en-US" altLang="en-US" dirty="0" smtClean="0"/>
              <a:t>Access Points</a:t>
            </a:r>
          </a:p>
          <a:p>
            <a:pPr lvl="1" eaLnBrk="1" hangingPunct="1"/>
            <a:r>
              <a:rPr lang="en-US" altLang="en-US" dirty="0" smtClean="0"/>
              <a:t>Handheld Units</a:t>
            </a:r>
          </a:p>
          <a:p>
            <a:pPr lvl="1" eaLnBrk="1" hangingPunct="1"/>
            <a:r>
              <a:rPr lang="en-US" altLang="en-US" dirty="0" smtClean="0"/>
              <a:t>Head End Systems</a:t>
            </a:r>
          </a:p>
          <a:p>
            <a:pPr lvl="1" eaLnBrk="1" hangingPunct="1"/>
            <a:r>
              <a:rPr lang="en-US" altLang="en-US" dirty="0" smtClean="0"/>
              <a:t>Data Stores</a:t>
            </a:r>
          </a:p>
          <a:p>
            <a:pPr lvl="1" eaLnBrk="1" hangingPunct="1"/>
            <a:r>
              <a:rPr lang="en-US" altLang="en-US" dirty="0" smtClean="0"/>
              <a:t>Key Management System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2160000"/>
            <a:ext cx="3819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30211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Keys &amp; Certificates in a Smart Grid System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Smart meters</a:t>
            </a:r>
          </a:p>
          <a:p>
            <a:pPr lvl="1" eaLnBrk="1" hangingPunct="1"/>
            <a:r>
              <a:rPr lang="en-US" altLang="en-US" dirty="0" smtClean="0"/>
              <a:t>Manufacturer Keys &amp; Certificates</a:t>
            </a:r>
          </a:p>
          <a:p>
            <a:pPr lvl="1" eaLnBrk="1" hangingPunct="1"/>
            <a:r>
              <a:rPr lang="en-US" altLang="en-US" dirty="0" smtClean="0"/>
              <a:t>Operator encryption keys</a:t>
            </a:r>
          </a:p>
          <a:p>
            <a:pPr lvl="1" eaLnBrk="1" hangingPunct="1"/>
            <a:r>
              <a:rPr lang="en-US" altLang="en-US" dirty="0" smtClean="0"/>
              <a:t>Authentication keys &amp; certificates</a:t>
            </a:r>
          </a:p>
          <a:p>
            <a:pPr lvl="1" eaLnBrk="1" hangingPunct="1"/>
            <a:r>
              <a:rPr lang="en-US" altLang="en-US" dirty="0" smtClean="0"/>
              <a:t>Generally 5-12 Security Objects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2160000"/>
            <a:ext cx="3819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41956" y="2214563"/>
            <a:ext cx="4327557" cy="21955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7406" y="4410076"/>
            <a:ext cx="2230407" cy="109775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34125" y="4410076"/>
            <a:ext cx="347664" cy="35004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66722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Keys &amp; Certificates in a Smart Grid System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Hand Held Unit</a:t>
            </a:r>
          </a:p>
          <a:p>
            <a:pPr lvl="1" eaLnBrk="1" hangingPunct="1"/>
            <a:r>
              <a:rPr lang="en-US" altLang="en-US" dirty="0"/>
              <a:t>Manufacturer Keys &amp; Certificates</a:t>
            </a:r>
          </a:p>
          <a:p>
            <a:pPr lvl="1" eaLnBrk="1" hangingPunct="1"/>
            <a:r>
              <a:rPr lang="en-US" altLang="en-US" dirty="0"/>
              <a:t>Operator encryption keys</a:t>
            </a:r>
          </a:p>
          <a:p>
            <a:pPr lvl="1" eaLnBrk="1" hangingPunct="1"/>
            <a:r>
              <a:rPr lang="en-US" altLang="en-US" dirty="0"/>
              <a:t>Authentication keys &amp; certificates</a:t>
            </a:r>
          </a:p>
          <a:p>
            <a:pPr lvl="1" eaLnBrk="1" hangingPunct="1"/>
            <a:r>
              <a:rPr lang="en-US" altLang="en-US" dirty="0" smtClean="0"/>
              <a:t>Variable number of </a:t>
            </a:r>
            <a:r>
              <a:rPr lang="en-US" altLang="en-US" dirty="0"/>
              <a:t>Security Objects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2160000"/>
            <a:ext cx="3819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10257" y="2415540"/>
            <a:ext cx="1567783" cy="320203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178040" y="2160000"/>
            <a:ext cx="2143760" cy="241964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411638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Keys &amp; Certificates in a Smart Grid System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Access Point &amp; Head End Systems</a:t>
            </a:r>
          </a:p>
          <a:p>
            <a:pPr lvl="1" eaLnBrk="1" hangingPunct="1"/>
            <a:r>
              <a:rPr lang="en-US" altLang="en-US" dirty="0"/>
              <a:t>Manufacturer Keys &amp; Certificates</a:t>
            </a:r>
          </a:p>
          <a:p>
            <a:pPr lvl="1" eaLnBrk="1" hangingPunct="1"/>
            <a:r>
              <a:rPr lang="en-US" altLang="en-US" dirty="0"/>
              <a:t>Operator encryption keys</a:t>
            </a:r>
          </a:p>
          <a:p>
            <a:pPr lvl="1" eaLnBrk="1" hangingPunct="1"/>
            <a:r>
              <a:rPr lang="en-US" altLang="en-US" dirty="0"/>
              <a:t>Authentication keys &amp; certificates</a:t>
            </a:r>
          </a:p>
          <a:p>
            <a:pPr lvl="1" eaLnBrk="1" hangingPunct="1"/>
            <a:r>
              <a:rPr lang="en-US" altLang="en-US" dirty="0" smtClean="0"/>
              <a:t>Large number </a:t>
            </a:r>
            <a:r>
              <a:rPr lang="en-US" altLang="en-US" dirty="0"/>
              <a:t>of Security Objects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2160000"/>
            <a:ext cx="3819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918326" y="2214562"/>
            <a:ext cx="2206623" cy="31384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70550" y="4425950"/>
            <a:ext cx="1247776" cy="1073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08775" y="2400300"/>
            <a:ext cx="209551" cy="144303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11595" y="3337560"/>
            <a:ext cx="297180" cy="2819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69608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Keys &amp; Certificates in a Smart Grid System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Data Store</a:t>
            </a:r>
          </a:p>
          <a:p>
            <a:pPr lvl="1" eaLnBrk="1" hangingPunct="1"/>
            <a:r>
              <a:rPr lang="en-US" altLang="en-US" dirty="0" smtClean="0"/>
              <a:t>Data encryption keys</a:t>
            </a:r>
          </a:p>
          <a:p>
            <a:pPr lvl="1" eaLnBrk="1" hangingPunct="1"/>
            <a:r>
              <a:rPr lang="en-US" altLang="en-US" dirty="0" smtClean="0"/>
              <a:t>Operator encryption keys</a:t>
            </a:r>
          </a:p>
          <a:p>
            <a:pPr lvl="1" eaLnBrk="1" hangingPunct="1"/>
            <a:r>
              <a:rPr lang="en-US" altLang="en-US" dirty="0"/>
              <a:t>Authentication keys &amp; certificates</a:t>
            </a:r>
          </a:p>
          <a:p>
            <a:pPr lvl="1" eaLnBrk="1" hangingPunct="1"/>
            <a:r>
              <a:rPr lang="en-US" altLang="en-US" dirty="0" smtClean="0"/>
              <a:t>Very large </a:t>
            </a:r>
            <a:r>
              <a:rPr lang="en-US" altLang="en-US" dirty="0"/>
              <a:t>number of Security </a:t>
            </a:r>
            <a:r>
              <a:rPr lang="en-US" altLang="en-US" dirty="0" smtClean="0"/>
              <a:t>Objects</a:t>
            </a:r>
            <a:endParaRPr lang="en-US" altLang="en-US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0" y="2160000"/>
            <a:ext cx="3819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10257" y="2160000"/>
            <a:ext cx="1956403" cy="34575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566660" y="2160000"/>
            <a:ext cx="1755140" cy="11928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566660" y="4579619"/>
            <a:ext cx="1074420" cy="116749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13718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9104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Keys &amp; Certificates in a Smart Grid System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Key Management System requirements</a:t>
            </a:r>
          </a:p>
          <a:p>
            <a:pPr lvl="1" eaLnBrk="1" hangingPunct="1"/>
            <a:r>
              <a:rPr lang="en-US" altLang="en-US" dirty="0" smtClean="0"/>
              <a:t>Capacity to store 10</a:t>
            </a:r>
            <a:r>
              <a:rPr lang="en-US" altLang="en-US" baseline="30000" dirty="0" smtClean="0"/>
              <a:t>e</a:t>
            </a:r>
            <a:r>
              <a:rPr lang="en-US" altLang="en-US" dirty="0" smtClean="0"/>
              <a:t>6 to 10</a:t>
            </a:r>
            <a:r>
              <a:rPr lang="en-US" altLang="en-US" baseline="30000" dirty="0"/>
              <a:t>e</a:t>
            </a:r>
            <a:r>
              <a:rPr lang="en-US" altLang="en-US" dirty="0" smtClean="0"/>
              <a:t>8 of </a:t>
            </a:r>
            <a:br>
              <a:rPr lang="en-US" altLang="en-US" dirty="0" smtClean="0"/>
            </a:br>
            <a:r>
              <a:rPr lang="en-US" altLang="en-US" dirty="0" smtClean="0"/>
              <a:t>Security objects</a:t>
            </a:r>
          </a:p>
          <a:p>
            <a:pPr lvl="1" eaLnBrk="1" hangingPunct="1"/>
            <a:r>
              <a:rPr lang="en-US" altLang="en-US" dirty="0" smtClean="0"/>
              <a:t>Full lifecycle management</a:t>
            </a:r>
          </a:p>
          <a:p>
            <a:pPr lvl="1" eaLnBrk="1" hangingPunct="1"/>
            <a:r>
              <a:rPr lang="en-US" altLang="en-US" dirty="0" smtClean="0"/>
              <a:t>Multiple, discrete partitions or domains</a:t>
            </a:r>
          </a:p>
          <a:p>
            <a:pPr lvl="1" eaLnBrk="1" hangingPunct="1"/>
            <a:r>
              <a:rPr lang="en-US" altLang="en-US" dirty="0" smtClean="0"/>
              <a:t>Usually offer redundancy &amp; high </a:t>
            </a:r>
            <a:br>
              <a:rPr lang="en-US" altLang="en-US" dirty="0" smtClean="0"/>
            </a:br>
            <a:r>
              <a:rPr lang="en-US" altLang="en-US" dirty="0" smtClean="0"/>
              <a:t>availability via multi-node replicating</a:t>
            </a:r>
            <a:br>
              <a:rPr lang="en-US" altLang="en-US" dirty="0" smtClean="0"/>
            </a:br>
            <a:r>
              <a:rPr lang="en-US" altLang="en-US" dirty="0" smtClean="0"/>
              <a:t>clusters</a:t>
            </a:r>
          </a:p>
          <a:p>
            <a:pPr lvl="1" eaLnBrk="1" hangingPunct="1"/>
            <a:endParaRPr lang="en-US" altLang="en-US" dirty="0" smtClean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999" y="2160000"/>
            <a:ext cx="3819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41957" y="2214563"/>
            <a:ext cx="1905604" cy="109775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08320" y="3312318"/>
            <a:ext cx="3559493" cy="219551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47561" y="2159999"/>
            <a:ext cx="860108" cy="115231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31683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677863" y="2111375"/>
            <a:ext cx="8596312" cy="18256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Key and Certificate Management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863" y="3937000"/>
            <a:ext cx="8596312" cy="860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78385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 and Certificate Management</a:t>
            </a:r>
            <a:endParaRPr lang="en-US" alt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Lifecycle</a:t>
            </a:r>
          </a:p>
          <a:p>
            <a:pPr lvl="1" eaLnBrk="1" hangingPunct="1"/>
            <a:r>
              <a:rPr lang="en-US" altLang="en-US" dirty="0" smtClean="0"/>
              <a:t>Provisioning</a:t>
            </a:r>
          </a:p>
          <a:p>
            <a:pPr lvl="1" eaLnBrk="1" hangingPunct="1"/>
            <a:r>
              <a:rPr lang="en-US" altLang="en-US" dirty="0" smtClean="0"/>
              <a:t>Use</a:t>
            </a:r>
          </a:p>
          <a:p>
            <a:pPr lvl="1" eaLnBrk="1" hangingPunct="1"/>
            <a:r>
              <a:rPr lang="en-US" altLang="en-US" dirty="0" err="1" smtClean="0"/>
              <a:t>Deprovisioning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Standards</a:t>
            </a:r>
          </a:p>
          <a:p>
            <a:pPr eaLnBrk="1" hangingPunct="1"/>
            <a:r>
              <a:rPr lang="en-US" altLang="en-US" dirty="0" smtClean="0"/>
              <a:t>Metadata associated with:</a:t>
            </a:r>
          </a:p>
          <a:p>
            <a:pPr lvl="1" eaLnBrk="1" hangingPunct="1"/>
            <a:r>
              <a:rPr lang="en-US" altLang="en-US" dirty="0" smtClean="0"/>
              <a:t>lifecycle events</a:t>
            </a:r>
          </a:p>
          <a:p>
            <a:pPr lvl="1" eaLnBrk="1" hangingPunct="1"/>
            <a:r>
              <a:rPr lang="en-US" altLang="en-US" dirty="0" smtClean="0"/>
              <a:t>Data</a:t>
            </a:r>
          </a:p>
          <a:p>
            <a:pPr lvl="1" eaLnBrk="1" hangingPunct="1"/>
            <a:r>
              <a:rPr lang="en-US" altLang="en-US" dirty="0" smtClean="0"/>
              <a:t>System</a:t>
            </a:r>
          </a:p>
          <a:p>
            <a:pPr lvl="1" eaLnBrk="1" hangingPunct="1"/>
            <a:r>
              <a:rPr lang="en-US" altLang="en-US" dirty="0" smtClean="0"/>
              <a:t>User</a:t>
            </a:r>
          </a:p>
          <a:p>
            <a:pPr lvl="1" eaLnBrk="1" hangingPunct="1"/>
            <a:r>
              <a:rPr lang="en-US" altLang="en-US" dirty="0" smtClean="0"/>
              <a:t>Authority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37413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 and Certificate Management</a:t>
            </a:r>
            <a:endParaRPr lang="en-US" alt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NIST Special Publication 800-57 Pt 1</a:t>
            </a:r>
            <a:br>
              <a:rPr lang="en-US" altLang="en-US" dirty="0" smtClean="0"/>
            </a:br>
            <a:r>
              <a:rPr lang="en-US" altLang="en-US" dirty="0" smtClean="0"/>
              <a:t>(r1-2005)</a:t>
            </a:r>
          </a:p>
          <a:p>
            <a:pPr eaLnBrk="1" hangingPunct="1"/>
            <a:r>
              <a:rPr lang="en-US" altLang="en-US" dirty="0" smtClean="0"/>
              <a:t>States</a:t>
            </a:r>
          </a:p>
          <a:p>
            <a:pPr lvl="1" eaLnBrk="1" hangingPunct="1"/>
            <a:r>
              <a:rPr lang="en-US" altLang="en-US" dirty="0" smtClean="0"/>
              <a:t>Pre-Activation</a:t>
            </a:r>
          </a:p>
          <a:p>
            <a:pPr lvl="1" eaLnBrk="1" hangingPunct="1"/>
            <a:r>
              <a:rPr lang="en-US" altLang="en-US" dirty="0" smtClean="0"/>
              <a:t>Active</a:t>
            </a:r>
          </a:p>
          <a:p>
            <a:pPr lvl="1" eaLnBrk="1" hangingPunct="1"/>
            <a:r>
              <a:rPr lang="en-US" altLang="en-US" dirty="0" smtClean="0"/>
              <a:t>Deactivated</a:t>
            </a:r>
          </a:p>
          <a:p>
            <a:pPr lvl="1" eaLnBrk="1" hangingPunct="1"/>
            <a:r>
              <a:rPr lang="en-US" altLang="en-US" dirty="0" smtClean="0"/>
              <a:t>Destroyed</a:t>
            </a:r>
          </a:p>
          <a:p>
            <a:pPr lvl="1" eaLnBrk="1" hangingPunct="1"/>
            <a:r>
              <a:rPr lang="en-US" altLang="en-US" dirty="0" smtClean="0"/>
              <a:t>Compromised</a:t>
            </a:r>
          </a:p>
          <a:p>
            <a:pPr lvl="1" eaLnBrk="1" hangingPunct="1"/>
            <a:r>
              <a:rPr lang="en-US" altLang="en-US" dirty="0" smtClean="0"/>
              <a:t>Destroyed Compromised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826" y="1204111"/>
            <a:ext cx="3493249" cy="5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  <p:sp>
        <p:nvSpPr>
          <p:cNvPr id="7" name="Footer Placeholder 1"/>
          <p:cNvSpPr txBox="1">
            <a:spLocks/>
          </p:cNvSpPr>
          <p:nvPr/>
        </p:nvSpPr>
        <p:spPr>
          <a:xfrm>
            <a:off x="4137739" y="6250743"/>
            <a:ext cx="5368400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AU" dirty="0"/>
              <a:t>Source: http://csrc.nist.gov/publications/nistpubs/800-57/sp800-57-Part1-revised2_Mar08-2007.pdf</a:t>
            </a:r>
          </a:p>
        </p:txBody>
      </p:sp>
    </p:spTree>
    <p:extLst>
      <p:ext uri="{BB962C8B-B14F-4D97-AF65-F5344CB8AC3E}">
        <p14:creationId xmlns:p14="http://schemas.microsoft.com/office/powerpoint/2010/main" val="12017393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Key Management History</a:t>
            </a:r>
            <a:endParaRPr lang="en-US" alt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Started with data storage (tape) </a:t>
            </a:r>
          </a:p>
          <a:p>
            <a:pPr lvl="1" eaLnBrk="1" hangingPunct="1"/>
            <a:r>
              <a:rPr lang="en-US" altLang="en-US" dirty="0" smtClean="0"/>
              <a:t>Key per tape</a:t>
            </a:r>
          </a:p>
          <a:p>
            <a:pPr lvl="1" eaLnBrk="1" hangingPunct="1"/>
            <a:r>
              <a:rPr lang="en-US" altLang="en-US" dirty="0" smtClean="0"/>
              <a:t>Key per file later</a:t>
            </a:r>
          </a:p>
          <a:p>
            <a:pPr eaLnBrk="1" hangingPunct="1"/>
            <a:r>
              <a:rPr lang="en-US" altLang="en-US" dirty="0" smtClean="0"/>
              <a:t>Vendor proprietary protocols</a:t>
            </a:r>
          </a:p>
          <a:p>
            <a:pPr lvl="1" eaLnBrk="1" hangingPunct="1"/>
            <a:r>
              <a:rPr lang="en-US" altLang="en-US" dirty="0" smtClean="0"/>
              <a:t>Decrypt &amp; re-encrypt on change of vendor</a:t>
            </a:r>
          </a:p>
          <a:p>
            <a:pPr lvl="1" eaLnBrk="1" hangingPunct="1"/>
            <a:r>
              <a:rPr lang="en-US" altLang="en-US" dirty="0" smtClean="0"/>
              <a:t>Changing vendors was costly and difficult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Push for </a:t>
            </a:r>
            <a:r>
              <a:rPr lang="en-US" altLang="en-US" dirty="0" err="1" smtClean="0"/>
              <a:t>standardisation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Started by one vendor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93" y="1874383"/>
            <a:ext cx="799275" cy="55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958" y="1963799"/>
            <a:ext cx="857814" cy="3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7460646" y="2127564"/>
            <a:ext cx="587885" cy="0"/>
          </a:xfrm>
          <a:prstGeom prst="line">
            <a:avLst/>
          </a:prstGeom>
          <a:ln w="25400">
            <a:solidFill>
              <a:srgbClr val="588CC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743" y="3033383"/>
            <a:ext cx="31051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4569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677863" y="2111375"/>
            <a:ext cx="8596312" cy="18256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– History &amp; Overview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863" y="3937000"/>
            <a:ext cx="8596312" cy="860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32336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Timeline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4" y="1118795"/>
            <a:ext cx="9970838" cy="531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2023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KMIP </a:t>
            </a:r>
            <a:r>
              <a:rPr lang="en-US" altLang="en-US" dirty="0" smtClean="0"/>
              <a:t>Product Types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sp>
        <p:nvSpPr>
          <p:cNvPr id="5" name="Freeform 4"/>
          <p:cNvSpPr/>
          <p:nvPr/>
        </p:nvSpPr>
        <p:spPr>
          <a:xfrm>
            <a:off x="314281" y="1602449"/>
            <a:ext cx="3042104" cy="4260460"/>
          </a:xfrm>
          <a:custGeom>
            <a:avLst/>
            <a:gdLst>
              <a:gd name="connsiteX0" fmla="*/ 0 w 2811884"/>
              <a:gd name="connsiteY0" fmla="*/ 281188 h 3730803"/>
              <a:gd name="connsiteX1" fmla="*/ 281188 w 2811884"/>
              <a:gd name="connsiteY1" fmla="*/ 0 h 3730803"/>
              <a:gd name="connsiteX2" fmla="*/ 2530696 w 2811884"/>
              <a:gd name="connsiteY2" fmla="*/ 0 h 3730803"/>
              <a:gd name="connsiteX3" fmla="*/ 2811884 w 2811884"/>
              <a:gd name="connsiteY3" fmla="*/ 281188 h 3730803"/>
              <a:gd name="connsiteX4" fmla="*/ 2811884 w 2811884"/>
              <a:gd name="connsiteY4" fmla="*/ 3449615 h 3730803"/>
              <a:gd name="connsiteX5" fmla="*/ 2530696 w 2811884"/>
              <a:gd name="connsiteY5" fmla="*/ 3730803 h 3730803"/>
              <a:gd name="connsiteX6" fmla="*/ 281188 w 2811884"/>
              <a:gd name="connsiteY6" fmla="*/ 3730803 h 3730803"/>
              <a:gd name="connsiteX7" fmla="*/ 0 w 2811884"/>
              <a:gd name="connsiteY7" fmla="*/ 3449615 h 3730803"/>
              <a:gd name="connsiteX8" fmla="*/ 0 w 2811884"/>
              <a:gd name="connsiteY8" fmla="*/ 281188 h 373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1884" h="3730803">
                <a:moveTo>
                  <a:pt x="0" y="281188"/>
                </a:moveTo>
                <a:cubicBezTo>
                  <a:pt x="0" y="125892"/>
                  <a:pt x="125892" y="0"/>
                  <a:pt x="281188" y="0"/>
                </a:cubicBezTo>
                <a:lnTo>
                  <a:pt x="2530696" y="0"/>
                </a:lnTo>
                <a:cubicBezTo>
                  <a:pt x="2685992" y="0"/>
                  <a:pt x="2811884" y="125892"/>
                  <a:pt x="2811884" y="281188"/>
                </a:cubicBezTo>
                <a:lnTo>
                  <a:pt x="2811884" y="3449615"/>
                </a:lnTo>
                <a:cubicBezTo>
                  <a:pt x="2811884" y="3604911"/>
                  <a:pt x="2685992" y="3730803"/>
                  <a:pt x="2530696" y="3730803"/>
                </a:cubicBezTo>
                <a:lnTo>
                  <a:pt x="281188" y="3730803"/>
                </a:lnTo>
                <a:cubicBezTo>
                  <a:pt x="125892" y="3730803"/>
                  <a:pt x="0" y="3604911"/>
                  <a:pt x="0" y="3449615"/>
                </a:cubicBezTo>
                <a:lnTo>
                  <a:pt x="0" y="281188"/>
                </a:lnTo>
                <a:close/>
              </a:path>
            </a:pathLst>
          </a:custGeom>
          <a:solidFill>
            <a:srgbClr val="548DD4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2729673" numCol="1" spcCol="1270" anchor="t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AU" sz="2000" kern="1200" dirty="0">
                <a:solidFill>
                  <a:srgbClr val="FFFFFF"/>
                </a:solidFill>
                <a:latin typeface="Segoe UI" charset="0"/>
                <a:ea typeface="Segoe UI" charset="0"/>
                <a:cs typeface="Segoe UI" charset="0"/>
              </a:rPr>
              <a:t>Storage</a:t>
            </a:r>
          </a:p>
        </p:txBody>
      </p:sp>
      <p:sp>
        <p:nvSpPr>
          <p:cNvPr id="6" name="Freeform 5"/>
          <p:cNvSpPr/>
          <p:nvPr/>
        </p:nvSpPr>
        <p:spPr>
          <a:xfrm>
            <a:off x="480669" y="2369962"/>
            <a:ext cx="2692836" cy="2610819"/>
          </a:xfrm>
          <a:custGeom>
            <a:avLst/>
            <a:gdLst>
              <a:gd name="connsiteX0" fmla="*/ 0 w 2249507"/>
              <a:gd name="connsiteY0" fmla="*/ 35819 h 358188"/>
              <a:gd name="connsiteX1" fmla="*/ 35819 w 2249507"/>
              <a:gd name="connsiteY1" fmla="*/ 0 h 358188"/>
              <a:gd name="connsiteX2" fmla="*/ 2213688 w 2249507"/>
              <a:gd name="connsiteY2" fmla="*/ 0 h 358188"/>
              <a:gd name="connsiteX3" fmla="*/ 2249507 w 2249507"/>
              <a:gd name="connsiteY3" fmla="*/ 35819 h 358188"/>
              <a:gd name="connsiteX4" fmla="*/ 2249507 w 2249507"/>
              <a:gd name="connsiteY4" fmla="*/ 322369 h 358188"/>
              <a:gd name="connsiteX5" fmla="*/ 2213688 w 2249507"/>
              <a:gd name="connsiteY5" fmla="*/ 358188 h 358188"/>
              <a:gd name="connsiteX6" fmla="*/ 35819 w 2249507"/>
              <a:gd name="connsiteY6" fmla="*/ 358188 h 358188"/>
              <a:gd name="connsiteX7" fmla="*/ 0 w 2249507"/>
              <a:gd name="connsiteY7" fmla="*/ 322369 h 358188"/>
              <a:gd name="connsiteX8" fmla="*/ 0 w 2249507"/>
              <a:gd name="connsiteY8" fmla="*/ 35819 h 35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9507" h="358188">
                <a:moveTo>
                  <a:pt x="0" y="35819"/>
                </a:moveTo>
                <a:cubicBezTo>
                  <a:pt x="0" y="16037"/>
                  <a:pt x="16037" y="0"/>
                  <a:pt x="35819" y="0"/>
                </a:cubicBezTo>
                <a:lnTo>
                  <a:pt x="2213688" y="0"/>
                </a:lnTo>
                <a:cubicBezTo>
                  <a:pt x="2233470" y="0"/>
                  <a:pt x="2249507" y="16037"/>
                  <a:pt x="2249507" y="35819"/>
                </a:cubicBezTo>
                <a:lnTo>
                  <a:pt x="2249507" y="322369"/>
                </a:lnTo>
                <a:cubicBezTo>
                  <a:pt x="2249507" y="342151"/>
                  <a:pt x="2233470" y="358188"/>
                  <a:pt x="2213688" y="358188"/>
                </a:cubicBezTo>
                <a:lnTo>
                  <a:pt x="35819" y="358188"/>
                </a:lnTo>
                <a:cubicBezTo>
                  <a:pt x="16037" y="358188"/>
                  <a:pt x="0" y="342151"/>
                  <a:pt x="0" y="322369"/>
                </a:cubicBezTo>
                <a:lnTo>
                  <a:pt x="0" y="3581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891" tIns="29541" rIns="35891" bIns="29541" numCol="1" spcCol="1270" anchor="ctr" anchorCtr="0">
            <a:noAutofit/>
          </a:bodyPr>
          <a:lstStyle/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altLang="en-US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Disk Arrays, Flash Storage Arrays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NAS Appliances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Tape </a:t>
            </a:r>
            <a:r>
              <a:rPr lang="en-AU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Libraries 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Virtual </a:t>
            </a: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Tape Libraries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Encrypting Switches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Storage Key Managers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Storage Controllers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Storage Operating Systems</a:t>
            </a:r>
          </a:p>
        </p:txBody>
      </p:sp>
      <p:sp>
        <p:nvSpPr>
          <p:cNvPr id="7" name="Freeform 6"/>
          <p:cNvSpPr/>
          <p:nvPr/>
        </p:nvSpPr>
        <p:spPr>
          <a:xfrm>
            <a:off x="3505149" y="1602448"/>
            <a:ext cx="3042104" cy="4260460"/>
          </a:xfrm>
          <a:custGeom>
            <a:avLst/>
            <a:gdLst>
              <a:gd name="connsiteX0" fmla="*/ 0 w 2811884"/>
              <a:gd name="connsiteY0" fmla="*/ 281188 h 3730803"/>
              <a:gd name="connsiteX1" fmla="*/ 281188 w 2811884"/>
              <a:gd name="connsiteY1" fmla="*/ 0 h 3730803"/>
              <a:gd name="connsiteX2" fmla="*/ 2530696 w 2811884"/>
              <a:gd name="connsiteY2" fmla="*/ 0 h 3730803"/>
              <a:gd name="connsiteX3" fmla="*/ 2811884 w 2811884"/>
              <a:gd name="connsiteY3" fmla="*/ 281188 h 3730803"/>
              <a:gd name="connsiteX4" fmla="*/ 2811884 w 2811884"/>
              <a:gd name="connsiteY4" fmla="*/ 3449615 h 3730803"/>
              <a:gd name="connsiteX5" fmla="*/ 2530696 w 2811884"/>
              <a:gd name="connsiteY5" fmla="*/ 3730803 h 3730803"/>
              <a:gd name="connsiteX6" fmla="*/ 281188 w 2811884"/>
              <a:gd name="connsiteY6" fmla="*/ 3730803 h 3730803"/>
              <a:gd name="connsiteX7" fmla="*/ 0 w 2811884"/>
              <a:gd name="connsiteY7" fmla="*/ 3449615 h 3730803"/>
              <a:gd name="connsiteX8" fmla="*/ 0 w 2811884"/>
              <a:gd name="connsiteY8" fmla="*/ 281188 h 373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1884" h="3730803">
                <a:moveTo>
                  <a:pt x="0" y="281188"/>
                </a:moveTo>
                <a:cubicBezTo>
                  <a:pt x="0" y="125892"/>
                  <a:pt x="125892" y="0"/>
                  <a:pt x="281188" y="0"/>
                </a:cubicBezTo>
                <a:lnTo>
                  <a:pt x="2530696" y="0"/>
                </a:lnTo>
                <a:cubicBezTo>
                  <a:pt x="2685992" y="0"/>
                  <a:pt x="2811884" y="125892"/>
                  <a:pt x="2811884" y="281188"/>
                </a:cubicBezTo>
                <a:lnTo>
                  <a:pt x="2811884" y="3449615"/>
                </a:lnTo>
                <a:cubicBezTo>
                  <a:pt x="2811884" y="3604911"/>
                  <a:pt x="2685992" y="3730803"/>
                  <a:pt x="2530696" y="3730803"/>
                </a:cubicBezTo>
                <a:lnTo>
                  <a:pt x="281188" y="3730803"/>
                </a:lnTo>
                <a:cubicBezTo>
                  <a:pt x="125892" y="3730803"/>
                  <a:pt x="0" y="3604911"/>
                  <a:pt x="0" y="3449615"/>
                </a:cubicBezTo>
                <a:lnTo>
                  <a:pt x="0" y="281188"/>
                </a:lnTo>
                <a:close/>
              </a:path>
            </a:pathLst>
          </a:custGeom>
          <a:solidFill>
            <a:srgbClr val="548DD4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2729673" numCol="1" spcCol="1270" anchor="t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AU" sz="2000" kern="1200" dirty="0">
                <a:solidFill>
                  <a:srgbClr val="FFFFFF"/>
                </a:solidFill>
                <a:latin typeface="Segoe UI" charset="0"/>
                <a:ea typeface="Segoe UI" charset="0"/>
                <a:cs typeface="Segoe UI" charset="0"/>
              </a:rPr>
              <a:t>Infrastructure and Security</a:t>
            </a:r>
          </a:p>
        </p:txBody>
      </p:sp>
      <p:sp>
        <p:nvSpPr>
          <p:cNvPr id="8" name="Freeform 7"/>
          <p:cNvSpPr/>
          <p:nvPr/>
        </p:nvSpPr>
        <p:spPr>
          <a:xfrm>
            <a:off x="3679666" y="2369961"/>
            <a:ext cx="2692836" cy="2610819"/>
          </a:xfrm>
          <a:custGeom>
            <a:avLst/>
            <a:gdLst>
              <a:gd name="connsiteX0" fmla="*/ 0 w 2249507"/>
              <a:gd name="connsiteY0" fmla="*/ 30550 h 305495"/>
              <a:gd name="connsiteX1" fmla="*/ 30550 w 2249507"/>
              <a:gd name="connsiteY1" fmla="*/ 0 h 305495"/>
              <a:gd name="connsiteX2" fmla="*/ 2218958 w 2249507"/>
              <a:gd name="connsiteY2" fmla="*/ 0 h 305495"/>
              <a:gd name="connsiteX3" fmla="*/ 2249508 w 2249507"/>
              <a:gd name="connsiteY3" fmla="*/ 30550 h 305495"/>
              <a:gd name="connsiteX4" fmla="*/ 2249507 w 2249507"/>
              <a:gd name="connsiteY4" fmla="*/ 274946 h 305495"/>
              <a:gd name="connsiteX5" fmla="*/ 2218957 w 2249507"/>
              <a:gd name="connsiteY5" fmla="*/ 305496 h 305495"/>
              <a:gd name="connsiteX6" fmla="*/ 30550 w 2249507"/>
              <a:gd name="connsiteY6" fmla="*/ 305495 h 305495"/>
              <a:gd name="connsiteX7" fmla="*/ 0 w 2249507"/>
              <a:gd name="connsiteY7" fmla="*/ 274945 h 305495"/>
              <a:gd name="connsiteX8" fmla="*/ 0 w 2249507"/>
              <a:gd name="connsiteY8" fmla="*/ 30550 h 30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9507" h="305495">
                <a:moveTo>
                  <a:pt x="0" y="30550"/>
                </a:moveTo>
                <a:cubicBezTo>
                  <a:pt x="0" y="13678"/>
                  <a:pt x="13678" y="0"/>
                  <a:pt x="30550" y="0"/>
                </a:cubicBezTo>
                <a:lnTo>
                  <a:pt x="2218958" y="0"/>
                </a:lnTo>
                <a:cubicBezTo>
                  <a:pt x="2235830" y="0"/>
                  <a:pt x="2249508" y="13678"/>
                  <a:pt x="2249508" y="30550"/>
                </a:cubicBezTo>
                <a:cubicBezTo>
                  <a:pt x="2249508" y="112015"/>
                  <a:pt x="2249507" y="193481"/>
                  <a:pt x="2249507" y="274946"/>
                </a:cubicBezTo>
                <a:cubicBezTo>
                  <a:pt x="2249507" y="291818"/>
                  <a:pt x="2235829" y="305496"/>
                  <a:pt x="2218957" y="305496"/>
                </a:cubicBezTo>
                <a:lnTo>
                  <a:pt x="30550" y="305495"/>
                </a:lnTo>
                <a:cubicBezTo>
                  <a:pt x="13678" y="305495"/>
                  <a:pt x="0" y="291817"/>
                  <a:pt x="0" y="274945"/>
                </a:cubicBezTo>
                <a:lnTo>
                  <a:pt x="0" y="30550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348" tIns="27998" rIns="34348" bIns="27998" numCol="1" spcCol="1270" anchor="ctr" anchorCtr="0">
            <a:noAutofit/>
          </a:bodyPr>
          <a:lstStyle/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altLang="en-US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Key </a:t>
            </a:r>
            <a:r>
              <a:rPr lang="en-AU" altLang="en-US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Managers &amp; </a:t>
            </a:r>
            <a:r>
              <a:rPr lang="en-AU" sz="14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HSMs</a:t>
            </a:r>
            <a:endParaRPr lang="en-AU" sz="1400" dirty="0">
              <a:solidFill>
                <a:schemeClr val="tx1"/>
              </a:solidFill>
              <a:latin typeface="Calibri" panose="020F0502020204030204" pitchFamily="34" charset="0"/>
              <a:ea typeface="Segoe UI" charset="0"/>
              <a:cs typeface="Calibri" panose="020F0502020204030204" pitchFamily="34" charset="0"/>
            </a:endParaRP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Databases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Encryption Gateways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Virtualization Managers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Virtual Storage Controllers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Network </a:t>
            </a: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Computing </a:t>
            </a:r>
            <a:r>
              <a:rPr lang="en-AU" sz="14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Appliances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 smtClean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Critical Infrastructure</a:t>
            </a:r>
            <a:endParaRPr lang="en-AU" sz="1400" kern="1200" dirty="0">
              <a:solidFill>
                <a:schemeClr val="tx1"/>
              </a:solidFill>
              <a:latin typeface="Calibri" panose="020F0502020204030204" pitchFamily="34" charset="0"/>
              <a:ea typeface="Segoe UI" charset="0"/>
              <a:cs typeface="Calibri" panose="020F0502020204030204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707138" y="1602447"/>
            <a:ext cx="3042104" cy="4260460"/>
          </a:xfrm>
          <a:custGeom>
            <a:avLst/>
            <a:gdLst>
              <a:gd name="connsiteX0" fmla="*/ 0 w 2811884"/>
              <a:gd name="connsiteY0" fmla="*/ 281188 h 3730803"/>
              <a:gd name="connsiteX1" fmla="*/ 281188 w 2811884"/>
              <a:gd name="connsiteY1" fmla="*/ 0 h 3730803"/>
              <a:gd name="connsiteX2" fmla="*/ 2530696 w 2811884"/>
              <a:gd name="connsiteY2" fmla="*/ 0 h 3730803"/>
              <a:gd name="connsiteX3" fmla="*/ 2811884 w 2811884"/>
              <a:gd name="connsiteY3" fmla="*/ 281188 h 3730803"/>
              <a:gd name="connsiteX4" fmla="*/ 2811884 w 2811884"/>
              <a:gd name="connsiteY4" fmla="*/ 3449615 h 3730803"/>
              <a:gd name="connsiteX5" fmla="*/ 2530696 w 2811884"/>
              <a:gd name="connsiteY5" fmla="*/ 3730803 h 3730803"/>
              <a:gd name="connsiteX6" fmla="*/ 281188 w 2811884"/>
              <a:gd name="connsiteY6" fmla="*/ 3730803 h 3730803"/>
              <a:gd name="connsiteX7" fmla="*/ 0 w 2811884"/>
              <a:gd name="connsiteY7" fmla="*/ 3449615 h 3730803"/>
              <a:gd name="connsiteX8" fmla="*/ 0 w 2811884"/>
              <a:gd name="connsiteY8" fmla="*/ 281188 h 373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1884" h="3730803">
                <a:moveTo>
                  <a:pt x="0" y="281188"/>
                </a:moveTo>
                <a:cubicBezTo>
                  <a:pt x="0" y="125892"/>
                  <a:pt x="125892" y="0"/>
                  <a:pt x="281188" y="0"/>
                </a:cubicBezTo>
                <a:lnTo>
                  <a:pt x="2530696" y="0"/>
                </a:lnTo>
                <a:cubicBezTo>
                  <a:pt x="2685992" y="0"/>
                  <a:pt x="2811884" y="125892"/>
                  <a:pt x="2811884" y="281188"/>
                </a:cubicBezTo>
                <a:lnTo>
                  <a:pt x="2811884" y="3449615"/>
                </a:lnTo>
                <a:cubicBezTo>
                  <a:pt x="2811884" y="3604911"/>
                  <a:pt x="2685992" y="3730803"/>
                  <a:pt x="2530696" y="3730803"/>
                </a:cubicBezTo>
                <a:lnTo>
                  <a:pt x="281188" y="3730803"/>
                </a:lnTo>
                <a:cubicBezTo>
                  <a:pt x="125892" y="3730803"/>
                  <a:pt x="0" y="3604911"/>
                  <a:pt x="0" y="3449615"/>
                </a:cubicBezTo>
                <a:lnTo>
                  <a:pt x="0" y="281188"/>
                </a:lnTo>
                <a:close/>
              </a:path>
            </a:pathLst>
          </a:custGeom>
          <a:solidFill>
            <a:srgbClr val="548DD4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2729673" numCol="1" spcCol="1270" anchor="t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AU" sz="2000" kern="1200" dirty="0">
                <a:solidFill>
                  <a:srgbClr val="FFFFFF"/>
                </a:solidFill>
                <a:latin typeface="Segoe UI" charset="0"/>
                <a:ea typeface="Segoe UI" charset="0"/>
                <a:cs typeface="Segoe UI" charset="0"/>
              </a:rPr>
              <a:t>Cloud and </a:t>
            </a:r>
            <a:r>
              <a:rPr lang="en-AU" sz="2000" kern="1200" dirty="0" err="1">
                <a:solidFill>
                  <a:srgbClr val="FFFFFF"/>
                </a:solidFill>
                <a:latin typeface="Segoe UI" charset="0"/>
                <a:ea typeface="Segoe UI" charset="0"/>
                <a:cs typeface="Segoe UI" charset="0"/>
              </a:rPr>
              <a:t>IoT</a:t>
            </a:r>
            <a:endParaRPr lang="en-AU" sz="2000" kern="1200" dirty="0">
              <a:solidFill>
                <a:srgbClr val="FFFFFF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908519" y="2369960"/>
            <a:ext cx="2692836" cy="2610819"/>
          </a:xfrm>
          <a:custGeom>
            <a:avLst/>
            <a:gdLst>
              <a:gd name="connsiteX0" fmla="*/ 0 w 2249507"/>
              <a:gd name="connsiteY0" fmla="*/ 35819 h 358188"/>
              <a:gd name="connsiteX1" fmla="*/ 35819 w 2249507"/>
              <a:gd name="connsiteY1" fmla="*/ 0 h 358188"/>
              <a:gd name="connsiteX2" fmla="*/ 2213688 w 2249507"/>
              <a:gd name="connsiteY2" fmla="*/ 0 h 358188"/>
              <a:gd name="connsiteX3" fmla="*/ 2249507 w 2249507"/>
              <a:gd name="connsiteY3" fmla="*/ 35819 h 358188"/>
              <a:gd name="connsiteX4" fmla="*/ 2249507 w 2249507"/>
              <a:gd name="connsiteY4" fmla="*/ 322369 h 358188"/>
              <a:gd name="connsiteX5" fmla="*/ 2213688 w 2249507"/>
              <a:gd name="connsiteY5" fmla="*/ 358188 h 358188"/>
              <a:gd name="connsiteX6" fmla="*/ 35819 w 2249507"/>
              <a:gd name="connsiteY6" fmla="*/ 358188 h 358188"/>
              <a:gd name="connsiteX7" fmla="*/ 0 w 2249507"/>
              <a:gd name="connsiteY7" fmla="*/ 322369 h 358188"/>
              <a:gd name="connsiteX8" fmla="*/ 0 w 2249507"/>
              <a:gd name="connsiteY8" fmla="*/ 35819 h 35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9507" h="358188">
                <a:moveTo>
                  <a:pt x="0" y="35819"/>
                </a:moveTo>
                <a:cubicBezTo>
                  <a:pt x="0" y="16037"/>
                  <a:pt x="16037" y="0"/>
                  <a:pt x="35819" y="0"/>
                </a:cubicBezTo>
                <a:lnTo>
                  <a:pt x="2213688" y="0"/>
                </a:lnTo>
                <a:cubicBezTo>
                  <a:pt x="2233470" y="0"/>
                  <a:pt x="2249507" y="16037"/>
                  <a:pt x="2249507" y="35819"/>
                </a:cubicBezTo>
                <a:lnTo>
                  <a:pt x="2249507" y="322369"/>
                </a:lnTo>
                <a:cubicBezTo>
                  <a:pt x="2249507" y="342151"/>
                  <a:pt x="2233470" y="358188"/>
                  <a:pt x="2213688" y="358188"/>
                </a:cubicBezTo>
                <a:lnTo>
                  <a:pt x="35819" y="358188"/>
                </a:lnTo>
                <a:cubicBezTo>
                  <a:pt x="16037" y="358188"/>
                  <a:pt x="0" y="342151"/>
                  <a:pt x="0" y="322369"/>
                </a:cubicBezTo>
                <a:lnTo>
                  <a:pt x="0" y="3581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891" tIns="29541" rIns="35891" bIns="29541" numCol="1" spcCol="1270" anchor="ctr" anchorCtr="0">
            <a:noAutofit/>
          </a:bodyPr>
          <a:lstStyle/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altLang="en-US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Cloud Key Managers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Compliance Platforms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Information Managers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Enterprise Gateways and Security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kern="12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Enterprise Authentication</a:t>
            </a:r>
          </a:p>
          <a:p>
            <a:pPr lvl="0" algn="ctr" defTabSz="444500">
              <a:spcBef>
                <a:spcPct val="0"/>
              </a:spcBef>
              <a:spcAft>
                <a:spcPts val="600"/>
              </a:spcAft>
            </a:pPr>
            <a:r>
              <a:rPr lang="en-AU" sz="1400" dirty="0">
                <a:solidFill>
                  <a:schemeClr val="tx1"/>
                </a:solidFill>
                <a:latin typeface="Calibri" panose="020F0502020204030204" pitchFamily="34" charset="0"/>
                <a:ea typeface="Segoe UI" charset="0"/>
                <a:cs typeface="Calibri" panose="020F0502020204030204" pitchFamily="34" charset="0"/>
              </a:rPr>
              <a:t>Endpoint Security</a:t>
            </a:r>
            <a:endParaRPr lang="en-AU" sz="1400" kern="1200" dirty="0">
              <a:solidFill>
                <a:schemeClr val="tx1"/>
              </a:solidFill>
              <a:latin typeface="Calibri" panose="020F0502020204030204" pitchFamily="34" charset="0"/>
              <a:ea typeface="Segoe UI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903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Growth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46" y="1523708"/>
            <a:ext cx="9409367" cy="423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AU" altLang="en-US" smtClean="0"/>
              <a:t>KMIP Vendors</a:t>
            </a:r>
          </a:p>
        </p:txBody>
      </p:sp>
      <p:pic>
        <p:nvPicPr>
          <p:cNvPr id="33795" name="Picture 3" descr="D:\snapshot\CropperCapture[384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911" y="2015100"/>
            <a:ext cx="129222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72" y="3872413"/>
            <a:ext cx="14398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32" descr="ibm133x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1" y="3306173"/>
            <a:ext cx="969963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4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693" y="2129400"/>
            <a:ext cx="1439862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4" descr="http://www.cryptsoft.com/images/customer-huawei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225" y="2566488"/>
            <a:ext cx="122078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2" descr="Fujits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43" y="2710157"/>
            <a:ext cx="7429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473" y="1545932"/>
            <a:ext cx="1223962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2" name="Picture 2" descr="d:\Users\justin\Google Drive\Quantum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60" y="4610160"/>
            <a:ext cx="12001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5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454" y="5817601"/>
            <a:ext cx="12969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5158935"/>
            <a:ext cx="15049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5" name="Picture 2" descr="RSD Corporat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341" y="4521260"/>
            <a:ext cx="10795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6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9" y="5205766"/>
            <a:ext cx="14970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Picture 10" descr="https://encrypted-tbn3.gstatic.com/images?q=tbn:ANd9GcTf2YSthpnng2O6th38Y-fGv4i9MTjQ7qaF_O0OJAkPf9W_o4p0AQ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48" y="3937501"/>
            <a:ext cx="14398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8" name="Picture 5" descr="CipherClou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01" y="1557338"/>
            <a:ext cx="139382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45" y="1604463"/>
            <a:ext cx="1160462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24" y="3957345"/>
            <a:ext cx="14398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5162110"/>
            <a:ext cx="8572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5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5147029"/>
            <a:ext cx="906462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314" y="2212743"/>
            <a:ext cx="1573212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4" name="Picture 2" descr="\\QNAP1\engineering\kmip\Justin\Vendor Logos\RSA_EMC_logo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80" y="4518878"/>
            <a:ext cx="842962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5" name="Picture 3" descr="\\QNAP1\engineering\kmip\Justin\Vendor Logos\customer-bdt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549400"/>
            <a:ext cx="7810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6" name="Picture 2" descr="\\qnap1-l\tjh\grunt\work\cryptsoft-www\images\customer-pluribusnetworks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0" y="4499035"/>
            <a:ext cx="10795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7" name="Picture 6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527" y="2677613"/>
            <a:ext cx="10112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8" name="Picture 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235135"/>
            <a:ext cx="12858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0" name="Picture 6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74" y="3977982"/>
            <a:ext cx="11826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1" name="Picture 2" descr="http://www.trustmarque.com/wp-content/uploads/2013/09/Hitachi-Data-Systems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426" y="2768895"/>
            <a:ext cx="18621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2" name="Picture 71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594" y="1642269"/>
            <a:ext cx="161925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3" name="Picture 3" descr="d:\Users\justin\Google Drive\Logos\VMware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144" y="5835063"/>
            <a:ext cx="15605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4" name="Picture 7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5" y="2086537"/>
            <a:ext cx="7302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5" name="Picture 74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54" y="2733970"/>
            <a:ext cx="103981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6" name="Picture 75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72" y="2672057"/>
            <a:ext cx="13462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7" name="Picture 76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739" y="3353004"/>
            <a:ext cx="1509712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8" name="Picture 77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329" y="3341098"/>
            <a:ext cx="161766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29" name="Picture 78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58" y="3281566"/>
            <a:ext cx="113506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0" name="Picture 79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3907338"/>
            <a:ext cx="13160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1" name="Picture 80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14" y="5129566"/>
            <a:ext cx="134778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2" name="Picture 81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5715207"/>
            <a:ext cx="13604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3" name="Picture 2" descr="http://www.cryptsoft.com/images/customer-venafi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447" y="5692188"/>
            <a:ext cx="8509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4" name="Picture 83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33" y="2166706"/>
            <a:ext cx="152400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5" name="Picture 2" descr="https://bloombase.com/img/bloombase-logo-en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79" y="1479550"/>
            <a:ext cx="15875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36" name="Picture 4" descr="Zettaset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5785851"/>
            <a:ext cx="110807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212" y="4568278"/>
            <a:ext cx="1157459" cy="26473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EE793445-967C-42A5-B017-2B242AB8DF0F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870781" y="3305593"/>
            <a:ext cx="1485551" cy="4234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015509" y="4473929"/>
            <a:ext cx="1306512" cy="45343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sp>
        <p:nvSpPr>
          <p:cNvPr id="48" name="TextBox 47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13779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smtClean="0"/>
              <a:t>KMIP 101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450975"/>
            <a:ext cx="3462338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1450975"/>
            <a:ext cx="353377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1" name="TextBox 10"/>
          <p:cNvSpPr>
            <a:spLocks noChangeArrowheads="1"/>
          </p:cNvSpPr>
          <p:nvPr/>
        </p:nvSpPr>
        <p:spPr bwMode="auto">
          <a:xfrm>
            <a:off x="511175" y="5462588"/>
            <a:ext cx="3600450" cy="720725"/>
          </a:xfrm>
          <a:prstGeom prst="roundRect">
            <a:avLst>
              <a:gd name="adj" fmla="val 16667"/>
            </a:avLst>
          </a:prstGeom>
          <a:solidFill>
            <a:srgbClr val="54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b="1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Prior to KMIP each application had to support each vendor protocol</a:t>
            </a:r>
          </a:p>
        </p:txBody>
      </p:sp>
      <p:sp>
        <p:nvSpPr>
          <p:cNvPr id="34822" name="TextBox 10"/>
          <p:cNvSpPr>
            <a:spLocks noChangeArrowheads="1"/>
          </p:cNvSpPr>
          <p:nvPr/>
        </p:nvSpPr>
        <p:spPr bwMode="auto">
          <a:xfrm>
            <a:off x="4976813" y="5462588"/>
            <a:ext cx="3598862" cy="720725"/>
          </a:xfrm>
          <a:prstGeom prst="roundRect">
            <a:avLst>
              <a:gd name="adj" fmla="val 16667"/>
            </a:avLst>
          </a:prstGeom>
          <a:solidFill>
            <a:srgbClr val="548D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b="1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With KMIP each application only requires support for one protocol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Copyright © 2017 Cryptsoft Pty Ltd. All rights reserved.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370948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smtClean="0"/>
              <a:t>KMIP 101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1397000"/>
            <a:ext cx="6310312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389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smtClean="0"/>
              <a:t>KMIP 101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773113"/>
            <a:ext cx="8718550" cy="554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228688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smtClean="0"/>
              <a:t>KMIP 101</a:t>
            </a: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216025"/>
            <a:ext cx="8775700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140573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KMIP 101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2214191"/>
              </p:ext>
            </p:extLst>
          </p:nvPr>
        </p:nvGraphicFramePr>
        <p:xfrm>
          <a:off x="390526" y="1426688"/>
          <a:ext cx="9077323" cy="463043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402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88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602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48024">
                  <a:extLst>
                    <a:ext uri="{9D8B030D-6E8A-4147-A177-3AD203B41FA5}">
                      <a16:colId xmlns:a16="http://schemas.microsoft.com/office/drawing/2014/main" xmlns="" val="40820678"/>
                    </a:ext>
                  </a:extLst>
                </a:gridCol>
              </a:tblGrid>
              <a:tr h="509721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err="1" smtClean="0">
                          <a:solidFill>
                            <a:schemeClr val="tx1"/>
                          </a:solidFill>
                          <a:latin typeface="Segoe UI" charset="0"/>
                          <a:ea typeface="Segoe UI" charset="0"/>
                          <a:cs typeface="Segoe UI" charset="0"/>
                        </a:rPr>
                        <a:t>Ver</a:t>
                      </a:r>
                      <a:endParaRPr lang="en-AU" sz="1400" dirty="0">
                        <a:solidFill>
                          <a:schemeClr val="tx1"/>
                        </a:solidFill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solidFill>
                      <a:srgbClr val="508C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solidFill>
                            <a:schemeClr val="tx1"/>
                          </a:solidFill>
                          <a:latin typeface="Segoe UI" charset="0"/>
                          <a:ea typeface="Segoe UI" charset="0"/>
                          <a:cs typeface="Segoe UI" charset="0"/>
                        </a:rPr>
                        <a:t>Specification</a:t>
                      </a:r>
                      <a:r>
                        <a:rPr lang="en-AU" sz="1400" baseline="0" dirty="0">
                          <a:solidFill>
                            <a:schemeClr val="tx1"/>
                          </a:solidFill>
                          <a:latin typeface="Segoe UI" charset="0"/>
                          <a:ea typeface="Segoe UI" charset="0"/>
                          <a:cs typeface="Segoe UI" charset="0"/>
                        </a:rPr>
                        <a:t> Status</a:t>
                      </a:r>
                      <a:endParaRPr lang="en-AU" sz="1400" dirty="0">
                        <a:solidFill>
                          <a:schemeClr val="tx1"/>
                        </a:solidFill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>
                    <a:solidFill>
                      <a:srgbClr val="508C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solidFill>
                            <a:schemeClr val="tx1"/>
                          </a:solidFill>
                          <a:latin typeface="Segoe UI" charset="0"/>
                          <a:ea typeface="Segoe UI" charset="0"/>
                          <a:cs typeface="Segoe UI" charset="0"/>
                        </a:rPr>
                        <a:t>Market Status</a:t>
                      </a:r>
                    </a:p>
                  </a:txBody>
                  <a:tcPr>
                    <a:solidFill>
                      <a:srgbClr val="508CC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solidFill>
                            <a:schemeClr val="tx1"/>
                          </a:solidFill>
                          <a:latin typeface="Segoe UI" charset="0"/>
                          <a:ea typeface="Segoe UI" charset="0"/>
                          <a:cs typeface="Segoe UI" charset="0"/>
                        </a:rPr>
                        <a:t>Main Features</a:t>
                      </a:r>
                    </a:p>
                  </a:txBody>
                  <a:tcPr>
                    <a:solidFill>
                      <a:srgbClr val="508C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9360">
                <a:tc>
                  <a:txBody>
                    <a:bodyPr/>
                    <a:lstStyle/>
                    <a:p>
                      <a:pPr algn="ctr"/>
                      <a:r>
                        <a:rPr lang="en-AU" sz="12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v1.2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2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Published May </a:t>
                      </a:r>
                      <a:r>
                        <a:rPr lang="en-AU" sz="12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2015</a:t>
                      </a:r>
                      <a:endParaRPr lang="en-AU" sz="1200" kern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Widely deployed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Many customer utilising the enhanced capability and interoperability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Deployed to SNIA SSIF conformance testing program (using Cryptsoft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Test Suite)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Multiple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vendors through formal testing program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Cryptographic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Services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Profiles expansion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Suite B support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Additional Interoperability Updates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964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v1.3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Published December </a:t>
                      </a:r>
                      <a:r>
                        <a:rPr lang="en-AU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2016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Expanded deployment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Deployment to </a:t>
                      </a: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SNIA SSIF conformance testing program (using Cryptsoft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Test Suite) in Q3-2016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Multiple products interop tested &amp; demonstrated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at RSA Conference </a:t>
                      </a:r>
                      <a:r>
                        <a:rPr lang="en-AU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2015.</a:t>
                      </a:r>
                      <a:endParaRPr lang="en-AU" sz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Suite B updates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Automated client registration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Limited deprecations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Additional Cryptographic Services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pPr marL="177800" marR="0" indent="-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AU" sz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33066">
                <a:tc>
                  <a:txBody>
                    <a:bodyPr/>
                    <a:lstStyle/>
                    <a:p>
                      <a:pPr algn="ctr"/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v1.4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Undergoing final public review</a:t>
                      </a:r>
                      <a:endParaRPr lang="en-AU" sz="1200" baseline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AU" sz="120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Target publication </a:t>
                      </a:r>
                      <a:r>
                        <a:rPr lang="en-AU" sz="1200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November 2017</a:t>
                      </a:r>
                      <a:endParaRPr lang="en-AU" sz="1200" baseline="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endParaRPr lang="en-AU" sz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Initial deployments expanding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Automation and scalability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benefits driving faster adoption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Multiple products interop tested &amp; demonstrated</a:t>
                      </a: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at RSA Conference </a:t>
                      </a:r>
                      <a:r>
                        <a:rPr lang="en-AU" sz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2016.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Automated client registration enhancements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Additional profiles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PKCS#12 handling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Further deprecations</a:t>
                      </a:r>
                    </a:p>
                    <a:p>
                      <a:pPr marL="177800" indent="-177800">
                        <a:buFont typeface="Arial" panose="020B0604020202020204" pitchFamily="34" charset="0"/>
                        <a:buChar char="•"/>
                      </a:pPr>
                      <a:r>
                        <a:rPr lang="en-AU" sz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Additional Interoperability Updates</a:t>
                      </a:r>
                      <a:endParaRPr lang="en-AU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1526">
                <a:tc>
                  <a:txBody>
                    <a:bodyPr/>
                    <a:lstStyle/>
                    <a:p>
                      <a:pPr algn="ctr" defTabSz="457200" rtl="0" eaLnBrk="1" latinLnBrk="0" hangingPunct="1"/>
                      <a:r>
                        <a:rPr lang="en-AU" sz="12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v2.0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457200" rtl="0" eaLnBrk="1" latinLnBrk="0" hangingPunct="1"/>
                      <a:r>
                        <a:rPr lang="en-AU" sz="1200" kern="12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Drafting underway</a:t>
                      </a:r>
                      <a:endParaRPr lang="en-AU" sz="1200" kern="12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  <a:p>
                      <a:pPr algn="l" defTabSz="457200" rtl="0" eaLnBrk="1" latinLnBrk="0" hangingPunct="1"/>
                      <a:r>
                        <a:rPr lang="en-AU" sz="1200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Target publication</a:t>
                      </a:r>
                      <a:r>
                        <a:rPr lang="en-AU" sz="1200" kern="120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200" kern="1200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Q1 </a:t>
                      </a:r>
                      <a:r>
                        <a:rPr lang="en-AU" sz="1200" kern="1200" baseline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AU" sz="1200" kern="1200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2018</a:t>
                      </a:r>
                      <a:endParaRPr lang="en-AU" sz="1200" kern="12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Technical members gathering and analysing specific demands from the </a:t>
                      </a:r>
                      <a:r>
                        <a:rPr lang="en-AU" sz="12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market and finalising scope</a:t>
                      </a:r>
                      <a:endParaRPr lang="en-AU" sz="1200" kern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Deprecated items removed</a:t>
                      </a:r>
                    </a:p>
                    <a:p>
                      <a:pPr marL="177800" indent="-17780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Fine-grained attribute-based access control</a:t>
                      </a:r>
                    </a:p>
                    <a:p>
                      <a:pPr marL="177800" indent="-17780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Alternate protocol and message </a:t>
                      </a:r>
                      <a:r>
                        <a:rPr lang="en-AU" sz="12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handling</a:t>
                      </a:r>
                    </a:p>
                    <a:p>
                      <a:pPr marL="177800" indent="-177800" algn="l" defTabSz="4572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Segoe UI" charset="0"/>
                          <a:cs typeface="Calibri" panose="020F0502020204030204" pitchFamily="34" charset="0"/>
                        </a:rPr>
                        <a:t>Post-Quantum Computing measures</a:t>
                      </a:r>
                      <a:endParaRPr lang="en-AU" sz="1200" kern="1200" baseline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Segoe UI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289951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677863" y="2111375"/>
            <a:ext cx="8596312" cy="18256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– Profiles and Testing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863" y="3937000"/>
            <a:ext cx="8596312" cy="860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9946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Profiles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Profiles outline a mandatory (with some allowed variation) set of conformance requirements.</a:t>
            </a:r>
          </a:p>
          <a:p>
            <a:pPr eaLnBrk="1" hangingPunct="1"/>
            <a:r>
              <a:rPr lang="en-US" altLang="en-US" sz="2000" dirty="0" smtClean="0"/>
              <a:t>Requirements are usually a subset of specific operations, attributes and other items combined with one or more request/response traces.</a:t>
            </a:r>
          </a:p>
          <a:p>
            <a:pPr eaLnBrk="1" hangingPunct="1"/>
            <a:r>
              <a:rPr lang="en-US" altLang="en-US" sz="2000" dirty="0" smtClean="0"/>
              <a:t>Over 100 discrete profiles for clients and servers including:</a:t>
            </a:r>
          </a:p>
          <a:p>
            <a:pPr lvl="1" eaLnBrk="1" hangingPunct="1"/>
            <a:r>
              <a:rPr lang="en-US" altLang="en-US" dirty="0" smtClean="0"/>
              <a:t>Tape Library</a:t>
            </a:r>
          </a:p>
          <a:p>
            <a:pPr lvl="1" eaLnBrk="1" hangingPunct="1"/>
            <a:r>
              <a:rPr lang="en-US" altLang="en-US" dirty="0" smtClean="0"/>
              <a:t>Storage Array with SED</a:t>
            </a:r>
          </a:p>
          <a:p>
            <a:pPr lvl="1" eaLnBrk="1" hangingPunct="1"/>
            <a:r>
              <a:rPr lang="en-US" altLang="en-US" dirty="0" smtClean="0"/>
              <a:t>Suite B</a:t>
            </a:r>
          </a:p>
          <a:p>
            <a:pPr lvl="1" eaLnBrk="1" hangingPunct="1"/>
            <a:r>
              <a:rPr lang="en-US" altLang="en-US" dirty="0" smtClean="0"/>
              <a:t>Cryptographic Services</a:t>
            </a:r>
          </a:p>
          <a:p>
            <a:pPr lvl="1" eaLnBrk="1" hangingPunct="1"/>
            <a:r>
              <a:rPr lang="en-US" altLang="en-US" dirty="0" smtClean="0"/>
              <a:t>Opaque Managed Object Store</a:t>
            </a:r>
          </a:p>
          <a:p>
            <a:pPr eaLnBrk="1" hangingPunct="1"/>
            <a:r>
              <a:rPr lang="en-US" altLang="en-US" sz="2000" dirty="0" smtClean="0"/>
              <a:t>A range of new profiles under construction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411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Profiles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Profiles outline a mandatory (with some allowed variation) set of conformance requirements.</a:t>
            </a:r>
          </a:p>
          <a:p>
            <a:pPr eaLnBrk="1" hangingPunct="1"/>
            <a:r>
              <a:rPr lang="en-US" altLang="en-US" sz="2000" dirty="0" smtClean="0"/>
              <a:t>Requirements are usually a subset of specific operations, attributes and other items combined with one or more request/response traces.</a:t>
            </a:r>
          </a:p>
          <a:p>
            <a:pPr eaLnBrk="1" hangingPunct="1"/>
            <a:r>
              <a:rPr lang="en-US" altLang="en-US" sz="2000" dirty="0" smtClean="0"/>
              <a:t>Over 100 discrete profiles for clients and servers including:</a:t>
            </a:r>
          </a:p>
          <a:p>
            <a:pPr lvl="1" eaLnBrk="1" hangingPunct="1"/>
            <a:r>
              <a:rPr lang="en-US" altLang="en-US" dirty="0" smtClean="0"/>
              <a:t>Tape Library</a:t>
            </a:r>
          </a:p>
          <a:p>
            <a:pPr lvl="1" eaLnBrk="1" hangingPunct="1"/>
            <a:r>
              <a:rPr lang="en-US" altLang="en-US" dirty="0" smtClean="0"/>
              <a:t>Storage Array with SED</a:t>
            </a:r>
          </a:p>
          <a:p>
            <a:pPr lvl="1" eaLnBrk="1" hangingPunct="1"/>
            <a:r>
              <a:rPr lang="en-US" altLang="en-US" dirty="0" smtClean="0"/>
              <a:t>Suite B</a:t>
            </a:r>
          </a:p>
          <a:p>
            <a:pPr lvl="1" eaLnBrk="1" hangingPunct="1"/>
            <a:r>
              <a:rPr lang="en-US" altLang="en-US" dirty="0" smtClean="0"/>
              <a:t>Cryptographic Services</a:t>
            </a:r>
          </a:p>
          <a:p>
            <a:pPr lvl="1" eaLnBrk="1" hangingPunct="1"/>
            <a:r>
              <a:rPr lang="en-US" altLang="en-US" dirty="0" smtClean="0"/>
              <a:t>Opaque Managed Object Store</a:t>
            </a:r>
          </a:p>
          <a:p>
            <a:pPr eaLnBrk="1" hangingPunct="1"/>
            <a:r>
              <a:rPr lang="en-US" altLang="en-US" sz="2000" dirty="0" smtClean="0"/>
              <a:t>A range of new profiles under construction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414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Profiles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6" y="1211940"/>
            <a:ext cx="8636008" cy="5094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21132981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Interoperability – Client testing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00" y="1224000"/>
            <a:ext cx="7627342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21199987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r>
              <a:rPr lang="en-US" altLang="en-US" dirty="0"/>
              <a:t>KMIP Interoperability – </a:t>
            </a:r>
            <a:r>
              <a:rPr lang="en-US" altLang="en-US" dirty="0" smtClean="0"/>
              <a:t>Server testing</a:t>
            </a:r>
            <a:endParaRPr lang="en-US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00" y="1224000"/>
            <a:ext cx="7754937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10397724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/>
              <a:t>KMIP </a:t>
            </a:r>
            <a:r>
              <a:rPr lang="en-US" altLang="en-US" dirty="0" smtClean="0"/>
              <a:t>Interoperability Testing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" y="1224000"/>
            <a:ext cx="7829746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61819" y="6597649"/>
            <a:ext cx="3446462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1050" dirty="0"/>
              <a:t>* Source: </a:t>
            </a:r>
            <a:r>
              <a:rPr lang="en-AU" sz="1050" dirty="0" err="1"/>
              <a:t>Cryptsoft</a:t>
            </a:r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31441275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- Where to from here?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Technical Committee is focused on KMIP v2.0 with particular attention to:</a:t>
            </a:r>
          </a:p>
          <a:p>
            <a:pPr lvl="1" eaLnBrk="1" hangingPunct="1"/>
            <a:r>
              <a:rPr lang="en-US" altLang="en-US" dirty="0" smtClean="0"/>
              <a:t>PQC response to ensure ongoing, interoperable security</a:t>
            </a:r>
          </a:p>
          <a:p>
            <a:pPr lvl="1" eaLnBrk="1" hangingPunct="1"/>
            <a:r>
              <a:rPr lang="en-US" altLang="en-US" dirty="0" smtClean="0"/>
              <a:t>Greater volume of industry-specific profiles</a:t>
            </a:r>
          </a:p>
          <a:p>
            <a:pPr lvl="1" eaLnBrk="1" hangingPunct="1"/>
            <a:r>
              <a:rPr lang="en-US" altLang="en-US" dirty="0" smtClean="0"/>
              <a:t>Streamlined, secure deployment and registration of KMIP clients:</a:t>
            </a:r>
          </a:p>
          <a:p>
            <a:pPr lvl="2" eaLnBrk="1" hangingPunct="1"/>
            <a:r>
              <a:rPr lang="en-US" altLang="en-US" dirty="0" smtClean="0"/>
              <a:t>Cloud context</a:t>
            </a:r>
          </a:p>
          <a:p>
            <a:pPr lvl="2" eaLnBrk="1" hangingPunct="1"/>
            <a:r>
              <a:rPr lang="en-US" altLang="en-US" dirty="0" smtClean="0"/>
              <a:t>Critical Infrastructure context</a:t>
            </a:r>
          </a:p>
          <a:p>
            <a:pPr lvl="2" eaLnBrk="1" hangingPunct="1"/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03703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677863" y="2111375"/>
            <a:ext cx="8596312" cy="18256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KMIP  &amp; Smart Grid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863" y="3937000"/>
            <a:ext cx="8596312" cy="860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19896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Smart Grid KMIP Deployment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Key management platform for DLMS/COSEM</a:t>
            </a:r>
          </a:p>
          <a:p>
            <a:pPr eaLnBrk="1" hangingPunct="1"/>
            <a:r>
              <a:rPr lang="en-US" altLang="en-US" dirty="0" smtClean="0"/>
              <a:t>Multiple server vendors gearing to support implementations</a:t>
            </a:r>
          </a:p>
          <a:p>
            <a:pPr lvl="1" eaLnBrk="1" hangingPunct="1"/>
            <a:r>
              <a:rPr lang="en-US" altLang="en-US" dirty="0" smtClean="0"/>
              <a:t>Common requirement for FIPS 140-2, level 3</a:t>
            </a:r>
          </a:p>
          <a:p>
            <a:pPr eaLnBrk="1" hangingPunct="1"/>
            <a:r>
              <a:rPr lang="en-US" altLang="en-US" dirty="0" smtClean="0"/>
              <a:t>Multiple procurement events underway in Europe</a:t>
            </a:r>
          </a:p>
          <a:p>
            <a:pPr eaLnBrk="1" hangingPunct="1"/>
            <a:r>
              <a:rPr lang="en-US" altLang="en-US" dirty="0" smtClean="0"/>
              <a:t>Interest from the US Smart Grid market</a:t>
            </a:r>
          </a:p>
          <a:p>
            <a:pPr eaLnBrk="1" hangingPunct="1"/>
            <a:r>
              <a:rPr lang="en-US" altLang="en-US" dirty="0" smtClean="0"/>
              <a:t>Main focus on support for Symmetric keys, with some certificates and asymmetric key pairs also in use</a:t>
            </a:r>
          </a:p>
          <a:p>
            <a:pPr eaLnBrk="1" hangingPunct="1"/>
            <a:r>
              <a:rPr lang="en-US" altLang="en-US" dirty="0" smtClean="0"/>
              <a:t>Work ongoing for managing authentication credentials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48595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Summary – KMIP Benefits for Smart Grid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An active Cybersecurity community developing security products to meet current and future needs for Smart Grid and IOT.</a:t>
            </a:r>
          </a:p>
          <a:p>
            <a:pPr eaLnBrk="1" hangingPunct="1"/>
            <a:r>
              <a:rPr lang="en-US" altLang="en-US" dirty="0"/>
              <a:t>Reduced investment in developing and researching complex, fixed, key hierarchy models</a:t>
            </a:r>
          </a:p>
          <a:p>
            <a:pPr eaLnBrk="1" hangingPunct="1"/>
            <a:r>
              <a:rPr lang="en-US" altLang="en-US" dirty="0"/>
              <a:t>Increased redundancy through use of common infrastructure using off-the-shelf products</a:t>
            </a:r>
          </a:p>
          <a:p>
            <a:pPr eaLnBrk="1" hangingPunct="1"/>
            <a:r>
              <a:rPr lang="en-US" altLang="en-US" dirty="0" smtClean="0"/>
              <a:t>Greater </a:t>
            </a:r>
            <a:r>
              <a:rPr lang="en-US" altLang="en-US" dirty="0" smtClean="0"/>
              <a:t>ROI through re-use of existing integrations and greater competition between vendors</a:t>
            </a:r>
          </a:p>
          <a:p>
            <a:pPr eaLnBrk="1" hangingPunct="1"/>
            <a:r>
              <a:rPr lang="en-US" altLang="en-US" dirty="0" smtClean="0"/>
              <a:t>Increased </a:t>
            </a:r>
            <a:r>
              <a:rPr lang="en-US" altLang="en-US" dirty="0" smtClean="0"/>
              <a:t>levels of security as the same vendors are working to meeting increasing data &amp; privacy requirements.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68852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77863" y="600075"/>
            <a:ext cx="8596312" cy="8191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Further work with the KMIP TC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77863" y="1609725"/>
            <a:ext cx="8596312" cy="44323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Requirements are always welcome:</a:t>
            </a:r>
          </a:p>
          <a:p>
            <a:pPr lvl="1" eaLnBrk="1" hangingPunct="1"/>
            <a:r>
              <a:rPr lang="en-US" altLang="en-US" dirty="0" smtClean="0"/>
              <a:t>Join OASIS and contribute directly</a:t>
            </a:r>
          </a:p>
          <a:p>
            <a:pPr lvl="1" eaLnBrk="1" hangingPunct="1"/>
            <a:r>
              <a:rPr lang="en-US" altLang="en-US" dirty="0" smtClean="0"/>
              <a:t>Pass requirements through existing relationships with existing members</a:t>
            </a:r>
          </a:p>
          <a:p>
            <a:pPr lvl="1" eaLnBrk="1" hangingPunct="1"/>
            <a:r>
              <a:rPr lang="en-US" altLang="en-US" dirty="0" smtClean="0"/>
              <a:t>Contribute </a:t>
            </a:r>
            <a:r>
              <a:rPr lang="en-US" altLang="en-US" dirty="0"/>
              <a:t>via email (see </a:t>
            </a:r>
            <a:r>
              <a:rPr lang="en-US" altLang="en-US" dirty="0">
                <a:hlinkClick r:id="rId3"/>
              </a:rPr>
              <a:t>https://</a:t>
            </a:r>
            <a:r>
              <a:rPr lang="en-US" altLang="en-US" dirty="0" smtClean="0">
                <a:hlinkClick r:id="rId3"/>
              </a:rPr>
              <a:t>www.oasis-open.org/committees/comments/index.php?wg_abbrev=kmip</a:t>
            </a:r>
            <a:r>
              <a:rPr lang="en-US" altLang="en-US" dirty="0" smtClean="0"/>
              <a:t>)</a:t>
            </a:r>
          </a:p>
          <a:p>
            <a:pPr eaLnBrk="1" hangingPunct="1"/>
            <a:r>
              <a:rPr lang="en-US" altLang="en-US" dirty="0" smtClean="0"/>
              <a:t>Other Technical Committees focused on other areas of Smart Cities &amp; Smart Grids  (see </a:t>
            </a:r>
            <a:r>
              <a:rPr lang="en-US" altLang="en-US" dirty="0" smtClean="0">
                <a:hlinkClick r:id="rId3"/>
              </a:rPr>
              <a:t>https://www.oasis-open.org/</a:t>
            </a:r>
            <a:endParaRPr lang="en-US" alt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11191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anchor="ctr" anchorCtr="0"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</a:p>
          <a:p>
            <a:pPr algn="ctr"/>
            <a:r>
              <a:rPr lang="en-US" dirty="0"/>
              <a:t>t</a:t>
            </a:r>
            <a:r>
              <a:rPr lang="en-US" dirty="0" smtClean="0"/>
              <a:t>ony.cox@cryptsoft.com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smtClean="0"/>
              <a:t>Copyright © 2017 Cryptsoft Pty Ltd.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7944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ish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BABABA"/>
      </a:accent1>
      <a:accent2>
        <a:srgbClr val="235EA3"/>
      </a:accent2>
      <a:accent3>
        <a:srgbClr val="6699FF"/>
      </a:accent3>
      <a:accent4>
        <a:srgbClr val="649CDD"/>
      </a:accent4>
      <a:accent5>
        <a:srgbClr val="666699"/>
      </a:accent5>
      <a:accent6>
        <a:srgbClr val="4D4D4D"/>
      </a:accent6>
      <a:hlink>
        <a:srgbClr val="0000CC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8591</TotalTime>
  <Words>1819</Words>
  <Application>Microsoft Office PowerPoint</Application>
  <PresentationFormat>Custom</PresentationFormat>
  <Paragraphs>347</Paragraphs>
  <Slides>43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Facet</vt:lpstr>
      <vt:lpstr>Standardised Encryption Key Management for Smart Grids with KMIP</vt:lpstr>
      <vt:lpstr>Introduction – Tony Cox</vt:lpstr>
      <vt:lpstr>Cryptsoft</vt:lpstr>
      <vt:lpstr>OASIS</vt:lpstr>
      <vt:lpstr>OASIS Membership</vt:lpstr>
      <vt:lpstr>Overview</vt:lpstr>
      <vt:lpstr>Cybersecurity Landscape</vt:lpstr>
      <vt:lpstr>Cybersecurity context</vt:lpstr>
      <vt:lpstr>Cybersecurity context</vt:lpstr>
      <vt:lpstr>Keys and Certificates in Smart Grid Systems</vt:lpstr>
      <vt:lpstr>Keys &amp; Certificates in a Smart Grid System</vt:lpstr>
      <vt:lpstr>Keys &amp; Certificates in a Smart Grid System</vt:lpstr>
      <vt:lpstr>Keys &amp; Certificates in a Smart Grid System</vt:lpstr>
      <vt:lpstr>Keys &amp; Certificates in a Smart Grid System</vt:lpstr>
      <vt:lpstr>Keys &amp; Certificates in a Smart Grid System</vt:lpstr>
      <vt:lpstr>Keys &amp; Certificates in a Smart Grid System</vt:lpstr>
      <vt:lpstr>Key and Certificate Management</vt:lpstr>
      <vt:lpstr>Key and Certificate Management</vt:lpstr>
      <vt:lpstr>Key and Certificate Management</vt:lpstr>
      <vt:lpstr>Key Management History</vt:lpstr>
      <vt:lpstr>KMIP – History &amp; Overview</vt:lpstr>
      <vt:lpstr>KMIP Timeline</vt:lpstr>
      <vt:lpstr>KMIP Product Types</vt:lpstr>
      <vt:lpstr>KMIP Growth</vt:lpstr>
      <vt:lpstr>KMIP Vendors</vt:lpstr>
      <vt:lpstr>KMIP 101</vt:lpstr>
      <vt:lpstr>KMIP 101</vt:lpstr>
      <vt:lpstr>KMIP 101</vt:lpstr>
      <vt:lpstr>KMIP 101</vt:lpstr>
      <vt:lpstr>KMIP 101</vt:lpstr>
      <vt:lpstr>KMIP – Profiles and Testing</vt:lpstr>
      <vt:lpstr>KMIP Profiles</vt:lpstr>
      <vt:lpstr>KMIP Profiles</vt:lpstr>
      <vt:lpstr>KMIP Profiles</vt:lpstr>
      <vt:lpstr>KMIP Interoperability – Client testing</vt:lpstr>
      <vt:lpstr>KMIP Interoperability – Server testing</vt:lpstr>
      <vt:lpstr>KMIP Interoperability Testing</vt:lpstr>
      <vt:lpstr>KMIP - Where to from here?</vt:lpstr>
      <vt:lpstr>KMIP  &amp; Smart Grid</vt:lpstr>
      <vt:lpstr>Smart Grid KMIP Deployment</vt:lpstr>
      <vt:lpstr>Summary – KMIP Benefits for Smart Grid</vt:lpstr>
      <vt:lpstr>Further work with the KMIP TC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Standardised Encryption Key Management for Smart Grids with KMIP</dc:title>
  <dc:creator>Tony Cox</dc:creator>
  <cp:lastModifiedBy>Tony Cox</cp:lastModifiedBy>
  <cp:revision>190</cp:revision>
  <cp:lastPrinted>2017-09-08T23:58:41Z</cp:lastPrinted>
  <dcterms:created xsi:type="dcterms:W3CDTF">2016-05-15T03:15:36Z</dcterms:created>
  <dcterms:modified xsi:type="dcterms:W3CDTF">2017-09-12T00:04:38Z</dcterms:modified>
</cp:coreProperties>
</file>