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tiff" ContentType="image/tiff"/>
  <Default Extension="xlsx" ContentType="application/vnd.openxmlformats-officedocument.spreadsheetml.sheet"/>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0"/>
  </p:notesMasterIdLst>
  <p:handoutMasterIdLst>
    <p:handoutMasterId r:id="rId31"/>
  </p:handoutMasterIdLst>
  <p:sldIdLst>
    <p:sldId id="286" r:id="rId2"/>
    <p:sldId id="288" r:id="rId3"/>
    <p:sldId id="287" r:id="rId4"/>
    <p:sldId id="257" r:id="rId5"/>
    <p:sldId id="277" r:id="rId6"/>
    <p:sldId id="258" r:id="rId7"/>
    <p:sldId id="259" r:id="rId8"/>
    <p:sldId id="260" r:id="rId9"/>
    <p:sldId id="261" r:id="rId10"/>
    <p:sldId id="285" r:id="rId11"/>
    <p:sldId id="262" r:id="rId12"/>
    <p:sldId id="281" r:id="rId13"/>
    <p:sldId id="273" r:id="rId14"/>
    <p:sldId id="263" r:id="rId15"/>
    <p:sldId id="278" r:id="rId16"/>
    <p:sldId id="279" r:id="rId17"/>
    <p:sldId id="282" r:id="rId18"/>
    <p:sldId id="264" r:id="rId19"/>
    <p:sldId id="283" r:id="rId20"/>
    <p:sldId id="284" r:id="rId21"/>
    <p:sldId id="266" r:id="rId22"/>
    <p:sldId id="274" r:id="rId23"/>
    <p:sldId id="268" r:id="rId24"/>
    <p:sldId id="280" r:id="rId25"/>
    <p:sldId id="270" r:id="rId26"/>
    <p:sldId id="269" r:id="rId27"/>
    <p:sldId id="271" r:id="rId28"/>
    <p:sldId id="289" r:id="rId29"/>
  </p:sldIdLst>
  <p:sldSz cx="9144000" cy="6858000" type="screen4x3"/>
  <p:notesSz cx="6805613" cy="99393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CBEBD"/>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786" autoAdjust="0"/>
    <p:restoredTop sz="94660"/>
  </p:normalViewPr>
  <p:slideViewPr>
    <p:cSldViewPr>
      <p:cViewPr varScale="1">
        <p:scale>
          <a:sx n="69" d="100"/>
          <a:sy n="69" d="100"/>
        </p:scale>
        <p:origin x="-1446" y="-108"/>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chart1.xml><?xml version="1.0" encoding="utf-8"?>
<c:chartSpace xmlns:c="http://schemas.openxmlformats.org/drawingml/2006/chart" xmlns:a="http://schemas.openxmlformats.org/drawingml/2006/main" xmlns:r="http://schemas.openxmlformats.org/officeDocument/2006/relationships">
  <c:lang val="en-IN"/>
  <c:chart>
    <c:autoTitleDeleted val="1"/>
    <c:plotArea>
      <c:layout/>
      <c:pieChart>
        <c:varyColors val="1"/>
        <c:ser>
          <c:idx val="0"/>
          <c:order val="0"/>
          <c:tx>
            <c:strRef>
              <c:f>Sheet1!$B$1</c:f>
              <c:strCache>
                <c:ptCount val="1"/>
                <c:pt idx="0">
                  <c:v>Causes of Fire in Australia</c:v>
                </c:pt>
              </c:strCache>
            </c:strRef>
          </c:tx>
          <c:cat>
            <c:strRef>
              <c:f>Sheet1!$A$2:$A$3</c:f>
              <c:strCache>
                <c:ptCount val="2"/>
                <c:pt idx="0">
                  <c:v>Arson</c:v>
                </c:pt>
                <c:pt idx="1">
                  <c:v>Accidental/Act of Nature</c:v>
                </c:pt>
              </c:strCache>
            </c:strRef>
          </c:cat>
          <c:val>
            <c:numRef>
              <c:f>Sheet1!$B$2:$B$3</c:f>
              <c:numCache>
                <c:formatCode>General</c:formatCode>
                <c:ptCount val="2"/>
                <c:pt idx="0">
                  <c:v>30</c:v>
                </c:pt>
                <c:pt idx="1">
                  <c:v>70</c:v>
                </c:pt>
              </c:numCache>
            </c:numRef>
          </c:val>
        </c:ser>
        <c:dLbls/>
        <c:firstSliceAng val="0"/>
      </c:pieChart>
    </c:plotArea>
    <c:legend>
      <c:legendPos val="r"/>
      <c:layout/>
    </c:legend>
    <c:plotVisOnly val="1"/>
    <c:dispBlanksAs val="zero"/>
  </c:chart>
  <c:spPr>
    <a:ln cmpd="sng"/>
  </c:spPr>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IN"/>
  <c:chart>
    <c:plotArea>
      <c:layout/>
      <c:barChart>
        <c:barDir val="col"/>
        <c:grouping val="clustered"/>
        <c:ser>
          <c:idx val="0"/>
          <c:order val="0"/>
          <c:tx>
            <c:strRef>
              <c:f>Sheet1!$B$1</c:f>
              <c:strCache>
                <c:ptCount val="1"/>
                <c:pt idx="0">
                  <c:v>Xylene</c:v>
                </c:pt>
              </c:strCache>
            </c:strRef>
          </c:tx>
          <c:cat>
            <c:strRef>
              <c:f>Sheet1!$A$2:$A$5</c:f>
              <c:strCache>
                <c:ptCount val="4"/>
                <c:pt idx="0">
                  <c:v>PHRED with Charcoal</c:v>
                </c:pt>
                <c:pt idx="1">
                  <c:v>PHRED with SPME</c:v>
                </c:pt>
                <c:pt idx="2">
                  <c:v>Hot Water with Charcoal</c:v>
                </c:pt>
                <c:pt idx="3">
                  <c:v>Hot Water with SPME</c:v>
                </c:pt>
              </c:strCache>
            </c:strRef>
          </c:cat>
          <c:val>
            <c:numRef>
              <c:f>Sheet1!$B$2:$B$5</c:f>
              <c:numCache>
                <c:formatCode>#,##0</c:formatCode>
                <c:ptCount val="4"/>
                <c:pt idx="0">
                  <c:v>70000</c:v>
                </c:pt>
                <c:pt idx="1">
                  <c:v>555237</c:v>
                </c:pt>
                <c:pt idx="2" formatCode="General">
                  <c:v>900000</c:v>
                </c:pt>
                <c:pt idx="3" formatCode="General">
                  <c:v>600</c:v>
                </c:pt>
              </c:numCache>
            </c:numRef>
          </c:val>
        </c:ser>
        <c:ser>
          <c:idx val="1"/>
          <c:order val="1"/>
          <c:tx>
            <c:strRef>
              <c:f>Sheet1!$C$1</c:f>
              <c:strCache>
                <c:ptCount val="1"/>
                <c:pt idx="0">
                  <c:v>Benzene</c:v>
                </c:pt>
              </c:strCache>
            </c:strRef>
          </c:tx>
          <c:cat>
            <c:strRef>
              <c:f>Sheet1!$A$2:$A$5</c:f>
              <c:strCache>
                <c:ptCount val="4"/>
                <c:pt idx="0">
                  <c:v>PHRED with Charcoal</c:v>
                </c:pt>
                <c:pt idx="1">
                  <c:v>PHRED with SPME</c:v>
                </c:pt>
                <c:pt idx="2">
                  <c:v>Hot Water with Charcoal</c:v>
                </c:pt>
                <c:pt idx="3">
                  <c:v>Hot Water with SPME</c:v>
                </c:pt>
              </c:strCache>
            </c:strRef>
          </c:cat>
          <c:val>
            <c:numRef>
              <c:f>Sheet1!$C$2:$C$5</c:f>
              <c:numCache>
                <c:formatCode>#,##0</c:formatCode>
                <c:ptCount val="4"/>
                <c:pt idx="0">
                  <c:v>70000</c:v>
                </c:pt>
                <c:pt idx="1">
                  <c:v>555237</c:v>
                </c:pt>
                <c:pt idx="2" formatCode="General">
                  <c:v>900000</c:v>
                </c:pt>
                <c:pt idx="3" formatCode="General">
                  <c:v>600</c:v>
                </c:pt>
              </c:numCache>
            </c:numRef>
          </c:val>
        </c:ser>
        <c:ser>
          <c:idx val="2"/>
          <c:order val="2"/>
          <c:tx>
            <c:strRef>
              <c:f>Sheet1!$D$1</c:f>
              <c:strCache>
                <c:ptCount val="1"/>
                <c:pt idx="0">
                  <c:v>Toluene</c:v>
                </c:pt>
              </c:strCache>
            </c:strRef>
          </c:tx>
          <c:cat>
            <c:strRef>
              <c:f>Sheet1!$A$2:$A$5</c:f>
              <c:strCache>
                <c:ptCount val="4"/>
                <c:pt idx="0">
                  <c:v>PHRED with Charcoal</c:v>
                </c:pt>
                <c:pt idx="1">
                  <c:v>PHRED with SPME</c:v>
                </c:pt>
                <c:pt idx="2">
                  <c:v>Hot Water with Charcoal</c:v>
                </c:pt>
                <c:pt idx="3">
                  <c:v>Hot Water with SPME</c:v>
                </c:pt>
              </c:strCache>
            </c:strRef>
          </c:cat>
          <c:val>
            <c:numRef>
              <c:f>Sheet1!$D$2:$D$5</c:f>
              <c:numCache>
                <c:formatCode>#,##0</c:formatCode>
                <c:ptCount val="4"/>
                <c:pt idx="0" formatCode="General">
                  <c:v>80000</c:v>
                </c:pt>
                <c:pt idx="1">
                  <c:v>1140621</c:v>
                </c:pt>
                <c:pt idx="2" formatCode="General">
                  <c:v>400000</c:v>
                </c:pt>
                <c:pt idx="3" formatCode="General">
                  <c:v>900</c:v>
                </c:pt>
              </c:numCache>
            </c:numRef>
          </c:val>
        </c:ser>
        <c:dLbls/>
        <c:axId val="90592384"/>
        <c:axId val="90593920"/>
      </c:barChart>
      <c:catAx>
        <c:axId val="90592384"/>
        <c:scaling>
          <c:orientation val="minMax"/>
        </c:scaling>
        <c:axPos val="b"/>
        <c:numFmt formatCode="General" sourceLinked="0"/>
        <c:tickLblPos val="nextTo"/>
        <c:crossAx val="90593920"/>
        <c:crosses val="autoZero"/>
        <c:auto val="1"/>
        <c:lblAlgn val="ctr"/>
        <c:lblOffset val="100"/>
      </c:catAx>
      <c:valAx>
        <c:axId val="90593920"/>
        <c:scaling>
          <c:orientation val="minMax"/>
        </c:scaling>
        <c:axPos val="l"/>
        <c:majorGridlines/>
        <c:numFmt formatCode="#,##0" sourceLinked="1"/>
        <c:tickLblPos val="nextTo"/>
        <c:crossAx val="90592384"/>
        <c:crosses val="autoZero"/>
        <c:crossBetween val="between"/>
      </c:valAx>
    </c:plotArea>
    <c:legend>
      <c:legendPos val="r"/>
    </c:legend>
    <c:plotVisOnly val="1"/>
    <c:dispBlanksAs val="gap"/>
  </c:chart>
  <c:txPr>
    <a:bodyPr/>
    <a:lstStyle/>
    <a:p>
      <a:pPr>
        <a:defRPr sz="1800"/>
      </a:pPr>
      <a:endParaRPr lang="en-US"/>
    </a:p>
  </c:txPr>
  <c:externalData r:id="rId1"/>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575" cy="496888"/>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sz="quarter" idx="1"/>
          </p:nvPr>
        </p:nvSpPr>
        <p:spPr>
          <a:xfrm>
            <a:off x="3854450" y="0"/>
            <a:ext cx="2949575" cy="496888"/>
          </a:xfrm>
          <a:prstGeom prst="rect">
            <a:avLst/>
          </a:prstGeom>
        </p:spPr>
        <p:txBody>
          <a:bodyPr vert="horz" lIns="91440" tIns="45720" rIns="91440" bIns="45720" rtlCol="0"/>
          <a:lstStyle>
            <a:lvl1pPr algn="r">
              <a:defRPr sz="1200"/>
            </a:lvl1pPr>
          </a:lstStyle>
          <a:p>
            <a:fld id="{666DC536-9B06-437D-A83B-0973DA06A1B0}" type="datetimeFigureOut">
              <a:rPr lang="en-AU" smtClean="0"/>
              <a:pPr/>
              <a:t>29/09/2014</a:t>
            </a:fld>
            <a:endParaRPr lang="en-AU"/>
          </a:p>
        </p:txBody>
      </p:sp>
      <p:sp>
        <p:nvSpPr>
          <p:cNvPr id="4" name="Footer Placeholder 3"/>
          <p:cNvSpPr>
            <a:spLocks noGrp="1"/>
          </p:cNvSpPr>
          <p:nvPr>
            <p:ph type="ftr" sz="quarter" idx="2"/>
          </p:nvPr>
        </p:nvSpPr>
        <p:spPr>
          <a:xfrm>
            <a:off x="0" y="9440863"/>
            <a:ext cx="2949575" cy="496887"/>
          </a:xfrm>
          <a:prstGeom prst="rect">
            <a:avLst/>
          </a:prstGeom>
        </p:spPr>
        <p:txBody>
          <a:bodyPr vert="horz" lIns="91440" tIns="45720" rIns="91440" bIns="45720" rtlCol="0" anchor="b"/>
          <a:lstStyle>
            <a:lvl1pPr algn="l">
              <a:defRPr sz="1200"/>
            </a:lvl1pPr>
          </a:lstStyle>
          <a:p>
            <a:endParaRPr lang="en-AU"/>
          </a:p>
        </p:txBody>
      </p:sp>
      <p:sp>
        <p:nvSpPr>
          <p:cNvPr id="5" name="Slide Number Placeholder 4"/>
          <p:cNvSpPr>
            <a:spLocks noGrp="1"/>
          </p:cNvSpPr>
          <p:nvPr>
            <p:ph type="sldNum" sz="quarter" idx="3"/>
          </p:nvPr>
        </p:nvSpPr>
        <p:spPr>
          <a:xfrm>
            <a:off x="3854450" y="9440863"/>
            <a:ext cx="2949575" cy="496887"/>
          </a:xfrm>
          <a:prstGeom prst="rect">
            <a:avLst/>
          </a:prstGeom>
        </p:spPr>
        <p:txBody>
          <a:bodyPr vert="horz" lIns="91440" tIns="45720" rIns="91440" bIns="45720" rtlCol="0" anchor="b"/>
          <a:lstStyle>
            <a:lvl1pPr algn="r">
              <a:defRPr sz="1200"/>
            </a:lvl1pPr>
          </a:lstStyle>
          <a:p>
            <a:fld id="{7ED22CFD-0D2B-471D-89C0-1FDDEC1603E4}" type="slidenum">
              <a:rPr lang="en-AU" smtClean="0"/>
              <a:pPr/>
              <a:t>‹#›</a:t>
            </a:fld>
            <a:endParaRPr lang="en-AU"/>
          </a:p>
        </p:txBody>
      </p:sp>
    </p:spTree>
    <p:extLst>
      <p:ext uri="{BB962C8B-B14F-4D97-AF65-F5344CB8AC3E}">
        <p14:creationId xmlns:p14="http://schemas.microsoft.com/office/powerpoint/2010/main" xmlns="" val="225286797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6967"/>
          </a:xfrm>
          <a:prstGeom prst="rect">
            <a:avLst/>
          </a:prstGeom>
        </p:spPr>
        <p:txBody>
          <a:bodyPr vert="horz" lIns="91440" tIns="45720" rIns="91440" bIns="45720" rtlCol="0"/>
          <a:lstStyle>
            <a:lvl1pPr algn="l">
              <a:defRPr sz="1200"/>
            </a:lvl1pPr>
          </a:lstStyle>
          <a:p>
            <a:endParaRPr lang="en-AU"/>
          </a:p>
        </p:txBody>
      </p:sp>
      <p:sp>
        <p:nvSpPr>
          <p:cNvPr id="3" name="Date Placeholder 2"/>
          <p:cNvSpPr>
            <a:spLocks noGrp="1"/>
          </p:cNvSpPr>
          <p:nvPr>
            <p:ph type="dt" idx="1"/>
          </p:nvPr>
        </p:nvSpPr>
        <p:spPr>
          <a:xfrm>
            <a:off x="3854939" y="0"/>
            <a:ext cx="2949099" cy="496967"/>
          </a:xfrm>
          <a:prstGeom prst="rect">
            <a:avLst/>
          </a:prstGeom>
        </p:spPr>
        <p:txBody>
          <a:bodyPr vert="horz" lIns="91440" tIns="45720" rIns="91440" bIns="45720" rtlCol="0"/>
          <a:lstStyle>
            <a:lvl1pPr algn="r">
              <a:defRPr sz="1200"/>
            </a:lvl1pPr>
          </a:lstStyle>
          <a:p>
            <a:fld id="{434897BA-53F7-4399-B550-50B0859E63A5}" type="datetimeFigureOut">
              <a:rPr lang="en-AU" smtClean="0"/>
              <a:pPr/>
              <a:t>29/09/2014</a:t>
            </a:fld>
            <a:endParaRPr lang="en-AU"/>
          </a:p>
        </p:txBody>
      </p:sp>
      <p:sp>
        <p:nvSpPr>
          <p:cNvPr id="4" name="Slide Image Placeholder 3"/>
          <p:cNvSpPr>
            <a:spLocks noGrp="1" noRot="1" noChangeAspect="1"/>
          </p:cNvSpPr>
          <p:nvPr>
            <p:ph type="sldImg" idx="2"/>
          </p:nvPr>
        </p:nvSpPr>
        <p:spPr>
          <a:xfrm>
            <a:off x="920750" y="746125"/>
            <a:ext cx="4965700" cy="3725863"/>
          </a:xfrm>
          <a:prstGeom prst="rect">
            <a:avLst/>
          </a:prstGeom>
          <a:noFill/>
          <a:ln w="12700">
            <a:solidFill>
              <a:prstClr val="black"/>
            </a:solidFill>
          </a:ln>
        </p:spPr>
        <p:txBody>
          <a:bodyPr vert="horz" lIns="91440" tIns="45720" rIns="91440" bIns="45720" rtlCol="0" anchor="ctr"/>
          <a:lstStyle/>
          <a:p>
            <a:endParaRPr lang="en-AU"/>
          </a:p>
        </p:txBody>
      </p:sp>
      <p:sp>
        <p:nvSpPr>
          <p:cNvPr id="5" name="Notes Placeholder 4"/>
          <p:cNvSpPr>
            <a:spLocks noGrp="1"/>
          </p:cNvSpPr>
          <p:nvPr>
            <p:ph type="body" sz="quarter" idx="3"/>
          </p:nvPr>
        </p:nvSpPr>
        <p:spPr>
          <a:xfrm>
            <a:off x="680562" y="4721186"/>
            <a:ext cx="5444490" cy="447270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AU"/>
          </a:p>
        </p:txBody>
      </p:sp>
      <p:sp>
        <p:nvSpPr>
          <p:cNvPr id="6" name="Footer Placeholder 5"/>
          <p:cNvSpPr>
            <a:spLocks noGrp="1"/>
          </p:cNvSpPr>
          <p:nvPr>
            <p:ph type="ftr" sz="quarter" idx="4"/>
          </p:nvPr>
        </p:nvSpPr>
        <p:spPr>
          <a:xfrm>
            <a:off x="0" y="9440646"/>
            <a:ext cx="2949099" cy="496967"/>
          </a:xfrm>
          <a:prstGeom prst="rect">
            <a:avLst/>
          </a:prstGeom>
        </p:spPr>
        <p:txBody>
          <a:bodyPr vert="horz" lIns="91440" tIns="45720" rIns="91440" bIns="45720" rtlCol="0" anchor="b"/>
          <a:lstStyle>
            <a:lvl1pPr algn="l">
              <a:defRPr sz="1200"/>
            </a:lvl1pPr>
          </a:lstStyle>
          <a:p>
            <a:endParaRPr lang="en-AU"/>
          </a:p>
        </p:txBody>
      </p:sp>
      <p:sp>
        <p:nvSpPr>
          <p:cNvPr id="7" name="Slide Number Placeholder 6"/>
          <p:cNvSpPr>
            <a:spLocks noGrp="1"/>
          </p:cNvSpPr>
          <p:nvPr>
            <p:ph type="sldNum" sz="quarter" idx="5"/>
          </p:nvPr>
        </p:nvSpPr>
        <p:spPr>
          <a:xfrm>
            <a:off x="3854939" y="9440646"/>
            <a:ext cx="2949099" cy="496967"/>
          </a:xfrm>
          <a:prstGeom prst="rect">
            <a:avLst/>
          </a:prstGeom>
        </p:spPr>
        <p:txBody>
          <a:bodyPr vert="horz" lIns="91440" tIns="45720" rIns="91440" bIns="45720" rtlCol="0" anchor="b"/>
          <a:lstStyle>
            <a:lvl1pPr algn="r">
              <a:defRPr sz="1200"/>
            </a:lvl1pPr>
          </a:lstStyle>
          <a:p>
            <a:fld id="{1973A759-9718-45B1-AA03-E1220DBAA90C}" type="slidenum">
              <a:rPr lang="en-AU" smtClean="0"/>
              <a:pPr/>
              <a:t>‹#›</a:t>
            </a:fld>
            <a:endParaRPr lang="en-AU"/>
          </a:p>
        </p:txBody>
      </p:sp>
    </p:spTree>
    <p:extLst>
      <p:ext uri="{BB962C8B-B14F-4D97-AF65-F5344CB8AC3E}">
        <p14:creationId xmlns:p14="http://schemas.microsoft.com/office/powerpoint/2010/main" xmlns="" val="596923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dirty="0"/>
          </a:p>
        </p:txBody>
      </p:sp>
      <p:sp>
        <p:nvSpPr>
          <p:cNvPr id="4" name="Slide Number Placeholder 3"/>
          <p:cNvSpPr>
            <a:spLocks noGrp="1"/>
          </p:cNvSpPr>
          <p:nvPr>
            <p:ph type="sldNum" sz="quarter" idx="10"/>
          </p:nvPr>
        </p:nvSpPr>
        <p:spPr/>
        <p:txBody>
          <a:bodyPr/>
          <a:lstStyle/>
          <a:p>
            <a:fld id="{1973A759-9718-45B1-AA03-E1220DBAA90C}" type="slidenum">
              <a:rPr lang="en-AU" smtClean="0"/>
              <a:pPr/>
              <a:t>4</a:t>
            </a:fld>
            <a:endParaRPr lang="en-AU"/>
          </a:p>
        </p:txBody>
      </p:sp>
    </p:spTree>
    <p:extLst>
      <p:ext uri="{BB962C8B-B14F-4D97-AF65-F5344CB8AC3E}">
        <p14:creationId xmlns:p14="http://schemas.microsoft.com/office/powerpoint/2010/main" xmlns="" val="37962953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baseline="0" dirty="0" smtClean="0"/>
          </a:p>
        </p:txBody>
      </p:sp>
      <p:sp>
        <p:nvSpPr>
          <p:cNvPr id="4" name="Slide Number Placeholder 3"/>
          <p:cNvSpPr>
            <a:spLocks noGrp="1"/>
          </p:cNvSpPr>
          <p:nvPr>
            <p:ph type="sldNum" sz="quarter" idx="10"/>
          </p:nvPr>
        </p:nvSpPr>
        <p:spPr/>
        <p:txBody>
          <a:bodyPr/>
          <a:lstStyle/>
          <a:p>
            <a:fld id="{1973A759-9718-45B1-AA03-E1220DBAA90C}" type="slidenum">
              <a:rPr lang="en-AU" smtClean="0"/>
              <a:pPr/>
              <a:t>6</a:t>
            </a:fld>
            <a:endParaRPr lang="en-AU"/>
          </a:p>
        </p:txBody>
      </p:sp>
    </p:spTree>
    <p:extLst>
      <p:ext uri="{BB962C8B-B14F-4D97-AF65-F5344CB8AC3E}">
        <p14:creationId xmlns:p14="http://schemas.microsoft.com/office/powerpoint/2010/main" xmlns="" val="10382196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905000"/>
            <a:ext cx="7543800" cy="2593975"/>
          </a:xfrm>
        </p:spPr>
        <p:txBody>
          <a:bodyPr anchor="b"/>
          <a:lstStyle>
            <a:lvl1pPr>
              <a:defRPr sz="6600">
                <a:ln>
                  <a:noFill/>
                </a:ln>
                <a:solidFill>
                  <a:schemeClr val="tx2"/>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4572000"/>
            <a:ext cx="6461760" cy="1066800"/>
          </a:xfrm>
        </p:spPr>
        <p:txBody>
          <a:bodyPr anchor="t">
            <a:normAutofit/>
          </a:bodyPr>
          <a:lstStyle>
            <a:lvl1pPr marL="0" indent="0" algn="l">
              <a:buNone/>
              <a:defRPr sz="20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5486400"/>
            <a:ext cx="7659687" cy="1168400"/>
          </a:xfrm>
        </p:spPr>
        <p:txBody>
          <a:bodyPr anchor="t"/>
          <a:lstStyle>
            <a:lvl1pPr algn="l">
              <a:defRPr sz="36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3852863"/>
            <a:ext cx="6135687" cy="1633538"/>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419600" y="1536192"/>
            <a:ext cx="3657600" cy="459028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D8BD707-D9CF-40AE-B4C6-C98DA3205C09}"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419600" y="1535113"/>
            <a:ext cx="3657600" cy="639762"/>
          </a:xfrm>
        </p:spPr>
        <p:txBody>
          <a:bodyPr anchor="b">
            <a:no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419600" y="2174875"/>
            <a:ext cx="365760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pPr/>
              <a:t>9/29/2014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pPr/>
              <a:t>9/29/2014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9/29/2014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1" y="5495544"/>
            <a:ext cx="7772400" cy="594360"/>
          </a:xfrm>
        </p:spPr>
        <p:txBody>
          <a:bodyPr anchor="b"/>
          <a:lstStyle>
            <a:lvl1pPr algn="ctr">
              <a:defRPr sz="2200" b="1"/>
            </a:lvl1pPr>
          </a:lstStyle>
          <a:p>
            <a:r>
              <a:rPr lang="en-US" smtClean="0"/>
              <a:t>Click to edit Master title style</a:t>
            </a:r>
            <a:endParaRPr lang="en-US" dirty="0"/>
          </a:p>
        </p:txBody>
      </p:sp>
      <p:sp>
        <p:nvSpPr>
          <p:cNvPr id="4" name="Text Placeholder 3"/>
          <p:cNvSpPr>
            <a:spLocks noGrp="1"/>
          </p:cNvSpPr>
          <p:nvPr>
            <p:ph type="body" sz="half" idx="2"/>
          </p:nvPr>
        </p:nvSpPr>
        <p:spPr>
          <a:xfrm>
            <a:off x="304799" y="6096000"/>
            <a:ext cx="7772401" cy="6096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9/29/2014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
        <p:nvSpPr>
          <p:cNvPr id="9" name="Content Placeholder 8"/>
          <p:cNvSpPr>
            <a:spLocks noGrp="1"/>
          </p:cNvSpPr>
          <p:nvPr>
            <p:ph sz="quarter" idx="13"/>
          </p:nvPr>
        </p:nvSpPr>
        <p:spPr>
          <a:xfrm>
            <a:off x="304800" y="381000"/>
            <a:ext cx="7772400" cy="494284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1752" y="5495278"/>
            <a:ext cx="7772400" cy="594626"/>
          </a:xfrm>
        </p:spPr>
        <p:txBody>
          <a:bodyPr anchor="b"/>
          <a:lstStyle>
            <a:lvl1pPr algn="ctr">
              <a:defRPr sz="2200" b="1">
                <a:ln>
                  <a:noFill/>
                </a:ln>
                <a:solidFill>
                  <a:schemeClr val="tx2"/>
                </a:solidFill>
              </a:defRPr>
            </a:lvl1pPr>
          </a:lstStyle>
          <a:p>
            <a:r>
              <a:rPr lang="en-US" smtClean="0"/>
              <a:t>Click to edit Master title style</a:t>
            </a:r>
            <a:endParaRPr lang="en-US" dirty="0"/>
          </a:p>
        </p:txBody>
      </p:sp>
      <p:sp>
        <p:nvSpPr>
          <p:cNvPr id="3" name="Picture Placeholder 2"/>
          <p:cNvSpPr>
            <a:spLocks noGrp="1"/>
          </p:cNvSpPr>
          <p:nvPr>
            <p:ph type="pic" idx="1"/>
          </p:nvPr>
        </p:nvSpPr>
        <p:spPr>
          <a:xfrm>
            <a:off x="0" y="0"/>
            <a:ext cx="8458200" cy="54864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301752" y="6096000"/>
            <a:ext cx="7772400" cy="612648"/>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8" name="Date Placeholder 7"/>
          <p:cNvSpPr>
            <a:spLocks noGrp="1"/>
          </p:cNvSpPr>
          <p:nvPr>
            <p:ph type="dt" sz="half" idx="10"/>
          </p:nvPr>
        </p:nvSpPr>
        <p:spPr/>
        <p:txBody>
          <a:bodyPr/>
          <a:lstStyle/>
          <a:p>
            <a:fld id="{1D8BD707-D9CF-40AE-B4C6-C98DA3205C09}" type="datetimeFigureOut">
              <a:rPr lang="en-US" smtClean="0"/>
              <a:pPr/>
              <a:t>9/29/2014</a:t>
            </a:fld>
            <a:endParaRPr lang="en-US"/>
          </a:p>
        </p:txBody>
      </p:sp>
      <p:sp>
        <p:nvSpPr>
          <p:cNvPr id="9" name="Slide Number Placeholder 8"/>
          <p:cNvSpPr>
            <a:spLocks noGrp="1"/>
          </p:cNvSpPr>
          <p:nvPr>
            <p:ph type="sldNum" sz="quarter" idx="11"/>
          </p:nvPr>
        </p:nvSpPr>
        <p:spPr/>
        <p:txBody>
          <a:bodyPr/>
          <a:lstStyle/>
          <a:p>
            <a:fld id="{B6F15528-21DE-4FAA-801E-634DDDAF4B2B}" type="slidenum">
              <a:rPr lang="en-US" smtClean="0"/>
              <a:pPr/>
              <a:t>‹#›</a:t>
            </a:fld>
            <a:endParaRPr lang="en-US"/>
          </a:p>
        </p:txBody>
      </p:sp>
      <p:sp>
        <p:nvSpPr>
          <p:cNvPr id="10" name="Footer Placeholder 9"/>
          <p:cNvSpPr>
            <a:spLocks noGrp="1"/>
          </p:cNvSpPr>
          <p:nvPr>
            <p:ph type="ftr" sz="quarter" idx="12"/>
          </p:nvPr>
        </p:nvSpPr>
        <p:spPr/>
        <p:txBody>
          <a:bodyPr/>
          <a:lstStyle/>
          <a:p>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1752600" cy="58515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pPr/>
              <a:t>9/29/2014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7620000" cy="1143000"/>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7620000" cy="48006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8458200" y="0"/>
            <a:ext cx="6858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8458200" y="5486400"/>
            <a:ext cx="685800"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5"/>
          <p:cNvSpPr>
            <a:spLocks noGrp="1"/>
          </p:cNvSpPr>
          <p:nvPr>
            <p:ph type="sldNum" sz="quarter" idx="4"/>
          </p:nvPr>
        </p:nvSpPr>
        <p:spPr>
          <a:xfrm>
            <a:off x="8531788" y="5648960"/>
            <a:ext cx="548640" cy="396240"/>
          </a:xfrm>
          <a:prstGeom prst="bracketPair">
            <a:avLst>
              <a:gd name="adj" fmla="val 17949"/>
            </a:avLst>
          </a:prstGeom>
          <a:ln w="19050">
            <a:solidFill>
              <a:srgbClr val="FFFFFF"/>
            </a:solidFill>
          </a:ln>
        </p:spPr>
        <p:txBody>
          <a:bodyPr vert="horz" lIns="0" tIns="0" rIns="0" bIns="0" rtlCol="0" anchor="ctr"/>
          <a:lstStyle>
            <a:lvl1pPr algn="ctr">
              <a:defRPr sz="1800">
                <a:solidFill>
                  <a:srgbClr val="FFFFFF"/>
                </a:solidFill>
              </a:defRPr>
            </a:lvl1pPr>
          </a:lstStyle>
          <a:p>
            <a:fld id="{B6F15528-21DE-4FAA-801E-634DDDAF4B2B}" type="slidenum">
              <a:rPr lang="en-US" smtClean="0"/>
              <a:pPr/>
              <a:t>‹#›</a:t>
            </a:fld>
            <a:endParaRPr lang="en-US"/>
          </a:p>
        </p:txBody>
      </p:sp>
      <p:sp>
        <p:nvSpPr>
          <p:cNvPr id="5" name="Footer Placeholder 4"/>
          <p:cNvSpPr>
            <a:spLocks noGrp="1"/>
          </p:cNvSpPr>
          <p:nvPr>
            <p:ph type="ftr" sz="quarter" idx="3"/>
          </p:nvPr>
        </p:nvSpPr>
        <p:spPr>
          <a:xfrm rot="16200000">
            <a:off x="7586910" y="4048760"/>
            <a:ext cx="2367281" cy="365760"/>
          </a:xfrm>
          <a:prstGeom prst="rect">
            <a:avLst/>
          </a:prstGeom>
        </p:spPr>
        <p:txBody>
          <a:bodyPr vert="horz" lIns="91440" tIns="45720" rIns="91440" bIns="45720" rtlCol="0" anchor="ctr"/>
          <a:lstStyle>
            <a:lvl1pPr algn="r">
              <a:defRPr sz="1200">
                <a:solidFill>
                  <a:schemeClr val="bg2"/>
                </a:solidFill>
              </a:defRPr>
            </a:lvl1pPr>
          </a:lstStyle>
          <a:p>
            <a:endParaRPr lang="en-US"/>
          </a:p>
        </p:txBody>
      </p:sp>
      <p:sp>
        <p:nvSpPr>
          <p:cNvPr id="4" name="Date Placeholder 3"/>
          <p:cNvSpPr>
            <a:spLocks noGrp="1"/>
          </p:cNvSpPr>
          <p:nvPr>
            <p:ph type="dt" sz="half" idx="2"/>
          </p:nvPr>
        </p:nvSpPr>
        <p:spPr>
          <a:xfrm rot="16200000">
            <a:off x="7551351" y="1645920"/>
            <a:ext cx="2438399" cy="365760"/>
          </a:xfrm>
          <a:prstGeom prst="rect">
            <a:avLst/>
          </a:prstGeom>
        </p:spPr>
        <p:txBody>
          <a:bodyPr vert="horz" lIns="91440" tIns="45720" rIns="91440" bIns="45720" rtlCol="0" anchor="ctr"/>
          <a:lstStyle>
            <a:lvl1pPr algn="l">
              <a:defRPr sz="1200">
                <a:solidFill>
                  <a:schemeClr val="bg2"/>
                </a:solidFill>
              </a:defRPr>
            </a:lvl1pPr>
          </a:lstStyle>
          <a:p>
            <a:fld id="{1D8BD707-D9CF-40AE-B4C6-C98DA3205C09}" type="datetimeFigureOut">
              <a:rPr lang="en-US" smtClean="0"/>
              <a:pPr/>
              <a:t>9/29/2014</a:t>
            </a:fld>
            <a:endParaRPr lang="en-US"/>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spcBef>
          <a:spcPct val="0"/>
        </a:spcBef>
        <a:buNone/>
        <a:defRPr sz="4600" kern="1200" cap="none" spc="-100" baseline="0">
          <a:ln>
            <a:noFill/>
          </a:ln>
          <a:solidFill>
            <a:schemeClr val="tx2"/>
          </a:solidFill>
          <a:effectLst/>
          <a:latin typeface="+mj-lt"/>
          <a:ea typeface="+mj-ea"/>
          <a:cs typeface="+mj-cs"/>
        </a:defRPr>
      </a:lvl1pPr>
    </p:titleStyle>
    <p:bodyStyle>
      <a:lvl1pPr marL="342900" indent="-228600" algn="l" defTabSz="914400" rtl="0" eaLnBrk="1" latinLnBrk="0" hangingPunct="1">
        <a:spcBef>
          <a:spcPct val="20000"/>
        </a:spcBef>
        <a:buClr>
          <a:schemeClr val="accent1"/>
        </a:buClr>
        <a:buFont typeface="Arial" pitchFamily="34" charset="0"/>
        <a:buChar char="•"/>
        <a:defRPr sz="2200" kern="1200">
          <a:solidFill>
            <a:schemeClr val="tx1"/>
          </a:solidFill>
          <a:latin typeface="+mn-lt"/>
          <a:ea typeface="+mn-ea"/>
          <a:cs typeface="+mn-cs"/>
        </a:defRPr>
      </a:lvl1pPr>
      <a:lvl2pPr marL="640080" indent="-228600" algn="l" defTabSz="914400" rtl="0" eaLnBrk="1" latinLnBrk="0" hangingPunct="1">
        <a:spcBef>
          <a:spcPct val="20000"/>
        </a:spcBef>
        <a:buClr>
          <a:schemeClr val="accent2"/>
        </a:buClr>
        <a:buFont typeface="Arial" pitchFamily="34" charset="0"/>
        <a:buChar char="•"/>
        <a:defRPr sz="2000" kern="1200">
          <a:solidFill>
            <a:schemeClr val="tx1"/>
          </a:solidFill>
          <a:latin typeface="+mn-lt"/>
          <a:ea typeface="+mn-ea"/>
          <a:cs typeface="+mn-cs"/>
        </a:defRPr>
      </a:lvl2pPr>
      <a:lvl3pPr marL="1005840" indent="-228600" algn="l" defTabSz="914400" rtl="0" eaLnBrk="1" latinLnBrk="0" hangingPunct="1">
        <a:spcBef>
          <a:spcPct val="20000"/>
        </a:spcBef>
        <a:buClr>
          <a:schemeClr val="accent3"/>
        </a:buClr>
        <a:buFont typeface="Arial" pitchFamily="34" charset="0"/>
        <a:buChar char="•"/>
        <a:defRPr sz="1800" kern="1200">
          <a:solidFill>
            <a:schemeClr val="tx1"/>
          </a:solidFill>
          <a:latin typeface="+mn-lt"/>
          <a:ea typeface="+mn-ea"/>
          <a:cs typeface="+mn-cs"/>
        </a:defRPr>
      </a:lvl3pPr>
      <a:lvl4pPr marL="1280160" indent="-228600" algn="l" defTabSz="914400" rtl="0" eaLnBrk="1" latinLnBrk="0" hangingPunct="1">
        <a:spcBef>
          <a:spcPct val="20000"/>
        </a:spcBef>
        <a:buClr>
          <a:schemeClr val="accent4"/>
        </a:buClr>
        <a:buFont typeface="Arial" pitchFamily="34" charset="0"/>
        <a:buChar char="•"/>
        <a:defRPr sz="1600" kern="1200">
          <a:solidFill>
            <a:schemeClr val="tx1"/>
          </a:solidFill>
          <a:latin typeface="+mn-lt"/>
          <a:ea typeface="+mn-ea"/>
          <a:cs typeface="+mn-cs"/>
        </a:defRPr>
      </a:lvl4pPr>
      <a:lvl5pPr marL="1554480" indent="-228600" algn="l" defTabSz="914400" rtl="0" eaLnBrk="1" latinLnBrk="0" hangingPunct="1">
        <a:spcBef>
          <a:spcPct val="20000"/>
        </a:spcBef>
        <a:buClr>
          <a:schemeClr val="accent5"/>
        </a:buClr>
        <a:buFont typeface="Arial" pitchFamily="34" charset="0"/>
        <a:buChar char="•"/>
        <a:defRPr sz="1400" kern="1200" baseline="0">
          <a:solidFill>
            <a:schemeClr val="tx1"/>
          </a:solidFill>
          <a:latin typeface="+mn-lt"/>
          <a:ea typeface="+mn-ea"/>
          <a:cs typeface="+mn-cs"/>
        </a:defRPr>
      </a:lvl5pPr>
      <a:lvl6pPr marL="1737360" indent="-182880" algn="l" defTabSz="914400" rtl="0" eaLnBrk="1" latinLnBrk="0" hangingPunct="1">
        <a:spcBef>
          <a:spcPct val="20000"/>
        </a:spcBef>
        <a:buClr>
          <a:schemeClr val="accent1"/>
        </a:buClr>
        <a:buFont typeface="Arial" pitchFamily="34" charset="0"/>
        <a:buChar char="•"/>
        <a:defRPr sz="1400" kern="1200" baseline="0">
          <a:solidFill>
            <a:schemeClr val="tx1"/>
          </a:solidFill>
          <a:latin typeface="+mn-lt"/>
          <a:ea typeface="+mn-ea"/>
          <a:cs typeface="+mn-cs"/>
        </a:defRPr>
      </a:lvl6pPr>
      <a:lvl7pPr marL="1920240" indent="-182880" algn="l" defTabSz="914400" rtl="0" eaLnBrk="1" latinLnBrk="0" hangingPunct="1">
        <a:spcBef>
          <a:spcPct val="20000"/>
        </a:spcBef>
        <a:buClr>
          <a:schemeClr val="accent2"/>
        </a:buClr>
        <a:buFont typeface="Arial" pitchFamily="34" charset="0"/>
        <a:buChar char="•"/>
        <a:defRPr sz="1400" kern="1200">
          <a:solidFill>
            <a:schemeClr val="tx1"/>
          </a:solidFill>
          <a:latin typeface="+mn-lt"/>
          <a:ea typeface="+mn-ea"/>
          <a:cs typeface="+mn-cs"/>
        </a:defRPr>
      </a:lvl7pPr>
      <a:lvl8pPr marL="2103120" indent="-182880" algn="l" defTabSz="914400" rtl="0" eaLnBrk="1" latinLnBrk="0" hangingPunct="1">
        <a:spcBef>
          <a:spcPct val="20000"/>
        </a:spcBef>
        <a:buClr>
          <a:schemeClr val="accent3"/>
        </a:buClr>
        <a:buFont typeface="Arial" pitchFamily="34" charset="0"/>
        <a:buChar char="•"/>
        <a:defRPr sz="1400" kern="1200">
          <a:solidFill>
            <a:schemeClr val="tx1"/>
          </a:solidFill>
          <a:latin typeface="+mn-lt"/>
          <a:ea typeface="+mn-ea"/>
          <a:cs typeface="+mn-cs"/>
        </a:defRPr>
      </a:lvl8pPr>
      <a:lvl9pPr marL="2286000" indent="-182880" algn="l" defTabSz="914400" rtl="0" eaLnBrk="1" latinLnBrk="0" hangingPunct="1">
        <a:spcBef>
          <a:spcPct val="20000"/>
        </a:spcBef>
        <a:buClr>
          <a:schemeClr val="accent4"/>
        </a:buClr>
        <a:buFont typeface="Arial" pitchFamily="34"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usfa.fema.gov/fireservice/prevention_education/strategies/arson/aaw13/facts.shtm" TargetMode="External"/><Relationship Id="rId2" Type="http://schemas.openxmlformats.org/officeDocument/2006/relationships/hyperlink" Target="http://www.aic.gov.au/publications/current%20series/bfab/1-20/bfab002.aspx"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219200"/>
            <a:ext cx="7772400" cy="2514599"/>
          </a:xfrm>
        </p:spPr>
        <p:txBody>
          <a:bodyPr>
            <a:noAutofit/>
          </a:bodyPr>
          <a:lstStyle/>
          <a:p>
            <a:r>
              <a:rPr lang="en-AU" sz="3600" b="1" dirty="0"/>
              <a:t>The Use of Localised Thermal Desorption for Extraction of Volatile Hydrocarbons </a:t>
            </a:r>
            <a:r>
              <a:rPr lang="en-AU" sz="3200" b="1" dirty="0"/>
              <a:t>from</a:t>
            </a:r>
            <a:r>
              <a:rPr lang="en-AU" sz="3600" b="1" dirty="0"/>
              <a:t> within a Fire Scene: A Multi-Study Analysis</a:t>
            </a:r>
            <a:endParaRPr lang="en-AU" sz="3600" dirty="0"/>
          </a:p>
        </p:txBody>
      </p:sp>
      <p:sp>
        <p:nvSpPr>
          <p:cNvPr id="3" name="Subtitle 2"/>
          <p:cNvSpPr>
            <a:spLocks noGrp="1"/>
          </p:cNvSpPr>
          <p:nvPr>
            <p:ph type="subTitle" idx="1"/>
          </p:nvPr>
        </p:nvSpPr>
        <p:spPr/>
        <p:txBody>
          <a:bodyPr/>
          <a:lstStyle/>
          <a:p>
            <a:r>
              <a:rPr lang="en-AU" dirty="0" smtClean="0"/>
              <a:t>Tom Smale, </a:t>
            </a:r>
            <a:r>
              <a:rPr lang="en-AU" dirty="0" err="1" smtClean="0"/>
              <a:t>Bsci</a:t>
            </a:r>
            <a:r>
              <a:rPr lang="en-AU" dirty="0" smtClean="0"/>
              <a:t>(</a:t>
            </a:r>
            <a:r>
              <a:rPr lang="en-AU" dirty="0" err="1" smtClean="0"/>
              <a:t>Psy</a:t>
            </a:r>
            <a:r>
              <a:rPr lang="en-AU" dirty="0" smtClean="0"/>
              <a:t>), </a:t>
            </a:r>
            <a:r>
              <a:rPr lang="en-AU" dirty="0" err="1" smtClean="0"/>
              <a:t>BFor</a:t>
            </a:r>
            <a:endParaRPr lang="en-AU" dirty="0"/>
          </a:p>
        </p:txBody>
      </p:sp>
    </p:spTree>
    <p:extLst>
      <p:ext uri="{BB962C8B-B14F-4D97-AF65-F5344CB8AC3E}">
        <p14:creationId xmlns:p14="http://schemas.microsoft.com/office/powerpoint/2010/main" xmlns="" val="23653725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The Cost of Fire</a:t>
            </a:r>
            <a:endParaRPr lang="en-AU" dirty="0"/>
          </a:p>
        </p:txBody>
      </p:sp>
      <p:sp>
        <p:nvSpPr>
          <p:cNvPr id="3" name="Content Placeholder 2"/>
          <p:cNvSpPr>
            <a:spLocks noGrp="1"/>
          </p:cNvSpPr>
          <p:nvPr>
            <p:ph idx="1"/>
          </p:nvPr>
        </p:nvSpPr>
        <p:spPr/>
        <p:txBody>
          <a:bodyPr>
            <a:normAutofit/>
          </a:bodyPr>
          <a:lstStyle/>
          <a:p>
            <a:endParaRPr lang="en-AU" dirty="0" smtClean="0"/>
          </a:p>
          <a:p>
            <a:r>
              <a:rPr lang="en-AU" dirty="0" smtClean="0"/>
              <a:t>In Australia, the average cost of damages caused by bush fires per year is AUD$80-100 million [1]</a:t>
            </a:r>
          </a:p>
          <a:p>
            <a:pPr marL="114300" indent="0">
              <a:buNone/>
            </a:pPr>
            <a:endParaRPr lang="en-AU" dirty="0"/>
          </a:p>
          <a:p>
            <a:r>
              <a:rPr lang="en-AU" dirty="0" smtClean="0"/>
              <a:t>The cost of arson-related fires in the United States was US$551 million in 2010 [2]</a:t>
            </a:r>
          </a:p>
          <a:p>
            <a:endParaRPr lang="en-AU" dirty="0"/>
          </a:p>
          <a:p>
            <a:r>
              <a:rPr lang="en-AU" dirty="0" smtClean="0"/>
              <a:t>There are over 100 fire-related deaths and 3,000 fire-related injuries in Australia each year [3]</a:t>
            </a:r>
            <a:endParaRPr lang="en-AU" dirty="0"/>
          </a:p>
          <a:p>
            <a:endParaRPr lang="en-AU" dirty="0" smtClean="0"/>
          </a:p>
        </p:txBody>
      </p:sp>
    </p:spTree>
    <p:extLst>
      <p:ext uri="{BB962C8B-B14F-4D97-AF65-F5344CB8AC3E}">
        <p14:creationId xmlns:p14="http://schemas.microsoft.com/office/powerpoint/2010/main" xmlns="" val="286756952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Causes of Fire In Australia</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294677948"/>
              </p:ext>
            </p:extLst>
          </p:nvPr>
        </p:nvGraphicFramePr>
        <p:xfrm>
          <a:off x="914400" y="1447800"/>
          <a:ext cx="5867400" cy="41148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xmlns="" val="183475159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Evidence and Fire Scenes</a:t>
            </a:r>
            <a:endParaRPr lang="en-AU" dirty="0"/>
          </a:p>
        </p:txBody>
      </p:sp>
      <p:sp>
        <p:nvSpPr>
          <p:cNvPr id="3" name="Content Placeholder 2"/>
          <p:cNvSpPr>
            <a:spLocks noGrp="1"/>
          </p:cNvSpPr>
          <p:nvPr>
            <p:ph idx="1"/>
          </p:nvPr>
        </p:nvSpPr>
        <p:spPr/>
        <p:txBody>
          <a:bodyPr/>
          <a:lstStyle/>
          <a:p>
            <a:endParaRPr lang="en-AU" dirty="0" smtClean="0"/>
          </a:p>
          <a:p>
            <a:r>
              <a:rPr lang="en-AU" dirty="0" smtClean="0"/>
              <a:t>Conviction </a:t>
            </a:r>
            <a:r>
              <a:rPr lang="en-AU" dirty="0"/>
              <a:t>rates for arson are exceedingly </a:t>
            </a:r>
            <a:r>
              <a:rPr lang="en-AU" dirty="0" smtClean="0"/>
              <a:t>low</a:t>
            </a:r>
          </a:p>
          <a:p>
            <a:pPr lvl="1"/>
            <a:r>
              <a:rPr lang="en-AU" dirty="0" smtClean="0"/>
              <a:t>9% for Australia [4]</a:t>
            </a:r>
          </a:p>
          <a:p>
            <a:pPr lvl="1"/>
            <a:r>
              <a:rPr lang="en-AU" dirty="0" smtClean="0"/>
              <a:t>5% for the United States [5]</a:t>
            </a:r>
          </a:p>
          <a:p>
            <a:endParaRPr lang="en-AU" dirty="0"/>
          </a:p>
          <a:p>
            <a:r>
              <a:rPr lang="en-AU" dirty="0" smtClean="0"/>
              <a:t>This is partly due to the nature of fire scene evidence</a:t>
            </a:r>
            <a:endParaRPr lang="en-AU" dirty="0"/>
          </a:p>
          <a:p>
            <a:pPr lvl="1"/>
            <a:r>
              <a:rPr lang="en-AU" dirty="0" smtClean="0"/>
              <a:t>The presence of an </a:t>
            </a:r>
            <a:r>
              <a:rPr lang="en-AU" i="1" dirty="0" smtClean="0"/>
              <a:t>accelerant</a:t>
            </a:r>
            <a:r>
              <a:rPr lang="en-AU" dirty="0" smtClean="0"/>
              <a:t> in a scene indicates a likelihood of deliberate fire-setting</a:t>
            </a:r>
          </a:p>
          <a:p>
            <a:pPr lvl="1"/>
            <a:r>
              <a:rPr lang="en-AU" dirty="0" smtClean="0"/>
              <a:t>Unfortunately the accelerants used in arson are mostly consumed in the fire itself</a:t>
            </a:r>
          </a:p>
          <a:p>
            <a:pPr lvl="1"/>
            <a:r>
              <a:rPr lang="en-AU" dirty="0" smtClean="0"/>
              <a:t>However, small amounts of accelerant can still be present within a scene post-burn</a:t>
            </a:r>
          </a:p>
          <a:p>
            <a:endParaRPr lang="en-AU" dirty="0"/>
          </a:p>
          <a:p>
            <a:endParaRPr lang="en-AU" dirty="0"/>
          </a:p>
        </p:txBody>
      </p:sp>
    </p:spTree>
    <p:extLst>
      <p:ext uri="{BB962C8B-B14F-4D97-AF65-F5344CB8AC3E}">
        <p14:creationId xmlns:p14="http://schemas.microsoft.com/office/powerpoint/2010/main" xmlns="" val="182542982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Collecting Trace Accelerants</a:t>
            </a:r>
            <a:endParaRPr lang="en-AU" dirty="0"/>
          </a:p>
        </p:txBody>
      </p:sp>
      <p:sp>
        <p:nvSpPr>
          <p:cNvPr id="3" name="Content Placeholder 2"/>
          <p:cNvSpPr>
            <a:spLocks noGrp="1"/>
          </p:cNvSpPr>
          <p:nvPr>
            <p:ph idx="1"/>
          </p:nvPr>
        </p:nvSpPr>
        <p:spPr/>
        <p:txBody>
          <a:bodyPr>
            <a:normAutofit/>
          </a:bodyPr>
          <a:lstStyle/>
          <a:p>
            <a:pPr marL="114300" indent="0">
              <a:buNone/>
            </a:pPr>
            <a:endParaRPr lang="en-AU" dirty="0"/>
          </a:p>
          <a:p>
            <a:r>
              <a:rPr lang="en-AU" dirty="0" smtClean="0"/>
              <a:t>Trace amounts of liquid accelerants, known as </a:t>
            </a:r>
            <a:r>
              <a:rPr lang="en-AU" i="1" dirty="0" smtClean="0"/>
              <a:t>Ignitable Liquid Residue </a:t>
            </a:r>
            <a:r>
              <a:rPr lang="en-AU" dirty="0" smtClean="0"/>
              <a:t>(ILR), can remain on surfaces and debris within the scene</a:t>
            </a:r>
          </a:p>
          <a:p>
            <a:pPr marL="114300" indent="0">
              <a:buNone/>
            </a:pPr>
            <a:endParaRPr lang="en-AU" dirty="0"/>
          </a:p>
          <a:p>
            <a:r>
              <a:rPr lang="en-AU" dirty="0" smtClean="0"/>
              <a:t>This ILR is a valuable source of evidence as it can be extracted and analysed using Gas Chromatography Mass Spectrometry (GC-MS)</a:t>
            </a:r>
            <a:endParaRPr lang="en-AU" dirty="0"/>
          </a:p>
          <a:p>
            <a:endParaRPr lang="en-AU" dirty="0"/>
          </a:p>
          <a:p>
            <a:r>
              <a:rPr lang="en-AU" dirty="0"/>
              <a:t>S</a:t>
            </a:r>
            <a:r>
              <a:rPr lang="en-AU" dirty="0" smtClean="0"/>
              <a:t>pecialised </a:t>
            </a:r>
            <a:r>
              <a:rPr lang="en-AU" i="1" dirty="0" smtClean="0"/>
              <a:t>extraction techniques</a:t>
            </a:r>
            <a:r>
              <a:rPr lang="en-AU" dirty="0" smtClean="0"/>
              <a:t> must be used to remove the ILR from debris or surfaces</a:t>
            </a:r>
          </a:p>
        </p:txBody>
      </p:sp>
    </p:spTree>
    <p:extLst>
      <p:ext uri="{BB962C8B-B14F-4D97-AF65-F5344CB8AC3E}">
        <p14:creationId xmlns:p14="http://schemas.microsoft.com/office/powerpoint/2010/main" xmlns="" val="13235798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The Challenge</a:t>
            </a:r>
            <a:endParaRPr lang="en-AU" dirty="0"/>
          </a:p>
        </p:txBody>
      </p:sp>
      <p:sp>
        <p:nvSpPr>
          <p:cNvPr id="3" name="Content Placeholder 2"/>
          <p:cNvSpPr>
            <a:spLocks noGrp="1"/>
          </p:cNvSpPr>
          <p:nvPr>
            <p:ph idx="1"/>
          </p:nvPr>
        </p:nvSpPr>
        <p:spPr/>
        <p:txBody>
          <a:bodyPr>
            <a:normAutofit/>
          </a:bodyPr>
          <a:lstStyle/>
          <a:p>
            <a:r>
              <a:rPr lang="en-AU" dirty="0" smtClean="0"/>
              <a:t>Most extraction techniques require the substrate be moved to a laboratory for testing</a:t>
            </a:r>
          </a:p>
          <a:p>
            <a:endParaRPr lang="en-AU" dirty="0"/>
          </a:p>
          <a:p>
            <a:r>
              <a:rPr lang="en-AU" dirty="0" smtClean="0"/>
              <a:t>However, ILR may be present on large, fixed surfaces within a scene, such as concrete</a:t>
            </a:r>
          </a:p>
          <a:p>
            <a:endParaRPr lang="en-AU" dirty="0"/>
          </a:p>
          <a:p>
            <a:r>
              <a:rPr lang="en-AU" dirty="0" smtClean="0"/>
              <a:t>It can be impractical or unsafe to try and remove sections of these fixed surfaces for transport and laboratory-based analysis</a:t>
            </a:r>
          </a:p>
          <a:p>
            <a:endParaRPr lang="en-AU" dirty="0" smtClean="0"/>
          </a:p>
        </p:txBody>
      </p:sp>
    </p:spTree>
    <p:extLst>
      <p:ext uri="{BB962C8B-B14F-4D97-AF65-F5344CB8AC3E}">
        <p14:creationId xmlns:p14="http://schemas.microsoft.com/office/powerpoint/2010/main" xmlns="" val="125361701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Extraction Methods</a:t>
            </a:r>
            <a:endParaRPr lang="en-AU" dirty="0"/>
          </a:p>
        </p:txBody>
      </p:sp>
      <p:sp>
        <p:nvSpPr>
          <p:cNvPr id="3" name="Content Placeholder 2"/>
          <p:cNvSpPr>
            <a:spLocks noGrp="1"/>
          </p:cNvSpPr>
          <p:nvPr>
            <p:ph idx="1"/>
          </p:nvPr>
        </p:nvSpPr>
        <p:spPr/>
        <p:txBody>
          <a:bodyPr>
            <a:normAutofit/>
          </a:bodyPr>
          <a:lstStyle/>
          <a:p>
            <a:r>
              <a:rPr lang="en-AU" dirty="0" smtClean="0"/>
              <a:t>Numerous methods are possible, including distillation and dichloromethane rinsing</a:t>
            </a:r>
          </a:p>
          <a:p>
            <a:endParaRPr lang="en-AU" dirty="0"/>
          </a:p>
          <a:p>
            <a:r>
              <a:rPr lang="en-AU" dirty="0" smtClean="0"/>
              <a:t>A common method involves </a:t>
            </a:r>
            <a:r>
              <a:rPr lang="en-AU" i="1" dirty="0" smtClean="0"/>
              <a:t>thermal desorption</a:t>
            </a:r>
            <a:endParaRPr lang="en-AU" dirty="0" smtClean="0"/>
          </a:p>
          <a:p>
            <a:pPr lvl="1"/>
            <a:r>
              <a:rPr lang="en-AU" dirty="0" smtClean="0"/>
              <a:t>The sample is heated in a container, evaporating the ILR from the substrate</a:t>
            </a:r>
          </a:p>
          <a:p>
            <a:pPr lvl="1"/>
            <a:r>
              <a:rPr lang="en-AU" dirty="0" smtClean="0"/>
              <a:t>The evaporated ILR forms a gaseous cloud in the top of the container, known as a </a:t>
            </a:r>
            <a:r>
              <a:rPr lang="en-AU" i="1" dirty="0" smtClean="0"/>
              <a:t>headspace</a:t>
            </a:r>
            <a:endParaRPr lang="en-AU" dirty="0" smtClean="0"/>
          </a:p>
          <a:p>
            <a:pPr lvl="1"/>
            <a:r>
              <a:rPr lang="en-AU" dirty="0" smtClean="0"/>
              <a:t>This headspace can be sampled using either activated charcoal or a solid-phase </a:t>
            </a:r>
            <a:r>
              <a:rPr lang="en-AU" dirty="0" err="1" smtClean="0"/>
              <a:t>microextraction</a:t>
            </a:r>
            <a:r>
              <a:rPr lang="en-AU" dirty="0" smtClean="0"/>
              <a:t> needle</a:t>
            </a:r>
          </a:p>
          <a:p>
            <a:endParaRPr lang="en-AU" dirty="0"/>
          </a:p>
        </p:txBody>
      </p:sp>
    </p:spTree>
    <p:extLst>
      <p:ext uri="{BB962C8B-B14F-4D97-AF65-F5344CB8AC3E}">
        <p14:creationId xmlns:p14="http://schemas.microsoft.com/office/powerpoint/2010/main" xmlns="" val="70155354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0"/>
            <a:ext cx="7620000" cy="2667000"/>
          </a:xfrm>
        </p:spPr>
        <p:txBody>
          <a:bodyPr/>
          <a:lstStyle/>
          <a:p>
            <a:r>
              <a:rPr lang="en-AU" sz="4000" i="1" dirty="0"/>
              <a:t>Research at CIT has focused on finding a way to </a:t>
            </a:r>
            <a:r>
              <a:rPr lang="en-AU" sz="4000" i="1" dirty="0" smtClean="0"/>
              <a:t>perform </a:t>
            </a:r>
            <a:r>
              <a:rPr lang="en-AU" sz="4000" i="1" dirty="0"/>
              <a:t>these procedures directly </a:t>
            </a:r>
            <a:r>
              <a:rPr lang="en-AU" sz="4000" i="1" dirty="0" smtClean="0"/>
              <a:t>at </a:t>
            </a:r>
            <a:r>
              <a:rPr lang="en-AU" sz="4000" i="1" dirty="0"/>
              <a:t>the scene</a:t>
            </a:r>
            <a:br>
              <a:rPr lang="en-AU" sz="4000" i="1" dirty="0"/>
            </a:br>
            <a:endParaRPr lang="en-AU" sz="4000" i="1" dirty="0"/>
          </a:p>
        </p:txBody>
      </p:sp>
    </p:spTree>
    <p:extLst>
      <p:ext uri="{BB962C8B-B14F-4D97-AF65-F5344CB8AC3E}">
        <p14:creationId xmlns:p14="http://schemas.microsoft.com/office/powerpoint/2010/main" xmlns="" val="275305182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Recent Research at CIT</a:t>
            </a:r>
            <a:endParaRPr lang="en-AU" dirty="0"/>
          </a:p>
        </p:txBody>
      </p:sp>
      <p:sp>
        <p:nvSpPr>
          <p:cNvPr id="3" name="Content Placeholder 2"/>
          <p:cNvSpPr>
            <a:spLocks noGrp="1"/>
          </p:cNvSpPr>
          <p:nvPr>
            <p:ph idx="1"/>
          </p:nvPr>
        </p:nvSpPr>
        <p:spPr/>
        <p:txBody>
          <a:bodyPr>
            <a:normAutofit/>
          </a:bodyPr>
          <a:lstStyle/>
          <a:p>
            <a:pPr marL="114300" indent="0">
              <a:buNone/>
            </a:pPr>
            <a:endParaRPr lang="en-AU" dirty="0" smtClean="0"/>
          </a:p>
          <a:p>
            <a:pPr marL="114300" indent="0">
              <a:buNone/>
            </a:pPr>
            <a:endParaRPr lang="en-AU" dirty="0" smtClean="0"/>
          </a:p>
          <a:p>
            <a:r>
              <a:rPr lang="en-AU" dirty="0" smtClean="0"/>
              <a:t>Recent research has focused on using thermal desorption as a scene-based technique, rather than a lab-based technique</a:t>
            </a:r>
          </a:p>
          <a:p>
            <a:pPr marL="114300" indent="0">
              <a:buNone/>
            </a:pPr>
            <a:endParaRPr lang="en-AU" dirty="0" smtClean="0"/>
          </a:p>
          <a:p>
            <a:pPr marL="114300" indent="0">
              <a:buNone/>
            </a:pPr>
            <a:endParaRPr lang="en-AU" dirty="0"/>
          </a:p>
          <a:p>
            <a:r>
              <a:rPr lang="en-AU" dirty="0" smtClean="0"/>
              <a:t>This has led to the creation of the </a:t>
            </a:r>
            <a:r>
              <a:rPr lang="en-AU" i="1" dirty="0" smtClean="0"/>
              <a:t>Passive Headspace Residue Extraction Device (P.H.R.E.D.)</a:t>
            </a:r>
            <a:r>
              <a:rPr lang="en-AU" dirty="0" smtClean="0"/>
              <a:t>, designed to generate heat in a contained section of substrate via infrared radiation</a:t>
            </a:r>
          </a:p>
          <a:p>
            <a:endParaRPr lang="en-AU" dirty="0"/>
          </a:p>
          <a:p>
            <a:endParaRPr lang="en-AU" dirty="0"/>
          </a:p>
        </p:txBody>
      </p:sp>
    </p:spTree>
    <p:extLst>
      <p:ext uri="{BB962C8B-B14F-4D97-AF65-F5344CB8AC3E}">
        <p14:creationId xmlns:p14="http://schemas.microsoft.com/office/powerpoint/2010/main" xmlns="" val="237287287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P.H.R.E.D.</a:t>
            </a:r>
            <a:br>
              <a:rPr lang="en-AU" dirty="0" smtClean="0"/>
            </a:br>
            <a:r>
              <a:rPr lang="en-AU" sz="1400" dirty="0" smtClean="0"/>
              <a:t>(Passive Headspace Residue Extraction Device)</a:t>
            </a:r>
            <a:endParaRPr lang="en-AU" dirty="0"/>
          </a:p>
        </p:txBody>
      </p:sp>
      <p:sp>
        <p:nvSpPr>
          <p:cNvPr id="3" name="Content Placeholder 2"/>
          <p:cNvSpPr>
            <a:spLocks noGrp="1"/>
          </p:cNvSpPr>
          <p:nvPr>
            <p:ph idx="1"/>
          </p:nvPr>
        </p:nvSpPr>
        <p:spPr>
          <a:xfrm>
            <a:off x="457200" y="6096000"/>
            <a:ext cx="7620000" cy="304800"/>
          </a:xfrm>
        </p:spPr>
        <p:txBody>
          <a:bodyPr>
            <a:normAutofit fontScale="77500" lnSpcReduction="20000"/>
          </a:bodyPr>
          <a:lstStyle/>
          <a:p>
            <a:r>
              <a:rPr lang="en-AU" dirty="0" smtClean="0"/>
              <a:t>Image courtesy of Canberra Institute of Technology</a:t>
            </a:r>
            <a:endParaRPr lang="en-A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743200" y="1447800"/>
            <a:ext cx="2443163" cy="4343400"/>
          </a:xfrm>
          <a:prstGeom prst="rect">
            <a:avLst/>
          </a:prstGeom>
          <a:noFill/>
          <a:ln>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Lst>
        </p:spPr>
      </p:pic>
    </p:spTree>
    <p:extLst>
      <p:ext uri="{BB962C8B-B14F-4D97-AF65-F5344CB8AC3E}">
        <p14:creationId xmlns:p14="http://schemas.microsoft.com/office/powerpoint/2010/main" xmlns="" val="3526963196"/>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How P.H.R.E.D. Works</a:t>
            </a:r>
            <a:endParaRPr lang="en-AU" dirty="0"/>
          </a:p>
        </p:txBody>
      </p:sp>
      <p:sp>
        <p:nvSpPr>
          <p:cNvPr id="3" name="Content Placeholder 2"/>
          <p:cNvSpPr>
            <a:spLocks noGrp="1"/>
          </p:cNvSpPr>
          <p:nvPr>
            <p:ph idx="1"/>
          </p:nvPr>
        </p:nvSpPr>
        <p:spPr>
          <a:xfrm>
            <a:off x="457200" y="6172200"/>
            <a:ext cx="7620000" cy="228600"/>
          </a:xfrm>
        </p:spPr>
        <p:txBody>
          <a:bodyPr>
            <a:normAutofit fontScale="47500" lnSpcReduction="20000"/>
          </a:bodyPr>
          <a:lstStyle/>
          <a:p>
            <a:r>
              <a:rPr lang="en-AU" dirty="0" smtClean="0"/>
              <a:t>Image courtesy of CIT</a:t>
            </a:r>
            <a:endParaRPr lang="en-AU"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1600200" y="1981200"/>
            <a:ext cx="5472967" cy="29781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8297991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Research 2011-2012</a:t>
            </a:r>
            <a:endParaRPr lang="en-AU" dirty="0"/>
          </a:p>
        </p:txBody>
      </p:sp>
      <p:sp>
        <p:nvSpPr>
          <p:cNvPr id="3" name="Content Placeholder 2"/>
          <p:cNvSpPr>
            <a:spLocks noGrp="1"/>
          </p:cNvSpPr>
          <p:nvPr>
            <p:ph idx="1"/>
          </p:nvPr>
        </p:nvSpPr>
        <p:spPr/>
        <p:txBody>
          <a:bodyPr>
            <a:normAutofit fontScale="92500" lnSpcReduction="10000"/>
          </a:bodyPr>
          <a:lstStyle/>
          <a:p>
            <a:r>
              <a:rPr lang="en-AU" dirty="0" smtClean="0"/>
              <a:t>The first PHRED was constructed and used to sample E10 Petroleum Distillate from a fixed concrete surface</a:t>
            </a:r>
          </a:p>
          <a:p>
            <a:endParaRPr lang="en-AU" dirty="0"/>
          </a:p>
          <a:p>
            <a:r>
              <a:rPr lang="en-AU" dirty="0" smtClean="0"/>
              <a:t>Collection was via activated charcoal with a subsequent dichloromethane (DCM) wash to extract the ILR compounds</a:t>
            </a:r>
          </a:p>
          <a:p>
            <a:endParaRPr lang="en-AU" dirty="0"/>
          </a:p>
          <a:p>
            <a:r>
              <a:rPr lang="en-AU" dirty="0" smtClean="0"/>
              <a:t>The DCM wash was then analysed via GC-MS</a:t>
            </a:r>
          </a:p>
          <a:p>
            <a:pPr marL="114300" indent="0">
              <a:buNone/>
            </a:pPr>
            <a:endParaRPr lang="en-AU" dirty="0"/>
          </a:p>
          <a:p>
            <a:r>
              <a:rPr lang="en-AU" dirty="0" smtClean="0"/>
              <a:t>The presence of petroleum ILR was indicated by the GC-MS detection of specific ASTM standard compounds used to identify petroleum [6]</a:t>
            </a:r>
          </a:p>
          <a:p>
            <a:endParaRPr lang="en-AU" dirty="0" smtClean="0"/>
          </a:p>
          <a:p>
            <a:r>
              <a:rPr lang="en-AU" dirty="0" smtClean="0"/>
              <a:t>The relative abundance of several of these compounds was later used to compare the sensitivity of PHRED to other techniques</a:t>
            </a:r>
            <a:endParaRPr lang="en-AU" dirty="0"/>
          </a:p>
          <a:p>
            <a:endParaRPr lang="en-AU" dirty="0" smtClean="0"/>
          </a:p>
        </p:txBody>
      </p:sp>
    </p:spTree>
    <p:extLst>
      <p:ext uri="{BB962C8B-B14F-4D97-AF65-F5344CB8AC3E}">
        <p14:creationId xmlns:p14="http://schemas.microsoft.com/office/powerpoint/2010/main" xmlns="" val="1580991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Target Compounds for Petrol</a:t>
            </a:r>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xmlns="" val="3490176208"/>
              </p:ext>
            </p:extLst>
          </p:nvPr>
        </p:nvGraphicFramePr>
        <p:xfrm>
          <a:off x="457200" y="1371600"/>
          <a:ext cx="7467600" cy="4902196"/>
        </p:xfrm>
        <a:graphic>
          <a:graphicData uri="http://schemas.openxmlformats.org/drawingml/2006/table">
            <a:tbl>
              <a:tblPr firstRow="1" bandRow="1">
                <a:tableStyleId>{5C22544A-7EE6-4342-B048-85BDC9FD1C3A}</a:tableStyleId>
              </a:tblPr>
              <a:tblGrid>
                <a:gridCol w="3733800"/>
                <a:gridCol w="3733800"/>
              </a:tblGrid>
              <a:tr h="377092">
                <a:tc>
                  <a:txBody>
                    <a:bodyPr/>
                    <a:lstStyle/>
                    <a:p>
                      <a:pPr marL="0" algn="l" defTabSz="914400" rtl="0" eaLnBrk="1" latinLnBrk="0" hangingPunct="1"/>
                      <a:endParaRPr lang="en-AU" sz="1050" kern="1200" dirty="0">
                        <a:solidFill>
                          <a:schemeClr val="dk1"/>
                        </a:solidFill>
                        <a:latin typeface="+mn-lt"/>
                        <a:ea typeface="+mn-ea"/>
                        <a:cs typeface="+mn-cs"/>
                      </a:endParaRPr>
                    </a:p>
                  </a:txBody>
                  <a:tcPr>
                    <a:solidFill>
                      <a:schemeClr val="bg2"/>
                    </a:solidFill>
                  </a:tcPr>
                </a:tc>
                <a:tc>
                  <a:txBody>
                    <a:bodyPr/>
                    <a:lstStyle/>
                    <a:p>
                      <a:pPr marL="0" algn="l" defTabSz="914400" rtl="0" eaLnBrk="1" latinLnBrk="0" hangingPunct="1"/>
                      <a:endParaRPr lang="en-AU" sz="1050" kern="1200" dirty="0">
                        <a:solidFill>
                          <a:schemeClr val="dk1"/>
                        </a:solidFill>
                        <a:latin typeface="+mn-lt"/>
                        <a:ea typeface="+mn-ea"/>
                        <a:cs typeface="+mn-cs"/>
                      </a:endParaRPr>
                    </a:p>
                  </a:txBody>
                  <a:tcPr>
                    <a:solidFill>
                      <a:schemeClr val="bg2"/>
                    </a:solidFill>
                  </a:tcPr>
                </a:tc>
              </a:tr>
              <a:tr h="377092">
                <a:tc>
                  <a:txBody>
                    <a:bodyPr/>
                    <a:lstStyle/>
                    <a:p>
                      <a:pPr algn="ctr"/>
                      <a:r>
                        <a:rPr lang="en-AU" sz="1600" dirty="0" smtClean="0"/>
                        <a:t>Toluene</a:t>
                      </a:r>
                      <a:endParaRPr lang="en-AU" sz="1600" dirty="0"/>
                    </a:p>
                  </a:txBody>
                  <a:tcPr>
                    <a:solidFill>
                      <a:schemeClr val="accent2"/>
                    </a:solidFill>
                  </a:tcPr>
                </a:tc>
                <a:tc>
                  <a:txBody>
                    <a:bodyPr/>
                    <a:lstStyle/>
                    <a:p>
                      <a:pPr algn="ctr"/>
                      <a:r>
                        <a:rPr lang="en-AU" sz="1600" dirty="0" smtClean="0"/>
                        <a:t>1,2,3-Trimelthybenzene</a:t>
                      </a:r>
                      <a:endParaRPr lang="en-AU" sz="1600" dirty="0"/>
                    </a:p>
                  </a:txBody>
                  <a:tcPr>
                    <a:solidFill>
                      <a:schemeClr val="accent2"/>
                    </a:solidFill>
                  </a:tcPr>
                </a:tc>
              </a:tr>
              <a:tr h="377092">
                <a:tc>
                  <a:txBody>
                    <a:bodyPr/>
                    <a:lstStyle/>
                    <a:p>
                      <a:pPr algn="ctr"/>
                      <a:r>
                        <a:rPr lang="en-AU" sz="1600" dirty="0" smtClean="0"/>
                        <a:t>Ethyl-benzene</a:t>
                      </a:r>
                      <a:endParaRPr lang="en-AU" sz="1600" dirty="0"/>
                    </a:p>
                  </a:txBody>
                  <a:tcPr>
                    <a:solidFill>
                      <a:schemeClr val="accent2"/>
                    </a:solidFill>
                  </a:tcPr>
                </a:tc>
                <a:tc>
                  <a:txBody>
                    <a:bodyPr/>
                    <a:lstStyle/>
                    <a:p>
                      <a:pPr algn="ctr"/>
                      <a:r>
                        <a:rPr lang="en-AU" sz="1600" dirty="0" smtClean="0"/>
                        <a:t>Indene</a:t>
                      </a:r>
                      <a:endParaRPr lang="en-AU" sz="1600" dirty="0"/>
                    </a:p>
                  </a:txBody>
                  <a:tcPr>
                    <a:solidFill>
                      <a:schemeClr val="accent2"/>
                    </a:solidFill>
                  </a:tcPr>
                </a:tc>
              </a:tr>
              <a:tr h="377092">
                <a:tc>
                  <a:txBody>
                    <a:bodyPr/>
                    <a:lstStyle/>
                    <a:p>
                      <a:pPr algn="ctr"/>
                      <a:r>
                        <a:rPr lang="en-AU" sz="1600" i="1" dirty="0" smtClean="0"/>
                        <a:t>m</a:t>
                      </a:r>
                      <a:r>
                        <a:rPr lang="en-AU" sz="1600" i="0" dirty="0" smtClean="0"/>
                        <a:t>-Xylene</a:t>
                      </a:r>
                      <a:endParaRPr lang="en-AU" sz="1600" i="1" dirty="0"/>
                    </a:p>
                  </a:txBody>
                  <a:tcPr>
                    <a:solidFill>
                      <a:schemeClr val="accent2"/>
                    </a:solidFill>
                  </a:tcPr>
                </a:tc>
                <a:tc>
                  <a:txBody>
                    <a:bodyPr/>
                    <a:lstStyle/>
                    <a:p>
                      <a:pPr algn="ctr"/>
                      <a:r>
                        <a:rPr lang="en-AU" sz="1600" dirty="0" smtClean="0"/>
                        <a:t>1,3-Diethylbenzene</a:t>
                      </a:r>
                      <a:endParaRPr lang="en-AU" sz="1600" dirty="0"/>
                    </a:p>
                  </a:txBody>
                  <a:tcPr>
                    <a:solidFill>
                      <a:schemeClr val="accent2"/>
                    </a:solidFill>
                  </a:tcPr>
                </a:tc>
              </a:tr>
              <a:tr h="377092">
                <a:tc>
                  <a:txBody>
                    <a:bodyPr/>
                    <a:lstStyle/>
                    <a:p>
                      <a:pPr algn="ctr"/>
                      <a:r>
                        <a:rPr lang="en-AU" sz="1600" i="1" dirty="0" smtClean="0"/>
                        <a:t>p</a:t>
                      </a:r>
                      <a:r>
                        <a:rPr lang="en-AU" sz="1600" i="0" dirty="0" smtClean="0"/>
                        <a:t>- Xylene</a:t>
                      </a:r>
                      <a:endParaRPr lang="en-AU" sz="1600" i="1" dirty="0"/>
                    </a:p>
                  </a:txBody>
                  <a:tcPr>
                    <a:solidFill>
                      <a:schemeClr val="accent2"/>
                    </a:solidFill>
                  </a:tcPr>
                </a:tc>
                <a:tc>
                  <a:txBody>
                    <a:bodyPr/>
                    <a:lstStyle/>
                    <a:p>
                      <a:pPr algn="ctr"/>
                      <a:r>
                        <a:rPr lang="en-AU" sz="1600" dirty="0" smtClean="0"/>
                        <a:t>1-Methyl-3-Propylbenzene</a:t>
                      </a:r>
                      <a:endParaRPr lang="en-AU" sz="1600" dirty="0"/>
                    </a:p>
                  </a:txBody>
                  <a:tcPr>
                    <a:solidFill>
                      <a:schemeClr val="accent2"/>
                    </a:solidFill>
                  </a:tcPr>
                </a:tc>
              </a:tr>
              <a:tr h="377092">
                <a:tc>
                  <a:txBody>
                    <a:bodyPr/>
                    <a:lstStyle/>
                    <a:p>
                      <a:pPr algn="ctr"/>
                      <a:r>
                        <a:rPr lang="en-AU" sz="1600" i="1" dirty="0" smtClean="0"/>
                        <a:t>o</a:t>
                      </a:r>
                      <a:r>
                        <a:rPr lang="en-AU" sz="1600" i="0" dirty="0" smtClean="0"/>
                        <a:t>- Xylene</a:t>
                      </a:r>
                      <a:endParaRPr lang="en-AU" sz="1600" i="1" dirty="0"/>
                    </a:p>
                  </a:txBody>
                  <a:tcPr>
                    <a:solidFill>
                      <a:schemeClr val="accent2"/>
                    </a:solidFill>
                  </a:tcPr>
                </a:tc>
                <a:tc>
                  <a:txBody>
                    <a:bodyPr/>
                    <a:lstStyle/>
                    <a:p>
                      <a:pPr algn="ctr"/>
                      <a:r>
                        <a:rPr lang="en-AU" sz="1600" dirty="0" smtClean="0"/>
                        <a:t>1,4-Diethylbenzene</a:t>
                      </a:r>
                      <a:endParaRPr lang="en-AU" sz="1600" dirty="0"/>
                    </a:p>
                  </a:txBody>
                  <a:tcPr>
                    <a:solidFill>
                      <a:schemeClr val="accent2"/>
                    </a:solidFill>
                  </a:tcPr>
                </a:tc>
              </a:tr>
              <a:tr h="377092">
                <a:tc>
                  <a:txBody>
                    <a:bodyPr/>
                    <a:lstStyle/>
                    <a:p>
                      <a:pPr algn="ctr"/>
                      <a:r>
                        <a:rPr lang="en-AU" sz="1600" dirty="0" smtClean="0"/>
                        <a:t>Propyl-benzene</a:t>
                      </a:r>
                      <a:endParaRPr lang="en-AU" sz="1600" dirty="0"/>
                    </a:p>
                  </a:txBody>
                  <a:tcPr>
                    <a:solidFill>
                      <a:schemeClr val="accent2"/>
                    </a:solidFill>
                  </a:tcPr>
                </a:tc>
                <a:tc>
                  <a:txBody>
                    <a:bodyPr/>
                    <a:lstStyle/>
                    <a:p>
                      <a:pPr algn="ctr"/>
                      <a:r>
                        <a:rPr lang="en-AU" sz="1600" dirty="0" smtClean="0"/>
                        <a:t>4-Ethyl-1,3-dimethylbenzene</a:t>
                      </a:r>
                      <a:endParaRPr lang="en-AU" sz="1600" dirty="0"/>
                    </a:p>
                  </a:txBody>
                  <a:tcPr>
                    <a:solidFill>
                      <a:schemeClr val="accent2"/>
                    </a:solidFill>
                  </a:tcPr>
                </a:tc>
              </a:tr>
              <a:tr h="377092">
                <a:tc>
                  <a:txBody>
                    <a:bodyPr/>
                    <a:lstStyle/>
                    <a:p>
                      <a:pPr algn="ctr"/>
                      <a:r>
                        <a:rPr lang="en-AU" sz="1600" dirty="0" smtClean="0"/>
                        <a:t>1-Ethyl-3-Methylbenzene</a:t>
                      </a:r>
                      <a:endParaRPr lang="en-AU" sz="1600" dirty="0"/>
                    </a:p>
                  </a:txBody>
                  <a:tcPr>
                    <a:solidFill>
                      <a:schemeClr val="accent2"/>
                    </a:solidFill>
                  </a:tcPr>
                </a:tc>
                <a:tc>
                  <a:txBody>
                    <a:bodyPr/>
                    <a:lstStyle/>
                    <a:p>
                      <a:pPr algn="ctr"/>
                      <a:r>
                        <a:rPr lang="en-AU" sz="1600" dirty="0" smtClean="0"/>
                        <a:t>4-Ethyl-1,2-dimethylbenzene</a:t>
                      </a:r>
                      <a:endParaRPr lang="en-AU" sz="1600" dirty="0"/>
                    </a:p>
                  </a:txBody>
                  <a:tcPr>
                    <a:solidFill>
                      <a:schemeClr val="accent2"/>
                    </a:solidFill>
                  </a:tcPr>
                </a:tc>
              </a:tr>
              <a:tr h="377092">
                <a:tc>
                  <a:txBody>
                    <a:bodyPr/>
                    <a:lstStyle/>
                    <a:p>
                      <a:pPr algn="ctr"/>
                      <a:r>
                        <a:rPr lang="en-AU" sz="1600" dirty="0" smtClean="0"/>
                        <a:t>1-Ethyl-4-Methylbenzene</a:t>
                      </a:r>
                      <a:endParaRPr lang="en-AU" sz="1600" dirty="0"/>
                    </a:p>
                  </a:txBody>
                  <a:tcPr>
                    <a:solidFill>
                      <a:schemeClr val="accent2"/>
                    </a:solidFill>
                  </a:tcPr>
                </a:tc>
                <a:tc>
                  <a:txBody>
                    <a:bodyPr/>
                    <a:lstStyle/>
                    <a:p>
                      <a:pPr algn="ctr"/>
                      <a:r>
                        <a:rPr lang="en-AU" sz="1600" dirty="0" smtClean="0"/>
                        <a:t>2-Ethyl-1,3-dimethylbenzene</a:t>
                      </a:r>
                      <a:endParaRPr lang="en-AU" sz="1600" dirty="0"/>
                    </a:p>
                  </a:txBody>
                  <a:tcPr>
                    <a:solidFill>
                      <a:schemeClr val="accent2"/>
                    </a:solidFill>
                  </a:tcPr>
                </a:tc>
              </a:tr>
              <a:tr h="377092">
                <a:tc>
                  <a:txBody>
                    <a:bodyPr/>
                    <a:lstStyle/>
                    <a:p>
                      <a:pPr algn="ctr"/>
                      <a:r>
                        <a:rPr lang="en-AU" sz="1600" dirty="0" smtClean="0"/>
                        <a:t>1,3,5-Trimethylbenzene</a:t>
                      </a:r>
                      <a:endParaRPr lang="en-AU" sz="1600" dirty="0"/>
                    </a:p>
                  </a:txBody>
                  <a:tcPr>
                    <a:solidFill>
                      <a:schemeClr val="accent2"/>
                    </a:solidFill>
                  </a:tcPr>
                </a:tc>
                <a:tc>
                  <a:txBody>
                    <a:bodyPr/>
                    <a:lstStyle/>
                    <a:p>
                      <a:pPr algn="ctr"/>
                      <a:r>
                        <a:rPr lang="en-AU" sz="1600" dirty="0" smtClean="0"/>
                        <a:t>1,2,4,5-Tetramethylbenzene</a:t>
                      </a:r>
                      <a:endParaRPr lang="en-AU" sz="1600" dirty="0"/>
                    </a:p>
                  </a:txBody>
                  <a:tcPr>
                    <a:solidFill>
                      <a:schemeClr val="accent2"/>
                    </a:solidFill>
                  </a:tcPr>
                </a:tc>
              </a:tr>
              <a:tr h="377092">
                <a:tc>
                  <a:txBody>
                    <a:bodyPr/>
                    <a:lstStyle/>
                    <a:p>
                      <a:pPr algn="ctr"/>
                      <a:r>
                        <a:rPr lang="en-AU" sz="1600" dirty="0" smtClean="0"/>
                        <a:t>1-Ethyl-2-Methylbenzene</a:t>
                      </a:r>
                      <a:endParaRPr lang="en-AU" sz="1600" dirty="0"/>
                    </a:p>
                  </a:txBody>
                  <a:tcPr>
                    <a:solidFill>
                      <a:schemeClr val="accent2"/>
                    </a:solidFill>
                  </a:tcPr>
                </a:tc>
                <a:tc>
                  <a:txBody>
                    <a:bodyPr/>
                    <a:lstStyle/>
                    <a:p>
                      <a:pPr algn="ctr"/>
                      <a:r>
                        <a:rPr lang="en-AU" sz="1600" dirty="0" smtClean="0"/>
                        <a:t>1,2,3,5-Tetramethylbenzene</a:t>
                      </a:r>
                      <a:endParaRPr lang="en-AU" sz="1600" dirty="0"/>
                    </a:p>
                  </a:txBody>
                  <a:tcPr>
                    <a:solidFill>
                      <a:schemeClr val="accent2"/>
                    </a:solidFill>
                  </a:tcPr>
                </a:tc>
              </a:tr>
              <a:tr h="377092">
                <a:tc>
                  <a:txBody>
                    <a:bodyPr/>
                    <a:lstStyle/>
                    <a:p>
                      <a:pPr algn="ctr"/>
                      <a:r>
                        <a:rPr lang="en-AU" sz="1600" dirty="0" smtClean="0"/>
                        <a:t>1,2,4-Trimethylbenzene</a:t>
                      </a:r>
                      <a:endParaRPr lang="en-AU" sz="1600" dirty="0"/>
                    </a:p>
                  </a:txBody>
                  <a:tcPr>
                    <a:solidFill>
                      <a:schemeClr val="accent2"/>
                    </a:solidFill>
                  </a:tcPr>
                </a:tc>
                <a:tc>
                  <a:txBody>
                    <a:bodyPr/>
                    <a:lstStyle/>
                    <a:p>
                      <a:pPr algn="ctr"/>
                      <a:r>
                        <a:rPr lang="en-AU" sz="1600" dirty="0" smtClean="0"/>
                        <a:t>Naphthalene</a:t>
                      </a:r>
                      <a:endParaRPr lang="en-AU" sz="1600" dirty="0"/>
                    </a:p>
                  </a:txBody>
                  <a:tcPr>
                    <a:solidFill>
                      <a:schemeClr val="accent2"/>
                    </a:solidFill>
                  </a:tcPr>
                </a:tc>
              </a:tr>
              <a:tr h="377092">
                <a:tc>
                  <a:txBody>
                    <a:bodyPr/>
                    <a:lstStyle/>
                    <a:p>
                      <a:pPr algn="ctr"/>
                      <a:r>
                        <a:rPr lang="en-AU" sz="1600" dirty="0" smtClean="0"/>
                        <a:t>2-Methylnaphthalene</a:t>
                      </a:r>
                      <a:endParaRPr lang="en-AU" sz="1600" dirty="0"/>
                    </a:p>
                  </a:txBody>
                  <a:tcPr>
                    <a:solidFill>
                      <a:schemeClr val="accent2"/>
                    </a:solidFill>
                  </a:tcPr>
                </a:tc>
                <a:tc>
                  <a:txBody>
                    <a:bodyPr/>
                    <a:lstStyle/>
                    <a:p>
                      <a:pPr algn="ctr"/>
                      <a:r>
                        <a:rPr lang="en-AU" sz="1600" dirty="0" smtClean="0"/>
                        <a:t>1-Methynaphthalene</a:t>
                      </a:r>
                      <a:endParaRPr lang="en-AU" sz="1600" dirty="0"/>
                    </a:p>
                  </a:txBody>
                  <a:tcPr>
                    <a:solidFill>
                      <a:schemeClr val="accent2"/>
                    </a:solidFill>
                  </a:tcPr>
                </a:tc>
              </a:tr>
            </a:tbl>
          </a:graphicData>
        </a:graphic>
      </p:graphicFrame>
    </p:spTree>
    <p:extLst>
      <p:ext uri="{BB962C8B-B14F-4D97-AF65-F5344CB8AC3E}">
        <p14:creationId xmlns:p14="http://schemas.microsoft.com/office/powerpoint/2010/main" xmlns="" val="234608238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Target Compounds for Petrol</a:t>
            </a:r>
            <a:endParaRPr lang="en-AU" dirty="0"/>
          </a:p>
        </p:txBody>
      </p:sp>
      <p:graphicFrame>
        <p:nvGraphicFramePr>
          <p:cNvPr id="4" name="Table 3"/>
          <p:cNvGraphicFramePr>
            <a:graphicFrameLocks noGrp="1"/>
          </p:cNvGraphicFramePr>
          <p:nvPr>
            <p:extLst>
              <p:ext uri="{D42A27DB-BD31-4B8C-83A1-F6EECF244321}">
                <p14:modId xmlns:p14="http://schemas.microsoft.com/office/powerpoint/2010/main" xmlns="" val="4032304766"/>
              </p:ext>
            </p:extLst>
          </p:nvPr>
        </p:nvGraphicFramePr>
        <p:xfrm>
          <a:off x="457200" y="1371600"/>
          <a:ext cx="7467600" cy="4902196"/>
        </p:xfrm>
        <a:graphic>
          <a:graphicData uri="http://schemas.openxmlformats.org/drawingml/2006/table">
            <a:tbl>
              <a:tblPr firstRow="1" bandRow="1">
                <a:tableStyleId>{5C22544A-7EE6-4342-B048-85BDC9FD1C3A}</a:tableStyleId>
              </a:tblPr>
              <a:tblGrid>
                <a:gridCol w="3733800"/>
                <a:gridCol w="3733800"/>
              </a:tblGrid>
              <a:tr h="377092">
                <a:tc>
                  <a:txBody>
                    <a:bodyPr/>
                    <a:lstStyle/>
                    <a:p>
                      <a:pPr marL="0" algn="l" defTabSz="914400" rtl="0" eaLnBrk="1" latinLnBrk="0" hangingPunct="1"/>
                      <a:endParaRPr lang="en-AU" sz="1050" kern="1200" dirty="0">
                        <a:solidFill>
                          <a:schemeClr val="dk1"/>
                        </a:solidFill>
                        <a:latin typeface="+mn-lt"/>
                        <a:ea typeface="+mn-ea"/>
                        <a:cs typeface="+mn-cs"/>
                      </a:endParaRPr>
                    </a:p>
                  </a:txBody>
                  <a:tcPr>
                    <a:solidFill>
                      <a:schemeClr val="bg2"/>
                    </a:solidFill>
                  </a:tcPr>
                </a:tc>
                <a:tc>
                  <a:txBody>
                    <a:bodyPr/>
                    <a:lstStyle/>
                    <a:p>
                      <a:pPr marL="0" algn="l" defTabSz="914400" rtl="0" eaLnBrk="1" latinLnBrk="0" hangingPunct="1"/>
                      <a:endParaRPr lang="en-AU" sz="1050" kern="1200" dirty="0">
                        <a:solidFill>
                          <a:schemeClr val="dk1"/>
                        </a:solidFill>
                        <a:latin typeface="+mn-lt"/>
                        <a:ea typeface="+mn-ea"/>
                        <a:cs typeface="+mn-cs"/>
                      </a:endParaRPr>
                    </a:p>
                  </a:txBody>
                  <a:tcPr>
                    <a:solidFill>
                      <a:schemeClr val="bg2"/>
                    </a:solidFill>
                  </a:tcPr>
                </a:tc>
              </a:tr>
              <a:tr h="377092">
                <a:tc>
                  <a:txBody>
                    <a:bodyPr/>
                    <a:lstStyle/>
                    <a:p>
                      <a:pPr algn="ctr"/>
                      <a:r>
                        <a:rPr lang="en-AU" sz="1600" b="1" dirty="0" smtClean="0"/>
                        <a:t>Toluene</a:t>
                      </a:r>
                      <a:endParaRPr lang="en-AU" sz="1600" b="1" dirty="0"/>
                    </a:p>
                  </a:txBody>
                  <a:tcPr>
                    <a:solidFill>
                      <a:srgbClr val="00B0F0"/>
                    </a:solidFill>
                  </a:tcPr>
                </a:tc>
                <a:tc>
                  <a:txBody>
                    <a:bodyPr/>
                    <a:lstStyle/>
                    <a:p>
                      <a:pPr algn="ctr"/>
                      <a:r>
                        <a:rPr lang="en-AU" sz="1600" dirty="0" smtClean="0">
                          <a:solidFill>
                            <a:schemeClr val="bg1">
                              <a:lumMod val="85000"/>
                            </a:schemeClr>
                          </a:solidFill>
                        </a:rPr>
                        <a:t>1,2,3-Trimelthybenzene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b="1" dirty="0" smtClean="0"/>
                        <a:t>Ethyl-benzene</a:t>
                      </a:r>
                      <a:endParaRPr lang="en-AU" sz="1600" b="1" dirty="0"/>
                    </a:p>
                  </a:txBody>
                  <a:tcPr>
                    <a:solidFill>
                      <a:srgbClr val="00B0F0"/>
                    </a:solidFill>
                  </a:tcPr>
                </a:tc>
                <a:tc>
                  <a:txBody>
                    <a:bodyPr/>
                    <a:lstStyle/>
                    <a:p>
                      <a:pPr algn="ctr"/>
                      <a:r>
                        <a:rPr lang="en-AU" sz="1600" dirty="0" smtClean="0">
                          <a:solidFill>
                            <a:schemeClr val="bg1">
                              <a:lumMod val="85000"/>
                            </a:schemeClr>
                          </a:solidFill>
                        </a:rPr>
                        <a:t>Indene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i="1" dirty="0" smtClean="0">
                          <a:solidFill>
                            <a:schemeClr val="bg1">
                              <a:lumMod val="85000"/>
                            </a:schemeClr>
                          </a:solidFill>
                        </a:rPr>
                        <a:t>m</a:t>
                      </a:r>
                      <a:r>
                        <a:rPr lang="en-AU" sz="1600" i="0" dirty="0" smtClean="0">
                          <a:solidFill>
                            <a:schemeClr val="bg1">
                              <a:lumMod val="85000"/>
                            </a:schemeClr>
                          </a:solidFill>
                        </a:rPr>
                        <a:t>-Xylene</a:t>
                      </a:r>
                      <a:endParaRPr lang="en-AU" sz="1600" i="1" dirty="0">
                        <a:solidFill>
                          <a:schemeClr val="bg1">
                            <a:lumMod val="85000"/>
                          </a:schemeClr>
                        </a:solidFill>
                      </a:endParaRPr>
                    </a:p>
                  </a:txBody>
                  <a:tcPr>
                    <a:solidFill>
                      <a:schemeClr val="accent2"/>
                    </a:solidFill>
                  </a:tcPr>
                </a:tc>
                <a:tc>
                  <a:txBody>
                    <a:bodyPr/>
                    <a:lstStyle/>
                    <a:p>
                      <a:pPr algn="ctr"/>
                      <a:r>
                        <a:rPr lang="en-AU" sz="1600" dirty="0" smtClean="0">
                          <a:solidFill>
                            <a:schemeClr val="bg1">
                              <a:lumMod val="85000"/>
                            </a:schemeClr>
                          </a:solidFill>
                        </a:rPr>
                        <a:t>1,3-Diethylbenzene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b="1" i="1" dirty="0" smtClean="0"/>
                        <a:t>p</a:t>
                      </a:r>
                      <a:r>
                        <a:rPr lang="en-AU" sz="1600" b="1" i="0" dirty="0" smtClean="0"/>
                        <a:t>- Xylene</a:t>
                      </a:r>
                      <a:endParaRPr lang="en-AU" sz="1600" b="1" i="1" dirty="0"/>
                    </a:p>
                  </a:txBody>
                  <a:tcPr>
                    <a:solidFill>
                      <a:srgbClr val="00B0F0"/>
                    </a:solidFill>
                  </a:tcPr>
                </a:tc>
                <a:tc>
                  <a:txBody>
                    <a:bodyPr/>
                    <a:lstStyle/>
                    <a:p>
                      <a:pPr algn="ctr"/>
                      <a:r>
                        <a:rPr lang="en-AU" sz="1600" dirty="0" smtClean="0">
                          <a:solidFill>
                            <a:schemeClr val="bg1">
                              <a:lumMod val="85000"/>
                            </a:schemeClr>
                          </a:solidFill>
                        </a:rPr>
                        <a:t>1-Methyl-3-Propylbenzene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b="1" i="1" dirty="0" smtClean="0"/>
                        <a:t>o</a:t>
                      </a:r>
                      <a:r>
                        <a:rPr lang="en-AU" sz="1600" b="1" i="0" dirty="0" smtClean="0"/>
                        <a:t>- Xylene</a:t>
                      </a:r>
                      <a:endParaRPr lang="en-AU" sz="1600" b="1" i="1" dirty="0"/>
                    </a:p>
                  </a:txBody>
                  <a:tcPr>
                    <a:solidFill>
                      <a:srgbClr val="00B0F0"/>
                    </a:solidFill>
                  </a:tcPr>
                </a:tc>
                <a:tc>
                  <a:txBody>
                    <a:bodyPr/>
                    <a:lstStyle/>
                    <a:p>
                      <a:pPr algn="ctr"/>
                      <a:r>
                        <a:rPr lang="en-AU" sz="1600" dirty="0" smtClean="0">
                          <a:solidFill>
                            <a:schemeClr val="bg1">
                              <a:lumMod val="85000"/>
                            </a:schemeClr>
                          </a:solidFill>
                        </a:rPr>
                        <a:t>1,4-Diethylbenzene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dirty="0" smtClean="0">
                          <a:solidFill>
                            <a:schemeClr val="bg1">
                              <a:lumMod val="85000"/>
                            </a:schemeClr>
                          </a:solidFill>
                        </a:rPr>
                        <a:t>Propyl-benzene</a:t>
                      </a:r>
                      <a:endParaRPr lang="en-AU" sz="1600" dirty="0">
                        <a:solidFill>
                          <a:schemeClr val="bg1">
                            <a:lumMod val="85000"/>
                          </a:schemeClr>
                        </a:solidFill>
                      </a:endParaRPr>
                    </a:p>
                  </a:txBody>
                  <a:tcPr>
                    <a:solidFill>
                      <a:schemeClr val="accent2"/>
                    </a:solidFill>
                  </a:tcPr>
                </a:tc>
                <a:tc>
                  <a:txBody>
                    <a:bodyPr/>
                    <a:lstStyle/>
                    <a:p>
                      <a:pPr algn="ctr"/>
                      <a:r>
                        <a:rPr lang="en-AU" sz="1600" dirty="0" smtClean="0">
                          <a:solidFill>
                            <a:schemeClr val="bg1">
                              <a:lumMod val="85000"/>
                            </a:schemeClr>
                          </a:solidFill>
                        </a:rPr>
                        <a:t>4-Ethyl-1,3-dimethylbenzene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dirty="0" smtClean="0">
                          <a:solidFill>
                            <a:schemeClr val="bg1">
                              <a:lumMod val="85000"/>
                            </a:schemeClr>
                          </a:solidFill>
                        </a:rPr>
                        <a:t>1-Ethyl-3-Methylbenzene</a:t>
                      </a:r>
                      <a:endParaRPr lang="en-AU" sz="1600" dirty="0">
                        <a:solidFill>
                          <a:schemeClr val="bg1">
                            <a:lumMod val="85000"/>
                          </a:schemeClr>
                        </a:solidFill>
                      </a:endParaRPr>
                    </a:p>
                  </a:txBody>
                  <a:tcPr>
                    <a:solidFill>
                      <a:schemeClr val="accent2"/>
                    </a:solidFill>
                  </a:tcPr>
                </a:tc>
                <a:tc>
                  <a:txBody>
                    <a:bodyPr/>
                    <a:lstStyle/>
                    <a:p>
                      <a:pPr algn="ctr"/>
                      <a:r>
                        <a:rPr lang="en-AU" sz="1600" dirty="0" smtClean="0">
                          <a:solidFill>
                            <a:schemeClr val="bg1">
                              <a:lumMod val="85000"/>
                            </a:schemeClr>
                          </a:solidFill>
                        </a:rPr>
                        <a:t>4-Ethyl-1,2-dimethylbenzene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dirty="0" smtClean="0">
                          <a:solidFill>
                            <a:schemeClr val="bg1">
                              <a:lumMod val="85000"/>
                            </a:schemeClr>
                          </a:solidFill>
                        </a:rPr>
                        <a:t>1-Ethyl-4-Methylbenzene</a:t>
                      </a:r>
                      <a:endParaRPr lang="en-AU" sz="1600" dirty="0">
                        <a:solidFill>
                          <a:schemeClr val="bg1">
                            <a:lumMod val="85000"/>
                          </a:schemeClr>
                        </a:solidFill>
                      </a:endParaRPr>
                    </a:p>
                  </a:txBody>
                  <a:tcPr>
                    <a:solidFill>
                      <a:schemeClr val="accent2"/>
                    </a:solidFill>
                  </a:tcPr>
                </a:tc>
                <a:tc>
                  <a:txBody>
                    <a:bodyPr/>
                    <a:lstStyle/>
                    <a:p>
                      <a:pPr algn="ctr"/>
                      <a:r>
                        <a:rPr lang="en-AU" sz="1600" dirty="0" smtClean="0">
                          <a:solidFill>
                            <a:schemeClr val="bg1">
                              <a:lumMod val="85000"/>
                            </a:schemeClr>
                          </a:solidFill>
                        </a:rPr>
                        <a:t>2-Ethyl-1,3-dimethylbenzene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dirty="0" smtClean="0">
                          <a:solidFill>
                            <a:schemeClr val="bg1">
                              <a:lumMod val="85000"/>
                            </a:schemeClr>
                          </a:solidFill>
                        </a:rPr>
                        <a:t>1,3,5-Trimethylbenzene</a:t>
                      </a:r>
                      <a:endParaRPr lang="en-AU" sz="1600" dirty="0">
                        <a:solidFill>
                          <a:schemeClr val="bg1">
                            <a:lumMod val="85000"/>
                          </a:schemeClr>
                        </a:solidFill>
                      </a:endParaRPr>
                    </a:p>
                  </a:txBody>
                  <a:tcPr>
                    <a:solidFill>
                      <a:schemeClr val="accent2"/>
                    </a:solidFill>
                  </a:tcPr>
                </a:tc>
                <a:tc>
                  <a:txBody>
                    <a:bodyPr/>
                    <a:lstStyle/>
                    <a:p>
                      <a:pPr algn="ctr"/>
                      <a:r>
                        <a:rPr lang="en-AU" sz="1600" dirty="0" smtClean="0">
                          <a:solidFill>
                            <a:schemeClr val="bg1">
                              <a:lumMod val="85000"/>
                            </a:schemeClr>
                          </a:solidFill>
                        </a:rPr>
                        <a:t>1,2,4,5-Tetramethylbenzene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dirty="0" smtClean="0">
                          <a:solidFill>
                            <a:schemeClr val="bg1">
                              <a:lumMod val="85000"/>
                            </a:schemeClr>
                          </a:solidFill>
                        </a:rPr>
                        <a:t>1-Ethyl-2-Methylbenzene</a:t>
                      </a:r>
                      <a:endParaRPr lang="en-AU" sz="1600" dirty="0">
                        <a:solidFill>
                          <a:schemeClr val="bg1">
                            <a:lumMod val="85000"/>
                          </a:schemeClr>
                        </a:solidFill>
                      </a:endParaRPr>
                    </a:p>
                  </a:txBody>
                  <a:tcPr>
                    <a:solidFill>
                      <a:schemeClr val="accent2"/>
                    </a:solidFill>
                  </a:tcPr>
                </a:tc>
                <a:tc>
                  <a:txBody>
                    <a:bodyPr/>
                    <a:lstStyle/>
                    <a:p>
                      <a:pPr algn="ctr"/>
                      <a:r>
                        <a:rPr lang="en-AU" sz="1600" dirty="0" smtClean="0">
                          <a:solidFill>
                            <a:schemeClr val="bg1">
                              <a:lumMod val="85000"/>
                            </a:schemeClr>
                          </a:solidFill>
                        </a:rPr>
                        <a:t>1,2,3,5-Tetramethylbenzene</a:t>
                      </a:r>
                      <a:endParaRPr lang="en-AU" sz="1600" dirty="0">
                        <a:solidFill>
                          <a:schemeClr val="bg1">
                            <a:lumMod val="85000"/>
                          </a:schemeClr>
                        </a:solidFill>
                      </a:endParaRPr>
                    </a:p>
                  </a:txBody>
                  <a:tcPr>
                    <a:solidFill>
                      <a:schemeClr val="accent2"/>
                    </a:solidFill>
                  </a:tcPr>
                </a:tc>
              </a:tr>
              <a:tr h="377092">
                <a:tc>
                  <a:txBody>
                    <a:bodyPr/>
                    <a:lstStyle/>
                    <a:p>
                      <a:pPr algn="ctr"/>
                      <a:r>
                        <a:rPr lang="en-AU" sz="1600" dirty="0" smtClean="0">
                          <a:solidFill>
                            <a:schemeClr val="bg1">
                              <a:lumMod val="85000"/>
                            </a:schemeClr>
                          </a:solidFill>
                        </a:rPr>
                        <a:t>1,2,4-Trimethylbenzene</a:t>
                      </a:r>
                      <a:endParaRPr lang="en-AU" sz="1600" dirty="0">
                        <a:solidFill>
                          <a:schemeClr val="bg1">
                            <a:lumMod val="85000"/>
                          </a:schemeClr>
                        </a:solidFill>
                      </a:endParaRPr>
                    </a:p>
                  </a:txBody>
                  <a:tcPr>
                    <a:solidFill>
                      <a:schemeClr val="accent2"/>
                    </a:solidFill>
                  </a:tcPr>
                </a:tc>
                <a:tc>
                  <a:txBody>
                    <a:bodyPr/>
                    <a:lstStyle/>
                    <a:p>
                      <a:pPr marL="0" algn="ctr" defTabSz="914400" rtl="0" eaLnBrk="1" latinLnBrk="0" hangingPunct="1"/>
                      <a:r>
                        <a:rPr lang="en-AU" sz="1600" kern="1200" dirty="0" smtClean="0">
                          <a:solidFill>
                            <a:schemeClr val="bg1">
                              <a:lumMod val="85000"/>
                            </a:schemeClr>
                          </a:solidFill>
                          <a:latin typeface="+mn-lt"/>
                          <a:ea typeface="+mn-ea"/>
                          <a:cs typeface="+mn-cs"/>
                        </a:rPr>
                        <a:t>Naphthalene</a:t>
                      </a:r>
                      <a:endParaRPr lang="en-AU" sz="1600" kern="1200" dirty="0">
                        <a:solidFill>
                          <a:schemeClr val="bg1">
                            <a:lumMod val="85000"/>
                          </a:schemeClr>
                        </a:solidFill>
                        <a:latin typeface="+mn-lt"/>
                        <a:ea typeface="+mn-ea"/>
                        <a:cs typeface="+mn-cs"/>
                      </a:endParaRPr>
                    </a:p>
                  </a:txBody>
                  <a:tcPr>
                    <a:solidFill>
                      <a:srgbClr val="9CBEBD"/>
                    </a:solidFill>
                  </a:tcPr>
                </a:tc>
              </a:tr>
              <a:tr h="377092">
                <a:tc>
                  <a:txBody>
                    <a:bodyPr/>
                    <a:lstStyle/>
                    <a:p>
                      <a:pPr algn="ctr"/>
                      <a:r>
                        <a:rPr lang="en-AU" sz="1600" dirty="0" smtClean="0">
                          <a:solidFill>
                            <a:schemeClr val="bg1">
                              <a:lumMod val="85000"/>
                            </a:schemeClr>
                          </a:solidFill>
                        </a:rPr>
                        <a:t>2-Methylnaphthalene</a:t>
                      </a:r>
                      <a:endParaRPr lang="en-AU" sz="1600" dirty="0">
                        <a:solidFill>
                          <a:schemeClr val="bg1">
                            <a:lumMod val="85000"/>
                          </a:schemeClr>
                        </a:solidFill>
                      </a:endParaRPr>
                    </a:p>
                  </a:txBody>
                  <a:tcPr>
                    <a:solidFill>
                      <a:schemeClr val="accent2"/>
                    </a:solidFill>
                  </a:tcPr>
                </a:tc>
                <a:tc>
                  <a:txBody>
                    <a:bodyPr/>
                    <a:lstStyle/>
                    <a:p>
                      <a:pPr algn="ctr"/>
                      <a:r>
                        <a:rPr lang="en-AU" sz="1600" dirty="0" smtClean="0">
                          <a:solidFill>
                            <a:schemeClr val="bg1">
                              <a:lumMod val="85000"/>
                            </a:schemeClr>
                          </a:solidFill>
                        </a:rPr>
                        <a:t>1-Methynaphthalene</a:t>
                      </a:r>
                      <a:endParaRPr lang="en-AU" sz="1600" dirty="0">
                        <a:solidFill>
                          <a:schemeClr val="bg1">
                            <a:lumMod val="85000"/>
                          </a:schemeClr>
                        </a:solidFill>
                      </a:endParaRPr>
                    </a:p>
                  </a:txBody>
                  <a:tcPr>
                    <a:solidFill>
                      <a:schemeClr val="accent2"/>
                    </a:solidFill>
                  </a:tcPr>
                </a:tc>
              </a:tr>
            </a:tbl>
          </a:graphicData>
        </a:graphic>
      </p:graphicFrame>
      <p:sp>
        <p:nvSpPr>
          <p:cNvPr id="3" name="TextBox 2"/>
          <p:cNvSpPr txBox="1"/>
          <p:nvPr/>
        </p:nvSpPr>
        <p:spPr>
          <a:xfrm>
            <a:off x="4114800" y="6320935"/>
            <a:ext cx="4495800" cy="369332"/>
          </a:xfrm>
          <a:prstGeom prst="rect">
            <a:avLst/>
          </a:prstGeom>
          <a:noFill/>
        </p:spPr>
        <p:txBody>
          <a:bodyPr wrap="square" rtlCol="0">
            <a:spAutoFit/>
          </a:bodyPr>
          <a:lstStyle/>
          <a:p>
            <a:r>
              <a:rPr lang="en-AU" dirty="0" smtClean="0"/>
              <a:t>Denotes compounds used for comparisons</a:t>
            </a:r>
            <a:endParaRPr lang="en-AU" dirty="0"/>
          </a:p>
        </p:txBody>
      </p:sp>
      <p:sp>
        <p:nvSpPr>
          <p:cNvPr id="5" name="Rectangle 4"/>
          <p:cNvSpPr/>
          <p:nvPr/>
        </p:nvSpPr>
        <p:spPr>
          <a:xfrm>
            <a:off x="2895600" y="6400800"/>
            <a:ext cx="1295400" cy="228600"/>
          </a:xfrm>
          <a:prstGeom prst="rect">
            <a:avLst/>
          </a:prstGeom>
          <a:solidFill>
            <a:srgbClr val="00B0F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xmlns="" val="9868813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2011-2012</a:t>
            </a:r>
            <a:br>
              <a:rPr lang="en-AU" dirty="0" smtClean="0"/>
            </a:br>
            <a:r>
              <a:rPr lang="en-AU" dirty="0" smtClean="0"/>
              <a:t>PHRED on Concrete</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133082866"/>
              </p:ext>
            </p:extLst>
          </p:nvPr>
        </p:nvGraphicFramePr>
        <p:xfrm>
          <a:off x="685800" y="2209800"/>
          <a:ext cx="7162800" cy="3352800"/>
        </p:xfrm>
        <a:graphic>
          <a:graphicData uri="http://schemas.openxmlformats.org/drawingml/2006/table">
            <a:tbl>
              <a:tblPr firstRow="1" bandRow="1">
                <a:tableStyleId>{5C22544A-7EE6-4342-B048-85BDC9FD1C3A}</a:tableStyleId>
              </a:tblPr>
              <a:tblGrid>
                <a:gridCol w="3581400"/>
                <a:gridCol w="3581400"/>
              </a:tblGrid>
              <a:tr h="838200">
                <a:tc>
                  <a:txBody>
                    <a:bodyPr/>
                    <a:lstStyle/>
                    <a:p>
                      <a:pPr algn="ctr"/>
                      <a:endParaRPr lang="en-AU" dirty="0" smtClean="0"/>
                    </a:p>
                    <a:p>
                      <a:pPr algn="ctr"/>
                      <a:r>
                        <a:rPr lang="en-AU" dirty="0" smtClean="0"/>
                        <a:t>Target Compound</a:t>
                      </a:r>
                      <a:endParaRPr lang="en-AU" dirty="0"/>
                    </a:p>
                  </a:txBody>
                  <a:tcPr/>
                </a:tc>
                <a:tc>
                  <a:txBody>
                    <a:bodyPr/>
                    <a:lstStyle/>
                    <a:p>
                      <a:pPr algn="ctr"/>
                      <a:endParaRPr lang="en-AU" dirty="0" smtClean="0"/>
                    </a:p>
                    <a:p>
                      <a:pPr algn="ctr"/>
                      <a:r>
                        <a:rPr lang="en-AU" dirty="0" smtClean="0"/>
                        <a:t>Average Relative Abundance</a:t>
                      </a:r>
                      <a:endParaRPr lang="en-AU" dirty="0"/>
                    </a:p>
                  </a:txBody>
                  <a:tcPr/>
                </a:tc>
              </a:tr>
              <a:tr h="838200">
                <a:tc>
                  <a:txBody>
                    <a:bodyPr/>
                    <a:lstStyle/>
                    <a:p>
                      <a:pPr algn="ctr"/>
                      <a:endParaRPr lang="en-AU" dirty="0" smtClean="0"/>
                    </a:p>
                    <a:p>
                      <a:pPr algn="ctr"/>
                      <a:r>
                        <a:rPr lang="en-AU" dirty="0" smtClean="0"/>
                        <a:t>Toluene</a:t>
                      </a:r>
                      <a:endParaRPr lang="en-AU" dirty="0"/>
                    </a:p>
                  </a:txBody>
                  <a:tcPr/>
                </a:tc>
                <a:tc>
                  <a:txBody>
                    <a:bodyPr/>
                    <a:lstStyle/>
                    <a:p>
                      <a:pPr algn="ctr"/>
                      <a:endParaRPr lang="en-AU" dirty="0" smtClean="0"/>
                    </a:p>
                    <a:p>
                      <a:pPr algn="ctr"/>
                      <a:r>
                        <a:rPr lang="en-AU" dirty="0" smtClean="0"/>
                        <a:t>72,000 units</a:t>
                      </a:r>
                      <a:endParaRPr lang="en-AU" dirty="0"/>
                    </a:p>
                  </a:txBody>
                  <a:tcPr/>
                </a:tc>
              </a:tr>
              <a:tr h="838200">
                <a:tc>
                  <a:txBody>
                    <a:bodyPr/>
                    <a:lstStyle/>
                    <a:p>
                      <a:pPr algn="ctr"/>
                      <a:endParaRPr lang="en-AU" dirty="0" smtClean="0"/>
                    </a:p>
                    <a:p>
                      <a:pPr algn="ctr"/>
                      <a:r>
                        <a:rPr lang="en-AU" dirty="0" smtClean="0"/>
                        <a:t>Xylene</a:t>
                      </a:r>
                      <a:endParaRPr lang="en-AU" dirty="0"/>
                    </a:p>
                  </a:txBody>
                  <a:tcPr/>
                </a:tc>
                <a:tc>
                  <a:txBody>
                    <a:bodyPr/>
                    <a:lstStyle/>
                    <a:p>
                      <a:pPr algn="ctr"/>
                      <a:endParaRPr lang="en-AU" dirty="0" smtClean="0"/>
                    </a:p>
                    <a:p>
                      <a:pPr algn="ctr"/>
                      <a:r>
                        <a:rPr lang="en-AU" dirty="0" smtClean="0"/>
                        <a:t>39,000 units</a:t>
                      </a:r>
                      <a:endParaRPr lang="en-AU" dirty="0"/>
                    </a:p>
                  </a:txBody>
                  <a:tcPr/>
                </a:tc>
              </a:tr>
              <a:tr h="838200">
                <a:tc>
                  <a:txBody>
                    <a:bodyPr/>
                    <a:lstStyle/>
                    <a:p>
                      <a:pPr algn="ctr"/>
                      <a:endParaRPr lang="en-AU" dirty="0" smtClean="0"/>
                    </a:p>
                    <a:p>
                      <a:pPr algn="ctr"/>
                      <a:r>
                        <a:rPr lang="en-AU" dirty="0" smtClean="0"/>
                        <a:t>Ethyl-benzene</a:t>
                      </a:r>
                      <a:endParaRPr lang="en-AU" dirty="0"/>
                    </a:p>
                  </a:txBody>
                  <a:tcPr/>
                </a:tc>
                <a:tc>
                  <a:txBody>
                    <a:bodyPr/>
                    <a:lstStyle/>
                    <a:p>
                      <a:pPr algn="ctr"/>
                      <a:endParaRPr lang="en-AU" dirty="0" smtClean="0"/>
                    </a:p>
                    <a:p>
                      <a:pPr algn="ctr"/>
                      <a:r>
                        <a:rPr lang="en-AU" dirty="0" smtClean="0"/>
                        <a:t>39,000 units</a:t>
                      </a:r>
                      <a:endParaRPr lang="en-AU" dirty="0"/>
                    </a:p>
                  </a:txBody>
                  <a:tcPr/>
                </a:tc>
              </a:tr>
            </a:tbl>
          </a:graphicData>
        </a:graphic>
      </p:graphicFrame>
    </p:spTree>
    <p:extLst>
      <p:ext uri="{BB962C8B-B14F-4D97-AF65-F5344CB8AC3E}">
        <p14:creationId xmlns:p14="http://schemas.microsoft.com/office/powerpoint/2010/main" xmlns="" val="293209605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2013</a:t>
            </a:r>
            <a:endParaRPr lang="en-AU" dirty="0"/>
          </a:p>
        </p:txBody>
      </p:sp>
      <p:sp>
        <p:nvSpPr>
          <p:cNvPr id="3" name="Content Placeholder 2"/>
          <p:cNvSpPr>
            <a:spLocks noGrp="1"/>
          </p:cNvSpPr>
          <p:nvPr>
            <p:ph idx="1"/>
          </p:nvPr>
        </p:nvSpPr>
        <p:spPr/>
        <p:txBody>
          <a:bodyPr/>
          <a:lstStyle/>
          <a:p>
            <a:r>
              <a:rPr lang="en-AU" dirty="0" smtClean="0"/>
              <a:t>The PHRED technique was used to extract kerosene samples from a concrete surface</a:t>
            </a:r>
          </a:p>
          <a:p>
            <a:endParaRPr lang="en-AU" dirty="0"/>
          </a:p>
          <a:p>
            <a:r>
              <a:rPr lang="en-AU" dirty="0" smtClean="0"/>
              <a:t>PHRED was used against an alternative technique:</a:t>
            </a:r>
          </a:p>
          <a:p>
            <a:pPr lvl="1"/>
            <a:r>
              <a:rPr lang="en-AU" dirty="0" smtClean="0"/>
              <a:t>The loaded concrete surface was washed with boiling water, which was then retrieved via sponging the surface</a:t>
            </a:r>
          </a:p>
          <a:p>
            <a:pPr lvl="1"/>
            <a:r>
              <a:rPr lang="en-AU" dirty="0" smtClean="0"/>
              <a:t>The water was later analysed using a Solid-Phase </a:t>
            </a:r>
            <a:r>
              <a:rPr lang="en-AU" dirty="0" err="1" smtClean="0"/>
              <a:t>Microextraction</a:t>
            </a:r>
            <a:r>
              <a:rPr lang="en-AU" dirty="0" smtClean="0"/>
              <a:t> needle</a:t>
            </a:r>
          </a:p>
          <a:p>
            <a:pPr lvl="1"/>
            <a:endParaRPr lang="en-AU" dirty="0"/>
          </a:p>
          <a:p>
            <a:r>
              <a:rPr lang="en-AU" dirty="0" smtClean="0"/>
              <a:t>Results indicated this washing technique was more sensitive than the activated-charcoal-based PHRED technique [7]</a:t>
            </a:r>
            <a:endParaRPr lang="en-AU" dirty="0"/>
          </a:p>
        </p:txBody>
      </p:sp>
    </p:spTree>
    <p:extLst>
      <p:ext uri="{BB962C8B-B14F-4D97-AF65-F5344CB8AC3E}">
        <p14:creationId xmlns:p14="http://schemas.microsoft.com/office/powerpoint/2010/main" xmlns="" val="50484037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AU" dirty="0" smtClean="0"/>
              <a:t>2013</a:t>
            </a:r>
            <a:br>
              <a:rPr lang="en-AU" dirty="0" smtClean="0"/>
            </a:br>
            <a:r>
              <a:rPr lang="en-AU" dirty="0" smtClean="0"/>
              <a:t>PHRED </a:t>
            </a:r>
            <a:r>
              <a:rPr lang="en-AU" dirty="0" err="1" smtClean="0"/>
              <a:t>vs</a:t>
            </a:r>
            <a:r>
              <a:rPr lang="en-AU" dirty="0" smtClean="0"/>
              <a:t> Boiling Water Rinse</a:t>
            </a:r>
            <a:endParaRPr lang="en-AU"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xmlns="" val="3628244836"/>
              </p:ext>
            </p:extLst>
          </p:nvPr>
        </p:nvGraphicFramePr>
        <p:xfrm>
          <a:off x="1143000" y="2514600"/>
          <a:ext cx="6553200" cy="2297766"/>
        </p:xfrm>
        <a:graphic>
          <a:graphicData uri="http://schemas.openxmlformats.org/drawingml/2006/table">
            <a:tbl>
              <a:tblPr firstRow="1" bandRow="1">
                <a:tableStyleId>{5C22544A-7EE6-4342-B048-85BDC9FD1C3A}</a:tableStyleId>
              </a:tblPr>
              <a:tblGrid>
                <a:gridCol w="2184400"/>
                <a:gridCol w="2184400"/>
                <a:gridCol w="2184400"/>
              </a:tblGrid>
              <a:tr h="457200">
                <a:tc>
                  <a:txBody>
                    <a:bodyPr/>
                    <a:lstStyle/>
                    <a:p>
                      <a:pPr algn="ctr"/>
                      <a:r>
                        <a:rPr lang="en-AU" sz="2000" dirty="0" smtClean="0"/>
                        <a:t>Target Compound</a:t>
                      </a:r>
                      <a:endParaRPr lang="en-AU" sz="2000" dirty="0"/>
                    </a:p>
                  </a:txBody>
                  <a:tcPr/>
                </a:tc>
                <a:tc>
                  <a:txBody>
                    <a:bodyPr/>
                    <a:lstStyle/>
                    <a:p>
                      <a:pPr algn="ctr"/>
                      <a:r>
                        <a:rPr lang="en-AU" sz="2000" dirty="0" smtClean="0"/>
                        <a:t>PHRED</a:t>
                      </a:r>
                      <a:endParaRPr lang="en-AU" sz="2000" dirty="0"/>
                    </a:p>
                  </a:txBody>
                  <a:tcPr/>
                </a:tc>
                <a:tc>
                  <a:txBody>
                    <a:bodyPr/>
                    <a:lstStyle/>
                    <a:p>
                      <a:pPr algn="ctr"/>
                      <a:r>
                        <a:rPr lang="en-AU" sz="2000" dirty="0" smtClean="0"/>
                        <a:t>Boiling</a:t>
                      </a:r>
                      <a:r>
                        <a:rPr lang="en-AU" sz="2000" baseline="0" dirty="0" smtClean="0"/>
                        <a:t> Water</a:t>
                      </a:r>
                      <a:endParaRPr lang="en-AU" sz="2000" dirty="0"/>
                    </a:p>
                  </a:txBody>
                  <a:tcPr/>
                </a:tc>
              </a:tr>
              <a:tr h="920283">
                <a:tc>
                  <a:txBody>
                    <a:bodyPr/>
                    <a:lstStyle/>
                    <a:p>
                      <a:pPr algn="ctr"/>
                      <a:endParaRPr lang="en-AU" sz="2000" dirty="0" smtClean="0"/>
                    </a:p>
                    <a:p>
                      <a:pPr algn="ctr"/>
                      <a:r>
                        <a:rPr lang="en-AU" sz="2000" dirty="0" smtClean="0"/>
                        <a:t>Naphthalene</a:t>
                      </a:r>
                      <a:endParaRPr lang="en-AU" sz="2000" dirty="0"/>
                    </a:p>
                  </a:txBody>
                  <a:tcPr/>
                </a:tc>
                <a:tc>
                  <a:txBody>
                    <a:bodyPr/>
                    <a:lstStyle/>
                    <a:p>
                      <a:pPr algn="ctr"/>
                      <a:endParaRPr lang="en-AU" sz="2000" dirty="0" smtClean="0"/>
                    </a:p>
                    <a:p>
                      <a:pPr algn="ctr"/>
                      <a:r>
                        <a:rPr lang="en-AU" sz="2000" dirty="0" smtClean="0"/>
                        <a:t>9,000 units</a:t>
                      </a:r>
                      <a:endParaRPr lang="en-AU" sz="2000" dirty="0"/>
                    </a:p>
                  </a:txBody>
                  <a:tcPr/>
                </a:tc>
                <a:tc>
                  <a:txBody>
                    <a:bodyPr/>
                    <a:lstStyle/>
                    <a:p>
                      <a:pPr algn="ctr"/>
                      <a:endParaRPr lang="en-AU" sz="2000" dirty="0" smtClean="0"/>
                    </a:p>
                    <a:p>
                      <a:pPr algn="ctr"/>
                      <a:r>
                        <a:rPr lang="en-AU" sz="2000" dirty="0" smtClean="0"/>
                        <a:t>9,000 units</a:t>
                      </a:r>
                      <a:endParaRPr lang="en-AU" sz="2000" dirty="0"/>
                    </a:p>
                  </a:txBody>
                  <a:tcPr/>
                </a:tc>
              </a:tr>
              <a:tr h="920283">
                <a:tc>
                  <a:txBody>
                    <a:bodyPr/>
                    <a:lstStyle/>
                    <a:p>
                      <a:pPr algn="ctr"/>
                      <a:endParaRPr lang="en-AU" sz="2000" dirty="0" smtClean="0"/>
                    </a:p>
                    <a:p>
                      <a:pPr algn="ctr"/>
                      <a:r>
                        <a:rPr lang="en-AU" sz="2000" dirty="0" err="1" smtClean="0"/>
                        <a:t>Dodecane</a:t>
                      </a:r>
                      <a:endParaRPr lang="en-AU" sz="2000" dirty="0"/>
                    </a:p>
                  </a:txBody>
                  <a:tcPr/>
                </a:tc>
                <a:tc>
                  <a:txBody>
                    <a:bodyPr/>
                    <a:lstStyle/>
                    <a:p>
                      <a:pPr algn="ctr"/>
                      <a:endParaRPr lang="en-AU" sz="2000" dirty="0" smtClean="0"/>
                    </a:p>
                    <a:p>
                      <a:pPr algn="ctr"/>
                      <a:r>
                        <a:rPr lang="en-AU" sz="2000" dirty="0" smtClean="0"/>
                        <a:t>10,500 units</a:t>
                      </a:r>
                      <a:endParaRPr lang="en-AU" sz="2000" dirty="0"/>
                    </a:p>
                  </a:txBody>
                  <a:tcPr/>
                </a:tc>
                <a:tc>
                  <a:txBody>
                    <a:bodyPr/>
                    <a:lstStyle/>
                    <a:p>
                      <a:pPr algn="ctr"/>
                      <a:endParaRPr lang="en-AU" sz="2000" dirty="0" smtClean="0"/>
                    </a:p>
                    <a:p>
                      <a:pPr algn="ctr"/>
                      <a:r>
                        <a:rPr lang="en-AU" sz="2000" dirty="0" smtClean="0"/>
                        <a:t>100,000 units</a:t>
                      </a:r>
                      <a:endParaRPr lang="en-AU" sz="2000" dirty="0"/>
                    </a:p>
                  </a:txBody>
                  <a:tcPr/>
                </a:tc>
              </a:tr>
            </a:tbl>
          </a:graphicData>
        </a:graphic>
      </p:graphicFrame>
    </p:spTree>
    <p:extLst>
      <p:ext uri="{BB962C8B-B14F-4D97-AF65-F5344CB8AC3E}">
        <p14:creationId xmlns:p14="http://schemas.microsoft.com/office/powerpoint/2010/main" xmlns="" val="2656171656"/>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2014</a:t>
            </a:r>
            <a:endParaRPr lang="en-AU" dirty="0"/>
          </a:p>
        </p:txBody>
      </p:sp>
      <p:sp>
        <p:nvSpPr>
          <p:cNvPr id="3" name="Content Placeholder 2"/>
          <p:cNvSpPr>
            <a:spLocks noGrp="1"/>
          </p:cNvSpPr>
          <p:nvPr>
            <p:ph idx="1"/>
          </p:nvPr>
        </p:nvSpPr>
        <p:spPr>
          <a:xfrm>
            <a:off x="457200" y="1600200"/>
            <a:ext cx="7620000" cy="1752600"/>
          </a:xfrm>
        </p:spPr>
        <p:txBody>
          <a:bodyPr/>
          <a:lstStyle/>
          <a:p>
            <a:r>
              <a:rPr lang="en-AU" dirty="0" smtClean="0"/>
              <a:t>The PHRED technique was modified</a:t>
            </a:r>
          </a:p>
          <a:p>
            <a:endParaRPr lang="en-AU" dirty="0"/>
          </a:p>
          <a:p>
            <a:r>
              <a:rPr lang="en-AU" dirty="0" smtClean="0"/>
              <a:t>SPME sampling from the headspace was used instead of activated charcoal</a:t>
            </a:r>
          </a:p>
          <a:p>
            <a:endParaRPr lang="en-AU" dirty="0"/>
          </a:p>
          <a:p>
            <a:endParaRPr lang="en-AU" dirty="0"/>
          </a:p>
        </p:txBody>
      </p:sp>
      <p:pic>
        <p:nvPicPr>
          <p:cNvPr id="5" name="Picture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2103661" y="3386429"/>
            <a:ext cx="4830539" cy="2633371"/>
          </a:xfrm>
          <a:prstGeom prst="rect">
            <a:avLst/>
          </a:prstGeom>
        </p:spPr>
      </p:pic>
    </p:spTree>
    <p:extLst>
      <p:ext uri="{BB962C8B-B14F-4D97-AF65-F5344CB8AC3E}">
        <p14:creationId xmlns:p14="http://schemas.microsoft.com/office/powerpoint/2010/main" xmlns="" val="17956136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620000" cy="1143000"/>
          </a:xfrm>
        </p:spPr>
        <p:txBody>
          <a:bodyPr/>
          <a:lstStyle/>
          <a:p>
            <a:r>
              <a:rPr lang="en-AU" dirty="0" smtClean="0"/>
              <a:t>Analysis of Results- Petroleum</a:t>
            </a:r>
            <a:endParaRPr lang="en-AU"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xmlns="" val="3794263527"/>
              </p:ext>
            </p:extLst>
          </p:nvPr>
        </p:nvGraphicFramePr>
        <p:xfrm>
          <a:off x="457200" y="1219200"/>
          <a:ext cx="7620000" cy="480060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Box 3"/>
          <p:cNvSpPr txBox="1"/>
          <p:nvPr/>
        </p:nvSpPr>
        <p:spPr>
          <a:xfrm>
            <a:off x="304800" y="6172200"/>
            <a:ext cx="7772400" cy="646331"/>
          </a:xfrm>
          <a:prstGeom prst="rect">
            <a:avLst/>
          </a:prstGeom>
          <a:noFill/>
        </p:spPr>
        <p:txBody>
          <a:bodyPr wrap="square" rtlCol="0">
            <a:spAutoFit/>
          </a:bodyPr>
          <a:lstStyle/>
          <a:p>
            <a:pPr algn="ctr"/>
            <a:r>
              <a:rPr lang="en-AU" dirty="0" smtClean="0"/>
              <a:t>The results show a much higher degree of sensitivity for PHRED in conjunction with SPME than with charcoal</a:t>
            </a:r>
            <a:endParaRPr lang="en-AU" dirty="0"/>
          </a:p>
        </p:txBody>
      </p:sp>
    </p:spTree>
    <p:extLst>
      <p:ext uri="{BB962C8B-B14F-4D97-AF65-F5344CB8AC3E}">
        <p14:creationId xmlns:p14="http://schemas.microsoft.com/office/powerpoint/2010/main" xmlns="" val="91105250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Analysis of Results- Kerosene</a:t>
            </a:r>
            <a:endParaRPr lang="en-AU" dirty="0"/>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44486" y="1905000"/>
            <a:ext cx="7961314" cy="3733800"/>
          </a:xfrm>
          <a:prstGeom prst="rect">
            <a:avLst/>
          </a:prstGeom>
          <a:ln w="127000" cap="sq">
            <a:solidFill>
              <a:srgbClr val="002060"/>
            </a:solidFill>
            <a:miter lim="800000"/>
          </a:ln>
          <a:effectLst>
            <a:outerShdw blurRad="57150" dist="50800" dir="2700000" algn="tl" rotWithShape="0">
              <a:srgbClr val="000000">
                <a:alpha val="40000"/>
              </a:srgbClr>
            </a:outerShdw>
          </a:effectLst>
          <a:extLst>
            <a:ext uri="{909E8E84-426E-40DD-AFC4-6F175D3DCCD1}">
              <a14:hiddenFill xmlns:a14="http://schemas.microsoft.com/office/drawing/2010/main" xmlns="">
                <a:solidFill>
                  <a:schemeClr val="accent1"/>
                </a:solidFill>
              </a14:hiddenFill>
            </a:ext>
          </a:extLst>
        </p:spPr>
      </p:pic>
    </p:spTree>
    <p:extLst>
      <p:ext uri="{BB962C8B-B14F-4D97-AF65-F5344CB8AC3E}">
        <p14:creationId xmlns:p14="http://schemas.microsoft.com/office/powerpoint/2010/main" xmlns="" val="52307525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Conclusions</a:t>
            </a:r>
            <a:endParaRPr lang="en-AU" dirty="0"/>
          </a:p>
        </p:txBody>
      </p:sp>
      <p:sp>
        <p:nvSpPr>
          <p:cNvPr id="3" name="Content Placeholder 2"/>
          <p:cNvSpPr>
            <a:spLocks noGrp="1"/>
          </p:cNvSpPr>
          <p:nvPr>
            <p:ph idx="1"/>
          </p:nvPr>
        </p:nvSpPr>
        <p:spPr/>
        <p:txBody>
          <a:bodyPr/>
          <a:lstStyle/>
          <a:p>
            <a:pPr marL="114300" indent="0">
              <a:buNone/>
            </a:pPr>
            <a:endParaRPr lang="en-AU" dirty="0" smtClean="0"/>
          </a:p>
          <a:p>
            <a:r>
              <a:rPr lang="en-AU" dirty="0"/>
              <a:t>L</a:t>
            </a:r>
            <a:r>
              <a:rPr lang="en-AU" dirty="0" smtClean="0"/>
              <a:t>ocalised thermal desorption was effective in retrieving volatile hydrocarbons from both E10 petroleum distillate and kerosene-covered substrates</a:t>
            </a:r>
          </a:p>
          <a:p>
            <a:endParaRPr lang="en-AU" dirty="0"/>
          </a:p>
          <a:p>
            <a:r>
              <a:rPr lang="en-AU" dirty="0" smtClean="0"/>
              <a:t>Results indicate that the PHRED technique benefits greatly from the use of a SPME needle</a:t>
            </a:r>
          </a:p>
          <a:p>
            <a:endParaRPr lang="en-AU" dirty="0"/>
          </a:p>
          <a:p>
            <a:r>
              <a:rPr lang="en-AU" dirty="0" smtClean="0"/>
              <a:t>The use of a hot water rinse is a viable alternative</a:t>
            </a:r>
          </a:p>
          <a:p>
            <a:pPr lvl="1"/>
            <a:r>
              <a:rPr lang="en-AU" dirty="0" smtClean="0"/>
              <a:t>The sensitivity of both techniques differs depending on the particular type of accelerant and the use of charcoal versus SPME</a:t>
            </a:r>
            <a:endParaRPr lang="en-AU" dirty="0"/>
          </a:p>
        </p:txBody>
      </p:sp>
    </p:spTree>
    <p:extLst>
      <p:ext uri="{BB962C8B-B14F-4D97-AF65-F5344CB8AC3E}">
        <p14:creationId xmlns:p14="http://schemas.microsoft.com/office/powerpoint/2010/main" xmlns="" val="54234142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Future Research</a:t>
            </a:r>
            <a:endParaRPr lang="en-AU" dirty="0"/>
          </a:p>
        </p:txBody>
      </p:sp>
      <p:sp>
        <p:nvSpPr>
          <p:cNvPr id="3" name="Content Placeholder 2"/>
          <p:cNvSpPr>
            <a:spLocks noGrp="1"/>
          </p:cNvSpPr>
          <p:nvPr>
            <p:ph idx="1"/>
          </p:nvPr>
        </p:nvSpPr>
        <p:spPr/>
        <p:txBody>
          <a:bodyPr/>
          <a:lstStyle/>
          <a:p>
            <a:r>
              <a:rPr lang="en-AU" dirty="0" smtClean="0"/>
              <a:t>Research is currently continuing to compare PHRED-SPME to other field-based extraction techniques, such as diatomaceous earth</a:t>
            </a:r>
          </a:p>
          <a:p>
            <a:endParaRPr lang="en-AU" dirty="0" smtClean="0"/>
          </a:p>
          <a:p>
            <a:r>
              <a:rPr lang="en-AU" dirty="0" smtClean="0"/>
              <a:t>Combining the PHRED technique with a portable GC-MS would completely remove the necessity for a laboratory stage.</a:t>
            </a:r>
          </a:p>
          <a:p>
            <a:pPr lvl="1"/>
            <a:r>
              <a:rPr lang="en-AU" dirty="0" smtClean="0"/>
              <a:t>Research is needed to determine the efficacy of this technique</a:t>
            </a:r>
          </a:p>
          <a:p>
            <a:endParaRPr lang="en-AU" dirty="0"/>
          </a:p>
          <a:p>
            <a:r>
              <a:rPr lang="en-AU" dirty="0" smtClean="0"/>
              <a:t>The use of localised thermal desorption has not yet been applied to samples which have undergone heavy weathering or uncontrolled burning</a:t>
            </a:r>
          </a:p>
          <a:p>
            <a:pPr lvl="1"/>
            <a:r>
              <a:rPr lang="en-AU" dirty="0" smtClean="0"/>
              <a:t>Use of the PHRED in an authentic fire scene could provide data that would further develop the device</a:t>
            </a:r>
          </a:p>
          <a:p>
            <a:endParaRPr lang="en-AU" dirty="0"/>
          </a:p>
          <a:p>
            <a:endParaRPr lang="en-AU" dirty="0"/>
          </a:p>
        </p:txBody>
      </p:sp>
    </p:spTree>
    <p:extLst>
      <p:ext uri="{BB962C8B-B14F-4D97-AF65-F5344CB8AC3E}">
        <p14:creationId xmlns:p14="http://schemas.microsoft.com/office/powerpoint/2010/main" xmlns="" val="76593432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Acknowledgements</a:t>
            </a:r>
            <a:endParaRPr lang="en-AU" dirty="0"/>
          </a:p>
        </p:txBody>
      </p:sp>
      <p:sp>
        <p:nvSpPr>
          <p:cNvPr id="3" name="Content Placeholder 2"/>
          <p:cNvSpPr>
            <a:spLocks noGrp="1"/>
          </p:cNvSpPr>
          <p:nvPr>
            <p:ph idx="1"/>
          </p:nvPr>
        </p:nvSpPr>
        <p:spPr/>
        <p:txBody>
          <a:bodyPr/>
          <a:lstStyle/>
          <a:p>
            <a:r>
              <a:rPr lang="en-AU" dirty="0" smtClean="0"/>
              <a:t>Canberra Institute of Technology Staff (past and present), especially </a:t>
            </a:r>
            <a:r>
              <a:rPr lang="en-AU" dirty="0" err="1" smtClean="0"/>
              <a:t>Dr.</a:t>
            </a:r>
            <a:r>
              <a:rPr lang="en-AU" dirty="0" smtClean="0"/>
              <a:t> Kym Turnbull, </a:t>
            </a:r>
            <a:r>
              <a:rPr lang="en-AU" dirty="0" err="1" smtClean="0"/>
              <a:t>Dr.</a:t>
            </a:r>
            <a:r>
              <a:rPr lang="en-AU" dirty="0" smtClean="0"/>
              <a:t> Isaac Arthur, </a:t>
            </a:r>
            <a:r>
              <a:rPr lang="en-AU" dirty="0" err="1" smtClean="0"/>
              <a:t>Dr.</a:t>
            </a:r>
            <a:r>
              <a:rPr lang="en-AU" dirty="0" smtClean="0"/>
              <a:t> Robert Berthon, Michaela </a:t>
            </a:r>
            <a:r>
              <a:rPr lang="en-AU" dirty="0" err="1" smtClean="0"/>
              <a:t>Popham</a:t>
            </a:r>
            <a:r>
              <a:rPr lang="en-AU" dirty="0" smtClean="0"/>
              <a:t>, Lavanya Kumarappan, Robert Ferguson, Russell Stuart, Greg Carnell, Lloyd Pieper, Peter Warne and David </a:t>
            </a:r>
            <a:r>
              <a:rPr lang="en-AU" dirty="0" err="1" smtClean="0"/>
              <a:t>Royds</a:t>
            </a:r>
            <a:r>
              <a:rPr lang="en-AU" dirty="0" smtClean="0"/>
              <a:t>, Yvonne Van Der Meer and Genevieve Williams</a:t>
            </a:r>
          </a:p>
          <a:p>
            <a:endParaRPr lang="en-AU" dirty="0"/>
          </a:p>
          <a:p>
            <a:r>
              <a:rPr lang="en-AU" dirty="0" smtClean="0"/>
              <a:t>Canberra Institute of Technology Forensic Research Project students- Sarah Higgins, Louise Shields, Amy McMahon, Alexander </a:t>
            </a:r>
            <a:r>
              <a:rPr lang="en-AU" dirty="0" err="1" smtClean="0"/>
              <a:t>Visotin</a:t>
            </a:r>
            <a:r>
              <a:rPr lang="en-AU" dirty="0" smtClean="0"/>
              <a:t> and Amber </a:t>
            </a:r>
            <a:r>
              <a:rPr lang="en-AU" dirty="0" err="1" smtClean="0"/>
              <a:t>Chalker</a:t>
            </a:r>
            <a:endParaRPr lang="en-AU" dirty="0" smtClean="0"/>
          </a:p>
          <a:p>
            <a:endParaRPr lang="en-AU" dirty="0"/>
          </a:p>
          <a:p>
            <a:r>
              <a:rPr lang="en-AU" dirty="0" smtClean="0"/>
              <a:t>The National Centre for Forensic Studies</a:t>
            </a:r>
          </a:p>
          <a:p>
            <a:endParaRPr lang="en-AU" dirty="0"/>
          </a:p>
        </p:txBody>
      </p:sp>
    </p:spTree>
    <p:extLst>
      <p:ext uri="{BB962C8B-B14F-4D97-AF65-F5344CB8AC3E}">
        <p14:creationId xmlns:p14="http://schemas.microsoft.com/office/powerpoint/2010/main" xmlns="" val="356673233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AU" dirty="0"/>
          </a:p>
        </p:txBody>
      </p:sp>
      <p:sp>
        <p:nvSpPr>
          <p:cNvPr id="3" name="Content Placeholder 2"/>
          <p:cNvSpPr>
            <a:spLocks noGrp="1"/>
          </p:cNvSpPr>
          <p:nvPr>
            <p:ph idx="1"/>
          </p:nvPr>
        </p:nvSpPr>
        <p:spPr/>
        <p:txBody>
          <a:bodyPr>
            <a:normAutofit/>
          </a:bodyPr>
          <a:lstStyle/>
          <a:p>
            <a:r>
              <a:rPr lang="en-AU" dirty="0" smtClean="0"/>
              <a:t>[</a:t>
            </a:r>
            <a:r>
              <a:rPr lang="en-AU" dirty="0"/>
              <a:t>1</a:t>
            </a:r>
            <a:r>
              <a:rPr lang="en-AU" dirty="0" smtClean="0"/>
              <a:t>] </a:t>
            </a:r>
            <a:r>
              <a:rPr lang="en-AU" dirty="0"/>
              <a:t>Australian Institute of Criminology (AIC) 2004. The cost of </a:t>
            </a:r>
            <a:r>
              <a:rPr lang="en-AU" dirty="0" smtClean="0"/>
              <a:t>bushfires</a:t>
            </a:r>
            <a:r>
              <a:rPr lang="en-AU" dirty="0"/>
              <a:t>. </a:t>
            </a:r>
            <a:r>
              <a:rPr lang="en-AU" i="1" dirty="0" smtClean="0"/>
              <a:t>Bushfire </a:t>
            </a:r>
            <a:r>
              <a:rPr lang="en-AU" i="1" dirty="0"/>
              <a:t>arson </a:t>
            </a:r>
            <a:r>
              <a:rPr lang="en-AU" i="1" dirty="0" smtClean="0"/>
              <a:t>bulletin no</a:t>
            </a:r>
            <a:r>
              <a:rPr lang="en-AU" i="1" dirty="0"/>
              <a:t>. 2. </a:t>
            </a:r>
            <a:r>
              <a:rPr lang="en-AU" dirty="0">
                <a:hlinkClick r:id="rId2"/>
              </a:rPr>
              <a:t>http://</a:t>
            </a:r>
            <a:r>
              <a:rPr lang="en-AU" dirty="0" smtClean="0">
                <a:hlinkClick r:id="rId2"/>
              </a:rPr>
              <a:t>www.aic.gov.au/publications/current%20series/bfab/1-20/bfab002.aspx</a:t>
            </a:r>
            <a:endParaRPr lang="en-AU" dirty="0" smtClean="0"/>
          </a:p>
          <a:p>
            <a:r>
              <a:rPr lang="en-AU" dirty="0" smtClean="0"/>
              <a:t>[2] United States Fire Administration, 2010, </a:t>
            </a:r>
            <a:r>
              <a:rPr lang="en-AU" i="1" dirty="0" smtClean="0"/>
              <a:t>Residential Arson Facts</a:t>
            </a:r>
            <a:r>
              <a:rPr lang="en-AU" dirty="0"/>
              <a:t>, </a:t>
            </a:r>
            <a:r>
              <a:rPr lang="en-AU" dirty="0">
                <a:hlinkClick r:id="rId3"/>
              </a:rPr>
              <a:t>http://</a:t>
            </a:r>
            <a:r>
              <a:rPr lang="en-AU" dirty="0" smtClean="0">
                <a:hlinkClick r:id="rId3"/>
              </a:rPr>
              <a:t>www.usfa.fema.gov/fireservice/prevention_education/strategies/arson/aaw13/facts.shtm</a:t>
            </a:r>
            <a:endParaRPr lang="en-AU" dirty="0" smtClean="0"/>
          </a:p>
          <a:p>
            <a:r>
              <a:rPr lang="en-AU" dirty="0" smtClean="0"/>
              <a:t>[3] Ashe, B. &amp; </a:t>
            </a:r>
            <a:r>
              <a:rPr lang="en-AU" dirty="0" err="1" smtClean="0"/>
              <a:t>McAneney</a:t>
            </a:r>
            <a:r>
              <a:rPr lang="en-AU" dirty="0" smtClean="0"/>
              <a:t>, J., 2012, “The Real Cost of Fire in Australia”, </a:t>
            </a:r>
            <a:r>
              <a:rPr lang="en-AU" i="1" dirty="0" smtClean="0"/>
              <a:t>World Fire Statistics Bulletin, no. 28</a:t>
            </a:r>
            <a:endParaRPr lang="en-AU" dirty="0"/>
          </a:p>
          <a:p>
            <a:endParaRPr lang="en-AU" dirty="0"/>
          </a:p>
          <a:p>
            <a:endParaRPr lang="en-AU" dirty="0"/>
          </a:p>
        </p:txBody>
      </p:sp>
    </p:spTree>
    <p:extLst>
      <p:ext uri="{BB962C8B-B14F-4D97-AF65-F5344CB8AC3E}">
        <p14:creationId xmlns:p14="http://schemas.microsoft.com/office/powerpoint/2010/main" xmlns="" val="325423048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References</a:t>
            </a:r>
            <a:endParaRPr lang="en-AU" dirty="0"/>
          </a:p>
        </p:txBody>
      </p:sp>
      <p:sp>
        <p:nvSpPr>
          <p:cNvPr id="3" name="Content Placeholder 2"/>
          <p:cNvSpPr>
            <a:spLocks noGrp="1"/>
          </p:cNvSpPr>
          <p:nvPr>
            <p:ph idx="1"/>
          </p:nvPr>
        </p:nvSpPr>
        <p:spPr/>
        <p:txBody>
          <a:bodyPr/>
          <a:lstStyle/>
          <a:p>
            <a:r>
              <a:rPr lang="en-AU" dirty="0" smtClean="0"/>
              <a:t>[4] Australian Bureau of Statistics 2007, Sentences for arson in Victoria, </a:t>
            </a:r>
            <a:r>
              <a:rPr lang="en-AU" i="1" dirty="0" smtClean="0"/>
              <a:t>Bushfire Arson Bulletin no. 41</a:t>
            </a:r>
            <a:endParaRPr lang="en-AU" dirty="0" smtClean="0"/>
          </a:p>
          <a:p>
            <a:r>
              <a:rPr lang="en-AU" dirty="0" smtClean="0"/>
              <a:t>[5] Bush, A.M. 2009, “Arson Difficult to Prosecute”, </a:t>
            </a:r>
            <a:r>
              <a:rPr lang="en-AU" i="1" dirty="0" smtClean="0"/>
              <a:t>The Topeka Capital-Journal</a:t>
            </a:r>
          </a:p>
          <a:p>
            <a:r>
              <a:rPr lang="en-AU" dirty="0" smtClean="0"/>
              <a:t>[6] American Society for Testing and Materials (ASTM), Standard ASTM-E 1618-01 (Standard Test Method for Ignitable Liquid Extracts by Gas Chromatograph-Mss Spectrometry)</a:t>
            </a:r>
          </a:p>
          <a:p>
            <a:r>
              <a:rPr lang="en-AU" dirty="0" smtClean="0"/>
              <a:t>[7] Higgins, S. (2013), </a:t>
            </a:r>
            <a:r>
              <a:rPr lang="en-AU" i="1" dirty="0" smtClean="0"/>
              <a:t>Comparison of Effectiveness in the Extraction of Gasoline Residues using Hot Water, SPME and PHRED</a:t>
            </a:r>
            <a:r>
              <a:rPr lang="en-AU" dirty="0" smtClean="0"/>
              <a:t>, Canberra Institute of Technology</a:t>
            </a:r>
          </a:p>
        </p:txBody>
      </p:sp>
    </p:spTree>
    <p:extLst>
      <p:ext uri="{BB962C8B-B14F-4D97-AF65-F5344CB8AC3E}">
        <p14:creationId xmlns:p14="http://schemas.microsoft.com/office/powerpoint/2010/main" xmlns="" val="368407836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djacency">
  <a:themeElements>
    <a:clrScheme name="Adjacency">
      <a:dk1>
        <a:srgbClr val="2F2B20"/>
      </a:dk1>
      <a:lt1>
        <a:srgbClr val="FFFFFF"/>
      </a:lt1>
      <a:dk2>
        <a:srgbClr val="675E47"/>
      </a:dk2>
      <a:lt2>
        <a:srgbClr val="DFDCB7"/>
      </a:lt2>
      <a:accent1>
        <a:srgbClr val="A9A57C"/>
      </a:accent1>
      <a:accent2>
        <a:srgbClr val="9CBEBD"/>
      </a:accent2>
      <a:accent3>
        <a:srgbClr val="D2CB6C"/>
      </a:accent3>
      <a:accent4>
        <a:srgbClr val="95A39D"/>
      </a:accent4>
      <a:accent5>
        <a:srgbClr val="C89F5D"/>
      </a:accent5>
      <a:accent6>
        <a:srgbClr val="B1A089"/>
      </a:accent6>
      <a:hlink>
        <a:srgbClr val="D25814"/>
      </a:hlink>
      <a:folHlink>
        <a:srgbClr val="849A0A"/>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djacency">
      <a:fillStyleLst>
        <a:solidFill>
          <a:schemeClr val="phClr"/>
        </a:solidFill>
        <a:solidFill>
          <a:schemeClr val="phClr">
            <a:tint val="55000"/>
          </a:schemeClr>
        </a:solidFill>
        <a:solidFill>
          <a:schemeClr val="phClr"/>
        </a:solidFill>
      </a:fillStyleLst>
      <a:lnStyleLst>
        <a:ln w="12700"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outerShdw blurRad="50800" dist="25400" algn="bl" rotWithShape="0">
              <a:srgbClr val="000000">
                <a:alpha val="60000"/>
              </a:srgbClr>
            </a:outerShdw>
          </a:effectLst>
        </a:effectStyle>
        <a:effectStyle>
          <a:effectLst/>
          <a:scene3d>
            <a:camera prst="orthographicFront">
              <a:rot lat="0" lon="0" rev="0"/>
            </a:camera>
            <a:lightRig rig="brightRoom" dir="tl">
              <a:rot lat="0" lon="0" rev="1800000"/>
            </a:lightRig>
          </a:scene3d>
          <a:sp3d contourW="10160" prstMaterial="dkEdge">
            <a:bevelT w="38100" h="50800" prst="angle"/>
            <a:contourClr>
              <a:schemeClr val="phClr">
                <a:shade val="40000"/>
                <a:satMod val="150000"/>
              </a:schemeClr>
            </a:contourClr>
          </a:sp3d>
        </a:effectStyle>
      </a:effectStyleLst>
      <a:bgFillStyleLst>
        <a:solidFill>
          <a:schemeClr val="phClr"/>
        </a:solidFill>
        <a:gradFill rotWithShape="1">
          <a:gsLst>
            <a:gs pos="0">
              <a:schemeClr val="phClr">
                <a:tint val="90000"/>
              </a:schemeClr>
            </a:gs>
            <a:gs pos="75000">
              <a:schemeClr val="phClr">
                <a:shade val="100000"/>
                <a:satMod val="115000"/>
              </a:schemeClr>
            </a:gs>
            <a:gs pos="100000">
              <a:schemeClr val="phClr">
                <a:shade val="70000"/>
                <a:satMod val="130000"/>
              </a:schemeClr>
            </a:gs>
          </a:gsLst>
          <a:path path="circle">
            <a:fillToRect l="20000" t="50000" r="100000" b="50000"/>
          </a:path>
        </a:gradFill>
        <a:blipFill rotWithShape="1">
          <a:blip xmlns:r="http://schemas.openxmlformats.org/officeDocument/2006/relationships" r:embed="rId1">
            <a:duotone>
              <a:schemeClr val="phClr">
                <a:tint val="97000"/>
              </a:schemeClr>
              <a:schemeClr val="phClr">
                <a:shade val="96000"/>
              </a:schemeClr>
            </a:duotone>
          </a:blip>
          <a:tile tx="0" ty="0" sx="32000" sy="32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Adjacency</Template>
  <TotalTime>734</TotalTime>
  <Words>1190</Words>
  <Application>Microsoft Office PowerPoint</Application>
  <PresentationFormat>On-screen Show (4:3)</PresentationFormat>
  <Paragraphs>206</Paragraphs>
  <Slides>28</Slides>
  <Notes>2</Notes>
  <HiddenSlides>0</HiddenSlides>
  <MMClips>0</MMClips>
  <ScaleCrop>false</ScaleCrop>
  <HeadingPairs>
    <vt:vector size="4" baseType="variant">
      <vt:variant>
        <vt:lpstr>Theme</vt:lpstr>
      </vt:variant>
      <vt:variant>
        <vt:i4>1</vt:i4>
      </vt:variant>
      <vt:variant>
        <vt:lpstr>Slide Titles</vt:lpstr>
      </vt:variant>
      <vt:variant>
        <vt:i4>28</vt:i4>
      </vt:variant>
    </vt:vector>
  </HeadingPairs>
  <TitlesOfParts>
    <vt:vector size="29" baseType="lpstr">
      <vt:lpstr>Adjacency</vt:lpstr>
      <vt:lpstr>About OMICS Group</vt:lpstr>
      <vt:lpstr>About OMICS Group Conferences</vt:lpstr>
      <vt:lpstr>The Use of Localised Thermal Desorption for Extraction of Volatile Hydrocarbons from within a Fire Scene: A Multi-Study Analysis</vt:lpstr>
      <vt:lpstr>The Cost of Fire</vt:lpstr>
      <vt:lpstr>Causes of Fire In Australia</vt:lpstr>
      <vt:lpstr>Evidence and Fire Scenes</vt:lpstr>
      <vt:lpstr>Collecting Trace Accelerants</vt:lpstr>
      <vt:lpstr>The Challenge</vt:lpstr>
      <vt:lpstr>Extraction Methods</vt:lpstr>
      <vt:lpstr>Research at CIT has focused on finding a way to perform these procedures directly at the scene </vt:lpstr>
      <vt:lpstr>Recent Research at CIT</vt:lpstr>
      <vt:lpstr>P.H.R.E.D. (Passive Headspace Residue Extraction Device)</vt:lpstr>
      <vt:lpstr>How P.H.R.E.D. Works</vt:lpstr>
      <vt:lpstr>Research 2011-2012</vt:lpstr>
      <vt:lpstr>Target Compounds for Petrol</vt:lpstr>
      <vt:lpstr>Target Compounds for Petrol</vt:lpstr>
      <vt:lpstr>2011-2012 PHRED on Concrete</vt:lpstr>
      <vt:lpstr>2013</vt:lpstr>
      <vt:lpstr>2013 PHRED vs Boiling Water Rinse</vt:lpstr>
      <vt:lpstr>2014</vt:lpstr>
      <vt:lpstr>Analysis of Results- Petroleum</vt:lpstr>
      <vt:lpstr>Analysis of Results- Kerosene</vt:lpstr>
      <vt:lpstr>Conclusions</vt:lpstr>
      <vt:lpstr>Future Research</vt:lpstr>
      <vt:lpstr>Acknowledgements</vt:lpstr>
      <vt:lpstr>References</vt:lpstr>
      <vt:lpstr>References</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Use of Localised Thermal Desorption for Extraction of Volatile Hydrocarbons from within a Fire Scene: A Multi-Study Analysis</dc:title>
  <dc:creator>Smale, Thomas</dc:creator>
  <cp:lastModifiedBy>Shivani dhyani</cp:lastModifiedBy>
  <cp:revision>74</cp:revision>
  <cp:lastPrinted>2014-07-28T00:13:51Z</cp:lastPrinted>
  <dcterms:created xsi:type="dcterms:W3CDTF">2006-08-16T00:00:00Z</dcterms:created>
  <dcterms:modified xsi:type="dcterms:W3CDTF">2014-09-29T10:34:24Z</dcterms:modified>
</cp:coreProperties>
</file>