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311" r:id="rId3"/>
    <p:sldId id="303" r:id="rId4"/>
    <p:sldId id="306" r:id="rId5"/>
    <p:sldId id="304" r:id="rId6"/>
    <p:sldId id="305" r:id="rId7"/>
    <p:sldId id="302" r:id="rId8"/>
    <p:sldId id="308" r:id="rId9"/>
    <p:sldId id="307" r:id="rId10"/>
    <p:sldId id="283" r:id="rId11"/>
    <p:sldId id="300" r:id="rId12"/>
    <p:sldId id="287" r:id="rId13"/>
    <p:sldId id="297" r:id="rId14"/>
    <p:sldId id="313" r:id="rId15"/>
    <p:sldId id="259" r:id="rId16"/>
    <p:sldId id="284" r:id="rId17"/>
    <p:sldId id="290" r:id="rId18"/>
    <p:sldId id="292" r:id="rId19"/>
    <p:sldId id="295" r:id="rId20"/>
    <p:sldId id="314" r:id="rId21"/>
    <p:sldId id="260" r:id="rId22"/>
    <p:sldId id="276" r:id="rId23"/>
    <p:sldId id="277" r:id="rId24"/>
    <p:sldId id="280" r:id="rId25"/>
    <p:sldId id="279" r:id="rId26"/>
    <p:sldId id="281" r:id="rId27"/>
    <p:sldId id="315" r:id="rId28"/>
    <p:sldId id="282" r:id="rId29"/>
    <p:sldId id="286" r:id="rId30"/>
    <p:sldId id="312" r:id="rId31"/>
    <p:sldId id="298" r:id="rId32"/>
    <p:sldId id="293" r:id="rId33"/>
    <p:sldId id="309" r:id="rId34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0033CC"/>
    <a:srgbClr val="FF3399"/>
    <a:srgbClr val="FF0066"/>
    <a:srgbClr val="660066"/>
    <a:srgbClr val="FF9900"/>
    <a:srgbClr val="336600"/>
    <a:srgbClr val="FF3300"/>
    <a:srgbClr val="00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chart>
    <c:title>
      <c:tx>
        <c:rich>
          <a:bodyPr/>
          <a:lstStyle/>
          <a:p>
            <a:pPr algn="l">
              <a:defRPr/>
            </a:pPr>
            <a:r>
              <a:rPr lang="sk-SK" sz="1100" b="1" i="1" baseline="0">
                <a:solidFill>
                  <a:srgbClr val="FF0000"/>
                </a:solidFill>
                <a:latin typeface="+mn-lt"/>
              </a:rPr>
              <a:t>Prevalence of  boys and girls in normal weight and obese and overweight study groups  (chi-kv:1.91, p=0.16)</a:t>
            </a:r>
          </a:p>
        </c:rich>
      </c:tx>
      <c:layout>
        <c:manualLayout>
          <c:xMode val="edge"/>
          <c:yMode val="edge"/>
          <c:x val="0.14404509332166943"/>
          <c:y val="2.3809523809523878E-2"/>
        </c:manualLayout>
      </c:layout>
      <c:overlay val="1"/>
    </c:title>
    <c:plotArea>
      <c:layout>
        <c:manualLayout>
          <c:layoutTarget val="inner"/>
          <c:xMode val="edge"/>
          <c:yMode val="edge"/>
          <c:x val="0.14566163604549542"/>
          <c:y val="0.16707349081364872"/>
          <c:w val="0.45718667979002897"/>
          <c:h val="0.59615423072115969"/>
        </c:manualLayout>
      </c:layout>
      <c:barChart>
        <c:barDir val="col"/>
        <c:grouping val="clustered"/>
        <c:ser>
          <c:idx val="0"/>
          <c:order val="0"/>
          <c:tx>
            <c:strRef>
              <c:f>List1!$B$1</c:f>
              <c:strCache>
                <c:ptCount val="1"/>
                <c:pt idx="0">
                  <c:v>High-school students- BOYS</c:v>
                </c:pt>
              </c:strCache>
            </c:strRef>
          </c:tx>
          <c:spPr>
            <a:solidFill>
              <a:srgbClr val="0000FF"/>
            </a:solidFill>
          </c:spPr>
          <c:dLbls>
            <c:dLbl>
              <c:idx val="0"/>
              <c:layout>
                <c:manualLayout>
                  <c:x val="-1.8518518518518608E-2"/>
                  <c:y val="7.9365079365079933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43</a:t>
                    </a:r>
                    <a:r>
                      <a:rPr lang="sk-SK"/>
                      <a:t>.</a:t>
                    </a:r>
                    <a:r>
                      <a:rPr lang="en-US"/>
                      <a:t>86%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5.7870370370370391E-2"/>
                  <c:y val="5.952380952380951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54</a:t>
                    </a:r>
                    <a:r>
                      <a:rPr lang="sk-SK"/>
                      <a:t>.</a:t>
                    </a:r>
                    <a:r>
                      <a:rPr lang="en-US"/>
                      <a:t>72%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100"/>
                </a:pPr>
                <a:endParaRPr lang="sk-SK"/>
              </a:p>
            </c:txPr>
            <c:showVal val="1"/>
          </c:dLbls>
          <c:cat>
            <c:strRef>
              <c:f>List1!$A$2:$A$5</c:f>
              <c:strCache>
                <c:ptCount val="2"/>
                <c:pt idx="0">
                  <c:v>Normal weight high-school students </c:v>
                </c:pt>
                <c:pt idx="1">
                  <c:v>Obese and overweight high-school students</c:v>
                </c:pt>
              </c:strCache>
            </c:strRef>
          </c:cat>
          <c:val>
            <c:numRef>
              <c:f>List1!$B$2:$B$5</c:f>
              <c:numCache>
                <c:formatCode>0.00%</c:formatCode>
                <c:ptCount val="4"/>
                <c:pt idx="0">
                  <c:v>0.43860000000000032</c:v>
                </c:pt>
                <c:pt idx="1">
                  <c:v>0.54720000000000002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High-school students-GIRLS</c:v>
                </c:pt>
              </c:strCache>
            </c:strRef>
          </c:tx>
          <c:spPr>
            <a:solidFill>
              <a:srgbClr val="FF3399"/>
            </a:solidFill>
          </c:spPr>
          <c:dLbls>
            <c:dLbl>
              <c:idx val="0"/>
              <c:layout>
                <c:manualLayout>
                  <c:x val="2.314814814814815E-2"/>
                  <c:y val="2.380952380952387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56</a:t>
                    </a:r>
                    <a:r>
                      <a:rPr lang="sk-SK"/>
                      <a:t>.</a:t>
                    </a:r>
                    <a:r>
                      <a:rPr lang="en-US"/>
                      <a:t>14%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5.7870370370370391E-2"/>
                  <c:y val="7.1428571428571494E-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45</a:t>
                    </a:r>
                    <a:r>
                      <a:rPr lang="sk-SK" sz="1100"/>
                      <a:t>.</a:t>
                    </a:r>
                    <a:r>
                      <a:rPr lang="en-US" sz="1100"/>
                      <a:t>28</a:t>
                    </a:r>
                    <a:r>
                      <a:rPr lang="en-US"/>
                      <a:t>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100"/>
                </a:pPr>
                <a:endParaRPr lang="sk-SK"/>
              </a:p>
            </c:txPr>
            <c:showVal val="1"/>
          </c:dLbls>
          <c:cat>
            <c:strRef>
              <c:f>List1!$A$2:$A$5</c:f>
              <c:strCache>
                <c:ptCount val="2"/>
                <c:pt idx="0">
                  <c:v>Normal weight high-school students </c:v>
                </c:pt>
                <c:pt idx="1">
                  <c:v>Obese and overweight high-school students</c:v>
                </c:pt>
              </c:strCache>
            </c:strRef>
          </c:cat>
          <c:val>
            <c:numRef>
              <c:f>List1!$C$2:$C$5</c:f>
              <c:numCache>
                <c:formatCode>0.00%</c:formatCode>
                <c:ptCount val="4"/>
                <c:pt idx="0">
                  <c:v>0.56140000000000001</c:v>
                </c:pt>
                <c:pt idx="1">
                  <c:v>0.45279999999999998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Sloupec1</c:v>
                </c:pt>
              </c:strCache>
            </c:strRef>
          </c:tx>
          <c:cat>
            <c:strRef>
              <c:f>List1!$A$2:$A$5</c:f>
              <c:strCache>
                <c:ptCount val="2"/>
                <c:pt idx="0">
                  <c:v>Normal weight high-school students </c:v>
                </c:pt>
                <c:pt idx="1">
                  <c:v>Obese and overweight high-school students</c:v>
                </c:pt>
              </c:strCache>
            </c:strRef>
          </c:cat>
          <c:val>
            <c:numRef>
              <c:f>List1!$D$2:$D$5</c:f>
              <c:numCache>
                <c:formatCode>General</c:formatCode>
                <c:ptCount val="4"/>
              </c:numCache>
            </c:numRef>
          </c:val>
        </c:ser>
        <c:axId val="78273920"/>
        <c:axId val="78296192"/>
      </c:barChart>
      <c:catAx>
        <c:axId val="78273920"/>
        <c:scaling>
          <c:orientation val="minMax"/>
        </c:scaling>
        <c:axPos val="b"/>
        <c:tickLblPos val="nextTo"/>
        <c:crossAx val="78296192"/>
        <c:crosses val="autoZero"/>
        <c:auto val="1"/>
        <c:lblAlgn val="ctr"/>
        <c:lblOffset val="100"/>
      </c:catAx>
      <c:valAx>
        <c:axId val="7829619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k-SK"/>
                  <a:t>Prevalence (%)</a:t>
                </a:r>
              </a:p>
            </c:rich>
          </c:tx>
          <c:layout/>
        </c:title>
        <c:numFmt formatCode="0.00%" sourceLinked="1"/>
        <c:tickLblPos val="nextTo"/>
        <c:crossAx val="78273920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63988535287255865"/>
          <c:y val="0.20602018497687791"/>
          <c:w val="0.30455909157188688"/>
          <c:h val="0.14351518560180127"/>
        </c:manualLayout>
      </c:layout>
    </c:legend>
    <c:plotVisOnly val="1"/>
    <c:dispBlanksAs val="gap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b="1"/>
      </a:pPr>
      <a:endParaRPr lang="sk-SK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6AF9A-E768-410D-8D2E-35E47D6E1301}" type="datetimeFigureOut">
              <a:rPr lang="sk-SK" smtClean="0"/>
              <a:pPr/>
              <a:t>24. 4. 2016</a:t>
            </a:fld>
            <a:endParaRPr lang="sk-SK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1D65C-1472-4033-8310-4D744CD9C7FD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65815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2198EC-693C-4DFC-B390-00023EAB9ABC}" type="slidenum">
              <a:rPr lang="sk-SK"/>
              <a:pPr/>
              <a:t>8</a:t>
            </a:fld>
            <a:endParaRPr lang="sk-SK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F3AC96-D0BB-4DFF-8BC6-79217C728853}" type="slidenum">
              <a:rPr lang="sk-SK"/>
              <a:pPr/>
              <a:t>31</a:t>
            </a:fld>
            <a:endParaRPr lang="sk-SK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sk-S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3815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2034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6791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8133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2974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923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28352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719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824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696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3213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24.4.2016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24.4.2016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585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image" Target="../media/image3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image" Target="../media/image16.jpeg"/><Relationship Id="rId16" Type="http://schemas.openxmlformats.org/officeDocument/2006/relationships/image" Target="../media/image30.jpeg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5" Type="http://schemas.openxmlformats.org/officeDocument/2006/relationships/image" Target="../media/image29.jpeg"/><Relationship Id="rId10" Type="http://schemas.openxmlformats.org/officeDocument/2006/relationships/image" Target="../media/image24.jpeg"/><Relationship Id="rId19" Type="http://schemas.openxmlformats.org/officeDocument/2006/relationships/image" Target="../media/image33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tx1"/>
            </a:gs>
            <a:gs pos="100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043608" y="1556792"/>
            <a:ext cx="76328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000" b="1" dirty="0" smtClean="0">
                <a:solidFill>
                  <a:srgbClr val="FFFF00"/>
                </a:solidFill>
                <a:latin typeface="Arial Black" pitchFamily="34" charset="0"/>
              </a:rPr>
              <a:t>Childhood obesity and </a:t>
            </a:r>
            <a:endParaRPr lang="sk-SK" sz="40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r"/>
            <a:r>
              <a:rPr lang="en-US" sz="4000" b="1" dirty="0" smtClean="0">
                <a:solidFill>
                  <a:srgbClr val="FFFF00"/>
                </a:solidFill>
                <a:latin typeface="Arial Black" pitchFamily="34" charset="0"/>
              </a:rPr>
              <a:t>obesity reduction program </a:t>
            </a:r>
            <a:endParaRPr lang="sk-SK" sz="4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528" y="3645024"/>
            <a:ext cx="8604448" cy="2503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Tohatyova, A. </a:t>
            </a:r>
            <a:r>
              <a:rPr kumimoji="0" lang="sk-SK" b="1" i="0" u="none" strike="noStrike" cap="none" normalizeH="0" baseline="3000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it-IT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Schusterova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I</a:t>
            </a:r>
            <a:r>
              <a:rPr kumimoji="0" lang="it-IT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sk-SK" b="1" i="0" u="none" strike="noStrike" cap="none" normalizeH="0" baseline="3000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1,2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sk-SK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Jarcuskova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, M.</a:t>
            </a:r>
            <a:r>
              <a:rPr lang="sk-SK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1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lang="sk-SK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6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sk-SK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Mentor:  </a:t>
            </a:r>
            <a:r>
              <a:rPr kumimoji="0" lang="en-GB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Assoc. Prof. Ingrid Schusterova, MD, PhD.</a:t>
            </a:r>
            <a:endParaRPr kumimoji="0" lang="sk-SK" b="1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sk-SK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1" i="0" u="none" strike="noStrike" cap="none" normalizeH="0" baseline="3000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Department of </a:t>
            </a:r>
            <a:r>
              <a:rPr kumimoji="0" lang="sk-SK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Paediatrics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and Adolescent, </a:t>
            </a:r>
            <a:r>
              <a:rPr kumimoji="0" lang="sk-SK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Faculty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of Medicine, P. J. Šafárik </a:t>
            </a:r>
            <a:r>
              <a:rPr kumimoji="0" lang="sk-SK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University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kumimoji="0" lang="sk-SK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Kosice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 Slovakia </a:t>
            </a:r>
            <a:endParaRPr kumimoji="0" lang="sk-SK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1" i="0" u="none" strike="noStrike" cap="none" normalizeH="0" baseline="3000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it-IT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Eastern Heart Institute , Kosice, Slovakia </a:t>
            </a:r>
            <a:endParaRPr kumimoji="0" lang="sk-SK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  <a:solidFill>
            <a:srgbClr val="FF0000">
              <a:alpha val="73000"/>
            </a:srgbClr>
          </a:solidFill>
        </p:spPr>
        <p:txBody>
          <a:bodyPr wrap="square">
            <a:spAutoFit/>
          </a:bodyPr>
          <a:lstStyle/>
          <a:p>
            <a:pPr hangingPunct="0"/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This  </a:t>
            </a:r>
            <a:r>
              <a:rPr lang="sk-SK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research</a:t>
            </a:r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was supported by the </a:t>
            </a:r>
            <a:r>
              <a:rPr lang="sk-SK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</a:t>
            </a:r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rant project of the Ministry of Education, science, research and sport of the SR</a:t>
            </a:r>
          </a:p>
          <a:p>
            <a:pPr hangingPunct="0"/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Project title: „Origin and pathogenesis of obesity in relation to non-traditional obesity risk factors“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5" descr="http://www.dfnkosice.sk/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88640"/>
            <a:ext cx="1152128" cy="1152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Obrázek 7" descr="lf zna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188640"/>
            <a:ext cx="1152128" cy="1152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043608" y="2564904"/>
            <a:ext cx="7128792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500"/>
              </a:spcAft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Childhood obesity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→</a:t>
            </a:r>
            <a:r>
              <a:rPr lang="sk-SK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most serious public health challenges of the 21st century</a:t>
            </a:r>
            <a:endParaRPr lang="sk-SK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spcAft>
                <a:spcPts val="1500"/>
              </a:spcAft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Obese children</a:t>
            </a: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→</a:t>
            </a:r>
            <a:r>
              <a:rPr lang="sk-SK" sz="24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obese into adulthood and more likely to develop </a:t>
            </a:r>
            <a:r>
              <a:rPr lang="en-US" sz="2400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noncommunicable</a:t>
            </a:r>
            <a:r>
              <a:rPr lang="en-US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diseases </a:t>
            </a:r>
            <a:r>
              <a:rPr lang="sk-SK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diabetes</a:t>
            </a:r>
            <a:r>
              <a:rPr lang="sk-SK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cardiovascular diseases</a:t>
            </a:r>
            <a:r>
              <a:rPr lang="sk-SK" sz="24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at a younger age</a:t>
            </a:r>
            <a:endParaRPr lang="sk-SK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Wingdings" pitchFamily="2" charset="2"/>
              <a:buChar char="q"/>
            </a:pPr>
            <a:r>
              <a:rPr lang="en-US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Overweight and obesity, as well as their related diseases, are largely preventable</a:t>
            </a:r>
            <a:r>
              <a:rPr lang="sk-SK" sz="2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!!!</a:t>
            </a:r>
            <a:endParaRPr lang="sk-SK" sz="24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3347864" y="764704"/>
            <a:ext cx="49936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0" b="1" dirty="0" smtClean="0">
                <a:ln w="28575">
                  <a:noFill/>
                </a:ln>
                <a:solidFill>
                  <a:srgbClr val="FFC000"/>
                </a:solidFill>
                <a:latin typeface="Arial Black" pitchFamily="34" charset="0"/>
                <a:cs typeface="Arial" pitchFamily="34" charset="0"/>
              </a:rPr>
              <a:t>Obesity</a:t>
            </a:r>
            <a:endParaRPr lang="en-US" sz="9000" dirty="0">
              <a:ln w="28575">
                <a:noFill/>
              </a:ln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Pc\Documents\Logo-WH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6021288"/>
            <a:ext cx="1689865" cy="675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1259632" y="1412776"/>
            <a:ext cx="5746701" cy="483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Genetic Variation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Epigenetics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Endocrine Disease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Central Nervous System Pathology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Intrauterine Exposures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BMI Rebound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Diet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Sleep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Infection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Iatrogenic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Ethnic Origin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Country of Birth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Urban Versus Rural Area of Residence</a:t>
            </a: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Socioeconomic Level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95536" y="620688"/>
            <a:ext cx="8352928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Etiology, Determinants and Risk Factors</a:t>
            </a:r>
            <a:endParaRPr lang="sk-SK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4644008" y="3717032"/>
            <a:ext cx="4104456" cy="138499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Endogenous obesity in children represents ONLY 5 % of obesity </a:t>
            </a: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6237312"/>
            <a:ext cx="8836478" cy="435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sk-SK" sz="1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Neslihan</a:t>
            </a:r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sk-SK" sz="1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Kovuncuoglu</a:t>
            </a:r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sk-SK" sz="1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Güngör</a:t>
            </a:r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 et al. </a:t>
            </a:r>
            <a:r>
              <a:rPr kumimoji="0" lang="sk-SK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Overweight and Obesity in Children and Adolescents.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J Clin Res Pediatr Endocrinol, 2014</a:t>
            </a:r>
            <a:endParaRPr kumimoji="0" lang="sk-SK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výskyt obezity vo svete dospelí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4788024" cy="4623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ek 9" descr="literatura- prevalencia obezity vo sve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5877272"/>
            <a:ext cx="4176464" cy="719541"/>
          </a:xfrm>
          <a:prstGeom prst="rect">
            <a:avLst/>
          </a:prstGeom>
        </p:spPr>
      </p:pic>
      <p:pic>
        <p:nvPicPr>
          <p:cNvPr id="8" name="Obrázek 7" descr="trend obezity u dospelýc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1628800"/>
            <a:ext cx="4637037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bdélník 10"/>
          <p:cNvSpPr/>
          <p:nvPr/>
        </p:nvSpPr>
        <p:spPr>
          <a:xfrm>
            <a:off x="179512" y="5661248"/>
            <a:ext cx="2329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Obesity among adults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6732240" y="4797152"/>
            <a:ext cx="2082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Trends in</a:t>
            </a:r>
            <a:r>
              <a:rPr lang="sk-SK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obesity</a:t>
            </a:r>
            <a:endParaRPr lang="sk-SK" dirty="0"/>
          </a:p>
        </p:txBody>
      </p:sp>
      <p:sp>
        <p:nvSpPr>
          <p:cNvPr id="13" name="Obdélník 12"/>
          <p:cNvSpPr/>
          <p:nvPr/>
        </p:nvSpPr>
        <p:spPr>
          <a:xfrm>
            <a:off x="5076056" y="332656"/>
            <a:ext cx="3744417" cy="95410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Obesity epidemic continues</a:t>
            </a:r>
            <a:endParaRPr lang="en-US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literatura- prevalencia obezity vo sve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1668153" y="3980521"/>
            <a:ext cx="4464494" cy="769164"/>
          </a:xfrm>
          <a:prstGeom prst="rect">
            <a:avLst/>
          </a:prstGeom>
        </p:spPr>
      </p:pic>
      <p:pic>
        <p:nvPicPr>
          <p:cNvPr id="5" name="Obrázek 4" descr="prevalencia obezity vo svete- deti 5-17 roko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60648"/>
            <a:ext cx="5228513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ek 5" descr="trend obezity u det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140968"/>
            <a:ext cx="4099956" cy="2697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délník 6"/>
          <p:cNvSpPr/>
          <p:nvPr/>
        </p:nvSpPr>
        <p:spPr>
          <a:xfrm>
            <a:off x="5508104" y="2780928"/>
            <a:ext cx="33303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Trends in child obesity, age 3-17</a:t>
            </a:r>
            <a:endParaRPr lang="sk-SK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1043608" y="6309320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Measured overweight (including obesity) among children aged 5-17</a:t>
            </a:r>
            <a:endParaRPr lang="sk-SK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5796136" y="548680"/>
            <a:ext cx="3096345" cy="138499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rgbClr val="FF33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Obesity epidemic continues</a:t>
            </a:r>
            <a:endParaRPr lang="en-US" sz="2800" b="1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66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6918415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élník 3"/>
          <p:cNvSpPr/>
          <p:nvPr/>
        </p:nvSpPr>
        <p:spPr>
          <a:xfrm>
            <a:off x="827584" y="4509120"/>
            <a:ext cx="7575407" cy="186717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spcAft>
                <a:spcPts val="1500"/>
              </a:spcAft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Prevalence of overweight and obesity</a:t>
            </a:r>
            <a:r>
              <a:rPr lang="sk-SK" sz="20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3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23.66%</a:t>
            </a:r>
            <a:r>
              <a:rPr lang="sk-SK" sz="23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sk-SK" sz="2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Prevalence of</a:t>
            </a:r>
            <a:r>
              <a:rPr lang="sk-SK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insulin resistance </a:t>
            </a:r>
            <a:r>
              <a:rPr lang="sk-SK" sz="2300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13.94%</a:t>
            </a:r>
            <a:endParaRPr lang="en-US" sz="2000" dirty="0" smtClean="0">
              <a:latin typeface="Arial Black" pitchFamily="34" charset="0"/>
              <a:cs typeface="Arial" pitchFamily="34" charset="0"/>
            </a:endParaRPr>
          </a:p>
          <a:p>
            <a:pPr lvl="3">
              <a:spcAft>
                <a:spcPts val="500"/>
              </a:spcAft>
            </a:pPr>
            <a:r>
              <a:rPr lang="sk-SK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8.9</a:t>
            </a:r>
            <a:r>
              <a:rPr lang="sk-SK" sz="2300" dirty="0" smtClean="0">
                <a:solidFill>
                  <a:srgbClr val="FF0000"/>
                </a:solidFill>
                <a:latin typeface="Arial Black" pitchFamily="34" charset="0"/>
              </a:rPr>
              <a:t>% </a:t>
            </a:r>
            <a:r>
              <a:rPr lang="sk-SK" sz="2000" dirty="0" smtClean="0">
                <a:latin typeface="Arial Black" pitchFamily="34" charset="0"/>
                <a:cs typeface="Arial" pitchFamily="34" charset="0"/>
              </a:rPr>
              <a:t>in normal weight adolescents</a:t>
            </a:r>
          </a:p>
          <a:p>
            <a:pPr lvl="3"/>
            <a:r>
              <a:rPr lang="sk-SK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30%</a:t>
            </a:r>
            <a:r>
              <a:rPr lang="sk-SK" sz="23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sk-SK" sz="2000" dirty="0" smtClean="0">
                <a:latin typeface="Arial Black" pitchFamily="34" charset="0"/>
                <a:cs typeface="Arial" pitchFamily="34" charset="0"/>
              </a:rPr>
              <a:t>in o</a:t>
            </a:r>
            <a:r>
              <a:rPr lang="sk-SK" sz="2000" dirty="0" smtClean="0">
                <a:latin typeface="Arial Black" pitchFamily="34" charset="0"/>
                <a:ea typeface="Calibri"/>
                <a:cs typeface="Arial" pitchFamily="34" charset="0"/>
              </a:rPr>
              <a:t>bese and overweight </a:t>
            </a:r>
            <a:r>
              <a:rPr lang="sk-SK" sz="2000" dirty="0" smtClean="0">
                <a:latin typeface="Arial Black" pitchFamily="34" charset="0"/>
                <a:cs typeface="Arial" pitchFamily="34" charset="0"/>
              </a:rPr>
              <a:t>adolescents</a:t>
            </a:r>
          </a:p>
        </p:txBody>
      </p:sp>
      <p:sp>
        <p:nvSpPr>
          <p:cNvPr id="8" name="Obdĺžnik 6"/>
          <p:cNvSpPr/>
          <p:nvPr/>
        </p:nvSpPr>
        <p:spPr>
          <a:xfrm>
            <a:off x="1547664" y="260648"/>
            <a:ext cx="6950067" cy="892552"/>
          </a:xfrm>
          <a:prstGeom prst="rect">
            <a:avLst/>
          </a:prstGeom>
          <a:solidFill>
            <a:schemeClr val="bg1">
              <a:alpha val="0"/>
            </a:schemeClr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5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Healthy </a:t>
            </a:r>
            <a:r>
              <a:rPr lang="en-US" sz="25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high-school </a:t>
            </a:r>
            <a:r>
              <a:rPr lang="en-US" sz="25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students</a:t>
            </a:r>
            <a:r>
              <a:rPr lang="sk-SK" sz="25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in </a:t>
            </a:r>
            <a:r>
              <a:rPr lang="en-US" sz="25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Eastern</a:t>
            </a:r>
            <a:r>
              <a:rPr lang="sk-SK" sz="25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Slovakia- </a:t>
            </a:r>
            <a:r>
              <a:rPr lang="en-US" sz="2700" u="sng" dirty="0" smtClean="0">
                <a:latin typeface="Arial Black" pitchFamily="34" charset="0"/>
                <a:cs typeface="Arial" pitchFamily="34" charset="0"/>
              </a:rPr>
              <a:t>Our results</a:t>
            </a:r>
            <a:r>
              <a:rPr lang="en-US" sz="2700" dirty="0" smtClean="0">
                <a:latin typeface="Arial Black" pitchFamily="34" charset="0"/>
                <a:cs typeface="Arial" pitchFamily="34" charset="0"/>
              </a:rPr>
              <a:t> </a:t>
            </a:r>
            <a:endParaRPr lang="sk-SK" sz="27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ipsa 8"/>
          <p:cNvSpPr/>
          <p:nvPr/>
        </p:nvSpPr>
        <p:spPr>
          <a:xfrm>
            <a:off x="6156176" y="4365104"/>
            <a:ext cx="1656184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Elipsa 9"/>
          <p:cNvSpPr/>
          <p:nvPr/>
        </p:nvSpPr>
        <p:spPr>
          <a:xfrm>
            <a:off x="1763688" y="5445224"/>
            <a:ext cx="1440160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Elipsa 10"/>
          <p:cNvSpPr/>
          <p:nvPr/>
        </p:nvSpPr>
        <p:spPr>
          <a:xfrm>
            <a:off x="5364088" y="5013176"/>
            <a:ext cx="144016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66"/>
            </a:gs>
            <a:gs pos="50000">
              <a:schemeClr val="bg1"/>
            </a:gs>
            <a:gs pos="82000">
              <a:srgbClr val="FF00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 3"/>
          <p:cNvGraphicFramePr/>
          <p:nvPr/>
        </p:nvGraphicFramePr>
        <p:xfrm>
          <a:off x="251520" y="1628800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2555776" y="3068960"/>
          <a:ext cx="6336705" cy="3204750"/>
        </p:xfrm>
        <a:graphic>
          <a:graphicData uri="http://schemas.openxmlformats.org/drawingml/2006/table">
            <a:tbl>
              <a:tblPr/>
              <a:tblGrid>
                <a:gridCol w="2207166"/>
                <a:gridCol w="1669405"/>
                <a:gridCol w="1565539"/>
                <a:gridCol w="894595"/>
              </a:tblGrid>
              <a:tr h="468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Antropometric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 parameters</a:t>
                      </a:r>
                      <a:endParaRPr lang="sk-SK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Girls</a:t>
                      </a:r>
                      <a:endParaRPr lang="sk-SK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(N=120)</a:t>
                      </a:r>
                      <a:endParaRPr lang="sk-SK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Boys</a:t>
                      </a:r>
                      <a:endParaRPr lang="sk-SK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(N=104)</a:t>
                      </a:r>
                      <a:endParaRPr lang="sk-SK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p-value</a:t>
                      </a:r>
                      <a:endParaRPr lang="sk-SK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11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Body weight (kg)</a:t>
                      </a:r>
                      <a:endParaRPr lang="sk-SK" sz="1200" b="1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60.33 ± 11.04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75.46 ± 15.34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Body height (cm)</a:t>
                      </a:r>
                      <a:endParaRPr lang="sk-SK" sz="1200" b="1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165.64 ± 6.15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181.18 ± 6.70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BMI</a:t>
                      </a:r>
                      <a:endParaRPr lang="sk-SK" sz="1200" b="1" dirty="0"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21.95 ± 3.76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22.94 ± 4.38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1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BMI percentil</a:t>
                      </a:r>
                      <a:endParaRPr lang="sk-SK" sz="1200" b="1" dirty="0"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51.60 ± 31.74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54.86 ± 31.84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1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WHR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0.81  ± 0.10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0.83 ± 0.06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1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noProof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Body fat mass (kg)</a:t>
                      </a:r>
                      <a:endParaRPr lang="en-US" sz="1200" b="1" noProof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16.74  ± 9.98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13.66 ± 8.86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2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noProof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Body musle mass (kg)</a:t>
                      </a:r>
                      <a:endParaRPr lang="en-US" sz="1200" b="1" noProof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23.93  ± 3.09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37.18 ± 3.84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2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noProof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Body fat percentile (%)</a:t>
                      </a:r>
                      <a:endParaRPr lang="en-US" sz="1200" b="1" noProof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26.17  ± 8.86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16.26 ± 7.94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&lt;0.001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2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noProof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Visceral fat mass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noProof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(cm</a:t>
                      </a:r>
                      <a:r>
                        <a:rPr lang="en-US" sz="1200" b="1" baseline="30000" noProof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  <a:r>
                        <a:rPr lang="en-US" sz="1200" b="1" noProof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1200" b="1" noProof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97.71  ± 111.18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95.57 ± 102.83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2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noProof="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Basal metabolic rate (kcal)</a:t>
                      </a:r>
                      <a:endParaRPr lang="en-US" sz="1200" b="1" noProof="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1310.19  ± 110.12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1786.94 ± 134.83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&lt;0.0001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Obdĺžnik 6"/>
          <p:cNvSpPr/>
          <p:nvPr/>
        </p:nvSpPr>
        <p:spPr>
          <a:xfrm>
            <a:off x="1691680" y="404664"/>
            <a:ext cx="6950067" cy="938719"/>
          </a:xfrm>
          <a:prstGeom prst="rect">
            <a:avLst/>
          </a:prstGeom>
          <a:solidFill>
            <a:schemeClr val="bg1">
              <a:alpha val="0"/>
            </a:schemeClr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Healthy </a:t>
            </a:r>
            <a:r>
              <a:rPr lang="en-US" sz="2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high-school </a:t>
            </a:r>
            <a:r>
              <a:rPr lang="en-US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students</a:t>
            </a:r>
            <a:r>
              <a:rPr lang="sk-SK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in </a:t>
            </a:r>
            <a:r>
              <a:rPr lang="en-US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Eastern</a:t>
            </a:r>
            <a:r>
              <a:rPr lang="sk-SK" sz="26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Slovakia- </a:t>
            </a:r>
            <a:r>
              <a:rPr lang="en-US" sz="2900" u="sng" dirty="0" smtClean="0">
                <a:latin typeface="Arial Black" pitchFamily="34" charset="0"/>
                <a:cs typeface="Arial" pitchFamily="34" charset="0"/>
              </a:rPr>
              <a:t>Our results</a:t>
            </a:r>
            <a:r>
              <a:rPr lang="en-US" sz="2900" dirty="0" smtClean="0">
                <a:latin typeface="Arial Black" pitchFamily="34" charset="0"/>
                <a:cs typeface="Arial" pitchFamily="34" charset="0"/>
              </a:rPr>
              <a:t> </a:t>
            </a:r>
            <a:endParaRPr lang="sk-SK" sz="29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chemeClr val="tx1"/>
            </a:gs>
            <a:gs pos="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556792"/>
            <a:ext cx="7777237" cy="4752528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n-US" sz="22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aim of the obesity treatment in children </a:t>
            </a:r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 not to achieve fast and short-term weight reduction (‘yo-yo effect’), BUT </a:t>
            </a:r>
            <a:r>
              <a:rPr lang="en-US" sz="2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to achieve  a long-term and sustainable stabilization of adequate body weight →  </a:t>
            </a:r>
            <a:r>
              <a:rPr lang="en-US" sz="2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 clear long-term strategy</a:t>
            </a:r>
          </a:p>
          <a:p>
            <a:pPr eaLnBrk="1" hangingPunct="1">
              <a:lnSpc>
                <a:spcPct val="80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sk-SK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2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ocuses</a:t>
            </a:r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on the </a:t>
            </a:r>
            <a:r>
              <a:rPr lang="en-US" sz="2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support  of the quality of children’s life and life enjoyment, encouragement of their self-confidence</a:t>
            </a:r>
          </a:p>
          <a:p>
            <a:pPr eaLnBrk="1" hangingPunct="1">
              <a:lnSpc>
                <a:spcPct val="80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Measures in lifestyle</a:t>
            </a:r>
          </a:p>
          <a:p>
            <a:pPr eaLnBrk="1" hangingPunct="1">
              <a:lnSpc>
                <a:spcPct val="80000"/>
              </a:lnSpc>
              <a:spcAft>
                <a:spcPts val="800"/>
              </a:spcAft>
              <a:buFont typeface="Wingdings" pitchFamily="2" charset="2"/>
              <a:buChar char="q"/>
            </a:pPr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Modifications of eating habits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200" b="1" dirty="0" smtClean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2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! The choice of a proper therapy for the child</a:t>
            </a: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395536" y="332656"/>
            <a:ext cx="8229600" cy="576064"/>
          </a:xfrm>
          <a:prstGeom prst="rect">
            <a:avLst/>
          </a:prstGeom>
          <a:solidFill>
            <a:srgbClr val="00B0F0"/>
          </a:solidFill>
          <a:ln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Obesity treatment</a:t>
            </a:r>
          </a:p>
        </p:txBody>
      </p:sp>
      <p:sp>
        <p:nvSpPr>
          <p:cNvPr id="5" name="Obdélník 4"/>
          <p:cNvSpPr/>
          <p:nvPr/>
        </p:nvSpPr>
        <p:spPr>
          <a:xfrm>
            <a:off x="323528" y="5733256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Reinehr, T., et al. </a:t>
            </a:r>
            <a:r>
              <a:rPr lang="de-DE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Therapie der </a:t>
            </a:r>
            <a:r>
              <a:rPr lang="de-DE" sz="1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Adipositas</a:t>
            </a:r>
            <a:r>
              <a:rPr lang="de-DE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im Kindes- und Jugendalter</a:t>
            </a:r>
            <a:r>
              <a:rPr lang="sk-SK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2010</a:t>
            </a:r>
          </a:p>
          <a:p>
            <a:endParaRPr lang="de-DE" sz="1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" name="Picture 2" descr="C:\Users\Pc\Documents\Logo-WH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237312"/>
            <a:ext cx="936104" cy="374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chemeClr val="tx1"/>
            </a:gs>
            <a:gs pos="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ANd9GcTgt73qZgTwf3D3V40uxllhpam7Bl6aNjf_eKJUtn2hwxODVa01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96752"/>
            <a:ext cx="3384550" cy="246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ANd9GcQnRkjjS30h9PwzO4iTSDf2rgTypW-BcEYGFSNFpuljF-lzpdvP4Z3wJOj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933056"/>
            <a:ext cx="3384550" cy="244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délník 6"/>
          <p:cNvSpPr/>
          <p:nvPr/>
        </p:nvSpPr>
        <p:spPr>
          <a:xfrm>
            <a:off x="539552" y="1628800"/>
            <a:ext cx="4032448" cy="3876959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ct val="80000"/>
              </a:lnSpc>
              <a:spcBef>
                <a:spcPts val="500"/>
              </a:spcBef>
              <a:spcAft>
                <a:spcPts val="800"/>
              </a:spcAft>
              <a:buFont typeface="Wingdings" pitchFamily="2" charset="2"/>
              <a:buChar char="q"/>
              <a:defRPr/>
            </a:pPr>
            <a:endParaRPr lang="sk-SK" sz="200" b="1" i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500"/>
              </a:spcBef>
              <a:spcAft>
                <a:spcPts val="800"/>
              </a:spcAft>
              <a:buFont typeface="Wingdings" pitchFamily="2" charset="2"/>
              <a:buChar char="q"/>
              <a:defRPr/>
            </a:pPr>
            <a:r>
              <a:rPr lang="en-US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 first, </a:t>
            </a:r>
            <a:r>
              <a:rPr lang="en-US" sz="2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stabilization of weight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Then,  a </a:t>
            </a:r>
            <a:r>
              <a:rPr lang="en-US" sz="2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slow weight reduction </a:t>
            </a:r>
            <a:endParaRPr lang="sk-SK" sz="2400" b="1" i="1" u="sng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lvl="0" indent="-342900">
              <a:lnSpc>
                <a:spcPct val="80000"/>
              </a:lnSpc>
              <a:spcBef>
                <a:spcPts val="500"/>
              </a:spcBef>
              <a:spcAft>
                <a:spcPts val="800"/>
              </a:spcAft>
              <a:defRPr/>
            </a:pPr>
            <a:r>
              <a:rPr lang="sk-SK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(approximately 0.5 kg/month)</a:t>
            </a:r>
          </a:p>
          <a:p>
            <a:pPr marL="342900" lvl="0" indent="-342900">
              <a:buFont typeface="Wingdings" pitchFamily="2" charset="2"/>
              <a:buChar char="q"/>
              <a:defRPr/>
            </a:pPr>
            <a:r>
              <a:rPr lang="en-US" sz="2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Suppression of anti-regulatory mechanisms </a:t>
            </a:r>
            <a:r>
              <a:rPr lang="en-US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(basal metabolism reduction, etc.)</a:t>
            </a:r>
            <a:r>
              <a:rPr lang="sk-SK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395536" y="332656"/>
            <a:ext cx="8229600" cy="576064"/>
          </a:xfrm>
          <a:prstGeom prst="rect">
            <a:avLst/>
          </a:prstGeom>
          <a:solidFill>
            <a:srgbClr val="00B0F0"/>
          </a:solidFill>
          <a:ln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Obesity treatment</a:t>
            </a:r>
          </a:p>
        </p:txBody>
      </p:sp>
      <p:sp>
        <p:nvSpPr>
          <p:cNvPr id="9" name="Obdélník 8"/>
          <p:cNvSpPr/>
          <p:nvPr/>
        </p:nvSpPr>
        <p:spPr>
          <a:xfrm>
            <a:off x="323528" y="5733256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Reinehr, T., et al. </a:t>
            </a:r>
            <a:r>
              <a:rPr lang="de-DE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Therapie der </a:t>
            </a:r>
            <a:r>
              <a:rPr lang="de-DE" sz="10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Adipositas</a:t>
            </a:r>
            <a:r>
              <a:rPr lang="de-DE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im Kindes- und Jugendalter</a:t>
            </a:r>
            <a:r>
              <a:rPr lang="sk-SK" sz="1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2010</a:t>
            </a:r>
          </a:p>
          <a:p>
            <a:endParaRPr lang="de-DE" sz="1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10" name="Picture 2" descr="C:\Users\Pc\Documents\Logo-WH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237312"/>
            <a:ext cx="936104" cy="374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6000">
              <a:schemeClr val="bg1"/>
            </a:gs>
            <a:gs pos="48000">
              <a:schemeClr val="tx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936104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3000" b="1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Forms of obesity </a:t>
            </a:r>
            <a:r>
              <a:rPr lang="en-US" sz="3000" b="1" dirty="0" smtClean="0">
                <a:solidFill>
                  <a:schemeClr val="bg1"/>
                </a:solidFill>
                <a:latin typeface="Arial Black" pitchFamily="34" charset="0"/>
              </a:rPr>
              <a:t>t</a:t>
            </a:r>
            <a:r>
              <a:rPr lang="en-US" sz="3000" b="1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reatment in </a:t>
            </a:r>
            <a:r>
              <a:rPr lang="sk-SK" sz="3000" b="1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/>
            </a:r>
            <a:br>
              <a:rPr lang="sk-SK" sz="3000" b="1" dirty="0" smtClean="0">
                <a:solidFill>
                  <a:schemeClr val="bg1"/>
                </a:solidFill>
                <a:effectLst/>
                <a:latin typeface="Arial Black" pitchFamily="34" charset="0"/>
              </a:rPr>
            </a:br>
            <a:r>
              <a:rPr lang="en-US" sz="3000" b="1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children</a:t>
            </a:r>
            <a:r>
              <a:rPr lang="sk-SK" sz="3000" b="1" dirty="0" smtClean="0">
                <a:solidFill>
                  <a:schemeClr val="bg1"/>
                </a:solidFill>
                <a:effectLst/>
                <a:latin typeface="Arial Black" pitchFamily="34" charset="0"/>
              </a:rPr>
              <a:t> in Slovakia </a:t>
            </a:r>
            <a:endParaRPr lang="en-US" sz="3000" b="1" dirty="0" smtClean="0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827584" y="2132856"/>
            <a:ext cx="7488832" cy="357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1500"/>
              </a:spcAft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In-patient treatment </a:t>
            </a:r>
            <a:r>
              <a:rPr lang="en-US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 the beginning of diagnosis</a:t>
            </a:r>
          </a:p>
          <a:p>
            <a:pPr>
              <a:lnSpc>
                <a:spcPct val="80000"/>
              </a:lnSpc>
              <a:spcAft>
                <a:spcPts val="1500"/>
              </a:spcAft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Spa treatment </a:t>
            </a:r>
            <a:r>
              <a:rPr lang="en-US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initiate and strengthen their lifestyle and dietary habits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en-US" sz="2800" b="1" dirty="0" smtClean="0">
                <a:solidFill>
                  <a:srgbClr val="FFFF00"/>
                </a:solidFill>
                <a:latin typeface="Arial Black" pitchFamily="34" charset="0"/>
              </a:rPr>
              <a:t>Outpatient</a:t>
            </a:r>
            <a:r>
              <a:rPr lang="en-US" sz="2800" b="1" dirty="0" smtClean="0">
                <a:solidFill>
                  <a:srgbClr val="FFFF00"/>
                </a:solidFill>
                <a:latin typeface="Arial Black" pitchFamily="34" charset="0"/>
                <a:cs typeface="Arial" pitchFamily="34" charset="0"/>
              </a:rPr>
              <a:t> treatment </a:t>
            </a:r>
            <a:r>
              <a:rPr lang="en-US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(simple training programs) is preferred; it is carried out by a team of experts: (</a:t>
            </a:r>
            <a:r>
              <a:rPr lang="en-US" sz="2800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paediatrician</a:t>
            </a:r>
            <a:r>
              <a:rPr lang="en-US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800" b="1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dietologist</a:t>
            </a:r>
            <a:r>
              <a:rPr lang="en-US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psychologist, sports trainer, cardiologist)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chatamaja.wbl.sk/Mapa_Slovenska/Mapa_Slovenska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7560840" cy="4135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84784"/>
            <a:ext cx="4871130" cy="3041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7" descr="lf zna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3284984"/>
            <a:ext cx="1296144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5" descr="http://www.dfnkosice.sk/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717032"/>
            <a:ext cx="1008112" cy="10081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Elipsa 10"/>
          <p:cNvSpPr/>
          <p:nvPr/>
        </p:nvSpPr>
        <p:spPr>
          <a:xfrm>
            <a:off x="5724128" y="2996952"/>
            <a:ext cx="1080120" cy="10801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élník 12"/>
          <p:cNvSpPr/>
          <p:nvPr/>
        </p:nvSpPr>
        <p:spPr>
          <a:xfrm>
            <a:off x="1043608" y="4797152"/>
            <a:ext cx="7598418" cy="1518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6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Clinic for preventive cardiology and </a:t>
            </a:r>
            <a:endParaRPr lang="sk-SK" sz="2600" b="1" dirty="0" smtClean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algn="r">
              <a:spcAft>
                <a:spcPts val="2000"/>
              </a:spcAft>
            </a:pPr>
            <a:r>
              <a:rPr lang="en-US" sz="26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lipid metabolism disorders</a:t>
            </a:r>
            <a:endParaRPr lang="sk-SK" sz="2600" b="1" dirty="0" smtClean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algn="r"/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Children faculty hospital</a:t>
            </a:r>
            <a:r>
              <a:rPr lang="sk-SK" sz="24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, </a:t>
            </a:r>
            <a:r>
              <a:rPr lang="sk-SK" sz="2400" b="1" dirty="0" err="1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Kosice</a:t>
            </a:r>
            <a:r>
              <a:rPr lang="sk-SK" sz="2000" b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sk-SK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79512" y="404664"/>
            <a:ext cx="8712968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„School of Obesity”</a:t>
            </a:r>
            <a:r>
              <a:rPr lang="sk-SK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Obesity reduction program</a:t>
            </a:r>
            <a:endParaRPr lang="sk-SK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ek 5" descr="IAS memb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484784"/>
            <a:ext cx="7615903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délník 6"/>
          <p:cNvSpPr/>
          <p:nvPr/>
        </p:nvSpPr>
        <p:spPr>
          <a:xfrm>
            <a:off x="467544" y="4149080"/>
            <a:ext cx="67687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buFont typeface="Arial" pitchFamily="34" charset="0"/>
              <a:buChar char="•"/>
            </a:pPr>
            <a:r>
              <a:rPr lang="sk-SK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Based on a training program </a:t>
            </a:r>
            <a:r>
              <a:rPr lang="sk-SK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OBELDICKS</a:t>
            </a:r>
            <a:endParaRPr lang="en-US" sz="2400" b="1" i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k-SK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Interdisciplinary outpatient program </a:t>
            </a:r>
            <a:endParaRPr lang="sk-SK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sk-SK" sz="2400" b="1" i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400" b="1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(Highly organized team of specialists )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sk-SK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4" descr="http://ecx.images-amazon.com/images/I/5163YTNS61L._SX338_BO1,204,203,200_.jp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7380312" y="4509120"/>
            <a:ext cx="1440160" cy="2113647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10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971600" y="1844824"/>
            <a:ext cx="727280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buFont typeface="Wingdings" pitchFamily="2" charset="2"/>
              <a:buChar char="q"/>
            </a:pPr>
            <a:r>
              <a:rPr lang="sk-SK" sz="2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Focuses on the same sex/ age groups of children and</a:t>
            </a:r>
            <a:r>
              <a:rPr lang="sk-SK" sz="2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adolescent</a:t>
            </a:r>
            <a:endParaRPr lang="sk-SK" sz="25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spcAft>
                <a:spcPts val="800"/>
              </a:spcAft>
              <a:buFont typeface="Wingdings" pitchFamily="2" charset="2"/>
              <a:buChar char="q"/>
            </a:pPr>
            <a:r>
              <a:rPr lang="sk-SK" sz="2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Family based strategies to control weight changes include</a:t>
            </a:r>
            <a:endParaRPr lang="sk-SK" sz="25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1257300" lvl="2" indent="-342900">
              <a:spcAft>
                <a:spcPts val="500"/>
              </a:spcAft>
              <a:buAutoNum type="arabicParenR"/>
            </a:pPr>
            <a:r>
              <a:rPr lang="en-US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Controlling the child’s environment </a:t>
            </a:r>
            <a:endParaRPr lang="sk-SK" sz="25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257300" lvl="2" indent="-342900">
              <a:spcAft>
                <a:spcPts val="500"/>
              </a:spcAft>
              <a:buAutoNum type="arabicParenR"/>
            </a:pPr>
            <a:r>
              <a:rPr lang="en-US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Monitoring behavior </a:t>
            </a:r>
            <a:endParaRPr lang="sk-SK" sz="25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257300" lvl="2" indent="-342900">
              <a:spcAft>
                <a:spcPts val="500"/>
              </a:spcAft>
              <a:buAutoNum type="arabicParenR"/>
            </a:pPr>
            <a:r>
              <a:rPr lang="en-US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Setting goals </a:t>
            </a:r>
            <a:endParaRPr lang="sk-SK" sz="25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257300" lvl="2" indent="-342900">
              <a:buAutoNum type="arabicParenR"/>
            </a:pPr>
            <a:r>
              <a:rPr lang="en-US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Rewarding successful behavior changes</a:t>
            </a:r>
            <a:endParaRPr lang="sk-SK" sz="2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79512" y="404664"/>
            <a:ext cx="8712968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„School of Obesity”</a:t>
            </a:r>
            <a:r>
              <a:rPr lang="sk-SK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Obesity reduction program</a:t>
            </a:r>
            <a:endParaRPr lang="sk-SK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Pc\Documents\Logo-WH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6309320"/>
            <a:ext cx="936104" cy="374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chemeClr val="tx1">
                <a:lumMod val="75000"/>
                <a:lumOff val="2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a 5"/>
          <p:cNvSpPr/>
          <p:nvPr/>
        </p:nvSpPr>
        <p:spPr>
          <a:xfrm>
            <a:off x="2771800" y="2348880"/>
            <a:ext cx="3456384" cy="208823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bdélník 6"/>
          <p:cNvSpPr/>
          <p:nvPr/>
        </p:nvSpPr>
        <p:spPr>
          <a:xfrm>
            <a:off x="2771800" y="3140968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„</a:t>
            </a:r>
            <a:r>
              <a:rPr lang="en-US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School of Obesity”</a:t>
            </a:r>
            <a:endParaRPr lang="sk-SK" sz="2400" b="1" i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Elipsa 7"/>
          <p:cNvSpPr/>
          <p:nvPr/>
        </p:nvSpPr>
        <p:spPr>
          <a:xfrm>
            <a:off x="539552" y="1700808"/>
            <a:ext cx="2304256" cy="1872208"/>
          </a:xfrm>
          <a:prstGeom prst="ellipse">
            <a:avLst/>
          </a:prstGeom>
          <a:solidFill>
            <a:srgbClr val="FF9900"/>
          </a:solidFill>
          <a:ln w="762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Elipsa 8"/>
          <p:cNvSpPr/>
          <p:nvPr/>
        </p:nvSpPr>
        <p:spPr>
          <a:xfrm>
            <a:off x="2483768" y="404664"/>
            <a:ext cx="2304256" cy="1872208"/>
          </a:xfrm>
          <a:prstGeom prst="ellipse">
            <a:avLst/>
          </a:prstGeom>
          <a:solidFill>
            <a:srgbClr val="FF0066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66"/>
              </a:solidFill>
            </a:endParaRPr>
          </a:p>
        </p:txBody>
      </p:sp>
      <p:sp>
        <p:nvSpPr>
          <p:cNvPr id="10" name="Elipsa 9"/>
          <p:cNvSpPr/>
          <p:nvPr/>
        </p:nvSpPr>
        <p:spPr>
          <a:xfrm>
            <a:off x="6372200" y="2492896"/>
            <a:ext cx="2304256" cy="1872208"/>
          </a:xfrm>
          <a:prstGeom prst="ellipse">
            <a:avLst/>
          </a:prstGeom>
          <a:solidFill>
            <a:srgbClr val="0033CC"/>
          </a:solidFill>
          <a:ln w="76200"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33CC"/>
              </a:solidFill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2843808" y="4653136"/>
            <a:ext cx="2304256" cy="1872208"/>
          </a:xfrm>
          <a:prstGeom prst="ellipse">
            <a:avLst/>
          </a:prstGeom>
          <a:solidFill>
            <a:srgbClr val="336600"/>
          </a:solidFill>
          <a:ln w="76200">
            <a:solidFill>
              <a:srgbClr val="33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Elipsa 11"/>
          <p:cNvSpPr/>
          <p:nvPr/>
        </p:nvSpPr>
        <p:spPr>
          <a:xfrm>
            <a:off x="827584" y="3645024"/>
            <a:ext cx="2304256" cy="1872208"/>
          </a:xfrm>
          <a:prstGeom prst="ellipse">
            <a:avLst/>
          </a:prstGeom>
          <a:solidFill>
            <a:srgbClr val="660066"/>
          </a:solidFill>
          <a:ln w="7620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Elipsa 12"/>
          <p:cNvSpPr/>
          <p:nvPr/>
        </p:nvSpPr>
        <p:spPr>
          <a:xfrm>
            <a:off x="5148064" y="4149080"/>
            <a:ext cx="2304256" cy="1872208"/>
          </a:xfrm>
          <a:prstGeom prst="ellipse">
            <a:avLst/>
          </a:prstGeom>
          <a:solidFill>
            <a:srgbClr val="996600"/>
          </a:solidFill>
          <a:ln w="76200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0033CC"/>
              </a:solidFill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6444208" y="3068960"/>
            <a:ext cx="22076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of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Endocrinologist 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2555776" y="908720"/>
            <a:ext cx="21447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of</a:t>
            </a:r>
          </a:p>
          <a:p>
            <a:pPr lvl="0"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Cardiologist</a:t>
            </a: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5292080" y="4725144"/>
            <a:ext cx="216024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of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sychologist </a:t>
            </a:r>
          </a:p>
        </p:txBody>
      </p:sp>
      <p:sp>
        <p:nvSpPr>
          <p:cNvPr id="17" name="Obdélník 16"/>
          <p:cNvSpPr/>
          <p:nvPr/>
        </p:nvSpPr>
        <p:spPr>
          <a:xfrm>
            <a:off x="899592" y="4005064"/>
            <a:ext cx="20928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Physical 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Activity</a:t>
            </a:r>
            <a:endParaRPr lang="sk-SK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Group Exercise</a:t>
            </a:r>
          </a:p>
          <a:p>
            <a:pPr algn="ctr"/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Obdélník 17"/>
          <p:cNvSpPr/>
          <p:nvPr/>
        </p:nvSpPr>
        <p:spPr>
          <a:xfrm>
            <a:off x="539552" y="2204864"/>
            <a:ext cx="22322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Weight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management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Obdélník 19"/>
          <p:cNvSpPr/>
          <p:nvPr/>
        </p:nvSpPr>
        <p:spPr>
          <a:xfrm>
            <a:off x="2843808" y="5157192"/>
            <a:ext cx="2160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of</a:t>
            </a:r>
          </a:p>
          <a:p>
            <a:pPr algn="ctr"/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Dietologist</a:t>
            </a:r>
            <a:r>
              <a:rPr lang="sk-SK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bdélník 20"/>
          <p:cNvSpPr/>
          <p:nvPr/>
        </p:nvSpPr>
        <p:spPr>
          <a:xfrm>
            <a:off x="5004048" y="404664"/>
            <a:ext cx="3744416" cy="175432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goal is to win the fight against obesity- prevention of cardiovascular disease associated with obesity, and treatment of childhood obesity by new way</a:t>
            </a:r>
            <a:endParaRPr lang="sk-SK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332656"/>
            <a:ext cx="8640960" cy="1015663"/>
          </a:xfrm>
          <a:prstGeom prst="rect">
            <a:avLst/>
          </a:prstGeom>
          <a:solidFill>
            <a:srgbClr val="660066"/>
          </a:solidFill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Physical activity</a:t>
            </a:r>
            <a:endParaRPr lang="sk-SK" sz="3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Group Exercise</a:t>
            </a:r>
            <a:endParaRPr 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899592" y="2276872"/>
            <a:ext cx="7056784" cy="1359346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fontAlgn="base">
              <a:spcAft>
                <a:spcPts val="800"/>
              </a:spcAft>
              <a:buFont typeface="Wingdings" pitchFamily="2" charset="2"/>
              <a:buChar char="ü"/>
            </a:pPr>
            <a:r>
              <a:rPr lang="sk-SK" sz="23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3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Professional / </a:t>
            </a:r>
            <a:r>
              <a:rPr lang="en-US" sz="2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fitness instructor</a:t>
            </a:r>
            <a:r>
              <a:rPr lang="sk-SK" sz="2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led exercise</a:t>
            </a:r>
            <a:endParaRPr lang="en-US" sz="23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Aft>
                <a:spcPts val="800"/>
              </a:spcAft>
              <a:buFont typeface="Wingdings" pitchFamily="2" charset="2"/>
              <a:buChar char="ü"/>
            </a:pPr>
            <a:r>
              <a:rPr lang="sk-SK" sz="23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3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Promote physical activity</a:t>
            </a:r>
          </a:p>
          <a:p>
            <a:pPr>
              <a:buFont typeface="Wingdings" pitchFamily="2" charset="2"/>
              <a:buChar char="ü"/>
            </a:pPr>
            <a:r>
              <a:rPr lang="en-US" sz="23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Reduce sedentary behaviors in children</a:t>
            </a:r>
          </a:p>
        </p:txBody>
      </p:sp>
      <p:sp>
        <p:nvSpPr>
          <p:cNvPr id="22" name="Obdélník 21"/>
          <p:cNvSpPr/>
          <p:nvPr/>
        </p:nvSpPr>
        <p:spPr>
          <a:xfrm>
            <a:off x="3707904" y="4149080"/>
            <a:ext cx="4752528" cy="193899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Provide guidance to children and adolescents, their parents, caregivers</a:t>
            </a:r>
            <a:r>
              <a:rPr lang="sk-SK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 healthy body size, physical activity, sleep behaviors </a:t>
            </a:r>
            <a:endParaRPr lang="sk-SK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 descr="Semafor"/>
          <p:cNvPicPr>
            <a:picLocks noChangeAspect="1" noChangeArrowheads="1"/>
          </p:cNvPicPr>
          <p:nvPr/>
        </p:nvPicPr>
        <p:blipFill>
          <a:blip r:embed="rId3" cstate="print"/>
          <a:srcRect l="15118" t="15118" r="15118"/>
          <a:stretch>
            <a:fillRect/>
          </a:stretch>
        </p:blipFill>
        <p:spPr bwMode="auto">
          <a:xfrm>
            <a:off x="251520" y="1124744"/>
            <a:ext cx="3161520" cy="4608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0451" name="Oval 3"/>
          <p:cNvSpPr>
            <a:spLocks noChangeArrowheads="1"/>
          </p:cNvSpPr>
          <p:nvPr/>
        </p:nvSpPr>
        <p:spPr bwMode="auto">
          <a:xfrm>
            <a:off x="467544" y="4005064"/>
            <a:ext cx="2232025" cy="1512888"/>
          </a:xfrm>
          <a:prstGeom prst="ellips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360452" name="Rectangle 4"/>
          <p:cNvSpPr>
            <a:spLocks noGrp="1" noChangeArrowheads="1"/>
          </p:cNvSpPr>
          <p:nvPr>
            <p:ph type="title"/>
          </p:nvPr>
        </p:nvSpPr>
        <p:spPr>
          <a:xfrm>
            <a:off x="2987824" y="4005064"/>
            <a:ext cx="5688632" cy="936104"/>
          </a:xfrm>
          <a:solidFill>
            <a:srgbClr val="009900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sk-SK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"GOOD" (</a:t>
            </a:r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adequate</a:t>
            </a:r>
            <a:r>
              <a:rPr lang="sk-SK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FOOD</a:t>
            </a:r>
          </a:p>
        </p:txBody>
      </p:sp>
      <p:sp>
        <p:nvSpPr>
          <p:cNvPr id="360453" name="Rectangle 5"/>
          <p:cNvSpPr>
            <a:spLocks noChangeArrowheads="1"/>
          </p:cNvSpPr>
          <p:nvPr/>
        </p:nvSpPr>
        <p:spPr bwMode="auto">
          <a:xfrm>
            <a:off x="2843808" y="1556792"/>
            <a:ext cx="5688631" cy="91916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sk-SK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</a:t>
            </a: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BAD" </a:t>
            </a:r>
            <a:r>
              <a:rPr lang="sk-SK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inadequate</a:t>
            </a: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r>
              <a:rPr lang="sk-SK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FOOD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60454" name="Oval 6"/>
          <p:cNvSpPr>
            <a:spLocks noChangeArrowheads="1"/>
          </p:cNvSpPr>
          <p:nvPr/>
        </p:nvSpPr>
        <p:spPr bwMode="auto">
          <a:xfrm>
            <a:off x="683568" y="1268760"/>
            <a:ext cx="2159000" cy="143986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360455" name="Rectangle 7"/>
          <p:cNvSpPr>
            <a:spLocks noChangeArrowheads="1"/>
          </p:cNvSpPr>
          <p:nvPr/>
        </p:nvSpPr>
        <p:spPr bwMode="auto">
          <a:xfrm>
            <a:off x="2915816" y="2780928"/>
            <a:ext cx="5688657" cy="919162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sk-SK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"NOT BAD – NOT GOOD" FOOD</a:t>
            </a:r>
          </a:p>
        </p:txBody>
      </p:sp>
      <p:sp>
        <p:nvSpPr>
          <p:cNvPr id="360456" name="Oval 8"/>
          <p:cNvSpPr>
            <a:spLocks noChangeArrowheads="1"/>
          </p:cNvSpPr>
          <p:nvPr/>
        </p:nvSpPr>
        <p:spPr bwMode="auto">
          <a:xfrm>
            <a:off x="611560" y="2708920"/>
            <a:ext cx="2160588" cy="1368425"/>
          </a:xfrm>
          <a:prstGeom prst="ellips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sk-SK"/>
          </a:p>
        </p:txBody>
      </p:sp>
      <p:sp>
        <p:nvSpPr>
          <p:cNvPr id="10" name="Obdélník 9"/>
          <p:cNvSpPr/>
          <p:nvPr/>
        </p:nvSpPr>
        <p:spPr>
          <a:xfrm>
            <a:off x="1763688" y="5229200"/>
            <a:ext cx="7128792" cy="132343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Provide clear guidance and support to caregivers to avoid specific categories of foods (e.g. </a:t>
            </a:r>
            <a:r>
              <a:rPr lang="en-US" sz="2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sugarsweetened</a:t>
            </a:r>
            <a:r>
              <a:rPr lang="en-US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milks and fruit juices or energy-dense, nutrient-poor foods) for the prevention of excess weight gain</a:t>
            </a:r>
            <a:endParaRPr 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51520" y="332656"/>
            <a:ext cx="8640960" cy="584775"/>
          </a:xfrm>
          <a:prstGeom prst="rect">
            <a:avLst/>
          </a:prstGeom>
          <a:solidFill>
            <a:srgbClr val="336600"/>
          </a:solidFill>
        </p:spPr>
        <p:txBody>
          <a:bodyPr wrap="square">
            <a:spAutoFit/>
          </a:bodyPr>
          <a:lstStyle/>
          <a:p>
            <a:pPr algn="ctr"/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sk-SK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of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Dietologist</a:t>
            </a:r>
            <a:r>
              <a:rPr lang="sk-SK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ANd9GcQtsJ3uYGuKTqhbawkrkmo3redeUJoZbh6MOixJ1XzBo6KPGR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4292600"/>
            <a:ext cx="1666875" cy="2565400"/>
          </a:xfrm>
          <a:prstGeom prst="rect">
            <a:avLst/>
          </a:prstGeom>
          <a:noFill/>
        </p:spPr>
      </p:pic>
      <p:pic>
        <p:nvPicPr>
          <p:cNvPr id="15" name="Picture 19" descr="ANd9GcShXrEO6dFIK2qBvKgkOcRohKWhUe_VhvgW6dN9qFN-jxeZhLQ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10150"/>
            <a:ext cx="2476500" cy="1847850"/>
          </a:xfrm>
          <a:prstGeom prst="rect">
            <a:avLst/>
          </a:prstGeom>
          <a:noFill/>
        </p:spPr>
      </p:pic>
      <p:sp>
        <p:nvSpPr>
          <p:cNvPr id="4" name="Obdélník 3"/>
          <p:cNvSpPr/>
          <p:nvPr/>
        </p:nvSpPr>
        <p:spPr>
          <a:xfrm>
            <a:off x="179512" y="188640"/>
            <a:ext cx="3960440" cy="492443"/>
          </a:xfrm>
          <a:prstGeom prst="rect">
            <a:avLst/>
          </a:prstGeom>
          <a:solidFill>
            <a:srgbClr val="0099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Recommended food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4427984" y="188640"/>
            <a:ext cx="4536504" cy="492443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Not recommended food</a:t>
            </a:r>
            <a:endParaRPr lang="en-US" sz="2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1" descr="ANd9GcRC38XZoqYhqjKFzHR1xuhLZZWIQHzC3zRgAzexI70kUPdD5yd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08720"/>
            <a:ext cx="2466975" cy="1847850"/>
          </a:xfrm>
          <a:prstGeom prst="rect">
            <a:avLst/>
          </a:prstGeom>
          <a:noFill/>
        </p:spPr>
      </p:pic>
      <p:pic>
        <p:nvPicPr>
          <p:cNvPr id="7" name="Picture 18" descr="ANd9GcRp4ZVh_6CnJJZN8MdNylZqmrPyuh3YJpV22InlKyTm1qkKM-uDw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836712"/>
            <a:ext cx="1847850" cy="2466975"/>
          </a:xfrm>
          <a:prstGeom prst="rect">
            <a:avLst/>
          </a:prstGeom>
          <a:noFill/>
        </p:spPr>
      </p:pic>
      <p:pic>
        <p:nvPicPr>
          <p:cNvPr id="8" name="Picture 20" descr="ANd9GcTXcnog_y2t1pQ4b1ZWCPNSaB23TY8h3c4VLUkF_vERKb10JXZ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3140968"/>
            <a:ext cx="1524000" cy="1143000"/>
          </a:xfrm>
          <a:prstGeom prst="rect">
            <a:avLst/>
          </a:prstGeom>
          <a:noFill/>
        </p:spPr>
      </p:pic>
      <p:pic>
        <p:nvPicPr>
          <p:cNvPr id="9" name="Picture 23" descr="ANd9GcQ9e7_-Aef9KzeAgHBYrGazqAor4Y7oFz6mHyYCk4yD67yfPskt2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63713" y="2636838"/>
            <a:ext cx="1171575" cy="1285875"/>
          </a:xfrm>
          <a:prstGeom prst="rect">
            <a:avLst/>
          </a:prstGeom>
          <a:noFill/>
        </p:spPr>
      </p:pic>
      <p:pic>
        <p:nvPicPr>
          <p:cNvPr id="10" name="Picture 25" descr="ANd9GcSr8-rRRxq_mOfhq2ZAgyRgavQ-swX06domSjyW8edoCyDaXF9w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1844675"/>
            <a:ext cx="2152650" cy="2124075"/>
          </a:xfrm>
          <a:prstGeom prst="rect">
            <a:avLst/>
          </a:prstGeom>
          <a:noFill/>
        </p:spPr>
      </p:pic>
      <p:pic>
        <p:nvPicPr>
          <p:cNvPr id="13" name="Picture 26" descr="ANd9GcRWz5IXOyhhvnvn5QW7SXjNwlJbzmJ7Qeybm9F_8WNVStQJVPv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35150" y="3933825"/>
            <a:ext cx="1143000" cy="1143000"/>
          </a:xfrm>
          <a:prstGeom prst="rect">
            <a:avLst/>
          </a:prstGeom>
          <a:noFill/>
        </p:spPr>
      </p:pic>
      <p:pic>
        <p:nvPicPr>
          <p:cNvPr id="11" name="Picture 24" descr="ANd9GcSdEBO6TRqDytrdvR0SnjIggwAfa5NypgaYbOEQRkGtjYTkctq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860800"/>
            <a:ext cx="838200" cy="1285875"/>
          </a:xfrm>
          <a:prstGeom prst="rect">
            <a:avLst/>
          </a:prstGeom>
          <a:noFill/>
        </p:spPr>
      </p:pic>
      <p:pic>
        <p:nvPicPr>
          <p:cNvPr id="12" name="Picture 22" descr="ANd9GcTu1IQE3dxhDO0jbuzN_tpcTPABVAdcq5ZJl0g4Kly7JSGOErMi2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4213" y="3933825"/>
            <a:ext cx="1296987" cy="1063625"/>
          </a:xfrm>
          <a:prstGeom prst="rect">
            <a:avLst/>
          </a:prstGeom>
          <a:noFill/>
        </p:spPr>
      </p:pic>
      <p:pic>
        <p:nvPicPr>
          <p:cNvPr id="17" name="Picture 4" descr="ANd9GcTpUFWN0liVxP7iCHfQRmOpVOk9vWNgoQDzYJ8nUqmHO6dSdB17GA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83968" y="2924944"/>
            <a:ext cx="1781175" cy="2571750"/>
          </a:xfrm>
          <a:prstGeom prst="rect">
            <a:avLst/>
          </a:prstGeom>
          <a:noFill/>
        </p:spPr>
      </p:pic>
      <p:pic>
        <p:nvPicPr>
          <p:cNvPr id="18" name="Picture 10" descr="ANd9GcQ2en75ZmoWMVwT3qTBUpm7SvoQJL0Qn6-gAcnhOqCDkDxZl4keFQ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64163" y="836613"/>
            <a:ext cx="2819400" cy="1095375"/>
          </a:xfrm>
          <a:prstGeom prst="rect">
            <a:avLst/>
          </a:prstGeom>
          <a:noFill/>
        </p:spPr>
      </p:pic>
      <p:pic>
        <p:nvPicPr>
          <p:cNvPr id="19" name="Picture 7" descr="ANd9GcQmHX1QBntbf8Zhhcfy7pqUEAnpmmJrvb13xHTvfHQfTbhcDV5gPA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35600" y="1989138"/>
            <a:ext cx="2466975" cy="1847850"/>
          </a:xfrm>
          <a:prstGeom prst="rect">
            <a:avLst/>
          </a:prstGeom>
          <a:noFill/>
        </p:spPr>
      </p:pic>
      <p:pic>
        <p:nvPicPr>
          <p:cNvPr id="20" name="Picture 8" descr="ANd9GcRRQtWDTtp8d-67l8ev6W6glcDzHlCZxk3O1jynD_4n8gnwaPG1LQ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729538" y="836712"/>
            <a:ext cx="1414462" cy="1727200"/>
          </a:xfrm>
          <a:prstGeom prst="rect">
            <a:avLst/>
          </a:prstGeom>
          <a:noFill/>
        </p:spPr>
      </p:pic>
      <p:pic>
        <p:nvPicPr>
          <p:cNvPr id="22" name="Picture 6" descr="ANd9GcQocWBPXicg9mMcBPY5wlSCSPSdSsjaW5t8L3orRNtBGGNUyUcPSw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48263" y="3860800"/>
            <a:ext cx="2286000" cy="1524000"/>
          </a:xfrm>
          <a:prstGeom prst="rect">
            <a:avLst/>
          </a:prstGeom>
          <a:noFill/>
        </p:spPr>
      </p:pic>
      <p:pic>
        <p:nvPicPr>
          <p:cNvPr id="23" name="Picture 5" descr="ANd9GcQOOa7abKJNG1t6HnC5V69V_JbZEC0jO-vNAcEaeC5JsRhSmnLb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638925" y="5029200"/>
            <a:ext cx="2505075" cy="1828800"/>
          </a:xfrm>
          <a:prstGeom prst="rect">
            <a:avLst/>
          </a:prstGeom>
          <a:noFill/>
        </p:spPr>
      </p:pic>
      <p:pic>
        <p:nvPicPr>
          <p:cNvPr id="24" name="Picture 12" descr="ANd9GcRNfOKn8tAfP4d928xmz78_h5gClQwwLpBqX0iLRgWu7m1QeS7ZbQ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211960" y="5257800"/>
            <a:ext cx="2857500" cy="1600200"/>
          </a:xfrm>
          <a:prstGeom prst="rect">
            <a:avLst/>
          </a:prstGeom>
          <a:noFill/>
        </p:spPr>
      </p:pic>
      <p:pic>
        <p:nvPicPr>
          <p:cNvPr id="21" name="Picture 11" descr="ANd9GcRGlZpPe1aWi67hODXPbo4Yf641x_3u-yncgqAeiiAXXMyN6We52Q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296150" y="2565400"/>
            <a:ext cx="1847850" cy="2466975"/>
          </a:xfrm>
          <a:prstGeom prst="rect">
            <a:avLst/>
          </a:prstGeom>
          <a:noFill/>
        </p:spPr>
      </p:pic>
      <p:pic>
        <p:nvPicPr>
          <p:cNvPr id="16" name="Picture 3" descr="ANd9GcRWKsXen1H042jq1emI8MyL9p5U2REN70XpOdrNXCPLZAGOLjpE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283968" y="836712"/>
            <a:ext cx="1800225" cy="2533650"/>
          </a:xfrm>
          <a:prstGeom prst="rect">
            <a:avLst/>
          </a:prstGeom>
          <a:noFill/>
        </p:spPr>
      </p:pic>
      <p:sp>
        <p:nvSpPr>
          <p:cNvPr id="25" name="Line 16"/>
          <p:cNvSpPr>
            <a:spLocks noChangeShapeType="1"/>
          </p:cNvSpPr>
          <p:nvPr/>
        </p:nvSpPr>
        <p:spPr bwMode="auto">
          <a:xfrm flipH="1">
            <a:off x="4211960" y="0"/>
            <a:ext cx="71438" cy="6858000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332656"/>
            <a:ext cx="8640960" cy="584775"/>
          </a:xfrm>
          <a:prstGeom prst="rect">
            <a:avLst/>
          </a:prstGeom>
          <a:solidFill>
            <a:srgbClr val="336600"/>
          </a:solidFill>
        </p:spPr>
        <p:txBody>
          <a:bodyPr wrap="square">
            <a:spAutoFit/>
          </a:bodyPr>
          <a:lstStyle/>
          <a:p>
            <a:pPr algn="ctr"/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sk-SK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of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Dietologist</a:t>
            </a:r>
            <a:r>
              <a:rPr lang="sk-SK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ek 5" descr="Scan-pacient- dotazní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124744"/>
            <a:ext cx="3191321" cy="4201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ek 4" descr="Scan-pacient- dotazník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1412776"/>
            <a:ext cx="3210373" cy="4677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ázek 7" descr="Scen pacient 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1052736"/>
            <a:ext cx="2991268" cy="3858164"/>
          </a:xfrm>
          <a:prstGeom prst="rect">
            <a:avLst/>
          </a:prstGeom>
        </p:spPr>
      </p:pic>
      <p:pic>
        <p:nvPicPr>
          <p:cNvPr id="10" name="Obrázek 9" descr="Scan 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2120" y="1700808"/>
            <a:ext cx="2838846" cy="350569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3635896" y="5085184"/>
            <a:ext cx="4608511" cy="132856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buFont typeface="Wingdings" pitchFamily="2" charset="2"/>
              <a:buChar char="q"/>
            </a:pPr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Dietary Intake Questionnaire</a:t>
            </a:r>
          </a:p>
          <a:p>
            <a:pPr algn="ctr">
              <a:buFont typeface="Wingdings" pitchFamily="2" charset="2"/>
              <a:buChar char="q"/>
            </a:pPr>
            <a:r>
              <a:rPr lang="sk-SK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Questionnaire that asks participants to report the frequency of consumption of a defined list of foods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10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FF99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Weight</a:t>
            </a:r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management</a:t>
            </a:r>
            <a:endParaRPr 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" name="Obrázek 2" descr="Vzor 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980728"/>
            <a:ext cx="3934374" cy="5058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ek 4" descr="Vzor 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196752"/>
            <a:ext cx="3915322" cy="5115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ek 5" descr="vzor 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628800"/>
            <a:ext cx="4010585" cy="5039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ek 6" descr="Vzor 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87824" y="1052736"/>
            <a:ext cx="4201112" cy="5077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ázek 7" descr="Vzor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2040" y="1268760"/>
            <a:ext cx="3991532" cy="4887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ázek 8" descr="Vzor 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95936" y="980728"/>
            <a:ext cx="3839111" cy="5229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ek 9" descr="Vzor Inbody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4048" y="1700808"/>
            <a:ext cx="3790366" cy="4965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Obdélník 10"/>
          <p:cNvSpPr/>
          <p:nvPr/>
        </p:nvSpPr>
        <p:spPr>
          <a:xfrm>
            <a:off x="2915816" y="4869160"/>
            <a:ext cx="4536504" cy="477054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sk-SK" sz="2500" dirty="0" smtClean="0">
                <a:solidFill>
                  <a:srgbClr val="FF0000"/>
                </a:solidFill>
                <a:latin typeface="Arial Black" pitchFamily="34" charset="0"/>
              </a:rPr>
              <a:t>E</a:t>
            </a:r>
            <a:r>
              <a:rPr lang="en-US" sz="2500" dirty="0" smtClean="0">
                <a:solidFill>
                  <a:srgbClr val="FF0000"/>
                </a:solidFill>
                <a:latin typeface="Arial Black" pitchFamily="34" charset="0"/>
              </a:rPr>
              <a:t>very 2 month</a:t>
            </a:r>
            <a:r>
              <a:rPr lang="sk-SK" sz="2500" dirty="0" smtClean="0">
                <a:solidFill>
                  <a:srgbClr val="FF0000"/>
                </a:solidFill>
                <a:latin typeface="Arial Black" pitchFamily="34" charset="0"/>
              </a:rPr>
              <a:t>s</a:t>
            </a:r>
            <a:r>
              <a:rPr lang="en-US" sz="25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50000">
              <a:schemeClr val="tx1"/>
            </a:gs>
            <a:gs pos="5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Role of</a:t>
            </a:r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Cardiologist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6912768" cy="543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bdélník 7"/>
          <p:cNvSpPr/>
          <p:nvPr/>
        </p:nvSpPr>
        <p:spPr>
          <a:xfrm>
            <a:off x="4644008" y="4005064"/>
            <a:ext cx="4176464" cy="1938992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sk-SK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Primary </a:t>
            </a:r>
            <a:r>
              <a:rPr lang="sk-SK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prevention</a:t>
            </a:r>
            <a:r>
              <a:rPr lang="sk-SK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of cardiovascular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comorbidities and complications of childhood obesity</a:t>
            </a:r>
            <a:endParaRPr lang="sk-SK" sz="24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2627784" y="2564904"/>
            <a:ext cx="2016125" cy="18002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lvl="0" algn="ctr"/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FMD</a:t>
            </a:r>
            <a:r>
              <a:rPr lang="sk-SK" sz="3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3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Obrázek 5" descr="dubaj- FMD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7449590" cy="3400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bdĺžnik 1"/>
          <p:cNvSpPr/>
          <p:nvPr/>
        </p:nvSpPr>
        <p:spPr>
          <a:xfrm>
            <a:off x="827584" y="4725144"/>
            <a:ext cx="78488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Endothelial function is thought to be an important factor in pathogenesis of atherosclerosis, hypertension and heart failure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 1990s, high-frequency </a:t>
            </a:r>
            <a:r>
              <a:rPr lang="en-US" sz="19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ultrasonographic</a:t>
            </a:r>
            <a:r>
              <a:rPr lang="en-US" sz="1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imaging of the brachial artery to assess endothelium-dependent flow-mediated vasodilation was developed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FMD- obrazo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052736"/>
            <a:ext cx="3631101" cy="5581308"/>
          </a:xfrm>
          <a:prstGeom prst="rect">
            <a:avLst/>
          </a:prstGeom>
        </p:spPr>
      </p:pic>
      <p:pic>
        <p:nvPicPr>
          <p:cNvPr id="5" name="Obrázek 4" descr="FMD- normal nalez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68726" y="1628797"/>
            <a:ext cx="4418495" cy="3024336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lvl="0" algn="ctr"/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FMD</a:t>
            </a:r>
            <a:r>
              <a:rPr lang="sk-SK" sz="3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3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4716016" y="4869160"/>
            <a:ext cx="3681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FMD typically expressed as the change in post- stimulus as a percentage of the baseline diameter</a:t>
            </a:r>
            <a:endParaRPr lang="sk-SK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5019968" y="1124744"/>
            <a:ext cx="749948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sk-SK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aseline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diameter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7274889" y="1144245"/>
            <a:ext cx="79889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after cuff deflation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6083286" y="1201688"/>
            <a:ext cx="989373" cy="24622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cuff deflation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Rovná spojovacia šípka 9"/>
          <p:cNvCxnSpPr>
            <a:stCxn id="3" idx="2"/>
          </p:cNvCxnSpPr>
          <p:nvPr/>
        </p:nvCxnSpPr>
        <p:spPr>
          <a:xfrm>
            <a:off x="5394942" y="1524854"/>
            <a:ext cx="0" cy="32683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ovacia šípka 11"/>
          <p:cNvCxnSpPr>
            <a:stCxn id="8" idx="2"/>
          </p:cNvCxnSpPr>
          <p:nvPr/>
        </p:nvCxnSpPr>
        <p:spPr>
          <a:xfrm flipH="1">
            <a:off x="5664870" y="1447909"/>
            <a:ext cx="913103" cy="33176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ovacia šípka 13"/>
          <p:cNvCxnSpPr>
            <a:stCxn id="8" idx="2"/>
          </p:cNvCxnSpPr>
          <p:nvPr/>
        </p:nvCxnSpPr>
        <p:spPr>
          <a:xfrm>
            <a:off x="6577973" y="1447909"/>
            <a:ext cx="494686" cy="33176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ovná spojovacia šípka 15"/>
          <p:cNvCxnSpPr>
            <a:stCxn id="7" idx="2"/>
          </p:cNvCxnSpPr>
          <p:nvPr/>
        </p:nvCxnSpPr>
        <p:spPr>
          <a:xfrm flipH="1">
            <a:off x="7274889" y="1544355"/>
            <a:ext cx="399448" cy="9425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ovná spojovacia šípka 17"/>
          <p:cNvCxnSpPr>
            <a:stCxn id="7" idx="2"/>
          </p:cNvCxnSpPr>
          <p:nvPr/>
        </p:nvCxnSpPr>
        <p:spPr>
          <a:xfrm>
            <a:off x="7674337" y="1544355"/>
            <a:ext cx="248624" cy="14686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23928" y="6314256"/>
            <a:ext cx="50405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Corretti</a:t>
            </a:r>
            <a:r>
              <a:rPr kumimoji="0" lang="sk-SK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, MC. Journal of the American </a:t>
            </a:r>
            <a:r>
              <a:rPr kumimoji="0" lang="sk-SK" sz="1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Collage</a:t>
            </a:r>
            <a:r>
              <a:rPr kumimoji="0" lang="sk-SK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sk-SK" sz="1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Cardiology</a:t>
            </a:r>
            <a:r>
              <a:rPr kumimoji="0" lang="sk-SK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, 2002</a:t>
            </a: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cIMT - guideline- obrazo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174" y="1114723"/>
            <a:ext cx="7888125" cy="2111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ek 4" descr="cIMT normy-obraz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2924944"/>
            <a:ext cx="6917333" cy="2395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Obdélník 5"/>
          <p:cNvSpPr/>
          <p:nvPr/>
        </p:nvSpPr>
        <p:spPr>
          <a:xfrm>
            <a:off x="6228184" y="6381328"/>
            <a:ext cx="273664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Doyon, A., et al. Hypertension., 2013</a:t>
            </a:r>
            <a:endParaRPr lang="sk-SK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55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dĺžnik 7"/>
          <p:cNvSpPr/>
          <p:nvPr/>
        </p:nvSpPr>
        <p:spPr>
          <a:xfrm>
            <a:off x="362888" y="5595064"/>
            <a:ext cx="58652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Reliable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screening methods for vascular alterations and the assessment of cardiovascular risk in adult and pediatric cohorts</a:t>
            </a:r>
            <a:endParaRPr lang="sk-SK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746919"/>
            <a:ext cx="930977" cy="70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lvl="0" algn="ctr"/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cIMT</a:t>
            </a:r>
            <a:r>
              <a:rPr lang="sk-SK" sz="3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sz="3000" b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5" name="Picture 6" descr="https://d1vzuwdl7rxiz0.cloudfront.net/content/ehj/31/14/1682/F2.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8064896" cy="5248483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6228184" y="6453336"/>
            <a:ext cx="26933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Doyon,A</a:t>
            </a:r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., et al. Hypertension, 2013</a:t>
            </a:r>
            <a:endParaRPr lang="sk-SK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5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Reference of PWV in children- obrazo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94" y="1052736"/>
            <a:ext cx="7869360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ek 4" descr="normy PWV- fig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564904"/>
            <a:ext cx="5184576" cy="3020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délník 6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lvl="0" algn="ctr"/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PWV </a:t>
            </a:r>
            <a:r>
              <a:rPr lang="sk-SK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Aortic </a:t>
            </a:r>
            <a:r>
              <a:rPr lang="sk-SK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</a:t>
            </a:r>
            <a:r>
              <a:rPr lang="en-US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ulse</a:t>
            </a: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sk-SK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</a:t>
            </a:r>
            <a:r>
              <a:rPr lang="en-US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ave</a:t>
            </a: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sk-SK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</a:t>
            </a:r>
            <a:r>
              <a:rPr lang="en-US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elocity</a:t>
            </a:r>
            <a:r>
              <a:rPr lang="sk-SK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)</a:t>
            </a:r>
            <a:r>
              <a:rPr lang="sk-SK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877272"/>
            <a:ext cx="9334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dĺžnik 1"/>
          <p:cNvSpPr/>
          <p:nvPr/>
        </p:nvSpPr>
        <p:spPr>
          <a:xfrm>
            <a:off x="395536" y="3501008"/>
            <a:ext cx="2929454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PWV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is a sensitive marker of arterial stiffness and, consequently, of cardiovascular outcome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Reference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database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467544" y="6309320"/>
            <a:ext cx="28793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Reusz</a:t>
            </a:r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GS., et al. </a:t>
            </a:r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Hypertension</a:t>
            </a:r>
            <a:r>
              <a:rPr lang="sk-SK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2010</a:t>
            </a:r>
            <a:endParaRPr lang="sk-SK" sz="1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FF0066"/>
          </a:solidFill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ECHO </a:t>
            </a:r>
            <a:r>
              <a:rPr lang="en-US" alt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„Obesity </a:t>
            </a:r>
            <a:r>
              <a:rPr lang="en-US" altLang="sk-SK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cardiomyophathy</a:t>
            </a:r>
            <a:r>
              <a:rPr lang="en-US" alt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“</a:t>
            </a:r>
          </a:p>
        </p:txBody>
      </p:sp>
      <p:pic>
        <p:nvPicPr>
          <p:cNvPr id="1028" name="Picture 4" descr="http://circimaging.ahajournals.org/content/6/1/142/F7.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96752"/>
            <a:ext cx="6120680" cy="4810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" name="Obdélník 31"/>
          <p:cNvSpPr/>
          <p:nvPr/>
        </p:nvSpPr>
        <p:spPr>
          <a:xfrm>
            <a:off x="539552" y="6093296"/>
            <a:ext cx="828092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ts val="600"/>
              </a:spcAft>
            </a:pPr>
            <a:r>
              <a:rPr lang="en-US" sz="1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Arial" pitchFamily="34" charset="0"/>
              </a:rPr>
              <a:t>Schusterova, I.  Cardiomyopathy associated with obesity: Obesity Cardiomyopathy,  In Abdominal Obesity, Risk factors, Weight Reduction and Long- Term Health Effects, 2015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Gerard, P., et al. Cardiac remodeling in Obesity, Circulation, 2013</a:t>
            </a:r>
            <a:r>
              <a:rPr lang="en-US" sz="1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endParaRPr lang="en-US" sz="1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4" name="Obdélník 33"/>
          <p:cNvSpPr/>
          <p:nvPr/>
        </p:nvSpPr>
        <p:spPr>
          <a:xfrm>
            <a:off x="395536" y="4869160"/>
            <a:ext cx="3610347" cy="892552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sk-SK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„Obesity </a:t>
            </a:r>
            <a:endParaRPr lang="sk-SK" altLang="sk-SK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algn="ctr"/>
            <a:r>
              <a:rPr lang="en-US" altLang="sk-SK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cardiomyophathy</a:t>
            </a:r>
            <a:r>
              <a:rPr lang="en-US" altLang="sk-SK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“</a:t>
            </a:r>
            <a:endParaRPr lang="sk-SK" sz="2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50000">
              <a:schemeClr val="tx1"/>
            </a:gs>
            <a:gs pos="5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251520" y="5661248"/>
            <a:ext cx="8568952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Diagnosis and management of endocrine comorbidities and complications of childhood obesity</a:t>
            </a:r>
            <a:endParaRPr 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Role of </a:t>
            </a:r>
            <a:r>
              <a:rPr lang="sk-SK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Endocrinologist </a:t>
            </a:r>
          </a:p>
        </p:txBody>
      </p:sp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971600" y="1196752"/>
          <a:ext cx="7344816" cy="4164151"/>
        </p:xfrm>
        <a:graphic>
          <a:graphicData uri="http://schemas.openxmlformats.org/drawingml/2006/table">
            <a:tbl>
              <a:tblPr/>
              <a:tblGrid>
                <a:gridCol w="7344816"/>
              </a:tblGrid>
              <a:tr h="2570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noProof="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A, </a:t>
                      </a: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Glucose metabolism</a:t>
                      </a:r>
                      <a:endParaRPr lang="en-US" sz="1500" b="1" noProof="0" dirty="0">
                        <a:solidFill>
                          <a:schemeClr val="bg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380566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Insulin resistance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Prediabetes (impaired fasting glucose/ impaired glucose tolerance)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Type 2 diabetes mellitus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Metabolic syndrome</a:t>
                      </a:r>
                      <a:endParaRPr lang="en-US" sz="1500" b="1" noProof="0" dirty="0">
                        <a:solidFill>
                          <a:schemeClr val="bg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570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B, Growth- and puberty- related issue</a:t>
                      </a:r>
                      <a:endParaRPr lang="en-US" sz="1500" b="1" noProof="0" dirty="0">
                        <a:solidFill>
                          <a:schemeClr val="bg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9423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  </a:t>
                      </a: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Girls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Hyperandrogenism/ polycystic ovarian syndrome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Earlier menarche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500" b="1" baseline="0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  </a:t>
                      </a: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Boys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Later pubertal onset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Pseudo- micropenis (hidden penis)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Calibri"/>
                        <a:buChar char="-"/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Reduced circulating androgens</a:t>
                      </a:r>
                      <a:endParaRPr lang="en-US" sz="1500" b="1" noProof="0" dirty="0">
                        <a:solidFill>
                          <a:schemeClr val="bg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2570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b="1" noProof="0" dirty="0" smtClean="0">
                          <a:solidFill>
                            <a:schemeClr val="bg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C, Thyroid function aberrations</a:t>
                      </a:r>
                      <a:endParaRPr lang="en-US" sz="1500" b="1" noProof="0" dirty="0">
                        <a:solidFill>
                          <a:schemeClr val="bg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251520" y="332656"/>
            <a:ext cx="8640960" cy="553998"/>
          </a:xfrm>
          <a:prstGeom prst="rect">
            <a:avLst/>
          </a:prstGeom>
          <a:solidFill>
            <a:srgbClr val="9966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Role of Psychologist </a:t>
            </a:r>
          </a:p>
        </p:txBody>
      </p:sp>
      <p:sp>
        <p:nvSpPr>
          <p:cNvPr id="8" name="Obdélník 7"/>
          <p:cNvSpPr/>
          <p:nvPr/>
        </p:nvSpPr>
        <p:spPr>
          <a:xfrm>
            <a:off x="395536" y="1340768"/>
            <a:ext cx="7704856" cy="303159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sk-SK" sz="25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Diagnosis </a:t>
            </a:r>
            <a:r>
              <a:rPr lang="sk-SK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of </a:t>
            </a:r>
            <a:r>
              <a:rPr lang="en-US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psychosocial complications</a:t>
            </a:r>
            <a:endParaRPr lang="sk-SK" sz="2400" i="1" dirty="0" smtClean="0">
              <a:solidFill>
                <a:srgbClr val="FF0000"/>
              </a:solidFill>
              <a:latin typeface="Arial Black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Body 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dissatisfaction</a:t>
            </a:r>
            <a:endParaRPr lang="sk-SK" sz="22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S</a:t>
            </a:r>
            <a:r>
              <a:rPr lang="en-US" sz="22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ymptoms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of depression </a:t>
            </a:r>
            <a:endParaRPr lang="sk-SK" sz="22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L</a:t>
            </a:r>
            <a:r>
              <a:rPr lang="en-US" sz="22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oss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of-</a:t>
            </a: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control in eating </a:t>
            </a:r>
            <a:endParaRPr lang="sk-SK" sz="22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U</a:t>
            </a:r>
            <a:r>
              <a:rPr lang="en-US" sz="22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nhealthy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and extreme weight control behaviors, </a:t>
            </a:r>
            <a:endParaRPr lang="sk-SK" sz="22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I</a:t>
            </a:r>
            <a:r>
              <a:rPr lang="en-US" sz="22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mpaired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social relationships decreased health-</a:t>
            </a:r>
            <a:endParaRPr lang="sk-SK" sz="22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related quality of life</a:t>
            </a:r>
            <a:endParaRPr lang="sk-SK" sz="22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endParaRPr 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827584" y="4077072"/>
            <a:ext cx="7920880" cy="215187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en-US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Management </a:t>
            </a:r>
            <a:r>
              <a:rPr lang="sk-SK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of </a:t>
            </a:r>
            <a:r>
              <a:rPr lang="en-US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psychosocial</a:t>
            </a:r>
            <a:r>
              <a:rPr lang="sk-SK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 </a:t>
            </a:r>
            <a:r>
              <a:rPr lang="en-US" sz="2500" i="1" dirty="0" smtClean="0">
                <a:solidFill>
                  <a:srgbClr val="FF0000"/>
                </a:solidFill>
                <a:latin typeface="Arial Black" pitchFamily="34" charset="0"/>
                <a:cs typeface="Arial" pitchFamily="34" charset="0"/>
              </a:rPr>
              <a:t>complications</a:t>
            </a:r>
            <a:endParaRPr lang="sk-SK" sz="2500" dirty="0" smtClean="0">
              <a:latin typeface="Arial Black" pitchFamily="34" charset="0"/>
              <a:cs typeface="Arial" pitchFamily="34" charset="0"/>
            </a:endParaRPr>
          </a:p>
          <a:p>
            <a:pPr>
              <a:spcAft>
                <a:spcPts val="1000"/>
              </a:spcAft>
            </a:pPr>
            <a:r>
              <a:rPr lang="sk-SK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Important tools : </a:t>
            </a:r>
          </a:p>
          <a:p>
            <a:pPr lvl="1">
              <a:buFont typeface="Arial" pitchFamily="34" charset="0"/>
              <a:buChar char="•"/>
            </a:pP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Motivational interviewing </a:t>
            </a:r>
          </a:p>
          <a:p>
            <a:pPr lvl="1">
              <a:buFont typeface="Arial" pitchFamily="34" charset="0"/>
              <a:buChar char="•"/>
            </a:pP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Patient talking points </a:t>
            </a:r>
          </a:p>
          <a:p>
            <a:pPr lvl="1">
              <a:buFont typeface="Arial" pitchFamily="34" charset="0"/>
              <a:buChar char="•"/>
            </a:pPr>
            <a:r>
              <a:rPr lang="en-US" sz="22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Brief screening measures</a:t>
            </a:r>
            <a:endParaRPr lang="en-US" sz="22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251520" y="404664"/>
            <a:ext cx="8640960" cy="553998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Johanes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sk-SK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(14y.)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3" name="Obrázek 12" descr="Johanes suhrn cel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052736"/>
            <a:ext cx="7135221" cy="352474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3923928" y="4005064"/>
          <a:ext cx="4832961" cy="2110736"/>
        </p:xfrm>
        <a:graphic>
          <a:graphicData uri="http://schemas.openxmlformats.org/drawingml/2006/table">
            <a:tbl>
              <a:tblPr/>
              <a:tblGrid>
                <a:gridCol w="3053729"/>
                <a:gridCol w="1779232"/>
              </a:tblGrid>
              <a:tr h="28803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Biochemical </a:t>
                      </a:r>
                      <a:r>
                        <a:rPr lang="sk-SK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parameters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Glucose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(mmol L</a:t>
                      </a:r>
                      <a:r>
                        <a:rPr lang="en-US" sz="1300" b="1" baseline="300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4.82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Uric acid 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(umol L</a:t>
                      </a:r>
                      <a:r>
                        <a:rPr lang="en-US" sz="1300" b="1" baseline="30000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k-SK" sz="1300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414.2</a:t>
                      </a:r>
                      <a:endParaRPr lang="sk-SK" sz="1300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 err="1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Total</a:t>
                      </a:r>
                      <a:r>
                        <a:rPr lang="sk-SK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 cholesterol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(mmol  L</a:t>
                      </a:r>
                      <a:r>
                        <a:rPr lang="en-US" sz="1300" b="1" baseline="300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3.98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TAG 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(mmol  L</a:t>
                      </a:r>
                      <a:r>
                        <a:rPr lang="en-US" sz="1300" b="1" baseline="30000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k-SK" sz="1300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1.87</a:t>
                      </a:r>
                      <a:endParaRPr lang="sk-SK" sz="1300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HDL cholesterol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(mmol  L</a:t>
                      </a:r>
                      <a:r>
                        <a:rPr lang="en-US" sz="1300" b="1" baseline="300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0.94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LDL cholesterol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(mmol  L</a:t>
                      </a:r>
                      <a:r>
                        <a:rPr lang="en-US" sz="1300" b="1" baseline="30000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-1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2.70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 err="1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Inzulin</a:t>
                      </a:r>
                      <a:r>
                        <a:rPr lang="sk-SK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uIU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 Black" pitchFamily="34" charset="0"/>
                          <a:ea typeface="Times New Roman"/>
                          <a:cs typeface="Arial" pitchFamily="34" charset="0"/>
                        </a:rPr>
                        <a:t>/ml)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chemeClr val="tx1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24.2</a:t>
                      </a:r>
                      <a:endParaRPr lang="sk-SK" sz="1300" dirty="0">
                        <a:solidFill>
                          <a:schemeClr val="tx1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HOMA-index</a:t>
                      </a:r>
                      <a:endParaRPr lang="sk-SK" sz="1300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300" dirty="0" smtClean="0">
                          <a:solidFill>
                            <a:srgbClr val="FF0000"/>
                          </a:solidFill>
                          <a:latin typeface="Arial Black" pitchFamily="34" charset="0"/>
                          <a:ea typeface="Calibri"/>
                          <a:cs typeface="Arial" pitchFamily="34" charset="0"/>
                        </a:rPr>
                        <a:t>5.18</a:t>
                      </a:r>
                      <a:endParaRPr lang="sk-SK" sz="1300" dirty="0">
                        <a:solidFill>
                          <a:srgbClr val="FF0000"/>
                        </a:solidFill>
                        <a:latin typeface="Arial Black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3009" marR="53009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4" name="Obdélník 13"/>
          <p:cNvSpPr/>
          <p:nvPr/>
        </p:nvSpPr>
        <p:spPr>
          <a:xfrm>
            <a:off x="539552" y="5013176"/>
            <a:ext cx="505619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sk-SK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Childhood obesity</a:t>
            </a:r>
          </a:p>
          <a:p>
            <a:pPr>
              <a:buFont typeface="Wingdings" pitchFamily="2" charset="2"/>
              <a:buChar char="q"/>
            </a:pPr>
            <a:r>
              <a:rPr lang="sk-SK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Hyperuricemia</a:t>
            </a:r>
          </a:p>
          <a:p>
            <a:pPr>
              <a:buFont typeface="Wingdings" pitchFamily="2" charset="2"/>
              <a:buChar char="q"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Elevated TAG</a:t>
            </a:r>
          </a:p>
          <a:p>
            <a:pPr>
              <a:buFont typeface="Wingdings" pitchFamily="2" charset="2"/>
              <a:buChar char="q"/>
            </a:pPr>
            <a:r>
              <a:rPr lang="sk-SK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Insulin resistance</a:t>
            </a:r>
          </a:p>
          <a:p>
            <a:pPr>
              <a:buFont typeface="Wingdings" pitchFamily="2" charset="2"/>
              <a:buChar char="q"/>
            </a:pPr>
            <a:r>
              <a:rPr lang="sk-SK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Prehypertension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sk-SK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BP: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130/82 mmHg )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047955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cIMT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789040"/>
            <a:ext cx="4365396" cy="2808312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251520" y="404664"/>
            <a:ext cx="8640960" cy="553998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Johanes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</a:t>
            </a:r>
            <a:r>
              <a:rPr lang="sk-SK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(14y.)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6" name="Obrázek 5" descr="cIMT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1196752"/>
            <a:ext cx="4536504" cy="2903592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423041" y="1988840"/>
            <a:ext cx="3300904" cy="1754326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Cardiovascular risk factors:</a:t>
            </a:r>
          </a:p>
          <a:p>
            <a:pPr lvl="1"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Obesity</a:t>
            </a:r>
          </a:p>
          <a:p>
            <a:pPr lvl="1"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Elevated TAG</a:t>
            </a:r>
          </a:p>
          <a:p>
            <a:pPr lvl="1"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Insulin resistance</a:t>
            </a:r>
          </a:p>
          <a:p>
            <a:pPr lvl="1"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Prehypertension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Wingdings" pitchFamily="2" charset="2"/>
              <a:buChar char="q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Hyperuricemia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539552" y="4509120"/>
            <a:ext cx="3079689" cy="80021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Elevated mean cIMT </a:t>
            </a:r>
          </a:p>
          <a:p>
            <a:pPr algn="ctr"/>
            <a:r>
              <a:rPr lang="en-US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(≥90th percentile)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sp>
        <p:nvSpPr>
          <p:cNvPr id="11" name="Šipka dolů 10"/>
          <p:cNvSpPr/>
          <p:nvPr/>
        </p:nvSpPr>
        <p:spPr>
          <a:xfrm>
            <a:off x="1907704" y="3789040"/>
            <a:ext cx="360040" cy="64807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tx1"/>
            </a:gs>
            <a:gs pos="50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32657"/>
            <a:ext cx="8713092" cy="648072"/>
          </a:xfrm>
          <a:solidFill>
            <a:srgbClr val="FF0000"/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000" b="1" dirty="0" smtClean="0">
                <a:solidFill>
                  <a:schemeClr val="bg1"/>
                </a:solidFill>
                <a:latin typeface="Arial Black" pitchFamily="34" charset="0"/>
              </a:rPr>
              <a:t>SUCCESSFUL TREATMENT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700808"/>
            <a:ext cx="7920880" cy="4176464"/>
          </a:xfr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Clr>
                <a:srgbClr val="FF0000"/>
              </a:buClr>
              <a:buNone/>
            </a:pPr>
            <a:endParaRPr lang="sk-SK" sz="2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FF0000"/>
              </a:buClr>
            </a:pP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Cooperation between the entire family and siblings is crucial!!!</a:t>
            </a: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FF0000"/>
              </a:buClr>
            </a:pP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Changes in children’s lifestyle</a:t>
            </a:r>
          </a:p>
          <a:p>
            <a:pPr>
              <a:lnSpc>
                <a:spcPct val="90000"/>
              </a:lnSpc>
              <a:spcAft>
                <a:spcPts val="500"/>
              </a:spcAft>
              <a:buClr>
                <a:srgbClr val="FF0000"/>
              </a:buClr>
            </a:pPr>
            <a:r>
              <a:rPr lang="en-US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Encouraging child’s awareness of:</a:t>
            </a:r>
            <a:endParaRPr lang="en-US" sz="28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Aft>
                <a:spcPts val="300"/>
              </a:spcAft>
              <a:buClr>
                <a:srgbClr val="FFFF00"/>
              </a:buClr>
              <a:buFont typeface="Wingdings" pitchFamily="2" charset="2"/>
              <a:buNone/>
            </a:pPr>
            <a:r>
              <a:rPr lang="en-US" sz="28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sk-SK" sz="28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Negative impacts of obesity</a:t>
            </a:r>
          </a:p>
          <a:p>
            <a:pPr>
              <a:lnSpc>
                <a:spcPct val="90000"/>
              </a:lnSpc>
              <a:spcAft>
                <a:spcPts val="300"/>
              </a:spcAft>
              <a:buClr>
                <a:srgbClr val="FFFF00"/>
              </a:buClr>
              <a:buFont typeface="Wingdings" pitchFamily="2" charset="2"/>
              <a:buNone/>
            </a:pPr>
            <a:r>
              <a:rPr lang="en-US" sz="28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sk-SK" sz="28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Making them aware of </a:t>
            </a:r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difficulties it causes </a:t>
            </a:r>
          </a:p>
          <a:p>
            <a:pPr>
              <a:lnSpc>
                <a:spcPct val="90000"/>
              </a:lnSpc>
              <a:buClr>
                <a:srgbClr val="FFFF00"/>
              </a:buClr>
              <a:buFont typeface="Wingdings" pitchFamily="2" charset="2"/>
              <a:buNone/>
            </a:pPr>
            <a:r>
              <a:rPr lang="en-US" sz="28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 </a:t>
            </a:r>
            <a:r>
              <a:rPr lang="sk-SK" sz="2800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800" b="1" dirty="0" smtClean="0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Explaining mistakes </a:t>
            </a:r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made in the choice of food, distribution of meals during a day, and in the choice of out-of-school and leisure activities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chemeClr val="accent6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s://images8.alphacoders.com/413/4132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00808"/>
            <a:ext cx="7344816" cy="4590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Obdélník 7"/>
          <p:cNvSpPr/>
          <p:nvPr/>
        </p:nvSpPr>
        <p:spPr>
          <a:xfrm>
            <a:off x="395536" y="548680"/>
            <a:ext cx="813504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sk-SK" sz="4000" dirty="0" smtClean="0">
                <a:solidFill>
                  <a:srgbClr val="FFFF00"/>
                </a:solidFill>
                <a:latin typeface="Arial Black" pitchFamily="34" charset="0"/>
              </a:rPr>
              <a:t>T</a:t>
            </a:r>
            <a:r>
              <a:rPr lang="en-US" sz="4000" dirty="0" smtClean="0">
                <a:solidFill>
                  <a:srgbClr val="FFFF00"/>
                </a:solidFill>
                <a:latin typeface="Arial Black" pitchFamily="34" charset="0"/>
              </a:rPr>
              <a:t>hank you for your attention</a:t>
            </a:r>
            <a:endParaRPr lang="sk-SK" sz="4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2050" name="Picture 2" descr="http://daystofitness.com/wp-content/uploads/2015/04/21-day-fix-eating-motivation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8"/>
            <a:ext cx="3017168" cy="35800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2747</TotalTime>
  <Words>1415</Words>
  <Application>Microsoft Office PowerPoint</Application>
  <PresentationFormat>Předvádění na obrazovce (4:3)</PresentationFormat>
  <Paragraphs>260</Paragraphs>
  <Slides>32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32</vt:i4>
      </vt:variant>
    </vt:vector>
  </HeadingPairs>
  <TitlesOfParts>
    <vt:vector size="34" baseType="lpstr">
      <vt:lpstr>Motiv sady Office</vt:lpstr>
      <vt:lpstr>1_Motiv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Forms of obesity treatment in  children in Slovakia </vt:lpstr>
      <vt:lpstr>Snímek 11</vt:lpstr>
      <vt:lpstr>Snímek 12</vt:lpstr>
      <vt:lpstr>Snímek 13</vt:lpstr>
      <vt:lpstr>Snímek 14</vt:lpstr>
      <vt:lpstr>Snímek 15</vt:lpstr>
      <vt:lpstr>"GOOD" (adequate) FOOD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SUCCESSFUL TREATMENT</vt:lpstr>
      <vt:lpstr>Snímek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Alžbetka</dc:creator>
  <cp:lastModifiedBy>Pc</cp:lastModifiedBy>
  <cp:revision>231</cp:revision>
  <dcterms:created xsi:type="dcterms:W3CDTF">2016-04-15T08:03:12Z</dcterms:created>
  <dcterms:modified xsi:type="dcterms:W3CDTF">2016-04-24T06:06:24Z</dcterms:modified>
</cp:coreProperties>
</file>