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362" r:id="rId4"/>
    <p:sldId id="260" r:id="rId5"/>
    <p:sldId id="342" r:id="rId6"/>
    <p:sldId id="263" r:id="rId7"/>
    <p:sldId id="344" r:id="rId8"/>
    <p:sldId id="323" r:id="rId9"/>
    <p:sldId id="345" r:id="rId10"/>
    <p:sldId id="347" r:id="rId11"/>
    <p:sldId id="346" r:id="rId12"/>
    <p:sldId id="348" r:id="rId13"/>
    <p:sldId id="334" r:id="rId14"/>
    <p:sldId id="322" r:id="rId15"/>
    <p:sldId id="336" r:id="rId16"/>
    <p:sldId id="259" r:id="rId17"/>
    <p:sldId id="258" r:id="rId18"/>
    <p:sldId id="335" r:id="rId19"/>
    <p:sldId id="337" r:id="rId20"/>
    <p:sldId id="338" r:id="rId21"/>
    <p:sldId id="278" r:id="rId22"/>
    <p:sldId id="349" r:id="rId23"/>
    <p:sldId id="350" r:id="rId24"/>
    <p:sldId id="351" r:id="rId25"/>
    <p:sldId id="352" r:id="rId26"/>
    <p:sldId id="353" r:id="rId27"/>
    <p:sldId id="354" r:id="rId28"/>
    <p:sldId id="358" r:id="rId29"/>
    <p:sldId id="359" r:id="rId30"/>
    <p:sldId id="355" r:id="rId31"/>
    <p:sldId id="360" r:id="rId32"/>
    <p:sldId id="356" r:id="rId33"/>
    <p:sldId id="357" r:id="rId34"/>
    <p:sldId id="361" r:id="rId35"/>
    <p:sldId id="363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15C8"/>
    <a:srgbClr val="ED55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4" d="100"/>
          <a:sy n="54" d="100"/>
        </p:scale>
        <p:origin x="-1070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7E3B-EF8E-4DC9-82D1-36E0026D4880}" type="datetimeFigureOut">
              <a:rPr lang="en-US" smtClean="0"/>
              <a:t>12/9/2015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DCF65-8A89-410F-B49E-7BD828B8E18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7E3B-EF8E-4DC9-82D1-36E0026D4880}" type="datetimeFigureOut">
              <a:rPr lang="en-US" smtClean="0"/>
              <a:t>12/9/2015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DCF65-8A89-410F-B49E-7BD828B8E18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7E3B-EF8E-4DC9-82D1-36E0026D4880}" type="datetimeFigureOut">
              <a:rPr lang="en-US" smtClean="0"/>
              <a:t>12/9/2015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DCF65-8A89-410F-B49E-7BD828B8E18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7E3B-EF8E-4DC9-82D1-36E0026D4880}" type="datetimeFigureOut">
              <a:rPr lang="en-US" smtClean="0"/>
              <a:t>12/9/2015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DCF65-8A89-410F-B49E-7BD828B8E18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7E3B-EF8E-4DC9-82D1-36E0026D4880}" type="datetimeFigureOut">
              <a:rPr lang="en-US" smtClean="0"/>
              <a:t>12/9/2015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DCF65-8A89-410F-B49E-7BD828B8E18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7E3B-EF8E-4DC9-82D1-36E0026D4880}" type="datetimeFigureOut">
              <a:rPr lang="en-US" smtClean="0"/>
              <a:t>12/9/2015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DCF65-8A89-410F-B49E-7BD828B8E18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7E3B-EF8E-4DC9-82D1-36E0026D4880}" type="datetimeFigureOut">
              <a:rPr lang="en-US" smtClean="0"/>
              <a:t>12/9/2015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DCF65-8A89-410F-B49E-7BD828B8E18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7E3B-EF8E-4DC9-82D1-36E0026D4880}" type="datetimeFigureOut">
              <a:rPr lang="en-US" smtClean="0"/>
              <a:t>12/9/2015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DCF65-8A89-410F-B49E-7BD828B8E18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7E3B-EF8E-4DC9-82D1-36E0026D4880}" type="datetimeFigureOut">
              <a:rPr lang="en-US" smtClean="0"/>
              <a:t>12/9/2015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DCF65-8A89-410F-B49E-7BD828B8E18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7E3B-EF8E-4DC9-82D1-36E0026D4880}" type="datetimeFigureOut">
              <a:rPr lang="en-US" smtClean="0"/>
              <a:t>12/9/2015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DCF65-8A89-410F-B49E-7BD828B8E18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87E3B-EF8E-4DC9-82D1-36E0026D4880}" type="datetimeFigureOut">
              <a:rPr lang="en-US" smtClean="0"/>
              <a:t>12/9/2015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DCF65-8A89-410F-B49E-7BD828B8E18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E387E3B-EF8E-4DC9-82D1-36E0026D4880}" type="datetimeFigureOut">
              <a:rPr lang="en-US" smtClean="0"/>
              <a:t>12/9/2015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8E3DCF65-8A89-410F-B49E-7BD828B8E182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grainger.com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grainger.com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15.jpeg"/><Relationship Id="rId7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14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000" dirty="0" smtClean="0"/>
              <a:t>Personal Protective Equipment;  </a:t>
            </a:r>
            <a:r>
              <a:rPr lang="en-US" sz="4000" dirty="0" smtClean="0"/>
              <a:t>Dressing in the Dark.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8305800" cy="1752600"/>
          </a:xfrm>
        </p:spPr>
        <p:txBody>
          <a:bodyPr/>
          <a:lstStyle/>
          <a:p>
            <a:r>
              <a:rPr lang="en-US" dirty="0" smtClean="0"/>
              <a:t>Todd Bell, M.D.</a:t>
            </a:r>
          </a:p>
          <a:p>
            <a:r>
              <a:rPr lang="en-US" dirty="0" smtClean="0"/>
              <a:t>Center for Tropical Medicine and Infectious Diseases</a:t>
            </a:r>
          </a:p>
          <a:p>
            <a:r>
              <a:rPr lang="en-US" dirty="0" smtClean="0"/>
              <a:t>Texas Tech University Health Science Center, Amarillo</a:t>
            </a:r>
            <a:endParaRPr lang="en-US" dirty="0"/>
          </a:p>
        </p:txBody>
      </p:sp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500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financial disclosures</a:t>
            </a:r>
            <a:endParaRPr lang="en-US" dirty="0"/>
          </a:p>
        </p:txBody>
      </p:sp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014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Briefly </a:t>
            </a:r>
            <a:r>
              <a:rPr lang="en-US" dirty="0" smtClean="0"/>
              <a:t>review EVD PPE recommendations</a:t>
            </a:r>
          </a:p>
          <a:p>
            <a:r>
              <a:rPr lang="en-US" dirty="0" smtClean="0"/>
              <a:t>Review evaluation </a:t>
            </a:r>
            <a:r>
              <a:rPr lang="en-US" dirty="0" smtClean="0"/>
              <a:t>concepts as they apply to PPE</a:t>
            </a:r>
          </a:p>
          <a:p>
            <a:r>
              <a:rPr lang="en-US" dirty="0" smtClean="0"/>
              <a:t>Review some studies related to EVD PPE </a:t>
            </a:r>
          </a:p>
          <a:p>
            <a:r>
              <a:rPr lang="en-US" dirty="0" smtClean="0"/>
              <a:t>Present opinion regarding local PPE evaluations</a:t>
            </a:r>
          </a:p>
          <a:p>
            <a:endParaRPr lang="en-US" dirty="0"/>
          </a:p>
        </p:txBody>
      </p:sp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041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Ebola </a:t>
            </a:r>
            <a:r>
              <a:rPr lang="en-US" dirty="0" smtClean="0"/>
              <a:t>Virus Disease (EVD) </a:t>
            </a:r>
            <a:r>
              <a:rPr lang="en-US" dirty="0" smtClean="0"/>
              <a:t>2014-15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27,000+ Cases</a:t>
            </a:r>
          </a:p>
          <a:p>
            <a:r>
              <a:rPr lang="en-US" dirty="0" smtClean="0"/>
              <a:t>11,400+ Deaths</a:t>
            </a:r>
          </a:p>
          <a:p>
            <a:r>
              <a:rPr lang="en-US" dirty="0" smtClean="0"/>
              <a:t>Healthcare workers 860+ infections</a:t>
            </a:r>
          </a:p>
          <a:p>
            <a:r>
              <a:rPr lang="en-US" dirty="0"/>
              <a:t>Healthcare workers </a:t>
            </a:r>
            <a:r>
              <a:rPr lang="en-US" dirty="0" smtClean="0"/>
              <a:t>500+ deaths</a:t>
            </a:r>
            <a:endParaRPr lang="en-US" dirty="0"/>
          </a:p>
        </p:txBody>
      </p:sp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572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Ebola Mode(s?) of Transmission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Direct contact with virus laden bodily fluids</a:t>
            </a:r>
          </a:p>
          <a:p>
            <a:r>
              <a:rPr lang="en-US" dirty="0" smtClean="0"/>
              <a:t>Respiratory / </a:t>
            </a:r>
            <a:r>
              <a:rPr lang="en-US" dirty="0" err="1" smtClean="0"/>
              <a:t>Aerosalization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555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Current PPE guidelines - CDC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N-95 or Powered Air-purifying Respirator (PAPR)</a:t>
            </a:r>
          </a:p>
          <a:p>
            <a:r>
              <a:rPr lang="en-US" dirty="0"/>
              <a:t>Goggles or face shield</a:t>
            </a:r>
          </a:p>
          <a:p>
            <a:r>
              <a:rPr lang="en-US" dirty="0"/>
              <a:t>Head </a:t>
            </a:r>
            <a:r>
              <a:rPr lang="en-US" dirty="0" smtClean="0"/>
              <a:t>cover</a:t>
            </a:r>
          </a:p>
          <a:p>
            <a:r>
              <a:rPr lang="en-US" dirty="0" smtClean="0"/>
              <a:t>Double gloves</a:t>
            </a:r>
          </a:p>
          <a:p>
            <a:pPr lvl="1"/>
            <a:r>
              <a:rPr lang="en-US" dirty="0" smtClean="0"/>
              <a:t>Outer pair beyond wrist</a:t>
            </a:r>
          </a:p>
          <a:p>
            <a:r>
              <a:rPr lang="en-US" dirty="0"/>
              <a:t>Waterproof gown or </a:t>
            </a:r>
            <a:r>
              <a:rPr lang="en-US" dirty="0" smtClean="0"/>
              <a:t>coverall</a:t>
            </a:r>
          </a:p>
          <a:p>
            <a:r>
              <a:rPr lang="en-US" dirty="0" smtClean="0"/>
              <a:t>Disposable apron</a:t>
            </a:r>
          </a:p>
          <a:p>
            <a:r>
              <a:rPr lang="en-US" dirty="0"/>
              <a:t>Waterproof foot covering</a:t>
            </a:r>
          </a:p>
          <a:p>
            <a:r>
              <a:rPr lang="en-US" dirty="0" smtClean="0"/>
              <a:t>Structured donning/doffing procedure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1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Current PPE guidelines - WHO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Surgical mask</a:t>
            </a:r>
          </a:p>
          <a:p>
            <a:r>
              <a:rPr lang="en-US" dirty="0" smtClean="0"/>
              <a:t>Goggles or face shield</a:t>
            </a:r>
          </a:p>
          <a:p>
            <a:r>
              <a:rPr lang="en-US" dirty="0" smtClean="0"/>
              <a:t>Head cover – Optional</a:t>
            </a:r>
          </a:p>
          <a:p>
            <a:r>
              <a:rPr lang="en-US" dirty="0"/>
              <a:t>Double gloves</a:t>
            </a:r>
          </a:p>
          <a:p>
            <a:pPr lvl="1"/>
            <a:r>
              <a:rPr lang="en-US" dirty="0"/>
              <a:t>Outer pair beyond </a:t>
            </a:r>
            <a:r>
              <a:rPr lang="en-US" dirty="0" smtClean="0"/>
              <a:t>wrist</a:t>
            </a:r>
          </a:p>
          <a:p>
            <a:r>
              <a:rPr lang="en-US" dirty="0" smtClean="0"/>
              <a:t>Waterproof gown or coverall</a:t>
            </a:r>
          </a:p>
          <a:p>
            <a:r>
              <a:rPr lang="en-US" dirty="0" smtClean="0"/>
              <a:t>Disposable apron </a:t>
            </a:r>
          </a:p>
          <a:p>
            <a:r>
              <a:rPr lang="en-US" dirty="0" smtClean="0"/>
              <a:t>Waterproof foot covering</a:t>
            </a:r>
          </a:p>
          <a:p>
            <a:r>
              <a:rPr lang="en-US" dirty="0" smtClean="0"/>
              <a:t>Structured donning/doffing procedure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273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524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“Select Your PPE Combination”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sz="2000" dirty="0" smtClean="0"/>
              <a:t>www.CDC.gov</a:t>
            </a:r>
            <a:endParaRPr lang="en-US" sz="2000" dirty="0"/>
          </a:p>
        </p:txBody>
      </p:sp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644" y="4587875"/>
            <a:ext cx="2247900" cy="1876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744" y="3886200"/>
            <a:ext cx="2247900" cy="1876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009774"/>
            <a:ext cx="2247900" cy="1876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86" y="2947987"/>
            <a:ext cx="2247900" cy="1876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367213"/>
            <a:ext cx="2247900" cy="1876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319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PPE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www.grainger.com</a:t>
            </a:r>
            <a:endParaRPr lang="en-US" dirty="0" smtClean="0"/>
          </a:p>
          <a:p>
            <a:r>
              <a:rPr lang="en-US" dirty="0" smtClean="0"/>
              <a:t>1908 Coverall options</a:t>
            </a:r>
          </a:p>
          <a:p>
            <a:r>
              <a:rPr lang="en-US" dirty="0" smtClean="0"/>
              <a:t>34 Gown options</a:t>
            </a:r>
          </a:p>
          <a:p>
            <a:r>
              <a:rPr lang="en-US" dirty="0" smtClean="0"/>
              <a:t>957 Glove options</a:t>
            </a:r>
          </a:p>
          <a:p>
            <a:r>
              <a:rPr lang="en-US" dirty="0" smtClean="0"/>
              <a:t>204 Foot coverings</a:t>
            </a:r>
          </a:p>
          <a:p>
            <a:r>
              <a:rPr lang="en-US" dirty="0" smtClean="0"/>
              <a:t>37 Eye protectors</a:t>
            </a:r>
          </a:p>
          <a:p>
            <a:endParaRPr lang="en-US" dirty="0"/>
          </a:p>
          <a:p>
            <a:r>
              <a:rPr lang="en-US" dirty="0" smtClean="0"/>
              <a:t>468,598,740,192 Possible combinations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982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PPE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www.grainger.com</a:t>
            </a:r>
            <a:endParaRPr lang="en-US" dirty="0" smtClean="0"/>
          </a:p>
          <a:p>
            <a:r>
              <a:rPr lang="en-US" dirty="0" smtClean="0"/>
              <a:t>1908 Coverall options</a:t>
            </a:r>
          </a:p>
          <a:p>
            <a:r>
              <a:rPr lang="en-US" dirty="0" smtClean="0"/>
              <a:t>34 Gown options</a:t>
            </a:r>
          </a:p>
          <a:p>
            <a:r>
              <a:rPr lang="en-US" dirty="0" smtClean="0"/>
              <a:t>957 Glove options</a:t>
            </a:r>
          </a:p>
          <a:p>
            <a:r>
              <a:rPr lang="en-US" dirty="0" smtClean="0"/>
              <a:t>204 Foot coverings</a:t>
            </a:r>
          </a:p>
          <a:p>
            <a:r>
              <a:rPr lang="en-US" dirty="0" smtClean="0"/>
              <a:t>37 Eye protectors</a:t>
            </a:r>
          </a:p>
          <a:p>
            <a:endParaRPr lang="en-US" dirty="0"/>
          </a:p>
          <a:p>
            <a:r>
              <a:rPr lang="en-US" dirty="0" smtClean="0"/>
              <a:t>468,598,740,192 Possible combinations</a:t>
            </a:r>
          </a:p>
          <a:p>
            <a:r>
              <a:rPr lang="en-US" dirty="0" smtClean="0"/>
              <a:t>Effect of Donning/ Doffing Procedure?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311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PPE 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Good, Better, Best?</a:t>
            </a:r>
          </a:p>
          <a:p>
            <a:r>
              <a:rPr lang="en-US" dirty="0" smtClean="0"/>
              <a:t>Data?</a:t>
            </a:r>
          </a:p>
          <a:p>
            <a:r>
              <a:rPr lang="en-US" dirty="0" smtClean="0"/>
              <a:t>How to compare?</a:t>
            </a:r>
            <a:endParaRPr lang="en-US" dirty="0"/>
          </a:p>
        </p:txBody>
      </p:sp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003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Testing?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Virtually no data comparing different bundles of components for Ebola</a:t>
            </a:r>
          </a:p>
          <a:p>
            <a:r>
              <a:rPr lang="en-US" dirty="0" smtClean="0"/>
              <a:t>Very little data comparing training mechanisms</a:t>
            </a:r>
          </a:p>
        </p:txBody>
      </p:sp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3675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 testing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843002"/>
            <a:ext cx="3950511" cy="4232287"/>
          </a:xfrm>
        </p:spPr>
      </p:pic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007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Bundle Testing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752600"/>
            <a:ext cx="6210157" cy="4145280"/>
          </a:xfrm>
        </p:spPr>
      </p:pic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716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Testing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00" y="1828800"/>
            <a:ext cx="7434109" cy="4241800"/>
          </a:xfrm>
        </p:spPr>
      </p:pic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675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World Application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2057400"/>
            <a:ext cx="7234238" cy="3733800"/>
          </a:xfrm>
          <a:ln>
            <a:solidFill>
              <a:schemeClr val="tx1"/>
            </a:solidFill>
          </a:ln>
        </p:spPr>
      </p:pic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708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 testing - PPE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438400"/>
            <a:ext cx="6725673" cy="3112770"/>
          </a:xfrm>
          <a:ln>
            <a:solidFill>
              <a:schemeClr val="tx1"/>
            </a:solidFill>
          </a:ln>
        </p:spPr>
      </p:pic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915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Bundle Testing - PPE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057400"/>
            <a:ext cx="2506675" cy="3916680"/>
          </a:xfrm>
        </p:spPr>
      </p:pic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517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Testing - PPE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078" y="1828800"/>
            <a:ext cx="2714752" cy="4241800"/>
          </a:xfrm>
        </p:spPr>
      </p:pic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986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World Application - PPE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149" y="2057400"/>
            <a:ext cx="6642339" cy="3733800"/>
          </a:xfrm>
          <a:ln>
            <a:solidFill>
              <a:schemeClr val="tx1"/>
            </a:solidFill>
          </a:ln>
        </p:spPr>
      </p:pic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437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199" y="609600"/>
            <a:ext cx="1524000" cy="1632702"/>
          </a:xfrm>
        </p:spPr>
      </p:pic>
      <p:pic>
        <p:nvPicPr>
          <p:cNvPr id="8" name="Content Placeholder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599" y="2327031"/>
            <a:ext cx="1981200" cy="1322451"/>
          </a:xfrm>
          <a:prstGeom prst="rect">
            <a:avLst/>
          </a:prstGeom>
        </p:spPr>
      </p:pic>
      <p:pic>
        <p:nvPicPr>
          <p:cNvPr id="9" name="Content Placeholder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3810001"/>
            <a:ext cx="2169999" cy="1238172"/>
          </a:xfrm>
          <a:prstGeom prst="rect">
            <a:avLst/>
          </a:prstGeom>
        </p:spPr>
      </p:pic>
      <p:pic>
        <p:nvPicPr>
          <p:cNvPr id="10" name="Content Placeholder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099" y="5257800"/>
            <a:ext cx="2616200" cy="13502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Content Placeholder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762000"/>
            <a:ext cx="2311473" cy="10697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Content Placeholder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075" y="2057400"/>
            <a:ext cx="800922" cy="1251441"/>
          </a:xfrm>
          <a:prstGeom prst="rect">
            <a:avLst/>
          </a:prstGeom>
        </p:spPr>
      </p:pic>
      <p:pic>
        <p:nvPicPr>
          <p:cNvPr id="15" name="Content Placeholder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075" y="3614313"/>
            <a:ext cx="800922" cy="1251441"/>
          </a:xfrm>
          <a:prstGeom prst="rect">
            <a:avLst/>
          </a:prstGeom>
        </p:spPr>
      </p:pic>
      <p:pic>
        <p:nvPicPr>
          <p:cNvPr id="16" name="Content Placeholder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010" y="5132500"/>
            <a:ext cx="2625051" cy="14755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03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of Training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Casalino</a:t>
            </a:r>
            <a:r>
              <a:rPr lang="en-US" dirty="0"/>
              <a:t> </a:t>
            </a:r>
            <a:r>
              <a:rPr lang="en-US" dirty="0" smtClean="0"/>
              <a:t>et al., 2015</a:t>
            </a:r>
          </a:p>
          <a:p>
            <a:r>
              <a:rPr lang="en-US" dirty="0" smtClean="0"/>
              <a:t>120 PPE “naïve” learners</a:t>
            </a:r>
          </a:p>
          <a:p>
            <a:r>
              <a:rPr lang="en-US" dirty="0" smtClean="0"/>
              <a:t>2 PPE bundles</a:t>
            </a:r>
          </a:p>
          <a:p>
            <a:r>
              <a:rPr lang="en-US" dirty="0" smtClean="0"/>
              <a:t>2 Training techniques</a:t>
            </a:r>
          </a:p>
          <a:p>
            <a:r>
              <a:rPr lang="en-US" dirty="0" smtClean="0"/>
              <a:t>Uniform 1 hour didactic</a:t>
            </a:r>
          </a:p>
          <a:p>
            <a:r>
              <a:rPr lang="en-US" dirty="0" smtClean="0"/>
              <a:t>3 hands on training sessions</a:t>
            </a:r>
          </a:p>
          <a:p>
            <a:r>
              <a:rPr lang="en-US" dirty="0" smtClean="0"/>
              <a:t>Outcome:  Errors identified during tasks (“Process outcome”)</a:t>
            </a:r>
            <a:endParaRPr lang="en-US" dirty="0"/>
          </a:p>
        </p:txBody>
      </p:sp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130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119" y="6858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Comparison of </a:t>
            </a:r>
            <a:r>
              <a:rPr lang="en-US" sz="3600" dirty="0"/>
              <a:t>Training Techniques - </a:t>
            </a:r>
            <a:r>
              <a:rPr lang="en-US" sz="3600" dirty="0" err="1"/>
              <a:t>Casalino</a:t>
            </a:r>
            <a:r>
              <a:rPr lang="en-US" sz="3600" dirty="0"/>
              <a:t> et al., 2015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72000"/>
          </a:xfrm>
        </p:spPr>
        <p:txBody>
          <a:bodyPr/>
          <a:lstStyle/>
          <a:p>
            <a:r>
              <a:rPr lang="en-US" dirty="0" smtClean="0"/>
              <a:t>Conventional training – </a:t>
            </a:r>
          </a:p>
          <a:p>
            <a:pPr lvl="1"/>
            <a:r>
              <a:rPr lang="en-US" dirty="0" smtClean="0"/>
              <a:t>Instructor observed pairs of learners performing donning/doffing tasks</a:t>
            </a:r>
          </a:p>
          <a:p>
            <a:pPr lvl="1"/>
            <a:r>
              <a:rPr lang="en-US" dirty="0" smtClean="0"/>
              <a:t>Instructor intervened when noted error</a:t>
            </a:r>
          </a:p>
          <a:p>
            <a:r>
              <a:rPr lang="en-US" dirty="0" smtClean="0"/>
              <a:t>Reinforced training – </a:t>
            </a:r>
          </a:p>
          <a:p>
            <a:pPr lvl="1"/>
            <a:r>
              <a:rPr lang="en-US" dirty="0"/>
              <a:t>Instructor </a:t>
            </a:r>
            <a:r>
              <a:rPr lang="en-US" dirty="0" smtClean="0"/>
              <a:t>verbally iterated each step of the donning/doffing process</a:t>
            </a:r>
          </a:p>
          <a:p>
            <a:pPr lvl="1"/>
            <a:r>
              <a:rPr lang="en-US" dirty="0"/>
              <a:t>Instructor intervened when noted </a:t>
            </a:r>
            <a:r>
              <a:rPr lang="en-US" dirty="0" smtClean="0"/>
              <a:t>error</a:t>
            </a:r>
          </a:p>
          <a:p>
            <a:pPr lvl="1"/>
            <a:r>
              <a:rPr lang="en-US" dirty="0" smtClean="0"/>
              <a:t>End of session debriefing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542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119" y="6858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Comparison of </a:t>
            </a:r>
            <a:r>
              <a:rPr lang="en-US" sz="3600" dirty="0"/>
              <a:t>Training Techniques - </a:t>
            </a:r>
            <a:r>
              <a:rPr lang="en-US" sz="3600" dirty="0" err="1"/>
              <a:t>Casalino</a:t>
            </a:r>
            <a:r>
              <a:rPr lang="en-US" sz="3600" dirty="0"/>
              <a:t> et al., 2015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344" y="1371599"/>
            <a:ext cx="5536856" cy="528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391400" y="29718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Casalino</a:t>
            </a:r>
            <a:r>
              <a:rPr lang="en-US" dirty="0" smtClean="0"/>
              <a:t>, 2015.  </a:t>
            </a:r>
          </a:p>
          <a:p>
            <a:r>
              <a:rPr lang="en-US" dirty="0" smtClean="0"/>
              <a:t>Figure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68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119" y="6858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sz="3600" dirty="0" err="1" smtClean="0"/>
              <a:t>Casalino</a:t>
            </a:r>
            <a:r>
              <a:rPr lang="en-US" sz="3600" dirty="0" smtClean="0"/>
              <a:t> 2015 – “Take home points”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72000"/>
          </a:xfrm>
        </p:spPr>
        <p:txBody>
          <a:bodyPr/>
          <a:lstStyle/>
          <a:p>
            <a:r>
              <a:rPr lang="en-US" dirty="0" smtClean="0"/>
              <a:t>Repetition of training decreases errors in process</a:t>
            </a:r>
          </a:p>
          <a:p>
            <a:r>
              <a:rPr lang="en-US" dirty="0" smtClean="0"/>
              <a:t>More complex PPE may not equal greater protection 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941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119" y="6858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Fluorescents as Contamination Markers - Bell et al, 2015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72000"/>
          </a:xfrm>
        </p:spPr>
        <p:txBody>
          <a:bodyPr/>
          <a:lstStyle/>
          <a:p>
            <a:r>
              <a:rPr lang="en-US" dirty="0" smtClean="0"/>
              <a:t>8 </a:t>
            </a:r>
            <a:r>
              <a:rPr lang="en-US" dirty="0"/>
              <a:t>PPE “naïve” learners</a:t>
            </a:r>
          </a:p>
          <a:p>
            <a:r>
              <a:rPr lang="en-US" dirty="0"/>
              <a:t>2 PPE bundles</a:t>
            </a:r>
          </a:p>
          <a:p>
            <a:r>
              <a:rPr lang="en-US" dirty="0" smtClean="0"/>
              <a:t>Uniform training </a:t>
            </a:r>
            <a:r>
              <a:rPr lang="en-US" dirty="0"/>
              <a:t>techniques</a:t>
            </a:r>
          </a:p>
          <a:p>
            <a:r>
              <a:rPr lang="en-US" dirty="0" smtClean="0"/>
              <a:t>1 </a:t>
            </a:r>
            <a:r>
              <a:rPr lang="en-US" dirty="0"/>
              <a:t>hour didactic</a:t>
            </a:r>
          </a:p>
          <a:p>
            <a:r>
              <a:rPr lang="en-US" dirty="0" smtClean="0"/>
              <a:t>Instructor assistance with donning/doffing</a:t>
            </a:r>
          </a:p>
          <a:p>
            <a:r>
              <a:rPr lang="en-US" dirty="0" smtClean="0"/>
              <a:t>Participants performed 15 minutes of medical tasks in simulation center with fluorescent contaminated mannequin</a:t>
            </a:r>
            <a:endParaRPr lang="en-US" dirty="0"/>
          </a:p>
          <a:p>
            <a:r>
              <a:rPr lang="en-US" dirty="0"/>
              <a:t>Outcome:  </a:t>
            </a:r>
            <a:r>
              <a:rPr lang="en-US" dirty="0" smtClean="0"/>
              <a:t>Contamination of skin visible under </a:t>
            </a:r>
            <a:r>
              <a:rPr lang="en-US" dirty="0" err="1" smtClean="0"/>
              <a:t>blacklight</a:t>
            </a:r>
            <a:r>
              <a:rPr lang="en-US" dirty="0" smtClean="0"/>
              <a:t> examination (“Event </a:t>
            </a:r>
            <a:r>
              <a:rPr lang="en-US" dirty="0"/>
              <a:t>outcome”)</a:t>
            </a:r>
          </a:p>
          <a:p>
            <a:pPr lvl="1"/>
            <a:endParaRPr lang="en-US" dirty="0"/>
          </a:p>
        </p:txBody>
      </p:sp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1152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119" y="6858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Fluorescents as Contamination Markers - Bell et al, 2015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72000"/>
          </a:xfrm>
        </p:spPr>
        <p:txBody>
          <a:bodyPr/>
          <a:lstStyle/>
          <a:p>
            <a:r>
              <a:rPr lang="en-US" dirty="0" smtClean="0"/>
              <a:t>Conventional PPE bundle</a:t>
            </a:r>
          </a:p>
          <a:p>
            <a:pPr lvl="1"/>
            <a:r>
              <a:rPr lang="en-US" dirty="0" smtClean="0"/>
              <a:t>PAPR – CDC guidelines</a:t>
            </a:r>
          </a:p>
          <a:p>
            <a:pPr lvl="1"/>
            <a:r>
              <a:rPr lang="en-US" dirty="0" smtClean="0"/>
              <a:t>Commercial components</a:t>
            </a:r>
          </a:p>
          <a:p>
            <a:pPr lvl="1"/>
            <a:r>
              <a:rPr lang="en-US" dirty="0" smtClean="0"/>
              <a:t>$6700/ ensemble</a:t>
            </a:r>
          </a:p>
          <a:p>
            <a:pPr lvl="1"/>
            <a:endParaRPr lang="en-US" dirty="0"/>
          </a:p>
          <a:p>
            <a:r>
              <a:rPr lang="en-US" dirty="0" smtClean="0"/>
              <a:t>Alternate PPE bundle</a:t>
            </a:r>
          </a:p>
          <a:p>
            <a:pPr lvl="1"/>
            <a:r>
              <a:rPr lang="en-US" dirty="0" smtClean="0"/>
              <a:t>N95 mask – CDC guidelines</a:t>
            </a:r>
          </a:p>
          <a:p>
            <a:pPr lvl="1"/>
            <a:r>
              <a:rPr lang="en-US" dirty="0" smtClean="0"/>
              <a:t>Used components readily available in facility or local department store</a:t>
            </a:r>
          </a:p>
          <a:p>
            <a:pPr lvl="1"/>
            <a:r>
              <a:rPr lang="en-US" dirty="0" smtClean="0"/>
              <a:t>$25/ ensemble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77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119" y="6858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Fluorescents as Contamination Markers - Bell et al, 2015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72000"/>
          </a:xfrm>
        </p:spPr>
        <p:txBody>
          <a:bodyPr/>
          <a:lstStyle/>
          <a:p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480" y="1600200"/>
            <a:ext cx="63500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242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119" y="6858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Fluorescents as Contamination Markers - Bell et al, 2015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72000"/>
          </a:xfrm>
        </p:spPr>
        <p:txBody>
          <a:bodyPr/>
          <a:lstStyle/>
          <a:p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843" y="1600200"/>
            <a:ext cx="7145330" cy="472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456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119" y="6858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Fluorescents as Contamination Markers - Bell et al, 2015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72000"/>
          </a:xfrm>
        </p:spPr>
        <p:txBody>
          <a:bodyPr/>
          <a:lstStyle/>
          <a:p>
            <a:r>
              <a:rPr lang="en-US" dirty="0" smtClean="0"/>
              <a:t>Conventional PPE bundle</a:t>
            </a:r>
          </a:p>
          <a:p>
            <a:pPr lvl="1"/>
            <a:r>
              <a:rPr lang="en-US" dirty="0" smtClean="0"/>
              <a:t>1 participant had visible contamination</a:t>
            </a:r>
          </a:p>
          <a:p>
            <a:pPr lvl="1"/>
            <a:endParaRPr lang="en-US" dirty="0"/>
          </a:p>
          <a:p>
            <a:r>
              <a:rPr lang="en-US" dirty="0" smtClean="0"/>
              <a:t>Alternate PPE bundle</a:t>
            </a:r>
          </a:p>
          <a:p>
            <a:pPr lvl="1"/>
            <a:r>
              <a:rPr lang="en-US" dirty="0" smtClean="0"/>
              <a:t>1 participant had visible contamination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650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119" y="6858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Fluorescents as Contamination Markers - Bell et al, 2015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72000"/>
          </a:xfrm>
        </p:spPr>
        <p:txBody>
          <a:bodyPr/>
          <a:lstStyle/>
          <a:p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0199"/>
            <a:ext cx="5286375" cy="496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814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119" y="6858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Bell 2015 – “Take home points”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72000"/>
          </a:xfrm>
        </p:spPr>
        <p:txBody>
          <a:bodyPr/>
          <a:lstStyle/>
          <a:p>
            <a:r>
              <a:rPr lang="en-US" dirty="0" smtClean="0"/>
              <a:t>Fluorescents may be marker for evaluating training/ PPE systems</a:t>
            </a:r>
          </a:p>
          <a:p>
            <a:r>
              <a:rPr lang="en-US" dirty="0" smtClean="0"/>
              <a:t>Commercial PPE components may not be better?</a:t>
            </a:r>
          </a:p>
          <a:p>
            <a:endParaRPr lang="en-US" dirty="0" smtClean="0"/>
          </a:p>
          <a:p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394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EVD PPE  - Summary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What We Know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Transmission primarily via contact</a:t>
            </a:r>
          </a:p>
          <a:p>
            <a:r>
              <a:rPr lang="en-US" dirty="0" smtClean="0"/>
              <a:t>Not all transmission can be explained by contact</a:t>
            </a:r>
          </a:p>
          <a:p>
            <a:r>
              <a:rPr lang="en-US" dirty="0" smtClean="0"/>
              <a:t>Repetition of training decreases process errors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What We Don’t Know</a:t>
            </a:r>
            <a:endParaRPr lang="en-US" sz="2400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“</a:t>
            </a:r>
            <a:r>
              <a:rPr lang="en-US" dirty="0" smtClean="0"/>
              <a:t>Ideal” PPE bundle</a:t>
            </a:r>
          </a:p>
          <a:p>
            <a:r>
              <a:rPr lang="en-US" dirty="0" smtClean="0"/>
              <a:t>“Ideal”  PPE training</a:t>
            </a:r>
          </a:p>
          <a:p>
            <a:r>
              <a:rPr lang="en-US" dirty="0" smtClean="0"/>
              <a:t>Number of training events</a:t>
            </a:r>
          </a:p>
          <a:p>
            <a:r>
              <a:rPr lang="en-US" dirty="0" smtClean="0"/>
              <a:t>Frequency of training events</a:t>
            </a:r>
          </a:p>
          <a:p>
            <a:r>
              <a:rPr lang="en-US" dirty="0" smtClean="0"/>
              <a:t>How do individual components </a:t>
            </a:r>
            <a:r>
              <a:rPr lang="en-US" dirty="0" smtClean="0"/>
              <a:t>coordinate</a:t>
            </a:r>
          </a:p>
          <a:p>
            <a:r>
              <a:rPr lang="en-US" dirty="0" smtClean="0"/>
              <a:t>Impact of body habitus</a:t>
            </a:r>
            <a:endParaRPr lang="en-US" dirty="0" smtClean="0"/>
          </a:p>
          <a:p>
            <a:r>
              <a:rPr lang="en-US" dirty="0" smtClean="0"/>
              <a:t>What about ancillary? Bleach sprays, taping, etc.</a:t>
            </a:r>
            <a:endParaRPr lang="en-US" dirty="0"/>
          </a:p>
        </p:txBody>
      </p:sp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154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119" y="6858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Strategies for “Grassroots” PPE testing (my opinion)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72000"/>
          </a:xfrm>
        </p:spPr>
        <p:txBody>
          <a:bodyPr/>
          <a:lstStyle/>
          <a:p>
            <a:r>
              <a:rPr lang="en-US" dirty="0" smtClean="0"/>
              <a:t>Determine PPE components to be used and don’t change without a compelling reason</a:t>
            </a:r>
          </a:p>
          <a:p>
            <a:r>
              <a:rPr lang="en-US" dirty="0" smtClean="0"/>
              <a:t>Choose components compatible with available resources</a:t>
            </a:r>
          </a:p>
          <a:p>
            <a:r>
              <a:rPr lang="en-US" dirty="0" smtClean="0"/>
              <a:t>Train multiple times with same components</a:t>
            </a:r>
          </a:p>
          <a:p>
            <a:r>
              <a:rPr lang="en-US" dirty="0" smtClean="0"/>
              <a:t>Quantify process errors during training exercises</a:t>
            </a:r>
          </a:p>
          <a:p>
            <a:r>
              <a:rPr lang="en-US" dirty="0" smtClean="0"/>
              <a:t>Utilize simulation to determine “event outcomes” if possible</a:t>
            </a:r>
          </a:p>
          <a:p>
            <a:r>
              <a:rPr lang="en-US" dirty="0" smtClean="0"/>
              <a:t>Retrain periodically</a:t>
            </a:r>
          </a:p>
          <a:p>
            <a:endParaRPr lang="en-US" dirty="0" smtClean="0"/>
          </a:p>
          <a:p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095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531" y="2438400"/>
            <a:ext cx="82296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Thank you for your time.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DoubleT-48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6070600"/>
            <a:ext cx="9445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014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2365</TotalTime>
  <Words>717</Words>
  <Application>Microsoft Office PowerPoint</Application>
  <PresentationFormat>On-screen Show (4:3)</PresentationFormat>
  <Paragraphs>152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Clarity</vt:lpstr>
      <vt:lpstr>Personal Protective Equipment;  Dressing in the Dark.</vt:lpstr>
      <vt:lpstr>PowerPoint Presentation</vt:lpstr>
      <vt:lpstr>Objectives</vt:lpstr>
      <vt:lpstr>Ebola Virus Disease (EVD) 2014-15</vt:lpstr>
      <vt:lpstr>Ebola Mode(s?) of Transmission</vt:lpstr>
      <vt:lpstr>Current PPE guidelines - CDC</vt:lpstr>
      <vt:lpstr>Current PPE guidelines - WHO</vt:lpstr>
      <vt:lpstr>PowerPoint Presentation</vt:lpstr>
      <vt:lpstr>PPE Options</vt:lpstr>
      <vt:lpstr>PPE Options</vt:lpstr>
      <vt:lpstr>PPE Recommendations</vt:lpstr>
      <vt:lpstr>Testing?</vt:lpstr>
      <vt:lpstr>Component testing</vt:lpstr>
      <vt:lpstr>Bundle Testing</vt:lpstr>
      <vt:lpstr>System Testing</vt:lpstr>
      <vt:lpstr>Real World Application</vt:lpstr>
      <vt:lpstr>Component testing - PPE</vt:lpstr>
      <vt:lpstr>Bundle Testing - PPE</vt:lpstr>
      <vt:lpstr>System Testing - PPE</vt:lpstr>
      <vt:lpstr>Real World Application - PPE</vt:lpstr>
      <vt:lpstr>PowerPoint Presentation</vt:lpstr>
      <vt:lpstr>Comparison of Training Techniques</vt:lpstr>
      <vt:lpstr>Comparison of Training Techniques - Casalino et al., 2015 </vt:lpstr>
      <vt:lpstr>Comparison of Training Techniques - Casalino et al., 2015 </vt:lpstr>
      <vt:lpstr>Casalino 2015 – “Take home points” </vt:lpstr>
      <vt:lpstr>Fluorescents as Contamination Markers - Bell et al, 2015 </vt:lpstr>
      <vt:lpstr>Fluorescents as Contamination Markers - Bell et al, 2015 </vt:lpstr>
      <vt:lpstr>Fluorescents as Contamination Markers - Bell et al, 2015 </vt:lpstr>
      <vt:lpstr>Fluorescents as Contamination Markers - Bell et al, 2015 </vt:lpstr>
      <vt:lpstr>Fluorescents as Contamination Markers - Bell et al, 2015 </vt:lpstr>
      <vt:lpstr>Fluorescents as Contamination Markers - Bell et al, 2015 </vt:lpstr>
      <vt:lpstr>Bell 2015 – “Take home points” </vt:lpstr>
      <vt:lpstr>EVD PPE  - Summary </vt:lpstr>
      <vt:lpstr>Strategies for “Grassroots” PPE testing (my opinion) </vt:lpstr>
      <vt:lpstr>Thank you for your time.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Joint Hypermobility:  A little something for everyone</dc:title>
  <dc:creator>Bell, Todd</dc:creator>
  <cp:lastModifiedBy>tobell</cp:lastModifiedBy>
  <cp:revision>84</cp:revision>
  <dcterms:created xsi:type="dcterms:W3CDTF">2015-11-09T17:08:02Z</dcterms:created>
  <dcterms:modified xsi:type="dcterms:W3CDTF">2015-12-09T14:13:27Z</dcterms:modified>
</cp:coreProperties>
</file>