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4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4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5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notesSlides/notesSlide12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3" r:id="rId2"/>
    <p:sldMasterId id="2147483685" r:id="rId3"/>
    <p:sldMasterId id="2147483698" r:id="rId4"/>
    <p:sldMasterId id="2147483773" r:id="rId5"/>
    <p:sldMasterId id="2147483785" r:id="rId6"/>
    <p:sldMasterId id="2147483809" r:id="rId7"/>
    <p:sldMasterId id="2147483821" r:id="rId8"/>
    <p:sldMasterId id="2147483834" r:id="rId9"/>
    <p:sldMasterId id="2147483847" r:id="rId10"/>
    <p:sldMasterId id="2147483861" r:id="rId11"/>
    <p:sldMasterId id="2147483887" r:id="rId12"/>
    <p:sldMasterId id="2147483899" r:id="rId13"/>
  </p:sldMasterIdLst>
  <p:notesMasterIdLst>
    <p:notesMasterId r:id="rId43"/>
  </p:notesMasterIdLst>
  <p:sldIdLst>
    <p:sldId id="377" r:id="rId14"/>
    <p:sldId id="358" r:id="rId15"/>
    <p:sldId id="370" r:id="rId16"/>
    <p:sldId id="369" r:id="rId17"/>
    <p:sldId id="357" r:id="rId18"/>
    <p:sldId id="261" r:id="rId19"/>
    <p:sldId id="375" r:id="rId20"/>
    <p:sldId id="340" r:id="rId21"/>
    <p:sldId id="376" r:id="rId22"/>
    <p:sldId id="374" r:id="rId23"/>
    <p:sldId id="284" r:id="rId24"/>
    <p:sldId id="296" r:id="rId25"/>
    <p:sldId id="373" r:id="rId26"/>
    <p:sldId id="367" r:id="rId27"/>
    <p:sldId id="368" r:id="rId28"/>
    <p:sldId id="356" r:id="rId29"/>
    <p:sldId id="332" r:id="rId30"/>
    <p:sldId id="325" r:id="rId31"/>
    <p:sldId id="298" r:id="rId32"/>
    <p:sldId id="320" r:id="rId33"/>
    <p:sldId id="308" r:id="rId34"/>
    <p:sldId id="365" r:id="rId35"/>
    <p:sldId id="361" r:id="rId36"/>
    <p:sldId id="362" r:id="rId37"/>
    <p:sldId id="363" r:id="rId38"/>
    <p:sldId id="364" r:id="rId39"/>
    <p:sldId id="353" r:id="rId40"/>
    <p:sldId id="333" r:id="rId41"/>
    <p:sldId id="339" r:id="rId4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24" autoAdjust="0"/>
    <p:restoredTop sz="94599" autoAdjust="0"/>
  </p:normalViewPr>
  <p:slideViewPr>
    <p:cSldViewPr>
      <p:cViewPr varScale="1">
        <p:scale>
          <a:sx n="65" d="100"/>
          <a:sy n="65" d="100"/>
        </p:scale>
        <p:origin x="-1387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5217723685981571"/>
          <c:y val="2.4761667722569502E-2"/>
          <c:w val="0.69731959586782144"/>
          <c:h val="0.8987628251014077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</c:spPr>
          <c:dLbls>
            <c:dLbl>
              <c:idx val="30"/>
              <c:layout>
                <c:manualLayout>
                  <c:x val="-2.8490028490028491E-3"/>
                  <c:y val="4.5045045045045053E-3"/>
                </c:manualLayout>
              </c:layout>
              <c:showVal val="1"/>
            </c:dLbl>
            <c:txPr>
              <a:bodyPr/>
              <a:lstStyle/>
              <a:p>
                <a:pPr>
                  <a:defRPr sz="9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Val val="1"/>
          </c:dLbls>
          <c:cat>
            <c:numRef>
              <c:f>Sheet1!$A$2:$A$35</c:f>
              <c:numCache>
                <c:formatCode>General</c:formatCode>
                <c:ptCount val="34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</c:numCache>
            </c:numRef>
          </c:cat>
          <c:val>
            <c:numRef>
              <c:f>Sheet1!$B$2:$B$35</c:f>
              <c:numCache>
                <c:formatCode>General</c:formatCode>
                <c:ptCount val="34"/>
                <c:pt idx="0">
                  <c:v>1</c:v>
                </c:pt>
                <c:pt idx="1">
                  <c:v>6</c:v>
                </c:pt>
                <c:pt idx="2">
                  <c:v>16</c:v>
                </c:pt>
                <c:pt idx="3">
                  <c:v>33</c:v>
                </c:pt>
                <c:pt idx="4">
                  <c:v>64</c:v>
                </c:pt>
                <c:pt idx="5">
                  <c:v>107</c:v>
                </c:pt>
                <c:pt idx="6">
                  <c:v>160</c:v>
                </c:pt>
                <c:pt idx="7">
                  <c:v>207</c:v>
                </c:pt>
                <c:pt idx="8">
                  <c:v>268</c:v>
                </c:pt>
                <c:pt idx="9">
                  <c:v>335</c:v>
                </c:pt>
                <c:pt idx="10">
                  <c:v>404</c:v>
                </c:pt>
                <c:pt idx="11">
                  <c:v>448</c:v>
                </c:pt>
                <c:pt idx="12">
                  <c:v>511</c:v>
                </c:pt>
                <c:pt idx="13">
                  <c:v>580</c:v>
                </c:pt>
                <c:pt idx="14">
                  <c:v>646</c:v>
                </c:pt>
                <c:pt idx="15">
                  <c:v>705</c:v>
                </c:pt>
                <c:pt idx="16">
                  <c:v>758</c:v>
                </c:pt>
                <c:pt idx="17">
                  <c:v>832</c:v>
                </c:pt>
                <c:pt idx="18">
                  <c:v>905</c:v>
                </c:pt>
                <c:pt idx="19">
                  <c:v>989</c:v>
                </c:pt>
                <c:pt idx="20">
                  <c:v>1092</c:v>
                </c:pt>
                <c:pt idx="21">
                  <c:v>1218</c:v>
                </c:pt>
                <c:pt idx="22">
                  <c:v>1370</c:v>
                </c:pt>
                <c:pt idx="23">
                  <c:v>1543</c:v>
                </c:pt>
                <c:pt idx="24">
                  <c:v>1738</c:v>
                </c:pt>
                <c:pt idx="25">
                  <c:v>1945</c:v>
                </c:pt>
                <c:pt idx="26">
                  <c:v>2183</c:v>
                </c:pt>
                <c:pt idx="27">
                  <c:v>2477</c:v>
                </c:pt>
                <c:pt idx="28">
                  <c:v>2724</c:v>
                </c:pt>
                <c:pt idx="29">
                  <c:v>3015</c:v>
                </c:pt>
                <c:pt idx="30">
                  <c:v>3301</c:v>
                </c:pt>
              </c:numCache>
            </c:numRef>
          </c:val>
        </c:ser>
        <c:axId val="120647040"/>
        <c:axId val="121753984"/>
      </c:barChart>
      <c:dateAx>
        <c:axId val="120647040"/>
        <c:scaling>
          <c:orientation val="minMax"/>
          <c:max val="2014"/>
        </c:scaling>
        <c:axPos val="b"/>
        <c:numFmt formatCode="General" sourceLinked="1"/>
        <c:tickLblPos val="nextTo"/>
        <c:txPr>
          <a:bodyPr/>
          <a:lstStyle/>
          <a:p>
            <a:pPr>
              <a:defRPr sz="1050" b="0"/>
            </a:pPr>
            <a:endParaRPr lang="en-US"/>
          </a:p>
        </c:txPr>
        <c:crossAx val="121753984"/>
        <c:crosses val="autoZero"/>
        <c:lblOffset val="100"/>
        <c:baseTimeUnit val="days"/>
        <c:minorUnit val="1"/>
      </c:dateAx>
      <c:valAx>
        <c:axId val="121753984"/>
        <c:scaling>
          <c:orientation val="minMax"/>
          <c:max val="4000"/>
          <c:min val="0"/>
        </c:scaling>
        <c:axPos val="l"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120647040"/>
        <c:crosses val="autoZero"/>
        <c:crossBetween val="between"/>
        <c:majorUnit val="500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4ACF49C-6097-4F09-8ED1-994E071C7CB5}" type="datetimeFigureOut">
              <a:rPr lang="en-US" smtClean="0"/>
              <a:pPr/>
              <a:t>12/9/2015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378B6DC-1104-436E-ACE5-4DD3949D6FC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8B6DC-1104-436E-ACE5-4DD3949D6FC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9A77B27-652B-4FA4-BD87-E2D2C141A6EC}" type="slidenum">
              <a:rPr lang="en-US">
                <a:solidFill>
                  <a:prstClr val="black"/>
                </a:solidFill>
                <a:latin typeface="Tahoma" pitchFamily="34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dirty="0">
              <a:solidFill>
                <a:prstClr val="black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E4B7407-A3B5-4D66-8156-A713DCEFB4D3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54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4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b="1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8B6DC-1104-436E-ACE5-4DD3949D6FC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F764B9-6244-4675-9C77-DBB5E9D58CDF}" type="slidenum">
              <a:rPr lang="en-US">
                <a:solidFill>
                  <a:srgbClr val="000000"/>
                </a:solidFill>
                <a:latin typeface="Tahoma" pitchFamily="34" charset="0"/>
              </a:rPr>
              <a:pPr/>
              <a:t>7</a:t>
            </a:fld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2688" y="695325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1040" y="4415791"/>
            <a:ext cx="5608320" cy="4184994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8B6DC-1104-436E-ACE5-4DD3949D6FC5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852A9-0B7B-4686-9FD0-91F7357BF01C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96D2773-A2F3-44D7-99AC-79EAD96CFC04}" type="slidenum">
              <a:rPr lang="en-US">
                <a:solidFill>
                  <a:srgbClr val="000000"/>
                </a:solidFill>
                <a:latin typeface="Tahoma" pitchFamily="34" charset="0"/>
              </a:rPr>
              <a:pPr/>
              <a:t>11</a:t>
            </a:fld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06CCF4B-681E-4C2C-911A-DFECBD92EE7F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87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73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33.  CompuSyn is the 3</a:t>
            </a:r>
            <a:r>
              <a:rPr lang="en-US" b="1" baseline="30000" dirty="0" smtClean="0"/>
              <a:t>rd</a:t>
            </a:r>
            <a:r>
              <a:rPr lang="en-US" b="1" dirty="0" smtClean="0"/>
              <a:t> generation software</a:t>
            </a:r>
            <a:r>
              <a:rPr lang="en-US" b="1" baseline="0" dirty="0" smtClean="0"/>
              <a:t> originally published and distributed  by </a:t>
            </a:r>
            <a:r>
              <a:rPr lang="en-US" b="1" baseline="0" dirty="0" err="1" smtClean="0"/>
              <a:t>CompoSyn</a:t>
            </a:r>
            <a:r>
              <a:rPr lang="en-US" b="1" baseline="0" dirty="0" smtClean="0"/>
              <a:t> Inc. for $400 per set. Beginning Aug. 2012, it was offered for free download upon registration at www.combosyn.com. It has Download, User’s Guide, Refs, Video, Slide Presentation &amp; Examples of illustrations.  You may download from you lab or home, or contact me during this Conference.</a:t>
            </a:r>
          </a:p>
          <a:p>
            <a:r>
              <a:rPr lang="en-US" b="1" baseline="0" dirty="0" smtClean="0"/>
              <a:t>I am pleased to announce that as of this week, there have been over 12,900 download by scientists from 92 countries.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F2052-A26F-4062-9829-FA2BF6CB891A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87D319-7F92-4241-8DF1-D14FEE085DA5}" type="slidenum">
              <a:rPr lang="en-US">
                <a:solidFill>
                  <a:srgbClr val="000000"/>
                </a:solidFill>
                <a:latin typeface="Tahoma" pitchFamily="34" charset="0"/>
              </a:rPr>
              <a:pPr/>
              <a:t>14</a:t>
            </a:fld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F87B789-1FF8-441F-95BD-34507B688E80}" type="slidenum">
              <a:rPr lang="en-US">
                <a:solidFill>
                  <a:srgbClr val="000000"/>
                </a:solidFill>
                <a:latin typeface="Tahoma" pitchFamily="34" charset="0"/>
              </a:rPr>
              <a:pPr/>
              <a:t>15</a:t>
            </a:fld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0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360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FDA0B41-350B-4B11-9FD1-59851D646EE5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25BD07B-47B7-418F-9685-0A96FB1F31DC}" type="slidenum">
              <a:rPr lang="en-US">
                <a:solidFill>
                  <a:srgbClr val="000000"/>
                </a:solidFill>
                <a:latin typeface="Tahoma" pitchFamily="34" charset="0"/>
              </a:rPr>
              <a:pPr/>
              <a:t>19</a:t>
            </a:fld>
            <a:endParaRPr lang="en-US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88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8B6DC-1104-436E-ACE5-4DD3949D6FC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9D6BA72-1FD1-4941-880E-FB53F5A79B36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b="1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22F466E-1921-4C16-A6E7-E924DB903457}" type="slidenum">
              <a:rPr lang="en-US">
                <a:solidFill>
                  <a:srgbClr val="000000"/>
                </a:solidFill>
                <a:latin typeface="Arial" pitchFamily="34" charset="0"/>
              </a:rPr>
              <a:pPr/>
              <a:t>29</a:t>
            </a:fld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01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2292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rgbClr val="FFFFFF"/>
                  </a:solidFill>
                  <a:latin typeface="Tahoma" pitchFamily="34" charset="0"/>
                  <a:ea typeface="+mn-ea"/>
                  <a:cs typeface="Arial" charset="0"/>
                </a:endParaRPr>
              </a:p>
            </p:txBody>
          </p:sp>
          <p:sp>
            <p:nvSpPr>
              <p:cNvPr id="12293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rgbClr val="FFFFFF"/>
                  </a:solidFill>
                  <a:latin typeface="Tahoma" pitchFamily="34" charset="0"/>
                  <a:ea typeface="+mn-ea"/>
                  <a:cs typeface="Arial" charset="0"/>
                </a:endParaRPr>
              </a:p>
            </p:txBody>
          </p:sp>
          <p:sp>
            <p:nvSpPr>
              <p:cNvPr id="12294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rgbClr val="FFFFFF"/>
                  </a:solidFill>
                  <a:latin typeface="Tahoma" pitchFamily="34" charset="0"/>
                  <a:ea typeface="+mn-ea"/>
                  <a:cs typeface="Arial" charset="0"/>
                </a:endParaRPr>
              </a:p>
            </p:txBody>
          </p:sp>
          <p:sp>
            <p:nvSpPr>
              <p:cNvPr id="12295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rgbClr val="FFFFFF"/>
                  </a:solidFill>
                  <a:latin typeface="Tahoma" pitchFamily="34" charset="0"/>
                  <a:ea typeface="+mn-ea"/>
                  <a:cs typeface="Arial" charset="0"/>
                </a:endParaRPr>
              </a:p>
            </p:txBody>
          </p:sp>
          <p:sp>
            <p:nvSpPr>
              <p:cNvPr id="12296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rgbClr val="FFFFFF"/>
                  </a:solidFill>
                  <a:latin typeface="Tahoma" pitchFamily="34" charset="0"/>
                  <a:ea typeface="+mn-ea"/>
                  <a:cs typeface="Arial" charset="0"/>
                </a:endParaRPr>
              </a:p>
            </p:txBody>
          </p:sp>
        </p:grpSp>
        <p:sp>
          <p:nvSpPr>
            <p:cNvPr id="12297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US" kern="1200">
                <a:solidFill>
                  <a:srgbClr val="FFFFFF"/>
                </a:solidFill>
                <a:latin typeface="Tahoma" pitchFamily="34" charset="0"/>
                <a:ea typeface="+mn-ea"/>
                <a:cs typeface="Arial" charset="0"/>
              </a:endParaRPr>
            </a:p>
          </p:txBody>
        </p:sp>
        <p:sp>
          <p:nvSpPr>
            <p:cNvPr id="12298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US" kern="1200">
                <a:solidFill>
                  <a:srgbClr val="FFFFFF"/>
                </a:solidFill>
                <a:latin typeface="Tahoma" pitchFamily="34" charset="0"/>
                <a:ea typeface="+mn-ea"/>
                <a:cs typeface="Arial" charset="0"/>
              </a:endParaRPr>
            </a:p>
          </p:txBody>
        </p:sp>
      </p:grpSp>
      <p:sp>
        <p:nvSpPr>
          <p:cNvPr id="1229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30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303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C45C0B6-D219-4EAC-A0D1-4D6A75EBA158}" type="slidenum">
              <a:rPr lang="en-US" sz="1200" kern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59505BF8-7A87-41C4-A3FC-CD0E17493630}" type="slidenum">
              <a:rPr lang="en-US" sz="1200" kern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BCA0532D-4C19-4CC5-9E8C-D5E5CD3219C0}" type="slidenum">
              <a:rPr lang="en-US" sz="1200" kern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6077CB2-A42A-4E6C-A6F4-52CAD2AE0682}" type="slidenum">
              <a:rPr lang="en-US" sz="1200" kern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53469AB9-2E90-4842-8667-47AF3CB92F28}" type="slidenum">
              <a:rPr lang="en-US" sz="1200" kern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4A9DAED1-7F69-43DF-9B3B-A4D2FBDAE77D}" type="slidenum">
              <a:rPr lang="en-US" sz="1200" kern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57DF5C8-4CC7-42BA-8802-63DB1B7C97C4}" type="slidenum">
              <a:rPr lang="en-US" sz="1200" kern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23881FA0-C52A-4FE0-B360-C9D3B20589CE}" type="slidenum">
              <a:rPr lang="en-US" sz="1200" kern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CA5D42F4-347C-4135-A7D0-CB8258C1E4AC}" type="slidenum">
              <a:rPr lang="en-US" sz="1200" kern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51D220DF-3E52-42D4-9363-6154E30AA499}" type="slidenum">
              <a:rPr lang="en-US" sz="1200" kern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A91CFC46-9ECA-468D-89F7-0D90F15C2CA6}" type="slidenum">
              <a:rPr lang="en-US" sz="1200" kern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B67DC156-A5E5-4D0B-A6F7-153B8F3D8ED8}" type="slidenum">
              <a:rPr lang="en-US" sz="1200" kern="120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AB20-BC76-4E0E-AB3A-4947F9D001C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7B2F9-C854-4A75-8CF0-4547332F9B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AB20-BC76-4E0E-AB3A-4947F9D001C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7B2F9-C854-4A75-8CF0-4547332F9B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AB20-BC76-4E0E-AB3A-4947F9D001C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7B2F9-C854-4A75-8CF0-4547332F9B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AB20-BC76-4E0E-AB3A-4947F9D001C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7B2F9-C854-4A75-8CF0-4547332F9B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AB20-BC76-4E0E-AB3A-4947F9D001C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7B2F9-C854-4A75-8CF0-4547332F9B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AB20-BC76-4E0E-AB3A-4947F9D001C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7B2F9-C854-4A75-8CF0-4547332F9B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AB20-BC76-4E0E-AB3A-4947F9D001C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7B2F9-C854-4A75-8CF0-4547332F9B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AB20-BC76-4E0E-AB3A-4947F9D001C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7B2F9-C854-4A75-8CF0-4547332F9B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AB20-BC76-4E0E-AB3A-4947F9D001C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7B2F9-C854-4A75-8CF0-4547332F9B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AB20-BC76-4E0E-AB3A-4947F9D001C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7B2F9-C854-4A75-8CF0-4547332F9B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AB20-BC76-4E0E-AB3A-4947F9D001C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7B2F9-C854-4A75-8CF0-4547332F9B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1025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5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033AFA-DD48-426F-B9FA-6992456EEC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68D38-6B26-4A29-A7AC-A991D90150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47E90-DFA3-4803-B31A-F56ECA31CA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450F7-3E18-4B59-9267-79F5219B4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9E4ED8-ABE1-4145-9488-D96BF87D33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C4314-A08A-4F57-B1DF-74D7434D11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D9955-B4B5-48FD-88CA-512EDCD95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55F73-FC5F-40E8-A617-3C411F6966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D6D4F-9C15-4F1F-AAC4-5561064988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82F4A-64DF-477C-B561-5122F52BBF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F0A87-5BB9-4BC0-9A88-3BCF9BFA0E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2046D-AA30-477C-9A07-B046044BF6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Tahoma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Tahoma" pitchFamily="34" charset="0"/>
              </a:endParaRPr>
            </a:p>
          </p:txBody>
        </p:sp>
      </p:grpSp>
      <p:sp>
        <p:nvSpPr>
          <p:cNvPr id="1229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9CE7A-4544-4273-8C63-EEA723C1F3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05130-954E-4018-BB56-65F87EA86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FCA6E-E5C2-4AEE-9B78-31E7E4A49B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707DBE-1C93-4FC8-A4C7-0CA48E36A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A41D5-021E-48B6-8D7C-A580BDEBD8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916DB-BF28-4869-A51A-032FEA2CE0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4A924-8225-45A7-B424-38DCF41A70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8825E-9A80-418B-AEE6-F984B8713C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EBC69-92C4-4382-871D-E33374DFB1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D40BF6-1F51-4591-9073-436EA2370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5D050-3610-457A-B19D-5C81941F0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86122-934B-4517-A17A-8410AE7F69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EE432-D6D5-4485-B5FD-81FBE98B18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7A4396-B2C9-4D4E-A6C6-BE5A6DF51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D5783-A97A-419C-BD5F-817D41626B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18DB6-A76B-4DBA-A4E5-78BC6CA1E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BD116-73AC-4741-9AD8-97E133C0C5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08E38-9471-4FBD-AC89-9966FAA2FE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5D7DB-10A2-48A5-BA49-22C2B5629E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84A78E-AF13-41FC-9C85-56865568A7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5E2D0-3DB5-4DFC-8EA3-54761DDBC5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0E5D8-B59F-4703-A6D0-FFDD678931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AC6BB-5EDC-4074-B09D-E96EEE3D9F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717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FFB03-2A13-47EF-8FC5-9D9902EEA0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DD7FD-BC7A-4371-8210-7FDB7BA8C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91B6A-CBA9-487F-B5DA-D3C40C21AA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23876-3EB6-4F60-92D7-75A2B9AD36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2438C-0248-43B3-9B03-8AE02E5EBF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D5FF7-B52A-4C07-9955-55529339F8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9FE31-A8F1-485F-851E-D8D8342630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D5E86-99B8-4F16-A5B9-BE8B253F47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DF14A-ACD8-4CF6-AD0F-9D0AD268BF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356A2-50E7-4E59-B865-C20251C6D3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45EAA-15F5-424D-AE25-4B91A53497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Tahoma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Tahoma" pitchFamily="34" charset="0"/>
              </a:endParaRPr>
            </a:p>
          </p:txBody>
        </p:sp>
      </p:grpSp>
      <p:sp>
        <p:nvSpPr>
          <p:cNvPr id="1229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6FC1E-097E-4587-B73D-4EBBAA7A7B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4C222-0C9C-41A4-8F70-188D98634B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3E164-F0D9-42FF-B286-B92131B554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3CC46-4C4F-43C8-8046-009337457E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B1474-9952-44B8-9526-EF1ECF26B3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E3653-32D8-427C-958C-B5617DE384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A5159-8DE6-4C2B-A957-04CDEA213D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62B1B4-19CD-4CF4-9E47-CBF2D66003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AF14C-7487-46B0-9E2D-0C9DDC618C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FA513-2FDA-4C95-8F2A-31B47D6BFB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09EA2-D037-436B-8D88-82E1B1C8BD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EB0F38-DC55-48D3-9ED3-BE35029334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0F664C4-4714-4D6E-B6D4-4E8D313A1B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EFC623E-5B42-4D6F-83D9-96135955F8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FD4E61-33FE-4012-95A1-3C34BDE8A5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AFD193A-17E2-4CDD-899A-CEEE802A5B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A9EDF3-C459-4BB6-B5C4-D1B2297CE9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D62F6BF-BB24-4216-ACC6-28DC43526C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08BED1F-4CCF-45A5-88DC-AED6B28056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3D289BD-1A21-4204-A9A2-F08952CB93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A95941E-B02E-4647-8982-EEF196FCC7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7899CC5-744B-45CE-B22A-4074FEFA08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A6C8E3A-579E-4F91-BA2F-DE12895376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5C02A1-3586-43A3-9025-B3698FC87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97BBC8-0311-4AB2-8FFD-3708BEFCA6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75BD11-B000-4C4A-8EA9-D080E89A0F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0FC37A5-4DC0-4666-B17E-9F3391FF0C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655F1E8-6DCB-44A5-86D6-B8A519E949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B480ADD-4388-436E-9B4F-EE43C2964D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66EC77A-9D04-4A61-929C-3E11321303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DD6B5BA-007C-4E60-B3D2-BD6BCB93DD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5B6586-E343-4450-B78B-7B55997A44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850C93F-1339-4DA3-AE61-EEB8511292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24483FB-D7E7-4C5F-A38F-18C2930C43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157E6F4-B44F-4C2C-BB94-FC81DB108E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3390A2C-EB7E-46B9-AAFB-8C9BCB9192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EBD48D1-96E0-43C8-A310-2EB04DA374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  <a:cs typeface="Arial" pitchFamily="34" charset="0"/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  <a:cs typeface="Arial" pitchFamily="34" charset="0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  <a:cs typeface="Arial" pitchFamily="34" charset="0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  <a:cs typeface="Arial" pitchFamily="34" charset="0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Tahoma" pitchFamily="34" charset="0"/>
                <a:cs typeface="Arial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Tahoma" pitchFamily="34" charset="0"/>
                <a:cs typeface="Arial" pitchFamily="34" charset="0"/>
              </a:endParaRPr>
            </a:p>
          </p:txBody>
        </p:sp>
      </p:grpSp>
      <p:sp>
        <p:nvSpPr>
          <p:cNvPr id="51815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815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EFB5C20-36CA-4C4E-9D54-8E0B411210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9035D64-19E9-499C-8B25-0B7965815F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42F9873-D6DD-4BFD-A13F-986C1A8248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BF211D3-FBD9-4A58-9F69-B761FCBD4E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FD98D12-F4F7-43D3-8C7C-69C485FA47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E789B7F-866D-4B8B-BA4A-C069AE788E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30C37D6-ED9D-4EF7-B58C-97D0EC1022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DB2B8E3-4250-4E92-8187-1ACE5EF64C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B7DCEB-37F9-4339-AE08-CFE647BA8A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A65101-F8EF-466C-9AE3-F7BBDF37A0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FCEE4AD-9A95-4707-8CD2-69C2A525CF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D96BA9E-8FBB-4034-9907-A80C1DB1FD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18C1-72BF-4CCD-9941-215DE2481A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5F56-64DB-4487-A3AF-AFD4E9DD80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18C1-72BF-4CCD-9941-215DE2481A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5F56-64DB-4487-A3AF-AFD4E9DD80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18C1-72BF-4CCD-9941-215DE2481A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5F56-64DB-4487-A3AF-AFD4E9DD80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18C1-72BF-4CCD-9941-215DE2481A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5F56-64DB-4487-A3AF-AFD4E9DD80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18C1-72BF-4CCD-9941-215DE2481A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5F56-64DB-4487-A3AF-AFD4E9DD80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18C1-72BF-4CCD-9941-215DE2481A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5F56-64DB-4487-A3AF-AFD4E9DD80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18C1-72BF-4CCD-9941-215DE2481A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5F56-64DB-4487-A3AF-AFD4E9DD80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18C1-72BF-4CCD-9941-215DE2481A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5F56-64DB-4487-A3AF-AFD4E9DD80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18C1-72BF-4CCD-9941-215DE2481A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5F56-64DB-4487-A3AF-AFD4E9DD80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18C1-72BF-4CCD-9941-215DE2481A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5F56-64DB-4487-A3AF-AFD4E9DD80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18C1-72BF-4CCD-9941-215DE2481A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A5F56-64DB-4487-A3AF-AFD4E9DD80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FFFFFF"/>
              </a:solidFill>
              <a:ea typeface="+mn-ea"/>
              <a:cs typeface="Arial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9DEA1332-219C-492C-A752-82AA80C0C367}" type="slidenum">
              <a:rPr lang="en-US" kern="1200">
                <a:solidFill>
                  <a:srgbClr val="FFFFFF"/>
                </a:solidFill>
                <a:ea typeface="+mn-ea"/>
                <a:cs typeface="Arial" charset="0"/>
              </a:rPr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kern="1200">
              <a:solidFill>
                <a:srgbClr val="FFFFFF"/>
              </a:solidFill>
              <a:ea typeface="+mn-ea"/>
              <a:cs typeface="Arial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127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rgbClr val="FFFFFF"/>
                  </a:solidFill>
                  <a:latin typeface="Tahoma" pitchFamily="34" charset="0"/>
                  <a:ea typeface="+mn-ea"/>
                  <a:cs typeface="Arial" charset="0"/>
                </a:endParaRPr>
              </a:p>
            </p:txBody>
          </p:sp>
          <p:sp>
            <p:nvSpPr>
              <p:cNvPr id="1127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rgbClr val="FFFFFF"/>
                  </a:solidFill>
                  <a:latin typeface="Tahoma" pitchFamily="34" charset="0"/>
                  <a:ea typeface="+mn-ea"/>
                  <a:cs typeface="Arial" charset="0"/>
                </a:endParaRPr>
              </a:p>
            </p:txBody>
          </p:sp>
          <p:sp>
            <p:nvSpPr>
              <p:cNvPr id="1127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rgbClr val="FFFFFF"/>
                  </a:solidFill>
                  <a:latin typeface="Tahoma" pitchFamily="34" charset="0"/>
                  <a:ea typeface="+mn-ea"/>
                  <a:cs typeface="Arial" charset="0"/>
                </a:endParaRPr>
              </a:p>
            </p:txBody>
          </p:sp>
          <p:sp>
            <p:nvSpPr>
              <p:cNvPr id="1127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rgbClr val="FFFFFF"/>
                  </a:solidFill>
                  <a:latin typeface="Tahoma" pitchFamily="34" charset="0"/>
                  <a:ea typeface="+mn-ea"/>
                  <a:cs typeface="Arial" charset="0"/>
                </a:endParaRPr>
              </a:p>
            </p:txBody>
          </p:sp>
          <p:sp>
            <p:nvSpPr>
              <p:cNvPr id="1127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rtl="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kern="1200">
                  <a:solidFill>
                    <a:srgbClr val="FFFFFF"/>
                  </a:solidFill>
                  <a:latin typeface="Tahoma" pitchFamily="34" charset="0"/>
                  <a:ea typeface="+mn-ea"/>
                  <a:cs typeface="Arial" charset="0"/>
                </a:endParaRPr>
              </a:p>
            </p:txBody>
          </p:sp>
        </p:grpSp>
        <p:sp>
          <p:nvSpPr>
            <p:cNvPr id="1127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US" kern="1200">
                <a:solidFill>
                  <a:srgbClr val="FFFFFF"/>
                </a:solidFill>
                <a:latin typeface="Tahoma" pitchFamily="34" charset="0"/>
                <a:ea typeface="+mn-ea"/>
                <a:cs typeface="Arial" charset="0"/>
              </a:endParaRPr>
            </a:p>
          </p:txBody>
        </p:sp>
        <p:sp>
          <p:nvSpPr>
            <p:cNvPr id="1127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en-US" kern="1200">
                <a:solidFill>
                  <a:srgbClr val="FFFFFF"/>
                </a:solidFill>
                <a:latin typeface="Tahoma" pitchFamily="34" charset="0"/>
                <a:ea typeface="+mn-ea"/>
                <a:cs typeface="Arial" charset="0"/>
              </a:endParaRPr>
            </a:p>
          </p:txBody>
        </p:sp>
      </p:grpSp>
      <p:sp>
        <p:nvSpPr>
          <p:cNvPr id="1127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7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charset="0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endParaRPr lang="en-US" kern="1200">
              <a:solidFill>
                <a:srgbClr val="FFFFFF"/>
              </a:solidFill>
              <a:ea typeface="+mn-ea"/>
              <a:cs typeface="Arial" charset="0"/>
            </a:endParaRPr>
          </a:p>
        </p:txBody>
      </p:sp>
      <p:sp>
        <p:nvSpPr>
          <p:cNvPr id="1127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4AB20-BC76-4E0E-AB3A-4947F9D001C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7B2F9-C854-4A75-8CF0-4547332F9B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900899-0F1C-41A4-ADB8-FE607B337F1A}" type="slidenum">
              <a:rPr lang="en-US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922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922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922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922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922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922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922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922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3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923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36F4A1-227E-40CB-A2BC-03DA91E3D0B9}" type="slidenum">
              <a:rPr lang="en-US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pitchFamily="34" charset="0"/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4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127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127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127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127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1127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Tahoma" pitchFamily="34" charset="0"/>
              </a:endParaRPr>
            </a:p>
          </p:txBody>
        </p:sp>
        <p:sp>
          <p:nvSpPr>
            <p:cNvPr id="1127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Tahoma" pitchFamily="34" charset="0"/>
              </a:endParaRPr>
            </a:p>
          </p:txBody>
        </p:sp>
      </p:grpSp>
      <p:sp>
        <p:nvSpPr>
          <p:cNvPr id="1127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7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1127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2293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098A0E-C5A7-48A4-A304-C81C554735C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21A9B4-39A2-451B-B6C9-4E89141B47A4}" type="slidenum">
              <a:rPr lang="en-US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15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615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615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615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sp>
            <p:nvSpPr>
              <p:cNvPr id="615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615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615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615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615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12/9/2015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314C37-40CA-4C5C-B398-3BE36684754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127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127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127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127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  <p:sp>
            <p:nvSpPr>
              <p:cNvPr id="1127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1127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Tahoma" pitchFamily="34" charset="0"/>
              </a:endParaRPr>
            </a:p>
          </p:txBody>
        </p:sp>
        <p:sp>
          <p:nvSpPr>
            <p:cNvPr id="1127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Tahoma" pitchFamily="34" charset="0"/>
              </a:endParaRPr>
            </a:p>
          </p:txBody>
        </p:sp>
      </p:grpSp>
      <p:sp>
        <p:nvSpPr>
          <p:cNvPr id="1127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7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1127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B38AC3-EE0D-40BD-8926-13894FA1761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rgbClr val="000000"/>
                </a:solidFill>
                <a:latin typeface="Times New Roman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rgbClr val="000000"/>
                </a:solidFill>
                <a:latin typeface="Times New Roman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rgbClr val="000000"/>
                </a:solidFill>
                <a:latin typeface="Times New Roman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7506F6BE-7094-4F3C-AE0B-59896E44D5DD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51712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13C651-7C7B-4B68-B0C7-F3CF6A8A6B4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17126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  <a:cs typeface="Arial" pitchFamily="34" charset="0"/>
                </a:endParaRPr>
              </a:p>
            </p:txBody>
          </p:sp>
          <p:sp>
            <p:nvSpPr>
              <p:cNvPr id="517127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  <a:cs typeface="Arial" pitchFamily="34" charset="0"/>
                </a:endParaRPr>
              </a:p>
            </p:txBody>
          </p:sp>
          <p:sp>
            <p:nvSpPr>
              <p:cNvPr id="517128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  <a:cs typeface="Arial" pitchFamily="34" charset="0"/>
                </a:endParaRPr>
              </a:p>
            </p:txBody>
          </p:sp>
          <p:sp>
            <p:nvSpPr>
              <p:cNvPr id="517129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  <a:cs typeface="Arial" pitchFamily="34" charset="0"/>
                </a:endParaRPr>
              </a:p>
            </p:txBody>
          </p:sp>
          <p:sp>
            <p:nvSpPr>
              <p:cNvPr id="517130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FFFFFF"/>
                  </a:solidFill>
                  <a:latin typeface="Tahoma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7131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Tahoma" pitchFamily="34" charset="0"/>
                <a:cs typeface="Arial" pitchFamily="34" charset="0"/>
              </a:endParaRPr>
            </a:p>
          </p:txBody>
        </p:sp>
        <p:sp>
          <p:nvSpPr>
            <p:cNvPr id="517132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FFFFFF"/>
                </a:solidFill>
                <a:latin typeface="Tahoma" pitchFamily="34" charset="0"/>
                <a:cs typeface="Arial" pitchFamily="34" charset="0"/>
              </a:endParaRPr>
            </a:p>
          </p:txBody>
        </p:sp>
      </p:grpSp>
      <p:sp>
        <p:nvSpPr>
          <p:cNvPr id="51713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713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51713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618C1-72BF-4CCD-9941-215DE2481A6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A5F56-64DB-4487-A3AF-AFD4E9DD801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94DBC-37D3-4619-932E-AC8B9878CC26}" type="datetimeFigureOut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12/9/2015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4EC41-312E-4227-86B8-2ED04F88A8D3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bosyn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0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6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6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09600" y="304800"/>
            <a:ext cx="7772400" cy="1600199"/>
          </a:xfrm>
        </p:spPr>
        <p:txBody>
          <a:bodyPr/>
          <a:lstStyle/>
          <a:p>
            <a:r>
              <a:rPr lang="en-US" sz="3200" i="1" dirty="0" smtClean="0"/>
              <a:t>5</a:t>
            </a:r>
            <a:r>
              <a:rPr lang="en-US" sz="3200" i="1" baseline="30000" dirty="0" smtClean="0"/>
              <a:t>th</a:t>
            </a:r>
            <a:r>
              <a:rPr lang="en-US" sz="3200" i="1" dirty="0" smtClean="0"/>
              <a:t> International Congress on Virology</a:t>
            </a:r>
            <a:br>
              <a:rPr lang="en-US" sz="3200" i="1" dirty="0" smtClean="0"/>
            </a:br>
            <a:r>
              <a:rPr lang="en-US" sz="3200" i="1" dirty="0" smtClean="0"/>
              <a:t>December 7-9, 2015  Atlanta </a:t>
            </a:r>
            <a:r>
              <a:rPr lang="en-US" sz="3200" i="1" dirty="0" err="1" smtClean="0"/>
              <a:t>Ga</a:t>
            </a:r>
            <a:endParaRPr lang="en-US" sz="32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457200" y="2133600"/>
            <a:ext cx="8153400" cy="4572000"/>
          </a:xfrm>
        </p:spPr>
        <p:txBody>
          <a:bodyPr/>
          <a:lstStyle/>
          <a:p>
            <a:r>
              <a:rPr lang="en-US" sz="4800" b="1" dirty="0" smtClean="0">
                <a:solidFill>
                  <a:srgbClr val="FF66CC"/>
                </a:solidFill>
              </a:rPr>
              <a:t>Symposium on Anti-HIV Drug Combination Strategies</a:t>
            </a:r>
          </a:p>
          <a:p>
            <a:endParaRPr lang="en-US" sz="4400" dirty="0" smtClean="0"/>
          </a:p>
          <a:p>
            <a:endParaRPr lang="en-US" sz="4400" dirty="0" smtClean="0"/>
          </a:p>
          <a:p>
            <a:r>
              <a:rPr lang="en-US" sz="2800" dirty="0" smtClean="0"/>
              <a:t>December 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, 2015  9-10AM</a:t>
            </a:r>
          </a:p>
          <a:p>
            <a:r>
              <a:rPr lang="en-US" sz="2800" dirty="0" smtClean="0"/>
              <a:t>Chair by Ting-Chao Chou &amp; M. </a:t>
            </a:r>
            <a:r>
              <a:rPr lang="en-US" sz="2800" dirty="0" err="1" smtClean="0"/>
              <a:t>Intakhab</a:t>
            </a:r>
            <a:r>
              <a:rPr lang="en-US" sz="2800" dirty="0" smtClean="0"/>
              <a:t> </a:t>
            </a:r>
            <a:r>
              <a:rPr lang="en-US" sz="2800" dirty="0" err="1" smtClean="0"/>
              <a:t>Alam</a:t>
            </a:r>
            <a:endParaRPr lang="en-US" sz="2800" dirty="0" smtClean="0"/>
          </a:p>
          <a:p>
            <a:endParaRPr lang="en-US" sz="4400" dirty="0" smtClean="0"/>
          </a:p>
          <a:p>
            <a:endParaRPr lang="en-US" sz="4400" dirty="0" smtClean="0"/>
          </a:p>
          <a:p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FC45C0B6-D219-4EAC-A0D1-4D6A75EBA158}" type="slidenum">
              <a:rPr lang="en-US" sz="1200"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830AEC9-8942-48B6-8E17-D2A49EC2A354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-76200" y="381000"/>
            <a:ext cx="9220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Computerized Simulation of Anti-HIV Drug</a:t>
            </a:r>
          </a:p>
          <a:p>
            <a:pPr algn="ctr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Synergy in Vitro and in Clinical Trials Using the</a:t>
            </a:r>
          </a:p>
          <a:p>
            <a:pPr algn="ctr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Chou-Talalay Combination Index Method</a:t>
            </a:r>
            <a:endParaRPr lang="en-US" sz="3200" b="1" dirty="0">
              <a:solidFill>
                <a:srgbClr val="FF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1066800" y="2590800"/>
            <a:ext cx="67056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Ting-Chao Chou, </a:t>
            </a:r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Ph.D.</a:t>
            </a:r>
          </a:p>
          <a:p>
            <a:pPr algn="ctr" fontAlgn="base">
              <a:spcAft>
                <a:spcPct val="0"/>
              </a:spcAft>
            </a:pPr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PD Science, LLC  USA</a:t>
            </a:r>
          </a:p>
          <a:p>
            <a:pPr algn="ctr" fontAlgn="base">
              <a:spcAft>
                <a:spcPct val="0"/>
              </a:spcAft>
            </a:pPr>
            <a:r>
              <a:rPr lang="en-US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(Retired Professor from Cornell/MSKCC)</a:t>
            </a:r>
            <a:endParaRPr lang="en-US" sz="20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304800" y="5105400"/>
            <a:ext cx="6553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en-US" sz="2000" b="1" dirty="0" smtClean="0">
                <a:solidFill>
                  <a:srgbClr val="00FFFF"/>
                </a:solidFill>
                <a:latin typeface="Times New Roman" pitchFamily="18" charset="0"/>
              </a:rPr>
              <a:t>5</a:t>
            </a:r>
            <a:r>
              <a:rPr lang="en-US" sz="2000" b="1" baseline="30000" dirty="0" smtClean="0">
                <a:solidFill>
                  <a:srgbClr val="00FFFF"/>
                </a:solidFill>
                <a:latin typeface="Times New Roman" pitchFamily="18" charset="0"/>
              </a:rPr>
              <a:t>th</a:t>
            </a:r>
            <a:r>
              <a:rPr lang="en-US" sz="2000" b="1" dirty="0" smtClean="0">
                <a:solidFill>
                  <a:srgbClr val="00FFFF"/>
                </a:solidFill>
                <a:latin typeface="Times New Roman" pitchFamily="18" charset="0"/>
              </a:rPr>
              <a:t> World Congress on Virology</a:t>
            </a:r>
          </a:p>
          <a:p>
            <a:pPr fontAlgn="base">
              <a:spcAft>
                <a:spcPct val="0"/>
              </a:spcAft>
            </a:pPr>
            <a:r>
              <a:rPr lang="en-US" sz="2000" b="1" dirty="0" smtClean="0">
                <a:solidFill>
                  <a:srgbClr val="00FFFF"/>
                </a:solidFill>
                <a:latin typeface="Times New Roman" pitchFamily="18" charset="0"/>
              </a:rPr>
              <a:t>December 7-9, 2015  Atlanta, </a:t>
            </a:r>
            <a:r>
              <a:rPr lang="en-US" sz="2000" b="1" dirty="0" err="1" smtClean="0">
                <a:solidFill>
                  <a:srgbClr val="00FFFF"/>
                </a:solidFill>
                <a:latin typeface="Times New Roman" pitchFamily="18" charset="0"/>
              </a:rPr>
              <a:t>Ga</a:t>
            </a:r>
            <a:endParaRPr lang="en-US" sz="2000" b="1" dirty="0" smtClean="0">
              <a:solidFill>
                <a:srgbClr val="00FFFF"/>
              </a:solidFill>
              <a:latin typeface="Times New Roman" pitchFamily="18" charset="0"/>
            </a:endParaRPr>
          </a:p>
          <a:p>
            <a:pPr fontAlgn="base">
              <a:spcAft>
                <a:spcPct val="0"/>
              </a:spcAft>
            </a:pPr>
            <a:r>
              <a:rPr lang="en-US" sz="2000" b="1" i="1" u="sng" dirty="0" smtClean="0">
                <a:solidFill>
                  <a:srgbClr val="FF66CC"/>
                </a:solidFill>
                <a:latin typeface="Times New Roman" pitchFamily="18" charset="0"/>
              </a:rPr>
              <a:t>Symposium on Anti-HIV Drug Combination Strategies</a:t>
            </a:r>
          </a:p>
          <a:p>
            <a:pPr fontAlgn="base">
              <a:spcAft>
                <a:spcPct val="0"/>
              </a:spcAft>
            </a:pPr>
            <a:r>
              <a:rPr lang="en-US" sz="2000" b="1" i="1" dirty="0" smtClean="0">
                <a:solidFill>
                  <a:srgbClr val="FF99FF"/>
                </a:solidFill>
                <a:latin typeface="Times New Roman" pitchFamily="18" charset="0"/>
              </a:rPr>
              <a:t>12.9.2015  9:00-9:30 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u="sng" dirty="0" smtClean="0">
                <a:solidFill>
                  <a:srgbClr val="FF66CC"/>
                </a:solidFill>
              </a:rPr>
              <a:t>The Outlines for Today</a:t>
            </a:r>
            <a:endParaRPr lang="en-US" sz="5400" u="sng" dirty="0">
              <a:solidFill>
                <a:srgbClr val="FF66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/>
          <a:lstStyle/>
          <a:p>
            <a:r>
              <a:rPr lang="en-US" dirty="0" smtClean="0"/>
              <a:t>To </a:t>
            </a:r>
            <a:r>
              <a:rPr lang="en-US" dirty="0" smtClean="0">
                <a:solidFill>
                  <a:srgbClr val="FF66CC"/>
                </a:solidFill>
              </a:rPr>
              <a:t>Refresh/Review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66CC"/>
                </a:solidFill>
              </a:rPr>
              <a:t>the Principle </a:t>
            </a:r>
            <a:r>
              <a:rPr lang="en-US" dirty="0" smtClean="0"/>
              <a:t>&amp; Theory</a:t>
            </a:r>
          </a:p>
          <a:p>
            <a:pPr>
              <a:buNone/>
            </a:pPr>
            <a:r>
              <a:rPr lang="en-US" dirty="0" smtClean="0"/>
              <a:t>      of Chou-Talalay Combination Index (CI)</a:t>
            </a:r>
          </a:p>
          <a:p>
            <a:pPr>
              <a:buNone/>
            </a:pPr>
            <a:r>
              <a:rPr lang="en-US" dirty="0" smtClean="0"/>
              <a:t>      Method. </a:t>
            </a:r>
          </a:p>
          <a:p>
            <a:r>
              <a:rPr lang="en-US" dirty="0" smtClean="0"/>
              <a:t> To Show </a:t>
            </a:r>
            <a:r>
              <a:rPr lang="en-US" dirty="0" smtClean="0">
                <a:solidFill>
                  <a:srgbClr val="FF66CC"/>
                </a:solidFill>
              </a:rPr>
              <a:t>Why CI&lt;1 (Synergism), </a:t>
            </a:r>
            <a:r>
              <a:rPr lang="en-US" dirty="0" smtClean="0"/>
              <a:t>CI=1 (Additive) and  CI&gt;1 (Antagonism)</a:t>
            </a:r>
          </a:p>
          <a:p>
            <a:r>
              <a:rPr lang="en-US" dirty="0" smtClean="0">
                <a:solidFill>
                  <a:srgbClr val="FF66CC"/>
                </a:solidFill>
              </a:rPr>
              <a:t> </a:t>
            </a:r>
            <a:r>
              <a:rPr lang="en-US" dirty="0" smtClean="0"/>
              <a:t>To</a:t>
            </a:r>
            <a:r>
              <a:rPr lang="en-US" dirty="0" smtClean="0">
                <a:solidFill>
                  <a:srgbClr val="FF66CC"/>
                </a:solidFill>
              </a:rPr>
              <a:t> Give Specific Example: AZT+IFN </a:t>
            </a:r>
            <a:r>
              <a:rPr lang="en-US" dirty="0" smtClean="0"/>
              <a:t>Combination Step-By-Step Analysis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</a:pPr>
            <a:fld id="{59505BF8-7A87-41C4-A3FC-CD0E17493630}" type="slidenum">
              <a:rPr lang="en-US" sz="1200"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z="1200" kern="1200">
              <a:solidFill>
                <a:srgbClr val="FFFFFF"/>
              </a:solidFill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rgbClr val="FFFF66"/>
                </a:solidFill>
              </a:rPr>
              <a:t>Effect of  rIFN</a:t>
            </a:r>
            <a:r>
              <a:rPr lang="en-US" altLang="zh-CN" sz="2400" smtClean="0">
                <a:solidFill>
                  <a:srgbClr val="FFFF66"/>
                </a:solidFill>
                <a:ea typeface="SimSun" pitchFamily="2" charset="-122"/>
              </a:rPr>
              <a:t>α</a:t>
            </a:r>
            <a:r>
              <a:rPr lang="en-US" sz="2400" smtClean="0">
                <a:solidFill>
                  <a:srgbClr val="FFFF66"/>
                </a:solidFill>
              </a:rPr>
              <a:t>A and AZT Singly or in Combination on RT (cpm/10</a:t>
            </a:r>
            <a:r>
              <a:rPr lang="en-US" sz="2400" baseline="30000" smtClean="0">
                <a:solidFill>
                  <a:srgbClr val="FFFF66"/>
                </a:solidFill>
              </a:rPr>
              <a:t>6</a:t>
            </a:r>
            <a:r>
              <a:rPr lang="en-US" sz="2400" smtClean="0">
                <a:solidFill>
                  <a:srgbClr val="FFFF66"/>
                </a:solidFill>
              </a:rPr>
              <a:t> cells x 10</a:t>
            </a:r>
            <a:r>
              <a:rPr lang="en-US" sz="2400" baseline="30000" smtClean="0">
                <a:solidFill>
                  <a:srgbClr val="FFFF66"/>
                </a:solidFill>
              </a:rPr>
              <a:t>3</a:t>
            </a:r>
            <a:r>
              <a:rPr lang="en-US" sz="2400" smtClean="0">
                <a:solidFill>
                  <a:srgbClr val="FFFF66"/>
                </a:solidFill>
              </a:rPr>
              <a:t>) in Expt. 2, Day 10</a:t>
            </a:r>
            <a:r>
              <a:rPr lang="en-US" sz="2400" baseline="30000" smtClean="0">
                <a:solidFill>
                  <a:srgbClr val="FFFF66"/>
                </a:solidFill>
              </a:rPr>
              <a:t>*</a:t>
            </a:r>
            <a:r>
              <a:rPr lang="en-US" sz="2400" smtClean="0">
                <a:solidFill>
                  <a:srgbClr val="FFFF66"/>
                </a:solidFill>
              </a:rPr>
              <a:t> </a:t>
            </a:r>
          </a:p>
        </p:txBody>
      </p:sp>
      <p:graphicFrame>
        <p:nvGraphicFramePr>
          <p:cNvPr id="311373" name="Group 77"/>
          <p:cNvGraphicFramePr>
            <a:graphicFrameLocks noGrp="1"/>
          </p:cNvGraphicFramePr>
          <p:nvPr>
            <p:ph idx="1"/>
          </p:nvPr>
        </p:nvGraphicFramePr>
        <p:xfrm>
          <a:off x="1239838" y="2057400"/>
          <a:ext cx="6989762" cy="3394710"/>
        </p:xfrm>
        <a:graphic>
          <a:graphicData uri="http://schemas.openxmlformats.org/drawingml/2006/table">
            <a:tbl>
              <a:tblPr/>
              <a:tblGrid>
                <a:gridCol w="1047750"/>
                <a:gridCol w="990600"/>
                <a:gridCol w="865187"/>
                <a:gridCol w="1190625"/>
                <a:gridCol w="914400"/>
                <a:gridCol w="992188"/>
                <a:gridCol w="989012"/>
              </a:tblGrid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AZT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</a:t>
                      </a:r>
                      <a:r>
                        <a:rPr kumimoji="0" lang="en-US" altLang="zh-CN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μM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FF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IFN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</a:t>
                      </a: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/ml)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32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64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128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173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150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193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169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151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0.01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159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85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0.02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42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   71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0.08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0.16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  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8889" name="Text Box 71"/>
          <p:cNvSpPr txBox="1">
            <a:spLocks noChangeArrowheads="1"/>
          </p:cNvSpPr>
          <p:nvPr/>
        </p:nvSpPr>
        <p:spPr bwMode="auto">
          <a:xfrm>
            <a:off x="1219200" y="5715000"/>
            <a:ext cx="7262813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fontAlgn="base">
              <a:spcBef>
                <a:spcPct val="50000"/>
              </a:spcBef>
              <a:spcAft>
                <a:spcPct val="0"/>
              </a:spcAft>
              <a:tabLst>
                <a:tab pos="1250950" algn="l"/>
              </a:tabLst>
              <a:defRPr/>
            </a:pPr>
            <a:r>
              <a:rPr lang="en-US" dirty="0">
                <a:solidFill>
                  <a:srgbClr val="FFFF00"/>
                </a:solidFill>
                <a:cs typeface="Arial" charset="0"/>
              </a:rPr>
              <a:t>* From </a:t>
            </a:r>
            <a:r>
              <a:rPr lang="en-US" dirty="0" err="1">
                <a:solidFill>
                  <a:srgbClr val="FFFF00"/>
                </a:solidFill>
                <a:cs typeface="Arial" charset="0"/>
              </a:rPr>
              <a:t>Hartshorn</a:t>
            </a:r>
            <a:r>
              <a:rPr lang="en-US" dirty="0">
                <a:solidFill>
                  <a:srgbClr val="FFFF00"/>
                </a:solidFill>
                <a:cs typeface="Arial" charset="0"/>
              </a:rPr>
              <a:t> et al, </a:t>
            </a:r>
            <a:r>
              <a:rPr lang="en-US" u="sng" dirty="0" err="1">
                <a:solidFill>
                  <a:srgbClr val="FFFF00"/>
                </a:solidFill>
                <a:cs typeface="Arial" charset="0"/>
              </a:rPr>
              <a:t>Antimicrob</a:t>
            </a:r>
            <a:r>
              <a:rPr lang="en-US" u="sng" dirty="0">
                <a:solidFill>
                  <a:srgbClr val="FFFF00"/>
                </a:solidFill>
                <a:cs typeface="Arial" charset="0"/>
              </a:rPr>
              <a:t>. Agents </a:t>
            </a:r>
            <a:r>
              <a:rPr lang="en-US" u="sng" dirty="0" err="1">
                <a:solidFill>
                  <a:srgbClr val="FFFF00"/>
                </a:solidFill>
                <a:cs typeface="Arial" charset="0"/>
              </a:rPr>
              <a:t>Chemother</a:t>
            </a:r>
            <a:r>
              <a:rPr lang="en-US" u="sng" dirty="0">
                <a:solidFill>
                  <a:srgbClr val="FFFF00"/>
                </a:solidFill>
                <a:cs typeface="Arial" charset="0"/>
              </a:rPr>
              <a:t>.</a:t>
            </a:r>
            <a:r>
              <a:rPr lang="en-US" dirty="0">
                <a:solidFill>
                  <a:srgbClr val="FFFF00"/>
                </a:solidFill>
                <a:cs typeface="Arial" charset="0"/>
              </a:rPr>
              <a:t>  </a:t>
            </a:r>
            <a:r>
              <a:rPr lang="en-US" u="sng" dirty="0">
                <a:solidFill>
                  <a:srgbClr val="FFFF00"/>
                </a:solidFill>
                <a:cs typeface="Arial" charset="0"/>
              </a:rPr>
              <a:t>31</a:t>
            </a:r>
            <a:r>
              <a:rPr lang="en-US" dirty="0">
                <a:solidFill>
                  <a:srgbClr val="FFFF00"/>
                </a:solidFill>
                <a:cs typeface="Arial" charset="0"/>
              </a:rPr>
              <a:t>: 168-172, 1987</a:t>
            </a:r>
          </a:p>
          <a:p>
            <a:pPr marL="174625" indent="-174625" fontAlgn="base">
              <a:spcBef>
                <a:spcPct val="50000"/>
              </a:spcBef>
              <a:spcAft>
                <a:spcPct val="0"/>
              </a:spcAft>
              <a:tabLst>
                <a:tab pos="1250950" algn="l"/>
              </a:tabLst>
              <a:defRPr/>
            </a:pPr>
            <a:r>
              <a:rPr lang="en-US" dirty="0">
                <a:solidFill>
                  <a:srgbClr val="FFFF00"/>
                </a:solidFill>
                <a:cs typeface="Arial" charset="0"/>
              </a:rPr>
              <a:t>     </a:t>
            </a:r>
            <a:r>
              <a:rPr lang="en-US" i="1" dirty="0" smtClean="0">
                <a:solidFill>
                  <a:srgbClr val="FFFF00"/>
                </a:solidFill>
                <a:cs typeface="Arial" charset="0"/>
              </a:rPr>
              <a:t>(</a:t>
            </a:r>
            <a:r>
              <a:rPr lang="en-US" i="1" dirty="0">
                <a:solidFill>
                  <a:srgbClr val="FFFF00"/>
                </a:solidFill>
                <a:cs typeface="Arial" charset="0"/>
              </a:rPr>
              <a:t>MGH, Harvard Medical </a:t>
            </a:r>
            <a:r>
              <a:rPr lang="en-US" i="1" dirty="0" smtClean="0">
                <a:solidFill>
                  <a:srgbClr val="FFFF00"/>
                </a:solidFill>
                <a:cs typeface="Arial" charset="0"/>
              </a:rPr>
              <a:t>School</a:t>
            </a:r>
            <a:r>
              <a:rPr lang="en-US" b="1" i="1" dirty="0" smtClean="0">
                <a:solidFill>
                  <a:srgbClr val="FFFF00"/>
                </a:solidFill>
                <a:cs typeface="Arial" charset="0"/>
              </a:rPr>
              <a:t>/</a:t>
            </a:r>
            <a:r>
              <a:rPr lang="en-US" i="1" dirty="0" smtClean="0">
                <a:solidFill>
                  <a:srgbClr val="FFFF00"/>
                </a:solidFill>
                <a:cs typeface="Arial" charset="0"/>
              </a:rPr>
              <a:t>Chou, MSKCC)  </a:t>
            </a:r>
            <a:r>
              <a:rPr lang="en-US" i="1" dirty="0">
                <a:solidFill>
                  <a:srgbClr val="FFFF00"/>
                </a:solidFill>
                <a:cs typeface="Arial" charset="0"/>
              </a:rPr>
              <a:t>(Cited by </a:t>
            </a:r>
            <a:r>
              <a:rPr lang="en-US" i="1" dirty="0" smtClean="0">
                <a:solidFill>
                  <a:srgbClr val="FFFF00"/>
                </a:solidFill>
                <a:cs typeface="Arial" charset="0"/>
              </a:rPr>
              <a:t>252 </a:t>
            </a:r>
            <a:r>
              <a:rPr lang="en-US" i="1" dirty="0">
                <a:solidFill>
                  <a:srgbClr val="FFFF00"/>
                </a:solidFill>
                <a:cs typeface="Arial" charset="0"/>
              </a:rPr>
              <a:t>articles)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46EF472-AA98-4C24-9943-85ACAD743795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100355" name="Text Box 2"/>
          <p:cNvSpPr txBox="1">
            <a:spLocks noChangeArrowheads="1"/>
          </p:cNvSpPr>
          <p:nvPr/>
        </p:nvSpPr>
        <p:spPr bwMode="auto">
          <a:xfrm>
            <a:off x="457200" y="152400"/>
            <a:ext cx="83058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“Synergy Definition” for Drug</a:t>
            </a:r>
          </a:p>
          <a:p>
            <a:pPr algn="ctr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Combination</a:t>
            </a:r>
          </a:p>
          <a:p>
            <a:pPr algn="ctr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b="1" i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(Controversy for Over 100 Years)</a:t>
            </a:r>
          </a:p>
        </p:txBody>
      </p:sp>
      <p:sp>
        <p:nvSpPr>
          <p:cNvPr id="100356" name="Text Box 3"/>
          <p:cNvSpPr txBox="1">
            <a:spLocks noChangeArrowheads="1"/>
          </p:cNvSpPr>
          <p:nvPr/>
        </p:nvSpPr>
        <p:spPr bwMode="auto">
          <a:xfrm>
            <a:off x="228600" y="1752600"/>
            <a:ext cx="86868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SzPct val="145000"/>
              <a:buFontTx/>
              <a:buChar char="•"/>
              <a:defRPr/>
            </a:pPr>
            <a:r>
              <a:rPr lang="en-US" sz="2000" b="1" u="sng" dirty="0">
                <a:solidFill>
                  <a:srgbClr val="FF99CC"/>
                </a:solidFill>
                <a:latin typeface="Times New Roman" pitchFamily="18" charset="0"/>
                <a:cs typeface="Arial" charset="0"/>
              </a:rPr>
              <a:t>Drug Combination</a:t>
            </a:r>
            <a:r>
              <a:rPr lang="en-US" sz="2000" b="1" dirty="0">
                <a:solidFill>
                  <a:srgbClr val="FF99CC"/>
                </a:solidFill>
                <a:latin typeface="Times New Roman" pitchFamily="18" charset="0"/>
                <a:cs typeface="Arial" charset="0"/>
              </a:rPr>
              <a:t>: </a:t>
            </a:r>
            <a:r>
              <a:rPr lang="en-US" sz="2000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Widely Used in Cancer , AIDS  &amp; Chinese  Medicine</a:t>
            </a:r>
          </a:p>
          <a:p>
            <a:pPr marL="342900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SzPct val="145000"/>
              <a:buFontTx/>
              <a:buChar char="•"/>
              <a:defRPr/>
            </a:pPr>
            <a:endParaRPr lang="en-US" sz="2000" b="1" dirty="0">
              <a:solidFill>
                <a:srgbClr val="FF9999"/>
              </a:solidFill>
              <a:latin typeface="Times New Roman" pitchFamily="18" charset="0"/>
              <a:cs typeface="Arial" charset="0"/>
            </a:endParaRPr>
          </a:p>
          <a:p>
            <a:pPr marL="342900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SzPct val="145000"/>
              <a:buFontTx/>
              <a:buChar char="•"/>
              <a:defRPr/>
            </a:pPr>
            <a:r>
              <a:rPr lang="en-US" sz="2000" b="1" u="sng" dirty="0">
                <a:solidFill>
                  <a:srgbClr val="FF99CC"/>
                </a:solidFill>
                <a:latin typeface="Times New Roman" pitchFamily="18" charset="0"/>
                <a:cs typeface="Arial" charset="0"/>
              </a:rPr>
              <a:t>Synergism</a:t>
            </a:r>
            <a:r>
              <a:rPr lang="en-US" sz="2000" b="1" dirty="0">
                <a:solidFill>
                  <a:srgbClr val="FF99CC"/>
                </a:solidFill>
                <a:latin typeface="Times New Roman" pitchFamily="18" charset="0"/>
                <a:cs typeface="Arial" charset="0"/>
              </a:rPr>
              <a:t>: </a:t>
            </a:r>
            <a:r>
              <a:rPr lang="en-US" sz="2000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Arial" charset="0"/>
              </a:rPr>
              <a:t>20 Different Synergy Definitions</a:t>
            </a:r>
          </a:p>
          <a:p>
            <a:pPr marL="800100" lvl="1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SzPct val="145000"/>
              <a:defRPr/>
            </a:pPr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Arial" charset="0"/>
              </a:rPr>
              <a:t>			None Supports the Others </a:t>
            </a:r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Arial" charset="0"/>
              </a:rPr>
              <a:t>!!</a:t>
            </a:r>
          </a:p>
          <a:p>
            <a:pPr marL="800100" lvl="1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SzPct val="145000"/>
              <a:defRPr/>
            </a:pPr>
            <a:endParaRPr lang="en-US" sz="2000" b="1" dirty="0">
              <a:solidFill>
                <a:srgbClr val="FFFF00"/>
              </a:solidFill>
              <a:latin typeface="Times New Roman" pitchFamily="18" charset="0"/>
              <a:cs typeface="Arial" charset="0"/>
            </a:endParaRPr>
          </a:p>
          <a:p>
            <a:pPr marL="342900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Clr>
                <a:srgbClr val="FFFFFF"/>
              </a:buClr>
              <a:buSzPct val="145000"/>
              <a:buFontTx/>
              <a:buChar char="•"/>
              <a:defRPr/>
            </a:pPr>
            <a:r>
              <a:rPr lang="en-US" sz="2000" b="1" u="sng" dirty="0" smtClean="0">
                <a:solidFill>
                  <a:srgbClr val="FF99CC"/>
                </a:solidFill>
                <a:latin typeface="Times New Roman" pitchFamily="18" charset="0"/>
                <a:cs typeface="Arial" charset="0"/>
              </a:rPr>
              <a:t>Challenge</a:t>
            </a:r>
            <a:r>
              <a:rPr lang="en-US" sz="2000" b="1" dirty="0" smtClean="0">
                <a:solidFill>
                  <a:srgbClr val="FF99CC"/>
                </a:solidFill>
                <a:latin typeface="Times New Roman" pitchFamily="18" charset="0"/>
                <a:cs typeface="Arial" charset="0"/>
              </a:rPr>
              <a:t>:</a:t>
            </a:r>
            <a:r>
              <a:rPr lang="en-US" sz="2000" b="1" dirty="0" smtClean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sz="2000" b="1" i="1" dirty="0" smtClean="0">
                <a:solidFill>
                  <a:srgbClr val="FF00FF"/>
                </a:solidFill>
                <a:latin typeface="Times New Roman" pitchFamily="18" charset="0"/>
                <a:cs typeface="Arial" charset="0"/>
              </a:rPr>
              <a:t>If  No Clear Definition for Synergy: NIH, FDA, USPTO</a:t>
            </a:r>
          </a:p>
          <a:p>
            <a:pPr marL="800100" lvl="1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Clr>
                <a:srgbClr val="FFFFFF"/>
              </a:buClr>
              <a:buSzPct val="145000"/>
              <a:defRPr/>
            </a:pPr>
            <a:r>
              <a:rPr lang="en-US" sz="2000" b="1" i="1" dirty="0" smtClean="0">
                <a:solidFill>
                  <a:srgbClr val="FF00FF"/>
                </a:solidFill>
                <a:latin typeface="Times New Roman" pitchFamily="18" charset="0"/>
                <a:cs typeface="Arial" charset="0"/>
              </a:rPr>
              <a:t>			 and  Journal Editors  have No Basis to Judge or to Regulate        </a:t>
            </a:r>
          </a:p>
          <a:p>
            <a:pPr marL="800100" lvl="1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Clr>
                <a:srgbClr val="FFFFFF"/>
              </a:buClr>
              <a:buSzPct val="145000"/>
              <a:defRPr/>
            </a:pPr>
            <a:r>
              <a:rPr lang="en-US" sz="2000" b="1" i="1" dirty="0" smtClean="0">
                <a:solidFill>
                  <a:srgbClr val="FF00FF"/>
                </a:solidFill>
                <a:latin typeface="Times New Roman" pitchFamily="18" charset="0"/>
                <a:cs typeface="Arial" charset="0"/>
              </a:rPr>
              <a:t>                        the “Synergy Claims”</a:t>
            </a:r>
          </a:p>
          <a:p>
            <a:pPr marL="342900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Clr>
                <a:srgbClr val="FFFFFF"/>
              </a:buClr>
              <a:buSzPct val="145000"/>
              <a:buFontTx/>
              <a:buChar char="•"/>
              <a:defRPr/>
            </a:pPr>
            <a:r>
              <a:rPr lang="en-US" sz="2000" b="1" u="sng" dirty="0" smtClean="0">
                <a:solidFill>
                  <a:srgbClr val="FF99CC"/>
                </a:solidFill>
                <a:latin typeface="Times New Roman" pitchFamily="18" charset="0"/>
                <a:cs typeface="Arial" charset="0"/>
              </a:rPr>
              <a:t>Combination </a:t>
            </a:r>
            <a:r>
              <a:rPr lang="en-US" sz="2000" b="1" u="sng" dirty="0">
                <a:solidFill>
                  <a:srgbClr val="FF99CC"/>
                </a:solidFill>
                <a:latin typeface="Times New Roman" pitchFamily="18" charset="0"/>
                <a:cs typeface="Arial" charset="0"/>
              </a:rPr>
              <a:t>Index Theorem</a:t>
            </a:r>
            <a:r>
              <a:rPr lang="en-US" sz="2000" b="1" dirty="0">
                <a:solidFill>
                  <a:srgbClr val="FF99CC"/>
                </a:solidFill>
                <a:latin typeface="Times New Roman" pitchFamily="18" charset="0"/>
                <a:cs typeface="Arial" charset="0"/>
              </a:rPr>
              <a:t>: </a:t>
            </a:r>
            <a:r>
              <a:rPr lang="en-US" sz="2000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Chou and Talalay, 1984, Quantitative Determines </a:t>
            </a:r>
          </a:p>
          <a:p>
            <a:pPr marL="342900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Clr>
                <a:srgbClr val="FFFFFF"/>
              </a:buClr>
              <a:buSzPct val="145000"/>
              <a:defRPr/>
            </a:pPr>
            <a:r>
              <a:rPr lang="en-US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		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CI </a:t>
            </a:r>
            <a:r>
              <a:rPr lang="en-US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&lt;1, Synergism       CI=1, 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Additive Effect      CI&gt;1, Antagonism</a:t>
            </a:r>
          </a:p>
          <a:p>
            <a:pPr marL="342900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buClr>
                <a:srgbClr val="FFFFFF"/>
              </a:buClr>
              <a:buSzPct val="145000"/>
              <a:defRPr/>
            </a:pP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				</a:t>
            </a:r>
            <a:r>
              <a:rPr lang="en-US" sz="2000" b="1" dirty="0" smtClean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                             </a:t>
            </a:r>
          </a:p>
          <a:p>
            <a:pPr marL="342900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sz="20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― </a:t>
            </a:r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Arial" charset="0"/>
              </a:rPr>
              <a:t>The Dispel of the Century-Old Controversy of  “Synergy Claims”</a:t>
            </a:r>
          </a:p>
          <a:p>
            <a:pPr marL="342900" indent="-342900" fontAlgn="base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FF00"/>
                </a:solidFill>
                <a:latin typeface="Times New Roman" pitchFamily="18" charset="0"/>
                <a:cs typeface="Arial" charset="0"/>
              </a:rPr>
              <a:t>            </a:t>
            </a:r>
            <a:r>
              <a:rPr lang="en-US" b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Chou TC</a:t>
            </a: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:</a:t>
            </a:r>
            <a:r>
              <a:rPr lang="en-US" altLang="ko-KR" b="1" dirty="0" smtClean="0">
                <a:solidFill>
                  <a:srgbClr val="FFFFFF"/>
                </a:solidFill>
                <a:latin typeface="Times New Roman" pitchFamily="18" charset="0"/>
                <a:ea typeface="Gulim" pitchFamily="34" charset="-127"/>
                <a:cs typeface="Arial" charset="0"/>
              </a:rPr>
              <a:t>  </a:t>
            </a:r>
            <a:r>
              <a:rPr lang="en-US" altLang="ko-KR" b="1" dirty="0" smtClean="0">
                <a:solidFill>
                  <a:srgbClr val="FFFF00"/>
                </a:solidFill>
                <a:latin typeface="Times New Roman" pitchFamily="18" charset="0"/>
                <a:ea typeface="Gulim" pitchFamily="34" charset="-127"/>
                <a:cs typeface="Arial" charset="0"/>
              </a:rPr>
              <a:t>The CI Method Prevailed.   The Most Cited Method </a:t>
            </a:r>
            <a:r>
              <a:rPr lang="en-US" altLang="ko-KR" b="1" i="1" dirty="0" smtClean="0">
                <a:solidFill>
                  <a:srgbClr val="FFFF00"/>
                </a:solidFill>
                <a:latin typeface="Times New Roman" pitchFamily="18" charset="0"/>
                <a:ea typeface="Gulim" pitchFamily="34" charset="-127"/>
                <a:cs typeface="Arial" charset="0"/>
              </a:rPr>
              <a:t>of All Time</a:t>
            </a:r>
            <a:r>
              <a:rPr lang="en-US" altLang="ko-KR" b="1" dirty="0" smtClean="0">
                <a:solidFill>
                  <a:srgbClr val="FFFFFF"/>
                </a:solidFill>
                <a:latin typeface="Times New Roman" pitchFamily="18" charset="0"/>
                <a:ea typeface="Gulim" pitchFamily="34" charset="-127"/>
                <a:cs typeface="Arial" charset="0"/>
              </a:rPr>
              <a:t>                                             </a:t>
            </a:r>
            <a:endParaRPr lang="en-US" b="1" dirty="0">
              <a:solidFill>
                <a:srgbClr val="FFFFFF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00357" name="Rectangle 4"/>
          <p:cNvSpPr>
            <a:spLocks noChangeArrowheads="1"/>
          </p:cNvSpPr>
          <p:nvPr/>
        </p:nvSpPr>
        <p:spPr bwMode="auto">
          <a:xfrm>
            <a:off x="1828800" y="5638800"/>
            <a:ext cx="533400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400" b="1" i="1" dirty="0">
                <a:solidFill>
                  <a:srgbClr val="FFCCFF"/>
                </a:solidFill>
                <a:latin typeface="Times New Roman" pitchFamily="18" charset="0"/>
                <a:cs typeface="Arial" charset="0"/>
              </a:rPr>
              <a:t>Pharmacol. Rev. </a:t>
            </a:r>
            <a:r>
              <a:rPr lang="en-US" sz="1400" b="1" i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58:621-681, 2006 ( Review , 61-pages</a:t>
            </a:r>
            <a:r>
              <a:rPr lang="en-US" sz="1400" b="1" i="1" dirty="0" smtClean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)</a:t>
            </a:r>
            <a:endParaRPr lang="en-US" sz="1200" b="1" i="1" dirty="0">
              <a:solidFill>
                <a:srgbClr val="FFFFFF"/>
              </a:solidFill>
              <a:latin typeface="Times New Roman" pitchFamily="18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400" b="1" i="1" dirty="0">
                <a:solidFill>
                  <a:srgbClr val="FFCCFF"/>
                </a:solidFill>
                <a:latin typeface="Times New Roman" pitchFamily="18" charset="0"/>
                <a:cs typeface="Arial" charset="0"/>
              </a:rPr>
              <a:t>Adv. Enz. </a:t>
            </a:r>
            <a:r>
              <a:rPr lang="en-US" sz="1400" b="1" i="1" dirty="0" err="1">
                <a:solidFill>
                  <a:srgbClr val="FFCCFF"/>
                </a:solidFill>
                <a:latin typeface="Times New Roman" pitchFamily="18" charset="0"/>
                <a:cs typeface="Arial" charset="0"/>
              </a:rPr>
              <a:t>Regul</a:t>
            </a:r>
            <a:r>
              <a:rPr lang="en-US" sz="1400" b="1" i="1" dirty="0">
                <a:solidFill>
                  <a:srgbClr val="FFCCFF"/>
                </a:solidFill>
                <a:latin typeface="Times New Roman" pitchFamily="18" charset="0"/>
                <a:cs typeface="Arial" charset="0"/>
              </a:rPr>
              <a:t>. </a:t>
            </a:r>
            <a:r>
              <a:rPr lang="en-US" sz="1400" b="1" i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22:27-55, 1984  (Created the CI </a:t>
            </a:r>
            <a:r>
              <a:rPr lang="en-US" sz="1400" b="1" i="1" dirty="0" smtClean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 Theory)</a:t>
            </a:r>
            <a:endParaRPr lang="en-US" sz="1200" b="1" i="1" dirty="0">
              <a:solidFill>
                <a:srgbClr val="FFFFFF"/>
              </a:solidFill>
              <a:latin typeface="Times New Roman" pitchFamily="18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1400" b="1" i="1" dirty="0" smtClean="0">
                <a:solidFill>
                  <a:srgbClr val="FFCCFF"/>
                </a:solidFill>
                <a:latin typeface="Times New Roman" pitchFamily="18" charset="0"/>
                <a:cs typeface="Arial" charset="0"/>
              </a:rPr>
              <a:t>Cancer </a:t>
            </a:r>
            <a:r>
              <a:rPr lang="en-US" sz="1400" b="1" i="1" dirty="0">
                <a:solidFill>
                  <a:srgbClr val="FFCCFF"/>
                </a:solidFill>
                <a:latin typeface="Times New Roman" pitchFamily="18" charset="0"/>
                <a:cs typeface="Arial" charset="0"/>
              </a:rPr>
              <a:t>Res. </a:t>
            </a:r>
            <a:r>
              <a:rPr lang="en-US" sz="1400" b="1" i="1" dirty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70: 440-446, 2010 (Perspectives</a:t>
            </a:r>
            <a:r>
              <a:rPr lang="en-US" sz="1400" b="1" i="1" dirty="0" smtClean="0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66CC"/>
                </a:solidFill>
                <a:latin typeface="Times New Roman" pitchFamily="18" charset="0"/>
                <a:cs typeface="Arial" charset="0"/>
              </a:rPr>
              <a:t>[3 Articles with a Total of  &gt;6,000 Citations]</a:t>
            </a:r>
            <a:endParaRPr lang="en-US" sz="2000" b="1" dirty="0">
              <a:solidFill>
                <a:srgbClr val="FF66CC"/>
              </a:solidFill>
              <a:latin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pPr algn="r" rtl="0"/>
            <a:fld id="{5439BF0A-A45B-4452-ADE8-942240E9E505}" type="slidenum">
              <a:rPr lang="en-US" sz="1200" kern="1200">
                <a:solidFill>
                  <a:srgbClr val="FFFFFF"/>
                </a:solidFill>
                <a:latin typeface="Arial" pitchFamily="34" charset="0"/>
                <a:ea typeface="+mn-ea"/>
                <a:cs typeface="Arial"/>
              </a:rPr>
              <a:pPr algn="r" rtl="0"/>
              <a:t>6</a:t>
            </a:fld>
            <a:endParaRPr lang="en-US" sz="12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 dirty="0" smtClean="0">
                <a:solidFill>
                  <a:srgbClr val="FF66CC"/>
                </a:solidFill>
                <a:effectLst/>
                <a:latin typeface="Times New Roman" pitchFamily="18" charset="0"/>
              </a:rPr>
              <a:t>Setbacks in Anti-HIV Drug Combinations –  </a:t>
            </a:r>
            <a:r>
              <a:rPr lang="en-US" sz="2400" u="sng" dirty="0" smtClean="0">
                <a:solidFill>
                  <a:srgbClr val="FF66CC"/>
                </a:solidFill>
                <a:effectLst/>
                <a:latin typeface="Times New Roman" pitchFamily="18" charset="0"/>
              </a:rPr>
              <a:t>in</a:t>
            </a:r>
            <a:r>
              <a:rPr lang="en-US" sz="4800" u="sng" dirty="0" smtClean="0">
                <a:solidFill>
                  <a:srgbClr val="FF66CC"/>
                </a:solidFill>
                <a:effectLst/>
                <a:latin typeface="Times New Roman" pitchFamily="18" charset="0"/>
              </a:rPr>
              <a:t> </a:t>
            </a:r>
            <a:r>
              <a:rPr lang="en-US" sz="2400" u="sng" dirty="0" smtClean="0">
                <a:solidFill>
                  <a:srgbClr val="FF66CC"/>
                </a:solidFill>
                <a:effectLst/>
                <a:latin typeface="Times New Roman" pitchFamily="18" charset="0"/>
              </a:rPr>
              <a:t>Chou’s Views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848600" cy="3581400"/>
          </a:xfrm>
        </p:spPr>
        <p:txBody>
          <a:bodyPr/>
          <a:lstStyle/>
          <a:p>
            <a:pPr eaLnBrk="1" hangingPunct="1">
              <a:defRPr/>
            </a:pPr>
            <a:r>
              <a:rPr lang="en-US" sz="2600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Confusions</a:t>
            </a:r>
            <a:r>
              <a:rPr lang="en-US" sz="2600" b="1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in Synergy Definition</a:t>
            </a:r>
          </a:p>
          <a:p>
            <a:pPr eaLnBrk="1" hangingPunct="1">
              <a:defRPr/>
            </a:pPr>
            <a:r>
              <a:rPr lang="en-US" sz="2600" b="1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Drug Combination Clinical Trials Design </a:t>
            </a:r>
            <a:r>
              <a:rPr lang="en-US" sz="2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Errors</a:t>
            </a:r>
          </a:p>
          <a:p>
            <a:pPr eaLnBrk="1" hangingPunct="1">
              <a:defRPr/>
            </a:pPr>
            <a:r>
              <a:rPr lang="en-US" sz="2600" b="1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Inappropriate Experimental </a:t>
            </a:r>
            <a:r>
              <a:rPr lang="en-US" sz="2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Design &amp; Data Analysis</a:t>
            </a:r>
          </a:p>
          <a:p>
            <a:pPr eaLnBrk="1" hangingPunct="1">
              <a:defRPr/>
            </a:pPr>
            <a:r>
              <a:rPr lang="en-US" sz="2600" b="1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Lack of </a:t>
            </a:r>
            <a:r>
              <a:rPr lang="en-US" sz="26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Econo</a:t>
            </a:r>
            <a:r>
              <a:rPr lang="en-US" sz="2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-Green</a:t>
            </a:r>
            <a:r>
              <a:rPr lang="en-US" sz="2600" b="1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Consideration</a:t>
            </a:r>
          </a:p>
          <a:p>
            <a:pPr eaLnBrk="1" hangingPunct="1">
              <a:defRPr/>
            </a:pPr>
            <a:r>
              <a:rPr lang="en-US" sz="2600" b="1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Obsessed with Statistics, PK, and          “Intermediary Steps”, and </a:t>
            </a:r>
            <a:r>
              <a:rPr lang="en-US" sz="2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Neglected Final “PD”</a:t>
            </a:r>
          </a:p>
          <a:p>
            <a:pPr eaLnBrk="1" hangingPunct="1">
              <a:defRPr/>
            </a:pPr>
            <a:r>
              <a:rPr lang="en-US" sz="26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IP</a:t>
            </a:r>
            <a:r>
              <a:rPr lang="en-US" sz="2600" b="1" dirty="0" smtClean="0">
                <a:solidFill>
                  <a:srgbClr val="FFFF00"/>
                </a:solidFill>
                <a:effectLst/>
                <a:latin typeface="Times New Roman" pitchFamily="18" charset="0"/>
                <a:cs typeface="Times New Roman" pitchFamily="18" charset="0"/>
              </a:rPr>
              <a:t> Settles with Lesser Choices and </a:t>
            </a:r>
            <a:r>
              <a:rPr lang="en-US" sz="2600" b="1" dirty="0" smtClean="0"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Insufficient Coordination/Collaboration  Among </a:t>
            </a:r>
            <a:r>
              <a:rPr lang="en-US" sz="2600" b="1" dirty="0" err="1" smtClean="0"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Pharmas</a:t>
            </a:r>
            <a:endParaRPr lang="en-US" sz="2600" b="1" dirty="0" smtClean="0">
              <a:solidFill>
                <a:srgbClr val="00B0F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Text Box 2"/>
          <p:cNvSpPr txBox="1">
            <a:spLocks noChangeArrowheads="1"/>
          </p:cNvSpPr>
          <p:nvPr/>
        </p:nvSpPr>
        <p:spPr bwMode="auto">
          <a:xfrm>
            <a:off x="-228600" y="0"/>
            <a:ext cx="9525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40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The Tales of Two </a:t>
            </a:r>
            <a:r>
              <a:rPr lang="en-US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Anti-HIV Clinical Trials</a:t>
            </a:r>
          </a:p>
        </p:txBody>
      </p:sp>
      <p:sp>
        <p:nvSpPr>
          <p:cNvPr id="139267" name="Line 3"/>
          <p:cNvSpPr>
            <a:spLocks noChangeShapeType="1"/>
          </p:cNvSpPr>
          <p:nvPr/>
        </p:nvSpPr>
        <p:spPr bwMode="auto">
          <a:xfrm>
            <a:off x="457200" y="609600"/>
            <a:ext cx="815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2057400" y="762000"/>
            <a:ext cx="2667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AZT + 3TC</a:t>
            </a:r>
          </a:p>
        </p:txBody>
      </p:sp>
      <p:sp>
        <p:nvSpPr>
          <p:cNvPr id="139269" name="Line 5"/>
          <p:cNvSpPr>
            <a:spLocks noChangeShapeType="1"/>
          </p:cNvSpPr>
          <p:nvPr/>
        </p:nvSpPr>
        <p:spPr bwMode="auto">
          <a:xfrm>
            <a:off x="457200" y="1066800"/>
            <a:ext cx="815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12998" name="Text Box 6"/>
          <p:cNvSpPr txBox="1">
            <a:spLocks noChangeArrowheads="1"/>
          </p:cNvSpPr>
          <p:nvPr/>
        </p:nvSpPr>
        <p:spPr bwMode="auto">
          <a:xfrm>
            <a:off x="457200" y="1219200"/>
            <a:ext cx="12954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Authors</a:t>
            </a:r>
          </a:p>
        </p:txBody>
      </p:sp>
      <p:sp>
        <p:nvSpPr>
          <p:cNvPr id="139271" name="Text Box 9"/>
          <p:cNvSpPr txBox="1">
            <a:spLocks noChangeArrowheads="1"/>
          </p:cNvSpPr>
          <p:nvPr/>
        </p:nvSpPr>
        <p:spPr bwMode="auto">
          <a:xfrm>
            <a:off x="2057400" y="1143000"/>
            <a:ext cx="3352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J.J. Eron et al. (9 authors +                           Northern Am. HIV Working Party</a:t>
            </a:r>
          </a:p>
        </p:txBody>
      </p:sp>
      <p:sp>
        <p:nvSpPr>
          <p:cNvPr id="139272" name="Line 12"/>
          <p:cNvSpPr>
            <a:spLocks noChangeShapeType="1"/>
          </p:cNvSpPr>
          <p:nvPr/>
        </p:nvSpPr>
        <p:spPr bwMode="auto">
          <a:xfrm>
            <a:off x="457200" y="6019800"/>
            <a:ext cx="815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791200" y="728663"/>
            <a:ext cx="26670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AZT + INF</a:t>
            </a:r>
            <a:r>
              <a:rPr lang="el-GR" sz="3200" b="1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α</a:t>
            </a:r>
            <a:endParaRPr lang="en-US" sz="3200" b="1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39274" name="Text Box 9"/>
          <p:cNvSpPr txBox="1">
            <a:spLocks noChangeArrowheads="1"/>
          </p:cNvSpPr>
          <p:nvPr/>
        </p:nvSpPr>
        <p:spPr bwMode="auto">
          <a:xfrm>
            <a:off x="5791200" y="1109663"/>
            <a:ext cx="3048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D. Mildvan et al. (21 authors)</a:t>
            </a:r>
          </a:p>
        </p:txBody>
      </p:sp>
      <p:sp>
        <p:nvSpPr>
          <p:cNvPr id="139275" name="Text Box 9"/>
          <p:cNvSpPr txBox="1">
            <a:spLocks noChangeArrowheads="1"/>
          </p:cNvSpPr>
          <p:nvPr/>
        </p:nvSpPr>
        <p:spPr bwMode="auto">
          <a:xfrm>
            <a:off x="2057400" y="1828800"/>
            <a:ext cx="3429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u="sng" smtClean="0">
                <a:solidFill>
                  <a:srgbClr val="FF99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N. Engl. J. Med.</a:t>
            </a:r>
            <a:r>
              <a:rPr lang="en-US" sz="1600" smtClean="0">
                <a:solidFill>
                  <a:srgbClr val="FF99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 333: 1662-1669, 1995</a:t>
            </a:r>
            <a:endParaRPr lang="en-US" sz="1600" u="sng" smtClean="0">
              <a:solidFill>
                <a:srgbClr val="FF99FF"/>
              </a:solidFill>
              <a:latin typeface="Times New Roman" pitchFamily="18" charset="0"/>
              <a:ea typeface="宋体" charset="-122"/>
              <a:cs typeface="Times New Roman" pitchFamily="18" charset="0"/>
            </a:endParaRP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457200" y="1905000"/>
            <a:ext cx="16002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Publication</a:t>
            </a:r>
          </a:p>
        </p:txBody>
      </p:sp>
      <p:sp>
        <p:nvSpPr>
          <p:cNvPr id="139277" name="Text Box 9"/>
          <p:cNvSpPr txBox="1">
            <a:spLocks noChangeArrowheads="1"/>
          </p:cNvSpPr>
          <p:nvPr/>
        </p:nvSpPr>
        <p:spPr bwMode="auto">
          <a:xfrm>
            <a:off x="5791200" y="1795463"/>
            <a:ext cx="3429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u="sng" smtClean="0">
                <a:solidFill>
                  <a:srgbClr val="FF99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Antiviral Therapy</a:t>
            </a:r>
            <a:r>
              <a:rPr lang="en-US" sz="1600" smtClean="0">
                <a:solidFill>
                  <a:srgbClr val="FF99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 1(2): 77-88, 1996</a:t>
            </a:r>
            <a:endParaRPr lang="en-US" sz="1600" u="sng" smtClean="0">
              <a:solidFill>
                <a:srgbClr val="FF99FF"/>
              </a:solidFill>
              <a:latin typeface="Times New Roman" pitchFamily="18" charset="0"/>
              <a:ea typeface="宋体" charset="-122"/>
              <a:cs typeface="Times New Roman" pitchFamily="18" charset="0"/>
            </a:endParaRPr>
          </a:p>
        </p:txBody>
      </p:sp>
      <p:sp>
        <p:nvSpPr>
          <p:cNvPr id="139278" name="Text Box 9"/>
          <p:cNvSpPr txBox="1">
            <a:spLocks noChangeArrowheads="1"/>
          </p:cNvSpPr>
          <p:nvPr/>
        </p:nvSpPr>
        <p:spPr bwMode="auto">
          <a:xfrm>
            <a:off x="2514600" y="2328863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           28.5</a:t>
            </a:r>
            <a:endParaRPr lang="en-US" sz="1200" b="1" dirty="0" smtClean="0">
              <a:solidFill>
                <a:srgbClr val="FF0000"/>
              </a:solidFill>
              <a:latin typeface="Times New Roman" pitchFamily="18" charset="0"/>
              <a:ea typeface="宋体" charset="-122"/>
              <a:cs typeface="Times New Roman" pitchFamily="18" charset="0"/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457200" y="2209800"/>
            <a:ext cx="1905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Journal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Impact Factor</a:t>
            </a:r>
          </a:p>
        </p:txBody>
      </p:sp>
      <p:sp>
        <p:nvSpPr>
          <p:cNvPr id="139280" name="Text Box 9"/>
          <p:cNvSpPr txBox="1">
            <a:spLocks noChangeArrowheads="1"/>
          </p:cNvSpPr>
          <p:nvPr/>
        </p:nvSpPr>
        <p:spPr bwMode="auto">
          <a:xfrm>
            <a:off x="6781800" y="228600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3.1</a:t>
            </a:r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457200" y="3048001"/>
            <a:ext cx="2438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Number of Patients</a:t>
            </a:r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457200" y="3640138"/>
            <a:ext cx="24384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Surrogate Marker</a:t>
            </a:r>
          </a:p>
        </p:txBody>
      </p:sp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457200" y="4724400"/>
            <a:ext cx="22098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What They      </a:t>
            </a:r>
          </a:p>
          <a:p>
            <a:pPr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Have Proved</a:t>
            </a:r>
          </a:p>
        </p:txBody>
      </p:sp>
      <p:sp>
        <p:nvSpPr>
          <p:cNvPr id="139284" name="Text Box 9"/>
          <p:cNvSpPr txBox="1">
            <a:spLocks noChangeArrowheads="1"/>
          </p:cNvSpPr>
          <p:nvPr/>
        </p:nvSpPr>
        <p:spPr bwMode="auto">
          <a:xfrm>
            <a:off x="3200400" y="28956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99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366  </a:t>
            </a:r>
          </a:p>
        </p:txBody>
      </p:sp>
      <p:sp>
        <p:nvSpPr>
          <p:cNvPr id="139285" name="Text Box 9"/>
          <p:cNvSpPr txBox="1">
            <a:spLocks noChangeArrowheads="1"/>
          </p:cNvSpPr>
          <p:nvPr/>
        </p:nvSpPr>
        <p:spPr bwMode="auto">
          <a:xfrm>
            <a:off x="6781800" y="2895600"/>
            <a:ext cx="838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99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36</a:t>
            </a:r>
          </a:p>
        </p:txBody>
      </p:sp>
      <p:sp>
        <p:nvSpPr>
          <p:cNvPr id="139286" name="Text Box 9"/>
          <p:cNvSpPr txBox="1">
            <a:spLocks noChangeArrowheads="1"/>
          </p:cNvSpPr>
          <p:nvPr/>
        </p:nvSpPr>
        <p:spPr bwMode="auto">
          <a:xfrm>
            <a:off x="2743200" y="3548063"/>
            <a:ext cx="18288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CD</a:t>
            </a:r>
            <a:r>
              <a:rPr lang="en-US" sz="1600" baseline="-2500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4</a:t>
            </a:r>
            <a:r>
              <a:rPr lang="en-US" sz="1600" baseline="3000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+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 ,  HIV-RNA</a:t>
            </a:r>
          </a:p>
        </p:txBody>
      </p:sp>
      <p:sp>
        <p:nvSpPr>
          <p:cNvPr id="139287" name="Text Box 9"/>
          <p:cNvSpPr txBox="1">
            <a:spLocks noChangeArrowheads="1"/>
          </p:cNvSpPr>
          <p:nvPr/>
        </p:nvSpPr>
        <p:spPr bwMode="auto">
          <a:xfrm>
            <a:off x="6248400" y="3548063"/>
            <a:ext cx="18288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P24 Antigen, CD</a:t>
            </a:r>
            <a:r>
              <a:rPr lang="en-US" sz="1600" baseline="-2500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4</a:t>
            </a:r>
            <a:r>
              <a:rPr lang="en-US" sz="1600" baseline="3000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+</a:t>
            </a:r>
            <a:endParaRPr lang="en-US" sz="1600" smtClean="0">
              <a:solidFill>
                <a:srgbClr val="FFFFFF"/>
              </a:solidFill>
              <a:latin typeface="Times New Roman" pitchFamily="18" charset="0"/>
              <a:ea typeface="宋体" charset="-122"/>
              <a:cs typeface="Times New Roman" pitchFamily="18" charset="0"/>
            </a:endParaRPr>
          </a:p>
        </p:txBody>
      </p:sp>
      <p:sp>
        <p:nvSpPr>
          <p:cNvPr id="139288" name="Text Box 9"/>
          <p:cNvSpPr txBox="1">
            <a:spLocks noChangeArrowheads="1"/>
          </p:cNvSpPr>
          <p:nvPr/>
        </p:nvSpPr>
        <p:spPr bwMode="auto">
          <a:xfrm>
            <a:off x="2286000" y="4614863"/>
            <a:ext cx="29718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u="sng" dirty="0" smtClean="0">
                <a:solidFill>
                  <a:srgbClr val="FF66CC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“Combination Effect is Greater than Each Drug Alone”</a:t>
            </a:r>
          </a:p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99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 </a:t>
            </a:r>
            <a:r>
              <a:rPr lang="en-US" sz="1200" b="1" dirty="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A+B &gt; A  or  A+B &gt; B   </a:t>
            </a:r>
            <a:r>
              <a:rPr lang="en-US" sz="1200" dirty="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(p&lt;0.001)         Does  Not  Need A Proof  !                                   </a:t>
            </a:r>
            <a:r>
              <a:rPr lang="en-US" sz="1600" dirty="0" smtClean="0">
                <a:solidFill>
                  <a:srgbClr val="FF99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Not Possible  to Claim Synergism</a:t>
            </a:r>
            <a:endParaRPr lang="en-US" sz="1600" dirty="0" smtClean="0">
              <a:solidFill>
                <a:srgbClr val="FFFFFF"/>
              </a:solidFill>
              <a:latin typeface="Times New Roman" pitchFamily="18" charset="0"/>
              <a:ea typeface="宋体" charset="-122"/>
              <a:cs typeface="Times New Roman" pitchFamily="18" charset="0"/>
            </a:endParaRPr>
          </a:p>
        </p:txBody>
      </p:sp>
      <p:sp>
        <p:nvSpPr>
          <p:cNvPr id="139289" name="Text Box 9"/>
          <p:cNvSpPr txBox="1">
            <a:spLocks noChangeArrowheads="1"/>
          </p:cNvSpPr>
          <p:nvPr/>
        </p:nvSpPr>
        <p:spPr bwMode="auto">
          <a:xfrm>
            <a:off x="5486400" y="4614863"/>
            <a:ext cx="3657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dirty="0" smtClean="0">
                <a:solidFill>
                  <a:srgbClr val="FF66CC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“Quantitative </a:t>
            </a:r>
            <a:r>
              <a:rPr lang="en-US" sz="1600" u="sng" dirty="0" smtClean="0">
                <a:solidFill>
                  <a:srgbClr val="FF66CC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Determination of Synergism </a:t>
            </a:r>
            <a:r>
              <a:rPr lang="en-US" sz="1600" dirty="0" smtClean="0">
                <a:solidFill>
                  <a:srgbClr val="FF66CC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Using Combination Index Method”               </a:t>
            </a:r>
            <a:r>
              <a:rPr lang="en-US" sz="1600" dirty="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(CI &lt; 1 indicate synergism)                                                          Use Chou-Talalay Method.                             Adv. </a:t>
            </a:r>
            <a:r>
              <a:rPr lang="en-US" sz="1600" dirty="0" err="1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Enz</a:t>
            </a:r>
            <a:r>
              <a:rPr lang="en-US" sz="1600" dirty="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. </a:t>
            </a:r>
            <a:r>
              <a:rPr lang="en-US" sz="1600" dirty="0" err="1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Regul</a:t>
            </a:r>
            <a:r>
              <a:rPr lang="en-US" sz="1600" dirty="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. 22: 27-55, 1984</a:t>
            </a:r>
          </a:p>
        </p:txBody>
      </p:sp>
      <p:sp>
        <p:nvSpPr>
          <p:cNvPr id="139290" name="Text Box 9"/>
          <p:cNvSpPr txBox="1">
            <a:spLocks noChangeArrowheads="1"/>
          </p:cNvSpPr>
          <p:nvPr/>
        </p:nvSpPr>
        <p:spPr bwMode="auto">
          <a:xfrm>
            <a:off x="381000" y="6153150"/>
            <a:ext cx="1600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 smtClean="0">
                <a:solidFill>
                  <a:srgbClr val="00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Conclusion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:</a:t>
            </a:r>
          </a:p>
        </p:txBody>
      </p:sp>
      <p:sp>
        <p:nvSpPr>
          <p:cNvPr id="139291" name="Text Box 9"/>
          <p:cNvSpPr txBox="1">
            <a:spLocks noChangeArrowheads="1"/>
          </p:cNvSpPr>
          <p:nvPr/>
        </p:nvSpPr>
        <p:spPr bwMode="auto">
          <a:xfrm>
            <a:off x="1828800" y="6096000"/>
            <a:ext cx="678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FFFF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Synergy is Not determined by p values but rather with the CI values</a:t>
            </a:r>
          </a:p>
        </p:txBody>
      </p:sp>
      <p:sp>
        <p:nvSpPr>
          <p:cNvPr id="139292" name="Text Box 9"/>
          <p:cNvSpPr txBox="1">
            <a:spLocks noChangeArrowheads="1"/>
          </p:cNvSpPr>
          <p:nvPr/>
        </p:nvSpPr>
        <p:spPr bwMode="auto">
          <a:xfrm>
            <a:off x="1828800" y="6400800"/>
            <a:ext cx="678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mtClean="0">
                <a:solidFill>
                  <a:srgbClr val="FFFF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Synergy is Not a Statistical Issue but rather a Mass-Action Law Issue</a:t>
            </a:r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457200" y="4097338"/>
            <a:ext cx="24384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Treatment Design</a:t>
            </a:r>
          </a:p>
        </p:txBody>
      </p:sp>
      <p:sp>
        <p:nvSpPr>
          <p:cNvPr id="139294" name="Text Box 9"/>
          <p:cNvSpPr txBox="1">
            <a:spLocks noChangeArrowheads="1"/>
          </p:cNvSpPr>
          <p:nvPr/>
        </p:nvSpPr>
        <p:spPr bwMode="auto">
          <a:xfrm>
            <a:off x="2667000" y="4005263"/>
            <a:ext cx="3048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Fractionated Repeated Doses</a:t>
            </a:r>
          </a:p>
        </p:txBody>
      </p:sp>
      <p:sp>
        <p:nvSpPr>
          <p:cNvPr id="139295" name="Text Box 9"/>
          <p:cNvSpPr txBox="1">
            <a:spLocks noChangeArrowheads="1"/>
          </p:cNvSpPr>
          <p:nvPr/>
        </p:nvSpPr>
        <p:spPr bwMode="auto">
          <a:xfrm>
            <a:off x="6019800" y="4005263"/>
            <a:ext cx="29718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Fractionated Repeated Doses</a:t>
            </a:r>
          </a:p>
        </p:txBody>
      </p:sp>
      <p:sp>
        <p:nvSpPr>
          <p:cNvPr id="139296" name="Text Box 9"/>
          <p:cNvSpPr txBox="1">
            <a:spLocks noChangeArrowheads="1"/>
          </p:cNvSpPr>
          <p:nvPr/>
        </p:nvSpPr>
        <p:spPr bwMode="auto">
          <a:xfrm>
            <a:off x="2514600" y="4233863"/>
            <a:ext cx="28194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u="sng" dirty="0" smtClean="0">
                <a:solidFill>
                  <a:srgbClr val="FFFF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AZT Single Dose</a:t>
            </a:r>
            <a:r>
              <a:rPr lang="en-US" sz="1600" dirty="0" smtClean="0">
                <a:solidFill>
                  <a:srgbClr val="FFFF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, 3TC 2 Doses</a:t>
            </a:r>
          </a:p>
        </p:txBody>
      </p:sp>
      <p:sp>
        <p:nvSpPr>
          <p:cNvPr id="139297" name="Text Box 9"/>
          <p:cNvSpPr txBox="1">
            <a:spLocks noChangeArrowheads="1"/>
          </p:cNvSpPr>
          <p:nvPr/>
        </p:nvSpPr>
        <p:spPr bwMode="auto">
          <a:xfrm>
            <a:off x="6172200" y="4233863"/>
            <a:ext cx="2286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u="sng" dirty="0" smtClean="0">
                <a:solidFill>
                  <a:srgbClr val="FFFF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Both Drugs have 3 Doses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765223" y="3244334"/>
            <a:ext cx="24691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[Wrong Design &amp; Wrong Analysis]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1295400" y="713601"/>
            <a:ext cx="1219200" cy="1143000"/>
            <a:chOff x="990600" y="685800"/>
            <a:chExt cx="1295400" cy="1219200"/>
          </a:xfrm>
        </p:grpSpPr>
        <p:sp>
          <p:nvSpPr>
            <p:cNvPr id="5" name="Oval 4"/>
            <p:cNvSpPr/>
            <p:nvPr/>
          </p:nvSpPr>
          <p:spPr>
            <a:xfrm>
              <a:off x="990600" y="685800"/>
              <a:ext cx="1295400" cy="12192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kern="1200">
                <a:solidFill>
                  <a:srgbClr val="FF0000"/>
                </a:solidFill>
                <a:latin typeface="Garamond"/>
                <a:ea typeface="+mn-ea"/>
                <a:cs typeface="Arial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43000" y="990600"/>
              <a:ext cx="10668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en-US" sz="2400" b="1" kern="1200" dirty="0">
                  <a:solidFill>
                    <a:srgbClr val="FF0000"/>
                  </a:solidFill>
                  <a:latin typeface="Times New Roman" pitchFamily="18" charset="0"/>
                  <a:ea typeface="+mn-ea"/>
                  <a:cs typeface="Times New Roman" pitchFamily="18" charset="0"/>
                </a:rPr>
                <a:t>NRTI</a:t>
              </a:r>
              <a:endParaRPr lang="en-US" sz="2000" b="1" kern="12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3" name="Group 16"/>
          <p:cNvGrpSpPr/>
          <p:nvPr/>
        </p:nvGrpSpPr>
        <p:grpSpPr>
          <a:xfrm>
            <a:off x="4114800" y="637401"/>
            <a:ext cx="1600200" cy="1143000"/>
            <a:chOff x="3810000" y="762000"/>
            <a:chExt cx="1828800" cy="1143000"/>
          </a:xfrm>
        </p:grpSpPr>
        <p:sp>
          <p:nvSpPr>
            <p:cNvPr id="12" name="Isosceles Triangle 11"/>
            <p:cNvSpPr/>
            <p:nvPr/>
          </p:nvSpPr>
          <p:spPr>
            <a:xfrm>
              <a:off x="3810000" y="762000"/>
              <a:ext cx="1828800" cy="1143000"/>
            </a:xfrm>
            <a:prstGeom prst="triangle">
              <a:avLst>
                <a:gd name="adj" fmla="val 48828"/>
              </a:avLst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kern="1200">
                <a:solidFill>
                  <a:srgbClr val="92D050"/>
                </a:solidFill>
                <a:latin typeface="Garamond"/>
                <a:ea typeface="+mn-ea"/>
                <a:cs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71257" y="1258669"/>
              <a:ext cx="1349829" cy="646331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n-US" b="1" kern="1200" dirty="0">
                  <a:solidFill>
                    <a:srgbClr val="92D050"/>
                  </a:solidFill>
                  <a:latin typeface="Times New Roman" pitchFamily="18" charset="0"/>
                  <a:ea typeface="+mn-ea"/>
                  <a:cs typeface="Times New Roman" pitchFamily="18" charset="0"/>
                </a:rPr>
                <a:t>Protease</a:t>
              </a:r>
            </a:p>
            <a:p>
              <a:pPr algn="ctr" rtl="0"/>
              <a:r>
                <a:rPr lang="en-US" b="1" kern="1200" dirty="0">
                  <a:solidFill>
                    <a:srgbClr val="92D050"/>
                  </a:solidFill>
                  <a:latin typeface="Times New Roman" pitchFamily="18" charset="0"/>
                  <a:ea typeface="+mn-ea"/>
                  <a:cs typeface="Times New Roman" pitchFamily="18" charset="0"/>
                </a:rPr>
                <a:t>Inhibitor</a:t>
              </a:r>
            </a:p>
          </p:txBody>
        </p:sp>
      </p:grpSp>
      <p:grpSp>
        <p:nvGrpSpPr>
          <p:cNvPr id="4" name="Group 15"/>
          <p:cNvGrpSpPr/>
          <p:nvPr/>
        </p:nvGrpSpPr>
        <p:grpSpPr>
          <a:xfrm>
            <a:off x="5943600" y="713601"/>
            <a:ext cx="1219200" cy="914400"/>
            <a:chOff x="5867400" y="1066800"/>
            <a:chExt cx="1219200" cy="914400"/>
          </a:xfrm>
        </p:grpSpPr>
        <p:sp>
          <p:nvSpPr>
            <p:cNvPr id="14" name="Rectangle 13"/>
            <p:cNvSpPr/>
            <p:nvPr/>
          </p:nvSpPr>
          <p:spPr>
            <a:xfrm>
              <a:off x="5943600" y="1066800"/>
              <a:ext cx="1066800" cy="91440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kern="1200">
                <a:solidFill>
                  <a:srgbClr val="00B0F0"/>
                </a:solidFill>
                <a:latin typeface="Garamond"/>
                <a:ea typeface="+mn-ea"/>
                <a:cs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67400" y="1106269"/>
              <a:ext cx="1219200" cy="646331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n-US" b="1" kern="1200" dirty="0" err="1">
                  <a:solidFill>
                    <a:srgbClr val="00B0F0"/>
                  </a:solidFill>
                  <a:latin typeface="Times New Roman" pitchFamily="18" charset="0"/>
                  <a:ea typeface="+mn-ea"/>
                  <a:cs typeface="Times New Roman" pitchFamily="18" charset="0"/>
                </a:rPr>
                <a:t>Integrase</a:t>
              </a:r>
              <a:endParaRPr lang="en-US" b="1" kern="1200" dirty="0">
                <a:solidFill>
                  <a:srgbClr val="00B0F0"/>
                </a:solidFill>
                <a:latin typeface="Times New Roman" pitchFamily="18" charset="0"/>
                <a:ea typeface="+mn-ea"/>
                <a:cs typeface="Times New Roman" pitchFamily="18" charset="0"/>
              </a:endParaRPr>
            </a:p>
            <a:p>
              <a:pPr algn="ctr" rtl="0"/>
              <a:r>
                <a:rPr lang="en-US" b="1" kern="1200" dirty="0">
                  <a:solidFill>
                    <a:srgbClr val="00B0F0"/>
                  </a:solidFill>
                  <a:latin typeface="Times New Roman" pitchFamily="18" charset="0"/>
                  <a:ea typeface="+mn-ea"/>
                  <a:cs typeface="Times New Roman" pitchFamily="18" charset="0"/>
                </a:rPr>
                <a:t>Inhibitor</a:t>
              </a:r>
            </a:p>
          </p:txBody>
        </p:sp>
      </p:grp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152400" y="2076510"/>
            <a:ext cx="914400" cy="32316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500" kern="1200" dirty="0" err="1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Combivir</a:t>
            </a:r>
            <a:endParaRPr lang="en-US" altLang="zh-CN" sz="15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sp>
        <p:nvSpPr>
          <p:cNvPr id="47" name="Rectangle 2"/>
          <p:cNvSpPr>
            <a:spLocks noChangeArrowheads="1"/>
          </p:cNvSpPr>
          <p:nvPr/>
        </p:nvSpPr>
        <p:spPr bwMode="auto">
          <a:xfrm>
            <a:off x="1524000" y="1905000"/>
            <a:ext cx="838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sz="2000" kern="1200" dirty="0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AZT</a:t>
            </a:r>
            <a:endParaRPr lang="en-US" sz="48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sp>
        <p:nvSpPr>
          <p:cNvPr id="57" name="Left Bracket 56"/>
          <p:cNvSpPr/>
          <p:nvPr/>
        </p:nvSpPr>
        <p:spPr>
          <a:xfrm>
            <a:off x="1447800" y="2076510"/>
            <a:ext cx="76200" cy="1219200"/>
          </a:xfrm>
          <a:prstGeom prst="leftBracket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srgbClr val="FFFFFF"/>
              </a:solidFill>
              <a:latin typeface="Garamond"/>
              <a:ea typeface="+mn-ea"/>
              <a:cs typeface="Arial"/>
            </a:endParaRPr>
          </a:p>
        </p:txBody>
      </p:sp>
      <p:grpSp>
        <p:nvGrpSpPr>
          <p:cNvPr id="6" name="Group 58"/>
          <p:cNvGrpSpPr/>
          <p:nvPr/>
        </p:nvGrpSpPr>
        <p:grpSpPr>
          <a:xfrm>
            <a:off x="2743200" y="713601"/>
            <a:ext cx="1219200" cy="1143000"/>
            <a:chOff x="990600" y="685800"/>
            <a:chExt cx="1295400" cy="1219200"/>
          </a:xfrm>
        </p:grpSpPr>
        <p:sp>
          <p:nvSpPr>
            <p:cNvPr id="60" name="Oval 59"/>
            <p:cNvSpPr/>
            <p:nvPr/>
          </p:nvSpPr>
          <p:spPr>
            <a:xfrm>
              <a:off x="990600" y="685800"/>
              <a:ext cx="1295400" cy="121920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kern="1200">
                <a:solidFill>
                  <a:srgbClr val="FF0000"/>
                </a:solidFill>
                <a:latin typeface="Garamond"/>
                <a:ea typeface="+mn-ea"/>
                <a:cs typeface="Arial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143000" y="990600"/>
              <a:ext cx="1066800" cy="426784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pPr algn="l" rtl="0"/>
              <a:r>
                <a:rPr lang="en-US" sz="2000" b="1" kern="1200" dirty="0">
                  <a:solidFill>
                    <a:srgbClr val="FF0000"/>
                  </a:solidFill>
                  <a:latin typeface="Times New Roman" pitchFamily="18" charset="0"/>
                  <a:ea typeface="+mn-ea"/>
                  <a:cs typeface="Times New Roman" pitchFamily="18" charset="0"/>
                </a:rPr>
                <a:t>NNRTI</a:t>
              </a:r>
              <a:endParaRPr lang="en-US" b="1" kern="12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</p:grpSp>
      <p:grpSp>
        <p:nvGrpSpPr>
          <p:cNvPr id="8" name="Group 61"/>
          <p:cNvGrpSpPr/>
          <p:nvPr/>
        </p:nvGrpSpPr>
        <p:grpSpPr>
          <a:xfrm rot="10800000">
            <a:off x="7239000" y="637401"/>
            <a:ext cx="1600200" cy="1143000"/>
            <a:chOff x="3810000" y="762000"/>
            <a:chExt cx="1828800" cy="1143000"/>
          </a:xfrm>
        </p:grpSpPr>
        <p:sp>
          <p:nvSpPr>
            <p:cNvPr id="63" name="Isosceles Triangle 62"/>
            <p:cNvSpPr/>
            <p:nvPr/>
          </p:nvSpPr>
          <p:spPr>
            <a:xfrm>
              <a:off x="3810000" y="762000"/>
              <a:ext cx="1828800" cy="1143000"/>
            </a:xfrm>
            <a:prstGeom prst="triangle">
              <a:avLst>
                <a:gd name="adj" fmla="val 48828"/>
              </a:avLst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 kern="1200">
                <a:solidFill>
                  <a:srgbClr val="00B0F0"/>
                </a:solidFill>
                <a:latin typeface="Garamond"/>
                <a:ea typeface="+mn-ea"/>
                <a:cs typeface="Arial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 rot="10800000">
              <a:off x="4071256" y="1074003"/>
              <a:ext cx="1393371" cy="830997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n-US" sz="1600" b="1" kern="1200" dirty="0">
                  <a:solidFill>
                    <a:srgbClr val="00B0F0"/>
                  </a:solidFill>
                  <a:latin typeface="Times New Roman" pitchFamily="18" charset="0"/>
                  <a:ea typeface="+mn-ea"/>
                  <a:cs typeface="Times New Roman" pitchFamily="18" charset="0"/>
                </a:rPr>
                <a:t>Maturation</a:t>
              </a:r>
            </a:p>
            <a:p>
              <a:pPr algn="ctr" rtl="0"/>
              <a:r>
                <a:rPr lang="en-US" sz="1600" b="1" kern="1200" dirty="0">
                  <a:solidFill>
                    <a:srgbClr val="00B0F0"/>
                  </a:solidFill>
                  <a:latin typeface="Times New Roman" pitchFamily="18" charset="0"/>
                  <a:ea typeface="+mn-ea"/>
                  <a:cs typeface="Times New Roman" pitchFamily="18" charset="0"/>
                </a:rPr>
                <a:t>Inhibitor</a:t>
              </a:r>
            </a:p>
            <a:p>
              <a:pPr algn="ctr" rtl="0"/>
              <a:r>
                <a:rPr lang="en-US" sz="1600" b="1" kern="1200" dirty="0">
                  <a:solidFill>
                    <a:srgbClr val="00B0F0"/>
                  </a:solidFill>
                  <a:latin typeface="Times New Roman" pitchFamily="18" charset="0"/>
                  <a:ea typeface="+mn-ea"/>
                  <a:cs typeface="Times New Roman" pitchFamily="18" charset="0"/>
                </a:rPr>
                <a:t>Etc.</a:t>
              </a:r>
            </a:p>
          </p:txBody>
        </p:sp>
      </p:grpSp>
      <p:sp>
        <p:nvSpPr>
          <p:cNvPr id="65" name="Rectangle 5"/>
          <p:cNvSpPr>
            <a:spLocks noChangeArrowheads="1"/>
          </p:cNvSpPr>
          <p:nvPr/>
        </p:nvSpPr>
        <p:spPr bwMode="auto">
          <a:xfrm>
            <a:off x="76200" y="2332911"/>
            <a:ext cx="1295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200" kern="1200" dirty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GSK 09/26/97</a:t>
            </a:r>
            <a:endParaRPr lang="en-US" altLang="zh-CN" sz="12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sp>
        <p:nvSpPr>
          <p:cNvPr id="66" name="Rectangle 2"/>
          <p:cNvSpPr>
            <a:spLocks noChangeArrowheads="1"/>
          </p:cNvSpPr>
          <p:nvPr/>
        </p:nvSpPr>
        <p:spPr bwMode="auto">
          <a:xfrm>
            <a:off x="1524000" y="2514600"/>
            <a:ext cx="838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sz="2000" kern="1200" dirty="0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3TC</a:t>
            </a:r>
            <a:endParaRPr lang="en-US" sz="48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sp>
        <p:nvSpPr>
          <p:cNvPr id="67" name="Rectangle 2"/>
          <p:cNvSpPr>
            <a:spLocks noChangeArrowheads="1"/>
          </p:cNvSpPr>
          <p:nvPr/>
        </p:nvSpPr>
        <p:spPr bwMode="auto">
          <a:xfrm>
            <a:off x="1447800" y="3109556"/>
            <a:ext cx="1295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sz="1600" kern="1200" dirty="0" err="1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Abacarvir</a:t>
            </a:r>
            <a:endParaRPr lang="en-US" sz="48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sp>
        <p:nvSpPr>
          <p:cNvPr id="68" name="Left Bracket 67"/>
          <p:cNvSpPr/>
          <p:nvPr/>
        </p:nvSpPr>
        <p:spPr>
          <a:xfrm>
            <a:off x="1295400" y="2000310"/>
            <a:ext cx="76200" cy="685800"/>
          </a:xfrm>
          <a:prstGeom prst="leftBracket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srgbClr val="FFFFFF"/>
              </a:solidFill>
              <a:latin typeface="Garamond"/>
              <a:ea typeface="+mn-ea"/>
              <a:cs typeface="Arial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 rot="10800000" flipV="1">
            <a:off x="1066800" y="2295925"/>
            <a:ext cx="228600" cy="918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5"/>
          <p:cNvSpPr>
            <a:spLocks noChangeArrowheads="1"/>
          </p:cNvSpPr>
          <p:nvPr/>
        </p:nvSpPr>
        <p:spPr bwMode="auto">
          <a:xfrm>
            <a:off x="152400" y="2790111"/>
            <a:ext cx="914400" cy="32316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500" kern="1200" dirty="0" err="1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Trizivir</a:t>
            </a:r>
            <a:endParaRPr lang="en-US" altLang="zh-CN" sz="15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sp>
        <p:nvSpPr>
          <p:cNvPr id="75" name="Rectangle 5"/>
          <p:cNvSpPr>
            <a:spLocks noChangeArrowheads="1"/>
          </p:cNvSpPr>
          <p:nvPr/>
        </p:nvSpPr>
        <p:spPr bwMode="auto">
          <a:xfrm>
            <a:off x="76200" y="3094911"/>
            <a:ext cx="12954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200" kern="1200" dirty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GSK 11/15/00</a:t>
            </a:r>
            <a:endParaRPr lang="en-US" altLang="zh-CN" sz="12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sp>
        <p:nvSpPr>
          <p:cNvPr id="76" name="Left Bracket 75"/>
          <p:cNvSpPr/>
          <p:nvPr/>
        </p:nvSpPr>
        <p:spPr>
          <a:xfrm>
            <a:off x="4724400" y="2228910"/>
            <a:ext cx="76200" cy="685800"/>
          </a:xfrm>
          <a:prstGeom prst="leftBracket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srgbClr val="FFFFFF"/>
              </a:solidFill>
              <a:latin typeface="Garamond"/>
              <a:ea typeface="+mn-ea"/>
              <a:cs typeface="Arial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rot="10800000" flipV="1">
            <a:off x="1143000" y="2857127"/>
            <a:ext cx="228600" cy="918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ight Bracket 77"/>
          <p:cNvSpPr/>
          <p:nvPr/>
        </p:nvSpPr>
        <p:spPr>
          <a:xfrm>
            <a:off x="2209800" y="2686110"/>
            <a:ext cx="76200" cy="533400"/>
          </a:xfrm>
          <a:prstGeom prst="rightBracket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srgbClr val="FFFFFF"/>
              </a:solidFill>
              <a:latin typeface="Garamond"/>
              <a:ea typeface="+mn-ea"/>
              <a:cs typeface="Arial"/>
            </a:endParaRPr>
          </a:p>
        </p:txBody>
      </p:sp>
      <p:sp>
        <p:nvSpPr>
          <p:cNvPr id="79" name="Rectangle 5"/>
          <p:cNvSpPr>
            <a:spLocks noChangeArrowheads="1"/>
          </p:cNvSpPr>
          <p:nvPr/>
        </p:nvSpPr>
        <p:spPr bwMode="auto">
          <a:xfrm>
            <a:off x="2514600" y="2734509"/>
            <a:ext cx="914400" cy="32316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500" kern="1200" dirty="0" err="1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Epizicom</a:t>
            </a:r>
            <a:endParaRPr lang="en-US" altLang="zh-CN" sz="15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cxnSp>
        <p:nvCxnSpPr>
          <p:cNvPr id="81" name="Straight Arrow Connector 80"/>
          <p:cNvCxnSpPr/>
          <p:nvPr/>
        </p:nvCxnSpPr>
        <p:spPr>
          <a:xfrm rot="10800000" flipH="1">
            <a:off x="2286000" y="2914710"/>
            <a:ext cx="228600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5"/>
          <p:cNvSpPr>
            <a:spLocks noChangeArrowheads="1"/>
          </p:cNvSpPr>
          <p:nvPr/>
        </p:nvSpPr>
        <p:spPr bwMode="auto">
          <a:xfrm>
            <a:off x="2514600" y="3018711"/>
            <a:ext cx="1066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200" kern="1200" dirty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GSK 08/2/04</a:t>
            </a:r>
            <a:endParaRPr lang="en-US" altLang="zh-CN" sz="12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sp>
        <p:nvSpPr>
          <p:cNvPr id="83" name="Rectangle 2"/>
          <p:cNvSpPr>
            <a:spLocks noChangeArrowheads="1"/>
          </p:cNvSpPr>
          <p:nvPr/>
        </p:nvSpPr>
        <p:spPr bwMode="auto">
          <a:xfrm>
            <a:off x="2971800" y="1924110"/>
            <a:ext cx="838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sz="2000" kern="1200" dirty="0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NEV</a:t>
            </a:r>
            <a:endParaRPr lang="en-US" sz="48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sp>
        <p:nvSpPr>
          <p:cNvPr id="84" name="Rectangle 5"/>
          <p:cNvSpPr>
            <a:spLocks noChangeArrowheads="1"/>
          </p:cNvSpPr>
          <p:nvPr/>
        </p:nvSpPr>
        <p:spPr bwMode="auto">
          <a:xfrm>
            <a:off x="3733800" y="2228910"/>
            <a:ext cx="762000" cy="32316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500" kern="1200" dirty="0" err="1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Kaletra</a:t>
            </a:r>
            <a:endParaRPr lang="en-US" altLang="zh-CN" sz="15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sp>
        <p:nvSpPr>
          <p:cNvPr id="86" name="Rectangle 2"/>
          <p:cNvSpPr>
            <a:spLocks noChangeArrowheads="1"/>
          </p:cNvSpPr>
          <p:nvPr/>
        </p:nvSpPr>
        <p:spPr bwMode="auto">
          <a:xfrm>
            <a:off x="4800600" y="200031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kern="1200" dirty="0" err="1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Lopinavir</a:t>
            </a:r>
            <a:endParaRPr lang="en-US" sz="44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sp>
        <p:nvSpPr>
          <p:cNvPr id="88" name="Rectangle 2"/>
          <p:cNvSpPr>
            <a:spLocks noChangeArrowheads="1"/>
          </p:cNvSpPr>
          <p:nvPr/>
        </p:nvSpPr>
        <p:spPr bwMode="auto">
          <a:xfrm>
            <a:off x="4800600" y="2667000"/>
            <a:ext cx="114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kern="1200" dirty="0" err="1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Ritonavir</a:t>
            </a:r>
            <a:endParaRPr lang="en-US" sz="48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 rot="10800000" flipV="1">
            <a:off x="4495800" y="2457510"/>
            <a:ext cx="228600" cy="918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5"/>
          <p:cNvSpPr>
            <a:spLocks noChangeArrowheads="1"/>
          </p:cNvSpPr>
          <p:nvPr/>
        </p:nvSpPr>
        <p:spPr bwMode="auto">
          <a:xfrm>
            <a:off x="3657600" y="2533710"/>
            <a:ext cx="1066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200" kern="1200" dirty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ABT 9/15/00</a:t>
            </a:r>
            <a:endParaRPr lang="en-US" altLang="zh-CN" sz="12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sp>
        <p:nvSpPr>
          <p:cNvPr id="92" name="Rectangle 2"/>
          <p:cNvSpPr>
            <a:spLocks noChangeArrowheads="1"/>
          </p:cNvSpPr>
          <p:nvPr/>
        </p:nvSpPr>
        <p:spPr bwMode="auto">
          <a:xfrm>
            <a:off x="7772400" y="1924110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sz="2000" kern="1200" dirty="0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IFN</a:t>
            </a:r>
            <a:endParaRPr lang="en-US" sz="48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sp>
        <p:nvSpPr>
          <p:cNvPr id="93" name="Rectangle 2"/>
          <p:cNvSpPr>
            <a:spLocks noChangeArrowheads="1"/>
          </p:cNvSpPr>
          <p:nvPr/>
        </p:nvSpPr>
        <p:spPr bwMode="auto">
          <a:xfrm>
            <a:off x="4800600" y="3371910"/>
            <a:ext cx="114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kern="1200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Darunavir</a:t>
            </a:r>
            <a:endParaRPr lang="en-US" sz="44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sp>
        <p:nvSpPr>
          <p:cNvPr id="94" name="Rectangle 2"/>
          <p:cNvSpPr>
            <a:spLocks noChangeArrowheads="1"/>
          </p:cNvSpPr>
          <p:nvPr/>
        </p:nvSpPr>
        <p:spPr bwMode="auto">
          <a:xfrm>
            <a:off x="4800600" y="3829110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kern="1200" dirty="0" err="1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Atazanavir</a:t>
            </a:r>
            <a:endParaRPr lang="en-US" sz="44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sp>
        <p:nvSpPr>
          <p:cNvPr id="95" name="Rectangle 2"/>
          <p:cNvSpPr>
            <a:spLocks noChangeArrowheads="1"/>
          </p:cNvSpPr>
          <p:nvPr/>
        </p:nvSpPr>
        <p:spPr bwMode="auto">
          <a:xfrm>
            <a:off x="2743200" y="3505200"/>
            <a:ext cx="12714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sz="2000" kern="1200" dirty="0" err="1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Efavirenz</a:t>
            </a:r>
            <a:endParaRPr lang="en-US" sz="48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sp>
        <p:nvSpPr>
          <p:cNvPr id="96" name="Left Bracket 95"/>
          <p:cNvSpPr/>
          <p:nvPr/>
        </p:nvSpPr>
        <p:spPr>
          <a:xfrm>
            <a:off x="1295400" y="4240888"/>
            <a:ext cx="76200" cy="502622"/>
          </a:xfrm>
          <a:prstGeom prst="leftBracket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srgbClr val="FFFFFF"/>
              </a:solidFill>
              <a:latin typeface="Garamond"/>
              <a:ea typeface="+mn-ea"/>
              <a:cs typeface="Arial"/>
            </a:endParaRPr>
          </a:p>
        </p:txBody>
      </p:sp>
      <p:sp>
        <p:nvSpPr>
          <p:cNvPr id="97" name="Rectangle 5"/>
          <p:cNvSpPr>
            <a:spLocks noChangeArrowheads="1"/>
          </p:cNvSpPr>
          <p:nvPr/>
        </p:nvSpPr>
        <p:spPr bwMode="auto">
          <a:xfrm>
            <a:off x="228600" y="4240888"/>
            <a:ext cx="838200" cy="32316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500" kern="1200" dirty="0" err="1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Travada</a:t>
            </a:r>
            <a:endParaRPr lang="en-US" altLang="zh-CN" sz="15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sp>
        <p:nvSpPr>
          <p:cNvPr id="98" name="Rectangle 2"/>
          <p:cNvSpPr>
            <a:spLocks noChangeArrowheads="1"/>
          </p:cNvSpPr>
          <p:nvPr/>
        </p:nvSpPr>
        <p:spPr bwMode="auto">
          <a:xfrm>
            <a:off x="1371600" y="4012288"/>
            <a:ext cx="1143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kern="1200" dirty="0" err="1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Tenofovir</a:t>
            </a:r>
            <a:endParaRPr lang="en-US" sz="44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sp>
        <p:nvSpPr>
          <p:cNvPr id="99" name="Rectangle 2"/>
          <p:cNvSpPr>
            <a:spLocks noChangeArrowheads="1"/>
          </p:cNvSpPr>
          <p:nvPr/>
        </p:nvSpPr>
        <p:spPr bwMode="auto">
          <a:xfrm>
            <a:off x="1371600" y="4591110"/>
            <a:ext cx="1447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kern="1200" dirty="0" err="1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Embicitabine</a:t>
            </a:r>
            <a:endParaRPr lang="en-US" sz="48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cxnSp>
        <p:nvCxnSpPr>
          <p:cNvPr id="100" name="Straight Arrow Connector 99"/>
          <p:cNvCxnSpPr/>
          <p:nvPr/>
        </p:nvCxnSpPr>
        <p:spPr>
          <a:xfrm rot="10800000" flipV="1">
            <a:off x="1066800" y="4469488"/>
            <a:ext cx="228600" cy="918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5"/>
          <p:cNvSpPr>
            <a:spLocks noChangeArrowheads="1"/>
          </p:cNvSpPr>
          <p:nvPr/>
        </p:nvSpPr>
        <p:spPr bwMode="auto">
          <a:xfrm>
            <a:off x="152400" y="4514910"/>
            <a:ext cx="1066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200" kern="1200" dirty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Gilead 8/2/04</a:t>
            </a:r>
            <a:endParaRPr lang="en-US" altLang="zh-CN" sz="12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cxnSp>
        <p:nvCxnSpPr>
          <p:cNvPr id="103" name="Straight Connector 102"/>
          <p:cNvCxnSpPr/>
          <p:nvPr/>
        </p:nvCxnSpPr>
        <p:spPr>
          <a:xfrm rot="5400000">
            <a:off x="2972197" y="4057313"/>
            <a:ext cx="304800" cy="79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2590800" y="4210110"/>
            <a:ext cx="533400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5400000">
            <a:off x="2705100" y="4248210"/>
            <a:ext cx="457200" cy="3810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rot="16200000" flipH="1">
            <a:off x="3124200" y="4210110"/>
            <a:ext cx="304800" cy="304800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5"/>
          <p:cNvSpPr>
            <a:spLocks noChangeArrowheads="1"/>
          </p:cNvSpPr>
          <p:nvPr/>
        </p:nvSpPr>
        <p:spPr bwMode="auto">
          <a:xfrm>
            <a:off x="3124200" y="4572745"/>
            <a:ext cx="838200" cy="323165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500" kern="1200" dirty="0" err="1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Atirpla</a:t>
            </a:r>
            <a:endParaRPr lang="en-US" altLang="zh-CN" sz="15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sp>
        <p:nvSpPr>
          <p:cNvPr id="119" name="Rectangle 5"/>
          <p:cNvSpPr>
            <a:spLocks noChangeArrowheads="1"/>
          </p:cNvSpPr>
          <p:nvPr/>
        </p:nvSpPr>
        <p:spPr bwMode="auto">
          <a:xfrm>
            <a:off x="2971800" y="4895910"/>
            <a:ext cx="106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200" kern="1200" dirty="0">
                <a:solidFill>
                  <a:srgbClr val="FFFFFF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Gilead, BMS 7/12/06</a:t>
            </a:r>
            <a:endParaRPr lang="en-US" altLang="zh-CN" sz="1200" kern="1200" dirty="0">
              <a:solidFill>
                <a:srgbClr val="FFFFFF"/>
              </a:solidFill>
              <a:latin typeface="Arial" pitchFamily="34" charset="0"/>
              <a:ea typeface="+mn-ea"/>
              <a:cs typeface="Arial"/>
            </a:endParaRPr>
          </a:p>
        </p:txBody>
      </p:sp>
      <p:cxnSp>
        <p:nvCxnSpPr>
          <p:cNvPr id="121" name="Straight Connector 120"/>
          <p:cNvCxnSpPr/>
          <p:nvPr/>
        </p:nvCxnSpPr>
        <p:spPr>
          <a:xfrm rot="5400000">
            <a:off x="648494" y="5162610"/>
            <a:ext cx="532606" cy="794"/>
          </a:xfrm>
          <a:prstGeom prst="line">
            <a:avLst/>
          </a:prstGeom>
          <a:ln w="158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914400" y="5427722"/>
            <a:ext cx="3581400" cy="1588"/>
          </a:xfrm>
          <a:prstGeom prst="line">
            <a:avLst/>
          </a:prstGeom>
          <a:ln w="158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>
          <a:xfrm rot="5400000" flipH="1" flipV="1">
            <a:off x="3695700" y="4629210"/>
            <a:ext cx="1600200" cy="1588"/>
          </a:xfrm>
          <a:prstGeom prst="line">
            <a:avLst/>
          </a:prstGeom>
          <a:ln w="158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>
            <a:endCxn id="93" idx="1"/>
          </p:cNvCxnSpPr>
          <p:nvPr/>
        </p:nvCxnSpPr>
        <p:spPr>
          <a:xfrm flipV="1">
            <a:off x="4495800" y="3556576"/>
            <a:ext cx="304800" cy="272534"/>
          </a:xfrm>
          <a:prstGeom prst="line">
            <a:avLst/>
          </a:prstGeom>
          <a:ln w="158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>
            <a:endCxn id="94" idx="1"/>
          </p:cNvCxnSpPr>
          <p:nvPr/>
        </p:nvCxnSpPr>
        <p:spPr>
          <a:xfrm>
            <a:off x="4495800" y="3829110"/>
            <a:ext cx="304800" cy="184666"/>
          </a:xfrm>
          <a:prstGeom prst="line">
            <a:avLst/>
          </a:prstGeom>
          <a:ln w="158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/>
          <p:cNvCxnSpPr/>
          <p:nvPr/>
        </p:nvCxnSpPr>
        <p:spPr>
          <a:xfrm rot="5400000">
            <a:off x="305197" y="5276513"/>
            <a:ext cx="762000" cy="794"/>
          </a:xfrm>
          <a:prstGeom prst="line">
            <a:avLst/>
          </a:prstGeom>
          <a:ln w="158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rot="5400000">
            <a:off x="-37306" y="5391210"/>
            <a:ext cx="989806" cy="794"/>
          </a:xfrm>
          <a:prstGeom prst="line">
            <a:avLst/>
          </a:prstGeom>
          <a:ln w="15875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>
            <a:off x="685800" y="5657910"/>
            <a:ext cx="5562600" cy="1588"/>
          </a:xfrm>
          <a:prstGeom prst="line">
            <a:avLst/>
          </a:prstGeom>
          <a:ln w="158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>
            <a:off x="457200" y="5884922"/>
            <a:ext cx="6324600" cy="1588"/>
          </a:xfrm>
          <a:prstGeom prst="line">
            <a:avLst/>
          </a:prstGeom>
          <a:ln w="15875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5"/>
          <p:cNvSpPr>
            <a:spLocks noChangeArrowheads="1"/>
          </p:cNvSpPr>
          <p:nvPr/>
        </p:nvSpPr>
        <p:spPr bwMode="auto">
          <a:xfrm>
            <a:off x="990600" y="5152311"/>
            <a:ext cx="1066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200" kern="1200" dirty="0">
                <a:solidFill>
                  <a:srgbClr val="FF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2009</a:t>
            </a:r>
            <a:endParaRPr lang="en-US" altLang="zh-CN" sz="1200" kern="1200" dirty="0">
              <a:solidFill>
                <a:srgbClr val="FF0000"/>
              </a:solidFill>
              <a:latin typeface="Arial" pitchFamily="34" charset="0"/>
              <a:ea typeface="+mn-ea"/>
              <a:cs typeface="Arial"/>
            </a:endParaRPr>
          </a:p>
        </p:txBody>
      </p:sp>
      <p:sp>
        <p:nvSpPr>
          <p:cNvPr id="139" name="Rectangle 5"/>
          <p:cNvSpPr>
            <a:spLocks noChangeArrowheads="1"/>
          </p:cNvSpPr>
          <p:nvPr/>
        </p:nvSpPr>
        <p:spPr bwMode="auto">
          <a:xfrm>
            <a:off x="1905000" y="5429310"/>
            <a:ext cx="1066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200" kern="1200" dirty="0">
                <a:solidFill>
                  <a:srgbClr val="FF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2009</a:t>
            </a:r>
            <a:endParaRPr lang="en-US" altLang="zh-CN" sz="1200" kern="1200" dirty="0">
              <a:solidFill>
                <a:srgbClr val="FF0000"/>
              </a:solidFill>
              <a:latin typeface="Arial" pitchFamily="34" charset="0"/>
              <a:ea typeface="+mn-ea"/>
              <a:cs typeface="Arial"/>
            </a:endParaRPr>
          </a:p>
        </p:txBody>
      </p:sp>
      <p:sp>
        <p:nvSpPr>
          <p:cNvPr id="140" name="Rectangle 5"/>
          <p:cNvSpPr>
            <a:spLocks noChangeArrowheads="1"/>
          </p:cNvSpPr>
          <p:nvPr/>
        </p:nvSpPr>
        <p:spPr bwMode="auto">
          <a:xfrm>
            <a:off x="2819400" y="5657910"/>
            <a:ext cx="1066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  <a:tabLst>
                <a:tab pos="5057775" algn="l"/>
              </a:tabLst>
            </a:pPr>
            <a:r>
              <a:rPr lang="en-US" altLang="zh-CN" sz="1200" kern="1200" dirty="0">
                <a:solidFill>
                  <a:srgbClr val="FF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2009</a:t>
            </a:r>
            <a:endParaRPr lang="en-US" altLang="zh-CN" sz="1200" kern="1200" dirty="0">
              <a:solidFill>
                <a:srgbClr val="FF0000"/>
              </a:solidFill>
              <a:latin typeface="Arial" pitchFamily="34" charset="0"/>
              <a:ea typeface="+mn-ea"/>
              <a:cs typeface="Arial"/>
            </a:endParaRPr>
          </a:p>
        </p:txBody>
      </p:sp>
      <p:cxnSp>
        <p:nvCxnSpPr>
          <p:cNvPr id="146" name="Straight Connector 145"/>
          <p:cNvCxnSpPr/>
          <p:nvPr/>
        </p:nvCxnSpPr>
        <p:spPr>
          <a:xfrm rot="5400000" flipH="1" flipV="1">
            <a:off x="5029994" y="4437916"/>
            <a:ext cx="2438400" cy="1588"/>
          </a:xfrm>
          <a:prstGeom prst="line">
            <a:avLst/>
          </a:prstGeom>
          <a:ln w="158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5867400" y="2914710"/>
            <a:ext cx="381000" cy="304800"/>
          </a:xfrm>
          <a:prstGeom prst="line">
            <a:avLst/>
          </a:prstGeom>
          <a:ln w="158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 flipV="1">
            <a:off x="5867400" y="3219510"/>
            <a:ext cx="381000" cy="304800"/>
          </a:xfrm>
          <a:prstGeom prst="line">
            <a:avLst/>
          </a:prstGeom>
          <a:ln w="15875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5400000" flipH="1" flipV="1">
            <a:off x="5523706" y="4628415"/>
            <a:ext cx="2514601" cy="1592"/>
          </a:xfrm>
          <a:prstGeom prst="line">
            <a:avLst/>
          </a:prstGeom>
          <a:ln w="15875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Rectangle 2"/>
          <p:cNvSpPr>
            <a:spLocks noChangeArrowheads="1"/>
          </p:cNvSpPr>
          <p:nvPr/>
        </p:nvSpPr>
        <p:spPr bwMode="auto">
          <a:xfrm>
            <a:off x="6324600" y="2990910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kern="1200" dirty="0">
                <a:solidFill>
                  <a:srgbClr val="FFFF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en-US" kern="1200" dirty="0" err="1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Raltegravir</a:t>
            </a:r>
            <a:endParaRPr lang="en-US" sz="4800" kern="1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grpSp>
        <p:nvGrpSpPr>
          <p:cNvPr id="9" name="Group 172"/>
          <p:cNvGrpSpPr/>
          <p:nvPr/>
        </p:nvGrpSpPr>
        <p:grpSpPr>
          <a:xfrm>
            <a:off x="609600" y="6019800"/>
            <a:ext cx="5410200" cy="685800"/>
            <a:chOff x="609600" y="5943600"/>
            <a:chExt cx="5410200" cy="685800"/>
          </a:xfrm>
        </p:grpSpPr>
        <p:sp>
          <p:nvSpPr>
            <p:cNvPr id="52" name="Rectangle 2"/>
            <p:cNvSpPr>
              <a:spLocks noChangeArrowheads="1"/>
            </p:cNvSpPr>
            <p:nvPr/>
          </p:nvSpPr>
          <p:spPr bwMode="auto">
            <a:xfrm>
              <a:off x="990600" y="6019800"/>
              <a:ext cx="50292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 rtl="0">
                <a:buSzPct val="150000"/>
              </a:pPr>
              <a:r>
                <a:rPr lang="en-US" sz="1400" kern="1200" dirty="0">
                  <a:solidFill>
                    <a:srgbClr val="FFFFFF"/>
                  </a:solidFill>
                  <a:latin typeface="Times New Roman" pitchFamily="18" charset="0"/>
                  <a:ea typeface="+mn-ea"/>
                  <a:cs typeface="Times New Roman" pitchFamily="18" charset="0"/>
                </a:rPr>
                <a:t>   ;            Fixed dose combination in single pill</a:t>
              </a:r>
            </a:p>
            <a:p>
              <a:pPr algn="l" rtl="0">
                <a:buSzPct val="150000"/>
              </a:pPr>
              <a:r>
                <a:rPr lang="en-US" sz="1400" kern="1200" dirty="0">
                  <a:solidFill>
                    <a:srgbClr val="FFFFFF"/>
                  </a:solidFill>
                  <a:latin typeface="Times New Roman" pitchFamily="18" charset="0"/>
                  <a:ea typeface="+mn-ea"/>
                  <a:cs typeface="Times New Roman" pitchFamily="18" charset="0"/>
                </a:rPr>
                <a:t>   ;            </a:t>
              </a:r>
              <a:r>
                <a:rPr lang="en-US" sz="1400" kern="1200" dirty="0">
                  <a:solidFill>
                    <a:srgbClr val="FF0000"/>
                  </a:solidFill>
                  <a:latin typeface="Times New Roman" pitchFamily="18" charset="0"/>
                  <a:ea typeface="+mn-ea"/>
                  <a:cs typeface="Times New Roman" pitchFamily="18" charset="0"/>
                </a:rPr>
                <a:t>Preferred initial regiments in the US (DHHS) as of 2009</a:t>
              </a:r>
            </a:p>
          </p:txBody>
        </p:sp>
        <p:cxnSp>
          <p:nvCxnSpPr>
            <p:cNvPr id="164" name="Straight Connector 163"/>
            <p:cNvCxnSpPr/>
            <p:nvPr/>
          </p:nvCxnSpPr>
          <p:spPr>
            <a:xfrm>
              <a:off x="762000" y="6172200"/>
              <a:ext cx="381000" cy="1588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1295400" y="6172200"/>
              <a:ext cx="381000" cy="1588"/>
            </a:xfrm>
            <a:prstGeom prst="line">
              <a:avLst/>
            </a:prstGeom>
            <a:ln w="127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10800000">
              <a:off x="1295400" y="6400800"/>
              <a:ext cx="381000" cy="1588"/>
            </a:xfrm>
            <a:prstGeom prst="line">
              <a:avLst/>
            </a:prstGeom>
            <a:ln w="12700"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 rot="10800000">
              <a:off x="762000" y="6400800"/>
              <a:ext cx="381000" cy="1588"/>
            </a:xfrm>
            <a:prstGeom prst="line">
              <a:avLst/>
            </a:prstGeom>
            <a:ln w="12700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Double Bracket 170"/>
            <p:cNvSpPr/>
            <p:nvPr/>
          </p:nvSpPr>
          <p:spPr>
            <a:xfrm>
              <a:off x="609600" y="5943600"/>
              <a:ext cx="5334000" cy="685800"/>
            </a:xfrm>
            <a:prstGeom prst="bracketPair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rtl="0"/>
              <a:endParaRPr lang="en-US" kern="1200">
                <a:solidFill>
                  <a:srgbClr val="FFFFFF"/>
                </a:solidFill>
                <a:latin typeface="Garamond"/>
                <a:ea typeface="+mn-ea"/>
                <a:cs typeface="Arial"/>
              </a:endParaRPr>
            </a:p>
          </p:txBody>
        </p:sp>
      </p:grpSp>
      <p:sp>
        <p:nvSpPr>
          <p:cNvPr id="80" name="Rectangle 2"/>
          <p:cNvSpPr>
            <a:spLocks noChangeArrowheads="1"/>
          </p:cNvSpPr>
          <p:nvPr/>
        </p:nvSpPr>
        <p:spPr bwMode="auto">
          <a:xfrm>
            <a:off x="1905000" y="0"/>
            <a:ext cx="5562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sz="3200" b="1" kern="1200" dirty="0">
                <a:solidFill>
                  <a:srgbClr val="FFFF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Anti-HIV Drug Combinations</a:t>
            </a:r>
            <a:endParaRPr lang="en-US" sz="6600" b="1" kern="1200" dirty="0">
              <a:solidFill>
                <a:srgbClr val="FFC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  <p:sp>
        <p:nvSpPr>
          <p:cNvPr id="85" name="Rectangle 2"/>
          <p:cNvSpPr>
            <a:spLocks noChangeArrowheads="1"/>
          </p:cNvSpPr>
          <p:nvPr/>
        </p:nvSpPr>
        <p:spPr bwMode="auto">
          <a:xfrm>
            <a:off x="7315200" y="3581400"/>
            <a:ext cx="16002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buSzPct val="150000"/>
            </a:pPr>
            <a:r>
              <a:rPr lang="en-US" sz="2000" i="1" kern="1200" dirty="0">
                <a:solidFill>
                  <a:srgbClr val="FFFF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Inhibitor of</a:t>
            </a:r>
          </a:p>
          <a:p>
            <a:pPr algn="ctr" rtl="0">
              <a:buSzPct val="150000"/>
            </a:pPr>
            <a:r>
              <a:rPr lang="en-US" sz="2000" kern="1200" dirty="0">
                <a:solidFill>
                  <a:srgbClr val="FFFF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Entry</a:t>
            </a:r>
          </a:p>
          <a:p>
            <a:pPr algn="ctr" rtl="0">
              <a:buSzPct val="150000"/>
            </a:pPr>
            <a:r>
              <a:rPr lang="en-US" sz="2000" kern="1200" dirty="0" err="1">
                <a:solidFill>
                  <a:srgbClr val="FFFF00"/>
                </a:solidFill>
                <a:latin typeface="Times New Roman" pitchFamily="18" charset="0"/>
                <a:ea typeface="MingLiU" charset="-120"/>
                <a:cs typeface="Times New Roman" pitchFamily="18" charset="0"/>
              </a:rPr>
              <a:t>Uncoating</a:t>
            </a:r>
            <a:endParaRPr lang="en-US" sz="2000" kern="1200" dirty="0">
              <a:solidFill>
                <a:srgbClr val="FFFF00"/>
              </a:solidFill>
              <a:latin typeface="Times New Roman" pitchFamily="18" charset="0"/>
              <a:ea typeface="MingLiU" charset="-120"/>
              <a:cs typeface="Times New Roman" pitchFamily="18" charset="0"/>
            </a:endParaRPr>
          </a:p>
          <a:p>
            <a:pPr algn="ctr" rtl="0">
              <a:buSzPct val="150000"/>
            </a:pPr>
            <a:r>
              <a:rPr lang="en-US" sz="2000" kern="1200" dirty="0">
                <a:solidFill>
                  <a:srgbClr val="FFFF00"/>
                </a:solidFill>
                <a:latin typeface="Times New Roman" pitchFamily="18" charset="0"/>
                <a:ea typeface="MingLiU" charset="-120"/>
                <a:cs typeface="Times New Roman" pitchFamily="18" charset="0"/>
              </a:rPr>
              <a:t>Transcription</a:t>
            </a:r>
          </a:p>
          <a:p>
            <a:pPr algn="ctr" rtl="0">
              <a:buSzPct val="150000"/>
            </a:pPr>
            <a:r>
              <a:rPr lang="en-US" sz="2000" kern="1200" dirty="0">
                <a:solidFill>
                  <a:srgbClr val="FFFF00"/>
                </a:solidFill>
                <a:latin typeface="Times New Roman" pitchFamily="18" charset="0"/>
                <a:ea typeface="MingLiU" charset="-120"/>
                <a:cs typeface="Times New Roman" pitchFamily="18" charset="0"/>
              </a:rPr>
              <a:t>Translation</a:t>
            </a:r>
            <a:endParaRPr lang="en-US" sz="4800" kern="1200" dirty="0">
              <a:solidFill>
                <a:srgbClr val="FFFF00"/>
              </a:solidFill>
              <a:latin typeface="Times New Roman" pitchFamily="18" charset="0"/>
              <a:ea typeface="MingLiU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799" y="228600"/>
          <a:ext cx="7848600" cy="6512493"/>
        </p:xfrm>
        <a:graphic>
          <a:graphicData uri="http://schemas.openxmlformats.org/drawingml/2006/table">
            <a:tbl>
              <a:tblPr/>
              <a:tblGrid>
                <a:gridCol w="3665810"/>
                <a:gridCol w="845958"/>
                <a:gridCol w="422978"/>
                <a:gridCol w="469976"/>
                <a:gridCol w="386479"/>
                <a:gridCol w="1070448"/>
                <a:gridCol w="986951"/>
              </a:tblGrid>
              <a:tr h="230309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Trends 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of Drug Combination Methods for Synergy 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Determination,  1900-2015*</a:t>
                      </a:r>
                      <a:endParaRPr lang="en-US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2622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Method, Main Theory and Reference Source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u="sng" dirty="0">
                          <a:latin typeface="Times New Roman"/>
                          <a:ea typeface="Times New Roman"/>
                          <a:cs typeface="Times New Roman"/>
                        </a:rPr>
                        <a:t>Thomson Reuters</a:t>
                      </a:r>
                      <a:endParaRPr lang="en-US" sz="800" u="sng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84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u="sng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Web   </a:t>
                      </a:r>
                      <a:r>
                        <a:rPr lang="en-US" sz="1100" b="1" u="sng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of </a:t>
                      </a:r>
                      <a:r>
                        <a:rPr lang="en-US" sz="1100" b="1" u="sng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Science </a:t>
                      </a:r>
                      <a:r>
                        <a:rPr lang="en-US" sz="1100" b="1" u="sng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Citation  </a:t>
                      </a:r>
                      <a:r>
                        <a:rPr lang="en-US" sz="1100" b="1" u="sng" dirty="0" err="1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DataBase</a:t>
                      </a:r>
                      <a:endParaRPr lang="en-US" sz="800" u="sng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84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Trend of Citation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Total </a:t>
                      </a:r>
                      <a:r>
                        <a:rPr lang="en-US" sz="11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Citations Since Publication</a:t>
                      </a:r>
                      <a:endParaRPr lang="en-US" sz="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Average Citations per </a:t>
                      </a:r>
                      <a:r>
                        <a:rPr lang="en-US" sz="11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year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4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en-US" sz="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695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Chou, TC &amp; Talalay, P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Adv. Eng. Regul. 1984;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22:27-55      </a:t>
                      </a:r>
                      <a:r>
                        <a:rPr lang="en-US" sz="11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[CI Method] </a:t>
                      </a:r>
                      <a:endParaRPr lang="en-US" sz="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289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257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325</a:t>
                      </a:r>
                      <a:endParaRPr lang="en-US" sz="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3,597</a:t>
                      </a:r>
                      <a:endParaRPr lang="en-US" sz="12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116.0</a:t>
                      </a:r>
                      <a:endParaRPr lang="en-US" sz="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68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B. 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Chou, TC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Pharmacol. Rev. 2006;58: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621-681    </a:t>
                      </a:r>
                      <a:r>
                        <a:rPr lang="en-US" sz="11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[CI</a:t>
                      </a:r>
                      <a:r>
                        <a:rPr lang="en-US" sz="1100" baseline="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Method]</a:t>
                      </a:r>
                      <a:endParaRPr lang="en-US" sz="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119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146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158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205</a:t>
                      </a:r>
                      <a:endParaRPr lang="en-US" sz="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1,016</a:t>
                      </a:r>
                      <a:endParaRPr lang="en-US" sz="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112.9</a:t>
                      </a:r>
                      <a:endParaRPr lang="en-US" sz="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C.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Berenbaum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, MC</a:t>
                      </a:r>
                      <a:b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Pharmacol. Rev. 1989; 41: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93-141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46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912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33.8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D.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Bliss, CI</a:t>
                      </a:r>
                      <a:b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Ann. Appl. Biol.  1939; 26: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585-615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48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70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705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9.2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E.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Steel GG &amp;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Peekham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MJ</a:t>
                      </a:r>
                      <a:b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Int. J. Radiant.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Oncol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BioPhys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. 1979; 5: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85-91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680</a:t>
                      </a:r>
                      <a:endParaRPr lang="en-US" sz="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18.4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F. 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Greco, WR et al</a:t>
                      </a:r>
                      <a:b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Pharamacol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. Rev. 1995; 47: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331-385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38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614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29.2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39">
                <a:tc>
                  <a:txBody>
                    <a:bodyPr/>
                    <a:lstStyle/>
                    <a:p>
                      <a:pPr marL="228600" marR="0" indent="-2286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lphaUcPeriod" startAt="7"/>
                      </a:pPr>
                      <a:r>
                        <a:rPr lang="en-US" sz="11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Chou 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TC </a:t>
                      </a:r>
                      <a:r>
                        <a:rPr lang="en-US" sz="11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</a:t>
                      </a:r>
                      <a:endParaRPr lang="en-US" sz="11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28600" marR="0" indent="-2286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Cancer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Res. 2010; 70: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440-446          </a:t>
                      </a:r>
                      <a:r>
                        <a:rPr lang="en-US" sz="11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[CI Method]</a:t>
                      </a:r>
                      <a:endParaRPr lang="en-US" sz="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123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174</a:t>
                      </a:r>
                      <a:endParaRPr lang="en-US" sz="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582</a:t>
                      </a:r>
                      <a:endParaRPr lang="en-US" sz="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116.4</a:t>
                      </a:r>
                      <a:endParaRPr lang="en-US" sz="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5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H.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Elion GB, Singer S &amp; Hitchings GH</a:t>
                      </a:r>
                      <a:b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J. Biol. Chem. 1954; 208: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477-488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449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7.2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9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I. 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Tallarida, RJ</a:t>
                      </a:r>
                      <a:b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J. Pharmacol. Exp.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Ther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.  2001; 298: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865-872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353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23.5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382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J.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Prichard, MN &amp; Shipman C </a:t>
                      </a:r>
                      <a:r>
                        <a:rPr lang="en-US" sz="1100" dirty="0" err="1">
                          <a:latin typeface="Times New Roman"/>
                          <a:ea typeface="Times New Roman"/>
                          <a:cs typeface="Times New Roman"/>
                        </a:rPr>
                        <a:t>Jr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Antiviral Res. 1990; 14: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181-205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342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13.2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7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K.  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Webb J.L.</a:t>
                      </a:r>
                      <a:b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Acad. Press. 1963; 1: 66-79,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488-512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#262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5.1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60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L.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 Loewe, S</a:t>
                      </a:r>
                      <a:b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Pharmacol. Rev. 1957; 9: 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237-242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latin typeface="Times New Roman"/>
                          <a:ea typeface="Times New Roman"/>
                          <a:cs typeface="Times New Roman"/>
                        </a:rPr>
                        <a:t>118</a:t>
                      </a: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smtClean="0">
                          <a:latin typeface="Times New Roman"/>
                          <a:ea typeface="Times New Roman"/>
                          <a:cs typeface="Times New Roman"/>
                        </a:rPr>
                        <a:t>2.0</a:t>
                      </a:r>
                      <a:endParaRPr lang="en-US" sz="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069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*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Based on Thomson Reuters Web of Science</a:t>
                      </a:r>
                      <a:r>
                        <a:rPr lang="en-US" sz="1100" b="1" dirty="0">
                          <a:latin typeface="Times New Roman"/>
                          <a:ea typeface="Times New Roman"/>
                          <a:cs typeface="Times New Roman"/>
                        </a:rPr>
                        <a:t> All</a:t>
                      </a: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 Database Collection, as of June 3, 2015</a:t>
                      </a:r>
                      <a:r>
                        <a:rPr lang="en-US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.      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(Updated</a:t>
                      </a:r>
                      <a:r>
                        <a:rPr lang="en-US" sz="11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12.4.2015)</a:t>
                      </a:r>
                      <a:endParaRPr lang="en-US" sz="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8410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#Based on Google Scholar Citations, as of June 3, 2015.</a:t>
                      </a:r>
                      <a:endParaRPr lang="en-US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56" marR="7456" marT="745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hart 13"/>
          <p:cNvGraphicFramePr/>
          <p:nvPr/>
        </p:nvGraphicFramePr>
        <p:xfrm>
          <a:off x="76200" y="152400"/>
          <a:ext cx="9509760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600200" y="457200"/>
            <a:ext cx="647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Time Course of Cumulative Citations of Chou TC &amp; Talalay P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Adv. </a:t>
            </a:r>
            <a:r>
              <a:rPr lang="en-US" dirty="0" err="1" smtClean="0">
                <a:solidFill>
                  <a:prstClr val="black"/>
                </a:solidFill>
              </a:rPr>
              <a:t>Enz</a:t>
            </a:r>
            <a:r>
              <a:rPr lang="en-US" dirty="0" smtClean="0">
                <a:solidFill>
                  <a:prstClr val="black"/>
                </a:solidFill>
              </a:rPr>
              <a:t>. </a:t>
            </a:r>
            <a:r>
              <a:rPr lang="en-US" dirty="0" err="1" smtClean="0">
                <a:solidFill>
                  <a:prstClr val="black"/>
                </a:solidFill>
              </a:rPr>
              <a:t>Regul</a:t>
            </a:r>
            <a:r>
              <a:rPr lang="en-US" dirty="0" smtClean="0">
                <a:solidFill>
                  <a:prstClr val="black"/>
                </a:solidFill>
              </a:rPr>
              <a:t>. 22: 27-55, 1984 (</a:t>
            </a:r>
            <a:r>
              <a:rPr lang="en-US" i="1" dirty="0" smtClean="0">
                <a:solidFill>
                  <a:prstClr val="black"/>
                </a:solidFill>
              </a:rPr>
              <a:t>Thomson-Reuters Web of Science</a:t>
            </a:r>
            <a:r>
              <a:rPr lang="en-US" dirty="0" smtClean="0">
                <a:solidFill>
                  <a:prstClr val="black"/>
                </a:solidFill>
              </a:rPr>
              <a:t>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0800000">
            <a:off x="276938" y="1600200"/>
            <a:ext cx="492443" cy="35052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</a:rPr>
              <a:t>Number of Cumulative Citations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1295400"/>
            <a:ext cx="4343400" cy="25545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</a:rPr>
              <a:t>    [ It received 1 citation in 1</a:t>
            </a:r>
            <a:r>
              <a:rPr lang="en-US" sz="1600" baseline="30000" dirty="0" smtClean="0">
                <a:solidFill>
                  <a:srgbClr val="0070C0"/>
                </a:solidFill>
              </a:rPr>
              <a:t>st</a:t>
            </a:r>
            <a:r>
              <a:rPr lang="en-US" sz="1600" dirty="0" smtClean="0">
                <a:solidFill>
                  <a:srgbClr val="0070C0"/>
                </a:solidFill>
              </a:rPr>
              <a:t> year, 6 citations in 2</a:t>
            </a:r>
            <a:r>
              <a:rPr lang="en-US" sz="1600" baseline="30000" dirty="0" smtClean="0">
                <a:solidFill>
                  <a:srgbClr val="0070C0"/>
                </a:solidFill>
              </a:rPr>
              <a:t>nd</a:t>
            </a:r>
            <a:r>
              <a:rPr lang="en-US" sz="1600" dirty="0" smtClean="0">
                <a:solidFill>
                  <a:srgbClr val="0070C0"/>
                </a:solidFill>
              </a:rPr>
              <a:t> year. Now, 31 years later, it received a total of </a:t>
            </a:r>
            <a:r>
              <a:rPr lang="en-US" sz="1600" b="1" dirty="0" smtClean="0">
                <a:solidFill>
                  <a:srgbClr val="0070C0"/>
                </a:solidFill>
              </a:rPr>
              <a:t>4,444 citations</a:t>
            </a:r>
            <a:r>
              <a:rPr lang="en-US" sz="1600" dirty="0" smtClean="0">
                <a:solidFill>
                  <a:srgbClr val="0070C0"/>
                </a:solidFill>
              </a:rPr>
              <a:t>.  Unlike physical or e-Technology, new conceptual/theoretical Truth is hard to be accepted, but to pay the high price.  </a:t>
            </a:r>
            <a:r>
              <a:rPr lang="en-US" sz="1600" b="1" dirty="0" smtClean="0">
                <a:solidFill>
                  <a:srgbClr val="FF0000"/>
                </a:solidFill>
              </a:rPr>
              <a:t>The “Paradigm Shift” is difficult.  </a:t>
            </a:r>
            <a:r>
              <a:rPr lang="en-US" sz="1600" dirty="0" smtClean="0">
                <a:solidFill>
                  <a:srgbClr val="C00000"/>
                </a:solidFill>
              </a:rPr>
              <a:t>It took many centuries to convince people and scientists that the Earth is not flat, and Sun is not circulating the Earth!   Why mainly chasing  “trivia” and neglect the “fundamentals”?</a:t>
            </a:r>
            <a:endParaRPr lang="en-US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629400" y="6324600"/>
            <a:ext cx="2133600" cy="476250"/>
          </a:xfrm>
          <a:noFill/>
        </p:spPr>
        <p:txBody>
          <a:bodyPr/>
          <a:lstStyle/>
          <a:p>
            <a:fld id="{6D51E9B1-4E16-45CD-846A-B6F3CEEBE46D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11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 smtClean="0">
                <a:solidFill>
                  <a:srgbClr val="FF66CC"/>
                </a:solidFill>
                <a:latin typeface="Times New Roman" pitchFamily="18" charset="0"/>
                <a:cs typeface="Times New Roman" pitchFamily="18" charset="0"/>
              </a:rPr>
              <a:t>The Unified Theory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Derivation of Major Biochemical and Biophysical Equations from the </a:t>
            </a:r>
            <a:r>
              <a:rPr lang="en-US" sz="1800" b="0" dirty="0" smtClean="0">
                <a:solidFill>
                  <a:srgbClr val="FF99FF"/>
                </a:solidFill>
                <a:effectLst/>
                <a:latin typeface="Times New Roman" pitchFamily="18" charset="0"/>
                <a:cs typeface="Times New Roman" pitchFamily="18" charset="0"/>
              </a:rPr>
              <a:t>Median-Effect Equation</a:t>
            </a:r>
          </a:p>
        </p:txBody>
      </p:sp>
      <p:sp>
        <p:nvSpPr>
          <p:cNvPr id="112644" name="Oval 3"/>
          <p:cNvSpPr>
            <a:spLocks noChangeArrowheads="1"/>
          </p:cNvSpPr>
          <p:nvPr/>
        </p:nvSpPr>
        <p:spPr bwMode="auto">
          <a:xfrm>
            <a:off x="2590800" y="1857375"/>
            <a:ext cx="4038600" cy="4038600"/>
          </a:xfrm>
          <a:prstGeom prst="ellipse">
            <a:avLst/>
          </a:prstGeom>
          <a:solidFill>
            <a:srgbClr val="99CCFF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45" name="Rectangle 4"/>
          <p:cNvSpPr>
            <a:spLocks noChangeArrowheads="1"/>
          </p:cNvSpPr>
          <p:nvPr/>
        </p:nvSpPr>
        <p:spPr bwMode="auto">
          <a:xfrm>
            <a:off x="3733800" y="2057400"/>
            <a:ext cx="339725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i="1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i="1" baseline="-200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2000" i="1" smtClean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i="1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i="1" baseline="-200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i="1" baseline="-20000" smtClean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46" name="Line 5"/>
          <p:cNvSpPr>
            <a:spLocks noChangeShapeType="1"/>
          </p:cNvSpPr>
          <p:nvPr/>
        </p:nvSpPr>
        <p:spPr bwMode="auto">
          <a:xfrm>
            <a:off x="3733800" y="2498725"/>
            <a:ext cx="304800" cy="0"/>
          </a:xfrm>
          <a:prstGeom prst="line">
            <a:avLst/>
          </a:prstGeom>
          <a:noFill/>
          <a:ln w="12700">
            <a:solidFill>
              <a:srgbClr val="8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12647" name="Text Box 6"/>
          <p:cNvSpPr txBox="1">
            <a:spLocks noChangeArrowheads="1"/>
          </p:cNvSpPr>
          <p:nvPr/>
        </p:nvSpPr>
        <p:spPr bwMode="auto">
          <a:xfrm>
            <a:off x="4022725" y="2254250"/>
            <a:ext cx="35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112648" name="Text Box 7"/>
          <p:cNvSpPr txBox="1">
            <a:spLocks noChangeArrowheads="1"/>
          </p:cNvSpPr>
          <p:nvPr/>
        </p:nvSpPr>
        <p:spPr bwMode="auto">
          <a:xfrm>
            <a:off x="4260850" y="1933575"/>
            <a:ext cx="116205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66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(  )</a:t>
            </a:r>
            <a:endParaRPr lang="en-US" sz="2400" smtClean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49" name="Text Box 8"/>
          <p:cNvSpPr txBox="1">
            <a:spLocks noChangeArrowheads="1"/>
          </p:cNvSpPr>
          <p:nvPr/>
        </p:nvSpPr>
        <p:spPr bwMode="auto">
          <a:xfrm>
            <a:off x="4554538" y="2117725"/>
            <a:ext cx="5556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u="sng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i="1" baseline="-250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en-US" sz="2400" smtClean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50" name="Rectangle 9"/>
          <p:cNvSpPr>
            <a:spLocks noChangeArrowheads="1"/>
          </p:cNvSpPr>
          <p:nvPr/>
        </p:nvSpPr>
        <p:spPr bwMode="auto">
          <a:xfrm>
            <a:off x="5181600" y="1965325"/>
            <a:ext cx="330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i="1" baseline="-250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m</a:t>
            </a:r>
          </a:p>
        </p:txBody>
      </p:sp>
      <p:sp>
        <p:nvSpPr>
          <p:cNvPr id="112651" name="Rectangle 10"/>
          <p:cNvSpPr>
            <a:spLocks noChangeArrowheads="1"/>
          </p:cNvSpPr>
          <p:nvPr/>
        </p:nvSpPr>
        <p:spPr bwMode="auto">
          <a:xfrm>
            <a:off x="3322638" y="2979738"/>
            <a:ext cx="26447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The Median-Effect Equation</a:t>
            </a:r>
            <a:endParaRPr lang="en-US" sz="1400" smtClean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i="1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Chou, J. Theor. Biol. 59: 253-276, 1976</a:t>
            </a:r>
            <a:endParaRPr lang="en-US" sz="1200" smtClean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52" name="Rectangle 11"/>
          <p:cNvSpPr>
            <a:spLocks noChangeArrowheads="1"/>
          </p:cNvSpPr>
          <p:nvPr/>
        </p:nvSpPr>
        <p:spPr bwMode="auto">
          <a:xfrm>
            <a:off x="3675063" y="3565525"/>
            <a:ext cx="18113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16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/(1–</a:t>
            </a:r>
            <a:r>
              <a:rPr lang="en-US" sz="1600" i="1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16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) = (</a:t>
            </a:r>
            <a:r>
              <a:rPr lang="en-US" sz="1600" b="1" i="1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600" b="1" i="1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baseline="30000" smtClean="0">
                <a:solidFill>
                  <a:srgbClr val="990033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en-US" sz="1600" smtClean="0">
              <a:solidFill>
                <a:srgbClr val="99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53" name="Rectangle 12"/>
          <p:cNvSpPr>
            <a:spLocks noChangeArrowheads="1"/>
          </p:cNvSpPr>
          <p:nvPr/>
        </p:nvSpPr>
        <p:spPr bwMode="auto">
          <a:xfrm>
            <a:off x="3124200" y="4264025"/>
            <a:ext cx="3138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log [( </a:t>
            </a: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/(1–</a:t>
            </a: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)]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[log(</a:t>
            </a:r>
            <a:r>
              <a:rPr lang="en-US" sz="1600" b="1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b="1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en-US" sz="1600" b="1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</p:txBody>
      </p:sp>
      <p:sp>
        <p:nvSpPr>
          <p:cNvPr id="112654" name="Rectangle 13"/>
          <p:cNvSpPr>
            <a:spLocks noChangeArrowheads="1"/>
          </p:cNvSpPr>
          <p:nvPr/>
        </p:nvSpPr>
        <p:spPr bwMode="auto">
          <a:xfrm>
            <a:off x="3048000" y="4691063"/>
            <a:ext cx="3292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log [( </a:t>
            </a: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baseline="3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–1</a:t>
            </a: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1]</a:t>
            </a:r>
            <a:r>
              <a:rPr lang="en-US" sz="1600" baseline="3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–1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log(</a:t>
            </a:r>
            <a:r>
              <a:rPr lang="en-US" sz="1600" b="1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b="1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en-US" sz="1600" b="1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en-US" sz="160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55" name="Rectangle 14"/>
          <p:cNvSpPr>
            <a:spLocks noChangeArrowheads="1"/>
          </p:cNvSpPr>
          <p:nvPr/>
        </p:nvSpPr>
        <p:spPr bwMode="auto">
          <a:xfrm>
            <a:off x="4006850" y="5105400"/>
            <a:ext cx="1130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/f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600" b="1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m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5486400" y="1384300"/>
            <a:ext cx="3429000" cy="2759075"/>
            <a:chOff x="3408" y="824"/>
            <a:chExt cx="2160" cy="1738"/>
          </a:xfrm>
        </p:grpSpPr>
        <p:sp>
          <p:nvSpPr>
            <p:cNvPr id="112680" name="Text Box 16"/>
            <p:cNvSpPr txBox="1">
              <a:spLocks noChangeArrowheads="1"/>
            </p:cNvSpPr>
            <p:nvPr/>
          </p:nvSpPr>
          <p:spPr bwMode="auto">
            <a:xfrm>
              <a:off x="4176" y="824"/>
              <a:ext cx="1392" cy="474"/>
            </a:xfrm>
            <a:prstGeom prst="rect">
              <a:avLst/>
            </a:prstGeom>
            <a:solidFill>
              <a:srgbClr val="FFB871"/>
            </a:solidFill>
            <a:ln w="22225">
              <a:solidFill>
                <a:srgbClr val="663300">
                  <a:alpha val="50195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 smtClean="0">
                  <a:solidFill>
                    <a:srgbClr val="663300"/>
                  </a:solidFill>
                  <a:latin typeface="Times New Roman" pitchFamily="18" charset="0"/>
                  <a:cs typeface="Times New Roman" pitchFamily="18" charset="0"/>
                </a:rPr>
                <a:t>Michaelis-Menten equation</a:t>
              </a:r>
              <a:endParaRPr lang="en-US" sz="140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0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smtClean="0">
                  <a:solidFill>
                    <a:srgbClr val="663300"/>
                  </a:solidFill>
                  <a:latin typeface="Times New Roman" pitchFamily="18" charset="0"/>
                  <a:cs typeface="Times New Roman" pitchFamily="18" charset="0"/>
                </a:rPr>
                <a:t>v/V</a:t>
              </a:r>
              <a:r>
                <a:rPr lang="en-US" sz="1400" i="1" baseline="-25000" smtClean="0">
                  <a:solidFill>
                    <a:srgbClr val="663300"/>
                  </a:solidFill>
                  <a:latin typeface="Times New Roman" pitchFamily="18" charset="0"/>
                  <a:cs typeface="Times New Roman" pitchFamily="18" charset="0"/>
                </a:rPr>
                <a:t>max </a:t>
              </a:r>
              <a:r>
                <a:rPr lang="en-US" sz="1400" smtClean="0">
                  <a:solidFill>
                    <a:srgbClr val="663300"/>
                  </a:solidFill>
                  <a:latin typeface="Times New Roman" pitchFamily="18" charset="0"/>
                  <a:cs typeface="Times New Roman" pitchFamily="18" charset="0"/>
                </a:rPr>
                <a:t>= [1+(K</a:t>
              </a:r>
              <a:r>
                <a:rPr lang="en-US" sz="1400" i="1" baseline="-25000" smtClean="0">
                  <a:solidFill>
                    <a:srgbClr val="663300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1400" smtClean="0">
                  <a:solidFill>
                    <a:srgbClr val="663300"/>
                  </a:solidFill>
                  <a:latin typeface="Times New Roman" pitchFamily="18" charset="0"/>
                  <a:cs typeface="Times New Roman" pitchFamily="18" charset="0"/>
                </a:rPr>
                <a:t>/S)]</a:t>
              </a:r>
              <a:r>
                <a:rPr lang="en-US" sz="1400" baseline="30000" smtClean="0">
                  <a:solidFill>
                    <a:srgbClr val="663300"/>
                  </a:solidFill>
                  <a:latin typeface="Times New Roman" pitchFamily="18" charset="0"/>
                  <a:cs typeface="Times New Roman" pitchFamily="18" charset="0"/>
                </a:rPr>
                <a:t>–1</a:t>
              </a:r>
              <a:endParaRPr lang="en-US" sz="140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2681" name="Line 17"/>
            <p:cNvSpPr>
              <a:spLocks noChangeShapeType="1"/>
            </p:cNvSpPr>
            <p:nvPr/>
          </p:nvSpPr>
          <p:spPr bwMode="auto">
            <a:xfrm flipV="1">
              <a:off x="4896" y="1314"/>
              <a:ext cx="0" cy="1248"/>
            </a:xfrm>
            <a:prstGeom prst="line">
              <a:avLst/>
            </a:prstGeom>
            <a:noFill/>
            <a:ln w="19050">
              <a:solidFill>
                <a:srgbClr val="CCCC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12682" name="Line 18"/>
            <p:cNvSpPr>
              <a:spLocks noChangeShapeType="1"/>
            </p:cNvSpPr>
            <p:nvPr/>
          </p:nvSpPr>
          <p:spPr bwMode="auto">
            <a:xfrm flipH="1">
              <a:off x="3408" y="2562"/>
              <a:ext cx="1488" cy="0"/>
            </a:xfrm>
            <a:prstGeom prst="line">
              <a:avLst/>
            </a:prstGeom>
            <a:noFill/>
            <a:ln w="19050">
              <a:solidFill>
                <a:srgbClr val="CCCC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304800" y="4800600"/>
            <a:ext cx="3048000" cy="1590675"/>
            <a:chOff x="144" y="2994"/>
            <a:chExt cx="1920" cy="1002"/>
          </a:xfrm>
        </p:grpSpPr>
        <p:sp>
          <p:nvSpPr>
            <p:cNvPr id="112677" name="Text Box 20"/>
            <p:cNvSpPr txBox="1">
              <a:spLocks noChangeArrowheads="1"/>
            </p:cNvSpPr>
            <p:nvPr/>
          </p:nvSpPr>
          <p:spPr bwMode="auto">
            <a:xfrm>
              <a:off x="144" y="3522"/>
              <a:ext cx="1920" cy="474"/>
            </a:xfrm>
            <a:prstGeom prst="rect">
              <a:avLst/>
            </a:prstGeom>
            <a:solidFill>
              <a:srgbClr val="E4C9FF"/>
            </a:solidFill>
            <a:ln w="22225">
              <a:solidFill>
                <a:srgbClr val="6600CC">
                  <a:alpha val="50195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 smtClean="0">
                  <a:solidFill>
                    <a:srgbClr val="6600CC"/>
                  </a:solidFill>
                  <a:latin typeface="Times New Roman" pitchFamily="18" charset="0"/>
                  <a:cs typeface="Times New Roman" pitchFamily="18" charset="0"/>
                </a:rPr>
                <a:t>Hill equation</a:t>
              </a:r>
              <a:endParaRPr lang="en-US" sz="14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smtClean="0">
                  <a:solidFill>
                    <a:srgbClr val="6600CC"/>
                  </a:solidFill>
                  <a:latin typeface="Times New Roman" pitchFamily="18" charset="0"/>
                  <a:cs typeface="Times New Roman" pitchFamily="18" charset="0"/>
                </a:rPr>
                <a:t>log [v/(V</a:t>
              </a:r>
              <a:r>
                <a:rPr lang="en-US" sz="1400" i="1" baseline="-25000" smtClean="0">
                  <a:solidFill>
                    <a:srgbClr val="6600CC"/>
                  </a:solidFill>
                  <a:latin typeface="Times New Roman" pitchFamily="18" charset="0"/>
                  <a:cs typeface="Times New Roman" pitchFamily="18" charset="0"/>
                </a:rPr>
                <a:t>max </a:t>
              </a:r>
              <a:r>
                <a:rPr lang="en-US" sz="1400" smtClean="0">
                  <a:solidFill>
                    <a:srgbClr val="6600CC"/>
                  </a:solidFill>
                  <a:latin typeface="Times New Roman" pitchFamily="18" charset="0"/>
                  <a:cs typeface="Times New Roman" pitchFamily="18" charset="0"/>
                </a:rPr>
                <a:t>–v)] </a:t>
              </a:r>
              <a:r>
                <a:rPr lang="en-US" sz="1400" i="1" baseline="-25000" smtClean="0">
                  <a:solidFill>
                    <a:srgbClr val="6600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smtClean="0">
                  <a:solidFill>
                    <a:srgbClr val="6600CC"/>
                  </a:solidFill>
                  <a:latin typeface="Times New Roman" pitchFamily="18" charset="0"/>
                  <a:cs typeface="Times New Roman" pitchFamily="18" charset="0"/>
                </a:rPr>
                <a:t>= n log(S) – log </a:t>
              </a:r>
              <a:r>
                <a:rPr lang="en-US" sz="1400" i="1" smtClean="0">
                  <a:solidFill>
                    <a:srgbClr val="6600CC"/>
                  </a:solidFill>
                  <a:latin typeface="Times New Roman" pitchFamily="18" charset="0"/>
                  <a:cs typeface="Times New Roman" pitchFamily="18" charset="0"/>
                </a:rPr>
                <a:t>(K)</a:t>
              </a:r>
              <a:endParaRPr lang="en-US" sz="14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2678" name="Line 21"/>
            <p:cNvSpPr>
              <a:spLocks noChangeShapeType="1"/>
            </p:cNvSpPr>
            <p:nvPr/>
          </p:nvSpPr>
          <p:spPr bwMode="auto">
            <a:xfrm flipH="1">
              <a:off x="1200" y="2994"/>
              <a:ext cx="0" cy="528"/>
            </a:xfrm>
            <a:prstGeom prst="line">
              <a:avLst/>
            </a:prstGeom>
            <a:noFill/>
            <a:ln w="19050">
              <a:solidFill>
                <a:srgbClr val="CCCCFF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12679" name="Line 22"/>
            <p:cNvSpPr>
              <a:spLocks noChangeShapeType="1"/>
            </p:cNvSpPr>
            <p:nvPr/>
          </p:nvSpPr>
          <p:spPr bwMode="auto">
            <a:xfrm flipV="1">
              <a:off x="1200" y="2994"/>
              <a:ext cx="672" cy="0"/>
            </a:xfrm>
            <a:prstGeom prst="line">
              <a:avLst/>
            </a:prstGeom>
            <a:noFill/>
            <a:ln w="19050">
              <a:solidFill>
                <a:srgbClr val="CC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5105400" y="5286375"/>
            <a:ext cx="3810000" cy="1377950"/>
            <a:chOff x="3168" y="3282"/>
            <a:chExt cx="2400" cy="868"/>
          </a:xfrm>
        </p:grpSpPr>
        <p:sp>
          <p:nvSpPr>
            <p:cNvPr id="112674" name="Text Box 24"/>
            <p:cNvSpPr txBox="1">
              <a:spLocks noChangeArrowheads="1"/>
            </p:cNvSpPr>
            <p:nvPr/>
          </p:nvSpPr>
          <p:spPr bwMode="auto">
            <a:xfrm>
              <a:off x="4368" y="3522"/>
              <a:ext cx="1200" cy="628"/>
            </a:xfrm>
            <a:prstGeom prst="rect">
              <a:avLst/>
            </a:prstGeom>
            <a:solidFill>
              <a:srgbClr val="8FFF8F"/>
            </a:solidFill>
            <a:ln w="22225">
              <a:solidFill>
                <a:srgbClr val="063E00">
                  <a:alpha val="50195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i="1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Scatchard equation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00" smtClean="0">
                <a:solidFill>
                  <a:srgbClr val="063E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u="sng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[L]</a:t>
              </a:r>
              <a:r>
                <a:rPr lang="en-US" sz="1400" i="1" baseline="-250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b </a:t>
              </a:r>
              <a:r>
                <a:rPr lang="en-US" sz="2400" baseline="-300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=</a:t>
              </a:r>
              <a:r>
                <a:rPr lang="en-US" sz="14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u="sng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n[M]</a:t>
              </a:r>
              <a:r>
                <a:rPr lang="en-US" sz="1400" i="1" baseline="-250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lang="en-US" sz="1400" baseline="-250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aseline="-300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–</a:t>
              </a:r>
              <a:r>
                <a:rPr lang="en-US" sz="14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u="sng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[L]</a:t>
              </a:r>
              <a:r>
                <a:rPr lang="en-US" sz="1400" i="1" baseline="-250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b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[L]</a:t>
              </a:r>
              <a:r>
                <a:rPr lang="en-US" sz="1400" i="1" baseline="-250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f </a:t>
              </a:r>
              <a:r>
                <a:rPr lang="en-US" sz="14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      K</a:t>
              </a:r>
              <a:r>
                <a:rPr lang="en-US" sz="1400" i="1" baseline="-250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400" baseline="-250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       K</a:t>
              </a:r>
              <a:r>
                <a:rPr lang="en-US" sz="1400" i="1" baseline="-25000" smtClean="0">
                  <a:solidFill>
                    <a:srgbClr val="063E00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</a:p>
          </p:txBody>
        </p:sp>
        <p:sp>
          <p:nvSpPr>
            <p:cNvPr id="112675" name="Line 25"/>
            <p:cNvSpPr>
              <a:spLocks noChangeShapeType="1"/>
            </p:cNvSpPr>
            <p:nvPr/>
          </p:nvSpPr>
          <p:spPr bwMode="auto">
            <a:xfrm>
              <a:off x="4944" y="3282"/>
              <a:ext cx="0" cy="240"/>
            </a:xfrm>
            <a:prstGeom prst="line">
              <a:avLst/>
            </a:prstGeom>
            <a:noFill/>
            <a:ln w="19050">
              <a:solidFill>
                <a:srgbClr val="99FF99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12676" name="Line 26"/>
            <p:cNvSpPr>
              <a:spLocks noChangeShapeType="1"/>
            </p:cNvSpPr>
            <p:nvPr/>
          </p:nvSpPr>
          <p:spPr bwMode="auto">
            <a:xfrm flipH="1" flipV="1">
              <a:off x="3168" y="3282"/>
              <a:ext cx="1776" cy="0"/>
            </a:xfrm>
            <a:prstGeom prst="line">
              <a:avLst/>
            </a:prstGeom>
            <a:noFill/>
            <a:ln w="19050">
              <a:solidFill>
                <a:srgbClr val="99FF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112659" name="Rectangle 27"/>
          <p:cNvSpPr>
            <a:spLocks noChangeArrowheads="1"/>
          </p:cNvSpPr>
          <p:nvPr/>
        </p:nvSpPr>
        <p:spPr bwMode="auto">
          <a:xfrm>
            <a:off x="3784600" y="3962400"/>
            <a:ext cx="172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= [1+(</a:t>
            </a:r>
            <a:r>
              <a:rPr lang="en-US" sz="1600" b="1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600" b="1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baseline="3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1600" baseline="3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–1</a:t>
            </a:r>
          </a:p>
        </p:txBody>
      </p:sp>
      <p:sp>
        <p:nvSpPr>
          <p:cNvPr id="106524" name="Rectangle 28"/>
          <p:cNvSpPr>
            <a:spLocks noChangeArrowheads="1"/>
          </p:cNvSpPr>
          <p:nvPr/>
        </p:nvSpPr>
        <p:spPr bwMode="auto">
          <a:xfrm>
            <a:off x="3784600" y="3962400"/>
            <a:ext cx="172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160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= [1+(</a:t>
            </a:r>
            <a:r>
              <a:rPr lang="en-US" sz="1600" b="1" i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600" b="1" i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baseline="3000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160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1600" baseline="3000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–1</a:t>
            </a:r>
          </a:p>
        </p:txBody>
      </p:sp>
      <p:sp>
        <p:nvSpPr>
          <p:cNvPr id="106525" name="Rectangle 29"/>
          <p:cNvSpPr>
            <a:spLocks noChangeArrowheads="1"/>
          </p:cNvSpPr>
          <p:nvPr/>
        </p:nvSpPr>
        <p:spPr bwMode="auto">
          <a:xfrm>
            <a:off x="3124200" y="4262438"/>
            <a:ext cx="3138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log [( </a:t>
            </a:r>
            <a:r>
              <a:rPr lang="en-US" sz="1600" i="1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/(1–</a:t>
            </a:r>
            <a:r>
              <a:rPr lang="en-US" sz="1600" i="1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)]</a:t>
            </a:r>
            <a:r>
              <a:rPr lang="en-US" sz="1600" i="1" baseline="-20000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1600" i="1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[log(</a:t>
            </a:r>
            <a:r>
              <a:rPr lang="en-US" sz="1600" b="1" i="1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b="1" i="1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1600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en-US" sz="1600" b="1" i="1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130868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</p:txBody>
      </p:sp>
      <p:sp>
        <p:nvSpPr>
          <p:cNvPr id="112662" name="Text Box 30"/>
          <p:cNvSpPr txBox="1">
            <a:spLocks noChangeArrowheads="1"/>
          </p:cNvSpPr>
          <p:nvPr/>
        </p:nvSpPr>
        <p:spPr bwMode="auto">
          <a:xfrm>
            <a:off x="3336925" y="49371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527" name="Rectangle 31"/>
          <p:cNvSpPr>
            <a:spLocks noChangeArrowheads="1"/>
          </p:cNvSpPr>
          <p:nvPr/>
        </p:nvSpPr>
        <p:spPr bwMode="auto">
          <a:xfrm>
            <a:off x="3048000" y="4691063"/>
            <a:ext cx="3292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log [( </a:t>
            </a:r>
            <a:r>
              <a:rPr lang="en-US" sz="1600" i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baseline="300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–1</a:t>
            </a:r>
            <a:r>
              <a:rPr lang="en-US" sz="1600" i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sz="16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1]</a:t>
            </a:r>
            <a:r>
              <a:rPr lang="en-US" sz="1600" baseline="300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–1</a:t>
            </a:r>
            <a:r>
              <a:rPr lang="en-US" sz="16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1600" i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 log(</a:t>
            </a:r>
            <a:r>
              <a:rPr lang="en-US" sz="1600" b="1" i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b="1" i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1600" i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16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log</a:t>
            </a:r>
            <a:r>
              <a:rPr lang="en-US" sz="1600" b="1" i="1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en-US" sz="1600" smtClean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6528" name="Rectangle 32"/>
          <p:cNvSpPr>
            <a:spLocks noChangeArrowheads="1"/>
          </p:cNvSpPr>
          <p:nvPr/>
        </p:nvSpPr>
        <p:spPr bwMode="auto">
          <a:xfrm>
            <a:off x="4006850" y="5103813"/>
            <a:ext cx="1130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smtClean="0">
                <a:solidFill>
                  <a:srgbClr val="063E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063E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i="1" smtClean="0">
                <a:solidFill>
                  <a:srgbClr val="063E00"/>
                </a:solidFill>
                <a:latin typeface="Times New Roman" pitchFamily="18" charset="0"/>
                <a:cs typeface="Times New Roman" pitchFamily="18" charset="0"/>
              </a:rPr>
              <a:t>/f</a:t>
            </a:r>
            <a:r>
              <a:rPr lang="en-US" sz="1600" i="1" baseline="-20000" smtClean="0">
                <a:solidFill>
                  <a:srgbClr val="063E00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sz="1600" smtClean="0">
                <a:solidFill>
                  <a:srgbClr val="063E00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1600" i="1" baseline="-20000" smtClean="0">
                <a:solidFill>
                  <a:srgbClr val="063E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i="1" smtClean="0">
                <a:solidFill>
                  <a:srgbClr val="063E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063E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600" b="1" i="1" smtClean="0">
                <a:solidFill>
                  <a:srgbClr val="063E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063E00"/>
                </a:solidFill>
                <a:latin typeface="Times New Roman" pitchFamily="18" charset="0"/>
                <a:cs typeface="Times New Roman" pitchFamily="18" charset="0"/>
              </a:rPr>
              <a:t>m</a:t>
            </a:r>
          </a:p>
        </p:txBody>
      </p: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152400" y="1219200"/>
            <a:ext cx="2971800" cy="3235325"/>
            <a:chOff x="48" y="725"/>
            <a:chExt cx="1872" cy="2038"/>
          </a:xfrm>
        </p:grpSpPr>
        <p:sp>
          <p:nvSpPr>
            <p:cNvPr id="112667" name="Line 34"/>
            <p:cNvSpPr>
              <a:spLocks noChangeShapeType="1"/>
            </p:cNvSpPr>
            <p:nvPr/>
          </p:nvSpPr>
          <p:spPr bwMode="auto">
            <a:xfrm>
              <a:off x="1248" y="2754"/>
              <a:ext cx="672" cy="0"/>
            </a:xfrm>
            <a:prstGeom prst="line">
              <a:avLst/>
            </a:prstGeom>
            <a:noFill/>
            <a:ln w="19050">
              <a:solidFill>
                <a:srgbClr val="00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grpSp>
          <p:nvGrpSpPr>
            <p:cNvPr id="6" name="Group 35"/>
            <p:cNvGrpSpPr>
              <a:grpSpLocks/>
            </p:cNvGrpSpPr>
            <p:nvPr/>
          </p:nvGrpSpPr>
          <p:grpSpPr bwMode="auto">
            <a:xfrm>
              <a:off x="48" y="725"/>
              <a:ext cx="1523" cy="2038"/>
              <a:chOff x="48" y="725"/>
              <a:chExt cx="1523" cy="2038"/>
            </a:xfrm>
          </p:grpSpPr>
          <p:sp>
            <p:nvSpPr>
              <p:cNvPr id="112669" name="Line 36"/>
              <p:cNvSpPr>
                <a:spLocks noChangeShapeType="1"/>
              </p:cNvSpPr>
              <p:nvPr/>
            </p:nvSpPr>
            <p:spPr bwMode="auto">
              <a:xfrm flipH="1" flipV="1">
                <a:off x="1248" y="1842"/>
                <a:ext cx="0" cy="921"/>
              </a:xfrm>
              <a:prstGeom prst="line">
                <a:avLst/>
              </a:prstGeom>
              <a:noFill/>
              <a:ln w="19050">
                <a:solidFill>
                  <a:srgbClr val="00FFFF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mtClean="0">
                  <a:solidFill>
                    <a:srgbClr val="FFFFFF"/>
                  </a:solidFill>
                  <a:latin typeface="Arial" pitchFamily="34" charset="0"/>
                </a:endParaRPr>
              </a:p>
            </p:txBody>
          </p:sp>
          <p:grpSp>
            <p:nvGrpSpPr>
              <p:cNvPr id="7" name="Group 37"/>
              <p:cNvGrpSpPr>
                <a:grpSpLocks/>
              </p:cNvGrpSpPr>
              <p:nvPr/>
            </p:nvGrpSpPr>
            <p:grpSpPr bwMode="auto">
              <a:xfrm>
                <a:off x="48" y="725"/>
                <a:ext cx="1523" cy="1099"/>
                <a:chOff x="48" y="725"/>
                <a:chExt cx="1523" cy="1099"/>
              </a:xfrm>
            </p:grpSpPr>
            <p:sp>
              <p:nvSpPr>
                <p:cNvPr id="112671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48" y="725"/>
                  <a:ext cx="1523" cy="1099"/>
                </a:xfrm>
                <a:prstGeom prst="rect">
                  <a:avLst/>
                </a:prstGeom>
                <a:solidFill>
                  <a:srgbClr val="D1E8FF"/>
                </a:solidFill>
                <a:ln w="22225">
                  <a:solidFill>
                    <a:srgbClr val="130868">
                      <a:alpha val="50195"/>
                    </a:srgbClr>
                  </a:solidFill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300" i="1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Henderson-Hasselbalch equation</a:t>
                  </a: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400" smtClean="0">
                    <a:solidFill>
                      <a:srgbClr val="130868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log [</a:t>
                  </a:r>
                  <a:r>
                    <a:rPr lang="en-US" sz="1400" i="1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H</a:t>
                  </a:r>
                  <a:r>
                    <a:rPr lang="en-US" sz="1400" i="1" baseline="300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r>
                    <a:rPr lang="en-US" sz="14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]</a:t>
                  </a:r>
                  <a:r>
                    <a:rPr lang="en-US" sz="1400" i="1" baseline="-200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14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= log K</a:t>
                  </a:r>
                  <a:r>
                    <a:rPr lang="en-US" sz="1400" baseline="-250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a  </a:t>
                  </a:r>
                  <a:r>
                    <a:rPr lang="en-US" sz="14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+</a:t>
                  </a:r>
                  <a:r>
                    <a:rPr lang="en-US" sz="1400" b="1" i="1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  </a:t>
                  </a:r>
                  <a:r>
                    <a:rPr lang="en-US" sz="14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log </a:t>
                  </a:r>
                  <a:r>
                    <a:rPr lang="en-US" sz="2000" baseline="300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[HA]</a:t>
                  </a:r>
                  <a:endParaRPr lang="en-US" sz="1400" smtClean="0">
                    <a:solidFill>
                      <a:srgbClr val="130868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                                        </a:t>
                  </a:r>
                  <a:r>
                    <a:rPr lang="en-US" sz="2000" baseline="300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[A</a:t>
                  </a:r>
                  <a:r>
                    <a:rPr lang="en-US" sz="1600" baseline="650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–</a:t>
                  </a:r>
                  <a:r>
                    <a:rPr lang="en-US" sz="2000" baseline="300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]</a:t>
                  </a:r>
                  <a:endParaRPr lang="en-US" sz="1400" smtClean="0">
                    <a:solidFill>
                      <a:srgbClr val="130868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pH = p</a:t>
                  </a:r>
                  <a:r>
                    <a:rPr lang="en-US" sz="1400" i="1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K</a:t>
                  </a:r>
                  <a:r>
                    <a:rPr lang="en-US" sz="1400" i="1" baseline="-250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a </a:t>
                  </a:r>
                  <a:r>
                    <a:rPr lang="en-US" sz="14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+ log </a:t>
                  </a:r>
                  <a:r>
                    <a:rPr lang="en-US" sz="2000" baseline="300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[A</a:t>
                  </a:r>
                  <a:r>
                    <a:rPr lang="en-US" sz="1600" baseline="650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–</a:t>
                  </a:r>
                  <a:r>
                    <a:rPr lang="en-US" sz="2000" baseline="300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]</a:t>
                  </a:r>
                  <a:endParaRPr lang="en-US" sz="1400" smtClean="0">
                    <a:solidFill>
                      <a:srgbClr val="130868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4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                         </a:t>
                  </a:r>
                  <a:r>
                    <a:rPr lang="en-US" sz="2000" baseline="30000" smtClean="0">
                      <a:solidFill>
                        <a:srgbClr val="130868"/>
                      </a:solidFill>
                      <a:latin typeface="Times New Roman" pitchFamily="18" charset="0"/>
                      <a:cs typeface="Times New Roman" pitchFamily="18" charset="0"/>
                    </a:rPr>
                    <a:t>[HA]</a:t>
                  </a:r>
                  <a:endParaRPr lang="en-US" sz="1600" smtClean="0">
                    <a:solidFill>
                      <a:srgbClr val="130868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2672" name="Line 39"/>
                <p:cNvSpPr>
                  <a:spLocks noChangeShapeType="1"/>
                </p:cNvSpPr>
                <p:nvPr/>
              </p:nvSpPr>
              <p:spPr bwMode="auto">
                <a:xfrm>
                  <a:off x="816" y="1583"/>
                  <a:ext cx="219" cy="0"/>
                </a:xfrm>
                <a:prstGeom prst="line">
                  <a:avLst/>
                </a:prstGeom>
                <a:noFill/>
                <a:ln w="9525">
                  <a:solidFill>
                    <a:srgbClr val="130868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mtClean="0">
                    <a:solidFill>
                      <a:srgbClr val="FFFF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12673" name="Line 40"/>
                <p:cNvSpPr>
                  <a:spLocks noChangeShapeType="1"/>
                </p:cNvSpPr>
                <p:nvPr/>
              </p:nvSpPr>
              <p:spPr bwMode="auto">
                <a:xfrm>
                  <a:off x="1205" y="1191"/>
                  <a:ext cx="219" cy="0"/>
                </a:xfrm>
                <a:prstGeom prst="line">
                  <a:avLst/>
                </a:prstGeom>
                <a:noFill/>
                <a:ln w="9525">
                  <a:solidFill>
                    <a:srgbClr val="130868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mtClean="0">
                    <a:solidFill>
                      <a:srgbClr val="FFFFFF"/>
                    </a:solidFill>
                    <a:latin typeface="Arial" pitchFamily="34" charset="0"/>
                  </a:endParaRPr>
                </a:p>
              </p:txBody>
            </p:sp>
          </p:grpSp>
        </p:grpSp>
      </p:grpSp>
      <p:sp>
        <p:nvSpPr>
          <p:cNvPr id="112666" name="Text Box 41"/>
          <p:cNvSpPr txBox="1">
            <a:spLocks noChangeArrowheads="1"/>
          </p:cNvSpPr>
          <p:nvPr/>
        </p:nvSpPr>
        <p:spPr bwMode="auto">
          <a:xfrm>
            <a:off x="5181600" y="838200"/>
            <a:ext cx="36576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2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1400" i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Chou T.C. Pharmacol. Rev. 58: 621-681, 2006</a:t>
            </a:r>
            <a:r>
              <a:rPr lang="en-US" sz="1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6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6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6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6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24" grpId="0" autoUpdateAnimBg="0"/>
      <p:bldP spid="106525" grpId="0" autoUpdateAnimBg="0"/>
      <p:bldP spid="106527" grpId="0" autoUpdateAnimBg="0"/>
      <p:bldP spid="10652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9C3B63D-5493-4834-A37C-589B3FDD73A5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12</a:t>
            </a:fld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4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228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Algorithm</a:t>
            </a:r>
            <a:r>
              <a:rPr lang="en-US" sz="2400" dirty="0" smtClean="0">
                <a:solidFill>
                  <a:srgbClr val="00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FF99CC"/>
                </a:solidFill>
                <a:latin typeface="Times New Roman" pitchFamily="18" charset="0"/>
                <a:cs typeface="Times New Roman" pitchFamily="18" charset="0"/>
              </a:rPr>
              <a:t>for Computerized Simulation of Synergism,</a:t>
            </a:r>
            <a:r>
              <a:rPr lang="en-US" sz="2400" dirty="0" smtClean="0">
                <a:solidFill>
                  <a:srgbClr val="00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FFFF"/>
                </a:solidFill>
                <a:latin typeface="Times New Roman" pitchFamily="18" charset="0"/>
                <a:cs typeface="Times New Roman" pitchFamily="18" charset="0"/>
              </a:rPr>
              <a:t>Additivism</a:t>
            </a:r>
            <a:r>
              <a:rPr lang="en-US" sz="2400" dirty="0" smtClean="0">
                <a:solidFill>
                  <a:srgbClr val="00FFFF"/>
                </a:solidFill>
                <a:latin typeface="Times New Roman" pitchFamily="18" charset="0"/>
                <a:cs typeface="Times New Roman" pitchFamily="18" charset="0"/>
              </a:rPr>
              <a:t> and Antagonism of the Effect of Multiple Drugs</a:t>
            </a:r>
          </a:p>
        </p:txBody>
      </p:sp>
      <p:sp>
        <p:nvSpPr>
          <p:cNvPr id="124932" name="Text Box 3"/>
          <p:cNvSpPr txBox="1">
            <a:spLocks noChangeArrowheads="1"/>
          </p:cNvSpPr>
          <p:nvPr/>
        </p:nvSpPr>
        <p:spPr bwMode="auto">
          <a:xfrm>
            <a:off x="381000" y="1066800"/>
            <a:ext cx="329247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u="sng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The Median Effect Equation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Times"/>
              <a:buNone/>
            </a:pPr>
            <a:r>
              <a:rPr lang="en-US" sz="1600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(1)  f</a:t>
            </a:r>
            <a:r>
              <a:rPr lang="en-US" sz="1600" i="1" baseline="-2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/f</a:t>
            </a:r>
            <a:r>
              <a:rPr lang="en-US" sz="1600" i="1" baseline="-2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 (</a:t>
            </a:r>
            <a:r>
              <a:rPr lang="en-US" sz="1600" b="1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600" b="1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baseline="3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endParaRPr lang="en-US" sz="1600" i="1" baseline="-2000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Times"/>
              <a:buNone/>
            </a:pPr>
            <a:r>
              <a:rPr lang="en-US" sz="1600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(2)  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Log( </a:t>
            </a:r>
            <a:r>
              <a:rPr lang="en-US" sz="1600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/f</a:t>
            </a:r>
            <a:r>
              <a:rPr lang="en-US" sz="1600" i="1" baseline="-2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baseline="-2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1600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log(</a:t>
            </a:r>
            <a:r>
              <a:rPr lang="en-US" sz="1600" b="1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600" b="1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1600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log(</a:t>
            </a:r>
            <a:r>
              <a:rPr lang="en-US" sz="1600" b="1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Times"/>
              <a:buNone/>
            </a:pPr>
            <a:r>
              <a:rPr lang="en-US" sz="1600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(3)  f</a:t>
            </a:r>
            <a:r>
              <a:rPr lang="en-US" sz="1600" i="1" baseline="-2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 1/[1+(</a:t>
            </a:r>
            <a:r>
              <a:rPr lang="en-US" sz="1600" b="1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600" b="1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baseline="3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]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Times"/>
              <a:buChar char="•"/>
            </a:pPr>
            <a:endParaRPr lang="en-US" sz="1600" i="1" baseline="-2000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933" name="Rectangle 4"/>
          <p:cNvSpPr>
            <a:spLocks noChangeArrowheads="1"/>
          </p:cNvSpPr>
          <p:nvPr/>
        </p:nvSpPr>
        <p:spPr bwMode="auto">
          <a:xfrm>
            <a:off x="381000" y="2101850"/>
            <a:ext cx="2195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(4) </a:t>
            </a:r>
            <a:r>
              <a:rPr lang="en-US" sz="1600" b="1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1600" b="1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/(1–</a:t>
            </a:r>
            <a:r>
              <a:rPr lang="en-US" sz="1600" i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16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)]</a:t>
            </a:r>
            <a:r>
              <a:rPr lang="en-US" sz="1600" i="1" baseline="3000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1/m</a:t>
            </a:r>
          </a:p>
        </p:txBody>
      </p:sp>
      <p:sp>
        <p:nvSpPr>
          <p:cNvPr id="534533" name="Rectangle 5"/>
          <p:cNvSpPr>
            <a:spLocks noChangeArrowheads="1"/>
          </p:cNvSpPr>
          <p:nvPr/>
        </p:nvSpPr>
        <p:spPr bwMode="auto">
          <a:xfrm>
            <a:off x="381000" y="3429000"/>
            <a:ext cx="18065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b="1" i="1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baseline="-200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1,2 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= (</a:t>
            </a:r>
            <a:r>
              <a:rPr lang="en-US" sz="1600" b="1" i="1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baseline="-200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i="1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b="1" i="1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baseline="-200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and (</a:t>
            </a:r>
            <a:r>
              <a:rPr lang="en-US" sz="1600" b="1" i="1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baseline="-200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/(</a:t>
            </a:r>
            <a:r>
              <a:rPr lang="en-US" sz="1600" b="1" i="1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600" i="1" baseline="-200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= P/Q</a:t>
            </a:r>
            <a:endParaRPr lang="en-US" sz="1600" i="1" baseline="-20000" smtClean="0">
              <a:solidFill>
                <a:srgbClr val="FF35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935" name="Text Box 6"/>
          <p:cNvSpPr txBox="1">
            <a:spLocks noChangeArrowheads="1"/>
          </p:cNvSpPr>
          <p:nvPr/>
        </p:nvSpPr>
        <p:spPr bwMode="auto">
          <a:xfrm>
            <a:off x="4572000" y="1143000"/>
            <a:ext cx="329247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Times"/>
              <a:buNone/>
            </a:pPr>
            <a:r>
              <a:rPr lang="en-US" sz="1600" b="1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 Dose</a:t>
            </a:r>
            <a:endParaRPr lang="en-US" sz="1600" i="1" baseline="-2000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Times"/>
              <a:buNone/>
            </a:pPr>
            <a:r>
              <a:rPr lang="en-US" sz="1600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b="1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 fraction affected</a:t>
            </a:r>
            <a:endParaRPr lang="en-US" sz="1600" b="1" i="1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Times"/>
              <a:buNone/>
            </a:pPr>
            <a:r>
              <a:rPr lang="en-US" sz="1600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1600" b="1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 fraction unaffected</a:t>
            </a:r>
            <a:endParaRPr lang="en-US" sz="1600" b="1" i="1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Times"/>
              <a:buNone/>
            </a:pPr>
            <a:r>
              <a:rPr lang="en-US" sz="1600" b="1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 median-effect dose</a:t>
            </a:r>
            <a:endParaRPr lang="en-US" sz="1600" i="1" baseline="-2000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Times"/>
              <a:buNone/>
            </a:pPr>
            <a:r>
              <a:rPr lang="en-US" sz="1600" i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 </a:t>
            </a: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= slope, Hill-type coefficient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Times"/>
              <a:buNone/>
            </a:pPr>
            <a:r>
              <a:rPr lang="en-US" sz="16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   or kinetic order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Times"/>
              <a:buChar char="•"/>
            </a:pPr>
            <a:endParaRPr lang="en-US" sz="1600" i="1" baseline="-20000" smtClean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81000" y="2819400"/>
            <a:ext cx="6931025" cy="2076450"/>
            <a:chOff x="240" y="1776"/>
            <a:chExt cx="4366" cy="1308"/>
          </a:xfrm>
        </p:grpSpPr>
        <p:sp>
          <p:nvSpPr>
            <p:cNvPr id="124981" name="Rectangle 8"/>
            <p:cNvSpPr>
              <a:spLocks noChangeArrowheads="1"/>
            </p:cNvSpPr>
            <p:nvPr/>
          </p:nvSpPr>
          <p:spPr bwMode="auto">
            <a:xfrm>
              <a:off x="240" y="1776"/>
              <a:ext cx="207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i="1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(5)</a:t>
              </a:r>
              <a:r>
                <a:rPr lang="en-US" sz="1600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i="1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CI </a:t>
              </a:r>
              <a:r>
                <a:rPr lang="en-US" sz="2400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=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u="sng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b="1" i="1" u="sng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u="sng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1 </a:t>
              </a:r>
              <a:r>
                <a:rPr lang="en-US" sz="2400" baseline="-25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+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u="sng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b="1" i="1" u="sng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u="sng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2   </a:t>
              </a:r>
              <a:r>
                <a:rPr lang="en-US" sz="2400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=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n-US" sz="1600" u="sng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 1  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n-US" sz="2400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+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u="sng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 1   </a:t>
              </a:r>
              <a:endParaRPr lang="en-US" sz="1600" smtClean="0">
                <a:solidFill>
                  <a:srgbClr val="FCFF26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           (</a:t>
              </a:r>
              <a:r>
                <a:rPr lang="en-US" sz="1600" b="1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1    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b="1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2     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DRI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1   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DRI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smtClean="0">
                <a:solidFill>
                  <a:srgbClr val="FCFF2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4982" name="Rectangle 9"/>
            <p:cNvSpPr>
              <a:spLocks noChangeArrowheads="1"/>
            </p:cNvSpPr>
            <p:nvPr/>
          </p:nvSpPr>
          <p:spPr bwMode="auto">
            <a:xfrm>
              <a:off x="2880" y="1794"/>
              <a:ext cx="1726" cy="1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CI :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Combination Index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CI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= 1 (summation)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   &lt; 1 (synergism)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   &gt; 1 (antagonism)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600" i="1" smtClean="0">
                <a:solidFill>
                  <a:srgbClr val="FCFF26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DRI</a:t>
              </a:r>
              <a:r>
                <a:rPr lang="en-US" sz="1600" b="1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: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Dose-Reduction Index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baseline="-35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2400" i="1" baseline="-35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DRI</a:t>
              </a:r>
              <a:r>
                <a:rPr lang="en-US" sz="2400" baseline="-35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400" i="1" baseline="-9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2400" i="1" baseline="-35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aseline="-35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=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b="1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1 </a:t>
              </a:r>
              <a:r>
                <a:rPr lang="en-US" sz="2400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   </a:t>
              </a:r>
              <a:r>
                <a:rPr lang="en-US" sz="2400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2400" i="1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DRI</a:t>
              </a:r>
              <a:r>
                <a:rPr lang="en-US" sz="2400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400" i="1" baseline="-9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sz="2400" i="1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=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b="1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                   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b="1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1                              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b="1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</a:p>
          </p:txBody>
        </p:sp>
        <p:sp>
          <p:nvSpPr>
            <p:cNvPr id="124983" name="Line 10"/>
            <p:cNvSpPr>
              <a:spLocks noChangeShapeType="1"/>
            </p:cNvSpPr>
            <p:nvPr/>
          </p:nvSpPr>
          <p:spPr bwMode="auto">
            <a:xfrm>
              <a:off x="3408" y="2907"/>
              <a:ext cx="259" cy="0"/>
            </a:xfrm>
            <a:prstGeom prst="line">
              <a:avLst/>
            </a:prstGeom>
            <a:noFill/>
            <a:ln w="12700">
              <a:solidFill>
                <a:srgbClr val="FCFF2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84" name="Line 11"/>
            <p:cNvSpPr>
              <a:spLocks noChangeShapeType="1"/>
            </p:cNvSpPr>
            <p:nvPr/>
          </p:nvSpPr>
          <p:spPr bwMode="auto">
            <a:xfrm>
              <a:off x="4320" y="2907"/>
              <a:ext cx="259" cy="0"/>
            </a:xfrm>
            <a:prstGeom prst="line">
              <a:avLst/>
            </a:prstGeom>
            <a:noFill/>
            <a:ln w="12700">
              <a:solidFill>
                <a:srgbClr val="FCFF2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4572000" y="5133975"/>
            <a:ext cx="3235325" cy="1220788"/>
            <a:chOff x="2880" y="3234"/>
            <a:chExt cx="2038" cy="769"/>
          </a:xfrm>
        </p:grpSpPr>
        <p:sp>
          <p:nvSpPr>
            <p:cNvPr id="124978" name="Rectangle 13"/>
            <p:cNvSpPr>
              <a:spLocks noChangeArrowheads="1"/>
            </p:cNvSpPr>
            <p:nvPr/>
          </p:nvSpPr>
          <p:spPr bwMode="auto">
            <a:xfrm>
              <a:off x="2880" y="3234"/>
              <a:ext cx="2038" cy="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For </a:t>
              </a:r>
              <a:r>
                <a:rPr lang="en-US" sz="1600" b="1" i="1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sz="16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 Drug Combinations:</a:t>
              </a:r>
              <a:endParaRPr lang="en-US" sz="1600" i="1" smtClean="0">
                <a:solidFill>
                  <a:srgbClr val="14FFFF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i="1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CI </a:t>
              </a:r>
              <a:r>
                <a:rPr lang="en-US" sz="16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= </a:t>
              </a:r>
              <a:r>
                <a:rPr lang="en-US" sz="6000" baseline="-17000" smtClean="0">
                  <a:solidFill>
                    <a:srgbClr val="14FFFF"/>
                  </a:solidFill>
                  <a:latin typeface="Symbol" pitchFamily="18" charset="2"/>
                </a:rPr>
                <a:t></a:t>
              </a:r>
              <a:r>
                <a:rPr lang="en-US" sz="16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     </a:t>
              </a:r>
              <a:r>
                <a:rPr lang="en-US" sz="2600" u="sng" baseline="400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2600" b="1" i="1" u="sng" baseline="400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2600" u="sng" baseline="400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i="1" baseline="150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j</a:t>
              </a:r>
              <a:r>
                <a:rPr lang="en-US" sz="1600" i="1" baseline="-200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i="1" baseline="-200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                          </a:t>
              </a:r>
              <a:r>
                <a:rPr lang="en-US" sz="2600" baseline="650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( </a:t>
              </a:r>
              <a:r>
                <a:rPr lang="en-US" sz="2600" b="1" i="1" baseline="650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i="1" baseline="650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2600" baseline="650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i="1" baseline="650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j</a:t>
              </a:r>
              <a:endParaRPr lang="en-US" sz="1600" i="1" baseline="-20000" smtClean="0">
                <a:solidFill>
                  <a:srgbClr val="14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4979" name="Rectangle 14"/>
            <p:cNvSpPr>
              <a:spLocks noChangeArrowheads="1"/>
            </p:cNvSpPr>
            <p:nvPr/>
          </p:nvSpPr>
          <p:spPr bwMode="auto">
            <a:xfrm>
              <a:off x="3238" y="3414"/>
              <a:ext cx="16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i="1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endParaRPr lang="en-US" sz="1200" smtClean="0">
                <a:solidFill>
                  <a:srgbClr val="14FFFF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4980" name="Rectangle 15"/>
            <p:cNvSpPr>
              <a:spLocks noChangeArrowheads="1"/>
            </p:cNvSpPr>
            <p:nvPr/>
          </p:nvSpPr>
          <p:spPr bwMode="auto">
            <a:xfrm>
              <a:off x="3190" y="3762"/>
              <a:ext cx="26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i="1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J</a:t>
              </a:r>
              <a:r>
                <a:rPr lang="en-US" sz="1200" smtClean="0">
                  <a:solidFill>
                    <a:srgbClr val="14FFFF"/>
                  </a:solidFill>
                  <a:latin typeface="Times New Roman" pitchFamily="18" charset="0"/>
                  <a:cs typeface="Times New Roman" pitchFamily="18" charset="0"/>
                </a:rPr>
                <a:t>=1</a:t>
              </a:r>
            </a:p>
          </p:txBody>
        </p:sp>
      </p:grpSp>
      <p:sp>
        <p:nvSpPr>
          <p:cNvPr id="534544" name="Rectangle 16"/>
          <p:cNvSpPr>
            <a:spLocks noChangeArrowheads="1"/>
          </p:cNvSpPr>
          <p:nvPr/>
        </p:nvSpPr>
        <p:spPr bwMode="auto">
          <a:xfrm>
            <a:off x="382588" y="2101850"/>
            <a:ext cx="2195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i="1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(4) </a:t>
            </a:r>
            <a:r>
              <a:rPr lang="en-US" sz="1600" b="1" i="1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1600" b="1" i="1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i="1" baseline="-200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1600" i="1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/(1–</a:t>
            </a:r>
            <a:r>
              <a:rPr lang="en-US" sz="1600" i="1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1600" i="1" baseline="-200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16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)]</a:t>
            </a:r>
            <a:r>
              <a:rPr lang="en-US" sz="1600" i="1" baseline="30000" smtClean="0">
                <a:solidFill>
                  <a:srgbClr val="FF35FF"/>
                </a:solidFill>
                <a:latin typeface="Times New Roman" pitchFamily="18" charset="0"/>
                <a:cs typeface="Times New Roman" pitchFamily="18" charset="0"/>
              </a:rPr>
              <a:t>1/m</a:t>
            </a:r>
            <a:endParaRPr lang="en-US" sz="1600" i="1" baseline="3000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381000" y="2814637"/>
            <a:ext cx="3286125" cy="2130424"/>
            <a:chOff x="240" y="1773"/>
            <a:chExt cx="2070" cy="1342"/>
          </a:xfrm>
        </p:grpSpPr>
        <p:sp>
          <p:nvSpPr>
            <p:cNvPr id="124976" name="Rectangle 18"/>
            <p:cNvSpPr>
              <a:spLocks noChangeArrowheads="1"/>
            </p:cNvSpPr>
            <p:nvPr/>
          </p:nvSpPr>
          <p:spPr bwMode="auto">
            <a:xfrm>
              <a:off x="240" y="2592"/>
              <a:ext cx="1369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b="1" i="1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1 </a:t>
              </a: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= (</a:t>
              </a:r>
              <a:r>
                <a:rPr lang="en-US" sz="1600" b="1" i="1" dirty="0" err="1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i="1" baseline="-20000" dirty="0" err="1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1,2 </a:t>
              </a: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P/(P+Q)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b="1" i="1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2 </a:t>
              </a: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= (</a:t>
              </a:r>
              <a:r>
                <a:rPr lang="en-US" sz="1600" b="1" i="1" dirty="0" err="1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i="1" baseline="-20000" dirty="0" err="1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1,2 </a:t>
              </a: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i="1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Q/(P+Q)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          </a:t>
              </a:r>
              <a:r>
                <a:rPr lang="en-US" sz="1200" b="1" dirty="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D1: D2 = P : Q</a:t>
              </a:r>
            </a:p>
          </p:txBody>
        </p:sp>
        <p:sp>
          <p:nvSpPr>
            <p:cNvPr id="124977" name="Rectangle 19"/>
            <p:cNvSpPr>
              <a:spLocks noChangeArrowheads="1"/>
            </p:cNvSpPr>
            <p:nvPr/>
          </p:nvSpPr>
          <p:spPr bwMode="auto">
            <a:xfrm>
              <a:off x="240" y="1773"/>
              <a:ext cx="207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i="1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(5)</a:t>
              </a:r>
              <a:r>
                <a:rPr lang="en-US" sz="1600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i="1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CI </a:t>
              </a:r>
              <a:r>
                <a:rPr lang="en-US" sz="2400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=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u="sng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b="1" i="1" u="sng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u="sng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+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u="sng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b="1" i="1" u="sng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u="sng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36FF23"/>
                  </a:solidFill>
                  <a:latin typeface="Times New Roman" pitchFamily="18" charset="0"/>
                  <a:cs typeface="Times New Roman" pitchFamily="18" charset="0"/>
                </a:rPr>
                <a:t>2  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=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en-US" sz="1600" u="sng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1  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en-US" sz="2400" baseline="-3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+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600" u="sng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 1   </a:t>
              </a:r>
              <a:endParaRPr lang="en-US" sz="1600" smtClean="0">
                <a:solidFill>
                  <a:srgbClr val="FCFF26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             (</a:t>
              </a:r>
              <a:r>
                <a:rPr lang="en-US" sz="1600" b="1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1    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b="1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2     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DRI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1    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600" i="1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DRI</a:t>
              </a:r>
              <a:r>
                <a:rPr lang="en-US" sz="16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)</a:t>
              </a:r>
              <a:r>
                <a:rPr lang="en-US" sz="1600" i="1" baseline="-20000" smtClean="0">
                  <a:solidFill>
                    <a:srgbClr val="FCFF26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1600" smtClean="0">
                <a:solidFill>
                  <a:srgbClr val="FCFF2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219075" y="1425575"/>
            <a:ext cx="247650" cy="841375"/>
            <a:chOff x="138" y="898"/>
            <a:chExt cx="156" cy="530"/>
          </a:xfrm>
        </p:grpSpPr>
        <p:sp>
          <p:nvSpPr>
            <p:cNvPr id="124967" name="Line 21"/>
            <p:cNvSpPr>
              <a:spLocks noChangeShapeType="1"/>
            </p:cNvSpPr>
            <p:nvPr/>
          </p:nvSpPr>
          <p:spPr bwMode="auto">
            <a:xfrm flipH="1">
              <a:off x="236" y="973"/>
              <a:ext cx="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68" name="Line 22"/>
            <p:cNvSpPr>
              <a:spLocks noChangeShapeType="1"/>
            </p:cNvSpPr>
            <p:nvPr/>
          </p:nvSpPr>
          <p:spPr bwMode="auto">
            <a:xfrm>
              <a:off x="230" y="967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69" name="Line 23"/>
            <p:cNvSpPr>
              <a:spLocks noChangeShapeType="1"/>
            </p:cNvSpPr>
            <p:nvPr/>
          </p:nvSpPr>
          <p:spPr bwMode="auto">
            <a:xfrm flipH="1">
              <a:off x="236" y="1104"/>
              <a:ext cx="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med" len="sm"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70" name="Line 24"/>
            <p:cNvSpPr>
              <a:spLocks noChangeShapeType="1"/>
            </p:cNvSpPr>
            <p:nvPr/>
          </p:nvSpPr>
          <p:spPr bwMode="auto">
            <a:xfrm flipH="1">
              <a:off x="184" y="932"/>
              <a:ext cx="1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71" name="Line 25"/>
            <p:cNvSpPr>
              <a:spLocks noChangeShapeType="1"/>
            </p:cNvSpPr>
            <p:nvPr/>
          </p:nvSpPr>
          <p:spPr bwMode="auto">
            <a:xfrm>
              <a:off x="190" y="932"/>
              <a:ext cx="0" cy="3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72" name="Line 26"/>
            <p:cNvSpPr>
              <a:spLocks noChangeShapeType="1"/>
            </p:cNvSpPr>
            <p:nvPr/>
          </p:nvSpPr>
          <p:spPr bwMode="auto">
            <a:xfrm flipH="1">
              <a:off x="184" y="1248"/>
              <a:ext cx="1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73" name="Line 27"/>
            <p:cNvSpPr>
              <a:spLocks noChangeShapeType="1"/>
            </p:cNvSpPr>
            <p:nvPr/>
          </p:nvSpPr>
          <p:spPr bwMode="auto">
            <a:xfrm flipH="1">
              <a:off x="138" y="898"/>
              <a:ext cx="1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74" name="Line 28"/>
            <p:cNvSpPr>
              <a:spLocks noChangeShapeType="1"/>
            </p:cNvSpPr>
            <p:nvPr/>
          </p:nvSpPr>
          <p:spPr bwMode="auto">
            <a:xfrm>
              <a:off x="144" y="898"/>
              <a:ext cx="0" cy="5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75" name="Line 29"/>
            <p:cNvSpPr>
              <a:spLocks noChangeShapeType="1"/>
            </p:cNvSpPr>
            <p:nvPr/>
          </p:nvSpPr>
          <p:spPr bwMode="auto">
            <a:xfrm flipH="1">
              <a:off x="138" y="1428"/>
              <a:ext cx="1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grpSp>
        <p:nvGrpSpPr>
          <p:cNvPr id="6" name="Group 30"/>
          <p:cNvGrpSpPr>
            <a:grpSpLocks/>
          </p:cNvGrpSpPr>
          <p:nvPr/>
        </p:nvGrpSpPr>
        <p:grpSpPr bwMode="auto">
          <a:xfrm>
            <a:off x="685800" y="2362200"/>
            <a:ext cx="1112838" cy="1189038"/>
            <a:chOff x="432" y="1488"/>
            <a:chExt cx="701" cy="749"/>
          </a:xfrm>
        </p:grpSpPr>
        <p:sp>
          <p:nvSpPr>
            <p:cNvPr id="124964" name="Line 31"/>
            <p:cNvSpPr>
              <a:spLocks noChangeShapeType="1"/>
            </p:cNvSpPr>
            <p:nvPr/>
          </p:nvSpPr>
          <p:spPr bwMode="auto">
            <a:xfrm>
              <a:off x="523" y="1488"/>
              <a:ext cx="227" cy="51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65" name="Line 32"/>
            <p:cNvSpPr>
              <a:spLocks noChangeShapeType="1"/>
            </p:cNvSpPr>
            <p:nvPr/>
          </p:nvSpPr>
          <p:spPr bwMode="auto">
            <a:xfrm>
              <a:off x="528" y="1488"/>
              <a:ext cx="605" cy="5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66" name="Line 33"/>
            <p:cNvSpPr>
              <a:spLocks noChangeShapeType="1"/>
            </p:cNvSpPr>
            <p:nvPr/>
          </p:nvSpPr>
          <p:spPr bwMode="auto">
            <a:xfrm flipH="1">
              <a:off x="432" y="1488"/>
              <a:ext cx="96" cy="74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534562" name="Line 34"/>
          <p:cNvSpPr>
            <a:spLocks noChangeShapeType="1"/>
          </p:cNvSpPr>
          <p:nvPr/>
        </p:nvSpPr>
        <p:spPr bwMode="auto">
          <a:xfrm>
            <a:off x="762000" y="3733800"/>
            <a:ext cx="381000" cy="4841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  <a:latin typeface="Arial" pitchFamily="34" charset="0"/>
            </a:endParaRPr>
          </a:p>
        </p:txBody>
      </p:sp>
      <p:grpSp>
        <p:nvGrpSpPr>
          <p:cNvPr id="7" name="Group 35"/>
          <p:cNvGrpSpPr>
            <a:grpSpLocks/>
          </p:cNvGrpSpPr>
          <p:nvPr/>
        </p:nvGrpSpPr>
        <p:grpSpPr bwMode="auto">
          <a:xfrm>
            <a:off x="219075" y="2686050"/>
            <a:ext cx="1627188" cy="1847850"/>
            <a:chOff x="138" y="1692"/>
            <a:chExt cx="1025" cy="1164"/>
          </a:xfrm>
        </p:grpSpPr>
        <p:sp>
          <p:nvSpPr>
            <p:cNvPr id="124951" name="Line 36"/>
            <p:cNvSpPr>
              <a:spLocks noChangeShapeType="1"/>
            </p:cNvSpPr>
            <p:nvPr/>
          </p:nvSpPr>
          <p:spPr bwMode="auto">
            <a:xfrm>
              <a:off x="811" y="1744"/>
              <a:ext cx="0" cy="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52" name="Line 37"/>
            <p:cNvSpPr>
              <a:spLocks noChangeShapeType="1"/>
            </p:cNvSpPr>
            <p:nvPr/>
          </p:nvSpPr>
          <p:spPr bwMode="auto">
            <a:xfrm flipH="1">
              <a:off x="213" y="2700"/>
              <a:ext cx="6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53" name="Line 38"/>
            <p:cNvSpPr>
              <a:spLocks noChangeShapeType="1"/>
            </p:cNvSpPr>
            <p:nvPr/>
          </p:nvSpPr>
          <p:spPr bwMode="auto">
            <a:xfrm flipV="1">
              <a:off x="218" y="1756"/>
              <a:ext cx="0" cy="9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54" name="Line 39"/>
            <p:cNvSpPr>
              <a:spLocks noChangeShapeType="1"/>
            </p:cNvSpPr>
            <p:nvPr/>
          </p:nvSpPr>
          <p:spPr bwMode="auto">
            <a:xfrm>
              <a:off x="213" y="1750"/>
              <a:ext cx="25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55" name="Line 40"/>
            <p:cNvSpPr>
              <a:spLocks noChangeShapeType="1"/>
            </p:cNvSpPr>
            <p:nvPr/>
          </p:nvSpPr>
          <p:spPr bwMode="auto">
            <a:xfrm>
              <a:off x="512" y="1750"/>
              <a:ext cx="10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56" name="Line 41"/>
            <p:cNvSpPr>
              <a:spLocks noChangeShapeType="1"/>
            </p:cNvSpPr>
            <p:nvPr/>
          </p:nvSpPr>
          <p:spPr bwMode="auto">
            <a:xfrm>
              <a:off x="685" y="1750"/>
              <a:ext cx="12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57" name="Line 42"/>
            <p:cNvSpPr>
              <a:spLocks noChangeShapeType="1"/>
            </p:cNvSpPr>
            <p:nvPr/>
          </p:nvSpPr>
          <p:spPr bwMode="auto">
            <a:xfrm flipH="1">
              <a:off x="138" y="2856"/>
              <a:ext cx="1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58" name="Line 43"/>
            <p:cNvSpPr>
              <a:spLocks noChangeShapeType="1"/>
            </p:cNvSpPr>
            <p:nvPr/>
          </p:nvSpPr>
          <p:spPr bwMode="auto">
            <a:xfrm flipV="1">
              <a:off x="144" y="1704"/>
              <a:ext cx="0" cy="1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59" name="Line 44"/>
            <p:cNvSpPr>
              <a:spLocks noChangeShapeType="1"/>
            </p:cNvSpPr>
            <p:nvPr/>
          </p:nvSpPr>
          <p:spPr bwMode="auto">
            <a:xfrm>
              <a:off x="528" y="1698"/>
              <a:ext cx="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60" name="Line 45"/>
            <p:cNvSpPr>
              <a:spLocks noChangeShapeType="1"/>
            </p:cNvSpPr>
            <p:nvPr/>
          </p:nvSpPr>
          <p:spPr bwMode="auto">
            <a:xfrm>
              <a:off x="656" y="1698"/>
              <a:ext cx="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61" name="Line 46"/>
            <p:cNvSpPr>
              <a:spLocks noChangeShapeType="1"/>
            </p:cNvSpPr>
            <p:nvPr/>
          </p:nvSpPr>
          <p:spPr bwMode="auto">
            <a:xfrm>
              <a:off x="834" y="1698"/>
              <a:ext cx="32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62" name="Line 47"/>
            <p:cNvSpPr>
              <a:spLocks noChangeShapeType="1"/>
            </p:cNvSpPr>
            <p:nvPr/>
          </p:nvSpPr>
          <p:spPr bwMode="auto">
            <a:xfrm>
              <a:off x="1163" y="1692"/>
              <a:ext cx="0" cy="1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63" name="Line 48"/>
            <p:cNvSpPr>
              <a:spLocks noChangeShapeType="1"/>
            </p:cNvSpPr>
            <p:nvPr/>
          </p:nvSpPr>
          <p:spPr bwMode="auto">
            <a:xfrm>
              <a:off x="138" y="1698"/>
              <a:ext cx="32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grpSp>
        <p:nvGrpSpPr>
          <p:cNvPr id="8" name="Group 49"/>
          <p:cNvGrpSpPr>
            <a:grpSpLocks/>
          </p:cNvGrpSpPr>
          <p:nvPr/>
        </p:nvGrpSpPr>
        <p:grpSpPr bwMode="auto">
          <a:xfrm>
            <a:off x="2238375" y="2732088"/>
            <a:ext cx="2532063" cy="228600"/>
            <a:chOff x="1410" y="1721"/>
            <a:chExt cx="1595" cy="144"/>
          </a:xfrm>
        </p:grpSpPr>
        <p:sp>
          <p:nvSpPr>
            <p:cNvPr id="124948" name="Line 50"/>
            <p:cNvSpPr>
              <a:spLocks noChangeShapeType="1"/>
            </p:cNvSpPr>
            <p:nvPr/>
          </p:nvSpPr>
          <p:spPr bwMode="auto">
            <a:xfrm flipV="1">
              <a:off x="1410" y="1721"/>
              <a:ext cx="0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49" name="Line 51"/>
            <p:cNvSpPr>
              <a:spLocks noChangeShapeType="1"/>
            </p:cNvSpPr>
            <p:nvPr/>
          </p:nvSpPr>
          <p:spPr bwMode="auto">
            <a:xfrm>
              <a:off x="1416" y="1728"/>
              <a:ext cx="158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50" name="Line 52"/>
            <p:cNvSpPr>
              <a:spLocks noChangeShapeType="1"/>
            </p:cNvSpPr>
            <p:nvPr/>
          </p:nvSpPr>
          <p:spPr bwMode="auto">
            <a:xfrm>
              <a:off x="3005" y="1721"/>
              <a:ext cx="0" cy="1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3262313" y="3352800"/>
            <a:ext cx="1371600" cy="869950"/>
            <a:chOff x="2055" y="2112"/>
            <a:chExt cx="864" cy="548"/>
          </a:xfrm>
        </p:grpSpPr>
        <p:sp>
          <p:nvSpPr>
            <p:cNvPr id="124946" name="Line 54"/>
            <p:cNvSpPr>
              <a:spLocks noChangeShapeType="1"/>
            </p:cNvSpPr>
            <p:nvPr/>
          </p:nvSpPr>
          <p:spPr bwMode="auto">
            <a:xfrm>
              <a:off x="2064" y="2112"/>
              <a:ext cx="0" cy="5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  <p:sp>
          <p:nvSpPr>
            <p:cNvPr id="124947" name="Line 55"/>
            <p:cNvSpPr>
              <a:spLocks noChangeShapeType="1"/>
            </p:cNvSpPr>
            <p:nvPr/>
          </p:nvSpPr>
          <p:spPr bwMode="auto">
            <a:xfrm>
              <a:off x="2055" y="2660"/>
              <a:ext cx="86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4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34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3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3" grpId="0" autoUpdateAnimBg="0"/>
      <p:bldP spid="534544" grpId="0" autoUpdateAnimBg="0"/>
      <p:bldP spid="5345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AF62282-300E-405C-BC5B-D9D13ADBF62C}" type="slidenum">
              <a:rPr lang="en-US" smtClean="0"/>
              <a:pPr/>
              <a:t>13</a:t>
            </a:fld>
            <a:endParaRPr lang="en-US" dirty="0" smtClean="0"/>
          </a:p>
        </p:txBody>
      </p:sp>
      <p:sp>
        <p:nvSpPr>
          <p:cNvPr id="539650" name="Text Box 2"/>
          <p:cNvSpPr txBox="1">
            <a:spLocks noChangeArrowheads="1"/>
          </p:cNvSpPr>
          <p:nvPr/>
        </p:nvSpPr>
        <p:spPr bwMode="auto">
          <a:xfrm>
            <a:off x="1295400" y="304800"/>
            <a:ext cx="66294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sz="4800" b="1" dirty="0" err="1">
                <a:solidFill>
                  <a:srgbClr val="FF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CompuSyn</a:t>
            </a:r>
            <a:endParaRPr lang="en-US" sz="4800" b="1" dirty="0">
              <a:solidFill>
                <a:srgbClr val="FF99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algn="ctr" eaLnBrk="0" hangingPunct="0">
              <a:lnSpc>
                <a:spcPct val="50000"/>
              </a:lnSpc>
              <a:spcBef>
                <a:spcPct val="50000"/>
              </a:spcBef>
              <a:defRPr/>
            </a:pPr>
            <a:r>
              <a:rPr lang="en-US" sz="2800" b="1" i="1" dirty="0">
                <a:solidFill>
                  <a:srgbClr val="FF9999"/>
                </a:solidFill>
                <a:latin typeface="Times New Roman" pitchFamily="18" charset="0"/>
              </a:rPr>
              <a:t>For Single Drug and Drug Combinations</a:t>
            </a:r>
          </a:p>
          <a:p>
            <a:pPr algn="ctr" eaLnBrk="0" hangingPunct="0">
              <a:lnSpc>
                <a:spcPct val="50000"/>
              </a:lnSpc>
              <a:spcBef>
                <a:spcPct val="50000"/>
              </a:spcBef>
              <a:defRPr/>
            </a:pPr>
            <a:endParaRPr lang="en-US" sz="2800" b="1" i="1" dirty="0">
              <a:solidFill>
                <a:srgbClr val="FF9999"/>
              </a:solidFill>
              <a:latin typeface="Times New Roman" pitchFamily="18" charset="0"/>
            </a:endParaRPr>
          </a:p>
          <a:p>
            <a:pPr algn="ctr" eaLnBrk="0" hangingPunct="0">
              <a:lnSpc>
                <a:spcPct val="50000"/>
              </a:lnSpc>
              <a:spcBef>
                <a:spcPct val="50000"/>
              </a:spcBef>
              <a:defRPr/>
            </a:pPr>
            <a:endParaRPr lang="en-US" sz="2800" b="1" i="1" dirty="0">
              <a:solidFill>
                <a:srgbClr val="FF9999"/>
              </a:solidFill>
              <a:latin typeface="Times New Roman" pitchFamily="18" charset="0"/>
            </a:endParaRPr>
          </a:p>
        </p:txBody>
      </p:sp>
      <p:sp>
        <p:nvSpPr>
          <p:cNvPr id="326660" name="Text Box 3"/>
          <p:cNvSpPr txBox="1">
            <a:spLocks noChangeArrowheads="1"/>
          </p:cNvSpPr>
          <p:nvPr/>
        </p:nvSpPr>
        <p:spPr bwMode="auto">
          <a:xfrm>
            <a:off x="762000" y="1600200"/>
            <a:ext cx="7924800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FFFFFF"/>
                </a:solidFill>
                <a:latin typeface="Times New Roman" pitchFamily="18" charset="0"/>
              </a:rPr>
              <a:t>A Computer Program for Quantitation of </a:t>
            </a:r>
          </a:p>
          <a:p>
            <a:pPr algn="ctr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FFFFFF"/>
                </a:solidFill>
                <a:latin typeface="Times New Roman" pitchFamily="18" charset="0"/>
              </a:rPr>
              <a:t>Synergism and Antagonism in Drug Combinations, </a:t>
            </a:r>
          </a:p>
          <a:p>
            <a:pPr algn="ctr" eaLnBrk="0" fontAlgn="base" hangingPunct="0">
              <a:lnSpc>
                <a:spcPct val="50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FFFFFF"/>
                </a:solidFill>
                <a:latin typeface="Times New Roman" pitchFamily="18" charset="0"/>
              </a:rPr>
              <a:t>and the Determination of </a:t>
            </a: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</a:rPr>
              <a:t>IC</a:t>
            </a:r>
            <a:r>
              <a:rPr lang="en-US" b="1" i="1" baseline="-25000" smtClean="0">
                <a:solidFill>
                  <a:srgbClr val="FFFFFF"/>
                </a:solidFill>
                <a:latin typeface="Times New Roman" pitchFamily="18" charset="0"/>
              </a:rPr>
              <a:t>50</a:t>
            </a:r>
            <a:r>
              <a:rPr lang="en-US" b="1" baseline="-25000" smtClean="0"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lang="en-US" b="1" smtClean="0">
                <a:solidFill>
                  <a:srgbClr val="FFFFFF"/>
                </a:solidFill>
                <a:latin typeface="Times New Roman" pitchFamily="18" charset="0"/>
              </a:rPr>
              <a:t>,</a:t>
            </a: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</a:rPr>
              <a:t> ED</a:t>
            </a:r>
            <a:r>
              <a:rPr lang="en-US" b="1" i="1" baseline="-25000" smtClean="0">
                <a:solidFill>
                  <a:srgbClr val="FFFFFF"/>
                </a:solidFill>
                <a:latin typeface="Times New Roman" pitchFamily="18" charset="0"/>
              </a:rPr>
              <a:t>50</a:t>
            </a: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lang="en-US" b="1" smtClean="0">
                <a:solidFill>
                  <a:srgbClr val="FFFFFF"/>
                </a:solidFill>
                <a:latin typeface="Times New Roman" pitchFamily="18" charset="0"/>
              </a:rPr>
              <a:t>and </a:t>
            </a: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</a:rPr>
              <a:t>LD</a:t>
            </a:r>
            <a:r>
              <a:rPr lang="en-US" b="1" i="1" baseline="-25000" smtClean="0">
                <a:solidFill>
                  <a:srgbClr val="FFFFFF"/>
                </a:solidFill>
                <a:latin typeface="Times New Roman" pitchFamily="18" charset="0"/>
              </a:rPr>
              <a:t>50</a:t>
            </a:r>
            <a:r>
              <a:rPr lang="en-US" b="1" i="1" smtClean="0"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lang="en-US" b="1" smtClean="0">
                <a:solidFill>
                  <a:srgbClr val="FFFFFF"/>
                </a:solidFill>
                <a:latin typeface="Times New Roman" pitchFamily="18" charset="0"/>
              </a:rPr>
              <a:t>Values.</a:t>
            </a:r>
          </a:p>
        </p:txBody>
      </p:sp>
      <p:sp>
        <p:nvSpPr>
          <p:cNvPr id="326661" name="Text Box 4"/>
          <p:cNvSpPr txBox="1">
            <a:spLocks noChangeArrowheads="1"/>
          </p:cNvSpPr>
          <p:nvPr/>
        </p:nvSpPr>
        <p:spPr bwMode="auto">
          <a:xfrm>
            <a:off x="2133600" y="2590800"/>
            <a:ext cx="5257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00FF"/>
                </a:solidFill>
                <a:latin typeface="Times New Roman" pitchFamily="18" charset="0"/>
              </a:rPr>
              <a:t>By Ting-Chao Chou (MSKCC)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00FF"/>
                </a:solidFill>
                <a:latin typeface="Times New Roman" pitchFamily="18" charset="0"/>
              </a:rPr>
              <a:t>      and Nick Martin (MIT)</a:t>
            </a:r>
          </a:p>
        </p:txBody>
      </p:sp>
      <p:sp>
        <p:nvSpPr>
          <p:cNvPr id="326662" name="Text Box 5"/>
          <p:cNvSpPr txBox="1">
            <a:spLocks noChangeArrowheads="1"/>
          </p:cNvSpPr>
          <p:nvPr/>
        </p:nvSpPr>
        <p:spPr bwMode="auto">
          <a:xfrm>
            <a:off x="304800" y="3505200"/>
            <a:ext cx="8534400" cy="33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b="1" i="1" dirty="0" smtClean="0">
                <a:solidFill>
                  <a:srgbClr val="FC84D4"/>
                </a:solidFill>
                <a:latin typeface="Times New Roman" pitchFamily="18" charset="0"/>
              </a:rPr>
              <a:t>Published and Distributed by</a:t>
            </a:r>
            <a:r>
              <a:rPr lang="en-US" sz="1600" b="1" i="1" dirty="0" smtClean="0">
                <a:solidFill>
                  <a:srgbClr val="FC84D4"/>
                </a:solidFill>
                <a:latin typeface="Times New Roman" pitchFamily="18" charset="0"/>
              </a:rPr>
              <a:t>       </a:t>
            </a:r>
            <a:r>
              <a:rPr lang="en-US" sz="2400" b="1" i="1" dirty="0" err="1" smtClean="0">
                <a:solidFill>
                  <a:srgbClr val="FF99FF"/>
                </a:solidFill>
                <a:latin typeface="Times New Roman" pitchFamily="18" charset="0"/>
              </a:rPr>
              <a:t>ComboSyn</a:t>
            </a:r>
            <a:r>
              <a:rPr lang="en-US" sz="2400" b="1" i="1" dirty="0" smtClean="0">
                <a:solidFill>
                  <a:srgbClr val="FF99FF"/>
                </a:solidFill>
                <a:latin typeface="Times New Roman" pitchFamily="18" charset="0"/>
              </a:rPr>
              <a:t>, Inc.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b="1" baseline="300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©</a:t>
            </a:r>
            <a:r>
              <a:rPr lang="en-US" b="1" dirty="0" smtClean="0">
                <a:solidFill>
                  <a:srgbClr val="FF00FF"/>
                </a:solidFill>
                <a:latin typeface="Times New Roman" pitchFamily="18" charset="0"/>
              </a:rPr>
              <a:t>Copyright 2004,   $399/Software  (2004-2012)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66FF"/>
                </a:solidFill>
                <a:latin typeface="Times New Roman" pitchFamily="18" charset="0"/>
              </a:rPr>
              <a:t>Offered for Free Download </a:t>
            </a:r>
            <a:r>
              <a:rPr lang="en-US" b="1" i="1" dirty="0" smtClean="0">
                <a:solidFill>
                  <a:srgbClr val="FF66FF"/>
                </a:solidFill>
                <a:latin typeface="Times New Roman" pitchFamily="18" charset="0"/>
              </a:rPr>
              <a:t>upon Registration</a:t>
            </a:r>
            <a:r>
              <a:rPr lang="en-US" b="1" dirty="0" smtClean="0">
                <a:solidFill>
                  <a:srgbClr val="FF66FF"/>
                </a:solidFill>
                <a:latin typeface="Times New Roman" pitchFamily="18" charset="0"/>
              </a:rPr>
              <a:t>:  Beginning : 8/1/2012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b="1" i="1" dirty="0" smtClean="0">
                <a:solidFill>
                  <a:srgbClr val="40DD2B"/>
                </a:solidFill>
                <a:latin typeface="Times New Roman" pitchFamily="18" charset="0"/>
              </a:rPr>
              <a:t>[As of  12/4/2015:  12,509  Downloads  from scientists in 92  Countries]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hlinkClick r:id="rId3"/>
              </a:rPr>
              <a:t>http://www.combosyn.com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( For Download, User’s Guide, Refs. Video Demo, Slide Presentation, &amp; Example of Illustrations)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</a:rPr>
              <a:t>                            </a:t>
            </a:r>
            <a:r>
              <a:rPr lang="en-US" sz="2400" b="1" dirty="0" smtClean="0">
                <a:solidFill>
                  <a:srgbClr val="FF66FF"/>
                </a:solidFill>
                <a:latin typeface="Times New Roman" pitchFamily="18" charset="0"/>
              </a:rPr>
              <a:t>– PD Science,  LLC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990600" y="228600"/>
            <a:ext cx="4419600" cy="6430963"/>
            <a:chOff x="2473325" y="228600"/>
            <a:chExt cx="4232275" cy="6430963"/>
          </a:xfrm>
        </p:grpSpPr>
        <p:pic>
          <p:nvPicPr>
            <p:cNvPr id="129029" name="Picture 2" descr="Figure A_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73325" y="228600"/>
              <a:ext cx="4232275" cy="643096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</p:pic>
        <p:sp>
          <p:nvSpPr>
            <p:cNvPr id="129030" name="Text Box 3"/>
            <p:cNvSpPr txBox="1">
              <a:spLocks noChangeArrowheads="1"/>
            </p:cNvSpPr>
            <p:nvPr/>
          </p:nvSpPr>
          <p:spPr bwMode="auto">
            <a:xfrm>
              <a:off x="3962400" y="381000"/>
              <a:ext cx="2438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smtClean="0">
                  <a:solidFill>
                    <a:srgbClr val="000000"/>
                  </a:solidFill>
                  <a:latin typeface="Times New Roman" pitchFamily="18" charset="0"/>
                </a:rPr>
                <a:t>(Chou-Talalay Plot)</a:t>
              </a:r>
            </a:p>
          </p:txBody>
        </p:sp>
      </p:grpSp>
      <p:sp>
        <p:nvSpPr>
          <p:cNvPr id="1290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00CE657-3177-4A33-A0DA-108A4663874B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29028" name="Text Box 4"/>
          <p:cNvSpPr txBox="1">
            <a:spLocks noChangeArrowheads="1"/>
          </p:cNvSpPr>
          <p:nvPr/>
        </p:nvSpPr>
        <p:spPr bwMode="auto">
          <a:xfrm>
            <a:off x="5715000" y="381000"/>
            <a:ext cx="3048000" cy="975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800" b="1" u="sng" dirty="0" smtClean="0">
                <a:solidFill>
                  <a:srgbClr val="FFFF99"/>
                </a:solidFill>
                <a:latin typeface="Times New Roman" pitchFamily="18" charset="0"/>
              </a:rPr>
              <a:t>Diagnostic Plots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FF99"/>
                </a:solidFill>
                <a:latin typeface="Times New Roman" pitchFamily="18" charset="0"/>
              </a:rPr>
              <a:t>Fa-CI Plot: 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</a:rPr>
              <a:t>Effect</a:t>
            </a:r>
            <a:r>
              <a:rPr lang="en-US" b="1" dirty="0" smtClean="0">
                <a:solidFill>
                  <a:srgbClr val="FFFF99"/>
                </a:solidFill>
                <a:latin typeface="Times New Roman" pitchFamily="18" charset="0"/>
              </a:rPr>
              <a:t>-Oriented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[Combination Index]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 smtClean="0">
                <a:solidFill>
                  <a:srgbClr val="FF99FF"/>
                </a:solidFill>
                <a:latin typeface="Times New Roman" pitchFamily="18" charset="0"/>
              </a:rPr>
              <a:t>CI &lt; 1:  </a:t>
            </a:r>
            <a:r>
              <a:rPr lang="en-US" sz="1600" b="1" i="1" dirty="0" smtClean="0">
                <a:solidFill>
                  <a:srgbClr val="FF00FF"/>
                </a:solidFill>
                <a:latin typeface="Times New Roman" pitchFamily="18" charset="0"/>
              </a:rPr>
              <a:t>Synergism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 smtClean="0">
                <a:solidFill>
                  <a:srgbClr val="FF99FF"/>
                </a:solidFill>
                <a:latin typeface="Times New Roman" pitchFamily="18" charset="0"/>
              </a:rPr>
              <a:t>CI = 1:  </a:t>
            </a:r>
            <a:r>
              <a:rPr lang="en-US" sz="1600" b="1" i="1" dirty="0" smtClean="0">
                <a:solidFill>
                  <a:srgbClr val="FF00FF"/>
                </a:solidFill>
                <a:latin typeface="Times New Roman" pitchFamily="18" charset="0"/>
              </a:rPr>
              <a:t>Additive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 smtClean="0">
                <a:solidFill>
                  <a:srgbClr val="FF99FF"/>
                </a:solidFill>
                <a:latin typeface="Times New Roman" pitchFamily="18" charset="0"/>
              </a:rPr>
              <a:t>CI &gt; 1:   </a:t>
            </a:r>
            <a:r>
              <a:rPr lang="en-US" sz="1600" b="1" i="1" dirty="0" smtClean="0">
                <a:solidFill>
                  <a:srgbClr val="FF00FF"/>
                </a:solidFill>
                <a:latin typeface="Times New Roman" pitchFamily="18" charset="0"/>
              </a:rPr>
              <a:t>Antagonism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6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</a:rPr>
              <a:t>Isobologram: Dose- Oriented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 smtClean="0">
                <a:solidFill>
                  <a:srgbClr val="FF99FF"/>
                </a:solidFill>
                <a:latin typeface="Times New Roman" pitchFamily="18" charset="0"/>
              </a:rPr>
              <a:t>Points on Line:  </a:t>
            </a:r>
            <a:r>
              <a:rPr lang="en-US" sz="1600" b="1" i="1" dirty="0" smtClean="0">
                <a:solidFill>
                  <a:srgbClr val="FF00FF"/>
                </a:solidFill>
                <a:latin typeface="Times New Roman" pitchFamily="18" charset="0"/>
              </a:rPr>
              <a:t>Additive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 smtClean="0">
                <a:solidFill>
                  <a:srgbClr val="FF99FF"/>
                </a:solidFill>
                <a:latin typeface="Times New Roman" pitchFamily="18" charset="0"/>
              </a:rPr>
              <a:t>Points on Lower Left: </a:t>
            </a:r>
            <a:r>
              <a:rPr lang="en-US" sz="1600" b="1" i="1" dirty="0" smtClean="0">
                <a:solidFill>
                  <a:srgbClr val="FF00FF"/>
                </a:solidFill>
                <a:latin typeface="Times New Roman" pitchFamily="18" charset="0"/>
              </a:rPr>
              <a:t>Synergism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 smtClean="0">
                <a:solidFill>
                  <a:srgbClr val="FF99FF"/>
                </a:solidFill>
                <a:latin typeface="Times New Roman" pitchFamily="18" charset="0"/>
              </a:rPr>
              <a:t>Points on the Upper Right: </a:t>
            </a:r>
            <a:r>
              <a:rPr lang="en-US" sz="1600" b="1" i="1" dirty="0" smtClean="0">
                <a:solidFill>
                  <a:srgbClr val="FF00FF"/>
                </a:solidFill>
                <a:latin typeface="Times New Roman" pitchFamily="18" charset="0"/>
              </a:rPr>
              <a:t>Antagonism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FF00"/>
                </a:solidFill>
                <a:latin typeface="Times New Roman" pitchFamily="18" charset="0"/>
              </a:rPr>
              <a:t>Both are Two-Sides of the Same Coin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600" b="1" dirty="0" smtClean="0">
              <a:solidFill>
                <a:srgbClr val="FFFF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400" b="1" i="1" dirty="0" smtClean="0">
                <a:solidFill>
                  <a:srgbClr val="FFFF00"/>
                </a:solidFill>
                <a:latin typeface="Times New Roman" pitchFamily="18" charset="0"/>
              </a:rPr>
              <a:t>Chou TC, Pharmacol. Rev. 58:621-681, 2006 (61 pages)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600" b="1" i="1" dirty="0" smtClean="0">
              <a:solidFill>
                <a:srgbClr val="FF00FF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6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6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6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6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143000" y="228600"/>
            <a:ext cx="5519738" cy="6484937"/>
            <a:chOff x="2481263" y="185738"/>
            <a:chExt cx="4986337" cy="6484937"/>
          </a:xfrm>
        </p:grpSpPr>
        <p:pic>
          <p:nvPicPr>
            <p:cNvPr id="130053" name="Picture 2" descr="Picture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81263" y="185738"/>
              <a:ext cx="4181475" cy="6484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0054" name="Text Box 3"/>
            <p:cNvSpPr txBox="1">
              <a:spLocks noChangeArrowheads="1"/>
            </p:cNvSpPr>
            <p:nvPr/>
          </p:nvSpPr>
          <p:spPr bwMode="auto">
            <a:xfrm>
              <a:off x="5029200" y="304800"/>
              <a:ext cx="2438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smtClean="0">
                  <a:solidFill>
                    <a:srgbClr val="000000"/>
                  </a:solidFill>
                  <a:latin typeface="Times New Roman" pitchFamily="18" charset="0"/>
                </a:rPr>
                <a:t>(Chou-Chou Plot)</a:t>
              </a:r>
            </a:p>
          </p:txBody>
        </p:sp>
        <p:sp>
          <p:nvSpPr>
            <p:cNvPr id="130055" name="Text Box 4"/>
            <p:cNvSpPr txBox="1">
              <a:spLocks noChangeArrowheads="1"/>
            </p:cNvSpPr>
            <p:nvPr/>
          </p:nvSpPr>
          <p:spPr bwMode="auto">
            <a:xfrm>
              <a:off x="4191000" y="3429000"/>
              <a:ext cx="24384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en-US" sz="1400" smtClean="0">
                  <a:solidFill>
                    <a:srgbClr val="000000"/>
                  </a:solidFill>
                  <a:latin typeface="Times New Roman" pitchFamily="18" charset="0"/>
                </a:rPr>
                <a:t>(Chou-Martin Plot)</a:t>
              </a:r>
            </a:p>
          </p:txBody>
        </p:sp>
      </p:grpSp>
      <p:sp>
        <p:nvSpPr>
          <p:cNvPr id="130051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07CF3AE-10A6-4B69-A4F9-3716DA43B330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6096000" y="228600"/>
            <a:ext cx="2667000" cy="704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800" b="1" u="sng" dirty="0" smtClean="0">
                <a:solidFill>
                  <a:srgbClr val="FFFF99"/>
                </a:solidFill>
                <a:latin typeface="Times New Roman" pitchFamily="18" charset="0"/>
              </a:rPr>
              <a:t>Diagnostic Plots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</a:rPr>
              <a:t>Dose 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</a:rPr>
              <a:t>Normalized Isobol </a:t>
            </a:r>
            <a:endParaRPr lang="en-US" b="1" u="sng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b="1" u="sng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</a:rPr>
              <a:t>Dose Reduction Index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99FF"/>
                </a:solidFill>
                <a:latin typeface="Times New Roman" pitchFamily="18" charset="0"/>
              </a:rPr>
              <a:t>DRI = 1   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</a:rPr>
              <a:t>No dose reduction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99FF"/>
                </a:solidFill>
                <a:latin typeface="Times New Roman" pitchFamily="18" charset="0"/>
              </a:rPr>
              <a:t>DRI &gt; 1  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</a:rPr>
              <a:t>Favorable Dose                        Reduction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FF99FF"/>
                </a:solidFill>
                <a:latin typeface="Times New Roman" pitchFamily="18" charset="0"/>
              </a:rPr>
              <a:t>DRI &lt; 1  </a:t>
            </a:r>
            <a:r>
              <a:rPr lang="en-US" sz="1600" b="1" dirty="0" smtClean="0">
                <a:solidFill>
                  <a:srgbClr val="FF0000"/>
                </a:solidFill>
                <a:latin typeface="Times New Roman" pitchFamily="18" charset="0"/>
              </a:rPr>
              <a:t>Not Favorable                Dose Reduction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1600" b="1" dirty="0" smtClean="0">
              <a:solidFill>
                <a:srgbClr val="FF0000"/>
              </a:solidFill>
              <a:latin typeface="Times New Roman" pitchFamily="18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</a:rPr>
              <a:t>[Reduce Dose Leads to Reducing Toxicity]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7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81000"/>
            <a:ext cx="8805863" cy="619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219200" y="4800600"/>
            <a:ext cx="2667000" cy="10779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dirty="0">
                <a:solidFill>
                  <a:srgbClr val="0070C0"/>
                </a:solidFill>
              </a:rPr>
              <a:t>Journal </a:t>
            </a:r>
            <a:r>
              <a:rPr lang="en-US" sz="1600" b="1" dirty="0" smtClean="0">
                <a:solidFill>
                  <a:srgbClr val="0070C0"/>
                </a:solidFill>
              </a:rPr>
              <a:t> Inauguration </a:t>
            </a:r>
            <a:r>
              <a:rPr lang="en-US" sz="1600" b="1" dirty="0">
                <a:solidFill>
                  <a:srgbClr val="0070C0"/>
                </a:solidFill>
              </a:rPr>
              <a:t>Announcement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70C0"/>
                </a:solidFill>
              </a:rPr>
              <a:t>September 23, 2014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70C0"/>
                </a:solidFill>
              </a:rPr>
              <a:t>Mip-Tec,  Basel, Switzerland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2709AEC-6906-483D-9E0E-84B349E5B7C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 smtClean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44387" name="Picture 2" descr="hct-116073"/>
          <p:cNvPicPr>
            <a:picLocks noChangeAspect="1" noChangeArrowheads="1"/>
          </p:cNvPicPr>
          <p:nvPr/>
        </p:nvPicPr>
        <p:blipFill>
          <a:blip r:embed="rId2" cstate="print"/>
          <a:srcRect l="17270" t="9764" r="18637" b="11765"/>
          <a:stretch>
            <a:fillRect/>
          </a:stretch>
        </p:blipFill>
        <p:spPr bwMode="auto">
          <a:xfrm>
            <a:off x="609600" y="577850"/>
            <a:ext cx="8001000" cy="58229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609600"/>
          <a:ext cx="8610602" cy="5638800"/>
        </p:xfrm>
        <a:graphic>
          <a:graphicData uri="http://schemas.openxmlformats.org/drawingml/2006/table">
            <a:tbl>
              <a:tblPr/>
              <a:tblGrid>
                <a:gridCol w="1964344"/>
                <a:gridCol w="377628"/>
                <a:gridCol w="679731"/>
                <a:gridCol w="604205"/>
                <a:gridCol w="679731"/>
                <a:gridCol w="830782"/>
                <a:gridCol w="679731"/>
                <a:gridCol w="755257"/>
                <a:gridCol w="679731"/>
                <a:gridCol w="679731"/>
                <a:gridCol w="679731"/>
              </a:tblGrid>
              <a:tr h="298532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Batang"/>
                          <a:cs typeface="Times New Roman"/>
                        </a:rPr>
                        <a:t>Drug Combinations</a:t>
                      </a:r>
                      <a:endParaRPr lang="en-US" sz="14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               </a:t>
                      </a:r>
                      <a:r>
                        <a:rPr lang="en-US" sz="1400" dirty="0" err="1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DRI</a:t>
                      </a:r>
                      <a:r>
                        <a:rPr lang="en-US" sz="1400" baseline="30000" dirty="0" err="1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a</a:t>
                      </a:r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values </a:t>
                      </a:r>
                      <a:r>
                        <a:rPr lang="en-US" sz="1400" dirty="0">
                          <a:latin typeface="Times New Roman"/>
                          <a:ea typeface="Batang"/>
                          <a:cs typeface="Times New Roman"/>
                        </a:rPr>
                        <a:t>at 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                       </a:t>
                      </a:r>
                      <a:r>
                        <a:rPr lang="en-US" sz="1400" dirty="0" err="1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CI</a:t>
                      </a:r>
                      <a:r>
                        <a:rPr lang="en-US" sz="1400" baseline="30000" dirty="0" err="1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b</a:t>
                      </a:r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values </a:t>
                      </a:r>
                      <a:r>
                        <a:rPr lang="en-US" sz="1400" dirty="0">
                          <a:latin typeface="Times New Roman"/>
                          <a:ea typeface="Batang"/>
                          <a:cs typeface="Times New Roman"/>
                        </a:rPr>
                        <a:t>at 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370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Batang"/>
                          <a:cs typeface="Times New Roman"/>
                        </a:rPr>
                        <a:t>EC</a:t>
                      </a:r>
                      <a:r>
                        <a:rPr lang="en-US" sz="1400" baseline="-25000" dirty="0" smtClean="0">
                          <a:latin typeface="Times New Roman"/>
                          <a:ea typeface="Batang"/>
                          <a:cs typeface="Times New Roman"/>
                        </a:rPr>
                        <a:t>50</a:t>
                      </a:r>
                      <a:endParaRPr lang="en-US" sz="14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Batang"/>
                          <a:cs typeface="Times New Roman"/>
                        </a:rPr>
                        <a:t>EC</a:t>
                      </a:r>
                      <a:r>
                        <a:rPr lang="en-US" sz="1400" baseline="-25000" dirty="0" smtClean="0">
                          <a:latin typeface="Times New Roman"/>
                          <a:ea typeface="Batang"/>
                          <a:cs typeface="Times New Roman"/>
                        </a:rPr>
                        <a:t>75</a:t>
                      </a:r>
                      <a:endParaRPr lang="en-US" sz="14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Batang"/>
                          <a:cs typeface="Times New Roman"/>
                        </a:rPr>
                        <a:t>EC</a:t>
                      </a:r>
                      <a:r>
                        <a:rPr lang="en-US" sz="1400" baseline="-25000" dirty="0" smtClean="0">
                          <a:latin typeface="Times New Roman"/>
                          <a:ea typeface="Batang"/>
                          <a:cs typeface="Times New Roman"/>
                        </a:rPr>
                        <a:t>90</a:t>
                      </a:r>
                      <a:endParaRPr lang="en-US" sz="14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Batang"/>
                          <a:cs typeface="Times New Roman"/>
                        </a:rPr>
                        <a:t>EC</a:t>
                      </a:r>
                      <a:r>
                        <a:rPr lang="en-US" sz="1400" baseline="-25000" dirty="0" smtClean="0">
                          <a:latin typeface="Times New Roman"/>
                          <a:ea typeface="Batang"/>
                          <a:cs typeface="Times New Roman"/>
                        </a:rPr>
                        <a:t>95</a:t>
                      </a:r>
                      <a:endParaRPr lang="en-US" sz="14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Batang"/>
                          <a:cs typeface="Times New Roman"/>
                        </a:rPr>
                        <a:t>EC</a:t>
                      </a:r>
                      <a:r>
                        <a:rPr lang="en-US" sz="1400" baseline="-25000" dirty="0" smtClean="0">
                          <a:latin typeface="Times New Roman"/>
                          <a:ea typeface="Batang"/>
                          <a:cs typeface="Times New Roman"/>
                        </a:rPr>
                        <a:t>50</a:t>
                      </a:r>
                      <a:endParaRPr lang="en-US" sz="14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Batang"/>
                          <a:cs typeface="Times New Roman"/>
                        </a:rPr>
                        <a:t>EC</a:t>
                      </a:r>
                      <a:r>
                        <a:rPr lang="en-US" sz="1400" baseline="-25000" dirty="0" smtClean="0">
                          <a:latin typeface="Times New Roman"/>
                          <a:ea typeface="Batang"/>
                          <a:cs typeface="Times New Roman"/>
                        </a:rPr>
                        <a:t>75</a:t>
                      </a:r>
                      <a:endParaRPr lang="en-US" sz="14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Batang"/>
                          <a:cs typeface="Times New Roman"/>
                        </a:rPr>
                        <a:t>EC</a:t>
                      </a:r>
                      <a:r>
                        <a:rPr lang="en-US" sz="1400" baseline="-25000" dirty="0" smtClean="0">
                          <a:latin typeface="Times New Roman"/>
                          <a:ea typeface="Batang"/>
                          <a:cs typeface="Times New Roman"/>
                        </a:rPr>
                        <a:t>90</a:t>
                      </a:r>
                      <a:endParaRPr lang="en-US" sz="14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latin typeface="Times New Roman"/>
                          <a:ea typeface="Batang"/>
                          <a:cs typeface="Times New Roman"/>
                        </a:rPr>
                        <a:t>EC</a:t>
                      </a:r>
                      <a:r>
                        <a:rPr lang="en-US" sz="1400" baseline="-25000" dirty="0" smtClean="0">
                          <a:latin typeface="Times New Roman"/>
                          <a:ea typeface="Batang"/>
                          <a:cs typeface="Times New Roman"/>
                        </a:rPr>
                        <a:t>95</a:t>
                      </a:r>
                      <a:endParaRPr lang="en-US" sz="14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4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Batang"/>
                          <a:cs typeface="Times New Roman"/>
                        </a:rPr>
                        <a:t>AZT +</a:t>
                      </a: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3.87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3.85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3.83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3.82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0.455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0.451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0.446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0.444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1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aseline="0" dirty="0" smtClean="0">
                          <a:latin typeface="Times New Roman"/>
                          <a:ea typeface="Batang"/>
                          <a:cs typeface="Times New Roman"/>
                        </a:rPr>
                        <a:t>   </a:t>
                      </a:r>
                      <a:r>
                        <a:rPr lang="en-US" sz="1300" dirty="0" smtClean="0">
                          <a:latin typeface="Times New Roman"/>
                          <a:ea typeface="Batang"/>
                          <a:cs typeface="Times New Roman"/>
                        </a:rPr>
                        <a:t>NEV</a:t>
                      </a:r>
                      <a:r>
                        <a:rPr lang="en-US" sz="1300" baseline="0" dirty="0" smtClean="0">
                          <a:latin typeface="Times New Roman"/>
                          <a:ea typeface="Batang"/>
                          <a:cs typeface="Times New Roman"/>
                        </a:rPr>
                        <a:t> (1:40</a:t>
                      </a:r>
                      <a:r>
                        <a:rPr lang="en-US" sz="1300" dirty="0" smtClean="0">
                          <a:latin typeface="Times New Roman"/>
                          <a:ea typeface="Batang"/>
                          <a:cs typeface="Times New Roman"/>
                        </a:rPr>
                        <a:t>)</a:t>
                      </a: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  5.09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  5.24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5.40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5.50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4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AZT +</a:t>
                      </a: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5.43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  5.12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  4.89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  4.74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1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 NEV +</a:t>
                      </a: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7.08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6.97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6.86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6.79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rgbClr val="FF000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0.368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0.371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0.377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0.381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 IFN</a:t>
                      </a:r>
                      <a:r>
                        <a:rPr lang="en-US" sz="1300" baseline="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</a:t>
                      </a: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(1:40:16)</a:t>
                      </a: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24.36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30.76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38.90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45.57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4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Batang"/>
                          <a:cs typeface="Times New Roman"/>
                        </a:rPr>
                        <a:t>AZT +</a:t>
                      </a: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3.80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4.14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4.33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4.56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1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Batang"/>
                          <a:cs typeface="Times New Roman"/>
                        </a:rPr>
                        <a:t>   NEV +</a:t>
                      </a: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5.06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5.57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6.14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  6.55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0.602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0.574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 0.548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0.532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Times New Roman"/>
                          <a:ea typeface="Batang"/>
                          <a:cs typeface="Times New Roman"/>
                        </a:rPr>
                        <a:t>   ABT-538 (1:40:4</a:t>
                      </a: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)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6.87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6.61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6.38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  6.20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4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AZT +</a:t>
                      </a: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6.05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1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 NEV +</a:t>
                      </a: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7.81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8.16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8.52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8.79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0.426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0.420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0.418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0.416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 ABT-538 +</a:t>
                      </a: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10.61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9.68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8.87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8.33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 IFN (1:40:4:16</a:t>
                      </a:r>
                      <a:r>
                        <a:rPr lang="en-US" sz="1300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)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26.89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36.00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48.26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58.93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4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AZT +</a:t>
                      </a: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5.18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5.80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6.29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6.62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1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 NEV +</a:t>
                      </a: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6.99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7.84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8.79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9.51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 ABT-538 +</a:t>
                      </a: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9.50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9.28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  9.13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  9.00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0.609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0.539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0.485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0.455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7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 IFN +</a:t>
                      </a:r>
                      <a:endParaRPr lang="en-US" sz="1300" dirty="0">
                        <a:solidFill>
                          <a:srgbClr val="0070C0"/>
                        </a:solidFill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23.95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34.65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49.83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63.78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9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  DDI +</a:t>
                      </a:r>
                      <a:r>
                        <a:rPr lang="en-US" sz="1300" baseline="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 </a:t>
                      </a:r>
                      <a:r>
                        <a:rPr lang="en-US" sz="1300" dirty="0" smtClean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(1:40:4:16:1600</a:t>
                      </a:r>
                      <a:r>
                        <a:rPr lang="en-US" sz="1300" dirty="0">
                          <a:solidFill>
                            <a:srgbClr val="0070C0"/>
                          </a:solidFill>
                          <a:latin typeface="Times New Roman"/>
                          <a:ea typeface="Batang"/>
                          <a:cs typeface="Times New Roman"/>
                        </a:rPr>
                        <a:t>)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  7.90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  9.77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latin typeface="Times New Roman"/>
                          <a:ea typeface="Batang"/>
                          <a:cs typeface="Times New Roman"/>
                        </a:rPr>
                        <a:t>12.09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Batang"/>
                          <a:cs typeface="Times New Roman"/>
                        </a:rPr>
                        <a:t>13.97</a:t>
                      </a: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Batang"/>
                        <a:cs typeface="Times New Roman"/>
                      </a:endParaRPr>
                    </a:p>
                  </a:txBody>
                  <a:tcPr marL="32587" marR="3258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838200" y="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/>
            <a:r>
              <a:rPr lang="en-US" b="1" dirty="0" smtClean="0">
                <a:solidFill>
                  <a:prstClr val="black"/>
                </a:solidFill>
                <a:latin typeface="Times New Roman"/>
                <a:ea typeface="Batang"/>
              </a:rPr>
              <a:t>Typical example of changes in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ea typeface="Batang"/>
              </a:rPr>
              <a:t>DRI values </a:t>
            </a:r>
            <a:r>
              <a:rPr lang="en-US" b="1" dirty="0" smtClean="0">
                <a:solidFill>
                  <a:prstClr val="black"/>
                </a:solidFill>
                <a:latin typeface="Times New Roman"/>
                <a:ea typeface="Batang"/>
              </a:rPr>
              <a:t>and their relationship </a:t>
            </a:r>
          </a:p>
          <a:p>
            <a:pPr indent="-457200" algn="ctr"/>
            <a:r>
              <a:rPr lang="en-US" b="1" dirty="0" smtClean="0">
                <a:solidFill>
                  <a:prstClr val="black"/>
                </a:solidFill>
                <a:latin typeface="Times New Roman"/>
                <a:ea typeface="Batang"/>
              </a:rPr>
              <a:t>to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ea typeface="Batang"/>
              </a:rPr>
              <a:t>CI values </a:t>
            </a:r>
            <a:r>
              <a:rPr lang="en-US" b="1" dirty="0" smtClean="0">
                <a:solidFill>
                  <a:prstClr val="black"/>
                </a:solidFill>
                <a:latin typeface="Times New Roman"/>
                <a:ea typeface="Batang"/>
              </a:rPr>
              <a:t>in </a:t>
            </a:r>
            <a:r>
              <a:rPr lang="en-US" b="1" dirty="0" smtClean="0">
                <a:solidFill>
                  <a:srgbClr val="0070C0"/>
                </a:solidFill>
                <a:latin typeface="Times New Roman"/>
                <a:ea typeface="Batang"/>
              </a:rPr>
              <a:t>two to five drug combinations</a:t>
            </a:r>
            <a:endParaRPr lang="en-US" b="1" dirty="0">
              <a:solidFill>
                <a:srgbClr val="0070C0"/>
              </a:solidFill>
              <a:latin typeface="Times New Roman"/>
              <a:ea typeface="Batang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28600" y="6248400"/>
            <a:ext cx="86868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100" baseline="30000" dirty="0" smtClean="0">
                <a:solidFill>
                  <a:prstClr val="black"/>
                </a:solidFill>
                <a:latin typeface="Times New Roman" pitchFamily="18" charset="0"/>
                <a:ea typeface="Batang"/>
                <a:cs typeface="Times New Roman" pitchFamily="18" charset="0"/>
              </a:rPr>
              <a:t>a</a:t>
            </a:r>
            <a:r>
              <a:rPr lang="en-US" altLang="ko-KR" sz="1100" dirty="0" smtClean="0">
                <a:solidFill>
                  <a:prstClr val="black"/>
                </a:solidFill>
                <a:latin typeface="Times New Roman" pitchFamily="18" charset="0"/>
                <a:ea typeface="Batang"/>
                <a:cs typeface="Times New Roman" pitchFamily="18" charset="0"/>
              </a:rPr>
              <a:t> Dose reduction index (DRI) provides a measure of how much (fold) the dose of each drug in a synergistic combination may be reduced at a given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ko-KR" sz="1100" dirty="0">
                <a:solidFill>
                  <a:prstClr val="black"/>
                </a:solidFill>
                <a:latin typeface="Times New Roman" pitchFamily="18" charset="0"/>
                <a:ea typeface="Batang"/>
                <a:cs typeface="Times New Roman" pitchFamily="18" charset="0"/>
              </a:rPr>
              <a:t> </a:t>
            </a:r>
            <a:r>
              <a:rPr lang="en-US" altLang="ko-KR" sz="1100" dirty="0" smtClean="0">
                <a:solidFill>
                  <a:prstClr val="black"/>
                </a:solidFill>
                <a:latin typeface="Times New Roman" pitchFamily="18" charset="0"/>
                <a:ea typeface="Batang"/>
                <a:cs typeface="Times New Roman" pitchFamily="18" charset="0"/>
              </a:rPr>
              <a:t> effect level compared with the doses of each drug alone. The relationship of CI and DRI is depicted in Eq. 16.</a:t>
            </a:r>
            <a:endParaRPr lang="en-US" altLang="ko-KR" sz="1100" dirty="0" smtClean="0">
              <a:solidFill>
                <a:prstClr val="black"/>
              </a:solidFill>
              <a:latin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ko-KR" sz="1100" baseline="30000" dirty="0" smtClean="0">
                <a:solidFill>
                  <a:prstClr val="black"/>
                </a:solidFill>
                <a:latin typeface="Times New Roman" pitchFamily="18" charset="0"/>
                <a:ea typeface="Batang"/>
                <a:cs typeface="Times New Roman" pitchFamily="18" charset="0"/>
              </a:rPr>
              <a:t>b</a:t>
            </a:r>
            <a:r>
              <a:rPr lang="en-US" altLang="ko-KR" sz="1100" dirty="0" smtClean="0">
                <a:solidFill>
                  <a:prstClr val="black"/>
                </a:solidFill>
                <a:latin typeface="Times New Roman" pitchFamily="18" charset="0"/>
                <a:ea typeface="Batang"/>
                <a:cs typeface="Times New Roman" pitchFamily="18" charset="0"/>
              </a:rPr>
              <a:t> CI values are obtained from Tables 22 and 23.</a:t>
            </a:r>
            <a:endParaRPr lang="en-US" altLang="ko-KR" sz="11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2C39474-251A-48E2-9D8B-0E6101DE2E8D}" type="slidenum">
              <a:rPr lang="en-US" smtClean="0"/>
              <a:pPr/>
              <a:t>19</a:t>
            </a:fld>
            <a:endParaRPr lang="en-US" smtClean="0"/>
          </a:p>
        </p:txBody>
      </p:sp>
      <p:pic>
        <p:nvPicPr>
          <p:cNvPr id="12697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6980" name="TextBox 3"/>
          <p:cNvSpPr txBox="1">
            <a:spLocks noChangeArrowheads="1"/>
          </p:cNvSpPr>
          <p:nvPr/>
        </p:nvSpPr>
        <p:spPr bwMode="auto">
          <a:xfrm>
            <a:off x="4419600" y="838200"/>
            <a:ext cx="464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(Chou TC, Pharmacol. Rev. 58: 621-681, 2006)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4307-2 Cho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"/>
            <a:ext cx="4564339" cy="6476999"/>
          </a:xfrm>
          <a:prstGeom prst="rect">
            <a:avLst/>
          </a:prstGeom>
          <a:noFill/>
        </p:spPr>
      </p:pic>
      <p:pic>
        <p:nvPicPr>
          <p:cNvPr id="5" name="Picture 8" descr="39827-10"/>
          <p:cNvPicPr>
            <a:picLocks noChangeAspect="1" noChangeArrowheads="1"/>
          </p:cNvPicPr>
          <p:nvPr/>
        </p:nvPicPr>
        <p:blipFill>
          <a:blip r:embed="rId4" cstate="print"/>
          <a:srcRect r="5233"/>
          <a:stretch>
            <a:fillRect/>
          </a:stretch>
        </p:blipFill>
        <p:spPr bwMode="auto">
          <a:xfrm>
            <a:off x="4572000" y="228600"/>
            <a:ext cx="4433886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F3E5ABE-F378-462E-9B06-25D1F2FB3649}" type="slidenum">
              <a:rPr lang="en-US" smtClean="0"/>
              <a:pPr/>
              <a:t>21</a:t>
            </a:fld>
            <a:endParaRPr lang="en-US" smtClean="0"/>
          </a:p>
        </p:txBody>
      </p:sp>
      <p:pic>
        <p:nvPicPr>
          <p:cNvPr id="137219" name="Picture 2" descr="img015"/>
          <p:cNvPicPr>
            <a:picLocks noChangeAspect="1" noChangeArrowheads="1"/>
          </p:cNvPicPr>
          <p:nvPr/>
        </p:nvPicPr>
        <p:blipFill>
          <a:blip r:embed="rId3" cstate="print"/>
          <a:srcRect l="7843" t="14539" r="8823" b="45020"/>
          <a:stretch>
            <a:fillRect/>
          </a:stretch>
        </p:blipFill>
        <p:spPr bwMode="auto">
          <a:xfrm>
            <a:off x="914400" y="1828800"/>
            <a:ext cx="70104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7220" name="Text Box 3"/>
          <p:cNvSpPr txBox="1">
            <a:spLocks noChangeArrowheads="1"/>
          </p:cNvSpPr>
          <p:nvPr/>
        </p:nvSpPr>
        <p:spPr bwMode="auto">
          <a:xfrm>
            <a:off x="609600" y="609600"/>
            <a:ext cx="769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</a:rPr>
              <a:t>The Typical 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</a:rPr>
              <a:t>Constant-Ratio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</a:rPr>
              <a:t>Experimental Design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</a:rPr>
              <a:t> Showing the Scheme for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</a:rPr>
              <a:t>Two Drug Combinations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</a:rPr>
              <a:t> in Vitro</a:t>
            </a: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840288" y="3543300"/>
            <a:ext cx="1293812" cy="1588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48000" y="4343400"/>
            <a:ext cx="2209800" cy="1588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rgbClr val="FFFF66"/>
                </a:solidFill>
              </a:rPr>
              <a:t>Effect of  rIFN</a:t>
            </a:r>
            <a:r>
              <a:rPr lang="en-US" altLang="zh-CN" sz="2400" smtClean="0">
                <a:solidFill>
                  <a:srgbClr val="FFFF66"/>
                </a:solidFill>
                <a:ea typeface="SimSun" pitchFamily="2" charset="-122"/>
              </a:rPr>
              <a:t>α</a:t>
            </a:r>
            <a:r>
              <a:rPr lang="en-US" sz="2400" smtClean="0">
                <a:solidFill>
                  <a:srgbClr val="FFFF66"/>
                </a:solidFill>
              </a:rPr>
              <a:t>A and AZT Singly or in Combination on RT (cpm/10</a:t>
            </a:r>
            <a:r>
              <a:rPr lang="en-US" sz="2400" baseline="30000" smtClean="0">
                <a:solidFill>
                  <a:srgbClr val="FFFF66"/>
                </a:solidFill>
              </a:rPr>
              <a:t>6</a:t>
            </a:r>
            <a:r>
              <a:rPr lang="en-US" sz="2400" smtClean="0">
                <a:solidFill>
                  <a:srgbClr val="FFFF66"/>
                </a:solidFill>
              </a:rPr>
              <a:t> cells x 10</a:t>
            </a:r>
            <a:r>
              <a:rPr lang="en-US" sz="2400" baseline="30000" smtClean="0">
                <a:solidFill>
                  <a:srgbClr val="FFFF66"/>
                </a:solidFill>
              </a:rPr>
              <a:t>3</a:t>
            </a:r>
            <a:r>
              <a:rPr lang="en-US" sz="2400" smtClean="0">
                <a:solidFill>
                  <a:srgbClr val="FFFF66"/>
                </a:solidFill>
              </a:rPr>
              <a:t>) in Expt. 2, Day 10</a:t>
            </a:r>
            <a:r>
              <a:rPr lang="en-US" sz="2400" baseline="30000" smtClean="0">
                <a:solidFill>
                  <a:srgbClr val="FFFF66"/>
                </a:solidFill>
              </a:rPr>
              <a:t>*</a:t>
            </a:r>
            <a:r>
              <a:rPr lang="en-US" sz="2400" smtClean="0">
                <a:solidFill>
                  <a:srgbClr val="FFFF66"/>
                </a:solidFill>
              </a:rPr>
              <a:t> </a:t>
            </a:r>
          </a:p>
        </p:txBody>
      </p:sp>
      <p:graphicFrame>
        <p:nvGraphicFramePr>
          <p:cNvPr id="311373" name="Group 77"/>
          <p:cNvGraphicFramePr>
            <a:graphicFrameLocks noGrp="1"/>
          </p:cNvGraphicFramePr>
          <p:nvPr>
            <p:ph idx="1"/>
          </p:nvPr>
        </p:nvGraphicFramePr>
        <p:xfrm>
          <a:off x="1143000" y="1981200"/>
          <a:ext cx="7350760" cy="3623310"/>
        </p:xfrm>
        <a:graphic>
          <a:graphicData uri="http://schemas.openxmlformats.org/drawingml/2006/table">
            <a:tbl>
              <a:tblPr/>
              <a:tblGrid>
                <a:gridCol w="1047750"/>
                <a:gridCol w="989012"/>
                <a:gridCol w="1066800"/>
                <a:gridCol w="1351598"/>
                <a:gridCol w="914400"/>
                <a:gridCol w="992188"/>
                <a:gridCol w="989012"/>
              </a:tblGrid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AZT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</a:t>
                      </a:r>
                      <a:r>
                        <a:rPr kumimoji="0" lang="en-US" altLang="zh-CN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μM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99FF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0                        (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fa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rIFN</a:t>
                      </a:r>
                      <a:r>
                        <a:rPr kumimoji="0" lang="en-US" altLang="zh-CN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α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A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</a:t>
                      </a: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U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/ml)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32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64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128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205 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(0)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173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(.156)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150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(.268)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93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(.059)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169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(.176)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(.263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0.01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159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(.225)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85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(.585)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0.02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110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(.463)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 42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(795)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0.04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  71 </a:t>
                      </a: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charset="0"/>
                        </a:rPr>
                        <a:t>(.654)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10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(.951)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0.08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31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(.649)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4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(.980)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0.16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7(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.966)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   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(.995)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8889" name="Text Box 71"/>
          <p:cNvSpPr txBox="1">
            <a:spLocks noChangeArrowheads="1"/>
          </p:cNvSpPr>
          <p:nvPr/>
        </p:nvSpPr>
        <p:spPr bwMode="auto">
          <a:xfrm>
            <a:off x="304800" y="6858000"/>
            <a:ext cx="7262813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fontAlgn="base">
              <a:spcBef>
                <a:spcPct val="50000"/>
              </a:spcBef>
              <a:spcAft>
                <a:spcPct val="0"/>
              </a:spcAft>
              <a:tabLst>
                <a:tab pos="1250950" algn="l"/>
              </a:tabLst>
              <a:defRPr/>
            </a:pPr>
            <a:r>
              <a:rPr lang="en-US" dirty="0">
                <a:solidFill>
                  <a:srgbClr val="FFFF00"/>
                </a:solidFill>
                <a:cs typeface="Arial" charset="0"/>
              </a:rPr>
              <a:t>* From </a:t>
            </a:r>
            <a:r>
              <a:rPr lang="en-US" dirty="0" err="1">
                <a:solidFill>
                  <a:srgbClr val="FFFF00"/>
                </a:solidFill>
                <a:cs typeface="Arial" charset="0"/>
              </a:rPr>
              <a:t>Hartshorn</a:t>
            </a:r>
            <a:r>
              <a:rPr lang="en-US" dirty="0">
                <a:solidFill>
                  <a:srgbClr val="FFFF00"/>
                </a:solidFill>
                <a:cs typeface="Arial" charset="0"/>
              </a:rPr>
              <a:t> et al, </a:t>
            </a:r>
            <a:r>
              <a:rPr lang="en-US" u="sng" dirty="0" err="1">
                <a:solidFill>
                  <a:srgbClr val="FFFF00"/>
                </a:solidFill>
                <a:cs typeface="Arial" charset="0"/>
              </a:rPr>
              <a:t>Antimicrob</a:t>
            </a:r>
            <a:r>
              <a:rPr lang="en-US" u="sng" dirty="0">
                <a:solidFill>
                  <a:srgbClr val="FFFF00"/>
                </a:solidFill>
                <a:cs typeface="Arial" charset="0"/>
              </a:rPr>
              <a:t>. Agents </a:t>
            </a:r>
            <a:r>
              <a:rPr lang="en-US" u="sng" dirty="0" err="1">
                <a:solidFill>
                  <a:srgbClr val="FFFF00"/>
                </a:solidFill>
                <a:cs typeface="Arial" charset="0"/>
              </a:rPr>
              <a:t>Chemother</a:t>
            </a:r>
            <a:r>
              <a:rPr lang="en-US" u="sng" dirty="0">
                <a:solidFill>
                  <a:srgbClr val="FFFF00"/>
                </a:solidFill>
                <a:cs typeface="Arial" charset="0"/>
              </a:rPr>
              <a:t>.</a:t>
            </a:r>
            <a:r>
              <a:rPr lang="en-US" dirty="0">
                <a:solidFill>
                  <a:srgbClr val="FFFF00"/>
                </a:solidFill>
                <a:cs typeface="Arial" charset="0"/>
              </a:rPr>
              <a:t>  </a:t>
            </a:r>
            <a:r>
              <a:rPr lang="en-US" u="sng" dirty="0">
                <a:solidFill>
                  <a:srgbClr val="FFFF00"/>
                </a:solidFill>
                <a:cs typeface="Arial" charset="0"/>
              </a:rPr>
              <a:t>31</a:t>
            </a:r>
            <a:r>
              <a:rPr lang="en-US" dirty="0">
                <a:solidFill>
                  <a:srgbClr val="FFFF00"/>
                </a:solidFill>
                <a:cs typeface="Arial" charset="0"/>
              </a:rPr>
              <a:t>: 168-172, 1987</a:t>
            </a:r>
          </a:p>
          <a:p>
            <a:pPr marL="174625" indent="-174625" fontAlgn="base">
              <a:spcBef>
                <a:spcPct val="50000"/>
              </a:spcBef>
              <a:spcAft>
                <a:spcPct val="0"/>
              </a:spcAft>
              <a:tabLst>
                <a:tab pos="1250950" algn="l"/>
              </a:tabLst>
              <a:defRPr/>
            </a:pPr>
            <a:r>
              <a:rPr lang="en-US" dirty="0">
                <a:solidFill>
                  <a:srgbClr val="FFFF00"/>
                </a:solidFill>
                <a:cs typeface="Arial" charset="0"/>
              </a:rPr>
              <a:t>     </a:t>
            </a:r>
            <a:r>
              <a:rPr lang="en-US" i="1" dirty="0" smtClean="0">
                <a:solidFill>
                  <a:srgbClr val="FFFF00"/>
                </a:solidFill>
                <a:cs typeface="Arial" charset="0"/>
              </a:rPr>
              <a:t>(</a:t>
            </a:r>
            <a:r>
              <a:rPr lang="en-US" i="1" dirty="0">
                <a:solidFill>
                  <a:srgbClr val="FFFF00"/>
                </a:solidFill>
                <a:cs typeface="Arial" charset="0"/>
              </a:rPr>
              <a:t>MGH, Harvard Medical </a:t>
            </a:r>
            <a:r>
              <a:rPr lang="en-US" i="1" dirty="0" smtClean="0">
                <a:solidFill>
                  <a:srgbClr val="FFFF00"/>
                </a:solidFill>
                <a:cs typeface="Arial" charset="0"/>
              </a:rPr>
              <a:t>School</a:t>
            </a:r>
            <a:r>
              <a:rPr lang="en-US" b="1" i="1" dirty="0" smtClean="0">
                <a:solidFill>
                  <a:srgbClr val="FFFF00"/>
                </a:solidFill>
                <a:cs typeface="Arial" charset="0"/>
              </a:rPr>
              <a:t>/</a:t>
            </a:r>
            <a:r>
              <a:rPr lang="en-US" i="1" dirty="0" smtClean="0">
                <a:solidFill>
                  <a:srgbClr val="FFFF00"/>
                </a:solidFill>
                <a:cs typeface="Arial" charset="0"/>
              </a:rPr>
              <a:t>Chou, MSKCC)  </a:t>
            </a:r>
            <a:r>
              <a:rPr lang="en-US" i="1" dirty="0">
                <a:solidFill>
                  <a:srgbClr val="FFFF00"/>
                </a:solidFill>
                <a:cs typeface="Arial" charset="0"/>
              </a:rPr>
              <a:t>(Cited by </a:t>
            </a:r>
            <a:r>
              <a:rPr lang="en-US" i="1" dirty="0" smtClean="0">
                <a:solidFill>
                  <a:srgbClr val="FFFF00"/>
                </a:solidFill>
                <a:cs typeface="Arial" charset="0"/>
              </a:rPr>
              <a:t>252 </a:t>
            </a:r>
            <a:r>
              <a:rPr lang="en-US" i="1" dirty="0">
                <a:solidFill>
                  <a:srgbClr val="FFFF00"/>
                </a:solidFill>
                <a:cs typeface="Arial" charset="0"/>
              </a:rPr>
              <a:t>articles)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1752600"/>
            <a:ext cx="3581400" cy="24782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896777"/>
            <a:ext cx="2286000" cy="35040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2895600"/>
            <a:ext cx="2295906" cy="350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259109" y="0"/>
            <a:ext cx="262578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>
                <a:solidFill>
                  <a:srgbClr val="FF0000"/>
                </a:solidFill>
              </a:rPr>
              <a:t>CompuSyn Report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381000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Experiment Name: 	</a:t>
            </a:r>
            <a:r>
              <a:rPr lang="en-US" sz="1600" dirty="0" smtClean="0">
                <a:solidFill>
                  <a:srgbClr val="FF0000"/>
                </a:solidFill>
              </a:rPr>
              <a:t>AZT+IFN Combo</a:t>
            </a:r>
          </a:p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Date: 	11.18.2015</a:t>
            </a:r>
          </a:p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File Name: 	C:\Users\TingChaoChou\Desktop\AZT.IFN.1987.cse </a:t>
            </a:r>
          </a:p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Description: 	Collaboration between MS Hirsch, MGH Harvard and TC Chou, MSKCC. </a:t>
            </a:r>
            <a:r>
              <a:rPr lang="en-US" sz="1600" dirty="0" err="1" smtClean="0">
                <a:solidFill>
                  <a:prstClr val="black"/>
                </a:solidFill>
              </a:rPr>
              <a:t>Antimicrob</a:t>
            </a:r>
            <a:r>
              <a:rPr lang="en-US" sz="1600" dirty="0" smtClean="0">
                <a:solidFill>
                  <a:prstClr val="black"/>
                </a:solidFill>
              </a:rPr>
              <a:t> 	Agents </a:t>
            </a:r>
            <a:r>
              <a:rPr lang="en-US" sz="1600" dirty="0" err="1" smtClean="0">
                <a:solidFill>
                  <a:prstClr val="black"/>
                </a:solidFill>
              </a:rPr>
              <a:t>Chemother</a:t>
            </a:r>
            <a:r>
              <a:rPr lang="en-US" sz="1600" dirty="0" smtClean="0">
                <a:solidFill>
                  <a:prstClr val="black"/>
                </a:solidFill>
              </a:rPr>
              <a:t> 31: 168-172, 1987. RT Assays.Exp.2 Day10. </a:t>
            </a:r>
          </a:p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Drug: 	</a:t>
            </a:r>
            <a:r>
              <a:rPr lang="en-US" sz="1600" dirty="0" smtClean="0">
                <a:solidFill>
                  <a:srgbClr val="FF0000"/>
                </a:solidFill>
              </a:rPr>
              <a:t>AZT (AZT) [uM]</a:t>
            </a:r>
          </a:p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Drug: 	</a:t>
            </a:r>
            <a:r>
              <a:rPr lang="en-US" sz="1600" dirty="0" smtClean="0">
                <a:solidFill>
                  <a:srgbClr val="FF0000"/>
                </a:solidFill>
              </a:rPr>
              <a:t>IFN-</a:t>
            </a:r>
            <a:r>
              <a:rPr lang="en-US" sz="1600" dirty="0" err="1" smtClean="0">
                <a:solidFill>
                  <a:srgbClr val="FF0000"/>
                </a:solidFill>
              </a:rPr>
              <a:t>aA</a:t>
            </a:r>
            <a:r>
              <a:rPr lang="en-US" sz="1600" dirty="0" smtClean="0">
                <a:solidFill>
                  <a:srgbClr val="FF0000"/>
                </a:solidFill>
              </a:rPr>
              <a:t> (IFN) [U/ml]</a:t>
            </a:r>
          </a:p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Drug Combo: 	</a:t>
            </a:r>
            <a:r>
              <a:rPr lang="en-US" sz="1600" dirty="0" smtClean="0">
                <a:solidFill>
                  <a:srgbClr val="FF0000"/>
                </a:solidFill>
              </a:rPr>
              <a:t>AZT+IFN (AZ+IF) (AZT+IFN [1:800]) 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76200" y="2590800"/>
            <a:ext cx="48768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b="2941"/>
          <a:stretch>
            <a:fillRect/>
          </a:stretch>
        </p:blipFill>
        <p:spPr bwMode="auto">
          <a:xfrm>
            <a:off x="5257800" y="4267200"/>
            <a:ext cx="3555088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686800" y="104001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</a:rPr>
              <a:t>P.1</a:t>
            </a:r>
            <a:endParaRPr lang="en-US" sz="12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"/>
            <a:ext cx="3673522" cy="647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122" y="228600"/>
            <a:ext cx="4386260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122" y="3505200"/>
            <a:ext cx="4412888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686800" y="104001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</a:rPr>
              <a:t>P.2</a:t>
            </a:r>
            <a:endParaRPr lang="en-US" sz="12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3505201"/>
            <a:ext cx="4419600" cy="31619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28600"/>
            <a:ext cx="4393531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686800" y="104001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</a:rPr>
              <a:t>P.3</a:t>
            </a:r>
            <a:endParaRPr lang="en-US" sz="1200" b="1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28600"/>
            <a:ext cx="3647868" cy="640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259109" y="0"/>
            <a:ext cx="226337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u="sng" dirty="0" smtClean="0">
                <a:solidFill>
                  <a:srgbClr val="FF0000"/>
                </a:solidFill>
              </a:rPr>
              <a:t>Summary Table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381000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Experiment Name: 	</a:t>
            </a:r>
            <a:r>
              <a:rPr lang="en-US" sz="1600" dirty="0" smtClean="0">
                <a:solidFill>
                  <a:srgbClr val="FF0000"/>
                </a:solidFill>
              </a:rPr>
              <a:t>AZT+IFN Combo</a:t>
            </a:r>
          </a:p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Date: 	11.18.2015</a:t>
            </a:r>
          </a:p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File Name: 	C:\Users\TingChaoChou\Desktop\AZT.IFN.1987.cse </a:t>
            </a:r>
          </a:p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Description: 	Collaboration between MS Hirsch, MGH Harvard and TC Chou, MSKCC. </a:t>
            </a:r>
            <a:r>
              <a:rPr lang="en-US" sz="1600" dirty="0" err="1" smtClean="0">
                <a:solidFill>
                  <a:prstClr val="black"/>
                </a:solidFill>
              </a:rPr>
              <a:t>Antimicrob</a:t>
            </a:r>
            <a:r>
              <a:rPr lang="en-US" sz="1600" dirty="0" smtClean="0">
                <a:solidFill>
                  <a:prstClr val="black"/>
                </a:solidFill>
              </a:rPr>
              <a:t> 	Agents </a:t>
            </a:r>
            <a:r>
              <a:rPr lang="en-US" sz="1600" dirty="0" err="1" smtClean="0">
                <a:solidFill>
                  <a:prstClr val="black"/>
                </a:solidFill>
              </a:rPr>
              <a:t>Chemother</a:t>
            </a:r>
            <a:r>
              <a:rPr lang="en-US" sz="1600" dirty="0" smtClean="0">
                <a:solidFill>
                  <a:prstClr val="black"/>
                </a:solidFill>
              </a:rPr>
              <a:t> 31: 168-172, 1987. RT Assays.Exp.2 Day10. </a:t>
            </a:r>
          </a:p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Drug: 	AZT (AZT) [uM]</a:t>
            </a:r>
          </a:p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Drug: 	IFN-</a:t>
            </a:r>
            <a:r>
              <a:rPr lang="en-US" sz="1600" dirty="0" err="1" smtClean="0">
                <a:solidFill>
                  <a:prstClr val="black"/>
                </a:solidFill>
              </a:rPr>
              <a:t>aA</a:t>
            </a:r>
            <a:r>
              <a:rPr lang="en-US" sz="1600" dirty="0" smtClean="0">
                <a:solidFill>
                  <a:prstClr val="black"/>
                </a:solidFill>
              </a:rPr>
              <a:t> (IFN) [U/ml]</a:t>
            </a:r>
          </a:p>
          <a:p>
            <a:pPr>
              <a:tabLst>
                <a:tab pos="1604963" algn="l"/>
              </a:tabLst>
            </a:pPr>
            <a:r>
              <a:rPr lang="en-US" sz="1600" dirty="0" smtClean="0">
                <a:solidFill>
                  <a:prstClr val="black"/>
                </a:solidFill>
              </a:rPr>
              <a:t>Drug Combo: 	AZT+IFN (AZ+IF) </a:t>
            </a:r>
            <a:r>
              <a:rPr lang="en-US" sz="1600" dirty="0" smtClean="0">
                <a:solidFill>
                  <a:srgbClr val="FF66CC"/>
                </a:solidFill>
              </a:rPr>
              <a:t>(AZT+IFN [1:800]) </a:t>
            </a:r>
            <a:endParaRPr lang="en-US" sz="1600" dirty="0">
              <a:solidFill>
                <a:srgbClr val="FF66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86800" y="104001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</a:rPr>
              <a:t>P.4</a:t>
            </a:r>
            <a:endParaRPr lang="en-US" sz="1200" b="1" dirty="0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443" y="2667000"/>
            <a:ext cx="5077557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>
            <a:off x="304800" y="2667000"/>
            <a:ext cx="88392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5836" y="2590800"/>
            <a:ext cx="2960964" cy="419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Text Box 4"/>
          <p:cNvSpPr txBox="1">
            <a:spLocks noChangeArrowheads="1"/>
          </p:cNvSpPr>
          <p:nvPr/>
        </p:nvSpPr>
        <p:spPr bwMode="auto">
          <a:xfrm>
            <a:off x="152400" y="304800"/>
            <a:ext cx="8686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99"/>
                </a:solidFill>
                <a:latin typeface="Times New Roman" pitchFamily="18" charset="0"/>
              </a:rPr>
              <a:t>Comparison of Two-Drug Combinations for Anti-Cancer Agents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66FF"/>
                </a:solidFill>
                <a:latin typeface="Times New Roman" pitchFamily="18" charset="0"/>
              </a:rPr>
              <a:t>[</a:t>
            </a:r>
            <a:r>
              <a:rPr lang="en-US" sz="2400" b="1" i="1" dirty="0" smtClean="0">
                <a:solidFill>
                  <a:srgbClr val="FF66FF"/>
                </a:solidFill>
                <a:latin typeface="Times New Roman" pitchFamily="18" charset="0"/>
              </a:rPr>
              <a:t>Using Econo-Green Small Size Experimentation</a:t>
            </a:r>
            <a:r>
              <a:rPr lang="en-US" sz="2400" b="1" dirty="0" smtClean="0">
                <a:solidFill>
                  <a:srgbClr val="FF66FF"/>
                </a:solidFill>
                <a:latin typeface="Times New Roman" pitchFamily="18" charset="0"/>
              </a:rPr>
              <a:t>]</a:t>
            </a:r>
          </a:p>
        </p:txBody>
      </p:sp>
      <p:graphicFrame>
        <p:nvGraphicFramePr>
          <p:cNvPr id="4275" name="Group 179"/>
          <p:cNvGraphicFramePr>
            <a:graphicFrameLocks noGrp="1"/>
          </p:cNvGraphicFramePr>
          <p:nvPr/>
        </p:nvGraphicFramePr>
        <p:xfrm>
          <a:off x="304800" y="1295400"/>
          <a:ext cx="8534400" cy="3922776"/>
        </p:xfrm>
        <a:graphic>
          <a:graphicData uri="http://schemas.openxmlformats.org/drawingml/2006/table">
            <a:tbl>
              <a:tblPr/>
              <a:tblGrid>
                <a:gridCol w="1905000"/>
                <a:gridCol w="611188"/>
                <a:gridCol w="1903412"/>
                <a:gridCol w="1981200"/>
                <a:gridCol w="2133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In Vitro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In Animal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In Clinical Trials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Time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&amp; Effort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 weeks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2 months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6 months~2 year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Non-wage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Cost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$200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[cells and chemicals]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$3,000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[nude mice]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Expensive Trials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[$ 10s Millions]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Sample 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Size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&gt; 2 x 10</a:t>
                      </a:r>
                      <a:r>
                        <a:rPr kumimoji="0" lang="en-US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[cells]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&gt; 65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25BF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*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[nude mice]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[Chou-Talalay method]</a:t>
                      </a:r>
                      <a:endParaRPr kumimoji="0" lang="en-US" sz="14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&gt; 36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25BF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#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125BF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[vary]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[Chou-Talalay Method]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Quantitative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 “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Synergy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Determination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Very Easy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[But frequently not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done properly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in the past]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Not So Difficult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[Rarely properly done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in the past]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Difficult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Use Surrogate Markers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and Fractional Doses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6449" name="Text Box 4"/>
          <p:cNvSpPr txBox="1">
            <a:spLocks noChangeArrowheads="1"/>
          </p:cNvSpPr>
          <p:nvPr/>
        </p:nvSpPr>
        <p:spPr bwMode="auto">
          <a:xfrm>
            <a:off x="304800" y="5334000"/>
            <a:ext cx="8610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 smtClean="0">
                <a:solidFill>
                  <a:srgbClr val="FF0000"/>
                </a:solidFill>
                <a:latin typeface="Times New Roman" pitchFamily="18" charset="0"/>
              </a:rPr>
              <a:t>[Chou TC,  Am J Cancer Res 1(7): 925-954, 2011]        </a:t>
            </a:r>
            <a:r>
              <a:rPr lang="en-US" b="1" i="1" dirty="0" smtClean="0">
                <a:solidFill>
                  <a:srgbClr val="FF66CC"/>
                </a:solidFill>
                <a:latin typeface="Times New Roman" pitchFamily="18" charset="0"/>
              </a:rPr>
              <a:t>*Conservation of Laboratory Animals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 smtClean="0">
                <a:solidFill>
                  <a:srgbClr val="FF0000"/>
                </a:solidFill>
                <a:latin typeface="Times New Roman" pitchFamily="18" charset="0"/>
              </a:rPr>
              <a:t>[Chou TC, Integrative Biol 3:  548-559,  2011]               </a:t>
            </a:r>
            <a:r>
              <a:rPr lang="en-US" b="1" i="1" dirty="0" smtClean="0">
                <a:solidFill>
                  <a:srgbClr val="FF66CC"/>
                </a:solidFill>
                <a:latin typeface="Times New Roman" pitchFamily="18" charset="0"/>
              </a:rPr>
              <a:t>#Efficient Small Size Clinical Trials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 i="1" dirty="0" smtClean="0">
                <a:solidFill>
                  <a:srgbClr val="FF0000"/>
                </a:solidFill>
                <a:latin typeface="Times New Roman" pitchFamily="18" charset="0"/>
              </a:rPr>
              <a:t>[Chou TC, Synergy, 1: 3-21, 2014]                                     </a:t>
            </a:r>
            <a:r>
              <a:rPr lang="en-US" b="1" i="1" dirty="0" smtClean="0">
                <a:solidFill>
                  <a:srgbClr val="FF66CC"/>
                </a:solidFill>
                <a:latin typeface="Times New Roman" pitchFamily="18" charset="0"/>
              </a:rPr>
              <a:t>Computerized Simulations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F43BB46-8968-4F6B-9F0B-2A81D5A30AE5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534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FF66CC"/>
                </a:solidFill>
                <a:latin typeface="Times New Roman" pitchFamily="18" charset="0"/>
              </a:rPr>
              <a:t>Computerized Simulation of Synergism/Antagonism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524000"/>
            <a:ext cx="5715000" cy="5486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99FF"/>
                </a:solidFill>
                <a:latin typeface="Times New Roman" pitchFamily="18" charset="0"/>
              </a:rPr>
              <a:t>Primary Questions: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</a:rPr>
              <a:t> Are there any synergism?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</a:rPr>
              <a:t> How much synergism?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</a:rPr>
              <a:t> Synergism at what dose levels?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</a:rPr>
              <a:t> Synergism at what effect levels? 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</a:rPr>
              <a:t> What the exhibited </a:t>
            </a:r>
            <a:r>
              <a:rPr lang="en-US" sz="2000" dirty="0" err="1" smtClean="0">
                <a:solidFill>
                  <a:srgbClr val="FFFF00"/>
                </a:solidFill>
                <a:latin typeface="Times New Roman" pitchFamily="18" charset="0"/>
              </a:rPr>
              <a:t>isobologram</a:t>
            </a: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</a:rPr>
              <a:t> looks like?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</a:rPr>
              <a:t> How many folds dose reduction for each drug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</a:rPr>
              <a:t>       as results of synergism?</a:t>
            </a:r>
            <a:endParaRPr lang="en-US" sz="2200" dirty="0" smtClean="0">
              <a:solidFill>
                <a:srgbClr val="FF99FF"/>
              </a:solidFill>
              <a:latin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rgbClr val="FF99FF"/>
                </a:solidFill>
                <a:latin typeface="Times New Roman" pitchFamily="18" charset="0"/>
              </a:rPr>
              <a:t>Other Questions: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</a:rPr>
              <a:t> Optimal combination ratio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</a:rPr>
              <a:t> Schedule dependency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</a:rPr>
              <a:t> Selectivity of synergism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</a:rPr>
              <a:t> Condition directed synergism</a:t>
            </a:r>
          </a:p>
        </p:txBody>
      </p:sp>
      <p:sp>
        <p:nvSpPr>
          <p:cNvPr id="157700" name="Text Box 4"/>
          <p:cNvSpPr txBox="1">
            <a:spLocks noChangeArrowheads="1"/>
          </p:cNvSpPr>
          <p:nvPr/>
        </p:nvSpPr>
        <p:spPr bwMode="auto">
          <a:xfrm>
            <a:off x="609600" y="1219200"/>
            <a:ext cx="7696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[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CI </a:t>
            </a:r>
            <a:r>
              <a:rPr lang="en-US" sz="2000" b="1" dirty="0" smtClean="0">
                <a:solidFill>
                  <a:srgbClr val="FF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Theorem: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“</a:t>
            </a:r>
            <a:r>
              <a:rPr lang="en-US" sz="2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Econo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” </a:t>
            </a:r>
            <a:r>
              <a:rPr lang="en-US" sz="2000" b="1" dirty="0" smtClean="0">
                <a:solidFill>
                  <a:srgbClr val="FF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&amp;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“Quantitative” </a:t>
            </a:r>
            <a:r>
              <a:rPr lang="en-US" sz="2000" b="1" dirty="0">
                <a:solidFill>
                  <a:srgbClr val="FF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Bio-Informatics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D549E02-D03B-4177-9B17-67AC5504EDD6}" type="slidenum">
              <a:rPr lang="en-US"/>
              <a:pPr/>
              <a:t>29</a:t>
            </a:fld>
            <a:endParaRPr lang="en-US"/>
          </a:p>
        </p:txBody>
      </p:sp>
      <p:pic>
        <p:nvPicPr>
          <p:cNvPr id="164867" name="Picture 2" descr="meet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6350" y="914400"/>
            <a:ext cx="40068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868" name="WordArt 3"/>
          <p:cNvSpPr>
            <a:spLocks noChangeArrowheads="1" noChangeShapeType="1" noTextEdit="1"/>
          </p:cNvSpPr>
          <p:nvPr/>
        </p:nvSpPr>
        <p:spPr bwMode="auto">
          <a:xfrm>
            <a:off x="3581400" y="3449638"/>
            <a:ext cx="2028825" cy="127476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en-US" sz="54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/>
                  </a:outerShdw>
                </a:effectLst>
                <a:latin typeface="Times New Roman"/>
                <a:cs typeface="Times New Roman"/>
              </a:rPr>
              <a:t>Thanks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9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2_Default Design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99CC0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FF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4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1370013" marR="0" indent="-1370013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>
            <a:tab pos="1250950" algn="l"/>
          </a:tabLst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1370013" marR="0" indent="-1370013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>
            <a:tab pos="1250950" algn="l"/>
          </a:tabLst>
          <a:defRPr kumimoji="0" lang="en-US" sz="32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5_Stream">
  <a:themeElements>
    <a:clrScheme name="2_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2_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2633</Words>
  <Application>Microsoft Office PowerPoint</Application>
  <PresentationFormat>On-screen Show (4:3)</PresentationFormat>
  <Paragraphs>713</Paragraphs>
  <Slides>29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Stream</vt:lpstr>
      <vt:lpstr>Office Theme</vt:lpstr>
      <vt:lpstr>9_Stream</vt:lpstr>
      <vt:lpstr>4_Stream</vt:lpstr>
      <vt:lpstr>6_Default Design</vt:lpstr>
      <vt:lpstr>24_Stream</vt:lpstr>
      <vt:lpstr>5_Office Theme</vt:lpstr>
      <vt:lpstr>5_Stream</vt:lpstr>
      <vt:lpstr>13_Default Design</vt:lpstr>
      <vt:lpstr>2_Default Design</vt:lpstr>
      <vt:lpstr>15_Stream</vt:lpstr>
      <vt:lpstr>1_Office Theme</vt:lpstr>
      <vt:lpstr>6_Office Theme</vt:lpstr>
      <vt:lpstr>5th International Congress on Virology December 7-9, 2015  Atlanta Ga</vt:lpstr>
      <vt:lpstr>Slide 2</vt:lpstr>
      <vt:lpstr>The Outlines for Today</vt:lpstr>
      <vt:lpstr>Effect of  rIFNαA and AZT Singly or in Combination on RT (cpm/106 cells x 103) in Expt. 2, Day 10* </vt:lpstr>
      <vt:lpstr>Slide 5</vt:lpstr>
      <vt:lpstr>Setbacks in Anti-HIV Drug Combinations –  in Chou’s Views</vt:lpstr>
      <vt:lpstr>Slide 7</vt:lpstr>
      <vt:lpstr>Slide 8</vt:lpstr>
      <vt:lpstr>Slide 9</vt:lpstr>
      <vt:lpstr>Slide 10</vt:lpstr>
      <vt:lpstr>The Unified Theory Derivation of Major Biochemical and Biophysical Equations from the Median-Effect Equation</vt:lpstr>
      <vt:lpstr>Algorithm for Computerized Simulation of Synergism, Additivism and Antagonism of the Effect of Multiple Drugs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Effect of  rIFNαA and AZT Singly or in Combination on RT (cpm/106 cells x 103) in Expt. 2, Day 10* </vt:lpstr>
      <vt:lpstr>Slide 23</vt:lpstr>
      <vt:lpstr>Slide 24</vt:lpstr>
      <vt:lpstr>Slide 25</vt:lpstr>
      <vt:lpstr>Slide 26</vt:lpstr>
      <vt:lpstr>Slide 27</vt:lpstr>
      <vt:lpstr>Computerized Simulation of Synergism/Antagonism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2011-07-21T15:18:33Z</dcterms:created>
  <dcterms:modified xsi:type="dcterms:W3CDTF">2015-12-09T07:40:45Z</dcterms:modified>
</cp:coreProperties>
</file>