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4"/>
  </p:notesMasterIdLst>
  <p:handoutMasterIdLst>
    <p:handoutMasterId r:id="rId115"/>
  </p:handoutMasterIdLst>
  <p:sldIdLst>
    <p:sldId id="256" r:id="rId2"/>
    <p:sldId id="363" r:id="rId3"/>
    <p:sldId id="258" r:id="rId4"/>
    <p:sldId id="316" r:id="rId5"/>
    <p:sldId id="310" r:id="rId6"/>
    <p:sldId id="284" r:id="rId7"/>
    <p:sldId id="275" r:id="rId8"/>
    <p:sldId id="411" r:id="rId9"/>
    <p:sldId id="410" r:id="rId10"/>
    <p:sldId id="302" r:id="rId11"/>
    <p:sldId id="303" r:id="rId12"/>
    <p:sldId id="304" r:id="rId13"/>
    <p:sldId id="320" r:id="rId14"/>
    <p:sldId id="305" r:id="rId15"/>
    <p:sldId id="328" r:id="rId16"/>
    <p:sldId id="329" r:id="rId17"/>
    <p:sldId id="407" r:id="rId18"/>
    <p:sldId id="408" r:id="rId19"/>
    <p:sldId id="416" r:id="rId20"/>
    <p:sldId id="347" r:id="rId21"/>
    <p:sldId id="391" r:id="rId22"/>
    <p:sldId id="392" r:id="rId23"/>
    <p:sldId id="393" r:id="rId24"/>
    <p:sldId id="394" r:id="rId25"/>
    <p:sldId id="389" r:id="rId26"/>
    <p:sldId id="390" r:id="rId27"/>
    <p:sldId id="337" r:id="rId28"/>
    <p:sldId id="417" r:id="rId29"/>
    <p:sldId id="395" r:id="rId30"/>
    <p:sldId id="396" r:id="rId31"/>
    <p:sldId id="397" r:id="rId32"/>
    <p:sldId id="359" r:id="rId33"/>
    <p:sldId id="384" r:id="rId34"/>
    <p:sldId id="351" r:id="rId35"/>
    <p:sldId id="352" r:id="rId36"/>
    <p:sldId id="404" r:id="rId37"/>
    <p:sldId id="259" r:id="rId38"/>
    <p:sldId id="260" r:id="rId39"/>
    <p:sldId id="291" r:id="rId40"/>
    <p:sldId id="289" r:id="rId41"/>
    <p:sldId id="327" r:id="rId42"/>
    <p:sldId id="414" r:id="rId43"/>
    <p:sldId id="314" r:id="rId44"/>
    <p:sldId id="385" r:id="rId45"/>
    <p:sldId id="332" r:id="rId46"/>
    <p:sldId id="415" r:id="rId47"/>
    <p:sldId id="315" r:id="rId48"/>
    <p:sldId id="398" r:id="rId49"/>
    <p:sldId id="341" r:id="rId50"/>
    <p:sldId id="399" r:id="rId51"/>
    <p:sldId id="400" r:id="rId52"/>
    <p:sldId id="401" r:id="rId53"/>
    <p:sldId id="402" r:id="rId54"/>
    <p:sldId id="403" r:id="rId55"/>
    <p:sldId id="419" r:id="rId56"/>
    <p:sldId id="318" r:id="rId57"/>
    <p:sldId id="418" r:id="rId58"/>
    <p:sldId id="405" r:id="rId59"/>
    <p:sldId id="353" r:id="rId60"/>
    <p:sldId id="354" r:id="rId61"/>
    <p:sldId id="368" r:id="rId62"/>
    <p:sldId id="355" r:id="rId63"/>
    <p:sldId id="365" r:id="rId64"/>
    <p:sldId id="369" r:id="rId65"/>
    <p:sldId id="356" r:id="rId66"/>
    <p:sldId id="370" r:id="rId67"/>
    <p:sldId id="319" r:id="rId68"/>
    <p:sldId id="357" r:id="rId69"/>
    <p:sldId id="406" r:id="rId70"/>
    <p:sldId id="371" r:id="rId71"/>
    <p:sldId id="358" r:id="rId72"/>
    <p:sldId id="372" r:id="rId73"/>
    <p:sldId id="375" r:id="rId74"/>
    <p:sldId id="376" r:id="rId75"/>
    <p:sldId id="374" r:id="rId76"/>
    <p:sldId id="421" r:id="rId77"/>
    <p:sldId id="378" r:id="rId78"/>
    <p:sldId id="379" r:id="rId79"/>
    <p:sldId id="380" r:id="rId80"/>
    <p:sldId id="261" r:id="rId81"/>
    <p:sldId id="361" r:id="rId82"/>
    <p:sldId id="364" r:id="rId83"/>
    <p:sldId id="309" r:id="rId84"/>
    <p:sldId id="412" r:id="rId85"/>
    <p:sldId id="413" r:id="rId86"/>
    <p:sldId id="388" r:id="rId87"/>
    <p:sldId id="271" r:id="rId88"/>
    <p:sldId id="343" r:id="rId89"/>
    <p:sldId id="342" r:id="rId90"/>
    <p:sldId id="373" r:id="rId91"/>
    <p:sldId id="317" r:id="rId92"/>
    <p:sldId id="273" r:id="rId93"/>
    <p:sldId id="338" r:id="rId94"/>
    <p:sldId id="367" r:id="rId95"/>
    <p:sldId id="339" r:id="rId96"/>
    <p:sldId id="386" r:id="rId97"/>
    <p:sldId id="387" r:id="rId98"/>
    <p:sldId id="274" r:id="rId99"/>
    <p:sldId id="299" r:id="rId100"/>
    <p:sldId id="300" r:id="rId101"/>
    <p:sldId id="301" r:id="rId102"/>
    <p:sldId id="321" r:id="rId103"/>
    <p:sldId id="324" r:id="rId104"/>
    <p:sldId id="334" r:id="rId105"/>
    <p:sldId id="326" r:id="rId106"/>
    <p:sldId id="336" r:id="rId107"/>
    <p:sldId id="283" r:id="rId108"/>
    <p:sldId id="287" r:id="rId109"/>
    <p:sldId id="311" r:id="rId110"/>
    <p:sldId id="312" r:id="rId111"/>
    <p:sldId id="362" r:id="rId112"/>
    <p:sldId id="333"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00"/>
    <a:srgbClr val="CC0000"/>
    <a:srgbClr val="A3A8A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9031" autoAdjust="0"/>
  </p:normalViewPr>
  <p:slideViewPr>
    <p:cSldViewPr>
      <p:cViewPr varScale="1">
        <p:scale>
          <a:sx n="53" d="100"/>
          <a:sy n="53" d="100"/>
        </p:scale>
        <p:origin x="-1157"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210"/>
    </p:cViewPr>
  </p:sorterViewPr>
  <p:notesViewPr>
    <p:cSldViewPr>
      <p:cViewPr varScale="1">
        <p:scale>
          <a:sx n="41" d="100"/>
          <a:sy n="41" d="100"/>
        </p:scale>
        <p:origin x="-2395" y="-77"/>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89ED2A-ECDC-43F5-805B-9B7AEBBDFD5D}" type="datetimeFigureOut">
              <a:rPr lang="en-US" smtClean="0"/>
              <a:pPr/>
              <a:t>06/06/2016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07111D-CDC9-48F3-9A07-6CBA8EFFC88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D2BF59-C289-4054-85B0-6F345B8E2F02}" type="datetimeFigureOut">
              <a:rPr lang="en-US" smtClean="0"/>
              <a:pPr/>
              <a:t>06/06/2016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1939C-09EB-48A9-9BD1-8ACBCD97A0B6}" type="slidenum">
              <a:rPr lang="en-US" smtClean="0"/>
              <a:pPr/>
              <a:t>‹#›</a:t>
            </a:fld>
            <a:endParaRPr lang="en-US"/>
          </a:p>
        </p:txBody>
      </p:sp>
    </p:spTree>
    <p:extLst>
      <p:ext uri="{BB962C8B-B14F-4D97-AF65-F5344CB8AC3E}">
        <p14:creationId xmlns="" xmlns:p14="http://schemas.microsoft.com/office/powerpoint/2010/main" val="527637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60D1939C-09EB-48A9-9BD1-8ACBCD97A0B6}" type="slidenum">
              <a:rPr lang="en-US" smtClean="0"/>
              <a:pPr/>
              <a:t>1</a:t>
            </a:fld>
            <a:endParaRPr lang="en-US"/>
          </a:p>
        </p:txBody>
      </p:sp>
    </p:spTree>
    <p:extLst>
      <p:ext uri="{BB962C8B-B14F-4D97-AF65-F5344CB8AC3E}">
        <p14:creationId xmlns="" xmlns:p14="http://schemas.microsoft.com/office/powerpoint/2010/main" val="1742961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60D1939C-09EB-48A9-9BD1-8ACBCD97A0B6}" type="slidenum">
              <a:rPr lang="en-US" smtClean="0"/>
              <a:pPr/>
              <a:t>2</a:t>
            </a:fld>
            <a:endParaRPr lang="en-US"/>
          </a:p>
        </p:txBody>
      </p:sp>
    </p:spTree>
    <p:extLst>
      <p:ext uri="{BB962C8B-B14F-4D97-AF65-F5344CB8AC3E}">
        <p14:creationId xmlns="" xmlns:p14="http://schemas.microsoft.com/office/powerpoint/2010/main" val="1742961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Friendly</a:t>
            </a:r>
            <a:r>
              <a:rPr lang="en-US" baseline="0" dirty="0" smtClean="0"/>
              <a:t> chat with Luc </a:t>
            </a:r>
            <a:r>
              <a:rPr lang="en-US" baseline="0" dirty="0" err="1" smtClean="0"/>
              <a:t>Montagnier</a:t>
            </a:r>
            <a:endParaRPr lang="en-US" dirty="0"/>
          </a:p>
        </p:txBody>
      </p:sp>
      <p:sp>
        <p:nvSpPr>
          <p:cNvPr id="4" name="Slide Number Placeholder 3"/>
          <p:cNvSpPr>
            <a:spLocks noGrp="1"/>
          </p:cNvSpPr>
          <p:nvPr>
            <p:ph type="sldNum" sz="quarter" idx="10"/>
          </p:nvPr>
        </p:nvSpPr>
        <p:spPr/>
        <p:txBody>
          <a:bodyPr/>
          <a:lstStyle/>
          <a:p>
            <a:fld id="{60D1939C-09EB-48A9-9BD1-8ACBCD97A0B6}" type="slidenum">
              <a:rPr lang="en-US" smtClean="0"/>
              <a:pPr/>
              <a:t>37</a:t>
            </a:fld>
            <a:endParaRPr lang="en-US"/>
          </a:p>
        </p:txBody>
      </p:sp>
    </p:spTree>
    <p:extLst>
      <p:ext uri="{BB962C8B-B14F-4D97-AF65-F5344CB8AC3E}">
        <p14:creationId xmlns="" xmlns:p14="http://schemas.microsoft.com/office/powerpoint/2010/main" val="4141913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60D1939C-09EB-48A9-9BD1-8ACBCD97A0B6}" type="slidenum">
              <a:rPr lang="en-US" smtClean="0"/>
              <a:pPr/>
              <a:t>112</a:t>
            </a:fld>
            <a:endParaRPr lang="en-US"/>
          </a:p>
        </p:txBody>
      </p:sp>
    </p:spTree>
    <p:extLst>
      <p:ext uri="{BB962C8B-B14F-4D97-AF65-F5344CB8AC3E}">
        <p14:creationId xmlns="" xmlns:p14="http://schemas.microsoft.com/office/powerpoint/2010/main" val="1742961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28ABC-80DD-44C4-AAC7-A58B7CC092D3}" type="datetimeFigureOut">
              <a:rPr lang="en-US" smtClean="0"/>
              <a:pPr/>
              <a:t>06/06/2016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F96684-6FF9-452D-BD1F-A9B0CB6C334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28ABC-80DD-44C4-AAC7-A58B7CC092D3}" type="datetimeFigureOut">
              <a:rPr lang="en-US" smtClean="0"/>
              <a:pPr/>
              <a:t>06/06/2016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96684-6FF9-452D-BD1F-A9B0CB6C334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file:///C:\Users\User\Desktop\Rolf\Conference%20abstract\London%20Power%20Point\Reverse%20Entropy%20Lava%20Lamp4x.wmv" TargetMode="External"/><Relationship Id="rId1" Type="http://schemas.openxmlformats.org/officeDocument/2006/relationships/audio" Target="file:///C:\Users\User\Desktop\Rolf\Conference%20abstract\London%20Power%20Point\artie-shaw-how-dry-i-am.mp3" TargetMode="Externa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PIF0B.wmv"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gin%20and%20peanut%20oil%20mute.wm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Oil%20&amp;%20Water.AVI"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Seneff%202.wmv"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PI8F2E.wmv"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hyperlink" Target="http://www.iaff.org/hs/Facts/CellTowerFinal.asp"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hyperlink" Target="http://www.iaff.org/hs/Facts/CellTowerFinal.asp"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hyperlink" Target="http://www.iaff.org/hs/Facts/CellTowerFinal.asp"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hyperlink" Target="http://www.iaff.org/hs/Facts/CellTowerFinal.asp" TargetMode="Externa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hyperlink" Target="http://www.iaff.org/hs/Facts/CellTowerFinal.asp"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2%20aquaporins.wmv"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3%20Oak%20ridge.wmv"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User\Desktop\Rolf\Conference%20abstract\London%20Power%20Point\4%20starch%20and%20cocoa.wmv" TargetMode="External"/><Relationship Id="rId4" Type="http://schemas.openxmlformats.org/officeDocument/2006/relationships/image" Target="../media/image6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audio" Target="file:///C:\Users\User\Desktop\Rolf\Conference%20abstract\London%20Power%20Point\artie-shaw-how-dry-i-am.mp3" TargetMode="External"/><Relationship Id="rId6" Type="http://schemas.openxmlformats.org/officeDocument/2006/relationships/image" Target="../media/image76.png"/><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764704"/>
            <a:ext cx="9144000" cy="6093296"/>
          </a:xfrm>
          <a:blipFill>
            <a:blip r:embed="rId5" cstate="print"/>
            <a:stretch>
              <a:fillRect/>
            </a:stretch>
          </a:blip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3"/>
          </a:lnRef>
          <a:fillRef idx="1">
            <a:schemeClr val="lt1"/>
          </a:fillRef>
          <a:effectRef idx="0">
            <a:schemeClr val="accent3"/>
          </a:effectRef>
          <a:fontRef idx="minor">
            <a:schemeClr val="dk1"/>
          </a:fontRef>
        </p:style>
        <p:txBody>
          <a:bodyPr>
            <a:noAutofit/>
          </a:bodyPr>
          <a:lstStyle/>
          <a:p>
            <a:r>
              <a:rPr lang="en-US" sz="7200" b="1" dirty="0" smtClean="0">
                <a:solidFill>
                  <a:schemeClr val="bg1"/>
                </a:solidFill>
              </a:rPr>
              <a:t>Structured Water and Inflammation</a:t>
            </a:r>
          </a:p>
        </p:txBody>
      </p:sp>
      <p:grpSp>
        <p:nvGrpSpPr>
          <p:cNvPr id="9" name="Gruppieren 8"/>
          <p:cNvGrpSpPr/>
          <p:nvPr/>
        </p:nvGrpSpPr>
        <p:grpSpPr>
          <a:xfrm>
            <a:off x="0" y="0"/>
            <a:ext cx="9144000" cy="764704"/>
            <a:chOff x="0" y="0"/>
            <a:chExt cx="9144000" cy="764704"/>
          </a:xfrm>
        </p:grpSpPr>
        <p:cxnSp>
          <p:nvCxnSpPr>
            <p:cNvPr id="5" name="Gerader Verbinder 4"/>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Gruppieren 7"/>
            <p:cNvGrpSpPr/>
            <p:nvPr/>
          </p:nvGrpSpPr>
          <p:grpSpPr>
            <a:xfrm>
              <a:off x="5508105" y="0"/>
              <a:ext cx="3465845" cy="750741"/>
              <a:chOff x="5508105" y="27856"/>
              <a:chExt cx="3465845" cy="723394"/>
            </a:xfrm>
          </p:grpSpPr>
          <p:pic>
            <p:nvPicPr>
              <p:cNvPr id="6" name="Grafik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7" name="Textfeld 6"/>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pic>
        <p:nvPicPr>
          <p:cNvPr id="11" name="artie-shaw-how-dry-i-am.mp3">
            <a:hlinkClick r:id="" action="ppaction://media"/>
          </p:cNvPr>
          <p:cNvPicPr>
            <a:picLocks noRot="1" noChangeAspect="1"/>
          </p:cNvPicPr>
          <p:nvPr>
            <a:audioFile r:link="rId1"/>
          </p:nvPr>
        </p:nvPicPr>
        <p:blipFill>
          <a:blip r:embed="rId7" cstate="print"/>
          <a:stretch>
            <a:fillRect/>
          </a:stretch>
        </p:blipFill>
        <p:spPr>
          <a:xfrm>
            <a:off x="0" y="0"/>
            <a:ext cx="244475" cy="244475"/>
          </a:xfrm>
          <a:prstGeom prst="rect">
            <a:avLst/>
          </a:prstGeom>
        </p:spPr>
      </p:pic>
      <p:pic>
        <p:nvPicPr>
          <p:cNvPr id="12" name="Reverse Entropy Lava Lamp4x.wmv">
            <a:hlinkClick r:id="" action="ppaction://media"/>
          </p:cNvPr>
          <p:cNvPicPr>
            <a:picLocks noRot="1" noChangeAspect="1"/>
          </p:cNvPicPr>
          <p:nvPr>
            <a:videoFile r:link="rId2"/>
          </p:nvPr>
        </p:nvPicPr>
        <p:blipFill>
          <a:blip r:embed="rId8" cstate="print"/>
          <a:stretch>
            <a:fillRect/>
          </a:stretch>
        </p:blipFill>
        <p:spPr>
          <a:xfrm>
            <a:off x="2195736" y="2996953"/>
            <a:ext cx="4680520" cy="3528391"/>
          </a:xfrm>
          <a:prstGeom prst="rect">
            <a:avLst/>
          </a:prstGeom>
        </p:spPr>
      </p:pic>
    </p:spTree>
  </p:cSld>
  <p:clrMapOvr>
    <a:masterClrMapping/>
  </p:clrMapOvr>
  <p:transition advTm="94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337" fill="hold"/>
                                        <p:tgtEl>
                                          <p:spTgt spid="11"/>
                                        </p:tgtEl>
                                      </p:cBhvr>
                                    </p:cmd>
                                  </p:childTnLst>
                                </p:cTn>
                              </p:par>
                            </p:childTnLst>
                          </p:cTn>
                        </p:par>
                        <p:par>
                          <p:cTn id="7" fill="hold">
                            <p:stCondLst>
                              <p:cond delay="164337"/>
                            </p:stCondLst>
                            <p:childTnLst>
                              <p:par>
                                <p:cTn id="8" presetID="1" presetClass="mediacall" presetSubtype="0" fill="hold" nodeType="afterEffect">
                                  <p:stCondLst>
                                    <p:cond delay="0"/>
                                  </p:stCondLst>
                                  <p:childTnLst>
                                    <p:cmd type="call" cmd="playFrom(0.0)">
                                      <p:cBhvr>
                                        <p:cTn id="9" dur="4356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video>
              <p:cMediaNode>
                <p:cTn id="11" fill="hold" display="0">
                  <p:stCondLst>
                    <p:cond delay="indefinite"/>
                  </p:stCondLst>
                  <p:endCondLst>
                    <p:cond evt="onNext" delay="0">
                      <p:tgtEl>
                        <p:sldTgt/>
                      </p:tgtEl>
                    </p:cond>
                    <p:cond evt="onPrev" delay="0">
                      <p:tgtEl>
                        <p:sldTgt/>
                      </p:tgtEl>
                    </p:cond>
                  </p:endCondLst>
                </p:cTn>
                <p:tgtEl>
                  <p:spTgt spid="12"/>
                </p:tgtEl>
              </p:cMediaNode>
            </p:video>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764704"/>
            <a:ext cx="9144000" cy="6093296"/>
          </a:xfrm>
          <a:blipFill>
            <a:blip r:embed="rId3" cstate="print"/>
            <a:stretch>
              <a:fillRect/>
            </a:stretch>
          </a:blip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3"/>
          </a:lnRef>
          <a:fillRef idx="1">
            <a:schemeClr val="lt1"/>
          </a:fillRef>
          <a:effectRef idx="0">
            <a:schemeClr val="accent3"/>
          </a:effectRef>
          <a:fontRef idx="minor">
            <a:schemeClr val="dk1"/>
          </a:fontRef>
        </p:style>
        <p:txBody>
          <a:bodyPr>
            <a:noAutofit/>
          </a:bodyPr>
          <a:lstStyle/>
          <a:p>
            <a:endParaRPr lang="en-US" sz="5400" b="1" dirty="0" smtClean="0">
              <a:solidFill>
                <a:srgbClr val="FFFF00"/>
              </a:solidFill>
            </a:endParaRPr>
          </a:p>
          <a:p>
            <a:r>
              <a:rPr lang="en-US" sz="7200" b="1" dirty="0" smtClean="0">
                <a:solidFill>
                  <a:srgbClr val="FFFF00"/>
                </a:solidFill>
              </a:rPr>
              <a:t>Timothy Winey</a:t>
            </a:r>
          </a:p>
          <a:p>
            <a:r>
              <a:rPr lang="en-US" sz="6000" b="1" dirty="0" smtClean="0">
                <a:solidFill>
                  <a:srgbClr val="FFFF00"/>
                </a:solidFill>
              </a:rPr>
              <a:t>  Basic Research Ltd.</a:t>
            </a:r>
          </a:p>
          <a:p>
            <a:r>
              <a:rPr lang="en-US" sz="5800" b="1" dirty="0" smtClean="0">
                <a:solidFill>
                  <a:schemeClr val="bg1"/>
                </a:solidFill>
              </a:rPr>
              <a:t>basicresearchLtd@gmail.com</a:t>
            </a:r>
            <a:endParaRPr lang="en-US" sz="5800" b="1" dirty="0">
              <a:solidFill>
                <a:schemeClr val="bg1"/>
              </a:solidFill>
            </a:endParaRPr>
          </a:p>
        </p:txBody>
      </p:sp>
      <p:grpSp>
        <p:nvGrpSpPr>
          <p:cNvPr id="2" name="Gruppieren 8"/>
          <p:cNvGrpSpPr/>
          <p:nvPr/>
        </p:nvGrpSpPr>
        <p:grpSpPr>
          <a:xfrm>
            <a:off x="0" y="0"/>
            <a:ext cx="9144000" cy="764704"/>
            <a:chOff x="0" y="0"/>
            <a:chExt cx="9144000" cy="764704"/>
          </a:xfrm>
        </p:grpSpPr>
        <p:cxnSp>
          <p:nvCxnSpPr>
            <p:cNvPr id="5" name="Gerader Verbinder 4"/>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 name="Gruppieren 7"/>
            <p:cNvGrpSpPr/>
            <p:nvPr/>
          </p:nvGrpSpPr>
          <p:grpSpPr>
            <a:xfrm>
              <a:off x="5508105" y="0"/>
              <a:ext cx="3465845" cy="750741"/>
              <a:chOff x="5508105" y="27856"/>
              <a:chExt cx="3465845" cy="723394"/>
            </a:xfrm>
          </p:grpSpPr>
          <p:pic>
            <p:nvPicPr>
              <p:cNvPr id="6" name="Grafik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7" name="Textfeld 6"/>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9438"/>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ysics"/>
          <p:cNvPicPr/>
          <p:nvPr/>
        </p:nvPicPr>
        <p:blipFill>
          <a:blip r:embed="rId2" cstate="print"/>
          <a:srcRect/>
          <a:stretch>
            <a:fillRect/>
          </a:stretch>
        </p:blipFill>
        <p:spPr bwMode="auto">
          <a:xfrm>
            <a:off x="413792" y="908720"/>
            <a:ext cx="8316416" cy="5877272"/>
          </a:xfrm>
          <a:prstGeom prst="rect">
            <a:avLst/>
          </a:prstGeom>
          <a:noFill/>
          <a:ln w="9525">
            <a:noFill/>
            <a:miter lim="800000"/>
            <a:headEnd/>
            <a:tailEnd/>
          </a:ln>
        </p:spPr>
      </p:pic>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7704"/>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rsion pic.jpg"/>
          <p:cNvPicPr>
            <a:picLocks noChangeAspect="1"/>
          </p:cNvPicPr>
          <p:nvPr/>
        </p:nvPicPr>
        <p:blipFill>
          <a:blip r:embed="rId2" cstate="print"/>
          <a:stretch>
            <a:fillRect/>
          </a:stretch>
        </p:blipFill>
        <p:spPr>
          <a:xfrm>
            <a:off x="0" y="30222"/>
            <a:ext cx="9144000" cy="6855162"/>
          </a:xfrm>
          <a:prstGeom prst="rect">
            <a:avLst/>
          </a:prstGeom>
        </p:spPr>
      </p:pic>
    </p:spTree>
  </p:cSld>
  <p:clrMapOvr>
    <a:masterClrMapping/>
  </p:clrMapOvr>
  <p:transition advTm="4641"/>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3608" y="5934670"/>
            <a:ext cx="6735178" cy="923330"/>
          </a:xfrm>
          <a:prstGeom prst="rect">
            <a:avLst/>
          </a:prstGeom>
        </p:spPr>
        <p:style>
          <a:lnRef idx="1">
            <a:schemeClr val="dk1"/>
          </a:lnRef>
          <a:fillRef idx="3">
            <a:schemeClr val="dk1"/>
          </a:fillRef>
          <a:effectRef idx="2">
            <a:schemeClr val="dk1"/>
          </a:effectRef>
          <a:fontRef idx="minor">
            <a:schemeClr val="lt1"/>
          </a:fontRef>
        </p:style>
        <p:txBody>
          <a:bodyPr wrap="none" lIns="91440" tIns="45720" rIns="91440" bIns="45720">
            <a:spAutoFit/>
          </a:bodyPr>
          <a:lstStyle/>
          <a:p>
            <a:pPr algn="ctr"/>
            <a:r>
              <a:rPr lang="en-US" sz="54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Dynamic Torsion Fields</a:t>
            </a:r>
            <a:endParaRPr lang="en-US" sz="54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5" name="~PIF0B.wmv">
            <a:hlinkClick r:id="" action="ppaction://media"/>
          </p:cNvPr>
          <p:cNvPicPr>
            <a:picLocks noRot="1" noChangeAspect="1"/>
          </p:cNvPicPr>
          <p:nvPr>
            <a:videoFile r:link="rId1"/>
          </p:nvPr>
        </p:nvPicPr>
        <p:blipFill>
          <a:blip r:embed="rId3" cstate="print"/>
          <a:stretch>
            <a:fillRect/>
          </a:stretch>
        </p:blipFill>
        <p:spPr>
          <a:xfrm>
            <a:off x="1" y="836712"/>
            <a:ext cx="9183094" cy="5161710"/>
          </a:xfrm>
          <a:prstGeom prst="rect">
            <a:avLst/>
          </a:prstGeom>
        </p:spPr>
      </p:pic>
    </p:spTree>
  </p:cSld>
  <p:clrMapOvr>
    <a:masterClrMapping/>
  </p:clrMapOvr>
  <p:transition advTm="1374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7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836712"/>
            <a:ext cx="7632848" cy="5016758"/>
          </a:xfrm>
          <a:prstGeom prst="rect">
            <a:avLst/>
          </a:prstGeom>
        </p:spPr>
        <p:txBody>
          <a:bodyPr wrap="square">
            <a:spAutoFit/>
          </a:bodyPr>
          <a:lstStyle/>
          <a:p>
            <a:pPr algn="just"/>
            <a:r>
              <a:rPr lang="en-US" sz="4000" b="1" dirty="0" smtClean="0">
                <a:solidFill>
                  <a:schemeClr val="bg1"/>
                </a:solidFill>
                <a:ea typeface="Calibri" pitchFamily="34" charset="0"/>
                <a:cs typeface="Times New Roman" pitchFamily="18" charset="0"/>
              </a:rPr>
              <a:t>I have </a:t>
            </a:r>
            <a:r>
              <a:rPr kumimoji="0" lang="en-US" sz="4000" b="1" i="0" u="none" strike="noStrike" cap="none" normalizeH="0" baseline="0" dirty="0" smtClean="0">
                <a:ln>
                  <a:noFill/>
                </a:ln>
                <a:solidFill>
                  <a:schemeClr val="bg1"/>
                </a:solidFill>
                <a:effectLst/>
                <a:ea typeface="Calibri" pitchFamily="34" charset="0"/>
                <a:cs typeface="Times New Roman" pitchFamily="18" charset="0"/>
              </a:rPr>
              <a:t>made a discovery regarding the structuring of water and other liquids based on an obscure physics field called torsion.  </a:t>
            </a:r>
            <a:endParaRPr lang="en-US" sz="4000" b="1" dirty="0">
              <a:solidFill>
                <a:schemeClr val="bg1"/>
              </a:solidFill>
              <a:ea typeface="Calibri" pitchFamily="34" charset="0"/>
              <a:cs typeface="Times New Roman" pitchFamily="18" charset="0"/>
            </a:endParaRPr>
          </a:p>
          <a:p>
            <a:pPr algn="just"/>
            <a:endParaRPr lang="en-US" sz="4000" b="1" dirty="0" smtClean="0">
              <a:solidFill>
                <a:schemeClr val="bg1"/>
              </a:solidFill>
              <a:ea typeface="Calibri" pitchFamily="34" charset="0"/>
              <a:cs typeface="Times New Roman" pitchFamily="18" charset="0"/>
            </a:endParaRPr>
          </a:p>
          <a:p>
            <a:pPr algn="just"/>
            <a:r>
              <a:rPr lang="en-US" sz="4000" b="1" dirty="0" smtClean="0">
                <a:solidFill>
                  <a:schemeClr val="bg1"/>
                </a:solidFill>
                <a:ea typeface="Calibri" pitchFamily="34" charset="0"/>
                <a:cs typeface="Times New Roman" pitchFamily="18" charset="0"/>
              </a:rPr>
              <a:t>Following a series of unexpected experimental results, the following questions have been raised.</a:t>
            </a:r>
            <a:endParaRPr lang="en-US" sz="4000" b="1" dirty="0">
              <a:solidFill>
                <a:schemeClr val="bg1"/>
              </a:solidFill>
            </a:endParaRPr>
          </a:p>
        </p:txBody>
      </p:sp>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964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95536" y="866497"/>
            <a:ext cx="8352928" cy="5362946"/>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bg2"/>
              </a:solidFill>
              <a:effectLst/>
              <a:latin typeface="Cambria" pitchFamily="18" charset="0"/>
              <a:ea typeface="Times New Roman" pitchFamily="18" charset="0"/>
              <a:cs typeface="Arial" pitchFamily="34" charset="0"/>
            </a:endParaRPr>
          </a:p>
          <a:p>
            <a:pPr lvl="0" algn="just" eaLnBrk="0" fontAlgn="base" hangingPunct="0">
              <a:spcBef>
                <a:spcPct val="0"/>
              </a:spcBef>
              <a:spcAft>
                <a:spcPct val="0"/>
              </a:spcAft>
            </a:pPr>
            <a:r>
              <a:rPr kumimoji="0" lang="en-US" sz="3600" b="1" i="0" u="none" strike="noStrike" cap="none" normalizeH="0" baseline="0" dirty="0" smtClean="0">
                <a:ln>
                  <a:noFill/>
                </a:ln>
                <a:solidFill>
                  <a:schemeClr val="bg1"/>
                </a:solidFill>
                <a:effectLst/>
                <a:ea typeface="Calibri" pitchFamily="34" charset="0"/>
                <a:cs typeface="Times New Roman" pitchFamily="18" charset="0"/>
              </a:rPr>
              <a:t>Could the structure of water be the </a:t>
            </a:r>
            <a:r>
              <a:rPr kumimoji="0" lang="en-US" sz="3600" b="1" i="1" u="none" strike="noStrike" cap="none" normalizeH="0" baseline="0" dirty="0" smtClean="0">
                <a:ln>
                  <a:noFill/>
                </a:ln>
                <a:solidFill>
                  <a:schemeClr val="bg1"/>
                </a:solidFill>
                <a:effectLst/>
                <a:ea typeface="Calibri" pitchFamily="34" charset="0"/>
                <a:cs typeface="Times New Roman" pitchFamily="18" charset="0"/>
              </a:rPr>
              <a:t>source</a:t>
            </a:r>
            <a:r>
              <a:rPr kumimoji="0" lang="en-US" sz="3600" b="1" i="0" u="none" strike="noStrike" cap="none" normalizeH="0" baseline="0" dirty="0" smtClean="0">
                <a:ln>
                  <a:noFill/>
                </a:ln>
                <a:solidFill>
                  <a:schemeClr val="bg1"/>
                </a:solidFill>
                <a:effectLst/>
                <a:ea typeface="Calibri" pitchFamily="34" charset="0"/>
                <a:cs typeface="Times New Roman" pitchFamily="18" charset="0"/>
              </a:rPr>
              <a:t> of disease rather than a mere symptom?</a:t>
            </a:r>
          </a:p>
          <a:p>
            <a:pPr lvl="0" algn="just" eaLnBrk="0" fontAlgn="base" hangingPunct="0">
              <a:spcBef>
                <a:spcPct val="0"/>
              </a:spcBef>
              <a:spcAft>
                <a:spcPct val="0"/>
              </a:spcAft>
            </a:pPr>
            <a:endParaRPr kumimoji="0" lang="en-US" sz="3600" b="1" i="0" u="none" strike="noStrike" cap="none" normalizeH="0" baseline="0" dirty="0" smtClean="0">
              <a:ln>
                <a:noFill/>
              </a:ln>
              <a:solidFill>
                <a:schemeClr val="bg1"/>
              </a:solidFill>
              <a:effectLst/>
              <a:ea typeface="Calibri" pitchFamily="34" charset="0"/>
              <a:cs typeface="Times New Roman" pitchFamily="18" charset="0"/>
            </a:endParaRPr>
          </a:p>
          <a:p>
            <a:pPr lvl="0" algn="just" eaLnBrk="0" fontAlgn="base" hangingPunct="0">
              <a:spcBef>
                <a:spcPct val="0"/>
              </a:spcBef>
              <a:spcAft>
                <a:spcPct val="0"/>
              </a:spcAft>
            </a:pPr>
            <a:r>
              <a:rPr kumimoji="0" lang="en-US" sz="3600" b="1" i="0" u="none" strike="noStrike" cap="none" normalizeH="0" baseline="0" dirty="0" smtClean="0">
                <a:ln>
                  <a:noFill/>
                </a:ln>
                <a:solidFill>
                  <a:schemeClr val="bg1"/>
                </a:solidFill>
                <a:effectLst/>
                <a:ea typeface="Calibri" pitchFamily="34" charset="0"/>
                <a:cs typeface="Times New Roman" pitchFamily="18" charset="0"/>
              </a:rPr>
              <a:t>Could water be structured in order to </a:t>
            </a:r>
            <a:r>
              <a:rPr lang="en-US" sz="3600" b="1" dirty="0" smtClean="0">
                <a:solidFill>
                  <a:schemeClr val="bg1"/>
                </a:solidFill>
                <a:ea typeface="Calibri" pitchFamily="34" charset="0"/>
                <a:cs typeface="Times New Roman" pitchFamily="18" charset="0"/>
              </a:rPr>
              <a:t>prevent, or even reverse</a:t>
            </a:r>
            <a:r>
              <a:rPr kumimoji="0" lang="en-US" sz="3600" b="1" i="0" u="none" strike="noStrike" cap="none" normalizeH="0" baseline="0" dirty="0" smtClean="0">
                <a:ln>
                  <a:noFill/>
                </a:ln>
                <a:solidFill>
                  <a:schemeClr val="bg1"/>
                </a:solidFill>
                <a:effectLst/>
                <a:ea typeface="Calibri" pitchFamily="34" charset="0"/>
                <a:cs typeface="Times New Roman" pitchFamily="18" charset="0"/>
              </a:rPr>
              <a:t>, disease?  </a:t>
            </a:r>
          </a:p>
          <a:p>
            <a:pPr lvl="0" algn="just" eaLnBrk="0" fontAlgn="base" hangingPunct="0">
              <a:spcBef>
                <a:spcPct val="0"/>
              </a:spcBef>
              <a:spcAft>
                <a:spcPct val="0"/>
              </a:spcAft>
            </a:pPr>
            <a:endParaRPr lang="en-US" sz="3600" b="1" dirty="0">
              <a:solidFill>
                <a:schemeClr val="bg1"/>
              </a:solidFill>
              <a:ea typeface="Calibri" pitchFamily="34" charset="0"/>
              <a:cs typeface="Times New Roman" pitchFamily="18" charset="0"/>
            </a:endParaRPr>
          </a:p>
          <a:p>
            <a:pPr lvl="0" algn="just" eaLnBrk="0" fontAlgn="base" hangingPunct="0">
              <a:spcBef>
                <a:spcPct val="0"/>
              </a:spcBef>
              <a:spcAft>
                <a:spcPct val="0"/>
              </a:spcAft>
            </a:pPr>
            <a:r>
              <a:rPr kumimoji="0" lang="en-US" sz="3600" b="1" i="0" u="none" strike="noStrike" cap="none" normalizeH="0" baseline="0" dirty="0" smtClean="0">
                <a:ln>
                  <a:noFill/>
                </a:ln>
                <a:solidFill>
                  <a:schemeClr val="bg1"/>
                </a:solidFill>
                <a:effectLst/>
                <a:ea typeface="Calibri" pitchFamily="34" charset="0"/>
                <a:cs typeface="Times New Roman" pitchFamily="18" charset="0"/>
              </a:rPr>
              <a:t>How would "healthy" water differ from "sick" water?   </a:t>
            </a:r>
            <a:endParaRPr lang="en-US" sz="3600" b="1" dirty="0">
              <a:solidFill>
                <a:schemeClr val="bg1"/>
              </a:solidFill>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12125"/>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ian Josephson.JPG"/>
          <p:cNvPicPr>
            <a:picLocks noChangeAspect="1"/>
          </p:cNvPicPr>
          <p:nvPr/>
        </p:nvPicPr>
        <p:blipFill>
          <a:blip r:embed="rId2" cstate="print"/>
          <a:stretch>
            <a:fillRect/>
          </a:stretch>
        </p:blipFill>
        <p:spPr>
          <a:xfrm>
            <a:off x="1751005" y="105641"/>
            <a:ext cx="5413283" cy="6752359"/>
          </a:xfrm>
          <a:prstGeom prst="rect">
            <a:avLst/>
          </a:prstGeom>
        </p:spPr>
      </p:pic>
      <p:pic>
        <p:nvPicPr>
          <p:cNvPr id="3" name="Picture 2" descr="email.png"/>
          <p:cNvPicPr>
            <a:picLocks noChangeAspect="1"/>
          </p:cNvPicPr>
          <p:nvPr/>
        </p:nvPicPr>
        <p:blipFill>
          <a:blip r:embed="rId3" cstate="print"/>
          <a:stretch>
            <a:fillRect/>
          </a:stretch>
        </p:blipFill>
        <p:spPr>
          <a:xfrm>
            <a:off x="0" y="0"/>
            <a:ext cx="1691640" cy="172974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6712"/>
            <a:ext cx="9144000" cy="4832092"/>
          </a:xfrm>
          <a:prstGeom prst="rect">
            <a:avLst/>
          </a:prstGeom>
          <a:noFill/>
        </p:spPr>
        <p:txBody>
          <a:bodyPr wrap="square" rtlCol="0">
            <a:spAutoFit/>
          </a:bodyPr>
          <a:lstStyle/>
          <a:p>
            <a:pPr algn="just"/>
            <a:r>
              <a:rPr lang="en-GB" sz="4400" b="1" dirty="0" smtClean="0">
                <a:solidFill>
                  <a:schemeClr val="bg1"/>
                </a:solidFill>
              </a:rPr>
              <a:t>Best known for his pioneering work on superconductivity and quantum tunnelling, he was awarded the Nobel Prize in Physics in 1973 for his prediction of the Josephson effect, made in 1962 when he was a 22-year-old PhD student at Cambridge.</a:t>
            </a:r>
            <a:endParaRPr lang="en-US" sz="44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llack.jpg"/>
          <p:cNvPicPr>
            <a:picLocks noChangeAspect="1"/>
          </p:cNvPicPr>
          <p:nvPr/>
        </p:nvPicPr>
        <p:blipFill>
          <a:blip r:embed="rId2" cstate="print"/>
          <a:stretch>
            <a:fillRect/>
          </a:stretch>
        </p:blipFill>
        <p:spPr>
          <a:xfrm>
            <a:off x="-1" y="1484784"/>
            <a:ext cx="9144001" cy="3884658"/>
          </a:xfrm>
          <a:prstGeom prst="rect">
            <a:avLst/>
          </a:prstGeom>
        </p:spPr>
      </p:pic>
      <p:sp>
        <p:nvSpPr>
          <p:cNvPr id="3" name="Rectangle 2"/>
          <p:cNvSpPr/>
          <p:nvPr/>
        </p:nvSpPr>
        <p:spPr>
          <a:xfrm>
            <a:off x="1187624" y="5373216"/>
            <a:ext cx="6175216"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www.waterconf.org/</a:t>
            </a:r>
            <a:endParaRPr lang="en-US" sz="5400" b="1" cap="none" spc="0" dirty="0">
              <a:ln w="50800"/>
              <a:solidFill>
                <a:schemeClr val="bg1">
                  <a:shade val="50000"/>
                </a:schemeClr>
              </a:solidFill>
              <a:effectLst/>
            </a:endParaRPr>
          </a:p>
        </p:txBody>
      </p:sp>
      <p:pic>
        <p:nvPicPr>
          <p:cNvPr id="4" name="Picture 3" descr="email.png"/>
          <p:cNvPicPr>
            <a:picLocks noChangeAspect="1"/>
          </p:cNvPicPr>
          <p:nvPr/>
        </p:nvPicPr>
        <p:blipFill>
          <a:blip r:embed="rId3" cstate="print"/>
          <a:stretch>
            <a:fillRect/>
          </a:stretch>
        </p:blipFill>
        <p:spPr>
          <a:xfrm>
            <a:off x="0" y="0"/>
            <a:ext cx="1403648" cy="1435262"/>
          </a:xfrm>
          <a:prstGeom prst="rect">
            <a:avLst/>
          </a:prstGeom>
        </p:spPr>
      </p:pic>
    </p:spTree>
  </p:cSld>
  <p:clrMapOvr>
    <a:masterClrMapping/>
  </p:clrMapOvr>
  <p:transition advTm="11609"/>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ells gels.jpg"/>
          <p:cNvPicPr>
            <a:picLocks noChangeAspect="1"/>
          </p:cNvPicPr>
          <p:nvPr/>
        </p:nvPicPr>
        <p:blipFill>
          <a:blip r:embed="rId2" cstate="print"/>
          <a:stretch>
            <a:fillRect/>
          </a:stretch>
        </p:blipFill>
        <p:spPr>
          <a:xfrm>
            <a:off x="0" y="358752"/>
            <a:ext cx="9144000" cy="6140496"/>
          </a:xfrm>
          <a:prstGeom prst="rect">
            <a:avLst/>
          </a:prstGeom>
        </p:spPr>
      </p:pic>
    </p:spTree>
  </p:cSld>
  <p:clrMapOvr>
    <a:masterClrMapping/>
  </p:clrMapOvr>
  <p:transition advTm="65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cstate="print"/>
          <a:stretch>
            <a:fillRect/>
          </a:stretch>
        </p:blipFill>
        <p:spPr>
          <a:xfrm>
            <a:off x="-12032" y="0"/>
            <a:ext cx="9168064" cy="6858000"/>
          </a:xfrm>
          <a:prstGeom prst="rect">
            <a:avLst/>
          </a:prstGeom>
        </p:spPr>
      </p:pic>
      <p:sp>
        <p:nvSpPr>
          <p:cNvPr id="3" name="Rectangle 2"/>
          <p:cNvSpPr/>
          <p:nvPr/>
        </p:nvSpPr>
        <p:spPr>
          <a:xfrm>
            <a:off x="0" y="0"/>
            <a:ext cx="6175216"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www.waterconf.org/</a:t>
            </a:r>
            <a:endParaRPr lang="en-US" sz="5400" b="1" cap="none" spc="0" dirty="0">
              <a:ln w="50800"/>
              <a:solidFill>
                <a:srgbClr val="FFFF00"/>
              </a:solidFill>
              <a:effectLst/>
            </a:endParaRPr>
          </a:p>
        </p:txBody>
      </p:sp>
    </p:spTree>
  </p:cSld>
  <p:clrMapOvr>
    <a:masterClrMapping/>
  </p:clrMapOvr>
  <p:transition advTm="55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obelpreis Medaille.png"/>
          <p:cNvPicPr>
            <a:picLocks noChangeAspect="1"/>
          </p:cNvPicPr>
          <p:nvPr/>
        </p:nvPicPr>
        <p:blipFill>
          <a:blip r:embed="rId2" cstate="print"/>
          <a:stretch>
            <a:fillRect/>
          </a:stretch>
        </p:blipFill>
        <p:spPr>
          <a:xfrm>
            <a:off x="1187624" y="44624"/>
            <a:ext cx="6768752" cy="676875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681.JPG"/>
          <p:cNvPicPr>
            <a:picLocks noChangeAspect="1"/>
          </p:cNvPicPr>
          <p:nvPr/>
        </p:nvPicPr>
        <p:blipFill>
          <a:blip r:embed="rId2" cstate="print"/>
          <a:stretch>
            <a:fillRect/>
          </a:stretch>
        </p:blipFill>
        <p:spPr>
          <a:xfrm>
            <a:off x="0" y="14111"/>
            <a:ext cx="9144000" cy="6829778"/>
          </a:xfrm>
          <a:prstGeom prst="rect">
            <a:avLst/>
          </a:prstGeom>
        </p:spPr>
      </p:pic>
    </p:spTree>
  </p:cSld>
  <p:clrMapOvr>
    <a:masterClrMapping/>
  </p:clrMapOvr>
  <p:transition advTm="5766"/>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ad volume.JPG"/>
          <p:cNvPicPr>
            <a:picLocks noChangeAspect="1"/>
          </p:cNvPicPr>
          <p:nvPr/>
        </p:nvPicPr>
        <p:blipFill>
          <a:blip r:embed="rId2" cstate="print"/>
          <a:stretch>
            <a:fillRect/>
          </a:stretch>
        </p:blipFill>
        <p:spPr>
          <a:xfrm>
            <a:off x="0" y="0"/>
            <a:ext cx="9144000" cy="6858000"/>
          </a:xfrm>
          <a:prstGeom prst="rect">
            <a:avLst/>
          </a:prstGeom>
        </p:spPr>
      </p:pic>
      <p:sp>
        <p:nvSpPr>
          <p:cNvPr id="3" name="Rectangle 2"/>
          <p:cNvSpPr/>
          <p:nvPr/>
        </p:nvSpPr>
        <p:spPr>
          <a:xfrm>
            <a:off x="0" y="3933056"/>
            <a:ext cx="9144000" cy="2924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79512" y="3789040"/>
            <a:ext cx="3232231"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Structured</a:t>
            </a:r>
            <a:endParaRPr lang="en-US" sz="5400" b="1" cap="none" spc="0" dirty="0">
              <a:ln w="50800"/>
              <a:solidFill>
                <a:schemeClr val="bg1">
                  <a:shade val="50000"/>
                </a:schemeClr>
              </a:solidFill>
              <a:effectLst/>
            </a:endParaRPr>
          </a:p>
        </p:txBody>
      </p:sp>
      <p:cxnSp>
        <p:nvCxnSpPr>
          <p:cNvPr id="6" name="Straight Arrow Connector 5"/>
          <p:cNvCxnSpPr/>
          <p:nvPr/>
        </p:nvCxnSpPr>
        <p:spPr>
          <a:xfrm flipV="1">
            <a:off x="1979712" y="2780928"/>
            <a:ext cx="672156" cy="1008112"/>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il water and rice.JPG"/>
          <p:cNvPicPr>
            <a:picLocks noChangeAspect="1"/>
          </p:cNvPicPr>
          <p:nvPr/>
        </p:nvPicPr>
        <p:blipFill>
          <a:blip r:embed="rId2" cstate="print"/>
          <a:stretch>
            <a:fillRect/>
          </a:stretch>
        </p:blipFill>
        <p:spPr>
          <a:xfrm>
            <a:off x="0" y="0"/>
            <a:ext cx="9196828" cy="6858000"/>
          </a:xfrm>
          <a:prstGeom prst="rect">
            <a:avLst/>
          </a:prstGeom>
        </p:spPr>
      </p:pic>
      <p:sp>
        <p:nvSpPr>
          <p:cNvPr id="3" name="TextBox 2"/>
          <p:cNvSpPr txBox="1"/>
          <p:nvPr/>
        </p:nvSpPr>
        <p:spPr>
          <a:xfrm>
            <a:off x="755576" y="3789040"/>
            <a:ext cx="2915816" cy="830997"/>
          </a:xfrm>
          <a:prstGeom prst="rect">
            <a:avLst/>
          </a:prstGeom>
          <a:noFill/>
        </p:spPr>
        <p:txBody>
          <a:bodyPr wrap="square" rtlCol="0">
            <a:spAutoFit/>
          </a:bodyPr>
          <a:lstStyle/>
          <a:p>
            <a:r>
              <a:rPr lang="en-US" sz="4800" b="1" dirty="0" smtClean="0">
                <a:solidFill>
                  <a:srgbClr val="FFFF00"/>
                </a:solidFill>
              </a:rPr>
              <a:t>Structured</a:t>
            </a:r>
            <a:endParaRPr lang="en-US" sz="4800" b="1"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in and peanut oil mute.wmv">
            <a:hlinkClick r:id="" action="ppaction://media"/>
          </p:cNvPr>
          <p:cNvPicPr>
            <a:picLocks noRot="1" noChangeAspect="1"/>
          </p:cNvPicPr>
          <p:nvPr>
            <a:videoFile r:link="rId1"/>
          </p:nvPr>
        </p:nvPicPr>
        <p:blipFill>
          <a:blip r:embed="rId3" cstate="print"/>
          <a:stretch>
            <a:fillRect/>
          </a:stretch>
        </p:blipFill>
        <p:spPr>
          <a:xfrm>
            <a:off x="0" y="764704"/>
            <a:ext cx="9144000" cy="5143500"/>
          </a:xfrm>
          <a:prstGeom prst="rect">
            <a:avLst/>
          </a:prstGeom>
        </p:spPr>
      </p:pic>
      <p:sp>
        <p:nvSpPr>
          <p:cNvPr id="3" name="TextBox 2"/>
          <p:cNvSpPr txBox="1"/>
          <p:nvPr/>
        </p:nvSpPr>
        <p:spPr>
          <a:xfrm>
            <a:off x="1979712" y="4293096"/>
            <a:ext cx="2915816" cy="830997"/>
          </a:xfrm>
          <a:prstGeom prst="rect">
            <a:avLst/>
          </a:prstGeom>
          <a:noFill/>
        </p:spPr>
        <p:txBody>
          <a:bodyPr wrap="square" rtlCol="0">
            <a:spAutoFit/>
          </a:bodyPr>
          <a:lstStyle/>
          <a:p>
            <a:r>
              <a:rPr lang="en-US" sz="4800" b="1" dirty="0" smtClean="0">
                <a:solidFill>
                  <a:srgbClr val="FFFF00"/>
                </a:solidFill>
              </a:rPr>
              <a:t>Structured</a:t>
            </a:r>
            <a:endParaRPr lang="en-US" sz="48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6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il &amp; Water.AVI">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3" name="TextBox 2"/>
          <p:cNvSpPr txBox="1"/>
          <p:nvPr/>
        </p:nvSpPr>
        <p:spPr>
          <a:xfrm>
            <a:off x="1259632" y="5445224"/>
            <a:ext cx="2915816" cy="830997"/>
          </a:xfrm>
          <a:prstGeom prst="rect">
            <a:avLst/>
          </a:prstGeom>
          <a:noFill/>
        </p:spPr>
        <p:txBody>
          <a:bodyPr wrap="square" rtlCol="0">
            <a:spAutoFit/>
          </a:bodyPr>
          <a:lstStyle/>
          <a:p>
            <a:r>
              <a:rPr lang="en-US" sz="4800" b="1" dirty="0" smtClean="0">
                <a:solidFill>
                  <a:srgbClr val="FFFF00"/>
                </a:solidFill>
              </a:rPr>
              <a:t>Structured</a:t>
            </a:r>
            <a:endParaRPr lang="en-US" sz="48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9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st beads and snow pic.JPG"/>
          <p:cNvPicPr>
            <a:picLocks noChangeAspect="1"/>
          </p:cNvPicPr>
          <p:nvPr/>
        </p:nvPicPr>
        <p:blipFill>
          <a:blip r:embed="rId2" cstate="print"/>
          <a:stretch>
            <a:fillRect/>
          </a:stretch>
        </p:blipFill>
        <p:spPr>
          <a:xfrm>
            <a:off x="-54388" y="14110"/>
            <a:ext cx="9162892" cy="6843889"/>
          </a:xfrm>
          <a:prstGeom prst="rect">
            <a:avLst/>
          </a:prstGeom>
        </p:spPr>
      </p:pic>
      <p:sp>
        <p:nvSpPr>
          <p:cNvPr id="3" name="TextBox 2"/>
          <p:cNvSpPr txBox="1"/>
          <p:nvPr/>
        </p:nvSpPr>
        <p:spPr>
          <a:xfrm>
            <a:off x="0" y="4941168"/>
            <a:ext cx="2915816" cy="830997"/>
          </a:xfrm>
          <a:prstGeom prst="rect">
            <a:avLst/>
          </a:prstGeom>
          <a:noFill/>
        </p:spPr>
        <p:txBody>
          <a:bodyPr wrap="square" rtlCol="0">
            <a:spAutoFit/>
          </a:bodyPr>
          <a:lstStyle/>
          <a:p>
            <a:r>
              <a:rPr lang="en-US" sz="4800" b="1" dirty="0" smtClean="0">
                <a:solidFill>
                  <a:srgbClr val="FFFF00"/>
                </a:solidFill>
              </a:rPr>
              <a:t>Structured</a:t>
            </a:r>
            <a:endParaRPr lang="en-US" sz="4800" b="1" dirty="0">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o much water.jpg"/>
          <p:cNvPicPr>
            <a:picLocks noChangeAspect="1"/>
          </p:cNvPicPr>
          <p:nvPr/>
        </p:nvPicPr>
        <p:blipFill>
          <a:blip r:embed="rId2" cstate="print"/>
          <a:stretch>
            <a:fillRect/>
          </a:stretch>
        </p:blipFill>
        <p:spPr>
          <a:xfrm>
            <a:off x="2051720" y="77564"/>
            <a:ext cx="5098888" cy="678043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620688"/>
            <a:ext cx="8424936" cy="5016758"/>
          </a:xfrm>
          <a:prstGeom prst="rect">
            <a:avLst/>
          </a:prstGeom>
          <a:noFill/>
        </p:spPr>
        <p:txBody>
          <a:bodyPr wrap="square" rtlCol="0">
            <a:spAutoFit/>
          </a:bodyPr>
          <a:lstStyle/>
          <a:p>
            <a:pPr algn="just"/>
            <a:r>
              <a:rPr lang="en-GB" sz="4000" b="1" dirty="0" smtClean="0">
                <a:solidFill>
                  <a:schemeClr val="bg1"/>
                </a:solidFill>
              </a:rPr>
              <a:t>Extensive research during the last two decades has revealed the mechanism by which continued oxidative stress can lead to chronic inflammation, which in turn could mediate most chronic diseases including cancer, diabetes, cardiovascular, neurological and pulmonary diseases. </a:t>
            </a:r>
            <a:endParaRPr lang="en-US" sz="4000" b="1"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8640"/>
            <a:ext cx="9144000" cy="6186309"/>
          </a:xfrm>
          <a:prstGeom prst="rect">
            <a:avLst/>
          </a:prstGeom>
          <a:noFill/>
        </p:spPr>
        <p:txBody>
          <a:bodyPr wrap="square" rtlCol="0">
            <a:spAutoFit/>
          </a:bodyPr>
          <a:lstStyle/>
          <a:p>
            <a:pPr algn="just"/>
            <a:r>
              <a:rPr lang="en-US" sz="3600" b="1" dirty="0" smtClean="0">
                <a:solidFill>
                  <a:schemeClr val="bg1"/>
                </a:solidFill>
              </a:rPr>
              <a:t>The link between inflammation and cancer has been suggested by epidemiological and experimental data and confirmed by anti-inflammatory therapies that show efficacy in cancer prevention and treatment. </a:t>
            </a:r>
          </a:p>
          <a:p>
            <a:pPr algn="just"/>
            <a:endParaRPr lang="en-US" sz="3600" b="1" dirty="0" smtClean="0">
              <a:solidFill>
                <a:schemeClr val="bg1"/>
              </a:solidFill>
            </a:endParaRPr>
          </a:p>
          <a:p>
            <a:pPr algn="just"/>
            <a:r>
              <a:rPr lang="en-US" sz="3600" b="1" dirty="0" smtClean="0">
                <a:solidFill>
                  <a:schemeClr val="bg1"/>
                </a:solidFill>
              </a:rPr>
              <a:t>The fact that continuous irritation over long periods of time can lead to cancer had already been described in the traditional </a:t>
            </a:r>
            <a:r>
              <a:rPr lang="en-US" sz="3600" b="1" dirty="0" err="1" smtClean="0">
                <a:solidFill>
                  <a:schemeClr val="bg1"/>
                </a:solidFill>
              </a:rPr>
              <a:t>Ayurvedic</a:t>
            </a:r>
            <a:r>
              <a:rPr lang="en-US" sz="3600" b="1" dirty="0" smtClean="0">
                <a:solidFill>
                  <a:schemeClr val="bg1"/>
                </a:solidFill>
              </a:rPr>
              <a:t> medical system, written as far back as 5000 years ago. </a:t>
            </a:r>
            <a:endParaRPr lang="en-US" sz="36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
            <a:ext cx="8568952" cy="4216539"/>
          </a:xfrm>
          <a:prstGeom prst="rect">
            <a:avLst/>
          </a:prstGeom>
          <a:noFill/>
        </p:spPr>
        <p:txBody>
          <a:bodyPr wrap="square" rtlCol="0">
            <a:spAutoFit/>
          </a:bodyPr>
          <a:lstStyle/>
          <a:p>
            <a:pPr algn="just"/>
            <a:r>
              <a:rPr lang="en-US" sz="4000" b="1" dirty="0" smtClean="0">
                <a:solidFill>
                  <a:schemeClr val="bg1"/>
                </a:solidFill>
              </a:rPr>
              <a:t>Rudolf Virchow 1821-1902 first noted that inflammatory cells are present within tumors and that tumors arise at sites of chronic inflammation (chronic irritation theory). </a:t>
            </a:r>
          </a:p>
          <a:p>
            <a:pPr algn="just"/>
            <a:endParaRPr lang="en-US" sz="3200" b="1" dirty="0" smtClean="0">
              <a:solidFill>
                <a:schemeClr val="bg1"/>
              </a:solidFill>
            </a:endParaRPr>
          </a:p>
          <a:p>
            <a:endParaRPr lang="en-US" dirty="0" smtClean="0"/>
          </a:p>
          <a:p>
            <a:endParaRPr lang="en-US" dirty="0"/>
          </a:p>
        </p:txBody>
      </p:sp>
      <p:pic>
        <p:nvPicPr>
          <p:cNvPr id="3" name="Picture 2" descr="Virchow 2.JPG"/>
          <p:cNvPicPr>
            <a:picLocks noChangeAspect="1"/>
          </p:cNvPicPr>
          <p:nvPr/>
        </p:nvPicPr>
        <p:blipFill>
          <a:blip r:embed="rId2" cstate="print"/>
          <a:stretch>
            <a:fillRect/>
          </a:stretch>
        </p:blipFill>
        <p:spPr>
          <a:xfrm>
            <a:off x="4211960" y="2492895"/>
            <a:ext cx="3168352" cy="427771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370975"/>
          </a:xfrm>
          <a:prstGeom prst="rect">
            <a:avLst/>
          </a:prstGeom>
          <a:noFill/>
        </p:spPr>
        <p:txBody>
          <a:bodyPr wrap="square" rtlCol="0">
            <a:spAutoFit/>
          </a:bodyPr>
          <a:lstStyle/>
          <a:p>
            <a:pPr algn="just"/>
            <a:r>
              <a:rPr lang="en-GB" sz="3400" b="1" dirty="0" smtClean="0">
                <a:solidFill>
                  <a:schemeClr val="bg1"/>
                </a:solidFill>
              </a:rPr>
              <a:t>It was only towards the end of the 20th century that Virchow's theory was taken seriously. It was realised that specific cancers (including those of </a:t>
            </a:r>
            <a:r>
              <a:rPr lang="en-GB" sz="3400" b="1" dirty="0" err="1" smtClean="0">
                <a:solidFill>
                  <a:schemeClr val="bg1"/>
                </a:solidFill>
              </a:rPr>
              <a:t>mesothelioma</a:t>
            </a:r>
            <a:r>
              <a:rPr lang="en-GB" sz="3400" b="1" dirty="0" smtClean="0">
                <a:solidFill>
                  <a:schemeClr val="bg1"/>
                </a:solidFill>
              </a:rPr>
              <a:t>, lung, prostate, bladder, pancreatic, cervical, </a:t>
            </a:r>
            <a:r>
              <a:rPr lang="en-GB" sz="3400" b="1" dirty="0" err="1" smtClean="0">
                <a:solidFill>
                  <a:schemeClr val="bg1"/>
                </a:solidFill>
              </a:rPr>
              <a:t>esophageal</a:t>
            </a:r>
            <a:r>
              <a:rPr lang="en-GB" sz="3400" b="1" dirty="0" smtClean="0">
                <a:solidFill>
                  <a:schemeClr val="bg1"/>
                </a:solidFill>
              </a:rPr>
              <a:t>, melanoma, and head and neck) are indeed strongly associated with long-term inflammation.</a:t>
            </a:r>
            <a:r>
              <a:rPr lang="en-GB" sz="3400" b="1" baseline="30000" dirty="0" smtClean="0">
                <a:solidFill>
                  <a:schemeClr val="bg1"/>
                </a:solidFill>
              </a:rPr>
              <a:t> </a:t>
            </a:r>
            <a:r>
              <a:rPr lang="en-GB" sz="3400" b="1" dirty="0" smtClean="0">
                <a:solidFill>
                  <a:schemeClr val="bg1"/>
                </a:solidFill>
              </a:rPr>
              <a:t> In addition, it became clear that long-term use of anti-inflammatory drugs, such as aspirin, reduced cancer risk.</a:t>
            </a:r>
            <a:r>
              <a:rPr lang="en-GB" sz="3400" b="1" baseline="30000" dirty="0" smtClean="0">
                <a:solidFill>
                  <a:schemeClr val="bg1"/>
                </a:solidFill>
              </a:rPr>
              <a:t> </a:t>
            </a:r>
            <a:r>
              <a:rPr lang="en-GB" sz="3400" b="1" dirty="0" smtClean="0">
                <a:solidFill>
                  <a:schemeClr val="bg1"/>
                </a:solidFill>
              </a:rPr>
              <a:t> Experiment also shows drugs that block inflammation simultaneously inhibit tumour formation and development.</a:t>
            </a:r>
            <a:endParaRPr lang="en-US" sz="3400" b="1"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836712"/>
            <a:ext cx="8640960" cy="5109091"/>
          </a:xfrm>
          <a:prstGeom prst="rect">
            <a:avLst/>
          </a:prstGeom>
          <a:noFill/>
        </p:spPr>
        <p:txBody>
          <a:bodyPr wrap="square" rtlCol="0">
            <a:spAutoFit/>
          </a:bodyPr>
          <a:lstStyle/>
          <a:p>
            <a:pPr algn="just"/>
            <a:r>
              <a:rPr lang="en-US" sz="4000" b="1" dirty="0" smtClean="0">
                <a:solidFill>
                  <a:schemeClr val="bg1"/>
                </a:solidFill>
              </a:rPr>
              <a:t>During inflammation, mast cells and leukocytes are recruited to the site of damage, which leads to a ‘respiratory burst’ due to an increased uptake of oxygen, and thus, an increased release and accumulation of reactive oxygen species (ROS) at the site of damage.</a:t>
            </a:r>
          </a:p>
          <a:p>
            <a:endParaRPr lang="en-US" sz="2800" dirty="0" smtClean="0">
              <a:solidFill>
                <a:schemeClr val="bg1"/>
              </a:solidFill>
            </a:endParaRP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04664"/>
            <a:ext cx="8712968" cy="6186309"/>
          </a:xfrm>
          <a:prstGeom prst="rect">
            <a:avLst/>
          </a:prstGeom>
          <a:noFill/>
        </p:spPr>
        <p:txBody>
          <a:bodyPr wrap="square" rtlCol="0">
            <a:spAutoFit/>
          </a:bodyPr>
          <a:lstStyle/>
          <a:p>
            <a:pPr algn="just"/>
            <a:r>
              <a:rPr lang="en-US" sz="3600" b="1" dirty="0" smtClean="0">
                <a:solidFill>
                  <a:schemeClr val="bg1"/>
                </a:solidFill>
              </a:rPr>
              <a:t>Inflammatory cells also produce soluble mediators, such as metabolites of </a:t>
            </a:r>
            <a:r>
              <a:rPr lang="en-US" sz="3600" b="1" dirty="0" err="1" smtClean="0">
                <a:solidFill>
                  <a:schemeClr val="bg1"/>
                </a:solidFill>
              </a:rPr>
              <a:t>arachidonic</a:t>
            </a:r>
            <a:r>
              <a:rPr lang="en-US" sz="3600" b="1" dirty="0" smtClean="0">
                <a:solidFill>
                  <a:schemeClr val="bg1"/>
                </a:solidFill>
              </a:rPr>
              <a:t> acid, cytokines and </a:t>
            </a:r>
            <a:r>
              <a:rPr lang="en-US" sz="3600" b="1" dirty="0" err="1" smtClean="0">
                <a:solidFill>
                  <a:schemeClr val="bg1"/>
                </a:solidFill>
              </a:rPr>
              <a:t>chemokines</a:t>
            </a:r>
            <a:r>
              <a:rPr lang="en-US" sz="3600" b="1" dirty="0" smtClean="0">
                <a:solidFill>
                  <a:schemeClr val="bg1"/>
                </a:solidFill>
              </a:rPr>
              <a:t>, which act by further recruiting inflammatory cells to the site of damage and producing more reactive species. This sustained inflammatory/oxidative environment leads to a vicious circle, which can damage healthy neighboring epithelial and </a:t>
            </a:r>
            <a:r>
              <a:rPr lang="en-US" sz="3600" b="1" dirty="0" err="1" smtClean="0">
                <a:solidFill>
                  <a:schemeClr val="bg1"/>
                </a:solidFill>
              </a:rPr>
              <a:t>stromal</a:t>
            </a:r>
            <a:r>
              <a:rPr lang="en-US" sz="3600" b="1" dirty="0" smtClean="0">
                <a:solidFill>
                  <a:schemeClr val="bg1"/>
                </a:solidFill>
              </a:rPr>
              <a:t> cells and over a long period of time may lead to carcinogenesis.</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95536" y="589497"/>
            <a:ext cx="8352928" cy="5916944"/>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bg2"/>
              </a:solidFill>
              <a:effectLst/>
              <a:latin typeface="Cambria" pitchFamily="18" charset="0"/>
              <a:ea typeface="Times New Roman" pitchFamily="18" charset="0"/>
              <a:cs typeface="Arial" pitchFamily="34" charset="0"/>
            </a:endParaRPr>
          </a:p>
          <a:p>
            <a:pPr algn="just"/>
            <a:r>
              <a:rPr lang="en-US" sz="3600" b="1" dirty="0" smtClean="0">
                <a:solidFill>
                  <a:schemeClr val="bg1"/>
                </a:solidFill>
              </a:rPr>
              <a:t>The properties of EZs described by Pollack and coworkers overlap to some extent with those of water “coherence domains” (CDs) proposed by del </a:t>
            </a:r>
            <a:r>
              <a:rPr lang="en-US" sz="3600" b="1" dirty="0" err="1" smtClean="0">
                <a:solidFill>
                  <a:schemeClr val="bg1"/>
                </a:solidFill>
              </a:rPr>
              <a:t>Giudice</a:t>
            </a:r>
            <a:r>
              <a:rPr lang="en-US" sz="3600" b="1" dirty="0" smtClean="0">
                <a:solidFill>
                  <a:schemeClr val="bg1"/>
                </a:solidFill>
              </a:rPr>
              <a:t> </a:t>
            </a:r>
            <a:r>
              <a:rPr lang="en-US" sz="3600" b="1" i="1" dirty="0" smtClean="0">
                <a:solidFill>
                  <a:schemeClr val="bg1"/>
                </a:solidFill>
              </a:rPr>
              <a:t>et al. </a:t>
            </a:r>
            <a:r>
              <a:rPr lang="en-US" sz="3600" b="1" dirty="0" smtClean="0">
                <a:solidFill>
                  <a:schemeClr val="bg1"/>
                </a:solidFill>
              </a:rPr>
              <a:t>based on quantum field theory calculations. “Coherence domains” provide a “</a:t>
            </a:r>
            <a:r>
              <a:rPr lang="en-US" sz="3600" b="1" dirty="0" err="1" smtClean="0">
                <a:solidFill>
                  <a:schemeClr val="bg1"/>
                </a:solidFill>
              </a:rPr>
              <a:t>redox</a:t>
            </a:r>
            <a:r>
              <a:rPr lang="en-US" sz="3600" b="1" dirty="0" smtClean="0">
                <a:solidFill>
                  <a:schemeClr val="bg1"/>
                </a:solidFill>
              </a:rPr>
              <a:t> pile” of “quasi-free electrons.”  This means that organized water itself can, and most likely does, function as an antioxidant.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12125"/>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ess 2.JPG"/>
          <p:cNvPicPr>
            <a:picLocks noChangeAspect="1"/>
          </p:cNvPicPr>
          <p:nvPr/>
        </p:nvPicPr>
        <p:blipFill>
          <a:blip r:embed="rId2" cstate="print"/>
          <a:stretch>
            <a:fillRect/>
          </a:stretch>
        </p:blipFill>
        <p:spPr>
          <a:xfrm>
            <a:off x="0" y="14111"/>
            <a:ext cx="9144000" cy="6829778"/>
          </a:xfrm>
          <a:prstGeom prst="rect">
            <a:avLst/>
          </a:prstGeom>
        </p:spPr>
      </p:pic>
      <p:sp>
        <p:nvSpPr>
          <p:cNvPr id="3" name="TextBox 2"/>
          <p:cNvSpPr txBox="1"/>
          <p:nvPr/>
        </p:nvSpPr>
        <p:spPr>
          <a:xfrm>
            <a:off x="1331640" y="980728"/>
            <a:ext cx="2915816" cy="830997"/>
          </a:xfrm>
          <a:prstGeom prst="rect">
            <a:avLst/>
          </a:prstGeom>
          <a:noFill/>
        </p:spPr>
        <p:txBody>
          <a:bodyPr wrap="square" rtlCol="0">
            <a:spAutoFit/>
          </a:bodyPr>
          <a:lstStyle/>
          <a:p>
            <a:r>
              <a:rPr lang="en-US" sz="4800" b="1" dirty="0" smtClean="0">
                <a:solidFill>
                  <a:srgbClr val="FFFF00"/>
                </a:solidFill>
              </a:rPr>
              <a:t>Structured</a:t>
            </a:r>
            <a:endParaRPr lang="en-US" sz="4800" b="1"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60648"/>
            <a:ext cx="9144000" cy="6186309"/>
          </a:xfrm>
          <a:prstGeom prst="rect">
            <a:avLst/>
          </a:prstGeom>
          <a:noFill/>
        </p:spPr>
        <p:txBody>
          <a:bodyPr wrap="square" rtlCol="0">
            <a:spAutoFit/>
          </a:bodyPr>
          <a:lstStyle/>
          <a:p>
            <a:pPr algn="just"/>
            <a:r>
              <a:rPr lang="en-US" sz="3600" b="1" dirty="0" smtClean="0">
                <a:solidFill>
                  <a:schemeClr val="bg1"/>
                </a:solidFill>
              </a:rPr>
              <a:t>Pollack was also able to show that aspirin for example, dramatically enlarged the exclusion zone (EZ) in water whereas anesthetics such a </a:t>
            </a:r>
            <a:r>
              <a:rPr lang="en-US" sz="3600" b="1" dirty="0" err="1" smtClean="0">
                <a:solidFill>
                  <a:schemeClr val="bg1"/>
                </a:solidFill>
              </a:rPr>
              <a:t>lidocaine</a:t>
            </a:r>
            <a:r>
              <a:rPr lang="en-US" sz="3600" b="1" dirty="0" smtClean="0">
                <a:solidFill>
                  <a:schemeClr val="bg1"/>
                </a:solidFill>
              </a:rPr>
              <a:t>, collapsed it. </a:t>
            </a:r>
          </a:p>
          <a:p>
            <a:pPr algn="just"/>
            <a:r>
              <a:rPr lang="en-US" sz="3600" b="1" dirty="0" smtClean="0">
                <a:solidFill>
                  <a:schemeClr val="bg1"/>
                </a:solidFill>
              </a:rPr>
              <a:t> </a:t>
            </a:r>
          </a:p>
          <a:p>
            <a:pPr algn="just"/>
            <a:r>
              <a:rPr lang="en-US" sz="3600" b="1" dirty="0" smtClean="0">
                <a:solidFill>
                  <a:schemeClr val="bg1"/>
                </a:solidFill>
              </a:rPr>
              <a:t>Thinking back to the correlation of aspirin with reduced inflammation and concomitant lowering of  cancer risk, substances that “mask pain” while collapsing the exclusion zone (EZ), a zone correlated with normal (non-inflamed) function, may warrant caution. </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76672"/>
            <a:ext cx="8640960" cy="5632311"/>
          </a:xfrm>
          <a:prstGeom prst="rect">
            <a:avLst/>
          </a:prstGeom>
          <a:noFill/>
        </p:spPr>
        <p:txBody>
          <a:bodyPr wrap="square" rtlCol="0">
            <a:spAutoFit/>
          </a:bodyPr>
          <a:lstStyle/>
          <a:p>
            <a:pPr algn="just"/>
            <a:r>
              <a:rPr lang="en-US" sz="3600" b="1" dirty="0" err="1" smtClean="0">
                <a:solidFill>
                  <a:schemeClr val="bg1"/>
                </a:solidFill>
              </a:rPr>
              <a:t>Proteolytic</a:t>
            </a:r>
            <a:r>
              <a:rPr lang="en-US" sz="3600" b="1" dirty="0" smtClean="0">
                <a:solidFill>
                  <a:schemeClr val="bg1"/>
                </a:solidFill>
              </a:rPr>
              <a:t> enzymes also have a long history of reducing inflammation and even reversing advanced cancer (Dr. Beard discovered this in the late 1800’s). Perhaps digestive enzymes also somehow work to expand the exclusion zone of water?</a:t>
            </a:r>
          </a:p>
          <a:p>
            <a:pPr algn="just"/>
            <a:endParaRPr lang="en-GB" sz="3600" b="1" dirty="0" smtClean="0">
              <a:solidFill>
                <a:schemeClr val="bg1"/>
              </a:solidFill>
            </a:endParaRPr>
          </a:p>
          <a:p>
            <a:pPr algn="just"/>
            <a:r>
              <a:rPr lang="en-GB" sz="3600" b="1" dirty="0" smtClean="0">
                <a:solidFill>
                  <a:schemeClr val="bg1"/>
                </a:solidFill>
              </a:rPr>
              <a:t>Despite the controversy his enzyme thesis created, in 1906 he was nominated for the Nobel Prize for his work in embryology.</a:t>
            </a:r>
            <a:endParaRPr lang="en-US" sz="3600" b="1" dirty="0" smtClean="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548680"/>
            <a:ext cx="8784976" cy="5355312"/>
          </a:xfrm>
          <a:prstGeom prst="rect">
            <a:avLst/>
          </a:prstGeom>
          <a:noFill/>
        </p:spPr>
        <p:txBody>
          <a:bodyPr wrap="square" rtlCol="0">
            <a:spAutoFit/>
          </a:bodyPr>
          <a:lstStyle/>
          <a:p>
            <a:pPr algn="just"/>
            <a:r>
              <a:rPr lang="en-GB" sz="3600" b="1" dirty="0" smtClean="0">
                <a:solidFill>
                  <a:schemeClr val="bg1"/>
                </a:solidFill>
              </a:rPr>
              <a:t>In 1911, he published The Enzyme Treatment of Cancer and Its Scientific Basis to favourable reviews. Though in his lifetime the scientific community never embraced his ideas about cancer—he died in relative obscurity in 1924—in recent years, evidence from molecular biology and stem cell research increasingly confirms many of Dr. Beard’s fundamental precepts.</a:t>
            </a:r>
            <a:endParaRPr lang="en-US" sz="3600" b="1" dirty="0" smtClean="0">
              <a:solidFill>
                <a:schemeClr val="bg1"/>
              </a:solidFill>
            </a:endParaRP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76672"/>
            <a:ext cx="8640960" cy="6186309"/>
          </a:xfrm>
          <a:prstGeom prst="rect">
            <a:avLst/>
          </a:prstGeom>
          <a:noFill/>
        </p:spPr>
        <p:txBody>
          <a:bodyPr wrap="square" rtlCol="0">
            <a:spAutoFit/>
          </a:bodyPr>
          <a:lstStyle/>
          <a:p>
            <a:pPr algn="just">
              <a:buFontTx/>
              <a:buChar char="-"/>
            </a:pPr>
            <a:r>
              <a:rPr lang="en-GB" sz="3600" b="1" dirty="0" smtClean="0">
                <a:solidFill>
                  <a:schemeClr val="bg1"/>
                </a:solidFill>
              </a:rPr>
              <a:t>Dr. Jack Kruse </a:t>
            </a:r>
          </a:p>
          <a:p>
            <a:pPr algn="just"/>
            <a:r>
              <a:rPr lang="en-GB" sz="3600" b="1" dirty="0" smtClean="0">
                <a:solidFill>
                  <a:schemeClr val="bg1"/>
                </a:solidFill>
              </a:rPr>
              <a:t>Water, it turns out, is the medium and the message used to integrate life in a cell, but it also forms the direct means of life in all living things.  The medium and message are controlled by physics, and the means is controlled by chemistry, but the sum of all, forms the biology of quantum water dynamics which rewrites cell theory as we know it. Yes, it changes everything you know.  </a:t>
            </a:r>
            <a:endParaRPr lang="en-US" sz="3600"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424936" cy="6247864"/>
          </a:xfrm>
          <a:prstGeom prst="rect">
            <a:avLst/>
          </a:prstGeom>
          <a:noFill/>
        </p:spPr>
        <p:txBody>
          <a:bodyPr wrap="square" rtlCol="0">
            <a:spAutoFit/>
          </a:bodyPr>
          <a:lstStyle/>
          <a:p>
            <a:pPr algn="ctr"/>
            <a:r>
              <a:rPr lang="en-US" sz="4000" b="1" dirty="0" smtClean="0">
                <a:solidFill>
                  <a:srgbClr val="FFFF00"/>
                </a:solidFill>
              </a:rPr>
              <a:t>Could we be asking the wrong questions about water?</a:t>
            </a:r>
          </a:p>
          <a:p>
            <a:r>
              <a:rPr lang="en-US" sz="3200" b="1" dirty="0" smtClean="0">
                <a:solidFill>
                  <a:schemeClr val="bg1"/>
                </a:solidFill>
              </a:rPr>
              <a:t>Q1.  Am I getting enough water?</a:t>
            </a:r>
          </a:p>
          <a:p>
            <a:r>
              <a:rPr lang="en-US" sz="3200" b="1" dirty="0" smtClean="0">
                <a:solidFill>
                  <a:schemeClr val="bg1"/>
                </a:solidFill>
              </a:rPr>
              <a:t>Q2.  Am I </a:t>
            </a:r>
            <a:r>
              <a:rPr lang="en-US" sz="3000" b="1" dirty="0" smtClean="0">
                <a:solidFill>
                  <a:schemeClr val="bg1"/>
                </a:solidFill>
              </a:rPr>
              <a:t>getting</a:t>
            </a:r>
            <a:r>
              <a:rPr lang="en-US" sz="3200" b="1" dirty="0" smtClean="0">
                <a:solidFill>
                  <a:schemeClr val="bg1"/>
                </a:solidFill>
              </a:rPr>
              <a:t> enough of the right </a:t>
            </a:r>
            <a:r>
              <a:rPr lang="en-US" sz="3200" b="1" i="1" u="sng" dirty="0" smtClean="0">
                <a:solidFill>
                  <a:schemeClr val="bg1"/>
                </a:solidFill>
              </a:rPr>
              <a:t>kind</a:t>
            </a:r>
            <a:r>
              <a:rPr lang="en-US" sz="3200" b="1" dirty="0" smtClean="0">
                <a:solidFill>
                  <a:schemeClr val="bg1"/>
                </a:solidFill>
              </a:rPr>
              <a:t> of water?</a:t>
            </a:r>
          </a:p>
          <a:p>
            <a:r>
              <a:rPr lang="en-US" sz="3200" b="1" dirty="0" smtClean="0">
                <a:solidFill>
                  <a:schemeClr val="bg1"/>
                </a:solidFill>
              </a:rPr>
              <a:t>To my mind, within Q1. is the built in assumption that all reasonably uncontaminated water is more or less of equal benefit.</a:t>
            </a:r>
          </a:p>
          <a:p>
            <a:r>
              <a:rPr lang="en-US" sz="3200" b="1" dirty="0" smtClean="0">
                <a:solidFill>
                  <a:schemeClr val="bg1"/>
                </a:solidFill>
              </a:rPr>
              <a:t>Q2.  Seems to suggest that not only does water meaningfully differ, but that there must be an objective  </a:t>
            </a:r>
            <a:r>
              <a:rPr lang="en-US" sz="3200" b="1" i="1" u="sng" dirty="0" smtClean="0">
                <a:solidFill>
                  <a:schemeClr val="bg1"/>
                </a:solidFill>
              </a:rPr>
              <a:t>method</a:t>
            </a:r>
            <a:r>
              <a:rPr lang="en-US" sz="3200" b="1" dirty="0" smtClean="0">
                <a:solidFill>
                  <a:schemeClr val="bg1"/>
                </a:solidFill>
              </a:rPr>
              <a:t> for comparing the relative healthful “qualities” of competing waters.</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692696"/>
            <a:ext cx="8964488" cy="5632311"/>
          </a:xfrm>
          <a:prstGeom prst="rect">
            <a:avLst/>
          </a:prstGeom>
          <a:noFill/>
        </p:spPr>
        <p:txBody>
          <a:bodyPr wrap="square" rtlCol="0">
            <a:spAutoFit/>
          </a:bodyPr>
          <a:lstStyle/>
          <a:p>
            <a:pPr algn="ctr"/>
            <a:r>
              <a:rPr lang="en-GB" sz="6000" b="1" dirty="0" smtClean="0">
                <a:solidFill>
                  <a:schemeClr val="bg1"/>
                </a:solidFill>
              </a:rPr>
              <a:t>Dehydration signs aren't </a:t>
            </a:r>
            <a:r>
              <a:rPr lang="en-GB" sz="6000" b="1" i="1" u="sng" dirty="0" smtClean="0">
                <a:solidFill>
                  <a:schemeClr val="bg1"/>
                </a:solidFill>
              </a:rPr>
              <a:t>always</a:t>
            </a:r>
            <a:r>
              <a:rPr lang="en-GB" sz="6000" b="1" dirty="0" smtClean="0">
                <a:solidFill>
                  <a:schemeClr val="bg1"/>
                </a:solidFill>
              </a:rPr>
              <a:t> obvious. Some surprising dehydration signs include fever, bad breath, and cravings for sweets.  </a:t>
            </a:r>
            <a:endParaRPr lang="en-US" sz="6000" b="1" dirty="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785652"/>
          </a:xfrm>
          <a:prstGeom prst="rect">
            <a:avLst/>
          </a:prstGeom>
          <a:noFill/>
        </p:spPr>
        <p:txBody>
          <a:bodyPr wrap="square" rtlCol="0">
            <a:spAutoFit/>
          </a:bodyPr>
          <a:lstStyle/>
          <a:p>
            <a:pPr algn="just"/>
            <a:r>
              <a:rPr lang="en-GB" sz="4000" b="1" dirty="0" smtClean="0">
                <a:solidFill>
                  <a:schemeClr val="bg1"/>
                </a:solidFill>
              </a:rPr>
              <a:t>While you can crave anything from chocolate to a salty snack, when you’re dehydrated, cravings for sweets are more common because your body may be experiencing difficulty with glycogen production.</a:t>
            </a:r>
            <a:endParaRPr lang="en-US" sz="4000" b="1" dirty="0">
              <a:solidFill>
                <a:schemeClr val="bg1"/>
              </a:solidFill>
            </a:endParaRPr>
          </a:p>
        </p:txBody>
      </p:sp>
      <p:pic>
        <p:nvPicPr>
          <p:cNvPr id="4" name="Picture 3" descr="crazy candy.jpg"/>
          <p:cNvPicPr>
            <a:picLocks noChangeAspect="1"/>
          </p:cNvPicPr>
          <p:nvPr/>
        </p:nvPicPr>
        <p:blipFill>
          <a:blip r:embed="rId2" cstate="print"/>
          <a:stretch>
            <a:fillRect/>
          </a:stretch>
        </p:blipFill>
        <p:spPr>
          <a:xfrm>
            <a:off x="2987824" y="3140968"/>
            <a:ext cx="5472608" cy="3641772"/>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evia lemonade.JPG"/>
          <p:cNvPicPr>
            <a:picLocks noChangeAspect="1"/>
          </p:cNvPicPr>
          <p:nvPr/>
        </p:nvPicPr>
        <p:blipFill>
          <a:blip r:embed="rId2" cstate="print"/>
          <a:stretch>
            <a:fillRect/>
          </a:stretch>
        </p:blipFill>
        <p:spPr>
          <a:xfrm>
            <a:off x="0" y="-18987"/>
            <a:ext cx="9143999" cy="6895973"/>
          </a:xfrm>
          <a:prstGeom prst="rect">
            <a:avLst/>
          </a:prstGeom>
        </p:spPr>
      </p:pic>
      <p:cxnSp>
        <p:nvCxnSpPr>
          <p:cNvPr id="4" name="Straight Arrow Connector 3"/>
          <p:cNvCxnSpPr/>
          <p:nvPr/>
        </p:nvCxnSpPr>
        <p:spPr>
          <a:xfrm>
            <a:off x="4067944" y="2276872"/>
            <a:ext cx="720080" cy="0"/>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4283968" y="4581128"/>
            <a:ext cx="720080" cy="0"/>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6876256" y="1340768"/>
            <a:ext cx="720080" cy="0"/>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6732240" y="5445224"/>
            <a:ext cx="288032" cy="648072"/>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Rolf\Conference abstract\Me and Montagnier.JPG"/>
          <p:cNvPicPr>
            <a:picLocks noChangeAspect="1" noChangeArrowheads="1"/>
          </p:cNvPicPr>
          <p:nvPr/>
        </p:nvPicPr>
        <p:blipFill>
          <a:blip r:embed="rId3" cstate="print"/>
          <a:srcRect/>
          <a:stretch>
            <a:fillRect/>
          </a:stretch>
        </p:blipFill>
        <p:spPr bwMode="auto">
          <a:xfrm>
            <a:off x="611560" y="917340"/>
            <a:ext cx="7920880" cy="5940660"/>
          </a:xfrm>
          <a:prstGeom prst="rect">
            <a:avLst/>
          </a:prstGeom>
          <a:noFill/>
        </p:spPr>
      </p:pic>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10281"/>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 and Montagnier 2.JPG"/>
          <p:cNvPicPr>
            <a:picLocks noChangeAspect="1"/>
          </p:cNvPicPr>
          <p:nvPr/>
        </p:nvPicPr>
        <p:blipFill>
          <a:blip r:embed="rId2" cstate="print"/>
          <a:stretch>
            <a:fillRect/>
          </a:stretch>
        </p:blipFill>
        <p:spPr>
          <a:xfrm>
            <a:off x="755576" y="1102595"/>
            <a:ext cx="7344816" cy="5508612"/>
          </a:xfrm>
          <a:prstGeom prst="rect">
            <a:avLst/>
          </a:prstGeom>
        </p:spPr>
      </p:pic>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
        <p:nvSpPr>
          <p:cNvPr id="13" name="Rectangle 12"/>
          <p:cNvSpPr/>
          <p:nvPr/>
        </p:nvSpPr>
        <p:spPr>
          <a:xfrm>
            <a:off x="0" y="0"/>
            <a:ext cx="5508104" cy="76944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400" b="1" dirty="0" smtClean="0">
                <a:ln w="50800"/>
                <a:solidFill>
                  <a:srgbClr val="FFFF00"/>
                </a:solidFill>
              </a:rPr>
              <a:t>www.waterconf.org/</a:t>
            </a:r>
            <a:endParaRPr lang="en-US" sz="4400" b="1" cap="none" spc="0" dirty="0">
              <a:ln w="50800"/>
              <a:solidFill>
                <a:srgbClr val="FFFF00"/>
              </a:solidFill>
              <a:effectLst/>
            </a:endParaRPr>
          </a:p>
        </p:txBody>
      </p:sp>
    </p:spTree>
  </p:cSld>
  <p:clrMapOvr>
    <a:masterClrMapping/>
  </p:clrMapOvr>
  <p:transition advTm="4219"/>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fik 15"/>
          <p:cNvPicPr preferRelativeResize="0">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bwMode="auto">
          <a:xfrm>
            <a:off x="-108520" y="1192558"/>
            <a:ext cx="5726043" cy="28694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Grafik 24"/>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60000">
            <a:off x="5627815" y="1206404"/>
            <a:ext cx="1631184" cy="5091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Grafik 25"/>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60000">
            <a:off x="7240694" y="1300288"/>
            <a:ext cx="1777750" cy="50740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feld 16"/>
          <p:cNvSpPr txBox="1"/>
          <p:nvPr/>
        </p:nvSpPr>
        <p:spPr>
          <a:xfrm>
            <a:off x="5924511" y="6389451"/>
            <a:ext cx="1403268" cy="369332"/>
          </a:xfrm>
          <a:prstGeom prst="rect">
            <a:avLst/>
          </a:prstGeom>
          <a:noFill/>
        </p:spPr>
        <p:txBody>
          <a:bodyPr wrap="square" rtlCol="0">
            <a:spAutoFit/>
          </a:bodyPr>
          <a:lstStyle/>
          <a:p>
            <a:r>
              <a:rPr lang="en-US" b="1" dirty="0" smtClean="0">
                <a:solidFill>
                  <a:schemeClr val="bg2"/>
                </a:solidFill>
              </a:rPr>
              <a:t>before</a:t>
            </a:r>
            <a:endParaRPr lang="en-US" dirty="0"/>
          </a:p>
        </p:txBody>
      </p:sp>
      <p:sp>
        <p:nvSpPr>
          <p:cNvPr id="18" name="Textfeld 17"/>
          <p:cNvSpPr txBox="1"/>
          <p:nvPr/>
        </p:nvSpPr>
        <p:spPr>
          <a:xfrm>
            <a:off x="7855054" y="6389451"/>
            <a:ext cx="1403268" cy="369332"/>
          </a:xfrm>
          <a:prstGeom prst="rect">
            <a:avLst/>
          </a:prstGeom>
          <a:noFill/>
        </p:spPr>
        <p:txBody>
          <a:bodyPr wrap="square" rtlCol="0">
            <a:spAutoFit/>
          </a:bodyPr>
          <a:lstStyle/>
          <a:p>
            <a:r>
              <a:rPr lang="en-US" b="1" dirty="0" smtClean="0">
                <a:solidFill>
                  <a:schemeClr val="bg2"/>
                </a:solidFill>
              </a:rPr>
              <a:t>after</a:t>
            </a:r>
            <a:endParaRPr lang="en-US" dirty="0"/>
          </a:p>
        </p:txBody>
      </p:sp>
      <p:sp>
        <p:nvSpPr>
          <p:cNvPr id="19" name="Bogen 18"/>
          <p:cNvSpPr/>
          <p:nvPr/>
        </p:nvSpPr>
        <p:spPr bwMode="auto">
          <a:xfrm rot="17880000">
            <a:off x="1176739" y="1889725"/>
            <a:ext cx="3466528" cy="3141077"/>
          </a:xfrm>
          <a:prstGeom prst="arc">
            <a:avLst>
              <a:gd name="adj1" fmla="val 16200000"/>
              <a:gd name="adj2" fmla="val 435855"/>
            </a:avLst>
          </a:prstGeom>
          <a:ln w="508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de-DE"/>
          </a:p>
        </p:txBody>
      </p:sp>
      <p:pic>
        <p:nvPicPr>
          <p:cNvPr id="20" name="Grafik 17"/>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20640000" flipH="1">
            <a:off x="2384374" y="1353248"/>
            <a:ext cx="530340" cy="5764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 name="Stern mit 5 Zacken 20"/>
          <p:cNvSpPr/>
          <p:nvPr/>
        </p:nvSpPr>
        <p:spPr bwMode="auto">
          <a:xfrm>
            <a:off x="1444567" y="2490160"/>
            <a:ext cx="265138" cy="27253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22" name="Picture 2" descr="D:\Dropbox\MIRON-Glasemballagen\!WEBSITE\Länderflaggen\usa.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l="-23225"/>
          <a:stretch>
            <a:fillRect/>
          </a:stretch>
        </p:blipFill>
        <p:spPr bwMode="auto">
          <a:xfrm>
            <a:off x="818982" y="1991591"/>
            <a:ext cx="756265" cy="4315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 name="Picture 3" descr="D:\Dropbox\MIRON-Glasemballagen\!WEBSITE\Länderflaggen\flag-de.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l="-5997"/>
          <a:stretch>
            <a:fillRect/>
          </a:stretch>
        </p:blipFill>
        <p:spPr bwMode="auto">
          <a:xfrm flipV="1">
            <a:off x="3799202" y="1397153"/>
            <a:ext cx="591924" cy="4026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 name="Ellipse 23"/>
          <p:cNvSpPr/>
          <p:nvPr/>
        </p:nvSpPr>
        <p:spPr>
          <a:xfrm>
            <a:off x="3843154" y="2011977"/>
            <a:ext cx="169886" cy="1557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6" name="Gruppieren 25"/>
          <p:cNvGrpSpPr/>
          <p:nvPr/>
        </p:nvGrpSpPr>
        <p:grpSpPr>
          <a:xfrm>
            <a:off x="0" y="0"/>
            <a:ext cx="9144000" cy="764704"/>
            <a:chOff x="0" y="0"/>
            <a:chExt cx="9144000" cy="764704"/>
          </a:xfrm>
        </p:grpSpPr>
        <p:cxnSp>
          <p:nvCxnSpPr>
            <p:cNvPr id="27" name="Gerader Verbinder 26"/>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8" name="Gruppieren 27"/>
            <p:cNvGrpSpPr/>
            <p:nvPr/>
          </p:nvGrpSpPr>
          <p:grpSpPr>
            <a:xfrm>
              <a:off x="5508105" y="0"/>
              <a:ext cx="3465845" cy="750741"/>
              <a:chOff x="5508105" y="27856"/>
              <a:chExt cx="3465845" cy="723394"/>
            </a:xfrm>
          </p:grpSpPr>
          <p:pic>
            <p:nvPicPr>
              <p:cNvPr id="29" name="Grafik 28"/>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30" name="Textfeld 29"/>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
        <p:nvSpPr>
          <p:cNvPr id="31" name="Rectangle 30"/>
          <p:cNvSpPr/>
          <p:nvPr/>
        </p:nvSpPr>
        <p:spPr>
          <a:xfrm>
            <a:off x="0" y="5517232"/>
            <a:ext cx="5580112" cy="830997"/>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ln w="50800"/>
                <a:solidFill>
                  <a:srgbClr val="FFFF00"/>
                </a:solidFill>
              </a:rPr>
              <a:t>www.waterconf.org/</a:t>
            </a:r>
            <a:endParaRPr lang="en-US" sz="4800" b="1" cap="none" spc="0" dirty="0">
              <a:ln w="50800"/>
              <a:solidFill>
                <a:srgbClr val="FFFF00"/>
              </a:solidFill>
              <a:effectLst/>
            </a:endParaRPr>
          </a:p>
        </p:txBody>
      </p:sp>
    </p:spTree>
    <p:extLst>
      <p:ext uri="{BB962C8B-B14F-4D97-AF65-F5344CB8AC3E}">
        <p14:creationId xmlns="" xmlns:p14="http://schemas.microsoft.com/office/powerpoint/2010/main" val="4073972508"/>
      </p:ext>
    </p:extLst>
  </p:cSld>
  <p:clrMapOvr>
    <a:masterClrMapping/>
  </p:clrMapOvr>
  <p:transition advTm="26671"/>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Textplatzhalter 2"/>
          <p:cNvSpPr>
            <a:spLocks noGrp="1"/>
          </p:cNvSpPr>
          <p:nvPr>
            <p:ph type="body" idx="1"/>
          </p:nvPr>
        </p:nvSpPr>
        <p:spPr/>
        <p:txBody>
          <a:bodyPr/>
          <a:lstStyle/>
          <a:p>
            <a:endParaRPr lang="en-US"/>
          </a:p>
        </p:txBody>
      </p:sp>
      <p:grpSp>
        <p:nvGrpSpPr>
          <p:cNvPr id="7" name="Gruppieren 6"/>
          <p:cNvGrpSpPr/>
          <p:nvPr/>
        </p:nvGrpSpPr>
        <p:grpSpPr>
          <a:xfrm>
            <a:off x="366817" y="820983"/>
            <a:ext cx="8483391" cy="6000233"/>
            <a:chOff x="366817" y="820983"/>
            <a:chExt cx="8483391" cy="6000233"/>
          </a:xfrm>
        </p:grpSpPr>
        <p:pic>
          <p:nvPicPr>
            <p:cNvPr id="4" name="Inhaltsplatzhalter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66817" y="820983"/>
              <a:ext cx="8483391" cy="6000233"/>
            </a:xfrm>
            <a:prstGeom prst="rect">
              <a:avLst/>
            </a:prstGeom>
          </p:spPr>
        </p:pic>
        <p:sp>
          <p:nvSpPr>
            <p:cNvPr id="5" name="Textfeld 4"/>
            <p:cNvSpPr txBox="1"/>
            <p:nvPr/>
          </p:nvSpPr>
          <p:spPr>
            <a:xfrm>
              <a:off x="6660232" y="4563688"/>
              <a:ext cx="288032" cy="369332"/>
            </a:xfrm>
            <a:prstGeom prst="rect">
              <a:avLst/>
            </a:prstGeom>
            <a:solidFill>
              <a:srgbClr val="A3A8A1"/>
            </a:solidFill>
          </p:spPr>
          <p:txBody>
            <a:bodyPr wrap="square" rtlCol="0">
              <a:spAutoFit/>
            </a:bodyPr>
            <a:lstStyle/>
            <a:p>
              <a:endParaRPr lang="en-US" dirty="0"/>
            </a:p>
          </p:txBody>
        </p:sp>
        <p:sp>
          <p:nvSpPr>
            <p:cNvPr id="6" name="Textfeld 5"/>
            <p:cNvSpPr txBox="1"/>
            <p:nvPr/>
          </p:nvSpPr>
          <p:spPr>
            <a:xfrm>
              <a:off x="6804248" y="6439211"/>
              <a:ext cx="1944216" cy="369332"/>
            </a:xfrm>
            <a:prstGeom prst="rect">
              <a:avLst/>
            </a:prstGeom>
            <a:solidFill>
              <a:schemeClr val="tx1"/>
            </a:solidFill>
          </p:spPr>
          <p:txBody>
            <a:bodyPr wrap="square" rtlCol="0">
              <a:spAutoFit/>
            </a:bodyPr>
            <a:lstStyle/>
            <a:p>
              <a:endParaRPr lang="en-US" dirty="0"/>
            </a:p>
          </p:txBody>
        </p:sp>
      </p:grpSp>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extLst>
      <p:ext uri="{BB962C8B-B14F-4D97-AF65-F5344CB8AC3E}">
        <p14:creationId xmlns="" xmlns:p14="http://schemas.microsoft.com/office/powerpoint/2010/main" val="3380347613"/>
      </p:ext>
    </p:extLst>
  </p:cSld>
  <p:clrMapOvr>
    <a:masterClrMapping/>
  </p:clrMapOvr>
  <p:transition advTm="18547"/>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rcumin-Oxydation-.jpg"/>
          <p:cNvPicPr>
            <a:picLocks noChangeAspect="1"/>
          </p:cNvPicPr>
          <p:nvPr/>
        </p:nvPicPr>
        <p:blipFill>
          <a:blip r:embed="rId2" cstate="print"/>
          <a:stretch>
            <a:fillRect/>
          </a:stretch>
        </p:blipFill>
        <p:spPr>
          <a:xfrm>
            <a:off x="1" y="554173"/>
            <a:ext cx="9143999" cy="5160827"/>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eneff 2.wmv">
            <a:hlinkClick r:id="" action="ppaction://media"/>
          </p:cNvPr>
          <p:cNvPicPr>
            <a:picLocks noRot="1" noChangeAspect="1"/>
          </p:cNvPicPr>
          <p:nvPr>
            <a:videoFile r:link="rId1"/>
          </p:nvPr>
        </p:nvPicPr>
        <p:blipFill>
          <a:blip r:embed="rId3" cstate="print"/>
          <a:stretch>
            <a:fillRect/>
          </a:stretch>
        </p:blipFill>
        <p:spPr>
          <a:xfrm>
            <a:off x="-40681" y="836712"/>
            <a:ext cx="9223775" cy="5184576"/>
          </a:xfrm>
          <a:prstGeom prst="rect">
            <a:avLst/>
          </a:prstGeom>
        </p:spPr>
      </p:pic>
      <p:sp>
        <p:nvSpPr>
          <p:cNvPr id="4" name="TextBox 3"/>
          <p:cNvSpPr txBox="1"/>
          <p:nvPr/>
        </p:nvSpPr>
        <p:spPr>
          <a:xfrm>
            <a:off x="5580112" y="4941168"/>
            <a:ext cx="2915816" cy="830997"/>
          </a:xfrm>
          <a:prstGeom prst="rect">
            <a:avLst/>
          </a:prstGeom>
          <a:noFill/>
        </p:spPr>
        <p:txBody>
          <a:bodyPr wrap="square" rtlCol="0">
            <a:spAutoFit/>
          </a:bodyPr>
          <a:lstStyle/>
          <a:p>
            <a:r>
              <a:rPr lang="en-US" sz="4800" b="1" dirty="0" smtClean="0">
                <a:solidFill>
                  <a:srgbClr val="FFFF00"/>
                </a:solidFill>
              </a:rPr>
              <a:t>Structured</a:t>
            </a:r>
            <a:endParaRPr lang="en-US" sz="48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7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ndi.jpg"/>
          <p:cNvPicPr>
            <a:picLocks noChangeAspect="1"/>
          </p:cNvPicPr>
          <p:nvPr/>
        </p:nvPicPr>
        <p:blipFill>
          <a:blip r:embed="rId2" cstate="print"/>
          <a:stretch>
            <a:fillRect/>
          </a:stretch>
        </p:blipFill>
        <p:spPr>
          <a:xfrm>
            <a:off x="1475656" y="0"/>
            <a:ext cx="6138198" cy="6919423"/>
          </a:xfrm>
          <a:prstGeom prst="rect">
            <a:avLst/>
          </a:prstGeom>
        </p:spPr>
      </p:pic>
      <p:sp>
        <p:nvSpPr>
          <p:cNvPr id="3" name="Rectangle 2"/>
          <p:cNvSpPr/>
          <p:nvPr/>
        </p:nvSpPr>
        <p:spPr>
          <a:xfrm rot="20943891">
            <a:off x="2477825" y="1144112"/>
            <a:ext cx="2448272" cy="1283370"/>
          </a:xfrm>
          <a:prstGeom prst="rect">
            <a:avLst/>
          </a:prstGeom>
          <a:noFill/>
        </p:spPr>
        <p:txBody>
          <a:bodyPr wrap="none" lIns="91440" tIns="45720" rIns="91440" bIns="45720">
            <a:prstTxWarp prst="textCanUp">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CC0000"/>
                </a:solidFill>
                <a:effectLst>
                  <a:outerShdw blurRad="76200" dist="50800" dir="5400000" algn="tl" rotWithShape="0">
                    <a:srgbClr val="000000">
                      <a:alpha val="65000"/>
                    </a:srgbClr>
                  </a:outerShdw>
                </a:effectLst>
              </a:rPr>
              <a:t>Skeptic</a:t>
            </a:r>
            <a:endParaRPr lang="en-US" sz="5400" b="1" cap="none" spc="50" dirty="0">
              <a:ln w="11430"/>
              <a:solidFill>
                <a:srgbClr val="CC0000"/>
              </a:solidFill>
              <a:effectLst>
                <a:outerShdw blurRad="76200" dist="50800" dir="5400000" algn="tl" rotWithShape="0">
                  <a:srgbClr val="000000">
                    <a:alpha val="65000"/>
                  </a:srgbClr>
                </a:outerShdw>
              </a:effectLst>
            </a:endParaRPr>
          </a:p>
        </p:txBody>
      </p:sp>
    </p:spTree>
  </p:cSld>
  <p:clrMapOvr>
    <a:masterClrMapping/>
  </p:clrMapOvr>
  <p:transition advTm="6094"/>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eldrake.jpg"/>
          <p:cNvPicPr>
            <a:picLocks noChangeAspect="1"/>
          </p:cNvPicPr>
          <p:nvPr/>
        </p:nvPicPr>
        <p:blipFill>
          <a:blip r:embed="rId2" cstate="print"/>
          <a:stretch>
            <a:fillRect/>
          </a:stretch>
        </p:blipFill>
        <p:spPr>
          <a:xfrm>
            <a:off x="1070992" y="0"/>
            <a:ext cx="6885384" cy="6885384"/>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76999"/>
            <a:ext cx="9144000" cy="72943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chemeClr val="bg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bg1"/>
                </a:solidFill>
                <a:effectLst/>
                <a:latin typeface="Calibri" pitchFamily="34" charset="0"/>
                <a:ea typeface="Times New Roman" pitchFamily="18" charset="0"/>
                <a:cs typeface="Times New Roman" pitchFamily="18" charset="0"/>
              </a:rPr>
              <a:t>“The atoms or elementary particles themselves</a:t>
            </a:r>
            <a:r>
              <a:rPr kumimoji="0" lang="en-US" sz="3600" b="1" i="0" u="none" strike="noStrike" cap="none" normalizeH="0" dirty="0" smtClean="0">
                <a:ln>
                  <a:noFill/>
                </a:ln>
                <a:solidFill>
                  <a:schemeClr val="bg1"/>
                </a:solidFill>
                <a:effectLst/>
                <a:latin typeface="Calibri" pitchFamily="34" charset="0"/>
                <a:ea typeface="Times New Roman" pitchFamily="18" charset="0"/>
                <a:cs typeface="Times New Roman" pitchFamily="18" charset="0"/>
              </a:rPr>
              <a:t> </a:t>
            </a:r>
            <a:r>
              <a:rPr kumimoji="0" lang="en-US" sz="3600" b="1" i="0" u="none" strike="noStrike" cap="none" normalizeH="0" baseline="0" dirty="0" smtClean="0">
                <a:ln>
                  <a:noFill/>
                </a:ln>
                <a:solidFill>
                  <a:schemeClr val="bg1"/>
                </a:solidFill>
                <a:effectLst/>
                <a:latin typeface="Calibri" pitchFamily="34" charset="0"/>
                <a:ea typeface="Times New Roman" pitchFamily="18" charset="0"/>
                <a:cs typeface="Times New Roman" pitchFamily="18" charset="0"/>
              </a:rPr>
              <a:t>are not real; they form a world of potentialities or possibilities rather than one of things or facts.”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1" u="none" strike="noStrike" cap="none" normalizeH="0" baseline="0" dirty="0" smtClean="0">
                <a:ln>
                  <a:noFill/>
                </a:ln>
                <a:solidFill>
                  <a:schemeClr val="bg1"/>
                </a:solidFill>
                <a:effectLst/>
                <a:latin typeface="Calibri" pitchFamily="34" charset="0"/>
                <a:ea typeface="Times New Roman" pitchFamily="18" charset="0"/>
                <a:cs typeface="Times New Roman" pitchFamily="18" charset="0"/>
              </a:rPr>
              <a:t>– Werner Heisenberg </a:t>
            </a:r>
          </a:p>
          <a:p>
            <a:pPr marL="0" marR="0" lvl="0" indent="0" algn="l" defTabSz="914400" rtl="0" eaLnBrk="0" fontAlgn="base" latinLnBrk="0" hangingPunct="0">
              <a:lnSpc>
                <a:spcPct val="100000"/>
              </a:lnSpc>
              <a:spcBef>
                <a:spcPct val="0"/>
              </a:spcBef>
              <a:spcAft>
                <a:spcPct val="0"/>
              </a:spcAft>
              <a:buClrTx/>
              <a:buSzTx/>
              <a:buFontTx/>
              <a:buNone/>
              <a:tabLst/>
            </a:pPr>
            <a:endParaRPr lang="en-US" sz="3600" b="1" dirty="0" smtClean="0">
              <a:solidFill>
                <a:schemeClr val="bg1"/>
              </a:solidFill>
              <a:latin typeface="Calibri" pitchFamily="34" charset="0"/>
              <a:cs typeface="Times New Roman" pitchFamily="18" charset="0"/>
            </a:endParaRPr>
          </a:p>
          <a:p>
            <a:r>
              <a:rPr lang="en-US" sz="3600" b="1" dirty="0" smtClean="0">
                <a:solidFill>
                  <a:schemeClr val="bg1"/>
                </a:solidFill>
              </a:rPr>
              <a:t>“Everything we call real is made of things that cannot be regarded as real.” </a:t>
            </a:r>
          </a:p>
          <a:p>
            <a:r>
              <a:rPr lang="en-US" sz="3600" b="1" dirty="0" smtClean="0">
                <a:solidFill>
                  <a:schemeClr val="bg1"/>
                </a:solidFill>
              </a:rPr>
              <a:t> </a:t>
            </a:r>
          </a:p>
          <a:p>
            <a:r>
              <a:rPr lang="en-US" sz="3600" b="1" i="1" dirty="0" smtClean="0">
                <a:solidFill>
                  <a:schemeClr val="bg1"/>
                </a:solidFill>
              </a:rPr>
              <a:t>– </a:t>
            </a:r>
            <a:r>
              <a:rPr lang="en-US" sz="3600" b="1" i="1" dirty="0" err="1" smtClean="0">
                <a:solidFill>
                  <a:schemeClr val="bg1"/>
                </a:solidFill>
              </a:rPr>
              <a:t>Niels</a:t>
            </a:r>
            <a:r>
              <a:rPr lang="en-US" sz="3600" b="1" i="1" dirty="0" smtClean="0">
                <a:solidFill>
                  <a:schemeClr val="bg1"/>
                </a:solidFill>
              </a:rPr>
              <a:t> Bohr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ntagnier prize.jpg"/>
          <p:cNvPicPr>
            <a:picLocks noChangeAspect="1"/>
          </p:cNvPicPr>
          <p:nvPr/>
        </p:nvPicPr>
        <p:blipFill>
          <a:blip r:embed="rId2" cstate="print"/>
          <a:stretch>
            <a:fillRect/>
          </a:stretch>
        </p:blipFill>
        <p:spPr>
          <a:xfrm>
            <a:off x="2339752" y="18621"/>
            <a:ext cx="4464496" cy="6820758"/>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8F2E.wmv">
            <a:hlinkClick r:id="" action="ppaction://media"/>
          </p:cNvPr>
          <p:cNvPicPr>
            <a:picLocks noRot="1" noChangeAspect="1"/>
          </p:cNvPicPr>
          <p:nvPr>
            <a:videoFile r:link="rId1"/>
          </p:nvPr>
        </p:nvPicPr>
        <p:blipFill>
          <a:blip r:embed="rId3" cstate="print"/>
          <a:stretch>
            <a:fillRect/>
          </a:stretch>
        </p:blipFill>
        <p:spPr>
          <a:xfrm>
            <a:off x="1" y="836712"/>
            <a:ext cx="9183094" cy="5161710"/>
          </a:xfrm>
          <a:prstGeom prst="rect">
            <a:avLst/>
          </a:prstGeom>
        </p:spPr>
      </p:pic>
    </p:spTree>
  </p:cSld>
  <p:clrMapOvr>
    <a:masterClrMapping/>
  </p:clrMapOvr>
  <p:transition advTm="33907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9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ames.jpg"/>
          <p:cNvPicPr>
            <a:picLocks noChangeAspect="1"/>
          </p:cNvPicPr>
          <p:nvPr/>
        </p:nvPicPr>
        <p:blipFill>
          <a:blip r:embed="rId2" cstate="print"/>
          <a:stretch>
            <a:fillRect/>
          </a:stretch>
        </p:blipFill>
        <p:spPr>
          <a:xfrm>
            <a:off x="2123728" y="-27793"/>
            <a:ext cx="4896544" cy="6913586"/>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2696"/>
            <a:ext cx="9144000" cy="550920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just"/>
            <a:r>
              <a:rPr lang="en-GB" sz="4400" b="1" dirty="0" smtClean="0">
                <a:solidFill>
                  <a:schemeClr val="bg1"/>
                </a:solidFill>
              </a:rPr>
              <a:t>A </a:t>
            </a:r>
            <a:r>
              <a:rPr lang="en-GB" sz="4400" b="1" dirty="0" err="1" smtClean="0">
                <a:solidFill>
                  <a:schemeClr val="bg1"/>
                </a:solidFill>
              </a:rPr>
              <a:t>custome</a:t>
            </a:r>
            <a:r>
              <a:rPr lang="en-GB" sz="4400" b="1" dirty="0" smtClean="0">
                <a:solidFill>
                  <a:schemeClr val="bg1"/>
                </a:solidFill>
              </a:rPr>
              <a:t> </a:t>
            </a:r>
            <a:r>
              <a:rPr lang="en-GB" sz="4400" b="1" dirty="0" err="1" smtClean="0">
                <a:solidFill>
                  <a:schemeClr val="bg1"/>
                </a:solidFill>
              </a:rPr>
              <a:t>lothsome</a:t>
            </a:r>
            <a:r>
              <a:rPr lang="en-GB" sz="4400" b="1" dirty="0" smtClean="0">
                <a:solidFill>
                  <a:schemeClr val="bg1"/>
                </a:solidFill>
              </a:rPr>
              <a:t> to the eye, </a:t>
            </a:r>
            <a:r>
              <a:rPr lang="en-GB" sz="4400" b="1" dirty="0" err="1" smtClean="0">
                <a:solidFill>
                  <a:schemeClr val="bg1"/>
                </a:solidFill>
              </a:rPr>
              <a:t>hatefull</a:t>
            </a:r>
            <a:r>
              <a:rPr lang="en-GB" sz="4400" b="1" dirty="0" smtClean="0">
                <a:solidFill>
                  <a:schemeClr val="bg1"/>
                </a:solidFill>
              </a:rPr>
              <a:t> to the Nose, </a:t>
            </a:r>
            <a:r>
              <a:rPr lang="en-GB" sz="4400" b="1" dirty="0" err="1" smtClean="0">
                <a:solidFill>
                  <a:schemeClr val="bg1"/>
                </a:solidFill>
              </a:rPr>
              <a:t>harmefull</a:t>
            </a:r>
            <a:r>
              <a:rPr lang="en-GB" sz="4400" b="1" dirty="0" smtClean="0">
                <a:solidFill>
                  <a:schemeClr val="bg1"/>
                </a:solidFill>
              </a:rPr>
              <a:t> to the </a:t>
            </a:r>
            <a:r>
              <a:rPr lang="en-GB" sz="4400" b="1" dirty="0" err="1" smtClean="0">
                <a:solidFill>
                  <a:schemeClr val="bg1"/>
                </a:solidFill>
              </a:rPr>
              <a:t>braine</a:t>
            </a:r>
            <a:r>
              <a:rPr lang="en-GB" sz="4400" b="1" dirty="0" smtClean="0">
                <a:solidFill>
                  <a:schemeClr val="bg1"/>
                </a:solidFill>
              </a:rPr>
              <a:t>, dangerous to the Lungs, and in the </a:t>
            </a:r>
            <a:r>
              <a:rPr lang="en-GB" sz="4400" b="1" dirty="0" err="1" smtClean="0">
                <a:solidFill>
                  <a:schemeClr val="bg1"/>
                </a:solidFill>
              </a:rPr>
              <a:t>blacke</a:t>
            </a:r>
            <a:r>
              <a:rPr lang="en-GB" sz="4400" b="1" dirty="0" smtClean="0">
                <a:solidFill>
                  <a:schemeClr val="bg1"/>
                </a:solidFill>
              </a:rPr>
              <a:t> stinking fume thereof, </a:t>
            </a:r>
            <a:r>
              <a:rPr lang="en-GB" sz="4400" b="1" dirty="0" err="1" smtClean="0">
                <a:solidFill>
                  <a:schemeClr val="bg1"/>
                </a:solidFill>
              </a:rPr>
              <a:t>neerest</a:t>
            </a:r>
            <a:r>
              <a:rPr lang="en-GB" sz="4400" b="1" dirty="0" smtClean="0">
                <a:solidFill>
                  <a:schemeClr val="bg1"/>
                </a:solidFill>
              </a:rPr>
              <a:t> resembling the horrible </a:t>
            </a:r>
            <a:r>
              <a:rPr lang="en-GB" sz="4400" b="1" dirty="0" err="1" smtClean="0">
                <a:solidFill>
                  <a:schemeClr val="bg1"/>
                </a:solidFill>
              </a:rPr>
              <a:t>Stigian</a:t>
            </a:r>
            <a:r>
              <a:rPr lang="en-GB" sz="4400" b="1" dirty="0" smtClean="0">
                <a:solidFill>
                  <a:schemeClr val="bg1"/>
                </a:solidFill>
              </a:rPr>
              <a:t> (Hades) smoke of the pit that is </a:t>
            </a:r>
            <a:r>
              <a:rPr lang="en-GB" sz="4400" b="1" dirty="0" err="1" smtClean="0">
                <a:solidFill>
                  <a:schemeClr val="bg1"/>
                </a:solidFill>
              </a:rPr>
              <a:t>bottomelesse</a:t>
            </a:r>
            <a:r>
              <a:rPr lang="en-GB" sz="4400" b="1" dirty="0" smtClean="0">
                <a:solidFill>
                  <a:schemeClr val="bg1"/>
                </a:solidFill>
              </a:rPr>
              <a:t>.</a:t>
            </a:r>
          </a:p>
          <a:p>
            <a:pPr algn="just"/>
            <a:r>
              <a:rPr lang="en-US" sz="4400" b="1" i="1" dirty="0" smtClean="0">
                <a:solidFill>
                  <a:schemeClr val="bg1"/>
                </a:solidFill>
              </a:rPr>
              <a:t>— King James I  1604</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ctor tobacco ad.jpg"/>
          <p:cNvPicPr>
            <a:picLocks noChangeAspect="1"/>
          </p:cNvPicPr>
          <p:nvPr/>
        </p:nvPicPr>
        <p:blipFill>
          <a:blip r:embed="rId2" cstate="print"/>
          <a:stretch>
            <a:fillRect/>
          </a:stretch>
        </p:blipFill>
        <p:spPr>
          <a:xfrm>
            <a:off x="899592" y="-1"/>
            <a:ext cx="7190779" cy="6732543"/>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ctor tobacco ad 2.jpg"/>
          <p:cNvPicPr>
            <a:picLocks noChangeAspect="1"/>
          </p:cNvPicPr>
          <p:nvPr/>
        </p:nvPicPr>
        <p:blipFill>
          <a:blip r:embed="rId2" cstate="print"/>
          <a:stretch>
            <a:fillRect/>
          </a:stretch>
        </p:blipFill>
        <p:spPr>
          <a:xfrm>
            <a:off x="2195736" y="10738"/>
            <a:ext cx="4752528" cy="6836524"/>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ctor tobacco ad 3.jpg"/>
          <p:cNvPicPr>
            <a:picLocks noChangeAspect="1"/>
          </p:cNvPicPr>
          <p:nvPr/>
        </p:nvPicPr>
        <p:blipFill>
          <a:blip r:embed="rId2" cstate="print"/>
          <a:stretch>
            <a:fillRect/>
          </a:stretch>
        </p:blipFill>
        <p:spPr>
          <a:xfrm>
            <a:off x="1979712" y="60341"/>
            <a:ext cx="5184576" cy="6737318"/>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ctor tobacco ad 4.jpg"/>
          <p:cNvPicPr>
            <a:picLocks noChangeAspect="1"/>
          </p:cNvPicPr>
          <p:nvPr/>
        </p:nvPicPr>
        <p:blipFill>
          <a:blip r:embed="rId2" cstate="print"/>
          <a:stretch>
            <a:fillRect/>
          </a:stretch>
        </p:blipFill>
        <p:spPr>
          <a:xfrm>
            <a:off x="1979712" y="60341"/>
            <a:ext cx="5184576" cy="6737318"/>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ctor tobacco ad 6.jpg"/>
          <p:cNvPicPr>
            <a:picLocks noChangeAspect="1"/>
          </p:cNvPicPr>
          <p:nvPr/>
        </p:nvPicPr>
        <p:blipFill>
          <a:blip r:embed="rId2" cstate="print"/>
          <a:stretch>
            <a:fillRect/>
          </a:stretch>
        </p:blipFill>
        <p:spPr>
          <a:xfrm>
            <a:off x="2051721" y="0"/>
            <a:ext cx="5088614" cy="679384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equency.JPG"/>
          <p:cNvPicPr>
            <a:picLocks noChangeAspect="1"/>
          </p:cNvPicPr>
          <p:nvPr/>
        </p:nvPicPr>
        <p:blipFill>
          <a:blip r:embed="rId2" cstate="print"/>
          <a:stretch>
            <a:fillRect/>
          </a:stretch>
        </p:blipFill>
        <p:spPr>
          <a:xfrm>
            <a:off x="1475656" y="9612"/>
            <a:ext cx="6192688" cy="6838776"/>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moke phone.jpg"/>
          <p:cNvPicPr>
            <a:picLocks noChangeAspect="1"/>
          </p:cNvPicPr>
          <p:nvPr/>
        </p:nvPicPr>
        <p:blipFill>
          <a:blip r:embed="rId2" cstate="print"/>
          <a:stretch>
            <a:fillRect/>
          </a:stretch>
        </p:blipFill>
        <p:spPr>
          <a:xfrm>
            <a:off x="0" y="262467"/>
            <a:ext cx="9144000" cy="6333066"/>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uto shave.jpg"/>
          <p:cNvPicPr>
            <a:picLocks noChangeAspect="1"/>
          </p:cNvPicPr>
          <p:nvPr/>
        </p:nvPicPr>
        <p:blipFill>
          <a:blip r:embed="rId2" cstate="print"/>
          <a:stretch>
            <a:fillRect/>
          </a:stretch>
        </p:blipFill>
        <p:spPr>
          <a:xfrm>
            <a:off x="0" y="1"/>
            <a:ext cx="9230707" cy="6794176"/>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ankenstein.JPG"/>
          <p:cNvPicPr>
            <a:picLocks noChangeAspect="1"/>
          </p:cNvPicPr>
          <p:nvPr/>
        </p:nvPicPr>
        <p:blipFill>
          <a:blip r:embed="rId2" cstate="print"/>
          <a:stretch>
            <a:fillRect/>
          </a:stretch>
        </p:blipFill>
        <p:spPr>
          <a:xfrm>
            <a:off x="0" y="0"/>
            <a:ext cx="3712998" cy="6650953"/>
          </a:xfrm>
          <a:prstGeom prst="rect">
            <a:avLst/>
          </a:prstGeom>
        </p:spPr>
      </p:pic>
      <p:pic>
        <p:nvPicPr>
          <p:cNvPr id="3" name="Picture 2" descr="Wilder.jpg"/>
          <p:cNvPicPr>
            <a:picLocks noChangeAspect="1"/>
          </p:cNvPicPr>
          <p:nvPr/>
        </p:nvPicPr>
        <p:blipFill>
          <a:blip r:embed="rId3" cstate="print"/>
          <a:stretch>
            <a:fillRect/>
          </a:stretch>
        </p:blipFill>
        <p:spPr>
          <a:xfrm>
            <a:off x="3810000" y="0"/>
            <a:ext cx="5334000" cy="4000500"/>
          </a:xfrm>
          <a:prstGeom prst="rect">
            <a:avLst/>
          </a:prstGeom>
        </p:spPr>
      </p:pic>
      <p:sp>
        <p:nvSpPr>
          <p:cNvPr id="4" name="TextBox 3"/>
          <p:cNvSpPr txBox="1"/>
          <p:nvPr/>
        </p:nvSpPr>
        <p:spPr>
          <a:xfrm>
            <a:off x="3851920" y="4149080"/>
            <a:ext cx="5112568" cy="830997"/>
          </a:xfrm>
          <a:prstGeom prst="rect">
            <a:avLst/>
          </a:prstGeom>
          <a:noFill/>
        </p:spPr>
        <p:txBody>
          <a:bodyPr wrap="square" rtlCol="0">
            <a:spAutoFit/>
          </a:bodyPr>
          <a:lstStyle/>
          <a:p>
            <a:r>
              <a:rPr lang="en-US" sz="4800" b="1" dirty="0" smtClean="0">
                <a:solidFill>
                  <a:srgbClr val="FFFF00"/>
                </a:solidFill>
                <a:latin typeface="HGSHeiseiKakugothictaiW9" pitchFamily="50" charset="-128"/>
                <a:ea typeface="HGSHeiseiKakugothictaiW9" pitchFamily="50" charset="-128"/>
              </a:rPr>
              <a:t>What have I done!</a:t>
            </a:r>
            <a:endParaRPr lang="en-US" sz="4800" b="1" dirty="0">
              <a:solidFill>
                <a:srgbClr val="FFFF00"/>
              </a:solidFill>
              <a:latin typeface="HGSHeiseiKakugothictaiW9" pitchFamily="50" charset="-128"/>
              <a:ea typeface="HGSHeiseiKakugothictaiW9" pitchFamily="50"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908720"/>
            <a:ext cx="8712968" cy="4401205"/>
          </a:xfrm>
          <a:prstGeom prst="rect">
            <a:avLst/>
          </a:prstGeom>
          <a:noFill/>
        </p:spPr>
        <p:txBody>
          <a:bodyPr wrap="square" rtlCol="0">
            <a:spAutoFit/>
          </a:bodyPr>
          <a:lstStyle/>
          <a:p>
            <a:pPr algn="just"/>
            <a:r>
              <a:rPr lang="en-GB" sz="4000" b="1" dirty="0" smtClean="0">
                <a:solidFill>
                  <a:schemeClr val="bg1"/>
                </a:solidFill>
              </a:rPr>
              <a:t> From Dr. Jack Kruse:</a:t>
            </a:r>
          </a:p>
          <a:p>
            <a:pPr algn="just"/>
            <a:endParaRPr lang="en-GB" sz="4000" b="1" dirty="0" smtClean="0">
              <a:solidFill>
                <a:schemeClr val="bg1"/>
              </a:solidFill>
            </a:endParaRPr>
          </a:p>
          <a:p>
            <a:pPr algn="just"/>
            <a:r>
              <a:rPr lang="en-GB" sz="4000" b="1" dirty="0" smtClean="0">
                <a:solidFill>
                  <a:schemeClr val="bg1"/>
                </a:solidFill>
              </a:rPr>
              <a:t>Pulsed EMF’s disrupt the blood brain barrier (BBB) and dehydrate the patient over time.  Dr. Allan Frey described this BBB disruption with EMF’s close to 50 years ago.</a:t>
            </a:r>
            <a:endParaRPr lang="en-US" sz="4000" b="1" dirty="0">
              <a:solidFill>
                <a:schemeClr val="bg1"/>
              </a:solidFill>
            </a:endParaRPr>
          </a:p>
        </p:txBody>
      </p:sp>
      <p:sp>
        <p:nvSpPr>
          <p:cNvPr id="3" name="Rectangle 2"/>
          <p:cNvSpPr/>
          <p:nvPr/>
        </p:nvSpPr>
        <p:spPr>
          <a:xfrm>
            <a:off x="1272808" y="5373216"/>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10026"/>
            <a:ext cx="8784976" cy="6647974"/>
          </a:xfrm>
          <a:prstGeom prst="rect">
            <a:avLst/>
          </a:prstGeom>
          <a:noFill/>
        </p:spPr>
        <p:txBody>
          <a:bodyPr wrap="square" rtlCol="0">
            <a:spAutoFit/>
          </a:bodyPr>
          <a:lstStyle/>
          <a:p>
            <a:r>
              <a:rPr lang="en-GB" sz="3600" b="1" dirty="0" smtClean="0">
                <a:solidFill>
                  <a:schemeClr val="bg1"/>
                </a:solidFill>
              </a:rPr>
              <a:t>What are some of the biologic links made to Dr. Frey’s work?</a:t>
            </a:r>
          </a:p>
          <a:p>
            <a:endParaRPr lang="en-GB" sz="3600" b="1" dirty="0" smtClean="0">
              <a:solidFill>
                <a:schemeClr val="bg1"/>
              </a:solidFill>
            </a:endParaRPr>
          </a:p>
          <a:p>
            <a:r>
              <a:rPr lang="en-GB" sz="3600" b="1" dirty="0" smtClean="0">
                <a:solidFill>
                  <a:schemeClr val="bg1"/>
                </a:solidFill>
              </a:rPr>
              <a:t>Increased cell growth of brain cancer cells</a:t>
            </a:r>
          </a:p>
          <a:p>
            <a:r>
              <a:rPr lang="en-GB" sz="3600" b="1" dirty="0" smtClean="0">
                <a:solidFill>
                  <a:schemeClr val="bg1"/>
                </a:solidFill>
              </a:rPr>
              <a:t> </a:t>
            </a:r>
            <a:r>
              <a:rPr lang="en-GB" sz="3600" b="1" baseline="30000" dirty="0" smtClean="0">
                <a:solidFill>
                  <a:schemeClr val="bg1"/>
                </a:solidFill>
                <a:hlinkClick r:id="rId2"/>
              </a:rPr>
              <a:t/>
            </a:r>
            <a:br>
              <a:rPr lang="en-GB" sz="3600" b="1" baseline="30000" dirty="0" smtClean="0">
                <a:solidFill>
                  <a:schemeClr val="bg1"/>
                </a:solidFill>
                <a:hlinkClick r:id="rId2"/>
              </a:rPr>
            </a:br>
            <a:r>
              <a:rPr lang="en-GB" sz="3600" b="1" dirty="0" smtClean="0">
                <a:solidFill>
                  <a:schemeClr val="bg1"/>
                </a:solidFill>
              </a:rPr>
              <a:t>A doubling of the rate of lymphoma in mice</a:t>
            </a:r>
          </a:p>
          <a:p>
            <a:r>
              <a:rPr lang="en-GB" sz="3600" b="1" dirty="0" smtClean="0">
                <a:solidFill>
                  <a:schemeClr val="bg1"/>
                </a:solidFill>
              </a:rPr>
              <a:t> </a:t>
            </a:r>
            <a:r>
              <a:rPr lang="en-GB" sz="3600" b="1" baseline="30000" dirty="0" smtClean="0">
                <a:solidFill>
                  <a:schemeClr val="bg1"/>
                </a:solidFill>
                <a:hlinkClick r:id="rId2"/>
              </a:rPr>
              <a:t/>
            </a:r>
            <a:br>
              <a:rPr lang="en-GB" sz="3600" b="1" baseline="30000" dirty="0" smtClean="0">
                <a:solidFill>
                  <a:schemeClr val="bg1"/>
                </a:solidFill>
                <a:hlinkClick r:id="rId2"/>
              </a:rPr>
            </a:br>
            <a:r>
              <a:rPr lang="en-GB" sz="3600" b="1" dirty="0" smtClean="0">
                <a:solidFill>
                  <a:schemeClr val="bg1"/>
                </a:solidFill>
              </a:rPr>
              <a:t>Changes in </a:t>
            </a:r>
            <a:r>
              <a:rPr lang="en-GB" sz="3600" b="1" dirty="0" err="1" smtClean="0">
                <a:solidFill>
                  <a:schemeClr val="bg1"/>
                </a:solidFill>
              </a:rPr>
              <a:t>tumor</a:t>
            </a:r>
            <a:r>
              <a:rPr lang="en-GB" sz="3600" b="1" dirty="0" smtClean="0">
                <a:solidFill>
                  <a:schemeClr val="bg1"/>
                </a:solidFill>
              </a:rPr>
              <a:t> growth in rats</a:t>
            </a:r>
          </a:p>
          <a:p>
            <a:r>
              <a:rPr lang="en-GB" sz="3600" b="1" dirty="0" smtClean="0">
                <a:solidFill>
                  <a:schemeClr val="bg1"/>
                </a:solidFill>
              </a:rPr>
              <a:t> </a:t>
            </a:r>
            <a:r>
              <a:rPr lang="en-GB" sz="3600" b="1" baseline="30000" dirty="0" smtClean="0">
                <a:solidFill>
                  <a:schemeClr val="bg1"/>
                </a:solidFill>
                <a:hlinkClick r:id="rId2"/>
              </a:rPr>
              <a:t/>
            </a:r>
            <a:br>
              <a:rPr lang="en-GB" sz="3600" b="1" baseline="30000" dirty="0" smtClean="0">
                <a:solidFill>
                  <a:schemeClr val="bg1"/>
                </a:solidFill>
                <a:hlinkClick r:id="rId2"/>
              </a:rPr>
            </a:br>
            <a:r>
              <a:rPr lang="en-GB" sz="3600" b="1" dirty="0" smtClean="0">
                <a:solidFill>
                  <a:schemeClr val="bg1"/>
                </a:solidFill>
              </a:rPr>
              <a:t>An increased number of </a:t>
            </a:r>
            <a:r>
              <a:rPr lang="en-GB" sz="3600" b="1" dirty="0" err="1" smtClean="0">
                <a:solidFill>
                  <a:schemeClr val="bg1"/>
                </a:solidFill>
              </a:rPr>
              <a:t>tumors</a:t>
            </a:r>
            <a:r>
              <a:rPr lang="en-GB" sz="3600" b="1" dirty="0" smtClean="0">
                <a:solidFill>
                  <a:schemeClr val="bg1"/>
                </a:solidFill>
              </a:rPr>
              <a:t> in rats </a:t>
            </a:r>
            <a:r>
              <a:rPr lang="en-GB" sz="3000" b="1" baseline="30000" dirty="0" smtClean="0">
                <a:solidFill>
                  <a:schemeClr val="bg1"/>
                </a:solidFill>
                <a:hlinkClick r:id="rId2"/>
              </a:rPr>
              <a:t/>
            </a:r>
            <a:br>
              <a:rPr lang="en-GB" sz="3000" b="1" baseline="30000" dirty="0" smtClean="0">
                <a:solidFill>
                  <a:schemeClr val="bg1"/>
                </a:solidFill>
                <a:hlinkClick r:id="rId2"/>
              </a:rPr>
            </a:br>
            <a:r>
              <a:rPr lang="en-GB" sz="3000" b="1" dirty="0" smtClean="0">
                <a:solidFill>
                  <a:schemeClr val="bg1"/>
                </a:solidFill>
              </a:rPr>
              <a:t> </a:t>
            </a:r>
            <a:r>
              <a:rPr lang="en-GB" baseline="30000" dirty="0" smtClean="0">
                <a:hlinkClick r:id="rId2"/>
              </a:rPr>
              <a:t/>
            </a:r>
            <a:br>
              <a:rPr lang="en-GB" baseline="30000" dirty="0" smtClean="0">
                <a:hlinkClick r:id="rId2"/>
              </a:rPr>
            </a:br>
            <a:endParaRPr lang="en-GB" dirty="0" smtClean="0"/>
          </a:p>
          <a:p>
            <a:endParaRPr lang="en-US" dirty="0"/>
          </a:p>
        </p:txBody>
      </p:sp>
      <p:sp>
        <p:nvSpPr>
          <p:cNvPr id="3" name="Rectangle 2"/>
          <p:cNvSpPr/>
          <p:nvPr/>
        </p:nvSpPr>
        <p:spPr>
          <a:xfrm>
            <a:off x="1259632" y="5934670"/>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55641"/>
          </a:xfrm>
          <a:prstGeom prst="rect">
            <a:avLst/>
          </a:prstGeom>
          <a:noFill/>
        </p:spPr>
        <p:txBody>
          <a:bodyPr wrap="square" rtlCol="0">
            <a:spAutoFit/>
          </a:bodyPr>
          <a:lstStyle/>
          <a:p>
            <a:r>
              <a:rPr lang="en-GB" sz="3600" b="1" dirty="0" smtClean="0">
                <a:solidFill>
                  <a:schemeClr val="bg1"/>
                </a:solidFill>
              </a:rPr>
              <a:t>Increased single and double-strand breaks in DNA, our genetic material </a:t>
            </a:r>
          </a:p>
          <a:p>
            <a:r>
              <a:rPr lang="en-GB" sz="3600" b="1" baseline="30000" dirty="0" smtClean="0">
                <a:solidFill>
                  <a:schemeClr val="bg1"/>
                </a:solidFill>
                <a:hlinkClick r:id="rId2"/>
              </a:rPr>
              <a:t/>
            </a:r>
            <a:br>
              <a:rPr lang="en-GB" sz="3600" b="1" baseline="30000" dirty="0" smtClean="0">
                <a:solidFill>
                  <a:schemeClr val="bg1"/>
                </a:solidFill>
                <a:hlinkClick r:id="rId2"/>
              </a:rPr>
            </a:br>
            <a:r>
              <a:rPr lang="en-GB" sz="3600" b="1" dirty="0" smtClean="0">
                <a:solidFill>
                  <a:schemeClr val="bg1"/>
                </a:solidFill>
              </a:rPr>
              <a:t>2 to 4 times as many cancers in Polish soldiers exposed to RF </a:t>
            </a:r>
          </a:p>
          <a:p>
            <a:r>
              <a:rPr lang="en-GB" sz="3600" b="1" baseline="30000" dirty="0" smtClean="0">
                <a:solidFill>
                  <a:schemeClr val="bg1"/>
                </a:solidFill>
                <a:hlinkClick r:id="rId2"/>
              </a:rPr>
              <a:t/>
            </a:r>
            <a:br>
              <a:rPr lang="en-GB" sz="3600" b="1" baseline="30000" dirty="0" smtClean="0">
                <a:solidFill>
                  <a:schemeClr val="bg1"/>
                </a:solidFill>
                <a:hlinkClick r:id="rId2"/>
              </a:rPr>
            </a:br>
            <a:r>
              <a:rPr lang="en-GB" sz="3600" b="1" dirty="0" smtClean="0">
                <a:solidFill>
                  <a:schemeClr val="bg1"/>
                </a:solidFill>
              </a:rPr>
              <a:t>More childhood </a:t>
            </a:r>
            <a:r>
              <a:rPr lang="en-GB" sz="3600" b="1" dirty="0" err="1" smtClean="0">
                <a:solidFill>
                  <a:schemeClr val="bg1"/>
                </a:solidFill>
              </a:rPr>
              <a:t>leukemia</a:t>
            </a:r>
            <a:r>
              <a:rPr lang="en-GB" sz="3600" b="1" dirty="0" smtClean="0">
                <a:solidFill>
                  <a:schemeClr val="bg1"/>
                </a:solidFill>
              </a:rPr>
              <a:t> in children exposed to RF </a:t>
            </a:r>
          </a:p>
          <a:p>
            <a:r>
              <a:rPr lang="en-GB" sz="3600" b="1" baseline="30000" dirty="0" smtClean="0">
                <a:solidFill>
                  <a:schemeClr val="bg1"/>
                </a:solidFill>
                <a:hlinkClick r:id="rId2"/>
              </a:rPr>
              <a:t/>
            </a:r>
            <a:br>
              <a:rPr lang="en-GB" sz="3600" b="1" baseline="30000" dirty="0" smtClean="0">
                <a:solidFill>
                  <a:schemeClr val="bg1"/>
                </a:solidFill>
                <a:hlinkClick r:id="rId2"/>
              </a:rPr>
            </a:br>
            <a:r>
              <a:rPr lang="en-GB" sz="3600" b="1" dirty="0" smtClean="0">
                <a:solidFill>
                  <a:schemeClr val="bg1"/>
                </a:solidFill>
              </a:rPr>
              <a:t>Changes in sleep patterns and REM type sleep </a:t>
            </a:r>
          </a:p>
          <a:p>
            <a:r>
              <a:rPr lang="en-GB" sz="3600" b="1" baseline="30000" dirty="0" smtClean="0">
                <a:solidFill>
                  <a:schemeClr val="bg1"/>
                </a:solidFill>
                <a:hlinkClick r:id="rId2"/>
              </a:rPr>
              <a:t/>
            </a:r>
            <a:br>
              <a:rPr lang="en-GB" sz="3600" b="1" baseline="30000" dirty="0" smtClean="0">
                <a:solidFill>
                  <a:schemeClr val="bg1"/>
                </a:solidFill>
                <a:hlinkClick r:id="rId2"/>
              </a:rPr>
            </a:br>
            <a:r>
              <a:rPr lang="en-GB" sz="3600" b="1" dirty="0" smtClean="0">
                <a:solidFill>
                  <a:schemeClr val="bg1"/>
                </a:solidFill>
              </a:rPr>
              <a:t>Headaches caused by RF/MW radiation exposure</a:t>
            </a:r>
            <a:endParaRPr lang="en-US" sz="3600" dirty="0"/>
          </a:p>
        </p:txBody>
      </p:sp>
      <p:sp>
        <p:nvSpPr>
          <p:cNvPr id="3" name="Rectangle 2"/>
          <p:cNvSpPr/>
          <p:nvPr/>
        </p:nvSpPr>
        <p:spPr>
          <a:xfrm>
            <a:off x="3139150" y="5934670"/>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260649"/>
            <a:ext cx="8964488" cy="6278642"/>
          </a:xfrm>
          <a:prstGeom prst="rect">
            <a:avLst/>
          </a:prstGeom>
          <a:noFill/>
        </p:spPr>
        <p:txBody>
          <a:bodyPr wrap="square" rtlCol="0">
            <a:spAutoFit/>
          </a:bodyPr>
          <a:lstStyle/>
          <a:p>
            <a:r>
              <a:rPr lang="en-GB" sz="4000" b="1" dirty="0" smtClean="0">
                <a:solidFill>
                  <a:schemeClr val="bg1"/>
                </a:solidFill>
              </a:rPr>
              <a:t>Neurologic changes including:</a:t>
            </a:r>
          </a:p>
          <a:p>
            <a:pPr lvl="1"/>
            <a:r>
              <a:rPr lang="en-GB" sz="4000" b="1" dirty="0" smtClean="0">
                <a:solidFill>
                  <a:schemeClr val="bg1"/>
                </a:solidFill>
              </a:rPr>
              <a:t>Changes in the blood-brain-barrier </a:t>
            </a:r>
            <a:r>
              <a:rPr lang="en-GB" sz="4000" b="1" baseline="30000" dirty="0" smtClean="0">
                <a:solidFill>
                  <a:schemeClr val="bg1"/>
                </a:solidFill>
              </a:rPr>
              <a:t/>
            </a:r>
            <a:br>
              <a:rPr lang="en-GB" sz="4000" b="1" baseline="30000" dirty="0" smtClean="0">
                <a:solidFill>
                  <a:schemeClr val="bg1"/>
                </a:solidFill>
              </a:rPr>
            </a:br>
            <a:r>
              <a:rPr lang="en-GB" sz="4000" b="1" dirty="0" smtClean="0">
                <a:solidFill>
                  <a:schemeClr val="bg1"/>
                </a:solidFill>
              </a:rPr>
              <a:t>Changes in cellular morphology (including cell death) </a:t>
            </a:r>
            <a:r>
              <a:rPr lang="en-GB" sz="4000" b="1" baseline="30000" dirty="0" smtClean="0">
                <a:solidFill>
                  <a:schemeClr val="bg1"/>
                </a:solidFill>
                <a:hlinkClick r:id="rId2"/>
              </a:rPr>
              <a:t/>
            </a:r>
            <a:br>
              <a:rPr lang="en-GB" sz="4000" b="1" baseline="30000" dirty="0" smtClean="0">
                <a:solidFill>
                  <a:schemeClr val="bg1"/>
                </a:solidFill>
                <a:hlinkClick r:id="rId2"/>
              </a:rPr>
            </a:br>
            <a:r>
              <a:rPr lang="en-GB" sz="4000" b="1" dirty="0" smtClean="0">
                <a:solidFill>
                  <a:schemeClr val="bg1"/>
                </a:solidFill>
              </a:rPr>
              <a:t>Changes in neural electrophysiology (EEG)</a:t>
            </a:r>
            <a:r>
              <a:rPr lang="en-GB" sz="4000" b="1" dirty="0" smtClean="0">
                <a:solidFill>
                  <a:schemeClr val="bg1"/>
                </a:solidFill>
                <a:hlinkClick r:id="rId2"/>
              </a:rPr>
              <a:t> </a:t>
            </a:r>
            <a:r>
              <a:rPr lang="en-GB" sz="4000" b="1" baseline="30000" dirty="0" smtClean="0">
                <a:solidFill>
                  <a:schemeClr val="bg1"/>
                </a:solidFill>
                <a:hlinkClick r:id="rId2"/>
              </a:rPr>
              <a:t/>
            </a:r>
            <a:br>
              <a:rPr lang="en-GB" sz="4000" b="1" baseline="30000" dirty="0" smtClean="0">
                <a:solidFill>
                  <a:schemeClr val="bg1"/>
                </a:solidFill>
                <a:hlinkClick r:id="rId2"/>
              </a:rPr>
            </a:br>
            <a:r>
              <a:rPr lang="en-GB" sz="4000" b="1" dirty="0" smtClean="0">
                <a:solidFill>
                  <a:schemeClr val="bg1"/>
                </a:solidFill>
              </a:rPr>
              <a:t>Changes in neurotransmitters (which affect </a:t>
            </a:r>
            <a:r>
              <a:rPr lang="en-GB" sz="4000" b="1" i="1" u="sng" dirty="0" smtClean="0">
                <a:solidFill>
                  <a:schemeClr val="bg1"/>
                </a:solidFill>
              </a:rPr>
              <a:t>motivation and pain perception</a:t>
            </a:r>
            <a:r>
              <a:rPr lang="en-GB" sz="4000" b="1" dirty="0" smtClean="0">
                <a:solidFill>
                  <a:schemeClr val="bg1"/>
                </a:solidFill>
              </a:rPr>
              <a:t>) </a:t>
            </a:r>
            <a:r>
              <a:rPr lang="en-GB" sz="3200" b="1" baseline="30000" dirty="0" smtClean="0">
                <a:solidFill>
                  <a:schemeClr val="bg1"/>
                </a:solidFill>
                <a:hlinkClick r:id="rId2"/>
              </a:rPr>
              <a:t/>
            </a:r>
            <a:br>
              <a:rPr lang="en-GB" sz="3200" b="1" baseline="30000" dirty="0" smtClean="0">
                <a:solidFill>
                  <a:schemeClr val="bg1"/>
                </a:solidFill>
                <a:hlinkClick r:id="rId2"/>
              </a:rPr>
            </a:br>
            <a:r>
              <a:rPr lang="en-GB" sz="3200" b="1" dirty="0" smtClean="0">
                <a:solidFill>
                  <a:schemeClr val="bg1"/>
                </a:solidFill>
              </a:rPr>
              <a:t> </a:t>
            </a:r>
            <a:r>
              <a:rPr lang="en-GB" sz="3200" b="1" baseline="30000" dirty="0" smtClean="0">
                <a:hlinkClick r:id="rId2"/>
              </a:rPr>
              <a:t/>
            </a:r>
            <a:br>
              <a:rPr lang="en-GB" sz="3200" b="1" baseline="30000" dirty="0" smtClean="0">
                <a:hlinkClick r:id="rId2"/>
              </a:rPr>
            </a:br>
            <a:endParaRPr lang="en-GB" sz="3200" b="1" dirty="0" smtClean="0"/>
          </a:p>
          <a:p>
            <a:endParaRPr lang="en-US" dirty="0"/>
          </a:p>
        </p:txBody>
      </p:sp>
      <p:sp>
        <p:nvSpPr>
          <p:cNvPr id="3" name="Rectangle 2"/>
          <p:cNvSpPr/>
          <p:nvPr/>
        </p:nvSpPr>
        <p:spPr>
          <a:xfrm>
            <a:off x="1403648" y="5934670"/>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293757"/>
          </a:xfrm>
          <a:prstGeom prst="rect">
            <a:avLst/>
          </a:prstGeom>
          <a:noFill/>
        </p:spPr>
        <p:txBody>
          <a:bodyPr wrap="square" rtlCol="0">
            <a:spAutoFit/>
          </a:bodyPr>
          <a:lstStyle/>
          <a:p>
            <a:endParaRPr lang="en-GB" sz="4000" b="1" dirty="0" smtClean="0">
              <a:solidFill>
                <a:schemeClr val="bg1"/>
              </a:solidFill>
            </a:endParaRPr>
          </a:p>
          <a:p>
            <a:r>
              <a:rPr lang="en-GB" sz="4000" b="1" dirty="0" smtClean="0">
                <a:solidFill>
                  <a:schemeClr val="bg1"/>
                </a:solidFill>
              </a:rPr>
              <a:t>Retarded learning in rats indicating a deficit in spatial “working memory” </a:t>
            </a:r>
            <a:r>
              <a:rPr lang="en-GB" sz="4000" b="1" baseline="30000" dirty="0" smtClean="0">
                <a:solidFill>
                  <a:schemeClr val="bg1"/>
                </a:solidFill>
                <a:hlinkClick r:id="rId2"/>
              </a:rPr>
              <a:t/>
            </a:r>
            <a:br>
              <a:rPr lang="en-GB" sz="4000" b="1" baseline="30000" dirty="0" smtClean="0">
                <a:solidFill>
                  <a:schemeClr val="bg1"/>
                </a:solidFill>
                <a:hlinkClick r:id="rId2"/>
              </a:rPr>
            </a:br>
            <a:endParaRPr lang="en-GB" sz="4000" b="1" dirty="0" smtClean="0">
              <a:solidFill>
                <a:schemeClr val="bg1"/>
              </a:solidFill>
            </a:endParaRPr>
          </a:p>
          <a:p>
            <a:r>
              <a:rPr lang="en-GB" sz="4000" b="1" dirty="0" smtClean="0">
                <a:solidFill>
                  <a:schemeClr val="bg1"/>
                </a:solidFill>
              </a:rPr>
              <a:t>Increased blood pressure in healthy men</a:t>
            </a:r>
            <a:r>
              <a:rPr lang="en-GB" sz="4000" b="1" baseline="30000" dirty="0" smtClean="0">
                <a:solidFill>
                  <a:schemeClr val="bg1"/>
                </a:solidFill>
                <a:hlinkClick r:id="rId2"/>
              </a:rPr>
              <a:t/>
            </a:r>
            <a:br>
              <a:rPr lang="en-GB" sz="4000" b="1" baseline="30000" dirty="0" smtClean="0">
                <a:solidFill>
                  <a:schemeClr val="bg1"/>
                </a:solidFill>
                <a:hlinkClick r:id="rId2"/>
              </a:rPr>
            </a:br>
            <a:endParaRPr lang="en-GB" sz="4000" b="1" dirty="0" smtClean="0">
              <a:solidFill>
                <a:schemeClr val="bg1"/>
              </a:solidFill>
            </a:endParaRPr>
          </a:p>
          <a:p>
            <a:r>
              <a:rPr lang="en-GB" sz="4000" b="1" dirty="0" smtClean="0">
                <a:solidFill>
                  <a:schemeClr val="bg1"/>
                </a:solidFill>
              </a:rPr>
              <a:t>Damage to eye cells when combined with commonly used glaucoma medications</a:t>
            </a:r>
            <a:r>
              <a:rPr lang="en-GB" sz="4000" b="1" dirty="0" smtClean="0"/>
              <a:t> </a:t>
            </a:r>
          </a:p>
          <a:p>
            <a:endParaRPr lang="en-US" dirty="0"/>
          </a:p>
        </p:txBody>
      </p:sp>
      <p:sp>
        <p:nvSpPr>
          <p:cNvPr id="3" name="Rectangle 2"/>
          <p:cNvSpPr/>
          <p:nvPr/>
        </p:nvSpPr>
        <p:spPr>
          <a:xfrm>
            <a:off x="1272808" y="5890046"/>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837495"/>
          </a:xfrm>
          <a:prstGeom prst="rect">
            <a:avLst/>
          </a:prstGeom>
          <a:noFill/>
        </p:spPr>
        <p:txBody>
          <a:bodyPr wrap="square" rtlCol="0">
            <a:spAutoFit/>
          </a:bodyPr>
          <a:lstStyle/>
          <a:p>
            <a:endParaRPr lang="en-GB" sz="4000" b="1" dirty="0" smtClean="0">
              <a:solidFill>
                <a:schemeClr val="bg1"/>
              </a:solidFill>
            </a:endParaRPr>
          </a:p>
          <a:p>
            <a:r>
              <a:rPr lang="en-GB" sz="4000" b="1" dirty="0" smtClean="0">
                <a:solidFill>
                  <a:schemeClr val="bg1"/>
                </a:solidFill>
              </a:rPr>
              <a:t>Metabolic changes (of calcium ions, for instance) </a:t>
            </a:r>
          </a:p>
          <a:p>
            <a:r>
              <a:rPr lang="en-GB" sz="4000" b="1" baseline="30000" dirty="0" smtClean="0">
                <a:solidFill>
                  <a:schemeClr val="bg1"/>
                </a:solidFill>
                <a:hlinkClick r:id="rId2"/>
              </a:rPr>
              <a:t/>
            </a:r>
            <a:br>
              <a:rPr lang="en-GB" sz="4000" b="1" baseline="30000" dirty="0" smtClean="0">
                <a:solidFill>
                  <a:schemeClr val="bg1"/>
                </a:solidFill>
                <a:hlinkClick r:id="rId2"/>
              </a:rPr>
            </a:br>
            <a:r>
              <a:rPr lang="en-GB" sz="4000" b="1" dirty="0" smtClean="0">
                <a:solidFill>
                  <a:schemeClr val="bg1"/>
                </a:solidFill>
              </a:rPr>
              <a:t>Cytogenetic effects (which can affect cancer, Alzheimer’s, neurodegenerative diseases) </a:t>
            </a:r>
          </a:p>
          <a:p>
            <a:r>
              <a:rPr lang="en-GB" sz="4000" b="1" baseline="30000" dirty="0" smtClean="0">
                <a:solidFill>
                  <a:schemeClr val="bg1"/>
                </a:solidFill>
                <a:hlinkClick r:id="rId2"/>
              </a:rPr>
              <a:t/>
            </a:r>
            <a:br>
              <a:rPr lang="en-GB" sz="4000" b="1" baseline="30000" dirty="0" smtClean="0">
                <a:solidFill>
                  <a:schemeClr val="bg1"/>
                </a:solidFill>
                <a:hlinkClick r:id="rId2"/>
              </a:rPr>
            </a:br>
            <a:r>
              <a:rPr lang="en-GB" sz="4000" b="1" dirty="0" smtClean="0">
                <a:solidFill>
                  <a:schemeClr val="bg1"/>
                </a:solidFill>
              </a:rPr>
              <a:t>Decreased memory, attention, and slower reaction time in school children</a:t>
            </a:r>
            <a:endParaRPr lang="en-US" sz="4000" dirty="0"/>
          </a:p>
        </p:txBody>
      </p:sp>
      <p:sp>
        <p:nvSpPr>
          <p:cNvPr id="3" name="Rectangle 2"/>
          <p:cNvSpPr/>
          <p:nvPr/>
        </p:nvSpPr>
        <p:spPr>
          <a:xfrm>
            <a:off x="1272808" y="5877272"/>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8720"/>
            <a:ext cx="9144000" cy="4247317"/>
          </a:xfrm>
          <a:prstGeom prst="rect">
            <a:avLst/>
          </a:prstGeom>
          <a:noFill/>
        </p:spPr>
        <p:txBody>
          <a:bodyPr wrap="square" rtlCol="0">
            <a:spAutoFit/>
          </a:bodyPr>
          <a:lstStyle/>
          <a:p>
            <a:pPr algn="just"/>
            <a:r>
              <a:rPr lang="en-GB" sz="3600" b="1" dirty="0" smtClean="0">
                <a:solidFill>
                  <a:schemeClr val="bg1"/>
                </a:solidFill>
              </a:rPr>
              <a:t>The most fascinating part of what Dr. Frey did was to show </a:t>
            </a:r>
            <a:r>
              <a:rPr lang="en-GB" sz="3600" b="1" i="1" u="sng" dirty="0" smtClean="0">
                <a:solidFill>
                  <a:schemeClr val="bg1"/>
                </a:solidFill>
              </a:rPr>
              <a:t>definitively</a:t>
            </a:r>
            <a:r>
              <a:rPr lang="en-GB" sz="3600" b="1" dirty="0" smtClean="0">
                <a:solidFill>
                  <a:schemeClr val="bg1"/>
                </a:solidFill>
              </a:rPr>
              <a:t> that the brain was </a:t>
            </a:r>
            <a:r>
              <a:rPr lang="en-GB" sz="3600" b="1" i="1" u="sng" dirty="0" smtClean="0">
                <a:solidFill>
                  <a:schemeClr val="bg1"/>
                </a:solidFill>
              </a:rPr>
              <a:t>directly</a:t>
            </a:r>
            <a:r>
              <a:rPr lang="en-GB" sz="3600" b="1" dirty="0" smtClean="0">
                <a:solidFill>
                  <a:schemeClr val="bg1"/>
                </a:solidFill>
              </a:rPr>
              <a:t> affected by pulsed EMF. Long ago, with the Office of Naval Research, Dr. Frey wanted to see what the biologic affects one might expect with the military uses of EMF in the USA. </a:t>
            </a:r>
            <a:r>
              <a:rPr lang="en-GB" sz="3200" b="1" dirty="0" smtClean="0">
                <a:solidFill>
                  <a:schemeClr val="bg1"/>
                </a:solidFill>
              </a:rPr>
              <a:t>  </a:t>
            </a:r>
          </a:p>
          <a:p>
            <a:endParaRPr lang="en-US" dirty="0"/>
          </a:p>
        </p:txBody>
      </p:sp>
      <p:sp>
        <p:nvSpPr>
          <p:cNvPr id="3" name="Rectangle 2"/>
          <p:cNvSpPr/>
          <p:nvPr/>
        </p:nvSpPr>
        <p:spPr>
          <a:xfrm>
            <a:off x="1272808" y="5890046"/>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196752"/>
            <a:ext cx="8784976" cy="4524315"/>
          </a:xfrm>
          <a:prstGeom prst="rect">
            <a:avLst/>
          </a:prstGeom>
          <a:noFill/>
        </p:spPr>
        <p:txBody>
          <a:bodyPr wrap="square" rtlCol="0">
            <a:spAutoFit/>
          </a:bodyPr>
          <a:lstStyle/>
          <a:p>
            <a:pPr algn="just"/>
            <a:r>
              <a:rPr lang="en-GB" sz="3600" b="1" dirty="0" smtClean="0">
                <a:solidFill>
                  <a:schemeClr val="bg1"/>
                </a:solidFill>
              </a:rPr>
              <a:t>If you read his public statements on what he found, they are nothing short of </a:t>
            </a:r>
            <a:r>
              <a:rPr lang="en-GB" sz="3600" b="1" i="1" u="sng" dirty="0" smtClean="0">
                <a:solidFill>
                  <a:srgbClr val="FFFF00"/>
                </a:solidFill>
              </a:rPr>
              <a:t>shocking</a:t>
            </a:r>
            <a:r>
              <a:rPr lang="en-GB" sz="3600" b="1" dirty="0" smtClean="0">
                <a:solidFill>
                  <a:schemeClr val="bg1"/>
                </a:solidFill>
              </a:rPr>
              <a:t>.  No one seems to know this because his work has been buried by industry.  If you use technology you would do well to do some of your own homework and you might realize why you really have medical issues you can’t seem to shake.</a:t>
            </a:r>
            <a:endParaRPr lang="en-US" sz="3600" dirty="0"/>
          </a:p>
        </p:txBody>
      </p:sp>
      <p:sp>
        <p:nvSpPr>
          <p:cNvPr id="3" name="Rectangle 2"/>
          <p:cNvSpPr/>
          <p:nvPr/>
        </p:nvSpPr>
        <p:spPr>
          <a:xfrm>
            <a:off x="1272808" y="5890046"/>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ousetrap.jpg"/>
          <p:cNvPicPr>
            <a:picLocks noChangeAspect="1"/>
          </p:cNvPicPr>
          <p:nvPr/>
        </p:nvPicPr>
        <p:blipFill>
          <a:blip r:embed="rId2" cstate="print"/>
          <a:stretch>
            <a:fillRect/>
          </a:stretch>
        </p:blipFill>
        <p:spPr>
          <a:xfrm>
            <a:off x="-22592" y="1412776"/>
            <a:ext cx="9189184" cy="4032448"/>
          </a:xfrm>
          <a:prstGeom prst="rect">
            <a:avLst/>
          </a:prstGeo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4744"/>
            <a:ext cx="9144000" cy="3785652"/>
          </a:xfrm>
          <a:prstGeom prst="rect">
            <a:avLst/>
          </a:prstGeom>
          <a:noFill/>
        </p:spPr>
        <p:txBody>
          <a:bodyPr wrap="square" rtlCol="0">
            <a:spAutoFit/>
          </a:bodyPr>
          <a:lstStyle/>
          <a:p>
            <a:pPr algn="just"/>
            <a:r>
              <a:rPr lang="en-GB" sz="4000" b="1" dirty="0" smtClean="0">
                <a:solidFill>
                  <a:schemeClr val="bg1"/>
                </a:solidFill>
              </a:rPr>
              <a:t>Dr. Frey injected </a:t>
            </a:r>
            <a:r>
              <a:rPr lang="en-GB" sz="4000" b="1" dirty="0" err="1" smtClean="0">
                <a:solidFill>
                  <a:schemeClr val="bg1"/>
                </a:solidFill>
              </a:rPr>
              <a:t>methylene</a:t>
            </a:r>
            <a:r>
              <a:rPr lang="en-GB" sz="4000" b="1" dirty="0" smtClean="0">
                <a:solidFill>
                  <a:schemeClr val="bg1"/>
                </a:solidFill>
              </a:rPr>
              <a:t> blue dye into the veins of rats. The dye was absorbed in </a:t>
            </a:r>
            <a:r>
              <a:rPr lang="en-GB" sz="4000" b="1" i="1" u="sng" dirty="0" smtClean="0">
                <a:solidFill>
                  <a:schemeClr val="bg1"/>
                </a:solidFill>
              </a:rPr>
              <a:t>all</a:t>
            </a:r>
            <a:r>
              <a:rPr lang="en-GB" sz="4000" b="1" dirty="0" smtClean="0">
                <a:solidFill>
                  <a:schemeClr val="bg1"/>
                </a:solidFill>
              </a:rPr>
              <a:t> the tissues </a:t>
            </a:r>
            <a:r>
              <a:rPr lang="en-GB" sz="4000" b="1" i="1" u="sng" dirty="0" smtClean="0">
                <a:solidFill>
                  <a:schemeClr val="bg1"/>
                </a:solidFill>
              </a:rPr>
              <a:t>except</a:t>
            </a:r>
            <a:r>
              <a:rPr lang="en-GB" sz="4000" b="1" dirty="0" smtClean="0">
                <a:solidFill>
                  <a:schemeClr val="bg1"/>
                </a:solidFill>
              </a:rPr>
              <a:t> for the brain. That is because we are all equipped with a blood-brain barrier, designed to protect our brains from foreign substances.  </a:t>
            </a:r>
            <a:endParaRPr lang="en-US" sz="4000" dirty="0"/>
          </a:p>
        </p:txBody>
      </p:sp>
      <p:sp>
        <p:nvSpPr>
          <p:cNvPr id="3" name="Rectangle 2"/>
          <p:cNvSpPr/>
          <p:nvPr/>
        </p:nvSpPr>
        <p:spPr>
          <a:xfrm>
            <a:off x="1272808" y="5890046"/>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bb.JPG"/>
          <p:cNvPicPr>
            <a:picLocks noChangeAspect="1"/>
          </p:cNvPicPr>
          <p:nvPr/>
        </p:nvPicPr>
        <p:blipFill>
          <a:blip r:embed="rId2" cstate="print"/>
          <a:stretch>
            <a:fillRect/>
          </a:stretch>
        </p:blipFill>
        <p:spPr>
          <a:xfrm>
            <a:off x="9691" y="980728"/>
            <a:ext cx="9124618" cy="4896544"/>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052736"/>
            <a:ext cx="8280920" cy="5016758"/>
          </a:xfrm>
          <a:prstGeom prst="rect">
            <a:avLst/>
          </a:prstGeom>
          <a:noFill/>
        </p:spPr>
        <p:txBody>
          <a:bodyPr wrap="square" rtlCol="0">
            <a:spAutoFit/>
          </a:bodyPr>
          <a:lstStyle/>
          <a:p>
            <a:pPr algn="just"/>
            <a:r>
              <a:rPr lang="en-GB" sz="4000" b="1" dirty="0" smtClean="0">
                <a:solidFill>
                  <a:schemeClr val="bg1"/>
                </a:solidFill>
              </a:rPr>
              <a:t>He then exposed the rats brains to pulsed EMF in the range one would find in most </a:t>
            </a:r>
            <a:r>
              <a:rPr lang="en-GB" sz="4000" b="1" dirty="0" err="1" smtClean="0">
                <a:solidFill>
                  <a:schemeClr val="bg1"/>
                </a:solidFill>
              </a:rPr>
              <a:t>cellphone</a:t>
            </a:r>
            <a:r>
              <a:rPr lang="en-GB" sz="4000" b="1" dirty="0" smtClean="0">
                <a:solidFill>
                  <a:schemeClr val="bg1"/>
                </a:solidFill>
              </a:rPr>
              <a:t> and other wireless technology of today, and he found that the rat brains turned blue from the dye because the EMF made the BBB permeable at quite </a:t>
            </a:r>
            <a:r>
              <a:rPr lang="en-GB" sz="4000" b="1" i="1" u="sng" dirty="0" smtClean="0">
                <a:solidFill>
                  <a:schemeClr val="bg1"/>
                </a:solidFill>
              </a:rPr>
              <a:t>low</a:t>
            </a:r>
            <a:r>
              <a:rPr lang="en-GB" sz="4000" b="1" dirty="0" smtClean="0">
                <a:solidFill>
                  <a:schemeClr val="bg1"/>
                </a:solidFill>
              </a:rPr>
              <a:t> doses. </a:t>
            </a:r>
            <a:r>
              <a:rPr lang="en-GB" sz="3600" b="1" dirty="0" smtClean="0"/>
              <a:t> </a:t>
            </a:r>
            <a:endParaRPr lang="en-US" sz="3600" dirty="0"/>
          </a:p>
        </p:txBody>
      </p:sp>
      <p:sp>
        <p:nvSpPr>
          <p:cNvPr id="3" name="Rectangle 2"/>
          <p:cNvSpPr/>
          <p:nvPr/>
        </p:nvSpPr>
        <p:spPr>
          <a:xfrm>
            <a:off x="1591486" y="5877272"/>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0688"/>
            <a:ext cx="9144000" cy="5786199"/>
          </a:xfrm>
          <a:prstGeom prst="rect">
            <a:avLst/>
          </a:prstGeom>
          <a:noFill/>
        </p:spPr>
        <p:txBody>
          <a:bodyPr wrap="square" rtlCol="0">
            <a:spAutoFit/>
          </a:bodyPr>
          <a:lstStyle/>
          <a:p>
            <a:pPr algn="just"/>
            <a:r>
              <a:rPr lang="en-GB" sz="3600" b="1" dirty="0" smtClean="0">
                <a:solidFill>
                  <a:schemeClr val="bg1"/>
                </a:solidFill>
              </a:rPr>
              <a:t>Frey showed </a:t>
            </a:r>
            <a:r>
              <a:rPr lang="en-GB" sz="3600" b="1" i="1" u="sng" dirty="0" smtClean="0">
                <a:solidFill>
                  <a:schemeClr val="bg1"/>
                </a:solidFill>
              </a:rPr>
              <a:t>quite convincingly </a:t>
            </a:r>
            <a:r>
              <a:rPr lang="en-GB" sz="3600" b="1" dirty="0" smtClean="0">
                <a:solidFill>
                  <a:schemeClr val="bg1"/>
                </a:solidFill>
              </a:rPr>
              <a:t>that EMF weakened the blood brain barrier and could allow many toxins normally excluded from the brain’s circulation to enter and affect it.  This is precisely how fluoride now permeates the modern human brain unimpeded to cause cognitive haze because of the dielectric effect of fluoride on iodine in the brain’s </a:t>
            </a:r>
            <a:r>
              <a:rPr lang="en-GB" sz="3600" b="1" dirty="0" err="1" smtClean="0">
                <a:solidFill>
                  <a:schemeClr val="bg1"/>
                </a:solidFill>
              </a:rPr>
              <a:t>semiconductive</a:t>
            </a:r>
            <a:r>
              <a:rPr lang="en-GB" sz="3600" b="1" dirty="0" smtClean="0">
                <a:solidFill>
                  <a:schemeClr val="bg1"/>
                </a:solidFill>
              </a:rPr>
              <a:t> pathways.</a:t>
            </a:r>
          </a:p>
          <a:p>
            <a:pPr algn="just"/>
            <a:endParaRPr lang="en-GB" sz="2800" b="1" dirty="0" smtClean="0">
              <a:solidFill>
                <a:schemeClr val="bg1"/>
              </a:solidFill>
            </a:endParaRPr>
          </a:p>
          <a:p>
            <a:endParaRPr lang="en-US" dirty="0"/>
          </a:p>
        </p:txBody>
      </p:sp>
      <p:sp>
        <p:nvSpPr>
          <p:cNvPr id="3" name="Rectangle 2"/>
          <p:cNvSpPr/>
          <p:nvPr/>
        </p:nvSpPr>
        <p:spPr>
          <a:xfrm>
            <a:off x="1272808" y="5890046"/>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892480" cy="6524863"/>
          </a:xfrm>
          <a:prstGeom prst="rect">
            <a:avLst/>
          </a:prstGeom>
          <a:noFill/>
        </p:spPr>
        <p:txBody>
          <a:bodyPr wrap="square" rtlCol="0">
            <a:spAutoFit/>
          </a:bodyPr>
          <a:lstStyle/>
          <a:p>
            <a:pPr algn="just"/>
            <a:endParaRPr lang="en-GB" sz="4000" b="1" dirty="0" smtClean="0">
              <a:solidFill>
                <a:schemeClr val="bg1"/>
              </a:solidFill>
            </a:endParaRPr>
          </a:p>
          <a:p>
            <a:pPr algn="just"/>
            <a:r>
              <a:rPr lang="en-GB" sz="4000" b="1" dirty="0" smtClean="0">
                <a:solidFill>
                  <a:schemeClr val="bg1"/>
                </a:solidFill>
              </a:rPr>
              <a:t>It has also been shown to make the gut membrane permeable as well, and I believe this is the number one cause of a leaky gut in our modern world.  It is also why many people with a leaky gut never get better because they do not realize their gut is made leaky by the technology people lay on their laps or in their pockets of clothes daily.</a:t>
            </a:r>
          </a:p>
          <a:p>
            <a:endParaRPr lang="en-US" dirty="0"/>
          </a:p>
        </p:txBody>
      </p:sp>
      <p:sp>
        <p:nvSpPr>
          <p:cNvPr id="3" name="Rectangle 2"/>
          <p:cNvSpPr/>
          <p:nvPr/>
        </p:nvSpPr>
        <p:spPr>
          <a:xfrm>
            <a:off x="3203848" y="6034062"/>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rgbClr val="FFFF00"/>
                </a:solidFill>
              </a:rPr>
              <a:t>www.jackkruse.com</a:t>
            </a:r>
            <a:endParaRPr lang="en-US" sz="5400" b="1" cap="none" spc="0" dirty="0">
              <a:ln w="50800"/>
              <a:solidFill>
                <a:srgbClr val="FFFF00"/>
              </a:solidFill>
              <a:effectLst/>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nes kill.jpg"/>
          <p:cNvPicPr>
            <a:picLocks noChangeAspect="1"/>
          </p:cNvPicPr>
          <p:nvPr/>
        </p:nvPicPr>
        <p:blipFill>
          <a:blip r:embed="rId2" cstate="print"/>
          <a:stretch>
            <a:fillRect/>
          </a:stretch>
        </p:blipFill>
        <p:spPr>
          <a:xfrm>
            <a:off x="1259632" y="25881"/>
            <a:ext cx="6552728" cy="6881861"/>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by phone.jpg"/>
          <p:cNvPicPr>
            <a:picLocks noChangeAspect="1"/>
          </p:cNvPicPr>
          <p:nvPr/>
        </p:nvPicPr>
        <p:blipFill>
          <a:blip r:embed="rId2" cstate="print"/>
          <a:stretch>
            <a:fillRect/>
          </a:stretch>
        </p:blipFill>
        <p:spPr>
          <a:xfrm>
            <a:off x="0" y="374166"/>
            <a:ext cx="9143999" cy="6109668"/>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crowave.jpg"/>
          <p:cNvPicPr>
            <a:picLocks noChangeAspect="1"/>
          </p:cNvPicPr>
          <p:nvPr/>
        </p:nvPicPr>
        <p:blipFill>
          <a:blip r:embed="rId2" cstate="print"/>
          <a:stretch>
            <a:fillRect/>
          </a:stretch>
        </p:blipFill>
        <p:spPr>
          <a:xfrm>
            <a:off x="0" y="1371600"/>
            <a:ext cx="9144000" cy="5486400"/>
          </a:xfrm>
          <a:prstGeom prst="rect">
            <a:avLst/>
          </a:prstGeom>
        </p:spPr>
      </p:pic>
      <p:sp>
        <p:nvSpPr>
          <p:cNvPr id="4" name="TextBox 3"/>
          <p:cNvSpPr txBox="1"/>
          <p:nvPr/>
        </p:nvSpPr>
        <p:spPr>
          <a:xfrm>
            <a:off x="0" y="0"/>
            <a:ext cx="9144000" cy="1446550"/>
          </a:xfrm>
          <a:prstGeom prst="rect">
            <a:avLst/>
          </a:prstGeom>
          <a:noFill/>
        </p:spPr>
        <p:txBody>
          <a:bodyPr wrap="square" rtlCol="0">
            <a:spAutoFit/>
          </a:bodyPr>
          <a:lstStyle/>
          <a:p>
            <a:r>
              <a:rPr lang="en-US" sz="4400" b="1" dirty="0" smtClean="0">
                <a:solidFill>
                  <a:schemeClr val="bg1"/>
                </a:solidFill>
              </a:rPr>
              <a:t>68% of Americans say they simply </a:t>
            </a:r>
            <a:r>
              <a:rPr lang="en-US" sz="4400" b="1" i="1" u="sng" dirty="0" smtClean="0">
                <a:solidFill>
                  <a:schemeClr val="bg1"/>
                </a:solidFill>
              </a:rPr>
              <a:t>can’t</a:t>
            </a:r>
            <a:r>
              <a:rPr lang="en-US" sz="4400" b="1" dirty="0" smtClean="0">
                <a:solidFill>
                  <a:schemeClr val="bg1"/>
                </a:solidFill>
              </a:rPr>
              <a:t> live without microwave ovens.</a:t>
            </a:r>
            <a:endParaRPr lang="en-US" sz="4400" b="1" dirty="0">
              <a:solidFill>
                <a:schemeClr val="bg1"/>
              </a:solidFill>
            </a:endParaRPr>
          </a:p>
        </p:txBody>
      </p:sp>
      <p:pic>
        <p:nvPicPr>
          <p:cNvPr id="5" name="Picture 4" descr="Chicken and egg.jpg"/>
          <p:cNvPicPr>
            <a:picLocks noChangeAspect="1"/>
          </p:cNvPicPr>
          <p:nvPr/>
        </p:nvPicPr>
        <p:blipFill>
          <a:blip r:embed="rId3" cstate="print"/>
          <a:stretch>
            <a:fillRect/>
          </a:stretch>
        </p:blipFill>
        <p:spPr>
          <a:xfrm>
            <a:off x="4283968" y="1412776"/>
            <a:ext cx="2304256" cy="2160240"/>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ad volume.JPG"/>
          <p:cNvPicPr>
            <a:picLocks noChangeAspect="1"/>
          </p:cNvPicPr>
          <p:nvPr/>
        </p:nvPicPr>
        <p:blipFill>
          <a:blip r:embed="rId2" cstate="print"/>
          <a:stretch>
            <a:fillRect/>
          </a:stretch>
        </p:blipFill>
        <p:spPr>
          <a:xfrm>
            <a:off x="0" y="0"/>
            <a:ext cx="9144000" cy="6858000"/>
          </a:xfrm>
          <a:prstGeom prst="rect">
            <a:avLst/>
          </a:prstGeom>
        </p:spPr>
      </p:pic>
      <p:sp>
        <p:nvSpPr>
          <p:cNvPr id="3" name="Rectangle 2"/>
          <p:cNvSpPr/>
          <p:nvPr/>
        </p:nvSpPr>
        <p:spPr>
          <a:xfrm>
            <a:off x="0" y="3933056"/>
            <a:ext cx="9144000" cy="2924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79512" y="3789040"/>
            <a:ext cx="3232231"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Structured</a:t>
            </a:r>
            <a:endParaRPr lang="en-US" sz="5400" b="1" cap="none" spc="0" dirty="0">
              <a:ln w="50800"/>
              <a:solidFill>
                <a:schemeClr val="bg1">
                  <a:shade val="50000"/>
                </a:schemeClr>
              </a:solidFill>
              <a:effectLst/>
            </a:endParaRPr>
          </a:p>
        </p:txBody>
      </p:sp>
      <p:cxnSp>
        <p:nvCxnSpPr>
          <p:cNvPr id="6" name="Straight Arrow Connector 5"/>
          <p:cNvCxnSpPr/>
          <p:nvPr/>
        </p:nvCxnSpPr>
        <p:spPr>
          <a:xfrm flipV="1">
            <a:off x="1979712" y="2780928"/>
            <a:ext cx="672156" cy="1008112"/>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640960" cy="6617196"/>
          </a:xfrm>
          <a:prstGeom prst="rect">
            <a:avLst/>
          </a:prstGeom>
          <a:noFill/>
        </p:spPr>
        <p:txBody>
          <a:bodyPr wrap="square" rtlCol="0">
            <a:spAutoFit/>
          </a:bodyPr>
          <a:lstStyle/>
          <a:p>
            <a:r>
              <a:rPr lang="en-GB" sz="4800" b="1" dirty="0" smtClean="0">
                <a:solidFill>
                  <a:schemeClr val="bg1"/>
                </a:solidFill>
              </a:rPr>
              <a:t>A recent Australian study showed that microwaves cause a higher degree of "protein unfolding" than conventional heating.  </a:t>
            </a:r>
          </a:p>
          <a:p>
            <a:r>
              <a:rPr lang="en-GB" sz="3600" b="1" i="1" dirty="0" smtClean="0">
                <a:solidFill>
                  <a:schemeClr val="bg1"/>
                </a:solidFill>
              </a:rPr>
              <a:t>George D F, </a:t>
            </a:r>
            <a:r>
              <a:rPr lang="en-GB" sz="3600" b="1" i="1" dirty="0" err="1" smtClean="0">
                <a:solidFill>
                  <a:schemeClr val="bg1"/>
                </a:solidFill>
              </a:rPr>
              <a:t>Bilek</a:t>
            </a:r>
            <a:r>
              <a:rPr lang="en-GB" sz="3600" b="1" i="1" dirty="0" smtClean="0">
                <a:solidFill>
                  <a:schemeClr val="bg1"/>
                </a:solidFill>
              </a:rPr>
              <a:t> M </a:t>
            </a:r>
            <a:r>
              <a:rPr lang="en-GB" sz="3600" b="1" i="1" dirty="0" err="1" smtClean="0">
                <a:solidFill>
                  <a:schemeClr val="bg1"/>
                </a:solidFill>
              </a:rPr>
              <a:t>M</a:t>
            </a:r>
            <a:r>
              <a:rPr lang="en-GB" sz="3600" b="1" i="1" dirty="0" smtClean="0">
                <a:solidFill>
                  <a:schemeClr val="bg1"/>
                </a:solidFill>
              </a:rPr>
              <a:t>, and McKenzie D R. "Non-thermal effects in the microwave induced unfolding of proteins observed by chaperone binding, “</a:t>
            </a:r>
          </a:p>
          <a:p>
            <a:endParaRPr lang="en-GB" sz="4000" b="1" dirty="0" smtClean="0">
              <a:solidFill>
                <a:schemeClr val="bg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332656"/>
            <a:ext cx="8712968" cy="6463308"/>
          </a:xfrm>
          <a:prstGeom prst="rect">
            <a:avLst/>
          </a:prstGeom>
          <a:noFill/>
        </p:spPr>
        <p:txBody>
          <a:bodyPr wrap="square" rtlCol="0">
            <a:spAutoFit/>
          </a:bodyPr>
          <a:lstStyle/>
          <a:p>
            <a:pPr algn="just"/>
            <a:r>
              <a:rPr lang="en-US" sz="3600" b="1" dirty="0" smtClean="0">
                <a:solidFill>
                  <a:schemeClr val="bg1"/>
                </a:solidFill>
              </a:rPr>
              <a:t>In early 1991, word leaked out about a lawsuit in Oklahoma. A woman named Norma Levitt had hip surgery, only to be killed by a simple blood transfusion when a nurse "warmed the blood for the transfusion in a microwave oven"! Logic suggests that if heating or cooking is all there is to it, then it doesn't matter what mode of heating technology one uses. However, it is quite apparent that there is more to 'heating' with microwaves than we've been led to believe.</a:t>
            </a:r>
          </a:p>
          <a:p>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700808"/>
            <a:ext cx="8640960" cy="4247317"/>
          </a:xfrm>
          <a:prstGeom prst="rect">
            <a:avLst/>
          </a:prstGeom>
          <a:noFill/>
        </p:spPr>
        <p:txBody>
          <a:bodyPr wrap="square" rtlCol="0">
            <a:spAutoFit/>
          </a:bodyPr>
          <a:lstStyle/>
          <a:p>
            <a:r>
              <a:rPr lang="en-US" sz="4400" b="1" dirty="0" smtClean="0">
                <a:solidFill>
                  <a:schemeClr val="bg1"/>
                </a:solidFill>
              </a:rPr>
              <a:t>Blood for transfusions is routinely warmed-but </a:t>
            </a:r>
            <a:r>
              <a:rPr lang="en-US" sz="4400" b="1" i="1" u="sng" dirty="0" smtClean="0">
                <a:solidFill>
                  <a:srgbClr val="FFFF00"/>
                </a:solidFill>
              </a:rPr>
              <a:t>not</a:t>
            </a:r>
            <a:r>
              <a:rPr lang="en-US" sz="4400" b="1" dirty="0" smtClean="0">
                <a:solidFill>
                  <a:schemeClr val="bg1"/>
                </a:solidFill>
              </a:rPr>
              <a:t> in microwave ovens! In the case of Mrs. Levitt, the microwaving altered the blood, and it killed her. </a:t>
            </a:r>
          </a:p>
          <a:p>
            <a:endParaRPr lang="en-US" sz="3200" b="1" dirty="0" smtClean="0">
              <a:solidFill>
                <a:schemeClr val="bg1"/>
              </a:solidFill>
            </a:endParaRPr>
          </a:p>
          <a:p>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8840"/>
            <a:ext cx="8229600" cy="4176464"/>
          </a:xfrm>
        </p:spPr>
        <p:txBody>
          <a:bodyPr>
            <a:normAutofit/>
          </a:bodyPr>
          <a:lstStyle/>
          <a:p>
            <a:r>
              <a:rPr lang="en-US" sz="6600" b="1" dirty="0" smtClean="0">
                <a:solidFill>
                  <a:schemeClr val="bg1"/>
                </a:solidFill>
                <a:latin typeface="+mn-lt"/>
              </a:rPr>
              <a:t>What role/s does structured </a:t>
            </a:r>
            <a:r>
              <a:rPr lang="en-US" sz="6600" b="1" dirty="0">
                <a:solidFill>
                  <a:schemeClr val="bg1"/>
                </a:solidFill>
                <a:latin typeface="+mn-lt"/>
              </a:rPr>
              <a:t>w</a:t>
            </a:r>
            <a:r>
              <a:rPr lang="en-US" sz="6600" b="1" dirty="0" smtClean="0">
                <a:solidFill>
                  <a:schemeClr val="bg1"/>
                </a:solidFill>
                <a:latin typeface="+mn-lt"/>
              </a:rPr>
              <a:t>ater play in biology?</a:t>
            </a:r>
            <a:r>
              <a:rPr lang="en-US" dirty="0" smtClean="0"/>
              <a:t/>
            </a:r>
            <a:br>
              <a:rPr lang="en-US" dirty="0" smtClean="0"/>
            </a:br>
            <a:endParaRPr lang="en-US" dirty="0"/>
          </a:p>
        </p:txBody>
      </p:sp>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3343"/>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ntagonal Cluster.gif"/>
          <p:cNvPicPr>
            <a:picLocks noChangeAspect="1"/>
          </p:cNvPicPr>
          <p:nvPr/>
        </p:nvPicPr>
        <p:blipFill>
          <a:blip r:embed="rId2" cstate="print"/>
          <a:stretch>
            <a:fillRect/>
          </a:stretch>
        </p:blipFill>
        <p:spPr>
          <a:xfrm>
            <a:off x="971600" y="188640"/>
            <a:ext cx="7200800" cy="6525725"/>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re.jpg"/>
          <p:cNvPicPr>
            <a:picLocks noChangeAspect="1"/>
          </p:cNvPicPr>
          <p:nvPr/>
        </p:nvPicPr>
        <p:blipFill>
          <a:blip r:embed="rId2" cstate="print"/>
          <a:stretch>
            <a:fillRect/>
          </a:stretch>
        </p:blipFill>
        <p:spPr>
          <a:xfrm>
            <a:off x="395536" y="404665"/>
            <a:ext cx="8229698" cy="6140620"/>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aquaporins.wmv">
            <a:hlinkClick r:id="" action="ppaction://media"/>
          </p:cNvPr>
          <p:cNvPicPr>
            <a:picLocks noRot="1" noChangeAspect="1"/>
          </p:cNvPicPr>
          <p:nvPr>
            <a:videoFile r:link="rId1"/>
          </p:nvPr>
        </p:nvPicPr>
        <p:blipFill>
          <a:blip r:embed="rId3" cstate="print"/>
          <a:stretch>
            <a:fillRect/>
          </a:stretch>
        </p:blipFill>
        <p:spPr>
          <a:xfrm>
            <a:off x="-40681" y="836712"/>
            <a:ext cx="9223775" cy="5184576"/>
          </a:xfrm>
          <a:prstGeom prst="rect">
            <a:avLst/>
          </a:prstGeom>
        </p:spPr>
      </p:pic>
    </p:spTree>
  </p:cSld>
  <p:clrMapOvr>
    <a:masterClrMapping/>
  </p:clrMapOvr>
  <p:transition advTm="23171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9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dy electric.jpg"/>
          <p:cNvPicPr>
            <a:picLocks noChangeAspect="1"/>
          </p:cNvPicPr>
          <p:nvPr/>
        </p:nvPicPr>
        <p:blipFill>
          <a:blip r:embed="rId2" cstate="print"/>
          <a:stretch>
            <a:fillRect/>
          </a:stretch>
        </p:blipFill>
        <p:spPr>
          <a:xfrm>
            <a:off x="2195736" y="-20645"/>
            <a:ext cx="4608512" cy="6899292"/>
          </a:xfrm>
          <a:prstGeom prst="rect">
            <a:avLst/>
          </a:prstGeom>
        </p:spPr>
      </p:pic>
    </p:spTree>
  </p:cSld>
  <p:clrMapOvr>
    <a:masterClrMapping/>
  </p:clrMapOvr>
  <p:transition advTm="4625"/>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lamander.JPG"/>
          <p:cNvPicPr>
            <a:picLocks noChangeAspect="1"/>
          </p:cNvPicPr>
          <p:nvPr/>
        </p:nvPicPr>
        <p:blipFill>
          <a:blip r:embed="rId2" cstate="print"/>
          <a:stretch>
            <a:fillRect/>
          </a:stretch>
        </p:blipFill>
        <p:spPr>
          <a:xfrm>
            <a:off x="25814" y="260648"/>
            <a:ext cx="9092372" cy="6336704"/>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3 Oak ridge.wmv">
            <a:hlinkClick r:id="" action="ppaction://media"/>
          </p:cNvPr>
          <p:cNvPicPr>
            <a:picLocks noRot="1" noChangeAspect="1"/>
          </p:cNvPicPr>
          <p:nvPr>
            <a:videoFile r:link="rId1"/>
          </p:nvPr>
        </p:nvPicPr>
        <p:blipFill>
          <a:blip r:embed="rId3" cstate="print"/>
          <a:stretch>
            <a:fillRect/>
          </a:stretch>
        </p:blipFill>
        <p:spPr>
          <a:xfrm>
            <a:off x="1" y="836712"/>
            <a:ext cx="9183094" cy="51617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56357"/>
            <a:ext cx="8424936" cy="5509200"/>
          </a:xfrm>
          <a:prstGeom prst="rect">
            <a:avLst/>
          </a:prstGeom>
        </p:spPr>
        <p:txBody>
          <a:bodyPr wrap="square">
            <a:spAutoFit/>
          </a:bodyPr>
          <a:lstStyle/>
          <a:p>
            <a:pPr algn="just"/>
            <a:r>
              <a:rPr lang="en-GB" sz="3200" b="1" dirty="0" smtClean="0">
                <a:solidFill>
                  <a:schemeClr val="bg1"/>
                </a:solidFill>
              </a:rPr>
              <a:t>While the human body is 70 percent water by weight, the normal human brain is nearly 90 percent water. It is possible that this quantum-coherent dynamical </a:t>
            </a:r>
            <a:r>
              <a:rPr lang="en-GB" sz="3200" b="1" dirty="0" err="1" smtClean="0">
                <a:solidFill>
                  <a:schemeClr val="bg1"/>
                </a:solidFill>
              </a:rPr>
              <a:t>Jahn</a:t>
            </a:r>
            <a:r>
              <a:rPr lang="en-GB" sz="3200" b="1" dirty="0" smtClean="0">
                <a:solidFill>
                  <a:schemeClr val="bg1"/>
                </a:solidFill>
              </a:rPr>
              <a:t>-Teller system of water clusters confined within the hollow inner cores of brain microtubules may be relevant to conscious thought processes, consistent with ideas promoted by Penrose and </a:t>
            </a:r>
            <a:r>
              <a:rPr lang="en-GB" sz="3200" b="1" dirty="0" err="1" smtClean="0">
                <a:solidFill>
                  <a:schemeClr val="bg1"/>
                </a:solidFill>
              </a:rPr>
              <a:t>Hameroff</a:t>
            </a:r>
            <a:r>
              <a:rPr lang="en-GB" sz="3200" b="1" dirty="0" smtClean="0">
                <a:solidFill>
                  <a:schemeClr val="bg1"/>
                </a:solidFill>
              </a:rPr>
              <a:t>.  This in turn may at least partially explain why even slight dehydration often produces such dramatic cognitive impairment.</a:t>
            </a:r>
            <a:endParaRPr lang="en-US" sz="3200" b="1" dirty="0">
              <a:solidFill>
                <a:schemeClr val="bg1"/>
              </a:solidFill>
            </a:endParaRPr>
          </a:p>
        </p:txBody>
      </p:sp>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24063"/>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740307"/>
          </a:xfrm>
          <a:prstGeom prst="rect">
            <a:avLst/>
          </a:prstGeom>
          <a:noFill/>
        </p:spPr>
        <p:txBody>
          <a:bodyPr wrap="square" rtlCol="0">
            <a:spAutoFit/>
          </a:bodyPr>
          <a:lstStyle/>
          <a:p>
            <a:pPr algn="just"/>
            <a:endParaRPr lang="en-GB" sz="3000" b="1" dirty="0" smtClean="0">
              <a:solidFill>
                <a:schemeClr val="bg1"/>
              </a:solidFill>
            </a:endParaRPr>
          </a:p>
          <a:p>
            <a:pPr algn="just"/>
            <a:r>
              <a:rPr lang="en-GB" sz="3200" b="1" dirty="0" smtClean="0">
                <a:solidFill>
                  <a:schemeClr val="bg1"/>
                </a:solidFill>
              </a:rPr>
              <a:t>In 1948 the Dutch theoretical physicist </a:t>
            </a:r>
            <a:r>
              <a:rPr lang="en-GB" sz="3200" b="1" dirty="0" err="1" smtClean="0">
                <a:solidFill>
                  <a:schemeClr val="bg1"/>
                </a:solidFill>
              </a:rPr>
              <a:t>Hendrik</a:t>
            </a:r>
            <a:r>
              <a:rPr lang="en-GB" sz="3200" b="1" dirty="0" smtClean="0">
                <a:solidFill>
                  <a:schemeClr val="bg1"/>
                </a:solidFill>
              </a:rPr>
              <a:t> </a:t>
            </a:r>
            <a:r>
              <a:rPr lang="en-GB" sz="3200" b="1" dirty="0" err="1" smtClean="0">
                <a:solidFill>
                  <a:schemeClr val="bg1"/>
                </a:solidFill>
              </a:rPr>
              <a:t>Casimir</a:t>
            </a:r>
            <a:r>
              <a:rPr lang="en-GB" sz="3200" b="1" dirty="0" smtClean="0">
                <a:solidFill>
                  <a:schemeClr val="bg1"/>
                </a:solidFill>
              </a:rPr>
              <a:t> was studying colloidal solutions at Philips Research Laboratories, when he discovered what is now known as the “</a:t>
            </a:r>
            <a:r>
              <a:rPr lang="en-GB" sz="3200" b="1" dirty="0" err="1" smtClean="0">
                <a:solidFill>
                  <a:schemeClr val="bg1"/>
                </a:solidFill>
              </a:rPr>
              <a:t>Casimir</a:t>
            </a:r>
            <a:r>
              <a:rPr lang="en-GB" sz="3200" b="1" dirty="0" smtClean="0">
                <a:solidFill>
                  <a:schemeClr val="bg1"/>
                </a:solidFill>
              </a:rPr>
              <a:t> Effect.” The force between the mirrors most of us are taught in school is known </a:t>
            </a:r>
            <a:r>
              <a:rPr lang="en-US" sz="3200" b="1" dirty="0" smtClean="0">
                <a:solidFill>
                  <a:schemeClr val="bg1"/>
                </a:solidFill>
              </a:rPr>
              <a:t>as the </a:t>
            </a:r>
            <a:r>
              <a:rPr lang="en-US" sz="3200" b="1" dirty="0" err="1" smtClean="0">
                <a:solidFill>
                  <a:schemeClr val="bg1"/>
                </a:solidFill>
              </a:rPr>
              <a:t>Casimir</a:t>
            </a:r>
            <a:r>
              <a:rPr lang="en-US" sz="3200" b="1" dirty="0" smtClean="0">
                <a:solidFill>
                  <a:schemeClr val="bg1"/>
                </a:solidFill>
              </a:rPr>
              <a:t> force and was postulated as a theoretical construct by </a:t>
            </a:r>
            <a:r>
              <a:rPr lang="en-US" sz="3200" b="1" dirty="0" err="1" smtClean="0">
                <a:solidFill>
                  <a:schemeClr val="bg1"/>
                </a:solidFill>
              </a:rPr>
              <a:t>Casimir</a:t>
            </a:r>
            <a:r>
              <a:rPr lang="en-US" sz="3200" b="1" dirty="0" smtClean="0">
                <a:solidFill>
                  <a:schemeClr val="bg1"/>
                </a:solidFill>
              </a:rPr>
              <a:t> after his colloid discovery. </a:t>
            </a:r>
          </a:p>
          <a:p>
            <a:pPr algn="just"/>
            <a:r>
              <a:rPr lang="en-GB" sz="3200" b="1" dirty="0" smtClean="0">
                <a:solidFill>
                  <a:schemeClr val="bg1"/>
                </a:solidFill>
              </a:rPr>
              <a:t>It was not until 1997, however, that a direct experiment, by S. </a:t>
            </a:r>
            <a:r>
              <a:rPr lang="en-GB" sz="3200" b="1" dirty="0" err="1" smtClean="0">
                <a:solidFill>
                  <a:schemeClr val="bg1"/>
                </a:solidFill>
              </a:rPr>
              <a:t>Lamoreaux</a:t>
            </a:r>
            <a:r>
              <a:rPr lang="en-GB" sz="3200" b="1" dirty="0" smtClean="0">
                <a:solidFill>
                  <a:schemeClr val="bg1"/>
                </a:solidFill>
              </a:rPr>
              <a:t>, described above, quantitatively measured the force (to within 15% of the value predicted by the theory.</a:t>
            </a:r>
            <a:endParaRPr lang="en-US" sz="3200" b="1" dirty="0" smtClean="0">
              <a:solidFill>
                <a:schemeClr val="bg1"/>
              </a:solidFill>
            </a:endParaRPr>
          </a:p>
          <a:p>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36712"/>
            <a:ext cx="9144000" cy="4339650"/>
          </a:xfrm>
          <a:prstGeom prst="rect">
            <a:avLst/>
          </a:prstGeom>
          <a:noFill/>
        </p:spPr>
        <p:txBody>
          <a:bodyPr wrap="square" rtlCol="0">
            <a:spAutoFit/>
          </a:bodyPr>
          <a:lstStyle/>
          <a:p>
            <a:pPr algn="just"/>
            <a:r>
              <a:rPr lang="en-US" sz="3600" b="1" dirty="0" smtClean="0">
                <a:solidFill>
                  <a:schemeClr val="bg1"/>
                </a:solidFill>
              </a:rPr>
              <a:t>Colloids are microscopic particles so small that they move diffusively when dispersed in a fluid, exhibiting Brownian motion, controlled by the temperature of the system, like atoms. However, unlike atoms, colloids are big enough to see with light, so they can be probed with microscopes and laser light scattering. </a:t>
            </a:r>
          </a:p>
          <a:p>
            <a:endParaRPr lang="en-US" sz="24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8720"/>
            <a:ext cx="9144000" cy="4824536"/>
          </a:xfrm>
          <a:prstGeom prst="rect">
            <a:avLst/>
          </a:prstGeom>
          <a:noFill/>
        </p:spPr>
        <p:txBody>
          <a:bodyPr wrap="square" rtlCol="0">
            <a:spAutoFit/>
          </a:bodyPr>
          <a:lstStyle/>
          <a:p>
            <a:pPr algn="just"/>
            <a:r>
              <a:rPr lang="en-US" sz="3600" b="1" dirty="0" smtClean="0">
                <a:solidFill>
                  <a:schemeClr val="bg1"/>
                </a:solidFill>
              </a:rPr>
              <a:t>The interactions between atoms are fixed, dictated by quantum mechanics, but those in colloids can be very finely tuned. This makes them an ideal model system for investigating the structure and properties of all sorts of materials, constructed from colloidal particle building blocks, such as crystals, glasses, gels, fluids and gases.</a:t>
            </a:r>
          </a:p>
          <a:p>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270341" cy="1323439"/>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8000" b="1" cap="none" spc="0" dirty="0" smtClean="0">
                <a:ln w="50800"/>
                <a:solidFill>
                  <a:schemeClr val="bg1">
                    <a:shade val="50000"/>
                  </a:schemeClr>
                </a:solidFill>
                <a:effectLst/>
              </a:rPr>
              <a:t>Colloid Experiment</a:t>
            </a:r>
            <a:endParaRPr lang="en-US" sz="8000" b="1" cap="none" spc="0" dirty="0">
              <a:ln w="50800"/>
              <a:solidFill>
                <a:schemeClr val="bg1">
                  <a:shade val="50000"/>
                </a:schemeClr>
              </a:solidFill>
              <a:effectLst/>
            </a:endParaRPr>
          </a:p>
        </p:txBody>
      </p:sp>
      <p:pic>
        <p:nvPicPr>
          <p:cNvPr id="3" name="Picture 2" descr="stable colloid.JPG"/>
          <p:cNvPicPr>
            <a:picLocks noChangeAspect="1"/>
          </p:cNvPicPr>
          <p:nvPr/>
        </p:nvPicPr>
        <p:blipFill>
          <a:blip r:embed="rId2" cstate="print"/>
          <a:stretch>
            <a:fillRect/>
          </a:stretch>
        </p:blipFill>
        <p:spPr>
          <a:xfrm>
            <a:off x="16052" y="1772816"/>
            <a:ext cx="9092452" cy="5085184"/>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pic>
        <p:nvPicPr>
          <p:cNvPr id="14" name="4 starch and cocoa.wmv">
            <a:hlinkClick r:id="" action="ppaction://media"/>
          </p:cNvPr>
          <p:cNvPicPr>
            <a:picLocks noRot="1" noChangeAspect="1"/>
          </p:cNvPicPr>
          <p:nvPr>
            <a:videoFile r:link="rId1"/>
          </p:nvPr>
        </p:nvPicPr>
        <p:blipFill>
          <a:blip r:embed="rId4" cstate="print"/>
          <a:stretch>
            <a:fillRect/>
          </a:stretch>
        </p:blipFill>
        <p:spPr>
          <a:xfrm>
            <a:off x="0" y="685800"/>
            <a:ext cx="9144000" cy="5486400"/>
          </a:xfrm>
          <a:prstGeom prst="rect">
            <a:avLst/>
          </a:prstGeom>
        </p:spPr>
      </p:pic>
    </p:spTree>
  </p:cSld>
  <p:clrMapOvr>
    <a:masterClrMapping/>
  </p:clrMapOvr>
  <p:transition advTm="795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845"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8680"/>
            <a:ext cx="9144000" cy="6186309"/>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dirty="0" smtClean="0">
                <a:solidFill>
                  <a:schemeClr val="bg1"/>
                </a:solidFill>
              </a:rPr>
              <a:t>Precipitate formation in a Dissolved Oxygen Test</a:t>
            </a:r>
          </a:p>
          <a:p>
            <a:pPr algn="just"/>
            <a:r>
              <a:rPr lang="en-US" sz="3600" b="1" dirty="0" smtClean="0">
                <a:solidFill>
                  <a:schemeClr val="bg1"/>
                </a:solidFill>
              </a:rPr>
              <a:t>A test of dissolved O2 was conducted on CS (silica) water using a JBL water test kit.  The test was performed 3 times with identical results.  While the coloration (tan) was the same in each test, the size of the precipitates differed dramatically between control and structured samples, with the non-structured CS water showing much larger and less diffuse agglomerations.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764704"/>
            <a:ext cx="8784976" cy="4678204"/>
          </a:xfrm>
          <a:prstGeom prst="rect">
            <a:avLst/>
          </a:prstGeom>
          <a:noFill/>
        </p:spPr>
        <p:txBody>
          <a:bodyPr wrap="square" rtlCol="0">
            <a:spAutoFit/>
          </a:bodyPr>
          <a:lstStyle/>
          <a:p>
            <a:pPr algn="just"/>
            <a:r>
              <a:rPr lang="en-US" sz="4000" b="1" dirty="0" smtClean="0">
                <a:solidFill>
                  <a:schemeClr val="bg1"/>
                </a:solidFill>
              </a:rPr>
              <a:t>As expected, the larger agglomerations began to settle out more quickly in each of the 3 tests.  These results were a complete surprise, as we were only interested in measuring dissolved O2 with no expectation that  the precipitates would form so differently. </a:t>
            </a:r>
          </a:p>
          <a:p>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solved O2.JPG"/>
          <p:cNvPicPr>
            <a:picLocks noChangeAspect="1"/>
          </p:cNvPicPr>
          <p:nvPr/>
        </p:nvPicPr>
        <p:blipFill>
          <a:blip r:embed="rId2" cstate="print"/>
          <a:stretch>
            <a:fillRect/>
          </a:stretch>
        </p:blipFill>
        <p:spPr>
          <a:xfrm>
            <a:off x="1403648" y="22847"/>
            <a:ext cx="6336704" cy="6812306"/>
          </a:xfrm>
          <a:prstGeom prst="rect">
            <a:avLst/>
          </a:prstGeom>
        </p:spPr>
      </p:pic>
      <p:sp>
        <p:nvSpPr>
          <p:cNvPr id="3" name="TextBox 2"/>
          <p:cNvSpPr txBox="1"/>
          <p:nvPr/>
        </p:nvSpPr>
        <p:spPr>
          <a:xfrm>
            <a:off x="1763688" y="6027003"/>
            <a:ext cx="2915816" cy="830997"/>
          </a:xfrm>
          <a:prstGeom prst="rect">
            <a:avLst/>
          </a:prstGeom>
          <a:noFill/>
        </p:spPr>
        <p:txBody>
          <a:bodyPr wrap="square" rtlCol="0">
            <a:spAutoFit/>
          </a:bodyPr>
          <a:lstStyle/>
          <a:p>
            <a:r>
              <a:rPr lang="en-US" sz="4800" b="1" dirty="0" smtClean="0">
                <a:solidFill>
                  <a:srgbClr val="FFFF00"/>
                </a:solidFill>
              </a:rPr>
              <a:t>Structured</a:t>
            </a:r>
            <a:endParaRPr lang="en-US" sz="4800" b="1" dirty="0">
              <a:solidFill>
                <a:srgbClr val="FFFF00"/>
              </a:solidFil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60648"/>
            <a:ext cx="9144000" cy="584775"/>
          </a:xfrm>
          <a:prstGeom prst="rect">
            <a:avLst/>
          </a:prstGeom>
          <a:noFill/>
        </p:spPr>
        <p:txBody>
          <a:bodyPr wrap="square" rtlCol="0">
            <a:spAutoFit/>
          </a:bodyPr>
          <a:lstStyle/>
          <a:p>
            <a:pPr algn="ctr"/>
            <a:r>
              <a:rPr lang="en-US" sz="3200" b="1" dirty="0" smtClean="0">
                <a:solidFill>
                  <a:schemeClr val="bg1"/>
                </a:solidFill>
              </a:rPr>
              <a:t>What can water behavior tell us about health?</a:t>
            </a:r>
            <a:endParaRPr lang="en-US" sz="3200" b="1" dirty="0">
              <a:solidFill>
                <a:schemeClr val="bg1"/>
              </a:solidFill>
            </a:endParaRPr>
          </a:p>
        </p:txBody>
      </p:sp>
      <p:pic>
        <p:nvPicPr>
          <p:cNvPr id="3" name="Picture 2" descr="MRI cancer.jpg"/>
          <p:cNvPicPr>
            <a:picLocks noChangeAspect="1"/>
          </p:cNvPicPr>
          <p:nvPr/>
        </p:nvPicPr>
        <p:blipFill>
          <a:blip r:embed="rId2" cstate="print"/>
          <a:stretch>
            <a:fillRect/>
          </a:stretch>
        </p:blipFill>
        <p:spPr>
          <a:xfrm>
            <a:off x="1403648" y="980728"/>
            <a:ext cx="6264696" cy="5530757"/>
          </a:xfrm>
          <a:prstGeom prst="rect">
            <a:avLst/>
          </a:prstGeo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568952" cy="6463308"/>
          </a:xfrm>
          <a:prstGeom prst="rect">
            <a:avLst/>
          </a:prstGeom>
          <a:noFill/>
        </p:spPr>
        <p:txBody>
          <a:bodyPr wrap="square" rtlCol="0">
            <a:spAutoFit/>
          </a:bodyPr>
          <a:lstStyle/>
          <a:p>
            <a:pPr algn="just"/>
            <a:r>
              <a:rPr lang="en-US" sz="3600" b="1" dirty="0" smtClean="0">
                <a:solidFill>
                  <a:schemeClr val="bg1"/>
                </a:solidFill>
              </a:rPr>
              <a:t>water in cancer cells is measurably less ordered than corresponding water in healthy cells.</a:t>
            </a:r>
          </a:p>
          <a:p>
            <a:pPr algn="just"/>
            <a:r>
              <a:rPr lang="en-US" sz="3600" b="1" dirty="0" smtClean="0">
                <a:solidFill>
                  <a:schemeClr val="bg1"/>
                </a:solidFill>
              </a:rPr>
              <a:t>Since the resonating entity in the MRI is primarily water protons, the contrast variation results from changes in the water environment (and water density) between malignant and healthy tissue (1), with the relaxation times of the water protons of the malignant tissue being significantly </a:t>
            </a:r>
            <a:r>
              <a:rPr lang="en-US" sz="3600" b="1" i="1" u="sng" dirty="0" smtClean="0">
                <a:solidFill>
                  <a:schemeClr val="bg1"/>
                </a:solidFill>
              </a:rPr>
              <a:t>longer</a:t>
            </a:r>
            <a:r>
              <a:rPr lang="en-US" sz="3600" b="1" dirty="0" smtClean="0">
                <a:solidFill>
                  <a:schemeClr val="bg1"/>
                </a:solidFill>
              </a:rPr>
              <a:t> than that of the healthy tissue. </a:t>
            </a:r>
          </a:p>
          <a:p>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980728"/>
            <a:ext cx="8460432" cy="5632311"/>
          </a:xfrm>
          <a:prstGeom prst="rect">
            <a:avLst/>
          </a:prstGeom>
        </p:spPr>
        <p:txBody>
          <a:bodyPr wrap="square">
            <a:spAutoFit/>
          </a:bodyPr>
          <a:lstStyle/>
          <a:p>
            <a:pPr algn="just"/>
            <a:r>
              <a:rPr lang="en-US" sz="3600" b="1" dirty="0">
                <a:solidFill>
                  <a:schemeClr val="bg1"/>
                </a:solidFill>
              </a:rPr>
              <a:t>In 1971 Raymond </a:t>
            </a:r>
            <a:r>
              <a:rPr lang="en-US" sz="3600" b="1" dirty="0" err="1">
                <a:solidFill>
                  <a:schemeClr val="bg1"/>
                </a:solidFill>
              </a:rPr>
              <a:t>Damadian</a:t>
            </a:r>
            <a:r>
              <a:rPr lang="en-US" sz="3600" b="1" dirty="0">
                <a:solidFill>
                  <a:schemeClr val="bg1"/>
                </a:solidFill>
              </a:rPr>
              <a:t> had a revolutionary discovery in cancer research: it was shown that cancerous tissue is markedly over-hydrated and can be much as 90% water, while in </a:t>
            </a:r>
            <a:r>
              <a:rPr lang="en-US" sz="3600" b="1" dirty="0" smtClean="0">
                <a:solidFill>
                  <a:schemeClr val="bg1"/>
                </a:solidFill>
              </a:rPr>
              <a:t>normal cells </a:t>
            </a:r>
            <a:r>
              <a:rPr lang="en-US" sz="3600" b="1" dirty="0">
                <a:solidFill>
                  <a:schemeClr val="bg1"/>
                </a:solidFill>
              </a:rPr>
              <a:t>it can be </a:t>
            </a:r>
            <a:r>
              <a:rPr lang="en-US" sz="3600" b="1" dirty="0" smtClean="0">
                <a:solidFill>
                  <a:schemeClr val="bg1"/>
                </a:solidFill>
              </a:rPr>
              <a:t>typically 70-73</a:t>
            </a:r>
            <a:r>
              <a:rPr lang="en-US" sz="3600" b="1" dirty="0">
                <a:solidFill>
                  <a:schemeClr val="bg1"/>
                </a:solidFill>
              </a:rPr>
              <a:t>%. “Magnetic Resonance” method which was suggested by him for the detection of cell over hydration serves as an early tumor detection diagnostic method (</a:t>
            </a:r>
            <a:r>
              <a:rPr lang="en-US" sz="3600" b="1" dirty="0" err="1">
                <a:solidFill>
                  <a:schemeClr val="bg1"/>
                </a:solidFill>
              </a:rPr>
              <a:t>Damadian</a:t>
            </a:r>
            <a:r>
              <a:rPr lang="en-US" sz="3600" b="1" dirty="0">
                <a:solidFill>
                  <a:schemeClr val="bg1"/>
                </a:solidFill>
              </a:rPr>
              <a:t>, 1971</a:t>
            </a:r>
            <a:r>
              <a:rPr lang="en-US" sz="3600" b="1" dirty="0" smtClean="0">
                <a:solidFill>
                  <a:schemeClr val="bg1"/>
                </a:solidFill>
              </a:rPr>
              <a:t>). </a:t>
            </a:r>
            <a:endParaRPr lang="en-US" sz="3600" b="1" dirty="0">
              <a:solidFill>
                <a:schemeClr val="bg1"/>
              </a:solidFill>
            </a:endParaRPr>
          </a:p>
        </p:txBody>
      </p:sp>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36078"/>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fie solo small.jpg"/>
          <p:cNvPicPr>
            <a:picLocks noChangeAspect="1"/>
          </p:cNvPicPr>
          <p:nvPr/>
        </p:nvPicPr>
        <p:blipFill>
          <a:blip r:embed="rId2" cstate="print"/>
          <a:stretch>
            <a:fillRect/>
          </a:stretch>
        </p:blipFill>
        <p:spPr>
          <a:xfrm>
            <a:off x="3751652" y="2881666"/>
            <a:ext cx="1640695" cy="1094667"/>
          </a:xfrm>
          <a:prstGeom prst="rect">
            <a:avLst/>
          </a:prstGeom>
        </p:spPr>
      </p:pic>
      <p:pic>
        <p:nvPicPr>
          <p:cNvPr id="3" name="Picture 2" descr="Alfie solo.jpg"/>
          <p:cNvPicPr>
            <a:picLocks noChangeAspect="1"/>
          </p:cNvPicPr>
          <p:nvPr/>
        </p:nvPicPr>
        <p:blipFill>
          <a:blip r:embed="rId3" cstate="print"/>
          <a:stretch>
            <a:fillRect/>
          </a:stretch>
        </p:blipFill>
        <p:spPr>
          <a:xfrm>
            <a:off x="0" y="381000"/>
            <a:ext cx="9144000" cy="6096000"/>
          </a:xfrm>
          <a:prstGeom prst="rect">
            <a:avLst/>
          </a:prstGeom>
        </p:spPr>
      </p:pic>
    </p:spTree>
  </p:cSld>
  <p:clrMapOvr>
    <a:masterClrMapping/>
  </p:clrMapOvr>
  <p:transition advTm="16875"/>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fie's lady friend.jpg"/>
          <p:cNvPicPr>
            <a:picLocks noChangeAspect="1"/>
          </p:cNvPicPr>
          <p:nvPr/>
        </p:nvPicPr>
        <p:blipFill>
          <a:blip r:embed="rId2" cstate="print"/>
          <a:stretch>
            <a:fillRect/>
          </a:stretch>
        </p:blipFill>
        <p:spPr>
          <a:xfrm>
            <a:off x="0" y="381000"/>
            <a:ext cx="9144000" cy="6096000"/>
          </a:xfrm>
          <a:prstGeom prst="rect">
            <a:avLst/>
          </a:prstGeom>
        </p:spPr>
      </p:pic>
      <p:sp>
        <p:nvSpPr>
          <p:cNvPr id="3" name="Rectangle 2"/>
          <p:cNvSpPr/>
          <p:nvPr/>
        </p:nvSpPr>
        <p:spPr>
          <a:xfrm>
            <a:off x="323528" y="4005064"/>
            <a:ext cx="6983002"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err="1" smtClean="0">
                <a:ln w="50800"/>
                <a:solidFill>
                  <a:srgbClr val="FFFF00"/>
                </a:solidFill>
                <a:effectLst/>
              </a:rPr>
              <a:t>Alfie</a:t>
            </a:r>
            <a:r>
              <a:rPr lang="en-US" sz="5400" b="1" cap="none" spc="0" dirty="0" smtClean="0">
                <a:ln w="50800"/>
                <a:solidFill>
                  <a:srgbClr val="FFFF00"/>
                </a:solidFill>
                <a:effectLst/>
              </a:rPr>
              <a:t> and his lady friend</a:t>
            </a:r>
            <a:endParaRPr lang="en-US" sz="5400" b="1" cap="none" spc="0" dirty="0">
              <a:ln w="50800"/>
              <a:solidFill>
                <a:srgbClr val="FFFF00"/>
              </a:solidFill>
              <a:effectLst/>
            </a:endParaRPr>
          </a:p>
        </p:txBody>
      </p:sp>
    </p:spTree>
  </p:cSld>
  <p:clrMapOvr>
    <a:masterClrMapping/>
  </p:clrMapOvr>
  <p:transition advTm="7484"/>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fie on mat.jpg"/>
          <p:cNvPicPr>
            <a:picLocks noChangeAspect="1"/>
          </p:cNvPicPr>
          <p:nvPr/>
        </p:nvPicPr>
        <p:blipFill>
          <a:blip r:embed="rId2" cstate="print"/>
          <a:stretch>
            <a:fillRect/>
          </a:stretch>
        </p:blipFill>
        <p:spPr>
          <a:xfrm>
            <a:off x="0" y="381000"/>
            <a:ext cx="9144000" cy="6096000"/>
          </a:xfrm>
          <a:prstGeom prst="rect">
            <a:avLst/>
          </a:prstGeom>
        </p:spPr>
      </p:pic>
      <p:sp>
        <p:nvSpPr>
          <p:cNvPr id="3" name="Rectangle 2"/>
          <p:cNvSpPr/>
          <p:nvPr/>
        </p:nvSpPr>
        <p:spPr>
          <a:xfrm>
            <a:off x="827584" y="4869160"/>
            <a:ext cx="7188186"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err="1" smtClean="0">
                <a:ln w="50800"/>
                <a:solidFill>
                  <a:srgbClr val="FFFF00"/>
                </a:solidFill>
                <a:effectLst/>
              </a:rPr>
              <a:t>Alfie</a:t>
            </a:r>
            <a:r>
              <a:rPr lang="en-US" sz="5400" b="1" cap="none" spc="0" dirty="0" smtClean="0">
                <a:ln w="50800"/>
                <a:solidFill>
                  <a:srgbClr val="FFFF00"/>
                </a:solidFill>
                <a:effectLst/>
              </a:rPr>
              <a:t> and me sunbathing</a:t>
            </a:r>
            <a:endParaRPr lang="en-US" sz="5400" b="1" cap="none" spc="0" dirty="0">
              <a:ln w="50800"/>
              <a:solidFill>
                <a:srgbClr val="FFFF00"/>
              </a:solidFill>
              <a:effectLst/>
            </a:endParaRPr>
          </a:p>
        </p:txBody>
      </p:sp>
    </p:spTree>
  </p:cSld>
  <p:clrMapOvr>
    <a:masterClrMapping/>
  </p:clrMapOvr>
  <p:transition advTm="7062"/>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verick.jpg"/>
          <p:cNvPicPr>
            <a:picLocks noChangeAspect="1"/>
          </p:cNvPicPr>
          <p:nvPr/>
        </p:nvPicPr>
        <p:blipFill>
          <a:blip r:embed="rId2" cstate="print"/>
          <a:stretch>
            <a:fillRect/>
          </a:stretch>
        </p:blipFill>
        <p:spPr>
          <a:xfrm>
            <a:off x="2002296" y="0"/>
            <a:ext cx="5161992" cy="6858000"/>
          </a:xfrm>
          <a:prstGeom prst="rect">
            <a:avLst/>
          </a:prstGeom>
        </p:spPr>
      </p:pic>
      <p:sp>
        <p:nvSpPr>
          <p:cNvPr id="4" name="Rectangle 3"/>
          <p:cNvSpPr/>
          <p:nvPr/>
        </p:nvSpPr>
        <p:spPr>
          <a:xfrm>
            <a:off x="1979712" y="0"/>
            <a:ext cx="5153077" cy="523220"/>
          </a:xfrm>
          <a:prstGeom prst="rect">
            <a:avLst/>
          </a:prstGeom>
          <a:blipFill>
            <a:blip r:embed="rId3" cstate="print"/>
            <a:tile tx="0" ty="0" sx="100000" sy="100000" flip="none" algn="tl"/>
          </a:blip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cap="none" spc="0" dirty="0" smtClean="0">
                <a:ln w="50800"/>
                <a:solidFill>
                  <a:schemeClr val="bg1">
                    <a:shade val="50000"/>
                  </a:schemeClr>
                </a:solidFill>
                <a:effectLst/>
              </a:rPr>
              <a:t>The Embattled Maverick Scientist</a:t>
            </a:r>
            <a:endParaRPr lang="en-US" sz="2800" b="1" cap="none" spc="0" dirty="0">
              <a:ln w="50800"/>
              <a:solidFill>
                <a:schemeClr val="bg1">
                  <a:shade val="50000"/>
                </a:schemeClr>
              </a:solidFill>
              <a:effectLst/>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20688"/>
            <a:ext cx="9143999" cy="5016758"/>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just"/>
            <a:endParaRPr lang="en-US" sz="4000" b="1" dirty="0" smtClean="0">
              <a:solidFill>
                <a:schemeClr val="bg1"/>
              </a:solidFill>
            </a:endParaRPr>
          </a:p>
          <a:p>
            <a:pPr algn="just"/>
            <a:r>
              <a:rPr lang="en-US" sz="4000" b="1" dirty="0" smtClean="0">
                <a:solidFill>
                  <a:schemeClr val="bg1"/>
                </a:solidFill>
              </a:rPr>
              <a:t>Will structured water ever make it to the grown-up table of modern science? Should government regulate water structure (keeping in mind that the US Government can’t even keep lead out of water in Detroit, or come clean about its failure to do so)?  </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43999" cy="6647974"/>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just"/>
            <a:endParaRPr lang="en-US" sz="3000" b="1" dirty="0" smtClean="0">
              <a:solidFill>
                <a:schemeClr val="bg1"/>
              </a:solidFill>
            </a:endParaRPr>
          </a:p>
          <a:p>
            <a:pPr algn="just"/>
            <a:r>
              <a:rPr lang="en-US" sz="3600" b="1" dirty="0" smtClean="0">
                <a:solidFill>
                  <a:schemeClr val="bg1"/>
                </a:solidFill>
              </a:rPr>
              <a:t>It bears repeating that in the US, it is, for the most part,  illegal, I repeat </a:t>
            </a:r>
            <a:r>
              <a:rPr lang="en-US" sz="3600" b="1" i="1" u="sng" dirty="0" smtClean="0">
                <a:solidFill>
                  <a:schemeClr val="bg1"/>
                </a:solidFill>
              </a:rPr>
              <a:t>illegal</a:t>
            </a:r>
            <a:r>
              <a:rPr lang="en-US" sz="3600" b="1" dirty="0" smtClean="0">
                <a:solidFill>
                  <a:schemeClr val="bg1"/>
                </a:solidFill>
              </a:rPr>
              <a:t>, to treat cancer with anything but knives, poison, or radiation.  </a:t>
            </a:r>
          </a:p>
          <a:p>
            <a:pPr algn="just"/>
            <a:r>
              <a:rPr lang="en-US" sz="3600" b="1" dirty="0" smtClean="0">
                <a:solidFill>
                  <a:schemeClr val="bg1"/>
                </a:solidFill>
              </a:rPr>
              <a:t>Take a moment to reflect on that.  Where does government derive the consent of the governed to so narrowly define the parameters of scientific inquiry?   We are supposed to be fighting an all-out scientific “war on cancer,” and the rules of engagement restrict us to these three crude weapons?  </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143999" cy="6093976"/>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just"/>
            <a:endParaRPr lang="en-US" sz="3000" b="1" dirty="0" smtClean="0">
              <a:solidFill>
                <a:schemeClr val="bg1"/>
              </a:solidFill>
            </a:endParaRPr>
          </a:p>
          <a:p>
            <a:pPr algn="just"/>
            <a:r>
              <a:rPr lang="en-US" sz="3600" b="1" dirty="0" smtClean="0">
                <a:solidFill>
                  <a:schemeClr val="bg1"/>
                </a:solidFill>
              </a:rPr>
              <a:t>We readily accept that money corrupts politics, yet reduce the possibility of the same contamination of science-based medicine to a conspiracy theory… Of course, science being more erudite than politics, rarely stoops to the crude tactics of cash-stuffed brown paper bags passed under greasy diner tables.  No, science stacks the invisible deck in much subtler ways beginning with the monopolization of education (see the Flexner report).  </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143999" cy="7171194"/>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just"/>
            <a:endParaRPr lang="en-US" sz="3000" b="1" dirty="0" smtClean="0">
              <a:solidFill>
                <a:schemeClr val="bg1"/>
              </a:solidFill>
            </a:endParaRPr>
          </a:p>
          <a:p>
            <a:pPr algn="just"/>
            <a:r>
              <a:rPr lang="en-US" sz="4000" b="1" dirty="0" smtClean="0">
                <a:solidFill>
                  <a:schemeClr val="bg1"/>
                </a:solidFill>
              </a:rPr>
              <a:t>If you had the choice of throwing someone sinking in quicksand a section of rope or barbed wire, which would you choose?  What if the law forbade rope and said it’s barbed wire or nothing?  Would you break the law to throw the rope, knowing that the bacteria in the stagnant bog would most likely eventually  kill the victim by infecting his "FDA-approved" cuts?    </a:t>
            </a:r>
          </a:p>
          <a:p>
            <a:pPr algn="just"/>
            <a:endParaRPr lang="en-US" sz="3000" b="1" dirty="0">
              <a:solidFill>
                <a:schemeClr val="bg1"/>
              </a:solidFill>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052736"/>
            <a:ext cx="4572000" cy="5170646"/>
          </a:xfrm>
          <a:prstGeom prst="rect">
            <a:avLst/>
          </a:prstGeom>
        </p:spPr>
        <p:txBody>
          <a:bodyPr wrap="square">
            <a:spAutoFit/>
          </a:bodyPr>
          <a:lstStyle/>
          <a:p>
            <a:pPr algn="ctr"/>
            <a:r>
              <a:rPr lang="en-US" sz="6600" b="1" dirty="0" smtClean="0">
                <a:solidFill>
                  <a:schemeClr val="bg1"/>
                </a:solidFill>
              </a:rPr>
              <a:t>An ounce of prevention is worth a pound of cure.</a:t>
            </a:r>
            <a:endParaRPr lang="en-US" sz="6600" b="1" dirty="0">
              <a:solidFill>
                <a:schemeClr val="bg1"/>
              </a:solidFill>
            </a:endParaRPr>
          </a:p>
        </p:txBody>
      </p:sp>
      <p:grpSp>
        <p:nvGrpSpPr>
          <p:cNvPr id="8" name="Gruppieren 7"/>
          <p:cNvGrpSpPr/>
          <p:nvPr/>
        </p:nvGrpSpPr>
        <p:grpSpPr>
          <a:xfrm>
            <a:off x="0" y="0"/>
            <a:ext cx="9144000" cy="764704"/>
            <a:chOff x="0" y="0"/>
            <a:chExt cx="9144000" cy="764704"/>
          </a:xfrm>
        </p:grpSpPr>
        <p:cxnSp>
          <p:nvCxnSpPr>
            <p:cNvPr id="9" name="Gerader Verbinder 8"/>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uppieren 9"/>
            <p:cNvGrpSpPr/>
            <p:nvPr/>
          </p:nvGrpSpPr>
          <p:grpSpPr>
            <a:xfrm>
              <a:off x="5508105" y="0"/>
              <a:ext cx="3465845" cy="750741"/>
              <a:chOff x="5508105" y="27856"/>
              <a:chExt cx="3465845" cy="723394"/>
            </a:xfrm>
          </p:grpSpPr>
          <p:pic>
            <p:nvPicPr>
              <p:cNvPr id="11" name="Grafik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12" name="Textfeld 11"/>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spTree>
  </p:cSld>
  <p:clrMapOvr>
    <a:masterClrMapping/>
  </p:clrMapOvr>
  <p:transition advTm="4109"/>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avy.JPG"/>
          <p:cNvPicPr>
            <a:picLocks noChangeAspect="1"/>
          </p:cNvPicPr>
          <p:nvPr/>
        </p:nvPicPr>
        <p:blipFill>
          <a:blip r:embed="rId2" cstate="print"/>
          <a:stretch>
            <a:fillRect/>
          </a:stretch>
        </p:blipFill>
        <p:spPr>
          <a:xfrm>
            <a:off x="0" y="1"/>
            <a:ext cx="9144000" cy="6825018"/>
          </a:xfrm>
          <a:prstGeom prst="rect">
            <a:avLst/>
          </a:prstGeom>
        </p:spPr>
      </p:pic>
    </p:spTree>
  </p:cSld>
  <p:clrMapOvr>
    <a:masterClrMapping/>
  </p:clrMapOvr>
  <p:transition advTm="26391"/>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dy electric.jpg"/>
          <p:cNvPicPr>
            <a:picLocks noChangeAspect="1"/>
          </p:cNvPicPr>
          <p:nvPr/>
        </p:nvPicPr>
        <p:blipFill>
          <a:blip r:embed="rId2" cstate="print"/>
          <a:stretch>
            <a:fillRect/>
          </a:stretch>
        </p:blipFill>
        <p:spPr>
          <a:xfrm>
            <a:off x="2195736" y="-20645"/>
            <a:ext cx="4608512" cy="6899292"/>
          </a:xfrm>
          <a:prstGeom prst="rect">
            <a:avLst/>
          </a:prstGeom>
        </p:spPr>
      </p:pic>
    </p:spTree>
  </p:cSld>
  <p:clrMapOvr>
    <a:masterClrMapping/>
  </p:clrMapOvr>
  <p:transition advTm="4625"/>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ss currents.jpg"/>
          <p:cNvPicPr>
            <a:picLocks noChangeAspect="1"/>
          </p:cNvPicPr>
          <p:nvPr/>
        </p:nvPicPr>
        <p:blipFill>
          <a:blip r:embed="rId2" cstate="print"/>
          <a:stretch>
            <a:fillRect/>
          </a:stretch>
        </p:blipFill>
        <p:spPr>
          <a:xfrm>
            <a:off x="2267744" y="0"/>
            <a:ext cx="4606942" cy="6860338"/>
          </a:xfrm>
          <a:prstGeom prst="rect">
            <a:avLst/>
          </a:prstGeom>
        </p:spPr>
      </p:pic>
    </p:spTree>
  </p:cSld>
  <p:clrMapOvr>
    <a:masterClrMapping/>
  </p:clrMapOvr>
  <p:transition advTm="1328"/>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ruse.JPG"/>
          <p:cNvPicPr>
            <a:picLocks noChangeAspect="1"/>
          </p:cNvPicPr>
          <p:nvPr/>
        </p:nvPicPr>
        <p:blipFill>
          <a:blip r:embed="rId2" cstate="print"/>
          <a:stretch>
            <a:fillRect/>
          </a:stretch>
        </p:blipFill>
        <p:spPr>
          <a:xfrm>
            <a:off x="2411760" y="1239957"/>
            <a:ext cx="3888432" cy="5373106"/>
          </a:xfrm>
          <a:prstGeom prst="rect">
            <a:avLst/>
          </a:prstGeom>
        </p:spPr>
      </p:pic>
      <p:sp>
        <p:nvSpPr>
          <p:cNvPr id="3" name="Rectangle 2"/>
          <p:cNvSpPr/>
          <p:nvPr/>
        </p:nvSpPr>
        <p:spPr>
          <a:xfrm>
            <a:off x="1259632" y="332656"/>
            <a:ext cx="600485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www.jackkruse.com</a:t>
            </a:r>
            <a:endParaRPr lang="en-US" sz="5400" b="1" cap="none" spc="0" dirty="0">
              <a:ln w="50800"/>
              <a:solidFill>
                <a:schemeClr val="bg1">
                  <a:shade val="50000"/>
                </a:schemeClr>
              </a:solidFill>
              <a:effectLst/>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764704"/>
            <a:ext cx="9144000" cy="6093296"/>
          </a:xfrm>
          <a:blipFill>
            <a:blip r:embed="rId4" cstate="print"/>
            <a:stretch>
              <a:fillRect/>
            </a:stretch>
          </a:blipFill>
        </p:spPr>
        <p:style>
          <a:lnRef idx="2">
            <a:schemeClr val="accent3"/>
          </a:lnRef>
          <a:fillRef idx="1">
            <a:schemeClr val="lt1"/>
          </a:fillRef>
          <a:effectRef idx="0">
            <a:schemeClr val="accent3"/>
          </a:effectRef>
          <a:fontRef idx="minor">
            <a:schemeClr val="dk1"/>
          </a:fontRef>
        </p:style>
        <p:txBody>
          <a:bodyPr>
            <a:noAutofit/>
          </a:bodyPr>
          <a:lstStyle/>
          <a:p>
            <a:r>
              <a:rPr lang="en-US" sz="7200" b="1" dirty="0" smtClean="0">
                <a:solidFill>
                  <a:srgbClr val="FFFF00"/>
                </a:solidFill>
              </a:rPr>
              <a:t>Timothy Winey</a:t>
            </a:r>
          </a:p>
          <a:p>
            <a:r>
              <a:rPr lang="en-US" sz="7200" b="1" dirty="0" smtClean="0">
                <a:solidFill>
                  <a:srgbClr val="FFFF00"/>
                </a:solidFill>
              </a:rPr>
              <a:t>Basic Research Ltd.</a:t>
            </a:r>
          </a:p>
          <a:p>
            <a:r>
              <a:rPr lang="en-US" sz="5400" b="1" dirty="0" smtClean="0">
                <a:solidFill>
                  <a:srgbClr val="FFFF00"/>
                </a:solidFill>
              </a:rPr>
              <a:t>basicresearchLtd@gmail.com</a:t>
            </a:r>
            <a:endParaRPr lang="en-US" sz="5400" b="1" dirty="0">
              <a:solidFill>
                <a:srgbClr val="FFFF00"/>
              </a:solidFill>
            </a:endParaRPr>
          </a:p>
        </p:txBody>
      </p:sp>
      <p:grpSp>
        <p:nvGrpSpPr>
          <p:cNvPr id="4" name="Gruppieren 8"/>
          <p:cNvGrpSpPr/>
          <p:nvPr/>
        </p:nvGrpSpPr>
        <p:grpSpPr>
          <a:xfrm>
            <a:off x="0" y="0"/>
            <a:ext cx="9144000" cy="764704"/>
            <a:chOff x="0" y="0"/>
            <a:chExt cx="9144000" cy="764704"/>
          </a:xfrm>
        </p:grpSpPr>
        <p:cxnSp>
          <p:nvCxnSpPr>
            <p:cNvPr id="5" name="Gerader Verbinder 4"/>
            <p:cNvCxnSpPr/>
            <p:nvPr/>
          </p:nvCxnSpPr>
          <p:spPr>
            <a:xfrm>
              <a:off x="0" y="764704"/>
              <a:ext cx="91440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Gruppieren 7"/>
            <p:cNvGrpSpPr/>
            <p:nvPr/>
          </p:nvGrpSpPr>
          <p:grpSpPr>
            <a:xfrm>
              <a:off x="5508105" y="0"/>
              <a:ext cx="3465845" cy="750741"/>
              <a:chOff x="5508105" y="27856"/>
              <a:chExt cx="3465845" cy="723394"/>
            </a:xfrm>
          </p:grpSpPr>
          <p:pic>
            <p:nvPicPr>
              <p:cNvPr id="6" name="Grafik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884368" y="27856"/>
                <a:ext cx="1089582" cy="694914"/>
              </a:xfrm>
              <a:prstGeom prst="rect">
                <a:avLst/>
              </a:prstGeom>
            </p:spPr>
          </p:pic>
          <p:sp>
            <p:nvSpPr>
              <p:cNvPr id="7" name="Textfeld 6"/>
              <p:cNvSpPr txBox="1"/>
              <p:nvPr/>
            </p:nvSpPr>
            <p:spPr>
              <a:xfrm>
                <a:off x="5508105" y="395372"/>
                <a:ext cx="2765794" cy="355878"/>
              </a:xfrm>
              <a:prstGeom prst="rect">
                <a:avLst/>
              </a:prstGeom>
              <a:noFill/>
            </p:spPr>
            <p:txBody>
              <a:bodyPr wrap="square" rtlCol="0">
                <a:spAutoFit/>
              </a:bodyPr>
              <a:lstStyle/>
              <a:p>
                <a:r>
                  <a:rPr lang="en-US" b="1" dirty="0">
                    <a:solidFill>
                      <a:schemeClr val="bg2"/>
                    </a:solidFill>
                  </a:rPr>
                  <a:t>Basic Research Ltd</a:t>
                </a:r>
                <a:r>
                  <a:rPr lang="en-US" b="1" dirty="0" smtClean="0">
                    <a:solidFill>
                      <a:schemeClr val="bg2"/>
                    </a:solidFill>
                  </a:rPr>
                  <a:t>., UK</a:t>
                </a:r>
                <a:endParaRPr lang="en-US" dirty="0"/>
              </a:p>
            </p:txBody>
          </p:sp>
        </p:grpSp>
      </p:grpSp>
      <p:pic>
        <p:nvPicPr>
          <p:cNvPr id="10" name="artie-shaw-how-dry-i-am.mp3">
            <a:hlinkClick r:id="" action="ppaction://media"/>
          </p:cNvPr>
          <p:cNvPicPr>
            <a:picLocks noRot="1" noChangeAspect="1"/>
          </p:cNvPicPr>
          <p:nvPr>
            <a:audioFile r:link="rId1"/>
          </p:nvPr>
        </p:nvPicPr>
        <p:blipFill>
          <a:blip r:embed="rId6" cstate="print"/>
          <a:stretch>
            <a:fillRect/>
          </a:stretch>
        </p:blipFill>
        <p:spPr>
          <a:xfrm>
            <a:off x="0" y="0"/>
            <a:ext cx="244475" cy="244475"/>
          </a:xfrm>
          <a:prstGeom prst="rect">
            <a:avLst/>
          </a:prstGeom>
        </p:spPr>
      </p:pic>
    </p:spTree>
  </p:cSld>
  <p:clrMapOvr>
    <a:masterClrMapping/>
  </p:clrMapOvr>
  <p:transition advTm="94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33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5420</TotalTime>
  <Words>2458</Words>
  <Application>Microsoft Office PowerPoint</Application>
  <PresentationFormat>On-screen Show (4:3)</PresentationFormat>
  <Paragraphs>171</Paragraphs>
  <Slides>112</Slides>
  <Notes>4</Notes>
  <HiddenSlides>0</HiddenSlides>
  <MMClips>11</MMClips>
  <ScaleCrop>false</ScaleCrop>
  <HeadingPairs>
    <vt:vector size="4" baseType="variant">
      <vt:variant>
        <vt:lpstr>Theme</vt:lpstr>
      </vt:variant>
      <vt:variant>
        <vt:i4>1</vt:i4>
      </vt:variant>
      <vt:variant>
        <vt:lpstr>Slide Titles</vt:lpstr>
      </vt:variant>
      <vt:variant>
        <vt:i4>112</vt:i4>
      </vt:variant>
    </vt:vector>
  </HeadingPairs>
  <TitlesOfParts>
    <vt:vector size="1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What role/s does structured water play in biology? </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Structured Water and Inflammation</dc:title>
  <dc:creator>Windows User</dc:creator>
  <cp:lastModifiedBy>Windows User</cp:lastModifiedBy>
  <cp:revision>350</cp:revision>
  <dcterms:created xsi:type="dcterms:W3CDTF">2016-05-21T12:40:56Z</dcterms:created>
  <dcterms:modified xsi:type="dcterms:W3CDTF">2016-06-06T13:02:22Z</dcterms:modified>
</cp:coreProperties>
</file>