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1.xml" ContentType="application/vnd.openxmlformats-officedocument.themeOverride+xml"/>
  <Override PartName="/ppt/notesSlides/notesSlide21.xml" ContentType="application/vnd.openxmlformats-officedocument.presentationml.notesSlide+xml"/>
  <Override PartName="/ppt/theme/themeOverride2.xml" ContentType="application/vnd.openxmlformats-officedocument.themeOverride+xml"/>
  <Override PartName="/ppt/notesSlides/notesSlide22.xml" ContentType="application/vnd.openxmlformats-officedocument.presentationml.notesSlide+xml"/>
  <Override PartName="/ppt/theme/themeOverride3.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34"/>
  </p:notesMasterIdLst>
  <p:sldIdLst>
    <p:sldId id="256" r:id="rId2"/>
    <p:sldId id="257" r:id="rId3"/>
    <p:sldId id="288" r:id="rId4"/>
    <p:sldId id="260" r:id="rId5"/>
    <p:sldId id="289" r:id="rId6"/>
    <p:sldId id="290" r:id="rId7"/>
    <p:sldId id="264" r:id="rId8"/>
    <p:sldId id="261" r:id="rId9"/>
    <p:sldId id="268" r:id="rId10"/>
    <p:sldId id="269" r:id="rId11"/>
    <p:sldId id="310" r:id="rId12"/>
    <p:sldId id="276" r:id="rId13"/>
    <p:sldId id="311" r:id="rId14"/>
    <p:sldId id="305" r:id="rId15"/>
    <p:sldId id="306" r:id="rId16"/>
    <p:sldId id="292" r:id="rId17"/>
    <p:sldId id="303" r:id="rId18"/>
    <p:sldId id="293" r:id="rId19"/>
    <p:sldId id="304" r:id="rId20"/>
    <p:sldId id="307" r:id="rId21"/>
    <p:sldId id="294" r:id="rId22"/>
    <p:sldId id="295" r:id="rId23"/>
    <p:sldId id="297" r:id="rId24"/>
    <p:sldId id="298" r:id="rId25"/>
    <p:sldId id="299" r:id="rId26"/>
    <p:sldId id="300" r:id="rId27"/>
    <p:sldId id="308" r:id="rId28"/>
    <p:sldId id="313" r:id="rId29"/>
    <p:sldId id="301" r:id="rId30"/>
    <p:sldId id="302" r:id="rId31"/>
    <p:sldId id="309" r:id="rId32"/>
    <p:sldId id="312" r:id="rId33"/>
  </p:sldIdLst>
  <p:sldSz cx="9144000" cy="6858000" type="screen4x3"/>
  <p:notesSz cx="7099300"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7BC95434-6B1C-4CDB-8501-24C7DE0F727E}">
          <p14:sldIdLst>
            <p14:sldId id="256"/>
            <p14:sldId id="257"/>
            <p14:sldId id="288"/>
            <p14:sldId id="260"/>
            <p14:sldId id="289"/>
            <p14:sldId id="290"/>
            <p14:sldId id="264"/>
            <p14:sldId id="261"/>
            <p14:sldId id="268"/>
            <p14:sldId id="269"/>
            <p14:sldId id="310"/>
            <p14:sldId id="276"/>
            <p14:sldId id="311"/>
            <p14:sldId id="305"/>
            <p14:sldId id="306"/>
            <p14:sldId id="292"/>
            <p14:sldId id="303"/>
            <p14:sldId id="293"/>
            <p14:sldId id="304"/>
            <p14:sldId id="307"/>
            <p14:sldId id="294"/>
            <p14:sldId id="295"/>
            <p14:sldId id="297"/>
            <p14:sldId id="298"/>
            <p14:sldId id="299"/>
            <p14:sldId id="300"/>
            <p14:sldId id="308"/>
            <p14:sldId id="313"/>
            <p14:sldId id="301"/>
            <p14:sldId id="302"/>
            <p14:sldId id="309"/>
            <p14:sldId id="31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542" autoAdjust="0"/>
  </p:normalViewPr>
  <p:slideViewPr>
    <p:cSldViewPr>
      <p:cViewPr varScale="1">
        <p:scale>
          <a:sx n="58" d="100"/>
          <a:sy n="58" d="100"/>
        </p:scale>
        <p:origin x="1716" y="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image" Target="../media/image2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0.wmf"/><Relationship Id="rId7" Type="http://schemas.openxmlformats.org/officeDocument/2006/relationships/image" Target="../media/image34.wmf"/><Relationship Id="rId2" Type="http://schemas.openxmlformats.org/officeDocument/2006/relationships/image" Target="../media/image29.wmf"/><Relationship Id="rId1" Type="http://schemas.openxmlformats.org/officeDocument/2006/relationships/image" Target="../media/image28.wmf"/><Relationship Id="rId6" Type="http://schemas.openxmlformats.org/officeDocument/2006/relationships/image" Target="../media/image33.wmf"/><Relationship Id="rId5" Type="http://schemas.openxmlformats.org/officeDocument/2006/relationships/image" Target="../media/image32.wmf"/><Relationship Id="rId4" Type="http://schemas.openxmlformats.org/officeDocument/2006/relationships/image" Target="../media/image3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image" Target="../media/image35.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2.e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image" Target="../media/image46.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54.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image" Target="../media/image84.emf"/><Relationship Id="rId4" Type="http://schemas.openxmlformats.org/officeDocument/2006/relationships/image" Target="../media/image8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zh-CN" altLang="en-US"/>
          </a:p>
        </p:txBody>
      </p:sp>
      <p:sp>
        <p:nvSpPr>
          <p:cNvPr id="3" name="日期占位符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AA2907D2-4AC4-4551-87F4-3F26034937C5}" type="datetimeFigureOut">
              <a:rPr lang="zh-CN" altLang="en-US" smtClean="0"/>
              <a:t>2016-7-11</a:t>
            </a:fld>
            <a:endParaRPr lang="zh-CN" altLang="en-US"/>
          </a:p>
        </p:txBody>
      </p:sp>
      <p:sp>
        <p:nvSpPr>
          <p:cNvPr id="4" name="幻灯片图像占位符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zh-CN" altLang="en-US"/>
          </a:p>
        </p:txBody>
      </p:sp>
      <p:sp>
        <p:nvSpPr>
          <p:cNvPr id="5" name="备注占位符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zh-CN" altLang="en-US"/>
          </a:p>
        </p:txBody>
      </p:sp>
      <p:sp>
        <p:nvSpPr>
          <p:cNvPr id="7" name="灯片编号占位符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5724AB7A-403D-4913-BE04-B3768AEF7C20}" type="slidenum">
              <a:rPr lang="zh-CN" altLang="en-US" smtClean="0"/>
              <a:t>‹#›</a:t>
            </a:fld>
            <a:endParaRPr lang="zh-CN" altLang="en-US"/>
          </a:p>
        </p:txBody>
      </p:sp>
    </p:spTree>
    <p:extLst>
      <p:ext uri="{BB962C8B-B14F-4D97-AF65-F5344CB8AC3E}">
        <p14:creationId xmlns:p14="http://schemas.microsoft.com/office/powerpoint/2010/main" val="2457434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themeOverride" Target="../theme/themeOverride3.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Hello</a:t>
            </a:r>
            <a:r>
              <a:rPr lang="en-US" altLang="zh-CN" baseline="0" dirty="0" smtClean="0"/>
              <a:t> everyone, it’s my honor to have the opportunity to report to you all my recent work. My topic is </a:t>
            </a:r>
            <a:r>
              <a:rPr lang="en-US" altLang="zh-CN" baseline="0" dirty="0" err="1" smtClean="0"/>
              <a:t>Bufadienolides</a:t>
            </a:r>
            <a:r>
              <a:rPr lang="en-US" altLang="zh-CN" baseline="0" dirty="0" smtClean="0"/>
              <a:t> from toads.</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a:t>
            </a:fld>
            <a:endParaRPr lang="zh-CN" altLang="en-US"/>
          </a:p>
        </p:txBody>
      </p:sp>
    </p:spTree>
    <p:extLst>
      <p:ext uri="{BB962C8B-B14F-4D97-AF65-F5344CB8AC3E}">
        <p14:creationId xmlns:p14="http://schemas.microsoft.com/office/powerpoint/2010/main" val="8597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smtClean="0"/>
              <a:t>Bufadinolides</a:t>
            </a:r>
            <a:r>
              <a:rPr lang="en-US" altLang="zh-CN" baseline="0" dirty="0" smtClean="0"/>
              <a:t> are an important group of </a:t>
            </a:r>
            <a:r>
              <a:rPr lang="en-US" altLang="zh-CN" baseline="0" dirty="0" err="1" smtClean="0"/>
              <a:t>polyhydroxy</a:t>
            </a:r>
            <a:r>
              <a:rPr lang="en-US" altLang="zh-CN" baseline="0" dirty="0" smtClean="0"/>
              <a:t> C-24 steroids and their glycosides. They are characterized by the presence of a six-membered lactone ring at C-17 position. …Generally, these animals were called toads.</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2</a:t>
            </a:fld>
            <a:endParaRPr lang="zh-CN" altLang="en-US"/>
          </a:p>
        </p:txBody>
      </p:sp>
    </p:spTree>
    <p:extLst>
      <p:ext uri="{BB962C8B-B14F-4D97-AF65-F5344CB8AC3E}">
        <p14:creationId xmlns:p14="http://schemas.microsoft.com/office/powerpoint/2010/main" val="3972718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90478">
              <a:defRPr/>
            </a:pPr>
            <a:r>
              <a:rPr lang="en-US" altLang="zh-CN" dirty="0" smtClean="0"/>
              <a:t>In China</a:t>
            </a:r>
            <a:r>
              <a:rPr lang="en-US" altLang="zh-CN" baseline="0" dirty="0" smtClean="0"/>
              <a:t>, there are mainly three…of toads. Among these, </a:t>
            </a:r>
            <a:r>
              <a:rPr lang="en-US" altLang="zh-CN" dirty="0" smtClean="0"/>
              <a:t>They are all famous</a:t>
            </a:r>
            <a:r>
              <a:rPr lang="en-US" altLang="zh-CN" baseline="0" dirty="0" smtClean="0"/>
              <a:t> physicians and </a:t>
            </a:r>
            <a:r>
              <a:rPr lang="en-US" altLang="zh-CN" sz="1300" dirty="0"/>
              <a:t>pharmacologists in the history of China.</a:t>
            </a:r>
          </a:p>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4</a:t>
            </a:fld>
            <a:endParaRPr lang="zh-CN" altLang="en-US"/>
          </a:p>
        </p:txBody>
      </p:sp>
    </p:spTree>
    <p:extLst>
      <p:ext uri="{BB962C8B-B14F-4D97-AF65-F5344CB8AC3E}">
        <p14:creationId xmlns:p14="http://schemas.microsoft.com/office/powerpoint/2010/main" val="203805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5</a:t>
            </a:fld>
            <a:endParaRPr lang="zh-CN" altLang="en-US"/>
          </a:p>
        </p:txBody>
      </p:sp>
    </p:spTree>
    <p:extLst>
      <p:ext uri="{BB962C8B-B14F-4D97-AF65-F5344CB8AC3E}">
        <p14:creationId xmlns:p14="http://schemas.microsoft.com/office/powerpoint/2010/main" val="2580305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Recent years, our group</a:t>
            </a:r>
            <a:r>
              <a:rPr lang="en-US" altLang="zh-CN" baseline="0" dirty="0" smtClean="0"/>
              <a:t> mainly focused on the following three parts.</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6</a:t>
            </a:fld>
            <a:endParaRPr lang="zh-CN" altLang="en-US"/>
          </a:p>
        </p:txBody>
      </p:sp>
    </p:spTree>
    <p:extLst>
      <p:ext uri="{BB962C8B-B14F-4D97-AF65-F5344CB8AC3E}">
        <p14:creationId xmlns:p14="http://schemas.microsoft.com/office/powerpoint/2010/main" val="410170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The</a:t>
            </a:r>
            <a:r>
              <a:rPr lang="en-US" altLang="zh-CN" baseline="0" dirty="0" smtClean="0"/>
              <a:t> </a:t>
            </a:r>
            <a:r>
              <a:rPr lang="en-US" altLang="zh-CN" baseline="0" dirty="0" err="1" smtClean="0"/>
              <a:t>bufadienolides</a:t>
            </a:r>
            <a:r>
              <a:rPr lang="en-US" altLang="zh-CN" baseline="0" dirty="0" smtClean="0"/>
              <a:t> in toads have structural features with 14,15-epoxy or 14-hydroxyl groups. There are also those with variations at the lactone ring or the sterol core.</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7</a:t>
            </a:fld>
            <a:endParaRPr lang="zh-CN" altLang="en-US"/>
          </a:p>
        </p:txBody>
      </p:sp>
    </p:spTree>
    <p:extLst>
      <p:ext uri="{BB962C8B-B14F-4D97-AF65-F5344CB8AC3E}">
        <p14:creationId xmlns:p14="http://schemas.microsoft.com/office/powerpoint/2010/main" val="2516682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first investigated the chemical components in toad venom</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8</a:t>
            </a:fld>
            <a:endParaRPr lang="zh-CN" altLang="en-US"/>
          </a:p>
        </p:txBody>
      </p:sp>
    </p:spTree>
    <p:extLst>
      <p:ext uri="{BB962C8B-B14F-4D97-AF65-F5344CB8AC3E}">
        <p14:creationId xmlns:p14="http://schemas.microsoft.com/office/powerpoint/2010/main" val="1257137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isolated a series of </a:t>
            </a:r>
            <a:r>
              <a:rPr lang="en-US" altLang="zh-CN" baseline="0" dirty="0" err="1" smtClean="0"/>
              <a:t>bufadienolides</a:t>
            </a:r>
            <a:r>
              <a:rPr lang="en-US" altLang="zh-CN" baseline="0" dirty="0" smtClean="0"/>
              <a:t> and their related derivatives from toad venom, including more than 20 new compounds.</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9</a:t>
            </a:fld>
            <a:endParaRPr lang="zh-CN" altLang="en-US"/>
          </a:p>
        </p:txBody>
      </p:sp>
    </p:spTree>
    <p:extLst>
      <p:ext uri="{BB962C8B-B14F-4D97-AF65-F5344CB8AC3E}">
        <p14:creationId xmlns:p14="http://schemas.microsoft.com/office/powerpoint/2010/main" val="1076433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Among these </a:t>
            </a:r>
            <a:r>
              <a:rPr lang="en-US" altLang="zh-CN" dirty="0" err="1" smtClean="0"/>
              <a:t>bufadienolides</a:t>
            </a:r>
            <a:r>
              <a:rPr lang="en-US" altLang="zh-CN" baseline="0" dirty="0" smtClean="0"/>
              <a:t> from toad, we have identified three novel A/B ring rearranged ones for the first time. They have unprecedented  7/5/6/5/6, 5/7/6/5/6 and 6/7/6/5/6 ring systems instead of the 6/6/6/5/6 skeleton presented in common </a:t>
            </a:r>
            <a:r>
              <a:rPr lang="en-US" altLang="zh-CN" baseline="0" dirty="0" err="1" smtClean="0"/>
              <a:t>bufadienolides</a:t>
            </a:r>
            <a:r>
              <a:rPr lang="en-US" altLang="zh-CN" baseline="0" dirty="0" smtClean="0"/>
              <a:t>.</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10</a:t>
            </a:fld>
            <a:endParaRPr lang="zh-CN" altLang="en-US"/>
          </a:p>
        </p:txBody>
      </p:sp>
    </p:spTree>
    <p:extLst>
      <p:ext uri="{BB962C8B-B14F-4D97-AF65-F5344CB8AC3E}">
        <p14:creationId xmlns:p14="http://schemas.microsoft.com/office/powerpoint/2010/main" val="13427769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1D0094-0C95-4464-BC99-FAA5867BCABB}" type="slidenum">
              <a:rPr lang="en-US" altLang="zh-CN"/>
              <a:pPr/>
              <a:t>12</a:t>
            </a:fld>
            <a:endParaRPr lang="en-US" altLang="zh-CN"/>
          </a:p>
        </p:txBody>
      </p:sp>
      <p:sp>
        <p:nvSpPr>
          <p:cNvPr id="521218" name="Rectangle 2"/>
          <p:cNvSpPr>
            <a:spLocks noGrp="1" noRot="1" noChangeAspect="1" noChangeArrowheads="1" noTextEdit="1"/>
          </p:cNvSpPr>
          <p:nvPr>
            <p:ph type="sldImg"/>
          </p:nvPr>
        </p:nvSpPr>
        <p:spPr>
          <a:ln/>
        </p:spPr>
      </p:sp>
      <p:sp>
        <p:nvSpPr>
          <p:cNvPr id="521219" name="Rectangle 3"/>
          <p:cNvSpPr>
            <a:spLocks noGrp="1" noChangeArrowheads="1"/>
          </p:cNvSpPr>
          <p:nvPr>
            <p:ph type="body" idx="1"/>
          </p:nvPr>
        </p:nvSpPr>
        <p:spPr/>
        <p:txBody>
          <a:bodyPr/>
          <a:lstStyle/>
          <a:p>
            <a:r>
              <a:rPr lang="en-US" altLang="zh-CN" baseline="0" dirty="0" smtClean="0"/>
              <a:t>The identification of these interesting novel compounds </a:t>
            </a:r>
            <a:r>
              <a:rPr lang="en-US" altLang="zh-CN" dirty="0" smtClean="0"/>
              <a:t>interested us to presume the biogenetic pathway among these compounds. </a:t>
            </a:r>
            <a:r>
              <a:rPr lang="en-US" altLang="zh-CN" dirty="0" err="1" smtClean="0"/>
              <a:t>Cinobufotalin</a:t>
            </a:r>
            <a:r>
              <a:rPr lang="en-US" altLang="zh-CN" dirty="0" smtClean="0"/>
              <a:t> (6), 19-hydroxylcinobufotalin (5) and 19-oxocinobufotalin (4) were three known ingredients of toad</a:t>
            </a:r>
            <a:r>
              <a:rPr lang="en-US" altLang="zh-CN" baseline="0" dirty="0" smtClean="0"/>
              <a:t> </a:t>
            </a:r>
            <a:r>
              <a:rPr lang="en-US" altLang="zh-CN" dirty="0" smtClean="0"/>
              <a:t>venom.[15]</a:t>
            </a:r>
            <a:r>
              <a:rPr lang="en-US" altLang="zh-CN" baseline="0" dirty="0" smtClean="0"/>
              <a:t> </a:t>
            </a:r>
            <a:r>
              <a:rPr lang="en-US" altLang="zh-CN" dirty="0" smtClean="0"/>
              <a:t>The aldehyde group at C-10 in 3 should be</a:t>
            </a:r>
            <a:r>
              <a:rPr lang="en-US" altLang="zh-CN" baseline="0" dirty="0" smtClean="0"/>
              <a:t> </a:t>
            </a:r>
            <a:r>
              <a:rPr lang="en-US" altLang="zh-CN" dirty="0" smtClean="0"/>
              <a:t>formed by oxidation of the corresponding </a:t>
            </a:r>
            <a:r>
              <a:rPr lang="en-US" altLang="zh-CN" dirty="0" err="1" smtClean="0"/>
              <a:t>hydroxymethyl</a:t>
            </a:r>
            <a:r>
              <a:rPr lang="en-US" altLang="zh-CN" baseline="0" dirty="0" smtClean="0"/>
              <a:t> </a:t>
            </a:r>
            <a:r>
              <a:rPr lang="en-US" altLang="zh-CN" dirty="0" smtClean="0"/>
              <a:t>group in 2, which was an oxide of 1, as the formation of </a:t>
            </a:r>
            <a:r>
              <a:rPr lang="en-US" altLang="zh-CN" dirty="0" err="1" smtClean="0"/>
              <a:t>resibufagin</a:t>
            </a:r>
            <a:r>
              <a:rPr lang="en-US" altLang="zh-CN" dirty="0" smtClean="0"/>
              <a:t> and </a:t>
            </a:r>
            <a:r>
              <a:rPr lang="en-US" altLang="zh-CN" dirty="0" err="1" smtClean="0"/>
              <a:t>hellebrigenin</a:t>
            </a:r>
            <a:r>
              <a:rPr lang="en-US" altLang="zh-CN" dirty="0" smtClean="0"/>
              <a:t>.[5,6a,16] Then 3 might be</a:t>
            </a:r>
            <a:r>
              <a:rPr lang="en-US" altLang="zh-CN" baseline="0" dirty="0" smtClean="0"/>
              <a:t> changed into 4, a new 19-norbufadienolide, through a Baeyer–</a:t>
            </a:r>
            <a:r>
              <a:rPr lang="en-US" altLang="zh-CN" baseline="0" dirty="0" err="1" smtClean="0"/>
              <a:t>Villiger</a:t>
            </a:r>
            <a:r>
              <a:rPr lang="en-US" altLang="zh-CN" baseline="0" dirty="0" smtClean="0"/>
              <a:t> reaction.[17] After undergoing an oxidation procedure of 4, an presumably intermediate with </a:t>
            </a:r>
            <a:r>
              <a:rPr lang="en-US" altLang="zh-CN" baseline="0" dirty="0" err="1" smtClean="0"/>
              <a:t>diketone</a:t>
            </a:r>
            <a:r>
              <a:rPr lang="en-US" altLang="zh-CN" baseline="0" dirty="0" smtClean="0"/>
              <a:t> unit was formed.[18] Finally, 1 and 2 should be yielded through two </a:t>
            </a:r>
            <a:r>
              <a:rPr lang="en-US" altLang="zh-CN" baseline="0" dirty="0" err="1" smtClean="0"/>
              <a:t>intramolecular</a:t>
            </a:r>
            <a:r>
              <a:rPr lang="en-US" altLang="zh-CN" baseline="0" dirty="0" smtClean="0"/>
              <a:t> </a:t>
            </a:r>
            <a:r>
              <a:rPr lang="en-US" altLang="zh-CN" baseline="0" dirty="0" err="1" smtClean="0"/>
              <a:t>aldol</a:t>
            </a:r>
            <a:r>
              <a:rPr lang="en-US" altLang="zh-CN" baseline="0" dirty="0" smtClean="0"/>
              <a:t> condensation procedures of the intermediate (Scheme 3).[19]</a:t>
            </a:r>
            <a:endParaRPr lang="en-US" altLang="zh-CN" dirty="0"/>
          </a:p>
        </p:txBody>
      </p:sp>
    </p:spTree>
    <p:extLst>
      <p:ext uri="{BB962C8B-B14F-4D97-AF65-F5344CB8AC3E}">
        <p14:creationId xmlns:p14="http://schemas.microsoft.com/office/powerpoint/2010/main" val="3169128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GB" altLang="zh-CN" sz="1300" dirty="0"/>
              <a:t>The partial relative configuration of 2 could be determined by a ROESY experiment (Supplementary Information, Fig. S2). The NOE correlations between H</a:t>
            </a:r>
            <a:r>
              <a:rPr lang="en-GB" altLang="zh-CN" sz="1300" baseline="-25000" dirty="0"/>
              <a:t>3</a:t>
            </a:r>
            <a:r>
              <a:rPr lang="en-GB" altLang="zh-CN" sz="1300" dirty="0"/>
              <a:t>-18 and H-14 indicated these protons were </a:t>
            </a:r>
            <a:r>
              <a:rPr lang="en-GB" altLang="zh-CN" sz="1300" dirty="0">
                <a:sym typeface="Symbol" panose="05050102010706020507" pitchFamily="18" charset="2"/>
              </a:rPr>
              <a:t></a:t>
            </a:r>
            <a:r>
              <a:rPr lang="en-GB" altLang="zh-CN" sz="1300" dirty="0"/>
              <a:t>-oriented. However, the configuration of the epoxy group in ring A was still unclear due to an uncertain conformation of rings A/B. In order to establish the fully configurations of 2, a quantum chemical calculation was carried out. Aiming to get one reasonable configuration, four optimized stereoisomers A-D (Fig. 4) were built based on the X-ray single crystal structure of our previously synthesized </a:t>
            </a:r>
            <a:r>
              <a:rPr lang="en-GB" altLang="zh-CN" sz="1300" dirty="0" err="1"/>
              <a:t>bufadienolide</a:t>
            </a:r>
            <a:r>
              <a:rPr lang="en-GB" altLang="zh-CN" sz="1300" dirty="0"/>
              <a:t> </a:t>
            </a:r>
            <a:r>
              <a:rPr lang="en-GB" altLang="zh-CN" sz="1300" dirty="0">
                <a:sym typeface="Symbol" panose="05050102010706020507" pitchFamily="18" charset="2"/>
              </a:rPr>
              <a:t></a:t>
            </a:r>
            <a:r>
              <a:rPr lang="en-GB" altLang="zh-CN" sz="1300" baseline="30000" dirty="0"/>
              <a:t>8,9</a:t>
            </a:r>
            <a:r>
              <a:rPr lang="en-GB" altLang="zh-CN" sz="1300" dirty="0"/>
              <a:t>-14-dehyrobufalin with the same C, D and E rings as 2 (Supplementary Information, Fig. S3 and S4). Furthermore, their ECD spectra were calculated at the level of PBE0/6-311++G (2d, 2p) with the PCM solvent continuum model and methanol as the solvent, and the arch-shaped stereoisomer A with configurations of 1</a:t>
            </a:r>
            <a:r>
              <a:rPr lang="en-GB" altLang="zh-CN" sz="1300" i="1" dirty="0"/>
              <a:t>R</a:t>
            </a:r>
            <a:r>
              <a:rPr lang="en-GB" altLang="zh-CN" sz="1300" dirty="0"/>
              <a:t>, 3</a:t>
            </a:r>
            <a:r>
              <a:rPr lang="en-GB" altLang="zh-CN" sz="1300" i="1" dirty="0"/>
              <a:t>R</a:t>
            </a:r>
            <a:r>
              <a:rPr lang="en-GB" altLang="zh-CN" sz="1300" dirty="0"/>
              <a:t> (Fig. 4) matched well with the experimental spectrum, which was the strong evidence that it was the most reasonable absolute configuration.</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13</a:t>
            </a:fld>
            <a:endParaRPr lang="zh-CN" altLang="en-US"/>
          </a:p>
        </p:txBody>
      </p:sp>
    </p:spTree>
    <p:extLst>
      <p:ext uri="{BB962C8B-B14F-4D97-AF65-F5344CB8AC3E}">
        <p14:creationId xmlns:p14="http://schemas.microsoft.com/office/powerpoint/2010/main" val="2945271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90478">
              <a:defRPr/>
            </a:pPr>
            <a:r>
              <a:rPr lang="en-GB" altLang="zh-CN" sz="1300" dirty="0" err="1"/>
              <a:t>Bufagargarizins</a:t>
            </a:r>
            <a:r>
              <a:rPr lang="en-GB" altLang="zh-CN" sz="1300" dirty="0"/>
              <a:t> C should be biosynthesized from a normal </a:t>
            </a:r>
            <a:r>
              <a:rPr lang="en-GB" altLang="zh-CN" sz="1300" dirty="0" err="1"/>
              <a:t>bufadienolide</a:t>
            </a:r>
            <a:r>
              <a:rPr lang="en-GB" altLang="zh-CN" sz="1300" dirty="0"/>
              <a:t> hellebrigenol,</a:t>
            </a:r>
            <a:r>
              <a:rPr lang="en-GB" altLang="zh-CN" sz="1300" baseline="30000" dirty="0"/>
              <a:t>16</a:t>
            </a:r>
            <a:r>
              <a:rPr lang="en-GB" altLang="zh-CN" sz="1300" dirty="0"/>
              <a:t> which experienced a ring expansion like </a:t>
            </a:r>
            <a:r>
              <a:rPr lang="en-GB" altLang="zh-CN" sz="1300" b="1" dirty="0"/>
              <a:t>1</a:t>
            </a:r>
            <a:r>
              <a:rPr lang="en-GB" altLang="zh-CN" sz="1300" dirty="0"/>
              <a:t> by a </a:t>
            </a:r>
            <a:r>
              <a:rPr lang="en-GB" altLang="zh-CN" sz="1300" dirty="0" err="1"/>
              <a:t>semipinacol</a:t>
            </a:r>
            <a:r>
              <a:rPr lang="en-GB" altLang="zh-CN" sz="1300" dirty="0"/>
              <a:t> rearrangement to form a </a:t>
            </a:r>
            <a:r>
              <a:rPr lang="en-GB" altLang="zh-CN" sz="1300" dirty="0" err="1"/>
              <a:t>carbonium</a:t>
            </a:r>
            <a:r>
              <a:rPr lang="en-GB" altLang="zh-CN" sz="1300" dirty="0"/>
              <a:t> ion </a:t>
            </a:r>
            <a:r>
              <a:rPr lang="en-GB" altLang="zh-CN" sz="1300" b="1" dirty="0"/>
              <a:t>II </a:t>
            </a:r>
            <a:r>
              <a:rPr lang="en-GB" altLang="zh-CN" sz="1300" dirty="0"/>
              <a:t>via</a:t>
            </a:r>
            <a:r>
              <a:rPr lang="en-GB" altLang="zh-CN" sz="1300" b="1" dirty="0"/>
              <a:t> </a:t>
            </a:r>
            <a:r>
              <a:rPr lang="en-GB" altLang="zh-CN" sz="1300" dirty="0"/>
              <a:t>a</a:t>
            </a:r>
            <a:r>
              <a:rPr lang="en-GB" altLang="zh-CN" sz="1300" b="1" dirty="0"/>
              <a:t> </a:t>
            </a:r>
            <a:r>
              <a:rPr lang="en-GB" altLang="zh-CN" sz="1300" dirty="0"/>
              <a:t>19-hydroxy protonated intermediate</a:t>
            </a:r>
            <a:r>
              <a:rPr lang="en-GB" altLang="zh-CN" sz="1300" b="1" dirty="0"/>
              <a:t> I</a:t>
            </a:r>
            <a:r>
              <a:rPr lang="en-GB" altLang="zh-CN" sz="1300" dirty="0"/>
              <a:t>.</a:t>
            </a:r>
            <a:r>
              <a:rPr lang="en-GB" altLang="zh-CN" sz="1300" baseline="30000" dirty="0"/>
              <a:t>17</a:t>
            </a:r>
            <a:r>
              <a:rPr lang="en-GB" altLang="zh-CN" sz="1300" dirty="0"/>
              <a:t> Then the </a:t>
            </a:r>
            <a:r>
              <a:rPr lang="en-GB" altLang="zh-CN" sz="1300" dirty="0" err="1"/>
              <a:t>deprotonation</a:t>
            </a:r>
            <a:r>
              <a:rPr lang="en-GB" altLang="zh-CN" sz="1300" dirty="0"/>
              <a:t> of </a:t>
            </a:r>
            <a:r>
              <a:rPr lang="en-GB" altLang="zh-CN" sz="1300" b="1" dirty="0"/>
              <a:t>II </a:t>
            </a:r>
            <a:r>
              <a:rPr lang="en-GB" altLang="zh-CN" sz="1300" dirty="0"/>
              <a:t>may</a:t>
            </a:r>
            <a:r>
              <a:rPr lang="en-GB" altLang="zh-CN" sz="1300" b="1" dirty="0"/>
              <a:t> </a:t>
            </a:r>
            <a:r>
              <a:rPr lang="en-GB" altLang="zh-CN" sz="1300" dirty="0"/>
              <a:t>lead to the formation of the key intermediate </a:t>
            </a:r>
            <a:r>
              <a:rPr lang="en-GB" altLang="zh-CN" sz="1300" b="1" dirty="0"/>
              <a:t>III</a:t>
            </a:r>
            <a:r>
              <a:rPr lang="en-GB" altLang="zh-CN" sz="1300" dirty="0"/>
              <a:t>. Further the protonation of </a:t>
            </a:r>
            <a:r>
              <a:rPr lang="en-GB" altLang="zh-CN" sz="1300" b="1" dirty="0"/>
              <a:t>III</a:t>
            </a:r>
            <a:r>
              <a:rPr lang="en-GB" altLang="zh-CN" sz="1300" dirty="0"/>
              <a:t> yielded I</a:t>
            </a:r>
            <a:r>
              <a:rPr lang="en-GB" altLang="zh-CN" sz="1300" b="1" dirty="0"/>
              <a:t>V</a:t>
            </a:r>
            <a:r>
              <a:rPr lang="en-GB" altLang="zh-CN" sz="1300" dirty="0"/>
              <a:t>, which might initiate dehydration, double bond migration and intra-molecular </a:t>
            </a:r>
            <a:r>
              <a:rPr lang="en-GB" altLang="zh-CN" sz="1300" dirty="0" err="1"/>
              <a:t>nucleophilic</a:t>
            </a:r>
            <a:r>
              <a:rPr lang="en-GB" altLang="zh-CN" sz="1300" dirty="0"/>
              <a:t> addition to produce </a:t>
            </a:r>
            <a:r>
              <a:rPr lang="en-GB" altLang="zh-CN" sz="1300" b="1" dirty="0"/>
              <a:t>V </a:t>
            </a:r>
            <a:r>
              <a:rPr lang="en-GB" altLang="zh-CN" sz="1300" dirty="0"/>
              <a:t>featured with an oxygen bridge between C-1 and C-3.</a:t>
            </a:r>
            <a:r>
              <a:rPr lang="en-GB" altLang="zh-CN" sz="1300" baseline="30000" dirty="0"/>
              <a:t>18</a:t>
            </a:r>
            <a:r>
              <a:rPr lang="en-GB" altLang="zh-CN" sz="1300" dirty="0"/>
              <a:t> The intermediate </a:t>
            </a:r>
            <a:r>
              <a:rPr lang="en-GB" altLang="zh-CN" sz="1300" b="1" dirty="0"/>
              <a:t>V</a:t>
            </a:r>
            <a:r>
              <a:rPr lang="en-GB" altLang="zh-CN" sz="1300" dirty="0"/>
              <a:t> then might undergo the protonation of 14-hydroxy group to form</a:t>
            </a:r>
            <a:r>
              <a:rPr lang="en-GB" altLang="zh-CN" sz="1300" b="1" dirty="0"/>
              <a:t> VI</a:t>
            </a:r>
            <a:r>
              <a:rPr lang="en-GB" altLang="zh-CN" sz="1300" dirty="0"/>
              <a:t>,</a:t>
            </a:r>
            <a:r>
              <a:rPr lang="en-GB" altLang="zh-CN" sz="1300" b="1" dirty="0"/>
              <a:t> </a:t>
            </a:r>
            <a:r>
              <a:rPr lang="en-GB" altLang="zh-CN" sz="1300" dirty="0"/>
              <a:t>which could subsequently initiate a series of dehydration (</a:t>
            </a:r>
            <a:r>
              <a:rPr lang="en-GB" altLang="zh-CN" sz="1300" b="1" dirty="0"/>
              <a:t>VII</a:t>
            </a:r>
            <a:r>
              <a:rPr lang="en-GB" altLang="zh-CN" sz="1300" dirty="0"/>
              <a:t>), 1,3-hydride shift (</a:t>
            </a:r>
            <a:r>
              <a:rPr lang="en-GB" altLang="zh-CN" sz="1300" b="1" dirty="0"/>
              <a:t>VIII</a:t>
            </a:r>
            <a:r>
              <a:rPr lang="en-GB" altLang="zh-CN" sz="1300" dirty="0"/>
              <a:t>) and dehydrogenation (I</a:t>
            </a:r>
            <a:r>
              <a:rPr lang="en-GB" altLang="zh-CN" sz="1300" b="1" dirty="0"/>
              <a:t>X</a:t>
            </a:r>
            <a:r>
              <a:rPr lang="en-GB" altLang="zh-CN" sz="1300" dirty="0"/>
              <a:t>) to yield </a:t>
            </a:r>
            <a:r>
              <a:rPr lang="en-GB" altLang="zh-CN" sz="1300" b="1" dirty="0"/>
              <a:t>2</a:t>
            </a:r>
            <a:r>
              <a:rPr lang="en-GB" altLang="zh-CN" sz="1300" dirty="0"/>
              <a:t> with a </a:t>
            </a:r>
            <a:r>
              <a:rPr lang="en-GB" altLang="zh-CN" sz="1300" dirty="0" err="1"/>
              <a:t>cycloheptatriene</a:t>
            </a:r>
            <a:r>
              <a:rPr lang="en-GB" altLang="zh-CN" sz="1300" dirty="0"/>
              <a:t> ring B (Scheme 2).</a:t>
            </a:r>
            <a:r>
              <a:rPr lang="en-GB" altLang="zh-CN" sz="1300" baseline="30000" dirty="0"/>
              <a:t>13,19</a:t>
            </a:r>
            <a:r>
              <a:rPr lang="en-GB" altLang="zh-CN" sz="1300" dirty="0"/>
              <a:t> The biosynthetic pathways of </a:t>
            </a:r>
            <a:r>
              <a:rPr lang="en-GB" altLang="zh-CN" sz="1300" b="1" dirty="0"/>
              <a:t>2</a:t>
            </a:r>
            <a:r>
              <a:rPr lang="en-GB" altLang="zh-CN" sz="1300" dirty="0"/>
              <a:t> included many interesting enzyme-dependent and spontaneous reactions like ring expansion, </a:t>
            </a:r>
            <a:r>
              <a:rPr lang="en-GB" altLang="zh-CN" sz="1300" dirty="0" err="1"/>
              <a:t>expoxide</a:t>
            </a:r>
            <a:r>
              <a:rPr lang="en-GB" altLang="zh-CN" sz="1300" dirty="0"/>
              <a:t> ring formation and hydride transfer. We used theoretical study to verify the key steps of these probable procedures. The computational relative free energy profiles well supported the rationality of our proposal (Supplementary Information). </a:t>
            </a:r>
            <a:endParaRPr lang="zh-CN" altLang="zh-CN" sz="1300" b="1" dirty="0"/>
          </a:p>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14</a:t>
            </a:fld>
            <a:endParaRPr lang="zh-CN" altLang="en-US"/>
          </a:p>
        </p:txBody>
      </p:sp>
    </p:spTree>
    <p:extLst>
      <p:ext uri="{BB962C8B-B14F-4D97-AF65-F5344CB8AC3E}">
        <p14:creationId xmlns:p14="http://schemas.microsoft.com/office/powerpoint/2010/main" val="1278386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90478">
              <a:defRPr/>
            </a:pPr>
            <a:r>
              <a:rPr lang="en-GB" altLang="zh-CN" sz="1300" dirty="0"/>
              <a:t>The computational relative free energy profiles well supported the rationality of our proposal (Supplementary Information). </a:t>
            </a:r>
            <a:endParaRPr lang="zh-CN" altLang="zh-CN" sz="1300" b="1" dirty="0"/>
          </a:p>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15</a:t>
            </a:fld>
            <a:endParaRPr lang="zh-CN" altLang="en-US"/>
          </a:p>
        </p:txBody>
      </p:sp>
    </p:spTree>
    <p:extLst>
      <p:ext uri="{BB962C8B-B14F-4D97-AF65-F5344CB8AC3E}">
        <p14:creationId xmlns:p14="http://schemas.microsoft.com/office/powerpoint/2010/main" val="4662434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16</a:t>
            </a:fld>
            <a:endParaRPr lang="zh-CN" altLang="en-US"/>
          </a:p>
        </p:txBody>
      </p:sp>
    </p:spTree>
    <p:extLst>
      <p:ext uri="{BB962C8B-B14F-4D97-AF65-F5344CB8AC3E}">
        <p14:creationId xmlns:p14="http://schemas.microsoft.com/office/powerpoint/2010/main" val="29048826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Most of the </a:t>
            </a:r>
            <a:r>
              <a:rPr lang="en-US" altLang="zh-CN" dirty="0" err="1" smtClean="0"/>
              <a:t>bufadienolides</a:t>
            </a:r>
            <a:r>
              <a:rPr lang="en-US" altLang="zh-CN" baseline="0" dirty="0" smtClean="0"/>
              <a:t> in toad skin are also present in the venom. But we also identified some new </a:t>
            </a:r>
            <a:r>
              <a:rPr lang="en-US" altLang="zh-CN" baseline="0" dirty="0" err="1" smtClean="0"/>
              <a:t>bufadienlides</a:t>
            </a:r>
            <a:r>
              <a:rPr lang="en-US" altLang="zh-CN" baseline="0" dirty="0" smtClean="0"/>
              <a:t>, as ssb-1, with a rare 3,19 ether bridge.</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17</a:t>
            </a:fld>
            <a:endParaRPr lang="zh-CN" altLang="en-US"/>
          </a:p>
        </p:txBody>
      </p:sp>
    </p:spTree>
    <p:extLst>
      <p:ext uri="{BB962C8B-B14F-4D97-AF65-F5344CB8AC3E}">
        <p14:creationId xmlns:p14="http://schemas.microsoft.com/office/powerpoint/2010/main" val="2201324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defTabSz="990478">
              <a:defRPr/>
            </a:pPr>
            <a:r>
              <a:rPr lang="en-US" altLang="zh-CN" dirty="0" smtClean="0"/>
              <a:t>These are</a:t>
            </a:r>
            <a:r>
              <a:rPr lang="en-US" altLang="zh-CN" baseline="0" dirty="0" smtClean="0"/>
              <a:t> some new </a:t>
            </a:r>
            <a:r>
              <a:rPr lang="en-US" altLang="zh-CN" baseline="0" dirty="0" err="1" smtClean="0"/>
              <a:t>bufadienolides</a:t>
            </a:r>
            <a:r>
              <a:rPr lang="en-US" altLang="zh-CN" baseline="0" dirty="0" smtClean="0"/>
              <a:t> from toad eggs. Typically, we get a series conjugated </a:t>
            </a:r>
            <a:r>
              <a:rPr lang="en-US" altLang="zh-CN" baseline="0" dirty="0" err="1" smtClean="0"/>
              <a:t>bufadienolides</a:t>
            </a:r>
            <a:r>
              <a:rPr lang="en-US" altLang="zh-CN" baseline="0" dirty="0" smtClean="0"/>
              <a:t> with  long </a:t>
            </a:r>
            <a:r>
              <a:rPr lang="en-US" altLang="zh-CN" sz="1300" dirty="0"/>
              <a:t>aliphatic chains at 3-hydroxyl group.</a:t>
            </a:r>
          </a:p>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18</a:t>
            </a:fld>
            <a:endParaRPr lang="zh-CN" altLang="en-US"/>
          </a:p>
        </p:txBody>
      </p:sp>
    </p:spTree>
    <p:extLst>
      <p:ext uri="{BB962C8B-B14F-4D97-AF65-F5344CB8AC3E}">
        <p14:creationId xmlns:p14="http://schemas.microsoft.com/office/powerpoint/2010/main" val="2212199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We</a:t>
            </a:r>
            <a:r>
              <a:rPr lang="en-US" altLang="zh-CN" baseline="0" dirty="0" smtClean="0"/>
              <a:t> isolated a series of 3-alfa </a:t>
            </a:r>
            <a:r>
              <a:rPr lang="en-US" altLang="zh-CN" baseline="0" dirty="0" err="1" smtClean="0"/>
              <a:t>bufadienolides</a:t>
            </a:r>
            <a:r>
              <a:rPr lang="en-US" altLang="zh-CN" baseline="0" dirty="0" smtClean="0"/>
              <a:t> in toad bile.</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19</a:t>
            </a:fld>
            <a:endParaRPr lang="zh-CN" altLang="en-US"/>
          </a:p>
        </p:txBody>
      </p:sp>
    </p:spTree>
    <p:extLst>
      <p:ext uri="{BB962C8B-B14F-4D97-AF65-F5344CB8AC3E}">
        <p14:creationId xmlns:p14="http://schemas.microsoft.com/office/powerpoint/2010/main" val="955836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smtClean="0"/>
              <a:t>Throungh</a:t>
            </a:r>
            <a:r>
              <a:rPr lang="en-US" altLang="zh-CN" baseline="0" dirty="0" smtClean="0"/>
              <a:t> the system investigation of the potent </a:t>
            </a:r>
            <a:r>
              <a:rPr lang="en-US" altLang="zh-CN" baseline="0" dirty="0" err="1" smtClean="0"/>
              <a:t>bufadienlides</a:t>
            </a:r>
            <a:r>
              <a:rPr lang="en-US" altLang="zh-CN" baseline="0" dirty="0" smtClean="0"/>
              <a:t>, we have set up  a small natural product library. Based on these we further do some research about their anti-cancer and analgesic activities.</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20</a:t>
            </a:fld>
            <a:endParaRPr lang="zh-CN" altLang="en-US"/>
          </a:p>
        </p:txBody>
      </p:sp>
    </p:spTree>
    <p:extLst>
      <p:ext uri="{BB962C8B-B14F-4D97-AF65-F5344CB8AC3E}">
        <p14:creationId xmlns:p14="http://schemas.microsoft.com/office/powerpoint/2010/main" val="26913617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ClC-3 chloride (</a:t>
            </a:r>
            <a:r>
              <a:rPr lang="en-US" altLang="zh-CN" dirty="0" err="1" smtClean="0"/>
              <a:t>Cl</a:t>
            </a:r>
            <a:r>
              <a:rPr lang="en-US" altLang="zh-CN" dirty="0" smtClean="0"/>
              <a:t>−) channel has been shown to be involved in cell proliferation, cell cycle, and cell migration</a:t>
            </a:r>
            <a:r>
              <a:rPr lang="en-US" altLang="zh-CN" baseline="0" dirty="0" smtClean="0"/>
              <a:t> </a:t>
            </a:r>
            <a:r>
              <a:rPr lang="en-US" altLang="zh-CN" dirty="0" smtClean="0"/>
              <a:t>processes. Herein, we found that a series of </a:t>
            </a:r>
            <a:r>
              <a:rPr lang="en-US" altLang="zh-CN" dirty="0" err="1" smtClean="0"/>
              <a:t>bufadienolides</a:t>
            </a:r>
            <a:r>
              <a:rPr lang="en-US" altLang="zh-CN" dirty="0" smtClean="0"/>
              <a:t> isolated from toad venom were a novel class of ClC-3 </a:t>
            </a:r>
            <a:r>
              <a:rPr lang="en-US" altLang="zh-CN" dirty="0" err="1" smtClean="0"/>
              <a:t>Cl</a:t>
            </a:r>
            <a:r>
              <a:rPr lang="en-US" altLang="zh-CN" dirty="0" smtClean="0"/>
              <a:t>− channel</a:t>
            </a:r>
            <a:r>
              <a:rPr lang="en-US" altLang="zh-CN" baseline="0" dirty="0" smtClean="0"/>
              <a:t> </a:t>
            </a:r>
            <a:r>
              <a:rPr lang="en-US" altLang="zh-CN" dirty="0" smtClean="0"/>
              <a:t>activators with antitumor activities</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23</a:t>
            </a:fld>
            <a:endParaRPr lang="zh-CN" altLang="en-US"/>
          </a:p>
        </p:txBody>
      </p:sp>
    </p:spTree>
    <p:extLst>
      <p:ext uri="{BB962C8B-B14F-4D97-AF65-F5344CB8AC3E}">
        <p14:creationId xmlns:p14="http://schemas.microsoft.com/office/powerpoint/2010/main" val="34719652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984250" y="760413"/>
            <a:ext cx="5118100" cy="3838575"/>
          </a:xfrm>
        </p:spPr>
      </p:sp>
      <p:sp>
        <p:nvSpPr>
          <p:cNvPr id="43011" name="备注占位符 2"/>
          <p:cNvSpPr>
            <a:spLocks noGrp="1"/>
          </p:cNvSpPr>
          <p:nvPr>
            <p:ph type="body" idx="1"/>
          </p:nvPr>
        </p:nvSpPr>
        <p:spPr>
          <a:xfrm>
            <a:off x="703357" y="4854334"/>
            <a:ext cx="5679440" cy="4605576"/>
          </a:xfrm>
        </p:spPr>
        <p:txBody>
          <a:bodyPr anchor="t"/>
          <a:lstStyle/>
          <a:p>
            <a:pPr eaLnBrk="1" hangingPunct="1">
              <a:lnSpc>
                <a:spcPct val="200000"/>
              </a:lnSpc>
              <a:buClr>
                <a:srgbClr val="C00000"/>
              </a:buClr>
              <a:buFont typeface="Wingdings" pitchFamily="2" charset="2"/>
              <a:buNone/>
              <a:defRPr/>
            </a:pPr>
            <a:endParaRPr lang="zh-CN" altLang="en-US" dirty="0" smtClean="0"/>
          </a:p>
        </p:txBody>
      </p:sp>
      <p:sp>
        <p:nvSpPr>
          <p:cNvPr id="37892" name="灯片编号占位符 3"/>
          <p:cNvSpPr txBox="1">
            <a:spLocks noGrp="1" noChangeArrowheads="1"/>
          </p:cNvSpPr>
          <p:nvPr/>
        </p:nvSpPr>
        <p:spPr bwMode="auto">
          <a:xfrm>
            <a:off x="4013077" y="9715775"/>
            <a:ext cx="3079650"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048" tIns="49524" rIns="99048" bIns="49524" anchor="b"/>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algn="r"/>
            <a:fld id="{749CFD21-3EBA-496F-9CB1-C0969EDF7231}" type="slidenum">
              <a:rPr lang="zh-CN" altLang="en-US"/>
              <a:pPr algn="r"/>
              <a:t>24</a:t>
            </a:fld>
            <a:endParaRPr lang="en-US" altLang="zh-CN"/>
          </a:p>
        </p:txBody>
      </p:sp>
    </p:spTree>
    <p:extLst>
      <p:ext uri="{BB962C8B-B14F-4D97-AF65-F5344CB8AC3E}">
        <p14:creationId xmlns:p14="http://schemas.microsoft.com/office/powerpoint/2010/main" val="3095816713"/>
      </p:ext>
    </p:extLst>
  </p:cSld>
  <p:clrMapOvr>
    <a:overrideClrMapping bg1="lt1" tx1="dk1" bg2="lt2" tx2="dk2" accent1="accent1" accent2="accent2" accent3="accent3" accent4="accent4" accent5="accent5" accent6="accent6" hlink="hlink" folHlink="folHlink"/>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xfrm>
            <a:off x="984250" y="760413"/>
            <a:ext cx="5118100" cy="3838575"/>
          </a:xfrm>
        </p:spPr>
      </p:sp>
      <p:sp>
        <p:nvSpPr>
          <p:cNvPr id="45059" name="备注占位符 2"/>
          <p:cNvSpPr>
            <a:spLocks noGrp="1"/>
          </p:cNvSpPr>
          <p:nvPr>
            <p:ph type="body" idx="1"/>
          </p:nvPr>
        </p:nvSpPr>
        <p:spPr>
          <a:xfrm>
            <a:off x="703357" y="4854334"/>
            <a:ext cx="5679440" cy="4605576"/>
          </a:xfrm>
        </p:spPr>
        <p:txBody>
          <a:bodyPr anchor="t"/>
          <a:lstStyle/>
          <a:p>
            <a:pPr defTabSz="990478">
              <a:lnSpc>
                <a:spcPct val="200000"/>
              </a:lnSpc>
              <a:buClr>
                <a:srgbClr val="C00000"/>
              </a:buClr>
              <a:defRPr/>
            </a:pPr>
            <a:r>
              <a:rPr lang="en-US" altLang="zh-CN" dirty="0" smtClean="0"/>
              <a:t>The PI3K/</a:t>
            </a:r>
            <a:r>
              <a:rPr lang="en-US" altLang="zh-CN" dirty="0" err="1" smtClean="0"/>
              <a:t>Akt</a:t>
            </a:r>
            <a:r>
              <a:rPr lang="en-US" altLang="zh-CN" dirty="0" smtClean="0"/>
              <a:t>/</a:t>
            </a:r>
            <a:r>
              <a:rPr lang="en-US" altLang="zh-CN" dirty="0" err="1" smtClean="0"/>
              <a:t>mTOR</a:t>
            </a:r>
            <a:r>
              <a:rPr lang="en-US" altLang="zh-CN" dirty="0" smtClean="0"/>
              <a:t> pathway was attenuated by pretreatment with </a:t>
            </a:r>
            <a:r>
              <a:rPr lang="en-US" altLang="zh-CN" dirty="0" err="1" smtClean="0"/>
              <a:t>Cl</a:t>
            </a:r>
            <a:r>
              <a:rPr lang="en-US" altLang="zh-CN" dirty="0" smtClean="0"/>
              <a:t>− channel blockers [</a:t>
            </a:r>
            <a:r>
              <a:rPr lang="en-US" altLang="zh-CN" dirty="0" err="1" smtClean="0"/>
              <a:t>tamoxifen</a:t>
            </a:r>
            <a:r>
              <a:rPr lang="en-US" altLang="zh-CN" dirty="0" smtClean="0"/>
              <a:t> and</a:t>
            </a:r>
            <a:r>
              <a:rPr lang="en-US" altLang="zh-CN" baseline="0" dirty="0" smtClean="0"/>
              <a:t> </a:t>
            </a:r>
            <a:r>
              <a:rPr lang="en-US" altLang="zh-CN" dirty="0" smtClean="0"/>
              <a:t>5-nitro-2-(3-phenylpropylamino)benzoic acid, NPPB] or ClC-3 small </a:t>
            </a:r>
            <a:r>
              <a:rPr lang="en-US" altLang="zh-CN" dirty="0" err="1" smtClean="0"/>
              <a:t>interfereing</a:t>
            </a:r>
            <a:r>
              <a:rPr lang="en-US" altLang="zh-CN" dirty="0" smtClean="0"/>
              <a:t> RNA. </a:t>
            </a:r>
            <a:endParaRPr lang="zh-CN" altLang="en-US" dirty="0" smtClean="0"/>
          </a:p>
        </p:txBody>
      </p:sp>
      <p:sp>
        <p:nvSpPr>
          <p:cNvPr id="38916" name="灯片编号占位符 3"/>
          <p:cNvSpPr txBox="1">
            <a:spLocks noGrp="1" noChangeArrowheads="1"/>
          </p:cNvSpPr>
          <p:nvPr/>
        </p:nvSpPr>
        <p:spPr bwMode="auto">
          <a:xfrm>
            <a:off x="4013077" y="9715775"/>
            <a:ext cx="3079650"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048" tIns="49524" rIns="99048" bIns="49524" anchor="b"/>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algn="r"/>
            <a:fld id="{881B6701-CA03-471A-8AD5-03DB31821B6E}" type="slidenum">
              <a:rPr lang="zh-CN" altLang="en-US"/>
              <a:pPr algn="r"/>
              <a:t>25</a:t>
            </a:fld>
            <a:endParaRPr lang="en-US" altLang="zh-CN"/>
          </a:p>
        </p:txBody>
      </p:sp>
    </p:spTree>
    <p:extLst>
      <p:ext uri="{BB962C8B-B14F-4D97-AF65-F5344CB8AC3E}">
        <p14:creationId xmlns:p14="http://schemas.microsoft.com/office/powerpoint/2010/main" val="281352485"/>
      </p:ext>
    </p:extLst>
  </p:cSld>
  <p:clrMapOvr>
    <a:overrideClrMapping bg1="lt1" tx1="dk1" bg2="lt2" tx2="dk2" accent1="accent1" accent2="accent2" accent3="accent3" accent4="accent4" accent5="accent5" accent6="accent6" hlink="hlink" folHlink="folHlink"/>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xfrm>
            <a:off x="982663" y="758825"/>
            <a:ext cx="5118100" cy="3838575"/>
          </a:xfrm>
        </p:spPr>
      </p:sp>
      <p:sp>
        <p:nvSpPr>
          <p:cNvPr id="47107" name="备注占位符 2"/>
          <p:cNvSpPr>
            <a:spLocks noGrp="1"/>
          </p:cNvSpPr>
          <p:nvPr>
            <p:ph type="body" idx="1"/>
          </p:nvPr>
        </p:nvSpPr>
        <p:spPr>
          <a:xfrm>
            <a:off x="701714" y="4852557"/>
            <a:ext cx="5679440" cy="4605576"/>
          </a:xfrm>
        </p:spPr>
        <p:txBody>
          <a:bodyPr anchor="t"/>
          <a:lstStyle/>
          <a:p>
            <a:pPr defTabSz="990478">
              <a:lnSpc>
                <a:spcPct val="200000"/>
              </a:lnSpc>
              <a:buClr>
                <a:srgbClr val="C00000"/>
              </a:buClr>
              <a:defRPr/>
            </a:pPr>
            <a:r>
              <a:rPr lang="en-US" altLang="zh-CN" dirty="0" smtClean="0"/>
              <a:t>In summary, we discovered that</a:t>
            </a:r>
            <a:r>
              <a:rPr lang="en-US" altLang="zh-CN" baseline="0" dirty="0" smtClean="0"/>
              <a:t> </a:t>
            </a:r>
            <a:r>
              <a:rPr lang="en-US" altLang="zh-CN" dirty="0" smtClean="0"/>
              <a:t>activation of the ClC-3 </a:t>
            </a:r>
            <a:r>
              <a:rPr lang="en-US" altLang="zh-CN" dirty="0" err="1" smtClean="0"/>
              <a:t>Cl</a:t>
            </a:r>
            <a:r>
              <a:rPr lang="en-US" altLang="zh-CN" dirty="0" smtClean="0"/>
              <a:t>− channel, which subsequently induced inhibition of the PI3K/</a:t>
            </a:r>
            <a:r>
              <a:rPr lang="en-US" altLang="zh-CN" dirty="0" err="1" smtClean="0"/>
              <a:t>Akt</a:t>
            </a:r>
            <a:r>
              <a:rPr lang="en-US" altLang="zh-CN" dirty="0" smtClean="0"/>
              <a:t>/</a:t>
            </a:r>
            <a:r>
              <a:rPr lang="en-US" altLang="zh-CN" dirty="0" err="1" smtClean="0"/>
              <a:t>mTOR</a:t>
            </a:r>
            <a:r>
              <a:rPr lang="en-US" altLang="zh-CN" dirty="0" smtClean="0"/>
              <a:t> signaling pathway, was</a:t>
            </a:r>
            <a:r>
              <a:rPr lang="en-US" altLang="zh-CN" baseline="0" dirty="0" smtClean="0"/>
              <a:t> </a:t>
            </a:r>
            <a:r>
              <a:rPr lang="en-US" altLang="zh-CN" dirty="0" smtClean="0"/>
              <a:t>involved in the antitumor activities of </a:t>
            </a:r>
            <a:r>
              <a:rPr lang="en-US" altLang="zh-CN" dirty="0" err="1" smtClean="0"/>
              <a:t>bufadienolides</a:t>
            </a:r>
            <a:r>
              <a:rPr lang="en-US" altLang="zh-CN" dirty="0" smtClean="0"/>
              <a:t>.</a:t>
            </a:r>
            <a:endParaRPr lang="zh-CN" altLang="en-US" dirty="0" smtClean="0"/>
          </a:p>
        </p:txBody>
      </p:sp>
      <p:sp>
        <p:nvSpPr>
          <p:cNvPr id="39940" name="灯片编号占位符 3"/>
          <p:cNvSpPr txBox="1">
            <a:spLocks noGrp="1" noChangeArrowheads="1"/>
          </p:cNvSpPr>
          <p:nvPr/>
        </p:nvSpPr>
        <p:spPr bwMode="auto">
          <a:xfrm>
            <a:off x="4013077" y="9713999"/>
            <a:ext cx="3078007" cy="511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9048" tIns="49524" rIns="99048" bIns="49524" anchor="b"/>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algn="r"/>
            <a:fld id="{7519E6C3-7CE3-4A48-969E-509DC97020F2}" type="slidenum">
              <a:rPr lang="zh-CN" altLang="en-US"/>
              <a:pPr algn="r"/>
              <a:t>26</a:t>
            </a:fld>
            <a:endParaRPr lang="en-US" altLang="zh-CN"/>
          </a:p>
        </p:txBody>
      </p:sp>
    </p:spTree>
    <p:extLst>
      <p:ext uri="{BB962C8B-B14F-4D97-AF65-F5344CB8AC3E}">
        <p14:creationId xmlns:p14="http://schemas.microsoft.com/office/powerpoint/2010/main" val="3630306435"/>
      </p:ext>
    </p:extLst>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Since</a:t>
            </a:r>
            <a:r>
              <a:rPr lang="en-US" altLang="zh-CN" baseline="0" dirty="0" smtClean="0"/>
              <a:t> the toad originated medicines</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27</a:t>
            </a:fld>
            <a:endParaRPr lang="zh-CN" altLang="en-US"/>
          </a:p>
        </p:txBody>
      </p:sp>
    </p:spTree>
    <p:extLst>
      <p:ext uri="{BB962C8B-B14F-4D97-AF65-F5344CB8AC3E}">
        <p14:creationId xmlns:p14="http://schemas.microsoft.com/office/powerpoint/2010/main" val="42105430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28</a:t>
            </a:fld>
            <a:endParaRPr lang="zh-CN" altLang="en-US"/>
          </a:p>
        </p:txBody>
      </p:sp>
    </p:spTree>
    <p:extLst>
      <p:ext uri="{BB962C8B-B14F-4D97-AF65-F5344CB8AC3E}">
        <p14:creationId xmlns:p14="http://schemas.microsoft.com/office/powerpoint/2010/main" val="2487046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Whole</a:t>
            </a:r>
            <a:r>
              <a:rPr lang="en-US" altLang="zh-CN" baseline="0" dirty="0" smtClean="0"/>
              <a:t> cell patch clamp. </a:t>
            </a:r>
            <a:r>
              <a:rPr lang="en-US" altLang="zh-CN" dirty="0" smtClean="0"/>
              <a:t>These work</a:t>
            </a:r>
            <a:r>
              <a:rPr lang="en-US" altLang="zh-CN" baseline="0" dirty="0" smtClean="0"/>
              <a:t> is currently ongoing.</a:t>
            </a:r>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30</a:t>
            </a:fld>
            <a:endParaRPr lang="zh-CN" altLang="en-US"/>
          </a:p>
        </p:txBody>
      </p:sp>
    </p:spTree>
    <p:extLst>
      <p:ext uri="{BB962C8B-B14F-4D97-AF65-F5344CB8AC3E}">
        <p14:creationId xmlns:p14="http://schemas.microsoft.com/office/powerpoint/2010/main" val="12450899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724AB7A-403D-4913-BE04-B3768AEF7C20}" type="slidenum">
              <a:rPr lang="zh-CN" altLang="en-US" smtClean="0"/>
              <a:t>32</a:t>
            </a:fld>
            <a:endParaRPr lang="zh-CN" altLang="en-US"/>
          </a:p>
        </p:txBody>
      </p:sp>
    </p:spTree>
    <p:extLst>
      <p:ext uri="{BB962C8B-B14F-4D97-AF65-F5344CB8AC3E}">
        <p14:creationId xmlns:p14="http://schemas.microsoft.com/office/powerpoint/2010/main" val="2140917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236880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374225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122684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6986680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552123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857232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4126100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9794898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29395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926309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2016-7-11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368169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30820CF-B880-4189-942D-D702A7CBA730}" type="datetimeFigureOut">
              <a:rPr lang="zh-CN" altLang="en-US" smtClean="0"/>
              <a:t>2016-7-11</a:t>
            </a:fld>
            <a:endParaRPr lang="zh-CN" altLang="en-US"/>
          </a:p>
        </p:txBody>
      </p:sp>
      <p:sp>
        <p:nvSpPr>
          <p:cNvPr id="5" name="页脚占位符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151851760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notesSlide" Target="../notesSlides/notesSlide2.xml"/><Relationship Id="rId7"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jpeg"/><Relationship Id="rId10" Type="http://schemas.openxmlformats.org/officeDocument/2006/relationships/image" Target="../media/image3.emf"/><Relationship Id="rId4" Type="http://schemas.openxmlformats.org/officeDocument/2006/relationships/image" Target="../media/image4.jpeg"/><Relationship Id="rId9"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xml"/><Relationship Id="rId1" Type="http://schemas.openxmlformats.org/officeDocument/2006/relationships/vmlDrawing" Target="../drawings/vmlDrawing2.vml"/><Relationship Id="rId6" Type="http://schemas.openxmlformats.org/officeDocument/2006/relationships/image" Target="../media/image15.emf"/><Relationship Id="rId5" Type="http://schemas.openxmlformats.org/officeDocument/2006/relationships/oleObject" Target="../embeddings/oleObject3.bin"/><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8.e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9.e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27.tiff"/><Relationship Id="rId3" Type="http://schemas.openxmlformats.org/officeDocument/2006/relationships/image" Target="../media/image23.png"/><Relationship Id="rId7" Type="http://schemas.openxmlformats.org/officeDocument/2006/relationships/image" Target="../media/image20.wmf"/><Relationship Id="rId12"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6.bin"/><Relationship Id="rId11" Type="http://schemas.openxmlformats.org/officeDocument/2006/relationships/oleObject" Target="../embeddings/oleObject8.bin"/><Relationship Id="rId5" Type="http://schemas.openxmlformats.org/officeDocument/2006/relationships/image" Target="../media/image25.emf"/><Relationship Id="rId10" Type="http://schemas.openxmlformats.org/officeDocument/2006/relationships/image" Target="../media/image26.wmf"/><Relationship Id="rId4" Type="http://schemas.openxmlformats.org/officeDocument/2006/relationships/image" Target="../media/image24.png"/><Relationship Id="rId9" Type="http://schemas.openxmlformats.org/officeDocument/2006/relationships/image" Target="../media/image21.emf"/></Relationships>
</file>

<file path=ppt/slides/_rels/slide12.xml.rels><?xml version="1.0" encoding="UTF-8" standalone="yes"?>
<Relationships xmlns="http://schemas.openxmlformats.org/package/2006/relationships"><Relationship Id="rId8" Type="http://schemas.openxmlformats.org/officeDocument/2006/relationships/image" Target="../media/image29.wmf"/><Relationship Id="rId13" Type="http://schemas.openxmlformats.org/officeDocument/2006/relationships/oleObject" Target="../embeddings/oleObject13.bin"/><Relationship Id="rId18" Type="http://schemas.openxmlformats.org/officeDocument/2006/relationships/image" Target="../media/image34.wmf"/><Relationship Id="rId3" Type="http://schemas.openxmlformats.org/officeDocument/2006/relationships/slideLayout" Target="../slideLayouts/slideLayout2.xml"/><Relationship Id="rId7" Type="http://schemas.openxmlformats.org/officeDocument/2006/relationships/oleObject" Target="../embeddings/oleObject10.bin"/><Relationship Id="rId12" Type="http://schemas.openxmlformats.org/officeDocument/2006/relationships/image" Target="../media/image31.wmf"/><Relationship Id="rId17" Type="http://schemas.openxmlformats.org/officeDocument/2006/relationships/oleObject" Target="../embeddings/oleObject15.bin"/><Relationship Id="rId2" Type="http://schemas.openxmlformats.org/officeDocument/2006/relationships/tags" Target="../tags/tag2.xml"/><Relationship Id="rId16" Type="http://schemas.openxmlformats.org/officeDocument/2006/relationships/image" Target="../media/image33.wmf"/><Relationship Id="rId1" Type="http://schemas.openxmlformats.org/officeDocument/2006/relationships/vmlDrawing" Target="../drawings/vmlDrawing6.vml"/><Relationship Id="rId6" Type="http://schemas.openxmlformats.org/officeDocument/2006/relationships/image" Target="../media/image28.wmf"/><Relationship Id="rId11" Type="http://schemas.openxmlformats.org/officeDocument/2006/relationships/oleObject" Target="../embeddings/oleObject12.bin"/><Relationship Id="rId5" Type="http://schemas.openxmlformats.org/officeDocument/2006/relationships/oleObject" Target="../embeddings/oleObject9.bin"/><Relationship Id="rId15" Type="http://schemas.openxmlformats.org/officeDocument/2006/relationships/oleObject" Target="../embeddings/oleObject14.bin"/><Relationship Id="rId10" Type="http://schemas.openxmlformats.org/officeDocument/2006/relationships/image" Target="../media/image30.wmf"/><Relationship Id="rId4" Type="http://schemas.openxmlformats.org/officeDocument/2006/relationships/notesSlide" Target="../notesSlides/notesSlide10.xml"/><Relationship Id="rId9" Type="http://schemas.openxmlformats.org/officeDocument/2006/relationships/oleObject" Target="../embeddings/oleObject11.bin"/><Relationship Id="rId14" Type="http://schemas.openxmlformats.org/officeDocument/2006/relationships/image" Target="../media/image32.wmf"/></Relationships>
</file>

<file path=ppt/slides/_rels/slide13.xml.rels><?xml version="1.0" encoding="UTF-8" standalone="yes"?>
<Relationships xmlns="http://schemas.openxmlformats.org/package/2006/relationships"><Relationship Id="rId8" Type="http://schemas.openxmlformats.org/officeDocument/2006/relationships/image" Target="../media/image40.tiff"/><Relationship Id="rId13" Type="http://schemas.openxmlformats.org/officeDocument/2006/relationships/image" Target="../media/image37.emf"/><Relationship Id="rId3" Type="http://schemas.openxmlformats.org/officeDocument/2006/relationships/notesSlide" Target="../notesSlides/notesSlide11.xml"/><Relationship Id="rId7" Type="http://schemas.openxmlformats.org/officeDocument/2006/relationships/image" Target="../media/image39.tiff"/><Relationship Id="rId12"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5.emf"/><Relationship Id="rId11" Type="http://schemas.openxmlformats.org/officeDocument/2006/relationships/image" Target="../media/image41.wmf"/><Relationship Id="rId5" Type="http://schemas.openxmlformats.org/officeDocument/2006/relationships/oleObject" Target="../embeddings/oleObject16.bin"/><Relationship Id="rId10" Type="http://schemas.openxmlformats.org/officeDocument/2006/relationships/image" Target="../media/image36.emf"/><Relationship Id="rId4" Type="http://schemas.openxmlformats.org/officeDocument/2006/relationships/image" Target="../media/image38.png"/><Relationship Id="rId9" Type="http://schemas.openxmlformats.org/officeDocument/2006/relationships/oleObject" Target="../embeddings/oleObject17.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42.emf"/><Relationship Id="rId4" Type="http://schemas.openxmlformats.org/officeDocument/2006/relationships/oleObject" Target="../embeddings/oleObject19.bin"/></Relationships>
</file>

<file path=ppt/slides/_rels/slide15.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5.tiff"/></Relationships>
</file>

<file path=ppt/slides/_rels/slide17.xml.rels><?xml version="1.0" encoding="UTF-8" standalone="yes"?>
<Relationships xmlns="http://schemas.openxmlformats.org/package/2006/relationships"><Relationship Id="rId8" Type="http://schemas.openxmlformats.org/officeDocument/2006/relationships/image" Target="../media/image47.emf"/><Relationship Id="rId13" Type="http://schemas.openxmlformats.org/officeDocument/2006/relationships/image" Target="../media/image53.png"/><Relationship Id="rId3" Type="http://schemas.openxmlformats.org/officeDocument/2006/relationships/notesSlide" Target="../notesSlides/notesSlide15.xml"/><Relationship Id="rId7" Type="http://schemas.openxmlformats.org/officeDocument/2006/relationships/oleObject" Target="../embeddings/oleObject21.bin"/><Relationship Id="rId12" Type="http://schemas.openxmlformats.org/officeDocument/2006/relationships/image" Target="../media/image52.emf"/><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46.emf"/><Relationship Id="rId11" Type="http://schemas.openxmlformats.org/officeDocument/2006/relationships/image" Target="../media/image51.emf"/><Relationship Id="rId5" Type="http://schemas.openxmlformats.org/officeDocument/2006/relationships/oleObject" Target="../embeddings/oleObject20.bin"/><Relationship Id="rId10" Type="http://schemas.openxmlformats.org/officeDocument/2006/relationships/image" Target="../media/image50.emf"/><Relationship Id="rId4" Type="http://schemas.openxmlformats.org/officeDocument/2006/relationships/image" Target="../media/image48.png"/><Relationship Id="rId9"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54.emf"/><Relationship Id="rId4" Type="http://schemas.openxmlformats.org/officeDocument/2006/relationships/oleObject" Target="../embeddings/oleObject22.bin"/></Relationships>
</file>

<file path=ppt/slides/_rels/slide19.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image" Target="../media/image55.emf"/><Relationship Id="rId7" Type="http://schemas.openxmlformats.org/officeDocument/2006/relationships/image" Target="../media/image59.emf"/><Relationship Id="rId12" Type="http://schemas.openxmlformats.org/officeDocument/2006/relationships/image" Target="../media/image64.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8.emf"/><Relationship Id="rId11" Type="http://schemas.openxmlformats.org/officeDocument/2006/relationships/image" Target="../media/image63.emf"/><Relationship Id="rId5" Type="http://schemas.openxmlformats.org/officeDocument/2006/relationships/image" Target="../media/image57.emf"/><Relationship Id="rId10" Type="http://schemas.openxmlformats.org/officeDocument/2006/relationships/image" Target="../media/image62.emf"/><Relationship Id="rId4" Type="http://schemas.openxmlformats.org/officeDocument/2006/relationships/image" Target="../media/image56.emf"/><Relationship Id="rId9" Type="http://schemas.openxmlformats.org/officeDocument/2006/relationships/image" Target="../media/image61.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74.png"/><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7.png"/><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29.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25.xml"/><Relationship Id="rId7" Type="http://schemas.openxmlformats.org/officeDocument/2006/relationships/image" Target="../media/image85.emf"/><Relationship Id="rId2" Type="http://schemas.openxmlformats.org/officeDocument/2006/relationships/slideLayout" Target="../slideLayouts/slideLayout7.xml"/><Relationship Id="rId1" Type="http://schemas.openxmlformats.org/officeDocument/2006/relationships/vmlDrawing" Target="../drawings/vmlDrawing11.vml"/><Relationship Id="rId6" Type="http://schemas.openxmlformats.org/officeDocument/2006/relationships/oleObject" Target="../embeddings/oleObject24.bin"/><Relationship Id="rId11" Type="http://schemas.openxmlformats.org/officeDocument/2006/relationships/image" Target="../media/image87.emf"/><Relationship Id="rId5" Type="http://schemas.openxmlformats.org/officeDocument/2006/relationships/image" Target="../media/image84.emf"/><Relationship Id="rId10" Type="http://schemas.openxmlformats.org/officeDocument/2006/relationships/oleObject" Target="../embeddings/oleObject26.bin"/><Relationship Id="rId4" Type="http://schemas.openxmlformats.org/officeDocument/2006/relationships/oleObject" Target="../embeddings/oleObject23.bin"/><Relationship Id="rId9" Type="http://schemas.openxmlformats.org/officeDocument/2006/relationships/image" Target="../media/image86.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0" y="2636912"/>
            <a:ext cx="9144000" cy="1224136"/>
          </a:xfrm>
        </p:spPr>
        <p:txBody>
          <a:bodyPr>
            <a:noAutofit/>
          </a:bodyPr>
          <a:lstStyle/>
          <a:p>
            <a:r>
              <a:rPr lang="en-US" altLang="zh-CN" sz="3200" b="1" dirty="0" smtClean="0">
                <a:solidFill>
                  <a:srgbClr val="000066"/>
                </a:solidFill>
                <a:latin typeface="华文新魏" panose="02010800040101010101" pitchFamily="2" charset="-122"/>
                <a:ea typeface="华文新魏" panose="02010800040101010101" pitchFamily="2" charset="-122"/>
              </a:rPr>
              <a:t>Novel </a:t>
            </a:r>
            <a:r>
              <a:rPr lang="en-US" altLang="zh-CN" sz="3200" b="1" dirty="0" err="1" smtClean="0">
                <a:solidFill>
                  <a:srgbClr val="000066"/>
                </a:solidFill>
                <a:latin typeface="华文新魏" panose="02010800040101010101" pitchFamily="2" charset="-122"/>
                <a:ea typeface="华文新魏" panose="02010800040101010101" pitchFamily="2" charset="-122"/>
              </a:rPr>
              <a:t>bufadienolides</a:t>
            </a:r>
            <a:r>
              <a:rPr lang="en-US" altLang="zh-CN" sz="3200" b="1" dirty="0" smtClean="0">
                <a:solidFill>
                  <a:srgbClr val="000066"/>
                </a:solidFill>
                <a:latin typeface="华文新魏" panose="02010800040101010101" pitchFamily="2" charset="-122"/>
                <a:ea typeface="华文新魏" panose="02010800040101010101" pitchFamily="2" charset="-122"/>
              </a:rPr>
              <a:t> with rearranged skeletons from traditional </a:t>
            </a:r>
            <a:r>
              <a:rPr lang="en-US" altLang="zh-CN" sz="3200" b="1" dirty="0">
                <a:solidFill>
                  <a:srgbClr val="000066"/>
                </a:solidFill>
                <a:latin typeface="华文新魏" panose="02010800040101010101" pitchFamily="2" charset="-122"/>
                <a:ea typeface="华文新魏" panose="02010800040101010101" pitchFamily="2" charset="-122"/>
              </a:rPr>
              <a:t>C</a:t>
            </a:r>
            <a:r>
              <a:rPr lang="en-US" altLang="zh-CN" sz="3200" b="1" dirty="0" smtClean="0">
                <a:solidFill>
                  <a:srgbClr val="000066"/>
                </a:solidFill>
                <a:latin typeface="华文新魏" panose="02010800040101010101" pitchFamily="2" charset="-122"/>
                <a:ea typeface="华文新魏" panose="02010800040101010101" pitchFamily="2" charset="-122"/>
              </a:rPr>
              <a:t>hinese medicine </a:t>
            </a:r>
            <a:r>
              <a:rPr lang="en-US" altLang="zh-CN" sz="3200" b="1" dirty="0" err="1" smtClean="0">
                <a:solidFill>
                  <a:srgbClr val="000066"/>
                </a:solidFill>
                <a:latin typeface="华文新魏" panose="02010800040101010101" pitchFamily="2" charset="-122"/>
                <a:ea typeface="华文新魏" panose="02010800040101010101" pitchFamily="2" charset="-122"/>
              </a:rPr>
              <a:t>ChanSu</a:t>
            </a:r>
            <a:endParaRPr lang="zh-CN" altLang="en-US" sz="3200" b="1" dirty="0">
              <a:solidFill>
                <a:srgbClr val="000066"/>
              </a:solidFill>
              <a:latin typeface="华文新魏" panose="02010800040101010101" pitchFamily="2" charset="-122"/>
              <a:ea typeface="华文新魏" panose="02010800040101010101" pitchFamily="2" charset="-122"/>
            </a:endParaRPr>
          </a:p>
        </p:txBody>
      </p:sp>
      <p:sp>
        <p:nvSpPr>
          <p:cNvPr id="3" name="副标题 2"/>
          <p:cNvSpPr>
            <a:spLocks noGrp="1"/>
          </p:cNvSpPr>
          <p:nvPr>
            <p:ph type="subTitle" idx="1"/>
          </p:nvPr>
        </p:nvSpPr>
        <p:spPr>
          <a:xfrm>
            <a:off x="1953466" y="4869160"/>
            <a:ext cx="5637010" cy="882119"/>
          </a:xfrm>
        </p:spPr>
        <p:txBody>
          <a:bodyPr>
            <a:normAutofit/>
          </a:bodyPr>
          <a:lstStyle/>
          <a:p>
            <a:r>
              <a:rPr lang="en-US" altLang="zh-CN" b="1" dirty="0" err="1" smtClean="0">
                <a:solidFill>
                  <a:schemeClr val="tx1"/>
                </a:solidFill>
                <a:latin typeface="+mj-lt"/>
              </a:rPr>
              <a:t>Tian</a:t>
            </a:r>
            <a:r>
              <a:rPr lang="en-US" altLang="zh-CN" b="1" dirty="0" smtClean="0">
                <a:solidFill>
                  <a:schemeClr val="tx1"/>
                </a:solidFill>
                <a:latin typeface="+mj-lt"/>
              </a:rPr>
              <a:t> </a:t>
            </a:r>
            <a:r>
              <a:rPr lang="en-US" altLang="zh-CN" b="1" dirty="0" err="1" smtClean="0">
                <a:solidFill>
                  <a:schemeClr val="tx1"/>
                </a:solidFill>
                <a:latin typeface="+mj-lt"/>
              </a:rPr>
              <a:t>Hai</a:t>
            </a:r>
            <a:r>
              <a:rPr lang="en-US" altLang="zh-CN" b="1" dirty="0" smtClean="0">
                <a:solidFill>
                  <a:schemeClr val="tx1"/>
                </a:solidFill>
                <a:latin typeface="+mj-lt"/>
              </a:rPr>
              <a:t>-Yan</a:t>
            </a:r>
          </a:p>
          <a:p>
            <a:r>
              <a:rPr lang="en-US" altLang="zh-CN" b="1" dirty="0" smtClean="0">
                <a:solidFill>
                  <a:schemeClr val="tx1"/>
                </a:solidFill>
                <a:latin typeface="+mj-lt"/>
              </a:rPr>
              <a:t>Jinan University</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0"/>
            <a:ext cx="5354838" cy="2125683"/>
          </a:xfrm>
          <a:prstGeom prst="rect">
            <a:avLst/>
          </a:prstGeom>
        </p:spPr>
      </p:pic>
    </p:spTree>
    <p:extLst>
      <p:ext uri="{BB962C8B-B14F-4D97-AF65-F5344CB8AC3E}">
        <p14:creationId xmlns:p14="http://schemas.microsoft.com/office/powerpoint/2010/main" val="3676453165"/>
      </p:ext>
    </p:extLst>
  </p:cSld>
  <p:clrMapOvr>
    <a:masterClrMapping/>
  </p:clrMapOvr>
  <mc:AlternateContent xmlns:mc="http://schemas.openxmlformats.org/markup-compatibility/2006" xmlns:p14="http://schemas.microsoft.com/office/powerpoint/2010/main">
    <mc:Choice Requires="p14">
      <p:transition spd="slow" p14:dur="2000" advTm="22079"/>
    </mc:Choice>
    <mc:Fallback xmlns="">
      <p:transition spd="slow" advTm="2207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21523"/>
            <a:ext cx="8229600" cy="1143000"/>
          </a:xfrm>
        </p:spPr>
        <p:txBody>
          <a:bodyPr/>
          <a:lstStyle/>
          <a:p>
            <a:pPr algn="l"/>
            <a:r>
              <a:rPr lang="en-US" altLang="zh-CN" b="1" dirty="0" smtClean="0">
                <a:solidFill>
                  <a:srgbClr val="000066"/>
                </a:solidFill>
                <a:latin typeface="Times New Roman" panose="02020603050405020304" pitchFamily="18" charset="0"/>
                <a:ea typeface="+mn-ea"/>
                <a:cs typeface="Times New Roman" panose="02020603050405020304" pitchFamily="18" charset="0"/>
              </a:rPr>
              <a:t>Back Ground</a:t>
            </a:r>
            <a:endParaRPr lang="zh-CN" altLang="en-US" b="1" dirty="0">
              <a:solidFill>
                <a:srgbClr val="000066"/>
              </a:solidFill>
              <a:latin typeface="Times New Roman" panose="02020603050405020304" pitchFamily="18" charset="0"/>
              <a:ea typeface="+mn-ea"/>
              <a:cs typeface="Times New Roman" panose="02020603050405020304" pitchFamily="18" charset="0"/>
            </a:endParaRPr>
          </a:p>
        </p:txBody>
      </p:sp>
      <p:sp>
        <p:nvSpPr>
          <p:cNvPr id="4" name="文本框 3"/>
          <p:cNvSpPr txBox="1"/>
          <p:nvPr/>
        </p:nvSpPr>
        <p:spPr>
          <a:xfrm>
            <a:off x="229163" y="1125667"/>
            <a:ext cx="4118967" cy="2862322"/>
          </a:xfrm>
          <a:prstGeom prst="rect">
            <a:avLst/>
          </a:prstGeom>
          <a:noFill/>
        </p:spPr>
        <p:txBody>
          <a:bodyPr wrap="square" rtlCol="0">
            <a:spAutoFit/>
          </a:bodyPr>
          <a:lstStyle/>
          <a:p>
            <a:pPr algn="just">
              <a:lnSpc>
                <a:spcPct val="150000"/>
              </a:lnSpc>
            </a:pPr>
            <a:r>
              <a:rPr lang="en-US" altLang="zh-CN" sz="2000" dirty="0" smtClean="0"/>
              <a:t>     </a:t>
            </a:r>
            <a:r>
              <a:rPr lang="en-US" altLang="zh-CN" sz="2000" dirty="0" smtClean="0">
                <a:latin typeface="Times New Roman" panose="02020603050405020304" pitchFamily="18" charset="0"/>
                <a:cs typeface="Times New Roman" panose="02020603050405020304" pitchFamily="18" charset="0"/>
              </a:rPr>
              <a:t>The first </a:t>
            </a:r>
            <a:r>
              <a:rPr lang="en-US" altLang="zh-CN" sz="2000" dirty="0" err="1" smtClean="0">
                <a:latin typeface="Times New Roman" panose="02020603050405020304" pitchFamily="18" charset="0"/>
                <a:cs typeface="Times New Roman" panose="02020603050405020304" pitchFamily="18" charset="0"/>
              </a:rPr>
              <a:t>bufadienolide</a:t>
            </a:r>
            <a:r>
              <a:rPr lang="en-US" altLang="zh-CN" sz="2000" dirty="0" smtClean="0">
                <a:latin typeface="Times New Roman" panose="02020603050405020304" pitchFamily="18" charset="0"/>
                <a:cs typeface="Times New Roman" panose="02020603050405020304" pitchFamily="18" charset="0"/>
              </a:rPr>
              <a:t>, </a:t>
            </a:r>
            <a:r>
              <a:rPr lang="en-US" altLang="zh-CN" sz="2000" dirty="0" err="1" smtClean="0">
                <a:solidFill>
                  <a:srgbClr val="FF0000"/>
                </a:solidFill>
                <a:latin typeface="Times New Roman" panose="02020603050405020304" pitchFamily="18" charset="0"/>
                <a:cs typeface="Times New Roman" panose="02020603050405020304" pitchFamily="18" charset="0"/>
              </a:rPr>
              <a:t>scillaren</a:t>
            </a:r>
            <a:r>
              <a:rPr lang="en-US" altLang="zh-CN" sz="2000" dirty="0" smtClean="0">
                <a:solidFill>
                  <a:srgbClr val="FF0000"/>
                </a:solidFill>
                <a:latin typeface="Times New Roman" panose="02020603050405020304" pitchFamily="18" charset="0"/>
                <a:cs typeface="Times New Roman" panose="02020603050405020304" pitchFamily="18" charset="0"/>
              </a:rPr>
              <a:t> A</a:t>
            </a:r>
            <a:r>
              <a:rPr lang="en-US" altLang="zh-CN" sz="2000" dirty="0" smtClean="0">
                <a:latin typeface="Times New Roman" panose="02020603050405020304" pitchFamily="18" charset="0"/>
                <a:cs typeface="Times New Roman" panose="02020603050405020304" pitchFamily="18" charset="0"/>
              </a:rPr>
              <a:t>, was isolated from </a:t>
            </a:r>
            <a:r>
              <a:rPr lang="en-US" altLang="zh-CN" sz="2000" dirty="0" err="1" smtClean="0">
                <a:latin typeface="Times New Roman" panose="02020603050405020304" pitchFamily="18" charset="0"/>
                <a:cs typeface="Times New Roman" panose="02020603050405020304" pitchFamily="18" charset="0"/>
              </a:rPr>
              <a:t>squill</a:t>
            </a:r>
            <a:r>
              <a:rPr lang="en-US" altLang="zh-CN" sz="2000" dirty="0" smtClean="0">
                <a:latin typeface="Times New Roman" panose="02020603050405020304" pitchFamily="18" charset="0"/>
                <a:cs typeface="Times New Roman" panose="02020603050405020304" pitchFamily="18" charset="0"/>
              </a:rPr>
              <a:t>, a herbal medicinal in the treatment of heart disease in ancient  Egypt. Its structure was elucidated unambiguously in </a:t>
            </a:r>
            <a:r>
              <a:rPr lang="en-US" altLang="zh-CN" sz="2000" dirty="0" smtClean="0">
                <a:solidFill>
                  <a:srgbClr val="FF0000"/>
                </a:solidFill>
                <a:latin typeface="Times New Roman" panose="02020603050405020304" pitchFamily="18" charset="0"/>
                <a:cs typeface="Times New Roman" panose="02020603050405020304" pitchFamily="18" charset="0"/>
              </a:rPr>
              <a:t>1933</a:t>
            </a:r>
            <a:r>
              <a:rPr lang="en-US" altLang="zh-CN" sz="2000" dirty="0" smtClean="0">
                <a:latin typeface="Times New Roman" panose="02020603050405020304" pitchFamily="18" charset="0"/>
                <a:cs typeface="Times New Roman" panose="02020603050405020304" pitchFamily="18" charset="0"/>
              </a:rPr>
              <a:t>. </a:t>
            </a:r>
            <a:endParaRPr lang="zh-CN" altLang="en-US" sz="2000"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229163" y="4382821"/>
            <a:ext cx="4320480" cy="1477328"/>
          </a:xfrm>
          <a:prstGeom prst="rect">
            <a:avLst/>
          </a:prstGeom>
          <a:noFill/>
        </p:spPr>
        <p:txBody>
          <a:bodyPr wrap="square" rtlCol="0">
            <a:spAutoFit/>
          </a:bodyPr>
          <a:lstStyle/>
          <a:p>
            <a:pPr algn="just">
              <a:lnSpc>
                <a:spcPct val="150000"/>
              </a:lnSpc>
            </a:pPr>
            <a:r>
              <a:rPr lang="en-US" altLang="zh-CN" sz="2000" dirty="0" smtClean="0"/>
              <a:t>     </a:t>
            </a:r>
            <a:r>
              <a:rPr lang="en-US" altLang="zh-CN" sz="2000" dirty="0" smtClean="0">
                <a:latin typeface="Times New Roman" panose="02020603050405020304" pitchFamily="18" charset="0"/>
                <a:cs typeface="Times New Roman" panose="02020603050405020304" pitchFamily="18" charset="0"/>
              </a:rPr>
              <a:t>In the </a:t>
            </a:r>
            <a:r>
              <a:rPr lang="en-US" altLang="zh-CN" sz="2000" dirty="0" smtClean="0">
                <a:solidFill>
                  <a:srgbClr val="FF0000"/>
                </a:solidFill>
                <a:latin typeface="Times New Roman" panose="02020603050405020304" pitchFamily="18" charset="0"/>
                <a:cs typeface="Times New Roman" panose="02020603050405020304" pitchFamily="18" charset="0"/>
              </a:rPr>
              <a:t>animal</a:t>
            </a:r>
            <a:r>
              <a:rPr lang="en-US" altLang="zh-CN" sz="2000" dirty="0" smtClean="0">
                <a:latin typeface="Times New Roman" panose="02020603050405020304" pitchFamily="18" charset="0"/>
                <a:cs typeface="Times New Roman" panose="02020603050405020304" pitchFamily="18" charset="0"/>
              </a:rPr>
              <a:t> kingdom, they are widespread in the </a:t>
            </a:r>
            <a:r>
              <a:rPr lang="en-US" altLang="zh-CN" sz="2000" i="1" dirty="0" err="1" smtClean="0">
                <a:solidFill>
                  <a:srgbClr val="FF0000"/>
                </a:solidFill>
                <a:latin typeface="Times New Roman" panose="02020603050405020304" pitchFamily="18" charset="0"/>
                <a:cs typeface="Times New Roman" panose="02020603050405020304" pitchFamily="18" charset="0"/>
              </a:rPr>
              <a:t>Bufo</a:t>
            </a:r>
            <a:r>
              <a:rPr lang="en-US" altLang="zh-CN" sz="2000" dirty="0" smtClean="0">
                <a:latin typeface="Times New Roman" panose="02020603050405020304" pitchFamily="18" charset="0"/>
                <a:cs typeface="Times New Roman" panose="02020603050405020304" pitchFamily="18" charset="0"/>
              </a:rPr>
              <a:t> species (</a:t>
            </a:r>
            <a:r>
              <a:rPr lang="en-US" altLang="zh-CN" sz="2000" dirty="0" err="1" smtClean="0">
                <a:solidFill>
                  <a:srgbClr val="FF0000"/>
                </a:solidFill>
                <a:latin typeface="Times New Roman" panose="02020603050405020304" pitchFamily="18" charset="0"/>
                <a:cs typeface="Times New Roman" panose="02020603050405020304" pitchFamily="18" charset="0"/>
              </a:rPr>
              <a:t>Bufanidae</a:t>
            </a:r>
            <a:r>
              <a:rPr lang="en-US" altLang="zh-CN" sz="2000" dirty="0" smtClean="0">
                <a:latin typeface="Times New Roman" panose="02020603050405020304" pitchFamily="18" charset="0"/>
                <a:cs typeface="Times New Roman" panose="02020603050405020304" pitchFamily="18" charset="0"/>
              </a:rPr>
              <a:t>). </a:t>
            </a:r>
            <a:endParaRPr lang="zh-CN" altLang="en-US" sz="2000" dirty="0">
              <a:latin typeface="Times New Roman" panose="02020603050405020304" pitchFamily="18" charset="0"/>
              <a:cs typeface="Times New Roman" panose="02020603050405020304" pitchFamily="18" charset="0"/>
            </a:endParaRPr>
          </a:p>
        </p:txBody>
      </p:sp>
      <p:pic>
        <p:nvPicPr>
          <p:cNvPr id="8" name="Picture 3" descr="D:\photo\photo\蟾蜍\pic-6.jpg"/>
          <p:cNvPicPr>
            <a:picLocks noChangeAspect="1" noChangeArrowheads="1"/>
          </p:cNvPicPr>
          <p:nvPr/>
        </p:nvPicPr>
        <p:blipFill>
          <a:blip r:embed="rId4" cstate="print"/>
          <a:srcRect/>
          <a:stretch>
            <a:fillRect/>
          </a:stretch>
        </p:blipFill>
        <p:spPr bwMode="auto">
          <a:xfrm>
            <a:off x="4834460" y="4547175"/>
            <a:ext cx="2214942" cy="1793837"/>
          </a:xfrm>
          <a:prstGeom prst="rect">
            <a:avLst/>
          </a:prstGeom>
          <a:noFill/>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13629" y="1073656"/>
            <a:ext cx="2011760" cy="2859572"/>
          </a:xfrm>
          <a:prstGeom prst="rect">
            <a:avLst/>
          </a:prstGeom>
        </p:spPr>
      </p:pic>
      <p:graphicFrame>
        <p:nvGraphicFramePr>
          <p:cNvPr id="6" name="对象 5"/>
          <p:cNvGraphicFramePr>
            <a:graphicFrameLocks noChangeAspect="1"/>
          </p:cNvGraphicFramePr>
          <p:nvPr>
            <p:extLst>
              <p:ext uri="{D42A27DB-BD31-4B8C-83A1-F6EECF244321}">
                <p14:modId xmlns:p14="http://schemas.microsoft.com/office/powerpoint/2010/main" val="2472393109"/>
              </p:ext>
            </p:extLst>
          </p:nvPr>
        </p:nvGraphicFramePr>
        <p:xfrm>
          <a:off x="5247294" y="1603996"/>
          <a:ext cx="2775841" cy="1941138"/>
        </p:xfrm>
        <a:graphic>
          <a:graphicData uri="http://schemas.openxmlformats.org/presentationml/2006/ole">
            <mc:AlternateContent xmlns:mc="http://schemas.openxmlformats.org/markup-compatibility/2006">
              <mc:Choice xmlns:v="urn:schemas-microsoft-com:vml" Requires="v">
                <p:oleObj spid="_x0000_s15565" name="CS ChemDraw Drawing" r:id="rId6" imgW="3388838" imgH="2369477" progId="ChemDraw.Document.6.0">
                  <p:embed/>
                </p:oleObj>
              </mc:Choice>
              <mc:Fallback>
                <p:oleObj name="CS ChemDraw Drawing" r:id="rId6" imgW="3388838" imgH="2369477" progId="ChemDraw.Document.6.0">
                  <p:embed/>
                  <p:pic>
                    <p:nvPicPr>
                      <p:cNvPr id="0" name=""/>
                      <p:cNvPicPr/>
                      <p:nvPr/>
                    </p:nvPicPr>
                    <p:blipFill>
                      <a:blip r:embed="rId7"/>
                      <a:stretch>
                        <a:fillRect/>
                      </a:stretch>
                    </p:blipFill>
                    <p:spPr>
                      <a:xfrm>
                        <a:off x="5247294" y="1603996"/>
                        <a:ext cx="2775841" cy="1941138"/>
                      </a:xfrm>
                      <a:prstGeom prst="rect">
                        <a:avLst/>
                      </a:prstGeom>
                    </p:spPr>
                  </p:pic>
                </p:oleObj>
              </mc:Fallback>
            </mc:AlternateContent>
          </a:graphicData>
        </a:graphic>
      </p:graphicFrame>
      <p:sp>
        <p:nvSpPr>
          <p:cNvPr id="3" name="文本框 2"/>
          <p:cNvSpPr txBox="1"/>
          <p:nvPr/>
        </p:nvSpPr>
        <p:spPr>
          <a:xfrm>
            <a:off x="405880" y="6283608"/>
            <a:ext cx="4699731" cy="461665"/>
          </a:xfrm>
          <a:prstGeom prst="rect">
            <a:avLst/>
          </a:prstGeom>
          <a:noFill/>
        </p:spPr>
        <p:txBody>
          <a:bodyPr wrap="square" rtlCol="0">
            <a:spAutoFit/>
          </a:bodyPr>
          <a:lstStyle/>
          <a:p>
            <a:r>
              <a:rPr lang="en-US" altLang="zh-CN" sz="1200" dirty="0" smtClean="0"/>
              <a:t>Nat Prod Rep. 1998; Nat </a:t>
            </a:r>
            <a:r>
              <a:rPr lang="en-US" altLang="zh-CN" sz="1200" dirty="0"/>
              <a:t>Prod Rep. </a:t>
            </a:r>
            <a:r>
              <a:rPr lang="en-US" altLang="zh-CN" sz="1200" dirty="0" smtClean="0"/>
              <a:t>2011;Phytochemistry. 1998</a:t>
            </a:r>
            <a:endParaRPr lang="en-US" altLang="zh-CN" sz="1200" dirty="0"/>
          </a:p>
          <a:p>
            <a:endParaRPr lang="zh-CN" altLang="en-US" sz="1200" dirty="0"/>
          </a:p>
        </p:txBody>
      </p:sp>
      <p:pic>
        <p:nvPicPr>
          <p:cNvPr id="10" name="Picture 6" descr="D:\photo\photo\蟾蜍\pic-5.jpg"/>
          <p:cNvPicPr>
            <a:picLocks noChangeAspect="1" noChangeArrowheads="1"/>
          </p:cNvPicPr>
          <p:nvPr/>
        </p:nvPicPr>
        <p:blipFill>
          <a:blip r:embed="rId8"/>
          <a:srcRect/>
          <a:stretch>
            <a:fillRect/>
          </a:stretch>
        </p:blipFill>
        <p:spPr bwMode="auto">
          <a:xfrm>
            <a:off x="7081782" y="4531119"/>
            <a:ext cx="1882706" cy="1825951"/>
          </a:xfrm>
          <a:prstGeom prst="rect">
            <a:avLst/>
          </a:prstGeom>
          <a:noFill/>
        </p:spPr>
      </p:pic>
      <p:graphicFrame>
        <p:nvGraphicFramePr>
          <p:cNvPr id="11" name="Object 5"/>
          <p:cNvGraphicFramePr>
            <a:graphicFrameLocks noChangeAspect="1"/>
          </p:cNvGraphicFramePr>
          <p:nvPr>
            <p:extLst>
              <p:ext uri="{D42A27DB-BD31-4B8C-83A1-F6EECF244321}">
                <p14:modId xmlns:p14="http://schemas.microsoft.com/office/powerpoint/2010/main" val="2404677513"/>
              </p:ext>
            </p:extLst>
          </p:nvPr>
        </p:nvGraphicFramePr>
        <p:xfrm>
          <a:off x="5947132" y="4569216"/>
          <a:ext cx="1872642" cy="1812112"/>
        </p:xfrm>
        <a:graphic>
          <a:graphicData uri="http://schemas.openxmlformats.org/presentationml/2006/ole">
            <mc:AlternateContent xmlns:mc="http://schemas.openxmlformats.org/markup-compatibility/2006">
              <mc:Choice xmlns:v="urn:schemas-microsoft-com:vml" Requires="v">
                <p:oleObj spid="_x0000_s15566" name="CS ChemDraw Drawing" r:id="rId9" imgW="1828514" imgH="1801082" progId="ChemDraw.Document.6.0">
                  <p:embed/>
                </p:oleObj>
              </mc:Choice>
              <mc:Fallback>
                <p:oleObj name="CS ChemDraw Drawing" r:id="rId9" imgW="1828514" imgH="1801082" progId="ChemDraw.Document.6.0">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7132" y="4569216"/>
                        <a:ext cx="1872642" cy="181211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976968110"/>
      </p:ext>
    </p:extLst>
  </p:cSld>
  <p:clrMapOvr>
    <a:masterClrMapping/>
  </p:clrMapOvr>
  <mc:AlternateContent xmlns:mc="http://schemas.openxmlformats.org/markup-compatibility/2006" xmlns:p14="http://schemas.microsoft.com/office/powerpoint/2010/main">
    <mc:Choice Requires="p14">
      <p:transition spd="slow" p14:dur="2000" advTm="55220"/>
    </mc:Choice>
    <mc:Fallback xmlns="">
      <p:transition spd="slow" advTm="5522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146741"/>
            <a:ext cx="7886700" cy="1325563"/>
          </a:xfrm>
        </p:spPr>
        <p:txBody>
          <a:bodyPr/>
          <a:lstStyle/>
          <a:p>
            <a:pPr algn="l"/>
            <a:r>
              <a:rPr lang="en-US" altLang="zh-CN" b="1" dirty="0" smtClean="0">
                <a:solidFill>
                  <a:srgbClr val="002060"/>
                </a:solidFill>
                <a:latin typeface="Times New Roman" panose="02020603050405020304" pitchFamily="18" charset="0"/>
                <a:cs typeface="Times New Roman" panose="02020603050405020304" pitchFamily="18" charset="0"/>
              </a:rPr>
              <a:t>Toads outside China</a:t>
            </a:r>
            <a:endParaRPr lang="zh-CN" altLang="en-US" b="1" dirty="0">
              <a:solidFill>
                <a:srgbClr val="002060"/>
              </a:solidFill>
              <a:latin typeface="Times New Roman" panose="02020603050405020304" pitchFamily="18" charset="0"/>
              <a:cs typeface="Times New Roman" panose="02020603050405020304" pitchFamily="18" charset="0"/>
            </a:endParaRPr>
          </a:p>
        </p:txBody>
      </p:sp>
      <p:pic>
        <p:nvPicPr>
          <p:cNvPr id="5" name="内容占位符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57806" y="-25650"/>
            <a:ext cx="3230618" cy="2809233"/>
          </a:xfrm>
        </p:spPr>
      </p:pic>
      <p:sp>
        <p:nvSpPr>
          <p:cNvPr id="4" name="文本框 3"/>
          <p:cNvSpPr txBox="1"/>
          <p:nvPr/>
        </p:nvSpPr>
        <p:spPr>
          <a:xfrm>
            <a:off x="458075" y="6243112"/>
            <a:ext cx="4699731" cy="276999"/>
          </a:xfrm>
          <a:prstGeom prst="rect">
            <a:avLst/>
          </a:prstGeom>
          <a:noFill/>
        </p:spPr>
        <p:txBody>
          <a:bodyPr wrap="square" rtlCol="0">
            <a:spAutoFit/>
          </a:bodyPr>
          <a:lstStyle/>
          <a:p>
            <a:r>
              <a:rPr lang="en-US" altLang="zh-CN" sz="1200" dirty="0" smtClean="0"/>
              <a:t>Science. 2014; Science.2012; Nature, 2014. NPR 1998.</a:t>
            </a:r>
            <a:endParaRPr lang="zh-CN" altLang="en-US" sz="1200" dirty="0"/>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095" y="2926294"/>
            <a:ext cx="3126099" cy="1868863"/>
          </a:xfrm>
          <a:prstGeom prst="rect">
            <a:avLst/>
          </a:prstGeom>
        </p:spPr>
      </p:pic>
      <p:sp>
        <p:nvSpPr>
          <p:cNvPr id="7" name="文本框 6"/>
          <p:cNvSpPr txBox="1"/>
          <p:nvPr/>
        </p:nvSpPr>
        <p:spPr>
          <a:xfrm>
            <a:off x="282790" y="1857155"/>
            <a:ext cx="4699731" cy="3730317"/>
          </a:xfrm>
          <a:prstGeom prst="rect">
            <a:avLst/>
          </a:prstGeom>
          <a:noFill/>
        </p:spPr>
        <p:txBody>
          <a:bodyPr wrap="square" rtlCol="0">
            <a:spAutoFit/>
          </a:bodyPr>
          <a:lstStyle/>
          <a:p>
            <a:pPr algn="just">
              <a:lnSpc>
                <a:spcPct val="150000"/>
              </a:lnSpc>
            </a:pPr>
            <a:r>
              <a:rPr lang="en-US" altLang="zh-CN" sz="2000" dirty="0" smtClean="0">
                <a:latin typeface="Times New Roman" panose="02020603050405020304" pitchFamily="18" charset="0"/>
                <a:cs typeface="Times New Roman" panose="02020603050405020304" pitchFamily="18" charset="0"/>
              </a:rPr>
              <a:t>    In Australia, Madagascar, </a:t>
            </a:r>
            <a:r>
              <a:rPr lang="en-US" altLang="zh-CN" sz="2000" dirty="0" err="1" smtClean="0">
                <a:latin typeface="Times New Roman" panose="02020603050405020304" pitchFamily="18" charset="0"/>
                <a:cs typeface="Times New Roman" panose="02020603050405020304" pitchFamily="18" charset="0"/>
              </a:rPr>
              <a:t>etc</a:t>
            </a:r>
            <a:r>
              <a:rPr lang="en-US" altLang="zh-CN" sz="2000" dirty="0" smtClean="0">
                <a:latin typeface="Times New Roman" panose="02020603050405020304" pitchFamily="18" charset="0"/>
                <a:cs typeface="Times New Roman" panose="02020603050405020304" pitchFamily="18" charset="0"/>
              </a:rPr>
              <a:t>, toads are harmful invaders. They are a big threat to the native wildlife.</a:t>
            </a:r>
          </a:p>
          <a:p>
            <a:pPr algn="just">
              <a:lnSpc>
                <a:spcPct val="150000"/>
              </a:lnSpc>
            </a:pPr>
            <a:endParaRPr lang="en-US" altLang="zh-CN" sz="2000" dirty="0">
              <a:latin typeface="Times New Roman" panose="02020603050405020304" pitchFamily="18" charset="0"/>
              <a:cs typeface="Times New Roman" panose="02020603050405020304" pitchFamily="18" charset="0"/>
            </a:endParaRPr>
          </a:p>
          <a:p>
            <a:pPr algn="just">
              <a:lnSpc>
                <a:spcPct val="150000"/>
              </a:lnSpc>
            </a:pPr>
            <a:r>
              <a:rPr lang="en-US" altLang="zh-CN" sz="2000" dirty="0" smtClean="0">
                <a:latin typeface="Times New Roman" panose="02020603050405020304" pitchFamily="18" charset="0"/>
                <a:cs typeface="Times New Roman" panose="02020603050405020304" pitchFamily="18" charset="0"/>
              </a:rPr>
              <a:t>    </a:t>
            </a:r>
          </a:p>
          <a:p>
            <a:pPr algn="just">
              <a:lnSpc>
                <a:spcPct val="150000"/>
              </a:lnSpc>
            </a:pPr>
            <a:r>
              <a:rPr lang="en-US" altLang="zh-CN" sz="2000" dirty="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  However, </a:t>
            </a:r>
            <a:r>
              <a:rPr lang="en-US" altLang="zh-CN" sz="2000" dirty="0">
                <a:latin typeface="Times New Roman" panose="02020603050405020304" pitchFamily="18" charset="0"/>
                <a:cs typeface="Times New Roman" panose="02020603050405020304" pitchFamily="18" charset="0"/>
              </a:rPr>
              <a:t>in </a:t>
            </a:r>
            <a:r>
              <a:rPr lang="en-US" altLang="zh-CN" sz="2000" dirty="0" smtClean="0">
                <a:latin typeface="Times New Roman" panose="02020603050405020304" pitchFamily="18" charset="0"/>
                <a:cs typeface="Times New Roman" panose="02020603050405020304" pitchFamily="18" charset="0"/>
              </a:rPr>
              <a:t>Japan or Korea, the toad venom were used for preparation of Asian remedies, such as </a:t>
            </a:r>
            <a:r>
              <a:rPr lang="en-US" altLang="zh-CN" sz="2000" dirty="0" err="1" smtClean="0">
                <a:latin typeface="Times New Roman" panose="02020603050405020304" pitchFamily="18" charset="0"/>
                <a:cs typeface="Times New Roman" panose="02020603050405020304" pitchFamily="18" charset="0"/>
              </a:rPr>
              <a:t>Senso</a:t>
            </a:r>
            <a:r>
              <a:rPr lang="en-US" altLang="zh-CN" sz="2000" dirty="0" smtClean="0">
                <a:latin typeface="Times New Roman" panose="02020603050405020304" pitchFamily="18" charset="0"/>
                <a:cs typeface="Times New Roman" panose="02020603050405020304" pitchFamily="18" charset="0"/>
              </a:rPr>
              <a:t>.</a:t>
            </a:r>
            <a:endParaRPr lang="zh-CN" altLang="en-US" sz="2000" dirty="0">
              <a:latin typeface="Times New Roman" panose="02020603050405020304" pitchFamily="18" charset="0"/>
              <a:cs typeface="Times New Roman" panose="02020603050405020304" pitchFamily="18" charset="0"/>
            </a:endParaRPr>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07781" y="4931833"/>
            <a:ext cx="3982726" cy="1496194"/>
          </a:xfrm>
          <a:prstGeom prst="rect">
            <a:avLst/>
          </a:prstGeom>
        </p:spPr>
      </p:pic>
    </p:spTree>
    <p:extLst>
      <p:ext uri="{BB962C8B-B14F-4D97-AF65-F5344CB8AC3E}">
        <p14:creationId xmlns:p14="http://schemas.microsoft.com/office/powerpoint/2010/main" val="2687630273"/>
      </p:ext>
    </p:extLst>
  </p:cSld>
  <p:clrMapOvr>
    <a:masterClrMapping/>
  </p:clrMapOvr>
  <mc:AlternateContent xmlns:mc="http://schemas.openxmlformats.org/markup-compatibility/2006" xmlns:p14="http://schemas.microsoft.com/office/powerpoint/2010/main">
    <mc:Choice Requires="p14">
      <p:transition spd="slow" p14:dur="2000" advTm="19334"/>
    </mc:Choice>
    <mc:Fallback xmlns="">
      <p:transition spd="slow" advTm="19334"/>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8538" y="-378182"/>
            <a:ext cx="7886700" cy="1325563"/>
          </a:xfrm>
        </p:spPr>
        <p:txBody>
          <a:bodyPr/>
          <a:lstStyle/>
          <a:p>
            <a:pPr algn="l">
              <a:lnSpc>
                <a:spcPct val="150000"/>
              </a:lnSpc>
            </a:pPr>
            <a:r>
              <a:rPr lang="en-US" altLang="zh-CN" b="1" dirty="0" smtClean="0">
                <a:solidFill>
                  <a:srgbClr val="002060"/>
                </a:solidFill>
                <a:latin typeface="Times New Roman" panose="02020603050405020304" pitchFamily="18" charset="0"/>
                <a:cs typeface="Times New Roman" panose="02020603050405020304" pitchFamily="18" charset="0"/>
              </a:rPr>
              <a:t>Toads in China</a:t>
            </a:r>
            <a:endParaRPr lang="zh-CN" altLang="en-US" b="1" dirty="0">
              <a:solidFill>
                <a:srgbClr val="002060"/>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176779" y="724169"/>
            <a:ext cx="5274556" cy="5599671"/>
          </a:xfrm>
        </p:spPr>
        <p:txBody>
          <a:bodyPr>
            <a:noAutofit/>
          </a:bodyPr>
          <a:lstStyle/>
          <a:p>
            <a:pPr marL="0" indent="0" algn="just">
              <a:lnSpc>
                <a:spcPct val="150000"/>
              </a:lnSpc>
              <a:buNone/>
            </a:pPr>
            <a:r>
              <a:rPr lang="zh-CN" altLang="en-US" sz="2000" dirty="0" smtClean="0">
                <a:solidFill>
                  <a:srgbClr val="001010"/>
                </a:solidFill>
                <a:latin typeface="+mj-lt"/>
                <a:ea typeface="楷体_GB2312" pitchFamily="49" charset="-122"/>
              </a:rPr>
              <a:t>     </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There are mainly </a:t>
            </a:r>
            <a:r>
              <a:rPr lang="en-US" altLang="zh-CN" sz="2000" dirty="0" smtClean="0">
                <a:solidFill>
                  <a:srgbClr val="FF0000"/>
                </a:solidFill>
                <a:latin typeface="Times New Roman" panose="02020603050405020304" pitchFamily="18" charset="0"/>
                <a:ea typeface="楷体_GB2312" pitchFamily="49" charset="-122"/>
                <a:cs typeface="Times New Roman" panose="02020603050405020304" pitchFamily="18" charset="0"/>
              </a:rPr>
              <a:t>three genus </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including </a:t>
            </a:r>
            <a:r>
              <a:rPr lang="en-US" altLang="zh-CN" sz="2000" dirty="0" smtClean="0">
                <a:solidFill>
                  <a:srgbClr val="FF0000"/>
                </a:solidFill>
                <a:latin typeface="Times New Roman" panose="02020603050405020304" pitchFamily="18" charset="0"/>
                <a:ea typeface="楷体_GB2312" pitchFamily="49" charset="-122"/>
                <a:cs typeface="Times New Roman" panose="02020603050405020304" pitchFamily="18" charset="0"/>
              </a:rPr>
              <a:t>eighteen species</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 in China.</a:t>
            </a:r>
            <a:r>
              <a:rPr lang="zh-CN" altLang="en-US" sz="2000" dirty="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The </a:t>
            </a:r>
            <a:r>
              <a:rPr lang="en-US" altLang="zh-CN" sz="2000" dirty="0" smtClean="0">
                <a:latin typeface="Times New Roman" panose="02020603050405020304" pitchFamily="18" charset="0"/>
                <a:cs typeface="Times New Roman" panose="02020603050405020304" pitchFamily="18" charset="0"/>
              </a:rPr>
              <a:t>three dominant species are  </a:t>
            </a:r>
            <a:r>
              <a:rPr lang="en-US" altLang="zh-CN" sz="2000" i="1" dirty="0" err="1" smtClean="0">
                <a:latin typeface="Times New Roman" panose="02020603050405020304" pitchFamily="18" charset="0"/>
                <a:cs typeface="Times New Roman" panose="02020603050405020304" pitchFamily="18" charset="0"/>
              </a:rPr>
              <a:t>Bufo</a:t>
            </a:r>
            <a:r>
              <a:rPr lang="en-US" altLang="zh-CN" sz="2000" i="1" dirty="0" smtClean="0">
                <a:latin typeface="Times New Roman" panose="02020603050405020304" pitchFamily="18" charset="0"/>
                <a:cs typeface="Times New Roman" panose="02020603050405020304" pitchFamily="18" charset="0"/>
              </a:rPr>
              <a:t> </a:t>
            </a:r>
            <a:r>
              <a:rPr lang="en-US" altLang="zh-CN" sz="2000" i="1" dirty="0" err="1">
                <a:latin typeface="Times New Roman" panose="02020603050405020304" pitchFamily="18" charset="0"/>
                <a:cs typeface="Times New Roman" panose="02020603050405020304" pitchFamily="18" charset="0"/>
              </a:rPr>
              <a:t>bufo</a:t>
            </a:r>
            <a:r>
              <a:rPr lang="en-US" altLang="zh-CN" sz="2000" i="1" dirty="0">
                <a:latin typeface="Times New Roman" panose="02020603050405020304" pitchFamily="18" charset="0"/>
                <a:cs typeface="Times New Roman" panose="02020603050405020304" pitchFamily="18" charset="0"/>
              </a:rPr>
              <a:t> </a:t>
            </a:r>
            <a:r>
              <a:rPr lang="en-US" altLang="zh-CN" sz="2000" i="1" dirty="0" err="1">
                <a:latin typeface="Times New Roman" panose="02020603050405020304" pitchFamily="18" charset="0"/>
                <a:cs typeface="Times New Roman" panose="02020603050405020304" pitchFamily="18" charset="0"/>
              </a:rPr>
              <a:t>gargarizans</a:t>
            </a:r>
            <a:r>
              <a:rPr lang="en-US" altLang="zh-CN" sz="2000" i="1" dirty="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Cantor</a:t>
            </a:r>
            <a:r>
              <a:rPr lang="en-US" altLang="zh-CN" sz="2000" dirty="0">
                <a:latin typeface="Times New Roman" panose="02020603050405020304" pitchFamily="18" charset="0"/>
                <a:cs typeface="Times New Roman" panose="02020603050405020304" pitchFamily="18" charset="0"/>
              </a:rPr>
              <a:t>,</a:t>
            </a:r>
            <a:r>
              <a:rPr lang="zh-CN" altLang="en-US" sz="2000" dirty="0" smtClean="0">
                <a:latin typeface="Times New Roman" panose="02020603050405020304" pitchFamily="18" charset="0"/>
                <a:cs typeface="Times New Roman" panose="02020603050405020304" pitchFamily="18" charset="0"/>
              </a:rPr>
              <a:t> </a:t>
            </a:r>
            <a:r>
              <a:rPr lang="en-US" altLang="zh-CN" sz="2000" i="1" dirty="0" err="1" smtClean="0">
                <a:latin typeface="Times New Roman" panose="02020603050405020304" pitchFamily="18" charset="0"/>
                <a:cs typeface="Times New Roman" panose="02020603050405020304" pitchFamily="18" charset="0"/>
              </a:rPr>
              <a:t>Bufo</a:t>
            </a:r>
            <a:r>
              <a:rPr lang="en-US" altLang="zh-CN" sz="2000" i="1" dirty="0" smtClean="0">
                <a:latin typeface="Times New Roman" panose="02020603050405020304" pitchFamily="18" charset="0"/>
                <a:cs typeface="Times New Roman" panose="02020603050405020304" pitchFamily="18" charset="0"/>
              </a:rPr>
              <a:t> </a:t>
            </a:r>
            <a:r>
              <a:rPr lang="en-US" altLang="zh-CN" sz="2000" i="1" dirty="0" err="1">
                <a:latin typeface="Times New Roman" panose="02020603050405020304" pitchFamily="18" charset="0"/>
                <a:cs typeface="Times New Roman" panose="02020603050405020304" pitchFamily="18" charset="0"/>
              </a:rPr>
              <a:t>bufo</a:t>
            </a:r>
            <a:r>
              <a:rPr lang="en-US" altLang="zh-CN" sz="2000" i="1" dirty="0">
                <a:latin typeface="Times New Roman" panose="02020603050405020304" pitchFamily="18" charset="0"/>
                <a:cs typeface="Times New Roman" panose="02020603050405020304" pitchFamily="18" charset="0"/>
              </a:rPr>
              <a:t> </a:t>
            </a:r>
            <a:r>
              <a:rPr lang="en-US" altLang="zh-CN" sz="2000" i="1" dirty="0" err="1">
                <a:latin typeface="Times New Roman" panose="02020603050405020304" pitchFamily="18" charset="0"/>
                <a:cs typeface="Times New Roman" panose="02020603050405020304" pitchFamily="18" charset="0"/>
              </a:rPr>
              <a:t>andrewsi</a:t>
            </a:r>
            <a:r>
              <a:rPr lang="en-US" altLang="zh-CN" sz="2000" i="1" dirty="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Schmidt</a:t>
            </a:r>
            <a:r>
              <a:rPr lang="en-US" altLang="zh-CN" sz="2000" i="1" dirty="0" smtClean="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and</a:t>
            </a:r>
            <a:r>
              <a:rPr lang="en-US" altLang="zh-CN" sz="2000" i="1" dirty="0" smtClean="0">
                <a:latin typeface="Times New Roman" panose="02020603050405020304" pitchFamily="18" charset="0"/>
                <a:cs typeface="Times New Roman" panose="02020603050405020304" pitchFamily="18" charset="0"/>
              </a:rPr>
              <a:t> </a:t>
            </a:r>
            <a:r>
              <a:rPr lang="en-US" altLang="zh-CN" sz="2000" i="1" dirty="0" err="1" smtClean="0">
                <a:latin typeface="Times New Roman" panose="02020603050405020304" pitchFamily="18" charset="0"/>
                <a:cs typeface="Times New Roman" panose="02020603050405020304" pitchFamily="18" charset="0"/>
              </a:rPr>
              <a:t>Bufo</a:t>
            </a:r>
            <a:r>
              <a:rPr lang="en-US" altLang="zh-CN" sz="2000" i="1" dirty="0" smtClean="0">
                <a:latin typeface="Times New Roman" panose="02020603050405020304" pitchFamily="18" charset="0"/>
                <a:cs typeface="Times New Roman" panose="02020603050405020304" pitchFamily="18" charset="0"/>
              </a:rPr>
              <a:t> </a:t>
            </a:r>
            <a:r>
              <a:rPr lang="en-US" altLang="zh-CN" sz="2000" i="1" dirty="0" err="1">
                <a:latin typeface="Times New Roman" panose="02020603050405020304" pitchFamily="18" charset="0"/>
                <a:cs typeface="Times New Roman" panose="02020603050405020304" pitchFamily="18" charset="0"/>
              </a:rPr>
              <a:t>melanostitus</a:t>
            </a:r>
            <a:r>
              <a:rPr lang="en-US" altLang="zh-CN" sz="2000" i="1" dirty="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Schneider.</a:t>
            </a:r>
          </a:p>
          <a:p>
            <a:pPr marL="0" indent="0" algn="just">
              <a:lnSpc>
                <a:spcPct val="150000"/>
              </a:lnSpc>
              <a:buNone/>
            </a:pPr>
            <a:r>
              <a:rPr lang="en-US" altLang="zh-CN" sz="2000" dirty="0" smtClean="0">
                <a:latin typeface="Times New Roman" panose="02020603050405020304" pitchFamily="18" charset="0"/>
                <a:cs typeface="Times New Roman" panose="02020603050405020304" pitchFamily="18" charset="0"/>
              </a:rPr>
              <a:t>    Toads have </a:t>
            </a:r>
            <a:r>
              <a:rPr lang="en-US" altLang="zh-CN" sz="2000" dirty="0">
                <a:latin typeface="Times New Roman" panose="02020603050405020304" pitchFamily="18" charset="0"/>
                <a:cs typeface="Times New Roman" panose="02020603050405020304" pitchFamily="18" charset="0"/>
              </a:rPr>
              <a:t>an indelible function in medical </a:t>
            </a:r>
            <a:r>
              <a:rPr lang="en-US" altLang="zh-CN" sz="2000" dirty="0" smtClean="0">
                <a:latin typeface="Times New Roman" panose="02020603050405020304" pitchFamily="18" charset="0"/>
                <a:cs typeface="Times New Roman" panose="02020603050405020304" pitchFamily="18" charset="0"/>
              </a:rPr>
              <a:t>history in ancient China, </a:t>
            </a:r>
            <a:r>
              <a:rPr lang="en-US" altLang="zh-CN" sz="2000" dirty="0">
                <a:latin typeface="Times New Roman" panose="02020603050405020304" pitchFamily="18" charset="0"/>
                <a:cs typeface="Times New Roman" panose="02020603050405020304" pitchFamily="18" charset="0"/>
              </a:rPr>
              <a:t>and have been </a:t>
            </a:r>
            <a:r>
              <a:rPr lang="en-US" altLang="zh-CN" sz="2000" dirty="0" smtClean="0">
                <a:latin typeface="Times New Roman" panose="02020603050405020304" pitchFamily="18" charset="0"/>
                <a:cs typeface="Times New Roman" panose="02020603050405020304" pitchFamily="18" charset="0"/>
              </a:rPr>
              <a:t>recorded in </a:t>
            </a:r>
            <a:r>
              <a:rPr lang="en-US" altLang="zh-CN" sz="2000" dirty="0" smtClean="0">
                <a:solidFill>
                  <a:srgbClr val="FF0000"/>
                </a:solidFill>
                <a:latin typeface="Times New Roman" panose="02020603050405020304" pitchFamily="18" charset="0"/>
                <a:cs typeface="Times New Roman" panose="02020603050405020304" pitchFamily="18" charset="0"/>
              </a:rPr>
              <a:t>Zhang </a:t>
            </a:r>
            <a:r>
              <a:rPr lang="en-US" altLang="zh-CN" sz="2000" dirty="0" err="1" smtClean="0">
                <a:solidFill>
                  <a:srgbClr val="FF0000"/>
                </a:solidFill>
                <a:latin typeface="Times New Roman" panose="02020603050405020304" pitchFamily="18" charset="0"/>
                <a:cs typeface="Times New Roman" panose="02020603050405020304" pitchFamily="18" charset="0"/>
              </a:rPr>
              <a:t>Zhongjing</a:t>
            </a:r>
            <a:r>
              <a:rPr lang="en-US" altLang="zh-CN" sz="2000" dirty="0" err="1" smtClean="0">
                <a:latin typeface="Times New Roman" panose="02020603050405020304" pitchFamily="18" charset="0"/>
                <a:cs typeface="Times New Roman" panose="02020603050405020304" pitchFamily="18" charset="0"/>
              </a:rPr>
              <a:t>’s</a:t>
            </a:r>
            <a:r>
              <a:rPr lang="en-US" altLang="zh-CN" sz="2000" dirty="0" smtClean="0">
                <a:latin typeface="Times New Roman" panose="02020603050405020304" pitchFamily="18" charset="0"/>
                <a:cs typeface="Times New Roman" panose="02020603050405020304" pitchFamily="18" charset="0"/>
              </a:rPr>
              <a:t> Classical Prescriptions, </a:t>
            </a:r>
            <a:r>
              <a:rPr lang="en-US" altLang="zh-CN" sz="2000" dirty="0">
                <a:solidFill>
                  <a:srgbClr val="FF0000"/>
                </a:solidFill>
                <a:latin typeface="Times New Roman" panose="02020603050405020304" pitchFamily="18" charset="0"/>
                <a:cs typeface="Times New Roman" panose="02020603050405020304" pitchFamily="18" charset="0"/>
              </a:rPr>
              <a:t>Sun </a:t>
            </a:r>
            <a:r>
              <a:rPr lang="en-US" altLang="zh-CN" sz="2000" dirty="0" err="1">
                <a:solidFill>
                  <a:srgbClr val="FF0000"/>
                </a:solidFill>
                <a:latin typeface="Times New Roman" panose="02020603050405020304" pitchFamily="18" charset="0"/>
                <a:cs typeface="Times New Roman" panose="02020603050405020304" pitchFamily="18" charset="0"/>
              </a:rPr>
              <a:t>Simiao</a:t>
            </a:r>
            <a:r>
              <a:rPr lang="en-US" altLang="zh-CN" sz="2000" dirty="0" err="1">
                <a:latin typeface="Times New Roman" panose="02020603050405020304" pitchFamily="18" charset="0"/>
                <a:cs typeface="Times New Roman" panose="02020603050405020304" pitchFamily="18" charset="0"/>
              </a:rPr>
              <a:t>’s</a:t>
            </a:r>
            <a:r>
              <a:rPr lang="en-US" altLang="zh-CN" sz="2000" dirty="0">
                <a:latin typeface="Times New Roman" panose="02020603050405020304" pitchFamily="18" charset="0"/>
                <a:cs typeface="Times New Roman" panose="02020603050405020304" pitchFamily="18" charset="0"/>
              </a:rPr>
              <a:t> “Valuable </a:t>
            </a:r>
            <a:r>
              <a:rPr lang="en-US" altLang="zh-CN" sz="2000" dirty="0" smtClean="0">
                <a:latin typeface="Times New Roman" panose="02020603050405020304" pitchFamily="18" charset="0"/>
                <a:cs typeface="Times New Roman" panose="02020603050405020304" pitchFamily="18" charset="0"/>
              </a:rPr>
              <a:t>Prescriptions for </a:t>
            </a:r>
            <a:r>
              <a:rPr lang="en-US" altLang="zh-CN" sz="2000" dirty="0">
                <a:latin typeface="Times New Roman" panose="02020603050405020304" pitchFamily="18" charset="0"/>
                <a:cs typeface="Times New Roman" panose="02020603050405020304" pitchFamily="18" charset="0"/>
              </a:rPr>
              <a:t>Emergencies”, Hua </a:t>
            </a:r>
            <a:r>
              <a:rPr lang="en-US" altLang="zh-CN" sz="2000" dirty="0" err="1">
                <a:latin typeface="Times New Roman" panose="02020603050405020304" pitchFamily="18" charset="0"/>
                <a:cs typeface="Times New Roman" panose="02020603050405020304" pitchFamily="18" charset="0"/>
              </a:rPr>
              <a:t>Tuo’s</a:t>
            </a:r>
            <a:r>
              <a:rPr lang="en-US" altLang="zh-CN" sz="2000" dirty="0">
                <a:latin typeface="Times New Roman" panose="02020603050405020304" pitchFamily="18" charset="0"/>
                <a:cs typeface="Times New Roman" panose="02020603050405020304" pitchFamily="18" charset="0"/>
              </a:rPr>
              <a:t> “</a:t>
            </a:r>
            <a:r>
              <a:rPr lang="en-US" altLang="zh-CN" sz="2000" dirty="0">
                <a:solidFill>
                  <a:srgbClr val="FF0000"/>
                </a:solidFill>
                <a:latin typeface="Times New Roman" panose="02020603050405020304" pitchFamily="18" charset="0"/>
                <a:cs typeface="Times New Roman" panose="02020603050405020304" pitchFamily="18" charset="0"/>
              </a:rPr>
              <a:t>Hua </a:t>
            </a:r>
            <a:r>
              <a:rPr lang="en-US" altLang="zh-CN" sz="2000" dirty="0" err="1">
                <a:solidFill>
                  <a:srgbClr val="FF0000"/>
                </a:solidFill>
                <a:latin typeface="Times New Roman" panose="02020603050405020304" pitchFamily="18" charset="0"/>
                <a:cs typeface="Times New Roman" panose="02020603050405020304" pitchFamily="18" charset="0"/>
              </a:rPr>
              <a:t>Tuo</a:t>
            </a:r>
            <a:r>
              <a:rPr lang="en-US" altLang="zh-CN" sz="2000" dirty="0">
                <a:solidFill>
                  <a:srgbClr val="FF0000"/>
                </a:solidFill>
                <a:latin typeface="Times New Roman" panose="02020603050405020304" pitchFamily="18" charset="0"/>
                <a:cs typeface="Times New Roman" panose="02020603050405020304" pitchFamily="18" charset="0"/>
              </a:rPr>
              <a:t> </a:t>
            </a:r>
            <a:r>
              <a:rPr lang="en-US" altLang="zh-CN" sz="2000" dirty="0" smtClean="0">
                <a:solidFill>
                  <a:srgbClr val="FF0000"/>
                </a:solidFill>
                <a:latin typeface="Times New Roman" panose="02020603050405020304" pitchFamily="18" charset="0"/>
                <a:cs typeface="Times New Roman" panose="02020603050405020304" pitchFamily="18" charset="0"/>
              </a:rPr>
              <a:t>Reengineering</a:t>
            </a:r>
            <a:r>
              <a:rPr lang="en-US" altLang="zh-CN" sz="2000" dirty="0">
                <a:latin typeface="Times New Roman" panose="02020603050405020304" pitchFamily="18" charset="0"/>
                <a:cs typeface="Times New Roman" panose="02020603050405020304" pitchFamily="18" charset="0"/>
              </a:rPr>
              <a:t>”, and </a:t>
            </a:r>
            <a:r>
              <a:rPr lang="en-US" altLang="zh-CN" sz="2000" dirty="0">
                <a:solidFill>
                  <a:srgbClr val="FF0000"/>
                </a:solidFill>
                <a:latin typeface="Times New Roman" panose="02020603050405020304" pitchFamily="18" charset="0"/>
                <a:cs typeface="Times New Roman" panose="02020603050405020304" pitchFamily="18" charset="0"/>
              </a:rPr>
              <a:t>Li </a:t>
            </a:r>
            <a:r>
              <a:rPr lang="en-US" altLang="zh-CN" sz="2000" dirty="0" err="1">
                <a:solidFill>
                  <a:srgbClr val="FF0000"/>
                </a:solidFill>
                <a:latin typeface="Times New Roman" panose="02020603050405020304" pitchFamily="18" charset="0"/>
                <a:cs typeface="Times New Roman" panose="02020603050405020304" pitchFamily="18" charset="0"/>
              </a:rPr>
              <a:t>Shizhen</a:t>
            </a:r>
            <a:r>
              <a:rPr lang="en-US" altLang="zh-CN" sz="2000" dirty="0" err="1">
                <a:latin typeface="Times New Roman" panose="02020603050405020304" pitchFamily="18" charset="0"/>
                <a:cs typeface="Times New Roman" panose="02020603050405020304" pitchFamily="18" charset="0"/>
              </a:rPr>
              <a:t>’s</a:t>
            </a:r>
            <a:r>
              <a:rPr lang="en-US" altLang="zh-CN" sz="2000" dirty="0">
                <a:latin typeface="Times New Roman" panose="02020603050405020304" pitchFamily="18" charset="0"/>
                <a:cs typeface="Times New Roman" panose="02020603050405020304" pitchFamily="18" charset="0"/>
              </a:rPr>
              <a:t> “Compendium </a:t>
            </a:r>
            <a:r>
              <a:rPr lang="en-US" altLang="zh-CN" sz="2000" dirty="0" smtClean="0">
                <a:latin typeface="Times New Roman" panose="02020603050405020304" pitchFamily="18" charset="0"/>
                <a:cs typeface="Times New Roman" panose="02020603050405020304" pitchFamily="18" charset="0"/>
              </a:rPr>
              <a:t>of </a:t>
            </a:r>
            <a:r>
              <a:rPr lang="en-US" altLang="zh-CN" sz="2000" dirty="0" err="1" smtClean="0">
                <a:latin typeface="Times New Roman" panose="02020603050405020304" pitchFamily="18" charset="0"/>
                <a:cs typeface="Times New Roman" panose="02020603050405020304" pitchFamily="18" charset="0"/>
              </a:rPr>
              <a:t>Materia</a:t>
            </a:r>
            <a:r>
              <a:rPr lang="en-US" altLang="zh-CN" sz="2000" dirty="0" smtClean="0">
                <a:latin typeface="Times New Roman" panose="02020603050405020304" pitchFamily="18" charset="0"/>
                <a:cs typeface="Times New Roman" panose="02020603050405020304" pitchFamily="18" charset="0"/>
              </a:rPr>
              <a:t> </a:t>
            </a:r>
            <a:r>
              <a:rPr lang="en-US" altLang="zh-CN" sz="2000" dirty="0" err="1">
                <a:latin typeface="Times New Roman" panose="02020603050405020304" pitchFamily="18" charset="0"/>
                <a:cs typeface="Times New Roman" panose="02020603050405020304" pitchFamily="18" charset="0"/>
              </a:rPr>
              <a:t>Medica</a:t>
            </a:r>
            <a:r>
              <a:rPr lang="en-US" altLang="zh-CN" sz="2000" dirty="0">
                <a:latin typeface="Times New Roman" panose="02020603050405020304" pitchFamily="18" charset="0"/>
                <a:cs typeface="Times New Roman" panose="02020603050405020304" pitchFamily="18" charset="0"/>
              </a:rPr>
              <a:t>”.</a:t>
            </a:r>
            <a:endParaRPr lang="zh-CN" altLang="en-US" sz="2000" dirty="0">
              <a:latin typeface="Times New Roman" panose="02020603050405020304" pitchFamily="18" charset="0"/>
              <a:cs typeface="Times New Roman" panose="02020603050405020304" pitchFamily="18" charset="0"/>
            </a:endParaRPr>
          </a:p>
          <a:p>
            <a:pPr>
              <a:lnSpc>
                <a:spcPct val="150000"/>
              </a:lnSpc>
            </a:pPr>
            <a:endParaRPr lang="zh-CN" altLang="en-US" sz="2000" dirty="0">
              <a:latin typeface="+mj-lt"/>
            </a:endParaRPr>
          </a:p>
        </p:txBody>
      </p:sp>
      <p:sp>
        <p:nvSpPr>
          <p:cNvPr id="4" name="矩形 3"/>
          <p:cNvSpPr/>
          <p:nvPr/>
        </p:nvSpPr>
        <p:spPr>
          <a:xfrm>
            <a:off x="467544" y="6559790"/>
            <a:ext cx="8892479" cy="246221"/>
          </a:xfrm>
          <a:prstGeom prst="rect">
            <a:avLst/>
          </a:prstGeom>
        </p:spPr>
        <p:txBody>
          <a:bodyPr wrap="square">
            <a:spAutoFit/>
          </a:bodyPr>
          <a:lstStyle/>
          <a:p>
            <a:r>
              <a:rPr lang="de-DE" altLang="zh-CN" sz="1000" dirty="0" smtClean="0"/>
              <a:t>Am </a:t>
            </a:r>
            <a:r>
              <a:rPr lang="de-DE" altLang="zh-CN" sz="1000" dirty="0"/>
              <a:t>J Transl Res </a:t>
            </a:r>
            <a:r>
              <a:rPr lang="de-DE" altLang="zh-CN" sz="1000" dirty="0" smtClean="0"/>
              <a:t>2015.</a:t>
            </a:r>
            <a:endParaRPr lang="en-US" altLang="zh-CN" sz="1000" dirty="0"/>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0707" y="89163"/>
            <a:ext cx="2641576" cy="2661388"/>
          </a:xfrm>
          <a:prstGeom prst="rect">
            <a:avLst/>
          </a:prstGeom>
        </p:spPr>
      </p:pic>
      <p:sp>
        <p:nvSpPr>
          <p:cNvPr id="8" name="文本框 7"/>
          <p:cNvSpPr txBox="1"/>
          <p:nvPr/>
        </p:nvSpPr>
        <p:spPr>
          <a:xfrm>
            <a:off x="6530365" y="2827392"/>
            <a:ext cx="1144865" cy="338554"/>
          </a:xfrm>
          <a:prstGeom prst="rect">
            <a:avLst/>
          </a:prstGeom>
          <a:noFill/>
        </p:spPr>
        <p:txBody>
          <a:bodyPr wrap="none" rtlCol="0">
            <a:spAutoFit/>
          </a:bodyPr>
          <a:lstStyle/>
          <a:p>
            <a:r>
              <a:rPr lang="en-US" altLang="zh-CN" sz="1600" b="1" dirty="0" smtClean="0"/>
              <a:t>Li Shi-Zhen</a:t>
            </a:r>
            <a:endParaRPr lang="zh-CN" altLang="en-US" sz="1600" b="1" dirty="0"/>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5264" y="3242787"/>
            <a:ext cx="2581477" cy="2957943"/>
          </a:xfrm>
          <a:prstGeom prst="rect">
            <a:avLst/>
          </a:prstGeom>
        </p:spPr>
      </p:pic>
      <p:sp>
        <p:nvSpPr>
          <p:cNvPr id="10" name="文本框 9"/>
          <p:cNvSpPr txBox="1"/>
          <p:nvPr/>
        </p:nvSpPr>
        <p:spPr>
          <a:xfrm>
            <a:off x="6836437" y="6278069"/>
            <a:ext cx="890115" cy="338554"/>
          </a:xfrm>
          <a:prstGeom prst="rect">
            <a:avLst/>
          </a:prstGeom>
          <a:noFill/>
        </p:spPr>
        <p:txBody>
          <a:bodyPr wrap="none" rtlCol="0">
            <a:spAutoFit/>
          </a:bodyPr>
          <a:lstStyle/>
          <a:p>
            <a:r>
              <a:rPr lang="en-US" altLang="zh-CN" sz="1600" b="1" dirty="0" smtClean="0"/>
              <a:t>Hua </a:t>
            </a:r>
            <a:r>
              <a:rPr lang="en-US" altLang="zh-CN" sz="1600" b="1" dirty="0" err="1" smtClean="0"/>
              <a:t>Tuo</a:t>
            </a:r>
            <a:endParaRPr lang="zh-CN" altLang="en-US" sz="1600" b="1" dirty="0"/>
          </a:p>
        </p:txBody>
      </p:sp>
    </p:spTree>
    <p:extLst>
      <p:ext uri="{BB962C8B-B14F-4D97-AF65-F5344CB8AC3E}">
        <p14:creationId xmlns:p14="http://schemas.microsoft.com/office/powerpoint/2010/main" val="2246648083"/>
      </p:ext>
    </p:extLst>
  </p:cSld>
  <p:clrMapOvr>
    <a:masterClrMapping/>
  </p:clrMapOvr>
  <mc:AlternateContent xmlns:mc="http://schemas.openxmlformats.org/markup-compatibility/2006" xmlns:p14="http://schemas.microsoft.com/office/powerpoint/2010/main">
    <mc:Choice Requires="p14">
      <p:transition spd="slow" p14:dur="2000" advTm="52935"/>
    </mc:Choice>
    <mc:Fallback xmlns="">
      <p:transition spd="slow" advTm="52935"/>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79512" y="79191"/>
            <a:ext cx="7886700" cy="1325563"/>
          </a:xfrm>
        </p:spPr>
        <p:txBody>
          <a:bodyPr/>
          <a:lstStyle/>
          <a:p>
            <a:pPr algn="l"/>
            <a:r>
              <a:rPr lang="en-US" altLang="zh-CN" b="1" dirty="0" smtClean="0">
                <a:solidFill>
                  <a:srgbClr val="002060"/>
                </a:solidFill>
                <a:latin typeface="Times New Roman" panose="02020603050405020304" pitchFamily="18" charset="0"/>
                <a:cs typeface="Times New Roman" panose="02020603050405020304" pitchFamily="18" charset="0"/>
              </a:rPr>
              <a:t>Toads in China</a:t>
            </a:r>
            <a:endParaRPr lang="zh-CN" altLang="en-US" b="1" dirty="0">
              <a:solidFill>
                <a:srgbClr val="002060"/>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474552" y="1539429"/>
            <a:ext cx="5257911" cy="4758496"/>
          </a:xfrm>
        </p:spPr>
        <p:txBody>
          <a:bodyPr>
            <a:noAutofit/>
          </a:bodyPr>
          <a:lstStyle/>
          <a:p>
            <a:pPr marL="0" indent="0" algn="just">
              <a:lnSpc>
                <a:spcPct val="160000"/>
              </a:lnSpc>
              <a:buNone/>
            </a:pPr>
            <a:r>
              <a:rPr lang="en-US" altLang="zh-CN" sz="2000" dirty="0" smtClean="0">
                <a:latin typeface="Times New Roman" panose="02020603050405020304" pitchFamily="18" charset="0"/>
                <a:cs typeface="Times New Roman" panose="02020603050405020304" pitchFamily="18" charset="0"/>
              </a:rPr>
              <a:t>     The medicinal parts of toads are mainly </a:t>
            </a:r>
            <a:r>
              <a:rPr lang="en-US" altLang="zh-CN" sz="2000" dirty="0" smtClean="0">
                <a:solidFill>
                  <a:srgbClr val="FF0000"/>
                </a:solidFill>
                <a:latin typeface="Times New Roman" panose="02020603050405020304" pitchFamily="18" charset="0"/>
                <a:cs typeface="Times New Roman" panose="02020603050405020304" pitchFamily="18" charset="0"/>
              </a:rPr>
              <a:t>toad venom, toad skin, and toad clothing</a:t>
            </a:r>
            <a:r>
              <a:rPr lang="en-US" altLang="zh-CN" sz="2000" dirty="0" smtClean="0">
                <a:latin typeface="Times New Roman" panose="02020603050405020304" pitchFamily="18" charset="0"/>
                <a:cs typeface="Times New Roman" panose="02020603050405020304" pitchFamily="18" charset="0"/>
              </a:rPr>
              <a:t>.</a:t>
            </a:r>
            <a:r>
              <a:rPr lang="en-US" altLang="zh-CN" sz="2000" dirty="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About </a:t>
            </a:r>
            <a:r>
              <a:rPr lang="en-US" altLang="zh-CN" sz="2000" dirty="0">
                <a:latin typeface="Times New Roman" panose="02020603050405020304" pitchFamily="18" charset="0"/>
                <a:cs typeface="Times New Roman" panose="02020603050405020304" pitchFamily="18" charset="0"/>
              </a:rPr>
              <a:t>50 </a:t>
            </a:r>
            <a:r>
              <a:rPr lang="en-US" altLang="zh-CN" sz="2000" dirty="0" smtClean="0">
                <a:latin typeface="Times New Roman" panose="02020603050405020304" pitchFamily="18" charset="0"/>
                <a:cs typeface="Times New Roman" panose="02020603050405020304" pitchFamily="18" charset="0"/>
              </a:rPr>
              <a:t>varieties of </a:t>
            </a:r>
            <a:r>
              <a:rPr lang="en-US" altLang="zh-CN" sz="2000" dirty="0">
                <a:latin typeface="Times New Roman" panose="02020603050405020304" pitchFamily="18" charset="0"/>
                <a:cs typeface="Times New Roman" panose="02020603050405020304" pitchFamily="18" charset="0"/>
              </a:rPr>
              <a:t>medicines are used in the clinical treatment of various complicated diseases in China, such as “</a:t>
            </a:r>
            <a:r>
              <a:rPr lang="en-US" altLang="zh-CN" sz="2000" dirty="0" err="1">
                <a:latin typeface="Times New Roman" panose="02020603050405020304" pitchFamily="18" charset="0"/>
                <a:cs typeface="Times New Roman" panose="02020603050405020304" pitchFamily="18" charset="0"/>
              </a:rPr>
              <a:t>Liushen</a:t>
            </a:r>
            <a:r>
              <a:rPr lang="en-US" altLang="zh-CN" sz="2000" dirty="0">
                <a:latin typeface="Times New Roman" panose="02020603050405020304" pitchFamily="18" charset="0"/>
                <a:cs typeface="Times New Roman" panose="02020603050405020304" pitchFamily="18" charset="0"/>
              </a:rPr>
              <a:t> </a:t>
            </a:r>
            <a:r>
              <a:rPr lang="en-US" altLang="zh-CN" sz="2000" dirty="0" smtClean="0">
                <a:latin typeface="Times New Roman" panose="02020603050405020304" pitchFamily="18" charset="0"/>
                <a:cs typeface="Times New Roman" panose="02020603050405020304" pitchFamily="18" charset="0"/>
              </a:rPr>
              <a:t>pills”, which </a:t>
            </a:r>
            <a:r>
              <a:rPr lang="en-US" altLang="zh-CN" sz="2000" dirty="0">
                <a:latin typeface="Times New Roman" panose="02020603050405020304" pitchFamily="18" charset="0"/>
                <a:cs typeface="Times New Roman" panose="02020603050405020304" pitchFamily="18" charset="0"/>
              </a:rPr>
              <a:t>was popular in the whole world. </a:t>
            </a:r>
            <a:r>
              <a:rPr lang="en-US" altLang="zh-CN" sz="2000" dirty="0" err="1" smtClean="0">
                <a:latin typeface="Times New Roman" panose="02020603050405020304" pitchFamily="18" charset="0"/>
                <a:cs typeface="Times New Roman" panose="02020603050405020304" pitchFamily="18" charset="0"/>
              </a:rPr>
              <a:t>Huachansu</a:t>
            </a:r>
            <a:r>
              <a:rPr lang="en-US" altLang="zh-CN" sz="2000" dirty="0" smtClean="0">
                <a:latin typeface="Times New Roman" panose="02020603050405020304" pitchFamily="18" charset="0"/>
                <a:cs typeface="Times New Roman" panose="02020603050405020304" pitchFamily="18" charset="0"/>
              </a:rPr>
              <a:t> injection, the water extraction part of toad skin, was used to treat various cancers.</a:t>
            </a:r>
            <a:endParaRPr lang="zh-CN" altLang="en-US" sz="2000" dirty="0">
              <a:latin typeface="Times New Roman" panose="02020603050405020304" pitchFamily="18" charset="0"/>
              <a:cs typeface="Times New Roman" panose="02020603050405020304" pitchFamily="18" charset="0"/>
            </a:endParaRPr>
          </a:p>
        </p:txBody>
      </p:sp>
      <p:pic>
        <p:nvPicPr>
          <p:cNvPr id="5" name="Picture 9" descr="DSC00007"/>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4234" y="248764"/>
            <a:ext cx="1961370" cy="1496397"/>
          </a:xfrm>
          <a:prstGeom prst="rect">
            <a:avLst/>
          </a:prstGeom>
          <a:noFill/>
          <a:ln>
            <a:noFill/>
          </a:ln>
          <a:effectLst>
            <a:outerShdw algn="ctr" rotWithShape="0">
              <a:srgbClr val="000000">
                <a:alpha val="50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6447936" y="1769181"/>
            <a:ext cx="1360694" cy="369332"/>
          </a:xfrm>
          <a:prstGeom prst="rect">
            <a:avLst/>
          </a:prstGeom>
          <a:noFill/>
        </p:spPr>
        <p:txBody>
          <a:bodyPr wrap="none" rtlCol="0">
            <a:spAutoFit/>
          </a:bodyPr>
          <a:lstStyle/>
          <a:p>
            <a:r>
              <a:rPr lang="en-US" altLang="zh-CN" dirty="0" smtClean="0"/>
              <a:t>Toad venom</a:t>
            </a:r>
            <a:endParaRPr lang="zh-CN" altLang="en-US" dirty="0"/>
          </a:p>
        </p:txBody>
      </p:sp>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4234" y="2171855"/>
            <a:ext cx="1728097" cy="1728097"/>
          </a:xfrm>
          <a:prstGeom prst="rect">
            <a:avLst/>
          </a:prstGeom>
        </p:spPr>
      </p:pic>
      <p:sp>
        <p:nvSpPr>
          <p:cNvPr id="7" name="文本框 6"/>
          <p:cNvSpPr txBox="1"/>
          <p:nvPr/>
        </p:nvSpPr>
        <p:spPr>
          <a:xfrm>
            <a:off x="6447936" y="3899952"/>
            <a:ext cx="1472967" cy="369332"/>
          </a:xfrm>
          <a:prstGeom prst="rect">
            <a:avLst/>
          </a:prstGeom>
          <a:noFill/>
        </p:spPr>
        <p:txBody>
          <a:bodyPr wrap="none" rtlCol="0">
            <a:spAutoFit/>
          </a:bodyPr>
          <a:lstStyle/>
          <a:p>
            <a:r>
              <a:rPr lang="en-US" altLang="zh-CN" dirty="0" smtClean="0"/>
              <a:t>Toad clothing</a:t>
            </a:r>
            <a:endParaRPr lang="zh-CN" altLang="en-US" dirty="0"/>
          </a:p>
        </p:txBody>
      </p: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76307" y="4264379"/>
            <a:ext cx="2016224" cy="1872208"/>
          </a:xfrm>
          <a:prstGeom prst="rect">
            <a:avLst/>
          </a:prstGeom>
        </p:spPr>
      </p:pic>
      <p:sp>
        <p:nvSpPr>
          <p:cNvPr id="9" name="文本框 8"/>
          <p:cNvSpPr txBox="1"/>
          <p:nvPr/>
        </p:nvSpPr>
        <p:spPr>
          <a:xfrm>
            <a:off x="6447935" y="6184627"/>
            <a:ext cx="1215076" cy="369332"/>
          </a:xfrm>
          <a:prstGeom prst="rect">
            <a:avLst/>
          </a:prstGeom>
          <a:noFill/>
        </p:spPr>
        <p:txBody>
          <a:bodyPr wrap="none" rtlCol="0">
            <a:spAutoFit/>
          </a:bodyPr>
          <a:lstStyle/>
          <a:p>
            <a:r>
              <a:rPr lang="en-US" altLang="zh-CN" dirty="0" smtClean="0"/>
              <a:t>Toads skin</a:t>
            </a:r>
            <a:endParaRPr lang="zh-CN" altLang="en-US" dirty="0"/>
          </a:p>
        </p:txBody>
      </p:sp>
      <p:sp>
        <p:nvSpPr>
          <p:cNvPr id="10" name="矩形 9"/>
          <p:cNvSpPr/>
          <p:nvPr/>
        </p:nvSpPr>
        <p:spPr>
          <a:xfrm>
            <a:off x="438493" y="6297925"/>
            <a:ext cx="2341282" cy="369332"/>
          </a:xfrm>
          <a:prstGeom prst="rect">
            <a:avLst/>
          </a:prstGeom>
        </p:spPr>
        <p:txBody>
          <a:bodyPr wrap="none">
            <a:spAutoFit/>
          </a:bodyPr>
          <a:lstStyle/>
          <a:p>
            <a:r>
              <a:rPr lang="de-DE" altLang="zh-CN" dirty="0"/>
              <a:t>Am J Transl Res 2015.</a:t>
            </a:r>
            <a:endParaRPr lang="en-US" altLang="zh-CN" dirty="0"/>
          </a:p>
        </p:txBody>
      </p:sp>
    </p:spTree>
    <p:extLst>
      <p:ext uri="{BB962C8B-B14F-4D97-AF65-F5344CB8AC3E}">
        <p14:creationId xmlns:p14="http://schemas.microsoft.com/office/powerpoint/2010/main" val="236952848"/>
      </p:ext>
    </p:extLst>
  </p:cSld>
  <p:clrMapOvr>
    <a:masterClrMapping/>
  </p:clrMapOvr>
  <mc:AlternateContent xmlns:mc="http://schemas.openxmlformats.org/markup-compatibility/2006" xmlns:p14="http://schemas.microsoft.com/office/powerpoint/2010/main">
    <mc:Choice Requires="p14">
      <p:transition spd="slow" p14:dur="2000" advTm="46413"/>
    </mc:Choice>
    <mc:Fallback xmlns="">
      <p:transition spd="slow" advTm="46413"/>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51520" y="260648"/>
            <a:ext cx="8229600" cy="1143000"/>
          </a:xfrm>
        </p:spPr>
        <p:txBody>
          <a:bodyPr/>
          <a:lstStyle/>
          <a:p>
            <a:r>
              <a:rPr lang="en-US" altLang="zh-CN" b="1" dirty="0" smtClean="0">
                <a:solidFill>
                  <a:srgbClr val="000066"/>
                </a:solidFill>
                <a:latin typeface="Times New Roman" panose="02020603050405020304" pitchFamily="18" charset="0"/>
                <a:cs typeface="Times New Roman" panose="02020603050405020304" pitchFamily="18" charset="0"/>
              </a:rPr>
              <a:t>Recent Progress in Our Group</a:t>
            </a:r>
            <a:endParaRPr lang="zh-CN" altLang="en-US" b="1" dirty="0">
              <a:solidFill>
                <a:srgbClr val="000066"/>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539552" y="2348880"/>
            <a:ext cx="8229600" cy="4686320"/>
          </a:xfrm>
        </p:spPr>
        <p:txBody>
          <a:bodyPr>
            <a:normAutofit/>
          </a:bodyPr>
          <a:lstStyle/>
          <a:p>
            <a:pPr>
              <a:lnSpc>
                <a:spcPct val="150000"/>
              </a:lnSpc>
              <a:buSzPct val="100000"/>
              <a:buFont typeface="Wingdings" panose="05000000000000000000" pitchFamily="2" charset="2"/>
              <a:buChar char="p"/>
            </a:pPr>
            <a:r>
              <a:rPr lang="en-US" altLang="zh-CN" sz="2800" b="1" dirty="0" smtClean="0">
                <a:latin typeface="Times New Roman" panose="02020603050405020304" pitchFamily="18" charset="0"/>
                <a:cs typeface="Times New Roman" panose="02020603050405020304" pitchFamily="18" charset="0"/>
              </a:rPr>
              <a:t> </a:t>
            </a:r>
            <a:r>
              <a:rPr lang="en-US" altLang="zh-CN" sz="2800" b="1" dirty="0" smtClean="0">
                <a:solidFill>
                  <a:srgbClr val="FF0000"/>
                </a:solidFill>
                <a:latin typeface="Times New Roman" panose="02020603050405020304" pitchFamily="18" charset="0"/>
                <a:cs typeface="Times New Roman" panose="02020603050405020304" pitchFamily="18" charset="0"/>
              </a:rPr>
              <a:t>Chemical investigation on toad venom, toad skin,   </a:t>
            </a:r>
          </a:p>
          <a:p>
            <a:pPr marL="0" indent="0">
              <a:lnSpc>
                <a:spcPct val="150000"/>
              </a:lnSpc>
              <a:buSzPct val="100000"/>
              <a:buNone/>
            </a:pPr>
            <a:r>
              <a:rPr lang="en-US" altLang="zh-CN" sz="2800" b="1" dirty="0">
                <a:solidFill>
                  <a:srgbClr val="FF0000"/>
                </a:solidFill>
                <a:latin typeface="Times New Roman" panose="02020603050405020304" pitchFamily="18" charset="0"/>
                <a:cs typeface="Times New Roman" panose="02020603050405020304" pitchFamily="18" charset="0"/>
              </a:rPr>
              <a:t> </a:t>
            </a:r>
            <a:r>
              <a:rPr lang="en-US" altLang="zh-CN" sz="2800" b="1" dirty="0" smtClean="0">
                <a:solidFill>
                  <a:srgbClr val="FF0000"/>
                </a:solidFill>
                <a:latin typeface="Times New Roman" panose="02020603050405020304" pitchFamily="18" charset="0"/>
                <a:cs typeface="Times New Roman" panose="02020603050405020304" pitchFamily="18" charset="0"/>
              </a:rPr>
              <a:t>    toad bile and toad eggs.</a:t>
            </a:r>
          </a:p>
          <a:p>
            <a:pPr>
              <a:lnSpc>
                <a:spcPct val="150000"/>
              </a:lnSpc>
              <a:buSzPct val="100000"/>
              <a:buFont typeface="Wingdings" panose="05000000000000000000" pitchFamily="2" charset="2"/>
              <a:buChar char="p"/>
            </a:pPr>
            <a:r>
              <a:rPr lang="en-US" altLang="zh-CN" sz="2800" b="1" dirty="0" smtClean="0">
                <a:latin typeface="Times New Roman" panose="02020603050405020304" pitchFamily="18" charset="0"/>
                <a:cs typeface="Times New Roman" panose="02020603050405020304" pitchFamily="18" charset="0"/>
              </a:rPr>
              <a:t> The anti-cancer effects of </a:t>
            </a:r>
            <a:r>
              <a:rPr lang="en-US" altLang="zh-CN" sz="2800" b="1" dirty="0" err="1" smtClean="0">
                <a:latin typeface="Times New Roman" panose="02020603050405020304" pitchFamily="18" charset="0"/>
                <a:cs typeface="Times New Roman" panose="02020603050405020304" pitchFamily="18" charset="0"/>
              </a:rPr>
              <a:t>bufadienolides</a:t>
            </a:r>
            <a:endParaRPr lang="en-US" altLang="zh-CN" sz="2800" b="1" dirty="0" smtClean="0">
              <a:latin typeface="Times New Roman" panose="02020603050405020304" pitchFamily="18" charset="0"/>
              <a:cs typeface="Times New Roman" panose="02020603050405020304" pitchFamily="18" charset="0"/>
            </a:endParaRPr>
          </a:p>
          <a:p>
            <a:pPr>
              <a:lnSpc>
                <a:spcPct val="150000"/>
              </a:lnSpc>
              <a:buSzPct val="100000"/>
              <a:buFont typeface="Wingdings" panose="05000000000000000000" pitchFamily="2" charset="2"/>
              <a:buChar char="p"/>
            </a:pPr>
            <a:r>
              <a:rPr lang="en-US" altLang="zh-CN" sz="2800" b="1" dirty="0" smtClean="0">
                <a:latin typeface="Times New Roman" panose="02020603050405020304" pitchFamily="18" charset="0"/>
                <a:cs typeface="Times New Roman" panose="02020603050405020304" pitchFamily="18" charset="0"/>
              </a:rPr>
              <a:t> The analgesic effects of </a:t>
            </a:r>
            <a:r>
              <a:rPr lang="en-US" altLang="zh-CN" sz="2800" b="1" dirty="0" err="1" smtClean="0">
                <a:latin typeface="Times New Roman" panose="02020603050405020304" pitchFamily="18" charset="0"/>
                <a:cs typeface="Times New Roman" panose="02020603050405020304" pitchFamily="18" charset="0"/>
              </a:rPr>
              <a:t>bufadienolides</a:t>
            </a:r>
            <a:endParaRPr lang="zh-CN" alt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5475835"/>
      </p:ext>
    </p:extLst>
  </p:cSld>
  <p:clrMapOvr>
    <a:masterClrMapping/>
  </p:clrMapOvr>
  <mc:AlternateContent xmlns:mc="http://schemas.openxmlformats.org/markup-compatibility/2006" xmlns:p14="http://schemas.microsoft.com/office/powerpoint/2010/main">
    <mc:Choice Requires="p14">
      <p:transition spd="slow" p14:dur="2000" advTm="26267"/>
    </mc:Choice>
    <mc:Fallback xmlns="">
      <p:transition spd="slow" advTm="26267"/>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8336" y="169443"/>
            <a:ext cx="8939336" cy="1143000"/>
          </a:xfrm>
        </p:spPr>
        <p:txBody>
          <a:bodyPr>
            <a:normAutofit/>
          </a:bodyPr>
          <a:lstStyle/>
          <a:p>
            <a:pPr algn="l"/>
            <a:r>
              <a:rPr lang="en-US" altLang="zh-CN" sz="2800" b="1" dirty="0" smtClean="0">
                <a:latin typeface="Times New Roman" panose="02020603050405020304" pitchFamily="18" charset="0"/>
                <a:ea typeface="+mn-ea"/>
                <a:cs typeface="Times New Roman" panose="02020603050405020304" pitchFamily="18" charset="0"/>
              </a:rPr>
              <a:t>The structural features of </a:t>
            </a:r>
            <a:r>
              <a:rPr lang="en-US" altLang="zh-CN" sz="2800" b="1" dirty="0" err="1" smtClean="0">
                <a:latin typeface="Times New Roman" panose="02020603050405020304" pitchFamily="18" charset="0"/>
                <a:ea typeface="+mn-ea"/>
                <a:cs typeface="Times New Roman" panose="02020603050405020304" pitchFamily="18" charset="0"/>
              </a:rPr>
              <a:t>bufadienlides</a:t>
            </a:r>
            <a:r>
              <a:rPr lang="en-US" altLang="zh-CN" sz="2800" b="1" dirty="0" smtClean="0">
                <a:latin typeface="Times New Roman" panose="02020603050405020304" pitchFamily="18" charset="0"/>
                <a:ea typeface="+mn-ea"/>
                <a:cs typeface="Times New Roman" panose="02020603050405020304" pitchFamily="18" charset="0"/>
              </a:rPr>
              <a:t> in toads </a:t>
            </a:r>
            <a:endParaRPr lang="zh-CN" altLang="en-US" sz="2800" b="1" dirty="0">
              <a:latin typeface="Times New Roman" panose="02020603050405020304" pitchFamily="18" charset="0"/>
              <a:ea typeface="+mn-ea"/>
              <a:cs typeface="Times New Roman" panose="02020603050405020304" pitchFamily="18" charset="0"/>
            </a:endParaRPr>
          </a:p>
        </p:txBody>
      </p:sp>
      <p:graphicFrame>
        <p:nvGraphicFramePr>
          <p:cNvPr id="6" name="对象 5"/>
          <p:cNvGraphicFramePr>
            <a:graphicFrameLocks noChangeAspect="1"/>
          </p:cNvGraphicFramePr>
          <p:nvPr>
            <p:extLst>
              <p:ext uri="{D42A27DB-BD31-4B8C-83A1-F6EECF244321}">
                <p14:modId xmlns:p14="http://schemas.microsoft.com/office/powerpoint/2010/main" val="2224000205"/>
              </p:ext>
            </p:extLst>
          </p:nvPr>
        </p:nvGraphicFramePr>
        <p:xfrm>
          <a:off x="1187624" y="1490375"/>
          <a:ext cx="6840760" cy="4496996"/>
        </p:xfrm>
        <a:graphic>
          <a:graphicData uri="http://schemas.openxmlformats.org/presentationml/2006/ole">
            <mc:AlternateContent xmlns:mc="http://schemas.openxmlformats.org/markup-compatibility/2006">
              <mc:Choice xmlns:v="urn:schemas-microsoft-com:vml" Requires="v">
                <p:oleObj spid="_x0000_s5325" name="CS ChemDraw Drawing" r:id="rId5" imgW="5300185" imgH="3485236" progId="ChemDraw.Document.6.0">
                  <p:embed/>
                </p:oleObj>
              </mc:Choice>
              <mc:Fallback>
                <p:oleObj name="CS ChemDraw Drawing" r:id="rId5" imgW="5300185" imgH="3485236" progId="ChemDraw.Document.6.0">
                  <p:embed/>
                  <p:pic>
                    <p:nvPicPr>
                      <p:cNvPr id="0" name=""/>
                      <p:cNvPicPr/>
                      <p:nvPr/>
                    </p:nvPicPr>
                    <p:blipFill>
                      <a:blip r:embed="rId6"/>
                      <a:stretch>
                        <a:fillRect/>
                      </a:stretch>
                    </p:blipFill>
                    <p:spPr>
                      <a:xfrm>
                        <a:off x="1187624" y="1490375"/>
                        <a:ext cx="6840760" cy="4496996"/>
                      </a:xfrm>
                      <a:prstGeom prst="rect">
                        <a:avLst/>
                      </a:prstGeom>
                    </p:spPr>
                  </p:pic>
                </p:oleObj>
              </mc:Fallback>
            </mc:AlternateContent>
          </a:graphicData>
        </a:graphic>
      </p:graphicFrame>
      <p:sp>
        <p:nvSpPr>
          <p:cNvPr id="4" name="椭圆 3"/>
          <p:cNvSpPr/>
          <p:nvPr/>
        </p:nvSpPr>
        <p:spPr>
          <a:xfrm>
            <a:off x="2699792" y="2916874"/>
            <a:ext cx="432048"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6372200" y="2916874"/>
            <a:ext cx="360040"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793278" y="4108430"/>
            <a:ext cx="319318" cy="369332"/>
          </a:xfrm>
          <a:prstGeom prst="rect">
            <a:avLst/>
          </a:prstGeom>
          <a:noFill/>
        </p:spPr>
        <p:txBody>
          <a:bodyPr wrap="none" rtlCol="0">
            <a:spAutoFit/>
          </a:bodyPr>
          <a:lstStyle/>
          <a:p>
            <a:r>
              <a:rPr lang="en-US" altLang="zh-CN" dirty="0" smtClean="0"/>
              <a:t>1</a:t>
            </a:r>
            <a:endParaRPr lang="zh-CN" altLang="en-US" dirty="0"/>
          </a:p>
        </p:txBody>
      </p:sp>
      <p:sp>
        <p:nvSpPr>
          <p:cNvPr id="9" name="TextBox 8"/>
          <p:cNvSpPr txBox="1"/>
          <p:nvPr/>
        </p:nvSpPr>
        <p:spPr>
          <a:xfrm>
            <a:off x="1909400" y="6165304"/>
            <a:ext cx="319318" cy="369332"/>
          </a:xfrm>
          <a:prstGeom prst="rect">
            <a:avLst/>
          </a:prstGeom>
          <a:noFill/>
        </p:spPr>
        <p:txBody>
          <a:bodyPr wrap="none" rtlCol="0">
            <a:spAutoFit/>
          </a:bodyPr>
          <a:lstStyle/>
          <a:p>
            <a:r>
              <a:rPr lang="en-US" altLang="zh-CN" dirty="0" smtClean="0"/>
              <a:t>3</a:t>
            </a:r>
            <a:endParaRPr lang="zh-CN" altLang="en-US" dirty="0"/>
          </a:p>
        </p:txBody>
      </p:sp>
      <p:sp>
        <p:nvSpPr>
          <p:cNvPr id="10" name="TextBox 9"/>
          <p:cNvSpPr txBox="1"/>
          <p:nvPr/>
        </p:nvSpPr>
        <p:spPr>
          <a:xfrm>
            <a:off x="6232902" y="6165304"/>
            <a:ext cx="319318" cy="369332"/>
          </a:xfrm>
          <a:prstGeom prst="rect">
            <a:avLst/>
          </a:prstGeom>
          <a:noFill/>
        </p:spPr>
        <p:txBody>
          <a:bodyPr wrap="none" rtlCol="0">
            <a:spAutoFit/>
          </a:bodyPr>
          <a:lstStyle/>
          <a:p>
            <a:r>
              <a:rPr lang="en-US" altLang="zh-CN" dirty="0" smtClean="0"/>
              <a:t>4</a:t>
            </a:r>
            <a:endParaRPr lang="zh-CN" altLang="en-US" dirty="0"/>
          </a:p>
        </p:txBody>
      </p:sp>
      <p:sp>
        <p:nvSpPr>
          <p:cNvPr id="11" name="TextBox 10"/>
          <p:cNvSpPr txBox="1"/>
          <p:nvPr/>
        </p:nvSpPr>
        <p:spPr>
          <a:xfrm>
            <a:off x="6052882" y="4148518"/>
            <a:ext cx="319318" cy="369332"/>
          </a:xfrm>
          <a:prstGeom prst="rect">
            <a:avLst/>
          </a:prstGeom>
          <a:noFill/>
        </p:spPr>
        <p:txBody>
          <a:bodyPr wrap="none" rtlCol="0">
            <a:spAutoFit/>
          </a:bodyPr>
          <a:lstStyle/>
          <a:p>
            <a:r>
              <a:rPr lang="en-US" altLang="zh-CN" dirty="0" smtClean="0"/>
              <a:t>2</a:t>
            </a:r>
            <a:endParaRPr lang="zh-CN" altLang="en-US" dirty="0"/>
          </a:p>
        </p:txBody>
      </p:sp>
    </p:spTree>
    <p:custDataLst>
      <p:tags r:id="rId2"/>
    </p:custDataLst>
    <p:extLst>
      <p:ext uri="{BB962C8B-B14F-4D97-AF65-F5344CB8AC3E}">
        <p14:creationId xmlns:p14="http://schemas.microsoft.com/office/powerpoint/2010/main" val="662285611"/>
      </p:ext>
    </p:extLst>
  </p:cSld>
  <p:clrMapOvr>
    <a:masterClrMapping/>
  </p:clrMapOvr>
  <mc:AlternateContent xmlns:mc="http://schemas.openxmlformats.org/markup-compatibility/2006" xmlns:p14="http://schemas.microsoft.com/office/powerpoint/2010/main">
    <mc:Choice Requires="p14">
      <p:transition spd="slow" p14:dur="2000" advTm="7600"/>
    </mc:Choice>
    <mc:Fallback xmlns="">
      <p:transition spd="slow" advTm="76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79512" y="176912"/>
            <a:ext cx="4331247" cy="1143000"/>
          </a:xfrm>
        </p:spPr>
        <p:txBody>
          <a:bodyPr>
            <a:normAutofit/>
          </a:bodyPr>
          <a:lstStyle/>
          <a:p>
            <a:pPr algn="l"/>
            <a:r>
              <a:rPr lang="en-US" altLang="zh-CN" sz="3600" b="1" dirty="0" smtClean="0">
                <a:solidFill>
                  <a:srgbClr val="002060"/>
                </a:solidFill>
                <a:latin typeface="Times New Roman" panose="02020603050405020304" pitchFamily="18" charset="0"/>
                <a:ea typeface="+mn-ea"/>
                <a:cs typeface="Times New Roman" panose="02020603050405020304" pitchFamily="18" charset="0"/>
              </a:rPr>
              <a:t>Toad venom</a:t>
            </a:r>
            <a:endParaRPr lang="zh-CN" altLang="en-US" sz="3600" b="1" dirty="0">
              <a:solidFill>
                <a:srgbClr val="002060"/>
              </a:solidFill>
              <a:latin typeface="Times New Roman" panose="02020603050405020304" pitchFamily="18" charset="0"/>
              <a:ea typeface="+mn-ea"/>
              <a:cs typeface="Times New Roman" panose="02020603050405020304" pitchFamily="18" charset="0"/>
            </a:endParaRPr>
          </a:p>
        </p:txBody>
      </p:sp>
      <p:sp>
        <p:nvSpPr>
          <p:cNvPr id="3" name="内容占位符 2"/>
          <p:cNvSpPr>
            <a:spLocks noGrp="1"/>
          </p:cNvSpPr>
          <p:nvPr>
            <p:ph idx="1"/>
          </p:nvPr>
        </p:nvSpPr>
        <p:spPr>
          <a:xfrm>
            <a:off x="179512" y="1319912"/>
            <a:ext cx="5256584" cy="4536504"/>
          </a:xfrm>
        </p:spPr>
        <p:txBody>
          <a:bodyPr>
            <a:normAutofit/>
          </a:bodyPr>
          <a:lstStyle/>
          <a:p>
            <a:pPr marL="0" indent="0" algn="just">
              <a:lnSpc>
                <a:spcPct val="150000"/>
              </a:lnSpc>
              <a:buNone/>
            </a:pP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      Toad venom, locally called </a:t>
            </a:r>
            <a:r>
              <a:rPr lang="en-US" altLang="zh-CN" sz="2000" dirty="0" err="1" smtClean="0">
                <a:solidFill>
                  <a:srgbClr val="001010"/>
                </a:solidFill>
                <a:latin typeface="Times New Roman" panose="02020603050405020304" pitchFamily="18" charset="0"/>
                <a:ea typeface="楷体_GB2312" pitchFamily="49" charset="-122"/>
                <a:cs typeface="Times New Roman" panose="02020603050405020304" pitchFamily="18" charset="0"/>
              </a:rPr>
              <a:t>Chansu</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 in China,  were the secretion of the </a:t>
            </a:r>
            <a:r>
              <a:rPr lang="en-US" altLang="zh-CN" sz="2000" dirty="0" err="1" smtClean="0">
                <a:solidFill>
                  <a:srgbClr val="001010"/>
                </a:solidFill>
                <a:latin typeface="Times New Roman" panose="02020603050405020304" pitchFamily="18" charset="0"/>
                <a:ea typeface="楷体_GB2312" pitchFamily="49" charset="-122"/>
                <a:cs typeface="Times New Roman" panose="02020603050405020304" pitchFamily="18" charset="0"/>
              </a:rPr>
              <a:t>postauricular</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 glands of </a:t>
            </a:r>
            <a:r>
              <a:rPr lang="en-US" altLang="zh-CN" sz="2000" i="1" dirty="0" err="1" smtClean="0">
                <a:solidFill>
                  <a:srgbClr val="001010"/>
                </a:solidFill>
                <a:latin typeface="Times New Roman" panose="02020603050405020304" pitchFamily="18" charset="0"/>
                <a:ea typeface="楷体_GB2312" pitchFamily="49" charset="-122"/>
                <a:cs typeface="Times New Roman" panose="02020603050405020304" pitchFamily="18" charset="0"/>
              </a:rPr>
              <a:t>Bufo</a:t>
            </a:r>
            <a:r>
              <a:rPr lang="en-US" altLang="zh-CN" sz="2000" i="1" dirty="0" smtClean="0">
                <a:solidFill>
                  <a:srgbClr val="001010"/>
                </a:solidFill>
                <a:latin typeface="Times New Roman" panose="02020603050405020304" pitchFamily="18" charset="0"/>
                <a:ea typeface="楷体_GB2312" pitchFamily="49" charset="-122"/>
                <a:cs typeface="Times New Roman" panose="02020603050405020304" pitchFamily="18" charset="0"/>
              </a:rPr>
              <a:t> </a:t>
            </a:r>
            <a:r>
              <a:rPr lang="en-US" altLang="zh-CN" sz="2000" i="1" dirty="0" err="1">
                <a:solidFill>
                  <a:srgbClr val="001010"/>
                </a:solidFill>
                <a:latin typeface="Times New Roman" panose="02020603050405020304" pitchFamily="18" charset="0"/>
                <a:ea typeface="楷体_GB2312" pitchFamily="49" charset="-122"/>
                <a:cs typeface="Times New Roman" panose="02020603050405020304" pitchFamily="18" charset="0"/>
              </a:rPr>
              <a:t>bufo</a:t>
            </a:r>
            <a:r>
              <a:rPr lang="en-US" altLang="zh-CN" sz="2000" i="1" dirty="0">
                <a:solidFill>
                  <a:srgbClr val="001010"/>
                </a:solidFill>
                <a:latin typeface="Times New Roman" panose="02020603050405020304" pitchFamily="18" charset="0"/>
                <a:ea typeface="楷体_GB2312" pitchFamily="49" charset="-122"/>
                <a:cs typeface="Times New Roman" panose="02020603050405020304" pitchFamily="18" charset="0"/>
              </a:rPr>
              <a:t> </a:t>
            </a:r>
            <a:r>
              <a:rPr lang="en-US" altLang="zh-CN" sz="2000" i="1" dirty="0" err="1">
                <a:solidFill>
                  <a:srgbClr val="001010"/>
                </a:solidFill>
                <a:latin typeface="Times New Roman" panose="02020603050405020304" pitchFamily="18" charset="0"/>
                <a:ea typeface="楷体_GB2312" pitchFamily="49" charset="-122"/>
                <a:cs typeface="Times New Roman" panose="02020603050405020304" pitchFamily="18" charset="0"/>
              </a:rPr>
              <a:t>gargarizans</a:t>
            </a:r>
            <a:r>
              <a:rPr lang="en-US" altLang="zh-CN" sz="2000" dirty="0">
                <a:solidFill>
                  <a:srgbClr val="001010"/>
                </a:solidFill>
                <a:latin typeface="Times New Roman" panose="02020603050405020304" pitchFamily="18" charset="0"/>
                <a:ea typeface="楷体_GB2312" pitchFamily="49" charset="-122"/>
                <a:cs typeface="Times New Roman" panose="02020603050405020304" pitchFamily="18" charset="0"/>
              </a:rPr>
              <a:t> </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Cantor and </a:t>
            </a:r>
            <a:r>
              <a:rPr lang="en-US" altLang="zh-CN" sz="2000" i="1" dirty="0" err="1" smtClean="0">
                <a:solidFill>
                  <a:srgbClr val="001010"/>
                </a:solidFill>
                <a:latin typeface="Times New Roman" panose="02020603050405020304" pitchFamily="18" charset="0"/>
                <a:ea typeface="楷体_GB2312" pitchFamily="49" charset="-122"/>
                <a:cs typeface="Times New Roman" panose="02020603050405020304" pitchFamily="18" charset="0"/>
              </a:rPr>
              <a:t>Bufo</a:t>
            </a:r>
            <a:r>
              <a:rPr lang="en-US" altLang="zh-CN" sz="2000" i="1" dirty="0" smtClean="0">
                <a:solidFill>
                  <a:srgbClr val="001010"/>
                </a:solidFill>
                <a:latin typeface="Times New Roman" panose="02020603050405020304" pitchFamily="18" charset="0"/>
                <a:ea typeface="楷体_GB2312" pitchFamily="49" charset="-122"/>
                <a:cs typeface="Times New Roman" panose="02020603050405020304" pitchFamily="18" charset="0"/>
              </a:rPr>
              <a:t> </a:t>
            </a:r>
            <a:r>
              <a:rPr lang="en-US" altLang="zh-CN" sz="2000" i="1" dirty="0" err="1">
                <a:solidFill>
                  <a:srgbClr val="001010"/>
                </a:solidFill>
                <a:latin typeface="Times New Roman" panose="02020603050405020304" pitchFamily="18" charset="0"/>
                <a:ea typeface="楷体_GB2312" pitchFamily="49" charset="-122"/>
                <a:cs typeface="Times New Roman" panose="02020603050405020304" pitchFamily="18" charset="0"/>
              </a:rPr>
              <a:t>melanostictus</a:t>
            </a:r>
            <a:r>
              <a:rPr lang="en-US" altLang="zh-CN" sz="2000" i="1" dirty="0">
                <a:solidFill>
                  <a:srgbClr val="001010"/>
                </a:solidFill>
                <a:latin typeface="Times New Roman" panose="02020603050405020304" pitchFamily="18" charset="0"/>
                <a:ea typeface="楷体_GB2312" pitchFamily="49" charset="-122"/>
                <a:cs typeface="Times New Roman" panose="02020603050405020304" pitchFamily="18" charset="0"/>
              </a:rPr>
              <a:t> </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Schneider. It has been widely used as a traditional Chinese medicine in the treatment of </a:t>
            </a:r>
            <a:r>
              <a:rPr lang="en-US" altLang="zh-CN" sz="2000" dirty="0" err="1" smtClean="0">
                <a:solidFill>
                  <a:srgbClr val="001010"/>
                </a:solidFill>
                <a:latin typeface="Times New Roman" panose="02020603050405020304" pitchFamily="18" charset="0"/>
                <a:ea typeface="楷体_GB2312" pitchFamily="49" charset="-122"/>
                <a:cs typeface="Times New Roman" panose="02020603050405020304" pitchFamily="18" charset="0"/>
              </a:rPr>
              <a:t>odotagia</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 and skin cancers.</a:t>
            </a:r>
          </a:p>
          <a:p>
            <a:pPr marL="0" indent="0" algn="just">
              <a:lnSpc>
                <a:spcPct val="150000"/>
              </a:lnSpc>
              <a:buNone/>
            </a:pP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      It was reported that the main active components in </a:t>
            </a:r>
            <a:r>
              <a:rPr lang="en-US" altLang="zh-CN" sz="2000" dirty="0" err="1" smtClean="0">
                <a:solidFill>
                  <a:srgbClr val="001010"/>
                </a:solidFill>
                <a:latin typeface="Times New Roman" panose="02020603050405020304" pitchFamily="18" charset="0"/>
                <a:ea typeface="楷体_GB2312" pitchFamily="49" charset="-122"/>
                <a:cs typeface="Times New Roman" panose="02020603050405020304" pitchFamily="18" charset="0"/>
              </a:rPr>
              <a:t>ChanSu</a:t>
            </a:r>
            <a:r>
              <a:rPr lang="en-US" altLang="zh-CN" sz="2000" dirty="0">
                <a:solidFill>
                  <a:srgbClr val="001010"/>
                </a:solidFill>
                <a:latin typeface="Times New Roman" panose="02020603050405020304" pitchFamily="18" charset="0"/>
                <a:ea typeface="楷体_GB2312" pitchFamily="49" charset="-122"/>
                <a:cs typeface="Times New Roman" panose="02020603050405020304" pitchFamily="18" charset="0"/>
              </a:rPr>
              <a:t> </a:t>
            </a:r>
            <a:r>
              <a:rPr lang="en-US" altLang="zh-CN" sz="2000" dirty="0" smtClean="0">
                <a:solidFill>
                  <a:srgbClr val="001010"/>
                </a:solidFill>
                <a:latin typeface="Times New Roman" panose="02020603050405020304" pitchFamily="18" charset="0"/>
                <a:ea typeface="楷体_GB2312" pitchFamily="49" charset="-122"/>
                <a:cs typeface="Times New Roman" panose="02020603050405020304" pitchFamily="18" charset="0"/>
              </a:rPr>
              <a:t>are </a:t>
            </a:r>
            <a:r>
              <a:rPr lang="en-US" altLang="zh-CN" sz="2000" dirty="0" err="1" smtClean="0">
                <a:solidFill>
                  <a:srgbClr val="001010"/>
                </a:solidFill>
                <a:latin typeface="Times New Roman" panose="02020603050405020304" pitchFamily="18" charset="0"/>
                <a:ea typeface="楷体_GB2312" pitchFamily="49" charset="-122"/>
                <a:cs typeface="Times New Roman" panose="02020603050405020304" pitchFamily="18" charset="0"/>
              </a:rPr>
              <a:t>Bufadienolides</a:t>
            </a:r>
            <a:r>
              <a:rPr lang="en-US" altLang="zh-CN" sz="2000" dirty="0">
                <a:solidFill>
                  <a:srgbClr val="001010"/>
                </a:solidFill>
                <a:latin typeface="Times New Roman" panose="02020603050405020304" pitchFamily="18" charset="0"/>
                <a:ea typeface="楷体_GB2312" pitchFamily="49" charset="-122"/>
                <a:cs typeface="Times New Roman" panose="02020603050405020304" pitchFamily="18" charset="0"/>
              </a:rPr>
              <a:t>.</a:t>
            </a:r>
            <a:endParaRPr lang="zh-CN" altLang="en-US" sz="2000" dirty="0">
              <a:latin typeface="Times New Roman" panose="02020603050405020304" pitchFamily="18" charset="0"/>
              <a:cs typeface="Times New Roman" panose="02020603050405020304" pitchFamily="18" charset="0"/>
            </a:endParaRPr>
          </a:p>
        </p:txBody>
      </p:sp>
      <p:pic>
        <p:nvPicPr>
          <p:cNvPr id="3074" name="Picture 2" descr="E:\蟾蜍\DSC0008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1433" y="188640"/>
            <a:ext cx="2393233" cy="1794925"/>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E:\蟾蜍\pic-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43765" y="2225215"/>
            <a:ext cx="2488328" cy="245712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DSC0000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84168" y="4797152"/>
            <a:ext cx="2447925" cy="1836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068778"/>
      </p:ext>
    </p:extLst>
  </p:cSld>
  <p:clrMapOvr>
    <a:masterClrMapping/>
  </p:clrMapOvr>
  <mc:AlternateContent xmlns:mc="http://schemas.openxmlformats.org/markup-compatibility/2006" xmlns:p14="http://schemas.microsoft.com/office/powerpoint/2010/main">
    <mc:Choice Requires="p14">
      <p:transition spd="slow" p14:dur="2000" advTm="37998"/>
    </mc:Choice>
    <mc:Fallback xmlns="">
      <p:transition spd="slow" advTm="37998"/>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graphicFrame>
        <p:nvGraphicFramePr>
          <p:cNvPr id="4" name="对象 3"/>
          <p:cNvGraphicFramePr>
            <a:graphicFrameLocks noChangeAspect="1"/>
          </p:cNvGraphicFramePr>
          <p:nvPr>
            <p:extLst>
              <p:ext uri="{D42A27DB-BD31-4B8C-83A1-F6EECF244321}">
                <p14:modId xmlns:p14="http://schemas.microsoft.com/office/powerpoint/2010/main" val="651687971"/>
              </p:ext>
            </p:extLst>
          </p:nvPr>
        </p:nvGraphicFramePr>
        <p:xfrm>
          <a:off x="357981" y="365126"/>
          <a:ext cx="8428038" cy="5634038"/>
        </p:xfrm>
        <a:graphic>
          <a:graphicData uri="http://schemas.openxmlformats.org/presentationml/2006/ole">
            <mc:AlternateContent xmlns:mc="http://schemas.openxmlformats.org/markup-compatibility/2006">
              <mc:Choice xmlns:v="urn:schemas-microsoft-com:vml" Requires="v">
                <p:oleObj spid="_x0000_s6348" name="CS ChemDraw Drawing" r:id="rId4" imgW="12790608" imgH="8550686" progId="ChemDraw.Document.6.0">
                  <p:embed/>
                </p:oleObj>
              </mc:Choice>
              <mc:Fallback>
                <p:oleObj name="CS ChemDraw Drawing" r:id="rId4" imgW="12790608" imgH="8550686" progId="ChemDraw.Document.6.0">
                  <p:embed/>
                  <p:pic>
                    <p:nvPicPr>
                      <p:cNvPr id="0" name="Object 6"/>
                      <p:cNvPicPr>
                        <a:picLocks noChangeAspect="1" noChangeArrowheads="1"/>
                      </p:cNvPicPr>
                      <p:nvPr/>
                    </p:nvPicPr>
                    <p:blipFill>
                      <a:blip r:embed="rId5"/>
                      <a:srcRect/>
                      <a:stretch>
                        <a:fillRect/>
                      </a:stretch>
                    </p:blipFill>
                    <p:spPr bwMode="auto">
                      <a:xfrm>
                        <a:off x="357981" y="365126"/>
                        <a:ext cx="8428038" cy="5634038"/>
                      </a:xfrm>
                      <a:prstGeom prst="rect">
                        <a:avLst/>
                      </a:prstGeom>
                      <a:noFill/>
                      <a:ln>
                        <a:noFill/>
                      </a:ln>
                    </p:spPr>
                  </p:pic>
                </p:oleObj>
              </mc:Fallback>
            </mc:AlternateContent>
          </a:graphicData>
        </a:graphic>
      </p:graphicFrame>
      <p:sp>
        <p:nvSpPr>
          <p:cNvPr id="5" name="Text Box 7"/>
          <p:cNvSpPr txBox="1">
            <a:spLocks noChangeArrowheads="1"/>
          </p:cNvSpPr>
          <p:nvPr/>
        </p:nvSpPr>
        <p:spPr bwMode="auto">
          <a:xfrm>
            <a:off x="431383" y="6327297"/>
            <a:ext cx="87484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erdana" pitchFamily="34" charset="0"/>
                <a:ea typeface="宋体" pitchFamily="2" charset="-122"/>
              </a:defRPr>
            </a:lvl1pPr>
            <a:lvl2pPr marL="742950" indent="-285750" eaLnBrk="0" hangingPunct="0">
              <a:defRPr>
                <a:solidFill>
                  <a:schemeClr val="tx1"/>
                </a:solidFill>
                <a:latin typeface="Verdana" pitchFamily="34" charset="0"/>
                <a:ea typeface="宋体" pitchFamily="2" charset="-122"/>
              </a:defRPr>
            </a:lvl2pPr>
            <a:lvl3pPr marL="1143000" indent="-228600" eaLnBrk="0" hangingPunct="0">
              <a:defRPr>
                <a:solidFill>
                  <a:schemeClr val="tx1"/>
                </a:solidFill>
                <a:latin typeface="Verdana" pitchFamily="34" charset="0"/>
                <a:ea typeface="宋体" pitchFamily="2" charset="-122"/>
              </a:defRPr>
            </a:lvl3pPr>
            <a:lvl4pPr marL="1600200" indent="-228600" eaLnBrk="0" hangingPunct="0">
              <a:defRPr>
                <a:solidFill>
                  <a:schemeClr val="tx1"/>
                </a:solidFill>
                <a:latin typeface="Verdana" pitchFamily="34" charset="0"/>
                <a:ea typeface="宋体" pitchFamily="2" charset="-122"/>
              </a:defRPr>
            </a:lvl4pPr>
            <a:lvl5pPr marL="2057400" indent="-228600" eaLnBrk="0" hangingPunct="0">
              <a:defRPr>
                <a:solidFill>
                  <a:schemeClr val="tx1"/>
                </a:solidFill>
                <a:latin typeface="Verdana" pitchFamily="34" charset="0"/>
                <a:ea typeface="宋体" pitchFamily="2" charset="-122"/>
              </a:defRPr>
            </a:lvl5pPr>
            <a:lvl6pPr marL="2514600" indent="-228600" eaLnBrk="0" fontAlgn="base" hangingPunct="0">
              <a:spcBef>
                <a:spcPct val="0"/>
              </a:spcBef>
              <a:spcAft>
                <a:spcPct val="0"/>
              </a:spcAft>
              <a:defRPr>
                <a:solidFill>
                  <a:schemeClr val="tx1"/>
                </a:solidFill>
                <a:latin typeface="Verdana" pitchFamily="34" charset="0"/>
                <a:ea typeface="宋体" pitchFamily="2" charset="-122"/>
              </a:defRPr>
            </a:lvl6pPr>
            <a:lvl7pPr marL="2971800" indent="-228600" eaLnBrk="0" fontAlgn="base" hangingPunct="0">
              <a:spcBef>
                <a:spcPct val="0"/>
              </a:spcBef>
              <a:spcAft>
                <a:spcPct val="0"/>
              </a:spcAft>
              <a:defRPr>
                <a:solidFill>
                  <a:schemeClr val="tx1"/>
                </a:solidFill>
                <a:latin typeface="Verdana" pitchFamily="34" charset="0"/>
                <a:ea typeface="宋体" pitchFamily="2" charset="-122"/>
              </a:defRPr>
            </a:lvl7pPr>
            <a:lvl8pPr marL="3429000" indent="-228600" eaLnBrk="0" fontAlgn="base" hangingPunct="0">
              <a:spcBef>
                <a:spcPct val="0"/>
              </a:spcBef>
              <a:spcAft>
                <a:spcPct val="0"/>
              </a:spcAft>
              <a:defRPr>
                <a:solidFill>
                  <a:schemeClr val="tx1"/>
                </a:solidFill>
                <a:latin typeface="Verdana" pitchFamily="34" charset="0"/>
                <a:ea typeface="宋体" pitchFamily="2" charset="-122"/>
              </a:defRPr>
            </a:lvl8pPr>
            <a:lvl9pPr marL="3886200" indent="-228600" eaLnBrk="0" fontAlgn="base" hangingPunct="0">
              <a:spcBef>
                <a:spcPct val="0"/>
              </a:spcBef>
              <a:spcAft>
                <a:spcPct val="0"/>
              </a:spcAft>
              <a:defRPr>
                <a:solidFill>
                  <a:schemeClr val="tx1"/>
                </a:solidFill>
                <a:latin typeface="Verdana" pitchFamily="34" charset="0"/>
                <a:ea typeface="宋体" pitchFamily="2" charset="-122"/>
              </a:defRPr>
            </a:lvl9pPr>
          </a:lstStyle>
          <a:p>
            <a:pPr eaLnBrk="1" hangingPunct="1"/>
            <a:r>
              <a:rPr lang="en-US" altLang="zh-CN" sz="1200" dirty="0">
                <a:latin typeface="Arial" pitchFamily="34" charset="0"/>
              </a:rPr>
              <a:t>Chem. Eur. J.  2010, 16: </a:t>
            </a:r>
            <a:r>
              <a:rPr lang="en-US" altLang="en-US" sz="1200" dirty="0">
                <a:latin typeface="Arial" pitchFamily="34" charset="0"/>
              </a:rPr>
              <a:t>10989-10993</a:t>
            </a:r>
            <a:r>
              <a:rPr lang="en-US" altLang="zh-CN" sz="1200" dirty="0">
                <a:latin typeface="Arial" pitchFamily="34" charset="0"/>
              </a:rPr>
              <a:t>; </a:t>
            </a:r>
            <a:r>
              <a:rPr lang="da-DK" altLang="zh-CN" sz="1200" dirty="0">
                <a:latin typeface="Arial" pitchFamily="34" charset="0"/>
              </a:rPr>
              <a:t>Steroids, 2010, 75 (12):  </a:t>
            </a:r>
            <a:r>
              <a:rPr lang="da-DK" altLang="zh-CN" sz="1200" dirty="0" smtClean="0">
                <a:latin typeface="Arial" pitchFamily="34" charset="0"/>
              </a:rPr>
              <a:t>884-890. J Nat Prod. </a:t>
            </a:r>
            <a:r>
              <a:rPr lang="en-US" altLang="zh-CN" sz="1200" dirty="0" smtClean="0"/>
              <a:t>2013</a:t>
            </a:r>
            <a:r>
              <a:rPr lang="en-US" altLang="zh-CN" sz="1200" dirty="0"/>
              <a:t>, 76 (10), 1842-1847</a:t>
            </a:r>
            <a:r>
              <a:rPr lang="en-US" altLang="zh-CN" sz="1200" dirty="0" smtClean="0"/>
              <a:t>.</a:t>
            </a:r>
          </a:p>
          <a:p>
            <a:pPr eaLnBrk="1" hangingPunct="1"/>
            <a:r>
              <a:rPr lang="da-DK" altLang="zh-CN" sz="1200" dirty="0" smtClean="0">
                <a:latin typeface="Arial" pitchFamily="34" charset="0"/>
              </a:rPr>
              <a:t>Chinese Chemistry Letters, 2014. Natural product Commucitions, 2015.</a:t>
            </a:r>
            <a:endParaRPr lang="zh-CN" altLang="en-US" sz="1200" dirty="0">
              <a:latin typeface="Arial" pitchFamily="34" charset="0"/>
            </a:endParaRPr>
          </a:p>
        </p:txBody>
      </p:sp>
    </p:spTree>
    <p:extLst>
      <p:ext uri="{BB962C8B-B14F-4D97-AF65-F5344CB8AC3E}">
        <p14:creationId xmlns:p14="http://schemas.microsoft.com/office/powerpoint/2010/main" val="1697436415"/>
      </p:ext>
    </p:extLst>
  </p:cSld>
  <p:clrMapOvr>
    <a:masterClrMapping/>
  </p:clrMapOvr>
  <mc:AlternateContent xmlns:mc="http://schemas.openxmlformats.org/markup-compatibility/2006" xmlns:p14="http://schemas.microsoft.com/office/powerpoint/2010/main">
    <mc:Choice Requires="p14">
      <p:transition spd="slow" p14:dur="2000" advTm="43327"/>
    </mc:Choice>
    <mc:Fallback xmlns="">
      <p:transition spd="slow" advTm="43327"/>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091" y="188640"/>
            <a:ext cx="8820472" cy="1143000"/>
          </a:xfrm>
        </p:spPr>
        <p:txBody>
          <a:bodyPr>
            <a:normAutofit/>
          </a:bodyPr>
          <a:lstStyle/>
          <a:p>
            <a:pPr algn="l"/>
            <a:r>
              <a:rPr lang="en-US" altLang="zh-CN" sz="2400" b="1" dirty="0" smtClean="0">
                <a:solidFill>
                  <a:srgbClr val="002060"/>
                </a:solidFill>
                <a:latin typeface="Times New Roman" panose="02020603050405020304" pitchFamily="18" charset="0"/>
                <a:ea typeface="+mn-ea"/>
                <a:cs typeface="Times New Roman" panose="02020603050405020304" pitchFamily="18" charset="0"/>
              </a:rPr>
              <a:t>Novel </a:t>
            </a:r>
            <a:r>
              <a:rPr lang="en-US" altLang="zh-CN" sz="2400" b="1" dirty="0" err="1" smtClean="0">
                <a:solidFill>
                  <a:srgbClr val="002060"/>
                </a:solidFill>
                <a:latin typeface="Times New Roman" panose="02020603050405020304" pitchFamily="18" charset="0"/>
                <a:ea typeface="+mn-ea"/>
                <a:cs typeface="Times New Roman" panose="02020603050405020304" pitchFamily="18" charset="0"/>
              </a:rPr>
              <a:t>bufadienolides</a:t>
            </a:r>
            <a:r>
              <a:rPr lang="en-US" altLang="zh-CN" sz="2400" b="1" dirty="0" smtClean="0">
                <a:solidFill>
                  <a:srgbClr val="002060"/>
                </a:solidFill>
                <a:latin typeface="Times New Roman" panose="02020603050405020304" pitchFamily="18" charset="0"/>
                <a:ea typeface="+mn-ea"/>
                <a:cs typeface="Times New Roman" panose="02020603050405020304" pitchFamily="18" charset="0"/>
              </a:rPr>
              <a:t> with rearranged skeletons from toad venom</a:t>
            </a:r>
            <a:endParaRPr lang="zh-CN" altLang="en-US" sz="2400" b="1" dirty="0">
              <a:solidFill>
                <a:srgbClr val="002060"/>
              </a:solidFill>
              <a:latin typeface="Times New Roman" panose="02020603050405020304" pitchFamily="18" charset="0"/>
              <a:ea typeface="+mn-ea"/>
              <a:cs typeface="Times New Roman" panose="02020603050405020304" pitchFamily="18" charset="0"/>
            </a:endParaRPr>
          </a:p>
        </p:txBody>
      </p:sp>
      <p:sp>
        <p:nvSpPr>
          <p:cNvPr id="3" name="内容占位符 2"/>
          <p:cNvSpPr>
            <a:spLocks noGrp="1"/>
          </p:cNvSpPr>
          <p:nvPr>
            <p:ph idx="1"/>
          </p:nvPr>
        </p:nvSpPr>
        <p:spPr>
          <a:xfrm>
            <a:off x="410137" y="5661248"/>
            <a:ext cx="8532440" cy="1080120"/>
          </a:xfrm>
        </p:spPr>
        <p:txBody>
          <a:bodyPr>
            <a:normAutofit/>
          </a:bodyPr>
          <a:lstStyle/>
          <a:p>
            <a:pPr marL="0" indent="0">
              <a:buNone/>
            </a:pPr>
            <a:r>
              <a:rPr lang="en-US" altLang="zh-CN" sz="2400" b="1" dirty="0" smtClean="0">
                <a:latin typeface="Times New Roman" pitchFamily="18" charset="0"/>
                <a:ea typeface="宋体" pitchFamily="2" charset="-122"/>
                <a:cs typeface="Times New Roman" pitchFamily="18" charset="0"/>
              </a:rPr>
              <a:t>Unprecedented 7/5/6/5/6, 5/7/6/5/6 and 6/7/6/5/6 ring systems</a:t>
            </a:r>
            <a:endParaRPr lang="zh-CN" altLang="en-US" sz="2400" b="1" dirty="0">
              <a:latin typeface="Times New Roman" pitchFamily="18" charset="0"/>
              <a:ea typeface="宋体" pitchFamily="2" charset="-122"/>
              <a:cs typeface="Times New Roman" pitchFamily="18" charset="0"/>
            </a:endParaRPr>
          </a:p>
        </p:txBody>
      </p:sp>
      <p:graphicFrame>
        <p:nvGraphicFramePr>
          <p:cNvPr id="4" name="对象 3"/>
          <p:cNvGraphicFramePr>
            <a:graphicFrameLocks noChangeAspect="1"/>
          </p:cNvGraphicFramePr>
          <p:nvPr>
            <p:extLst>
              <p:ext uri="{D42A27DB-BD31-4B8C-83A1-F6EECF244321}">
                <p14:modId xmlns:p14="http://schemas.microsoft.com/office/powerpoint/2010/main" val="3837466136"/>
              </p:ext>
            </p:extLst>
          </p:nvPr>
        </p:nvGraphicFramePr>
        <p:xfrm>
          <a:off x="155575" y="1460500"/>
          <a:ext cx="8953500" cy="3265488"/>
        </p:xfrm>
        <a:graphic>
          <a:graphicData uri="http://schemas.openxmlformats.org/presentationml/2006/ole">
            <mc:AlternateContent xmlns:mc="http://schemas.openxmlformats.org/markup-compatibility/2006">
              <mc:Choice xmlns:v="urn:schemas-microsoft-com:vml" Requires="v">
                <p:oleObj spid="_x0000_s7371" name="CS ChemDraw Drawing" r:id="rId4" imgW="5572929" imgH="2032870" progId="ChemDraw.Document.6.0">
                  <p:embed/>
                </p:oleObj>
              </mc:Choice>
              <mc:Fallback>
                <p:oleObj name="CS ChemDraw Drawing" r:id="rId4" imgW="5572929" imgH="2032870" progId="ChemDraw.Document.6.0">
                  <p:embed/>
                  <p:pic>
                    <p:nvPicPr>
                      <p:cNvPr id="0" name=""/>
                      <p:cNvPicPr/>
                      <p:nvPr/>
                    </p:nvPicPr>
                    <p:blipFill>
                      <a:blip r:embed="rId5"/>
                      <a:stretch>
                        <a:fillRect/>
                      </a:stretch>
                    </p:blipFill>
                    <p:spPr>
                      <a:xfrm>
                        <a:off x="155575" y="1460500"/>
                        <a:ext cx="8953500" cy="3265488"/>
                      </a:xfrm>
                      <a:prstGeom prst="rect">
                        <a:avLst/>
                      </a:prstGeom>
                    </p:spPr>
                  </p:pic>
                </p:oleObj>
              </mc:Fallback>
            </mc:AlternateContent>
          </a:graphicData>
        </a:graphic>
      </p:graphicFrame>
      <p:sp>
        <p:nvSpPr>
          <p:cNvPr id="5" name="TextBox 4"/>
          <p:cNvSpPr txBox="1"/>
          <p:nvPr/>
        </p:nvSpPr>
        <p:spPr>
          <a:xfrm>
            <a:off x="346098" y="4792506"/>
            <a:ext cx="1866217" cy="369332"/>
          </a:xfrm>
          <a:prstGeom prst="rect">
            <a:avLst/>
          </a:prstGeom>
          <a:noFill/>
        </p:spPr>
        <p:txBody>
          <a:bodyPr wrap="none" rtlCol="0">
            <a:spAutoFit/>
          </a:bodyPr>
          <a:lstStyle/>
          <a:p>
            <a:r>
              <a:rPr lang="en-US" altLang="zh-CN" b="1" dirty="0" err="1" smtClean="0">
                <a:latin typeface="Times New Roman" pitchFamily="18" charset="0"/>
                <a:cs typeface="Times New Roman" pitchFamily="18" charset="0"/>
              </a:rPr>
              <a:t>Bufogargarizin</a:t>
            </a:r>
            <a:r>
              <a:rPr lang="en-US" altLang="zh-CN" b="1" dirty="0" smtClean="0"/>
              <a:t> A</a:t>
            </a:r>
            <a:endParaRPr lang="zh-CN" altLang="en-US" b="1" dirty="0"/>
          </a:p>
        </p:txBody>
      </p:sp>
      <p:sp>
        <p:nvSpPr>
          <p:cNvPr id="6" name="TextBox 5"/>
          <p:cNvSpPr txBox="1"/>
          <p:nvPr/>
        </p:nvSpPr>
        <p:spPr>
          <a:xfrm>
            <a:off x="3489991" y="4792506"/>
            <a:ext cx="1896673" cy="369332"/>
          </a:xfrm>
          <a:prstGeom prst="rect">
            <a:avLst/>
          </a:prstGeom>
          <a:noFill/>
        </p:spPr>
        <p:txBody>
          <a:bodyPr wrap="none" rtlCol="0">
            <a:spAutoFit/>
          </a:bodyPr>
          <a:lstStyle/>
          <a:p>
            <a:r>
              <a:rPr lang="en-US" altLang="zh-CN" b="1" dirty="0" err="1" smtClean="0">
                <a:latin typeface="Times New Roman" pitchFamily="18" charset="0"/>
                <a:cs typeface="Times New Roman" pitchFamily="18" charset="0"/>
              </a:rPr>
              <a:t>Bufogargarizin</a:t>
            </a:r>
            <a:r>
              <a:rPr lang="en-US" altLang="zh-CN" b="1" dirty="0" smtClean="0">
                <a:latin typeface="Times New Roman" pitchFamily="18" charset="0"/>
                <a:cs typeface="Times New Roman" pitchFamily="18" charset="0"/>
              </a:rPr>
              <a:t> B</a:t>
            </a:r>
            <a:endParaRPr lang="zh-CN" altLang="en-US" b="1" dirty="0">
              <a:latin typeface="Times New Roman" pitchFamily="18" charset="0"/>
              <a:cs typeface="Times New Roman" pitchFamily="18" charset="0"/>
            </a:endParaRPr>
          </a:p>
        </p:txBody>
      </p:sp>
      <p:sp>
        <p:nvSpPr>
          <p:cNvPr id="7" name="TextBox 5"/>
          <p:cNvSpPr txBox="1"/>
          <p:nvPr/>
        </p:nvSpPr>
        <p:spPr>
          <a:xfrm>
            <a:off x="6695022" y="4792506"/>
            <a:ext cx="1909497" cy="369332"/>
          </a:xfrm>
          <a:prstGeom prst="rect">
            <a:avLst/>
          </a:prstGeom>
          <a:noFill/>
        </p:spPr>
        <p:txBody>
          <a:bodyPr wrap="none" rtlCol="0">
            <a:spAutoFit/>
          </a:bodyPr>
          <a:lstStyle/>
          <a:p>
            <a:r>
              <a:rPr lang="en-US" altLang="zh-CN" b="1" dirty="0" err="1" smtClean="0">
                <a:latin typeface="Times New Roman" pitchFamily="18" charset="0"/>
                <a:cs typeface="Times New Roman" pitchFamily="18" charset="0"/>
              </a:rPr>
              <a:t>Bufogargarizin</a:t>
            </a:r>
            <a:r>
              <a:rPr lang="en-US" altLang="zh-CN" b="1" dirty="0" smtClean="0">
                <a:latin typeface="Times New Roman" pitchFamily="18" charset="0"/>
                <a:cs typeface="Times New Roman" pitchFamily="18" charset="0"/>
              </a:rPr>
              <a:t> C</a:t>
            </a:r>
            <a:endParaRPr lang="zh-CN" alt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68974178"/>
      </p:ext>
    </p:extLst>
  </p:cSld>
  <p:clrMapOvr>
    <a:masterClrMapping/>
  </p:clrMapOvr>
  <mc:AlternateContent xmlns:mc="http://schemas.openxmlformats.org/markup-compatibility/2006" xmlns:p14="http://schemas.microsoft.com/office/powerpoint/2010/main">
    <mc:Choice Requires="p14">
      <p:transition spd="slow" p14:dur="2000" advTm="49759"/>
    </mc:Choice>
    <mc:Fallback xmlns="">
      <p:transition spd="slow" advTm="49759"/>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801" y="-51387"/>
            <a:ext cx="3808149" cy="251469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308" y="87043"/>
            <a:ext cx="3335564" cy="197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11"/>
          <p:cNvSpPr>
            <a:spLocks noChangeArrowheads="1"/>
          </p:cNvSpPr>
          <p:nvPr/>
        </p:nvSpPr>
        <p:spPr bwMode="auto">
          <a:xfrm>
            <a:off x="957113" y="493556"/>
            <a:ext cx="2339975"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zh-CN" sz="1800" b="1" dirty="0">
                <a:solidFill>
                  <a:schemeClr val="tx1"/>
                </a:solidFill>
                <a:ea typeface="宋体" charset="-122"/>
              </a:rPr>
              <a:t> </a:t>
            </a:r>
            <a:r>
              <a:rPr lang="en-US" altLang="zh-CN" sz="1600" b="1" dirty="0">
                <a:solidFill>
                  <a:srgbClr val="FF0000"/>
                </a:solidFill>
                <a:latin typeface="Times New Roman" pitchFamily="18" charset="0"/>
                <a:ea typeface="宋体" charset="-122"/>
                <a:sym typeface="Symbol" pitchFamily="18" charset="2"/>
              </a:rPr>
              <a:t></a:t>
            </a:r>
            <a:r>
              <a:rPr lang="en-US" altLang="zh-CN" sz="1600" b="1" baseline="-25000" dirty="0">
                <a:solidFill>
                  <a:srgbClr val="FF0000"/>
                </a:solidFill>
                <a:latin typeface="Times New Roman" pitchFamily="18" charset="0"/>
                <a:ea typeface="宋体" charset="-122"/>
                <a:sym typeface="Symbol" pitchFamily="18" charset="2"/>
              </a:rPr>
              <a:t>max</a:t>
            </a:r>
            <a:r>
              <a:rPr lang="en-US" altLang="zh-CN" sz="1600" b="1" dirty="0">
                <a:solidFill>
                  <a:srgbClr val="FF0000"/>
                </a:solidFill>
                <a:latin typeface="Times New Roman" pitchFamily="18" charset="0"/>
                <a:ea typeface="宋体" charset="-122"/>
                <a:sym typeface="Symbol" pitchFamily="18" charset="2"/>
              </a:rPr>
              <a:t> </a:t>
            </a:r>
            <a:r>
              <a:rPr lang="en-US" altLang="zh-CN" sz="1600" b="1" dirty="0">
                <a:solidFill>
                  <a:srgbClr val="FF0000"/>
                </a:solidFill>
                <a:latin typeface="Times New Roman" pitchFamily="18" charset="0"/>
                <a:ea typeface="宋体" charset="-122"/>
              </a:rPr>
              <a:t>(</a:t>
            </a:r>
            <a:r>
              <a:rPr lang="en-US" altLang="zh-CN" sz="1600" b="1" dirty="0" err="1">
                <a:solidFill>
                  <a:srgbClr val="FF0000"/>
                </a:solidFill>
                <a:latin typeface="Times New Roman" pitchFamily="18" charset="0"/>
                <a:ea typeface="宋体" charset="-122"/>
              </a:rPr>
              <a:t>logε</a:t>
            </a:r>
            <a:r>
              <a:rPr lang="en-US" altLang="zh-CN" sz="1600" b="1" dirty="0">
                <a:solidFill>
                  <a:srgbClr val="FF0000"/>
                </a:solidFill>
                <a:latin typeface="Times New Roman" pitchFamily="18" charset="0"/>
                <a:ea typeface="宋体" charset="-122"/>
              </a:rPr>
              <a:t>) 295 nm (2.7)</a:t>
            </a:r>
            <a:r>
              <a:rPr lang="en-US" altLang="zh-CN" sz="1600" b="1" dirty="0">
                <a:solidFill>
                  <a:schemeClr val="tx1"/>
                </a:solidFill>
                <a:latin typeface="Times New Roman" pitchFamily="18" charset="0"/>
                <a:ea typeface="宋体" charset="-122"/>
              </a:rPr>
              <a:t> </a:t>
            </a:r>
          </a:p>
        </p:txBody>
      </p:sp>
      <p:sp>
        <p:nvSpPr>
          <p:cNvPr id="18" name="Text Box 9"/>
          <p:cNvSpPr txBox="1">
            <a:spLocks noChangeArrowheads="1"/>
          </p:cNvSpPr>
          <p:nvPr/>
        </p:nvSpPr>
        <p:spPr bwMode="auto">
          <a:xfrm>
            <a:off x="234247" y="5982816"/>
            <a:ext cx="363537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zh-CN" b="1" dirty="0" smtClean="0">
                <a:latin typeface="Times New Roman" pitchFamily="18" charset="0"/>
                <a:ea typeface="宋体" charset="-122"/>
              </a:rPr>
              <a:t>HR-ESI-MS [M+H</a:t>
            </a:r>
            <a:r>
              <a:rPr lang="en-US" altLang="zh-CN" b="1" dirty="0">
                <a:latin typeface="Times New Roman" pitchFamily="18" charset="0"/>
                <a:ea typeface="宋体" charset="-122"/>
              </a:rPr>
              <a:t>]</a:t>
            </a:r>
            <a:r>
              <a:rPr lang="en-US" altLang="zh-CN" b="1" baseline="30000" dirty="0">
                <a:latin typeface="Times New Roman" pitchFamily="18" charset="0"/>
                <a:ea typeface="宋体" charset="-122"/>
              </a:rPr>
              <a:t>+</a:t>
            </a:r>
            <a:r>
              <a:rPr lang="en-US" altLang="zh-CN" b="1" dirty="0">
                <a:latin typeface="Times New Roman" pitchFamily="18" charset="0"/>
                <a:ea typeface="宋体" charset="-122"/>
              </a:rPr>
              <a:t> 459.2017</a:t>
            </a:r>
          </a:p>
          <a:p>
            <a:pPr algn="ctr"/>
            <a:r>
              <a:rPr lang="en-US" altLang="zh-CN" b="1" dirty="0">
                <a:latin typeface="Times New Roman" pitchFamily="18" charset="0"/>
                <a:ea typeface="宋体" charset="-122"/>
              </a:rPr>
              <a:t>(</a:t>
            </a:r>
            <a:r>
              <a:rPr lang="en-US" altLang="zh-CN" b="1" dirty="0" err="1">
                <a:latin typeface="Times New Roman" pitchFamily="18" charset="0"/>
                <a:ea typeface="宋体" charset="-122"/>
              </a:rPr>
              <a:t>calcd</a:t>
            </a:r>
            <a:r>
              <a:rPr lang="en-US" altLang="zh-CN" b="1" dirty="0">
                <a:latin typeface="Times New Roman" pitchFamily="18" charset="0"/>
                <a:ea typeface="宋体" charset="-122"/>
              </a:rPr>
              <a:t> for C</a:t>
            </a:r>
            <a:r>
              <a:rPr lang="en-US" altLang="zh-CN" b="1" baseline="-25000" dirty="0">
                <a:latin typeface="Times New Roman" pitchFamily="18" charset="0"/>
                <a:ea typeface="宋体" charset="-122"/>
              </a:rPr>
              <a:t>25</a:t>
            </a:r>
            <a:r>
              <a:rPr lang="en-US" altLang="zh-CN" b="1" dirty="0">
                <a:latin typeface="Times New Roman" pitchFamily="18" charset="0"/>
                <a:ea typeface="宋体" charset="-122"/>
              </a:rPr>
              <a:t>H</a:t>
            </a:r>
            <a:r>
              <a:rPr lang="en-US" altLang="zh-CN" b="1" baseline="-25000" dirty="0">
                <a:latin typeface="Times New Roman" pitchFamily="18" charset="0"/>
                <a:ea typeface="宋体" charset="-122"/>
              </a:rPr>
              <a:t>31</a:t>
            </a:r>
            <a:r>
              <a:rPr lang="en-US" altLang="zh-CN" b="1" dirty="0">
                <a:latin typeface="Times New Roman" pitchFamily="18" charset="0"/>
                <a:ea typeface="宋体" charset="-122"/>
              </a:rPr>
              <a:t>O</a:t>
            </a:r>
            <a:r>
              <a:rPr lang="en-US" altLang="zh-CN" b="1" baseline="-25000" dirty="0">
                <a:latin typeface="Times New Roman" pitchFamily="18" charset="0"/>
                <a:ea typeface="宋体" charset="-122"/>
              </a:rPr>
              <a:t>8</a:t>
            </a:r>
            <a:r>
              <a:rPr lang="en-US" altLang="zh-CN" b="1" dirty="0">
                <a:latin typeface="Times New Roman" pitchFamily="18" charset="0"/>
                <a:ea typeface="宋体" charset="-122"/>
              </a:rPr>
              <a:t>: 459.2013)</a:t>
            </a:r>
          </a:p>
        </p:txBody>
      </p:sp>
      <p:grpSp>
        <p:nvGrpSpPr>
          <p:cNvPr id="23" name="Group 1"/>
          <p:cNvGrpSpPr>
            <a:grpSpLocks/>
          </p:cNvGrpSpPr>
          <p:nvPr/>
        </p:nvGrpSpPr>
        <p:grpSpPr bwMode="auto">
          <a:xfrm>
            <a:off x="2627561" y="4293096"/>
            <a:ext cx="2664519" cy="1584176"/>
            <a:chOff x="5603" y="10351"/>
            <a:chExt cx="3894" cy="2184"/>
          </a:xfrm>
        </p:grpSpPr>
        <p:pic>
          <p:nvPicPr>
            <p:cNvPr id="24" name="Picture 3"/>
            <p:cNvPicPr>
              <a:picLocks noChangeAspect="1" noChangeArrowheads="1"/>
            </p:cNvPicPr>
            <p:nvPr/>
          </p:nvPicPr>
          <p:blipFill>
            <a:blip r:embed="rId5">
              <a:extLst>
                <a:ext uri="{28A0092B-C50C-407E-A947-70E740481C1C}">
                  <a14:useLocalDpi xmlns:a14="http://schemas.microsoft.com/office/drawing/2010/main" val="0"/>
                </a:ext>
              </a:extLst>
            </a:blip>
            <a:srcRect l="3867" t="12712" r="7216" b="17372"/>
            <a:stretch>
              <a:fillRect/>
            </a:stretch>
          </p:blipFill>
          <p:spPr bwMode="auto">
            <a:xfrm>
              <a:off x="5603" y="10351"/>
              <a:ext cx="3894" cy="19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5" name="对象 24"/>
            <p:cNvGraphicFramePr>
              <a:graphicFrameLocks noChangeAspect="1"/>
            </p:cNvGraphicFramePr>
            <p:nvPr>
              <p:extLst>
                <p:ext uri="{D42A27DB-BD31-4B8C-83A1-F6EECF244321}">
                  <p14:modId xmlns:p14="http://schemas.microsoft.com/office/powerpoint/2010/main" val="1572470425"/>
                </p:ext>
              </p:extLst>
            </p:nvPr>
          </p:nvGraphicFramePr>
          <p:xfrm>
            <a:off x="5753" y="10548"/>
            <a:ext cx="3292" cy="1987"/>
          </p:xfrm>
          <a:graphic>
            <a:graphicData uri="http://schemas.openxmlformats.org/presentationml/2006/ole">
              <mc:AlternateContent xmlns:mc="http://schemas.openxmlformats.org/markup-compatibility/2006">
                <mc:Choice xmlns:v="urn:schemas-microsoft-com:vml" Requires="v">
                  <p:oleObj spid="_x0000_s21611" name="CS ChemDraw Drawing" r:id="rId6" imgW="2819400" imgH="1695450" progId="ChemDraw.Document.6.0">
                    <p:embed/>
                  </p:oleObj>
                </mc:Choice>
                <mc:Fallback>
                  <p:oleObj name="CS ChemDraw Drawing" r:id="rId6" imgW="2819400" imgH="1695450" progId="ChemDraw.Document.6.0">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t="456"/>
                        <a:stretch>
                          <a:fillRect/>
                        </a:stretch>
                      </p:blipFill>
                      <p:spPr bwMode="auto">
                        <a:xfrm>
                          <a:off x="5753" y="10548"/>
                          <a:ext cx="3292" cy="1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graphicFrame>
        <p:nvGraphicFramePr>
          <p:cNvPr id="26" name="对象 25"/>
          <p:cNvGraphicFramePr>
            <a:graphicFrameLocks noChangeAspect="1"/>
          </p:cNvGraphicFramePr>
          <p:nvPr>
            <p:extLst>
              <p:ext uri="{D42A27DB-BD31-4B8C-83A1-F6EECF244321}">
                <p14:modId xmlns:p14="http://schemas.microsoft.com/office/powerpoint/2010/main" val="3168721489"/>
              </p:ext>
            </p:extLst>
          </p:nvPr>
        </p:nvGraphicFramePr>
        <p:xfrm>
          <a:off x="2614410" y="2283513"/>
          <a:ext cx="1903884" cy="1952782"/>
        </p:xfrm>
        <a:graphic>
          <a:graphicData uri="http://schemas.openxmlformats.org/presentationml/2006/ole">
            <mc:AlternateContent xmlns:mc="http://schemas.openxmlformats.org/markup-compatibility/2006">
              <mc:Choice xmlns:v="urn:schemas-microsoft-com:vml" Requires="v">
                <p:oleObj spid="_x0000_s21612" name="CS ChemDraw Drawing" r:id="rId8" imgW="1915427" imgH="1965503" progId="ChemDraw.Document.6.0">
                  <p:embed/>
                </p:oleObj>
              </mc:Choice>
              <mc:Fallback>
                <p:oleObj name="CS ChemDraw Drawing" r:id="rId8" imgW="1915427" imgH="1965503" progId="ChemDraw.Document.6.0">
                  <p:embed/>
                  <p:pic>
                    <p:nvPicPr>
                      <p:cNvPr id="0" name=""/>
                      <p:cNvPicPr/>
                      <p:nvPr/>
                    </p:nvPicPr>
                    <p:blipFill>
                      <a:blip r:embed="rId9"/>
                      <a:stretch>
                        <a:fillRect/>
                      </a:stretch>
                    </p:blipFill>
                    <p:spPr>
                      <a:xfrm>
                        <a:off x="2614410" y="2283513"/>
                        <a:ext cx="1903884" cy="1952782"/>
                      </a:xfrm>
                      <a:prstGeom prst="rect">
                        <a:avLst/>
                      </a:prstGeom>
                    </p:spPr>
                  </p:pic>
                </p:oleObj>
              </mc:Fallback>
            </mc:AlternateContent>
          </a:graphicData>
        </a:graphic>
      </p:graphicFrame>
      <p:pic>
        <p:nvPicPr>
          <p:cNvPr id="21" name="Picture 4" descr="b19rev1"/>
          <p:cNvPicPr>
            <a:picLocks noChangeAspect="1" noChangeArrowheads="1"/>
          </p:cNvPicPr>
          <p:nvPr/>
        </p:nvPicPr>
        <p:blipFill>
          <a:blip r:embed="rId10" cstate="print">
            <a:extLst>
              <a:ext uri="{28A0092B-C50C-407E-A947-70E740481C1C}">
                <a14:useLocalDpi xmlns:a14="http://schemas.microsoft.com/office/drawing/2010/main" val="0"/>
              </a:ext>
            </a:extLst>
          </a:blip>
          <a:srcRect l="7220" t="10736" r="7220" b="10332"/>
          <a:stretch>
            <a:fillRect/>
          </a:stretch>
        </p:blipFill>
        <p:spPr bwMode="auto">
          <a:xfrm>
            <a:off x="443026" y="4665005"/>
            <a:ext cx="2174527" cy="1216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对象 5"/>
          <p:cNvGraphicFramePr>
            <a:graphicFrameLocks noChangeAspect="1"/>
          </p:cNvGraphicFramePr>
          <p:nvPr>
            <p:extLst>
              <p:ext uri="{D42A27DB-BD31-4B8C-83A1-F6EECF244321}">
                <p14:modId xmlns:p14="http://schemas.microsoft.com/office/powerpoint/2010/main" val="1698219256"/>
              </p:ext>
            </p:extLst>
          </p:nvPr>
        </p:nvGraphicFramePr>
        <p:xfrm>
          <a:off x="443026" y="2463307"/>
          <a:ext cx="1953521" cy="1882893"/>
        </p:xfrm>
        <a:graphic>
          <a:graphicData uri="http://schemas.openxmlformats.org/presentationml/2006/ole">
            <mc:AlternateContent xmlns:mc="http://schemas.openxmlformats.org/markup-compatibility/2006">
              <mc:Choice xmlns:v="urn:schemas-microsoft-com:vml" Requires="v">
                <p:oleObj spid="_x0000_s21613" name="CS ChemDraw Drawing" r:id="rId11" imgW="2063197" imgH="1988363" progId="ChemDraw.Document.6.0">
                  <p:embed/>
                </p:oleObj>
              </mc:Choice>
              <mc:Fallback>
                <p:oleObj name="CS ChemDraw Drawing" r:id="rId11" imgW="2063197" imgH="1988363" progId="ChemDraw.Document.6.0">
                  <p:embed/>
                  <p:pic>
                    <p:nvPicPr>
                      <p:cNvPr id="0" name=""/>
                      <p:cNvPicPr/>
                      <p:nvPr/>
                    </p:nvPicPr>
                    <p:blipFill>
                      <a:blip r:embed="rId12"/>
                      <a:stretch>
                        <a:fillRect/>
                      </a:stretch>
                    </p:blipFill>
                    <p:spPr>
                      <a:xfrm>
                        <a:off x="443026" y="2463307"/>
                        <a:ext cx="1953521" cy="1882893"/>
                      </a:xfrm>
                      <a:prstGeom prst="rect">
                        <a:avLst/>
                      </a:prstGeom>
                    </p:spPr>
                  </p:pic>
                </p:oleObj>
              </mc:Fallback>
            </mc:AlternateContent>
          </a:graphicData>
        </a:graphic>
      </p:graphicFrame>
      <p:pic>
        <p:nvPicPr>
          <p:cNvPr id="27" name="Picture 2" descr="D:\台式机F\资料\文章写作\欧洲化学\Archive-000847~\Archive-000847\Figures,Scheme,TOC\figure 3.tif"/>
          <p:cNvPicPr>
            <a:picLocks noGrp="1" noChangeAspect="1" noChangeArrowheads="1"/>
          </p:cNvPicPr>
          <p:nvPr>
            <p:ph idx="1"/>
          </p:nvPr>
        </p:nvPicPr>
        <p:blipFill>
          <a:blip r:embed="rId13" cstate="print">
            <a:extLst>
              <a:ext uri="{28A0092B-C50C-407E-A947-70E740481C1C}">
                <a14:useLocalDpi xmlns:a14="http://schemas.microsoft.com/office/drawing/2010/main" val="0"/>
              </a:ext>
            </a:extLst>
          </a:blip>
          <a:srcRect/>
          <a:stretch>
            <a:fillRect/>
          </a:stretch>
        </p:blipFill>
        <p:spPr bwMode="auto">
          <a:xfrm>
            <a:off x="5319690" y="3259904"/>
            <a:ext cx="3761974" cy="1858172"/>
          </a:xfrm>
          <a:prstGeom prst="rect">
            <a:avLst/>
          </a:prstGeom>
          <a:noFill/>
          <a:extLst>
            <a:ext uri="{909E8E84-426E-40DD-AFC4-6F175D3DCCD1}">
              <a14:hiddenFill xmlns:a14="http://schemas.microsoft.com/office/drawing/2010/main">
                <a:solidFill>
                  <a:srgbClr val="FFFFFF"/>
                </a:solidFill>
              </a14:hiddenFill>
            </a:ext>
          </a:extLst>
        </p:spPr>
      </p:pic>
      <p:sp>
        <p:nvSpPr>
          <p:cNvPr id="28" name="文本框 27"/>
          <p:cNvSpPr txBox="1"/>
          <p:nvPr/>
        </p:nvSpPr>
        <p:spPr>
          <a:xfrm>
            <a:off x="5741463" y="5369866"/>
            <a:ext cx="2918428" cy="646331"/>
          </a:xfrm>
          <a:prstGeom prst="rect">
            <a:avLst/>
          </a:prstGeom>
          <a:noFill/>
        </p:spPr>
        <p:txBody>
          <a:bodyPr wrap="none" rtlCol="0">
            <a:spAutoFit/>
          </a:bodyPr>
          <a:lstStyle/>
          <a:p>
            <a:r>
              <a:rPr lang="en-US" altLang="zh-CN" dirty="0" smtClean="0">
                <a:latin typeface="Times New Roman" panose="02020603050405020304" pitchFamily="18" charset="0"/>
                <a:cs typeface="Times New Roman" panose="02020603050405020304" pitchFamily="18" charset="0"/>
              </a:rPr>
              <a:t>Absolute configuration using </a:t>
            </a:r>
          </a:p>
          <a:p>
            <a:r>
              <a:rPr lang="en-US" altLang="zh-CN" dirty="0" err="1" smtClean="0">
                <a:latin typeface="Times New Roman" panose="02020603050405020304" pitchFamily="18" charset="0"/>
                <a:cs typeface="Times New Roman" panose="02020603050405020304" pitchFamily="18" charset="0"/>
              </a:rPr>
              <a:t>mosher’s</a:t>
            </a:r>
            <a:r>
              <a:rPr lang="en-US" altLang="zh-CN" dirty="0" smtClean="0">
                <a:latin typeface="Times New Roman" panose="02020603050405020304" pitchFamily="18" charset="0"/>
                <a:cs typeface="Times New Roman" panose="02020603050405020304" pitchFamily="18" charset="0"/>
              </a:rPr>
              <a:t> methods</a:t>
            </a:r>
            <a:endParaRPr lang="zh-CN" altLang="en-US" dirty="0">
              <a:latin typeface="Times New Roman" panose="02020603050405020304" pitchFamily="18" charset="0"/>
              <a:cs typeface="Times New Roman" panose="02020603050405020304" pitchFamily="18" charset="0"/>
            </a:endParaRPr>
          </a:p>
        </p:txBody>
      </p:sp>
      <p:sp>
        <p:nvSpPr>
          <p:cNvPr id="29" name="矩形 28"/>
          <p:cNvSpPr/>
          <p:nvPr/>
        </p:nvSpPr>
        <p:spPr>
          <a:xfrm>
            <a:off x="4403218" y="6322030"/>
            <a:ext cx="4096058" cy="369332"/>
          </a:xfrm>
          <a:prstGeom prst="rect">
            <a:avLst/>
          </a:prstGeom>
        </p:spPr>
        <p:txBody>
          <a:bodyPr wrap="none">
            <a:spAutoFit/>
          </a:bodyPr>
          <a:lstStyle/>
          <a:p>
            <a:r>
              <a:rPr lang="en-US" altLang="zh-CN" dirty="0">
                <a:latin typeface="Arial" pitchFamily="34" charset="0"/>
              </a:rPr>
              <a:t>Chem. Eur. J.  2010, 16: </a:t>
            </a:r>
            <a:r>
              <a:rPr lang="en-US" altLang="en-US" dirty="0">
                <a:latin typeface="Arial" pitchFamily="34" charset="0"/>
              </a:rPr>
              <a:t>10989-10993</a:t>
            </a:r>
            <a:endParaRPr lang="zh-CN" altLang="en-US" dirty="0"/>
          </a:p>
        </p:txBody>
      </p:sp>
    </p:spTree>
    <p:extLst>
      <p:ext uri="{BB962C8B-B14F-4D97-AF65-F5344CB8AC3E}">
        <p14:creationId xmlns:p14="http://schemas.microsoft.com/office/powerpoint/2010/main" val="3976975649"/>
      </p:ext>
    </p:extLst>
  </p:cSld>
  <p:clrMapOvr>
    <a:masterClrMapping/>
  </p:clrMapOvr>
  <mc:AlternateContent xmlns:mc="http://schemas.openxmlformats.org/markup-compatibility/2006" xmlns:p14="http://schemas.microsoft.com/office/powerpoint/2010/main">
    <mc:Choice Requires="p14">
      <p:transition spd="slow" p14:dur="2000" advTm="74484"/>
    </mc:Choice>
    <mc:Fallback xmlns="">
      <p:transition spd="slow" advTm="74484"/>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354013" y="7937"/>
            <a:ext cx="8229600" cy="908051"/>
          </a:xfrm>
        </p:spPr>
        <p:txBody>
          <a:bodyPr>
            <a:normAutofit/>
          </a:bodyPr>
          <a:lstStyle/>
          <a:p>
            <a:pPr algn="l"/>
            <a:r>
              <a:rPr lang="en-US" altLang="zh-CN" sz="2400" b="1" dirty="0" smtClean="0">
                <a:solidFill>
                  <a:srgbClr val="002060"/>
                </a:solidFill>
                <a:latin typeface="Times New Roman" pitchFamily="18" charset="0"/>
                <a:ea typeface="楷体_GB2312" pitchFamily="49" charset="-122"/>
              </a:rPr>
              <a:t>The biosynthetic pathways of </a:t>
            </a:r>
            <a:r>
              <a:rPr lang="en-US" altLang="zh-CN" sz="2400" b="1" dirty="0" err="1" smtClean="0">
                <a:solidFill>
                  <a:srgbClr val="002060"/>
                </a:solidFill>
                <a:latin typeface="Times New Roman" pitchFamily="18" charset="0"/>
                <a:ea typeface="楷体_GB2312" pitchFamily="49" charset="-122"/>
              </a:rPr>
              <a:t>Bufagargarizin</a:t>
            </a:r>
            <a:r>
              <a:rPr lang="en-US" altLang="zh-CN" sz="2400" b="1" dirty="0" smtClean="0">
                <a:solidFill>
                  <a:srgbClr val="002060"/>
                </a:solidFill>
                <a:latin typeface="Times New Roman" pitchFamily="18" charset="0"/>
                <a:ea typeface="楷体_GB2312" pitchFamily="49" charset="-122"/>
              </a:rPr>
              <a:t> A and B</a:t>
            </a:r>
            <a:endParaRPr lang="zh-CN" altLang="en-US" sz="2400" b="1" dirty="0">
              <a:solidFill>
                <a:srgbClr val="002060"/>
              </a:solidFill>
            </a:endParaRPr>
          </a:p>
        </p:txBody>
      </p:sp>
      <p:graphicFrame>
        <p:nvGraphicFramePr>
          <p:cNvPr id="250884" name="Object 4"/>
          <p:cNvGraphicFramePr>
            <a:graphicFrameLocks noChangeAspect="1"/>
          </p:cNvGraphicFramePr>
          <p:nvPr/>
        </p:nvGraphicFramePr>
        <p:xfrm>
          <a:off x="576263" y="798513"/>
          <a:ext cx="2052637" cy="1809750"/>
        </p:xfrm>
        <a:graphic>
          <a:graphicData uri="http://schemas.openxmlformats.org/presentationml/2006/ole">
            <mc:AlternateContent xmlns:mc="http://schemas.openxmlformats.org/markup-compatibility/2006">
              <mc:Choice xmlns:v="urn:schemas-microsoft-com:vml" Requires="v">
                <p:oleObj spid="_x0000_s19792" name="CS ChemDraw Drawing" r:id="rId5" imgW="2051640" imgH="1819080" progId="ChemDraw.Document.6.0">
                  <p:embed/>
                </p:oleObj>
              </mc:Choice>
              <mc:Fallback>
                <p:oleObj name="CS ChemDraw Drawing" r:id="rId5" imgW="2051640" imgH="1819080" progId="ChemDraw.Document.6.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6263" y="798513"/>
                        <a:ext cx="2052637" cy="1809750"/>
                      </a:xfrm>
                      <a:prstGeom prst="rect">
                        <a:avLst/>
                      </a:prstGeom>
                      <a:solidFill>
                        <a:srgbClr val="FFFF99"/>
                      </a:solidFill>
                      <a:ln>
                        <a:noFill/>
                      </a:ln>
                      <a:effectLst/>
                      <a:extLst>
                        <a:ext uri="{91240B29-F687-4F45-9708-019B960494DF}">
                          <a14:hiddenLine xmlns:a14="http://schemas.microsoft.com/office/drawing/2010/main" w="19050" algn="ctr">
                            <a:solidFill>
                              <a:srgbClr val="FFFF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0886" name="Object 6"/>
          <p:cNvGraphicFramePr>
            <a:graphicFrameLocks noChangeAspect="1"/>
          </p:cNvGraphicFramePr>
          <p:nvPr/>
        </p:nvGraphicFramePr>
        <p:xfrm>
          <a:off x="3635375" y="835025"/>
          <a:ext cx="2078038" cy="1743075"/>
        </p:xfrm>
        <a:graphic>
          <a:graphicData uri="http://schemas.openxmlformats.org/presentationml/2006/ole">
            <mc:AlternateContent xmlns:mc="http://schemas.openxmlformats.org/markup-compatibility/2006">
              <mc:Choice xmlns:v="urn:schemas-microsoft-com:vml" Requires="v">
                <p:oleObj spid="_x0000_s19793" name="CS ChemDraw Drawing" r:id="rId7" imgW="2095200" imgH="1746000" progId="ChemDraw.Document.6.0">
                  <p:embed/>
                </p:oleObj>
              </mc:Choice>
              <mc:Fallback>
                <p:oleObj name="CS ChemDraw Drawing" r:id="rId7" imgW="2095200" imgH="1746000" progId="ChemDraw.Document.6.0">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35375" y="835025"/>
                        <a:ext cx="2078038" cy="1743075"/>
                      </a:xfrm>
                      <a:prstGeom prst="rect">
                        <a:avLst/>
                      </a:prstGeom>
                      <a:solidFill>
                        <a:srgbClr val="FFFF99"/>
                      </a:solidFill>
                      <a:ln>
                        <a:noFill/>
                      </a:ln>
                      <a:effectLst/>
                      <a:extLst>
                        <a:ext uri="{91240B29-F687-4F45-9708-019B960494DF}">
                          <a14:hiddenLine xmlns:a14="http://schemas.microsoft.com/office/drawing/2010/main" w="19050" algn="ctr">
                            <a:solidFill>
                              <a:srgbClr val="FFFF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0888" name="Object 8"/>
          <p:cNvGraphicFramePr>
            <a:graphicFrameLocks noChangeAspect="1"/>
          </p:cNvGraphicFramePr>
          <p:nvPr/>
        </p:nvGraphicFramePr>
        <p:xfrm>
          <a:off x="6659563" y="763588"/>
          <a:ext cx="2078037" cy="1743075"/>
        </p:xfrm>
        <a:graphic>
          <a:graphicData uri="http://schemas.openxmlformats.org/presentationml/2006/ole">
            <mc:AlternateContent xmlns:mc="http://schemas.openxmlformats.org/markup-compatibility/2006">
              <mc:Choice xmlns:v="urn:schemas-microsoft-com:vml" Requires="v">
                <p:oleObj spid="_x0000_s19794" name="CS ChemDraw Drawing" r:id="rId9" imgW="2077560" imgH="1743120" progId="ChemDraw.Document.6.0">
                  <p:embed/>
                </p:oleObj>
              </mc:Choice>
              <mc:Fallback>
                <p:oleObj name="CS ChemDraw Drawing" r:id="rId9" imgW="2077560" imgH="1743120" progId="ChemDraw.Document.6.0">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59563" y="763588"/>
                        <a:ext cx="2078037" cy="1743075"/>
                      </a:xfrm>
                      <a:prstGeom prst="rect">
                        <a:avLst/>
                      </a:prstGeom>
                      <a:solidFill>
                        <a:srgbClr val="FFFF99"/>
                      </a:solidFill>
                      <a:ln>
                        <a:noFill/>
                      </a:ln>
                      <a:effectLst/>
                      <a:extLst>
                        <a:ext uri="{91240B29-F687-4F45-9708-019B960494DF}">
                          <a14:hiddenLine xmlns:a14="http://schemas.microsoft.com/office/drawing/2010/main" w="19050" algn="ctr">
                            <a:solidFill>
                              <a:srgbClr val="FFFF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0890" name="Object 10"/>
          <p:cNvGraphicFramePr>
            <a:graphicFrameLocks noChangeAspect="1"/>
          </p:cNvGraphicFramePr>
          <p:nvPr/>
        </p:nvGraphicFramePr>
        <p:xfrm>
          <a:off x="6850063" y="3686175"/>
          <a:ext cx="2078037" cy="1722438"/>
        </p:xfrm>
        <a:graphic>
          <a:graphicData uri="http://schemas.openxmlformats.org/presentationml/2006/ole">
            <mc:AlternateContent xmlns:mc="http://schemas.openxmlformats.org/markup-compatibility/2006">
              <mc:Choice xmlns:v="urn:schemas-microsoft-com:vml" Requires="v">
                <p:oleObj spid="_x0000_s19795" name="CS ChemDraw Drawing" r:id="rId11" imgW="2083320" imgH="1733400" progId="ChemDraw.Document.6.0">
                  <p:embed/>
                </p:oleObj>
              </mc:Choice>
              <mc:Fallback>
                <p:oleObj name="CS ChemDraw Drawing" r:id="rId11" imgW="2083320" imgH="1733400" progId="ChemDraw.Document.6.0">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850063" y="3686175"/>
                        <a:ext cx="2078037" cy="1722438"/>
                      </a:xfrm>
                      <a:prstGeom prst="rect">
                        <a:avLst/>
                      </a:prstGeom>
                      <a:solidFill>
                        <a:srgbClr val="FFFF99"/>
                      </a:solidFill>
                      <a:ln>
                        <a:noFill/>
                      </a:ln>
                      <a:effectLst/>
                      <a:extLst>
                        <a:ext uri="{91240B29-F687-4F45-9708-019B960494DF}">
                          <a14:hiddenLine xmlns:a14="http://schemas.microsoft.com/office/drawing/2010/main" w="19050" algn="ctr">
                            <a:solidFill>
                              <a:srgbClr val="FFFF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0892" name="Object 12"/>
          <p:cNvGraphicFramePr>
            <a:graphicFrameLocks noChangeAspect="1"/>
          </p:cNvGraphicFramePr>
          <p:nvPr>
            <p:extLst>
              <p:ext uri="{D42A27DB-BD31-4B8C-83A1-F6EECF244321}">
                <p14:modId xmlns:p14="http://schemas.microsoft.com/office/powerpoint/2010/main" val="2247889526"/>
              </p:ext>
            </p:extLst>
          </p:nvPr>
        </p:nvGraphicFramePr>
        <p:xfrm>
          <a:off x="3592513" y="3606800"/>
          <a:ext cx="2455862" cy="2016125"/>
        </p:xfrm>
        <a:graphic>
          <a:graphicData uri="http://schemas.openxmlformats.org/presentationml/2006/ole">
            <mc:AlternateContent xmlns:mc="http://schemas.openxmlformats.org/markup-compatibility/2006">
              <mc:Choice xmlns:v="urn:schemas-microsoft-com:vml" Requires="v">
                <p:oleObj spid="_x0000_s19796" name="CS ChemDraw Drawing" r:id="rId13" imgW="2485440" imgH="2029680" progId="ChemDraw.Document.6.0">
                  <p:embed/>
                </p:oleObj>
              </mc:Choice>
              <mc:Fallback>
                <p:oleObj name="CS ChemDraw Drawing" r:id="rId13" imgW="2485440" imgH="2029680" progId="ChemDraw.Document.6.0">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592513" y="3606800"/>
                        <a:ext cx="2455862" cy="2016125"/>
                      </a:xfrm>
                      <a:prstGeom prst="rect">
                        <a:avLst/>
                      </a:prstGeom>
                      <a:solidFill>
                        <a:srgbClr val="FFFF99"/>
                      </a:solidFill>
                      <a:ln>
                        <a:noFill/>
                      </a:ln>
                      <a:effectLst/>
                      <a:extLst>
                        <a:ext uri="{91240B29-F687-4F45-9708-019B960494DF}">
                          <a14:hiddenLine xmlns:a14="http://schemas.microsoft.com/office/drawing/2010/main" w="19050" algn="ctr">
                            <a:solidFill>
                              <a:srgbClr val="FFFF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0893" name="Object 13"/>
          <p:cNvGraphicFramePr>
            <a:graphicFrameLocks noChangeAspect="1"/>
          </p:cNvGraphicFramePr>
          <p:nvPr/>
        </p:nvGraphicFramePr>
        <p:xfrm>
          <a:off x="142875" y="2706688"/>
          <a:ext cx="2033588" cy="2011362"/>
        </p:xfrm>
        <a:graphic>
          <a:graphicData uri="http://schemas.openxmlformats.org/presentationml/2006/ole">
            <mc:AlternateContent xmlns:mc="http://schemas.openxmlformats.org/markup-compatibility/2006">
              <mc:Choice xmlns:v="urn:schemas-microsoft-com:vml" Requires="v">
                <p:oleObj spid="_x0000_s19797" name="CS ChemDraw Drawing" r:id="rId15" imgW="2032920" imgH="2011680" progId="ChemDraw.Document.6.0">
                  <p:embed/>
                </p:oleObj>
              </mc:Choice>
              <mc:Fallback>
                <p:oleObj name="CS ChemDraw Drawing" r:id="rId15" imgW="2032920" imgH="2011680" progId="ChemDraw.Document.6.0">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2875" y="2706688"/>
                        <a:ext cx="2033588" cy="2011362"/>
                      </a:xfrm>
                      <a:prstGeom prst="rect">
                        <a:avLst/>
                      </a:prstGeom>
                      <a:solidFill>
                        <a:srgbClr val="FFFF99"/>
                      </a:solidFill>
                      <a:ln>
                        <a:noFill/>
                      </a:ln>
                      <a:effectLst/>
                      <a:extLst>
                        <a:ext uri="{91240B29-F687-4F45-9708-019B960494DF}">
                          <a14:hiddenLine xmlns:a14="http://schemas.microsoft.com/office/drawing/2010/main" w="19050" algn="ctr">
                            <a:solidFill>
                              <a:srgbClr val="FFFF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0894" name="Object 14"/>
          <p:cNvGraphicFramePr>
            <a:graphicFrameLocks noChangeAspect="1"/>
          </p:cNvGraphicFramePr>
          <p:nvPr/>
        </p:nvGraphicFramePr>
        <p:xfrm>
          <a:off x="179388" y="4797425"/>
          <a:ext cx="1944687" cy="1982788"/>
        </p:xfrm>
        <a:graphic>
          <a:graphicData uri="http://schemas.openxmlformats.org/presentationml/2006/ole">
            <mc:AlternateContent xmlns:mc="http://schemas.openxmlformats.org/markup-compatibility/2006">
              <mc:Choice xmlns:v="urn:schemas-microsoft-com:vml" Requires="v">
                <p:oleObj spid="_x0000_s19798" name="CS ChemDraw Drawing" r:id="rId17" imgW="1957680" imgH="1987200" progId="ChemDraw.Document.6.0">
                  <p:embed/>
                </p:oleObj>
              </mc:Choice>
              <mc:Fallback>
                <p:oleObj name="CS ChemDraw Drawing" r:id="rId17" imgW="1957680" imgH="1987200" progId="ChemDraw.Document.6.0">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79388" y="4797425"/>
                        <a:ext cx="1944687" cy="1982788"/>
                      </a:xfrm>
                      <a:prstGeom prst="rect">
                        <a:avLst/>
                      </a:prstGeom>
                      <a:solidFill>
                        <a:srgbClr val="FFFF99"/>
                      </a:solidFill>
                      <a:ln>
                        <a:noFill/>
                      </a:ln>
                      <a:effectLst/>
                      <a:extLst>
                        <a:ext uri="{91240B29-F687-4F45-9708-019B960494DF}">
                          <a14:hiddenLine xmlns:a14="http://schemas.microsoft.com/office/drawing/2010/main" w="19050" algn="ctr">
                            <a:solidFill>
                              <a:srgbClr val="FFFF00"/>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50895" name="Line 15"/>
          <p:cNvSpPr>
            <a:spLocks noChangeShapeType="1"/>
          </p:cNvSpPr>
          <p:nvPr/>
        </p:nvSpPr>
        <p:spPr bwMode="auto">
          <a:xfrm>
            <a:off x="2770188" y="1697038"/>
            <a:ext cx="75565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250905" name="Line 25"/>
          <p:cNvSpPr>
            <a:spLocks noChangeShapeType="1"/>
          </p:cNvSpPr>
          <p:nvPr/>
        </p:nvSpPr>
        <p:spPr bwMode="auto">
          <a:xfrm>
            <a:off x="5795963" y="1698625"/>
            <a:ext cx="75565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zh-CN" altLang="en-US"/>
          </a:p>
        </p:txBody>
      </p:sp>
      <p:sp>
        <p:nvSpPr>
          <p:cNvPr id="250907" name="Line 27"/>
          <p:cNvSpPr>
            <a:spLocks noChangeShapeType="1"/>
          </p:cNvSpPr>
          <p:nvPr/>
        </p:nvSpPr>
        <p:spPr bwMode="auto">
          <a:xfrm>
            <a:off x="7704138" y="2673350"/>
            <a:ext cx="0" cy="86042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50908" name="Line 28"/>
          <p:cNvSpPr>
            <a:spLocks noChangeShapeType="1"/>
          </p:cNvSpPr>
          <p:nvPr/>
        </p:nvSpPr>
        <p:spPr bwMode="auto">
          <a:xfrm flipH="1">
            <a:off x="6119813" y="4471988"/>
            <a:ext cx="647700" cy="158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50909" name="Line 29"/>
          <p:cNvSpPr>
            <a:spLocks noChangeShapeType="1"/>
          </p:cNvSpPr>
          <p:nvPr/>
        </p:nvSpPr>
        <p:spPr bwMode="auto">
          <a:xfrm flipH="1" flipV="1">
            <a:off x="2339975" y="3500438"/>
            <a:ext cx="1079500" cy="719137"/>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50910" name="Line 30"/>
          <p:cNvSpPr>
            <a:spLocks noChangeShapeType="1"/>
          </p:cNvSpPr>
          <p:nvPr/>
        </p:nvSpPr>
        <p:spPr bwMode="auto">
          <a:xfrm flipH="1">
            <a:off x="2447925" y="5191125"/>
            <a:ext cx="1008063" cy="804863"/>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zh-CN" altLang="en-US"/>
          </a:p>
        </p:txBody>
      </p:sp>
      <p:sp>
        <p:nvSpPr>
          <p:cNvPr id="250911" name="Text Box 31"/>
          <p:cNvSpPr txBox="1">
            <a:spLocks noChangeArrowheads="1"/>
          </p:cNvSpPr>
          <p:nvPr/>
        </p:nvSpPr>
        <p:spPr bwMode="auto">
          <a:xfrm>
            <a:off x="7145338" y="3714750"/>
            <a:ext cx="309998"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dirty="0" smtClean="0">
                <a:solidFill>
                  <a:srgbClr val="0000FF"/>
                </a:solidFill>
                <a:latin typeface="Times New Roman" pitchFamily="18" charset="0"/>
              </a:rPr>
              <a:t>4</a:t>
            </a:r>
            <a:endParaRPr lang="en-US" altLang="zh-CN" sz="2000" dirty="0">
              <a:solidFill>
                <a:srgbClr val="0000FF"/>
              </a:solidFill>
              <a:latin typeface="Times New Roman" pitchFamily="18" charset="0"/>
            </a:endParaRPr>
          </a:p>
        </p:txBody>
      </p:sp>
      <p:sp>
        <p:nvSpPr>
          <p:cNvPr id="250919" name="Text Box 39"/>
          <p:cNvSpPr txBox="1">
            <a:spLocks noChangeArrowheads="1"/>
          </p:cNvSpPr>
          <p:nvPr/>
        </p:nvSpPr>
        <p:spPr bwMode="auto">
          <a:xfrm>
            <a:off x="701675" y="1014413"/>
            <a:ext cx="309998"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dirty="0" smtClean="0">
                <a:solidFill>
                  <a:srgbClr val="0000FF"/>
                </a:solidFill>
                <a:latin typeface="Times New Roman" pitchFamily="18" charset="0"/>
              </a:rPr>
              <a:t>1</a:t>
            </a:r>
            <a:endParaRPr lang="en-US" altLang="zh-CN" sz="2000" dirty="0">
              <a:solidFill>
                <a:srgbClr val="0000FF"/>
              </a:solidFill>
              <a:latin typeface="Times New Roman" pitchFamily="18" charset="0"/>
            </a:endParaRPr>
          </a:p>
        </p:txBody>
      </p:sp>
      <p:sp>
        <p:nvSpPr>
          <p:cNvPr id="250920" name="Text Box 40"/>
          <p:cNvSpPr txBox="1">
            <a:spLocks noChangeArrowheads="1"/>
          </p:cNvSpPr>
          <p:nvPr/>
        </p:nvSpPr>
        <p:spPr bwMode="auto">
          <a:xfrm>
            <a:off x="3816350" y="981075"/>
            <a:ext cx="309998"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dirty="0" smtClean="0">
                <a:solidFill>
                  <a:srgbClr val="0000FF"/>
                </a:solidFill>
                <a:latin typeface="Times New Roman" pitchFamily="18" charset="0"/>
              </a:rPr>
              <a:t>2</a:t>
            </a:r>
            <a:endParaRPr lang="en-US" altLang="zh-CN" sz="2000" dirty="0">
              <a:solidFill>
                <a:srgbClr val="0000FF"/>
              </a:solidFill>
              <a:latin typeface="Times New Roman" pitchFamily="18" charset="0"/>
            </a:endParaRPr>
          </a:p>
        </p:txBody>
      </p:sp>
      <p:sp>
        <p:nvSpPr>
          <p:cNvPr id="250922" name="Text Box 42"/>
          <p:cNvSpPr txBox="1">
            <a:spLocks noChangeArrowheads="1"/>
          </p:cNvSpPr>
          <p:nvPr/>
        </p:nvSpPr>
        <p:spPr bwMode="auto">
          <a:xfrm>
            <a:off x="6948488" y="908050"/>
            <a:ext cx="309998"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dirty="0" smtClean="0">
                <a:solidFill>
                  <a:srgbClr val="0000FF"/>
                </a:solidFill>
                <a:latin typeface="Times New Roman" pitchFamily="18" charset="0"/>
              </a:rPr>
              <a:t>3</a:t>
            </a:r>
            <a:endParaRPr lang="en-US" altLang="zh-CN" sz="2000" dirty="0">
              <a:solidFill>
                <a:srgbClr val="0000FF"/>
              </a:solidFill>
              <a:latin typeface="Times New Roman" pitchFamily="18" charset="0"/>
            </a:endParaRPr>
          </a:p>
        </p:txBody>
      </p:sp>
      <p:sp>
        <p:nvSpPr>
          <p:cNvPr id="250923" name="AutoShape 43"/>
          <p:cNvSpPr>
            <a:spLocks noChangeArrowheads="1"/>
          </p:cNvSpPr>
          <p:nvPr/>
        </p:nvSpPr>
        <p:spPr bwMode="auto">
          <a:xfrm>
            <a:off x="3001963" y="1268413"/>
            <a:ext cx="288925" cy="252412"/>
          </a:xfrm>
          <a:prstGeom prst="bracketPair">
            <a:avLst>
              <a:gd name="adj" fmla="val 16667"/>
            </a:avLst>
          </a:prstGeom>
          <a:noFill/>
          <a:ln w="9525">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endParaRPr lang="zh-CN" altLang="en-US"/>
          </a:p>
        </p:txBody>
      </p:sp>
      <p:sp>
        <p:nvSpPr>
          <p:cNvPr id="250924" name="Text Box 44"/>
          <p:cNvSpPr txBox="1">
            <a:spLocks noChangeArrowheads="1"/>
          </p:cNvSpPr>
          <p:nvPr/>
        </p:nvSpPr>
        <p:spPr bwMode="auto">
          <a:xfrm>
            <a:off x="2951163" y="1196975"/>
            <a:ext cx="376237"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a:solidFill>
                  <a:srgbClr val="FF3300"/>
                </a:solidFill>
              </a:rPr>
              <a:t>O</a:t>
            </a:r>
          </a:p>
        </p:txBody>
      </p:sp>
      <p:sp>
        <p:nvSpPr>
          <p:cNvPr id="250925" name="Text Box 45"/>
          <p:cNvSpPr txBox="1">
            <a:spLocks noChangeArrowheads="1"/>
          </p:cNvSpPr>
          <p:nvPr/>
        </p:nvSpPr>
        <p:spPr bwMode="auto">
          <a:xfrm>
            <a:off x="5959475" y="1304925"/>
            <a:ext cx="376238"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a:solidFill>
                  <a:srgbClr val="FF3300"/>
                </a:solidFill>
              </a:rPr>
              <a:t>O</a:t>
            </a:r>
          </a:p>
        </p:txBody>
      </p:sp>
      <p:sp>
        <p:nvSpPr>
          <p:cNvPr id="250926" name="AutoShape 46"/>
          <p:cNvSpPr>
            <a:spLocks noChangeArrowheads="1"/>
          </p:cNvSpPr>
          <p:nvPr/>
        </p:nvSpPr>
        <p:spPr bwMode="auto">
          <a:xfrm>
            <a:off x="5995988" y="1376363"/>
            <a:ext cx="288925" cy="252412"/>
          </a:xfrm>
          <a:prstGeom prst="bracketPair">
            <a:avLst>
              <a:gd name="adj" fmla="val 16667"/>
            </a:avLst>
          </a:prstGeom>
          <a:noFill/>
          <a:ln w="9525">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endParaRPr lang="zh-CN" altLang="en-US"/>
          </a:p>
        </p:txBody>
      </p:sp>
      <p:sp>
        <p:nvSpPr>
          <p:cNvPr id="250927" name="Text Box 47"/>
          <p:cNvSpPr txBox="1">
            <a:spLocks noChangeArrowheads="1"/>
          </p:cNvSpPr>
          <p:nvPr/>
        </p:nvSpPr>
        <p:spPr bwMode="auto">
          <a:xfrm>
            <a:off x="5975350" y="2816225"/>
            <a:ext cx="1836738"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spAutoFit/>
          </a:bodyPr>
          <a:lstStyle/>
          <a:p>
            <a:r>
              <a:rPr lang="en-US" altLang="zh-CN" sz="2000">
                <a:solidFill>
                  <a:srgbClr val="FF3300"/>
                </a:solidFill>
                <a:latin typeface="Times New Roman" pitchFamily="18" charset="0"/>
              </a:rPr>
              <a:t>Baeyer-Villige</a:t>
            </a:r>
          </a:p>
        </p:txBody>
      </p:sp>
      <p:sp>
        <p:nvSpPr>
          <p:cNvPr id="250928" name="Text Box 48"/>
          <p:cNvSpPr txBox="1">
            <a:spLocks noChangeArrowheads="1"/>
          </p:cNvSpPr>
          <p:nvPr/>
        </p:nvSpPr>
        <p:spPr bwMode="auto">
          <a:xfrm>
            <a:off x="6264275" y="4111625"/>
            <a:ext cx="376238"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a:solidFill>
                  <a:srgbClr val="FF3300"/>
                </a:solidFill>
              </a:rPr>
              <a:t>O</a:t>
            </a:r>
          </a:p>
        </p:txBody>
      </p:sp>
      <p:sp>
        <p:nvSpPr>
          <p:cNvPr id="250929" name="AutoShape 49"/>
          <p:cNvSpPr>
            <a:spLocks noChangeArrowheads="1"/>
          </p:cNvSpPr>
          <p:nvPr/>
        </p:nvSpPr>
        <p:spPr bwMode="auto">
          <a:xfrm>
            <a:off x="6300788" y="4183063"/>
            <a:ext cx="288925" cy="252412"/>
          </a:xfrm>
          <a:prstGeom prst="bracketPair">
            <a:avLst>
              <a:gd name="adj" fmla="val 16667"/>
            </a:avLst>
          </a:prstGeom>
          <a:noFill/>
          <a:ln w="9525">
            <a:solidFill>
              <a:srgbClr val="FF000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nchor="ctr"/>
          <a:lstStyle/>
          <a:p>
            <a:endParaRPr lang="zh-CN" altLang="en-US"/>
          </a:p>
        </p:txBody>
      </p:sp>
      <p:sp>
        <p:nvSpPr>
          <p:cNvPr id="250930" name="Text Box 50"/>
          <p:cNvSpPr txBox="1">
            <a:spLocks noChangeArrowheads="1"/>
          </p:cNvSpPr>
          <p:nvPr/>
        </p:nvSpPr>
        <p:spPr bwMode="auto">
          <a:xfrm>
            <a:off x="2843213" y="3536950"/>
            <a:ext cx="365125"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a:solidFill>
                  <a:srgbClr val="FF3300"/>
                </a:solidFill>
                <a:latin typeface="Times New Roman" pitchFamily="18" charset="0"/>
              </a:rPr>
              <a:t>A</a:t>
            </a:r>
          </a:p>
        </p:txBody>
      </p:sp>
      <p:sp>
        <p:nvSpPr>
          <p:cNvPr id="250931" name="Text Box 51"/>
          <p:cNvSpPr txBox="1">
            <a:spLocks noChangeArrowheads="1"/>
          </p:cNvSpPr>
          <p:nvPr/>
        </p:nvSpPr>
        <p:spPr bwMode="auto">
          <a:xfrm>
            <a:off x="3230563" y="5712292"/>
            <a:ext cx="396324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pPr algn="ctr"/>
            <a:r>
              <a:rPr lang="en-US" altLang="zh-CN" sz="2000" dirty="0" smtClean="0">
                <a:solidFill>
                  <a:srgbClr val="FF3300"/>
                </a:solidFill>
                <a:latin typeface="Times New Roman" pitchFamily="18" charset="0"/>
              </a:rPr>
              <a:t>Key intermediate with di-ketone unit</a:t>
            </a:r>
            <a:endParaRPr lang="zh-CN" altLang="en-US" sz="2000" dirty="0">
              <a:solidFill>
                <a:srgbClr val="FF3300"/>
              </a:solidFill>
              <a:latin typeface="Times New Roman" pitchFamily="18" charset="0"/>
            </a:endParaRPr>
          </a:p>
        </p:txBody>
      </p:sp>
      <p:sp>
        <p:nvSpPr>
          <p:cNvPr id="250932" name="Text Box 52"/>
          <p:cNvSpPr txBox="1">
            <a:spLocks noChangeArrowheads="1"/>
          </p:cNvSpPr>
          <p:nvPr/>
        </p:nvSpPr>
        <p:spPr bwMode="auto">
          <a:xfrm>
            <a:off x="2879725" y="5516563"/>
            <a:ext cx="350838"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2000">
                <a:solidFill>
                  <a:srgbClr val="FF3300"/>
                </a:solidFill>
                <a:latin typeface="Times New Roman" pitchFamily="18" charset="0"/>
              </a:rPr>
              <a:t>B</a:t>
            </a:r>
          </a:p>
        </p:txBody>
      </p:sp>
      <p:sp>
        <p:nvSpPr>
          <p:cNvPr id="250933" name="Text Box 53"/>
          <p:cNvSpPr txBox="1">
            <a:spLocks noChangeArrowheads="1"/>
          </p:cNvSpPr>
          <p:nvPr/>
        </p:nvSpPr>
        <p:spPr bwMode="auto">
          <a:xfrm>
            <a:off x="2014538" y="4257675"/>
            <a:ext cx="1728787" cy="687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lstStyle/>
          <a:p>
            <a:pPr algn="ctr"/>
            <a:r>
              <a:rPr lang="en-US" altLang="zh-CN" sz="2000">
                <a:solidFill>
                  <a:srgbClr val="FF3300"/>
                </a:solidFill>
                <a:latin typeface="Times New Roman" pitchFamily="18" charset="0"/>
              </a:rPr>
              <a:t>aldol </a:t>
            </a:r>
          </a:p>
          <a:p>
            <a:pPr algn="ctr"/>
            <a:r>
              <a:rPr lang="en-US" altLang="zh-CN" sz="2000">
                <a:solidFill>
                  <a:srgbClr val="FF3300"/>
                </a:solidFill>
                <a:latin typeface="Times New Roman" pitchFamily="18" charset="0"/>
              </a:rPr>
              <a:t>condensation</a:t>
            </a:r>
            <a:r>
              <a:rPr lang="en-US" altLang="zh-CN" sz="5400"/>
              <a:t/>
            </a:r>
            <a:br>
              <a:rPr lang="en-US" altLang="zh-CN" sz="5400"/>
            </a:br>
            <a:endParaRPr lang="en-US" altLang="zh-CN" sz="5400"/>
          </a:p>
        </p:txBody>
      </p:sp>
      <p:sp>
        <p:nvSpPr>
          <p:cNvPr id="250934" name="Text Box 54"/>
          <p:cNvSpPr txBox="1">
            <a:spLocks noChangeArrowheads="1"/>
          </p:cNvSpPr>
          <p:nvPr/>
        </p:nvSpPr>
        <p:spPr bwMode="auto">
          <a:xfrm>
            <a:off x="94160" y="2686627"/>
            <a:ext cx="1599775" cy="34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1600" dirty="0" err="1" smtClean="0">
                <a:solidFill>
                  <a:srgbClr val="0000FF"/>
                </a:solidFill>
                <a:latin typeface="Times New Roman" pitchFamily="18" charset="0"/>
              </a:rPr>
              <a:t>Bufagargarizin</a:t>
            </a:r>
            <a:r>
              <a:rPr lang="en-US" altLang="zh-CN" sz="1600" dirty="0" smtClean="0">
                <a:solidFill>
                  <a:srgbClr val="0000FF"/>
                </a:solidFill>
                <a:latin typeface="Times New Roman" pitchFamily="18" charset="0"/>
              </a:rPr>
              <a:t> A</a:t>
            </a:r>
            <a:endParaRPr lang="en-US" altLang="zh-CN" sz="1600" dirty="0">
              <a:solidFill>
                <a:srgbClr val="0000FF"/>
              </a:solidFill>
              <a:latin typeface="Times New Roman" pitchFamily="18" charset="0"/>
            </a:endParaRPr>
          </a:p>
        </p:txBody>
      </p:sp>
      <p:sp>
        <p:nvSpPr>
          <p:cNvPr id="33" name="Text Box 54"/>
          <p:cNvSpPr txBox="1">
            <a:spLocks noChangeArrowheads="1"/>
          </p:cNvSpPr>
          <p:nvPr/>
        </p:nvSpPr>
        <p:spPr bwMode="auto">
          <a:xfrm>
            <a:off x="94160" y="4802260"/>
            <a:ext cx="1599903" cy="3407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p>
            <a:r>
              <a:rPr lang="en-US" altLang="zh-CN" sz="1600" dirty="0" err="1" smtClean="0">
                <a:solidFill>
                  <a:srgbClr val="0000FF"/>
                </a:solidFill>
                <a:latin typeface="Times New Roman" pitchFamily="18" charset="0"/>
              </a:rPr>
              <a:t>Bufagargarizin</a:t>
            </a:r>
            <a:r>
              <a:rPr lang="en-US" altLang="zh-CN" sz="1600" dirty="0" smtClean="0">
                <a:solidFill>
                  <a:srgbClr val="0000FF"/>
                </a:solidFill>
                <a:latin typeface="Times New Roman" pitchFamily="18" charset="0"/>
              </a:rPr>
              <a:t> B</a:t>
            </a:r>
            <a:endParaRPr lang="en-US" altLang="zh-CN" sz="1600" dirty="0">
              <a:solidFill>
                <a:srgbClr val="0000FF"/>
              </a:solidFill>
              <a:latin typeface="Times New Roman" pitchFamily="18" charset="0"/>
            </a:endParaRPr>
          </a:p>
        </p:txBody>
      </p:sp>
    </p:spTree>
    <p:custDataLst>
      <p:tags r:id="rId2"/>
    </p:custDataLst>
    <p:extLst>
      <p:ext uri="{BB962C8B-B14F-4D97-AF65-F5344CB8AC3E}">
        <p14:creationId xmlns:p14="http://schemas.microsoft.com/office/powerpoint/2010/main" val="2737350697"/>
      </p:ext>
    </p:extLst>
  </p:cSld>
  <p:clrMapOvr>
    <a:masterClrMapping/>
  </p:clrMapOvr>
  <mc:AlternateContent xmlns:mc="http://schemas.openxmlformats.org/markup-compatibility/2006" xmlns:p14="http://schemas.microsoft.com/office/powerpoint/2010/main">
    <mc:Choice Requires="p14">
      <p:transition spd="slow" p14:dur="2000" advTm="101193"/>
    </mc:Choice>
    <mc:Fallback xmlns="">
      <p:transition spd="slow" advTm="101193"/>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50882"/>
                                        </p:tgtEl>
                                        <p:attrNameLst>
                                          <p:attrName>style.visibility</p:attrName>
                                        </p:attrNameLst>
                                      </p:cBhvr>
                                      <p:to>
                                        <p:strVal val="visible"/>
                                      </p:to>
                                    </p:set>
                                    <p:animEffect transition="in" filter="wipe(up)">
                                      <p:cBhvr>
                                        <p:cTn id="7" dur="500"/>
                                        <p:tgtEl>
                                          <p:spTgt spid="2508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5" fill="hold" nodeType="clickEffect">
                                  <p:stCondLst>
                                    <p:cond delay="0"/>
                                  </p:stCondLst>
                                  <p:childTnLst>
                                    <p:set>
                                      <p:cBhvr>
                                        <p:cTn id="11" dur="1" fill="hold">
                                          <p:stCondLst>
                                            <p:cond delay="0"/>
                                          </p:stCondLst>
                                        </p:cTn>
                                        <p:tgtEl>
                                          <p:spTgt spid="250884"/>
                                        </p:tgtEl>
                                        <p:attrNameLst>
                                          <p:attrName>style.visibility</p:attrName>
                                        </p:attrNameLst>
                                      </p:cBhvr>
                                      <p:to>
                                        <p:strVal val="visible"/>
                                      </p:to>
                                    </p:set>
                                    <p:animEffect transition="in" filter="blinds(vertical)">
                                      <p:cBhvr>
                                        <p:cTn id="12" dur="500"/>
                                        <p:tgtEl>
                                          <p:spTgt spid="250884"/>
                                        </p:tgtEl>
                                      </p:cBhvr>
                                    </p:animEffect>
                                  </p:childTnLst>
                                </p:cTn>
                              </p:par>
                            </p:childTnLst>
                          </p:cTn>
                        </p:par>
                        <p:par>
                          <p:cTn id="13" fill="hold" nodeType="afterGroup">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250919"/>
                                        </p:tgtEl>
                                        <p:attrNameLst>
                                          <p:attrName>style.visibility</p:attrName>
                                        </p:attrNameLst>
                                      </p:cBhvr>
                                      <p:to>
                                        <p:strVal val="visible"/>
                                      </p:to>
                                    </p:set>
                                    <p:animEffect transition="in" filter="wipe(left)">
                                      <p:cBhvr>
                                        <p:cTn id="16" dur="500"/>
                                        <p:tgtEl>
                                          <p:spTgt spid="25091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3" presetClass="entr" presetSubtype="5" fill="hold" nodeType="clickEffect">
                                  <p:stCondLst>
                                    <p:cond delay="0"/>
                                  </p:stCondLst>
                                  <p:childTnLst>
                                    <p:set>
                                      <p:cBhvr>
                                        <p:cTn id="20" dur="1" fill="hold">
                                          <p:stCondLst>
                                            <p:cond delay="0"/>
                                          </p:stCondLst>
                                        </p:cTn>
                                        <p:tgtEl>
                                          <p:spTgt spid="250886"/>
                                        </p:tgtEl>
                                        <p:attrNameLst>
                                          <p:attrName>style.visibility</p:attrName>
                                        </p:attrNameLst>
                                      </p:cBhvr>
                                      <p:to>
                                        <p:strVal val="visible"/>
                                      </p:to>
                                    </p:set>
                                    <p:animEffect transition="in" filter="blinds(vertical)">
                                      <p:cBhvr>
                                        <p:cTn id="21" dur="500"/>
                                        <p:tgtEl>
                                          <p:spTgt spid="250886"/>
                                        </p:tgtEl>
                                      </p:cBhvr>
                                    </p:animEffect>
                                  </p:childTnLst>
                                </p:cTn>
                              </p:par>
                            </p:childTnLst>
                          </p:cTn>
                        </p:par>
                        <p:par>
                          <p:cTn id="22" fill="hold" nodeType="afterGroup">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0920"/>
                                        </p:tgtEl>
                                        <p:attrNameLst>
                                          <p:attrName>style.visibility</p:attrName>
                                        </p:attrNameLst>
                                      </p:cBhvr>
                                      <p:to>
                                        <p:strVal val="visible"/>
                                      </p:to>
                                    </p:set>
                                    <p:animEffect transition="in" filter="fade">
                                      <p:cBhvr>
                                        <p:cTn id="25" dur="500"/>
                                        <p:tgtEl>
                                          <p:spTgt spid="250920"/>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50888"/>
                                        </p:tgtEl>
                                        <p:attrNameLst>
                                          <p:attrName>style.visibility</p:attrName>
                                        </p:attrNameLst>
                                      </p:cBhvr>
                                      <p:to>
                                        <p:strVal val="visible"/>
                                      </p:to>
                                    </p:set>
                                    <p:animEffect transition="in" filter="fade">
                                      <p:cBhvr>
                                        <p:cTn id="30" dur="500"/>
                                        <p:tgtEl>
                                          <p:spTgt spid="250888"/>
                                        </p:tgtEl>
                                      </p:cBhvr>
                                    </p:animEffect>
                                  </p:childTnLst>
                                </p:cTn>
                              </p:par>
                            </p:childTnLst>
                          </p:cTn>
                        </p:par>
                        <p:par>
                          <p:cTn id="31" fill="hold" nodeType="afterGroup">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50922"/>
                                        </p:tgtEl>
                                        <p:attrNameLst>
                                          <p:attrName>style.visibility</p:attrName>
                                        </p:attrNameLst>
                                      </p:cBhvr>
                                      <p:to>
                                        <p:strVal val="visible"/>
                                      </p:to>
                                    </p:set>
                                    <p:animEffect transition="in" filter="fade">
                                      <p:cBhvr>
                                        <p:cTn id="34" dur="2000"/>
                                        <p:tgtEl>
                                          <p:spTgt spid="250922"/>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50895"/>
                                        </p:tgtEl>
                                        <p:attrNameLst>
                                          <p:attrName>style.visibility</p:attrName>
                                        </p:attrNameLst>
                                      </p:cBhvr>
                                      <p:to>
                                        <p:strVal val="visible"/>
                                      </p:to>
                                    </p:set>
                                    <p:animEffect transition="in" filter="wipe(left)">
                                      <p:cBhvr>
                                        <p:cTn id="39" dur="500"/>
                                        <p:tgtEl>
                                          <p:spTgt spid="25089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50924"/>
                                        </p:tgtEl>
                                        <p:attrNameLst>
                                          <p:attrName>style.visibility</p:attrName>
                                        </p:attrNameLst>
                                      </p:cBhvr>
                                      <p:to>
                                        <p:strVal val="visible"/>
                                      </p:to>
                                    </p:set>
                                    <p:animEffect transition="in" filter="wipe(left)">
                                      <p:cBhvr>
                                        <p:cTn id="42" dur="500"/>
                                        <p:tgtEl>
                                          <p:spTgt spid="25092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50923"/>
                                        </p:tgtEl>
                                        <p:attrNameLst>
                                          <p:attrName>style.visibility</p:attrName>
                                        </p:attrNameLst>
                                      </p:cBhvr>
                                      <p:to>
                                        <p:strVal val="visible"/>
                                      </p:to>
                                    </p:set>
                                    <p:animEffect transition="in" filter="wipe(left)">
                                      <p:cBhvr>
                                        <p:cTn id="45" dur="500"/>
                                        <p:tgtEl>
                                          <p:spTgt spid="25092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50925"/>
                                        </p:tgtEl>
                                        <p:attrNameLst>
                                          <p:attrName>style.visibility</p:attrName>
                                        </p:attrNameLst>
                                      </p:cBhvr>
                                      <p:to>
                                        <p:strVal val="visible"/>
                                      </p:to>
                                    </p:set>
                                    <p:animEffect transition="in" filter="wipe(left)">
                                      <p:cBhvr>
                                        <p:cTn id="50" dur="500"/>
                                        <p:tgtEl>
                                          <p:spTgt spid="25092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50926"/>
                                        </p:tgtEl>
                                        <p:attrNameLst>
                                          <p:attrName>style.visibility</p:attrName>
                                        </p:attrNameLst>
                                      </p:cBhvr>
                                      <p:to>
                                        <p:strVal val="visible"/>
                                      </p:to>
                                    </p:set>
                                    <p:animEffect transition="in" filter="wipe(left)">
                                      <p:cBhvr>
                                        <p:cTn id="53" dur="500"/>
                                        <p:tgtEl>
                                          <p:spTgt spid="250926"/>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0905"/>
                                        </p:tgtEl>
                                        <p:attrNameLst>
                                          <p:attrName>style.visibility</p:attrName>
                                        </p:attrNameLst>
                                      </p:cBhvr>
                                      <p:to>
                                        <p:strVal val="visible"/>
                                      </p:to>
                                    </p:set>
                                    <p:animEffect transition="in" filter="wipe(left)">
                                      <p:cBhvr>
                                        <p:cTn id="56" dur="500"/>
                                        <p:tgtEl>
                                          <p:spTgt spid="250905"/>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2" presetClass="entr" presetSubtype="1" fill="hold" grpId="0" nodeType="clickEffect">
                                  <p:stCondLst>
                                    <p:cond delay="0"/>
                                  </p:stCondLst>
                                  <p:childTnLst>
                                    <p:set>
                                      <p:cBhvr>
                                        <p:cTn id="60" dur="1" fill="hold">
                                          <p:stCondLst>
                                            <p:cond delay="0"/>
                                          </p:stCondLst>
                                        </p:cTn>
                                        <p:tgtEl>
                                          <p:spTgt spid="250927"/>
                                        </p:tgtEl>
                                        <p:attrNameLst>
                                          <p:attrName>style.visibility</p:attrName>
                                        </p:attrNameLst>
                                      </p:cBhvr>
                                      <p:to>
                                        <p:strVal val="visible"/>
                                      </p:to>
                                    </p:set>
                                    <p:animEffect transition="in" filter="wipe(up)">
                                      <p:cBhvr>
                                        <p:cTn id="61" dur="500"/>
                                        <p:tgtEl>
                                          <p:spTgt spid="250927"/>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50907"/>
                                        </p:tgtEl>
                                        <p:attrNameLst>
                                          <p:attrName>style.visibility</p:attrName>
                                        </p:attrNameLst>
                                      </p:cBhvr>
                                      <p:to>
                                        <p:strVal val="visible"/>
                                      </p:to>
                                    </p:set>
                                    <p:animEffect transition="in" filter="wipe(up)">
                                      <p:cBhvr>
                                        <p:cTn id="64" dur="500"/>
                                        <p:tgtEl>
                                          <p:spTgt spid="250907"/>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3" presetClass="entr" presetSubtype="5" fill="hold" nodeType="clickEffect">
                                  <p:stCondLst>
                                    <p:cond delay="0"/>
                                  </p:stCondLst>
                                  <p:childTnLst>
                                    <p:set>
                                      <p:cBhvr>
                                        <p:cTn id="68" dur="1" fill="hold">
                                          <p:stCondLst>
                                            <p:cond delay="0"/>
                                          </p:stCondLst>
                                        </p:cTn>
                                        <p:tgtEl>
                                          <p:spTgt spid="250890"/>
                                        </p:tgtEl>
                                        <p:attrNameLst>
                                          <p:attrName>style.visibility</p:attrName>
                                        </p:attrNameLst>
                                      </p:cBhvr>
                                      <p:to>
                                        <p:strVal val="visible"/>
                                      </p:to>
                                    </p:set>
                                    <p:animEffect transition="in" filter="blinds(vertical)">
                                      <p:cBhvr>
                                        <p:cTn id="69" dur="500"/>
                                        <p:tgtEl>
                                          <p:spTgt spid="250890"/>
                                        </p:tgtEl>
                                      </p:cBhvr>
                                    </p:animEffect>
                                  </p:childTnLst>
                                </p:cTn>
                              </p:par>
                            </p:childTnLst>
                          </p:cTn>
                        </p:par>
                        <p:par>
                          <p:cTn id="70" fill="hold" nodeType="afterGroup">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250911"/>
                                        </p:tgtEl>
                                        <p:attrNameLst>
                                          <p:attrName>style.visibility</p:attrName>
                                        </p:attrNameLst>
                                      </p:cBhvr>
                                      <p:to>
                                        <p:strVal val="visible"/>
                                      </p:to>
                                    </p:set>
                                    <p:animEffect transition="in" filter="fade">
                                      <p:cBhvr>
                                        <p:cTn id="73" dur="500"/>
                                        <p:tgtEl>
                                          <p:spTgt spid="250911"/>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2" fill="hold" grpId="0" nodeType="clickEffect">
                                  <p:stCondLst>
                                    <p:cond delay="0"/>
                                  </p:stCondLst>
                                  <p:childTnLst>
                                    <p:set>
                                      <p:cBhvr>
                                        <p:cTn id="77" dur="1" fill="hold">
                                          <p:stCondLst>
                                            <p:cond delay="0"/>
                                          </p:stCondLst>
                                        </p:cTn>
                                        <p:tgtEl>
                                          <p:spTgt spid="250928"/>
                                        </p:tgtEl>
                                        <p:attrNameLst>
                                          <p:attrName>style.visibility</p:attrName>
                                        </p:attrNameLst>
                                      </p:cBhvr>
                                      <p:to>
                                        <p:strVal val="visible"/>
                                      </p:to>
                                    </p:set>
                                    <p:animEffect transition="in" filter="wipe(right)">
                                      <p:cBhvr>
                                        <p:cTn id="78" dur="500"/>
                                        <p:tgtEl>
                                          <p:spTgt spid="250928"/>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250929"/>
                                        </p:tgtEl>
                                        <p:attrNameLst>
                                          <p:attrName>style.visibility</p:attrName>
                                        </p:attrNameLst>
                                      </p:cBhvr>
                                      <p:to>
                                        <p:strVal val="visible"/>
                                      </p:to>
                                    </p:set>
                                    <p:animEffect transition="in" filter="wipe(right)">
                                      <p:cBhvr>
                                        <p:cTn id="81" dur="500"/>
                                        <p:tgtEl>
                                          <p:spTgt spid="250929"/>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250908"/>
                                        </p:tgtEl>
                                        <p:attrNameLst>
                                          <p:attrName>style.visibility</p:attrName>
                                        </p:attrNameLst>
                                      </p:cBhvr>
                                      <p:to>
                                        <p:strVal val="visible"/>
                                      </p:to>
                                    </p:set>
                                    <p:animEffect transition="in" filter="wipe(right)">
                                      <p:cBhvr>
                                        <p:cTn id="84" dur="500"/>
                                        <p:tgtEl>
                                          <p:spTgt spid="250908"/>
                                        </p:tgtEl>
                                      </p:cBhvr>
                                    </p:animEffect>
                                  </p:childTnLst>
                                </p:cTn>
                              </p:par>
                            </p:childTnLst>
                          </p:cTn>
                        </p:par>
                      </p:childTnLst>
                    </p:cTn>
                  </p:par>
                  <p:par>
                    <p:cTn id="85" fill="hold" nodeType="clickPar">
                      <p:stCondLst>
                        <p:cond delay="indefinite"/>
                      </p:stCondLst>
                      <p:childTnLst>
                        <p:par>
                          <p:cTn id="86" fill="hold" nodeType="withGroup">
                            <p:stCondLst>
                              <p:cond delay="0"/>
                            </p:stCondLst>
                            <p:childTnLst>
                              <p:par>
                                <p:cTn id="87" presetID="10" presetClass="entr" presetSubtype="0" fill="hold" nodeType="clickEffect">
                                  <p:stCondLst>
                                    <p:cond delay="0"/>
                                  </p:stCondLst>
                                  <p:childTnLst>
                                    <p:set>
                                      <p:cBhvr>
                                        <p:cTn id="88" dur="1" fill="hold">
                                          <p:stCondLst>
                                            <p:cond delay="0"/>
                                          </p:stCondLst>
                                        </p:cTn>
                                        <p:tgtEl>
                                          <p:spTgt spid="250892"/>
                                        </p:tgtEl>
                                        <p:attrNameLst>
                                          <p:attrName>style.visibility</p:attrName>
                                        </p:attrNameLst>
                                      </p:cBhvr>
                                      <p:to>
                                        <p:strVal val="visible"/>
                                      </p:to>
                                    </p:set>
                                    <p:animEffect transition="in" filter="fade">
                                      <p:cBhvr>
                                        <p:cTn id="89" dur="500"/>
                                        <p:tgtEl>
                                          <p:spTgt spid="250892"/>
                                        </p:tgtEl>
                                      </p:cBhvr>
                                    </p:animEffect>
                                  </p:childTnLst>
                                </p:cTn>
                              </p:par>
                              <p:par>
                                <p:cTn id="90" presetID="22" presetClass="entr" presetSubtype="4" fill="hold" grpId="0" nodeType="withEffect">
                                  <p:stCondLst>
                                    <p:cond delay="0"/>
                                  </p:stCondLst>
                                  <p:childTnLst>
                                    <p:set>
                                      <p:cBhvr>
                                        <p:cTn id="91" dur="1" fill="hold">
                                          <p:stCondLst>
                                            <p:cond delay="0"/>
                                          </p:stCondLst>
                                        </p:cTn>
                                        <p:tgtEl>
                                          <p:spTgt spid="250931"/>
                                        </p:tgtEl>
                                        <p:attrNameLst>
                                          <p:attrName>style.visibility</p:attrName>
                                        </p:attrNameLst>
                                      </p:cBhvr>
                                      <p:to>
                                        <p:strVal val="visible"/>
                                      </p:to>
                                    </p:set>
                                    <p:animEffect transition="in" filter="wipe(down)">
                                      <p:cBhvr>
                                        <p:cTn id="92" dur="500"/>
                                        <p:tgtEl>
                                          <p:spTgt spid="250931"/>
                                        </p:tgtEl>
                                      </p:cBhvr>
                                    </p:animEffect>
                                  </p:childTnLst>
                                </p:cTn>
                              </p:par>
                            </p:childTnLst>
                          </p:cTn>
                        </p:par>
                      </p:childTnLst>
                    </p:cTn>
                  </p:par>
                  <p:par>
                    <p:cTn id="93" fill="hold" nodeType="clickPar">
                      <p:stCondLst>
                        <p:cond delay="indefinite"/>
                      </p:stCondLst>
                      <p:childTnLst>
                        <p:par>
                          <p:cTn id="94" fill="hold" nodeType="withGroup">
                            <p:stCondLst>
                              <p:cond delay="0"/>
                            </p:stCondLst>
                            <p:childTnLst>
                              <p:par>
                                <p:cTn id="95" presetID="22" presetClass="entr" presetSubtype="4" fill="hold" grpId="0" nodeType="clickEffect">
                                  <p:stCondLst>
                                    <p:cond delay="0"/>
                                  </p:stCondLst>
                                  <p:childTnLst>
                                    <p:set>
                                      <p:cBhvr>
                                        <p:cTn id="96" dur="1" fill="hold">
                                          <p:stCondLst>
                                            <p:cond delay="0"/>
                                          </p:stCondLst>
                                        </p:cTn>
                                        <p:tgtEl>
                                          <p:spTgt spid="250909"/>
                                        </p:tgtEl>
                                        <p:attrNameLst>
                                          <p:attrName>style.visibility</p:attrName>
                                        </p:attrNameLst>
                                      </p:cBhvr>
                                      <p:to>
                                        <p:strVal val="visible"/>
                                      </p:to>
                                    </p:set>
                                    <p:animEffect transition="in" filter="wipe(down)">
                                      <p:cBhvr>
                                        <p:cTn id="97" dur="500"/>
                                        <p:tgtEl>
                                          <p:spTgt spid="250909"/>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250930"/>
                                        </p:tgtEl>
                                        <p:attrNameLst>
                                          <p:attrName>style.visibility</p:attrName>
                                        </p:attrNameLst>
                                      </p:cBhvr>
                                      <p:to>
                                        <p:strVal val="visible"/>
                                      </p:to>
                                    </p:set>
                                    <p:animEffect transition="in" filter="wipe(right)">
                                      <p:cBhvr>
                                        <p:cTn id="100" dur="500"/>
                                        <p:tgtEl>
                                          <p:spTgt spid="250930"/>
                                        </p:tgtEl>
                                      </p:cBhvr>
                                    </p:animEffect>
                                  </p:childTnLst>
                                </p:cTn>
                              </p:par>
                              <p:par>
                                <p:cTn id="101" presetID="22" presetClass="entr" presetSubtype="2" fill="hold" grpId="0" nodeType="withEffect">
                                  <p:stCondLst>
                                    <p:cond delay="0"/>
                                  </p:stCondLst>
                                  <p:childTnLst>
                                    <p:set>
                                      <p:cBhvr>
                                        <p:cTn id="102" dur="1" fill="hold">
                                          <p:stCondLst>
                                            <p:cond delay="0"/>
                                          </p:stCondLst>
                                        </p:cTn>
                                        <p:tgtEl>
                                          <p:spTgt spid="250932"/>
                                        </p:tgtEl>
                                        <p:attrNameLst>
                                          <p:attrName>style.visibility</p:attrName>
                                        </p:attrNameLst>
                                      </p:cBhvr>
                                      <p:to>
                                        <p:strVal val="visible"/>
                                      </p:to>
                                    </p:set>
                                    <p:animEffect transition="in" filter="wipe(right)">
                                      <p:cBhvr>
                                        <p:cTn id="103" dur="500"/>
                                        <p:tgtEl>
                                          <p:spTgt spid="250932"/>
                                        </p:tgtEl>
                                      </p:cBhvr>
                                    </p:animEffect>
                                  </p:childTnLst>
                                </p:cTn>
                              </p:par>
                              <p:par>
                                <p:cTn id="104" presetID="22" presetClass="entr" presetSubtype="2" fill="hold" grpId="0" nodeType="withEffect">
                                  <p:stCondLst>
                                    <p:cond delay="0"/>
                                  </p:stCondLst>
                                  <p:childTnLst>
                                    <p:set>
                                      <p:cBhvr>
                                        <p:cTn id="105" dur="1" fill="hold">
                                          <p:stCondLst>
                                            <p:cond delay="0"/>
                                          </p:stCondLst>
                                        </p:cTn>
                                        <p:tgtEl>
                                          <p:spTgt spid="250933"/>
                                        </p:tgtEl>
                                        <p:attrNameLst>
                                          <p:attrName>style.visibility</p:attrName>
                                        </p:attrNameLst>
                                      </p:cBhvr>
                                      <p:to>
                                        <p:strVal val="visible"/>
                                      </p:to>
                                    </p:set>
                                    <p:animEffect transition="in" filter="wipe(right)">
                                      <p:cBhvr>
                                        <p:cTn id="106" dur="500"/>
                                        <p:tgtEl>
                                          <p:spTgt spid="250933"/>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250910"/>
                                        </p:tgtEl>
                                        <p:attrNameLst>
                                          <p:attrName>style.visibility</p:attrName>
                                        </p:attrNameLst>
                                      </p:cBhvr>
                                      <p:to>
                                        <p:strVal val="visible"/>
                                      </p:to>
                                    </p:set>
                                    <p:animEffect transition="in" filter="wipe(up)">
                                      <p:cBhvr>
                                        <p:cTn id="109" dur="500"/>
                                        <p:tgtEl>
                                          <p:spTgt spid="250910"/>
                                        </p:tgtEl>
                                      </p:cBhvr>
                                    </p:animEffect>
                                  </p:childTnLst>
                                </p:cTn>
                              </p:par>
                            </p:childTnLst>
                          </p:cTn>
                        </p:par>
                      </p:childTnLst>
                    </p:cTn>
                  </p:par>
                  <p:par>
                    <p:cTn id="110" fill="hold" nodeType="clickPar">
                      <p:stCondLst>
                        <p:cond delay="indefinite"/>
                      </p:stCondLst>
                      <p:childTnLst>
                        <p:par>
                          <p:cTn id="111" fill="hold" nodeType="withGroup">
                            <p:stCondLst>
                              <p:cond delay="0"/>
                            </p:stCondLst>
                            <p:childTnLst>
                              <p:par>
                                <p:cTn id="112" presetID="10" presetClass="entr" presetSubtype="0" fill="hold" nodeType="clickEffect">
                                  <p:stCondLst>
                                    <p:cond delay="0"/>
                                  </p:stCondLst>
                                  <p:childTnLst>
                                    <p:set>
                                      <p:cBhvr>
                                        <p:cTn id="113" dur="1" fill="hold">
                                          <p:stCondLst>
                                            <p:cond delay="0"/>
                                          </p:stCondLst>
                                        </p:cTn>
                                        <p:tgtEl>
                                          <p:spTgt spid="250893"/>
                                        </p:tgtEl>
                                        <p:attrNameLst>
                                          <p:attrName>style.visibility</p:attrName>
                                        </p:attrNameLst>
                                      </p:cBhvr>
                                      <p:to>
                                        <p:strVal val="visible"/>
                                      </p:to>
                                    </p:set>
                                    <p:animEffect transition="in" filter="fade">
                                      <p:cBhvr>
                                        <p:cTn id="114" dur="500"/>
                                        <p:tgtEl>
                                          <p:spTgt spid="250893"/>
                                        </p:tgtEl>
                                      </p:cBhvr>
                                    </p:animEffect>
                                  </p:childTnLst>
                                </p:cTn>
                              </p:par>
                              <p:par>
                                <p:cTn id="115" presetID="10" presetClass="entr" presetSubtype="0" fill="hold" nodeType="withEffect">
                                  <p:stCondLst>
                                    <p:cond delay="0"/>
                                  </p:stCondLst>
                                  <p:childTnLst>
                                    <p:set>
                                      <p:cBhvr>
                                        <p:cTn id="116" dur="1" fill="hold">
                                          <p:stCondLst>
                                            <p:cond delay="0"/>
                                          </p:stCondLst>
                                        </p:cTn>
                                        <p:tgtEl>
                                          <p:spTgt spid="250894"/>
                                        </p:tgtEl>
                                        <p:attrNameLst>
                                          <p:attrName>style.visibility</p:attrName>
                                        </p:attrNameLst>
                                      </p:cBhvr>
                                      <p:to>
                                        <p:strVal val="visible"/>
                                      </p:to>
                                    </p:set>
                                    <p:animEffect transition="in" filter="fade">
                                      <p:cBhvr>
                                        <p:cTn id="117" dur="500"/>
                                        <p:tgtEl>
                                          <p:spTgt spid="250894"/>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250934"/>
                                        </p:tgtEl>
                                        <p:attrNameLst>
                                          <p:attrName>style.visibility</p:attrName>
                                        </p:attrNameLst>
                                      </p:cBhvr>
                                      <p:to>
                                        <p:strVal val="visible"/>
                                      </p:to>
                                    </p:set>
                                    <p:animEffect transition="in" filter="fade">
                                      <p:cBhvr>
                                        <p:cTn id="120" dur="500"/>
                                        <p:tgtEl>
                                          <p:spTgt spid="250934"/>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3"/>
                                        </p:tgtEl>
                                        <p:attrNameLst>
                                          <p:attrName>style.visibility</p:attrName>
                                        </p:attrNameLst>
                                      </p:cBhvr>
                                      <p:to>
                                        <p:strVal val="visible"/>
                                      </p:to>
                                    </p:set>
                                    <p:animEffect transition="in" filter="fade">
                                      <p:cBhvr>
                                        <p:cTn id="1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0882" grpId="0"/>
      <p:bldP spid="250895" grpId="0" animBg="1"/>
      <p:bldP spid="250905" grpId="0" animBg="1"/>
      <p:bldP spid="250907" grpId="0" animBg="1"/>
      <p:bldP spid="250908" grpId="0" animBg="1"/>
      <p:bldP spid="250909" grpId="0" animBg="1"/>
      <p:bldP spid="250910" grpId="0" animBg="1"/>
      <p:bldP spid="250911" grpId="0"/>
      <p:bldP spid="250919" grpId="0"/>
      <p:bldP spid="250920" grpId="0"/>
      <p:bldP spid="250922" grpId="0"/>
      <p:bldP spid="250923" grpId="0" animBg="1"/>
      <p:bldP spid="250924" grpId="0"/>
      <p:bldP spid="250925" grpId="0"/>
      <p:bldP spid="250926" grpId="0" animBg="1"/>
      <p:bldP spid="250927" grpId="0"/>
      <p:bldP spid="250928" grpId="0"/>
      <p:bldP spid="250929" grpId="0" animBg="1"/>
      <p:bldP spid="250930" grpId="0"/>
      <p:bldP spid="250931" grpId="0"/>
      <p:bldP spid="250932" grpId="0"/>
      <p:bldP spid="250933" grpId="0"/>
      <p:bldP spid="250934"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755576" y="160364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22529" name="图片 16" descr="Fig 3-re"/>
          <p:cNvPicPr>
            <a:picLocks noChangeAspect="1" noChangeArrowheads="1"/>
          </p:cNvPicPr>
          <p:nvPr/>
        </p:nvPicPr>
        <p:blipFill>
          <a:blip r:embed="rId4">
            <a:extLst>
              <a:ext uri="{28A0092B-C50C-407E-A947-70E740481C1C}">
                <a14:useLocalDpi xmlns:a14="http://schemas.microsoft.com/office/drawing/2010/main" val="0"/>
              </a:ext>
            </a:extLst>
          </a:blip>
          <a:srcRect t="1511" b="5290"/>
          <a:stretch>
            <a:fillRect/>
          </a:stretch>
        </p:blipFill>
        <p:spPr bwMode="auto">
          <a:xfrm>
            <a:off x="3275856" y="3084510"/>
            <a:ext cx="3837809" cy="29530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对象 6"/>
          <p:cNvGraphicFramePr>
            <a:graphicFrameLocks noChangeAspect="1"/>
          </p:cNvGraphicFramePr>
          <p:nvPr>
            <p:extLst>
              <p:ext uri="{D42A27DB-BD31-4B8C-83A1-F6EECF244321}">
                <p14:modId xmlns:p14="http://schemas.microsoft.com/office/powerpoint/2010/main" val="2426251071"/>
              </p:ext>
            </p:extLst>
          </p:nvPr>
        </p:nvGraphicFramePr>
        <p:xfrm>
          <a:off x="392767" y="78448"/>
          <a:ext cx="2252513" cy="2702480"/>
        </p:xfrm>
        <a:graphic>
          <a:graphicData uri="http://schemas.openxmlformats.org/presentationml/2006/ole">
            <mc:AlternateContent xmlns:mc="http://schemas.openxmlformats.org/markup-compatibility/2006">
              <mc:Choice xmlns:v="urn:schemas-microsoft-com:vml" Requires="v">
                <p:oleObj spid="_x0000_s22617" name="CS ChemDraw Drawing" r:id="rId5" imgW="1334588" imgH="1601246" progId="ChemDraw.Document.6.0">
                  <p:embed/>
                </p:oleObj>
              </mc:Choice>
              <mc:Fallback>
                <p:oleObj name="CS ChemDraw Drawing" r:id="rId5" imgW="1334588" imgH="1601246" progId="ChemDraw.Document.6.0">
                  <p:embed/>
                  <p:pic>
                    <p:nvPicPr>
                      <p:cNvPr id="0" name=""/>
                      <p:cNvPicPr/>
                      <p:nvPr/>
                    </p:nvPicPr>
                    <p:blipFill>
                      <a:blip r:embed="rId6"/>
                      <a:stretch>
                        <a:fillRect/>
                      </a:stretch>
                    </p:blipFill>
                    <p:spPr>
                      <a:xfrm>
                        <a:off x="392767" y="78448"/>
                        <a:ext cx="2252513" cy="2702480"/>
                      </a:xfrm>
                      <a:prstGeom prst="rect">
                        <a:avLst/>
                      </a:prstGeom>
                    </p:spPr>
                  </p:pic>
                </p:oleObj>
              </mc:Fallback>
            </mc:AlternateContent>
          </a:graphicData>
        </a:graphic>
      </p:graphicFrame>
      <p:pic>
        <p:nvPicPr>
          <p:cNvPr id="10" name="图片 9" descr="C:\Users\Administrator\Desktop\compound 2\2-h.tif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819092" y="298193"/>
            <a:ext cx="3392924" cy="2482735"/>
          </a:xfrm>
          <a:prstGeom prst="rect">
            <a:avLst/>
          </a:prstGeom>
          <a:noFill/>
          <a:ln>
            <a:noFill/>
          </a:ln>
        </p:spPr>
      </p:pic>
      <p:pic>
        <p:nvPicPr>
          <p:cNvPr id="11" name="图片 10" descr="C:\Users\Administrator\Desktop\compound 2\2-roesy.tiff"/>
          <p:cNvPicPr/>
          <p:nvPr/>
        </p:nvPicPr>
        <p:blipFill>
          <a:blip r:embed="rId8">
            <a:extLst>
              <a:ext uri="{28A0092B-C50C-407E-A947-70E740481C1C}">
                <a14:useLocalDpi xmlns:a14="http://schemas.microsoft.com/office/drawing/2010/main" val="0"/>
              </a:ext>
            </a:extLst>
          </a:blip>
          <a:srcRect/>
          <a:stretch>
            <a:fillRect/>
          </a:stretch>
        </p:blipFill>
        <p:spPr bwMode="auto">
          <a:xfrm>
            <a:off x="5868144" y="-255240"/>
            <a:ext cx="3275856" cy="3396208"/>
          </a:xfrm>
          <a:prstGeom prst="rect">
            <a:avLst/>
          </a:prstGeom>
          <a:noFill/>
          <a:ln>
            <a:noFill/>
          </a:ln>
        </p:spPr>
      </p:pic>
      <p:graphicFrame>
        <p:nvGraphicFramePr>
          <p:cNvPr id="9" name="对象 8"/>
          <p:cNvGraphicFramePr>
            <a:graphicFrameLocks noChangeAspect="1"/>
          </p:cNvGraphicFramePr>
          <p:nvPr>
            <p:extLst>
              <p:ext uri="{D42A27DB-BD31-4B8C-83A1-F6EECF244321}">
                <p14:modId xmlns:p14="http://schemas.microsoft.com/office/powerpoint/2010/main" val="531312838"/>
              </p:ext>
            </p:extLst>
          </p:nvPr>
        </p:nvGraphicFramePr>
        <p:xfrm>
          <a:off x="212658" y="2670023"/>
          <a:ext cx="1904955" cy="1767226"/>
        </p:xfrm>
        <a:graphic>
          <a:graphicData uri="http://schemas.openxmlformats.org/presentationml/2006/ole">
            <mc:AlternateContent xmlns:mc="http://schemas.openxmlformats.org/markup-compatibility/2006">
              <mc:Choice xmlns:v="urn:schemas-microsoft-com:vml" Requires="v">
                <p:oleObj spid="_x0000_s22618" name="CS ChemDraw Drawing" r:id="rId9" imgW="1822371" imgH="1691404" progId="ChemDraw.Document.6.0">
                  <p:embed/>
                </p:oleObj>
              </mc:Choice>
              <mc:Fallback>
                <p:oleObj name="CS ChemDraw Drawing" r:id="rId9" imgW="1822371" imgH="1691404" progId="ChemDraw.Document.6.0">
                  <p:embed/>
                  <p:pic>
                    <p:nvPicPr>
                      <p:cNvPr id="0" name=""/>
                      <p:cNvPicPr/>
                      <p:nvPr/>
                    </p:nvPicPr>
                    <p:blipFill>
                      <a:blip r:embed="rId10"/>
                      <a:stretch>
                        <a:fillRect/>
                      </a:stretch>
                    </p:blipFill>
                    <p:spPr>
                      <a:xfrm>
                        <a:off x="212658" y="2670023"/>
                        <a:ext cx="1904955" cy="1767226"/>
                      </a:xfrm>
                      <a:prstGeom prst="rect">
                        <a:avLst/>
                      </a:prstGeom>
                    </p:spPr>
                  </p:pic>
                </p:oleObj>
              </mc:Fallback>
            </mc:AlternateContent>
          </a:graphicData>
        </a:graphic>
      </p:graphicFrame>
      <p:pic>
        <p:nvPicPr>
          <p:cNvPr id="13" name="图片 12" descr="xf5"/>
          <p:cNvPicPr/>
          <p:nvPr/>
        </p:nvPicPr>
        <p:blipFill>
          <a:blip r:embed="rId11" cstate="print">
            <a:extLst>
              <a:ext uri="{28A0092B-C50C-407E-A947-70E740481C1C}">
                <a14:useLocalDpi xmlns:a14="http://schemas.microsoft.com/office/drawing/2010/main" val="0"/>
              </a:ext>
            </a:extLst>
          </a:blip>
          <a:srcRect l="7942" t="8333" r="8266" b="8366"/>
          <a:stretch>
            <a:fillRect/>
          </a:stretch>
        </p:blipFill>
        <p:spPr bwMode="auto">
          <a:xfrm>
            <a:off x="210176" y="4641530"/>
            <a:ext cx="2376264" cy="1944216"/>
          </a:xfrm>
          <a:prstGeom prst="rect">
            <a:avLst/>
          </a:prstGeom>
          <a:noFill/>
          <a:ln>
            <a:noFill/>
          </a:ln>
        </p:spPr>
      </p:pic>
      <p:sp>
        <p:nvSpPr>
          <p:cNvPr id="14" name="Line 6"/>
          <p:cNvSpPr>
            <a:spLocks noChangeShapeType="1"/>
          </p:cNvSpPr>
          <p:nvPr/>
        </p:nvSpPr>
        <p:spPr bwMode="auto">
          <a:xfrm flipV="1">
            <a:off x="2051720" y="4179515"/>
            <a:ext cx="1202892" cy="43490"/>
          </a:xfrm>
          <a:prstGeom prst="line">
            <a:avLst/>
          </a:prstGeom>
          <a:noFill/>
          <a:ln w="127000">
            <a:solidFill>
              <a:srgbClr val="CC00FF"/>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endParaRPr lang="zh-CN" altLang="en-US"/>
          </a:p>
        </p:txBody>
      </p:sp>
      <p:graphicFrame>
        <p:nvGraphicFramePr>
          <p:cNvPr id="12" name="对象 11"/>
          <p:cNvGraphicFramePr>
            <a:graphicFrameLocks noChangeAspect="1"/>
          </p:cNvGraphicFramePr>
          <p:nvPr>
            <p:extLst>
              <p:ext uri="{D42A27DB-BD31-4B8C-83A1-F6EECF244321}">
                <p14:modId xmlns:p14="http://schemas.microsoft.com/office/powerpoint/2010/main" val="1552489"/>
              </p:ext>
            </p:extLst>
          </p:nvPr>
        </p:nvGraphicFramePr>
        <p:xfrm>
          <a:off x="7329921" y="3392773"/>
          <a:ext cx="1538287" cy="1897063"/>
        </p:xfrm>
        <a:graphic>
          <a:graphicData uri="http://schemas.openxmlformats.org/presentationml/2006/ole">
            <mc:AlternateContent xmlns:mc="http://schemas.openxmlformats.org/markup-compatibility/2006">
              <mc:Choice xmlns:v="urn:schemas-microsoft-com:vml" Requires="v">
                <p:oleObj spid="_x0000_s22619" name="CS ChemDraw Drawing" r:id="rId12" imgW="1538933" imgH="1897093" progId="ChemDraw.Document.6.0">
                  <p:embed/>
                </p:oleObj>
              </mc:Choice>
              <mc:Fallback>
                <p:oleObj name="CS ChemDraw Drawing" r:id="rId12" imgW="1538933" imgH="1897093" progId="ChemDraw.Document.6.0">
                  <p:embed/>
                  <p:pic>
                    <p:nvPicPr>
                      <p:cNvPr id="0" name=""/>
                      <p:cNvPicPr/>
                      <p:nvPr/>
                    </p:nvPicPr>
                    <p:blipFill>
                      <a:blip r:embed="rId13"/>
                      <a:stretch>
                        <a:fillRect/>
                      </a:stretch>
                    </p:blipFill>
                    <p:spPr>
                      <a:xfrm>
                        <a:off x="7329921" y="3392773"/>
                        <a:ext cx="1538287" cy="1897063"/>
                      </a:xfrm>
                      <a:prstGeom prst="rect">
                        <a:avLst/>
                      </a:prstGeom>
                    </p:spPr>
                  </p:pic>
                </p:oleObj>
              </mc:Fallback>
            </mc:AlternateContent>
          </a:graphicData>
        </a:graphic>
      </p:graphicFrame>
      <p:sp>
        <p:nvSpPr>
          <p:cNvPr id="15" name="文本框 14"/>
          <p:cNvSpPr txBox="1"/>
          <p:nvPr/>
        </p:nvSpPr>
        <p:spPr>
          <a:xfrm>
            <a:off x="7193144" y="5572998"/>
            <a:ext cx="1777090" cy="369332"/>
          </a:xfrm>
          <a:prstGeom prst="rect">
            <a:avLst/>
          </a:prstGeom>
          <a:noFill/>
        </p:spPr>
        <p:txBody>
          <a:bodyPr wrap="none" rtlCol="0">
            <a:spAutoFit/>
          </a:bodyPr>
          <a:lstStyle/>
          <a:p>
            <a:r>
              <a:rPr lang="en-US" altLang="zh-CN" dirty="0" err="1" smtClean="0">
                <a:latin typeface="Times New Roman" panose="02020603050405020304" pitchFamily="18" charset="0"/>
                <a:cs typeface="Times New Roman" panose="02020603050405020304" pitchFamily="18" charset="0"/>
              </a:rPr>
              <a:t>Bufagargarizin</a:t>
            </a:r>
            <a:r>
              <a:rPr lang="en-US" altLang="zh-CN" dirty="0" smtClean="0">
                <a:latin typeface="Times New Roman" panose="02020603050405020304" pitchFamily="18" charset="0"/>
                <a:cs typeface="Times New Roman" panose="02020603050405020304" pitchFamily="18" charset="0"/>
              </a:rPr>
              <a:t> C</a:t>
            </a:r>
            <a:endParaRPr lang="zh-CN" altLang="en-US" dirty="0">
              <a:latin typeface="Times New Roman" panose="02020603050405020304" pitchFamily="18" charset="0"/>
              <a:cs typeface="Times New Roman" panose="02020603050405020304" pitchFamily="18" charset="0"/>
            </a:endParaRPr>
          </a:p>
        </p:txBody>
      </p:sp>
      <p:sp>
        <p:nvSpPr>
          <p:cNvPr id="2" name="文本框 1"/>
          <p:cNvSpPr txBox="1"/>
          <p:nvPr/>
        </p:nvSpPr>
        <p:spPr>
          <a:xfrm>
            <a:off x="6876256" y="6401080"/>
            <a:ext cx="1842043" cy="369332"/>
          </a:xfrm>
          <a:prstGeom prst="rect">
            <a:avLst/>
          </a:prstGeom>
          <a:noFill/>
        </p:spPr>
        <p:txBody>
          <a:bodyPr wrap="none" rtlCol="0">
            <a:spAutoFit/>
          </a:bodyPr>
          <a:lstStyle/>
          <a:p>
            <a:r>
              <a:rPr lang="en-US" altLang="zh-CN" dirty="0" smtClean="0"/>
              <a:t>Unpublished data</a:t>
            </a:r>
            <a:endParaRPr lang="zh-CN" altLang="en-US" dirty="0"/>
          </a:p>
        </p:txBody>
      </p:sp>
    </p:spTree>
    <p:extLst>
      <p:ext uri="{BB962C8B-B14F-4D97-AF65-F5344CB8AC3E}">
        <p14:creationId xmlns:p14="http://schemas.microsoft.com/office/powerpoint/2010/main" val="2202245265"/>
      </p:ext>
    </p:extLst>
  </p:cSld>
  <p:clrMapOvr>
    <a:masterClrMapping/>
  </p:clrMapOvr>
  <mc:AlternateContent xmlns:mc="http://schemas.openxmlformats.org/markup-compatibility/2006" xmlns:p14="http://schemas.microsoft.com/office/powerpoint/2010/main">
    <mc:Choice Requires="p14">
      <p:transition spd="slow" p14:dur="2000" advTm="101761"/>
    </mc:Choice>
    <mc:Fallback xmlns="">
      <p:transition spd="slow" advTm="101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3528" y="24784"/>
            <a:ext cx="8515350" cy="1325563"/>
          </a:xfrm>
        </p:spPr>
        <p:txBody>
          <a:bodyPr>
            <a:normAutofit/>
          </a:bodyPr>
          <a:lstStyle/>
          <a:p>
            <a:r>
              <a:rPr lang="en-US" altLang="zh-CN" sz="2400" b="1" dirty="0" smtClean="0">
                <a:solidFill>
                  <a:srgbClr val="002060"/>
                </a:solidFill>
                <a:latin typeface="Times New Roman" pitchFamily="18" charset="0"/>
                <a:ea typeface="楷体_GB2312" pitchFamily="49" charset="-122"/>
              </a:rPr>
              <a:t>The proposed biosynthetic </a:t>
            </a:r>
            <a:r>
              <a:rPr lang="en-US" altLang="zh-CN" sz="2400" b="1" dirty="0">
                <a:solidFill>
                  <a:srgbClr val="002060"/>
                </a:solidFill>
                <a:latin typeface="Times New Roman" pitchFamily="18" charset="0"/>
                <a:ea typeface="楷体_GB2312" pitchFamily="49" charset="-122"/>
              </a:rPr>
              <a:t>pathways of </a:t>
            </a:r>
            <a:r>
              <a:rPr lang="en-US" altLang="zh-CN" sz="2400" b="1" dirty="0" err="1">
                <a:solidFill>
                  <a:srgbClr val="002060"/>
                </a:solidFill>
                <a:latin typeface="Times New Roman" pitchFamily="18" charset="0"/>
                <a:ea typeface="楷体_GB2312" pitchFamily="49" charset="-122"/>
              </a:rPr>
              <a:t>Bufagargarizin</a:t>
            </a:r>
            <a:r>
              <a:rPr lang="en-US" altLang="zh-CN" sz="2400" b="1" dirty="0">
                <a:solidFill>
                  <a:srgbClr val="002060"/>
                </a:solidFill>
                <a:latin typeface="Times New Roman" pitchFamily="18" charset="0"/>
                <a:ea typeface="楷体_GB2312" pitchFamily="49" charset="-122"/>
              </a:rPr>
              <a:t> C</a:t>
            </a:r>
            <a:endParaRPr lang="zh-CN" altLang="en-US" sz="2400" dirty="0"/>
          </a:p>
        </p:txBody>
      </p:sp>
      <p:graphicFrame>
        <p:nvGraphicFramePr>
          <p:cNvPr id="4" name="对象 3"/>
          <p:cNvGraphicFramePr>
            <a:graphicFrameLocks noChangeAspect="1"/>
          </p:cNvGraphicFramePr>
          <p:nvPr>
            <p:extLst>
              <p:ext uri="{D42A27DB-BD31-4B8C-83A1-F6EECF244321}">
                <p14:modId xmlns:p14="http://schemas.microsoft.com/office/powerpoint/2010/main" val="2524325490"/>
              </p:ext>
            </p:extLst>
          </p:nvPr>
        </p:nvGraphicFramePr>
        <p:xfrm>
          <a:off x="683568" y="1124744"/>
          <a:ext cx="7224383" cy="5544616"/>
        </p:xfrm>
        <a:graphic>
          <a:graphicData uri="http://schemas.openxmlformats.org/presentationml/2006/ole">
            <mc:AlternateContent xmlns:mc="http://schemas.openxmlformats.org/markup-compatibility/2006">
              <mc:Choice xmlns:v="urn:schemas-microsoft-com:vml" Requires="v">
                <p:oleObj spid="_x0000_s18493" name="CS ChemDraw Drawing" r:id="rId4" imgW="4970961" imgH="3814431" progId="ChemDraw.Document.6.0">
                  <p:embed/>
                </p:oleObj>
              </mc:Choice>
              <mc:Fallback>
                <p:oleObj name="CS ChemDraw Drawing" r:id="rId4" imgW="4970961" imgH="3814431" progId="ChemDraw.Document.6.0">
                  <p:embed/>
                  <p:pic>
                    <p:nvPicPr>
                      <p:cNvPr id="0" name=""/>
                      <p:cNvPicPr/>
                      <p:nvPr/>
                    </p:nvPicPr>
                    <p:blipFill>
                      <a:blip r:embed="rId5"/>
                      <a:stretch>
                        <a:fillRect/>
                      </a:stretch>
                    </p:blipFill>
                    <p:spPr>
                      <a:xfrm>
                        <a:off x="683568" y="1124744"/>
                        <a:ext cx="7224383" cy="5544616"/>
                      </a:xfrm>
                      <a:prstGeom prst="rect">
                        <a:avLst/>
                      </a:prstGeom>
                    </p:spPr>
                  </p:pic>
                </p:oleObj>
              </mc:Fallback>
            </mc:AlternateContent>
          </a:graphicData>
        </a:graphic>
      </p:graphicFrame>
    </p:spTree>
    <p:extLst>
      <p:ext uri="{BB962C8B-B14F-4D97-AF65-F5344CB8AC3E}">
        <p14:creationId xmlns:p14="http://schemas.microsoft.com/office/powerpoint/2010/main" val="373323366"/>
      </p:ext>
    </p:extLst>
  </p:cSld>
  <p:clrMapOvr>
    <a:masterClrMapping/>
  </p:clrMapOvr>
  <mc:AlternateContent xmlns:mc="http://schemas.openxmlformats.org/markup-compatibility/2006" xmlns:p14="http://schemas.microsoft.com/office/powerpoint/2010/main">
    <mc:Choice Requires="p14">
      <p:transition spd="slow" p14:dur="2000" advTm="304"/>
    </mc:Choice>
    <mc:Fallback xmlns="">
      <p:transition spd="slow" advTm="304"/>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5661248"/>
            <a:ext cx="8229600" cy="1542901"/>
          </a:xfrm>
        </p:spPr>
        <p:txBody>
          <a:bodyPr>
            <a:normAutofit fontScale="90000"/>
          </a:bodyPr>
          <a:lstStyle/>
          <a:p>
            <a:pPr marL="635" algn="l">
              <a:lnSpc>
                <a:spcPct val="150000"/>
              </a:lnSpc>
              <a:spcBef>
                <a:spcPts val="1700"/>
              </a:spcBef>
              <a:spcAft>
                <a:spcPts val="0"/>
              </a:spcAft>
            </a:pPr>
            <a:r>
              <a:rPr lang="en-US" altLang="zh-CN" sz="1600" b="1" kern="2200" dirty="0">
                <a:latin typeface="Times New Roman" panose="02020603050405020304" pitchFamily="18" charset="0"/>
                <a:cs typeface="Times New Roman" panose="02020603050405020304" pitchFamily="18" charset="0"/>
              </a:rPr>
              <a:t>Fig. S6. The key reactions in the proposed biosynthetic pathway of 2, including (a) the ring expansion, (b) epoxide ring formation and (c) one difficult hydride transfer. All the calculations were done at the level of B3LYP/6-31G* and all the structures were drawn by </a:t>
            </a:r>
            <a:r>
              <a:rPr lang="en-US" altLang="zh-CN" sz="1600" b="1" kern="2200" dirty="0" err="1">
                <a:latin typeface="Times New Roman" panose="02020603050405020304" pitchFamily="18" charset="0"/>
                <a:cs typeface="Times New Roman" panose="02020603050405020304" pitchFamily="18" charset="0"/>
              </a:rPr>
              <a:t>CYLview</a:t>
            </a:r>
            <a:r>
              <a:rPr lang="en-US" altLang="zh-CN" sz="1600" b="1" kern="2200" dirty="0">
                <a:latin typeface="Times New Roman" panose="02020603050405020304" pitchFamily="18" charset="0"/>
                <a:cs typeface="Times New Roman" panose="02020603050405020304" pitchFamily="18" charset="0"/>
              </a:rPr>
              <a:t>.</a:t>
            </a:r>
            <a:r>
              <a:rPr lang="zh-CN" altLang="zh-CN" sz="7200" b="1" kern="2200" dirty="0">
                <a:latin typeface="Calibri" panose="020F0502020204030204" pitchFamily="34" charset="0"/>
                <a:cs typeface="Times New Roman" panose="02020603050405020304" pitchFamily="18" charset="0"/>
              </a:rPr>
              <a:t/>
            </a:r>
            <a:br>
              <a:rPr lang="zh-CN" altLang="zh-CN" sz="7200" b="1" kern="2200" dirty="0">
                <a:latin typeface="Calibri" panose="020F0502020204030204" pitchFamily="34" charset="0"/>
                <a:cs typeface="Times New Roman" panose="02020603050405020304" pitchFamily="18" charset="0"/>
              </a:rPr>
            </a:br>
            <a:endParaRPr lang="zh-CN" altLang="en-US" dirty="0"/>
          </a:p>
        </p:txBody>
      </p:sp>
      <p:pic>
        <p:nvPicPr>
          <p:cNvPr id="4" name="图片 3" descr="C:\Users\Administrator\Desktop\Figure 5.ti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9712" y="332656"/>
            <a:ext cx="5274310" cy="4942205"/>
          </a:xfrm>
          <a:prstGeom prst="rect">
            <a:avLst/>
          </a:prstGeom>
          <a:noFill/>
          <a:ln>
            <a:noFill/>
          </a:ln>
        </p:spPr>
      </p:pic>
    </p:spTree>
    <p:extLst>
      <p:ext uri="{BB962C8B-B14F-4D97-AF65-F5344CB8AC3E}">
        <p14:creationId xmlns:p14="http://schemas.microsoft.com/office/powerpoint/2010/main" val="36575667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1"/>
          <p:cNvSpPr>
            <a:spLocks noGrp="1"/>
          </p:cNvSpPr>
          <p:nvPr/>
        </p:nvSpPr>
        <p:spPr>
          <a:xfrm>
            <a:off x="297703" y="56536"/>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600" b="1" dirty="0" smtClean="0">
                <a:solidFill>
                  <a:srgbClr val="000066"/>
                </a:solidFill>
                <a:latin typeface="Times New Roman" panose="02020603050405020304" pitchFamily="18" charset="0"/>
                <a:cs typeface="Times New Roman" panose="02020603050405020304" pitchFamily="18" charset="0"/>
              </a:rPr>
              <a:t>Toad skin, eggs and bile</a:t>
            </a:r>
            <a:endParaRPr lang="zh-CN" altLang="en-US" sz="3600" b="1" dirty="0">
              <a:solidFill>
                <a:srgbClr val="000066"/>
              </a:solidFill>
              <a:latin typeface="Times New Roman" panose="02020603050405020304" pitchFamily="18" charset="0"/>
              <a:cs typeface="Times New Roman" panose="02020603050405020304" pitchFamily="18" charset="0"/>
            </a:endParaRPr>
          </a:p>
        </p:txBody>
      </p:sp>
      <p:sp>
        <p:nvSpPr>
          <p:cNvPr id="10" name="内容占位符 2"/>
          <p:cNvSpPr>
            <a:spLocks noGrp="1"/>
          </p:cNvSpPr>
          <p:nvPr/>
        </p:nvSpPr>
        <p:spPr>
          <a:xfrm>
            <a:off x="467544" y="2492896"/>
            <a:ext cx="5002495" cy="19442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en-US" altLang="zh-CN" sz="2400" dirty="0" smtClean="0">
                <a:latin typeface="Times New Roman" panose="02020603050405020304" pitchFamily="18" charset="0"/>
                <a:cs typeface="Times New Roman" panose="02020603050405020304" pitchFamily="18" charset="0"/>
              </a:rPr>
              <a:t>     It was reported that there are also abundant </a:t>
            </a:r>
            <a:r>
              <a:rPr lang="en-US" altLang="zh-CN" sz="2400" dirty="0" err="1" smtClean="0">
                <a:latin typeface="Times New Roman" panose="02020603050405020304" pitchFamily="18" charset="0"/>
                <a:cs typeface="Times New Roman" panose="02020603050405020304" pitchFamily="18" charset="0"/>
              </a:rPr>
              <a:t>bufadienolides</a:t>
            </a:r>
            <a:r>
              <a:rPr lang="en-US" altLang="zh-CN" sz="2400" dirty="0" smtClean="0">
                <a:latin typeface="Times New Roman" panose="02020603050405020304" pitchFamily="18" charset="0"/>
                <a:cs typeface="Times New Roman" panose="02020603050405020304" pitchFamily="18" charset="0"/>
              </a:rPr>
              <a:t> in the skins, eggs and bile of toads.</a:t>
            </a:r>
            <a:endParaRPr lang="zh-CN" altLang="en-US" sz="2400" dirty="0">
              <a:latin typeface="Times New Roman" panose="02020603050405020304" pitchFamily="18" charset="0"/>
              <a:cs typeface="Times New Roman" panose="02020603050405020304" pitchFamily="18" charset="0"/>
            </a:endParaRPr>
          </a:p>
        </p:txBody>
      </p:sp>
      <p:pic>
        <p:nvPicPr>
          <p:cNvPr id="11" name="Picture 3" descr="E:\课题文献\蟾蜍生活照\20140328\7-8 二天卵放大图.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3699" y="1628800"/>
            <a:ext cx="2544761" cy="1908571"/>
          </a:xfrm>
          <a:prstGeom prst="rect">
            <a:avLst/>
          </a:prstGeom>
          <a:noFill/>
          <a:extLst>
            <a:ext uri="{909E8E84-426E-40DD-AFC4-6F175D3DCCD1}">
              <a14:hiddenFill xmlns:a14="http://schemas.microsoft.com/office/drawing/2010/main">
                <a:solidFill>
                  <a:srgbClr val="FFFFFF"/>
                </a:solidFill>
              </a14:hiddenFill>
            </a:ext>
          </a:extLst>
        </p:spPr>
      </p:pic>
      <p:sp>
        <p:nvSpPr>
          <p:cNvPr id="12" name="文本框 4"/>
          <p:cNvSpPr txBox="1"/>
          <p:nvPr/>
        </p:nvSpPr>
        <p:spPr>
          <a:xfrm>
            <a:off x="6701639" y="3748533"/>
            <a:ext cx="1485856"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b="1" dirty="0" smtClean="0"/>
              <a:t>Toad eggs</a:t>
            </a:r>
            <a:endParaRPr lang="zh-CN" altLang="en-US" sz="2400" b="1" dirty="0"/>
          </a:p>
        </p:txBody>
      </p:sp>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4890" y="4148931"/>
            <a:ext cx="1892413" cy="1892413"/>
          </a:xfrm>
          <a:prstGeom prst="rect">
            <a:avLst/>
          </a:prstGeom>
        </p:spPr>
      </p:pic>
      <p:sp>
        <p:nvSpPr>
          <p:cNvPr id="14" name="文本框 4"/>
          <p:cNvSpPr txBox="1"/>
          <p:nvPr/>
        </p:nvSpPr>
        <p:spPr>
          <a:xfrm>
            <a:off x="6396845" y="6041343"/>
            <a:ext cx="2404376"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400" dirty="0" smtClean="0"/>
              <a:t>Toad </a:t>
            </a:r>
            <a:r>
              <a:rPr lang="en-US" altLang="zh-CN" sz="2400" dirty="0"/>
              <a:t> gallbladder</a:t>
            </a:r>
            <a:endParaRPr lang="zh-CN" altLang="en-US" sz="2400" dirty="0"/>
          </a:p>
        </p:txBody>
      </p:sp>
      <p:sp>
        <p:nvSpPr>
          <p:cNvPr id="15" name="矩形 14"/>
          <p:cNvSpPr/>
          <p:nvPr/>
        </p:nvSpPr>
        <p:spPr>
          <a:xfrm>
            <a:off x="157283" y="5980076"/>
            <a:ext cx="8643938" cy="338554"/>
          </a:xfrm>
          <a:prstGeom prst="rect">
            <a:avLst/>
          </a:prstGeom>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altLang="zh-CN" sz="1600" b="0" dirty="0" smtClean="0">
                <a:solidFill>
                  <a:schemeClr val="tx1"/>
                </a:solidFill>
                <a:latin typeface="Times New Roman" pitchFamily="18" charset="0"/>
                <a:ea typeface="宋体" pitchFamily="2" charset="-122"/>
                <a:cs typeface="Times New Roman" pitchFamily="18" charset="0"/>
              </a:rPr>
              <a:t> </a:t>
            </a:r>
            <a:r>
              <a:rPr lang="en-US" altLang="zh-CN" sz="1600" i="1" dirty="0" err="1" smtClean="0">
                <a:solidFill>
                  <a:schemeClr val="tx2">
                    <a:lumMod val="75000"/>
                  </a:schemeClr>
                </a:solidFill>
                <a:latin typeface="Times New Roman" pitchFamily="18" charset="0"/>
                <a:ea typeface="宋体" pitchFamily="2" charset="-122"/>
                <a:cs typeface="Times New Roman" pitchFamily="18" charset="0"/>
              </a:rPr>
              <a:t>J.Nat.Prod</a:t>
            </a:r>
            <a:r>
              <a:rPr lang="en-US" altLang="zh-CN" sz="1600" i="1" dirty="0">
                <a:solidFill>
                  <a:schemeClr val="tx2">
                    <a:lumMod val="75000"/>
                  </a:schemeClr>
                </a:solidFill>
                <a:latin typeface="Times New Roman" pitchFamily="18" charset="0"/>
                <a:ea typeface="宋体" pitchFamily="2" charset="-122"/>
                <a:cs typeface="Times New Roman" pitchFamily="18" charset="0"/>
              </a:rPr>
              <a:t>. </a:t>
            </a:r>
            <a:r>
              <a:rPr lang="en-US" altLang="zh-CN" sz="1600" b="0" dirty="0">
                <a:solidFill>
                  <a:schemeClr val="tx1"/>
                </a:solidFill>
                <a:latin typeface="Times New Roman" pitchFamily="18" charset="0"/>
                <a:ea typeface="宋体" pitchFamily="2" charset="-122"/>
                <a:cs typeface="Times New Roman" pitchFamily="18" charset="0"/>
              </a:rPr>
              <a:t>1998, 61, 1476 </a:t>
            </a:r>
            <a:r>
              <a:rPr lang="en-US" altLang="zh-CN" sz="1600" b="0" dirty="0" smtClean="0">
                <a:solidFill>
                  <a:schemeClr val="tx1"/>
                </a:solidFill>
                <a:latin typeface="Times New Roman" pitchFamily="18" charset="0"/>
                <a:ea typeface="宋体" pitchFamily="2" charset="-122"/>
                <a:cs typeface="Times New Roman" pitchFamily="18" charset="0"/>
              </a:rPr>
              <a:t>1481; Nat Prod Rep. 1998.</a:t>
            </a:r>
            <a:endParaRPr lang="zh-CN" altLang="en-US" sz="1600" b="0" dirty="0">
              <a:solidFill>
                <a:schemeClr val="tx1"/>
              </a:solidFill>
              <a:latin typeface="Times New Roman" pitchFamily="18" charset="0"/>
              <a:ea typeface="宋体" pitchFamily="2" charset="-122"/>
              <a:cs typeface="Times New Roman" pitchFamily="18" charset="0"/>
            </a:endParaRPr>
          </a:p>
        </p:txBody>
      </p:sp>
    </p:spTree>
    <p:extLst>
      <p:ext uri="{BB962C8B-B14F-4D97-AF65-F5344CB8AC3E}">
        <p14:creationId xmlns:p14="http://schemas.microsoft.com/office/powerpoint/2010/main" val="7925297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5" descr="C:\Users\lenovo\Desktop\化合物单晶图\sbb-c-47.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87600" y="2147178"/>
            <a:ext cx="2400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对象 1"/>
          <p:cNvGraphicFramePr>
            <a:graphicFrameLocks noChangeAspect="1"/>
          </p:cNvGraphicFramePr>
          <p:nvPr>
            <p:extLst>
              <p:ext uri="{D42A27DB-BD31-4B8C-83A1-F6EECF244321}">
                <p14:modId xmlns:p14="http://schemas.microsoft.com/office/powerpoint/2010/main" val="2346138586"/>
              </p:ext>
            </p:extLst>
          </p:nvPr>
        </p:nvGraphicFramePr>
        <p:xfrm>
          <a:off x="542863" y="1880846"/>
          <a:ext cx="1992312" cy="1833563"/>
        </p:xfrm>
        <a:graphic>
          <a:graphicData uri="http://schemas.openxmlformats.org/presentationml/2006/ole">
            <mc:AlternateContent xmlns:mc="http://schemas.openxmlformats.org/markup-compatibility/2006">
              <mc:Choice xmlns:v="urn:schemas-microsoft-com:vml" Requires="v">
                <p:oleObj spid="_x0000_s17564" name="CS ChemDraw Drawing" r:id="rId5" imgW="1991635" imgH="1832915" progId="ChemDraw.Document.6.0">
                  <p:embed/>
                </p:oleObj>
              </mc:Choice>
              <mc:Fallback>
                <p:oleObj name="CS ChemDraw Drawing" r:id="rId5" imgW="1991635" imgH="1832915" progId="ChemDraw.Document.6.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863" y="1880846"/>
                        <a:ext cx="1992312" cy="1833563"/>
                      </a:xfrm>
                      <a:prstGeom prst="rect">
                        <a:avLst/>
                      </a:prstGeom>
                      <a:noFill/>
                      <a:ln>
                        <a:noFill/>
                      </a:ln>
                    </p:spPr>
                  </p:pic>
                </p:oleObj>
              </mc:Fallback>
            </mc:AlternateContent>
          </a:graphicData>
        </a:graphic>
      </p:graphicFrame>
      <p:graphicFrame>
        <p:nvGraphicFramePr>
          <p:cNvPr id="6" name="表格 5"/>
          <p:cNvGraphicFramePr>
            <a:graphicFrameLocks noGrp="1"/>
          </p:cNvGraphicFramePr>
          <p:nvPr>
            <p:extLst>
              <p:ext uri="{D42A27DB-BD31-4B8C-83A1-F6EECF244321}">
                <p14:modId xmlns:p14="http://schemas.microsoft.com/office/powerpoint/2010/main" val="1021609429"/>
              </p:ext>
            </p:extLst>
          </p:nvPr>
        </p:nvGraphicFramePr>
        <p:xfrm>
          <a:off x="280899" y="3791177"/>
          <a:ext cx="3744913" cy="2627206"/>
        </p:xfrm>
        <a:graphic>
          <a:graphicData uri="http://schemas.openxmlformats.org/drawingml/2006/table">
            <a:tbl>
              <a:tblPr firstRow="1" firstCol="1" bandRow="1"/>
              <a:tblGrid>
                <a:gridCol w="723996"/>
                <a:gridCol w="644338"/>
                <a:gridCol w="576140"/>
                <a:gridCol w="504123"/>
                <a:gridCol w="648158"/>
                <a:gridCol w="648158"/>
              </a:tblGrid>
              <a:tr h="182903">
                <a:tc>
                  <a:txBody>
                    <a:bodyPr/>
                    <a:lstStyle/>
                    <a:p>
                      <a:endParaRPr lang="zh-CN" sz="1200" kern="100" dirty="0">
                        <a:solidFill>
                          <a:srgbClr val="000000"/>
                        </a:solidFill>
                        <a:effectLst/>
                        <a:latin typeface="+mn-lt"/>
                      </a:endParaRPr>
                    </a:p>
                  </a:txBody>
                  <a:tcPr marL="68589" marR="68589" marT="0" marB="0" anchor="b">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1</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2</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4</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dirty="0" smtClean="0">
                          <a:solidFill>
                            <a:srgbClr val="000000"/>
                          </a:solidFill>
                          <a:effectLst/>
                          <a:latin typeface="+mn-lt"/>
                          <a:ea typeface="宋体"/>
                          <a:cs typeface="Times New Roman"/>
                        </a:rPr>
                        <a:t>R</a:t>
                      </a:r>
                      <a:r>
                        <a:rPr lang="en-US" sz="1200" b="1" kern="0" baseline="-25000" dirty="0">
                          <a:solidFill>
                            <a:srgbClr val="000000"/>
                          </a:solidFill>
                          <a:effectLst/>
                          <a:latin typeface="+mn-lt"/>
                          <a:ea typeface="宋体"/>
                          <a:cs typeface="Times New Roman"/>
                        </a:rPr>
                        <a:t>5</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49467">
                <a:tc>
                  <a:txBody>
                    <a:bodyPr/>
                    <a:lstStyle/>
                    <a:p>
                      <a:pPr algn="l">
                        <a:spcAft>
                          <a:spcPts val="0"/>
                        </a:spcAft>
                      </a:pPr>
                      <a:r>
                        <a:rPr lang="en-US" sz="1200" b="1" kern="0" dirty="0">
                          <a:solidFill>
                            <a:srgbClr val="000000"/>
                          </a:solidFill>
                          <a:effectLst/>
                          <a:latin typeface="+mn-lt"/>
                          <a:ea typeface="宋体"/>
                          <a:cs typeface="Times New Roman"/>
                        </a:rPr>
                        <a:t>Sbb-4</a:t>
                      </a:r>
                      <a:r>
                        <a:rPr lang="en-US" sz="1200" b="1" kern="0" dirty="0">
                          <a:solidFill>
                            <a:srgbClr val="FF0000"/>
                          </a:solidFill>
                          <a:effectLst/>
                          <a:latin typeface="+mn-lt"/>
                          <a:ea typeface="宋体"/>
                          <a:cs typeface="Times New Roman"/>
                        </a:rPr>
                        <a:t> ⃰</a:t>
                      </a:r>
                      <a:endParaRPr lang="zh-CN" sz="1200" kern="100" dirty="0">
                        <a:solidFill>
                          <a:srgbClr val="FF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COOH</a:t>
                      </a:r>
                      <a:endParaRPr lang="zh-CN" sz="1200" kern="100">
                        <a:solidFill>
                          <a:srgbClr val="000000"/>
                        </a:solidFill>
                        <a:effectLst/>
                        <a:latin typeface="+mn-lt"/>
                        <a:ea typeface="宋体"/>
                        <a:cs typeface="Times New Roman"/>
                      </a:endParaRPr>
                    </a:p>
                  </a:txBody>
                  <a:tcPr marL="68589" marR="68589" marT="0" marB="0">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Sbb-14</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Sbb-15</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β</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Sbb-16</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CHO</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Sbb-17</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β</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Sbb-18</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β</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Sbb-19</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β</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Sbb-20</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Sbb-21</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err="1">
                          <a:solidFill>
                            <a:srgbClr val="000000"/>
                          </a:solidFill>
                          <a:effectLst/>
                          <a:latin typeface="+mn-lt"/>
                          <a:ea typeface="宋体"/>
                          <a:cs typeface="Times New Roman"/>
                        </a:rPr>
                        <a:t>OAc</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Sbb-22</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α</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CH</a:t>
                      </a:r>
                      <a:r>
                        <a:rPr lang="en-US" sz="1200" kern="0" baseline="-25000" dirty="0">
                          <a:solidFill>
                            <a:srgbClr val="000000"/>
                          </a:solidFill>
                          <a:effectLst/>
                          <a:latin typeface="+mn-lt"/>
                          <a:ea typeface="宋体"/>
                          <a:cs typeface="Times New Roman"/>
                        </a:rPr>
                        <a:t>3</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Sbb-23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α</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a:solidFill>
                            <a:srgbClr val="000000"/>
                          </a:solidFill>
                          <a:effectLst/>
                          <a:latin typeface="+mn-lt"/>
                          <a:ea typeface="宋体"/>
                          <a:cs typeface="Times New Roman"/>
                        </a:rPr>
                        <a:t>Sbb-24</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03">
                <a:tc>
                  <a:txBody>
                    <a:bodyPr/>
                    <a:lstStyle/>
                    <a:p>
                      <a:pPr algn="l">
                        <a:spcAft>
                          <a:spcPts val="0"/>
                        </a:spcAft>
                      </a:pPr>
                      <a:r>
                        <a:rPr lang="en-US" sz="1200" b="1" kern="0" dirty="0">
                          <a:solidFill>
                            <a:srgbClr val="000000"/>
                          </a:solidFill>
                          <a:effectLst/>
                          <a:latin typeface="+mn-lt"/>
                          <a:ea typeface="宋体"/>
                          <a:cs typeface="Times New Roman"/>
                        </a:rPr>
                        <a:t>Sbb-25</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=O</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CH</a:t>
                      </a:r>
                      <a:r>
                        <a:rPr lang="en-US" sz="1200" kern="0" baseline="-25000" dirty="0">
                          <a:solidFill>
                            <a:srgbClr val="000000"/>
                          </a:solidFill>
                          <a:effectLst/>
                          <a:latin typeface="+mn-lt"/>
                          <a:ea typeface="宋体"/>
                          <a:cs typeface="Times New Roman"/>
                        </a:rPr>
                        <a:t>3</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bl>
          </a:graphicData>
        </a:graphic>
      </p:graphicFrame>
      <p:graphicFrame>
        <p:nvGraphicFramePr>
          <p:cNvPr id="7" name="对象 8"/>
          <p:cNvGraphicFramePr>
            <a:graphicFrameLocks noChangeAspect="1"/>
          </p:cNvGraphicFramePr>
          <p:nvPr>
            <p:extLst>
              <p:ext uri="{D42A27DB-BD31-4B8C-83A1-F6EECF244321}">
                <p14:modId xmlns:p14="http://schemas.microsoft.com/office/powerpoint/2010/main" val="1867765365"/>
              </p:ext>
            </p:extLst>
          </p:nvPr>
        </p:nvGraphicFramePr>
        <p:xfrm>
          <a:off x="6023149" y="1606257"/>
          <a:ext cx="1920875" cy="1822450"/>
        </p:xfrm>
        <a:graphic>
          <a:graphicData uri="http://schemas.openxmlformats.org/presentationml/2006/ole">
            <mc:AlternateContent xmlns:mc="http://schemas.openxmlformats.org/markup-compatibility/2006">
              <mc:Choice xmlns:v="urn:schemas-microsoft-com:vml" Requires="v">
                <p:oleObj spid="_x0000_s17565" name="CS ChemDraw Drawing" r:id="rId7" imgW="1921468" imgH="1822399" progId="ChemDraw.Document.6.0">
                  <p:embed/>
                </p:oleObj>
              </mc:Choice>
              <mc:Fallback>
                <p:oleObj name="CS ChemDraw Drawing" r:id="rId7" imgW="1921468" imgH="1822399" progId="ChemDraw.Document.6.0">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23149" y="1606257"/>
                        <a:ext cx="1920875" cy="1822450"/>
                      </a:xfrm>
                      <a:prstGeom prst="rect">
                        <a:avLst/>
                      </a:prstGeom>
                      <a:noFill/>
                      <a:ln>
                        <a:noFill/>
                      </a:ln>
                    </p:spPr>
                  </p:pic>
                </p:oleObj>
              </mc:Fallback>
            </mc:AlternateContent>
          </a:graphicData>
        </a:graphic>
      </p:graphicFrame>
      <p:graphicFrame>
        <p:nvGraphicFramePr>
          <p:cNvPr id="8" name="表格 7"/>
          <p:cNvGraphicFramePr>
            <a:graphicFrameLocks noGrp="1"/>
          </p:cNvGraphicFramePr>
          <p:nvPr>
            <p:extLst>
              <p:ext uri="{D42A27DB-BD31-4B8C-83A1-F6EECF244321}">
                <p14:modId xmlns:p14="http://schemas.microsoft.com/office/powerpoint/2010/main" val="2875422680"/>
              </p:ext>
            </p:extLst>
          </p:nvPr>
        </p:nvGraphicFramePr>
        <p:xfrm>
          <a:off x="4555477" y="3406774"/>
          <a:ext cx="4537076" cy="3414956"/>
        </p:xfrm>
        <a:graphic>
          <a:graphicData uri="http://schemas.openxmlformats.org/drawingml/2006/table">
            <a:tbl>
              <a:tblPr firstRow="1" firstCol="1" bandRow="1"/>
              <a:tblGrid>
                <a:gridCol w="792188"/>
                <a:gridCol w="1080256"/>
                <a:gridCol w="412199"/>
                <a:gridCol w="522387"/>
                <a:gridCol w="522387"/>
                <a:gridCol w="447760"/>
                <a:gridCol w="759899"/>
              </a:tblGrid>
              <a:tr h="247742">
                <a:tc>
                  <a:txBody>
                    <a:bodyPr/>
                    <a:lstStyle/>
                    <a:p>
                      <a:endParaRPr lang="zh-CN" sz="1200" kern="100" dirty="0">
                        <a:solidFill>
                          <a:srgbClr val="000000"/>
                        </a:solidFill>
                        <a:effectLst/>
                        <a:latin typeface="+mn-lt"/>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1</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2</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4</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5</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b="1" kern="0">
                          <a:solidFill>
                            <a:srgbClr val="000000"/>
                          </a:solidFill>
                          <a:effectLst/>
                          <a:latin typeface="+mn-lt"/>
                          <a:ea typeface="宋体"/>
                          <a:cs typeface="Times New Roman"/>
                        </a:rPr>
                        <a:t>R</a:t>
                      </a:r>
                      <a:r>
                        <a:rPr lang="en-US" sz="1200" b="1" kern="0" baseline="-25000">
                          <a:solidFill>
                            <a:srgbClr val="000000"/>
                          </a:solidFill>
                          <a:effectLst/>
                          <a:latin typeface="+mn-lt"/>
                          <a:ea typeface="宋体"/>
                          <a:cs typeface="Times New Roman"/>
                        </a:rPr>
                        <a:t>6</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82948">
                <a:tc>
                  <a:txBody>
                    <a:bodyPr/>
                    <a:lstStyle/>
                    <a:p>
                      <a:pPr algn="ctr">
                        <a:spcAft>
                          <a:spcPts val="0"/>
                        </a:spcAft>
                      </a:pPr>
                      <a:r>
                        <a:rPr lang="en-US" sz="1200" b="1" kern="0" dirty="0">
                          <a:solidFill>
                            <a:srgbClr val="000000"/>
                          </a:solidFill>
                          <a:effectLst/>
                          <a:latin typeface="+mn-lt"/>
                          <a:ea typeface="宋体"/>
                          <a:cs typeface="Times New Roman"/>
                        </a:rPr>
                        <a:t>Sbb-5</a:t>
                      </a:r>
                      <a:r>
                        <a:rPr lang="en-US" sz="1200" kern="0" dirty="0">
                          <a:solidFill>
                            <a:srgbClr val="FF0000"/>
                          </a:solidFill>
                          <a:effectLst/>
                          <a:latin typeface="+mn-lt"/>
                          <a:ea typeface="宋体"/>
                          <a:cs typeface="Times New Roman"/>
                        </a:rPr>
                        <a:t> ⃰</a:t>
                      </a:r>
                      <a:endParaRPr lang="zh-CN" sz="1200" kern="100" dirty="0">
                        <a:solidFill>
                          <a:srgbClr val="FF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smtClean="0">
                          <a:solidFill>
                            <a:srgbClr val="000000"/>
                          </a:solidFill>
                          <a:effectLst/>
                          <a:latin typeface="+mn-lt"/>
                          <a:ea typeface="宋体"/>
                          <a:cs typeface="Times New Roman"/>
                        </a:rPr>
                        <a:t>CHO</a:t>
                      </a:r>
                      <a:endParaRPr lang="zh-CN" sz="1200" kern="100" dirty="0">
                        <a:solidFill>
                          <a:srgbClr val="000000"/>
                        </a:solidFill>
                        <a:effectLst/>
                        <a:latin typeface="+mn-lt"/>
                        <a:ea typeface="宋体"/>
                        <a:cs typeface="Times New Roman"/>
                      </a:endParaRPr>
                    </a:p>
                  </a:txBody>
                  <a:tcPr marL="68589" marR="68589" marT="0" marB="0">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Sbb-26</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β</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Sbb-27</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Sbb-28</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dirty="0">
                          <a:solidFill>
                            <a:srgbClr val="000000"/>
                          </a:solidFill>
                          <a:effectLst/>
                          <a:latin typeface="+mn-lt"/>
                          <a:ea typeface="宋体"/>
                          <a:cs typeface="Times New Roman"/>
                        </a:rPr>
                        <a:t>Sbb-29</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α</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Sbb-30</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dirty="0">
                          <a:solidFill>
                            <a:srgbClr val="000000"/>
                          </a:solidFill>
                          <a:effectLst/>
                          <a:latin typeface="+mn-lt"/>
                          <a:ea typeface="宋体"/>
                          <a:cs typeface="Times New Roman"/>
                        </a:rPr>
                        <a:t>β</a:t>
                      </a:r>
                      <a:r>
                        <a:rPr lang="en-US" sz="1200" kern="0" dirty="0">
                          <a:solidFill>
                            <a:srgbClr val="000000"/>
                          </a:solidFill>
                          <a:effectLst/>
                          <a:latin typeface="+mn-lt"/>
                          <a:ea typeface="宋体"/>
                          <a:cs typeface="Times New Roman"/>
                        </a:rPr>
                        <a:t>-OH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H</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2</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Sbb-31</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Sbb-32</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Sbb-33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-O-suberate</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dirty="0">
                          <a:solidFill>
                            <a:srgbClr val="000000"/>
                          </a:solidFill>
                          <a:effectLst/>
                          <a:latin typeface="+mn-lt"/>
                          <a:ea typeface="宋体"/>
                          <a:cs typeface="Times New Roman"/>
                        </a:rPr>
                        <a:t>Sbb-34</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OAc</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dirty="0">
                          <a:solidFill>
                            <a:srgbClr val="000000"/>
                          </a:solidFill>
                          <a:effectLst/>
                          <a:latin typeface="+mn-lt"/>
                          <a:ea typeface="宋体"/>
                          <a:cs typeface="Times New Roman"/>
                        </a:rPr>
                        <a:t>Sbb-35</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α</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Sbb-36</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α</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Sbb-37</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α</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168397">
                <a:tc>
                  <a:txBody>
                    <a:bodyPr/>
                    <a:lstStyle/>
                    <a:p>
                      <a:pPr algn="ctr">
                        <a:spcAft>
                          <a:spcPts val="0"/>
                        </a:spcAft>
                      </a:pPr>
                      <a:r>
                        <a:rPr lang="en-US" sz="1200" b="1" kern="0">
                          <a:solidFill>
                            <a:srgbClr val="000000"/>
                          </a:solidFill>
                          <a:effectLst/>
                          <a:latin typeface="+mn-lt"/>
                          <a:ea typeface="宋体"/>
                          <a:cs typeface="Times New Roman"/>
                        </a:rPr>
                        <a:t>Sbb-38</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a:solidFill>
                            <a:srgbClr val="000000"/>
                          </a:solidFill>
                          <a:effectLst/>
                          <a:latin typeface="+mn-lt"/>
                          <a:ea typeface="宋体"/>
                          <a:cs typeface="Times New Roman"/>
                        </a:rPr>
                        <a:t>Sbb-39</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β</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α</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CH</a:t>
                      </a:r>
                      <a:r>
                        <a:rPr lang="en-US" sz="1200" kern="0" baseline="-25000">
                          <a:solidFill>
                            <a:srgbClr val="000000"/>
                          </a:solidFill>
                          <a:effectLst/>
                          <a:latin typeface="+mn-lt"/>
                          <a:ea typeface="宋体"/>
                          <a:cs typeface="Times New Roman"/>
                        </a:rPr>
                        <a:t>3</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r h="200099">
                <a:tc>
                  <a:txBody>
                    <a:bodyPr/>
                    <a:lstStyle/>
                    <a:p>
                      <a:pPr algn="ctr">
                        <a:spcAft>
                          <a:spcPts val="0"/>
                        </a:spcAft>
                      </a:pPr>
                      <a:r>
                        <a:rPr lang="en-US" sz="1200" b="1" kern="0" dirty="0">
                          <a:solidFill>
                            <a:srgbClr val="000000"/>
                          </a:solidFill>
                          <a:effectLst/>
                          <a:latin typeface="+mn-lt"/>
                          <a:ea typeface="宋体"/>
                          <a:cs typeface="Times New Roman"/>
                        </a:rPr>
                        <a:t>Sbb-40</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=O</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=O</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i="1" kern="0">
                          <a:solidFill>
                            <a:srgbClr val="000000"/>
                          </a:solidFill>
                          <a:effectLst/>
                          <a:latin typeface="+mn-lt"/>
                          <a:ea typeface="宋体"/>
                          <a:cs typeface="Times New Roman"/>
                        </a:rPr>
                        <a:t>α</a:t>
                      </a:r>
                      <a:r>
                        <a:rPr lang="en-US" sz="1200" kern="0">
                          <a:solidFill>
                            <a:srgbClr val="000000"/>
                          </a:solidFill>
                          <a:effectLst/>
                          <a:latin typeface="+mn-lt"/>
                          <a:ea typeface="宋体"/>
                          <a:cs typeface="Times New Roman"/>
                        </a:rPr>
                        <a:t>-OH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a:solidFill>
                            <a:srgbClr val="000000"/>
                          </a:solidFill>
                          <a:effectLst/>
                          <a:latin typeface="+mn-lt"/>
                          <a:ea typeface="宋体"/>
                          <a:cs typeface="Times New Roman"/>
                        </a:rPr>
                        <a:t>H</a:t>
                      </a:r>
                      <a:endParaRPr lang="zh-CN" sz="1200" kern="100">
                        <a:solidFill>
                          <a:srgbClr val="000000"/>
                        </a:solidFill>
                        <a:effectLst/>
                        <a:latin typeface="+mn-lt"/>
                        <a:ea typeface="宋体"/>
                        <a:cs typeface="Times New Roman"/>
                      </a:endParaRPr>
                    </a:p>
                  </a:txBody>
                  <a:tcPr marL="68589" marR="68589" marT="0" marB="0" anchor="ctr">
                    <a:lnL>
                      <a:noFill/>
                    </a:lnL>
                    <a:lnR>
                      <a:noFill/>
                    </a:lnR>
                    <a:lnT>
                      <a:noFill/>
                    </a:lnT>
                    <a:lnB>
                      <a:noFill/>
                    </a:lnB>
                  </a:tcPr>
                </a:tc>
                <a:tc>
                  <a:txBody>
                    <a:bodyPr/>
                    <a:lstStyle/>
                    <a:p>
                      <a:pPr algn="ctr">
                        <a:spcAft>
                          <a:spcPts val="0"/>
                        </a:spcAft>
                      </a:pPr>
                      <a:r>
                        <a:rPr lang="en-US" sz="1200" kern="0" dirty="0">
                          <a:solidFill>
                            <a:srgbClr val="000000"/>
                          </a:solidFill>
                          <a:effectLst/>
                          <a:latin typeface="+mn-lt"/>
                          <a:ea typeface="宋体"/>
                          <a:cs typeface="Times New Roman"/>
                        </a:rPr>
                        <a:t>CH</a:t>
                      </a:r>
                      <a:r>
                        <a:rPr lang="en-US" sz="1200" kern="0" baseline="-25000" dirty="0">
                          <a:solidFill>
                            <a:srgbClr val="000000"/>
                          </a:solidFill>
                          <a:effectLst/>
                          <a:latin typeface="+mn-lt"/>
                          <a:ea typeface="宋体"/>
                          <a:cs typeface="Times New Roman"/>
                        </a:rPr>
                        <a:t>3</a:t>
                      </a:r>
                      <a:endParaRPr lang="zh-CN" sz="1200" kern="100" dirty="0">
                        <a:solidFill>
                          <a:srgbClr val="000000"/>
                        </a:solidFill>
                        <a:effectLst/>
                        <a:latin typeface="+mn-lt"/>
                        <a:ea typeface="宋体"/>
                        <a:cs typeface="Times New Roman"/>
                      </a:endParaRPr>
                    </a:p>
                  </a:txBody>
                  <a:tcPr marL="68589" marR="68589" marT="0" marB="0" anchor="ctr">
                    <a:lnL>
                      <a:noFill/>
                    </a:lnL>
                    <a:lnR>
                      <a:noFill/>
                    </a:lnR>
                    <a:lnT>
                      <a:noFill/>
                    </a:lnT>
                    <a:lnB>
                      <a:noFill/>
                    </a:lnB>
                  </a:tcPr>
                </a:tc>
              </a:tr>
            </a:tbl>
          </a:graphicData>
        </a:graphic>
      </p:graphicFrame>
      <p:sp>
        <p:nvSpPr>
          <p:cNvPr id="9" name="TextBox 1"/>
          <p:cNvSpPr txBox="1">
            <a:spLocks noChangeArrowheads="1"/>
          </p:cNvSpPr>
          <p:nvPr/>
        </p:nvSpPr>
        <p:spPr bwMode="auto">
          <a:xfrm>
            <a:off x="2974975" y="3474170"/>
            <a:ext cx="612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400">
                <a:solidFill>
                  <a:schemeClr val="tx1"/>
                </a:solidFill>
                <a:latin typeface="Arial" panose="020B0604020202020204" pitchFamily="34" charset="0"/>
                <a:ea typeface="宋体" panose="02010600030101010101" pitchFamily="2" charset="-122"/>
              </a:defRPr>
            </a:lvl3pPr>
            <a:lvl4pPr marL="1600200" indent="-228600" eaLnBrk="0" hangingPunct="0">
              <a:defRPr sz="2400">
                <a:solidFill>
                  <a:schemeClr val="tx1"/>
                </a:solidFill>
                <a:latin typeface="Arial" panose="020B0604020202020204" pitchFamily="34" charset="0"/>
                <a:ea typeface="宋体" panose="02010600030101010101" pitchFamily="2" charset="-122"/>
              </a:defRPr>
            </a:lvl4pPr>
            <a:lvl5pPr marL="2057400" indent="-228600" eaLnBrk="0" hangingPunct="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9pPr>
          </a:lstStyle>
          <a:p>
            <a:pPr eaLnBrk="1" hangingPunct="1">
              <a:buFont typeface="Wingdings" panose="05000000000000000000" pitchFamily="2" charset="2"/>
              <a:buNone/>
            </a:pPr>
            <a:r>
              <a:rPr lang="en-US" altLang="zh-CN" sz="1200" b="1"/>
              <a:t>Sbb-4</a:t>
            </a:r>
            <a:endParaRPr lang="zh-CN" altLang="en-US" sz="1200" b="1"/>
          </a:p>
        </p:txBody>
      </p:sp>
      <p:sp>
        <p:nvSpPr>
          <p:cNvPr id="12" name="TextBox 18"/>
          <p:cNvSpPr txBox="1">
            <a:spLocks noChangeArrowheads="1"/>
          </p:cNvSpPr>
          <p:nvPr/>
        </p:nvSpPr>
        <p:spPr bwMode="auto">
          <a:xfrm>
            <a:off x="8459788" y="6524625"/>
            <a:ext cx="5762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宋体" panose="02010600030101010101" pitchFamily="2" charset="-122"/>
              </a:defRPr>
            </a:lvl1pPr>
            <a:lvl2pPr marL="742950" indent="-285750" eaLnBrk="0" hangingPunct="0">
              <a:defRPr sz="2400">
                <a:solidFill>
                  <a:schemeClr val="tx1"/>
                </a:solidFill>
                <a:latin typeface="Arial" panose="020B0604020202020204" pitchFamily="34" charset="0"/>
                <a:ea typeface="宋体" panose="02010600030101010101" pitchFamily="2" charset="-122"/>
              </a:defRPr>
            </a:lvl2pPr>
            <a:lvl3pPr marL="1143000" indent="-228600" eaLnBrk="0" hangingPunct="0">
              <a:defRPr sz="2400">
                <a:solidFill>
                  <a:schemeClr val="tx1"/>
                </a:solidFill>
                <a:latin typeface="Arial" panose="020B0604020202020204" pitchFamily="34" charset="0"/>
                <a:ea typeface="宋体" panose="02010600030101010101" pitchFamily="2" charset="-122"/>
              </a:defRPr>
            </a:lvl3pPr>
            <a:lvl4pPr marL="1600200" indent="-228600" eaLnBrk="0" hangingPunct="0">
              <a:defRPr sz="2400">
                <a:solidFill>
                  <a:schemeClr val="tx1"/>
                </a:solidFill>
                <a:latin typeface="Arial" panose="020B0604020202020204" pitchFamily="34" charset="0"/>
                <a:ea typeface="宋体" panose="02010600030101010101" pitchFamily="2" charset="-122"/>
              </a:defRPr>
            </a:lvl4pPr>
            <a:lvl5pPr marL="2057400" indent="-228600" eaLnBrk="0" hangingPunct="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lr>
                <a:schemeClr val="hlink"/>
              </a:buClr>
              <a:buFont typeface="Wingdings" panose="05000000000000000000" pitchFamily="2" charset="2"/>
              <a:buChar char="v"/>
              <a:defRPr sz="2400">
                <a:solidFill>
                  <a:schemeClr val="tx1"/>
                </a:solidFill>
                <a:latin typeface="Arial" panose="020B0604020202020204" pitchFamily="34" charset="0"/>
                <a:ea typeface="宋体" panose="02010600030101010101" pitchFamily="2" charset="-122"/>
              </a:defRPr>
            </a:lvl9pPr>
          </a:lstStyle>
          <a:p>
            <a:pPr algn="ctr" eaLnBrk="1" hangingPunct="1">
              <a:buFont typeface="Wingdings" panose="05000000000000000000" pitchFamily="2" charset="2"/>
              <a:buNone/>
            </a:pPr>
            <a:r>
              <a:rPr lang="en-US" altLang="zh-CN" sz="1400">
                <a:solidFill>
                  <a:srgbClr val="000000"/>
                </a:solidFill>
              </a:rPr>
              <a:t>18</a:t>
            </a:r>
            <a:endParaRPr lang="zh-CN" altLang="en-US" sz="1400">
              <a:solidFill>
                <a:srgbClr val="000000"/>
              </a:solidFill>
            </a:endParaRPr>
          </a:p>
        </p:txBody>
      </p:sp>
      <p:pic>
        <p:nvPicPr>
          <p:cNvPr id="13" name="图片 12" descr="C:\Users\lenovo\Desktop\化合物单晶图\sbb-d-1.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12168" y="150230"/>
            <a:ext cx="1725613"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图片 1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7743" y="150230"/>
            <a:ext cx="1725613"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879482" y="-7044"/>
            <a:ext cx="2301875" cy="180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15"/>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78712" y="0"/>
            <a:ext cx="1865312"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table"/>
          <p:cNvPicPr>
            <a:picLocks noChangeAspect="1"/>
          </p:cNvPicPr>
          <p:nvPr/>
        </p:nvPicPr>
        <p:blipFill>
          <a:blip r:embed="rId13"/>
          <a:stretch>
            <a:fillRect/>
          </a:stretch>
        </p:blipFill>
        <p:spPr>
          <a:xfrm>
            <a:off x="972022" y="1911112"/>
            <a:ext cx="6264274" cy="365760"/>
          </a:xfrm>
          <a:prstGeom prst="rect">
            <a:avLst/>
          </a:prstGeom>
        </p:spPr>
      </p:pic>
      <p:sp>
        <p:nvSpPr>
          <p:cNvPr id="31" name="矩形 30"/>
          <p:cNvSpPr/>
          <p:nvPr/>
        </p:nvSpPr>
        <p:spPr>
          <a:xfrm>
            <a:off x="0" y="124775"/>
            <a:ext cx="1466042" cy="461665"/>
          </a:xfrm>
          <a:prstGeom prst="rect">
            <a:avLst/>
          </a:prstGeom>
        </p:spPr>
        <p:txBody>
          <a:bodyPr wrap="none">
            <a:spAutoFit/>
          </a:bodyPr>
          <a:lstStyle/>
          <a:p>
            <a:r>
              <a:rPr lang="en-US" altLang="zh-CN" sz="2400" b="1" dirty="0" smtClean="0">
                <a:solidFill>
                  <a:srgbClr val="000066"/>
                </a:solidFill>
                <a:latin typeface="Times New Roman" panose="02020603050405020304" pitchFamily="18" charset="0"/>
                <a:cs typeface="Times New Roman" panose="02020603050405020304" pitchFamily="18" charset="0"/>
              </a:rPr>
              <a:t>Toad skin</a:t>
            </a:r>
            <a:endParaRPr lang="zh-CN" altLang="en-US" sz="2400" b="1" dirty="0">
              <a:latin typeface="Times New Roman" panose="02020603050405020304" pitchFamily="18" charset="0"/>
              <a:cs typeface="Times New Roman" panose="02020603050405020304" pitchFamily="18" charset="0"/>
            </a:endParaRPr>
          </a:p>
        </p:txBody>
      </p:sp>
      <p:sp>
        <p:nvSpPr>
          <p:cNvPr id="32" name="文本框 31"/>
          <p:cNvSpPr txBox="1"/>
          <p:nvPr/>
        </p:nvSpPr>
        <p:spPr>
          <a:xfrm>
            <a:off x="827584" y="6532018"/>
            <a:ext cx="1680588" cy="338554"/>
          </a:xfrm>
          <a:prstGeom prst="rect">
            <a:avLst/>
          </a:prstGeom>
          <a:noFill/>
        </p:spPr>
        <p:txBody>
          <a:bodyPr wrap="none" rtlCol="0">
            <a:spAutoFit/>
          </a:bodyPr>
          <a:lstStyle/>
          <a:p>
            <a:r>
              <a:rPr lang="en-US" altLang="zh-CN" sz="1600" dirty="0" err="1" smtClean="0"/>
              <a:t>Fitoterapia</a:t>
            </a:r>
            <a:r>
              <a:rPr lang="en-US" altLang="zh-CN" sz="1600" dirty="0" smtClean="0"/>
              <a:t>, 2015</a:t>
            </a:r>
            <a:endParaRPr lang="zh-CN" altLang="en-US" sz="1600" dirty="0"/>
          </a:p>
        </p:txBody>
      </p:sp>
    </p:spTree>
    <p:extLst>
      <p:ext uri="{BB962C8B-B14F-4D97-AF65-F5344CB8AC3E}">
        <p14:creationId xmlns:p14="http://schemas.microsoft.com/office/powerpoint/2010/main" val="1668209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3697" y="0"/>
            <a:ext cx="8229600" cy="620688"/>
          </a:xfrm>
        </p:spPr>
        <p:txBody>
          <a:bodyPr>
            <a:normAutofit/>
          </a:bodyPr>
          <a:lstStyle/>
          <a:p>
            <a:r>
              <a:rPr lang="en-US" altLang="zh-CN" b="1" dirty="0" smtClean="0">
                <a:solidFill>
                  <a:srgbClr val="000066"/>
                </a:solidFill>
              </a:rPr>
              <a:t>New </a:t>
            </a:r>
            <a:r>
              <a:rPr lang="en-US" altLang="zh-CN" b="1" dirty="0" err="1" smtClean="0">
                <a:solidFill>
                  <a:srgbClr val="000066"/>
                </a:solidFill>
              </a:rPr>
              <a:t>bufadienolides</a:t>
            </a:r>
            <a:r>
              <a:rPr lang="en-US" altLang="zh-CN" b="1" dirty="0" smtClean="0">
                <a:solidFill>
                  <a:srgbClr val="000066"/>
                </a:solidFill>
              </a:rPr>
              <a:t> from toad eggs</a:t>
            </a:r>
            <a:endParaRPr lang="zh-CN" altLang="en-US" b="1" dirty="0">
              <a:solidFill>
                <a:srgbClr val="000066"/>
              </a:solidFill>
            </a:endParaRPr>
          </a:p>
        </p:txBody>
      </p:sp>
      <p:sp>
        <p:nvSpPr>
          <p:cNvPr id="3" name="内容占位符 2"/>
          <p:cNvSpPr>
            <a:spLocks noGrp="1"/>
          </p:cNvSpPr>
          <p:nvPr>
            <p:ph idx="1"/>
          </p:nvPr>
        </p:nvSpPr>
        <p:spPr/>
        <p:txBody>
          <a:bodyPr/>
          <a:lstStyle/>
          <a:p>
            <a:endParaRPr lang="zh-CN" altLang="en-US" dirty="0"/>
          </a:p>
        </p:txBody>
      </p:sp>
      <p:graphicFrame>
        <p:nvGraphicFramePr>
          <p:cNvPr id="5" name="对象 4"/>
          <p:cNvGraphicFramePr>
            <a:graphicFrameLocks noChangeAspect="1"/>
          </p:cNvGraphicFramePr>
          <p:nvPr>
            <p:extLst>
              <p:ext uri="{D42A27DB-BD31-4B8C-83A1-F6EECF244321}">
                <p14:modId xmlns:p14="http://schemas.microsoft.com/office/powerpoint/2010/main" val="1155937989"/>
              </p:ext>
            </p:extLst>
          </p:nvPr>
        </p:nvGraphicFramePr>
        <p:xfrm>
          <a:off x="1635125" y="765175"/>
          <a:ext cx="5183188" cy="5976938"/>
        </p:xfrm>
        <a:graphic>
          <a:graphicData uri="http://schemas.openxmlformats.org/presentationml/2006/ole">
            <mc:AlternateContent xmlns:mc="http://schemas.openxmlformats.org/markup-compatibility/2006">
              <mc:Choice xmlns:v="urn:schemas-microsoft-com:vml" Requires="v">
                <p:oleObj spid="_x0000_s16493" name="CS ChemDraw Drawing" r:id="rId4" imgW="11412830" imgH="13156293" progId="ChemDraw.Document.6.0">
                  <p:embed/>
                </p:oleObj>
              </mc:Choice>
              <mc:Fallback>
                <p:oleObj name="CS ChemDraw Drawing" r:id="rId4" imgW="11412830" imgH="13156293" progId="ChemDraw.Document.6.0">
                  <p:embed/>
                  <p:pic>
                    <p:nvPicPr>
                      <p:cNvPr id="0" name=""/>
                      <p:cNvPicPr/>
                      <p:nvPr/>
                    </p:nvPicPr>
                    <p:blipFill>
                      <a:blip r:embed="rId5"/>
                      <a:stretch>
                        <a:fillRect/>
                      </a:stretch>
                    </p:blipFill>
                    <p:spPr>
                      <a:xfrm>
                        <a:off x="1635125" y="765175"/>
                        <a:ext cx="5183188" cy="5976938"/>
                      </a:xfrm>
                      <a:prstGeom prst="rect">
                        <a:avLst/>
                      </a:prstGeom>
                    </p:spPr>
                  </p:pic>
                </p:oleObj>
              </mc:Fallback>
            </mc:AlternateContent>
          </a:graphicData>
        </a:graphic>
      </p:graphicFrame>
    </p:spTree>
    <p:extLst>
      <p:ext uri="{BB962C8B-B14F-4D97-AF65-F5344CB8AC3E}">
        <p14:creationId xmlns:p14="http://schemas.microsoft.com/office/powerpoint/2010/main" val="11491170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2250" y="115888"/>
            <a:ext cx="8229600" cy="1143000"/>
          </a:xfrm>
        </p:spPr>
        <p:txBody>
          <a:bodyPr/>
          <a:lstStyle/>
          <a:p>
            <a:pPr algn="l"/>
            <a:r>
              <a:rPr lang="en-US" altLang="zh-CN" b="1" dirty="0" smtClean="0">
                <a:solidFill>
                  <a:srgbClr val="002060"/>
                </a:solidFill>
                <a:latin typeface="Times New Roman" panose="02020603050405020304" pitchFamily="18" charset="0"/>
                <a:cs typeface="Times New Roman" panose="02020603050405020304" pitchFamily="18" charset="0"/>
              </a:rPr>
              <a:t>Toad bile</a:t>
            </a:r>
            <a:endParaRPr lang="zh-CN" altLang="en-US" b="1" dirty="0">
              <a:solidFill>
                <a:srgbClr val="002060"/>
              </a:solidFill>
              <a:latin typeface="Times New Roman" panose="02020603050405020304" pitchFamily="18" charset="0"/>
              <a:cs typeface="Times New Roman" panose="02020603050405020304" pitchFamily="18" charset="0"/>
            </a:endParaRPr>
          </a:p>
        </p:txBody>
      </p:sp>
      <p:sp>
        <p:nvSpPr>
          <p:cNvPr id="5" name="Rectangle 2"/>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6" name="Rectangle 4"/>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7" name="Rectangle 6"/>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8" name="Rectangle 8"/>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9" name="Rectangle 10"/>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10" name="Rectangle 12"/>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11" name="Rectangle 14"/>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12" name="Rectangle 16"/>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13" name="Rectangle 18"/>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sp>
        <p:nvSpPr>
          <p:cNvPr id="14" name="Rectangle 47"/>
          <p:cNvSpPr>
            <a:spLocks noChangeArrowheads="1"/>
          </p:cNvSpPr>
          <p:nvPr/>
        </p:nvSpPr>
        <p:spPr bwMode="auto">
          <a:xfrm>
            <a:off x="-101600" y="2063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endParaRPr lang="zh-CN" altLang="en-US" sz="1800">
              <a:ea typeface="宋体" panose="02010600030101010101" pitchFamily="2" charset="-122"/>
            </a:endParaRPr>
          </a:p>
        </p:txBody>
      </p:sp>
      <p:grpSp>
        <p:nvGrpSpPr>
          <p:cNvPr id="15" name="组合 14"/>
          <p:cNvGrpSpPr>
            <a:grpSpLocks/>
          </p:cNvGrpSpPr>
          <p:nvPr/>
        </p:nvGrpSpPr>
        <p:grpSpPr bwMode="auto">
          <a:xfrm>
            <a:off x="3246438" y="675390"/>
            <a:ext cx="2519362" cy="2093210"/>
            <a:chOff x="3311860" y="471488"/>
            <a:chExt cx="2520280" cy="2093416"/>
          </a:xfrm>
        </p:grpSpPr>
        <p:pic>
          <p:nvPicPr>
            <p:cNvPr id="37" name="图片 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7534" y="471488"/>
              <a:ext cx="1639291" cy="153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p:cNvSpPr/>
            <p:nvPr/>
          </p:nvSpPr>
          <p:spPr>
            <a:xfrm>
              <a:off x="3311860" y="1988585"/>
              <a:ext cx="2520280" cy="576319"/>
            </a:xfrm>
            <a:prstGeom prst="rect">
              <a:avLst/>
            </a:prstGeom>
          </p:spPr>
          <p:txBody>
            <a:bodyP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 typeface="Arial" charset="0"/>
                <a:buNone/>
                <a:defRPr/>
              </a:pPr>
              <a:r>
                <a:rPr lang="en-US" altLang="zh-CN" sz="1050" dirty="0">
                  <a:latin typeface="Arial" charset="0"/>
                  <a:ea typeface="宋体" charset="-122"/>
                </a:rPr>
                <a:t>5    R= -H          3-epi-bufalin</a:t>
              </a:r>
            </a:p>
            <a:p>
              <a:pPr eaLnBrk="1" hangingPunct="1">
                <a:buFont typeface="Arial" charset="0"/>
                <a:buNone/>
                <a:defRPr/>
              </a:pPr>
              <a:r>
                <a:rPr lang="en-US" altLang="zh-CN" sz="1050" dirty="0">
                  <a:latin typeface="Arial" charset="0"/>
                  <a:ea typeface="宋体" charset="-122"/>
                </a:rPr>
                <a:t>19  R= -OH        3-epi-desacetylbufotalin</a:t>
              </a:r>
            </a:p>
            <a:p>
              <a:pPr eaLnBrk="1" hangingPunct="1">
                <a:buFont typeface="Arial" charset="0"/>
                <a:buNone/>
                <a:defRPr/>
              </a:pPr>
              <a:r>
                <a:rPr lang="en-US" altLang="zh-CN" sz="1050" dirty="0">
                  <a:latin typeface="Arial" charset="0"/>
                  <a:ea typeface="宋体" charset="-122"/>
                </a:rPr>
                <a:t>8    R= -</a:t>
              </a:r>
              <a:r>
                <a:rPr lang="en-US" altLang="zh-CN" sz="1050" dirty="0" err="1">
                  <a:latin typeface="Arial" charset="0"/>
                  <a:ea typeface="宋体" charset="-122"/>
                </a:rPr>
                <a:t>OAc</a:t>
              </a:r>
              <a:r>
                <a:rPr lang="en-US" altLang="zh-CN" sz="1050" dirty="0">
                  <a:latin typeface="Arial" charset="0"/>
                  <a:ea typeface="宋体" charset="-122"/>
                </a:rPr>
                <a:t>      3-epi-bufotalin</a:t>
              </a:r>
              <a:endParaRPr lang="zh-CN" altLang="en-US" sz="1050" dirty="0">
                <a:latin typeface="Arial" charset="0"/>
                <a:ea typeface="宋体" charset="-122"/>
              </a:endParaRPr>
            </a:p>
          </p:txBody>
        </p:sp>
      </p:grpSp>
      <p:pic>
        <p:nvPicPr>
          <p:cNvPr id="16" name="图片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1388" y="2952750"/>
            <a:ext cx="1604962"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 name="组合 16"/>
          <p:cNvGrpSpPr>
            <a:grpSpLocks/>
          </p:cNvGrpSpPr>
          <p:nvPr/>
        </p:nvGrpSpPr>
        <p:grpSpPr bwMode="auto">
          <a:xfrm>
            <a:off x="5620197" y="610877"/>
            <a:ext cx="3296792" cy="2105336"/>
            <a:chOff x="6082631" y="530225"/>
            <a:chExt cx="3295649" cy="2105526"/>
          </a:xfrm>
        </p:grpSpPr>
        <p:pic>
          <p:nvPicPr>
            <p:cNvPr id="35" name="图片 3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2631" y="530225"/>
              <a:ext cx="1605519" cy="1536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p:cNvSpPr/>
            <p:nvPr/>
          </p:nvSpPr>
          <p:spPr>
            <a:xfrm>
              <a:off x="6228184" y="2205499"/>
              <a:ext cx="3150096" cy="430252"/>
            </a:xfrm>
            <a:prstGeom prst="rect">
              <a:avLst/>
            </a:prstGeom>
          </p:spPr>
          <p:txBody>
            <a:bodyPr>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buFont typeface="Arial" charset="0"/>
                <a:buNone/>
                <a:defRPr/>
              </a:pPr>
              <a:r>
                <a:rPr lang="pt-BR" altLang="zh-CN" sz="1050" dirty="0">
                  <a:latin typeface="Arial" charset="0"/>
                  <a:ea typeface="宋体" charset="-122"/>
                </a:rPr>
                <a:t>7   R</a:t>
              </a:r>
              <a:r>
                <a:rPr lang="pt-BR" altLang="zh-CN" sz="700" dirty="0">
                  <a:latin typeface="Arial" charset="0"/>
                  <a:ea typeface="宋体" charset="-122"/>
                </a:rPr>
                <a:t>1</a:t>
              </a:r>
              <a:r>
                <a:rPr lang="pt-BR" altLang="zh-CN" sz="1050" dirty="0">
                  <a:latin typeface="Arial" charset="0"/>
                  <a:ea typeface="宋体" charset="-122"/>
                </a:rPr>
                <a:t>= -OH  R</a:t>
              </a:r>
              <a:r>
                <a:rPr lang="pt-BR" altLang="zh-CN" sz="700" dirty="0">
                  <a:latin typeface="Arial" charset="0"/>
                  <a:ea typeface="宋体" charset="-122"/>
                </a:rPr>
                <a:t>3</a:t>
              </a:r>
              <a:r>
                <a:rPr lang="pt-BR" altLang="zh-CN" sz="1050" dirty="0">
                  <a:latin typeface="Arial" charset="0"/>
                  <a:ea typeface="宋体" charset="-122"/>
                </a:rPr>
                <a:t>= -H    3-epi-7β-Hydroxybufalin</a:t>
              </a:r>
            </a:p>
            <a:p>
              <a:pPr eaLnBrk="1" hangingPunct="1">
                <a:buFont typeface="Arial" charset="0"/>
                <a:buNone/>
                <a:defRPr/>
              </a:pPr>
              <a:r>
                <a:rPr lang="pt-BR" altLang="zh-CN" sz="1050" dirty="0">
                  <a:latin typeface="Arial" charset="0"/>
                  <a:ea typeface="宋体" charset="-122"/>
                </a:rPr>
                <a:t>20  R</a:t>
              </a:r>
              <a:r>
                <a:rPr lang="pt-BR" altLang="zh-CN" sz="700" dirty="0">
                  <a:latin typeface="Arial" charset="0"/>
                  <a:ea typeface="宋体" charset="-122"/>
                </a:rPr>
                <a:t>2</a:t>
              </a:r>
              <a:r>
                <a:rPr lang="pt-BR" altLang="zh-CN" sz="1050" dirty="0">
                  <a:latin typeface="Arial" charset="0"/>
                  <a:ea typeface="宋体" charset="-122"/>
                </a:rPr>
                <a:t>= -OH  R</a:t>
              </a:r>
              <a:r>
                <a:rPr lang="pt-BR" altLang="zh-CN" sz="700" dirty="0">
                  <a:latin typeface="Arial" charset="0"/>
                  <a:ea typeface="宋体" charset="-122"/>
                </a:rPr>
                <a:t>1</a:t>
              </a:r>
              <a:r>
                <a:rPr lang="pt-BR" altLang="zh-CN" sz="1050" dirty="0">
                  <a:latin typeface="Arial" charset="0"/>
                  <a:ea typeface="宋体" charset="-122"/>
                </a:rPr>
                <a:t>=H    3-epi-gamabufotalin</a:t>
              </a:r>
              <a:endParaRPr lang="zh-CN" altLang="en-US" sz="1050" dirty="0">
                <a:latin typeface="Arial" charset="0"/>
                <a:ea typeface="宋体" charset="-122"/>
              </a:endParaRPr>
            </a:p>
          </p:txBody>
        </p:sp>
      </p:grpSp>
      <p:pic>
        <p:nvPicPr>
          <p:cNvPr id="18" name="图片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250" y="2949575"/>
            <a:ext cx="1604963"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92588" y="2919413"/>
            <a:ext cx="1604962" cy="169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图片 1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27750" y="2925763"/>
            <a:ext cx="2522538"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2888" y="4768850"/>
            <a:ext cx="2220912"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00325" y="4840288"/>
            <a:ext cx="2214563" cy="174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图片 2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67288" y="4787900"/>
            <a:ext cx="160496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图片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75450" y="4703763"/>
            <a:ext cx="18669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灯片编号占位符 12"/>
          <p:cNvSpPr>
            <a:spLocks noGrp="1"/>
          </p:cNvSpPr>
          <p:nvPr/>
        </p:nvSpPr>
        <p:spPr bwMode="auto">
          <a:xfrm>
            <a:off x="7518400" y="225425"/>
            <a:ext cx="1066800"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zh-CN"/>
            </a:defPPr>
            <a:lvl1pPr algn="l" rtl="0" eaLnBrk="1" fontAlgn="base" hangingPunct="1">
              <a:spcBef>
                <a:spcPct val="0"/>
              </a:spcBef>
              <a:spcAft>
                <a:spcPct val="0"/>
              </a:spcAft>
              <a:buFont typeface="Arial" panose="020B0604020202020204" pitchFamily="34" charset="0"/>
              <a:buNone/>
              <a:defRPr sz="1400" b="1" kern="1200" smtClean="0">
                <a:solidFill>
                  <a:srgbClr val="FFFFFF"/>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spcBef>
                <a:spcPct val="0"/>
              </a:spcBef>
              <a:buClrTx/>
              <a:buSzTx/>
              <a:buFont typeface="Arial" panose="020B0604020202020204" pitchFamily="34" charset="0"/>
              <a:buNone/>
            </a:pPr>
            <a:fld id="{8E1C0B88-D028-494F-BFD5-65977FC36687}" type="slidenum">
              <a:rPr lang="zh-CN" altLang="en-US" sz="1400">
                <a:solidFill>
                  <a:srgbClr val="FFFFFF"/>
                </a:solidFill>
                <a:ea typeface="宋体" panose="02010600030101010101" pitchFamily="2" charset="-122"/>
              </a:rPr>
              <a:pPr>
                <a:spcBef>
                  <a:spcPct val="0"/>
                </a:spcBef>
                <a:buClrTx/>
                <a:buSzTx/>
                <a:buFont typeface="Arial" panose="020B0604020202020204" pitchFamily="34" charset="0"/>
                <a:buNone/>
              </a:pPr>
              <a:t>19</a:t>
            </a:fld>
            <a:endParaRPr lang="zh-CN" altLang="en-US" sz="1400">
              <a:solidFill>
                <a:srgbClr val="FFFFFF"/>
              </a:solidFill>
              <a:ea typeface="宋体" panose="02010600030101010101" pitchFamily="2" charset="-122"/>
            </a:endParaRPr>
          </a:p>
        </p:txBody>
      </p:sp>
      <p:sp>
        <p:nvSpPr>
          <p:cNvPr id="27" name="矩形 26"/>
          <p:cNvSpPr>
            <a:spLocks noChangeArrowheads="1"/>
          </p:cNvSpPr>
          <p:nvPr/>
        </p:nvSpPr>
        <p:spPr bwMode="auto">
          <a:xfrm>
            <a:off x="5621338" y="4335463"/>
            <a:ext cx="3032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400" b="1">
                <a:solidFill>
                  <a:srgbClr val="0B00F0"/>
                </a:solidFill>
                <a:ea typeface="宋体" panose="02010600030101010101" pitchFamily="2" charset="-122"/>
              </a:rPr>
              <a:t>♠</a:t>
            </a:r>
            <a:endParaRPr lang="zh-CN" altLang="en-US" sz="1400">
              <a:ea typeface="宋体" panose="02010600030101010101" pitchFamily="2" charset="-122"/>
            </a:endParaRPr>
          </a:p>
        </p:txBody>
      </p:sp>
      <p:sp>
        <p:nvSpPr>
          <p:cNvPr id="28" name="矩形 27"/>
          <p:cNvSpPr>
            <a:spLocks noChangeArrowheads="1"/>
          </p:cNvSpPr>
          <p:nvPr/>
        </p:nvSpPr>
        <p:spPr bwMode="auto">
          <a:xfrm>
            <a:off x="8574088" y="4356100"/>
            <a:ext cx="304800"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400" b="1">
                <a:solidFill>
                  <a:srgbClr val="0B00F0"/>
                </a:solidFill>
                <a:ea typeface="宋体" panose="02010600030101010101" pitchFamily="2" charset="-122"/>
              </a:rPr>
              <a:t>♠</a:t>
            </a:r>
            <a:endParaRPr lang="zh-CN" altLang="en-US" sz="1400">
              <a:ea typeface="宋体" panose="02010600030101010101" pitchFamily="2" charset="-122"/>
            </a:endParaRPr>
          </a:p>
        </p:txBody>
      </p:sp>
      <p:sp>
        <p:nvSpPr>
          <p:cNvPr id="29" name="矩形 28"/>
          <p:cNvSpPr>
            <a:spLocks noChangeArrowheads="1"/>
          </p:cNvSpPr>
          <p:nvPr/>
        </p:nvSpPr>
        <p:spPr bwMode="auto">
          <a:xfrm>
            <a:off x="6342063" y="6299200"/>
            <a:ext cx="349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400" b="1">
                <a:solidFill>
                  <a:srgbClr val="0B00F0"/>
                </a:solidFill>
                <a:ea typeface="宋体" panose="02010600030101010101" pitchFamily="2" charset="-122"/>
              </a:rPr>
              <a:t>♠ </a:t>
            </a:r>
            <a:endParaRPr lang="zh-CN" altLang="en-US" sz="1400">
              <a:ea typeface="宋体" panose="02010600030101010101" pitchFamily="2" charset="-122"/>
            </a:endParaRPr>
          </a:p>
        </p:txBody>
      </p:sp>
      <p:sp>
        <p:nvSpPr>
          <p:cNvPr id="30" name="矩形 29"/>
          <p:cNvSpPr>
            <a:spLocks noChangeArrowheads="1"/>
          </p:cNvSpPr>
          <p:nvPr/>
        </p:nvSpPr>
        <p:spPr bwMode="auto">
          <a:xfrm>
            <a:off x="8486775" y="6248400"/>
            <a:ext cx="3032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400" b="1">
                <a:solidFill>
                  <a:srgbClr val="0B00F0"/>
                </a:solidFill>
                <a:ea typeface="宋体" panose="02010600030101010101" pitchFamily="2" charset="-122"/>
              </a:rPr>
              <a:t>♠</a:t>
            </a:r>
            <a:endParaRPr lang="zh-CN" altLang="en-US" sz="1400">
              <a:ea typeface="宋体" panose="02010600030101010101" pitchFamily="2" charset="-122"/>
            </a:endParaRPr>
          </a:p>
        </p:txBody>
      </p:sp>
      <p:sp>
        <p:nvSpPr>
          <p:cNvPr id="31" name="矩形 30"/>
          <p:cNvSpPr>
            <a:spLocks noChangeArrowheads="1"/>
          </p:cNvSpPr>
          <p:nvPr/>
        </p:nvSpPr>
        <p:spPr bwMode="auto">
          <a:xfrm>
            <a:off x="8572500" y="2254250"/>
            <a:ext cx="3492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400" b="1">
                <a:solidFill>
                  <a:srgbClr val="FF0000"/>
                </a:solidFill>
                <a:ea typeface="宋体" panose="02010600030101010101" pitchFamily="2" charset="-122"/>
              </a:rPr>
              <a:t>♠</a:t>
            </a:r>
            <a:r>
              <a:rPr lang="zh-CN" altLang="en-US" sz="1400">
                <a:solidFill>
                  <a:srgbClr val="FF0000"/>
                </a:solidFill>
                <a:ea typeface="宋体" panose="02010600030101010101" pitchFamily="2" charset="-122"/>
              </a:rPr>
              <a:t> </a:t>
            </a:r>
            <a:endParaRPr lang="zh-CN" altLang="en-US" sz="1400">
              <a:ea typeface="宋体" panose="02010600030101010101" pitchFamily="2" charset="-122"/>
            </a:endParaRPr>
          </a:p>
        </p:txBody>
      </p:sp>
      <p:sp>
        <p:nvSpPr>
          <p:cNvPr id="32" name="矩形 31"/>
          <p:cNvSpPr>
            <a:spLocks noChangeArrowheads="1"/>
          </p:cNvSpPr>
          <p:nvPr/>
        </p:nvSpPr>
        <p:spPr bwMode="auto">
          <a:xfrm>
            <a:off x="4872038" y="2162175"/>
            <a:ext cx="3476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400" b="1">
                <a:solidFill>
                  <a:srgbClr val="FF0000"/>
                </a:solidFill>
                <a:ea typeface="宋体" panose="02010600030101010101" pitchFamily="2" charset="-122"/>
              </a:rPr>
              <a:t>♠</a:t>
            </a:r>
            <a:r>
              <a:rPr lang="zh-CN" altLang="en-US" sz="1400">
                <a:solidFill>
                  <a:srgbClr val="FF0000"/>
                </a:solidFill>
                <a:ea typeface="宋体" panose="02010600030101010101" pitchFamily="2" charset="-122"/>
              </a:rPr>
              <a:t> </a:t>
            </a:r>
            <a:endParaRPr lang="zh-CN" altLang="en-US" sz="1400">
              <a:ea typeface="宋体" panose="02010600030101010101" pitchFamily="2" charset="-122"/>
            </a:endParaRPr>
          </a:p>
        </p:txBody>
      </p:sp>
      <p:sp>
        <p:nvSpPr>
          <p:cNvPr id="33" name="矩形 32"/>
          <p:cNvSpPr>
            <a:spLocks noChangeArrowheads="1"/>
          </p:cNvSpPr>
          <p:nvPr/>
        </p:nvSpPr>
        <p:spPr bwMode="auto">
          <a:xfrm>
            <a:off x="3548063" y="4408488"/>
            <a:ext cx="34925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400" b="1">
                <a:solidFill>
                  <a:srgbClr val="FF0000"/>
                </a:solidFill>
                <a:ea typeface="宋体" panose="02010600030101010101" pitchFamily="2" charset="-122"/>
              </a:rPr>
              <a:t>♠</a:t>
            </a:r>
            <a:r>
              <a:rPr lang="zh-CN" altLang="en-US" sz="1400">
                <a:solidFill>
                  <a:srgbClr val="FF0000"/>
                </a:solidFill>
                <a:ea typeface="宋体" panose="02010600030101010101" pitchFamily="2" charset="-122"/>
              </a:rPr>
              <a:t> </a:t>
            </a:r>
            <a:endParaRPr lang="zh-CN" altLang="en-US" sz="1400">
              <a:ea typeface="宋体" panose="02010600030101010101" pitchFamily="2" charset="-122"/>
            </a:endParaRPr>
          </a:p>
        </p:txBody>
      </p:sp>
      <p:sp>
        <p:nvSpPr>
          <p:cNvPr id="34" name="TextBox 51"/>
          <p:cNvSpPr txBox="1">
            <a:spLocks noChangeArrowheads="1"/>
          </p:cNvSpPr>
          <p:nvPr/>
        </p:nvSpPr>
        <p:spPr bwMode="auto">
          <a:xfrm>
            <a:off x="633413" y="1700212"/>
            <a:ext cx="15937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spcBef>
                <a:spcPct val="0"/>
              </a:spcBef>
              <a:buClrTx/>
              <a:buSzTx/>
              <a:buFont typeface="Arial" panose="020B0604020202020204" pitchFamily="34" charset="0"/>
              <a:buNone/>
            </a:pPr>
            <a:r>
              <a:rPr lang="zh-CN" altLang="en-US" sz="1200" b="1" dirty="0">
                <a:solidFill>
                  <a:srgbClr val="0B00F0"/>
                </a:solidFill>
                <a:ea typeface="宋体" panose="02010600030101010101" pitchFamily="2" charset="-122"/>
              </a:rPr>
              <a:t>♠  </a:t>
            </a:r>
            <a:r>
              <a:rPr lang="en-US" altLang="zh-CN" sz="1200" b="1" dirty="0" smtClean="0">
                <a:solidFill>
                  <a:srgbClr val="0B00F0"/>
                </a:solidFill>
              </a:rPr>
              <a:t>new compounds</a:t>
            </a:r>
            <a:endParaRPr lang="en-US" altLang="zh-CN" sz="1200" b="1" dirty="0">
              <a:solidFill>
                <a:srgbClr val="0B00F0"/>
              </a:solidFill>
              <a:ea typeface="宋体" panose="02010600030101010101" pitchFamily="2" charset="-122"/>
            </a:endParaRPr>
          </a:p>
          <a:p>
            <a:pPr eaLnBrk="1" hangingPunct="1">
              <a:spcBef>
                <a:spcPct val="0"/>
              </a:spcBef>
              <a:buClrTx/>
              <a:buSzTx/>
              <a:buFont typeface="Arial" panose="020B0604020202020204" pitchFamily="34" charset="0"/>
              <a:buNone/>
            </a:pPr>
            <a:r>
              <a:rPr lang="zh-CN" altLang="en-US" sz="1200" b="1" dirty="0">
                <a:solidFill>
                  <a:srgbClr val="FF0000"/>
                </a:solidFill>
                <a:ea typeface="宋体" panose="02010600030101010101" pitchFamily="2" charset="-122"/>
              </a:rPr>
              <a:t>♠</a:t>
            </a:r>
            <a:r>
              <a:rPr lang="zh-CN" altLang="en-US" sz="1200" dirty="0">
                <a:solidFill>
                  <a:srgbClr val="FF0000"/>
                </a:solidFill>
                <a:ea typeface="宋体" panose="02010600030101010101" pitchFamily="2" charset="-122"/>
              </a:rPr>
              <a:t>  </a:t>
            </a:r>
            <a:r>
              <a:rPr lang="en-US" altLang="zh-CN" sz="1200" dirty="0" smtClean="0">
                <a:solidFill>
                  <a:srgbClr val="FF0000"/>
                </a:solidFill>
                <a:ea typeface="宋体" panose="02010600030101010101" pitchFamily="2" charset="-122"/>
              </a:rPr>
              <a:t>crystal</a:t>
            </a:r>
            <a:endParaRPr lang="en-US" altLang="zh-CN" sz="1200" dirty="0">
              <a:solidFill>
                <a:srgbClr val="FF0000"/>
              </a:solidFill>
              <a:ea typeface="宋体" panose="02010600030101010101" pitchFamily="2" charset="-122"/>
            </a:endParaRPr>
          </a:p>
        </p:txBody>
      </p:sp>
    </p:spTree>
    <p:extLst>
      <p:ext uri="{BB962C8B-B14F-4D97-AF65-F5344CB8AC3E}">
        <p14:creationId xmlns:p14="http://schemas.microsoft.com/office/powerpoint/2010/main" val="2706594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7544" y="260648"/>
            <a:ext cx="8229600" cy="1143000"/>
          </a:xfrm>
        </p:spPr>
        <p:txBody>
          <a:bodyPr/>
          <a:lstStyle/>
          <a:p>
            <a:r>
              <a:rPr lang="en-US" altLang="zh-CN" b="1" dirty="0" smtClean="0">
                <a:solidFill>
                  <a:srgbClr val="000066"/>
                </a:solidFill>
                <a:latin typeface="Times New Roman" panose="02020603050405020304" pitchFamily="18" charset="0"/>
                <a:cs typeface="Times New Roman" panose="02020603050405020304" pitchFamily="18" charset="0"/>
              </a:rPr>
              <a:t>Recent Progress in Our Group</a:t>
            </a:r>
            <a:endParaRPr lang="zh-CN" altLang="en-US" b="1" dirty="0">
              <a:solidFill>
                <a:srgbClr val="000066"/>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683568" y="1916832"/>
            <a:ext cx="8229600" cy="4686320"/>
          </a:xfrm>
        </p:spPr>
        <p:txBody>
          <a:bodyPr>
            <a:normAutofit/>
          </a:bodyPr>
          <a:lstStyle/>
          <a:p>
            <a:pPr>
              <a:lnSpc>
                <a:spcPct val="150000"/>
              </a:lnSpc>
              <a:buSzPct val="100000"/>
              <a:buFont typeface="Wingdings" panose="05000000000000000000" pitchFamily="2" charset="2"/>
              <a:buChar char="p"/>
            </a:pPr>
            <a:r>
              <a:rPr lang="en-US" altLang="zh-CN" sz="2800" b="1" dirty="0" smtClean="0">
                <a:latin typeface="Times New Roman" panose="02020603050405020304" pitchFamily="18" charset="0"/>
                <a:cs typeface="Times New Roman" panose="02020603050405020304" pitchFamily="18" charset="0"/>
              </a:rPr>
              <a:t>Chemical investigation on toad venom, toad skin, toad bile and toad eggs.</a:t>
            </a:r>
          </a:p>
          <a:p>
            <a:pPr>
              <a:lnSpc>
                <a:spcPct val="150000"/>
              </a:lnSpc>
              <a:buSzPct val="100000"/>
              <a:buFont typeface="Wingdings" panose="05000000000000000000" pitchFamily="2" charset="2"/>
              <a:buChar char="p"/>
            </a:pPr>
            <a:r>
              <a:rPr lang="en-US" altLang="zh-CN" sz="2800" b="1" dirty="0" smtClean="0">
                <a:solidFill>
                  <a:srgbClr val="FF0000"/>
                </a:solidFill>
                <a:latin typeface="Times New Roman" panose="02020603050405020304" pitchFamily="18" charset="0"/>
                <a:cs typeface="Times New Roman" panose="02020603050405020304" pitchFamily="18" charset="0"/>
              </a:rPr>
              <a:t>The anti-cancer effects of </a:t>
            </a:r>
            <a:r>
              <a:rPr lang="en-US" altLang="zh-CN" sz="2800" b="1" dirty="0" err="1" smtClean="0">
                <a:solidFill>
                  <a:srgbClr val="FF0000"/>
                </a:solidFill>
                <a:latin typeface="Times New Roman" panose="02020603050405020304" pitchFamily="18" charset="0"/>
                <a:cs typeface="Times New Roman" panose="02020603050405020304" pitchFamily="18" charset="0"/>
              </a:rPr>
              <a:t>bufadienolides</a:t>
            </a:r>
            <a:endParaRPr lang="en-US" altLang="zh-CN" sz="2800" b="1" dirty="0" smtClean="0">
              <a:solidFill>
                <a:srgbClr val="FF0000"/>
              </a:solidFill>
              <a:latin typeface="Times New Roman" panose="02020603050405020304" pitchFamily="18" charset="0"/>
              <a:cs typeface="Times New Roman" panose="02020603050405020304" pitchFamily="18" charset="0"/>
            </a:endParaRPr>
          </a:p>
          <a:p>
            <a:pPr>
              <a:lnSpc>
                <a:spcPct val="150000"/>
              </a:lnSpc>
              <a:buSzPct val="100000"/>
              <a:buFont typeface="Wingdings" panose="05000000000000000000" pitchFamily="2" charset="2"/>
              <a:buChar char="p"/>
            </a:pPr>
            <a:r>
              <a:rPr lang="en-US" altLang="zh-CN" sz="2800" b="1" dirty="0" smtClean="0">
                <a:latin typeface="Times New Roman" panose="02020603050405020304" pitchFamily="18" charset="0"/>
                <a:cs typeface="Times New Roman" panose="02020603050405020304" pitchFamily="18" charset="0"/>
              </a:rPr>
              <a:t>The analgesic effects of </a:t>
            </a:r>
            <a:r>
              <a:rPr lang="en-US" altLang="zh-CN" sz="2800" b="1" dirty="0" err="1" smtClean="0">
                <a:latin typeface="Times New Roman" panose="02020603050405020304" pitchFamily="18" charset="0"/>
                <a:cs typeface="Times New Roman" panose="02020603050405020304" pitchFamily="18" charset="0"/>
              </a:rPr>
              <a:t>bufadienolides</a:t>
            </a:r>
            <a:endParaRPr lang="zh-CN" alt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89482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54360" y="35180"/>
            <a:ext cx="8435280" cy="1143000"/>
          </a:xfrm>
        </p:spPr>
        <p:txBody>
          <a:bodyPr>
            <a:normAutofit/>
          </a:bodyPr>
          <a:lstStyle/>
          <a:p>
            <a:pPr algn="l"/>
            <a:r>
              <a:rPr lang="en-US" altLang="zh-CN" sz="3600" dirty="0" smtClean="0">
                <a:solidFill>
                  <a:srgbClr val="000066"/>
                </a:solidFill>
                <a:latin typeface="Times New Roman" panose="02020603050405020304" pitchFamily="18" charset="0"/>
                <a:cs typeface="Times New Roman" panose="02020603050405020304" pitchFamily="18" charset="0"/>
              </a:rPr>
              <a:t>The anti-cancer effects of </a:t>
            </a:r>
            <a:r>
              <a:rPr lang="en-US" altLang="zh-CN" sz="3600" dirty="0" err="1" smtClean="0">
                <a:solidFill>
                  <a:srgbClr val="000066"/>
                </a:solidFill>
                <a:latin typeface="Times New Roman" panose="02020603050405020304" pitchFamily="18" charset="0"/>
                <a:cs typeface="Times New Roman" panose="02020603050405020304" pitchFamily="18" charset="0"/>
              </a:rPr>
              <a:t>bufadienolides</a:t>
            </a:r>
            <a:endParaRPr lang="zh-CN" altLang="en-US" sz="3600" dirty="0">
              <a:solidFill>
                <a:srgbClr val="000066"/>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p:txBody>
          <a:bodyPr/>
          <a:lstStyle/>
          <a:p>
            <a:endParaRPr lang="zh-CN" altLang="en-US" dirty="0"/>
          </a:p>
        </p:txBody>
      </p:sp>
      <p:graphicFrame>
        <p:nvGraphicFramePr>
          <p:cNvPr id="4" name="Group 4"/>
          <p:cNvGraphicFramePr>
            <a:graphicFrameLocks noGrp="1"/>
          </p:cNvGraphicFramePr>
          <p:nvPr/>
        </p:nvGraphicFramePr>
        <p:xfrm>
          <a:off x="547688" y="1000125"/>
          <a:ext cx="8026400" cy="5159385"/>
        </p:xfrm>
        <a:graphic>
          <a:graphicData uri="http://schemas.openxmlformats.org/drawingml/2006/table">
            <a:tbl>
              <a:tblPr/>
              <a:tblGrid>
                <a:gridCol w="666750"/>
                <a:gridCol w="803275"/>
                <a:gridCol w="750887"/>
                <a:gridCol w="900113"/>
                <a:gridCol w="801687"/>
                <a:gridCol w="601663"/>
                <a:gridCol w="849312"/>
                <a:gridCol w="849313"/>
                <a:gridCol w="903287"/>
                <a:gridCol w="900113"/>
              </a:tblGrid>
              <a:tr h="1571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2"/>
                          </a:solidFill>
                          <a:effectLst/>
                          <a:latin typeface="Times New Roman" pitchFamily="18" charset="0"/>
                          <a:ea typeface="宋体" pitchFamily="2" charset="-122"/>
                        </a:rPr>
                        <a:t>Cell Lines</a:t>
                      </a:r>
                      <a:endParaRPr kumimoji="0" lang="zh-CN" altLang="en-US" sz="900" b="1" i="0" u="none" strike="noStrike" cap="none" normalizeH="0" baseline="0" dirty="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CNE-1</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CNE-2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chemeClr val="tx2"/>
                          </a:solidFill>
                          <a:effectLst/>
                          <a:latin typeface="Times New Roman" pitchFamily="18" charset="0"/>
                          <a:ea typeface="宋体" pitchFamily="2" charset="-122"/>
                        </a:rPr>
                        <a:t>HepG2</a:t>
                      </a:r>
                      <a:endParaRPr kumimoji="0" lang="zh-CN" altLang="en-US" sz="900" b="1" i="0" u="none" strike="noStrike" cap="none" normalizeH="0" baseline="0" dirty="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HepG2/ADM</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Cell Lines</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CNE-1</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CNE-2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HepG2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HepG2/ADM</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w="28575" cap="flat" cmpd="sng" algn="ctr">
                      <a:solidFill>
                        <a:srgbClr val="008000"/>
                      </a:solidFill>
                      <a:prstDash val="solid"/>
                      <a:round/>
                      <a:headEnd type="none" w="med" len="med"/>
                      <a:tailEnd type="none" w="med" len="med"/>
                    </a:lnB>
                    <a:lnTlToBr>
                      <a:noFill/>
                    </a:lnTlToBr>
                    <a:lnBlToTr>
                      <a:noFill/>
                    </a:lnBlToTr>
                    <a:noFill/>
                  </a:tcPr>
                </a:tc>
              </a:tr>
              <a:tr h="16031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No.</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IC</a:t>
                      </a:r>
                      <a:r>
                        <a:rPr kumimoji="0" lang="en-US" sz="900" b="1" i="0" u="none" strike="noStrike" cap="none" normalizeH="0" baseline="-25000" smtClean="0">
                          <a:ln>
                            <a:noFill/>
                          </a:ln>
                          <a:solidFill>
                            <a:schemeClr val="tx2"/>
                          </a:solidFill>
                          <a:effectLst/>
                          <a:latin typeface="Times New Roman" pitchFamily="18" charset="0"/>
                          <a:ea typeface="宋体" pitchFamily="2" charset="-122"/>
                        </a:rPr>
                        <a:t>50</a:t>
                      </a:r>
                      <a:r>
                        <a:rPr kumimoji="0" lang="en-US" sz="900" b="1" i="0" u="none" strike="noStrike" cap="none" normalizeH="0" baseline="0" smtClean="0">
                          <a:ln>
                            <a:noFill/>
                          </a:ln>
                          <a:solidFill>
                            <a:schemeClr val="tx2"/>
                          </a:solidFill>
                          <a:effectLst/>
                          <a:latin typeface="Times New Roman" pitchFamily="18" charset="0"/>
                          <a:ea typeface="宋体" pitchFamily="2" charset="-122"/>
                        </a:rPr>
                        <a:t> (μM)</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28575" cap="flat" cmpd="sng" algn="ctr">
                      <a:solidFill>
                        <a:srgbClr val="008000"/>
                      </a:solidFill>
                      <a:prstDash val="solid"/>
                      <a:round/>
                      <a:headEnd type="none" w="med" len="med"/>
                      <a:tailEnd type="none" w="med" len="med"/>
                    </a:lnT>
                    <a:lnB w="38100" cap="flat" cmpd="sng" algn="ctr">
                      <a:solidFill>
                        <a:srgbClr val="008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No.</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28575" cap="flat" cmpd="sng" algn="ctr">
                      <a:solidFill>
                        <a:srgbClr val="008000"/>
                      </a:solidFill>
                      <a:prstDash val="solid"/>
                      <a:round/>
                      <a:headEnd type="none" w="med" len="med"/>
                      <a:tailEnd type="none" w="med" len="med"/>
                    </a:lnT>
                    <a:lnB w="38100" cap="flat" cmpd="sng" algn="ctr">
                      <a:solidFill>
                        <a:srgbClr val="008000"/>
                      </a:solidFill>
                      <a:prstDash val="solid"/>
                      <a:round/>
                      <a:headEnd type="none" w="med" len="med"/>
                      <a:tailEnd type="none" w="med" len="med"/>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IC</a:t>
                      </a:r>
                      <a:r>
                        <a:rPr kumimoji="0" lang="en-US" sz="900" b="1" i="0" u="none" strike="noStrike" cap="none" normalizeH="0" baseline="-25000" smtClean="0">
                          <a:ln>
                            <a:noFill/>
                          </a:ln>
                          <a:solidFill>
                            <a:schemeClr val="tx2"/>
                          </a:solidFill>
                          <a:effectLst/>
                          <a:latin typeface="Times New Roman" pitchFamily="18" charset="0"/>
                          <a:ea typeface="宋体" pitchFamily="2" charset="-122"/>
                        </a:rPr>
                        <a:t>50</a:t>
                      </a:r>
                      <a:r>
                        <a:rPr kumimoji="0" lang="en-US" sz="900" b="1" i="0" u="none" strike="noStrike" cap="none" normalizeH="0" baseline="0" smtClean="0">
                          <a:ln>
                            <a:noFill/>
                          </a:ln>
                          <a:solidFill>
                            <a:schemeClr val="tx2"/>
                          </a:solidFill>
                          <a:effectLst/>
                          <a:latin typeface="Times New Roman" pitchFamily="18" charset="0"/>
                          <a:ea typeface="宋体" pitchFamily="2" charset="-122"/>
                        </a:rPr>
                        <a:t> (μM)</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ctr" horzOverflow="overflow">
                    <a:lnL>
                      <a:noFill/>
                    </a:lnL>
                    <a:lnR>
                      <a:noFill/>
                    </a:lnR>
                    <a:lnT w="28575" cap="flat" cmpd="sng" algn="ctr">
                      <a:solidFill>
                        <a:srgbClr val="008000"/>
                      </a:solidFill>
                      <a:prstDash val="solid"/>
                      <a:round/>
                      <a:headEnd type="none" w="med" len="med"/>
                      <a:tailEnd type="none" w="med" len="med"/>
                    </a:lnT>
                    <a:lnB w="38100" cap="flat" cmpd="sng" algn="ctr">
                      <a:solidFill>
                        <a:srgbClr val="008000"/>
                      </a:solidFill>
                      <a:prstDash val="solid"/>
                      <a:round/>
                      <a:headEnd type="none" w="med" len="med"/>
                      <a:tailEnd type="none" w="med" len="med"/>
                    </a:lnB>
                    <a:lnTlToBr>
                      <a:noFill/>
                    </a:lnTlToBr>
                    <a:lnBlToTr>
                      <a:noFill/>
                    </a:lnBlToTr>
                    <a:no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r>
              <a:tr h="19206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0.279±0.086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0.460±0.173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0.589±0.019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0.345±0.037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BBGv-30</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0.803±0.095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1.270±0.028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w="38100" cap="flat" cmpd="sng" algn="ctr">
                      <a:solidFill>
                        <a:srgbClr val="008000"/>
                      </a:solidFill>
                      <a:prstDash val="solid"/>
                      <a:round/>
                      <a:headEnd type="none" w="med" len="med"/>
                      <a:tailEnd type="none" w="med" len="med"/>
                    </a:lnT>
                    <a:lnB>
                      <a:noFill/>
                    </a:lnB>
                    <a:lnTlToBr>
                      <a:noFill/>
                    </a:lnTlToBr>
                    <a:lnBlToTr>
                      <a:noFill/>
                    </a:lnBlToTr>
                    <a:noFill/>
                  </a:tcPr>
                </a:tc>
              </a:tr>
              <a:tr h="21111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1.450±0.354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4.570±0.566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1.738±0.077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1.272±0.066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BBGv-31</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10.507±0.381</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24.070±5.020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10.372±0.920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8.439±0.674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71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1.747±0.129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8.860±0.792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4.633±0.217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2.171±0.578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1.955±0.064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3.760±0.577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4.983±0.752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3.131±0.432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71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0.380±0.113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1.275±0.043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1.566±0.749 </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0.592±0.254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BBGv-33</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54.865±4.858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92.295±0.120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80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1.720±0.113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2.865±0.431</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3.175±0.439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2.375±0.198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BBGv-34</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1.653±0.206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1.227±0.137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21.500±1.972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17.417±1.466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71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BBGv-6</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4.990±0.042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7.375±0.530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BBGv-35</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0.330±0.028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3.053±0.203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3.198±0.776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2.322±0.516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23968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BBGv-7</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0.325±0.007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0.614±0.200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BBGv-36</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0.410±0.061</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0.790±0.184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7.842±0.125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6.569±0.246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714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BBGv-8</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1.300±0.071</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3.115±0.163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0.460±0.194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0.354±0.13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BBGv-37</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1.450±0.113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3.050±0.354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60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BBGv-9</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26.750±23.114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BBGv-38</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64.380±0.877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7936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BBGv-10</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0.260±0.046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0.193±0.012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0.470±0.057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0.148±0.029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BBGv-39</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0.235±0.035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0.435±0.049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2.645±0.341</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1.196±0.027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71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BBGv-11</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BBGv-40</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0.400±0.072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2.050±0.707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0.628±0.086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0.213±0.110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71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4.893±0.762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1.765±0.078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3.584±0.799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2.595±0.339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BBGv-41</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89.885±0.643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714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BBGv-13</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0.310±0.071</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0.390±0.127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2.355±0.084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1.706±0.062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73.825±0.955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BBGv-14</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0.355±0.049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0.690±0.159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0.076±0.019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0.015±0.004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BBGv-43</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55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BBGv-15</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0.277±0.038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0.817±0.138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2.664±0.422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1.604±0.340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BBGv-44</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BBGv-16</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0.560±0.085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0.270±0.042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0.556±0.034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0.300±0.044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BBGv-45</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1.007±0144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2.340±0.110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4.950±0.080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900" b="0" i="0" u="none" strike="noStrike" cap="none" normalizeH="0" baseline="0" smtClean="0">
                        <a:ln>
                          <a:noFill/>
                        </a:ln>
                        <a:solidFill>
                          <a:schemeClr val="tx2"/>
                        </a:solidFill>
                        <a:effectLst/>
                        <a:latin typeface="Arial" pitchFamily="34" charset="0"/>
                        <a:ea typeface="宋体" pitchFamily="2" charset="-122"/>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BBGv-17</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1.707±0.422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14.630±1.910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10.958±0.281</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BBGv-46</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7.740±0.170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9.515±0.686</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14.770±1.200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900" b="0" i="0" u="none" strike="noStrike" cap="none" normalizeH="0" baseline="0" smtClean="0">
                        <a:ln>
                          <a:noFill/>
                        </a:ln>
                        <a:solidFill>
                          <a:schemeClr val="tx2"/>
                        </a:solidFill>
                        <a:effectLst/>
                        <a:latin typeface="Arial" pitchFamily="34" charset="0"/>
                        <a:ea typeface="宋体" pitchFamily="2" charset="-122"/>
                      </a:endParaRPr>
                    </a:p>
                  </a:txBody>
                  <a:tcPr marL="19353" marR="19353" marT="0" marB="0" anchor="b" horzOverflow="overflow">
                    <a:lnL>
                      <a:noFill/>
                    </a:lnL>
                    <a:lnR>
                      <a:noFill/>
                    </a:lnR>
                    <a:lnT>
                      <a:noFill/>
                    </a:lnT>
                    <a:lnB>
                      <a:noFill/>
                    </a:lnB>
                    <a:lnTlToBr>
                      <a:noFill/>
                    </a:lnTlToBr>
                    <a:lnBlToTr>
                      <a:noFill/>
                    </a:lnBlToTr>
                    <a:noFill/>
                  </a:tcPr>
                </a:tc>
              </a:tr>
              <a:tr h="1555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BBGv-18</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10.480±1.457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17.863±0.587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55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BBGv-47</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11.785±2.143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38.000±1.600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BBGv-19</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0.250±0.057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0.333±0.107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3.677±0.075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2.199±0.098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BBGv-48</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8730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BBGv-20</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0.160±0.078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0.485±0.092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0.527±0.009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0.232±0.025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BBGv-49</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0.517±0.015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1.255±0.177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3.626±0.522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1.797±0.179</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3716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宋体" pitchFamily="2" charset="-122"/>
                        </a:rPr>
                        <a:t>BBGv-21</a:t>
                      </a:r>
                      <a:endParaRPr kumimoji="0" lang="en-US" sz="900" b="1"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0.110±0.028</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0.140±0.072</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0.101±0.013</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0.039±0.005</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BBGv-50</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1"/>
                          </a:solidFill>
                          <a:effectLst/>
                          <a:latin typeface="Times New Roman" pitchFamily="18" charset="0"/>
                          <a:ea typeface="宋体" pitchFamily="2" charset="-122"/>
                        </a:rPr>
                        <a:t>BBGv-22</a:t>
                      </a:r>
                      <a:endParaRPr kumimoji="0" lang="en-US" sz="900" b="1"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51.400±3.239</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&gt;100</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&gt;50</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1"/>
                          </a:solidFill>
                          <a:effectLst/>
                          <a:latin typeface="Times New Roman" pitchFamily="18" charset="0"/>
                          <a:ea typeface="宋体" pitchFamily="2" charset="-122"/>
                        </a:rPr>
                        <a:t>&gt;50</a:t>
                      </a:r>
                      <a:endParaRPr kumimoji="0" lang="en-US" sz="900" b="0" i="0" u="none" strike="noStrike" cap="none" normalizeH="0" baseline="0" smtClean="0">
                        <a:ln>
                          <a:noFill/>
                        </a:ln>
                        <a:solidFill>
                          <a:schemeClr val="tx1"/>
                        </a:solidFill>
                        <a:effectLst/>
                        <a:latin typeface="Times New Roman"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BBGv-51</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20.497±1.930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24.060±3.973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16.760±0.654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14.067±1.784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55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BBGv-23</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33.485±2.143</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120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&gt;50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BBGv-52</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BBGv-24</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BBGv-53</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BBGv-25</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5.057±0.624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17.960±1.385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43.340±5.020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BBGv-54</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555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BBGv-26</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15.225±1.365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26.470±1.937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BBGv-55</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56.190±0.622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26.840±8.310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900" b="0" i="0" u="none" strike="noStrike" cap="none" normalizeH="0" baseline="0" smtClean="0">
                        <a:ln>
                          <a:noFill/>
                        </a:ln>
                        <a:solidFill>
                          <a:schemeClr val="tx2"/>
                        </a:solidFill>
                        <a:effectLst/>
                        <a:latin typeface="Arial" pitchFamily="34" charset="0"/>
                        <a:ea typeface="宋体" pitchFamily="2" charset="-122"/>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BBGv-27</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7.830±0.240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24.965±3.472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BBGv-56</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64.770±19.900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52.180±3.200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15873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BBGv-28</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0.563±0.088</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0.570±0.127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5.484±0.104</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4.515±0.117</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BBGv-57</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68.730±0.010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61.440±2.430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a:noFill/>
                    </a:lnB>
                    <a:lnTlToBr>
                      <a:noFill/>
                    </a:lnTlToBr>
                    <a:lnBlToTr>
                      <a:noFill/>
                    </a:lnBlToTr>
                    <a:noFill/>
                  </a:tcPr>
                </a:tc>
              </a:tr>
              <a:tr h="21269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BBGv-29</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57.520±2.112</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46.207±4.195</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smtClean="0">
                          <a:ln>
                            <a:noFill/>
                          </a:ln>
                          <a:solidFill>
                            <a:schemeClr val="tx2"/>
                          </a:solidFill>
                          <a:effectLst/>
                          <a:latin typeface="Times New Roman" pitchFamily="18" charset="0"/>
                          <a:ea typeface="宋体" pitchFamily="2" charset="-122"/>
                        </a:rPr>
                        <a:t>BBGv-58</a:t>
                      </a:r>
                      <a:endParaRPr kumimoji="0" lang="zh-CN" altLang="en-US" sz="900" b="1"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2"/>
                          </a:solidFill>
                          <a:effectLst/>
                          <a:latin typeface="Times New Roman" pitchFamily="18" charset="0"/>
                          <a:ea typeface="宋体" pitchFamily="2" charset="-122"/>
                        </a:rPr>
                        <a:t>&gt;100</a:t>
                      </a:r>
                      <a:endParaRPr kumimoji="0" lang="zh-CN" altLang="en-US" sz="900" b="0" i="0" u="none" strike="noStrike" cap="none" normalizeH="0" baseline="0" dirty="0" smtClean="0">
                        <a:ln>
                          <a:noFill/>
                        </a:ln>
                        <a:solidFill>
                          <a:schemeClr val="tx2"/>
                        </a:solidFill>
                        <a:effectLst/>
                        <a:latin typeface="Century" pitchFamily="18" charset="0"/>
                        <a:ea typeface="MS Mincho" pitchFamily="49" charset="-128"/>
                      </a:endParaRPr>
                    </a:p>
                  </a:txBody>
                  <a:tcPr marL="19353" marR="19353" marT="0" marB="0" anchor="b" horzOverflow="overflow">
                    <a:lnL>
                      <a:noFill/>
                    </a:lnL>
                    <a:lnR>
                      <a:noFill/>
                    </a:lnR>
                    <a:lnT>
                      <a:noFill/>
                    </a:lnT>
                    <a:lnB w="38100" cap="flat" cmpd="sng" algn="ctr">
                      <a:solidFill>
                        <a:srgbClr val="008000"/>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218610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endParaRPr lang="zh-CN" altLang="en-US" dirty="0"/>
          </a:p>
        </p:txBody>
      </p:sp>
      <p:sp>
        <p:nvSpPr>
          <p:cNvPr id="4" name="矩形 8"/>
          <p:cNvSpPr>
            <a:spLocks noChangeArrowheads="1"/>
          </p:cNvSpPr>
          <p:nvPr/>
        </p:nvSpPr>
        <p:spPr bwMode="auto">
          <a:xfrm>
            <a:off x="0" y="5076825"/>
            <a:ext cx="9144000" cy="17811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sp>
        <p:nvSpPr>
          <p:cNvPr id="5" name="矩形 2"/>
          <p:cNvSpPr>
            <a:spLocks noChangeArrowheads="1"/>
          </p:cNvSpPr>
          <p:nvPr/>
        </p:nvSpPr>
        <p:spPr bwMode="auto">
          <a:xfrm>
            <a:off x="1588" y="0"/>
            <a:ext cx="2571750" cy="1092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pic>
        <p:nvPicPr>
          <p:cNvPr id="6" name="Picture 5" descr="comf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41513" y="1655763"/>
            <a:ext cx="5473700" cy="172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 descr="comsi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713" y="3644900"/>
            <a:ext cx="5634037" cy="309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4"/>
          <p:cNvSpPr>
            <a:spLocks noChangeArrowheads="1"/>
          </p:cNvSpPr>
          <p:nvPr/>
        </p:nvSpPr>
        <p:spPr bwMode="auto">
          <a:xfrm>
            <a:off x="0" y="2019300"/>
            <a:ext cx="12619038"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sp>
        <p:nvSpPr>
          <p:cNvPr id="9" name="矩形 41"/>
          <p:cNvSpPr>
            <a:spLocks noChangeArrowheads="1"/>
          </p:cNvSpPr>
          <p:nvPr/>
        </p:nvSpPr>
        <p:spPr bwMode="auto">
          <a:xfrm>
            <a:off x="250825" y="1358900"/>
            <a:ext cx="1239057" cy="461665"/>
          </a:xfrm>
          <a:prstGeom prst="rect">
            <a:avLst/>
          </a:prstGeom>
          <a:noFill/>
          <a:ln>
            <a:noFill/>
          </a:ln>
          <a:extLst>
            <a:ext uri="{909E8E84-426E-40DD-AFC4-6F175D3DCCD1}">
              <a14:hiddenFill xmlns:a14="http://schemas.microsoft.com/office/drawing/2010/main">
                <a:solidFill>
                  <a:srgbClr val="93CDDD"/>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dirty="0" err="1" smtClean="0">
                <a:latin typeface="Times New Roman" panose="02020603050405020304" pitchFamily="18" charset="0"/>
              </a:rPr>
              <a:t>CoMFA</a:t>
            </a:r>
            <a:endParaRPr lang="zh-CN" altLang="en-US" sz="2400" dirty="0">
              <a:latin typeface="Times New Roman" panose="02020603050405020304" pitchFamily="18" charset="0"/>
              <a:ea typeface="楷体_GB2312" pitchFamily="49" charset="-122"/>
            </a:endParaRPr>
          </a:p>
        </p:txBody>
      </p:sp>
      <p:sp>
        <p:nvSpPr>
          <p:cNvPr id="10" name="Rectangle 4"/>
          <p:cNvSpPr>
            <a:spLocks noChangeArrowheads="1"/>
          </p:cNvSpPr>
          <p:nvPr/>
        </p:nvSpPr>
        <p:spPr bwMode="auto">
          <a:xfrm>
            <a:off x="-909638" y="5448300"/>
            <a:ext cx="12619038"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eaLnBrk="1" hangingPunct="1"/>
            <a:endParaRPr lang="zh-CN" altLang="en-US" sz="2400"/>
          </a:p>
        </p:txBody>
      </p:sp>
      <p:sp>
        <p:nvSpPr>
          <p:cNvPr id="11" name="矩形 49"/>
          <p:cNvSpPr>
            <a:spLocks noChangeArrowheads="1"/>
          </p:cNvSpPr>
          <p:nvPr/>
        </p:nvSpPr>
        <p:spPr bwMode="auto">
          <a:xfrm>
            <a:off x="254000" y="3235325"/>
            <a:ext cx="1426031" cy="461665"/>
          </a:xfrm>
          <a:prstGeom prst="rect">
            <a:avLst/>
          </a:prstGeom>
          <a:noFill/>
          <a:ln>
            <a:noFill/>
          </a:ln>
          <a:extLst>
            <a:ext uri="{909E8E84-426E-40DD-AFC4-6F175D3DCCD1}">
              <a14:hiddenFill xmlns:a14="http://schemas.microsoft.com/office/drawing/2010/main">
                <a:solidFill>
                  <a:srgbClr val="93CDDD"/>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eaLnBrk="1" hangingPunct="1"/>
            <a:r>
              <a:rPr lang="en-US" altLang="zh-CN" sz="2400" b="1" dirty="0" err="1">
                <a:latin typeface="Times New Roman" panose="02020603050405020304" pitchFamily="18" charset="0"/>
              </a:rPr>
              <a:t>CoMSIA</a:t>
            </a:r>
            <a:r>
              <a:rPr lang="en-US" altLang="zh-CN" sz="2400" b="1" dirty="0">
                <a:latin typeface="Times New Roman" panose="02020603050405020304" pitchFamily="18" charset="0"/>
              </a:rPr>
              <a:t> </a:t>
            </a:r>
            <a:endParaRPr lang="zh-CN" altLang="en-US" sz="2400" dirty="0">
              <a:latin typeface="Times New Roman" panose="02020603050405020304" pitchFamily="18" charset="0"/>
              <a:ea typeface="楷体_GB2312" pitchFamily="49" charset="-122"/>
            </a:endParaRPr>
          </a:p>
        </p:txBody>
      </p:sp>
      <p:sp>
        <p:nvSpPr>
          <p:cNvPr id="12" name="AutoShape 6"/>
          <p:cNvSpPr>
            <a:spLocks noChangeArrowheads="1"/>
          </p:cNvSpPr>
          <p:nvPr/>
        </p:nvSpPr>
        <p:spPr bwMode="auto">
          <a:xfrm flipH="1">
            <a:off x="263525" y="319088"/>
            <a:ext cx="8686800" cy="857250"/>
          </a:xfrm>
          <a:prstGeom prst="roundRect">
            <a:avLst>
              <a:gd name="adj" fmla="val 9106"/>
            </a:avLst>
          </a:prstGeom>
          <a:noFill/>
          <a:ln>
            <a:noFill/>
          </a:ln>
          <a:effectLst/>
          <a:extLst>
            <a:ext uri="{909E8E84-426E-40DD-AFC4-6F175D3DCCD1}">
              <a14:hiddenFill xmlns:a14="http://schemas.microsoft.com/office/drawing/2010/main">
                <a:solidFill>
                  <a:srgbClr val="003B3B"/>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defRPr/>
            </a:pPr>
            <a:r>
              <a:rPr lang="en-US" altLang="zh-CN" sz="3200" b="1" dirty="0" smtClean="0">
                <a:solidFill>
                  <a:srgbClr val="002060"/>
                </a:solidFill>
                <a:latin typeface="微软雅黑" pitchFamily="34" charset="-122"/>
                <a:ea typeface="微软雅黑" pitchFamily="34" charset="-122"/>
              </a:rPr>
              <a:t>The structure and activity relationships of </a:t>
            </a:r>
            <a:r>
              <a:rPr lang="en-US" altLang="zh-CN" sz="3200" b="1" dirty="0" err="1" smtClean="0">
                <a:solidFill>
                  <a:srgbClr val="002060"/>
                </a:solidFill>
                <a:latin typeface="微软雅黑" pitchFamily="34" charset="-122"/>
                <a:ea typeface="微软雅黑" pitchFamily="34" charset="-122"/>
              </a:rPr>
              <a:t>Bufadienolides</a:t>
            </a:r>
            <a:endParaRPr lang="zh-CN" altLang="en-US" sz="3200" b="1" dirty="0">
              <a:solidFill>
                <a:srgbClr val="002060"/>
              </a:solidFill>
              <a:latin typeface="微软雅黑" pitchFamily="34" charset="-122"/>
              <a:ea typeface="微软雅黑" pitchFamily="34" charset="-122"/>
            </a:endParaRPr>
          </a:p>
        </p:txBody>
      </p:sp>
      <p:grpSp>
        <p:nvGrpSpPr>
          <p:cNvPr id="16" name="Group 315"/>
          <p:cNvGrpSpPr>
            <a:grpSpLocks/>
          </p:cNvGrpSpPr>
          <p:nvPr/>
        </p:nvGrpSpPr>
        <p:grpSpPr bwMode="auto">
          <a:xfrm>
            <a:off x="3213052" y="2406125"/>
            <a:ext cx="2735357" cy="2358260"/>
            <a:chOff x="1" y="0"/>
            <a:chExt cx="4308" cy="3713"/>
          </a:xfrm>
        </p:grpSpPr>
        <p:pic>
          <p:nvPicPr>
            <p:cNvPr id="17" name="Picture 317"/>
            <p:cNvPicPr>
              <a:picLocks noChangeAspect="1" noChangeArrowheads="1"/>
            </p:cNvPicPr>
            <p:nvPr/>
          </p:nvPicPr>
          <p:blipFill>
            <a:blip r:embed="rId4">
              <a:extLst>
                <a:ext uri="{28A0092B-C50C-407E-A947-70E740481C1C}">
                  <a14:useLocalDpi xmlns:a14="http://schemas.microsoft.com/office/drawing/2010/main" val="0"/>
                </a:ext>
              </a:extLst>
            </a:blip>
            <a:srcRect l="10201" r="10886" b="8043"/>
            <a:stretch>
              <a:fillRect/>
            </a:stretch>
          </p:blipFill>
          <p:spPr bwMode="auto">
            <a:xfrm>
              <a:off x="164" y="0"/>
              <a:ext cx="3922" cy="3704"/>
            </a:xfrm>
            <a:prstGeom prst="rect">
              <a:avLst/>
            </a:prstGeom>
            <a:noFill/>
            <a:ln w="19050">
              <a:solidFill>
                <a:schemeClr val="hlink"/>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 name="Text Box 317"/>
            <p:cNvSpPr txBox="1">
              <a:spLocks noChangeArrowheads="1"/>
            </p:cNvSpPr>
            <p:nvPr/>
          </p:nvSpPr>
          <p:spPr bwMode="auto">
            <a:xfrm>
              <a:off x="1" y="3224"/>
              <a:ext cx="4308" cy="489"/>
            </a:xfrm>
            <a:prstGeom prst="rect">
              <a:avLst/>
            </a:prstGeom>
            <a:solidFill>
              <a:schemeClr val="bg1"/>
            </a:solidFill>
            <a:ln w="19050" cap="flat" cmpd="sng">
              <a:solidFill>
                <a:schemeClr val="hlink"/>
              </a:solidFill>
              <a:miter lim="800000"/>
              <a:headEnd/>
              <a:tailEnd/>
            </a:ln>
          </p:spPr>
          <p:txBody>
            <a:bodyPr lIns="90170" tIns="46990" rIns="90170" bIns="46990">
              <a:spAutoFit/>
            </a:bodyPr>
            <a:lstStyle/>
            <a:p>
              <a:pPr>
                <a:defRPr/>
              </a:pPr>
              <a:r>
                <a:rPr lang="en-US" altLang="zh-CN" sz="1400" b="1" dirty="0" smtClean="0">
                  <a:effectLst>
                    <a:outerShdw blurRad="38100" dist="38100" dir="2700000" algn="tl">
                      <a:srgbClr val="C0C0C0"/>
                    </a:outerShdw>
                  </a:effectLst>
                  <a:latin typeface="Times New Roman" pitchFamily="18" charset="0"/>
                </a:rPr>
                <a:t>         A</a:t>
              </a:r>
              <a:r>
                <a:rPr lang="zh-CN" altLang="en-US" sz="1400" b="1" dirty="0" smtClean="0">
                  <a:effectLst>
                    <a:outerShdw blurRad="38100" dist="38100" dir="2700000" algn="tl">
                      <a:srgbClr val="C0C0C0"/>
                    </a:outerShdw>
                  </a:effectLst>
                  <a:latin typeface="Times New Roman" pitchFamily="18" charset="0"/>
                </a:rPr>
                <a:t>renobufagin </a:t>
              </a:r>
              <a:r>
                <a:rPr lang="en-US" altLang="zh-CN" sz="1400" b="1" dirty="0" smtClean="0">
                  <a:effectLst>
                    <a:outerShdw blurRad="38100" dist="38100" dir="2700000" algn="tl">
                      <a:srgbClr val="C0C0C0"/>
                    </a:outerShdw>
                  </a:effectLst>
                  <a:latin typeface="Times New Roman" pitchFamily="18" charset="0"/>
                </a:rPr>
                <a:t>(</a:t>
              </a:r>
              <a:r>
                <a:rPr lang="zh-CN" altLang="en-US" sz="1400" b="1" dirty="0" smtClean="0">
                  <a:effectLst>
                    <a:outerShdw blurRad="38100" dist="38100" dir="2700000" algn="tl">
                      <a:srgbClr val="C0C0C0"/>
                    </a:outerShdw>
                  </a:effectLst>
                  <a:latin typeface="Times New Roman" pitchFamily="18" charset="0"/>
                </a:rPr>
                <a:t>ABF</a:t>
              </a:r>
              <a:r>
                <a:rPr lang="en-US" altLang="zh-CN" sz="1400" b="1" dirty="0" smtClean="0">
                  <a:effectLst>
                    <a:outerShdw blurRad="38100" dist="38100" dir="2700000" algn="tl">
                      <a:srgbClr val="C0C0C0"/>
                    </a:outerShdw>
                  </a:effectLst>
                  <a:latin typeface="Times New Roman" pitchFamily="18" charset="0"/>
                </a:rPr>
                <a:t>)</a:t>
              </a:r>
              <a:endParaRPr lang="zh-CN" altLang="en-US" sz="1400" b="1" dirty="0">
                <a:effectLst>
                  <a:outerShdw blurRad="38100" dist="38100" dir="2700000" algn="tl">
                    <a:srgbClr val="C0C0C0"/>
                  </a:outerShdw>
                </a:effectLst>
                <a:latin typeface="Times New Roman" pitchFamily="18" charset="0"/>
              </a:endParaRPr>
            </a:p>
          </p:txBody>
        </p:sp>
      </p:grpSp>
    </p:spTree>
    <p:extLst>
      <p:ext uri="{BB962C8B-B14F-4D97-AF65-F5344CB8AC3E}">
        <p14:creationId xmlns:p14="http://schemas.microsoft.com/office/powerpoint/2010/main" val="1533876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1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1508125"/>
            <a:ext cx="2273300" cy="208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矩形 1"/>
          <p:cNvSpPr>
            <a:spLocks noChangeArrowheads="1"/>
          </p:cNvSpPr>
          <p:nvPr/>
        </p:nvSpPr>
        <p:spPr bwMode="auto">
          <a:xfrm>
            <a:off x="0" y="5076825"/>
            <a:ext cx="9144000" cy="1781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sp>
        <p:nvSpPr>
          <p:cNvPr id="17413" name="Rectangle 5"/>
          <p:cNvSpPr>
            <a:spLocks noChangeArrowheads="1"/>
          </p:cNvSpPr>
          <p:nvPr/>
        </p:nvSpPr>
        <p:spPr bwMode="auto">
          <a:xfrm>
            <a:off x="0" y="0"/>
            <a:ext cx="9144000" cy="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2400"/>
          </a:p>
        </p:txBody>
      </p:sp>
      <p:pic>
        <p:nvPicPr>
          <p:cNvPr id="17414" name="Picture 8" descr="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975" y="1457325"/>
            <a:ext cx="3289300"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0" name="Text Box 10"/>
          <p:cNvSpPr txBox="1">
            <a:spLocks noChangeArrowheads="1"/>
          </p:cNvSpPr>
          <p:nvPr/>
        </p:nvSpPr>
        <p:spPr bwMode="auto">
          <a:xfrm>
            <a:off x="571500" y="1355725"/>
            <a:ext cx="381000" cy="4603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pPr>
              <a:defRPr/>
            </a:pPr>
            <a:r>
              <a:rPr lang="zh-CN" altLang="en-US" sz="2400" b="1">
                <a:effectLst>
                  <a:outerShdw blurRad="38100" dist="38100" dir="2700000" algn="tl">
                    <a:srgbClr val="C0C0C0"/>
                  </a:outerShdw>
                </a:effectLst>
                <a:latin typeface="Times New Roman" pitchFamily="18" charset="0"/>
              </a:rPr>
              <a:t>A</a:t>
            </a:r>
          </a:p>
        </p:txBody>
      </p:sp>
      <p:sp>
        <p:nvSpPr>
          <p:cNvPr id="40971" name="Text Box 11"/>
          <p:cNvSpPr txBox="1">
            <a:spLocks noChangeArrowheads="1"/>
          </p:cNvSpPr>
          <p:nvPr/>
        </p:nvSpPr>
        <p:spPr bwMode="auto">
          <a:xfrm>
            <a:off x="4375150" y="1355725"/>
            <a:ext cx="381000" cy="4572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B</a:t>
            </a:r>
          </a:p>
        </p:txBody>
      </p:sp>
      <p:sp>
        <p:nvSpPr>
          <p:cNvPr id="17418" name="Text Box 12"/>
          <p:cNvSpPr txBox="1">
            <a:spLocks noChangeArrowheads="1"/>
          </p:cNvSpPr>
          <p:nvPr/>
        </p:nvSpPr>
        <p:spPr bwMode="auto">
          <a:xfrm>
            <a:off x="3270250" y="4171950"/>
            <a:ext cx="381000" cy="4572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2400"/>
              <a:t> </a:t>
            </a:r>
          </a:p>
        </p:txBody>
      </p:sp>
      <p:pic>
        <p:nvPicPr>
          <p:cNvPr id="17419" name="Picture 13"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925" y="3943350"/>
            <a:ext cx="4891088"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4" name="Text Box 14"/>
          <p:cNvSpPr txBox="1">
            <a:spLocks noChangeArrowheads="1"/>
          </p:cNvSpPr>
          <p:nvPr/>
        </p:nvSpPr>
        <p:spPr bwMode="auto">
          <a:xfrm>
            <a:off x="251520" y="121027"/>
            <a:ext cx="88924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buClr>
                <a:srgbClr val="CC0000"/>
              </a:buClr>
              <a:buSzPct val="100000"/>
              <a:buFont typeface="Wingdings" pitchFamily="2" charset="2"/>
              <a:buNone/>
              <a:defRPr/>
            </a:pPr>
            <a:r>
              <a:rPr lang="en-US" altLang="zh-CN" sz="3200" b="1" dirty="0" smtClean="0">
                <a:effectLst>
                  <a:outerShdw blurRad="38100" dist="38100" dir="2700000" algn="tl">
                    <a:srgbClr val="C0C0C0"/>
                  </a:outerShdw>
                </a:effectLst>
                <a:latin typeface="微软雅黑" pitchFamily="34" charset="-122"/>
                <a:ea typeface="微软雅黑" pitchFamily="34" charset="-122"/>
              </a:rPr>
              <a:t>The effects of </a:t>
            </a:r>
            <a:r>
              <a:rPr lang="en-US" altLang="zh-CN" sz="3200" b="1" dirty="0" err="1" smtClean="0">
                <a:effectLst>
                  <a:outerShdw blurRad="38100" dist="38100" dir="2700000" algn="tl">
                    <a:srgbClr val="C0C0C0"/>
                  </a:outerShdw>
                </a:effectLst>
                <a:latin typeface="微软雅黑" pitchFamily="34" charset="-122"/>
                <a:ea typeface="微软雅黑" pitchFamily="34" charset="-122"/>
              </a:rPr>
              <a:t>bufadienolides</a:t>
            </a:r>
            <a:r>
              <a:rPr lang="en-US" altLang="zh-CN" sz="3200" b="1" dirty="0" smtClean="0">
                <a:effectLst>
                  <a:outerShdw blurRad="38100" dist="38100" dir="2700000" algn="tl">
                    <a:srgbClr val="C0C0C0"/>
                  </a:outerShdw>
                </a:effectLst>
                <a:latin typeface="微软雅黑" pitchFamily="34" charset="-122"/>
                <a:ea typeface="微软雅黑" pitchFamily="34" charset="-122"/>
              </a:rPr>
              <a:t> </a:t>
            </a:r>
            <a:r>
              <a:rPr lang="en-US" altLang="zh-CN" sz="3200" b="1" dirty="0">
                <a:effectLst>
                  <a:outerShdw blurRad="38100" dist="38100" dir="2700000" algn="tl">
                    <a:srgbClr val="C0C0C0"/>
                  </a:outerShdw>
                </a:effectLst>
                <a:latin typeface="微软雅黑" pitchFamily="34" charset="-122"/>
                <a:ea typeface="微软雅黑" pitchFamily="34" charset="-122"/>
              </a:rPr>
              <a:t>on ClC-3 chloride channel </a:t>
            </a:r>
            <a:endParaRPr lang="zh-CN" altLang="zh-CN" sz="3200" b="1" dirty="0">
              <a:effectLst>
                <a:outerShdw blurRad="38100" dist="38100" dir="2700000" algn="tl">
                  <a:srgbClr val="C0C0C0"/>
                </a:outerShdw>
              </a:effectLst>
              <a:latin typeface="微软雅黑" pitchFamily="34" charset="-122"/>
              <a:ea typeface="微软雅黑" pitchFamily="34" charset="-122"/>
            </a:endParaRPr>
          </a:p>
        </p:txBody>
      </p:sp>
      <p:sp>
        <p:nvSpPr>
          <p:cNvPr id="40975" name="Text Box 15"/>
          <p:cNvSpPr txBox="1">
            <a:spLocks noChangeArrowheads="1"/>
          </p:cNvSpPr>
          <p:nvPr/>
        </p:nvSpPr>
        <p:spPr bwMode="auto">
          <a:xfrm>
            <a:off x="517525" y="3549650"/>
            <a:ext cx="381000" cy="4603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pPr>
              <a:defRPr/>
            </a:pPr>
            <a:r>
              <a:rPr lang="zh-CN" altLang="en-US" sz="2400" b="1">
                <a:effectLst>
                  <a:outerShdw blurRad="38100" dist="38100" dir="2700000" algn="tl">
                    <a:srgbClr val="C0C0C0"/>
                  </a:outerShdw>
                </a:effectLst>
                <a:latin typeface="Times New Roman" pitchFamily="18" charset="0"/>
              </a:rPr>
              <a:t>C</a:t>
            </a:r>
          </a:p>
        </p:txBody>
      </p:sp>
      <p:pic>
        <p:nvPicPr>
          <p:cNvPr id="17422" name="Picture 16" descr="12"/>
          <p:cNvPicPr>
            <a:picLocks noChangeAspect="1" noChangeArrowheads="1"/>
          </p:cNvPicPr>
          <p:nvPr/>
        </p:nvPicPr>
        <p:blipFill>
          <a:blip r:embed="rId6">
            <a:extLst>
              <a:ext uri="{28A0092B-C50C-407E-A947-70E740481C1C}">
                <a14:useLocalDpi xmlns:a14="http://schemas.microsoft.com/office/drawing/2010/main" val="0"/>
              </a:ext>
            </a:extLst>
          </a:blip>
          <a:srcRect l="50258" t="24416" r="2470" b="3809"/>
          <a:stretch>
            <a:fillRect/>
          </a:stretch>
        </p:blipFill>
        <p:spPr bwMode="auto">
          <a:xfrm>
            <a:off x="5432425" y="5535613"/>
            <a:ext cx="28654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3" name="Picture 17" descr="12"/>
          <p:cNvPicPr>
            <a:picLocks noChangeAspect="1" noChangeArrowheads="1"/>
          </p:cNvPicPr>
          <p:nvPr/>
        </p:nvPicPr>
        <p:blipFill>
          <a:blip r:embed="rId6">
            <a:extLst>
              <a:ext uri="{28A0092B-C50C-407E-A947-70E740481C1C}">
                <a14:useLocalDpi xmlns:a14="http://schemas.microsoft.com/office/drawing/2010/main" val="0"/>
              </a:ext>
            </a:extLst>
          </a:blip>
          <a:srcRect l="572" t="3464" r="50917" b="3462"/>
          <a:stretch>
            <a:fillRect/>
          </a:stretch>
        </p:blipFill>
        <p:spPr bwMode="auto">
          <a:xfrm>
            <a:off x="5419725" y="4273550"/>
            <a:ext cx="3041650"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7424" name="Group 18"/>
          <p:cNvGrpSpPr>
            <a:grpSpLocks/>
          </p:cNvGrpSpPr>
          <p:nvPr/>
        </p:nvGrpSpPr>
        <p:grpSpPr bwMode="auto">
          <a:xfrm>
            <a:off x="517525" y="1419225"/>
            <a:ext cx="7943850" cy="5038725"/>
            <a:chOff x="0" y="0"/>
            <a:chExt cx="12510" cy="7935"/>
          </a:xfrm>
        </p:grpSpPr>
        <p:pic>
          <p:nvPicPr>
            <p:cNvPr id="17425" name="Picture 19" descr="1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 y="240"/>
              <a:ext cx="3580" cy="3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26" name="Picture 20" descr="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0" y="160"/>
              <a:ext cx="5180" cy="35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81" name="Text Box 21"/>
            <p:cNvSpPr txBox="1">
              <a:spLocks noChangeArrowheads="1"/>
            </p:cNvSpPr>
            <p:nvPr/>
          </p:nvSpPr>
          <p:spPr bwMode="auto">
            <a:xfrm>
              <a:off x="85" y="0"/>
              <a:ext cx="600" cy="7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pPr>
                <a:defRPr/>
              </a:pPr>
              <a:r>
                <a:rPr lang="zh-CN" altLang="en-US" sz="2400" b="1">
                  <a:effectLst>
                    <a:outerShdw blurRad="38100" dist="38100" dir="2700000" algn="tl">
                      <a:srgbClr val="C0C0C0"/>
                    </a:outerShdw>
                  </a:effectLst>
                  <a:latin typeface="Times New Roman" pitchFamily="18" charset="0"/>
                </a:rPr>
                <a:t>A</a:t>
              </a:r>
            </a:p>
          </p:txBody>
        </p:sp>
        <p:sp>
          <p:nvSpPr>
            <p:cNvPr id="40982" name="Text Box 22"/>
            <p:cNvSpPr txBox="1">
              <a:spLocks noChangeArrowheads="1"/>
            </p:cNvSpPr>
            <p:nvPr/>
          </p:nvSpPr>
          <p:spPr bwMode="auto">
            <a:xfrm>
              <a:off x="6075" y="0"/>
              <a:ext cx="600" cy="72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B</a:t>
              </a:r>
            </a:p>
          </p:txBody>
        </p:sp>
        <p:pic>
          <p:nvPicPr>
            <p:cNvPr id="17429" name="Picture 23" descr="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 y="4075"/>
              <a:ext cx="7703" cy="38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0984" name="Text Box 24"/>
            <p:cNvSpPr txBox="1">
              <a:spLocks noChangeArrowheads="1"/>
            </p:cNvSpPr>
            <p:nvPr/>
          </p:nvSpPr>
          <p:spPr bwMode="auto">
            <a:xfrm>
              <a:off x="0" y="3455"/>
              <a:ext cx="600" cy="7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pPr>
                <a:defRPr/>
              </a:pPr>
              <a:r>
                <a:rPr lang="zh-CN" altLang="en-US" sz="2400" b="1">
                  <a:effectLst>
                    <a:outerShdw blurRad="38100" dist="38100" dir="2700000" algn="tl">
                      <a:srgbClr val="C0C0C0"/>
                    </a:outerShdw>
                  </a:effectLst>
                  <a:latin typeface="Times New Roman" pitchFamily="18" charset="0"/>
                </a:rPr>
                <a:t>C</a:t>
              </a:r>
            </a:p>
          </p:txBody>
        </p:sp>
        <p:pic>
          <p:nvPicPr>
            <p:cNvPr id="17431" name="Picture 25" descr="12"/>
            <p:cNvPicPr>
              <a:picLocks noChangeAspect="1" noChangeArrowheads="1"/>
            </p:cNvPicPr>
            <p:nvPr/>
          </p:nvPicPr>
          <p:blipFill>
            <a:blip r:embed="rId6">
              <a:extLst>
                <a:ext uri="{28A0092B-C50C-407E-A947-70E740481C1C}">
                  <a14:useLocalDpi xmlns:a14="http://schemas.microsoft.com/office/drawing/2010/main" val="0"/>
                </a:ext>
              </a:extLst>
            </a:blip>
            <a:srcRect l="50258" t="24416" r="2470" b="3809"/>
            <a:stretch>
              <a:fillRect/>
            </a:stretch>
          </p:blipFill>
          <p:spPr bwMode="auto">
            <a:xfrm>
              <a:off x="7740" y="6583"/>
              <a:ext cx="4513" cy="110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32" name="Picture 26" descr="12"/>
            <p:cNvPicPr>
              <a:picLocks noChangeAspect="1" noChangeArrowheads="1"/>
            </p:cNvPicPr>
            <p:nvPr/>
          </p:nvPicPr>
          <p:blipFill>
            <a:blip r:embed="rId6">
              <a:extLst>
                <a:ext uri="{28A0092B-C50C-407E-A947-70E740481C1C}">
                  <a14:useLocalDpi xmlns:a14="http://schemas.microsoft.com/office/drawing/2010/main" val="0"/>
                </a:ext>
              </a:extLst>
            </a:blip>
            <a:srcRect l="572" t="3464" r="50917" b="3462"/>
            <a:stretch>
              <a:fillRect/>
            </a:stretch>
          </p:blipFill>
          <p:spPr bwMode="auto">
            <a:xfrm>
              <a:off x="7720" y="4595"/>
              <a:ext cx="4790" cy="14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extLst>
      <p:ext uri="{BB962C8B-B14F-4D97-AF65-F5344CB8AC3E}">
        <p14:creationId xmlns:p14="http://schemas.microsoft.com/office/powerpoint/2010/main" val="22607738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矩形 8"/>
          <p:cNvSpPr>
            <a:spLocks noChangeArrowheads="1"/>
          </p:cNvSpPr>
          <p:nvPr/>
        </p:nvSpPr>
        <p:spPr bwMode="auto">
          <a:xfrm>
            <a:off x="0" y="5156200"/>
            <a:ext cx="9144000" cy="1781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sp>
        <p:nvSpPr>
          <p:cNvPr id="18435" name="矩形 2"/>
          <p:cNvSpPr>
            <a:spLocks noChangeArrowheads="1"/>
          </p:cNvSpPr>
          <p:nvPr/>
        </p:nvSpPr>
        <p:spPr bwMode="auto">
          <a:xfrm>
            <a:off x="1588" y="0"/>
            <a:ext cx="2571750" cy="1092200"/>
          </a:xfrm>
          <a:prstGeom prst="rect">
            <a:avLst/>
          </a:prstGeom>
          <a:solidFill>
            <a:schemeClr val="bg1"/>
          </a:solidFill>
          <a:ln w="9525">
            <a:solidFill>
              <a:schemeClr val="bg1"/>
            </a:solidFill>
            <a:miter lim="800000"/>
            <a:headEnd/>
            <a:tailEnd/>
          </a:ln>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sp>
        <p:nvSpPr>
          <p:cNvPr id="41989" name="Text Box 5"/>
          <p:cNvSpPr txBox="1">
            <a:spLocks noChangeArrowheads="1"/>
          </p:cNvSpPr>
          <p:nvPr/>
        </p:nvSpPr>
        <p:spPr bwMode="auto">
          <a:xfrm>
            <a:off x="748444" y="509776"/>
            <a:ext cx="8133379"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buClr>
                <a:srgbClr val="CC0000"/>
              </a:buClr>
              <a:buSzPct val="100000"/>
              <a:buFont typeface="Wingdings" pitchFamily="2" charset="2"/>
              <a:buNone/>
              <a:defRPr/>
            </a:pPr>
            <a:r>
              <a:rPr lang="en-US" altLang="zh-CN" sz="2800" b="1" dirty="0" smtClean="0">
                <a:solidFill>
                  <a:srgbClr val="002060"/>
                </a:solidFill>
                <a:latin typeface="Times New Roman" pitchFamily="18" charset="0"/>
                <a:ea typeface="微软雅黑" pitchFamily="34" charset="-122"/>
              </a:rPr>
              <a:t>ABF can activate </a:t>
            </a:r>
            <a:r>
              <a:rPr lang="zh-CN" altLang="en-US" sz="2800" b="1" dirty="0" smtClean="0">
                <a:solidFill>
                  <a:srgbClr val="002060"/>
                </a:solidFill>
                <a:latin typeface="微软雅黑" pitchFamily="34" charset="-122"/>
                <a:ea typeface="微软雅黑" pitchFamily="34" charset="-122"/>
              </a:rPr>
              <a:t>ClC</a:t>
            </a:r>
            <a:r>
              <a:rPr lang="zh-CN" altLang="en-US" sz="2800" b="1" dirty="0">
                <a:solidFill>
                  <a:srgbClr val="002060"/>
                </a:solidFill>
                <a:latin typeface="微软雅黑" pitchFamily="34" charset="-122"/>
                <a:ea typeface="微软雅黑" pitchFamily="34" charset="-122"/>
              </a:rPr>
              <a:t>-</a:t>
            </a:r>
            <a:r>
              <a:rPr lang="zh-CN" altLang="en-US" sz="2800" b="1" dirty="0" smtClean="0">
                <a:solidFill>
                  <a:srgbClr val="002060"/>
                </a:solidFill>
                <a:latin typeface="微软雅黑" pitchFamily="34" charset="-122"/>
                <a:ea typeface="微软雅黑" pitchFamily="34" charset="-122"/>
              </a:rPr>
              <a:t>3</a:t>
            </a:r>
            <a:r>
              <a:rPr lang="zh-CN" altLang="en-US" sz="2800" b="1" dirty="0">
                <a:solidFill>
                  <a:srgbClr val="002060"/>
                </a:solidFill>
                <a:latin typeface="Times New Roman" panose="02020603050405020304" pitchFamily="18" charset="0"/>
              </a:rPr>
              <a:t> </a:t>
            </a:r>
            <a:r>
              <a:rPr lang="zh-CN" altLang="en-US" sz="2800" b="1" dirty="0" smtClean="0">
                <a:solidFill>
                  <a:srgbClr val="002060"/>
                </a:solidFill>
                <a:latin typeface="Times New Roman" panose="02020603050405020304" pitchFamily="18" charset="0"/>
              </a:rPr>
              <a:t>chloride </a:t>
            </a:r>
            <a:r>
              <a:rPr lang="zh-CN" altLang="en-US" sz="2800" b="1" dirty="0">
                <a:solidFill>
                  <a:srgbClr val="002060"/>
                </a:solidFill>
                <a:latin typeface="Times New Roman" panose="02020603050405020304" pitchFamily="18" charset="0"/>
              </a:rPr>
              <a:t>channel </a:t>
            </a:r>
            <a:endParaRPr lang="zh-CN" altLang="en-US" sz="2800" b="1" dirty="0">
              <a:solidFill>
                <a:srgbClr val="002060"/>
              </a:solidFill>
              <a:latin typeface="Times New Roman" pitchFamily="18" charset="0"/>
              <a:ea typeface="微软雅黑" pitchFamily="34" charset="-122"/>
            </a:endParaRPr>
          </a:p>
        </p:txBody>
      </p:sp>
      <p:grpSp>
        <p:nvGrpSpPr>
          <p:cNvPr id="18438" name="Group 6"/>
          <p:cNvGrpSpPr>
            <a:grpSpLocks/>
          </p:cNvGrpSpPr>
          <p:nvPr/>
        </p:nvGrpSpPr>
        <p:grpSpPr bwMode="auto">
          <a:xfrm>
            <a:off x="31750" y="1657350"/>
            <a:ext cx="9009063" cy="4470400"/>
            <a:chOff x="0" y="0"/>
            <a:chExt cx="14188" cy="7040"/>
          </a:xfrm>
        </p:grpSpPr>
        <p:grpSp>
          <p:nvGrpSpPr>
            <p:cNvPr id="18439" name="Group 7"/>
            <p:cNvGrpSpPr>
              <a:grpSpLocks/>
            </p:cNvGrpSpPr>
            <p:nvPr/>
          </p:nvGrpSpPr>
          <p:grpSpPr bwMode="auto">
            <a:xfrm>
              <a:off x="9528" y="4513"/>
              <a:ext cx="4661" cy="1480"/>
              <a:chOff x="0" y="0"/>
              <a:chExt cx="4661" cy="1480"/>
            </a:xfrm>
          </p:grpSpPr>
          <p:pic>
            <p:nvPicPr>
              <p:cNvPr id="18457" name="Picture 8" descr="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 y="0"/>
                <a:ext cx="4580" cy="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8" name="Text Box 9"/>
              <p:cNvSpPr txBox="1">
                <a:spLocks noChangeArrowheads="1"/>
              </p:cNvSpPr>
              <p:nvPr/>
            </p:nvSpPr>
            <p:spPr bwMode="auto">
              <a:xfrm>
                <a:off x="0" y="143"/>
                <a:ext cx="1406" cy="4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zh-CN"/>
              </a:p>
            </p:txBody>
          </p:sp>
        </p:grpSp>
        <p:grpSp>
          <p:nvGrpSpPr>
            <p:cNvPr id="18440" name="Group 10"/>
            <p:cNvGrpSpPr>
              <a:grpSpLocks/>
            </p:cNvGrpSpPr>
            <p:nvPr/>
          </p:nvGrpSpPr>
          <p:grpSpPr bwMode="auto">
            <a:xfrm>
              <a:off x="0" y="0"/>
              <a:ext cx="13670" cy="7040"/>
              <a:chOff x="0" y="0"/>
              <a:chExt cx="13670" cy="7040"/>
            </a:xfrm>
          </p:grpSpPr>
          <p:grpSp>
            <p:nvGrpSpPr>
              <p:cNvPr id="18441" name="Group 11"/>
              <p:cNvGrpSpPr>
                <a:grpSpLocks/>
              </p:cNvGrpSpPr>
              <p:nvPr/>
            </p:nvGrpSpPr>
            <p:grpSpPr bwMode="auto">
              <a:xfrm>
                <a:off x="0" y="0"/>
                <a:ext cx="13670" cy="7040"/>
                <a:chOff x="0" y="0"/>
                <a:chExt cx="13670" cy="7039"/>
              </a:xfrm>
            </p:grpSpPr>
            <p:pic>
              <p:nvPicPr>
                <p:cNvPr id="18448" name="Picture 12" descr="2"/>
                <p:cNvPicPr>
                  <a:picLocks noChangeAspect="1" noChangeArrowheads="1"/>
                </p:cNvPicPr>
                <p:nvPr/>
              </p:nvPicPr>
              <p:blipFill>
                <a:blip r:embed="rId4">
                  <a:extLst>
                    <a:ext uri="{28A0092B-C50C-407E-A947-70E740481C1C}">
                      <a14:useLocalDpi xmlns:a14="http://schemas.microsoft.com/office/drawing/2010/main" val="0"/>
                    </a:ext>
                  </a:extLst>
                </a:blip>
                <a:srcRect b="49315"/>
                <a:stretch>
                  <a:fillRect/>
                </a:stretch>
              </p:blipFill>
              <p:spPr bwMode="auto">
                <a:xfrm>
                  <a:off x="320" y="0"/>
                  <a:ext cx="13350" cy="32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49" name="Text Box 13"/>
                <p:cNvSpPr txBox="1">
                  <a:spLocks noChangeArrowheads="1"/>
                </p:cNvSpPr>
                <p:nvPr/>
              </p:nvSpPr>
              <p:spPr bwMode="auto">
                <a:xfrm>
                  <a:off x="1660" y="241"/>
                  <a:ext cx="2520" cy="3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1000" b="1">
                      <a:cs typeface="Arial" panose="020B0604020202020204" pitchFamily="34" charset="0"/>
                    </a:rPr>
                    <a:t>1 μM Arenobufagin</a:t>
                  </a:r>
                </a:p>
              </p:txBody>
            </p:sp>
            <p:pic>
              <p:nvPicPr>
                <p:cNvPr id="18450" name="Picture 14" descr="4"/>
                <p:cNvPicPr>
                  <a:picLocks noChangeAspect="1" noChangeArrowheads="1"/>
                </p:cNvPicPr>
                <p:nvPr/>
              </p:nvPicPr>
              <p:blipFill>
                <a:blip r:embed="rId5">
                  <a:extLst>
                    <a:ext uri="{28A0092B-C50C-407E-A947-70E740481C1C}">
                      <a14:useLocalDpi xmlns:a14="http://schemas.microsoft.com/office/drawing/2010/main" val="0"/>
                    </a:ext>
                  </a:extLst>
                </a:blip>
                <a:srcRect l="4071" r="50317" b="51610"/>
                <a:stretch>
                  <a:fillRect/>
                </a:stretch>
              </p:blipFill>
              <p:spPr bwMode="auto">
                <a:xfrm>
                  <a:off x="4910" y="3897"/>
                  <a:ext cx="4297" cy="31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51" name="Picture 15" descr="4"/>
                <p:cNvPicPr>
                  <a:picLocks noChangeAspect="1" noChangeArrowheads="1"/>
                </p:cNvPicPr>
                <p:nvPr/>
              </p:nvPicPr>
              <p:blipFill>
                <a:blip r:embed="rId5">
                  <a:extLst>
                    <a:ext uri="{28A0092B-C50C-407E-A947-70E740481C1C}">
                      <a14:useLocalDpi xmlns:a14="http://schemas.microsoft.com/office/drawing/2010/main" val="0"/>
                    </a:ext>
                  </a:extLst>
                </a:blip>
                <a:srcRect t="51999" r="52870"/>
                <a:stretch>
                  <a:fillRect/>
                </a:stretch>
              </p:blipFill>
              <p:spPr bwMode="auto">
                <a:xfrm>
                  <a:off x="0" y="3832"/>
                  <a:ext cx="4527" cy="3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2" name="Text Box 16"/>
                <p:cNvSpPr txBox="1">
                  <a:spLocks noChangeArrowheads="1"/>
                </p:cNvSpPr>
                <p:nvPr/>
              </p:nvSpPr>
              <p:spPr bwMode="auto">
                <a:xfrm>
                  <a:off x="1620" y="3797"/>
                  <a:ext cx="2520" cy="33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1000" b="1">
                      <a:cs typeface="Arial" panose="020B0604020202020204" pitchFamily="34" charset="0"/>
                    </a:rPr>
                    <a:t>1  μM Arenobufagin</a:t>
                  </a:r>
                </a:p>
              </p:txBody>
            </p:sp>
            <p:sp>
              <p:nvSpPr>
                <p:cNvPr id="18453" name="Text Box 17"/>
                <p:cNvSpPr txBox="1">
                  <a:spLocks noChangeArrowheads="1"/>
                </p:cNvSpPr>
                <p:nvPr/>
              </p:nvSpPr>
              <p:spPr bwMode="auto">
                <a:xfrm>
                  <a:off x="6313" y="308"/>
                  <a:ext cx="1475" cy="3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zh-CN" sz="1000" b="1">
                    <a:latin typeface="Times New Roman" panose="02020603050405020304" pitchFamily="18" charset="0"/>
                  </a:endParaRPr>
                </a:p>
              </p:txBody>
            </p:sp>
            <p:sp>
              <p:nvSpPr>
                <p:cNvPr id="18454" name="Text Box 18"/>
                <p:cNvSpPr txBox="1">
                  <a:spLocks noChangeArrowheads="1"/>
                </p:cNvSpPr>
                <p:nvPr/>
              </p:nvSpPr>
              <p:spPr bwMode="auto">
                <a:xfrm>
                  <a:off x="6373" y="3761"/>
                  <a:ext cx="1475" cy="384"/>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1000" b="1">
                      <a:cs typeface="Arial" panose="020B0604020202020204" pitchFamily="34" charset="0"/>
                    </a:rPr>
                    <a:t>1 μM Arenobufagin</a:t>
                  </a:r>
                </a:p>
              </p:txBody>
            </p:sp>
            <p:sp>
              <p:nvSpPr>
                <p:cNvPr id="18455" name="Text Box 19"/>
                <p:cNvSpPr txBox="1">
                  <a:spLocks noChangeArrowheads="1"/>
                </p:cNvSpPr>
                <p:nvPr/>
              </p:nvSpPr>
              <p:spPr bwMode="auto">
                <a:xfrm>
                  <a:off x="8713" y="4601"/>
                  <a:ext cx="1240" cy="336"/>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b="1">
                      <a:solidFill>
                        <a:srgbClr val="1C1C1C"/>
                      </a:solidFill>
                      <a:cs typeface="Arial" panose="020B0604020202020204" pitchFamily="34" charset="0"/>
                    </a:rPr>
                    <a:t>Arenobufagin (μM</a:t>
                  </a:r>
                  <a:r>
                    <a:rPr lang="zh-CN" altLang="en-US" sz="1400" b="1">
                      <a:solidFill>
                        <a:srgbClr val="1C1C1C"/>
                      </a:solidFill>
                      <a:cs typeface="Arial" panose="020B0604020202020204" pitchFamily="34" charset="0"/>
                    </a:rPr>
                    <a:t>)</a:t>
                  </a:r>
                </a:p>
              </p:txBody>
            </p:sp>
            <p:sp>
              <p:nvSpPr>
                <p:cNvPr id="18456" name="Text Box 20"/>
                <p:cNvSpPr txBox="1">
                  <a:spLocks noChangeArrowheads="1"/>
                </p:cNvSpPr>
                <p:nvPr/>
              </p:nvSpPr>
              <p:spPr bwMode="auto">
                <a:xfrm>
                  <a:off x="9873" y="461"/>
                  <a:ext cx="1240" cy="336"/>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zh-CN" sz="800" b="1"/>
                    <a:t>Arenobufagin</a:t>
                  </a:r>
                </a:p>
              </p:txBody>
            </p:sp>
          </p:grpSp>
          <p:sp>
            <p:nvSpPr>
              <p:cNvPr id="42005" name="Text Box 21"/>
              <p:cNvSpPr txBox="1">
                <a:spLocks noChangeArrowheads="1"/>
              </p:cNvSpPr>
              <p:nvPr/>
            </p:nvSpPr>
            <p:spPr bwMode="auto">
              <a:xfrm>
                <a:off x="248" y="3858"/>
                <a:ext cx="875" cy="7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D</a:t>
                </a:r>
              </a:p>
            </p:txBody>
          </p:sp>
          <p:sp>
            <p:nvSpPr>
              <p:cNvPr id="42006" name="Text Box 22"/>
              <p:cNvSpPr txBox="1">
                <a:spLocks noChangeArrowheads="1"/>
              </p:cNvSpPr>
              <p:nvPr/>
            </p:nvSpPr>
            <p:spPr bwMode="auto">
              <a:xfrm>
                <a:off x="4783" y="3818"/>
                <a:ext cx="425" cy="672"/>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200" b="1">
                    <a:effectLst>
                      <a:outerShdw blurRad="38100" dist="38100" dir="2700000" algn="tl">
                        <a:srgbClr val="C0C0C0"/>
                      </a:outerShdw>
                    </a:effectLst>
                    <a:latin typeface="Times New Roman" pitchFamily="18" charset="0"/>
                  </a:rPr>
                  <a:t>E</a:t>
                </a:r>
              </a:p>
            </p:txBody>
          </p:sp>
          <p:sp>
            <p:nvSpPr>
              <p:cNvPr id="42007" name="Text Box 23"/>
              <p:cNvSpPr txBox="1">
                <a:spLocks noChangeArrowheads="1"/>
              </p:cNvSpPr>
              <p:nvPr/>
            </p:nvSpPr>
            <p:spPr bwMode="auto">
              <a:xfrm>
                <a:off x="9003" y="3755"/>
                <a:ext cx="875" cy="72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F</a:t>
                </a:r>
              </a:p>
            </p:txBody>
          </p:sp>
          <p:sp>
            <p:nvSpPr>
              <p:cNvPr id="42008" name="Text Box 24"/>
              <p:cNvSpPr txBox="1">
                <a:spLocks noChangeArrowheads="1"/>
              </p:cNvSpPr>
              <p:nvPr/>
            </p:nvSpPr>
            <p:spPr bwMode="auto">
              <a:xfrm>
                <a:off x="320" y="20"/>
                <a:ext cx="683" cy="72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A</a:t>
                </a:r>
              </a:p>
            </p:txBody>
          </p:sp>
          <p:sp>
            <p:nvSpPr>
              <p:cNvPr id="42009" name="Text Box 25"/>
              <p:cNvSpPr txBox="1">
                <a:spLocks noChangeArrowheads="1"/>
              </p:cNvSpPr>
              <p:nvPr/>
            </p:nvSpPr>
            <p:spPr bwMode="auto">
              <a:xfrm>
                <a:off x="4528" y="0"/>
                <a:ext cx="600" cy="7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pPr>
                  <a:defRPr/>
                </a:pPr>
                <a:r>
                  <a:rPr lang="zh-CN" altLang="en-US" sz="2400" b="1">
                    <a:effectLst>
                      <a:outerShdw blurRad="38100" dist="38100" dir="2700000" algn="tl">
                        <a:srgbClr val="C0C0C0"/>
                      </a:outerShdw>
                    </a:effectLst>
                    <a:latin typeface="Times New Roman" pitchFamily="18" charset="0"/>
                  </a:rPr>
                  <a:t>B</a:t>
                </a:r>
              </a:p>
            </p:txBody>
          </p:sp>
          <p:sp>
            <p:nvSpPr>
              <p:cNvPr id="42010" name="Text Box 26"/>
              <p:cNvSpPr txBox="1">
                <a:spLocks noChangeArrowheads="1"/>
              </p:cNvSpPr>
              <p:nvPr/>
            </p:nvSpPr>
            <p:spPr bwMode="auto">
              <a:xfrm>
                <a:off x="8823" y="0"/>
                <a:ext cx="600" cy="7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spAutoFit/>
              </a:bodyPr>
              <a:lstStyle/>
              <a:p>
                <a:pPr>
                  <a:defRPr/>
                </a:pPr>
                <a:r>
                  <a:rPr lang="zh-CN" altLang="en-US" sz="2400" b="1">
                    <a:effectLst>
                      <a:outerShdw blurRad="38100" dist="38100" dir="2700000" algn="tl">
                        <a:srgbClr val="C0C0C0"/>
                      </a:outerShdw>
                    </a:effectLst>
                    <a:latin typeface="Times New Roman" pitchFamily="18" charset="0"/>
                  </a:rPr>
                  <a:t>C</a:t>
                </a:r>
              </a:p>
            </p:txBody>
          </p:sp>
        </p:grpSp>
      </p:grpSp>
    </p:spTree>
    <p:extLst>
      <p:ext uri="{BB962C8B-B14F-4D97-AF65-F5344CB8AC3E}">
        <p14:creationId xmlns:p14="http://schemas.microsoft.com/office/powerpoint/2010/main" val="18767806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矩形 8"/>
          <p:cNvSpPr>
            <a:spLocks noChangeArrowheads="1"/>
          </p:cNvSpPr>
          <p:nvPr/>
        </p:nvSpPr>
        <p:spPr bwMode="auto">
          <a:xfrm>
            <a:off x="0" y="5076825"/>
            <a:ext cx="9144000" cy="17811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sp>
        <p:nvSpPr>
          <p:cNvPr id="19459" name="矩形 2"/>
          <p:cNvSpPr>
            <a:spLocks noChangeArrowheads="1"/>
          </p:cNvSpPr>
          <p:nvPr/>
        </p:nvSpPr>
        <p:spPr bwMode="auto">
          <a:xfrm>
            <a:off x="1588" y="0"/>
            <a:ext cx="2571750" cy="1092200"/>
          </a:xfrm>
          <a:prstGeom prst="rect">
            <a:avLst/>
          </a:prstGeom>
          <a:solidFill>
            <a:schemeClr val="bg1"/>
          </a:solidFill>
          <a:ln w="9525">
            <a:solidFill>
              <a:schemeClr val="bg1"/>
            </a:solidFill>
            <a:miter lim="800000"/>
            <a:headEnd/>
            <a:tailEnd/>
          </a:ln>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sp>
        <p:nvSpPr>
          <p:cNvPr id="19461" name="Text Box 5"/>
          <p:cNvSpPr txBox="1">
            <a:spLocks noChangeArrowheads="1"/>
          </p:cNvSpPr>
          <p:nvPr/>
        </p:nvSpPr>
        <p:spPr bwMode="auto">
          <a:xfrm>
            <a:off x="4416425" y="3200400"/>
            <a:ext cx="311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zh-CN" sz="2400"/>
          </a:p>
        </p:txBody>
      </p:sp>
      <p:sp>
        <p:nvSpPr>
          <p:cNvPr id="19462" name="Text Box 6"/>
          <p:cNvSpPr txBox="1">
            <a:spLocks noChangeArrowheads="1"/>
          </p:cNvSpPr>
          <p:nvPr/>
        </p:nvSpPr>
        <p:spPr bwMode="auto">
          <a:xfrm>
            <a:off x="469899" y="224086"/>
            <a:ext cx="8050213" cy="9541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pPr>
              <a:buClr>
                <a:srgbClr val="CC0000"/>
              </a:buClr>
              <a:buSzPct val="100000"/>
              <a:buFont typeface="Wingdings" panose="05000000000000000000" pitchFamily="2" charset="2"/>
              <a:buNone/>
            </a:pPr>
            <a:r>
              <a:rPr lang="en-US" altLang="zh-CN" sz="2800" b="1" dirty="0" smtClean="0">
                <a:solidFill>
                  <a:srgbClr val="002060"/>
                </a:solidFill>
                <a:latin typeface="微软雅黑" panose="020B0503020204020204" pitchFamily="34" charset="-122"/>
                <a:ea typeface="微软雅黑" panose="020B0503020204020204" pitchFamily="34" charset="-122"/>
              </a:rPr>
              <a:t>Inhibition of ClC-3 chloride channe</a:t>
            </a:r>
            <a:r>
              <a:rPr lang="en-US" altLang="zh-CN" sz="2800" b="1" dirty="0">
                <a:solidFill>
                  <a:srgbClr val="002060"/>
                </a:solidFill>
                <a:latin typeface="微软雅黑" panose="020B0503020204020204" pitchFamily="34" charset="-122"/>
                <a:ea typeface="微软雅黑" panose="020B0503020204020204" pitchFamily="34" charset="-122"/>
              </a:rPr>
              <a:t>l can </a:t>
            </a:r>
            <a:r>
              <a:rPr lang="en-US" altLang="zh-CN" sz="2800" b="1" dirty="0" smtClean="0">
                <a:solidFill>
                  <a:srgbClr val="002060"/>
                </a:solidFill>
                <a:latin typeface="微软雅黑" panose="020B0503020204020204" pitchFamily="34" charset="-122"/>
                <a:ea typeface="微软雅黑" panose="020B0503020204020204" pitchFamily="34" charset="-122"/>
              </a:rPr>
              <a:t>attenuated the </a:t>
            </a:r>
            <a:r>
              <a:rPr lang="en-US" altLang="zh-CN" sz="2800" b="1" dirty="0">
                <a:solidFill>
                  <a:srgbClr val="002060"/>
                </a:solidFill>
                <a:latin typeface="微软雅黑" panose="020B0503020204020204" pitchFamily="34" charset="-122"/>
                <a:ea typeface="微软雅黑" panose="020B0503020204020204" pitchFamily="34" charset="-122"/>
              </a:rPr>
              <a:t>a</a:t>
            </a:r>
            <a:r>
              <a:rPr lang="en-US" altLang="zh-CN" sz="2800" b="1" dirty="0" smtClean="0">
                <a:solidFill>
                  <a:srgbClr val="002060"/>
                </a:solidFill>
                <a:latin typeface="微软雅黑" panose="020B0503020204020204" pitchFamily="34" charset="-122"/>
                <a:ea typeface="微软雅黑" panose="020B0503020204020204" pitchFamily="34" charset="-122"/>
              </a:rPr>
              <a:t>poptosis induced by ABF</a:t>
            </a:r>
            <a:endParaRPr lang="zh-CN" altLang="en-US" sz="2800" b="1" dirty="0">
              <a:solidFill>
                <a:srgbClr val="002060"/>
              </a:solidFill>
              <a:latin typeface="微软雅黑" panose="020B0503020204020204" pitchFamily="34" charset="-122"/>
              <a:ea typeface="微软雅黑" panose="020B0503020204020204" pitchFamily="34" charset="-122"/>
            </a:endParaRPr>
          </a:p>
        </p:txBody>
      </p:sp>
      <p:pic>
        <p:nvPicPr>
          <p:cNvPr id="19463" name="Picture 7" descr="6-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6188" y="4667250"/>
            <a:ext cx="2481262"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4" name="Picture 8" descr="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8613" y="4860925"/>
            <a:ext cx="43815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5" name="Picture 9" descr="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97088" y="1546225"/>
            <a:ext cx="4562475"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2" name="Text Box 10"/>
          <p:cNvSpPr txBox="1">
            <a:spLocks noChangeArrowheads="1"/>
          </p:cNvSpPr>
          <p:nvPr/>
        </p:nvSpPr>
        <p:spPr bwMode="auto">
          <a:xfrm>
            <a:off x="2017713" y="1584325"/>
            <a:ext cx="555625" cy="4572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A</a:t>
            </a:r>
          </a:p>
        </p:txBody>
      </p:sp>
      <p:sp>
        <p:nvSpPr>
          <p:cNvPr id="44043" name="Text Box 11"/>
          <p:cNvSpPr txBox="1">
            <a:spLocks noChangeArrowheads="1"/>
          </p:cNvSpPr>
          <p:nvPr/>
        </p:nvSpPr>
        <p:spPr bwMode="auto">
          <a:xfrm>
            <a:off x="941388" y="4602163"/>
            <a:ext cx="339725" cy="4572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B</a:t>
            </a:r>
          </a:p>
        </p:txBody>
      </p:sp>
      <p:sp>
        <p:nvSpPr>
          <p:cNvPr id="44044" name="Text Box 12"/>
          <p:cNvSpPr txBox="1">
            <a:spLocks noChangeArrowheads="1"/>
          </p:cNvSpPr>
          <p:nvPr/>
        </p:nvSpPr>
        <p:spPr bwMode="auto">
          <a:xfrm>
            <a:off x="3943350" y="4597400"/>
            <a:ext cx="263525" cy="4572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defRPr/>
            </a:pPr>
            <a:r>
              <a:rPr lang="zh-CN" altLang="en-US" sz="2400" b="1">
                <a:effectLst>
                  <a:outerShdw blurRad="38100" dist="38100" dir="2700000" algn="tl">
                    <a:srgbClr val="C0C0C0"/>
                  </a:outerShdw>
                </a:effectLst>
                <a:latin typeface="Times New Roman" pitchFamily="18" charset="0"/>
              </a:rPr>
              <a:t>C</a:t>
            </a:r>
          </a:p>
        </p:txBody>
      </p:sp>
      <p:sp>
        <p:nvSpPr>
          <p:cNvPr id="19469" name="Text Box 13"/>
          <p:cNvSpPr txBox="1">
            <a:spLocks noChangeArrowheads="1"/>
          </p:cNvSpPr>
          <p:nvPr/>
        </p:nvSpPr>
        <p:spPr bwMode="auto">
          <a:xfrm>
            <a:off x="4183063" y="1449388"/>
            <a:ext cx="1336675" cy="2444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1000" b="1"/>
              <a:t>Arenobufagon</a:t>
            </a:r>
          </a:p>
        </p:txBody>
      </p:sp>
      <p:sp>
        <p:nvSpPr>
          <p:cNvPr id="19470" name="Text Box 14"/>
          <p:cNvSpPr txBox="1">
            <a:spLocks noChangeArrowheads="1"/>
          </p:cNvSpPr>
          <p:nvPr/>
        </p:nvSpPr>
        <p:spPr bwMode="auto">
          <a:xfrm>
            <a:off x="4232275" y="4857750"/>
            <a:ext cx="1336675" cy="274638"/>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b="1"/>
              <a:t>Arenobufagon</a:t>
            </a:r>
          </a:p>
        </p:txBody>
      </p:sp>
      <p:grpSp>
        <p:nvGrpSpPr>
          <p:cNvPr id="19471" name="Group 15"/>
          <p:cNvGrpSpPr>
            <a:grpSpLocks/>
          </p:cNvGrpSpPr>
          <p:nvPr/>
        </p:nvGrpSpPr>
        <p:grpSpPr bwMode="auto">
          <a:xfrm>
            <a:off x="1847850" y="4765675"/>
            <a:ext cx="1155700" cy="557213"/>
            <a:chOff x="0" y="0"/>
            <a:chExt cx="1818" cy="876"/>
          </a:xfrm>
        </p:grpSpPr>
        <p:grpSp>
          <p:nvGrpSpPr>
            <p:cNvPr id="19472" name="Group 16"/>
            <p:cNvGrpSpPr>
              <a:grpSpLocks/>
            </p:cNvGrpSpPr>
            <p:nvPr/>
          </p:nvGrpSpPr>
          <p:grpSpPr bwMode="auto">
            <a:xfrm>
              <a:off x="0" y="0"/>
              <a:ext cx="1716" cy="681"/>
              <a:chOff x="0" y="0"/>
              <a:chExt cx="1716" cy="681"/>
            </a:xfrm>
          </p:grpSpPr>
          <p:sp>
            <p:nvSpPr>
              <p:cNvPr id="19476" name="Text Box 17"/>
              <p:cNvSpPr txBox="1">
                <a:spLocks noChangeArrowheads="1"/>
              </p:cNvSpPr>
              <p:nvPr/>
            </p:nvSpPr>
            <p:spPr bwMode="auto">
              <a:xfrm>
                <a:off x="28" y="0"/>
                <a:ext cx="1014" cy="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600" b="1">
                    <a:latin typeface="Times New Roman" panose="02020603050405020304" pitchFamily="18" charset="0"/>
                  </a:rPr>
                  <a:t>Arenobufagin</a:t>
                </a:r>
              </a:p>
            </p:txBody>
          </p:sp>
          <p:sp>
            <p:nvSpPr>
              <p:cNvPr id="19477" name="Text Box 18"/>
              <p:cNvSpPr txBox="1">
                <a:spLocks noChangeArrowheads="1"/>
              </p:cNvSpPr>
              <p:nvPr/>
            </p:nvSpPr>
            <p:spPr bwMode="auto">
              <a:xfrm>
                <a:off x="0" y="393"/>
                <a:ext cx="1716" cy="2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600" b="1">
                    <a:latin typeface="Times New Roman" panose="02020603050405020304" pitchFamily="18" charset="0"/>
                  </a:rPr>
                  <a:t>Arenobufagin + Tamoxifen</a:t>
                </a:r>
              </a:p>
            </p:txBody>
          </p:sp>
        </p:grpSp>
        <p:grpSp>
          <p:nvGrpSpPr>
            <p:cNvPr id="19473" name="Group 19"/>
            <p:cNvGrpSpPr>
              <a:grpSpLocks/>
            </p:cNvGrpSpPr>
            <p:nvPr/>
          </p:nvGrpSpPr>
          <p:grpSpPr bwMode="auto">
            <a:xfrm>
              <a:off x="0" y="214"/>
              <a:ext cx="1818" cy="663"/>
              <a:chOff x="0" y="0"/>
              <a:chExt cx="1818" cy="663"/>
            </a:xfrm>
          </p:grpSpPr>
          <p:sp>
            <p:nvSpPr>
              <p:cNvPr id="19474" name="Text Box 20"/>
              <p:cNvSpPr txBox="1">
                <a:spLocks noChangeArrowheads="1"/>
              </p:cNvSpPr>
              <p:nvPr/>
            </p:nvSpPr>
            <p:spPr bwMode="auto">
              <a:xfrm>
                <a:off x="0" y="0"/>
                <a:ext cx="1494" cy="2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600" b="1">
                    <a:latin typeface="Times New Roman" panose="02020603050405020304" pitchFamily="18" charset="0"/>
                  </a:rPr>
                  <a:t>Arenobufagin+NPPB</a:t>
                </a:r>
              </a:p>
            </p:txBody>
          </p:sp>
          <p:sp>
            <p:nvSpPr>
              <p:cNvPr id="19475" name="Text Box 21"/>
              <p:cNvSpPr txBox="1">
                <a:spLocks noChangeArrowheads="1"/>
              </p:cNvSpPr>
              <p:nvPr/>
            </p:nvSpPr>
            <p:spPr bwMode="auto">
              <a:xfrm>
                <a:off x="0" y="375"/>
                <a:ext cx="1819" cy="28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600" b="1">
                    <a:latin typeface="Times New Roman" panose="02020603050405020304" pitchFamily="18" charset="0"/>
                  </a:rPr>
                  <a:t>Arenobufagin+ClC-3 siRNA</a:t>
                </a:r>
              </a:p>
            </p:txBody>
          </p:sp>
        </p:grpSp>
      </p:grpSp>
    </p:spTree>
    <p:extLst>
      <p:ext uri="{BB962C8B-B14F-4D97-AF65-F5344CB8AC3E}">
        <p14:creationId xmlns:p14="http://schemas.microsoft.com/office/powerpoint/2010/main" val="17770261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矩形 2"/>
          <p:cNvSpPr>
            <a:spLocks noChangeArrowheads="1"/>
          </p:cNvSpPr>
          <p:nvPr/>
        </p:nvSpPr>
        <p:spPr bwMode="auto">
          <a:xfrm>
            <a:off x="1588" y="0"/>
            <a:ext cx="2571750" cy="1092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en-US" sz="1800"/>
          </a:p>
        </p:txBody>
      </p:sp>
      <p:sp>
        <p:nvSpPr>
          <p:cNvPr id="20483" name="Text Box 3"/>
          <p:cNvSpPr txBox="1">
            <a:spLocks noChangeArrowheads="1"/>
          </p:cNvSpPr>
          <p:nvPr/>
        </p:nvSpPr>
        <p:spPr bwMode="auto">
          <a:xfrm>
            <a:off x="4416425" y="3175000"/>
            <a:ext cx="346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endParaRPr lang="zh-CN" altLang="zh-CN" sz="2400"/>
          </a:p>
        </p:txBody>
      </p:sp>
      <p:sp>
        <p:nvSpPr>
          <p:cNvPr id="46084" name="AutoShape 6"/>
          <p:cNvSpPr>
            <a:spLocks noChangeArrowheads="1"/>
          </p:cNvSpPr>
          <p:nvPr/>
        </p:nvSpPr>
        <p:spPr bwMode="auto">
          <a:xfrm flipH="1">
            <a:off x="263525" y="414338"/>
            <a:ext cx="8686800" cy="857250"/>
          </a:xfrm>
          <a:prstGeom prst="roundRect">
            <a:avLst>
              <a:gd name="adj" fmla="val 9106"/>
            </a:avLst>
          </a:prstGeom>
          <a:noFill/>
          <a:ln>
            <a:noFill/>
          </a:ln>
          <a:effectLst/>
          <a:extLst>
            <a:ext uri="{909E8E84-426E-40DD-AFC4-6F175D3DCCD1}">
              <a14:hiddenFill xmlns:a14="http://schemas.microsoft.com/office/drawing/2010/main">
                <a:solidFill>
                  <a:srgbClr val="003B3B"/>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defRPr/>
            </a:pPr>
            <a:r>
              <a:rPr lang="zh-CN" altLang="en-US" sz="2800" b="1">
                <a:effectLst>
                  <a:outerShdw blurRad="38100" dist="38100" dir="2700000" algn="tl">
                    <a:srgbClr val="C0C0C0"/>
                  </a:outerShdw>
                </a:effectLst>
                <a:latin typeface="Times New Roman" pitchFamily="18" charset="0"/>
              </a:rPr>
              <a:t> </a:t>
            </a:r>
          </a:p>
        </p:txBody>
      </p:sp>
      <p:sp>
        <p:nvSpPr>
          <p:cNvPr id="20486" name="Text Box 6"/>
          <p:cNvSpPr txBox="1">
            <a:spLocks noChangeArrowheads="1"/>
          </p:cNvSpPr>
          <p:nvPr/>
        </p:nvSpPr>
        <p:spPr bwMode="auto">
          <a:xfrm>
            <a:off x="899592" y="6237312"/>
            <a:ext cx="5280025" cy="33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ea typeface="宋体" panose="02010600030101010101" pitchFamily="2" charset="-122"/>
              </a:defRPr>
            </a:lvl1pPr>
            <a:lvl2pPr marL="742950" indent="-285750">
              <a:defRPr sz="1200">
                <a:solidFill>
                  <a:schemeClr val="tx1"/>
                </a:solidFill>
                <a:latin typeface="Arial" panose="020B0604020202020204" pitchFamily="34" charset="0"/>
                <a:ea typeface="宋体" panose="02010600030101010101" pitchFamily="2" charset="-122"/>
              </a:defRPr>
            </a:lvl2pPr>
            <a:lvl3pPr marL="1143000" indent="-228600">
              <a:defRPr sz="1200">
                <a:solidFill>
                  <a:schemeClr val="tx1"/>
                </a:solidFill>
                <a:latin typeface="Arial" panose="020B0604020202020204" pitchFamily="34" charset="0"/>
                <a:ea typeface="宋体" panose="02010600030101010101" pitchFamily="2" charset="-122"/>
              </a:defRPr>
            </a:lvl3pPr>
            <a:lvl4pPr marL="1600200" indent="-228600">
              <a:defRPr sz="1200">
                <a:solidFill>
                  <a:schemeClr val="tx1"/>
                </a:solidFill>
                <a:latin typeface="Arial" panose="020B0604020202020204" pitchFamily="34" charset="0"/>
                <a:ea typeface="宋体" panose="02010600030101010101" pitchFamily="2" charset="-122"/>
              </a:defRPr>
            </a:lvl4pPr>
            <a:lvl5pPr marL="2057400" indent="-228600">
              <a:defRPr sz="1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200">
                <a:solidFill>
                  <a:schemeClr val="tx1"/>
                </a:solidFill>
                <a:latin typeface="Arial" panose="020B0604020202020204" pitchFamily="34" charset="0"/>
                <a:ea typeface="宋体" panose="02010600030101010101" pitchFamily="2" charset="-122"/>
              </a:defRPr>
            </a:lvl9pPr>
          </a:lstStyle>
          <a:p>
            <a:r>
              <a:rPr lang="zh-CN" altLang="en-US" sz="1600" b="1" i="1" dirty="0">
                <a:latin typeface="Times New Roman" panose="02020603050405020304" pitchFamily="18" charset="0"/>
              </a:rPr>
              <a:t>J Med Chem</a:t>
            </a:r>
            <a:r>
              <a:rPr lang="zh-CN" altLang="en-US" sz="1600" b="1" dirty="0">
                <a:latin typeface="Times New Roman" panose="02020603050405020304" pitchFamily="18" charset="0"/>
              </a:rPr>
              <a:t>, 2013, 56: 5734-43.</a:t>
            </a:r>
          </a:p>
        </p:txBody>
      </p:sp>
      <p:pic>
        <p:nvPicPr>
          <p:cNvPr id="20487" name="Picture 7" descr="2"/>
          <p:cNvPicPr>
            <a:picLocks noChangeAspect="1" noChangeArrowheads="1"/>
          </p:cNvPicPr>
          <p:nvPr/>
        </p:nvPicPr>
        <p:blipFill>
          <a:blip r:embed="rId3">
            <a:extLst>
              <a:ext uri="{28A0092B-C50C-407E-A947-70E740481C1C}">
                <a14:useLocalDpi xmlns:a14="http://schemas.microsoft.com/office/drawing/2010/main" val="0"/>
              </a:ext>
            </a:extLst>
          </a:blip>
          <a:srcRect t="1500"/>
          <a:stretch>
            <a:fillRect/>
          </a:stretch>
        </p:blipFill>
        <p:spPr bwMode="auto">
          <a:xfrm>
            <a:off x="2930525" y="1235075"/>
            <a:ext cx="3487738" cy="475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87337" y="281849"/>
            <a:ext cx="8662987" cy="830997"/>
          </a:xfrm>
          <a:prstGeom prst="rect">
            <a:avLst/>
          </a:prstGeom>
        </p:spPr>
        <p:txBody>
          <a:bodyPr wrap="square">
            <a:spAutoFit/>
          </a:bodyPr>
          <a:lstStyle/>
          <a:p>
            <a:r>
              <a:rPr lang="zh-CN" altLang="en-US" sz="2400" b="1" dirty="0">
                <a:solidFill>
                  <a:srgbClr val="002060"/>
                </a:solidFill>
                <a:latin typeface="Times New Roman" panose="02020603050405020304" pitchFamily="18" charset="0"/>
              </a:rPr>
              <a:t>ABF  activates the ClC-3 chloride channel to trigger the apoptosis </a:t>
            </a:r>
            <a:endParaRPr lang="zh-CN" altLang="en-US" sz="2400" dirty="0">
              <a:solidFill>
                <a:srgbClr val="002060"/>
              </a:solidFill>
            </a:endParaRPr>
          </a:p>
        </p:txBody>
      </p:sp>
    </p:spTree>
    <p:extLst>
      <p:ext uri="{BB962C8B-B14F-4D97-AF65-F5344CB8AC3E}">
        <p14:creationId xmlns:p14="http://schemas.microsoft.com/office/powerpoint/2010/main" val="42779201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7504" y="404664"/>
            <a:ext cx="8229600" cy="1143000"/>
          </a:xfrm>
        </p:spPr>
        <p:txBody>
          <a:bodyPr/>
          <a:lstStyle/>
          <a:p>
            <a:r>
              <a:rPr lang="en-US" altLang="zh-CN" b="1" dirty="0" smtClean="0">
                <a:solidFill>
                  <a:srgbClr val="002060"/>
                </a:solidFill>
                <a:latin typeface="Times New Roman" panose="02020603050405020304" pitchFamily="18" charset="0"/>
                <a:cs typeface="Times New Roman" panose="02020603050405020304" pitchFamily="18" charset="0"/>
              </a:rPr>
              <a:t>Recent Progress in Our Group</a:t>
            </a:r>
            <a:endParaRPr lang="zh-CN" altLang="en-US" b="1" dirty="0">
              <a:solidFill>
                <a:srgbClr val="002060"/>
              </a:solidFill>
              <a:latin typeface="Times New Roman" panose="02020603050405020304" pitchFamily="18" charset="0"/>
              <a:cs typeface="Times New Roman" panose="02020603050405020304" pitchFamily="18" charset="0"/>
            </a:endParaRPr>
          </a:p>
        </p:txBody>
      </p:sp>
      <p:sp>
        <p:nvSpPr>
          <p:cNvPr id="3" name="内容占位符 2"/>
          <p:cNvSpPr>
            <a:spLocks noGrp="1"/>
          </p:cNvSpPr>
          <p:nvPr>
            <p:ph idx="1"/>
          </p:nvPr>
        </p:nvSpPr>
        <p:spPr>
          <a:xfrm>
            <a:off x="539552" y="1988840"/>
            <a:ext cx="8229600" cy="4686320"/>
          </a:xfrm>
        </p:spPr>
        <p:txBody>
          <a:bodyPr>
            <a:normAutofit/>
          </a:bodyPr>
          <a:lstStyle/>
          <a:p>
            <a:pPr>
              <a:lnSpc>
                <a:spcPct val="150000"/>
              </a:lnSpc>
              <a:buSzPct val="100000"/>
              <a:buFont typeface="Wingdings" panose="05000000000000000000" pitchFamily="2" charset="2"/>
              <a:buChar char="p"/>
            </a:pPr>
            <a:r>
              <a:rPr lang="en-US" altLang="zh-CN" sz="2800" b="1" dirty="0" smtClean="0">
                <a:latin typeface="Times New Roman" panose="02020603050405020304" pitchFamily="18" charset="0"/>
                <a:cs typeface="Times New Roman" panose="02020603050405020304" pitchFamily="18" charset="0"/>
              </a:rPr>
              <a:t>Chemical investigation on toad venom, toad skin, toad bile and toad eggs.</a:t>
            </a:r>
          </a:p>
          <a:p>
            <a:pPr>
              <a:lnSpc>
                <a:spcPct val="150000"/>
              </a:lnSpc>
              <a:buSzPct val="100000"/>
              <a:buFont typeface="Wingdings" panose="05000000000000000000" pitchFamily="2" charset="2"/>
              <a:buChar char="p"/>
            </a:pPr>
            <a:r>
              <a:rPr lang="en-US" altLang="zh-CN" sz="2800" b="1" dirty="0" smtClean="0">
                <a:latin typeface="Times New Roman" panose="02020603050405020304" pitchFamily="18" charset="0"/>
                <a:cs typeface="Times New Roman" panose="02020603050405020304" pitchFamily="18" charset="0"/>
              </a:rPr>
              <a:t>The anti-cancer effects of </a:t>
            </a:r>
            <a:r>
              <a:rPr lang="en-US" altLang="zh-CN" sz="2800" b="1" dirty="0" err="1" smtClean="0">
                <a:latin typeface="Times New Roman" panose="02020603050405020304" pitchFamily="18" charset="0"/>
                <a:cs typeface="Times New Roman" panose="02020603050405020304" pitchFamily="18" charset="0"/>
              </a:rPr>
              <a:t>bufadienolides</a:t>
            </a:r>
            <a:endParaRPr lang="en-US" altLang="zh-CN" sz="2800" b="1" dirty="0" smtClean="0">
              <a:latin typeface="Times New Roman" panose="02020603050405020304" pitchFamily="18" charset="0"/>
              <a:cs typeface="Times New Roman" panose="02020603050405020304" pitchFamily="18" charset="0"/>
            </a:endParaRPr>
          </a:p>
          <a:p>
            <a:pPr>
              <a:lnSpc>
                <a:spcPct val="150000"/>
              </a:lnSpc>
              <a:buSzPct val="100000"/>
              <a:buFont typeface="Wingdings" panose="05000000000000000000" pitchFamily="2" charset="2"/>
              <a:buChar char="p"/>
            </a:pPr>
            <a:r>
              <a:rPr lang="en-US" altLang="zh-CN" sz="2800" b="1" dirty="0" smtClean="0">
                <a:solidFill>
                  <a:srgbClr val="FF0000"/>
                </a:solidFill>
                <a:latin typeface="Times New Roman" panose="02020603050405020304" pitchFamily="18" charset="0"/>
                <a:cs typeface="Times New Roman" panose="02020603050405020304" pitchFamily="18" charset="0"/>
              </a:rPr>
              <a:t>The analgesic effects of </a:t>
            </a:r>
            <a:r>
              <a:rPr lang="en-US" altLang="zh-CN" sz="2800" b="1" dirty="0" err="1" smtClean="0">
                <a:solidFill>
                  <a:srgbClr val="FF0000"/>
                </a:solidFill>
                <a:latin typeface="Times New Roman" panose="02020603050405020304" pitchFamily="18" charset="0"/>
                <a:cs typeface="Times New Roman" panose="02020603050405020304" pitchFamily="18" charset="0"/>
              </a:rPr>
              <a:t>bufadienolides</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16674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67544" y="548680"/>
            <a:ext cx="6628738" cy="507831"/>
          </a:xfrm>
          <a:prstGeom prst="rect">
            <a:avLst/>
          </a:prstGeom>
        </p:spPr>
        <p:txBody>
          <a:bodyPr wrap="none">
            <a:spAutoFit/>
          </a:bodyPr>
          <a:lstStyle/>
          <a:p>
            <a:pPr>
              <a:lnSpc>
                <a:spcPct val="150000"/>
              </a:lnSpc>
              <a:buSzPct val="100000"/>
            </a:pPr>
            <a:r>
              <a:rPr lang="en-US" altLang="zh-CN" b="1" dirty="0">
                <a:latin typeface="Times New Roman" panose="02020603050405020304" pitchFamily="18" charset="0"/>
                <a:cs typeface="Times New Roman" panose="02020603050405020304" pitchFamily="18" charset="0"/>
              </a:rPr>
              <a:t>The analgesic effects </a:t>
            </a:r>
            <a:r>
              <a:rPr lang="en-US" altLang="zh-CN" b="1" dirty="0" smtClean="0">
                <a:latin typeface="Times New Roman" panose="02020603050405020304" pitchFamily="18" charset="0"/>
                <a:cs typeface="Times New Roman" panose="02020603050405020304" pitchFamily="18" charset="0"/>
              </a:rPr>
              <a:t>of E19 </a:t>
            </a:r>
            <a:r>
              <a:rPr lang="en-US" altLang="zh-CN" b="1" dirty="0">
                <a:latin typeface="Times New Roman" panose="02020603050405020304" pitchFamily="18" charset="0"/>
                <a:cs typeface="Times New Roman" panose="02020603050405020304" pitchFamily="18" charset="0"/>
              </a:rPr>
              <a:t>in mouse acetic acid </a:t>
            </a:r>
            <a:r>
              <a:rPr lang="en-US" altLang="zh-CN" b="1" dirty="0" smtClean="0">
                <a:latin typeface="Times New Roman" panose="02020603050405020304" pitchFamily="18" charset="0"/>
                <a:cs typeface="Times New Roman" panose="02020603050405020304" pitchFamily="18" charset="0"/>
              </a:rPr>
              <a:t>writhing model </a:t>
            </a:r>
            <a:endParaRPr lang="zh-CN" altLang="en-US" b="1" dirty="0">
              <a:latin typeface="Times New Roman" panose="02020603050405020304" pitchFamily="18" charset="0"/>
              <a:cs typeface="Times New Roman" panose="02020603050405020304" pitchFamily="18" charset="0"/>
            </a:endParaRPr>
          </a:p>
        </p:txBody>
      </p:sp>
      <p:grpSp>
        <p:nvGrpSpPr>
          <p:cNvPr id="10" name="组合 9"/>
          <p:cNvGrpSpPr/>
          <p:nvPr/>
        </p:nvGrpSpPr>
        <p:grpSpPr>
          <a:xfrm>
            <a:off x="611560" y="1718366"/>
            <a:ext cx="3524250" cy="3200400"/>
            <a:chOff x="868299" y="2204864"/>
            <a:chExt cx="3524250" cy="3200400"/>
          </a:xfrm>
        </p:grpSpPr>
        <p:pic>
          <p:nvPicPr>
            <p:cNvPr id="5" name="图片 4"/>
            <p:cNvPicPr>
              <a:picLocks noChangeAspect="1"/>
            </p:cNvPicPr>
            <p:nvPr/>
          </p:nvPicPr>
          <p:blipFill>
            <a:blip r:embed="rId3"/>
            <a:stretch>
              <a:fillRect/>
            </a:stretch>
          </p:blipFill>
          <p:spPr>
            <a:xfrm>
              <a:off x="868299" y="2204864"/>
              <a:ext cx="3524250" cy="3200400"/>
            </a:xfrm>
            <a:prstGeom prst="rect">
              <a:avLst/>
            </a:prstGeom>
          </p:spPr>
        </p:pic>
        <p:sp>
          <p:nvSpPr>
            <p:cNvPr id="9" name="文本框 8"/>
            <p:cNvSpPr txBox="1"/>
            <p:nvPr/>
          </p:nvSpPr>
          <p:spPr>
            <a:xfrm>
              <a:off x="1061031" y="2951846"/>
              <a:ext cx="369332" cy="1294585"/>
            </a:xfrm>
            <a:prstGeom prst="rect">
              <a:avLst/>
            </a:prstGeom>
            <a:noFill/>
          </p:spPr>
          <p:txBody>
            <a:bodyPr vert="eaVert" wrap="none" rtlCol="0">
              <a:spAutoFit/>
            </a:bodyPr>
            <a:lstStyle/>
            <a:p>
              <a:r>
                <a:rPr lang="en-US" altLang="zh-CN" sz="1200" b="1" dirty="0" smtClean="0"/>
                <a:t>The writhing times</a:t>
              </a:r>
              <a:endParaRPr lang="zh-CN" altLang="en-US" sz="1200" b="1" dirty="0"/>
            </a:p>
          </p:txBody>
        </p:sp>
      </p:grpSp>
      <p:grpSp>
        <p:nvGrpSpPr>
          <p:cNvPr id="12" name="组合 11"/>
          <p:cNvGrpSpPr/>
          <p:nvPr/>
        </p:nvGrpSpPr>
        <p:grpSpPr>
          <a:xfrm>
            <a:off x="4155751" y="1646375"/>
            <a:ext cx="4708919" cy="3024336"/>
            <a:chOff x="4283968" y="1916832"/>
            <a:chExt cx="4708919" cy="3024336"/>
          </a:xfrm>
        </p:grpSpPr>
        <p:pic>
          <p:nvPicPr>
            <p:cNvPr id="4" name="图片 3"/>
            <p:cNvPicPr>
              <a:picLocks noChangeAspect="1"/>
            </p:cNvPicPr>
            <p:nvPr/>
          </p:nvPicPr>
          <p:blipFill>
            <a:blip r:embed="rId4"/>
            <a:stretch>
              <a:fillRect/>
            </a:stretch>
          </p:blipFill>
          <p:spPr>
            <a:xfrm>
              <a:off x="4283968" y="1916832"/>
              <a:ext cx="4708919" cy="3024336"/>
            </a:xfrm>
            <a:prstGeom prst="rect">
              <a:avLst/>
            </a:prstGeom>
          </p:spPr>
        </p:pic>
        <p:sp>
          <p:nvSpPr>
            <p:cNvPr id="11" name="文本框 10"/>
            <p:cNvSpPr txBox="1"/>
            <p:nvPr/>
          </p:nvSpPr>
          <p:spPr>
            <a:xfrm>
              <a:off x="4454104" y="3101726"/>
              <a:ext cx="400110" cy="818494"/>
            </a:xfrm>
            <a:prstGeom prst="rect">
              <a:avLst/>
            </a:prstGeom>
            <a:noFill/>
          </p:spPr>
          <p:txBody>
            <a:bodyPr vert="eaVert" wrap="none" rtlCol="0">
              <a:spAutoFit/>
            </a:bodyPr>
            <a:lstStyle/>
            <a:p>
              <a:r>
                <a:rPr lang="en-US" altLang="zh-CN" sz="1400" b="1" dirty="0" smtClean="0"/>
                <a:t>Inhibition</a:t>
              </a:r>
              <a:endParaRPr lang="zh-CN" altLang="en-US" sz="1400" b="1" dirty="0"/>
            </a:p>
          </p:txBody>
        </p:sp>
      </p:grpSp>
      <p:sp>
        <p:nvSpPr>
          <p:cNvPr id="13" name="文本框 12"/>
          <p:cNvSpPr txBox="1"/>
          <p:nvPr/>
        </p:nvSpPr>
        <p:spPr>
          <a:xfrm>
            <a:off x="1780260" y="5508630"/>
            <a:ext cx="5059655" cy="369332"/>
          </a:xfrm>
          <a:prstGeom prst="rect">
            <a:avLst/>
          </a:prstGeom>
          <a:noFill/>
        </p:spPr>
        <p:txBody>
          <a:bodyPr wrap="none" rtlCol="0">
            <a:spAutoFit/>
          </a:bodyPr>
          <a:lstStyle/>
          <a:p>
            <a:r>
              <a:rPr lang="en-US" altLang="zh-CN" dirty="0" smtClean="0">
                <a:latin typeface="Times New Roman" panose="02020603050405020304" pitchFamily="18" charset="0"/>
                <a:cs typeface="Times New Roman" panose="02020603050405020304" pitchFamily="18" charset="0"/>
              </a:rPr>
              <a:t>E19 showed significant analgesic effects on mouse.  </a:t>
            </a:r>
            <a:endParaRPr lang="zh-CN" altLang="en-US" dirty="0">
              <a:latin typeface="Times New Roman" panose="02020603050405020304" pitchFamily="18" charset="0"/>
              <a:cs typeface="Times New Roman" panose="02020603050405020304" pitchFamily="18" charset="0"/>
            </a:endParaRPr>
          </a:p>
        </p:txBody>
      </p:sp>
      <p:sp>
        <p:nvSpPr>
          <p:cNvPr id="15" name="文本框 14"/>
          <p:cNvSpPr txBox="1"/>
          <p:nvPr/>
        </p:nvSpPr>
        <p:spPr>
          <a:xfrm>
            <a:off x="3470524" y="4566450"/>
            <a:ext cx="1500732" cy="523220"/>
          </a:xfrm>
          <a:prstGeom prst="rect">
            <a:avLst/>
          </a:prstGeom>
          <a:noFill/>
        </p:spPr>
        <p:txBody>
          <a:bodyPr wrap="none" rtlCol="0">
            <a:spAutoFit/>
          </a:bodyPr>
          <a:lstStyle/>
          <a:p>
            <a:r>
              <a:rPr lang="en-US" altLang="zh-CN" sz="1400" dirty="0" smtClean="0">
                <a:latin typeface="Times New Roman" panose="02020603050405020304" pitchFamily="18" charset="0"/>
                <a:cs typeface="Times New Roman" panose="02020603050405020304" pitchFamily="18" charset="0"/>
              </a:rPr>
              <a:t>E19: 0.5 mg/kg</a:t>
            </a:r>
          </a:p>
          <a:p>
            <a:r>
              <a:rPr lang="en-US" altLang="zh-CN" sz="1400" dirty="0" smtClean="0">
                <a:latin typeface="Times New Roman" panose="02020603050405020304" pitchFamily="18" charset="0"/>
                <a:cs typeface="Times New Roman" panose="02020603050405020304" pitchFamily="18" charset="0"/>
              </a:rPr>
              <a:t>Aspirin: 50 mg/kg</a:t>
            </a:r>
            <a:endParaRPr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7979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descr="疼痛传导"/>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447" y="2717651"/>
            <a:ext cx="3962400"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35572" y="1152773"/>
            <a:ext cx="4400550"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6"/>
          <p:cNvSpPr txBox="1">
            <a:spLocks noChangeArrowheads="1"/>
          </p:cNvSpPr>
          <p:nvPr/>
        </p:nvSpPr>
        <p:spPr bwMode="auto">
          <a:xfrm>
            <a:off x="510571" y="5928220"/>
            <a:ext cx="41084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600" b="1"/>
              <a:t>Mechanism of Sodium Channel Inhibitor</a:t>
            </a:r>
            <a:endParaRPr lang="zh-CN" altLang="en-US" sz="1600" b="1"/>
          </a:p>
        </p:txBody>
      </p:sp>
      <p:pic>
        <p:nvPicPr>
          <p:cNvPr id="6" name="图片 8" descr="C:\Users\thy1\Desktop\国基\钠离子通道结构示意图.jpg"/>
          <p:cNvPicPr>
            <a:picLocks noChangeAspect="1" noChangeArrowheads="1"/>
          </p:cNvPicPr>
          <p:nvPr/>
        </p:nvPicPr>
        <p:blipFill>
          <a:blip r:embed="rId4">
            <a:extLst>
              <a:ext uri="{28A0092B-C50C-407E-A947-70E740481C1C}">
                <a14:useLocalDpi xmlns:a14="http://schemas.microsoft.com/office/drawing/2010/main" val="0"/>
              </a:ext>
            </a:extLst>
          </a:blip>
          <a:srcRect t="18459" b="17924"/>
          <a:stretch>
            <a:fillRect/>
          </a:stretch>
        </p:blipFill>
        <p:spPr bwMode="auto">
          <a:xfrm>
            <a:off x="4259262" y="2821483"/>
            <a:ext cx="4884738" cy="235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7"/>
          <p:cNvSpPr txBox="1">
            <a:spLocks noChangeArrowheads="1"/>
          </p:cNvSpPr>
          <p:nvPr/>
        </p:nvSpPr>
        <p:spPr bwMode="auto">
          <a:xfrm>
            <a:off x="4932040" y="5928220"/>
            <a:ext cx="390366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sz="1600" b="1"/>
              <a:t>Structure of Sodium Channel Inhibitor</a:t>
            </a:r>
            <a:endParaRPr lang="zh-CN" altLang="en-US" sz="1600" b="1"/>
          </a:p>
        </p:txBody>
      </p:sp>
      <p:sp>
        <p:nvSpPr>
          <p:cNvPr id="9" name="矩形 8"/>
          <p:cNvSpPr/>
          <p:nvPr/>
        </p:nvSpPr>
        <p:spPr>
          <a:xfrm>
            <a:off x="251520" y="273407"/>
            <a:ext cx="6992620" cy="523220"/>
          </a:xfrm>
          <a:prstGeom prst="rect">
            <a:avLst/>
          </a:prstGeom>
        </p:spPr>
        <p:txBody>
          <a:bodyPr wrap="none">
            <a:spAutoFit/>
          </a:bodyPr>
          <a:lstStyle/>
          <a:p>
            <a:pPr algn="ctr">
              <a:defRPr/>
            </a:pPr>
            <a:r>
              <a:rPr lang="en-US" altLang="zh-CN" sz="2800" b="1" dirty="0">
                <a:latin typeface="微软雅黑" pitchFamily="34" charset="-122"/>
                <a:ea typeface="微软雅黑" pitchFamily="34" charset="-122"/>
              </a:rPr>
              <a:t>Analgesic effects and sodium channel</a:t>
            </a:r>
            <a:endParaRPr lang="zh-CN" altLang="en-US" sz="2800" b="1" dirty="0">
              <a:latin typeface="微软雅黑" pitchFamily="34" charset="-122"/>
              <a:ea typeface="微软雅黑" pitchFamily="34" charset="-122"/>
            </a:endParaRPr>
          </a:p>
        </p:txBody>
      </p:sp>
    </p:spTree>
    <p:extLst>
      <p:ext uri="{BB962C8B-B14F-4D97-AF65-F5344CB8AC3E}">
        <p14:creationId xmlns:p14="http://schemas.microsoft.com/office/powerpoint/2010/main" val="384228379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txBox="1">
            <a:spLocks/>
          </p:cNvSpPr>
          <p:nvPr/>
        </p:nvSpPr>
        <p:spPr>
          <a:xfrm>
            <a:off x="-80760" y="188640"/>
            <a:ext cx="8973240" cy="990600"/>
          </a:xfrm>
          <a:prstGeom prst="rect">
            <a:avLst/>
          </a:prstGeom>
        </p:spPr>
        <p:txBody>
          <a:bodyPr/>
          <a:lst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r>
              <a:rPr lang="en-US" altLang="zh-CN" sz="2400" b="1" dirty="0" smtClean="0">
                <a:latin typeface="Times New Roman" panose="02020603050405020304" pitchFamily="18" charset="0"/>
                <a:ea typeface="华文新魏" panose="02010800040101010101" pitchFamily="2" charset="-122"/>
                <a:cs typeface="Times New Roman" panose="02020603050405020304" pitchFamily="18" charset="0"/>
              </a:rPr>
              <a:t>Effects of </a:t>
            </a:r>
            <a:r>
              <a:rPr lang="en-US" altLang="zh-CN" sz="2400" b="1" dirty="0" err="1" smtClean="0">
                <a:latin typeface="Times New Roman" panose="02020603050405020304" pitchFamily="18" charset="0"/>
                <a:ea typeface="华文新魏" panose="02010800040101010101" pitchFamily="2" charset="-122"/>
                <a:cs typeface="Times New Roman" panose="02020603050405020304" pitchFamily="18" charset="0"/>
              </a:rPr>
              <a:t>Bufadienolides</a:t>
            </a:r>
            <a:r>
              <a:rPr lang="en-US" altLang="zh-CN" sz="2400" b="1" dirty="0" smtClean="0">
                <a:latin typeface="Times New Roman" panose="02020603050405020304" pitchFamily="18" charset="0"/>
                <a:ea typeface="华文新魏" panose="02010800040101010101" pitchFamily="2" charset="-122"/>
                <a:cs typeface="Times New Roman" panose="02020603050405020304" pitchFamily="18" charset="0"/>
              </a:rPr>
              <a:t> on Sodium channel in DRG cells </a:t>
            </a:r>
            <a:endParaRPr lang="zh-CN" altLang="en-US" sz="2400" b="1" dirty="0" smtClean="0">
              <a:latin typeface="Times New Roman" panose="02020603050405020304" pitchFamily="18" charset="0"/>
              <a:ea typeface="华文新魏" panose="02010800040101010101" pitchFamily="2" charset="-122"/>
              <a:cs typeface="Times New Roman" panose="02020603050405020304" pitchFamily="18" charset="0"/>
            </a:endParaRPr>
          </a:p>
        </p:txBody>
      </p:sp>
      <p:graphicFrame>
        <p:nvGraphicFramePr>
          <p:cNvPr id="6" name="对象 5"/>
          <p:cNvGraphicFramePr>
            <a:graphicFrameLocks noChangeAspect="1"/>
          </p:cNvGraphicFramePr>
          <p:nvPr>
            <p:extLst>
              <p:ext uri="{D42A27DB-BD31-4B8C-83A1-F6EECF244321}">
                <p14:modId xmlns:p14="http://schemas.microsoft.com/office/powerpoint/2010/main" val="40863297"/>
              </p:ext>
            </p:extLst>
          </p:nvPr>
        </p:nvGraphicFramePr>
        <p:xfrm>
          <a:off x="107504" y="552176"/>
          <a:ext cx="3779837" cy="3240087"/>
        </p:xfrm>
        <a:graphic>
          <a:graphicData uri="http://schemas.openxmlformats.org/presentationml/2006/ole">
            <mc:AlternateContent xmlns:mc="http://schemas.openxmlformats.org/markup-compatibility/2006">
              <mc:Choice xmlns:v="urn:schemas-microsoft-com:vml" Requires="v">
                <p:oleObj spid="_x0000_s20678" name="Prism Project" r:id="rId4" imgW="3780000" imgH="3240000" progId="Prism5.Document">
                  <p:embed/>
                </p:oleObj>
              </mc:Choice>
              <mc:Fallback>
                <p:oleObj name="Prism Project" r:id="rId4" imgW="3780000" imgH="3240000" progId="Prism5.Document">
                  <p:embed/>
                  <p:pic>
                    <p:nvPicPr>
                      <p:cNvPr id="0" name=""/>
                      <p:cNvPicPr/>
                      <p:nvPr/>
                    </p:nvPicPr>
                    <p:blipFill>
                      <a:blip r:embed="rId5"/>
                      <a:stretch>
                        <a:fillRect/>
                      </a:stretch>
                    </p:blipFill>
                    <p:spPr>
                      <a:xfrm>
                        <a:off x="107504" y="552176"/>
                        <a:ext cx="3779837" cy="3240087"/>
                      </a:xfrm>
                      <a:prstGeom prst="rect">
                        <a:avLst/>
                      </a:prstGeom>
                    </p:spPr>
                  </p:pic>
                </p:oleObj>
              </mc:Fallback>
            </mc:AlternateContent>
          </a:graphicData>
        </a:graphic>
      </p:graphicFrame>
      <p:graphicFrame>
        <p:nvGraphicFramePr>
          <p:cNvPr id="7" name="对象 6"/>
          <p:cNvGraphicFramePr>
            <a:graphicFrameLocks noChangeAspect="1"/>
          </p:cNvGraphicFramePr>
          <p:nvPr>
            <p:extLst>
              <p:ext uri="{D42A27DB-BD31-4B8C-83A1-F6EECF244321}">
                <p14:modId xmlns:p14="http://schemas.microsoft.com/office/powerpoint/2010/main" val="4284816074"/>
              </p:ext>
            </p:extLst>
          </p:nvPr>
        </p:nvGraphicFramePr>
        <p:xfrm>
          <a:off x="4860032" y="549178"/>
          <a:ext cx="3779837" cy="3240087"/>
        </p:xfrm>
        <a:graphic>
          <a:graphicData uri="http://schemas.openxmlformats.org/presentationml/2006/ole">
            <mc:AlternateContent xmlns:mc="http://schemas.openxmlformats.org/markup-compatibility/2006">
              <mc:Choice xmlns:v="urn:schemas-microsoft-com:vml" Requires="v">
                <p:oleObj spid="_x0000_s20679" name="Prism Project" r:id="rId6" imgW="3780000" imgH="3240000" progId="Prism5.Document">
                  <p:embed/>
                </p:oleObj>
              </mc:Choice>
              <mc:Fallback>
                <p:oleObj name="Prism Project" r:id="rId6" imgW="3780000" imgH="3240000" progId="Prism5.Document">
                  <p:embed/>
                  <p:pic>
                    <p:nvPicPr>
                      <p:cNvPr id="0" name=""/>
                      <p:cNvPicPr/>
                      <p:nvPr/>
                    </p:nvPicPr>
                    <p:blipFill>
                      <a:blip r:embed="rId7"/>
                      <a:stretch>
                        <a:fillRect/>
                      </a:stretch>
                    </p:blipFill>
                    <p:spPr>
                      <a:xfrm>
                        <a:off x="4860032" y="549178"/>
                        <a:ext cx="3779837" cy="3240087"/>
                      </a:xfrm>
                      <a:prstGeom prst="rect">
                        <a:avLst/>
                      </a:prstGeom>
                    </p:spPr>
                  </p:pic>
                </p:oleObj>
              </mc:Fallback>
            </mc:AlternateContent>
          </a:graphicData>
        </a:graphic>
      </p:graphicFrame>
      <p:graphicFrame>
        <p:nvGraphicFramePr>
          <p:cNvPr id="8" name="对象 7"/>
          <p:cNvGraphicFramePr>
            <a:graphicFrameLocks noChangeAspect="1"/>
          </p:cNvGraphicFramePr>
          <p:nvPr>
            <p:extLst>
              <p:ext uri="{D42A27DB-BD31-4B8C-83A1-F6EECF244321}">
                <p14:modId xmlns:p14="http://schemas.microsoft.com/office/powerpoint/2010/main" val="1306255332"/>
              </p:ext>
            </p:extLst>
          </p:nvPr>
        </p:nvGraphicFramePr>
        <p:xfrm>
          <a:off x="467544" y="3619500"/>
          <a:ext cx="3762375" cy="3238500"/>
        </p:xfrm>
        <a:graphic>
          <a:graphicData uri="http://schemas.openxmlformats.org/presentationml/2006/ole">
            <mc:AlternateContent xmlns:mc="http://schemas.openxmlformats.org/markup-compatibility/2006">
              <mc:Choice xmlns:v="urn:schemas-microsoft-com:vml" Requires="v">
                <p:oleObj spid="_x0000_s20680" name="Prism Project" r:id="rId8" imgW="3762436" imgH="3238393" progId="Prism5.Document">
                  <p:embed/>
                </p:oleObj>
              </mc:Choice>
              <mc:Fallback>
                <p:oleObj name="Prism Project" r:id="rId8" imgW="3762436" imgH="3238393" progId="Prism5.Document">
                  <p:embed/>
                  <p:pic>
                    <p:nvPicPr>
                      <p:cNvPr id="0" name=""/>
                      <p:cNvPicPr/>
                      <p:nvPr/>
                    </p:nvPicPr>
                    <p:blipFill>
                      <a:blip r:embed="rId9"/>
                      <a:stretch>
                        <a:fillRect/>
                      </a:stretch>
                    </p:blipFill>
                    <p:spPr>
                      <a:xfrm>
                        <a:off x="467544" y="3619500"/>
                        <a:ext cx="3762375" cy="3238500"/>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104446929"/>
              </p:ext>
            </p:extLst>
          </p:nvPr>
        </p:nvGraphicFramePr>
        <p:xfrm>
          <a:off x="5113338" y="3822700"/>
          <a:ext cx="3779837" cy="3132138"/>
        </p:xfrm>
        <a:graphic>
          <a:graphicData uri="http://schemas.openxmlformats.org/presentationml/2006/ole">
            <mc:AlternateContent xmlns:mc="http://schemas.openxmlformats.org/markup-compatibility/2006">
              <mc:Choice xmlns:v="urn:schemas-microsoft-com:vml" Requires="v">
                <p:oleObj spid="_x0000_s20681" name="Prism Project" r:id="rId10" imgW="3780000" imgH="3132000" progId="Prism5.Document">
                  <p:embed/>
                </p:oleObj>
              </mc:Choice>
              <mc:Fallback>
                <p:oleObj name="Prism Project" r:id="rId10" imgW="3780000" imgH="3132000" progId="Prism5.Document">
                  <p:embed/>
                  <p:pic>
                    <p:nvPicPr>
                      <p:cNvPr id="0" name=""/>
                      <p:cNvPicPr/>
                      <p:nvPr/>
                    </p:nvPicPr>
                    <p:blipFill>
                      <a:blip r:embed="rId11"/>
                      <a:stretch>
                        <a:fillRect/>
                      </a:stretch>
                    </p:blipFill>
                    <p:spPr>
                      <a:xfrm>
                        <a:off x="5113338" y="3822700"/>
                        <a:ext cx="3779837" cy="3132138"/>
                      </a:xfrm>
                      <a:prstGeom prst="rect">
                        <a:avLst/>
                      </a:prstGeom>
                    </p:spPr>
                  </p:pic>
                </p:oleObj>
              </mc:Fallback>
            </mc:AlternateContent>
          </a:graphicData>
        </a:graphic>
      </p:graphicFrame>
      <p:sp>
        <p:nvSpPr>
          <p:cNvPr id="2" name="矩形 1"/>
          <p:cNvSpPr/>
          <p:nvPr/>
        </p:nvSpPr>
        <p:spPr>
          <a:xfrm>
            <a:off x="0" y="6519446"/>
            <a:ext cx="1650195" cy="338554"/>
          </a:xfrm>
          <a:prstGeom prst="rect">
            <a:avLst/>
          </a:prstGeom>
        </p:spPr>
        <p:txBody>
          <a:bodyPr wrap="none">
            <a:spAutoFit/>
          </a:bodyPr>
          <a:lstStyle/>
          <a:p>
            <a:r>
              <a:rPr lang="en-US" altLang="zh-CN" sz="1600" dirty="0"/>
              <a:t>Unpublished data</a:t>
            </a:r>
            <a:endParaRPr lang="zh-CN" altLang="en-US" sz="1600" dirty="0"/>
          </a:p>
        </p:txBody>
      </p:sp>
    </p:spTree>
    <p:extLst>
      <p:ext uri="{BB962C8B-B14F-4D97-AF65-F5344CB8AC3E}">
        <p14:creationId xmlns:p14="http://schemas.microsoft.com/office/powerpoint/2010/main" val="40362692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1"/>
          <p:cNvSpPr>
            <a:spLocks noChangeArrowheads="1"/>
          </p:cNvSpPr>
          <p:nvPr/>
        </p:nvSpPr>
        <p:spPr bwMode="auto">
          <a:xfrm>
            <a:off x="2627784" y="510605"/>
            <a:ext cx="39560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pitchFamily="34" charset="0"/>
                <a:ea typeface="ＭＳ Ｐゴシック" pitchFamily="34" charset="-128"/>
              </a:defRPr>
            </a:lvl1pPr>
            <a:lvl2pPr marL="742950" indent="-285750" eaLnBrk="0" hangingPunct="0">
              <a:defRPr kumimoji="1">
                <a:solidFill>
                  <a:schemeClr val="tx1"/>
                </a:solidFill>
                <a:latin typeface="Arial" pitchFamily="34" charset="0"/>
                <a:ea typeface="ＭＳ Ｐゴシック" pitchFamily="34" charset="-128"/>
              </a:defRPr>
            </a:lvl2pPr>
            <a:lvl3pPr marL="1143000" indent="-228600" eaLnBrk="0" hangingPunct="0">
              <a:defRPr kumimoji="1">
                <a:solidFill>
                  <a:schemeClr val="tx1"/>
                </a:solidFill>
                <a:latin typeface="Arial" pitchFamily="34" charset="0"/>
                <a:ea typeface="ＭＳ Ｐゴシック" pitchFamily="34" charset="-128"/>
              </a:defRPr>
            </a:lvl3pPr>
            <a:lvl4pPr marL="1600200" indent="-228600" eaLnBrk="0" hangingPunct="0">
              <a:defRPr kumimoji="1">
                <a:solidFill>
                  <a:schemeClr val="tx1"/>
                </a:solidFill>
                <a:latin typeface="Arial" pitchFamily="34" charset="0"/>
                <a:ea typeface="ＭＳ Ｐゴシック" pitchFamily="34" charset="-128"/>
              </a:defRPr>
            </a:lvl4pPr>
            <a:lvl5pPr marL="2057400" indent="-228600" eaLnBrk="0" hangingPunct="0">
              <a:defRPr kumimoji="1">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kumimoji="1">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kumimoji="1">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kumimoji="1">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kumimoji="1">
                <a:solidFill>
                  <a:schemeClr val="tx1"/>
                </a:solidFill>
                <a:latin typeface="Arial" pitchFamily="34" charset="0"/>
                <a:ea typeface="ＭＳ Ｐゴシック" pitchFamily="34" charset="-128"/>
              </a:defRPr>
            </a:lvl9pPr>
          </a:lstStyle>
          <a:p>
            <a:pPr eaLnBrk="1" hangingPunct="1"/>
            <a:r>
              <a:rPr lang="en-US" altLang="zh-TW" sz="3600" u="sng" dirty="0">
                <a:solidFill>
                  <a:srgbClr val="FF0000"/>
                </a:solidFill>
              </a:rPr>
              <a:t>Acknowledgement</a:t>
            </a:r>
            <a:endParaRPr lang="zh-HK" altLang="en-US" sz="3600" u="sng" dirty="0">
              <a:solidFill>
                <a:srgbClr val="FF0000"/>
              </a:solidFill>
            </a:endParaRPr>
          </a:p>
        </p:txBody>
      </p:sp>
      <p:sp>
        <p:nvSpPr>
          <p:cNvPr id="4" name="Content Placeholder 1"/>
          <p:cNvSpPr txBox="1">
            <a:spLocks/>
          </p:cNvSpPr>
          <p:nvPr/>
        </p:nvSpPr>
        <p:spPr>
          <a:xfrm>
            <a:off x="854869" y="1556792"/>
            <a:ext cx="7162800" cy="2376487"/>
          </a:xfrm>
          <a:prstGeom prst="rect">
            <a:avLst/>
          </a:prstGeom>
        </p:spPr>
        <p:txBody>
          <a:bodyPr vert="horz" rtlCol="0">
            <a:noAutofit/>
          </a:bodyPr>
          <a:lstStyle>
            <a:lvl1pPr marL="342900" indent="-342900" algn="l" rtl="0" eaLnBrk="1" latinLnBrk="0" hangingPunct="1">
              <a:spcBef>
                <a:spcPct val="20000"/>
              </a:spcBef>
              <a:buClr>
                <a:schemeClr val="tx2"/>
              </a:buClr>
              <a:buSzPct val="50000"/>
              <a:buFont typeface="Wingdings 2"/>
              <a:buChar char="ß"/>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50000"/>
              <a:buFont typeface="Wingdings 2"/>
              <a:buChar char="Þ"/>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5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5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a:lstStyle>
          <a:p>
            <a:pPr marL="0" indent="0" algn="ctr">
              <a:buFont typeface="Wingdings" pitchFamily="2" charset="2"/>
              <a:buNone/>
              <a:defRPr/>
            </a:pPr>
            <a:r>
              <a:rPr lang="en-US" altLang="zh-TW" sz="2000" dirty="0" smtClean="0">
                <a:solidFill>
                  <a:srgbClr val="0D0D0D"/>
                </a:solidFill>
              </a:rPr>
              <a:t>Prof. Wen-</a:t>
            </a:r>
            <a:r>
              <a:rPr lang="en-US" altLang="zh-TW" sz="2000" dirty="0" err="1" smtClean="0">
                <a:solidFill>
                  <a:srgbClr val="0D0D0D"/>
                </a:solidFill>
              </a:rPr>
              <a:t>Cai</a:t>
            </a:r>
            <a:r>
              <a:rPr lang="en-US" altLang="zh-TW" sz="2000" dirty="0" smtClean="0">
                <a:solidFill>
                  <a:srgbClr val="0D0D0D"/>
                </a:solidFill>
              </a:rPr>
              <a:t> Ye (vice-president)</a:t>
            </a:r>
          </a:p>
          <a:p>
            <a:pPr marL="0" indent="0" algn="ctr">
              <a:buFont typeface="Wingdings" pitchFamily="2" charset="2"/>
              <a:buNone/>
              <a:defRPr/>
            </a:pPr>
            <a:r>
              <a:rPr lang="en-US" altLang="zh-TW" sz="2000" dirty="0" smtClean="0">
                <a:solidFill>
                  <a:srgbClr val="0D0D0D"/>
                </a:solidFill>
              </a:rPr>
              <a:t>Prof. Dong-Mei Zhang</a:t>
            </a:r>
          </a:p>
          <a:p>
            <a:pPr marL="0" indent="0" algn="ctr">
              <a:buFont typeface="Wingdings" pitchFamily="2" charset="2"/>
              <a:buNone/>
              <a:defRPr/>
            </a:pPr>
            <a:r>
              <a:rPr lang="en-US" altLang="zh-TW" sz="2000" dirty="0" err="1" smtClean="0">
                <a:solidFill>
                  <a:srgbClr val="0D0D0D"/>
                </a:solidFill>
              </a:rPr>
              <a:t>Asociatiate</a:t>
            </a:r>
            <a:r>
              <a:rPr lang="en-US" altLang="zh-TW" sz="2000" dirty="0" smtClean="0">
                <a:solidFill>
                  <a:srgbClr val="0D0D0D"/>
                </a:solidFill>
              </a:rPr>
              <a:t> Prof. Lei Wang</a:t>
            </a:r>
          </a:p>
          <a:p>
            <a:pPr marL="0" indent="0" algn="ctr">
              <a:buFont typeface="Arial" pitchFamily="34" charset="0"/>
              <a:buNone/>
              <a:defRPr/>
            </a:pPr>
            <a:r>
              <a:rPr lang="en-US" altLang="zh-CN" sz="2000" dirty="0" err="1" smtClean="0">
                <a:solidFill>
                  <a:srgbClr val="0D0D0D"/>
                </a:solidFill>
              </a:rPr>
              <a:t>Peng</a:t>
            </a:r>
            <a:r>
              <a:rPr lang="en-US" altLang="zh-CN" sz="2000" dirty="0" smtClean="0">
                <a:solidFill>
                  <a:srgbClr val="0D0D0D"/>
                </a:solidFill>
              </a:rPr>
              <a:t>-Wei Zhang</a:t>
            </a:r>
          </a:p>
          <a:p>
            <a:pPr marL="0" indent="0" algn="ctr">
              <a:buFont typeface="Arial" pitchFamily="34" charset="0"/>
              <a:buNone/>
              <a:defRPr/>
            </a:pPr>
            <a:r>
              <a:rPr lang="en-US" altLang="zh-TW" sz="2000" dirty="0" err="1" smtClean="0">
                <a:solidFill>
                  <a:srgbClr val="0D0D0D"/>
                </a:solidFill>
              </a:rPr>
              <a:t>Bao</a:t>
            </a:r>
            <a:r>
              <a:rPr lang="en-US" altLang="zh-TW" sz="2000" dirty="0" smtClean="0">
                <a:solidFill>
                  <a:srgbClr val="0D0D0D"/>
                </a:solidFill>
              </a:rPr>
              <a:t>-Jing Li</a:t>
            </a:r>
          </a:p>
          <a:p>
            <a:pPr marL="0" indent="0" algn="ctr">
              <a:defRPr/>
            </a:pPr>
            <a:endParaRPr lang="en-US" altLang="zh-TW" sz="2000" dirty="0" smtClean="0">
              <a:solidFill>
                <a:srgbClr val="0D0D0D"/>
              </a:solidFill>
            </a:endParaRPr>
          </a:p>
        </p:txBody>
      </p:sp>
      <p:sp>
        <p:nvSpPr>
          <p:cNvPr id="5" name="文字方塊 1"/>
          <p:cNvSpPr txBox="1">
            <a:spLocks noChangeArrowheads="1"/>
          </p:cNvSpPr>
          <p:nvPr/>
        </p:nvSpPr>
        <p:spPr bwMode="auto">
          <a:xfrm>
            <a:off x="2623022" y="4149080"/>
            <a:ext cx="3960812"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spcAft>
                <a:spcPts val="600"/>
              </a:spcAft>
              <a:buClr>
                <a:schemeClr val="tx2"/>
              </a:buClr>
              <a:buFont typeface="Arial" pitchFamily="34" charset="0"/>
              <a:buChar char="•"/>
              <a:defRPr sz="2400" b="1">
                <a:solidFill>
                  <a:srgbClr val="0070C0"/>
                </a:solidFill>
                <a:latin typeface="Times New Roman" pitchFamily="18" charset="0"/>
                <a:ea typeface="新細明體" pitchFamily="18" charset="-120"/>
              </a:defRPr>
            </a:lvl1pPr>
            <a:lvl2pPr marL="742950" indent="-285750" eaLnBrk="0"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2pPr>
            <a:lvl3pPr marL="1143000" indent="-228600" eaLnBrk="0"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3pPr>
            <a:lvl4pPr marL="1600200" indent="-228600" eaLnBrk="0"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4pPr>
            <a:lvl5pPr marL="2057400" indent="-228600" eaLnBrk="0"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ts val="600"/>
              </a:spcAft>
              <a:buClr>
                <a:schemeClr val="tx2"/>
              </a:buClr>
              <a:buFont typeface="Arial" pitchFamily="34" charset="0"/>
              <a:buChar char="•"/>
              <a:defRPr sz="1700">
                <a:solidFill>
                  <a:schemeClr val="tx1"/>
                </a:solidFill>
                <a:latin typeface="Times New Roman" pitchFamily="18" charset="0"/>
                <a:ea typeface="新細明體" pitchFamily="18" charset="-120"/>
              </a:defRPr>
            </a:lvl9pPr>
          </a:lstStyle>
          <a:p>
            <a:pPr algn="ctr" eaLnBrk="1" hangingPunct="1">
              <a:spcBef>
                <a:spcPct val="0"/>
              </a:spcBef>
              <a:spcAft>
                <a:spcPct val="0"/>
              </a:spcAft>
              <a:buClrTx/>
              <a:buFontTx/>
              <a:buNone/>
            </a:pPr>
            <a:r>
              <a:rPr lang="en-US" altLang="zh-MO" sz="2800" u="sng" dirty="0">
                <a:solidFill>
                  <a:srgbClr val="0000FF"/>
                </a:solidFill>
                <a:latin typeface="Arial" pitchFamily="34" charset="0"/>
                <a:ea typeface="ＭＳ Ｐゴシック" pitchFamily="34" charset="-128"/>
              </a:rPr>
              <a:t>Financial </a:t>
            </a:r>
            <a:r>
              <a:rPr lang="en-US" altLang="zh-MO" sz="2800" u="sng" dirty="0" smtClean="0">
                <a:solidFill>
                  <a:srgbClr val="0000FF"/>
                </a:solidFill>
                <a:latin typeface="Arial" pitchFamily="34" charset="0"/>
                <a:ea typeface="ＭＳ Ｐゴシック" pitchFamily="34" charset="-128"/>
              </a:rPr>
              <a:t>Support</a:t>
            </a:r>
          </a:p>
          <a:p>
            <a:pPr algn="ctr" eaLnBrk="1" hangingPunct="1">
              <a:spcBef>
                <a:spcPct val="0"/>
              </a:spcBef>
              <a:spcAft>
                <a:spcPct val="0"/>
              </a:spcAft>
              <a:buClrTx/>
              <a:buFontTx/>
              <a:buNone/>
            </a:pPr>
            <a:endParaRPr lang="en-US" altLang="zh-MO" sz="2800" u="sng" dirty="0">
              <a:solidFill>
                <a:srgbClr val="0000FF"/>
              </a:solidFill>
              <a:latin typeface="Arial" pitchFamily="34" charset="0"/>
              <a:ea typeface="ＭＳ Ｐゴシック" pitchFamily="34" charset="-128"/>
            </a:endParaRPr>
          </a:p>
          <a:p>
            <a:pPr algn="ctr" eaLnBrk="1" hangingPunct="1">
              <a:spcBef>
                <a:spcPct val="0"/>
              </a:spcBef>
              <a:spcAft>
                <a:spcPct val="0"/>
              </a:spcAft>
              <a:buClrTx/>
              <a:buFontTx/>
              <a:buNone/>
            </a:pPr>
            <a:r>
              <a:rPr lang="en-US" altLang="zh-MO" sz="2000" dirty="0" smtClean="0">
                <a:solidFill>
                  <a:schemeClr val="tx1"/>
                </a:solidFill>
                <a:latin typeface="Arial" pitchFamily="34" charset="0"/>
                <a:ea typeface="ＭＳ Ｐゴシック" pitchFamily="34" charset="-128"/>
              </a:rPr>
              <a:t>NSFC</a:t>
            </a:r>
            <a:r>
              <a:rPr lang="en-US" altLang="zh-MO" sz="2000" dirty="0">
                <a:solidFill>
                  <a:schemeClr val="tx1"/>
                </a:solidFill>
                <a:latin typeface="Arial" pitchFamily="34" charset="0"/>
                <a:ea typeface="ＭＳ Ｐゴシック" pitchFamily="34" charset="-128"/>
              </a:rPr>
              <a:t> </a:t>
            </a:r>
            <a:r>
              <a:rPr lang="en-US" altLang="zh-MO" sz="2000" dirty="0" smtClean="0">
                <a:solidFill>
                  <a:schemeClr val="tx1"/>
                </a:solidFill>
                <a:latin typeface="Arial" pitchFamily="34" charset="0"/>
                <a:ea typeface="ＭＳ Ｐゴシック" pitchFamily="34" charset="-128"/>
              </a:rPr>
              <a:t>81102518, 81443336</a:t>
            </a:r>
          </a:p>
          <a:p>
            <a:pPr algn="ctr" eaLnBrk="1" hangingPunct="1">
              <a:spcBef>
                <a:spcPct val="0"/>
              </a:spcBef>
              <a:spcAft>
                <a:spcPct val="0"/>
              </a:spcAft>
              <a:buClrTx/>
              <a:buFontTx/>
              <a:buNone/>
            </a:pPr>
            <a:r>
              <a:rPr lang="en-GB" altLang="zh-CN" sz="2000" dirty="0">
                <a:solidFill>
                  <a:schemeClr val="tx1"/>
                </a:solidFill>
              </a:rPr>
              <a:t>T</a:t>
            </a:r>
            <a:r>
              <a:rPr lang="en-GB" altLang="zh-CN" sz="2000" dirty="0" smtClean="0">
                <a:solidFill>
                  <a:schemeClr val="tx1"/>
                </a:solidFill>
              </a:rPr>
              <a:t>he </a:t>
            </a:r>
            <a:r>
              <a:rPr lang="en-GB" altLang="zh-CN" sz="2000" dirty="0">
                <a:solidFill>
                  <a:schemeClr val="tx1"/>
                </a:solidFill>
              </a:rPr>
              <a:t>Pearl River Science and Technology Program </a:t>
            </a:r>
            <a:endParaRPr lang="en-US" altLang="zh-MO" sz="2000" dirty="0" smtClean="0">
              <a:solidFill>
                <a:schemeClr val="tx1"/>
              </a:solidFill>
              <a:latin typeface="Arial" pitchFamily="34" charset="0"/>
              <a:ea typeface="ＭＳ Ｐゴシック" pitchFamily="34" charset="-128"/>
            </a:endParaRPr>
          </a:p>
          <a:p>
            <a:pPr algn="ctr" eaLnBrk="1" hangingPunct="1">
              <a:spcBef>
                <a:spcPct val="0"/>
              </a:spcBef>
              <a:spcAft>
                <a:spcPct val="0"/>
              </a:spcAft>
              <a:buClrTx/>
              <a:buFontTx/>
              <a:buNone/>
            </a:pPr>
            <a:endParaRPr lang="en-US" altLang="zh-MO" sz="2000" dirty="0" smtClean="0">
              <a:solidFill>
                <a:schemeClr val="tx1"/>
              </a:solidFill>
              <a:latin typeface="Arial" pitchFamily="34" charset="0"/>
              <a:ea typeface="ＭＳ Ｐゴシック" pitchFamily="34" charset="-128"/>
            </a:endParaRPr>
          </a:p>
        </p:txBody>
      </p:sp>
    </p:spTree>
    <p:extLst>
      <p:ext uri="{BB962C8B-B14F-4D97-AF65-F5344CB8AC3E}">
        <p14:creationId xmlns:p14="http://schemas.microsoft.com/office/powerpoint/2010/main" val="33134591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图片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5888"/>
            <a:ext cx="9144000" cy="530383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txBox="1">
            <a:spLocks noChangeArrowheads="1"/>
          </p:cNvSpPr>
          <p:nvPr/>
        </p:nvSpPr>
        <p:spPr>
          <a:xfrm>
            <a:off x="2843808" y="5554858"/>
            <a:ext cx="4392612" cy="1336675"/>
          </a:xfrm>
          <a:prstGeom prst="rect">
            <a:avLst/>
          </a:prstGeom>
          <a:noFill/>
          <a:ln/>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a:lnSpc>
                <a:spcPct val="80000"/>
              </a:lnSpc>
              <a:buFont typeface="Wingdings" panose="05000000000000000000" pitchFamily="2" charset="2"/>
              <a:buNone/>
            </a:pPr>
            <a:r>
              <a:rPr lang="en-US" altLang="zh-CN" sz="4600" b="1" dirty="0" smtClean="0">
                <a:solidFill>
                  <a:srgbClr val="CC0000"/>
                </a:solidFill>
                <a:effectLst>
                  <a:outerShdw blurRad="38100" dist="38100" dir="2700000" algn="tl">
                    <a:srgbClr val="C0C0C0"/>
                  </a:outerShdw>
                </a:effectLst>
                <a:latin typeface="黑体" panose="02010609060101010101" pitchFamily="49" charset="-122"/>
                <a:ea typeface="黑体" panose="02010609060101010101" pitchFamily="49" charset="-122"/>
              </a:rPr>
              <a:t>Thank You!</a:t>
            </a:r>
          </a:p>
          <a:p>
            <a:pPr algn="ctr">
              <a:lnSpc>
                <a:spcPct val="80000"/>
              </a:lnSpc>
              <a:buFont typeface="Wingdings" panose="05000000000000000000" pitchFamily="2" charset="2"/>
              <a:buNone/>
            </a:pPr>
            <a:r>
              <a:rPr lang="zh-CN" altLang="en-US" sz="4600" b="1" dirty="0" smtClean="0">
                <a:solidFill>
                  <a:srgbClr val="CC0000"/>
                </a:solidFill>
                <a:effectLst>
                  <a:outerShdw blurRad="38100" dist="38100" dir="2700000" algn="tl">
                    <a:srgbClr val="C0C0C0"/>
                  </a:outerShdw>
                </a:effectLst>
                <a:latin typeface="黑体" panose="02010609060101010101" pitchFamily="49" charset="-122"/>
                <a:ea typeface="黑体" panose="02010609060101010101" pitchFamily="49" charset="-122"/>
              </a:rPr>
              <a:t>谢 谢！</a:t>
            </a:r>
          </a:p>
        </p:txBody>
      </p:sp>
    </p:spTree>
    <p:extLst>
      <p:ext uri="{BB962C8B-B14F-4D97-AF65-F5344CB8AC3E}">
        <p14:creationId xmlns:p14="http://schemas.microsoft.com/office/powerpoint/2010/main" val="1433009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1"/>
</p:tagLst>
</file>

<file path=ppt/tags/tag2.xml><?xml version="1.0" encoding="utf-8"?>
<p:tagLst xmlns:a="http://schemas.openxmlformats.org/drawingml/2006/main" xmlns:r="http://schemas.openxmlformats.org/officeDocument/2006/relationships" xmlns:p="http://schemas.openxmlformats.org/presentationml/2006/main">
  <p:tag name="TIMING" val="|2.3|0.9|0.5|30.2|0.7|15.6|1.9|19.6|2.3|12.8|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2.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ppt/theme/themeOverride3.xml><?xml version="1.0" encoding="utf-8"?>
<a:themeOverride xmlns:a="http://schemas.openxmlformats.org/drawingml/2006/main">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6714</TotalTime>
  <Words>2608</Words>
  <Application>Microsoft Office PowerPoint</Application>
  <PresentationFormat>全屏显示(4:3)</PresentationFormat>
  <Paragraphs>715</Paragraphs>
  <Slides>32</Slides>
  <Notes>26</Notes>
  <HiddenSlides>0</HiddenSlides>
  <MMClips>0</MMClips>
  <ScaleCrop>false</ScaleCrop>
  <HeadingPairs>
    <vt:vector size="8" baseType="variant">
      <vt:variant>
        <vt:lpstr>已用的字体</vt:lpstr>
      </vt:variant>
      <vt:variant>
        <vt:i4>17</vt:i4>
      </vt:variant>
      <vt:variant>
        <vt:lpstr>主题</vt:lpstr>
      </vt:variant>
      <vt:variant>
        <vt:i4>1</vt:i4>
      </vt:variant>
      <vt:variant>
        <vt:lpstr>嵌入 OLE 服务器</vt:lpstr>
      </vt:variant>
      <vt:variant>
        <vt:i4>2</vt:i4>
      </vt:variant>
      <vt:variant>
        <vt:lpstr>幻灯片标题</vt:lpstr>
      </vt:variant>
      <vt:variant>
        <vt:i4>32</vt:i4>
      </vt:variant>
    </vt:vector>
  </HeadingPairs>
  <TitlesOfParts>
    <vt:vector size="52" baseType="lpstr">
      <vt:lpstr>MS Mincho</vt:lpstr>
      <vt:lpstr>ＭＳ Ｐゴシック</vt:lpstr>
      <vt:lpstr>新細明體</vt:lpstr>
      <vt:lpstr>黑体</vt:lpstr>
      <vt:lpstr>华文新魏</vt:lpstr>
      <vt:lpstr>楷体_GB2312</vt:lpstr>
      <vt:lpstr>宋体</vt:lpstr>
      <vt:lpstr>微软雅黑</vt:lpstr>
      <vt:lpstr>Arial</vt:lpstr>
      <vt:lpstr>Calibri</vt:lpstr>
      <vt:lpstr>Calibri Light</vt:lpstr>
      <vt:lpstr>Century</vt:lpstr>
      <vt:lpstr>Symbol</vt:lpstr>
      <vt:lpstr>Times New Roman</vt:lpstr>
      <vt:lpstr>Verdana</vt:lpstr>
      <vt:lpstr>Wingdings</vt:lpstr>
      <vt:lpstr>Wingdings 2</vt:lpstr>
      <vt:lpstr>Office 主题</vt:lpstr>
      <vt:lpstr>CS ChemDraw Drawing</vt:lpstr>
      <vt:lpstr>Prism Project</vt:lpstr>
      <vt:lpstr>Novel bufadienolides with rearranged skeletons from traditional Chinese medicine ChanSu</vt:lpstr>
      <vt:lpstr>Back Ground</vt:lpstr>
      <vt:lpstr>Toads outside China</vt:lpstr>
      <vt:lpstr>Toads in China</vt:lpstr>
      <vt:lpstr>Toads in China</vt:lpstr>
      <vt:lpstr>Recent Progress in Our Group</vt:lpstr>
      <vt:lpstr>The structural features of bufadienlides in toads </vt:lpstr>
      <vt:lpstr>Toad venom</vt:lpstr>
      <vt:lpstr>PowerPoint 演示文稿</vt:lpstr>
      <vt:lpstr>Novel bufadienolides with rearranged skeletons from toad venom</vt:lpstr>
      <vt:lpstr>PowerPoint 演示文稿</vt:lpstr>
      <vt:lpstr>The biosynthetic pathways of Bufagargarizin A and B</vt:lpstr>
      <vt:lpstr>PowerPoint 演示文稿</vt:lpstr>
      <vt:lpstr>The proposed biosynthetic pathways of Bufagargarizin C</vt:lpstr>
      <vt:lpstr>Fig. S6. The key reactions in the proposed biosynthetic pathway of 2, including (a) the ring expansion, (b) epoxide ring formation and (c) one difficult hydride transfer. All the calculations were done at the level of B3LYP/6-31G* and all the structures were drawn by CYLview. </vt:lpstr>
      <vt:lpstr>PowerPoint 演示文稿</vt:lpstr>
      <vt:lpstr>PowerPoint 演示文稿</vt:lpstr>
      <vt:lpstr>New bufadienolides from toad eggs</vt:lpstr>
      <vt:lpstr>Toad bile</vt:lpstr>
      <vt:lpstr>Recent Progress in Our Group</vt:lpstr>
      <vt:lpstr>The anti-cancer effects of bufadienolides</vt:lpstr>
      <vt:lpstr>PowerPoint 演示文稿</vt:lpstr>
      <vt:lpstr>PowerPoint 演示文稿</vt:lpstr>
      <vt:lpstr>PowerPoint 演示文稿</vt:lpstr>
      <vt:lpstr>PowerPoint 演示文稿</vt:lpstr>
      <vt:lpstr>PowerPoint 演示文稿</vt:lpstr>
      <vt:lpstr>Recent Progress in Our Group</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thy1</dc:creator>
  <cp:lastModifiedBy>THY</cp:lastModifiedBy>
  <cp:revision>209</cp:revision>
  <cp:lastPrinted>2016-07-10T08:38:43Z</cp:lastPrinted>
  <dcterms:created xsi:type="dcterms:W3CDTF">2014-06-17T09:10:11Z</dcterms:created>
  <dcterms:modified xsi:type="dcterms:W3CDTF">2016-07-11T02:14:56Z</dcterms:modified>
</cp:coreProperties>
</file>