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9" r:id="rId3"/>
    <p:sldId id="281" r:id="rId4"/>
    <p:sldId id="279" r:id="rId5"/>
    <p:sldId id="257" r:id="rId6"/>
    <p:sldId id="260" r:id="rId7"/>
    <p:sldId id="261" r:id="rId8"/>
    <p:sldId id="262" r:id="rId9"/>
    <p:sldId id="280" r:id="rId10"/>
    <p:sldId id="263" r:id="rId11"/>
    <p:sldId id="264" r:id="rId12"/>
    <p:sldId id="265" r:id="rId13"/>
    <p:sldId id="266" r:id="rId14"/>
    <p:sldId id="267" r:id="rId15"/>
    <p:sldId id="258" r:id="rId16"/>
    <p:sldId id="268" r:id="rId17"/>
    <p:sldId id="269" r:id="rId18"/>
    <p:sldId id="270" r:id="rId19"/>
    <p:sldId id="271" r:id="rId20"/>
    <p:sldId id="272" r:id="rId21"/>
    <p:sldId id="273" r:id="rId22"/>
    <p:sldId id="274" r:id="rId23"/>
    <p:sldId id="275" r:id="rId24"/>
    <p:sldId id="276" r:id="rId25"/>
    <p:sldId id="277" r:id="rId26"/>
    <p:sldId id="284" r:id="rId27"/>
    <p:sldId id="283" r:id="rId28"/>
    <p:sldId id="278" r:id="rId29"/>
    <p:sldId id="282"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a:srgbClr val="480E70"/>
    <a:srgbClr val="8421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1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l-GR" smtClean="0"/>
              <a:t>Στυλ κύριου τίτλου</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8/12/2015</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nchor="ct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l-GR" smtClean="0"/>
              <a:t>Στυλ κύριου τίτλου</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8/12/2015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8/12/2015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smtClean="0"/>
              <a:t>Στυλ κύριου τίτλου</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8/12/2015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l-GR" smtClean="0"/>
              <a:t>Στυλ κύριου τίτλου</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8/12/2015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8/12/2015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l-GR" smtClean="0"/>
              <a:t>Στυλ κύριου τίτλου</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B61BEF0D-F0BB-DE4B-95CE-6DB70DBA9567}" type="datetimeFigureOut">
              <a:rPr lang="en-US" dirty="0"/>
              <a:pPr/>
              <a:t>8/12/2015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l-GR" smtClean="0"/>
              <a:t>Στυλ κύριου τίτλου</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B61BEF0D-F0BB-DE4B-95CE-6DB70DBA9567}" type="datetimeFigureOut">
              <a:rPr lang="en-US" dirty="0"/>
              <a:pPr/>
              <a:t>8/12/2015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B61BEF0D-F0BB-DE4B-95CE-6DB70DBA9567}" type="datetimeFigureOut">
              <a:rPr lang="en-US" dirty="0"/>
              <a:pPr/>
              <a:t>8/12/2015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8/12/2015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TextBox 11"/>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3" name="TextBox 12"/>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l-GR" smtClean="0"/>
              <a:t>Στυλ κύριου τίτλου</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Στυλ υποδείγματος κειμένου</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8/12/2015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8/12/2015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l-GR" smtClean="0"/>
              <a:t>Στυλ κύριου τίτλου</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l-GR" smtClean="0"/>
              <a:t>Στυλ υποδείγματος κειμένου</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8/12/2015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l-GR" smtClean="0"/>
              <a:t>Στυλ κύριου τίτλου</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l-GR" smtClean="0"/>
              <a:t>Στυλ υποδείγματος κειμένου</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8/12/2015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el-GR" smtClean="0"/>
              <a:t>Στυλ κύριου τίτλου</a:t>
            </a:r>
            <a:endParaRPr lang="en-US" dirty="0"/>
          </a:p>
        </p:txBody>
      </p:sp>
      <p:sp>
        <p:nvSpPr>
          <p:cNvPr id="3" name="Vertical Text Placeholder 2"/>
          <p:cNvSpPr>
            <a:spLocks noGrp="1"/>
          </p:cNvSpPr>
          <p:nvPr>
            <p:ph type="body" orient="vert" idx="1"/>
          </p:nvPr>
        </p:nvSpPr>
        <p:spPr/>
        <p:txBody>
          <a:bodyPr vert="eaVert" ancho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l-GR" smtClean="0"/>
              <a:t>Στυλ κύριου τίτλου</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8/12/2015</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2.emf"/><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 Id="rId5" Type="http://schemas.openxmlformats.org/officeDocument/2006/relationships/image" Target="../media/image6.emf"/><Relationship Id="rId4" Type="http://schemas.openxmlformats.org/officeDocument/2006/relationships/image" Target="../media/image15.emf"/></Relationships>
</file>

<file path=ppt/slides/_rels/slide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6.emf"/></Relationships>
</file>

<file path=ppt/slides/_rels/slide2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mailto:estialaboratory@gmail.com" TargetMode="External"/><Relationship Id="rId7" Type="http://schemas.openxmlformats.org/officeDocument/2006/relationships/hyperlink" Target="http://www.petet.org.gr/" TargetMode="External"/><Relationship Id="rId2" Type="http://schemas.openxmlformats.org/officeDocument/2006/relationships/hyperlink" Target="mailto:thzafiriadis@yahoo.com" TargetMode="External"/><Relationship Id="rId1" Type="http://schemas.openxmlformats.org/officeDocument/2006/relationships/slideLayout" Target="../slideLayouts/slideLayout2.xml"/><Relationship Id="rId6" Type="http://schemas.openxmlformats.org/officeDocument/2006/relationships/hyperlink" Target="mailto:ths@petet.org.gr" TargetMode="External"/><Relationship Id="rId5" Type="http://schemas.openxmlformats.org/officeDocument/2006/relationships/hyperlink" Target="mailto:info@petet.org.gr" TargetMode="External"/><Relationship Id="rId4" Type="http://schemas.openxmlformats.org/officeDocument/2006/relationships/hyperlink" Target="http://estialaboratory.wix.com/estialab?fb_ref=Default"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23.jp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793376" y="2766608"/>
            <a:ext cx="10636624" cy="1689847"/>
          </a:xfrm>
        </p:spPr>
        <p:txBody>
          <a:bodyPr>
            <a:normAutofit/>
          </a:bodyPr>
          <a:lstStyle/>
          <a:p>
            <a:pPr algn="ctr"/>
            <a:r>
              <a:rPr lang="en-US" b="1" i="1" cap="none" dirty="0" smtClean="0">
                <a:solidFill>
                  <a:schemeClr val="bg1"/>
                </a:solidFill>
                <a:latin typeface="Arial" panose="020B0604020202020204" pitchFamily="34" charset="0"/>
                <a:cs typeface="Arial" panose="020B0604020202020204" pitchFamily="34" charset="0"/>
              </a:rPr>
              <a:t>The Application of High Pressure Processing in Dairy Industry</a:t>
            </a:r>
            <a:endParaRPr lang="el-GR" b="1" i="1" dirty="0">
              <a:solidFill>
                <a:schemeClr val="bg1"/>
              </a:solidFill>
              <a:latin typeface="Arial" panose="020B0604020202020204" pitchFamily="34" charset="0"/>
              <a:cs typeface="Arial" panose="020B0604020202020204" pitchFamily="34" charset="0"/>
            </a:endParaRPr>
          </a:p>
        </p:txBody>
      </p:sp>
      <p:sp>
        <p:nvSpPr>
          <p:cNvPr id="3" name="Υπότιτλος 2"/>
          <p:cNvSpPr>
            <a:spLocks noGrp="1"/>
          </p:cNvSpPr>
          <p:nvPr>
            <p:ph type="subTitle" idx="1"/>
          </p:nvPr>
        </p:nvSpPr>
        <p:spPr>
          <a:xfrm>
            <a:off x="2796988" y="4735356"/>
            <a:ext cx="8633012" cy="1625103"/>
          </a:xfrm>
        </p:spPr>
        <p:txBody>
          <a:bodyPr>
            <a:normAutofit lnSpcReduction="10000"/>
          </a:bodyPr>
          <a:lstStyle/>
          <a:p>
            <a:pPr>
              <a:spcAft>
                <a:spcPts val="0"/>
              </a:spcAft>
            </a:pPr>
            <a:r>
              <a:rPr lang="en-US" b="1" dirty="0" smtClean="0">
                <a:solidFill>
                  <a:schemeClr val="bg1"/>
                </a:solidFill>
                <a:latin typeface="Arial" panose="020B0604020202020204" pitchFamily="34" charset="0"/>
                <a:cs typeface="Arial" panose="020B0604020202020204" pitchFamily="34" charset="0"/>
              </a:rPr>
              <a:t>DR. Thomas p. </a:t>
            </a:r>
            <a:r>
              <a:rPr lang="en-US" b="1" dirty="0" err="1" smtClean="0">
                <a:solidFill>
                  <a:schemeClr val="bg1"/>
                </a:solidFill>
                <a:latin typeface="Arial" panose="020B0604020202020204" pitchFamily="34" charset="0"/>
                <a:cs typeface="Arial" panose="020B0604020202020204" pitchFamily="34" charset="0"/>
              </a:rPr>
              <a:t>zafiriadis</a:t>
            </a:r>
            <a:endParaRPr lang="en-US" b="1" dirty="0" smtClean="0">
              <a:solidFill>
                <a:schemeClr val="bg1"/>
              </a:solidFill>
              <a:latin typeface="Arial" panose="020B0604020202020204" pitchFamily="34" charset="0"/>
              <a:cs typeface="Arial" panose="020B0604020202020204" pitchFamily="34" charset="0"/>
            </a:endParaRPr>
          </a:p>
          <a:p>
            <a:pPr>
              <a:spcAft>
                <a:spcPts val="0"/>
              </a:spcAft>
            </a:pPr>
            <a:r>
              <a:rPr lang="en-US" b="1" dirty="0" err="1" smtClean="0">
                <a:solidFill>
                  <a:schemeClr val="bg1"/>
                </a:solidFill>
                <a:latin typeface="Arial" panose="020B0604020202020204" pitchFamily="34" charset="0"/>
                <a:cs typeface="Arial" panose="020B0604020202020204" pitchFamily="34" charset="0"/>
              </a:rPr>
              <a:t>Dvm</a:t>
            </a:r>
            <a:r>
              <a:rPr lang="en-US" b="1" dirty="0" smtClean="0">
                <a:solidFill>
                  <a:schemeClr val="bg1"/>
                </a:solidFill>
                <a:latin typeface="Arial" panose="020B0604020202020204" pitchFamily="34" charset="0"/>
                <a:cs typeface="Arial" panose="020B0604020202020204" pitchFamily="34" charset="0"/>
              </a:rPr>
              <a:t> – food technologist m</a:t>
            </a:r>
            <a:r>
              <a:rPr lang="el-GR" b="1" dirty="0" smtClean="0">
                <a:solidFill>
                  <a:schemeClr val="bg1"/>
                </a:solidFill>
                <a:latin typeface="Arial" panose="020B0604020202020204" pitchFamily="34" charset="0"/>
                <a:cs typeface="Arial" panose="020B0604020202020204" pitchFamily="34" charset="0"/>
              </a:rPr>
              <a:t>.</a:t>
            </a:r>
            <a:r>
              <a:rPr lang="en-US" b="1" dirty="0" smtClean="0">
                <a:solidFill>
                  <a:schemeClr val="bg1"/>
                </a:solidFill>
                <a:latin typeface="Arial" panose="020B0604020202020204" pitchFamily="34" charset="0"/>
                <a:cs typeface="Arial" panose="020B0604020202020204" pitchFamily="34" charset="0"/>
              </a:rPr>
              <a:t>s</a:t>
            </a:r>
            <a:r>
              <a:rPr lang="en-US" b="1" cap="none" dirty="0" smtClean="0">
                <a:solidFill>
                  <a:schemeClr val="bg1"/>
                </a:solidFill>
                <a:latin typeface="Arial" panose="020B0604020202020204" pitchFamily="34" charset="0"/>
                <a:cs typeface="Arial" panose="020B0604020202020204" pitchFamily="34" charset="0"/>
              </a:rPr>
              <a:t>c</a:t>
            </a:r>
            <a:r>
              <a:rPr lang="en-US" b="1" dirty="0" smtClean="0">
                <a:solidFill>
                  <a:schemeClr val="bg1"/>
                </a:solidFill>
                <a:latin typeface="Arial" panose="020B0604020202020204" pitchFamily="34" charset="0"/>
                <a:cs typeface="Arial" panose="020B0604020202020204" pitchFamily="34" charset="0"/>
              </a:rPr>
              <a:t>.</a:t>
            </a:r>
          </a:p>
          <a:p>
            <a:pPr>
              <a:spcAft>
                <a:spcPts val="0"/>
              </a:spcAft>
            </a:pPr>
            <a:r>
              <a:rPr lang="en-US" i="1" cap="none" dirty="0" smtClean="0">
                <a:solidFill>
                  <a:schemeClr val="bg1"/>
                </a:solidFill>
                <a:latin typeface="Arial" panose="020B0604020202020204" pitchFamily="34" charset="0"/>
                <a:cs typeface="Arial" panose="020B0604020202020204" pitchFamily="34" charset="0"/>
              </a:rPr>
              <a:t>Professor at State Professional Training Institution Of </a:t>
            </a:r>
            <a:r>
              <a:rPr lang="en-US" i="1" cap="none" dirty="0" err="1" smtClean="0">
                <a:solidFill>
                  <a:schemeClr val="bg1"/>
                </a:solidFill>
                <a:latin typeface="Arial" panose="020B0604020202020204" pitchFamily="34" charset="0"/>
                <a:cs typeface="Arial" panose="020B0604020202020204" pitchFamily="34" charset="0"/>
              </a:rPr>
              <a:t>Katerini</a:t>
            </a:r>
            <a:endParaRPr lang="en-US" i="1" cap="none" dirty="0" smtClean="0">
              <a:solidFill>
                <a:schemeClr val="bg1"/>
              </a:solidFill>
              <a:latin typeface="Arial" panose="020B0604020202020204" pitchFamily="34" charset="0"/>
              <a:cs typeface="Arial" panose="020B0604020202020204" pitchFamily="34" charset="0"/>
            </a:endParaRPr>
          </a:p>
          <a:p>
            <a:pPr>
              <a:spcAft>
                <a:spcPts val="0"/>
              </a:spcAft>
            </a:pPr>
            <a:r>
              <a:rPr lang="en-US" i="1" cap="none" dirty="0" smtClean="0">
                <a:solidFill>
                  <a:schemeClr val="bg1"/>
                </a:solidFill>
                <a:latin typeface="Arial" panose="020B0604020202020204" pitchFamily="34" charset="0"/>
                <a:cs typeface="Arial" panose="020B0604020202020204" pitchFamily="34" charset="0"/>
              </a:rPr>
              <a:t>Director ESTIA LAB IKE</a:t>
            </a:r>
          </a:p>
          <a:p>
            <a:pPr>
              <a:spcAft>
                <a:spcPts val="0"/>
              </a:spcAft>
            </a:pPr>
            <a:r>
              <a:rPr lang="en-US" i="1" cap="none" dirty="0" smtClean="0">
                <a:solidFill>
                  <a:schemeClr val="bg1"/>
                </a:solidFill>
                <a:latin typeface="Arial" panose="020B0604020202020204" pitchFamily="34" charset="0"/>
                <a:cs typeface="Arial" panose="020B0604020202020204" pitchFamily="34" charset="0"/>
              </a:rPr>
              <a:t>President of Scientific Committee, </a:t>
            </a:r>
          </a:p>
          <a:p>
            <a:pPr>
              <a:spcAft>
                <a:spcPts val="0"/>
              </a:spcAft>
            </a:pPr>
            <a:r>
              <a:rPr lang="en-US" i="1" cap="none" dirty="0" smtClean="0">
                <a:solidFill>
                  <a:schemeClr val="bg1"/>
                </a:solidFill>
                <a:latin typeface="Arial" panose="020B0604020202020204" pitchFamily="34" charset="0"/>
                <a:cs typeface="Arial" panose="020B0604020202020204" pitchFamily="34" charset="0"/>
              </a:rPr>
              <a:t>Pan-Hellenic Association Of Food Technologists</a:t>
            </a:r>
          </a:p>
          <a:p>
            <a:endParaRPr lang="el-GR"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0030" y="1235736"/>
            <a:ext cx="2861982" cy="1526391"/>
          </a:xfrm>
          <a:prstGeom prst="rect">
            <a:avLst/>
          </a:prstGeom>
        </p:spPr>
      </p:pic>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364" y="1296746"/>
            <a:ext cx="2926865" cy="1404370"/>
          </a:xfrm>
          <a:prstGeom prst="rect">
            <a:avLst/>
          </a:prstGeom>
        </p:spPr>
      </p:pic>
      <p:pic>
        <p:nvPicPr>
          <p:cNvPr id="6" name="Εικόνα 5"/>
          <p:cNvPicPr>
            <a:picLocks noChangeAspect="1"/>
          </p:cNvPicPr>
          <p:nvPr/>
        </p:nvPicPr>
        <p:blipFill>
          <a:blip r:embed="rId4"/>
          <a:stretch>
            <a:fillRect/>
          </a:stretch>
        </p:blipFill>
        <p:spPr>
          <a:xfrm>
            <a:off x="2164976" y="217244"/>
            <a:ext cx="7839636" cy="930587"/>
          </a:xfrm>
          <a:prstGeom prst="rect">
            <a:avLst/>
          </a:prstGeom>
        </p:spPr>
      </p:pic>
    </p:spTree>
    <p:extLst>
      <p:ext uri="{BB962C8B-B14F-4D97-AF65-F5344CB8AC3E}">
        <p14:creationId xmlns:p14="http://schemas.microsoft.com/office/powerpoint/2010/main" val="40490600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034118" y="421341"/>
            <a:ext cx="7597588" cy="1456267"/>
          </a:xfrm>
        </p:spPr>
        <p:txBody>
          <a:bodyPr>
            <a:normAutofit fontScale="90000"/>
          </a:bodyPr>
          <a:lstStyle/>
          <a:p>
            <a:pPr algn="r"/>
            <a:r>
              <a:rPr lang="en-US" sz="5300" b="1" i="1" dirty="0" smtClean="0">
                <a:solidFill>
                  <a:srgbClr val="003300"/>
                </a:solidFill>
                <a:latin typeface="Arial" panose="020B0604020202020204" pitchFamily="34" charset="0"/>
                <a:cs typeface="Arial" panose="020B0604020202020204" pitchFamily="34" charset="0"/>
              </a:rPr>
              <a:t>ESTIA LAB </a:t>
            </a:r>
            <a:r>
              <a:rPr lang="en-US" sz="5300" b="1" i="1" dirty="0" err="1" smtClean="0">
                <a:solidFill>
                  <a:srgbClr val="003300"/>
                </a:solidFill>
                <a:latin typeface="Arial" panose="020B0604020202020204" pitchFamily="34" charset="0"/>
                <a:cs typeface="Arial" panose="020B0604020202020204" pitchFamily="34" charset="0"/>
              </a:rPr>
              <a:t>ike</a:t>
            </a:r>
            <a:r>
              <a:rPr lang="en-US" sz="5300" b="1" i="1" dirty="0" smtClean="0">
                <a:solidFill>
                  <a:srgbClr val="003300"/>
                </a:solidFill>
                <a:latin typeface="Arial" panose="020B0604020202020204" pitchFamily="34" charset="0"/>
                <a:cs typeface="Arial" panose="020B0604020202020204" pitchFamily="34" charset="0"/>
              </a:rPr>
              <a:t> </a:t>
            </a:r>
            <a:br>
              <a:rPr lang="en-US" sz="5300" b="1" i="1" dirty="0" smtClean="0">
                <a:solidFill>
                  <a:srgbClr val="003300"/>
                </a:solidFill>
                <a:latin typeface="Arial" panose="020B0604020202020204" pitchFamily="34" charset="0"/>
                <a:cs typeface="Arial" panose="020B0604020202020204" pitchFamily="34" charset="0"/>
              </a:rPr>
            </a:br>
            <a:r>
              <a:rPr lang="en-US" sz="4000" b="1" i="1" dirty="0" smtClean="0">
                <a:solidFill>
                  <a:schemeClr val="bg1"/>
                </a:solidFill>
                <a:latin typeface="Arial" panose="020B0604020202020204" pitchFamily="34" charset="0"/>
                <a:cs typeface="Arial" panose="020B0604020202020204" pitchFamily="34" charset="0"/>
              </a:rPr>
              <a:t>Few words about…..</a:t>
            </a:r>
            <a:endParaRPr lang="el-GR" sz="4000" b="1" i="1" dirty="0">
              <a:solidFill>
                <a:schemeClr val="bg1"/>
              </a:solidFill>
              <a:latin typeface="Arial" panose="020B0604020202020204" pitchFamily="34" charset="0"/>
              <a:cs typeface="Arial" panose="020B0604020202020204" pitchFamily="34" charset="0"/>
            </a:endParaRPr>
          </a:p>
        </p:txBody>
      </p:sp>
      <p:sp>
        <p:nvSpPr>
          <p:cNvPr id="3" name="Θέση περιεχομένου 2"/>
          <p:cNvSpPr>
            <a:spLocks noGrp="1"/>
          </p:cNvSpPr>
          <p:nvPr>
            <p:ph idx="1"/>
          </p:nvPr>
        </p:nvSpPr>
        <p:spPr>
          <a:xfrm>
            <a:off x="484094" y="2508326"/>
            <a:ext cx="11147612" cy="4053839"/>
          </a:xfrm>
        </p:spPr>
        <p:txBody>
          <a:bodyPr>
            <a:normAutofit/>
          </a:bodyPr>
          <a:lstStyle/>
          <a:p>
            <a:pPr marL="0" indent="0" algn="just">
              <a:spcAft>
                <a:spcPts val="600"/>
              </a:spcAft>
              <a:buNone/>
            </a:pPr>
            <a:r>
              <a:rPr lang="en-US" dirty="0" smtClean="0">
                <a:solidFill>
                  <a:schemeClr val="bg1"/>
                </a:solidFill>
                <a:latin typeface="Arial" panose="020B0604020202020204" pitchFamily="34" charset="0"/>
                <a:cs typeface="Arial" panose="020B0604020202020204" pitchFamily="34" charset="0"/>
              </a:rPr>
              <a:t>Our company was founded on April, 2015. It’s main aim is to help Greek farmers and Greek food processors. To achieve this target, we provide the following services:</a:t>
            </a:r>
          </a:p>
          <a:p>
            <a:pPr marL="342900" indent="-342900" algn="just">
              <a:spcAft>
                <a:spcPts val="600"/>
              </a:spcAft>
              <a:buClrTx/>
              <a:buFont typeface="+mj-lt"/>
              <a:buAutoNum type="arabicPeriod"/>
            </a:pPr>
            <a:r>
              <a:rPr lang="en-US" b="1" i="1" dirty="0" smtClean="0">
                <a:solidFill>
                  <a:schemeClr val="bg1"/>
                </a:solidFill>
                <a:latin typeface="Arial" panose="020B0604020202020204" pitchFamily="34" charset="0"/>
                <a:cs typeface="Arial" panose="020B0604020202020204" pitchFamily="34" charset="0"/>
              </a:rPr>
              <a:t>Research and development of new products, targeting Greek farmers and food processors alike.</a:t>
            </a:r>
          </a:p>
          <a:p>
            <a:pPr marL="342900" indent="-342900" algn="just">
              <a:spcAft>
                <a:spcPts val="600"/>
              </a:spcAft>
              <a:buClrTx/>
              <a:buFont typeface="+mj-lt"/>
              <a:buAutoNum type="arabicPeriod"/>
            </a:pPr>
            <a:r>
              <a:rPr lang="en-US" b="1" i="1" dirty="0" smtClean="0">
                <a:solidFill>
                  <a:schemeClr val="bg1"/>
                </a:solidFill>
                <a:latin typeface="Arial" panose="020B0604020202020204" pitchFamily="34" charset="0"/>
                <a:cs typeface="Arial" panose="020B0604020202020204" pitchFamily="34" charset="0"/>
              </a:rPr>
              <a:t>Consultation on agricultural and food production matters.</a:t>
            </a:r>
          </a:p>
          <a:p>
            <a:pPr marL="342900" indent="-342900" algn="just">
              <a:spcAft>
                <a:spcPts val="600"/>
              </a:spcAft>
              <a:buClrTx/>
              <a:buFont typeface="+mj-lt"/>
              <a:buAutoNum type="arabicPeriod"/>
            </a:pPr>
            <a:r>
              <a:rPr lang="en-US" b="1" i="1" dirty="0" smtClean="0">
                <a:solidFill>
                  <a:schemeClr val="bg1"/>
                </a:solidFill>
                <a:latin typeface="Arial" panose="020B0604020202020204" pitchFamily="34" charset="0"/>
                <a:cs typeface="Arial" panose="020B0604020202020204" pitchFamily="34" charset="0"/>
              </a:rPr>
              <a:t>Promotion of sustainability in food and feed production.</a:t>
            </a:r>
          </a:p>
          <a:p>
            <a:pPr marL="342900" indent="-342900" algn="just">
              <a:spcAft>
                <a:spcPts val="600"/>
              </a:spcAft>
              <a:buClrTx/>
              <a:buFont typeface="+mj-lt"/>
              <a:buAutoNum type="arabicPeriod"/>
            </a:pPr>
            <a:r>
              <a:rPr lang="en-US" b="1" i="1" dirty="0" smtClean="0">
                <a:solidFill>
                  <a:schemeClr val="bg1"/>
                </a:solidFill>
                <a:latin typeface="Arial" panose="020B0604020202020204" pitchFamily="34" charset="0"/>
                <a:cs typeface="Arial" panose="020B0604020202020204" pitchFamily="34" charset="0"/>
              </a:rPr>
              <a:t>Promotion of environmental protection.</a:t>
            </a:r>
          </a:p>
          <a:p>
            <a:pPr marL="342900" indent="-342900" algn="just">
              <a:spcAft>
                <a:spcPts val="600"/>
              </a:spcAft>
              <a:buClrTx/>
              <a:buFont typeface="+mj-lt"/>
              <a:buAutoNum type="arabicPeriod"/>
            </a:pPr>
            <a:r>
              <a:rPr lang="en-US" b="1" i="1" dirty="0" smtClean="0">
                <a:solidFill>
                  <a:schemeClr val="bg1"/>
                </a:solidFill>
                <a:latin typeface="Arial" panose="020B0604020202020204" pitchFamily="34" charset="0"/>
                <a:cs typeface="Arial" panose="020B0604020202020204" pitchFamily="34" charset="0"/>
              </a:rPr>
              <a:t>Collaboration with Greek and foreign universities and institutions in various schemes and projects.</a:t>
            </a:r>
          </a:p>
          <a:p>
            <a:pPr marL="342900" indent="-342900" algn="just">
              <a:spcAft>
                <a:spcPts val="600"/>
              </a:spcAft>
              <a:buClrTx/>
              <a:buFont typeface="+mj-lt"/>
              <a:buAutoNum type="arabicPeriod"/>
            </a:pPr>
            <a:r>
              <a:rPr lang="en-US" b="1" i="1" dirty="0" smtClean="0">
                <a:solidFill>
                  <a:schemeClr val="bg1"/>
                </a:solidFill>
                <a:latin typeface="Arial" panose="020B0604020202020204" pitchFamily="34" charset="0"/>
                <a:cs typeface="Arial" panose="020B0604020202020204" pitchFamily="34" charset="0"/>
              </a:rPr>
              <a:t>Education and training of Greek farmers and processors in matters, concerning food safety and hygiene, as well as better use of natural resources.</a:t>
            </a:r>
          </a:p>
          <a:p>
            <a:pPr marL="342900" indent="-342900" algn="just">
              <a:spcAft>
                <a:spcPts val="600"/>
              </a:spcAft>
              <a:buClrTx/>
              <a:buFont typeface="+mj-lt"/>
              <a:buAutoNum type="arabicPeriod"/>
            </a:pPr>
            <a:r>
              <a:rPr lang="en-US" b="1" i="1" dirty="0" smtClean="0">
                <a:solidFill>
                  <a:schemeClr val="bg1"/>
                </a:solidFill>
                <a:latin typeface="Arial" panose="020B0604020202020204" pitchFamily="34" charset="0"/>
                <a:cs typeface="Arial" panose="020B0604020202020204" pitchFamily="34" charset="0"/>
              </a:rPr>
              <a:t>Execution of food and feed analyses to its customers in accredited laboratories. In the near future a greater bulk of these  analyses would be executed to our laboratory.</a:t>
            </a:r>
          </a:p>
          <a:p>
            <a:pPr marL="342900" indent="-342900" algn="just">
              <a:spcAft>
                <a:spcPts val="0"/>
              </a:spcAft>
              <a:buClrTx/>
              <a:buFont typeface="+mj-lt"/>
              <a:buAutoNum type="arabicPeriod"/>
            </a:pPr>
            <a:endParaRPr lang="el-GR" dirty="0">
              <a:solidFill>
                <a:schemeClr val="bg1"/>
              </a:solidFill>
              <a:latin typeface="Arial" panose="020B0604020202020204" pitchFamily="34" charset="0"/>
              <a:cs typeface="Arial" panose="020B0604020202020204" pitchFamily="34" charset="0"/>
            </a:endParaRPr>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9964" y="257486"/>
            <a:ext cx="3429002" cy="1828802"/>
          </a:xfrm>
          <a:prstGeom prst="rect">
            <a:avLst/>
          </a:prstGeom>
        </p:spPr>
      </p:pic>
      <p:pic>
        <p:nvPicPr>
          <p:cNvPr id="5" name="Εικόνα 4"/>
          <p:cNvPicPr>
            <a:picLocks noChangeAspect="1"/>
          </p:cNvPicPr>
          <p:nvPr/>
        </p:nvPicPr>
        <p:blipFill>
          <a:blip r:embed="rId3"/>
          <a:stretch>
            <a:fillRect/>
          </a:stretch>
        </p:blipFill>
        <p:spPr>
          <a:xfrm>
            <a:off x="8404411" y="6364542"/>
            <a:ext cx="3603811" cy="441662"/>
          </a:xfrm>
          <a:prstGeom prst="rect">
            <a:avLst/>
          </a:prstGeom>
        </p:spPr>
      </p:pic>
    </p:spTree>
    <p:extLst>
      <p:ext uri="{BB962C8B-B14F-4D97-AF65-F5344CB8AC3E}">
        <p14:creationId xmlns:p14="http://schemas.microsoft.com/office/powerpoint/2010/main" val="35391139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173506" y="298325"/>
            <a:ext cx="8458200" cy="1985683"/>
          </a:xfrm>
        </p:spPr>
        <p:txBody>
          <a:bodyPr>
            <a:normAutofit fontScale="90000"/>
          </a:bodyPr>
          <a:lstStyle/>
          <a:p>
            <a:pPr algn="r"/>
            <a:r>
              <a:rPr lang="en-US" sz="4000" b="1" i="1" dirty="0" smtClean="0">
                <a:solidFill>
                  <a:srgbClr val="003300"/>
                </a:solidFill>
                <a:latin typeface="Arial" panose="020B0604020202020204" pitchFamily="34" charset="0"/>
                <a:cs typeface="Arial" panose="020B0604020202020204" pitchFamily="34" charset="0"/>
              </a:rPr>
              <a:t>State professional training institution of </a:t>
            </a:r>
            <a:r>
              <a:rPr lang="en-US" sz="4000" b="1" i="1" dirty="0" err="1" smtClean="0">
                <a:solidFill>
                  <a:srgbClr val="003300"/>
                </a:solidFill>
                <a:latin typeface="Arial" panose="020B0604020202020204" pitchFamily="34" charset="0"/>
                <a:cs typeface="Arial" panose="020B0604020202020204" pitchFamily="34" charset="0"/>
              </a:rPr>
              <a:t>katerini</a:t>
            </a:r>
            <a:r>
              <a:rPr lang="en-US" sz="4000" b="1" i="1" dirty="0" smtClean="0">
                <a:solidFill>
                  <a:srgbClr val="003300"/>
                </a:solidFill>
                <a:latin typeface="Arial" panose="020B0604020202020204" pitchFamily="34" charset="0"/>
                <a:cs typeface="Arial" panose="020B0604020202020204" pitchFamily="34" charset="0"/>
              </a:rPr>
              <a:t> </a:t>
            </a:r>
            <a:br>
              <a:rPr lang="en-US" sz="4000" b="1" i="1" dirty="0" smtClean="0">
                <a:solidFill>
                  <a:srgbClr val="003300"/>
                </a:solidFill>
                <a:latin typeface="Arial" panose="020B0604020202020204" pitchFamily="34" charset="0"/>
                <a:cs typeface="Arial" panose="020B0604020202020204" pitchFamily="34" charset="0"/>
              </a:rPr>
            </a:br>
            <a:r>
              <a:rPr lang="en-US" sz="4000" b="1" i="1" dirty="0">
                <a:solidFill>
                  <a:schemeClr val="bg1"/>
                </a:solidFill>
                <a:latin typeface="Arial" panose="020B0604020202020204" pitchFamily="34" charset="0"/>
                <a:cs typeface="Arial" panose="020B0604020202020204" pitchFamily="34" charset="0"/>
              </a:rPr>
              <a:t>Few words </a:t>
            </a:r>
            <a:r>
              <a:rPr lang="en-US" sz="4000" b="1" i="1" dirty="0" smtClean="0">
                <a:solidFill>
                  <a:schemeClr val="bg1"/>
                </a:solidFill>
                <a:latin typeface="Arial" panose="020B0604020202020204" pitchFamily="34" charset="0"/>
                <a:cs typeface="Arial" panose="020B0604020202020204" pitchFamily="34" charset="0"/>
              </a:rPr>
              <a:t>about….</a:t>
            </a:r>
            <a:endParaRPr lang="el-GR" sz="4000" b="1" i="1" dirty="0">
              <a:solidFill>
                <a:schemeClr val="bg1"/>
              </a:solidFill>
              <a:latin typeface="Arial" panose="020B0604020202020204" pitchFamily="34" charset="0"/>
              <a:cs typeface="Arial" panose="020B0604020202020204" pitchFamily="34" charset="0"/>
            </a:endParaRPr>
          </a:p>
        </p:txBody>
      </p:sp>
      <p:sp>
        <p:nvSpPr>
          <p:cNvPr id="3" name="Θέση περιεχομένου 2"/>
          <p:cNvSpPr>
            <a:spLocks noGrp="1"/>
          </p:cNvSpPr>
          <p:nvPr>
            <p:ph idx="1"/>
          </p:nvPr>
        </p:nvSpPr>
        <p:spPr>
          <a:xfrm>
            <a:off x="484094" y="2330761"/>
            <a:ext cx="11147612" cy="4034118"/>
          </a:xfrm>
        </p:spPr>
        <p:txBody>
          <a:bodyPr>
            <a:normAutofit/>
          </a:bodyPr>
          <a:lstStyle/>
          <a:p>
            <a:pPr marL="0" indent="0" algn="just">
              <a:spcAft>
                <a:spcPts val="0"/>
              </a:spcAft>
              <a:buClrTx/>
              <a:buNone/>
            </a:pPr>
            <a:r>
              <a:rPr lang="en-US" sz="2400" dirty="0" smtClean="0">
                <a:solidFill>
                  <a:schemeClr val="bg1"/>
                </a:solidFill>
                <a:latin typeface="Arial" panose="020B0604020202020204" pitchFamily="34" charset="0"/>
                <a:cs typeface="Arial" panose="020B0604020202020204" pitchFamily="34" charset="0"/>
              </a:rPr>
              <a:t>The State Professional Training Institution of </a:t>
            </a:r>
            <a:r>
              <a:rPr lang="en-US" sz="2400" dirty="0" err="1" smtClean="0">
                <a:solidFill>
                  <a:schemeClr val="bg1"/>
                </a:solidFill>
                <a:latin typeface="Arial" panose="020B0604020202020204" pitchFamily="34" charset="0"/>
                <a:cs typeface="Arial" panose="020B0604020202020204" pitchFamily="34" charset="0"/>
              </a:rPr>
              <a:t>Katerini</a:t>
            </a:r>
            <a:r>
              <a:rPr lang="en-US" sz="2400" dirty="0" smtClean="0">
                <a:solidFill>
                  <a:schemeClr val="bg1"/>
                </a:solidFill>
                <a:latin typeface="Arial" panose="020B0604020202020204" pitchFamily="34" charset="0"/>
                <a:cs typeface="Arial" panose="020B0604020202020204" pitchFamily="34" charset="0"/>
              </a:rPr>
              <a:t> is a post-secondary school (post-High School) educational foundation which aims to High School graduates that want to learn a profession outside universities and polytechnics (both of them comprise Higher Education). The trainers, usually, are </a:t>
            </a:r>
            <a:r>
              <a:rPr lang="en-US" sz="2400" dirty="0" err="1" smtClean="0">
                <a:solidFill>
                  <a:schemeClr val="bg1"/>
                </a:solidFill>
                <a:latin typeface="Arial" panose="020B0604020202020204" pitchFamily="34" charset="0"/>
                <a:cs typeface="Arial" panose="020B0604020202020204" pitchFamily="34" charset="0"/>
              </a:rPr>
              <a:t>Hogher</a:t>
            </a:r>
            <a:r>
              <a:rPr lang="en-US" sz="2400" dirty="0" smtClean="0">
                <a:solidFill>
                  <a:schemeClr val="bg1"/>
                </a:solidFill>
                <a:latin typeface="Arial" panose="020B0604020202020204" pitchFamily="34" charset="0"/>
                <a:cs typeface="Arial" panose="020B0604020202020204" pitchFamily="34" charset="0"/>
              </a:rPr>
              <a:t> Education graduates as well as professionals that have the capability to teach the trainees the aspects of the chosen by them profession. All trainers are or going to be certified as suitable for Adult Education. There are more than 100 different specialties in the State Professional Training Institutions, extending from food preparation (Culinary, Pastry and Bakery Chefs) to medical assistants (nurses, medical labs assistants, etc.). </a:t>
            </a:r>
            <a:endParaRPr lang="el-GR" sz="2400" dirty="0">
              <a:solidFill>
                <a:schemeClr val="bg1"/>
              </a:solidFill>
              <a:latin typeface="Arial" panose="020B0604020202020204" pitchFamily="34" charset="0"/>
              <a:cs typeface="Arial" panose="020B0604020202020204" pitchFamily="34" charset="0"/>
            </a:endParaRPr>
          </a:p>
        </p:txBody>
      </p:sp>
      <p:pic>
        <p:nvPicPr>
          <p:cNvPr id="5" name="Εικόνα 4"/>
          <p:cNvPicPr>
            <a:picLocks noChangeAspect="1"/>
          </p:cNvPicPr>
          <p:nvPr/>
        </p:nvPicPr>
        <p:blipFill>
          <a:blip r:embed="rId2"/>
          <a:stretch>
            <a:fillRect/>
          </a:stretch>
        </p:blipFill>
        <p:spPr>
          <a:xfrm>
            <a:off x="8404411" y="6364542"/>
            <a:ext cx="3603811" cy="441662"/>
          </a:xfrm>
          <a:prstGeom prst="rect">
            <a:avLst/>
          </a:prstGeom>
        </p:spPr>
      </p:pic>
      <p:pic>
        <p:nvPicPr>
          <p:cNvPr id="6" name="Εικόνα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580" y="251572"/>
            <a:ext cx="2828926" cy="1905434"/>
          </a:xfrm>
          <a:prstGeom prst="rect">
            <a:avLst/>
          </a:prstGeom>
        </p:spPr>
      </p:pic>
    </p:spTree>
    <p:extLst>
      <p:ext uri="{BB962C8B-B14F-4D97-AF65-F5344CB8AC3E}">
        <p14:creationId xmlns:p14="http://schemas.microsoft.com/office/powerpoint/2010/main" val="13832271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375212" y="316801"/>
            <a:ext cx="8256494" cy="2332270"/>
          </a:xfrm>
        </p:spPr>
        <p:txBody>
          <a:bodyPr>
            <a:noAutofit/>
          </a:bodyPr>
          <a:lstStyle/>
          <a:p>
            <a:pPr algn="r"/>
            <a:r>
              <a:rPr lang="en-US" sz="4000" b="1" i="1" dirty="0" smtClean="0">
                <a:solidFill>
                  <a:srgbClr val="003300"/>
                </a:solidFill>
                <a:latin typeface="Arial" panose="020B0604020202020204" pitchFamily="34" charset="0"/>
                <a:cs typeface="Arial" panose="020B0604020202020204" pitchFamily="34" charset="0"/>
              </a:rPr>
              <a:t>Pan – Hellenic association of food technologists </a:t>
            </a:r>
            <a:br>
              <a:rPr lang="en-US" sz="4000" b="1" i="1" dirty="0" smtClean="0">
                <a:solidFill>
                  <a:srgbClr val="003300"/>
                </a:solidFill>
                <a:latin typeface="Arial" panose="020B0604020202020204" pitchFamily="34" charset="0"/>
                <a:cs typeface="Arial" panose="020B0604020202020204" pitchFamily="34" charset="0"/>
              </a:rPr>
            </a:br>
            <a:r>
              <a:rPr lang="en-US" sz="4000" b="1" i="1" dirty="0" smtClean="0">
                <a:solidFill>
                  <a:schemeClr val="bg1"/>
                </a:solidFill>
                <a:latin typeface="Arial" panose="020B0604020202020204" pitchFamily="34" charset="0"/>
                <a:cs typeface="Arial" panose="020B0604020202020204" pitchFamily="34" charset="0"/>
              </a:rPr>
              <a:t>Few words about….</a:t>
            </a:r>
            <a:endParaRPr lang="el-GR" sz="4000" b="1" i="1" dirty="0">
              <a:solidFill>
                <a:schemeClr val="bg1"/>
              </a:solidFill>
              <a:latin typeface="Arial" panose="020B0604020202020204" pitchFamily="34" charset="0"/>
              <a:cs typeface="Arial" panose="020B0604020202020204" pitchFamily="34" charset="0"/>
            </a:endParaRPr>
          </a:p>
        </p:txBody>
      </p:sp>
      <p:sp>
        <p:nvSpPr>
          <p:cNvPr id="3" name="Θέση περιεχομένου 2"/>
          <p:cNvSpPr>
            <a:spLocks noGrp="1"/>
          </p:cNvSpPr>
          <p:nvPr>
            <p:ph idx="1"/>
          </p:nvPr>
        </p:nvSpPr>
        <p:spPr>
          <a:xfrm>
            <a:off x="484094" y="2577154"/>
            <a:ext cx="11147612" cy="3859306"/>
          </a:xfrm>
        </p:spPr>
        <p:txBody>
          <a:bodyPr>
            <a:normAutofit lnSpcReduction="10000"/>
          </a:bodyPr>
          <a:lstStyle/>
          <a:p>
            <a:pPr marL="0" indent="0" algn="just">
              <a:spcAft>
                <a:spcPts val="600"/>
              </a:spcAft>
              <a:buNone/>
            </a:pPr>
            <a:r>
              <a:rPr lang="en-US" dirty="0" smtClean="0">
                <a:solidFill>
                  <a:schemeClr val="bg1"/>
                </a:solidFill>
                <a:latin typeface="Arial" panose="020B0604020202020204" pitchFamily="34" charset="0"/>
                <a:cs typeface="Arial" panose="020B0604020202020204" pitchFamily="34" charset="0"/>
              </a:rPr>
              <a:t>Pan – Hellenic Association of Food Technologists (P.E.TE.T.), was founded in Thessaloniki, in 198</a:t>
            </a:r>
            <a:r>
              <a:rPr lang="el-GR" dirty="0" smtClean="0">
                <a:solidFill>
                  <a:schemeClr val="bg1"/>
                </a:solidFill>
                <a:latin typeface="Arial" panose="020B0604020202020204" pitchFamily="34" charset="0"/>
                <a:cs typeface="Arial" panose="020B0604020202020204" pitchFamily="34" charset="0"/>
              </a:rPr>
              <a:t>1</a:t>
            </a:r>
            <a:r>
              <a:rPr lang="en-US" dirty="0" smtClean="0">
                <a:solidFill>
                  <a:schemeClr val="bg1"/>
                </a:solidFill>
                <a:latin typeface="Arial" panose="020B0604020202020204" pitchFamily="34" charset="0"/>
                <a:cs typeface="Arial" panose="020B0604020202020204" pitchFamily="34" charset="0"/>
              </a:rPr>
              <a:t>. In 198</a:t>
            </a:r>
            <a:r>
              <a:rPr lang="el-GR" dirty="0" smtClean="0">
                <a:solidFill>
                  <a:schemeClr val="bg1"/>
                </a:solidFill>
                <a:latin typeface="Arial" panose="020B0604020202020204" pitchFamily="34" charset="0"/>
                <a:cs typeface="Arial" panose="020B0604020202020204" pitchFamily="34" charset="0"/>
              </a:rPr>
              <a:t>2</a:t>
            </a:r>
            <a:r>
              <a:rPr lang="en-US" dirty="0" smtClean="0">
                <a:solidFill>
                  <a:schemeClr val="bg1"/>
                </a:solidFill>
                <a:latin typeface="Arial" panose="020B0604020202020204" pitchFamily="34" charset="0"/>
                <a:cs typeface="Arial" panose="020B0604020202020204" pitchFamily="34" charset="0"/>
              </a:rPr>
              <a:t>, the seat was transferred in Athens. It is the professional and scientific union of Food Scientists and Technologists, graduated from both Universities and Polytechnics (food technologists, agronomists, veterinarians, chemists, biologists, chemical engineers), which are employed in food industry. Thessaloniki, is the seat of Union’s Northern Greece’s Branch which covers all areas of Northern Greece (Regions of Thessaly, Epirus, Macedonia, Thrace). During its existence, Pan-Hellenic Association of Food Technologists has organized 2 International Conferences of Food Technology in Athens (2005) and Thessaloniki (2007), numerous scientific meetings in various food expos, held in Athens and Thessaloniki (ARTOZA, MEAT DAYS-DAIRY EXPO-FROZEN FOOD, DETROP), and many seminars for food technologists and other people employed in food industry, such as bakery, pastry and culinary chefs with a great variety of topics (legislation, quality assurance systems, food production). </a:t>
            </a:r>
          </a:p>
          <a:p>
            <a:pPr marL="0" indent="0" algn="just">
              <a:spcAft>
                <a:spcPts val="600"/>
              </a:spcAft>
              <a:buNone/>
            </a:pPr>
            <a:endParaRPr lang="en-US" dirty="0">
              <a:solidFill>
                <a:schemeClr val="bg1"/>
              </a:solidFill>
              <a:latin typeface="Arial" panose="020B0604020202020204" pitchFamily="34" charset="0"/>
              <a:cs typeface="Arial" panose="020B0604020202020204" pitchFamily="34" charset="0"/>
            </a:endParaRPr>
          </a:p>
          <a:p>
            <a:pPr marL="0" indent="0" algn="just">
              <a:spcAft>
                <a:spcPts val="600"/>
              </a:spcAft>
              <a:buNone/>
            </a:pPr>
            <a:r>
              <a:rPr lang="en-US" dirty="0" smtClean="0">
                <a:solidFill>
                  <a:schemeClr val="bg1"/>
                </a:solidFill>
                <a:latin typeface="Arial" panose="020B0604020202020204" pitchFamily="34" charset="0"/>
                <a:cs typeface="Arial" panose="020B0604020202020204" pitchFamily="34" charset="0"/>
              </a:rPr>
              <a:t>Finally, since 2007 our Union is a member of International Union of Food Scientists and Technologists (</a:t>
            </a:r>
            <a:r>
              <a:rPr lang="en-US" dirty="0" err="1" smtClean="0">
                <a:solidFill>
                  <a:schemeClr val="bg1"/>
                </a:solidFill>
                <a:latin typeface="Arial" panose="020B0604020202020204" pitchFamily="34" charset="0"/>
                <a:cs typeface="Arial" panose="020B0604020202020204" pitchFamily="34" charset="0"/>
              </a:rPr>
              <a:t>IUFoST</a:t>
            </a:r>
            <a:r>
              <a:rPr lang="en-US" dirty="0" smtClean="0">
                <a:solidFill>
                  <a:schemeClr val="bg1"/>
                </a:solidFill>
                <a:latin typeface="Arial" panose="020B0604020202020204" pitchFamily="34" charset="0"/>
                <a:cs typeface="Arial" panose="020B0604020202020204" pitchFamily="34" charset="0"/>
              </a:rPr>
              <a:t>) and its European Branch (</a:t>
            </a:r>
            <a:r>
              <a:rPr lang="en-US" dirty="0" err="1" smtClean="0">
                <a:solidFill>
                  <a:schemeClr val="bg1"/>
                </a:solidFill>
                <a:latin typeface="Arial" panose="020B0604020202020204" pitchFamily="34" charset="0"/>
                <a:cs typeface="Arial" panose="020B0604020202020204" pitchFamily="34" charset="0"/>
              </a:rPr>
              <a:t>EFFoST</a:t>
            </a:r>
            <a:r>
              <a:rPr lang="en-US" dirty="0" smtClean="0">
                <a:solidFill>
                  <a:schemeClr val="bg1"/>
                </a:solidFill>
                <a:latin typeface="Arial" panose="020B0604020202020204" pitchFamily="34" charset="0"/>
                <a:cs typeface="Arial" panose="020B0604020202020204" pitchFamily="34" charset="0"/>
              </a:rPr>
              <a:t>). </a:t>
            </a:r>
            <a:endParaRPr lang="el-GR" dirty="0">
              <a:solidFill>
                <a:schemeClr val="bg1"/>
              </a:solidFill>
              <a:latin typeface="Arial" panose="020B0604020202020204" pitchFamily="34" charset="0"/>
              <a:cs typeface="Arial" panose="020B0604020202020204" pitchFamily="34" charset="0"/>
            </a:endParaRPr>
          </a:p>
        </p:txBody>
      </p:sp>
      <p:pic>
        <p:nvPicPr>
          <p:cNvPr id="5" name="Εικόνα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339" y="316802"/>
            <a:ext cx="3383132" cy="1754045"/>
          </a:xfrm>
          <a:prstGeom prst="rect">
            <a:avLst/>
          </a:prstGeom>
        </p:spPr>
      </p:pic>
      <p:pic>
        <p:nvPicPr>
          <p:cNvPr id="6" name="Εικόνα 5"/>
          <p:cNvPicPr>
            <a:picLocks noChangeAspect="1"/>
          </p:cNvPicPr>
          <p:nvPr/>
        </p:nvPicPr>
        <p:blipFill>
          <a:blip r:embed="rId3"/>
          <a:stretch>
            <a:fillRect/>
          </a:stretch>
        </p:blipFill>
        <p:spPr>
          <a:xfrm>
            <a:off x="8404411" y="6364542"/>
            <a:ext cx="3603811" cy="441662"/>
          </a:xfrm>
          <a:prstGeom prst="rect">
            <a:avLst/>
          </a:prstGeom>
        </p:spPr>
      </p:pic>
    </p:spTree>
    <p:extLst>
      <p:ext uri="{BB962C8B-B14F-4D97-AF65-F5344CB8AC3E}">
        <p14:creationId xmlns:p14="http://schemas.microsoft.com/office/powerpoint/2010/main" val="2138958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95420" y="381528"/>
            <a:ext cx="10131425" cy="1456267"/>
          </a:xfrm>
        </p:spPr>
        <p:txBody>
          <a:bodyPr>
            <a:normAutofit/>
          </a:bodyPr>
          <a:lstStyle/>
          <a:p>
            <a:pPr algn="r"/>
            <a:r>
              <a:rPr lang="en-US" sz="4400" b="1" i="1" u="sng" dirty="0" smtClean="0">
                <a:solidFill>
                  <a:schemeClr val="bg1"/>
                </a:solidFill>
                <a:latin typeface="Arial" panose="020B0604020202020204" pitchFamily="34" charset="0"/>
                <a:cs typeface="Arial" panose="020B0604020202020204" pitchFamily="34" charset="0"/>
              </a:rPr>
              <a:t>INTRODUCTION</a:t>
            </a:r>
            <a:endParaRPr lang="el-GR" sz="4400" b="1" i="1" u="sng" dirty="0">
              <a:solidFill>
                <a:schemeClr val="bg1"/>
              </a:solidFill>
              <a:latin typeface="Arial" panose="020B0604020202020204" pitchFamily="34" charset="0"/>
              <a:cs typeface="Arial" panose="020B0604020202020204" pitchFamily="34" charset="0"/>
            </a:endParaRPr>
          </a:p>
        </p:txBody>
      </p:sp>
      <p:sp>
        <p:nvSpPr>
          <p:cNvPr id="5" name="Θέση κειμένου 4"/>
          <p:cNvSpPr>
            <a:spLocks noGrp="1"/>
          </p:cNvSpPr>
          <p:nvPr>
            <p:ph type="body" idx="1"/>
          </p:nvPr>
        </p:nvSpPr>
        <p:spPr>
          <a:xfrm>
            <a:off x="705039" y="2163761"/>
            <a:ext cx="10121806" cy="804334"/>
          </a:xfrm>
        </p:spPr>
        <p:txBody>
          <a:bodyPr/>
          <a:lstStyle/>
          <a:p>
            <a:pPr algn="just">
              <a:spcAft>
                <a:spcPts val="0"/>
              </a:spcAft>
            </a:pPr>
            <a:r>
              <a:rPr lang="en-US" sz="2400" dirty="0">
                <a:solidFill>
                  <a:schemeClr val="bg1"/>
                </a:solidFill>
                <a:latin typeface="Arial" panose="020B0604020202020204" pitchFamily="34" charset="0"/>
                <a:cs typeface="Arial" panose="020B0604020202020204" pitchFamily="34" charset="0"/>
              </a:rPr>
              <a:t>The development of milk and dairy industry, has been influenced by numerous factors, such as c</a:t>
            </a:r>
            <a:r>
              <a:rPr lang="en-US" sz="2400" i="1" dirty="0">
                <a:solidFill>
                  <a:schemeClr val="bg1"/>
                </a:solidFill>
                <a:latin typeface="Arial" panose="020B0604020202020204" pitchFamily="34" charset="0"/>
                <a:cs typeface="Arial" panose="020B0604020202020204" pitchFamily="34" charset="0"/>
              </a:rPr>
              <a:t>onsumer demands.</a:t>
            </a:r>
          </a:p>
        </p:txBody>
      </p:sp>
      <p:sp>
        <p:nvSpPr>
          <p:cNvPr id="3" name="Θέση περιεχομένου 2"/>
          <p:cNvSpPr>
            <a:spLocks noGrp="1"/>
          </p:cNvSpPr>
          <p:nvPr>
            <p:ph sz="half" idx="2"/>
          </p:nvPr>
        </p:nvSpPr>
        <p:spPr>
          <a:xfrm>
            <a:off x="685802" y="3294061"/>
            <a:ext cx="3523128" cy="2497137"/>
          </a:xfrm>
        </p:spPr>
        <p:txBody>
          <a:bodyPr>
            <a:normAutofit/>
          </a:bodyPr>
          <a:lstStyle/>
          <a:p>
            <a:pPr marL="0" indent="0" algn="just">
              <a:spcAft>
                <a:spcPts val="0"/>
              </a:spcAft>
              <a:buNone/>
            </a:pPr>
            <a:endParaRPr lang="en-US" sz="2400" i="1" dirty="0" smtClean="0">
              <a:latin typeface="Arial" panose="020B0604020202020204" pitchFamily="34" charset="0"/>
              <a:cs typeface="Arial" panose="020B0604020202020204" pitchFamily="34" charset="0"/>
            </a:endParaRPr>
          </a:p>
          <a:p>
            <a:pPr marL="0" indent="0" algn="just">
              <a:spcAft>
                <a:spcPts val="0"/>
              </a:spcAft>
              <a:buNone/>
            </a:pPr>
            <a:endParaRPr lang="en-US" sz="2400" i="1" dirty="0">
              <a:latin typeface="Arial" panose="020B0604020202020204" pitchFamily="34" charset="0"/>
              <a:cs typeface="Arial" panose="020B0604020202020204" pitchFamily="34" charset="0"/>
            </a:endParaRPr>
          </a:p>
          <a:p>
            <a:pPr marL="0" indent="0">
              <a:spcAft>
                <a:spcPts val="0"/>
              </a:spcAft>
              <a:buNone/>
            </a:pPr>
            <a:r>
              <a:rPr lang="en-US" sz="3200" b="1" dirty="0" smtClean="0">
                <a:solidFill>
                  <a:srgbClr val="480E70"/>
                </a:solidFill>
                <a:latin typeface="Arial" panose="020B0604020202020204" pitchFamily="34" charset="0"/>
                <a:cs typeface="Arial" panose="020B0604020202020204" pitchFamily="34" charset="0"/>
              </a:rPr>
              <a:t>High pressure </a:t>
            </a:r>
            <a:r>
              <a:rPr lang="en-US" sz="3200" b="1" dirty="0">
                <a:solidFill>
                  <a:srgbClr val="480E70"/>
                </a:solidFill>
                <a:latin typeface="Arial" panose="020B0604020202020204" pitchFamily="34" charset="0"/>
                <a:cs typeface="Arial" panose="020B0604020202020204" pitchFamily="34" charset="0"/>
              </a:rPr>
              <a:t>processing = </a:t>
            </a:r>
            <a:r>
              <a:rPr lang="en-US" sz="3200" b="1" dirty="0" smtClean="0">
                <a:solidFill>
                  <a:srgbClr val="480E70"/>
                </a:solidFill>
                <a:latin typeface="Arial" panose="020B0604020202020204" pitchFamily="34" charset="0"/>
                <a:cs typeface="Arial" panose="020B0604020202020204" pitchFamily="34" charset="0"/>
              </a:rPr>
              <a:t>	</a:t>
            </a:r>
            <a:endParaRPr lang="el-GR" dirty="0"/>
          </a:p>
        </p:txBody>
      </p:sp>
      <p:sp>
        <p:nvSpPr>
          <p:cNvPr id="7" name="Θέση περιεχομένου 6"/>
          <p:cNvSpPr>
            <a:spLocks noGrp="1"/>
          </p:cNvSpPr>
          <p:nvPr>
            <p:ph sz="quarter" idx="4"/>
          </p:nvPr>
        </p:nvSpPr>
        <p:spPr>
          <a:xfrm>
            <a:off x="4208930" y="3437495"/>
            <a:ext cx="6831105" cy="2353703"/>
          </a:xfrm>
        </p:spPr>
        <p:txBody>
          <a:bodyPr>
            <a:normAutofit/>
          </a:bodyPr>
          <a:lstStyle/>
          <a:p>
            <a:pPr marL="0" indent="0" algn="just">
              <a:spcAft>
                <a:spcPts val="0"/>
              </a:spcAft>
              <a:buNone/>
            </a:pPr>
            <a:r>
              <a:rPr lang="en-US" sz="2400" b="1" i="1" dirty="0">
                <a:solidFill>
                  <a:schemeClr val="bg2">
                    <a:lumMod val="40000"/>
                    <a:lumOff val="6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Non thermal pasteurization</a:t>
            </a:r>
            <a:r>
              <a:rPr lang="en-US" sz="2400" dirty="0">
                <a:solidFill>
                  <a:schemeClr val="bg1"/>
                </a:solidFill>
                <a:latin typeface="Arial" panose="020B0604020202020204" pitchFamily="34" charset="0"/>
                <a:cs typeface="Arial" panose="020B0604020202020204" pitchFamily="34" charset="0"/>
              </a:rPr>
              <a:t> and </a:t>
            </a:r>
            <a:r>
              <a:rPr lang="en-US" sz="2400" b="1" i="1" dirty="0" smtClean="0">
                <a:solidFill>
                  <a:schemeClr val="bg2">
                    <a:lumMod val="40000"/>
                    <a:lumOff val="6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preservation</a:t>
            </a:r>
            <a:r>
              <a:rPr lang="en-US" sz="2400" dirty="0">
                <a:solidFill>
                  <a:schemeClr val="bg1"/>
                </a:solidFill>
                <a:latin typeface="Arial" panose="020B0604020202020204" pitchFamily="34" charset="0"/>
                <a:cs typeface="Arial" panose="020B0604020202020204" pitchFamily="34" charset="0"/>
              </a:rPr>
              <a:t> </a:t>
            </a:r>
            <a:r>
              <a:rPr lang="en-US" sz="2400" dirty="0" smtClean="0">
                <a:solidFill>
                  <a:schemeClr val="bg1"/>
                </a:solidFill>
                <a:latin typeface="Arial" panose="020B0604020202020204" pitchFamily="34" charset="0"/>
                <a:cs typeface="Arial" panose="020B0604020202020204" pitchFamily="34" charset="0"/>
              </a:rPr>
              <a:t>process, leading </a:t>
            </a:r>
            <a:r>
              <a:rPr lang="en-US" sz="2400" dirty="0">
                <a:solidFill>
                  <a:schemeClr val="bg1"/>
                </a:solidFill>
                <a:latin typeface="Arial" panose="020B0604020202020204" pitchFamily="34" charset="0"/>
                <a:cs typeface="Arial" panose="020B0604020202020204" pitchFamily="34" charset="0"/>
              </a:rPr>
              <a:t>to the production of food produce that retains most of its </a:t>
            </a:r>
            <a:r>
              <a:rPr lang="en-US" sz="2400" b="1" i="1" dirty="0">
                <a:solidFill>
                  <a:srgbClr val="FF0000"/>
                </a:solidFill>
                <a:latin typeface="Arial" panose="020B0604020202020204" pitchFamily="34" charset="0"/>
                <a:cs typeface="Arial" panose="020B0604020202020204" pitchFamily="34" charset="0"/>
              </a:rPr>
              <a:t>organoleptic</a:t>
            </a:r>
            <a:r>
              <a:rPr lang="en-US" sz="2400" dirty="0">
                <a:solidFill>
                  <a:schemeClr val="bg1"/>
                </a:solidFill>
                <a:latin typeface="Arial" panose="020B0604020202020204" pitchFamily="34" charset="0"/>
                <a:cs typeface="Arial" panose="020B0604020202020204" pitchFamily="34" charset="0"/>
              </a:rPr>
              <a:t> and </a:t>
            </a:r>
            <a:r>
              <a:rPr lang="en-US" sz="2400" b="1" i="1" dirty="0">
                <a:solidFill>
                  <a:srgbClr val="00B05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nutritional</a:t>
            </a:r>
            <a:r>
              <a:rPr lang="en-US" sz="2400" dirty="0">
                <a:solidFill>
                  <a:schemeClr val="bg1"/>
                </a:solidFill>
                <a:latin typeface="Arial" panose="020B0604020202020204" pitchFamily="34" charset="0"/>
                <a:cs typeface="Arial" panose="020B0604020202020204" pitchFamily="34" charset="0"/>
              </a:rPr>
              <a:t> attributes, unlike most conventional methods of heat treatment, such as conventional pasteurization and sterilization.</a:t>
            </a:r>
            <a:endParaRPr lang="el-GR" sz="2400" dirty="0">
              <a:latin typeface="Arial" panose="020B0604020202020204" pitchFamily="34" charset="0"/>
              <a:cs typeface="Arial" panose="020B0604020202020204" pitchFamily="34" charset="0"/>
            </a:endParaRPr>
          </a:p>
          <a:p>
            <a:pPr marL="0" indent="0">
              <a:buNone/>
            </a:pPr>
            <a:endParaRPr lang="el-GR" dirty="0"/>
          </a:p>
        </p:txBody>
      </p:sp>
      <p:pic>
        <p:nvPicPr>
          <p:cNvPr id="6" name="Εικόνα 5"/>
          <p:cNvPicPr>
            <a:picLocks noChangeAspect="1"/>
          </p:cNvPicPr>
          <p:nvPr/>
        </p:nvPicPr>
        <p:blipFill>
          <a:blip r:embed="rId2"/>
          <a:stretch>
            <a:fillRect/>
          </a:stretch>
        </p:blipFill>
        <p:spPr>
          <a:xfrm>
            <a:off x="8404411" y="6364542"/>
            <a:ext cx="3603811" cy="441662"/>
          </a:xfrm>
          <a:prstGeom prst="rect">
            <a:avLst/>
          </a:prstGeom>
        </p:spPr>
      </p:pic>
    </p:spTree>
    <p:extLst>
      <p:ext uri="{BB962C8B-B14F-4D97-AF65-F5344CB8AC3E}">
        <p14:creationId xmlns:p14="http://schemas.microsoft.com/office/powerpoint/2010/main" val="31514879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a:xfrm>
            <a:off x="900954" y="340660"/>
            <a:ext cx="10131425" cy="1192306"/>
          </a:xfrm>
        </p:spPr>
        <p:txBody>
          <a:bodyPr>
            <a:normAutofit/>
          </a:bodyPr>
          <a:lstStyle/>
          <a:p>
            <a:pPr algn="r"/>
            <a:r>
              <a:rPr lang="en-US" sz="4400" b="1" i="1" u="sng" dirty="0">
                <a:solidFill>
                  <a:schemeClr val="bg1"/>
                </a:solidFill>
                <a:latin typeface="Arial" panose="020B0604020202020204" pitchFamily="34" charset="0"/>
                <a:cs typeface="Arial" panose="020B0604020202020204" pitchFamily="34" charset="0"/>
              </a:rPr>
              <a:t>INTRODUCTION</a:t>
            </a:r>
            <a:endParaRPr lang="el-GR" sz="4400" dirty="0"/>
          </a:p>
        </p:txBody>
      </p:sp>
      <p:pic>
        <p:nvPicPr>
          <p:cNvPr id="10" name="Θέση περιεχομένου 9"/>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77777" y="2351423"/>
            <a:ext cx="4960705" cy="2790396"/>
          </a:xfrm>
        </p:spPr>
      </p:pic>
      <p:sp>
        <p:nvSpPr>
          <p:cNvPr id="9" name="Θέση περιεχομένου 8"/>
          <p:cNvSpPr>
            <a:spLocks noGrp="1"/>
          </p:cNvSpPr>
          <p:nvPr>
            <p:ph sz="half" idx="2"/>
          </p:nvPr>
        </p:nvSpPr>
        <p:spPr>
          <a:xfrm>
            <a:off x="5741894" y="1949824"/>
            <a:ext cx="6218334" cy="4424082"/>
          </a:xfrm>
        </p:spPr>
        <p:txBody>
          <a:bodyPr>
            <a:normAutofit/>
          </a:bodyPr>
          <a:lstStyle/>
          <a:p>
            <a:pPr marL="0" indent="0" algn="just">
              <a:buNone/>
            </a:pPr>
            <a:r>
              <a:rPr lang="en-US" sz="2000" b="1" i="1" dirty="0" smtClean="0">
                <a:solidFill>
                  <a:schemeClr val="bg1"/>
                </a:solidFill>
                <a:latin typeface="Arial" panose="020B0604020202020204" pitchFamily="34" charset="0"/>
                <a:cs typeface="Arial" panose="020B0604020202020204" pitchFamily="34" charset="0"/>
              </a:rPr>
              <a:t>High pressure processing </a:t>
            </a:r>
            <a:r>
              <a:rPr lang="en-US" sz="2000" dirty="0" smtClean="0">
                <a:solidFill>
                  <a:schemeClr val="bg1"/>
                </a:solidFill>
                <a:latin typeface="Arial" panose="020B0604020202020204" pitchFamily="34" charset="0"/>
                <a:cs typeface="Arial" panose="020B0604020202020204" pitchFamily="34" charset="0"/>
              </a:rPr>
              <a:t>is, also, used for:</a:t>
            </a:r>
          </a:p>
          <a:p>
            <a:pPr marL="268288" indent="-268288" algn="just">
              <a:buClrTx/>
              <a:buFont typeface="+mj-lt"/>
              <a:buAutoNum type="arabicPeriod"/>
            </a:pPr>
            <a:r>
              <a:rPr lang="en-US" sz="2000" dirty="0" smtClean="0">
                <a:solidFill>
                  <a:srgbClr val="003300"/>
                </a:solidFill>
                <a:latin typeface="Arial" panose="020B0604020202020204" pitchFamily="34" charset="0"/>
                <a:cs typeface="Arial" panose="020B0604020202020204" pitchFamily="34" charset="0"/>
              </a:rPr>
              <a:t>Milk homogenization.</a:t>
            </a:r>
          </a:p>
          <a:p>
            <a:pPr marL="268288" indent="-268288" algn="just">
              <a:buClrTx/>
              <a:buFont typeface="+mj-lt"/>
              <a:buAutoNum type="arabicPeriod"/>
            </a:pPr>
            <a:r>
              <a:rPr lang="en-US" sz="2000" dirty="0" smtClean="0">
                <a:solidFill>
                  <a:srgbClr val="003300"/>
                </a:solidFill>
                <a:latin typeface="Arial" panose="020B0604020202020204" pitchFamily="34" charset="0"/>
                <a:cs typeface="Arial" panose="020B0604020202020204" pitchFamily="34" charset="0"/>
              </a:rPr>
              <a:t>Production of emulsions, such as chocolate milk.</a:t>
            </a:r>
          </a:p>
          <a:p>
            <a:pPr marL="268288" indent="-268288" algn="just">
              <a:buClrTx/>
              <a:buFont typeface="+mj-lt"/>
              <a:buAutoNum type="arabicPeriod"/>
            </a:pPr>
            <a:r>
              <a:rPr lang="en-US" sz="2000" dirty="0" smtClean="0">
                <a:solidFill>
                  <a:srgbClr val="003300"/>
                </a:solidFill>
                <a:latin typeface="Arial" panose="020B0604020202020204" pitchFamily="34" charset="0"/>
                <a:cs typeface="Arial" panose="020B0604020202020204" pitchFamily="34" charset="0"/>
              </a:rPr>
              <a:t>Cheese production.</a:t>
            </a:r>
          </a:p>
          <a:p>
            <a:pPr marL="268288" indent="-268288" algn="just">
              <a:buClrTx/>
              <a:buFont typeface="+mj-lt"/>
              <a:buAutoNum type="arabicPeriod"/>
            </a:pPr>
            <a:r>
              <a:rPr lang="en-US" sz="2000" dirty="0" smtClean="0">
                <a:solidFill>
                  <a:srgbClr val="003300"/>
                </a:solidFill>
                <a:latin typeface="Arial" panose="020B0604020202020204" pitchFamily="34" charset="0"/>
                <a:cs typeface="Arial" panose="020B0604020202020204" pitchFamily="34" charset="0"/>
              </a:rPr>
              <a:t>Acidification of milk and yoghurt production.</a:t>
            </a:r>
          </a:p>
          <a:p>
            <a:pPr marL="268288" indent="-268288" algn="just">
              <a:buClrTx/>
              <a:buFont typeface="+mj-lt"/>
              <a:buAutoNum type="arabicPeriod"/>
            </a:pPr>
            <a:r>
              <a:rPr lang="en-US" sz="2000" dirty="0" smtClean="0">
                <a:solidFill>
                  <a:srgbClr val="003300"/>
                </a:solidFill>
                <a:latin typeface="Arial" panose="020B0604020202020204" pitchFamily="34" charset="0"/>
                <a:cs typeface="Arial" panose="020B0604020202020204" pitchFamily="34" charset="0"/>
              </a:rPr>
              <a:t>Management of dairy wastewater (production of whey protein concentrates, used in the production of low calorie products, such as low fat of fatless ice cream).</a:t>
            </a:r>
          </a:p>
          <a:p>
            <a:pPr marL="268288" indent="-268288" algn="just">
              <a:buClrTx/>
              <a:buFont typeface="+mj-lt"/>
              <a:buAutoNum type="arabicPeriod"/>
            </a:pPr>
            <a:r>
              <a:rPr lang="en-US" sz="2000" dirty="0" smtClean="0">
                <a:solidFill>
                  <a:srgbClr val="003300"/>
                </a:solidFill>
                <a:latin typeface="Arial" panose="020B0604020202020204" pitchFamily="34" charset="0"/>
                <a:cs typeface="Arial" panose="020B0604020202020204" pitchFamily="34" charset="0"/>
              </a:rPr>
              <a:t>Recovery of lactose and proteins from dairy wastewater (nutraceuticals, drugs, food additives).</a:t>
            </a:r>
            <a:endParaRPr lang="el-GR" sz="2000" dirty="0">
              <a:solidFill>
                <a:srgbClr val="003300"/>
              </a:solidFill>
              <a:latin typeface="Arial" panose="020B0604020202020204" pitchFamily="34" charset="0"/>
              <a:cs typeface="Arial" panose="020B0604020202020204" pitchFamily="34" charset="0"/>
            </a:endParaRPr>
          </a:p>
        </p:txBody>
      </p:sp>
      <p:pic>
        <p:nvPicPr>
          <p:cNvPr id="5" name="Εικόνα 4"/>
          <p:cNvPicPr>
            <a:picLocks noChangeAspect="1"/>
          </p:cNvPicPr>
          <p:nvPr/>
        </p:nvPicPr>
        <p:blipFill>
          <a:blip r:embed="rId3"/>
          <a:stretch>
            <a:fillRect/>
          </a:stretch>
        </p:blipFill>
        <p:spPr>
          <a:xfrm>
            <a:off x="8404411" y="6364542"/>
            <a:ext cx="3603811" cy="441662"/>
          </a:xfrm>
          <a:prstGeom prst="rect">
            <a:avLst/>
          </a:prstGeom>
        </p:spPr>
      </p:pic>
    </p:spTree>
    <p:extLst>
      <p:ext uri="{BB962C8B-B14F-4D97-AF65-F5344CB8AC3E}">
        <p14:creationId xmlns:p14="http://schemas.microsoft.com/office/powerpoint/2010/main" val="22194172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85801" y="394447"/>
            <a:ext cx="10542493" cy="1205753"/>
          </a:xfrm>
        </p:spPr>
        <p:txBody>
          <a:bodyPr>
            <a:normAutofit fontScale="90000"/>
          </a:bodyPr>
          <a:lstStyle/>
          <a:p>
            <a:pPr algn="ctr"/>
            <a:r>
              <a:rPr lang="en-US" sz="4400" b="1" u="sng" cap="none" dirty="0" smtClean="0">
                <a:solidFill>
                  <a:srgbClr val="FF0000"/>
                </a:solidFill>
                <a:latin typeface="Arial" panose="020B0604020202020204" pitchFamily="34" charset="0"/>
                <a:cs typeface="Arial" panose="020B0604020202020204" pitchFamily="34" charset="0"/>
              </a:rPr>
              <a:t>Thermal Processing and the Use of HPP</a:t>
            </a:r>
            <a:endParaRPr lang="el-GR" sz="4400" b="1" u="sng" cap="none" dirty="0">
              <a:solidFill>
                <a:srgbClr val="FF0000"/>
              </a:solidFill>
              <a:latin typeface="Arial" panose="020B0604020202020204" pitchFamily="34" charset="0"/>
              <a:cs typeface="Arial" panose="020B0604020202020204" pitchFamily="34" charset="0"/>
            </a:endParaRPr>
          </a:p>
        </p:txBody>
      </p:sp>
      <p:sp>
        <p:nvSpPr>
          <p:cNvPr id="3" name="Θέση περιεχομένου 2"/>
          <p:cNvSpPr>
            <a:spLocks noGrp="1"/>
          </p:cNvSpPr>
          <p:nvPr>
            <p:ph idx="1"/>
          </p:nvPr>
        </p:nvSpPr>
        <p:spPr>
          <a:xfrm>
            <a:off x="685801" y="1600200"/>
            <a:ext cx="10542493" cy="4760259"/>
          </a:xfrm>
        </p:spPr>
        <p:txBody>
          <a:bodyPr>
            <a:normAutofit/>
          </a:bodyPr>
          <a:lstStyle/>
          <a:p>
            <a:pPr marL="0" indent="0" algn="just">
              <a:spcAft>
                <a:spcPts val="0"/>
              </a:spcAft>
              <a:buNone/>
            </a:pPr>
            <a:r>
              <a:rPr lang="en-US" sz="2000" dirty="0" smtClean="0">
                <a:solidFill>
                  <a:schemeClr val="bg1"/>
                </a:solidFill>
                <a:latin typeface="Arial" panose="020B0604020202020204" pitchFamily="34" charset="0"/>
                <a:cs typeface="Arial" panose="020B0604020202020204" pitchFamily="34" charset="0"/>
              </a:rPr>
              <a:t>The main problems, observed during milk pasteurization, sterilization and concentration, using the traditional methods, are:</a:t>
            </a:r>
          </a:p>
          <a:p>
            <a:pPr marL="342900" indent="-342900" algn="just">
              <a:spcAft>
                <a:spcPts val="0"/>
              </a:spcAft>
              <a:buClr>
                <a:srgbClr val="FF0000"/>
              </a:buClr>
              <a:buAutoNum type="alphaLcParenR"/>
            </a:pPr>
            <a:r>
              <a:rPr lang="en-US" sz="2000" b="1" i="1" dirty="0" smtClean="0">
                <a:solidFill>
                  <a:srgbClr val="FF0000"/>
                </a:solidFill>
                <a:latin typeface="Arial" panose="020B0604020202020204" pitchFamily="34" charset="0"/>
                <a:cs typeface="Arial" panose="020B0604020202020204" pitchFamily="34" charset="0"/>
              </a:rPr>
              <a:t>The loss of desirable organoleptic properties, especially those related to the texture, color and flavor.</a:t>
            </a:r>
          </a:p>
          <a:p>
            <a:pPr marL="342900" indent="-342900" algn="just">
              <a:spcAft>
                <a:spcPts val="0"/>
              </a:spcAft>
              <a:buClr>
                <a:srgbClr val="FF0000"/>
              </a:buClr>
              <a:buAutoNum type="alphaLcParenR"/>
            </a:pPr>
            <a:r>
              <a:rPr lang="en-US" sz="2000" b="1" i="1" dirty="0" smtClean="0">
                <a:solidFill>
                  <a:srgbClr val="FF0000"/>
                </a:solidFill>
                <a:latin typeface="Arial" panose="020B0604020202020204" pitchFamily="34" charset="0"/>
                <a:cs typeface="Arial" panose="020B0604020202020204" pitchFamily="34" charset="0"/>
              </a:rPr>
              <a:t>The reduction of milk’s nutritional value.</a:t>
            </a:r>
            <a:r>
              <a:rPr lang="en-US" sz="2000" b="1" i="1" dirty="0" smtClean="0">
                <a:solidFill>
                  <a:schemeClr val="bg1"/>
                </a:solidFill>
                <a:latin typeface="Arial" panose="020B0604020202020204" pitchFamily="34" charset="0"/>
                <a:cs typeface="Arial" panose="020B0604020202020204" pitchFamily="34" charset="0"/>
              </a:rPr>
              <a:t> </a:t>
            </a:r>
            <a:r>
              <a:rPr lang="en-US" sz="2000" dirty="0" smtClean="0">
                <a:solidFill>
                  <a:schemeClr val="bg1"/>
                </a:solidFill>
                <a:latin typeface="Arial" panose="020B0604020202020204" pitchFamily="34" charset="0"/>
                <a:cs typeface="Arial" panose="020B0604020202020204" pitchFamily="34" charset="0"/>
              </a:rPr>
              <a:t>Milk sterilization and concentration and in lesser extent milk pasteurization cause significant loss to vitamin B complex, polyunsaturated fatty acids, alteration and degradation of milk proteins, leading to the development of bad odor and flavor due to the production of sulfhydryl compounds (stale egg flavor), and production of </a:t>
            </a:r>
            <a:r>
              <a:rPr lang="en-US" sz="2000" dirty="0" err="1" smtClean="0">
                <a:solidFill>
                  <a:schemeClr val="bg1"/>
                </a:solidFill>
                <a:latin typeface="Arial" panose="020B0604020202020204" pitchFamily="34" charset="0"/>
                <a:cs typeface="Arial" panose="020B0604020202020204" pitchFamily="34" charset="0"/>
              </a:rPr>
              <a:t>Amadori</a:t>
            </a:r>
            <a:r>
              <a:rPr lang="en-US" sz="2000" dirty="0" smtClean="0">
                <a:solidFill>
                  <a:schemeClr val="bg1"/>
                </a:solidFill>
                <a:latin typeface="Arial" panose="020B0604020202020204" pitchFamily="34" charset="0"/>
                <a:cs typeface="Arial" panose="020B0604020202020204" pitchFamily="34" charset="0"/>
              </a:rPr>
              <a:t> compounds due to </a:t>
            </a:r>
            <a:r>
              <a:rPr lang="en-US" sz="2000" dirty="0" err="1" smtClean="0">
                <a:solidFill>
                  <a:schemeClr val="bg1"/>
                </a:solidFill>
                <a:latin typeface="Arial" panose="020B0604020202020204" pitchFamily="34" charset="0"/>
                <a:cs typeface="Arial" panose="020B0604020202020204" pitchFamily="34" charset="0"/>
              </a:rPr>
              <a:t>Maillard</a:t>
            </a:r>
            <a:r>
              <a:rPr lang="en-US" sz="2000" dirty="0" smtClean="0">
                <a:solidFill>
                  <a:schemeClr val="bg1"/>
                </a:solidFill>
                <a:latin typeface="Arial" panose="020B0604020202020204" pitchFamily="34" charset="0"/>
                <a:cs typeface="Arial" panose="020B0604020202020204" pitchFamily="34" charset="0"/>
              </a:rPr>
              <a:t> reaction (milk browning).</a:t>
            </a:r>
            <a:endParaRPr lang="en-US" sz="2000" b="1" i="1" dirty="0" smtClean="0">
              <a:solidFill>
                <a:srgbClr val="002060"/>
              </a:solidFill>
              <a:latin typeface="Arial" panose="020B0604020202020204" pitchFamily="34" charset="0"/>
              <a:cs typeface="Arial" panose="020B0604020202020204" pitchFamily="34" charset="0"/>
            </a:endParaRPr>
          </a:p>
          <a:p>
            <a:pPr marL="0" indent="0" algn="just">
              <a:spcAft>
                <a:spcPts val="0"/>
              </a:spcAft>
              <a:buClr>
                <a:srgbClr val="002060"/>
              </a:buClr>
              <a:buNone/>
            </a:pPr>
            <a:endParaRPr lang="en-US" sz="2000" dirty="0">
              <a:solidFill>
                <a:srgbClr val="002060"/>
              </a:solidFill>
              <a:latin typeface="Arial" panose="020B0604020202020204" pitchFamily="34" charset="0"/>
              <a:cs typeface="Arial" panose="020B0604020202020204" pitchFamily="34" charset="0"/>
            </a:endParaRPr>
          </a:p>
          <a:p>
            <a:pPr marL="0" indent="0" algn="just">
              <a:spcAft>
                <a:spcPts val="0"/>
              </a:spcAft>
              <a:buClr>
                <a:srgbClr val="002060"/>
              </a:buClr>
              <a:buNone/>
            </a:pPr>
            <a:r>
              <a:rPr lang="en-US" sz="2000" dirty="0" smtClean="0">
                <a:solidFill>
                  <a:schemeClr val="bg1"/>
                </a:solidFill>
                <a:latin typeface="Arial" panose="020B0604020202020204" pitchFamily="34" charset="0"/>
                <a:cs typeface="Arial" panose="020B0604020202020204" pitchFamily="34" charset="0"/>
              </a:rPr>
              <a:t>Under these circumstances, High Pressure Processing (from now on called HPP) plays an important role in the preservation both of the special organoleptic features that characterize milk, and its nutritional value.</a:t>
            </a:r>
          </a:p>
        </p:txBody>
      </p:sp>
      <p:pic>
        <p:nvPicPr>
          <p:cNvPr id="4" name="Εικόνα 3"/>
          <p:cNvPicPr>
            <a:picLocks noChangeAspect="1"/>
          </p:cNvPicPr>
          <p:nvPr/>
        </p:nvPicPr>
        <p:blipFill>
          <a:blip r:embed="rId2"/>
          <a:stretch>
            <a:fillRect/>
          </a:stretch>
        </p:blipFill>
        <p:spPr>
          <a:xfrm>
            <a:off x="8404411" y="6364542"/>
            <a:ext cx="3603811" cy="441662"/>
          </a:xfrm>
          <a:prstGeom prst="rect">
            <a:avLst/>
          </a:prstGeom>
        </p:spPr>
      </p:pic>
    </p:spTree>
    <p:extLst>
      <p:ext uri="{BB962C8B-B14F-4D97-AF65-F5344CB8AC3E}">
        <p14:creationId xmlns:p14="http://schemas.microsoft.com/office/powerpoint/2010/main" val="40726348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79309" y="145904"/>
            <a:ext cx="10131426" cy="1205753"/>
          </a:xfrm>
        </p:spPr>
        <p:txBody>
          <a:bodyPr>
            <a:normAutofit/>
          </a:bodyPr>
          <a:lstStyle/>
          <a:p>
            <a:pPr algn="ctr"/>
            <a:r>
              <a:rPr lang="en-US" sz="4000" b="1" u="sng" cap="none" dirty="0">
                <a:solidFill>
                  <a:srgbClr val="FF0000"/>
                </a:solidFill>
                <a:latin typeface="Arial" panose="020B0604020202020204" pitchFamily="34" charset="0"/>
                <a:cs typeface="Arial" panose="020B0604020202020204" pitchFamily="34" charset="0"/>
              </a:rPr>
              <a:t>Thermal Processing and the Use of HPP</a:t>
            </a:r>
            <a:endParaRPr lang="el-GR" sz="4000" b="1" dirty="0"/>
          </a:p>
        </p:txBody>
      </p:sp>
      <p:pic>
        <p:nvPicPr>
          <p:cNvPr id="11" name="Θέση περιεχομένου 10"/>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467067" y="1244080"/>
            <a:ext cx="6563151" cy="2669014"/>
          </a:xfrm>
        </p:spPr>
      </p:pic>
      <p:sp>
        <p:nvSpPr>
          <p:cNvPr id="10" name="Θέση περιεχομένου 9"/>
          <p:cNvSpPr>
            <a:spLocks noGrp="1"/>
          </p:cNvSpPr>
          <p:nvPr>
            <p:ph sz="half" idx="2"/>
          </p:nvPr>
        </p:nvSpPr>
        <p:spPr>
          <a:xfrm>
            <a:off x="685801" y="4020670"/>
            <a:ext cx="10851775" cy="2510117"/>
          </a:xfrm>
        </p:spPr>
        <p:txBody>
          <a:bodyPr/>
          <a:lstStyle/>
          <a:p>
            <a:pPr marL="0" indent="0" algn="just">
              <a:spcAft>
                <a:spcPts val="0"/>
              </a:spcAft>
              <a:buNone/>
            </a:pPr>
            <a:r>
              <a:rPr lang="en-US" dirty="0" smtClean="0">
                <a:solidFill>
                  <a:schemeClr val="bg1"/>
                </a:solidFill>
                <a:latin typeface="Arial" panose="020B0604020202020204" pitchFamily="34" charset="0"/>
                <a:cs typeface="Arial" panose="020B0604020202020204" pitchFamily="34" charset="0"/>
              </a:rPr>
              <a:t>The main aim of milk pasteurization is the destruction/inactivation of microbes. In the case of HPP, it has been shown that pressures ranging between 300 and 600 MPa can destroy yeasts, molds and most vegetative bacteria, including most infectious food-borne pathogens. On the other hand, pressures ranging around 50-300 MPa can cause bacterial spore germination. Germinated spores can then be killed by applying mild heat treatment. The main benefit through this process is the retention of nutritional compounds and compounds that influence the odor, flavor and texture of the final products. At pressures &gt; 1000 MPa even bacterial spores are killed, however Ultrahigh Pressure Processing (UPP) isn’t used in sterilization processes yet.</a:t>
            </a:r>
            <a:endParaRPr lang="el-GR" dirty="0">
              <a:solidFill>
                <a:schemeClr val="bg1"/>
              </a:solidFill>
              <a:latin typeface="Arial" panose="020B0604020202020204" pitchFamily="34" charset="0"/>
              <a:cs typeface="Arial" panose="020B0604020202020204" pitchFamily="34" charset="0"/>
            </a:endParaRPr>
          </a:p>
        </p:txBody>
      </p:sp>
      <p:pic>
        <p:nvPicPr>
          <p:cNvPr id="5" name="Εικόνα 4"/>
          <p:cNvPicPr>
            <a:picLocks noChangeAspect="1"/>
          </p:cNvPicPr>
          <p:nvPr/>
        </p:nvPicPr>
        <p:blipFill>
          <a:blip r:embed="rId3"/>
          <a:stretch>
            <a:fillRect/>
          </a:stretch>
        </p:blipFill>
        <p:spPr>
          <a:xfrm>
            <a:off x="8404411" y="6364542"/>
            <a:ext cx="3603811" cy="441662"/>
          </a:xfrm>
          <a:prstGeom prst="rect">
            <a:avLst/>
          </a:prstGeom>
        </p:spPr>
      </p:pic>
    </p:spTree>
    <p:extLst>
      <p:ext uri="{BB962C8B-B14F-4D97-AF65-F5344CB8AC3E}">
        <p14:creationId xmlns:p14="http://schemas.microsoft.com/office/powerpoint/2010/main" val="15606595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69457" y="434788"/>
            <a:ext cx="10131425" cy="923365"/>
          </a:xfrm>
        </p:spPr>
        <p:txBody>
          <a:bodyPr>
            <a:normAutofit/>
          </a:bodyPr>
          <a:lstStyle/>
          <a:p>
            <a:pPr algn="ctr"/>
            <a:r>
              <a:rPr lang="en-US" sz="4000" b="1" u="sng" cap="none" dirty="0">
                <a:solidFill>
                  <a:srgbClr val="FF0000"/>
                </a:solidFill>
                <a:latin typeface="Arial" panose="020B0604020202020204" pitchFamily="34" charset="0"/>
                <a:cs typeface="Arial" panose="020B0604020202020204" pitchFamily="34" charset="0"/>
              </a:rPr>
              <a:t>Thermal Processing and the Use of HPP</a:t>
            </a:r>
            <a:endParaRPr lang="el-GR" sz="4000" dirty="0"/>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86754" y="1694329"/>
            <a:ext cx="8001000" cy="4522492"/>
          </a:xfrm>
        </p:spPr>
      </p:pic>
      <p:pic>
        <p:nvPicPr>
          <p:cNvPr id="5" name="Εικόνα 4"/>
          <p:cNvPicPr>
            <a:picLocks noChangeAspect="1"/>
          </p:cNvPicPr>
          <p:nvPr/>
        </p:nvPicPr>
        <p:blipFill>
          <a:blip r:embed="rId3"/>
          <a:stretch>
            <a:fillRect/>
          </a:stretch>
        </p:blipFill>
        <p:spPr>
          <a:xfrm>
            <a:off x="8404411" y="6364542"/>
            <a:ext cx="3603811" cy="441662"/>
          </a:xfrm>
          <a:prstGeom prst="rect">
            <a:avLst/>
          </a:prstGeom>
        </p:spPr>
      </p:pic>
    </p:spTree>
    <p:extLst>
      <p:ext uri="{BB962C8B-B14F-4D97-AF65-F5344CB8AC3E}">
        <p14:creationId xmlns:p14="http://schemas.microsoft.com/office/powerpoint/2010/main" val="21538042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85802" y="313764"/>
            <a:ext cx="10131425" cy="1071283"/>
          </a:xfrm>
        </p:spPr>
        <p:txBody>
          <a:bodyPr>
            <a:normAutofit/>
          </a:bodyPr>
          <a:lstStyle/>
          <a:p>
            <a:pPr algn="ctr"/>
            <a:r>
              <a:rPr lang="en-US" sz="4000" b="1" u="sng" cap="none" dirty="0" smtClean="0">
                <a:solidFill>
                  <a:srgbClr val="002060"/>
                </a:solidFill>
                <a:latin typeface="Arial" panose="020B0604020202020204" pitchFamily="34" charset="0"/>
                <a:cs typeface="Arial" panose="020B0604020202020204" pitchFamily="34" charset="0"/>
              </a:rPr>
              <a:t>Homogenization </a:t>
            </a:r>
            <a:r>
              <a:rPr lang="en-US" sz="4000" b="1" u="sng" cap="none" dirty="0">
                <a:solidFill>
                  <a:srgbClr val="002060"/>
                </a:solidFill>
                <a:latin typeface="Arial" panose="020B0604020202020204" pitchFamily="34" charset="0"/>
                <a:cs typeface="Arial" panose="020B0604020202020204" pitchFamily="34" charset="0"/>
              </a:rPr>
              <a:t>and </a:t>
            </a:r>
            <a:r>
              <a:rPr lang="en-US" sz="4000" b="1" u="sng" cap="none" dirty="0" smtClean="0">
                <a:solidFill>
                  <a:srgbClr val="002060"/>
                </a:solidFill>
                <a:latin typeface="Arial" panose="020B0604020202020204" pitchFamily="34" charset="0"/>
                <a:cs typeface="Arial" panose="020B0604020202020204" pitchFamily="34" charset="0"/>
              </a:rPr>
              <a:t>HPP</a:t>
            </a:r>
            <a:endParaRPr lang="el-GR" sz="4000" dirty="0">
              <a:solidFill>
                <a:srgbClr val="002060"/>
              </a:solidFill>
            </a:endParaRPr>
          </a:p>
        </p:txBody>
      </p:sp>
      <p:pic>
        <p:nvPicPr>
          <p:cNvPr id="5" name="Θέση περιεχομένου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730658" y="2224694"/>
            <a:ext cx="4010025" cy="3133725"/>
          </a:xfrm>
        </p:spPr>
      </p:pic>
      <p:sp>
        <p:nvSpPr>
          <p:cNvPr id="4" name="Θέση περιεχομένου 3"/>
          <p:cNvSpPr>
            <a:spLocks noGrp="1"/>
          </p:cNvSpPr>
          <p:nvPr>
            <p:ph sz="half" idx="2"/>
          </p:nvPr>
        </p:nvSpPr>
        <p:spPr>
          <a:xfrm>
            <a:off x="685802" y="1656159"/>
            <a:ext cx="6602506" cy="4354676"/>
          </a:xfrm>
        </p:spPr>
        <p:txBody>
          <a:bodyPr>
            <a:normAutofit/>
          </a:bodyPr>
          <a:lstStyle/>
          <a:p>
            <a:pPr marL="0" indent="0" algn="just">
              <a:buNone/>
            </a:pPr>
            <a:r>
              <a:rPr lang="en-GB" sz="2000" dirty="0">
                <a:solidFill>
                  <a:schemeClr val="bg1"/>
                </a:solidFill>
                <a:latin typeface="Arial" panose="020B0604020202020204" pitchFamily="34" charset="0"/>
                <a:cs typeface="Arial" panose="020B0604020202020204" pitchFamily="34" charset="0"/>
              </a:rPr>
              <a:t>One of the most significant applications of HPP in dairy products industry is in fresh </a:t>
            </a:r>
            <a:r>
              <a:rPr lang="en-GB" sz="2000" dirty="0" smtClean="0">
                <a:solidFill>
                  <a:schemeClr val="bg1"/>
                </a:solidFill>
                <a:latin typeface="Arial" panose="020B0604020202020204" pitchFamily="34" charset="0"/>
                <a:cs typeface="Arial" panose="020B0604020202020204" pitchFamily="34" charset="0"/>
              </a:rPr>
              <a:t>milk </a:t>
            </a:r>
            <a:r>
              <a:rPr lang="en-GB" sz="2000" dirty="0">
                <a:solidFill>
                  <a:schemeClr val="bg1"/>
                </a:solidFill>
                <a:latin typeface="Arial" panose="020B0604020202020204" pitchFamily="34" charset="0"/>
                <a:cs typeface="Arial" panose="020B0604020202020204" pitchFamily="34" charset="0"/>
              </a:rPr>
              <a:t>homogenization. </a:t>
            </a:r>
            <a:r>
              <a:rPr lang="en-GB" sz="2000" dirty="0" smtClean="0">
                <a:solidFill>
                  <a:schemeClr val="bg1"/>
                </a:solidFill>
                <a:latin typeface="Arial" panose="020B0604020202020204" pitchFamily="34" charset="0"/>
                <a:cs typeface="Arial" panose="020B0604020202020204" pitchFamily="34" charset="0"/>
              </a:rPr>
              <a:t>Homogenization </a:t>
            </a:r>
            <a:r>
              <a:rPr lang="en-GB" sz="2000" dirty="0">
                <a:solidFill>
                  <a:schemeClr val="bg1"/>
                </a:solidFill>
                <a:latin typeface="Arial" panose="020B0604020202020204" pitchFamily="34" charset="0"/>
                <a:cs typeface="Arial" panose="020B0604020202020204" pitchFamily="34" charset="0"/>
              </a:rPr>
              <a:t>of milk under high pressure has similar effect with HTST – pasteurization and homogenization, i.e. fat globules in high pressure homogenization (HPH) were half the size of those in conventional pressure homogenization (CPH), </a:t>
            </a:r>
            <a:r>
              <a:rPr lang="en-GB" sz="2000" i="1" dirty="0">
                <a:solidFill>
                  <a:schemeClr val="bg1"/>
                </a:solidFill>
                <a:latin typeface="Arial" panose="020B0604020202020204" pitchFamily="34" charset="0"/>
                <a:cs typeface="Arial" panose="020B0604020202020204" pitchFamily="34" charset="0"/>
              </a:rPr>
              <a:t>β</a:t>
            </a:r>
            <a:r>
              <a:rPr lang="en-GB" sz="2000" dirty="0">
                <a:solidFill>
                  <a:schemeClr val="bg1"/>
                </a:solidFill>
                <a:latin typeface="Arial" panose="020B0604020202020204" pitchFamily="34" charset="0"/>
                <a:cs typeface="Arial" panose="020B0604020202020204" pitchFamily="34" charset="0"/>
              </a:rPr>
              <a:t> – </a:t>
            </a:r>
            <a:r>
              <a:rPr lang="en-GB" sz="2000" dirty="0" err="1">
                <a:solidFill>
                  <a:schemeClr val="bg1"/>
                </a:solidFill>
                <a:latin typeface="Arial" panose="020B0604020202020204" pitchFamily="34" charset="0"/>
                <a:cs typeface="Arial" panose="020B0604020202020204" pitchFamily="34" charset="0"/>
              </a:rPr>
              <a:t>lactoglobulin</a:t>
            </a:r>
            <a:r>
              <a:rPr lang="en-GB" sz="2000" dirty="0">
                <a:solidFill>
                  <a:schemeClr val="bg1"/>
                </a:solidFill>
                <a:latin typeface="Arial" panose="020B0604020202020204" pitchFamily="34" charset="0"/>
                <a:cs typeface="Arial" panose="020B0604020202020204" pitchFamily="34" charset="0"/>
              </a:rPr>
              <a:t> was </a:t>
            </a:r>
            <a:r>
              <a:rPr lang="en-GB" sz="2000" dirty="0" err="1">
                <a:solidFill>
                  <a:schemeClr val="bg1"/>
                </a:solidFill>
                <a:latin typeface="Arial" panose="020B0604020202020204" pitchFamily="34" charset="0"/>
                <a:cs typeface="Arial" panose="020B0604020202020204" pitchFamily="34" charset="0"/>
              </a:rPr>
              <a:t>denaturated</a:t>
            </a:r>
            <a:r>
              <a:rPr lang="en-GB" sz="2000" dirty="0">
                <a:solidFill>
                  <a:schemeClr val="bg1"/>
                </a:solidFill>
                <a:latin typeface="Arial" panose="020B0604020202020204" pitchFamily="34" charset="0"/>
                <a:cs typeface="Arial" panose="020B0604020202020204" pitchFamily="34" charset="0"/>
              </a:rPr>
              <a:t> significantly, and the number of </a:t>
            </a:r>
            <a:r>
              <a:rPr lang="en-GB" sz="2000" dirty="0" err="1">
                <a:solidFill>
                  <a:schemeClr val="bg1"/>
                </a:solidFill>
                <a:latin typeface="Arial" panose="020B0604020202020204" pitchFamily="34" charset="0"/>
                <a:cs typeface="Arial" panose="020B0604020202020204" pitchFamily="34" charset="0"/>
              </a:rPr>
              <a:t>psychrotrofic</a:t>
            </a:r>
            <a:r>
              <a:rPr lang="en-GB" sz="2000" dirty="0">
                <a:solidFill>
                  <a:schemeClr val="bg1"/>
                </a:solidFill>
                <a:latin typeface="Arial" panose="020B0604020202020204" pitchFamily="34" charset="0"/>
                <a:cs typeface="Arial" panose="020B0604020202020204" pitchFamily="34" charset="0"/>
              </a:rPr>
              <a:t> and mesophilic </a:t>
            </a:r>
            <a:r>
              <a:rPr lang="en-GB" sz="2000" dirty="0" smtClean="0">
                <a:solidFill>
                  <a:schemeClr val="bg1"/>
                </a:solidFill>
                <a:latin typeface="Arial" panose="020B0604020202020204" pitchFamily="34" charset="0"/>
                <a:cs typeface="Arial" panose="020B0604020202020204" pitchFamily="34" charset="0"/>
              </a:rPr>
              <a:t>microbes were </a:t>
            </a:r>
            <a:r>
              <a:rPr lang="en-GB" sz="2000" dirty="0">
                <a:solidFill>
                  <a:schemeClr val="bg1"/>
                </a:solidFill>
                <a:latin typeface="Arial" panose="020B0604020202020204" pitchFamily="34" charset="0"/>
                <a:cs typeface="Arial" panose="020B0604020202020204" pitchFamily="34" charset="0"/>
              </a:rPr>
              <a:t>reduced significantly, whereas no </a:t>
            </a:r>
            <a:r>
              <a:rPr lang="en-GB" sz="2000" i="1" dirty="0">
                <a:solidFill>
                  <a:schemeClr val="bg1"/>
                </a:solidFill>
                <a:latin typeface="Arial" panose="020B0604020202020204" pitchFamily="34" charset="0"/>
                <a:cs typeface="Arial" panose="020B0604020202020204" pitchFamily="34" charset="0"/>
              </a:rPr>
              <a:t>Staphylococcus aureus</a:t>
            </a:r>
            <a:r>
              <a:rPr lang="en-GB" sz="2000" dirty="0">
                <a:solidFill>
                  <a:schemeClr val="bg1"/>
                </a:solidFill>
                <a:latin typeface="Arial" panose="020B0604020202020204" pitchFamily="34" charset="0"/>
                <a:cs typeface="Arial" panose="020B0604020202020204" pitchFamily="34" charset="0"/>
              </a:rPr>
              <a:t> nor coliform cells remained. At the same time HPH did not affect the colour of the milk and HPH milk did not cream during refrigerated storage.</a:t>
            </a:r>
            <a:endParaRPr lang="el-GR" sz="2000" dirty="0">
              <a:solidFill>
                <a:schemeClr val="bg1"/>
              </a:solidFill>
              <a:latin typeface="Arial" panose="020B0604020202020204" pitchFamily="34" charset="0"/>
              <a:cs typeface="Arial" panose="020B0604020202020204" pitchFamily="34" charset="0"/>
            </a:endParaRPr>
          </a:p>
        </p:txBody>
      </p:sp>
      <p:pic>
        <p:nvPicPr>
          <p:cNvPr id="6" name="Εικόνα 5"/>
          <p:cNvPicPr>
            <a:picLocks noChangeAspect="1"/>
          </p:cNvPicPr>
          <p:nvPr/>
        </p:nvPicPr>
        <p:blipFill>
          <a:blip r:embed="rId3"/>
          <a:stretch>
            <a:fillRect/>
          </a:stretch>
        </p:blipFill>
        <p:spPr>
          <a:xfrm>
            <a:off x="8404411" y="6364542"/>
            <a:ext cx="3603811" cy="441662"/>
          </a:xfrm>
          <a:prstGeom prst="rect">
            <a:avLst/>
          </a:prstGeom>
        </p:spPr>
      </p:pic>
    </p:spTree>
    <p:extLst>
      <p:ext uri="{BB962C8B-B14F-4D97-AF65-F5344CB8AC3E}">
        <p14:creationId xmlns:p14="http://schemas.microsoft.com/office/powerpoint/2010/main" val="17685622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a:xfrm>
            <a:off x="685801" y="421342"/>
            <a:ext cx="10757646" cy="1084729"/>
          </a:xfrm>
        </p:spPr>
        <p:txBody>
          <a:bodyPr>
            <a:normAutofit/>
          </a:bodyPr>
          <a:lstStyle/>
          <a:p>
            <a:pPr algn="ctr"/>
            <a:r>
              <a:rPr lang="en-US" sz="4000" b="1" u="sng" cap="none" dirty="0" smtClean="0">
                <a:solidFill>
                  <a:srgbClr val="FFC000"/>
                </a:solidFill>
                <a:latin typeface="Arial" panose="020B0604020202020204" pitchFamily="34" charset="0"/>
                <a:cs typeface="Arial" panose="020B0604020202020204" pitchFamily="34" charset="0"/>
              </a:rPr>
              <a:t>Emulsification</a:t>
            </a:r>
            <a:endParaRPr lang="el-GR" sz="4000" dirty="0">
              <a:solidFill>
                <a:srgbClr val="FFC000"/>
              </a:solidFill>
            </a:endParaRPr>
          </a:p>
        </p:txBody>
      </p:sp>
      <p:sp>
        <p:nvSpPr>
          <p:cNvPr id="6" name="Θέση περιεχομένου 5"/>
          <p:cNvSpPr>
            <a:spLocks noGrp="1"/>
          </p:cNvSpPr>
          <p:nvPr>
            <p:ph idx="1"/>
          </p:nvPr>
        </p:nvSpPr>
        <p:spPr>
          <a:xfrm>
            <a:off x="389966" y="1694329"/>
            <a:ext cx="11584320" cy="4803226"/>
          </a:xfrm>
          <a:ln>
            <a:solidFill>
              <a:srgbClr val="FFC000"/>
            </a:solidFill>
          </a:ln>
        </p:spPr>
        <p:txBody>
          <a:bodyPr/>
          <a:lstStyle/>
          <a:p>
            <a:pPr marL="0" indent="0" algn="just">
              <a:buNone/>
            </a:pPr>
            <a:r>
              <a:rPr lang="en-US" dirty="0" smtClean="0">
                <a:solidFill>
                  <a:schemeClr val="bg1"/>
                </a:solidFill>
                <a:latin typeface="Arial" panose="020B0604020202020204" pitchFamily="34" charset="0"/>
                <a:cs typeface="Arial" panose="020B0604020202020204" pitchFamily="34" charset="0"/>
              </a:rPr>
              <a:t>Typical example of the HPP use in emulsion production is the </a:t>
            </a:r>
            <a:r>
              <a:rPr lang="en-US" b="1" i="1" u="sng" dirty="0" smtClean="0">
                <a:solidFill>
                  <a:srgbClr val="842106"/>
                </a:solidFill>
                <a:latin typeface="Arial" panose="020B0604020202020204" pitchFamily="34" charset="0"/>
                <a:cs typeface="Arial" panose="020B0604020202020204" pitchFamily="34" charset="0"/>
              </a:rPr>
              <a:t>chocolate production</a:t>
            </a:r>
            <a:r>
              <a:rPr lang="en-US" dirty="0" smtClean="0">
                <a:solidFill>
                  <a:schemeClr val="bg1"/>
                </a:solidFill>
                <a:latin typeface="Arial" panose="020B0604020202020204" pitchFamily="34" charset="0"/>
                <a:cs typeface="Arial" panose="020B0604020202020204" pitchFamily="34" charset="0"/>
              </a:rPr>
              <a:t>.  Chocolate production is presented in the following flow diagram:</a:t>
            </a:r>
          </a:p>
          <a:p>
            <a:pPr marL="0" indent="0" algn="just">
              <a:buNone/>
            </a:pPr>
            <a:endParaRPr lang="en-US" dirty="0" smtClean="0">
              <a:solidFill>
                <a:schemeClr val="bg1"/>
              </a:solidFill>
              <a:latin typeface="Arial" panose="020B0604020202020204" pitchFamily="34" charset="0"/>
              <a:cs typeface="Arial" panose="020B0604020202020204" pitchFamily="34" charset="0"/>
            </a:endParaRPr>
          </a:p>
          <a:p>
            <a:pPr marL="0" indent="0" algn="just">
              <a:buNone/>
            </a:pPr>
            <a:endParaRPr lang="en-US" dirty="0" smtClean="0">
              <a:solidFill>
                <a:schemeClr val="bg1"/>
              </a:solidFill>
              <a:latin typeface="Arial" panose="020B0604020202020204" pitchFamily="34" charset="0"/>
              <a:cs typeface="Arial" panose="020B0604020202020204" pitchFamily="34" charset="0"/>
            </a:endParaRPr>
          </a:p>
          <a:p>
            <a:pPr marL="0" indent="0" algn="just">
              <a:buNone/>
            </a:pPr>
            <a:endParaRPr lang="en-US" dirty="0" smtClean="0">
              <a:solidFill>
                <a:schemeClr val="bg1"/>
              </a:solidFill>
              <a:latin typeface="Arial" panose="020B0604020202020204" pitchFamily="34" charset="0"/>
              <a:cs typeface="Arial" panose="020B0604020202020204" pitchFamily="34" charset="0"/>
            </a:endParaRPr>
          </a:p>
          <a:p>
            <a:pPr marL="0" indent="0" algn="just">
              <a:buNone/>
            </a:pPr>
            <a:endParaRPr lang="en-US" dirty="0">
              <a:solidFill>
                <a:schemeClr val="bg1"/>
              </a:solidFill>
              <a:latin typeface="Arial" panose="020B0604020202020204" pitchFamily="34" charset="0"/>
              <a:cs typeface="Arial" panose="020B0604020202020204" pitchFamily="34" charset="0"/>
            </a:endParaRPr>
          </a:p>
          <a:p>
            <a:pPr marL="0" indent="0" algn="just">
              <a:buNone/>
            </a:pPr>
            <a:endParaRPr lang="en-US" dirty="0" smtClean="0">
              <a:solidFill>
                <a:schemeClr val="bg1"/>
              </a:solidFill>
              <a:latin typeface="Arial" panose="020B0604020202020204" pitchFamily="34" charset="0"/>
              <a:cs typeface="Arial" panose="020B0604020202020204" pitchFamily="34" charset="0"/>
            </a:endParaRPr>
          </a:p>
          <a:p>
            <a:pPr marL="0" indent="0" algn="just">
              <a:buNone/>
            </a:pPr>
            <a:endParaRPr lang="en-US" dirty="0" smtClean="0">
              <a:solidFill>
                <a:schemeClr val="bg1"/>
              </a:solidFill>
              <a:latin typeface="Arial" panose="020B0604020202020204" pitchFamily="34" charset="0"/>
              <a:cs typeface="Arial" panose="020B0604020202020204" pitchFamily="34" charset="0"/>
            </a:endParaRPr>
          </a:p>
          <a:p>
            <a:pPr marL="0" indent="0" algn="just">
              <a:buNone/>
            </a:pPr>
            <a:r>
              <a:rPr lang="en-US" dirty="0" smtClean="0">
                <a:solidFill>
                  <a:schemeClr val="bg1"/>
                </a:solidFill>
                <a:latin typeface="Arial" panose="020B0604020202020204" pitchFamily="34" charset="0"/>
                <a:cs typeface="Arial" panose="020B0604020202020204" pitchFamily="34" charset="0"/>
              </a:rPr>
              <a:t>																				     																					</a:t>
            </a:r>
          </a:p>
          <a:p>
            <a:pPr marL="0" indent="0" algn="just">
              <a:buNone/>
            </a:pPr>
            <a:r>
              <a:rPr lang="en-US" dirty="0" smtClean="0">
                <a:solidFill>
                  <a:schemeClr val="bg1"/>
                </a:solidFill>
                <a:latin typeface="Arial" panose="020B0604020202020204" pitchFamily="34" charset="0"/>
                <a:cs typeface="Arial" panose="020B0604020202020204" pitchFamily="34" charset="0"/>
              </a:rPr>
              <a:t>																					</a:t>
            </a:r>
          </a:p>
          <a:p>
            <a:pPr marL="0" indent="0" algn="just">
              <a:buNone/>
            </a:pPr>
            <a:endParaRPr lang="el-GR" dirty="0">
              <a:solidFill>
                <a:schemeClr val="bg1"/>
              </a:solidFill>
              <a:latin typeface="Arial" panose="020B0604020202020204" pitchFamily="34" charset="0"/>
              <a:cs typeface="Arial" panose="020B0604020202020204" pitchFamily="34" charset="0"/>
            </a:endParaRPr>
          </a:p>
        </p:txBody>
      </p:sp>
      <p:sp>
        <p:nvSpPr>
          <p:cNvPr id="7" name="Πεντάγωνο 6"/>
          <p:cNvSpPr/>
          <p:nvPr/>
        </p:nvSpPr>
        <p:spPr>
          <a:xfrm>
            <a:off x="389965" y="3052481"/>
            <a:ext cx="1519517" cy="699248"/>
          </a:xfrm>
          <a:prstGeom prst="homePlat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bg1"/>
                </a:solidFill>
                <a:latin typeface="Arial" panose="020B0604020202020204" pitchFamily="34" charset="0"/>
                <a:cs typeface="Arial" panose="020B0604020202020204" pitchFamily="34" charset="0"/>
              </a:rPr>
              <a:t>Full/ skimmed milk</a:t>
            </a:r>
            <a:endParaRPr lang="el-GR" sz="1600" b="1" dirty="0">
              <a:solidFill>
                <a:schemeClr val="bg1"/>
              </a:solidFill>
              <a:latin typeface="Arial" panose="020B0604020202020204" pitchFamily="34" charset="0"/>
              <a:cs typeface="Arial" panose="020B0604020202020204" pitchFamily="34" charset="0"/>
            </a:endParaRPr>
          </a:p>
        </p:txBody>
      </p:sp>
      <p:sp>
        <p:nvSpPr>
          <p:cNvPr id="8" name="Πεντάγωνο 7"/>
          <p:cNvSpPr/>
          <p:nvPr/>
        </p:nvSpPr>
        <p:spPr>
          <a:xfrm>
            <a:off x="2259106" y="3052481"/>
            <a:ext cx="1559858" cy="732865"/>
          </a:xfrm>
          <a:prstGeom prst="homePlat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solidFill>
                <a:latin typeface="Arial" panose="020B0604020202020204" pitchFamily="34" charset="0"/>
                <a:cs typeface="Arial" panose="020B0604020202020204" pitchFamily="34" charset="0"/>
              </a:rPr>
              <a:t>Addition of cocoa, sugar, stabilizer</a:t>
            </a:r>
            <a:endParaRPr lang="el-GR" sz="1400" b="1" dirty="0">
              <a:solidFill>
                <a:schemeClr val="bg1"/>
              </a:solidFill>
              <a:latin typeface="Arial" panose="020B0604020202020204" pitchFamily="34" charset="0"/>
              <a:cs typeface="Arial" panose="020B0604020202020204" pitchFamily="34" charset="0"/>
            </a:endParaRPr>
          </a:p>
        </p:txBody>
      </p:sp>
      <p:sp>
        <p:nvSpPr>
          <p:cNvPr id="10" name="Πεντάγωνο 9"/>
          <p:cNvSpPr/>
          <p:nvPr/>
        </p:nvSpPr>
        <p:spPr>
          <a:xfrm>
            <a:off x="4518213" y="2642345"/>
            <a:ext cx="1532964" cy="517714"/>
          </a:xfrm>
          <a:prstGeom prst="homePlat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solidFill>
                <a:latin typeface="Arial" panose="020B0604020202020204" pitchFamily="34" charset="0"/>
                <a:cs typeface="Arial" panose="020B0604020202020204" pitchFamily="34" charset="0"/>
              </a:rPr>
              <a:t>Preparation of cocoa syrup</a:t>
            </a:r>
            <a:endParaRPr lang="el-GR" sz="1400" b="1" dirty="0">
              <a:solidFill>
                <a:schemeClr val="bg1"/>
              </a:solidFill>
              <a:latin typeface="Arial" panose="020B0604020202020204" pitchFamily="34" charset="0"/>
              <a:cs typeface="Arial" panose="020B0604020202020204" pitchFamily="34" charset="0"/>
            </a:endParaRPr>
          </a:p>
        </p:txBody>
      </p:sp>
      <p:sp>
        <p:nvSpPr>
          <p:cNvPr id="2" name="Λυγισμένο βέλος 1"/>
          <p:cNvSpPr/>
          <p:nvPr/>
        </p:nvSpPr>
        <p:spPr>
          <a:xfrm>
            <a:off x="3913094" y="2753284"/>
            <a:ext cx="403412" cy="598393"/>
          </a:xfrm>
          <a:prstGeom prst="ben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chemeClr val="tx1"/>
              </a:solidFill>
            </a:endParaRPr>
          </a:p>
        </p:txBody>
      </p:sp>
      <p:sp>
        <p:nvSpPr>
          <p:cNvPr id="12" name="Πεντάγωνο 11"/>
          <p:cNvSpPr/>
          <p:nvPr/>
        </p:nvSpPr>
        <p:spPr>
          <a:xfrm>
            <a:off x="4518213" y="3721472"/>
            <a:ext cx="1532964" cy="517714"/>
          </a:xfrm>
          <a:prstGeom prst="homePlat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solidFill>
                <a:latin typeface="Arial" panose="020B0604020202020204" pitchFamily="34" charset="0"/>
                <a:cs typeface="Arial" panose="020B0604020202020204" pitchFamily="34" charset="0"/>
              </a:rPr>
              <a:t>Addition of sugar</a:t>
            </a:r>
            <a:endParaRPr lang="el-GR" sz="1400" b="1" dirty="0">
              <a:solidFill>
                <a:schemeClr val="bg1"/>
              </a:solidFill>
              <a:latin typeface="Arial" panose="020B0604020202020204" pitchFamily="34" charset="0"/>
              <a:cs typeface="Arial" panose="020B0604020202020204" pitchFamily="34" charset="0"/>
            </a:endParaRPr>
          </a:p>
        </p:txBody>
      </p:sp>
      <p:sp>
        <p:nvSpPr>
          <p:cNvPr id="14" name="Λυγισμένο βέλος 13"/>
          <p:cNvSpPr/>
          <p:nvPr/>
        </p:nvSpPr>
        <p:spPr>
          <a:xfrm flipV="1">
            <a:off x="3913094" y="3504077"/>
            <a:ext cx="403412" cy="556935"/>
          </a:xfrm>
          <a:prstGeom prst="ben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chemeClr val="tx1"/>
              </a:solidFill>
            </a:endParaRPr>
          </a:p>
        </p:txBody>
      </p:sp>
      <p:sp>
        <p:nvSpPr>
          <p:cNvPr id="3" name="Επεξήγηση με δεξιό βέλος 2"/>
          <p:cNvSpPr/>
          <p:nvPr/>
        </p:nvSpPr>
        <p:spPr>
          <a:xfrm>
            <a:off x="6131856" y="2630580"/>
            <a:ext cx="1438839" cy="1596841"/>
          </a:xfrm>
          <a:prstGeom prst="rightArrowCallou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600" dirty="0" smtClean="0">
                <a:ln>
                  <a:solidFill>
                    <a:sysClr val="windowText" lastClr="000000"/>
                  </a:solidFill>
                </a:ln>
                <a:solidFill>
                  <a:sysClr val="windowText" lastClr="000000"/>
                </a:solidFill>
                <a:latin typeface="Arial" panose="020B0604020202020204" pitchFamily="34" charset="0"/>
                <a:cs typeface="Arial" panose="020B0604020202020204" pitchFamily="34" charset="0"/>
              </a:rPr>
              <a:t>Heat Treatment, Mixing and Dispersing</a:t>
            </a:r>
            <a:endParaRPr lang="el-GR" sz="1600" dirty="0">
              <a:ln>
                <a:solidFill>
                  <a:sysClr val="windowText" lastClr="000000"/>
                </a:solidFill>
              </a:ln>
              <a:solidFill>
                <a:sysClr val="windowText" lastClr="000000"/>
              </a:solidFill>
              <a:latin typeface="Arial" panose="020B0604020202020204" pitchFamily="34" charset="0"/>
              <a:cs typeface="Arial" panose="020B0604020202020204" pitchFamily="34" charset="0"/>
            </a:endParaRPr>
          </a:p>
        </p:txBody>
      </p:sp>
      <p:sp>
        <p:nvSpPr>
          <p:cNvPr id="15" name="Πεντάγωνο 14"/>
          <p:cNvSpPr/>
          <p:nvPr/>
        </p:nvSpPr>
        <p:spPr>
          <a:xfrm>
            <a:off x="7758954" y="3052481"/>
            <a:ext cx="1519519" cy="699248"/>
          </a:xfrm>
          <a:prstGeom prst="homePlat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solidFill>
                <a:latin typeface="Arial" panose="020B0604020202020204" pitchFamily="34" charset="0"/>
                <a:cs typeface="Arial" panose="020B0604020202020204" pitchFamily="34" charset="0"/>
              </a:rPr>
              <a:t>Addition of stabilizer</a:t>
            </a:r>
            <a:endParaRPr lang="el-GR" sz="1400" b="1" dirty="0">
              <a:solidFill>
                <a:schemeClr val="bg1"/>
              </a:solidFill>
              <a:latin typeface="Arial" panose="020B0604020202020204" pitchFamily="34" charset="0"/>
              <a:cs typeface="Arial" panose="020B0604020202020204" pitchFamily="34" charset="0"/>
            </a:endParaRPr>
          </a:p>
        </p:txBody>
      </p:sp>
      <p:sp>
        <p:nvSpPr>
          <p:cNvPr id="16" name="Στρογγυλεμένο ορθογώνιο 15"/>
          <p:cNvSpPr/>
          <p:nvPr/>
        </p:nvSpPr>
        <p:spPr>
          <a:xfrm>
            <a:off x="9601200" y="3052480"/>
            <a:ext cx="1573305" cy="699249"/>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n>
                  <a:solidFill>
                    <a:sysClr val="windowText" lastClr="000000"/>
                  </a:solidFill>
                </a:ln>
                <a:solidFill>
                  <a:sysClr val="windowText" lastClr="000000"/>
                </a:solidFill>
                <a:latin typeface="Arial" panose="020B0604020202020204" pitchFamily="34" charset="0"/>
                <a:cs typeface="Arial" panose="020B0604020202020204" pitchFamily="34" charset="0"/>
              </a:rPr>
              <a:t>Pasteurization and Packaging</a:t>
            </a:r>
            <a:endParaRPr lang="el-GR" sz="1400" dirty="0">
              <a:ln>
                <a:solidFill>
                  <a:sysClr val="windowText" lastClr="000000"/>
                </a:solidFill>
              </a:ln>
              <a:solidFill>
                <a:sysClr val="windowText" lastClr="000000"/>
              </a:solidFill>
              <a:latin typeface="Arial" panose="020B0604020202020204" pitchFamily="34" charset="0"/>
              <a:cs typeface="Arial" panose="020B0604020202020204" pitchFamily="34" charset="0"/>
            </a:endParaRPr>
          </a:p>
        </p:txBody>
      </p:sp>
      <p:sp>
        <p:nvSpPr>
          <p:cNvPr id="17" name="Βέλος λυγισμένο προς τα επάνω 16"/>
          <p:cNvSpPr/>
          <p:nvPr/>
        </p:nvSpPr>
        <p:spPr>
          <a:xfrm>
            <a:off x="2514601" y="3973604"/>
            <a:ext cx="484093" cy="1297643"/>
          </a:xfrm>
          <a:prstGeom prst="ben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8" name="Έλλειψη 17"/>
          <p:cNvSpPr/>
          <p:nvPr/>
        </p:nvSpPr>
        <p:spPr>
          <a:xfrm>
            <a:off x="215154" y="4622425"/>
            <a:ext cx="2151530" cy="121023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n>
                  <a:solidFill>
                    <a:srgbClr val="FF0000"/>
                  </a:solidFill>
                </a:ln>
                <a:solidFill>
                  <a:srgbClr val="FF0000"/>
                </a:solidFill>
                <a:latin typeface="Arial" panose="020B0604020202020204" pitchFamily="34" charset="0"/>
                <a:cs typeface="Arial" panose="020B0604020202020204" pitchFamily="34" charset="0"/>
              </a:rPr>
              <a:t>Stabilizers:</a:t>
            </a:r>
          </a:p>
          <a:p>
            <a:pPr algn="ctr"/>
            <a:r>
              <a:rPr lang="en-US" sz="1400" dirty="0" smtClean="0">
                <a:ln>
                  <a:solidFill>
                    <a:srgbClr val="FF0000"/>
                  </a:solidFill>
                </a:ln>
                <a:solidFill>
                  <a:schemeClr val="bg1"/>
                </a:solidFill>
                <a:latin typeface="Arial" panose="020B0604020202020204" pitchFamily="34" charset="0"/>
                <a:cs typeface="Arial" panose="020B0604020202020204" pitchFamily="34" charset="0"/>
              </a:rPr>
              <a:t>Sodium alginate,</a:t>
            </a:r>
          </a:p>
          <a:p>
            <a:pPr algn="ctr"/>
            <a:r>
              <a:rPr lang="en-US" sz="1400" dirty="0" err="1" smtClean="0">
                <a:ln>
                  <a:solidFill>
                    <a:srgbClr val="FF0000"/>
                  </a:solidFill>
                </a:ln>
                <a:solidFill>
                  <a:schemeClr val="bg1"/>
                </a:solidFill>
                <a:latin typeface="Arial" panose="020B0604020202020204" pitchFamily="34" charset="0"/>
                <a:cs typeface="Arial" panose="020B0604020202020204" pitchFamily="34" charset="0"/>
              </a:rPr>
              <a:t>carrageenans</a:t>
            </a:r>
            <a:r>
              <a:rPr lang="en-US" sz="1400" dirty="0" smtClean="0">
                <a:ln>
                  <a:solidFill>
                    <a:srgbClr val="FF0000"/>
                  </a:solidFill>
                </a:ln>
                <a:solidFill>
                  <a:schemeClr val="bg1"/>
                </a:solidFill>
                <a:latin typeface="Arial" panose="020B0604020202020204" pitchFamily="34" charset="0"/>
                <a:cs typeface="Arial" panose="020B0604020202020204" pitchFamily="34" charset="0"/>
              </a:rPr>
              <a:t>,</a:t>
            </a:r>
          </a:p>
          <a:p>
            <a:pPr algn="ctr"/>
            <a:r>
              <a:rPr lang="en-US" sz="1400" dirty="0" err="1" smtClean="0">
                <a:ln>
                  <a:solidFill>
                    <a:srgbClr val="FF0000"/>
                  </a:solidFill>
                </a:ln>
                <a:solidFill>
                  <a:schemeClr val="bg1"/>
                </a:solidFill>
                <a:latin typeface="Arial" panose="020B0604020202020204" pitchFamily="34" charset="0"/>
                <a:cs typeface="Arial" panose="020B0604020202020204" pitchFamily="34" charset="0"/>
              </a:rPr>
              <a:t>amylum</a:t>
            </a:r>
            <a:r>
              <a:rPr lang="en-US" sz="1400" dirty="0" smtClean="0">
                <a:ln>
                  <a:solidFill>
                    <a:srgbClr val="FF0000"/>
                  </a:solidFill>
                </a:ln>
                <a:solidFill>
                  <a:schemeClr val="bg1"/>
                </a:solidFill>
                <a:latin typeface="Arial" panose="020B0604020202020204" pitchFamily="34" charset="0"/>
                <a:cs typeface="Arial" panose="020B0604020202020204" pitchFamily="34" charset="0"/>
              </a:rPr>
              <a:t> </a:t>
            </a:r>
            <a:endParaRPr lang="el-GR" sz="1400" dirty="0">
              <a:ln>
                <a:solidFill>
                  <a:schemeClr val="bg1"/>
                </a:solidFill>
              </a:ln>
              <a:solidFill>
                <a:schemeClr val="bg1"/>
              </a:solidFill>
              <a:latin typeface="Arial" panose="020B0604020202020204" pitchFamily="34" charset="0"/>
              <a:cs typeface="Arial" panose="020B0604020202020204" pitchFamily="34" charset="0"/>
            </a:endParaRPr>
          </a:p>
        </p:txBody>
      </p:sp>
      <p:sp>
        <p:nvSpPr>
          <p:cNvPr id="19" name="Βέλος λυγισμένο προς τα επάνω 18"/>
          <p:cNvSpPr/>
          <p:nvPr/>
        </p:nvSpPr>
        <p:spPr>
          <a:xfrm flipH="1">
            <a:off x="6454590" y="4453497"/>
            <a:ext cx="535964" cy="1033248"/>
          </a:xfrm>
          <a:prstGeom prst="ben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0" name="Στρογγυλεμένο ορθογώνιο 19"/>
          <p:cNvSpPr/>
          <p:nvPr/>
        </p:nvSpPr>
        <p:spPr>
          <a:xfrm>
            <a:off x="7121183" y="4954817"/>
            <a:ext cx="2151528" cy="94970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480E70"/>
                </a:solidFill>
                <a:latin typeface="Arial" panose="020B0604020202020204" pitchFamily="34" charset="0"/>
                <a:cs typeface="Arial" panose="020B0604020202020204" pitchFamily="34" charset="0"/>
              </a:rPr>
              <a:t>Typical heat treatment or HPP in lower temperature</a:t>
            </a:r>
            <a:endParaRPr lang="el-GR" sz="1600" b="1" dirty="0">
              <a:solidFill>
                <a:srgbClr val="480E70"/>
              </a:solidFill>
              <a:latin typeface="Arial" panose="020B0604020202020204" pitchFamily="34" charset="0"/>
              <a:cs typeface="Arial" panose="020B0604020202020204" pitchFamily="34" charset="0"/>
            </a:endParaRPr>
          </a:p>
        </p:txBody>
      </p:sp>
      <p:cxnSp>
        <p:nvCxnSpPr>
          <p:cNvPr id="22" name="Ευθεία γραμμή σύνδεσης 21"/>
          <p:cNvCxnSpPr/>
          <p:nvPr/>
        </p:nvCxnSpPr>
        <p:spPr>
          <a:xfrm>
            <a:off x="9661391" y="4469210"/>
            <a:ext cx="24333" cy="1828586"/>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4" name="Ευθεία γραμμή σύνδεσης 23"/>
          <p:cNvCxnSpPr/>
          <p:nvPr/>
        </p:nvCxnSpPr>
        <p:spPr>
          <a:xfrm flipV="1">
            <a:off x="9342220" y="5376419"/>
            <a:ext cx="306981" cy="1548"/>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9" name="Ευθύγραμμο βέλος σύνδεσης 28"/>
          <p:cNvCxnSpPr/>
          <p:nvPr/>
        </p:nvCxnSpPr>
        <p:spPr>
          <a:xfrm>
            <a:off x="9696610" y="4469210"/>
            <a:ext cx="470647" cy="0"/>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Ευθύγραμμο βέλος σύνδεσης 29"/>
          <p:cNvCxnSpPr/>
          <p:nvPr/>
        </p:nvCxnSpPr>
        <p:spPr>
          <a:xfrm>
            <a:off x="9685724" y="5383503"/>
            <a:ext cx="470647" cy="0"/>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Ευθύγραμμο βέλος σύνδεσης 30"/>
          <p:cNvCxnSpPr/>
          <p:nvPr/>
        </p:nvCxnSpPr>
        <p:spPr>
          <a:xfrm>
            <a:off x="9696610" y="6329263"/>
            <a:ext cx="470647" cy="0"/>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5" name="Στρογγυλεμένο ορθογώνιο 34"/>
          <p:cNvSpPr/>
          <p:nvPr/>
        </p:nvSpPr>
        <p:spPr>
          <a:xfrm>
            <a:off x="10268857" y="4269451"/>
            <a:ext cx="1567543" cy="399518"/>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solidFill>
                <a:latin typeface="Arial" panose="020B0604020202020204" pitchFamily="34" charset="0"/>
                <a:cs typeface="Arial" panose="020B0604020202020204" pitchFamily="34" charset="0"/>
              </a:rPr>
              <a:t>radial diffusers</a:t>
            </a:r>
            <a:endParaRPr lang="el-GR" sz="1400" b="1" dirty="0">
              <a:solidFill>
                <a:schemeClr val="bg1"/>
              </a:solidFill>
              <a:latin typeface="Arial" panose="020B0604020202020204" pitchFamily="34" charset="0"/>
              <a:cs typeface="Arial" panose="020B0604020202020204" pitchFamily="34" charset="0"/>
            </a:endParaRPr>
          </a:p>
        </p:txBody>
      </p:sp>
      <p:sp>
        <p:nvSpPr>
          <p:cNvPr id="36" name="Στρογγυλεμένο ορθογώνιο 35"/>
          <p:cNvSpPr/>
          <p:nvPr/>
        </p:nvSpPr>
        <p:spPr>
          <a:xfrm>
            <a:off x="10268857" y="5109879"/>
            <a:ext cx="1567543" cy="536177"/>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solidFill>
                <a:latin typeface="Arial" panose="020B0604020202020204" pitchFamily="34" charset="0"/>
                <a:cs typeface="Arial" panose="020B0604020202020204" pitchFamily="34" charset="0"/>
              </a:rPr>
              <a:t>counter jet diffusers</a:t>
            </a:r>
            <a:endParaRPr lang="el-GR" sz="1400" dirty="0">
              <a:solidFill>
                <a:schemeClr val="bg1"/>
              </a:solidFill>
              <a:latin typeface="Arial" panose="020B0604020202020204" pitchFamily="34" charset="0"/>
              <a:cs typeface="Arial" panose="020B0604020202020204" pitchFamily="34" charset="0"/>
            </a:endParaRPr>
          </a:p>
        </p:txBody>
      </p:sp>
      <p:sp>
        <p:nvSpPr>
          <p:cNvPr id="37" name="Στρογγυλεμένο ορθογώνιο 36"/>
          <p:cNvSpPr/>
          <p:nvPr/>
        </p:nvSpPr>
        <p:spPr>
          <a:xfrm>
            <a:off x="10268857" y="6098037"/>
            <a:ext cx="1574800" cy="399518"/>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solidFill>
                <a:latin typeface="Arial" panose="020B0604020202020204" pitchFamily="34" charset="0"/>
                <a:cs typeface="Arial" panose="020B0604020202020204" pitchFamily="34" charset="0"/>
              </a:rPr>
              <a:t>axial nozzle</a:t>
            </a:r>
            <a:endParaRPr lang="el-GR" sz="1400" dirty="0">
              <a:solidFill>
                <a:schemeClr val="bg1"/>
              </a:solidFill>
              <a:latin typeface="Arial" panose="020B0604020202020204" pitchFamily="34" charset="0"/>
              <a:cs typeface="Arial" panose="020B0604020202020204" pitchFamily="34" charset="0"/>
            </a:endParaRPr>
          </a:p>
        </p:txBody>
      </p:sp>
      <p:pic>
        <p:nvPicPr>
          <p:cNvPr id="42" name="Εικόνα 41"/>
          <p:cNvPicPr>
            <a:picLocks noChangeAspect="1"/>
          </p:cNvPicPr>
          <p:nvPr/>
        </p:nvPicPr>
        <p:blipFill>
          <a:blip r:embed="rId2"/>
          <a:stretch>
            <a:fillRect/>
          </a:stretch>
        </p:blipFill>
        <p:spPr>
          <a:xfrm>
            <a:off x="149198" y="200511"/>
            <a:ext cx="3603811" cy="441662"/>
          </a:xfrm>
          <a:prstGeom prst="rect">
            <a:avLst/>
          </a:prstGeom>
        </p:spPr>
      </p:pic>
    </p:spTree>
    <p:extLst>
      <p:ext uri="{BB962C8B-B14F-4D97-AF65-F5344CB8AC3E}">
        <p14:creationId xmlns:p14="http://schemas.microsoft.com/office/powerpoint/2010/main" val="18729338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008528" y="201708"/>
            <a:ext cx="9991165" cy="779929"/>
          </a:xfrm>
        </p:spPr>
        <p:txBody>
          <a:bodyPr>
            <a:normAutofit/>
          </a:bodyPr>
          <a:lstStyle/>
          <a:p>
            <a:pPr algn="ctr"/>
            <a:r>
              <a:rPr lang="en-US" sz="4000" b="1" u="sng" cap="none" dirty="0">
                <a:solidFill>
                  <a:srgbClr val="FFC000"/>
                </a:solidFill>
                <a:latin typeface="Arial" panose="020B0604020202020204" pitchFamily="34" charset="0"/>
                <a:cs typeface="Arial" panose="020B0604020202020204" pitchFamily="34" charset="0"/>
              </a:rPr>
              <a:t>Emulsification</a:t>
            </a:r>
            <a:endParaRPr lang="el-GR" sz="4000" dirty="0"/>
          </a:p>
        </p:txBody>
      </p:sp>
      <p:sp>
        <p:nvSpPr>
          <p:cNvPr id="7" name="Θέση κειμένου 6"/>
          <p:cNvSpPr>
            <a:spLocks noGrp="1"/>
          </p:cNvSpPr>
          <p:nvPr>
            <p:ph type="body" sz="half" idx="2"/>
          </p:nvPr>
        </p:nvSpPr>
        <p:spPr>
          <a:xfrm>
            <a:off x="968188" y="6118411"/>
            <a:ext cx="10031505" cy="524435"/>
          </a:xfrm>
        </p:spPr>
        <p:txBody>
          <a:bodyPr>
            <a:normAutofit/>
          </a:bodyPr>
          <a:lstStyle/>
          <a:p>
            <a:pPr algn="ctr"/>
            <a:r>
              <a:rPr lang="en-GB" sz="2400" i="1" dirty="0">
                <a:solidFill>
                  <a:schemeClr val="bg1"/>
                </a:solidFill>
                <a:latin typeface="Arial" panose="020B0604020202020204" pitchFamily="34" charset="0"/>
                <a:cs typeface="Arial" panose="020B0604020202020204" pitchFamily="34" charset="0"/>
              </a:rPr>
              <a:t>Schematic presentation of the different emulsifying systems</a:t>
            </a:r>
            <a:endParaRPr lang="el-GR" sz="2400" i="1" dirty="0">
              <a:solidFill>
                <a:schemeClr val="bg1"/>
              </a:solidFill>
              <a:latin typeface="Arial" panose="020B0604020202020204" pitchFamily="34" charset="0"/>
              <a:cs typeface="Arial" panose="020B0604020202020204" pitchFamily="34" charset="0"/>
            </a:endParaRPr>
          </a:p>
        </p:txBody>
      </p:sp>
      <p:pic>
        <p:nvPicPr>
          <p:cNvPr id="10" name="Εικόνα 9"/>
          <p:cNvPicPr>
            <a:picLocks noChangeAspect="1"/>
          </p:cNvPicPr>
          <p:nvPr/>
        </p:nvPicPr>
        <p:blipFill>
          <a:blip r:embed="rId2"/>
          <a:stretch>
            <a:fillRect/>
          </a:stretch>
        </p:blipFill>
        <p:spPr>
          <a:xfrm>
            <a:off x="2474065" y="1146569"/>
            <a:ext cx="6982069" cy="4837372"/>
          </a:xfrm>
          <a:prstGeom prst="rect">
            <a:avLst/>
          </a:prstGeom>
        </p:spPr>
      </p:pic>
      <p:pic>
        <p:nvPicPr>
          <p:cNvPr id="14" name="Εικόνα 13"/>
          <p:cNvPicPr>
            <a:picLocks noChangeAspect="1"/>
          </p:cNvPicPr>
          <p:nvPr/>
        </p:nvPicPr>
        <p:blipFill>
          <a:blip r:embed="rId3"/>
          <a:stretch>
            <a:fillRect/>
          </a:stretch>
        </p:blipFill>
        <p:spPr>
          <a:xfrm>
            <a:off x="188258" y="150010"/>
            <a:ext cx="3603811" cy="441662"/>
          </a:xfrm>
          <a:prstGeom prst="rect">
            <a:avLst/>
          </a:prstGeom>
        </p:spPr>
      </p:pic>
    </p:spTree>
    <p:extLst>
      <p:ext uri="{BB962C8B-B14F-4D97-AF65-F5344CB8AC3E}">
        <p14:creationId xmlns:p14="http://schemas.microsoft.com/office/powerpoint/2010/main" val="33032896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82390" y="160427"/>
            <a:ext cx="882918" cy="6398469"/>
          </a:xfrm>
        </p:spPr>
        <p:txBody>
          <a:bodyPr vert="vert270">
            <a:normAutofit/>
          </a:bodyPr>
          <a:lstStyle/>
          <a:p>
            <a:pPr algn="ctr"/>
            <a:r>
              <a:rPr lang="en-US" sz="4000" b="1" u="sng" cap="none" dirty="0">
                <a:solidFill>
                  <a:srgbClr val="FFC000"/>
                </a:solidFill>
                <a:latin typeface="Arial" panose="020B0604020202020204" pitchFamily="34" charset="0"/>
                <a:cs typeface="Arial" panose="020B0604020202020204" pitchFamily="34" charset="0"/>
              </a:rPr>
              <a:t>Emulsification</a:t>
            </a:r>
            <a:endParaRPr lang="el-GR" sz="4000" dirty="0"/>
          </a:p>
        </p:txBody>
      </p:sp>
      <p:sp>
        <p:nvSpPr>
          <p:cNvPr id="4" name="Στρογγυλεμένο ορθογώνιο 3"/>
          <p:cNvSpPr/>
          <p:nvPr/>
        </p:nvSpPr>
        <p:spPr>
          <a:xfrm>
            <a:off x="2080668" y="879679"/>
            <a:ext cx="2438614" cy="755267"/>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Arial" panose="020B0604020202020204" pitchFamily="34" charset="0"/>
                <a:cs typeface="Arial" panose="020B0604020202020204" pitchFamily="34" charset="0"/>
              </a:rPr>
              <a:t>R</a:t>
            </a:r>
            <a:r>
              <a:rPr lang="en-US" sz="2800" b="1" dirty="0" smtClean="0">
                <a:solidFill>
                  <a:schemeClr val="tx1"/>
                </a:solidFill>
                <a:latin typeface="Arial" panose="020B0604020202020204" pitchFamily="34" charset="0"/>
                <a:cs typeface="Arial" panose="020B0604020202020204" pitchFamily="34" charset="0"/>
              </a:rPr>
              <a:t>adial Diffusers</a:t>
            </a:r>
            <a:endParaRPr lang="el-GR" sz="2800" b="1" dirty="0">
              <a:solidFill>
                <a:schemeClr val="tx1"/>
              </a:solidFill>
              <a:latin typeface="Arial" panose="020B0604020202020204" pitchFamily="34" charset="0"/>
              <a:cs typeface="Arial" panose="020B0604020202020204" pitchFamily="34" charset="0"/>
            </a:endParaRPr>
          </a:p>
        </p:txBody>
      </p:sp>
      <p:sp>
        <p:nvSpPr>
          <p:cNvPr id="5" name="Στρογγυλεμένο ορθογώνιο 4"/>
          <p:cNvSpPr/>
          <p:nvPr/>
        </p:nvSpPr>
        <p:spPr>
          <a:xfrm>
            <a:off x="2080668" y="3150193"/>
            <a:ext cx="2438614" cy="755267"/>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latin typeface="Arial" panose="020B0604020202020204" pitchFamily="34" charset="0"/>
                <a:cs typeface="Arial" panose="020B0604020202020204" pitchFamily="34" charset="0"/>
              </a:rPr>
              <a:t>Counter Jet Diffusers</a:t>
            </a:r>
            <a:endParaRPr lang="el-GR" sz="2800" b="1" dirty="0">
              <a:solidFill>
                <a:schemeClr val="tx1"/>
              </a:solidFill>
              <a:latin typeface="Arial" panose="020B0604020202020204" pitchFamily="34" charset="0"/>
              <a:cs typeface="Arial" panose="020B0604020202020204" pitchFamily="34" charset="0"/>
            </a:endParaRPr>
          </a:p>
        </p:txBody>
      </p:sp>
      <p:sp>
        <p:nvSpPr>
          <p:cNvPr id="6" name="Στρογγυλεμένο ορθογώνιο 5"/>
          <p:cNvSpPr/>
          <p:nvPr/>
        </p:nvSpPr>
        <p:spPr>
          <a:xfrm>
            <a:off x="1367973" y="5194296"/>
            <a:ext cx="3151309" cy="785530"/>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latin typeface="Arial" panose="020B0604020202020204" pitchFamily="34" charset="0"/>
                <a:cs typeface="Arial" panose="020B0604020202020204" pitchFamily="34" charset="0"/>
              </a:rPr>
              <a:t>Axial Flow – Nozzle Systems</a:t>
            </a:r>
            <a:endParaRPr lang="el-GR" sz="2800" b="1" dirty="0">
              <a:solidFill>
                <a:schemeClr val="tx1"/>
              </a:solidFill>
              <a:latin typeface="Arial" panose="020B0604020202020204" pitchFamily="34" charset="0"/>
              <a:cs typeface="Arial" panose="020B0604020202020204" pitchFamily="34" charset="0"/>
            </a:endParaRPr>
          </a:p>
        </p:txBody>
      </p:sp>
      <p:pic>
        <p:nvPicPr>
          <p:cNvPr id="7" name="Εικόνα 6"/>
          <p:cNvPicPr>
            <a:picLocks noChangeAspect="1"/>
          </p:cNvPicPr>
          <p:nvPr/>
        </p:nvPicPr>
        <p:blipFill>
          <a:blip r:embed="rId2"/>
          <a:stretch>
            <a:fillRect/>
          </a:stretch>
        </p:blipFill>
        <p:spPr>
          <a:xfrm>
            <a:off x="4816029" y="277430"/>
            <a:ext cx="6425709" cy="1959767"/>
          </a:xfrm>
          <a:prstGeom prst="rect">
            <a:avLst/>
          </a:prstGeom>
        </p:spPr>
      </p:pic>
      <p:pic>
        <p:nvPicPr>
          <p:cNvPr id="8" name="Εικόνα 7"/>
          <p:cNvPicPr>
            <a:picLocks noChangeAspect="1"/>
          </p:cNvPicPr>
          <p:nvPr/>
        </p:nvPicPr>
        <p:blipFill>
          <a:blip r:embed="rId3"/>
          <a:stretch>
            <a:fillRect/>
          </a:stretch>
        </p:blipFill>
        <p:spPr>
          <a:xfrm>
            <a:off x="5434642" y="2366917"/>
            <a:ext cx="5466608" cy="2118590"/>
          </a:xfrm>
          <a:prstGeom prst="rect">
            <a:avLst/>
          </a:prstGeom>
        </p:spPr>
      </p:pic>
      <p:pic>
        <p:nvPicPr>
          <p:cNvPr id="9" name="Εικόνα 8"/>
          <p:cNvPicPr>
            <a:picLocks noChangeAspect="1"/>
          </p:cNvPicPr>
          <p:nvPr/>
        </p:nvPicPr>
        <p:blipFill>
          <a:blip r:embed="rId4"/>
          <a:stretch>
            <a:fillRect/>
          </a:stretch>
        </p:blipFill>
        <p:spPr>
          <a:xfrm>
            <a:off x="5304574" y="4615227"/>
            <a:ext cx="5726744" cy="1943669"/>
          </a:xfrm>
          <a:prstGeom prst="rect">
            <a:avLst/>
          </a:prstGeom>
        </p:spPr>
      </p:pic>
      <p:pic>
        <p:nvPicPr>
          <p:cNvPr id="10" name="Εικόνα 9"/>
          <p:cNvPicPr>
            <a:picLocks noChangeAspect="1"/>
          </p:cNvPicPr>
          <p:nvPr/>
        </p:nvPicPr>
        <p:blipFill>
          <a:blip r:embed="rId5"/>
          <a:stretch>
            <a:fillRect/>
          </a:stretch>
        </p:blipFill>
        <p:spPr>
          <a:xfrm>
            <a:off x="282390" y="160427"/>
            <a:ext cx="3603811" cy="441662"/>
          </a:xfrm>
          <a:prstGeom prst="rect">
            <a:avLst/>
          </a:prstGeom>
        </p:spPr>
      </p:pic>
    </p:spTree>
    <p:extLst>
      <p:ext uri="{BB962C8B-B14F-4D97-AF65-F5344CB8AC3E}">
        <p14:creationId xmlns:p14="http://schemas.microsoft.com/office/powerpoint/2010/main" val="31431685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85801" y="420915"/>
            <a:ext cx="10780485" cy="1320800"/>
          </a:xfrm>
        </p:spPr>
        <p:txBody>
          <a:bodyPr>
            <a:normAutofit/>
          </a:bodyPr>
          <a:lstStyle/>
          <a:p>
            <a:pPr algn="ctr"/>
            <a:r>
              <a:rPr lang="en-US" sz="4000" b="1" u="sng" cap="none" dirty="0">
                <a:solidFill>
                  <a:srgbClr val="FFC000"/>
                </a:solidFill>
                <a:latin typeface="Arial" panose="020B0604020202020204" pitchFamily="34" charset="0"/>
                <a:cs typeface="Arial" panose="020B0604020202020204" pitchFamily="34" charset="0"/>
              </a:rPr>
              <a:t>Emulsification</a:t>
            </a:r>
            <a:endParaRPr lang="el-GR" sz="4000" dirty="0"/>
          </a:p>
        </p:txBody>
      </p:sp>
      <p:sp>
        <p:nvSpPr>
          <p:cNvPr id="3" name="Θέση περιεχομένου 2"/>
          <p:cNvSpPr>
            <a:spLocks noGrp="1"/>
          </p:cNvSpPr>
          <p:nvPr>
            <p:ph idx="1"/>
          </p:nvPr>
        </p:nvSpPr>
        <p:spPr>
          <a:xfrm>
            <a:off x="685801" y="1741715"/>
            <a:ext cx="10780485" cy="4049486"/>
          </a:xfrm>
        </p:spPr>
        <p:txBody>
          <a:bodyPr>
            <a:normAutofit/>
          </a:bodyPr>
          <a:lstStyle/>
          <a:p>
            <a:pPr marL="0" indent="0" algn="just">
              <a:spcAft>
                <a:spcPts val="0"/>
              </a:spcAft>
              <a:buNone/>
            </a:pPr>
            <a:r>
              <a:rPr lang="en-GB" sz="3200" dirty="0">
                <a:solidFill>
                  <a:schemeClr val="bg1"/>
                </a:solidFill>
                <a:latin typeface="Arial" panose="020B0604020202020204" pitchFamily="34" charset="0"/>
                <a:cs typeface="Arial" panose="020B0604020202020204" pitchFamily="34" charset="0"/>
              </a:rPr>
              <a:t>The high pressure systems that usually are used can be subdivided into radial diffusers, counter jet diffusers and axial nozzle aggregates, depending on the flow </a:t>
            </a:r>
            <a:r>
              <a:rPr lang="en-GB" sz="3200" dirty="0" smtClean="0">
                <a:solidFill>
                  <a:schemeClr val="bg1"/>
                </a:solidFill>
                <a:latin typeface="Arial" panose="020B0604020202020204" pitchFamily="34" charset="0"/>
                <a:cs typeface="Arial" panose="020B0604020202020204" pitchFamily="34" charset="0"/>
              </a:rPr>
              <a:t>guidance. </a:t>
            </a:r>
            <a:r>
              <a:rPr lang="en-GB" sz="3200" dirty="0">
                <a:solidFill>
                  <a:schemeClr val="bg1"/>
                </a:solidFill>
                <a:latin typeface="Arial" panose="020B0604020202020204" pitchFamily="34" charset="0"/>
                <a:cs typeface="Arial" panose="020B0604020202020204" pitchFamily="34" charset="0"/>
              </a:rPr>
              <a:t>These systems operate continuously. With high pressure systems can be achieved mean droplet diameters of </a:t>
            </a:r>
            <a:r>
              <a:rPr lang="en-GB" sz="3200" i="1" dirty="0">
                <a:solidFill>
                  <a:schemeClr val="bg1"/>
                </a:solidFill>
                <a:latin typeface="Arial" panose="020B0604020202020204" pitchFamily="34" charset="0"/>
                <a:cs typeface="Arial" panose="020B0604020202020204" pitchFamily="34" charset="0"/>
              </a:rPr>
              <a:t>x</a:t>
            </a:r>
            <a:r>
              <a:rPr lang="en-GB" sz="3200" dirty="0">
                <a:solidFill>
                  <a:schemeClr val="bg1"/>
                </a:solidFill>
                <a:latin typeface="Arial" panose="020B0604020202020204" pitchFamily="34" charset="0"/>
                <a:cs typeface="Arial" panose="020B0604020202020204" pitchFamily="34" charset="0"/>
              </a:rPr>
              <a:t> &lt; 0.2 </a:t>
            </a:r>
            <a:r>
              <a:rPr lang="en-GB" sz="3200" dirty="0" err="1">
                <a:solidFill>
                  <a:schemeClr val="bg1"/>
                </a:solidFill>
                <a:latin typeface="Arial" panose="020B0604020202020204" pitchFamily="34" charset="0"/>
                <a:cs typeface="Arial" panose="020B0604020202020204" pitchFamily="34" charset="0"/>
              </a:rPr>
              <a:t>μm</a:t>
            </a:r>
            <a:r>
              <a:rPr lang="en-GB" sz="3200" dirty="0">
                <a:solidFill>
                  <a:schemeClr val="bg1"/>
                </a:solidFill>
                <a:latin typeface="Arial" panose="020B0604020202020204" pitchFamily="34" charset="0"/>
                <a:cs typeface="Arial" panose="020B0604020202020204" pitchFamily="34" charset="0"/>
              </a:rPr>
              <a:t> with high product throughputs. However, the stress on the product is very high due to high pressure gradients and flow </a:t>
            </a:r>
            <a:r>
              <a:rPr lang="en-GB" sz="3200" dirty="0" smtClean="0">
                <a:solidFill>
                  <a:schemeClr val="bg1"/>
                </a:solidFill>
                <a:latin typeface="Arial" panose="020B0604020202020204" pitchFamily="34" charset="0"/>
                <a:cs typeface="Arial" panose="020B0604020202020204" pitchFamily="34" charset="0"/>
              </a:rPr>
              <a:t>rates.</a:t>
            </a:r>
            <a:endParaRPr lang="el-GR" sz="3200" dirty="0">
              <a:solidFill>
                <a:schemeClr val="bg1"/>
              </a:solidFill>
              <a:latin typeface="Arial" panose="020B0604020202020204" pitchFamily="34" charset="0"/>
              <a:cs typeface="Arial" panose="020B0604020202020204" pitchFamily="34" charset="0"/>
            </a:endParaRPr>
          </a:p>
        </p:txBody>
      </p:sp>
      <p:pic>
        <p:nvPicPr>
          <p:cNvPr id="4" name="Εικόνα 3"/>
          <p:cNvPicPr>
            <a:picLocks noChangeAspect="1"/>
          </p:cNvPicPr>
          <p:nvPr/>
        </p:nvPicPr>
        <p:blipFill>
          <a:blip r:embed="rId2"/>
          <a:stretch>
            <a:fillRect/>
          </a:stretch>
        </p:blipFill>
        <p:spPr>
          <a:xfrm>
            <a:off x="8404411" y="6364542"/>
            <a:ext cx="3603811" cy="441662"/>
          </a:xfrm>
          <a:prstGeom prst="rect">
            <a:avLst/>
          </a:prstGeom>
        </p:spPr>
      </p:pic>
    </p:spTree>
    <p:extLst>
      <p:ext uri="{BB962C8B-B14F-4D97-AF65-F5344CB8AC3E}">
        <p14:creationId xmlns:p14="http://schemas.microsoft.com/office/powerpoint/2010/main" val="20576115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Θέση εικόνας 8"/>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626241" y="282730"/>
            <a:ext cx="9964270" cy="5871657"/>
          </a:xfrm>
        </p:spPr>
      </p:pic>
      <p:sp>
        <p:nvSpPr>
          <p:cNvPr id="3" name="Τίτλος 1"/>
          <p:cNvSpPr>
            <a:spLocks noGrp="1"/>
          </p:cNvSpPr>
          <p:nvPr>
            <p:ph type="title"/>
          </p:nvPr>
        </p:nvSpPr>
        <p:spPr>
          <a:xfrm>
            <a:off x="453573" y="511329"/>
            <a:ext cx="925285" cy="5871658"/>
          </a:xfrm>
        </p:spPr>
        <p:txBody>
          <a:bodyPr vert="vert270">
            <a:normAutofit/>
          </a:bodyPr>
          <a:lstStyle/>
          <a:p>
            <a:pPr algn="ctr"/>
            <a:r>
              <a:rPr lang="en-US" sz="4000" b="1" u="sng" cap="none" dirty="0">
                <a:solidFill>
                  <a:srgbClr val="FFC000"/>
                </a:solidFill>
                <a:latin typeface="Arial" panose="020B0604020202020204" pitchFamily="34" charset="0"/>
                <a:cs typeface="Arial" panose="020B0604020202020204" pitchFamily="34" charset="0"/>
              </a:rPr>
              <a:t>Emulsification</a:t>
            </a:r>
            <a:endParaRPr lang="el-GR" sz="4000" dirty="0"/>
          </a:p>
        </p:txBody>
      </p:sp>
      <p:pic>
        <p:nvPicPr>
          <p:cNvPr id="4" name="Εικόνα 3"/>
          <p:cNvPicPr>
            <a:picLocks noChangeAspect="1"/>
          </p:cNvPicPr>
          <p:nvPr/>
        </p:nvPicPr>
        <p:blipFill>
          <a:blip r:embed="rId3"/>
          <a:stretch>
            <a:fillRect/>
          </a:stretch>
        </p:blipFill>
        <p:spPr>
          <a:xfrm>
            <a:off x="8404411" y="6364542"/>
            <a:ext cx="3603811" cy="441662"/>
          </a:xfrm>
          <a:prstGeom prst="rect">
            <a:avLst/>
          </a:prstGeom>
        </p:spPr>
      </p:pic>
    </p:spTree>
    <p:extLst>
      <p:ext uri="{BB962C8B-B14F-4D97-AF65-F5344CB8AC3E}">
        <p14:creationId xmlns:p14="http://schemas.microsoft.com/office/powerpoint/2010/main" val="41513116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685801" y="1538514"/>
            <a:ext cx="10635343" cy="4760686"/>
          </a:xfrm>
        </p:spPr>
        <p:txBody>
          <a:bodyPr>
            <a:noAutofit/>
          </a:bodyPr>
          <a:lstStyle/>
          <a:p>
            <a:pPr marL="0" indent="0" algn="just">
              <a:buNone/>
            </a:pPr>
            <a:r>
              <a:rPr lang="en-GB" sz="2000" dirty="0">
                <a:solidFill>
                  <a:schemeClr val="bg1"/>
                </a:solidFill>
                <a:latin typeface="Arial" panose="020B0604020202020204" pitchFamily="34" charset="0"/>
                <a:cs typeface="Arial" panose="020B0604020202020204" pitchFamily="34" charset="0"/>
              </a:rPr>
              <a:t>Fractionation of dairy wastewater into lactose – enriched and protein – enriched streams by using an ultrafiltration membrane </a:t>
            </a:r>
            <a:r>
              <a:rPr lang="en-GB" sz="2000" dirty="0" smtClean="0">
                <a:solidFill>
                  <a:schemeClr val="bg1"/>
                </a:solidFill>
                <a:latin typeface="Arial" panose="020B0604020202020204" pitchFamily="34" charset="0"/>
                <a:cs typeface="Arial" panose="020B0604020202020204" pitchFamily="34" charset="0"/>
              </a:rPr>
              <a:t>is </a:t>
            </a:r>
            <a:r>
              <a:rPr lang="en-GB" sz="2000" dirty="0">
                <a:solidFill>
                  <a:schemeClr val="bg1"/>
                </a:solidFill>
                <a:latin typeface="Arial" panose="020B0604020202020204" pitchFamily="34" charset="0"/>
                <a:cs typeface="Arial" panose="020B0604020202020204" pitchFamily="34" charset="0"/>
              </a:rPr>
              <a:t>a novel method for the better use of lactose and proteins present in wastewater of dairy industry. </a:t>
            </a:r>
            <a:r>
              <a:rPr lang="en-GB" sz="2000" dirty="0" smtClean="0">
                <a:solidFill>
                  <a:schemeClr val="bg1"/>
                </a:solidFill>
                <a:latin typeface="Arial" panose="020B0604020202020204" pitchFamily="34" charset="0"/>
                <a:cs typeface="Arial" panose="020B0604020202020204" pitchFamily="34" charset="0"/>
              </a:rPr>
              <a:t>Lactose is </a:t>
            </a:r>
            <a:r>
              <a:rPr lang="en-GB" sz="2000" dirty="0">
                <a:solidFill>
                  <a:schemeClr val="bg1"/>
                </a:solidFill>
                <a:latin typeface="Arial" panose="020B0604020202020204" pitchFamily="34" charset="0"/>
                <a:cs typeface="Arial" panose="020B0604020202020204" pitchFamily="34" charset="0"/>
              </a:rPr>
              <a:t>used in food, dairy and pharmaceutical products. Dairy industry produces large amounts of lactose, a part of which is only recovered during processing. A lot of lactose, however, is not recovered with the conventional methods and eventually becomes a waste disposal problem. The impose of strict disposal standards for discharging waste solutions means that dairy industry will have to recover enormous amounts of lactose being produced by cheese processing and whey permeate streams. On the other hand, dairy proteins are, also, valuable products and are used as high – value food additives, nutraceuticals and therapeutics. </a:t>
            </a:r>
            <a:r>
              <a:rPr lang="en-GB" sz="2000" dirty="0" smtClean="0">
                <a:solidFill>
                  <a:schemeClr val="bg1"/>
                </a:solidFill>
                <a:latin typeface="Arial" panose="020B0604020202020204" pitchFamily="34" charset="0"/>
                <a:cs typeface="Arial" panose="020B0604020202020204" pitchFamily="34" charset="0"/>
              </a:rPr>
              <a:t>Ultrafiltration is </a:t>
            </a:r>
            <a:r>
              <a:rPr lang="en-GB" sz="2000" dirty="0">
                <a:solidFill>
                  <a:schemeClr val="bg1"/>
                </a:solidFill>
                <a:latin typeface="Arial" panose="020B0604020202020204" pitchFamily="34" charset="0"/>
                <a:cs typeface="Arial" panose="020B0604020202020204" pitchFamily="34" charset="0"/>
              </a:rPr>
              <a:t>a useful technique, and when operated in multistage could reduce water consumption and increase the concentration of lactose in the product. </a:t>
            </a:r>
            <a:r>
              <a:rPr lang="en-GB" sz="2000" dirty="0" err="1">
                <a:solidFill>
                  <a:schemeClr val="bg1"/>
                </a:solidFill>
                <a:latin typeface="Arial" panose="020B0604020202020204" pitchFamily="34" charset="0"/>
                <a:cs typeface="Arial" panose="020B0604020202020204" pitchFamily="34" charset="0"/>
              </a:rPr>
              <a:t>Nanofiltration</a:t>
            </a:r>
            <a:r>
              <a:rPr lang="en-GB" sz="2000" dirty="0">
                <a:solidFill>
                  <a:schemeClr val="bg1"/>
                </a:solidFill>
                <a:latin typeface="Arial" panose="020B0604020202020204" pitchFamily="34" charset="0"/>
                <a:cs typeface="Arial" panose="020B0604020202020204" pitchFamily="34" charset="0"/>
              </a:rPr>
              <a:t> and reverse osmosis proved to be more efficient in terms of lactose recovery, but it requires higher operating pressures compared to </a:t>
            </a:r>
            <a:r>
              <a:rPr lang="en-GB" sz="2000" dirty="0" smtClean="0">
                <a:solidFill>
                  <a:schemeClr val="bg1"/>
                </a:solidFill>
                <a:latin typeface="Arial" panose="020B0604020202020204" pitchFamily="34" charset="0"/>
                <a:cs typeface="Arial" panose="020B0604020202020204" pitchFamily="34" charset="0"/>
              </a:rPr>
              <a:t>ultrafiltration. </a:t>
            </a:r>
            <a:r>
              <a:rPr lang="en-GB" sz="2000" dirty="0">
                <a:solidFill>
                  <a:schemeClr val="bg1"/>
                </a:solidFill>
                <a:latin typeface="Arial" panose="020B0604020202020204" pitchFamily="34" charset="0"/>
                <a:cs typeface="Arial" panose="020B0604020202020204" pitchFamily="34" charset="0"/>
              </a:rPr>
              <a:t>All the above methods (ultrafiltration, </a:t>
            </a:r>
            <a:r>
              <a:rPr lang="en-GB" sz="2000" dirty="0" err="1">
                <a:solidFill>
                  <a:schemeClr val="bg1"/>
                </a:solidFill>
                <a:latin typeface="Arial" panose="020B0604020202020204" pitchFamily="34" charset="0"/>
                <a:cs typeface="Arial" panose="020B0604020202020204" pitchFamily="34" charset="0"/>
              </a:rPr>
              <a:t>nanofiltration</a:t>
            </a:r>
            <a:r>
              <a:rPr lang="en-GB" sz="2000" dirty="0">
                <a:solidFill>
                  <a:schemeClr val="bg1"/>
                </a:solidFill>
                <a:latin typeface="Arial" panose="020B0604020202020204" pitchFamily="34" charset="0"/>
                <a:cs typeface="Arial" panose="020B0604020202020204" pitchFamily="34" charset="0"/>
              </a:rPr>
              <a:t> and reverse osmosis) require the application of high pressure.</a:t>
            </a:r>
            <a:endParaRPr lang="el-GR" sz="2000" dirty="0">
              <a:solidFill>
                <a:schemeClr val="bg1"/>
              </a:solidFill>
              <a:latin typeface="Arial" panose="020B0604020202020204" pitchFamily="34" charset="0"/>
              <a:cs typeface="Arial" panose="020B0604020202020204" pitchFamily="34" charset="0"/>
            </a:endParaRPr>
          </a:p>
        </p:txBody>
      </p:sp>
      <p:sp>
        <p:nvSpPr>
          <p:cNvPr id="4" name="Τίτλος 1"/>
          <p:cNvSpPr>
            <a:spLocks noGrp="1"/>
          </p:cNvSpPr>
          <p:nvPr>
            <p:ph type="title"/>
          </p:nvPr>
        </p:nvSpPr>
        <p:spPr>
          <a:xfrm>
            <a:off x="685801" y="333830"/>
            <a:ext cx="10475685" cy="827314"/>
          </a:xfrm>
        </p:spPr>
        <p:txBody>
          <a:bodyPr>
            <a:normAutofit/>
          </a:bodyPr>
          <a:lstStyle/>
          <a:p>
            <a:pPr algn="ctr"/>
            <a:r>
              <a:rPr lang="en-US" sz="4000" b="1" u="sng" cap="none" dirty="0" smtClean="0">
                <a:solidFill>
                  <a:srgbClr val="003300"/>
                </a:solidFill>
                <a:latin typeface="Arial" panose="020B0604020202020204" pitchFamily="34" charset="0"/>
                <a:cs typeface="Arial" panose="020B0604020202020204" pitchFamily="34" charset="0"/>
              </a:rPr>
              <a:t>Wastewater </a:t>
            </a:r>
            <a:r>
              <a:rPr lang="en-US" sz="4000" b="1" u="sng" cap="none" dirty="0" err="1" smtClean="0">
                <a:solidFill>
                  <a:srgbClr val="003300"/>
                </a:solidFill>
                <a:latin typeface="Arial" panose="020B0604020202020204" pitchFamily="34" charset="0"/>
                <a:cs typeface="Arial" panose="020B0604020202020204" pitchFamily="34" charset="0"/>
              </a:rPr>
              <a:t>Fractonation</a:t>
            </a:r>
            <a:endParaRPr lang="el-GR" sz="4000" dirty="0">
              <a:solidFill>
                <a:srgbClr val="003300"/>
              </a:solidFill>
            </a:endParaRPr>
          </a:p>
        </p:txBody>
      </p:sp>
      <p:pic>
        <p:nvPicPr>
          <p:cNvPr id="5" name="Εικόνα 4"/>
          <p:cNvPicPr>
            <a:picLocks noChangeAspect="1"/>
          </p:cNvPicPr>
          <p:nvPr/>
        </p:nvPicPr>
        <p:blipFill>
          <a:blip r:embed="rId2"/>
          <a:stretch>
            <a:fillRect/>
          </a:stretch>
        </p:blipFill>
        <p:spPr>
          <a:xfrm>
            <a:off x="8404411" y="6364542"/>
            <a:ext cx="3603811" cy="441662"/>
          </a:xfrm>
          <a:prstGeom prst="rect">
            <a:avLst/>
          </a:prstGeom>
        </p:spPr>
      </p:pic>
    </p:spTree>
    <p:extLst>
      <p:ext uri="{BB962C8B-B14F-4D97-AF65-F5344CB8AC3E}">
        <p14:creationId xmlns:p14="http://schemas.microsoft.com/office/powerpoint/2010/main" val="5238855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2051631" y="5814208"/>
            <a:ext cx="5497285" cy="682172"/>
          </a:xfrm>
        </p:spPr>
        <p:txBody>
          <a:bodyPr>
            <a:noAutofit/>
          </a:bodyPr>
          <a:lstStyle/>
          <a:p>
            <a:pPr marL="0" indent="0" algn="just">
              <a:buNone/>
            </a:pPr>
            <a:r>
              <a:rPr lang="en-GB" sz="1600" b="1" i="1" dirty="0">
                <a:solidFill>
                  <a:schemeClr val="bg1"/>
                </a:solidFill>
                <a:latin typeface="Arial" panose="020B0604020202020204" pitchFamily="34" charset="0"/>
                <a:cs typeface="Arial" panose="020B0604020202020204" pitchFamily="34" charset="0"/>
              </a:rPr>
              <a:t>Process for recovery of a dried protein concentrate using ultrafiltration (UF) (</a:t>
            </a:r>
            <a:r>
              <a:rPr lang="en-GB" sz="1600" b="1" i="1" dirty="0" err="1">
                <a:solidFill>
                  <a:schemeClr val="bg1"/>
                </a:solidFill>
                <a:latin typeface="Arial" panose="020B0604020202020204" pitchFamily="34" charset="0"/>
                <a:cs typeface="Arial" panose="020B0604020202020204" pitchFamily="34" charset="0"/>
              </a:rPr>
              <a:t>TetraPak</a:t>
            </a:r>
            <a:r>
              <a:rPr lang="en-GB" sz="1600" b="1" i="1" dirty="0">
                <a:solidFill>
                  <a:schemeClr val="bg1"/>
                </a:solidFill>
                <a:latin typeface="Arial" panose="020B0604020202020204" pitchFamily="34" charset="0"/>
                <a:cs typeface="Arial" panose="020B0604020202020204" pitchFamily="34" charset="0"/>
              </a:rPr>
              <a:t>, Dairy Processing Handbook 1995</a:t>
            </a:r>
            <a:r>
              <a:rPr lang="en-GB" sz="1600" b="1" i="1" dirty="0" smtClean="0">
                <a:solidFill>
                  <a:schemeClr val="bg1"/>
                </a:solidFill>
                <a:latin typeface="Arial" panose="020B0604020202020204" pitchFamily="34" charset="0"/>
                <a:cs typeface="Arial" panose="020B0604020202020204" pitchFamily="34" charset="0"/>
              </a:rPr>
              <a:t>).</a:t>
            </a:r>
            <a:endParaRPr lang="el-GR" sz="1600" b="1" i="1" dirty="0">
              <a:solidFill>
                <a:schemeClr val="bg1"/>
              </a:solidFill>
              <a:latin typeface="Arial" panose="020B0604020202020204" pitchFamily="34" charset="0"/>
              <a:cs typeface="Arial" panose="020B0604020202020204" pitchFamily="34" charset="0"/>
            </a:endParaRPr>
          </a:p>
        </p:txBody>
      </p:sp>
      <p:pic>
        <p:nvPicPr>
          <p:cNvPr id="2050" name="Picture 2" descr="σάρωση002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631" y="450170"/>
            <a:ext cx="9545283" cy="5036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Ορθογώνιο 8"/>
          <p:cNvSpPr/>
          <p:nvPr/>
        </p:nvSpPr>
        <p:spPr>
          <a:xfrm>
            <a:off x="3048000" y="2967335"/>
            <a:ext cx="6096000" cy="923330"/>
          </a:xfrm>
          <a:prstGeom prst="rect">
            <a:avLst/>
          </a:prstGeom>
        </p:spPr>
        <p:txBody>
          <a:bodyPr>
            <a:spAutoFit/>
          </a:bodyPr>
          <a:lstStyle/>
          <a:p>
            <a:r>
              <a:rPr lang="en-GB" dirty="0">
                <a:latin typeface="Times New Roman" panose="02020603050405020304" pitchFamily="18" charset="0"/>
                <a:ea typeface="Times New Roman" panose="02020603050405020304" pitchFamily="18" charset="0"/>
              </a:rPr>
              <a:t>Process for recovery of a dried protein concentrate using ultrafiltration (UF) (</a:t>
            </a:r>
            <a:r>
              <a:rPr lang="en-GB" dirty="0" err="1">
                <a:latin typeface="Times New Roman" panose="02020603050405020304" pitchFamily="18" charset="0"/>
                <a:ea typeface="Times New Roman" panose="02020603050405020304" pitchFamily="18" charset="0"/>
              </a:rPr>
              <a:t>TetraPak</a:t>
            </a:r>
            <a:r>
              <a:rPr lang="en-GB" dirty="0">
                <a:latin typeface="Times New Roman" panose="02020603050405020304" pitchFamily="18" charset="0"/>
                <a:ea typeface="Times New Roman" panose="02020603050405020304" pitchFamily="18" charset="0"/>
              </a:rPr>
              <a:t>, </a:t>
            </a:r>
            <a:r>
              <a:rPr lang="en-GB" i="1" dirty="0">
                <a:latin typeface="Times New Roman" panose="02020603050405020304" pitchFamily="18" charset="0"/>
                <a:ea typeface="Times New Roman" panose="02020603050405020304" pitchFamily="18" charset="0"/>
              </a:rPr>
              <a:t>Dairy Processing Handbook 1995</a:t>
            </a:r>
            <a:r>
              <a:rPr lang="en-GB" dirty="0">
                <a:latin typeface="Times New Roman" panose="02020603050405020304" pitchFamily="18" charset="0"/>
                <a:ea typeface="Times New Roman" panose="02020603050405020304" pitchFamily="18" charset="0"/>
              </a:rPr>
              <a:t>)</a:t>
            </a:r>
            <a:endParaRPr lang="el-GR" dirty="0"/>
          </a:p>
        </p:txBody>
      </p:sp>
      <p:sp>
        <p:nvSpPr>
          <p:cNvPr id="11" name="Τίτλος 1"/>
          <p:cNvSpPr>
            <a:spLocks noGrp="1"/>
          </p:cNvSpPr>
          <p:nvPr>
            <p:ph type="title"/>
          </p:nvPr>
        </p:nvSpPr>
        <p:spPr>
          <a:xfrm>
            <a:off x="595086" y="148771"/>
            <a:ext cx="925285" cy="6560457"/>
          </a:xfrm>
        </p:spPr>
        <p:txBody>
          <a:bodyPr vert="vert270">
            <a:normAutofit/>
          </a:bodyPr>
          <a:lstStyle/>
          <a:p>
            <a:pPr algn="ctr"/>
            <a:r>
              <a:rPr lang="en-US" sz="4000" b="1" u="sng" cap="none" dirty="0" smtClean="0">
                <a:solidFill>
                  <a:srgbClr val="003300"/>
                </a:solidFill>
                <a:latin typeface="Arial" panose="020B0604020202020204" pitchFamily="34" charset="0"/>
                <a:cs typeface="Arial" panose="020B0604020202020204" pitchFamily="34" charset="0"/>
              </a:rPr>
              <a:t>Wastewater Fractionation</a:t>
            </a:r>
            <a:endParaRPr lang="el-GR" sz="4000" dirty="0">
              <a:solidFill>
                <a:srgbClr val="003300"/>
              </a:solidFill>
            </a:endParaRPr>
          </a:p>
        </p:txBody>
      </p:sp>
      <p:pic>
        <p:nvPicPr>
          <p:cNvPr id="12" name="Εικόνα 11"/>
          <p:cNvPicPr>
            <a:picLocks noChangeAspect="1"/>
          </p:cNvPicPr>
          <p:nvPr/>
        </p:nvPicPr>
        <p:blipFill>
          <a:blip r:embed="rId3"/>
          <a:stretch>
            <a:fillRect/>
          </a:stretch>
        </p:blipFill>
        <p:spPr>
          <a:xfrm>
            <a:off x="8404411" y="6364542"/>
            <a:ext cx="3603811" cy="441662"/>
          </a:xfrm>
          <a:prstGeom prst="rect">
            <a:avLst/>
          </a:prstGeom>
        </p:spPr>
      </p:pic>
    </p:spTree>
    <p:extLst>
      <p:ext uri="{BB962C8B-B14F-4D97-AF65-F5344CB8AC3E}">
        <p14:creationId xmlns:p14="http://schemas.microsoft.com/office/powerpoint/2010/main" val="18376808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σάρωση002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1030" y="207961"/>
            <a:ext cx="9622970" cy="6500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Τίτλος 1"/>
          <p:cNvSpPr txBox="1">
            <a:spLocks/>
          </p:cNvSpPr>
          <p:nvPr/>
        </p:nvSpPr>
        <p:spPr>
          <a:xfrm>
            <a:off x="595086" y="148771"/>
            <a:ext cx="925285" cy="6560457"/>
          </a:xfrm>
          <a:prstGeom prst="rect">
            <a:avLst/>
          </a:prstGeom>
        </p:spPr>
        <p:txBody>
          <a:bodyPr vert="vert270">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u="sng" cap="none" smtClean="0">
                <a:solidFill>
                  <a:srgbClr val="003300"/>
                </a:solidFill>
                <a:latin typeface="Arial" panose="020B0604020202020204" pitchFamily="34" charset="0"/>
                <a:cs typeface="Arial" panose="020B0604020202020204" pitchFamily="34" charset="0"/>
              </a:rPr>
              <a:t>Wastewater Fractionation</a:t>
            </a:r>
            <a:endParaRPr lang="el-GR" sz="4000" dirty="0">
              <a:solidFill>
                <a:srgbClr val="003300"/>
              </a:solidFill>
            </a:endParaRPr>
          </a:p>
        </p:txBody>
      </p:sp>
      <p:sp>
        <p:nvSpPr>
          <p:cNvPr id="4" name="Θέση περιεχομένου 2"/>
          <p:cNvSpPr txBox="1">
            <a:spLocks/>
          </p:cNvSpPr>
          <p:nvPr/>
        </p:nvSpPr>
        <p:spPr>
          <a:xfrm>
            <a:off x="2385460" y="1996951"/>
            <a:ext cx="5497285" cy="682172"/>
          </a:xfrm>
          <a:prstGeom prst="rect">
            <a:avLst/>
          </a:prstGeom>
        </p:spPr>
        <p:txBody>
          <a:bodyPr>
            <a:no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0" indent="0" algn="just">
              <a:buNone/>
            </a:pPr>
            <a:r>
              <a:rPr lang="en-GB" sz="1600" b="1" i="1" dirty="0">
                <a:solidFill>
                  <a:schemeClr val="bg1"/>
                </a:solidFill>
                <a:latin typeface="Arial" panose="020B0604020202020204" pitchFamily="34" charset="0"/>
                <a:cs typeface="Arial" panose="020B0604020202020204" pitchFamily="34" charset="0"/>
              </a:rPr>
              <a:t>Process for </a:t>
            </a:r>
            <a:r>
              <a:rPr lang="en-GB" sz="1600" b="1" i="1" dirty="0" err="1">
                <a:solidFill>
                  <a:schemeClr val="bg1"/>
                </a:solidFill>
                <a:latin typeface="Arial" panose="020B0604020202020204" pitchFamily="34" charset="0"/>
                <a:cs typeface="Arial" panose="020B0604020202020204" pitchFamily="34" charset="0"/>
              </a:rPr>
              <a:t>deffating</a:t>
            </a:r>
            <a:r>
              <a:rPr lang="en-GB" sz="1600" b="1" i="1" dirty="0">
                <a:solidFill>
                  <a:schemeClr val="bg1"/>
                </a:solidFill>
                <a:latin typeface="Arial" panose="020B0604020202020204" pitchFamily="34" charset="0"/>
                <a:cs typeface="Arial" panose="020B0604020202020204" pitchFamily="34" charset="0"/>
              </a:rPr>
              <a:t> of whey protein </a:t>
            </a:r>
            <a:r>
              <a:rPr lang="en-GB" sz="1600" b="1" i="1" dirty="0" err="1">
                <a:solidFill>
                  <a:schemeClr val="bg1"/>
                </a:solidFill>
                <a:latin typeface="Arial" panose="020B0604020202020204" pitchFamily="34" charset="0"/>
                <a:cs typeface="Arial" panose="020B0604020202020204" pitchFamily="34" charset="0"/>
              </a:rPr>
              <a:t>retentate</a:t>
            </a:r>
            <a:r>
              <a:rPr lang="en-GB" sz="1600" b="1" i="1" dirty="0" smtClean="0">
                <a:solidFill>
                  <a:schemeClr val="bg1"/>
                </a:solidFill>
                <a:latin typeface="Arial" panose="020B0604020202020204" pitchFamily="34" charset="0"/>
                <a:cs typeface="Arial" panose="020B0604020202020204" pitchFamily="34" charset="0"/>
              </a:rPr>
              <a:t> (</a:t>
            </a:r>
            <a:r>
              <a:rPr lang="en-GB" sz="1600" b="1" i="1" dirty="0" err="1" smtClean="0">
                <a:solidFill>
                  <a:schemeClr val="bg1"/>
                </a:solidFill>
                <a:latin typeface="Arial" panose="020B0604020202020204" pitchFamily="34" charset="0"/>
                <a:cs typeface="Arial" panose="020B0604020202020204" pitchFamily="34" charset="0"/>
              </a:rPr>
              <a:t>TetraPak</a:t>
            </a:r>
            <a:r>
              <a:rPr lang="en-GB" sz="1600" b="1" i="1" dirty="0" smtClean="0">
                <a:solidFill>
                  <a:schemeClr val="bg1"/>
                </a:solidFill>
                <a:latin typeface="Arial" panose="020B0604020202020204" pitchFamily="34" charset="0"/>
                <a:cs typeface="Arial" panose="020B0604020202020204" pitchFamily="34" charset="0"/>
              </a:rPr>
              <a:t>, Dairy Processing Handbook 1995).</a:t>
            </a:r>
            <a:endParaRPr lang="el-GR" sz="1600" b="1"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29776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85801" y="394447"/>
            <a:ext cx="10502152" cy="950259"/>
          </a:xfrm>
        </p:spPr>
        <p:txBody>
          <a:bodyPr>
            <a:normAutofit/>
          </a:bodyPr>
          <a:lstStyle/>
          <a:p>
            <a:pPr algn="ctr"/>
            <a:r>
              <a:rPr lang="en-US" sz="4000" b="1" u="sng" cap="none" dirty="0" smtClean="0">
                <a:solidFill>
                  <a:schemeClr val="bg2">
                    <a:lumMod val="50000"/>
                  </a:schemeClr>
                </a:solidFill>
                <a:latin typeface="Arial" panose="020B0604020202020204" pitchFamily="34" charset="0"/>
                <a:cs typeface="Arial" panose="020B0604020202020204" pitchFamily="34" charset="0"/>
              </a:rPr>
              <a:t>Cheese Making</a:t>
            </a:r>
            <a:endParaRPr lang="el-GR" sz="4000" dirty="0">
              <a:solidFill>
                <a:schemeClr val="bg2">
                  <a:lumMod val="50000"/>
                </a:schemeClr>
              </a:solidFill>
            </a:endParaRPr>
          </a:p>
        </p:txBody>
      </p:sp>
      <p:sp>
        <p:nvSpPr>
          <p:cNvPr id="3" name="Θέση περιεχομένου 2"/>
          <p:cNvSpPr>
            <a:spLocks noGrp="1"/>
          </p:cNvSpPr>
          <p:nvPr>
            <p:ph idx="1"/>
          </p:nvPr>
        </p:nvSpPr>
        <p:spPr>
          <a:xfrm>
            <a:off x="685801" y="1344706"/>
            <a:ext cx="10502152" cy="5002306"/>
          </a:xfrm>
        </p:spPr>
        <p:txBody>
          <a:bodyPr>
            <a:normAutofit/>
          </a:bodyPr>
          <a:lstStyle/>
          <a:p>
            <a:pPr marL="0" indent="0" algn="just">
              <a:spcAft>
                <a:spcPts val="600"/>
              </a:spcAft>
              <a:buNone/>
            </a:pPr>
            <a:r>
              <a:rPr lang="en-US" sz="2000" b="1" u="sng" dirty="0" smtClean="0">
                <a:solidFill>
                  <a:schemeClr val="bg1"/>
                </a:solidFill>
                <a:latin typeface="Arial" panose="020B0604020202020204" pitchFamily="34" charset="0"/>
                <a:cs typeface="Arial" panose="020B0604020202020204" pitchFamily="34" charset="0"/>
              </a:rPr>
              <a:t>Ultrafiltration</a:t>
            </a:r>
            <a:r>
              <a:rPr lang="en-US" sz="2000" dirty="0" smtClean="0">
                <a:solidFill>
                  <a:schemeClr val="bg1"/>
                </a:solidFill>
                <a:latin typeface="Arial" panose="020B0604020202020204" pitchFamily="34" charset="0"/>
                <a:cs typeface="Arial" panose="020B0604020202020204" pitchFamily="34" charset="0"/>
              </a:rPr>
              <a:t> initially used in dairy industry for whey separation from its wastewater, found a new application, as a novel method for cheese making, after 1969. In this case, milk pasteurization, </a:t>
            </a:r>
            <a:r>
              <a:rPr lang="en-US" sz="2000" dirty="0" err="1" smtClean="0">
                <a:solidFill>
                  <a:schemeClr val="bg1"/>
                </a:solidFill>
                <a:latin typeface="Arial" panose="020B0604020202020204" pitchFamily="34" charset="0"/>
                <a:cs typeface="Arial" panose="020B0604020202020204" pitchFamily="34" charset="0"/>
              </a:rPr>
              <a:t>defattening</a:t>
            </a:r>
            <a:r>
              <a:rPr lang="en-US" sz="2000" dirty="0" smtClean="0">
                <a:solidFill>
                  <a:schemeClr val="bg1"/>
                </a:solidFill>
                <a:latin typeface="Arial" panose="020B0604020202020204" pitchFamily="34" charset="0"/>
                <a:cs typeface="Arial" panose="020B0604020202020204" pitchFamily="34" charset="0"/>
              </a:rPr>
              <a:t> and concentration make use of special ultrafiltration systems. The membranes used are semi-permeable, i.e. allows only water and small molecules, such as lactose and soluble salts, to pass through. Other milk’s constituents, such as proteins, fat, insoluble salts, small amounts of lactose and bacteria are retained at concentrate. Condensation grade varies to:</a:t>
            </a:r>
          </a:p>
          <a:p>
            <a:pPr algn="just">
              <a:spcAft>
                <a:spcPts val="600"/>
              </a:spcAft>
              <a:buClrTx/>
              <a:buFont typeface="Wingdings" panose="05000000000000000000" pitchFamily="2" charset="2"/>
              <a:buChar char="Ø"/>
            </a:pPr>
            <a:r>
              <a:rPr lang="en-US" sz="2000" b="1" i="1" dirty="0" smtClean="0">
                <a:solidFill>
                  <a:schemeClr val="bg1"/>
                </a:solidFill>
                <a:latin typeface="Arial" panose="020B0604020202020204" pitchFamily="34" charset="0"/>
                <a:cs typeface="Arial" panose="020B0604020202020204" pitchFamily="34" charset="0"/>
              </a:rPr>
              <a:t>Kind of milk </a:t>
            </a:r>
            <a:r>
              <a:rPr lang="en-US" sz="2000" dirty="0" smtClean="0">
                <a:solidFill>
                  <a:schemeClr val="bg1"/>
                </a:solidFill>
                <a:latin typeface="Arial" panose="020B0604020202020204" pitchFamily="34" charset="0"/>
                <a:cs typeface="Arial" panose="020B0604020202020204" pitchFamily="34" charset="0"/>
              </a:rPr>
              <a:t>(bovine, sheep)</a:t>
            </a:r>
            <a:r>
              <a:rPr lang="en-US" sz="2000" b="1" i="1" dirty="0" smtClean="0">
                <a:solidFill>
                  <a:schemeClr val="bg1"/>
                </a:solidFill>
                <a:latin typeface="Arial" panose="020B0604020202020204" pitchFamily="34" charset="0"/>
                <a:cs typeface="Arial" panose="020B0604020202020204" pitchFamily="34" charset="0"/>
              </a:rPr>
              <a:t>.</a:t>
            </a:r>
          </a:p>
          <a:p>
            <a:pPr algn="just">
              <a:spcAft>
                <a:spcPts val="0"/>
              </a:spcAft>
              <a:buClrTx/>
              <a:buFont typeface="Wingdings" panose="05000000000000000000" pitchFamily="2" charset="2"/>
              <a:buChar char="Ø"/>
            </a:pPr>
            <a:r>
              <a:rPr lang="en-US" sz="2000" b="1" i="1" dirty="0" smtClean="0">
                <a:solidFill>
                  <a:schemeClr val="bg1"/>
                </a:solidFill>
                <a:latin typeface="Arial" panose="020B0604020202020204" pitchFamily="34" charset="0"/>
                <a:cs typeface="Arial" panose="020B0604020202020204" pitchFamily="34" charset="0"/>
              </a:rPr>
              <a:t>Kind of cheese produced.</a:t>
            </a:r>
            <a:r>
              <a:rPr lang="en-US" sz="2000" dirty="0" smtClean="0">
                <a:solidFill>
                  <a:schemeClr val="bg1"/>
                </a:solidFill>
                <a:latin typeface="Arial" panose="020B0604020202020204" pitchFamily="34" charset="0"/>
                <a:cs typeface="Arial" panose="020B0604020202020204" pitchFamily="34" charset="0"/>
              </a:rPr>
              <a:t>  </a:t>
            </a:r>
          </a:p>
          <a:p>
            <a:pPr algn="just">
              <a:spcAft>
                <a:spcPts val="0"/>
              </a:spcAft>
              <a:buClrTx/>
              <a:buFont typeface="Wingdings" panose="05000000000000000000" pitchFamily="2" charset="2"/>
              <a:buChar char="Ø"/>
            </a:pPr>
            <a:endParaRPr lang="en-US" sz="2000" b="1" u="sng" dirty="0">
              <a:solidFill>
                <a:schemeClr val="bg1"/>
              </a:solidFill>
              <a:latin typeface="Arial" panose="020B0604020202020204" pitchFamily="34" charset="0"/>
              <a:cs typeface="Arial" panose="020B0604020202020204" pitchFamily="34" charset="0"/>
            </a:endParaRPr>
          </a:p>
          <a:p>
            <a:pPr marL="0" indent="0" algn="just">
              <a:spcAft>
                <a:spcPts val="0"/>
              </a:spcAft>
              <a:buClrTx/>
              <a:buNone/>
            </a:pPr>
            <a:r>
              <a:rPr lang="en-US" sz="2000" dirty="0" smtClean="0">
                <a:solidFill>
                  <a:schemeClr val="bg1"/>
                </a:solidFill>
                <a:latin typeface="Arial" panose="020B0604020202020204" pitchFamily="34" charset="0"/>
                <a:cs typeface="Arial" panose="020B0604020202020204" pitchFamily="34" charset="0"/>
              </a:rPr>
              <a:t>Ultrafiltration increases milk yield, however the final product differs in organoleptic attributes form those that are made, using traditional methods. The main reason for these differentiation are the whey proteins. Ultrafiltration was successfully used in the production of cheeses, where curd does not require heat treatment.  </a:t>
            </a:r>
            <a:endParaRPr lang="el-GR" sz="2000" dirty="0">
              <a:solidFill>
                <a:schemeClr val="bg1"/>
              </a:solidFill>
              <a:latin typeface="Arial" panose="020B0604020202020204" pitchFamily="34" charset="0"/>
              <a:cs typeface="Arial" panose="020B0604020202020204" pitchFamily="34" charset="0"/>
            </a:endParaRPr>
          </a:p>
        </p:txBody>
      </p:sp>
      <p:pic>
        <p:nvPicPr>
          <p:cNvPr id="5" name="Εικόνα 4"/>
          <p:cNvPicPr>
            <a:picLocks noChangeAspect="1"/>
          </p:cNvPicPr>
          <p:nvPr/>
        </p:nvPicPr>
        <p:blipFill>
          <a:blip r:embed="rId2"/>
          <a:stretch>
            <a:fillRect/>
          </a:stretch>
        </p:blipFill>
        <p:spPr>
          <a:xfrm>
            <a:off x="8404411" y="6364542"/>
            <a:ext cx="3603811" cy="441662"/>
          </a:xfrm>
          <a:prstGeom prst="rect">
            <a:avLst/>
          </a:prstGeom>
        </p:spPr>
      </p:pic>
    </p:spTree>
    <p:extLst>
      <p:ext uri="{BB962C8B-B14F-4D97-AF65-F5344CB8AC3E}">
        <p14:creationId xmlns:p14="http://schemas.microsoft.com/office/powerpoint/2010/main" val="21180145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85801" y="394447"/>
            <a:ext cx="10502152" cy="950259"/>
          </a:xfrm>
        </p:spPr>
        <p:txBody>
          <a:bodyPr>
            <a:normAutofit/>
          </a:bodyPr>
          <a:lstStyle/>
          <a:p>
            <a:pPr algn="ctr"/>
            <a:r>
              <a:rPr lang="en-US" sz="4000" b="1" u="sng" cap="none" dirty="0" smtClean="0">
                <a:solidFill>
                  <a:schemeClr val="bg2">
                    <a:lumMod val="50000"/>
                  </a:schemeClr>
                </a:solidFill>
                <a:latin typeface="Arial" panose="020B0604020202020204" pitchFamily="34" charset="0"/>
                <a:cs typeface="Arial" panose="020B0604020202020204" pitchFamily="34" charset="0"/>
              </a:rPr>
              <a:t>Cheese Making</a:t>
            </a:r>
            <a:endParaRPr lang="el-GR" sz="4000" dirty="0">
              <a:solidFill>
                <a:schemeClr val="bg2">
                  <a:lumMod val="50000"/>
                </a:schemeClr>
              </a:solidFill>
            </a:endParaRPr>
          </a:p>
        </p:txBody>
      </p:sp>
      <p:sp>
        <p:nvSpPr>
          <p:cNvPr id="3" name="Θέση περιεχομένου 2"/>
          <p:cNvSpPr>
            <a:spLocks noGrp="1"/>
          </p:cNvSpPr>
          <p:nvPr>
            <p:ph idx="1"/>
          </p:nvPr>
        </p:nvSpPr>
        <p:spPr>
          <a:xfrm>
            <a:off x="685801" y="1532965"/>
            <a:ext cx="10502152" cy="4666130"/>
          </a:xfrm>
        </p:spPr>
        <p:txBody>
          <a:bodyPr>
            <a:normAutofit/>
          </a:bodyPr>
          <a:lstStyle/>
          <a:p>
            <a:pPr marL="0" indent="0" algn="just">
              <a:spcAft>
                <a:spcPts val="600"/>
              </a:spcAft>
              <a:buNone/>
            </a:pPr>
            <a:r>
              <a:rPr lang="en-GB" sz="2400" b="1" i="1" dirty="0" smtClean="0">
                <a:solidFill>
                  <a:schemeClr val="bg1"/>
                </a:solidFill>
                <a:latin typeface="Arial" panose="020B0604020202020204" pitchFamily="34" charset="0"/>
                <a:cs typeface="Arial" panose="020B0604020202020204" pitchFamily="34" charset="0"/>
              </a:rPr>
              <a:t>Ultrafiltration</a:t>
            </a:r>
            <a:r>
              <a:rPr lang="en-GB" sz="2400" dirty="0" smtClean="0">
                <a:solidFill>
                  <a:schemeClr val="bg1"/>
                </a:solidFill>
                <a:latin typeface="Arial" panose="020B0604020202020204" pitchFamily="34" charset="0"/>
                <a:cs typeface="Arial" panose="020B0604020202020204" pitchFamily="34" charset="0"/>
              </a:rPr>
              <a:t> is used in three ways in cheese making:</a:t>
            </a:r>
            <a:endParaRPr lang="el-GR" sz="2400" dirty="0" smtClean="0">
              <a:solidFill>
                <a:schemeClr val="bg1"/>
              </a:solidFill>
              <a:latin typeface="Arial" panose="020B0604020202020204" pitchFamily="34" charset="0"/>
              <a:cs typeface="Arial" panose="020B0604020202020204" pitchFamily="34" charset="0"/>
            </a:endParaRPr>
          </a:p>
          <a:p>
            <a:pPr lvl="0" algn="just">
              <a:spcAft>
                <a:spcPts val="600"/>
              </a:spcAft>
              <a:buClrTx/>
              <a:buFont typeface="Wingdings" panose="05000000000000000000" pitchFamily="2" charset="2"/>
              <a:buChar char="v"/>
            </a:pPr>
            <a:r>
              <a:rPr lang="en-GB" sz="2400" i="1" dirty="0" smtClean="0">
                <a:solidFill>
                  <a:srgbClr val="FF0000"/>
                </a:solidFill>
                <a:latin typeface="Arial" panose="020B0604020202020204" pitchFamily="34" charset="0"/>
                <a:cs typeface="Arial" panose="020B0604020202020204" pitchFamily="34" charset="0"/>
              </a:rPr>
              <a:t>Pre-concentration</a:t>
            </a:r>
            <a:r>
              <a:rPr lang="en-GB" sz="2400" dirty="0" smtClean="0">
                <a:solidFill>
                  <a:schemeClr val="bg1"/>
                </a:solidFill>
                <a:latin typeface="Arial" panose="020B0604020202020204" pitchFamily="34" charset="0"/>
                <a:cs typeface="Arial" panose="020B0604020202020204" pitchFamily="34" charset="0"/>
              </a:rPr>
              <a:t> to low concentration to standardize the protein to fat relation, followed by conventional </a:t>
            </a:r>
            <a:r>
              <a:rPr lang="en-GB" sz="2400" dirty="0" err="1" smtClean="0">
                <a:solidFill>
                  <a:schemeClr val="bg1"/>
                </a:solidFill>
                <a:latin typeface="Arial" panose="020B0604020202020204" pitchFamily="34" charset="0"/>
                <a:cs typeface="Arial" panose="020B0604020202020204" pitchFamily="34" charset="0"/>
              </a:rPr>
              <a:t>cheesemaking</a:t>
            </a:r>
            <a:r>
              <a:rPr lang="en-GB" sz="2400" dirty="0" smtClean="0">
                <a:solidFill>
                  <a:schemeClr val="bg1"/>
                </a:solidFill>
                <a:latin typeface="Arial" panose="020B0604020202020204" pitchFamily="34" charset="0"/>
                <a:cs typeface="Arial" panose="020B0604020202020204" pitchFamily="34" charset="0"/>
              </a:rPr>
              <a:t> in traditional equipment.</a:t>
            </a:r>
            <a:endParaRPr lang="el-GR" sz="2400" dirty="0" smtClean="0">
              <a:solidFill>
                <a:schemeClr val="bg1"/>
              </a:solidFill>
              <a:latin typeface="Arial" panose="020B0604020202020204" pitchFamily="34" charset="0"/>
              <a:cs typeface="Arial" panose="020B0604020202020204" pitchFamily="34" charset="0"/>
            </a:endParaRPr>
          </a:p>
          <a:p>
            <a:pPr lvl="0" algn="just">
              <a:spcAft>
                <a:spcPts val="600"/>
              </a:spcAft>
              <a:buClrTx/>
              <a:buFont typeface="Wingdings" panose="05000000000000000000" pitchFamily="2" charset="2"/>
              <a:buChar char="v"/>
            </a:pPr>
            <a:r>
              <a:rPr lang="en-GB" sz="2400" i="1" dirty="0" smtClean="0">
                <a:solidFill>
                  <a:srgbClr val="FF0000"/>
                </a:solidFill>
                <a:latin typeface="Arial" panose="020B0604020202020204" pitchFamily="34" charset="0"/>
                <a:cs typeface="Arial" panose="020B0604020202020204" pitchFamily="34" charset="0"/>
              </a:rPr>
              <a:t>Moderate concentration</a:t>
            </a:r>
            <a:r>
              <a:rPr lang="en-GB" sz="2400" dirty="0" smtClean="0">
                <a:solidFill>
                  <a:schemeClr val="bg1"/>
                </a:solidFill>
                <a:latin typeface="Arial" panose="020B0604020202020204" pitchFamily="34" charset="0"/>
                <a:cs typeface="Arial" panose="020B0604020202020204" pitchFamily="34" charset="0"/>
              </a:rPr>
              <a:t> and subsequent </a:t>
            </a:r>
            <a:r>
              <a:rPr lang="en-GB" sz="2400" dirty="0" err="1" smtClean="0">
                <a:solidFill>
                  <a:schemeClr val="bg1"/>
                </a:solidFill>
                <a:latin typeface="Arial" panose="020B0604020202020204" pitchFamily="34" charset="0"/>
                <a:cs typeface="Arial" panose="020B0604020202020204" pitchFamily="34" charset="0"/>
              </a:rPr>
              <a:t>cheesemaking</a:t>
            </a:r>
            <a:r>
              <a:rPr lang="en-GB" sz="2400" dirty="0" smtClean="0">
                <a:solidFill>
                  <a:schemeClr val="bg1"/>
                </a:solidFill>
                <a:latin typeface="Arial" panose="020B0604020202020204" pitchFamily="34" charset="0"/>
                <a:cs typeface="Arial" panose="020B0604020202020204" pitchFamily="34" charset="0"/>
              </a:rPr>
              <a:t> in a modified cheese process including some whey drainage. The equipment used differs significantly from the traditional one.</a:t>
            </a:r>
            <a:endParaRPr lang="el-GR" sz="2400" dirty="0" smtClean="0">
              <a:solidFill>
                <a:schemeClr val="bg1"/>
              </a:solidFill>
              <a:latin typeface="Arial" panose="020B0604020202020204" pitchFamily="34" charset="0"/>
              <a:cs typeface="Arial" panose="020B0604020202020204" pitchFamily="34" charset="0"/>
            </a:endParaRPr>
          </a:p>
          <a:p>
            <a:pPr lvl="0" algn="just">
              <a:spcAft>
                <a:spcPts val="0"/>
              </a:spcAft>
              <a:buClrTx/>
              <a:buFont typeface="Wingdings" panose="05000000000000000000" pitchFamily="2" charset="2"/>
              <a:buChar char="v"/>
            </a:pPr>
            <a:r>
              <a:rPr lang="en-GB" sz="2400" i="1" dirty="0" smtClean="0">
                <a:solidFill>
                  <a:srgbClr val="FF0000"/>
                </a:solidFill>
                <a:latin typeface="Arial" panose="020B0604020202020204" pitchFamily="34" charset="0"/>
                <a:cs typeface="Arial" panose="020B0604020202020204" pitchFamily="34" charset="0"/>
              </a:rPr>
              <a:t>Concentration to the final dry mater (DM) content of the cheese</a:t>
            </a:r>
            <a:r>
              <a:rPr lang="en-GB" sz="2400" dirty="0" smtClean="0">
                <a:solidFill>
                  <a:schemeClr val="bg1"/>
                </a:solidFill>
                <a:latin typeface="Arial" panose="020B0604020202020204" pitchFamily="34" charset="0"/>
                <a:cs typeface="Arial" panose="020B0604020202020204" pitchFamily="34" charset="0"/>
              </a:rPr>
              <a:t>.</a:t>
            </a:r>
            <a:endParaRPr lang="el-GR" sz="2400" dirty="0" smtClean="0">
              <a:solidFill>
                <a:schemeClr val="bg1"/>
              </a:solidFill>
              <a:latin typeface="Arial" panose="020B0604020202020204" pitchFamily="34" charset="0"/>
              <a:cs typeface="Arial" panose="020B0604020202020204" pitchFamily="34" charset="0"/>
            </a:endParaRPr>
          </a:p>
          <a:p>
            <a:pPr marL="0" indent="0" algn="just">
              <a:spcAft>
                <a:spcPts val="0"/>
              </a:spcAft>
              <a:buNone/>
            </a:pPr>
            <a:endParaRPr lang="en-GB" sz="2400" dirty="0" smtClean="0">
              <a:solidFill>
                <a:schemeClr val="bg1"/>
              </a:solidFill>
              <a:latin typeface="Arial" panose="020B0604020202020204" pitchFamily="34" charset="0"/>
              <a:cs typeface="Arial" panose="020B0604020202020204" pitchFamily="34" charset="0"/>
            </a:endParaRPr>
          </a:p>
          <a:p>
            <a:pPr marL="0" indent="0" algn="just">
              <a:spcAft>
                <a:spcPts val="0"/>
              </a:spcAft>
              <a:buNone/>
            </a:pPr>
            <a:r>
              <a:rPr lang="en-GB" sz="2400" dirty="0" smtClean="0">
                <a:solidFill>
                  <a:schemeClr val="bg1"/>
                </a:solidFill>
                <a:latin typeface="Arial" panose="020B0604020202020204" pitchFamily="34" charset="0"/>
                <a:cs typeface="Arial" panose="020B0604020202020204" pitchFamily="34" charset="0"/>
              </a:rPr>
              <a:t>The </a:t>
            </a:r>
            <a:r>
              <a:rPr lang="en-GB" sz="2400" dirty="0">
                <a:solidFill>
                  <a:schemeClr val="bg1"/>
                </a:solidFill>
                <a:latin typeface="Arial" panose="020B0604020202020204" pitchFamily="34" charset="0"/>
                <a:cs typeface="Arial" panose="020B0604020202020204" pitchFamily="34" charset="0"/>
              </a:rPr>
              <a:t>first two methods can be used for the manufacture of several types of cheese, whereas the third one makes it possible to manufacture completely new types of </a:t>
            </a:r>
            <a:r>
              <a:rPr lang="en-GB" sz="2400" dirty="0" smtClean="0">
                <a:solidFill>
                  <a:schemeClr val="bg1"/>
                </a:solidFill>
                <a:latin typeface="Arial" panose="020B0604020202020204" pitchFamily="34" charset="0"/>
                <a:cs typeface="Arial" panose="020B0604020202020204" pitchFamily="34" charset="0"/>
              </a:rPr>
              <a:t>cheese.</a:t>
            </a:r>
            <a:endParaRPr lang="el-GR" sz="2400" dirty="0">
              <a:solidFill>
                <a:schemeClr val="bg1"/>
              </a:solidFill>
              <a:latin typeface="Arial" panose="020B0604020202020204" pitchFamily="34" charset="0"/>
              <a:cs typeface="Arial" panose="020B0604020202020204" pitchFamily="34" charset="0"/>
            </a:endParaRPr>
          </a:p>
        </p:txBody>
      </p:sp>
      <p:pic>
        <p:nvPicPr>
          <p:cNvPr id="4" name="Εικόνα 3"/>
          <p:cNvPicPr>
            <a:picLocks noChangeAspect="1"/>
          </p:cNvPicPr>
          <p:nvPr/>
        </p:nvPicPr>
        <p:blipFill>
          <a:blip r:embed="rId2"/>
          <a:stretch>
            <a:fillRect/>
          </a:stretch>
        </p:blipFill>
        <p:spPr>
          <a:xfrm>
            <a:off x="8404411" y="6364542"/>
            <a:ext cx="3603811" cy="441662"/>
          </a:xfrm>
          <a:prstGeom prst="rect">
            <a:avLst/>
          </a:prstGeom>
        </p:spPr>
      </p:pic>
    </p:spTree>
    <p:extLst>
      <p:ext uri="{BB962C8B-B14F-4D97-AF65-F5344CB8AC3E}">
        <p14:creationId xmlns:p14="http://schemas.microsoft.com/office/powerpoint/2010/main" val="27985150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743046" y="6037729"/>
            <a:ext cx="7700402" cy="591670"/>
          </a:xfrm>
        </p:spPr>
        <p:txBody>
          <a:bodyPr>
            <a:normAutofit fontScale="92500" lnSpcReduction="10000"/>
          </a:bodyPr>
          <a:lstStyle/>
          <a:p>
            <a:pPr marL="0" indent="0" algn="just">
              <a:buNone/>
            </a:pPr>
            <a:r>
              <a:rPr lang="en-GB" b="1" i="1" dirty="0" smtClean="0">
                <a:solidFill>
                  <a:schemeClr val="bg1"/>
                </a:solidFill>
                <a:latin typeface="Arial" panose="020B0604020202020204" pitchFamily="34" charset="0"/>
                <a:cs typeface="Arial" panose="020B0604020202020204" pitchFamily="34" charset="0"/>
              </a:rPr>
              <a:t>Flowchart </a:t>
            </a:r>
            <a:r>
              <a:rPr lang="en-GB" b="1" i="1" dirty="0">
                <a:solidFill>
                  <a:schemeClr val="bg1"/>
                </a:solidFill>
                <a:latin typeface="Arial" panose="020B0604020202020204" pitchFamily="34" charset="0"/>
                <a:cs typeface="Arial" panose="020B0604020202020204" pitchFamily="34" charset="0"/>
              </a:rPr>
              <a:t>for production of </a:t>
            </a:r>
            <a:r>
              <a:rPr lang="en-GB" b="1" i="1" dirty="0" err="1">
                <a:solidFill>
                  <a:schemeClr val="bg1"/>
                </a:solidFill>
                <a:latin typeface="Arial" panose="020B0604020202020204" pitchFamily="34" charset="0"/>
                <a:cs typeface="Arial" panose="020B0604020202020204" pitchFamily="34" charset="0"/>
              </a:rPr>
              <a:t>Tilsiter</a:t>
            </a:r>
            <a:r>
              <a:rPr lang="en-GB" b="1" i="1" dirty="0">
                <a:solidFill>
                  <a:schemeClr val="bg1"/>
                </a:solidFill>
                <a:latin typeface="Arial" panose="020B0604020202020204" pitchFamily="34" charset="0"/>
                <a:cs typeface="Arial" panose="020B0604020202020204" pitchFamily="34" charset="0"/>
              </a:rPr>
              <a:t> cheese utilising ultrafiltration and a </a:t>
            </a:r>
            <a:r>
              <a:rPr lang="en-GB" b="1" i="1" dirty="0" err="1">
                <a:solidFill>
                  <a:schemeClr val="bg1"/>
                </a:solidFill>
                <a:latin typeface="Arial" panose="020B0604020202020204" pitchFamily="34" charset="0"/>
                <a:cs typeface="Arial" panose="020B0604020202020204" pitchFamily="34" charset="0"/>
              </a:rPr>
              <a:t>curdmaking</a:t>
            </a:r>
            <a:r>
              <a:rPr lang="en-GB" b="1" i="1" dirty="0">
                <a:solidFill>
                  <a:schemeClr val="bg1"/>
                </a:solidFill>
                <a:latin typeface="Arial" panose="020B0604020202020204" pitchFamily="34" charset="0"/>
                <a:cs typeface="Arial" panose="020B0604020202020204" pitchFamily="34" charset="0"/>
              </a:rPr>
              <a:t> machine (</a:t>
            </a:r>
            <a:r>
              <a:rPr lang="en-GB" b="1" i="1" dirty="0" err="1">
                <a:solidFill>
                  <a:schemeClr val="bg1"/>
                </a:solidFill>
                <a:latin typeface="Arial" panose="020B0604020202020204" pitchFamily="34" charset="0"/>
                <a:cs typeface="Arial" panose="020B0604020202020204" pitchFamily="34" charset="0"/>
              </a:rPr>
              <a:t>TetraPak</a:t>
            </a:r>
            <a:r>
              <a:rPr lang="en-GB" b="1" i="1" dirty="0">
                <a:solidFill>
                  <a:schemeClr val="bg1"/>
                </a:solidFill>
                <a:latin typeface="Arial" panose="020B0604020202020204" pitchFamily="34" charset="0"/>
                <a:cs typeface="Arial" panose="020B0604020202020204" pitchFamily="34" charset="0"/>
              </a:rPr>
              <a:t>, Dairy Processing Handbook 1995</a:t>
            </a:r>
            <a:r>
              <a:rPr lang="en-GB" b="1" i="1" dirty="0" smtClean="0">
                <a:solidFill>
                  <a:schemeClr val="bg1"/>
                </a:solidFill>
                <a:latin typeface="Arial" panose="020B0604020202020204" pitchFamily="34" charset="0"/>
                <a:cs typeface="Arial" panose="020B0604020202020204" pitchFamily="34" charset="0"/>
              </a:rPr>
              <a:t>).</a:t>
            </a:r>
            <a:endParaRPr lang="el-GR" b="1" i="1" dirty="0">
              <a:solidFill>
                <a:schemeClr val="bg1"/>
              </a:solidFill>
              <a:latin typeface="Arial" panose="020B0604020202020204" pitchFamily="34" charset="0"/>
              <a:cs typeface="Arial" panose="020B0604020202020204" pitchFamily="34" charset="0"/>
            </a:endParaRPr>
          </a:p>
        </p:txBody>
      </p:sp>
      <p:pic>
        <p:nvPicPr>
          <p:cNvPr id="6147" name="Picture 3" descr="σάρωση003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9429" y="219916"/>
            <a:ext cx="9484018" cy="570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Τίτλος 1"/>
          <p:cNvSpPr>
            <a:spLocks noGrp="1"/>
          </p:cNvSpPr>
          <p:nvPr>
            <p:ph type="title"/>
          </p:nvPr>
        </p:nvSpPr>
        <p:spPr>
          <a:xfrm>
            <a:off x="685801" y="219917"/>
            <a:ext cx="954313" cy="5709038"/>
          </a:xfrm>
        </p:spPr>
        <p:txBody>
          <a:bodyPr vert="vert270">
            <a:normAutofit/>
          </a:bodyPr>
          <a:lstStyle/>
          <a:p>
            <a:pPr algn="ctr"/>
            <a:r>
              <a:rPr lang="en-US" sz="4000" b="1" u="sng" cap="none" dirty="0" smtClean="0">
                <a:solidFill>
                  <a:schemeClr val="bg2">
                    <a:lumMod val="50000"/>
                  </a:schemeClr>
                </a:solidFill>
                <a:latin typeface="Arial" panose="020B0604020202020204" pitchFamily="34" charset="0"/>
                <a:cs typeface="Arial" panose="020B0604020202020204" pitchFamily="34" charset="0"/>
              </a:rPr>
              <a:t>Cheese Making</a:t>
            </a:r>
            <a:endParaRPr lang="el-GR" sz="4000" dirty="0">
              <a:solidFill>
                <a:schemeClr val="bg2">
                  <a:lumMod val="50000"/>
                </a:schemeClr>
              </a:solidFill>
            </a:endParaRPr>
          </a:p>
        </p:txBody>
      </p:sp>
      <p:pic>
        <p:nvPicPr>
          <p:cNvPr id="7" name="Εικόνα 6"/>
          <p:cNvPicPr>
            <a:picLocks noChangeAspect="1"/>
          </p:cNvPicPr>
          <p:nvPr/>
        </p:nvPicPr>
        <p:blipFill>
          <a:blip r:embed="rId3"/>
          <a:stretch>
            <a:fillRect/>
          </a:stretch>
        </p:blipFill>
        <p:spPr>
          <a:xfrm>
            <a:off x="139235" y="6333564"/>
            <a:ext cx="3603811" cy="441662"/>
          </a:xfrm>
          <a:prstGeom prst="rect">
            <a:avLst/>
          </a:prstGeom>
        </p:spPr>
      </p:pic>
    </p:spTree>
    <p:extLst>
      <p:ext uri="{BB962C8B-B14F-4D97-AF65-F5344CB8AC3E}">
        <p14:creationId xmlns:p14="http://schemas.microsoft.com/office/powerpoint/2010/main" val="3460208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txBox="1">
            <a:spLocks/>
          </p:cNvSpPr>
          <p:nvPr/>
        </p:nvSpPr>
        <p:spPr>
          <a:xfrm>
            <a:off x="685801" y="219917"/>
            <a:ext cx="954313" cy="5709038"/>
          </a:xfrm>
          <a:prstGeom prst="rect">
            <a:avLst/>
          </a:prstGeom>
        </p:spPr>
        <p:txBody>
          <a:bodyPr vert="vert270">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u="sng" cap="none" smtClean="0">
                <a:solidFill>
                  <a:schemeClr val="bg2">
                    <a:lumMod val="50000"/>
                  </a:schemeClr>
                </a:solidFill>
                <a:latin typeface="Arial" panose="020B0604020202020204" pitchFamily="34" charset="0"/>
                <a:cs typeface="Arial" panose="020B0604020202020204" pitchFamily="34" charset="0"/>
              </a:rPr>
              <a:t>Cheese Making</a:t>
            </a:r>
            <a:endParaRPr lang="el-GR" sz="4000" dirty="0">
              <a:solidFill>
                <a:schemeClr val="bg2">
                  <a:lumMod val="50000"/>
                </a:schemeClr>
              </a:solidFill>
            </a:endParaRPr>
          </a:p>
        </p:txBody>
      </p:sp>
      <p:pic>
        <p:nvPicPr>
          <p:cNvPr id="7170" name="Picture 2" descr="σάρωση00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5449" y="396648"/>
            <a:ext cx="9349972" cy="314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Picture 3" descr="σάρωση00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11507" y="3838588"/>
            <a:ext cx="1763914" cy="2781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Θέση περιεχομένου 2"/>
          <p:cNvSpPr txBox="1">
            <a:spLocks/>
          </p:cNvSpPr>
          <p:nvPr/>
        </p:nvSpPr>
        <p:spPr>
          <a:xfrm>
            <a:off x="2225449" y="3838588"/>
            <a:ext cx="6250894" cy="591670"/>
          </a:xfrm>
          <a:prstGeom prst="rect">
            <a:avLst/>
          </a:prstGeom>
        </p:spPr>
        <p:txBody>
          <a:bodyPr>
            <a:no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0" indent="0" algn="just">
              <a:buNone/>
            </a:pPr>
            <a:r>
              <a:rPr lang="en-GB" sz="2000" b="1" i="1" dirty="0">
                <a:solidFill>
                  <a:schemeClr val="bg1"/>
                </a:solidFill>
                <a:latin typeface="Arial" panose="020B0604020202020204" pitchFamily="34" charset="0"/>
                <a:cs typeface="Arial" panose="020B0604020202020204" pitchFamily="34" charset="0"/>
              </a:rPr>
              <a:t>Principle of </a:t>
            </a:r>
            <a:r>
              <a:rPr lang="en-GB" sz="2000" b="1" i="1" dirty="0" err="1">
                <a:solidFill>
                  <a:schemeClr val="bg1"/>
                </a:solidFill>
                <a:latin typeface="Arial" panose="020B0604020202020204" pitchFamily="34" charset="0"/>
                <a:cs typeface="Arial" panose="020B0604020202020204" pitchFamily="34" charset="0"/>
              </a:rPr>
              <a:t>curdmaking</a:t>
            </a:r>
            <a:r>
              <a:rPr lang="en-GB" sz="2000" b="1" i="1" dirty="0">
                <a:solidFill>
                  <a:schemeClr val="bg1"/>
                </a:solidFill>
                <a:latin typeface="Arial" panose="020B0604020202020204" pitchFamily="34" charset="0"/>
                <a:cs typeface="Arial" panose="020B0604020202020204" pitchFamily="34" charset="0"/>
              </a:rPr>
              <a:t> machine</a:t>
            </a:r>
            <a:r>
              <a:rPr lang="en-GB" sz="2000" b="1" i="1" dirty="0" smtClean="0">
                <a:solidFill>
                  <a:schemeClr val="bg1"/>
                </a:solidFill>
                <a:latin typeface="Arial" panose="020B0604020202020204" pitchFamily="34" charset="0"/>
                <a:cs typeface="Arial" panose="020B0604020202020204" pitchFamily="34" charset="0"/>
              </a:rPr>
              <a:t> (</a:t>
            </a:r>
            <a:r>
              <a:rPr lang="en-GB" sz="2000" b="1" i="1" dirty="0" err="1" smtClean="0">
                <a:solidFill>
                  <a:schemeClr val="bg1"/>
                </a:solidFill>
                <a:latin typeface="Arial" panose="020B0604020202020204" pitchFamily="34" charset="0"/>
                <a:cs typeface="Arial" panose="020B0604020202020204" pitchFamily="34" charset="0"/>
              </a:rPr>
              <a:t>TetraPak</a:t>
            </a:r>
            <a:r>
              <a:rPr lang="en-GB" sz="2000" b="1" i="1" dirty="0" smtClean="0">
                <a:solidFill>
                  <a:schemeClr val="bg1"/>
                </a:solidFill>
                <a:latin typeface="Arial" panose="020B0604020202020204" pitchFamily="34" charset="0"/>
                <a:cs typeface="Arial" panose="020B0604020202020204" pitchFamily="34" charset="0"/>
              </a:rPr>
              <a:t>, Dairy Processing Handbook 1995).</a:t>
            </a:r>
            <a:endParaRPr lang="el-GR" sz="2000" b="1" i="1" dirty="0">
              <a:solidFill>
                <a:schemeClr val="bg1"/>
              </a:solidFill>
              <a:latin typeface="Arial" panose="020B0604020202020204" pitchFamily="34" charset="0"/>
              <a:cs typeface="Arial" panose="020B0604020202020204" pitchFamily="34" charset="0"/>
            </a:endParaRPr>
          </a:p>
        </p:txBody>
      </p:sp>
      <p:sp>
        <p:nvSpPr>
          <p:cNvPr id="3" name="Ορθογώνιο 2"/>
          <p:cNvSpPr/>
          <p:nvPr/>
        </p:nvSpPr>
        <p:spPr>
          <a:xfrm>
            <a:off x="6081486" y="5049989"/>
            <a:ext cx="3599544" cy="1569660"/>
          </a:xfrm>
          <a:prstGeom prst="rect">
            <a:avLst/>
          </a:prstGeom>
        </p:spPr>
        <p:txBody>
          <a:bodyPr wrap="square">
            <a:spAutoFit/>
          </a:bodyPr>
          <a:lstStyle/>
          <a:p>
            <a:pPr algn="just">
              <a:spcAft>
                <a:spcPts val="0"/>
              </a:spcAft>
            </a:pPr>
            <a:r>
              <a:rPr lang="en-GB" sz="1600" b="1" i="1" dirty="0">
                <a:solidFill>
                  <a:schemeClr val="bg1"/>
                </a:solidFill>
                <a:latin typeface="Arial" panose="020B0604020202020204" pitchFamily="34" charset="0"/>
                <a:ea typeface="Times New Roman" panose="02020603050405020304" pitchFamily="18" charset="0"/>
                <a:cs typeface="Arial" panose="020B0604020202020204" pitchFamily="34" charset="0"/>
              </a:rPr>
              <a:t>Cutting unit on a </a:t>
            </a:r>
            <a:r>
              <a:rPr lang="en-GB" sz="1600" b="1" i="1" dirty="0" err="1">
                <a:solidFill>
                  <a:schemeClr val="bg1"/>
                </a:solidFill>
                <a:latin typeface="Arial" panose="020B0604020202020204" pitchFamily="34" charset="0"/>
                <a:ea typeface="Times New Roman" panose="02020603050405020304" pitchFamily="18" charset="0"/>
                <a:cs typeface="Arial" panose="020B0604020202020204" pitchFamily="34" charset="0"/>
              </a:rPr>
              <a:t>curdmaking</a:t>
            </a:r>
            <a:r>
              <a:rPr lang="en-GB" sz="1600" b="1" i="1"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GB" sz="1600" b="1" i="1" dirty="0" smtClean="0">
                <a:solidFill>
                  <a:schemeClr val="bg1"/>
                </a:solidFill>
                <a:latin typeface="Arial" panose="020B0604020202020204" pitchFamily="34" charset="0"/>
                <a:ea typeface="Times New Roman" panose="02020603050405020304" pitchFamily="18" charset="0"/>
                <a:cs typeface="Arial" panose="020B0604020202020204" pitchFamily="34" charset="0"/>
              </a:rPr>
              <a:t>machine: </a:t>
            </a:r>
            <a:endParaRPr lang="el-GR" sz="1600" b="1" i="1"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a:p>
            <a:pPr marL="261938" lvl="0" indent="-261938" algn="just">
              <a:spcAft>
                <a:spcPts val="0"/>
              </a:spcAft>
              <a:buFont typeface="+mj-lt"/>
              <a:buAutoNum type="arabicPeriod"/>
              <a:tabLst>
                <a:tab pos="571500" algn="l"/>
              </a:tabLst>
            </a:pPr>
            <a:r>
              <a:rPr lang="en-GB" sz="1600" dirty="0">
                <a:solidFill>
                  <a:schemeClr val="bg1"/>
                </a:solidFill>
                <a:latin typeface="Arial" panose="020B0604020202020204" pitchFamily="34" charset="0"/>
                <a:ea typeface="Times New Roman" panose="02020603050405020304" pitchFamily="18" charset="0"/>
                <a:cs typeface="Arial" panose="020B0604020202020204" pitchFamily="34" charset="0"/>
              </a:rPr>
              <a:t>Ends of pipes with stationary horizontal and vertical </a:t>
            </a:r>
            <a:r>
              <a:rPr lang="en-GB" sz="1600" dirty="0" smtClean="0">
                <a:solidFill>
                  <a:schemeClr val="bg1"/>
                </a:solidFill>
                <a:latin typeface="Arial" panose="020B0604020202020204" pitchFamily="34" charset="0"/>
                <a:ea typeface="Times New Roman" panose="02020603050405020304" pitchFamily="18" charset="0"/>
                <a:cs typeface="Arial" panose="020B0604020202020204" pitchFamily="34" charset="0"/>
              </a:rPr>
              <a:t>knives.</a:t>
            </a:r>
            <a:endParaRPr lang="el-GR" sz="1600"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a:p>
            <a:pPr marL="261938" lvl="0" indent="-261938" algn="just">
              <a:spcAft>
                <a:spcPts val="0"/>
              </a:spcAft>
              <a:buFont typeface="+mj-lt"/>
              <a:buAutoNum type="arabicPeriod"/>
              <a:tabLst>
                <a:tab pos="571500" algn="l"/>
              </a:tabLst>
            </a:pPr>
            <a:r>
              <a:rPr lang="en-GB" sz="1600" dirty="0">
                <a:solidFill>
                  <a:schemeClr val="bg1"/>
                </a:solidFill>
                <a:latin typeface="Arial" panose="020B0604020202020204" pitchFamily="34" charset="0"/>
                <a:ea typeface="Times New Roman" panose="02020603050405020304" pitchFamily="18" charset="0"/>
                <a:cs typeface="Arial" panose="020B0604020202020204" pitchFamily="34" charset="0"/>
              </a:rPr>
              <a:t>Rotating </a:t>
            </a:r>
            <a:r>
              <a:rPr lang="en-GB" sz="1600" dirty="0" smtClean="0">
                <a:solidFill>
                  <a:schemeClr val="bg1"/>
                </a:solidFill>
                <a:latin typeface="Arial" panose="020B0604020202020204" pitchFamily="34" charset="0"/>
                <a:ea typeface="Times New Roman" panose="02020603050405020304" pitchFamily="18" charset="0"/>
                <a:cs typeface="Arial" panose="020B0604020202020204" pitchFamily="34" charset="0"/>
              </a:rPr>
              <a:t>knife.</a:t>
            </a:r>
            <a:endParaRPr lang="el-GR" sz="1600"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a:p>
            <a:pPr marL="261938" indent="-261938" algn="just">
              <a:buFont typeface="+mj-lt"/>
              <a:buAutoNum type="arabicPeriod"/>
            </a:pPr>
            <a:r>
              <a:rPr lang="en-GB" sz="1600" dirty="0" smtClean="0">
                <a:solidFill>
                  <a:schemeClr val="bg1"/>
                </a:solidFill>
                <a:latin typeface="Arial" panose="020B0604020202020204" pitchFamily="34" charset="0"/>
                <a:ea typeface="Times New Roman" panose="02020603050405020304" pitchFamily="18" charset="0"/>
                <a:cs typeface="Arial" panose="020B0604020202020204" pitchFamily="34" charset="0"/>
              </a:rPr>
              <a:t>Frame.</a:t>
            </a:r>
            <a:endParaRPr lang="el-GR" sz="1600" dirty="0">
              <a:solidFill>
                <a:schemeClr val="bg1"/>
              </a:solidFill>
              <a:latin typeface="Arial" panose="020B0604020202020204" pitchFamily="34" charset="0"/>
              <a:cs typeface="Arial" panose="020B0604020202020204" pitchFamily="34" charset="0"/>
            </a:endParaRPr>
          </a:p>
        </p:txBody>
      </p:sp>
      <p:pic>
        <p:nvPicPr>
          <p:cNvPr id="7" name="Εικόνα 6"/>
          <p:cNvPicPr>
            <a:picLocks noChangeAspect="1"/>
          </p:cNvPicPr>
          <p:nvPr/>
        </p:nvPicPr>
        <p:blipFill>
          <a:blip r:embed="rId4"/>
          <a:stretch>
            <a:fillRect/>
          </a:stretch>
        </p:blipFill>
        <p:spPr>
          <a:xfrm>
            <a:off x="193884" y="6177987"/>
            <a:ext cx="3603811" cy="441662"/>
          </a:xfrm>
          <a:prstGeom prst="rect">
            <a:avLst/>
          </a:prstGeom>
        </p:spPr>
      </p:pic>
    </p:spTree>
    <p:extLst>
      <p:ext uri="{BB962C8B-B14F-4D97-AF65-F5344CB8AC3E}">
        <p14:creationId xmlns:p14="http://schemas.microsoft.com/office/powerpoint/2010/main" val="9190414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85801" y="609600"/>
            <a:ext cx="10131425" cy="1161143"/>
          </a:xfrm>
        </p:spPr>
        <p:txBody>
          <a:bodyPr>
            <a:normAutofit/>
          </a:bodyPr>
          <a:lstStyle/>
          <a:p>
            <a:pPr algn="ctr"/>
            <a:r>
              <a:rPr lang="en-US" sz="4000" b="1" u="sng" cap="none" dirty="0" smtClean="0">
                <a:solidFill>
                  <a:schemeClr val="bg1"/>
                </a:solidFill>
                <a:latin typeface="Arial" panose="020B0604020202020204" pitchFamily="34" charset="0"/>
                <a:cs typeface="Arial" panose="020B0604020202020204" pitchFamily="34" charset="0"/>
              </a:rPr>
              <a:t>Other Attributes of HPP</a:t>
            </a:r>
            <a:endParaRPr lang="el-GR" sz="4000" dirty="0">
              <a:solidFill>
                <a:schemeClr val="bg1"/>
              </a:solidFill>
            </a:endParaRPr>
          </a:p>
        </p:txBody>
      </p:sp>
      <p:sp>
        <p:nvSpPr>
          <p:cNvPr id="3" name="Θέση περιεχομένου 2"/>
          <p:cNvSpPr>
            <a:spLocks noGrp="1"/>
          </p:cNvSpPr>
          <p:nvPr>
            <p:ph idx="1"/>
          </p:nvPr>
        </p:nvSpPr>
        <p:spPr>
          <a:xfrm>
            <a:off x="685801" y="1901371"/>
            <a:ext cx="10635342" cy="4325258"/>
          </a:xfrm>
        </p:spPr>
        <p:txBody>
          <a:bodyPr>
            <a:normAutofit/>
          </a:bodyPr>
          <a:lstStyle/>
          <a:p>
            <a:pPr marL="0" indent="0" algn="just">
              <a:spcAft>
                <a:spcPts val="0"/>
              </a:spcAft>
              <a:buNone/>
            </a:pPr>
            <a:r>
              <a:rPr lang="en-GB" sz="2800" dirty="0">
                <a:solidFill>
                  <a:schemeClr val="bg1"/>
                </a:solidFill>
                <a:latin typeface="Arial" panose="020B0604020202020204" pitchFamily="34" charset="0"/>
                <a:cs typeface="Arial" panose="020B0604020202020204" pitchFamily="34" charset="0"/>
              </a:rPr>
              <a:t>HPP treatment favours acid coagulation. Due to HPP – induced changes in the buffering capacity, when HPP – treated reconstituted milk is acidified, onset of gelation occurs at a higher pH than in the case of unpressurized milk. HPP – milk can be used for the production of </a:t>
            </a:r>
            <a:r>
              <a:rPr lang="en-GB" sz="2800" dirty="0" smtClean="0">
                <a:solidFill>
                  <a:schemeClr val="bg1"/>
                </a:solidFill>
                <a:latin typeface="Arial" panose="020B0604020202020204" pitchFamily="34" charset="0"/>
                <a:cs typeface="Arial" panose="020B0604020202020204" pitchFamily="34" charset="0"/>
              </a:rPr>
              <a:t>yoghurt.</a:t>
            </a:r>
            <a:r>
              <a:rPr lang="en-GB" sz="2800" dirty="0">
                <a:solidFill>
                  <a:schemeClr val="bg1"/>
                </a:solidFill>
                <a:latin typeface="Arial" panose="020B0604020202020204" pitchFamily="34" charset="0"/>
                <a:cs typeface="Arial" panose="020B0604020202020204" pitchFamily="34" charset="0"/>
              </a:rPr>
              <a:t> </a:t>
            </a:r>
            <a:endParaRPr lang="el-GR" sz="2800" dirty="0">
              <a:solidFill>
                <a:schemeClr val="bg1"/>
              </a:solidFill>
              <a:latin typeface="Arial" panose="020B0604020202020204" pitchFamily="34" charset="0"/>
              <a:cs typeface="Arial" panose="020B0604020202020204" pitchFamily="34" charset="0"/>
            </a:endParaRPr>
          </a:p>
          <a:p>
            <a:pPr marL="0" indent="0" algn="just">
              <a:spcAft>
                <a:spcPts val="0"/>
              </a:spcAft>
              <a:buNone/>
            </a:pPr>
            <a:endParaRPr lang="en-GB" sz="2800" dirty="0" smtClean="0">
              <a:solidFill>
                <a:schemeClr val="bg1"/>
              </a:solidFill>
              <a:latin typeface="Arial" panose="020B0604020202020204" pitchFamily="34" charset="0"/>
              <a:cs typeface="Arial" panose="020B0604020202020204" pitchFamily="34" charset="0"/>
            </a:endParaRPr>
          </a:p>
          <a:p>
            <a:pPr marL="0" indent="0" algn="just">
              <a:spcAft>
                <a:spcPts val="0"/>
              </a:spcAft>
              <a:buNone/>
            </a:pPr>
            <a:r>
              <a:rPr lang="en-GB" sz="2800" dirty="0" smtClean="0">
                <a:solidFill>
                  <a:schemeClr val="bg1"/>
                </a:solidFill>
                <a:latin typeface="Arial" panose="020B0604020202020204" pitchFamily="34" charset="0"/>
                <a:cs typeface="Arial" panose="020B0604020202020204" pitchFamily="34" charset="0"/>
              </a:rPr>
              <a:t>Finally</a:t>
            </a:r>
            <a:r>
              <a:rPr lang="en-GB" sz="2800" dirty="0">
                <a:solidFill>
                  <a:schemeClr val="bg1"/>
                </a:solidFill>
                <a:latin typeface="Arial" panose="020B0604020202020204" pitchFamily="34" charset="0"/>
                <a:cs typeface="Arial" panose="020B0604020202020204" pitchFamily="34" charset="0"/>
              </a:rPr>
              <a:t>, HPP – treated milk possesses better gelation attributes. The most significant changes concern viscosity, viscoelasticity and texture of gels made of concentrated </a:t>
            </a:r>
            <a:r>
              <a:rPr lang="en-GB" sz="2800" dirty="0" smtClean="0">
                <a:solidFill>
                  <a:schemeClr val="bg1"/>
                </a:solidFill>
                <a:latin typeface="Arial" panose="020B0604020202020204" pitchFamily="34" charset="0"/>
                <a:cs typeface="Arial" panose="020B0604020202020204" pitchFamily="34" charset="0"/>
              </a:rPr>
              <a:t>milk.</a:t>
            </a:r>
            <a:endParaRPr lang="el-GR" sz="2800" dirty="0">
              <a:solidFill>
                <a:schemeClr val="bg1"/>
              </a:solidFill>
              <a:latin typeface="Arial" panose="020B0604020202020204" pitchFamily="34" charset="0"/>
              <a:cs typeface="Arial" panose="020B0604020202020204" pitchFamily="34" charset="0"/>
            </a:endParaRPr>
          </a:p>
        </p:txBody>
      </p:sp>
      <p:pic>
        <p:nvPicPr>
          <p:cNvPr id="4" name="Εικόνα 3"/>
          <p:cNvPicPr>
            <a:picLocks noChangeAspect="1"/>
          </p:cNvPicPr>
          <p:nvPr/>
        </p:nvPicPr>
        <p:blipFill>
          <a:blip r:embed="rId2"/>
          <a:stretch>
            <a:fillRect/>
          </a:stretch>
        </p:blipFill>
        <p:spPr>
          <a:xfrm>
            <a:off x="8404411" y="6364542"/>
            <a:ext cx="3603811" cy="441662"/>
          </a:xfrm>
          <a:prstGeom prst="rect">
            <a:avLst/>
          </a:prstGeom>
        </p:spPr>
      </p:pic>
    </p:spTree>
    <p:extLst>
      <p:ext uri="{BB962C8B-B14F-4D97-AF65-F5344CB8AC3E}">
        <p14:creationId xmlns:p14="http://schemas.microsoft.com/office/powerpoint/2010/main" val="10100785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05038" y="454100"/>
            <a:ext cx="10528207" cy="1098929"/>
          </a:xfrm>
        </p:spPr>
        <p:txBody>
          <a:bodyPr>
            <a:normAutofit/>
          </a:bodyPr>
          <a:lstStyle/>
          <a:p>
            <a:pPr algn="r"/>
            <a:r>
              <a:rPr lang="en-US" sz="4400" b="1" i="1" u="sng" dirty="0" smtClean="0">
                <a:solidFill>
                  <a:schemeClr val="bg1"/>
                </a:solidFill>
                <a:latin typeface="Arial" panose="020B0604020202020204" pitchFamily="34" charset="0"/>
                <a:cs typeface="Arial" panose="020B0604020202020204" pitchFamily="34" charset="0"/>
              </a:rPr>
              <a:t>CONCLUSIONS</a:t>
            </a:r>
            <a:endParaRPr lang="el-GR" sz="4400" b="1" i="1" u="sng" dirty="0">
              <a:solidFill>
                <a:schemeClr val="bg1"/>
              </a:solidFill>
              <a:latin typeface="Arial" panose="020B0604020202020204" pitchFamily="34" charset="0"/>
              <a:cs typeface="Arial" panose="020B0604020202020204" pitchFamily="34" charset="0"/>
            </a:endParaRPr>
          </a:p>
        </p:txBody>
      </p:sp>
      <p:sp>
        <p:nvSpPr>
          <p:cNvPr id="5" name="Θέση κειμένου 4"/>
          <p:cNvSpPr>
            <a:spLocks noGrp="1"/>
          </p:cNvSpPr>
          <p:nvPr>
            <p:ph type="body" idx="1"/>
          </p:nvPr>
        </p:nvSpPr>
        <p:spPr>
          <a:xfrm>
            <a:off x="705038" y="1742846"/>
            <a:ext cx="10659647" cy="4004810"/>
          </a:xfrm>
        </p:spPr>
        <p:txBody>
          <a:bodyPr/>
          <a:lstStyle/>
          <a:p>
            <a:pPr algn="just">
              <a:spcAft>
                <a:spcPts val="0"/>
              </a:spcAft>
            </a:pPr>
            <a:r>
              <a:rPr lang="en-GB" dirty="0">
                <a:solidFill>
                  <a:schemeClr val="bg1"/>
                </a:solidFill>
                <a:latin typeface="Arial" panose="020B0604020202020204" pitchFamily="34" charset="0"/>
                <a:cs typeface="Arial" panose="020B0604020202020204" pitchFamily="34" charset="0"/>
              </a:rPr>
              <a:t>The consumer demand for minimally processed products, which are safe and healthy and the same time retain all the organoleptic and nutritional attributes is raising steadily. High pressure processing offers a solution to this demand. Although the present cost is high enough, the general use of this process in the future to satisfy these demands will lead to the construction of better and cheaper equipment, which would increase the yield and the effectiveness not only in novel but also in conventional dairy products</a:t>
            </a:r>
            <a:r>
              <a:rPr lang="en-GB" dirty="0" smtClean="0">
                <a:solidFill>
                  <a:schemeClr val="bg1"/>
                </a:solidFill>
                <a:latin typeface="Arial" panose="020B0604020202020204" pitchFamily="34" charset="0"/>
                <a:cs typeface="Arial" panose="020B0604020202020204" pitchFamily="34" charset="0"/>
              </a:rPr>
              <a:t>.</a:t>
            </a:r>
            <a:endParaRPr lang="en-US" sz="2400" i="1" dirty="0">
              <a:solidFill>
                <a:schemeClr val="bg1"/>
              </a:solidFill>
              <a:latin typeface="Arial" panose="020B0604020202020204" pitchFamily="34" charset="0"/>
              <a:cs typeface="Arial" panose="020B0604020202020204" pitchFamily="34" charset="0"/>
            </a:endParaRPr>
          </a:p>
        </p:txBody>
      </p:sp>
      <p:pic>
        <p:nvPicPr>
          <p:cNvPr id="8" name="Εικόνα 7"/>
          <p:cNvPicPr>
            <a:picLocks noChangeAspect="1"/>
          </p:cNvPicPr>
          <p:nvPr/>
        </p:nvPicPr>
        <p:blipFill>
          <a:blip r:embed="rId2"/>
          <a:stretch>
            <a:fillRect/>
          </a:stretch>
        </p:blipFill>
        <p:spPr>
          <a:xfrm>
            <a:off x="8404411" y="6364542"/>
            <a:ext cx="3603811" cy="441662"/>
          </a:xfrm>
          <a:prstGeom prst="rect">
            <a:avLst/>
          </a:prstGeom>
        </p:spPr>
      </p:pic>
    </p:spTree>
    <p:extLst>
      <p:ext uri="{BB962C8B-B14F-4D97-AF65-F5344CB8AC3E}">
        <p14:creationId xmlns:p14="http://schemas.microsoft.com/office/powerpoint/2010/main" val="42295880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85802" y="609601"/>
            <a:ext cx="968828" cy="5718628"/>
          </a:xfrm>
        </p:spPr>
        <p:txBody>
          <a:bodyPr vert="vert270">
            <a:normAutofit/>
          </a:bodyPr>
          <a:lstStyle/>
          <a:p>
            <a:pPr algn="ctr"/>
            <a:r>
              <a:rPr lang="en-US" sz="4400" b="1" i="1" u="sng" dirty="0" smtClean="0">
                <a:solidFill>
                  <a:schemeClr val="bg1"/>
                </a:solidFill>
                <a:latin typeface="Arial" panose="020B0604020202020204" pitchFamily="34" charset="0"/>
                <a:cs typeface="Arial" panose="020B0604020202020204" pitchFamily="34" charset="0"/>
              </a:rPr>
              <a:t>references</a:t>
            </a:r>
            <a:endParaRPr lang="el-GR" sz="4400" dirty="0"/>
          </a:p>
        </p:txBody>
      </p:sp>
      <p:pic>
        <p:nvPicPr>
          <p:cNvPr id="5" name="Θέση περιεχομένου 4"/>
          <p:cNvPicPr>
            <a:picLocks noGrp="1" noChangeAspect="1"/>
          </p:cNvPicPr>
          <p:nvPr>
            <p:ph idx="1"/>
          </p:nvPr>
        </p:nvPicPr>
        <p:blipFill>
          <a:blip r:embed="rId2"/>
          <a:stretch>
            <a:fillRect/>
          </a:stretch>
        </p:blipFill>
        <p:spPr>
          <a:xfrm>
            <a:off x="2070100" y="609601"/>
            <a:ext cx="9607709" cy="5718628"/>
          </a:xfrm>
          <a:prstGeom prst="rect">
            <a:avLst/>
          </a:prstGeom>
        </p:spPr>
      </p:pic>
      <p:pic>
        <p:nvPicPr>
          <p:cNvPr id="6" name="Εικόνα 5"/>
          <p:cNvPicPr>
            <a:picLocks noChangeAspect="1"/>
          </p:cNvPicPr>
          <p:nvPr/>
        </p:nvPicPr>
        <p:blipFill>
          <a:blip r:embed="rId3"/>
          <a:stretch>
            <a:fillRect/>
          </a:stretch>
        </p:blipFill>
        <p:spPr>
          <a:xfrm>
            <a:off x="8404411" y="6364542"/>
            <a:ext cx="3603811" cy="441662"/>
          </a:xfrm>
          <a:prstGeom prst="rect">
            <a:avLst/>
          </a:prstGeom>
        </p:spPr>
      </p:pic>
    </p:spTree>
    <p:extLst>
      <p:ext uri="{BB962C8B-B14F-4D97-AF65-F5344CB8AC3E}">
        <p14:creationId xmlns:p14="http://schemas.microsoft.com/office/powerpoint/2010/main" val="31617996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88259" y="609600"/>
            <a:ext cx="11187953" cy="1456267"/>
          </a:xfrm>
        </p:spPr>
        <p:txBody>
          <a:bodyPr>
            <a:normAutofit/>
          </a:bodyPr>
          <a:lstStyle/>
          <a:p>
            <a:r>
              <a:rPr lang="en-US" sz="4400" b="1" cap="none" dirty="0" smtClean="0">
                <a:solidFill>
                  <a:srgbClr val="FF0000"/>
                </a:solidFill>
                <a:latin typeface="Arial" panose="020B0604020202020204" pitchFamily="34" charset="0"/>
                <a:cs typeface="Arial" panose="020B0604020202020204" pitchFamily="34" charset="0"/>
              </a:rPr>
              <a:t>E-mails and Websites</a:t>
            </a:r>
            <a:r>
              <a:rPr lang="en-US" sz="4400" b="1" dirty="0" smtClean="0">
                <a:solidFill>
                  <a:srgbClr val="FF0000"/>
                </a:solidFill>
                <a:latin typeface="Arial" panose="020B0604020202020204" pitchFamily="34" charset="0"/>
                <a:cs typeface="Arial" panose="020B0604020202020204" pitchFamily="34" charset="0"/>
              </a:rPr>
              <a:t>:</a:t>
            </a:r>
            <a:endParaRPr lang="el-GR" sz="4400" b="1" dirty="0">
              <a:solidFill>
                <a:srgbClr val="FF0000"/>
              </a:solidFill>
              <a:latin typeface="Arial" panose="020B0604020202020204" pitchFamily="34" charset="0"/>
              <a:cs typeface="Arial" panose="020B0604020202020204" pitchFamily="34" charset="0"/>
            </a:endParaRPr>
          </a:p>
        </p:txBody>
      </p:sp>
      <p:sp>
        <p:nvSpPr>
          <p:cNvPr id="3" name="Θέση περιεχομένου 2"/>
          <p:cNvSpPr>
            <a:spLocks noGrp="1"/>
          </p:cNvSpPr>
          <p:nvPr>
            <p:ph idx="1"/>
          </p:nvPr>
        </p:nvSpPr>
        <p:spPr>
          <a:xfrm>
            <a:off x="188259" y="2142067"/>
            <a:ext cx="11725835" cy="4325968"/>
          </a:xfrm>
        </p:spPr>
        <p:txBody>
          <a:bodyPr>
            <a:normAutofit/>
          </a:bodyPr>
          <a:lstStyle/>
          <a:p>
            <a:pPr marL="0" indent="0">
              <a:spcAft>
                <a:spcPts val="0"/>
              </a:spcAft>
              <a:buNone/>
            </a:pPr>
            <a:r>
              <a:rPr lang="en-US" sz="2800" b="1" dirty="0" smtClean="0">
                <a:solidFill>
                  <a:schemeClr val="bg1"/>
                </a:solidFill>
                <a:latin typeface="Arial" panose="020B0604020202020204" pitchFamily="34" charset="0"/>
                <a:cs typeface="Arial" panose="020B0604020202020204" pitchFamily="34" charset="0"/>
              </a:rPr>
              <a:t>Personal e-mail: </a:t>
            </a:r>
            <a:r>
              <a:rPr lang="en-US" sz="2800" b="1" dirty="0" smtClean="0">
                <a:solidFill>
                  <a:schemeClr val="bg1"/>
                </a:solidFill>
                <a:latin typeface="Arial" panose="020B0604020202020204" pitchFamily="34" charset="0"/>
                <a:cs typeface="Arial" panose="020B0604020202020204" pitchFamily="34" charset="0"/>
                <a:hlinkClick r:id="rId2"/>
              </a:rPr>
              <a:t>thzafiriadis@yahoo.com</a:t>
            </a:r>
            <a:endParaRPr lang="en-US" sz="2800" b="1" dirty="0" smtClean="0">
              <a:solidFill>
                <a:schemeClr val="bg1"/>
              </a:solidFill>
              <a:latin typeface="Arial" panose="020B0604020202020204" pitchFamily="34" charset="0"/>
              <a:cs typeface="Arial" panose="020B0604020202020204" pitchFamily="34" charset="0"/>
            </a:endParaRPr>
          </a:p>
          <a:p>
            <a:pPr marL="0" indent="0">
              <a:spcAft>
                <a:spcPts val="0"/>
              </a:spcAft>
              <a:buNone/>
            </a:pPr>
            <a:r>
              <a:rPr lang="en-US" sz="2800" b="1" dirty="0" smtClean="0">
                <a:solidFill>
                  <a:schemeClr val="bg1"/>
                </a:solidFill>
                <a:latin typeface="Arial" panose="020B0604020202020204" pitchFamily="34" charset="0"/>
                <a:cs typeface="Arial" panose="020B0604020202020204" pitchFamily="34" charset="0"/>
              </a:rPr>
              <a:t>ESTIA LAB e-mail and website: </a:t>
            </a:r>
          </a:p>
          <a:p>
            <a:pPr marL="0" indent="0">
              <a:spcAft>
                <a:spcPts val="0"/>
              </a:spcAft>
              <a:buNone/>
            </a:pPr>
            <a:r>
              <a:rPr lang="en-US" sz="2800" b="1" dirty="0" smtClean="0">
                <a:solidFill>
                  <a:schemeClr val="bg1"/>
                </a:solidFill>
                <a:latin typeface="Arial" panose="020B0604020202020204" pitchFamily="34" charset="0"/>
                <a:cs typeface="Arial" panose="020B0604020202020204" pitchFamily="34" charset="0"/>
                <a:hlinkClick r:id="rId3"/>
              </a:rPr>
              <a:t>estialaboratory@gmail.com</a:t>
            </a:r>
            <a:r>
              <a:rPr lang="en-US" sz="2800" b="1" dirty="0" smtClean="0">
                <a:solidFill>
                  <a:schemeClr val="bg1"/>
                </a:solidFill>
                <a:latin typeface="Arial" panose="020B0604020202020204" pitchFamily="34" charset="0"/>
                <a:cs typeface="Arial" panose="020B0604020202020204" pitchFamily="34" charset="0"/>
              </a:rPr>
              <a:t> 			  </a:t>
            </a:r>
            <a:r>
              <a:rPr lang="en-US" sz="2800" b="1" u="sng" dirty="0" smtClean="0">
                <a:latin typeface="Arial" panose="020B0604020202020204" pitchFamily="34" charset="0"/>
                <a:cs typeface="Arial" panose="020B0604020202020204" pitchFamily="34" charset="0"/>
                <a:hlinkClick r:id="rId4"/>
              </a:rPr>
              <a:t>http</a:t>
            </a:r>
            <a:r>
              <a:rPr lang="en-US" sz="2800" b="1" u="sng" dirty="0">
                <a:latin typeface="Arial" panose="020B0604020202020204" pitchFamily="34" charset="0"/>
                <a:cs typeface="Arial" panose="020B0604020202020204" pitchFamily="34" charset="0"/>
                <a:hlinkClick r:id="rId4"/>
              </a:rPr>
              <a:t>://</a:t>
            </a:r>
            <a:r>
              <a:rPr lang="en-US" sz="2800" b="1" u="sng" dirty="0" smtClean="0">
                <a:latin typeface="Arial" panose="020B0604020202020204" pitchFamily="34" charset="0"/>
                <a:cs typeface="Arial" panose="020B0604020202020204" pitchFamily="34" charset="0"/>
                <a:hlinkClick r:id="rId4"/>
              </a:rPr>
              <a:t>estialaboratory.wix.com/estialab?fb_ref=Default</a:t>
            </a:r>
            <a:endParaRPr lang="en-US" sz="2800" b="1" u="sng" dirty="0" smtClean="0">
              <a:latin typeface="Arial" panose="020B0604020202020204" pitchFamily="34" charset="0"/>
              <a:cs typeface="Arial" panose="020B0604020202020204" pitchFamily="34" charset="0"/>
            </a:endParaRPr>
          </a:p>
          <a:p>
            <a:pPr marL="0" indent="0">
              <a:spcAft>
                <a:spcPts val="0"/>
              </a:spcAft>
              <a:buNone/>
            </a:pPr>
            <a:r>
              <a:rPr lang="en-US" sz="2800" b="1" dirty="0" smtClean="0">
                <a:solidFill>
                  <a:schemeClr val="bg1"/>
                </a:solidFill>
                <a:latin typeface="Arial" panose="020B0604020202020204" pitchFamily="34" charset="0"/>
                <a:cs typeface="Arial" panose="020B0604020202020204" pitchFamily="34" charset="0"/>
              </a:rPr>
              <a:t>Pan-Hellenic Association of Food Technologists e-mails and websites:</a:t>
            </a:r>
          </a:p>
          <a:p>
            <a:pPr marL="0" indent="0">
              <a:spcAft>
                <a:spcPts val="0"/>
              </a:spcAft>
              <a:buNone/>
            </a:pPr>
            <a:r>
              <a:rPr lang="en-US" sz="2800" b="1" dirty="0" smtClean="0">
                <a:solidFill>
                  <a:schemeClr val="bg1"/>
                </a:solidFill>
                <a:latin typeface="Arial" panose="020B0604020202020204" pitchFamily="34" charset="0"/>
                <a:cs typeface="Arial" panose="020B0604020202020204" pitchFamily="34" charset="0"/>
                <a:hlinkClick r:id="rId5"/>
              </a:rPr>
              <a:t>info@petet.org.gr</a:t>
            </a:r>
            <a:endParaRPr lang="en-US" sz="2800" b="1" dirty="0" smtClean="0">
              <a:solidFill>
                <a:schemeClr val="bg1"/>
              </a:solidFill>
              <a:latin typeface="Arial" panose="020B0604020202020204" pitchFamily="34" charset="0"/>
              <a:cs typeface="Arial" panose="020B0604020202020204" pitchFamily="34" charset="0"/>
            </a:endParaRPr>
          </a:p>
          <a:p>
            <a:pPr marL="0" indent="0">
              <a:spcAft>
                <a:spcPts val="0"/>
              </a:spcAft>
              <a:buNone/>
            </a:pPr>
            <a:r>
              <a:rPr lang="en-US" sz="2800" b="1" dirty="0" smtClean="0">
                <a:solidFill>
                  <a:schemeClr val="bg1"/>
                </a:solidFill>
                <a:latin typeface="Arial" panose="020B0604020202020204" pitchFamily="34" charset="0"/>
                <a:cs typeface="Arial" panose="020B0604020202020204" pitchFamily="34" charset="0"/>
                <a:hlinkClick r:id="rId6"/>
              </a:rPr>
              <a:t>thes@petet.org.gr</a:t>
            </a:r>
            <a:endParaRPr lang="en-US" sz="2800" b="1" dirty="0" smtClean="0">
              <a:solidFill>
                <a:schemeClr val="bg1"/>
              </a:solidFill>
              <a:latin typeface="Arial" panose="020B0604020202020204" pitchFamily="34" charset="0"/>
              <a:cs typeface="Arial" panose="020B0604020202020204" pitchFamily="34" charset="0"/>
            </a:endParaRPr>
          </a:p>
          <a:p>
            <a:pPr marL="0" indent="0">
              <a:spcAft>
                <a:spcPts val="0"/>
              </a:spcAft>
              <a:buNone/>
            </a:pPr>
            <a:r>
              <a:rPr lang="en-US" sz="2800" b="1" dirty="0" smtClean="0">
                <a:solidFill>
                  <a:schemeClr val="bg1"/>
                </a:solidFill>
                <a:latin typeface="Arial" panose="020B0604020202020204" pitchFamily="34" charset="0"/>
                <a:cs typeface="Arial" panose="020B0604020202020204" pitchFamily="34" charset="0"/>
                <a:hlinkClick r:id="rId7"/>
              </a:rPr>
              <a:t>www.petet.org.gr</a:t>
            </a:r>
            <a:endParaRPr lang="en-US" sz="2800" b="1" dirty="0" smtClean="0">
              <a:solidFill>
                <a:schemeClr val="bg1"/>
              </a:solidFill>
              <a:latin typeface="Arial" panose="020B0604020202020204" pitchFamily="34" charset="0"/>
              <a:cs typeface="Arial" panose="020B0604020202020204" pitchFamily="34" charset="0"/>
            </a:endParaRPr>
          </a:p>
          <a:p>
            <a:pPr marL="0" indent="0">
              <a:spcAft>
                <a:spcPts val="0"/>
              </a:spcAft>
              <a:buNone/>
            </a:pPr>
            <a:endParaRPr lang="el-GR" sz="28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1515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p:cNvSpPr>
            <a:spLocks noGrp="1"/>
          </p:cNvSpPr>
          <p:nvPr>
            <p:ph type="body" idx="1"/>
          </p:nvPr>
        </p:nvSpPr>
        <p:spPr/>
        <p:txBody>
          <a:bodyPr/>
          <a:lstStyle/>
          <a:p>
            <a:endParaRPr lang="el-GR" dirty="0"/>
          </a:p>
        </p:txBody>
      </p:sp>
      <p:pic>
        <p:nvPicPr>
          <p:cNvPr id="5" name="Εικόνα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38033"/>
          </a:xfrm>
          <a:prstGeom prst="rect">
            <a:avLst/>
          </a:prstGeom>
        </p:spPr>
      </p:pic>
      <p:sp>
        <p:nvSpPr>
          <p:cNvPr id="4" name="Ορθογώνιο 3"/>
          <p:cNvSpPr/>
          <p:nvPr/>
        </p:nvSpPr>
        <p:spPr>
          <a:xfrm>
            <a:off x="87405" y="80366"/>
            <a:ext cx="12017190" cy="1538883"/>
          </a:xfrm>
          <a:prstGeom prst="rect">
            <a:avLst/>
          </a:prstGeom>
          <a:noFill/>
          <a:ln>
            <a:noFill/>
          </a:ln>
        </p:spPr>
        <p:txBody>
          <a:bodyPr wrap="square" lIns="91440" tIns="45720" rIns="91440" bIns="45720">
            <a:spAutoFit/>
          </a:bodyPr>
          <a:lstStyle/>
          <a:p>
            <a:pPr algn="ctr"/>
            <a:r>
              <a:rPr lang="en-US" sz="4000" b="1" u="sng" cap="none" spc="0" dirty="0" smtClean="0">
                <a:ln w="13462">
                  <a:solidFill>
                    <a:schemeClr val="bg1"/>
                  </a:solidFill>
                  <a:prstDash val="solid"/>
                </a:ln>
                <a:solidFill>
                  <a:schemeClr val="bg2">
                    <a:lumMod val="75000"/>
                  </a:schemeClr>
                </a:solidFill>
                <a:effectLst>
                  <a:outerShdw dist="38100" dir="2700000" algn="bl" rotWithShape="0">
                    <a:schemeClr val="accent5"/>
                  </a:outerShdw>
                </a:effectLst>
                <a:latin typeface="Arial" panose="020B0604020202020204" pitchFamily="34" charset="0"/>
                <a:cs typeface="Arial" panose="020B0604020202020204" pitchFamily="34" charset="0"/>
              </a:rPr>
              <a:t>Next Meeting:</a:t>
            </a:r>
            <a:r>
              <a:rPr lang="en-US" sz="4000" b="1" cap="none" spc="0" dirty="0" smtClean="0">
                <a:ln w="13462">
                  <a:solidFill>
                    <a:schemeClr val="bg1"/>
                  </a:solidFill>
                  <a:prstDash val="solid"/>
                </a:ln>
                <a:solidFill>
                  <a:schemeClr val="bg2">
                    <a:lumMod val="75000"/>
                  </a:schemeClr>
                </a:solidFill>
                <a:effectLst>
                  <a:outerShdw dist="38100" dir="2700000" algn="bl" rotWithShape="0">
                    <a:schemeClr val="accent5"/>
                  </a:outerShdw>
                </a:effectLst>
                <a:latin typeface="Arial" panose="020B0604020202020204" pitchFamily="34" charset="0"/>
                <a:cs typeface="Arial" panose="020B0604020202020204" pitchFamily="34" charset="0"/>
              </a:rPr>
              <a:t> 29</a:t>
            </a:r>
            <a:r>
              <a:rPr lang="en-US" sz="4000" b="1" cap="none" spc="0" baseline="30000" dirty="0" smtClean="0">
                <a:ln w="13462">
                  <a:solidFill>
                    <a:schemeClr val="bg1"/>
                  </a:solidFill>
                  <a:prstDash val="solid"/>
                </a:ln>
                <a:solidFill>
                  <a:schemeClr val="bg2">
                    <a:lumMod val="75000"/>
                  </a:schemeClr>
                </a:solidFill>
                <a:effectLst>
                  <a:outerShdw dist="38100" dir="2700000" algn="bl" rotWithShape="0">
                    <a:schemeClr val="accent5"/>
                  </a:outerShdw>
                </a:effectLst>
                <a:latin typeface="Arial" panose="020B0604020202020204" pitchFamily="34" charset="0"/>
                <a:cs typeface="Arial" panose="020B0604020202020204" pitchFamily="34" charset="0"/>
              </a:rPr>
              <a:t>th</a:t>
            </a:r>
            <a:r>
              <a:rPr lang="en-US" sz="4000" b="1" cap="none" spc="0" dirty="0" smtClean="0">
                <a:ln w="13462">
                  <a:solidFill>
                    <a:schemeClr val="bg1"/>
                  </a:solidFill>
                  <a:prstDash val="solid"/>
                </a:ln>
                <a:solidFill>
                  <a:schemeClr val="bg2">
                    <a:lumMod val="75000"/>
                  </a:schemeClr>
                </a:solidFill>
                <a:effectLst>
                  <a:outerShdw dist="38100" dir="2700000" algn="bl" rotWithShape="0">
                    <a:schemeClr val="accent5"/>
                  </a:outerShdw>
                </a:effectLst>
                <a:latin typeface="Arial" panose="020B0604020202020204" pitchFamily="34" charset="0"/>
                <a:cs typeface="Arial" panose="020B0604020202020204" pitchFamily="34" charset="0"/>
              </a:rPr>
              <a:t> EFFOST International Conference, Athens, GREECE</a:t>
            </a:r>
            <a:r>
              <a:rPr lang="en-US" sz="5400" b="1" cap="none" spc="0" dirty="0" smtClean="0">
                <a:ln w="13462">
                  <a:solidFill>
                    <a:schemeClr val="bg1"/>
                  </a:solidFill>
                  <a:prstDash val="solid"/>
                </a:ln>
                <a:solidFill>
                  <a:srgbClr val="0070C0"/>
                </a:solidFill>
                <a:effectLst>
                  <a:outerShdw dist="38100" dir="2700000" algn="bl" rotWithShape="0">
                    <a:schemeClr val="accent5"/>
                  </a:outerShdw>
                </a:effectLst>
                <a:latin typeface="Arial" panose="020B0604020202020204" pitchFamily="34" charset="0"/>
                <a:cs typeface="Arial" panose="020B0604020202020204" pitchFamily="34" charset="0"/>
              </a:rPr>
              <a:t>   </a:t>
            </a:r>
            <a:endParaRPr lang="el-GR" sz="5400" b="1" cap="none" spc="0" dirty="0">
              <a:ln w="13462">
                <a:solidFill>
                  <a:schemeClr val="bg1"/>
                </a:solidFill>
                <a:prstDash val="solid"/>
              </a:ln>
              <a:solidFill>
                <a:srgbClr val="0070C0"/>
              </a:solidFill>
              <a:effectLst>
                <a:outerShdw dist="38100" dir="2700000" algn="bl" rotWithShape="0">
                  <a:schemeClr val="accent5"/>
                </a:outerShdw>
              </a:effectLst>
              <a:latin typeface="Arial" panose="020B0604020202020204" pitchFamily="34" charset="0"/>
              <a:cs typeface="Arial" panose="020B0604020202020204" pitchFamily="34" charset="0"/>
            </a:endParaRPr>
          </a:p>
        </p:txBody>
      </p:sp>
      <p:pic>
        <p:nvPicPr>
          <p:cNvPr id="6" name="Εικόνα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8191" y="5405717"/>
            <a:ext cx="9455618" cy="1229230"/>
          </a:xfrm>
          <a:prstGeom prst="rect">
            <a:avLst/>
          </a:prstGeom>
        </p:spPr>
      </p:pic>
    </p:spTree>
    <p:extLst>
      <p:ext uri="{BB962C8B-B14F-4D97-AF65-F5344CB8AC3E}">
        <p14:creationId xmlns:p14="http://schemas.microsoft.com/office/powerpoint/2010/main" val="35344730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03812" y="1657443"/>
            <a:ext cx="3980329" cy="4869269"/>
          </a:xfrm>
        </p:spPr>
      </p:pic>
      <p:sp>
        <p:nvSpPr>
          <p:cNvPr id="6" name="Ορθογώνιο 5"/>
          <p:cNvSpPr/>
          <p:nvPr/>
        </p:nvSpPr>
        <p:spPr>
          <a:xfrm>
            <a:off x="1156025" y="519970"/>
            <a:ext cx="9879949"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Thank You For Your Attention</a:t>
            </a:r>
            <a:endParaRPr lang="el-GR"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pic>
        <p:nvPicPr>
          <p:cNvPr id="8" name="Εικόνα 7"/>
          <p:cNvPicPr>
            <a:picLocks noChangeAspect="1"/>
          </p:cNvPicPr>
          <p:nvPr/>
        </p:nvPicPr>
        <p:blipFill>
          <a:blip r:embed="rId3"/>
          <a:stretch>
            <a:fillRect/>
          </a:stretch>
        </p:blipFill>
        <p:spPr>
          <a:xfrm>
            <a:off x="8404411" y="6364542"/>
            <a:ext cx="3603811" cy="441662"/>
          </a:xfrm>
          <a:prstGeom prst="rect">
            <a:avLst/>
          </a:prstGeom>
        </p:spPr>
      </p:pic>
    </p:spTree>
    <p:extLst>
      <p:ext uri="{BB962C8B-B14F-4D97-AF65-F5344CB8AC3E}">
        <p14:creationId xmlns:p14="http://schemas.microsoft.com/office/powerpoint/2010/main" val="16856008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57999"/>
          </a:xfrm>
          <a:prstGeom prst="rect">
            <a:avLst/>
          </a:prstGeom>
        </p:spPr>
      </p:pic>
      <p:sp>
        <p:nvSpPr>
          <p:cNvPr id="2" name="Τίτλος 1"/>
          <p:cNvSpPr>
            <a:spLocks noGrp="1"/>
          </p:cNvSpPr>
          <p:nvPr>
            <p:ph type="title"/>
          </p:nvPr>
        </p:nvSpPr>
        <p:spPr>
          <a:xfrm>
            <a:off x="685800" y="820875"/>
            <a:ext cx="10131427" cy="940690"/>
          </a:xfrm>
        </p:spPr>
        <p:txBody>
          <a:bodyPr>
            <a:normAutofit/>
          </a:bodyPr>
          <a:lstStyle/>
          <a:p>
            <a:pPr algn="ctr"/>
            <a:r>
              <a:rPr lang="en-US" sz="5400" b="1" dirty="0" smtClean="0">
                <a:solidFill>
                  <a:srgbClr val="FF0000"/>
                </a:solidFill>
                <a:latin typeface="Arial" panose="020B0604020202020204" pitchFamily="34" charset="0"/>
                <a:cs typeface="Arial" panose="020B0604020202020204" pitchFamily="34" charset="0"/>
              </a:rPr>
              <a:t>QUESTIONS ?</a:t>
            </a:r>
            <a:endParaRPr lang="el-GR" sz="54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11598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Ουράνιο">
  <a:themeElements>
    <a:clrScheme name="Celestial">
      <a:dk1>
        <a:sysClr val="windowText" lastClr="000000"/>
      </a:dk1>
      <a:lt1>
        <a:sysClr val="window" lastClr="FFFFFF"/>
      </a:lt1>
      <a:dk2>
        <a:srgbClr val="16476F"/>
      </a:dk2>
      <a:lt2>
        <a:srgbClr val="EBEBEB"/>
      </a:lt2>
      <a:accent1>
        <a:srgbClr val="E5B458"/>
      </a:accent1>
      <a:accent2>
        <a:srgbClr val="F77754"/>
      </a:accent2>
      <a:accent3>
        <a:srgbClr val="D8507E"/>
      </a:accent3>
      <a:accent4>
        <a:srgbClr val="BC70EE"/>
      </a:accent4>
      <a:accent5>
        <a:srgbClr val="3CA2E2"/>
      </a:accent5>
      <a:accent6>
        <a:srgbClr val="91BF77"/>
      </a:accent6>
      <a:hlink>
        <a:srgbClr val="71DDAB"/>
      </a:hlink>
      <a:folHlink>
        <a:srgbClr val="A6E4C7"/>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B36E0D05-787B-4C61-8268-2D6C1FBEDA32}"/>
    </a:ext>
  </a:extLst>
</a:theme>
</file>

<file path=docProps/app.xml><?xml version="1.0" encoding="utf-8"?>
<Properties xmlns="http://schemas.openxmlformats.org/officeDocument/2006/extended-properties" xmlns:vt="http://schemas.openxmlformats.org/officeDocument/2006/docPropsVTypes">
  <Template>Ουράνιο</Template>
  <TotalTime>469</TotalTime>
  <Words>2044</Words>
  <Application>Microsoft Office PowerPoint</Application>
  <PresentationFormat>Ευρεία οθόνη</PresentationFormat>
  <Paragraphs>127</Paragraphs>
  <Slides>29</Slides>
  <Notes>0</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29</vt:i4>
      </vt:variant>
    </vt:vector>
  </HeadingPairs>
  <TitlesOfParts>
    <vt:vector size="35" baseType="lpstr">
      <vt:lpstr>Arial</vt:lpstr>
      <vt:lpstr>Calibri</vt:lpstr>
      <vt:lpstr>Calibri Light</vt:lpstr>
      <vt:lpstr>Times New Roman</vt:lpstr>
      <vt:lpstr>Wingdings</vt:lpstr>
      <vt:lpstr>Ουράνιο</vt:lpstr>
      <vt:lpstr>The Application of High Pressure Processing in Dairy Industry</vt:lpstr>
      <vt:lpstr>ESTIA LAB ike  Few words about…..</vt:lpstr>
      <vt:lpstr>State professional training institution of katerini  Few words about….</vt:lpstr>
      <vt:lpstr>Pan – Hellenic association of food technologists  Few words about….</vt:lpstr>
      <vt:lpstr>INTRODUCTION</vt:lpstr>
      <vt:lpstr>INTRODUCTION</vt:lpstr>
      <vt:lpstr>Thermal Processing and the Use of HPP</vt:lpstr>
      <vt:lpstr>Thermal Processing and the Use of HPP</vt:lpstr>
      <vt:lpstr>Thermal Processing and the Use of HPP</vt:lpstr>
      <vt:lpstr>Homogenization and HPP</vt:lpstr>
      <vt:lpstr>Emulsification</vt:lpstr>
      <vt:lpstr>Emulsification</vt:lpstr>
      <vt:lpstr>Emulsification</vt:lpstr>
      <vt:lpstr>Emulsification</vt:lpstr>
      <vt:lpstr>Emulsification</vt:lpstr>
      <vt:lpstr>Wastewater Fractonation</vt:lpstr>
      <vt:lpstr>Wastewater Fractionation</vt:lpstr>
      <vt:lpstr>Παρουσίαση του PowerPoint</vt:lpstr>
      <vt:lpstr>Cheese Making</vt:lpstr>
      <vt:lpstr>Cheese Making</vt:lpstr>
      <vt:lpstr>Cheese Making</vt:lpstr>
      <vt:lpstr>Παρουσίαση του PowerPoint</vt:lpstr>
      <vt:lpstr>Other Attributes of HPP</vt:lpstr>
      <vt:lpstr>CONCLUSIONS</vt:lpstr>
      <vt:lpstr>references</vt:lpstr>
      <vt:lpstr>E-mails and Websites:</vt:lpstr>
      <vt:lpstr>Παρουσίαση του PowerPoint</vt:lpstr>
      <vt:lpstr>Παρουσίαση του PowerPoint</vt:lpstr>
      <vt:lpstr>QUESTIONS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application of high pressure processing in dairy industry</dc:title>
  <dc:creator>THOMAS ZAFIRIADIS</dc:creator>
  <cp:lastModifiedBy>THOMAS ZAFIRIADIS</cp:lastModifiedBy>
  <cp:revision>62</cp:revision>
  <dcterms:created xsi:type="dcterms:W3CDTF">2015-07-25T18:42:50Z</dcterms:created>
  <dcterms:modified xsi:type="dcterms:W3CDTF">2015-08-12T06:59:44Z</dcterms:modified>
</cp:coreProperties>
</file>