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0"/>
  </p:notesMasterIdLst>
  <p:sldIdLst>
    <p:sldId id="358" r:id="rId2"/>
    <p:sldId id="260" r:id="rId3"/>
    <p:sldId id="323" r:id="rId4"/>
    <p:sldId id="294" r:id="rId5"/>
    <p:sldId id="329" r:id="rId6"/>
    <p:sldId id="274" r:id="rId7"/>
    <p:sldId id="296" r:id="rId8"/>
    <p:sldId id="276" r:id="rId9"/>
    <p:sldId id="271" r:id="rId10"/>
    <p:sldId id="301" r:id="rId11"/>
    <p:sldId id="302" r:id="rId12"/>
    <p:sldId id="303" r:id="rId13"/>
    <p:sldId id="330" r:id="rId14"/>
    <p:sldId id="328" r:id="rId15"/>
    <p:sldId id="267" r:id="rId16"/>
    <p:sldId id="314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7" r:id="rId34"/>
    <p:sldId id="348" r:id="rId35"/>
    <p:sldId id="349" r:id="rId36"/>
    <p:sldId id="350" r:id="rId37"/>
    <p:sldId id="351" r:id="rId38"/>
    <p:sldId id="352" r:id="rId39"/>
    <p:sldId id="353" r:id="rId40"/>
    <p:sldId id="354" r:id="rId41"/>
    <p:sldId id="355" r:id="rId42"/>
    <p:sldId id="356" r:id="rId43"/>
    <p:sldId id="357" r:id="rId44"/>
    <p:sldId id="308" r:id="rId45"/>
    <p:sldId id="268" r:id="rId46"/>
    <p:sldId id="324" r:id="rId47"/>
    <p:sldId id="304" r:id="rId48"/>
    <p:sldId id="319" r:id="rId49"/>
  </p:sldIdLst>
  <p:sldSz cx="10080625" cy="7559675"/>
  <p:notesSz cx="7559675" cy="10691813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roid Sans Fallback" charset="0"/>
        <a:cs typeface="Droid Sans Fallback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roid Sans Fallback" charset="0"/>
        <a:cs typeface="Droid Sans Fallback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roid Sans Fallback" charset="0"/>
        <a:cs typeface="Droid Sans Fallback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roid Sans Fallback" charset="0"/>
        <a:cs typeface="Droid Sans Fallback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roid Sans Fallback" charset="0"/>
        <a:cs typeface="Droid Sans Fallback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roid Sans Fallback" charset="0"/>
        <a:cs typeface="Droid Sans Fallback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roid Sans Fallback" charset="0"/>
        <a:cs typeface="Droid Sans Fallback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roid Sans Fallback" charset="0"/>
        <a:cs typeface="Droid Sans Fallback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roid Sans Fallback" charset="0"/>
        <a:cs typeface="Droid Sans Fallback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33"/>
    <a:srgbClr val="FF00FF"/>
    <a:srgbClr val="34986D"/>
    <a:srgbClr val="FF33CC"/>
    <a:srgbClr val="6600FF"/>
    <a:srgbClr val="CC00CC"/>
    <a:srgbClr val="0A1C14"/>
    <a:srgbClr val="BF0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6" autoAdjust="0"/>
    <p:restoredTop sz="93608" autoAdjust="0"/>
  </p:normalViewPr>
  <p:slideViewPr>
    <p:cSldViewPr>
      <p:cViewPr varScale="1">
        <p:scale>
          <a:sx n="67" d="100"/>
          <a:sy n="67" d="100"/>
        </p:scale>
        <p:origin x="-1278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32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MX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C748E7C3-41BC-442E-89C3-B94460D58605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67511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s-MX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9ED9749D-E8C9-41BD-B064-05E31854A90C}" type="slidenum">
              <a:rPr lang="en-US" altLang="es-MX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</a:t>
            </a:fld>
            <a:endParaRPr lang="en-US" altLang="es-MX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980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Times New Roman" panose="02020603050405020304" pitchFamily="18" charset="0"/>
              <a:buAutoNum type="arabicParenR"/>
              <a:defRPr/>
            </a:pPr>
            <a:r>
              <a:rPr lang="en-GB" dirty="0" smtClean="0"/>
              <a:t>Contributes to the AP of every excitable cell:  / Selectively transports Na+ into the cell / Voltage-dependence </a:t>
            </a:r>
          </a:p>
          <a:p>
            <a:pPr marL="228600" indent="-228600">
              <a:buFont typeface="Times New Roman" panose="02020603050405020304" pitchFamily="18" charset="0"/>
              <a:buAutoNum type="arabicParenR"/>
              <a:defRPr/>
            </a:pPr>
            <a:r>
              <a:rPr lang="en-GB" dirty="0" smtClean="0"/>
              <a:t>Alpha Bacterial channel crystals / homo </a:t>
            </a:r>
            <a:r>
              <a:rPr lang="en-GB" dirty="0" err="1" smtClean="0"/>
              <a:t>vs</a:t>
            </a:r>
            <a:r>
              <a:rPr lang="en-GB" dirty="0" smtClean="0"/>
              <a:t> hetero tetramer / our templates for alpha…</a:t>
            </a:r>
          </a:p>
          <a:p>
            <a:pPr>
              <a:defRPr/>
            </a:pPr>
            <a:r>
              <a:rPr lang="en-GB" dirty="0" smtClean="0"/>
              <a:t>2) Beta subunit family / previous crystal structures available, rat, human ( % identities) / N- C-term figure</a:t>
            </a:r>
          </a:p>
          <a:p>
            <a:pPr>
              <a:defRPr/>
            </a:pPr>
            <a:r>
              <a:rPr lang="en-GB" dirty="0" smtClean="0"/>
              <a:t>3) Beta1 phylogenetic evolution from an </a:t>
            </a:r>
            <a:r>
              <a:rPr lang="en-GB" dirty="0" err="1" smtClean="0"/>
              <a:t>Ig</a:t>
            </a:r>
            <a:r>
              <a:rPr lang="en-GB" dirty="0" smtClean="0"/>
              <a:t>? </a:t>
            </a:r>
          </a:p>
          <a:p>
            <a:pPr>
              <a:defRPr/>
            </a:pPr>
            <a:r>
              <a:rPr lang="en-GB" dirty="0" smtClean="0"/>
              <a:t>3) Voltage and kinetic modulation /previous mutagenesis studies on Beta1 = unknown alpha-beta1 interface</a:t>
            </a:r>
            <a:endParaRPr lang="es-MX" dirty="0" smtClean="0"/>
          </a:p>
        </p:txBody>
      </p:sp>
      <p:sp>
        <p:nvSpPr>
          <p:cNvPr id="44036" name="Marcador de número de diapositiva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7F71346-FBC6-483C-BF80-AB9644CC92C7}" type="slidenum">
              <a:rPr lang="en-US" altLang="es-MX" sz="1400"/>
              <a:pPr>
                <a:spcBef>
                  <a:spcPct val="0"/>
                </a:spcBef>
              </a:pPr>
              <a:t>3</a:t>
            </a:fld>
            <a:endParaRPr lang="en-US" altLang="es-MX" sz="1400"/>
          </a:p>
        </p:txBody>
      </p:sp>
    </p:spTree>
    <p:extLst>
      <p:ext uri="{BB962C8B-B14F-4D97-AF65-F5344CB8AC3E}">
        <p14:creationId xmlns:p14="http://schemas.microsoft.com/office/powerpoint/2010/main" val="512404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s-MX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488CDF8E-AD53-484E-BF0A-5C69BAFFEBA7}" type="slidenum">
              <a:rPr lang="en-US" altLang="es-MX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</a:t>
            </a:fld>
            <a:endParaRPr lang="en-US" altLang="es-MX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Times New Roman" panose="02020603050405020304" pitchFamily="18" charset="0"/>
              <a:buAutoNum type="arabicParenR"/>
              <a:defRPr/>
            </a:pPr>
            <a:r>
              <a:rPr lang="en-GB" dirty="0" smtClean="0"/>
              <a:t>Contributes to the AP of every excitable cell:  / Selectively transports Na+ into the cell / Voltage-dependence </a:t>
            </a:r>
          </a:p>
          <a:p>
            <a:pPr marL="228600" indent="-228600">
              <a:buFont typeface="Times New Roman" panose="02020603050405020304" pitchFamily="18" charset="0"/>
              <a:buAutoNum type="arabicParenR"/>
              <a:defRPr/>
            </a:pPr>
            <a:r>
              <a:rPr lang="en-GB" dirty="0" smtClean="0"/>
              <a:t>Alpha Bacterial channel crystals / homo </a:t>
            </a:r>
            <a:r>
              <a:rPr lang="en-GB" dirty="0" err="1" smtClean="0"/>
              <a:t>vs</a:t>
            </a:r>
            <a:r>
              <a:rPr lang="en-GB" dirty="0" smtClean="0"/>
              <a:t> hetero tetramer / our templates for alpha…</a:t>
            </a:r>
          </a:p>
          <a:p>
            <a:pPr>
              <a:defRPr/>
            </a:pPr>
            <a:r>
              <a:rPr lang="en-GB" dirty="0" smtClean="0"/>
              <a:t>2) Beta subunit family / previous crystal structures available, rat, human ( % identities) / N- C-term figure</a:t>
            </a:r>
          </a:p>
          <a:p>
            <a:pPr>
              <a:defRPr/>
            </a:pPr>
            <a:r>
              <a:rPr lang="en-GB" dirty="0" smtClean="0"/>
              <a:t>3) Beta1 phylogenetic evolution from an </a:t>
            </a:r>
            <a:r>
              <a:rPr lang="en-GB" dirty="0" err="1" smtClean="0"/>
              <a:t>Ig</a:t>
            </a:r>
            <a:r>
              <a:rPr lang="en-GB" dirty="0" smtClean="0"/>
              <a:t>? </a:t>
            </a:r>
          </a:p>
          <a:p>
            <a:pPr>
              <a:defRPr/>
            </a:pPr>
            <a:r>
              <a:rPr lang="en-GB" dirty="0" smtClean="0"/>
              <a:t>3) Voltage and kinetic modulation /previous mutagenesis studies on Beta1 = unknown alpha-beta1 interface</a:t>
            </a:r>
            <a:endParaRPr lang="es-MX" dirty="0" smtClean="0"/>
          </a:p>
        </p:txBody>
      </p:sp>
      <p:sp>
        <p:nvSpPr>
          <p:cNvPr id="46084" name="Marcador de número de diapositiva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E333F6D-E333-412F-AB27-F4244D0738A3}" type="slidenum">
              <a:rPr lang="en-US" altLang="es-MX" sz="1400"/>
              <a:pPr>
                <a:spcBef>
                  <a:spcPct val="0"/>
                </a:spcBef>
              </a:pPr>
              <a:t>6</a:t>
            </a:fld>
            <a:endParaRPr lang="en-US" altLang="es-MX" sz="1400"/>
          </a:p>
        </p:txBody>
      </p:sp>
    </p:spTree>
    <p:extLst>
      <p:ext uri="{BB962C8B-B14F-4D97-AF65-F5344CB8AC3E}">
        <p14:creationId xmlns:p14="http://schemas.microsoft.com/office/powerpoint/2010/main" val="150017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2 Marcador de notas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s-MX" smtClean="0"/>
              <a:t>45%id</a:t>
            </a:r>
            <a:endParaRPr lang="es-MX" altLang="es-MX" smtClean="0"/>
          </a:p>
        </p:txBody>
      </p:sp>
      <p:sp>
        <p:nvSpPr>
          <p:cNvPr id="47108" name="3 Marcador de número de diapositiva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2F13BB5-D2E8-481F-BD1D-C95C20EFE492}" type="slidenum">
              <a:rPr lang="es-MX" altLang="es-MX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12</a:t>
            </a:fld>
            <a:endParaRPr lang="es-MX" altLang="es-MX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2111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5DE70B-70E5-4B25-B917-6676E2311A63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699712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8DC9A2-2017-480E-8BF5-8C8AE54C9A43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904401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BFF2FF-990B-4D75-9BA4-09FBEFE30CCF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557675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3830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3830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742E3-BE1F-4B9C-B0A0-12FFFE1CEDB2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136004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7795BF-6278-43FC-B6B9-A150DE7729EF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35985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47DB2C-69DB-4AF8-A1B1-077DAB1DB2E8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4265966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E1C08C-783F-42C6-942F-7A5FF78A210F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836162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4BAB6-E886-4E7E-8BF1-5575D845D890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15047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CB7D6E-D6AC-4B3D-A1CF-A5C294517778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410027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0A26B7-C5EE-412C-90A2-358E283A78DD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2252981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58499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58499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7FAB85-56F8-471D-B926-95FC34545B06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801364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A0F5C5-4CB0-4A17-AD1B-4938827271A8}" type="slidenum">
              <a:rPr lang="en-US" altLang="es-MX"/>
              <a:pPr/>
              <a:t>‹#›</a:t>
            </a:fld>
            <a:endParaRPr lang="en-US" altLang="es-MX"/>
          </a:p>
        </p:txBody>
      </p:sp>
    </p:spTree>
    <p:extLst>
      <p:ext uri="{BB962C8B-B14F-4D97-AF65-F5344CB8AC3E}">
        <p14:creationId xmlns:p14="http://schemas.microsoft.com/office/powerpoint/2010/main" val="309356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MX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38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438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MX" smtClean="0"/>
              <a:t>Click to edit the outline text format</a:t>
            </a:r>
          </a:p>
          <a:p>
            <a:pPr lvl="1"/>
            <a:r>
              <a:rPr lang="en-GB" altLang="es-MX" smtClean="0"/>
              <a:t>Second Outline Level</a:t>
            </a:r>
          </a:p>
          <a:p>
            <a:pPr lvl="2"/>
            <a:r>
              <a:rPr lang="en-GB" altLang="es-MX" smtClean="0"/>
              <a:t>Third Outline Level</a:t>
            </a:r>
          </a:p>
          <a:p>
            <a:pPr lvl="3"/>
            <a:r>
              <a:rPr lang="en-GB" altLang="es-MX" smtClean="0"/>
              <a:t>Fourth Outline Level</a:t>
            </a:r>
          </a:p>
          <a:p>
            <a:pPr lvl="4"/>
            <a:r>
              <a:rPr lang="en-GB" altLang="es-MX" smtClean="0"/>
              <a:t>Fifth Outline Level</a:t>
            </a:r>
          </a:p>
          <a:p>
            <a:pPr lvl="4"/>
            <a:r>
              <a:rPr lang="en-GB" altLang="es-MX" smtClean="0"/>
              <a:t>Sixth Outline Level</a:t>
            </a:r>
          </a:p>
          <a:p>
            <a:pPr lvl="4"/>
            <a:r>
              <a:rPr lang="en-GB" altLang="es-MX" smtClean="0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D9244C5D-1AD7-4A5A-BBE0-64CB3F58B0E4}" type="slidenum">
              <a:rPr lang="en-US" altLang="es-MX"/>
              <a:pPr/>
              <a:t>‹#›</a:t>
            </a:fld>
            <a:endParaRPr lang="en-US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457200" rtl="0" eaLnBrk="0" fontAlgn="base" hangingPunct="0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2pPr>
      <a:lvl3pPr algn="ctr" defTabSz="457200" rtl="0" eaLnBrk="0" fontAlgn="base" hangingPunct="0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3pPr>
      <a:lvl4pPr algn="ctr" defTabSz="457200" rtl="0" eaLnBrk="0" fontAlgn="base" hangingPunct="0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4pPr>
      <a:lvl5pPr algn="ctr" defTabSz="457200" rtl="0" eaLnBrk="0" fontAlgn="base" hangingPunct="0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5pPr>
      <a:lvl6pPr marL="2514600" indent="-228600" algn="ctr" defTabSz="457200" rtl="0" fontAlgn="base" hangingPunct="0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6pPr>
      <a:lvl7pPr marL="2971800" indent="-228600" algn="ctr" defTabSz="457200" rtl="0" fontAlgn="base" hangingPunct="0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7pPr>
      <a:lvl8pPr marL="3429000" indent="-228600" algn="ctr" defTabSz="457200" rtl="0" fontAlgn="base" hangingPunct="0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8pPr>
      <a:lvl9pPr marL="3886200" indent="-228600" algn="ctr" defTabSz="457200" rtl="0" fontAlgn="base" hangingPunct="0">
        <a:lnSpc>
          <a:spcPct val="9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57200" rtl="0" eaLnBrk="0" fontAlgn="base" hangingPunct="0">
        <a:lnSpc>
          <a:spcPct val="94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4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4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4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4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fisio.buap.mx/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#_ENREF_42"/><Relationship Id="rId7" Type="http://schemas.openxmlformats.org/officeDocument/2006/relationships/hyperlink" Target="#_ENREF_43"/><Relationship Id="rId2" Type="http://schemas.openxmlformats.org/officeDocument/2006/relationships/hyperlink" Target="#_ENREF_41"/><Relationship Id="rId1" Type="http://schemas.openxmlformats.org/officeDocument/2006/relationships/slideLayout" Target="../slideLayouts/slideLayout2.xml"/><Relationship Id="rId6" Type="http://schemas.openxmlformats.org/officeDocument/2006/relationships/hyperlink" Target="#_ENREF_9"/><Relationship Id="rId5" Type="http://schemas.openxmlformats.org/officeDocument/2006/relationships/hyperlink" Target="#_ENREF_7"/><Relationship Id="rId4" Type="http://schemas.openxmlformats.org/officeDocument/2006/relationships/hyperlink" Target="#_ENREF_29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#_ENREF_49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808" y="2051645"/>
            <a:ext cx="9069387" cy="4383088"/>
          </a:xfrm>
        </p:spPr>
        <p:txBody>
          <a:bodyPr/>
          <a:lstStyle/>
          <a:p>
            <a:pPr algn="ctr"/>
            <a:r>
              <a:rPr lang="en-IN" b="1" dirty="0" smtClean="0"/>
              <a:t>6</a:t>
            </a:r>
            <a:r>
              <a:rPr lang="en-IN" b="1" baseline="30000" dirty="0" smtClean="0"/>
              <a:t>th</a:t>
            </a:r>
            <a:r>
              <a:rPr lang="en-IN" b="1" dirty="0" smtClean="0"/>
              <a:t> International Conference on</a:t>
            </a:r>
          </a:p>
          <a:p>
            <a:pPr algn="ctr"/>
            <a:r>
              <a:rPr lang="en-IN" b="1" dirty="0" smtClean="0"/>
              <a:t>Structural Biology</a:t>
            </a:r>
          </a:p>
          <a:p>
            <a:pPr algn="ctr"/>
            <a:endParaRPr lang="en-IN" dirty="0"/>
          </a:p>
          <a:p>
            <a:pPr algn="ctr"/>
            <a:r>
              <a:rPr lang="en-IN" sz="2800" dirty="0" smtClean="0"/>
              <a:t>August 22-23, 2016</a:t>
            </a:r>
          </a:p>
          <a:p>
            <a:pPr algn="ctr"/>
            <a:r>
              <a:rPr lang="en-IN" sz="2800" dirty="0" smtClean="0"/>
              <a:t>New Orleans, USA</a:t>
            </a: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A8DC9A2-2017-480E-8BF5-8C8AE54C9A43}" type="slidenum">
              <a:rPr lang="en-US" altLang="es-MX" smtClean="0"/>
              <a:pPr/>
              <a:t>1</a:t>
            </a:fld>
            <a:endParaRPr lang="en-US" altLang="es-MX"/>
          </a:p>
        </p:txBody>
      </p:sp>
      <p:pic>
        <p:nvPicPr>
          <p:cNvPr id="1026" name="Picture 2" descr="C:\Users\structuralbiology\Desktop\conference_series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395461"/>
            <a:ext cx="4154308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809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8" descr="https://prensafccombuap.files.wordpress.com/2013/08/998185_621272557897143_1555270385_n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93" b="17261"/>
          <a:stretch>
            <a:fillRect/>
          </a:stretch>
        </p:blipFill>
        <p:spPr bwMode="auto">
          <a:xfrm>
            <a:off x="71438" y="34925"/>
            <a:ext cx="2592387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ángulo 3"/>
          <p:cNvSpPr>
            <a:spLocks noChangeArrowheads="1"/>
          </p:cNvSpPr>
          <p:nvPr/>
        </p:nvSpPr>
        <p:spPr bwMode="auto">
          <a:xfrm>
            <a:off x="215900" y="922338"/>
            <a:ext cx="9648825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4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lnSpc>
                <a:spcPct val="94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lnSpc>
                <a:spcPct val="94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lnSpc>
                <a:spcPct val="94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lnSpc>
                <a:spcPct val="94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spcBef>
                <a:spcPct val="0"/>
              </a:spcBef>
            </a:pPr>
            <a:endParaRPr lang="en-US" altLang="es-MX" sz="2800">
              <a:solidFill>
                <a:schemeClr val="tx1"/>
              </a:solidFill>
            </a:endParaRPr>
          </a:p>
          <a:p>
            <a:pPr eaLnBrk="1">
              <a:spcBef>
                <a:spcPct val="0"/>
              </a:spcBef>
            </a:pPr>
            <a:endParaRPr lang="en-US" altLang="es-MX" sz="2800">
              <a:solidFill>
                <a:schemeClr val="tx1"/>
              </a:solidFill>
            </a:endParaRPr>
          </a:p>
          <a:p>
            <a:pPr algn="ctr" eaLnBrk="1">
              <a:spcBef>
                <a:spcPct val="0"/>
              </a:spcBef>
            </a:pPr>
            <a:r>
              <a:rPr lang="en-US" altLang="es-MX" sz="3600" b="1">
                <a:solidFill>
                  <a:schemeClr val="tx1"/>
                </a:solidFill>
              </a:rPr>
              <a:t>Prediction of </a:t>
            </a:r>
            <a:r>
              <a:rPr lang="en-US" altLang="es-MX" sz="3600" b="1">
                <a:solidFill>
                  <a:srgbClr val="00B050"/>
                </a:solidFill>
              </a:rPr>
              <a:t>protein-protein interactions</a:t>
            </a:r>
            <a:r>
              <a:rPr lang="en-US" altLang="es-MX" sz="3600" b="1">
                <a:solidFill>
                  <a:srgbClr val="FF0000"/>
                </a:solidFill>
              </a:rPr>
              <a:t> </a:t>
            </a:r>
          </a:p>
          <a:p>
            <a:pPr algn="ctr" eaLnBrk="1">
              <a:spcBef>
                <a:spcPct val="0"/>
              </a:spcBef>
            </a:pPr>
            <a:r>
              <a:rPr lang="en-US" altLang="es-MX" sz="3600" b="1">
                <a:solidFill>
                  <a:schemeClr val="tx1"/>
                </a:solidFill>
              </a:rPr>
              <a:t>in the </a:t>
            </a:r>
            <a:r>
              <a:rPr lang="en-US" altLang="es-MX" sz="3600" b="1" u="sng">
                <a:solidFill>
                  <a:schemeClr val="tx1"/>
                </a:solidFill>
              </a:rPr>
              <a:t>twilight zone </a:t>
            </a:r>
            <a:r>
              <a:rPr lang="en-US" altLang="es-MX" sz="3600" b="1">
                <a:solidFill>
                  <a:schemeClr val="tx1"/>
                </a:solidFill>
              </a:rPr>
              <a:t>of low homology </a:t>
            </a:r>
          </a:p>
          <a:p>
            <a:pPr algn="ctr" eaLnBrk="1">
              <a:spcBef>
                <a:spcPct val="0"/>
              </a:spcBef>
            </a:pPr>
            <a:r>
              <a:rPr lang="en-US" altLang="es-MX" sz="3600" b="1">
                <a:solidFill>
                  <a:schemeClr val="tx1"/>
                </a:solidFill>
              </a:rPr>
              <a:t>for the modulation of an ion channel: </a:t>
            </a:r>
          </a:p>
          <a:p>
            <a:pPr algn="ctr" eaLnBrk="1">
              <a:spcBef>
                <a:spcPct val="0"/>
              </a:spcBef>
            </a:pPr>
            <a:r>
              <a:rPr lang="en-US" altLang="es-MX" sz="3600" b="1">
                <a:solidFill>
                  <a:srgbClr val="0070C0"/>
                </a:solidFill>
              </a:rPr>
              <a:t>An analogy approach</a:t>
            </a:r>
          </a:p>
          <a:p>
            <a:pPr algn="ctr" eaLnBrk="1">
              <a:spcBef>
                <a:spcPct val="0"/>
              </a:spcBef>
            </a:pPr>
            <a:endParaRPr lang="en-US" altLang="es-MX" b="1">
              <a:solidFill>
                <a:schemeClr val="tx1"/>
              </a:solidFill>
            </a:endParaRPr>
          </a:p>
          <a:p>
            <a:pPr algn="ctr" eaLnBrk="1">
              <a:spcBef>
                <a:spcPct val="0"/>
              </a:spcBef>
            </a:pPr>
            <a:r>
              <a:rPr lang="en-US" altLang="es-MX" sz="2000">
                <a:solidFill>
                  <a:schemeClr val="tx1"/>
                </a:solidFill>
              </a:rPr>
              <a:t>International Conference on Structural Biology, August 22-23, 2016</a:t>
            </a:r>
          </a:p>
          <a:p>
            <a:pPr algn="ctr" eaLnBrk="1">
              <a:spcBef>
                <a:spcPct val="0"/>
              </a:spcBef>
            </a:pPr>
            <a:r>
              <a:rPr lang="en-US" altLang="es-MX" sz="2000">
                <a:solidFill>
                  <a:schemeClr val="tx1"/>
                </a:solidFill>
              </a:rPr>
              <a:t> New Orleans, Louisiana, USA</a:t>
            </a:r>
          </a:p>
          <a:p>
            <a:pPr eaLnBrk="1">
              <a:spcBef>
                <a:spcPct val="0"/>
              </a:spcBef>
            </a:pPr>
            <a:r>
              <a:rPr lang="en-US" altLang="es-MX" sz="2800">
                <a:solidFill>
                  <a:schemeClr val="tx1"/>
                </a:solidFill>
              </a:rPr>
              <a:t> </a:t>
            </a:r>
            <a:endParaRPr lang="es-MX" altLang="es-MX" sz="2800">
              <a:solidFill>
                <a:schemeClr val="tx1"/>
              </a:solidFill>
            </a:endParaRPr>
          </a:p>
          <a:p>
            <a:pPr algn="ctr" eaLnBrk="1">
              <a:spcBef>
                <a:spcPct val="0"/>
              </a:spcBef>
            </a:pPr>
            <a:r>
              <a:rPr lang="es-ES_tradnl" altLang="es-MX" sz="2800">
                <a:solidFill>
                  <a:schemeClr val="tx1"/>
                </a:solidFill>
              </a:rPr>
              <a:t>Thomas Scior</a:t>
            </a:r>
            <a:r>
              <a:rPr lang="es-ES_tradnl" altLang="es-MX" sz="2800" baseline="30000">
                <a:solidFill>
                  <a:schemeClr val="tx1"/>
                </a:solidFill>
              </a:rPr>
              <a:t>a</a:t>
            </a:r>
            <a:r>
              <a:rPr lang="es-ES_tradnl" altLang="es-MX" sz="2800">
                <a:solidFill>
                  <a:schemeClr val="tx1"/>
                </a:solidFill>
              </a:rPr>
              <a:t>,  Angel Islas</a:t>
            </a:r>
            <a:r>
              <a:rPr lang="es-ES_tradnl" altLang="es-MX" sz="2800" baseline="30000">
                <a:solidFill>
                  <a:schemeClr val="tx1"/>
                </a:solidFill>
              </a:rPr>
              <a:t>a,b</a:t>
            </a:r>
            <a:endParaRPr lang="es-ES_tradnl" altLang="es-MX" sz="2800">
              <a:solidFill>
                <a:schemeClr val="tx1"/>
              </a:solidFill>
            </a:endParaRPr>
          </a:p>
          <a:p>
            <a:pPr algn="ctr" eaLnBrk="1">
              <a:spcBef>
                <a:spcPct val="0"/>
              </a:spcBef>
            </a:pPr>
            <a:r>
              <a:rPr lang="es-ES_tradnl" altLang="es-MX" sz="2800">
                <a:solidFill>
                  <a:schemeClr val="tx1"/>
                </a:solidFill>
              </a:rPr>
              <a:t>  </a:t>
            </a:r>
            <a:endParaRPr lang="es-MX" altLang="es-MX" sz="2800">
              <a:solidFill>
                <a:schemeClr val="tx1"/>
              </a:solidFill>
            </a:endParaRPr>
          </a:p>
          <a:p>
            <a:pPr eaLnBrk="1">
              <a:spcBef>
                <a:spcPct val="0"/>
              </a:spcBef>
            </a:pPr>
            <a:r>
              <a:rPr lang="es-ES_tradnl" altLang="es-MX" sz="1800">
                <a:solidFill>
                  <a:schemeClr val="tx1"/>
                </a:solidFill>
              </a:rPr>
              <a:t>a. Pharmacy Dpt. Facultad de Ciencias Químicas, Universidad Autónoma de Puebla, Puebla, Mexico</a:t>
            </a:r>
            <a:endParaRPr lang="es-MX" altLang="es-MX" sz="1800">
              <a:solidFill>
                <a:schemeClr val="tx1"/>
              </a:solidFill>
            </a:endParaRPr>
          </a:p>
          <a:p>
            <a:pPr eaLnBrk="1">
              <a:spcBef>
                <a:spcPct val="0"/>
              </a:spcBef>
            </a:pPr>
            <a:r>
              <a:rPr lang="es-ES_tradnl" altLang="es-MX" sz="1800">
                <a:solidFill>
                  <a:schemeClr val="tx1"/>
                </a:solidFill>
              </a:rPr>
              <a:t>b. Biophysics Lab, Instituto de Fisiología, Universidad Autónoma de Puebla, Puebla, Mexico</a:t>
            </a:r>
            <a:endParaRPr lang="es-MX" altLang="es-MX" sz="1800">
              <a:solidFill>
                <a:schemeClr val="tx1"/>
              </a:solidFill>
            </a:endParaRPr>
          </a:p>
        </p:txBody>
      </p:sp>
      <p:pic>
        <p:nvPicPr>
          <p:cNvPr id="2052" name="Picture 6" descr="http://miguepolanco.tripod.com/images/EscudoCQBcoN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34925"/>
            <a:ext cx="1219200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8" descr="Instituto de Fisiología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3" y="109538"/>
            <a:ext cx="1125537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35C1B6F8-426B-4A9F-B8A7-C89932F09268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ángulo 7"/>
          <p:cNvSpPr>
            <a:spLocks noChangeArrowheads="1"/>
          </p:cNvSpPr>
          <p:nvPr/>
        </p:nvSpPr>
        <p:spPr bwMode="auto">
          <a:xfrm>
            <a:off x="6624638" y="1116013"/>
            <a:ext cx="1512887" cy="1079500"/>
          </a:xfrm>
          <a:prstGeom prst="rect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3075" name="CuadroTexto 17"/>
          <p:cNvSpPr txBox="1">
            <a:spLocks noChangeArrowheads="1"/>
          </p:cNvSpPr>
          <p:nvPr/>
        </p:nvSpPr>
        <p:spPr bwMode="auto">
          <a:xfrm>
            <a:off x="7173913" y="4140200"/>
            <a:ext cx="2690812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s-MX" sz="2400" b="1"/>
              <a:t>[adapted from Catterall and Swanson, 2015]</a:t>
            </a:r>
            <a:endParaRPr lang="es-MX" altLang="es-MX" sz="2400" b="1"/>
          </a:p>
        </p:txBody>
      </p:sp>
      <p:sp>
        <p:nvSpPr>
          <p:cNvPr id="3076" name="CuadroTexto 2"/>
          <p:cNvSpPr txBox="1">
            <a:spLocks noChangeArrowheads="1"/>
          </p:cNvSpPr>
          <p:nvPr/>
        </p:nvSpPr>
        <p:spPr bwMode="auto">
          <a:xfrm>
            <a:off x="288925" y="871538"/>
            <a:ext cx="3127375" cy="1568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3200" b="1">
                <a:solidFill>
                  <a:srgbClr val="0070C0"/>
                </a:solidFill>
              </a:rPr>
              <a:t>Alpha</a:t>
            </a:r>
            <a:r>
              <a:rPr lang="en-GB" altLang="es-MX" sz="3200" b="1">
                <a:solidFill>
                  <a:srgbClr val="FFC000"/>
                </a:solidFill>
              </a:rPr>
              <a:t> </a:t>
            </a:r>
          </a:p>
          <a:p>
            <a:r>
              <a:rPr lang="en-GB" altLang="es-MX" sz="3200" b="1">
                <a:solidFill>
                  <a:srgbClr val="FFC000"/>
                </a:solidFill>
              </a:rPr>
              <a:t>sub</a:t>
            </a:r>
            <a:r>
              <a:rPr lang="en-GB" altLang="es-MX" sz="3200" b="1">
                <a:solidFill>
                  <a:srgbClr val="00B050"/>
                </a:solidFill>
              </a:rPr>
              <a:t>unit</a:t>
            </a:r>
          </a:p>
          <a:p>
            <a:endParaRPr lang="es-MX" altLang="es-MX" sz="3200" b="1">
              <a:solidFill>
                <a:srgbClr val="0070C0"/>
              </a:solidFill>
            </a:endParaRPr>
          </a:p>
        </p:txBody>
      </p:sp>
      <p:sp>
        <p:nvSpPr>
          <p:cNvPr id="3077" name="CuadroTexto 16"/>
          <p:cNvSpPr txBox="1">
            <a:spLocks noChangeArrowheads="1"/>
          </p:cNvSpPr>
          <p:nvPr/>
        </p:nvSpPr>
        <p:spPr bwMode="auto">
          <a:xfrm>
            <a:off x="8208963" y="1119188"/>
            <a:ext cx="1800225" cy="1076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3200" b="1">
                <a:solidFill>
                  <a:srgbClr val="FF9933"/>
                </a:solidFill>
              </a:rPr>
              <a:t>Beta1</a:t>
            </a:r>
          </a:p>
          <a:p>
            <a:r>
              <a:rPr lang="en-GB" altLang="es-MX" sz="3200" b="1">
                <a:solidFill>
                  <a:srgbClr val="FF9933"/>
                </a:solidFill>
              </a:rPr>
              <a:t>sub-unit </a:t>
            </a:r>
            <a:endParaRPr lang="es-MX" altLang="es-MX" sz="3200" b="1">
              <a:solidFill>
                <a:srgbClr val="FF9933"/>
              </a:solidFill>
            </a:endParaRPr>
          </a:p>
        </p:txBody>
      </p:sp>
      <p:sp>
        <p:nvSpPr>
          <p:cNvPr id="3078" name="Rectángulo 3"/>
          <p:cNvSpPr>
            <a:spLocks noChangeArrowheads="1"/>
          </p:cNvSpPr>
          <p:nvPr/>
        </p:nvSpPr>
        <p:spPr bwMode="auto">
          <a:xfrm>
            <a:off x="2160588" y="3708400"/>
            <a:ext cx="1665287" cy="9366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3079" name="Rectángulo 18"/>
          <p:cNvSpPr>
            <a:spLocks noChangeArrowheads="1"/>
          </p:cNvSpPr>
          <p:nvPr/>
        </p:nvSpPr>
        <p:spPr bwMode="auto">
          <a:xfrm>
            <a:off x="3630613" y="2843213"/>
            <a:ext cx="688975" cy="3397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3080" name="Rectángulo 6"/>
          <p:cNvSpPr>
            <a:spLocks noChangeArrowheads="1"/>
          </p:cNvSpPr>
          <p:nvPr/>
        </p:nvSpPr>
        <p:spPr bwMode="auto">
          <a:xfrm>
            <a:off x="288925" y="174625"/>
            <a:ext cx="9359900" cy="3651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s-MX" sz="3600" b="1"/>
              <a:t> Mammalian Na+ channel topology</a:t>
            </a:r>
            <a:endParaRPr lang="es-MX" altLang="es-MX" sz="3600" b="1"/>
          </a:p>
        </p:txBody>
      </p:sp>
      <p:pic>
        <p:nvPicPr>
          <p:cNvPr id="3081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9"/>
          <a:stretch>
            <a:fillRect/>
          </a:stretch>
        </p:blipFill>
        <p:spPr bwMode="auto">
          <a:xfrm>
            <a:off x="576263" y="866775"/>
            <a:ext cx="7948612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CuadroTexto 30"/>
          <p:cNvSpPr txBox="1"/>
          <p:nvPr/>
        </p:nvSpPr>
        <p:spPr>
          <a:xfrm>
            <a:off x="58738" y="5637213"/>
            <a:ext cx="9805987" cy="2174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defRPr/>
            </a:pPr>
            <a:r>
              <a:rPr lang="en-GB" sz="2400" b="1" dirty="0">
                <a:solidFill>
                  <a:srgbClr val="FF9933"/>
                </a:solidFill>
                <a:ea typeface="+mn-ea"/>
                <a:cs typeface="+mn-cs"/>
              </a:rPr>
              <a:t>Beta1 subunit: </a:t>
            </a:r>
          </a:p>
          <a:p>
            <a:pPr marL="457200" indent="-457200" eaLnBrk="1">
              <a:lnSpc>
                <a:spcPct val="94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ea typeface="+mn-ea"/>
                <a:cs typeface="+mn-cs"/>
              </a:rPr>
              <a:t>Extracellular = </a:t>
            </a:r>
            <a:r>
              <a:rPr lang="en-GB" sz="2400" b="1" dirty="0" err="1">
                <a:ea typeface="+mn-ea"/>
                <a:cs typeface="+mn-cs"/>
              </a:rPr>
              <a:t>inmunoglobulin</a:t>
            </a:r>
            <a:r>
              <a:rPr lang="en-GB" sz="2400" b="1" dirty="0">
                <a:ea typeface="+mn-ea"/>
                <a:cs typeface="+mn-cs"/>
              </a:rPr>
              <a:t>-like protein </a:t>
            </a:r>
            <a:r>
              <a:rPr lang="en-GB" sz="2400" b="1" u="sng" dirty="0">
                <a:solidFill>
                  <a:srgbClr val="FF9933"/>
                </a:solidFill>
                <a:ea typeface="+mn-ea"/>
                <a:cs typeface="+mn-cs"/>
              </a:rPr>
              <a:t>(IG-like = all beta)</a:t>
            </a:r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defRPr/>
            </a:pP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  <a:t>Alpha</a:t>
            </a:r>
            <a:r>
              <a:rPr lang="en-GB" sz="2400" b="1" dirty="0">
                <a:solidFill>
                  <a:srgbClr val="0070C0"/>
                </a:solidFill>
              </a:rPr>
              <a:t> subunit</a:t>
            </a:r>
            <a:r>
              <a:rPr lang="en-GB" sz="2400" b="1" dirty="0"/>
              <a:t>: </a:t>
            </a:r>
          </a:p>
          <a:p>
            <a:pPr marL="457200" indent="-457200" eaLnBrk="1">
              <a:lnSpc>
                <a:spcPct val="94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2400" b="1" dirty="0"/>
              <a:t>4 homologous domains (DI-IV) each with 6 transmembrane segments (S1-S6), </a:t>
            </a:r>
            <a:r>
              <a:rPr lang="en-GB" sz="2400" b="1" u="sng" dirty="0">
                <a:solidFill>
                  <a:srgbClr val="00B050"/>
                </a:solidFill>
              </a:rPr>
              <a:t>S5-pore-S6</a:t>
            </a:r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defRPr/>
            </a:pPr>
            <a:endParaRPr lang="en-GB" sz="2400" b="1" dirty="0">
              <a:ea typeface="+mn-ea"/>
              <a:cs typeface="+mn-cs"/>
            </a:endParaRPr>
          </a:p>
        </p:txBody>
      </p:sp>
      <p:sp>
        <p:nvSpPr>
          <p:cNvPr id="308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0EADDDD3-E898-4675-912D-B22F98A8473D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6" r="20041"/>
          <a:stretch>
            <a:fillRect/>
          </a:stretch>
        </p:blipFill>
        <p:spPr bwMode="auto">
          <a:xfrm>
            <a:off x="5430838" y="2266950"/>
            <a:ext cx="4503737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ángulo 6"/>
          <p:cNvSpPr>
            <a:spLocks noChangeArrowheads="1"/>
          </p:cNvSpPr>
          <p:nvPr/>
        </p:nvSpPr>
        <p:spPr bwMode="auto">
          <a:xfrm>
            <a:off x="215900" y="179388"/>
            <a:ext cx="9504363" cy="431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GB" altLang="es-MX" sz="4400" b="1" dirty="0">
                <a:solidFill>
                  <a:schemeClr val="accent6"/>
                </a:solidFill>
                <a:latin typeface="Arial" charset="0"/>
              </a:rPr>
              <a:t>Function</a:t>
            </a:r>
            <a:r>
              <a:rPr lang="en-GB" altLang="es-MX" sz="3200" b="1" dirty="0">
                <a:solidFill>
                  <a:schemeClr val="accent6"/>
                </a:solidFill>
                <a:latin typeface="Arial" charset="0"/>
              </a:rPr>
              <a:t>:</a:t>
            </a:r>
            <a:r>
              <a:rPr lang="en-GB" altLang="es-MX" sz="3200" b="1" dirty="0">
                <a:latin typeface="Arial" charset="0"/>
              </a:rPr>
              <a:t> Beta1 allosterically modulates the Na+ current</a:t>
            </a:r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GB" altLang="es-MX" sz="3200" b="1" dirty="0">
                <a:latin typeface="Arial" charset="0"/>
              </a:rPr>
              <a:t> </a:t>
            </a:r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s-MX" altLang="es-MX" sz="3200" b="1" dirty="0">
              <a:latin typeface="Arial" charset="0"/>
            </a:endParaRPr>
          </a:p>
        </p:txBody>
      </p:sp>
      <p:pic>
        <p:nvPicPr>
          <p:cNvPr id="4100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3" t="29329" r="39438" b="10626"/>
          <a:stretch>
            <a:fillRect/>
          </a:stretch>
        </p:blipFill>
        <p:spPr bwMode="auto">
          <a:xfrm>
            <a:off x="71438" y="2771775"/>
            <a:ext cx="5256212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CuadroTexto 9"/>
          <p:cNvSpPr txBox="1">
            <a:spLocks noChangeArrowheads="1"/>
          </p:cNvSpPr>
          <p:nvPr/>
        </p:nvSpPr>
        <p:spPr bwMode="auto">
          <a:xfrm>
            <a:off x="741363" y="5757863"/>
            <a:ext cx="3468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s-MX" sz="2400"/>
              <a:t>[Adapted </a:t>
            </a:r>
          </a:p>
          <a:p>
            <a:r>
              <a:rPr lang="en-GB" altLang="es-MX" sz="2400"/>
              <a:t>from Benett et al., 1993]</a:t>
            </a:r>
            <a:endParaRPr lang="es-MX" altLang="es-MX" sz="2400"/>
          </a:p>
        </p:txBody>
      </p:sp>
      <p:sp>
        <p:nvSpPr>
          <p:cNvPr id="4102" name="CuadroTexto 10"/>
          <p:cNvSpPr txBox="1">
            <a:spLocks noChangeArrowheads="1"/>
          </p:cNvSpPr>
          <p:nvPr/>
        </p:nvSpPr>
        <p:spPr bwMode="auto">
          <a:xfrm>
            <a:off x="144463" y="1457325"/>
            <a:ext cx="99361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2800" b="1">
                <a:solidFill>
                  <a:srgbClr val="FF0000"/>
                </a:solidFill>
              </a:rPr>
              <a:t>Beta1</a:t>
            </a:r>
            <a:r>
              <a:rPr lang="en-GB" altLang="es-MX" sz="2800"/>
              <a:t> modifies </a:t>
            </a:r>
            <a:r>
              <a:rPr lang="en-GB" altLang="es-MX" sz="2800">
                <a:solidFill>
                  <a:srgbClr val="FF0000"/>
                </a:solidFill>
              </a:rPr>
              <a:t>the voltage dependence </a:t>
            </a:r>
            <a:r>
              <a:rPr lang="en-GB" altLang="es-MX" sz="2800"/>
              <a:t>and </a:t>
            </a:r>
            <a:r>
              <a:rPr lang="en-GB" altLang="es-MX" sz="2800" u="sng"/>
              <a:t>accelerates</a:t>
            </a:r>
            <a:r>
              <a:rPr lang="en-GB" altLang="es-MX" sz="2800"/>
              <a:t> the </a:t>
            </a:r>
            <a:r>
              <a:rPr lang="en-GB" altLang="es-MX" sz="2800">
                <a:solidFill>
                  <a:srgbClr val="FF0000"/>
                </a:solidFill>
              </a:rPr>
              <a:t>inactivation</a:t>
            </a:r>
            <a:r>
              <a:rPr lang="en-GB" altLang="es-MX" sz="2800"/>
              <a:t> and </a:t>
            </a:r>
            <a:r>
              <a:rPr lang="en-GB" altLang="es-MX" sz="2800">
                <a:solidFill>
                  <a:srgbClr val="FF0000"/>
                </a:solidFill>
              </a:rPr>
              <a:t>recovery from inactivation </a:t>
            </a:r>
            <a:r>
              <a:rPr lang="en-GB" altLang="es-MX" sz="2800"/>
              <a:t>of the Na+ channel</a:t>
            </a:r>
            <a:endParaRPr lang="es-MX" altLang="es-MX" sz="2800"/>
          </a:p>
        </p:txBody>
      </p:sp>
      <p:cxnSp>
        <p:nvCxnSpPr>
          <p:cNvPr id="4103" name="Conector recto de flecha 18"/>
          <p:cNvCxnSpPr>
            <a:cxnSpLocks noChangeShapeType="1"/>
          </p:cNvCxnSpPr>
          <p:nvPr/>
        </p:nvCxnSpPr>
        <p:spPr bwMode="auto">
          <a:xfrm>
            <a:off x="7561263" y="3171825"/>
            <a:ext cx="431800" cy="2587625"/>
          </a:xfrm>
          <a:prstGeom prst="straightConnector1">
            <a:avLst/>
          </a:prstGeom>
          <a:noFill/>
          <a:ln w="666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04" name="CuadroTexto 19"/>
          <p:cNvSpPr txBox="1">
            <a:spLocks noChangeArrowheads="1"/>
          </p:cNvSpPr>
          <p:nvPr/>
        </p:nvSpPr>
        <p:spPr bwMode="auto">
          <a:xfrm>
            <a:off x="7056438" y="2608263"/>
            <a:ext cx="854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s-MX" sz="2800" b="1"/>
              <a:t>Na+</a:t>
            </a:r>
            <a:endParaRPr lang="es-MX" altLang="es-MX" sz="2800" b="1"/>
          </a:p>
        </p:txBody>
      </p:sp>
      <p:sp>
        <p:nvSpPr>
          <p:cNvPr id="410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7BC0113D-8C01-4799-9613-FE6F839A8807}" type="slidenum">
              <a:rPr lang="en-US" altLang="es-MX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</a:t>
            </a:fld>
            <a:endParaRPr lang="en-US" altLang="es-MX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6371" r="22900" b="8253"/>
          <a:stretch>
            <a:fillRect/>
          </a:stretch>
        </p:blipFill>
        <p:spPr bwMode="auto">
          <a:xfrm>
            <a:off x="144463" y="1447800"/>
            <a:ext cx="4608512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ángulo 6"/>
          <p:cNvSpPr>
            <a:spLocks noChangeArrowheads="1"/>
          </p:cNvSpPr>
          <p:nvPr/>
        </p:nvSpPr>
        <p:spPr bwMode="auto">
          <a:xfrm>
            <a:off x="647700" y="250825"/>
            <a:ext cx="9032875" cy="56038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3200" b="1"/>
              <a:t>Structures of Bacterial vs. Mammalian  Alpha Na+ channel subunits</a:t>
            </a:r>
            <a:endParaRPr lang="es-MX" b="1">
              <a:solidFill>
                <a:schemeClr val="accent2"/>
              </a:solidFill>
            </a:endParaRPr>
          </a:p>
        </p:txBody>
      </p:sp>
      <p:sp>
        <p:nvSpPr>
          <p:cNvPr id="13316" name="Rectángulo 6"/>
          <p:cNvSpPr>
            <a:spLocks noChangeArrowheads="1"/>
          </p:cNvSpPr>
          <p:nvPr/>
        </p:nvSpPr>
        <p:spPr bwMode="auto">
          <a:xfrm>
            <a:off x="503238" y="5940425"/>
            <a:ext cx="9105900" cy="431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3600" b="1"/>
              <a:t>Homology protein modelling is a problem due to low similarity (identity). </a:t>
            </a:r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3600" b="1"/>
              <a:t> </a:t>
            </a:r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sz="3600" b="1"/>
          </a:p>
        </p:txBody>
      </p:sp>
      <p:sp>
        <p:nvSpPr>
          <p:cNvPr id="13317" name="CuadroTexto 7"/>
          <p:cNvSpPr txBox="1">
            <a:spLocks noChangeArrowheads="1"/>
          </p:cNvSpPr>
          <p:nvPr/>
        </p:nvSpPr>
        <p:spPr bwMode="auto">
          <a:xfrm>
            <a:off x="4927600" y="1258888"/>
            <a:ext cx="47529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3200" b="1" dirty="0"/>
              <a:t>Crystal structure from Bacteria  </a:t>
            </a:r>
            <a:r>
              <a:rPr lang="en-GB" sz="3200" b="1" dirty="0" smtClean="0"/>
              <a:t>(3RVY) </a:t>
            </a:r>
            <a:r>
              <a:rPr lang="en-GB" sz="3200" b="1" dirty="0" err="1"/>
              <a:t>homotetramer</a:t>
            </a:r>
            <a:r>
              <a:rPr lang="en-GB" sz="3200" b="1" dirty="0"/>
              <a:t>, 4 chains</a:t>
            </a:r>
          </a:p>
          <a:p>
            <a:endParaRPr lang="en-GB" sz="3200" b="1" dirty="0"/>
          </a:p>
          <a:p>
            <a:r>
              <a:rPr lang="en-GB" sz="3200" b="1" dirty="0">
                <a:solidFill>
                  <a:srgbClr val="FF0000"/>
                </a:solidFill>
              </a:rPr>
              <a:t>Unknown</a:t>
            </a:r>
            <a:r>
              <a:rPr lang="en-GB" sz="3200" b="1" dirty="0"/>
              <a:t> </a:t>
            </a:r>
            <a:r>
              <a:rPr lang="en-GB" sz="3200" b="1" u="sng" dirty="0"/>
              <a:t>Mammalian</a:t>
            </a:r>
            <a:r>
              <a:rPr lang="en-GB" sz="3200" b="1" dirty="0"/>
              <a:t> structures = </a:t>
            </a:r>
            <a:endParaRPr lang="en-GB" sz="4800" b="1" dirty="0">
              <a:solidFill>
                <a:srgbClr val="00B050"/>
              </a:solidFill>
            </a:endParaRPr>
          </a:p>
          <a:p>
            <a:r>
              <a:rPr lang="en-GB" sz="3200" b="1" dirty="0"/>
              <a:t>4 non-id. domains in 1 chain only </a:t>
            </a:r>
            <a:endParaRPr lang="es-MX" sz="3200" b="1" dirty="0"/>
          </a:p>
        </p:txBody>
      </p:sp>
      <p:sp>
        <p:nvSpPr>
          <p:cNvPr id="1331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175CE885-16D1-495D-9250-AA3FE29CB44D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5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89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ángulo 6"/>
          <p:cNvSpPr>
            <a:spLocks noChangeArrowheads="1"/>
          </p:cNvSpPr>
          <p:nvPr/>
        </p:nvSpPr>
        <p:spPr bwMode="auto">
          <a:xfrm>
            <a:off x="287338" y="119063"/>
            <a:ext cx="9793287" cy="7810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s-MX" sz="3200" b="1">
                <a:solidFill>
                  <a:srgbClr val="00B050"/>
                </a:solidFill>
              </a:rPr>
              <a:t>Results</a:t>
            </a:r>
            <a:r>
              <a:rPr lang="en-GB" altLang="es-MX" sz="3200" b="1">
                <a:solidFill>
                  <a:srgbClr val="FF0000"/>
                </a:solidFill>
              </a:rPr>
              <a:t> </a:t>
            </a:r>
            <a:r>
              <a:rPr lang="en-GB" altLang="es-MX" sz="3200" b="1"/>
              <a:t>obtained despite </a:t>
            </a:r>
            <a:r>
              <a:rPr lang="en-GB" altLang="es-MX" sz="3200" b="1">
                <a:solidFill>
                  <a:srgbClr val="FF0000"/>
                </a:solidFill>
              </a:rPr>
              <a:t>unknown structures </a:t>
            </a:r>
            <a:endParaRPr lang="en-GB" altLang="es-MX" sz="3600" b="1"/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 sz="4000" b="1"/>
          </a:p>
        </p:txBody>
      </p:sp>
      <p:sp>
        <p:nvSpPr>
          <p:cNvPr id="6147" name="Rectángulo 29"/>
          <p:cNvSpPr>
            <a:spLocks noChangeArrowheads="1"/>
          </p:cNvSpPr>
          <p:nvPr/>
        </p:nvSpPr>
        <p:spPr bwMode="auto">
          <a:xfrm>
            <a:off x="1565275" y="1609725"/>
            <a:ext cx="604838" cy="14271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6148" name="CuadroTexto 16"/>
          <p:cNvSpPr txBox="1">
            <a:spLocks noChangeArrowheads="1"/>
          </p:cNvSpPr>
          <p:nvPr/>
        </p:nvSpPr>
        <p:spPr bwMode="auto">
          <a:xfrm>
            <a:off x="8353425" y="1835150"/>
            <a:ext cx="1482725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3600" b="1">
                <a:solidFill>
                  <a:srgbClr val="FFC000"/>
                </a:solidFill>
              </a:rPr>
              <a:t>Beta1</a:t>
            </a:r>
            <a:endParaRPr lang="es-MX" altLang="es-MX" sz="3600" b="1">
              <a:solidFill>
                <a:srgbClr val="FFC000"/>
              </a:solidFill>
            </a:endParaRPr>
          </a:p>
        </p:txBody>
      </p:sp>
      <p:sp>
        <p:nvSpPr>
          <p:cNvPr id="6149" name="Rectángulo 3"/>
          <p:cNvSpPr>
            <a:spLocks noChangeArrowheads="1"/>
          </p:cNvSpPr>
          <p:nvPr/>
        </p:nvSpPr>
        <p:spPr bwMode="auto">
          <a:xfrm>
            <a:off x="1174750" y="3843338"/>
            <a:ext cx="985838" cy="10160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6150" name="Rectángulo 18"/>
          <p:cNvSpPr>
            <a:spLocks noChangeArrowheads="1"/>
          </p:cNvSpPr>
          <p:nvPr/>
        </p:nvSpPr>
        <p:spPr bwMode="auto">
          <a:xfrm>
            <a:off x="3767138" y="2520950"/>
            <a:ext cx="552450" cy="3111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5" name="CuadroTexto 4"/>
          <p:cNvSpPr txBox="1">
            <a:spLocks noChangeArrowheads="1"/>
          </p:cNvSpPr>
          <p:nvPr/>
        </p:nvSpPr>
        <p:spPr bwMode="auto">
          <a:xfrm>
            <a:off x="4248150" y="604838"/>
            <a:ext cx="184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s-MX" altLang="es-MX" sz="4000" b="1">
              <a:solidFill>
                <a:srgbClr val="FF0000"/>
              </a:solidFill>
            </a:endParaRPr>
          </a:p>
        </p:txBody>
      </p:sp>
      <p:sp>
        <p:nvSpPr>
          <p:cNvPr id="6152" name="Rectángulo 9"/>
          <p:cNvSpPr>
            <a:spLocks noChangeArrowheads="1"/>
          </p:cNvSpPr>
          <p:nvPr/>
        </p:nvSpPr>
        <p:spPr bwMode="auto">
          <a:xfrm>
            <a:off x="5287963" y="4067175"/>
            <a:ext cx="1336675" cy="78263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6153" name="Rectángulo 29"/>
          <p:cNvSpPr>
            <a:spLocks noChangeArrowheads="1"/>
          </p:cNvSpPr>
          <p:nvPr/>
        </p:nvSpPr>
        <p:spPr bwMode="auto">
          <a:xfrm>
            <a:off x="5832475" y="1885950"/>
            <a:ext cx="1152525" cy="6635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6154" name="Rectángulo 29"/>
          <p:cNvSpPr>
            <a:spLocks noChangeArrowheads="1"/>
          </p:cNvSpPr>
          <p:nvPr/>
        </p:nvSpPr>
        <p:spPr bwMode="auto">
          <a:xfrm>
            <a:off x="1824038" y="1885950"/>
            <a:ext cx="984250" cy="9461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pic>
        <p:nvPicPr>
          <p:cNvPr id="6155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9"/>
          <a:stretch>
            <a:fillRect/>
          </a:stretch>
        </p:blipFill>
        <p:spPr bwMode="auto">
          <a:xfrm>
            <a:off x="719138" y="2173288"/>
            <a:ext cx="8596312" cy="457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6" name="CuadroTexto 2"/>
          <p:cNvSpPr txBox="1">
            <a:spLocks noChangeArrowheads="1"/>
          </p:cNvSpPr>
          <p:nvPr/>
        </p:nvSpPr>
        <p:spPr bwMode="auto">
          <a:xfrm>
            <a:off x="719138" y="2063750"/>
            <a:ext cx="19224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4000" b="1"/>
              <a:t>Alpha</a:t>
            </a:r>
            <a:endParaRPr lang="es-MX" altLang="es-MX" sz="4000" b="1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31800" y="790575"/>
            <a:ext cx="9505950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3600" b="1">
                <a:solidFill>
                  <a:srgbClr val="34986D"/>
                </a:solidFill>
              </a:rPr>
              <a:t>Postulated reversible </a:t>
            </a:r>
            <a:r>
              <a:rPr lang="en-US" altLang="es-MX" sz="3600" b="1">
                <a:solidFill>
                  <a:srgbClr val="34986D"/>
                </a:solidFill>
              </a:rPr>
              <a:t>protein-protein interface (PPI)</a:t>
            </a:r>
          </a:p>
          <a:p>
            <a:endParaRPr lang="en-US" altLang="es-MX" sz="3200"/>
          </a:p>
        </p:txBody>
      </p:sp>
      <p:sp>
        <p:nvSpPr>
          <p:cNvPr id="6158" name="Freeform 7"/>
          <p:cNvSpPr>
            <a:spLocks/>
          </p:cNvSpPr>
          <p:nvPr/>
        </p:nvSpPr>
        <p:spPr bwMode="auto">
          <a:xfrm>
            <a:off x="6985000" y="1835150"/>
            <a:ext cx="1984375" cy="1584325"/>
          </a:xfrm>
          <a:custGeom>
            <a:avLst/>
            <a:gdLst>
              <a:gd name="T0" fmla="*/ 137328 w 1984006"/>
              <a:gd name="T1" fmla="*/ 0 h 1308847"/>
              <a:gd name="T2" fmla="*/ 191137 w 1984006"/>
              <a:gd name="T3" fmla="*/ 3682336 h 1308847"/>
              <a:gd name="T4" fmla="*/ 1984744 w 1984006"/>
              <a:gd name="T5" fmla="*/ 4266832 h 130884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84006" h="1308847">
                <a:moveTo>
                  <a:pt x="137276" y="0"/>
                </a:moveTo>
                <a:cubicBezTo>
                  <a:pt x="10276" y="455706"/>
                  <a:pt x="-116723" y="911412"/>
                  <a:pt x="191065" y="1129553"/>
                </a:cubicBezTo>
                <a:cubicBezTo>
                  <a:pt x="498853" y="1347694"/>
                  <a:pt x="1691159" y="1284941"/>
                  <a:pt x="1984006" y="1308847"/>
                </a:cubicBezTo>
              </a:path>
            </a:pathLst>
          </a:custGeom>
          <a:noFill/>
          <a:ln w="88900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81143B6A-5120-4A70-8313-A5E5F192EA22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6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pic>
        <p:nvPicPr>
          <p:cNvPr id="11282" name="Picture 18" descr="http://www.amherst.edu/~sageorge/model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75" y="5014913"/>
            <a:ext cx="400050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3 Conector recto de flecha"/>
          <p:cNvCxnSpPr>
            <a:cxnSpLocks noChangeShapeType="1"/>
          </p:cNvCxnSpPr>
          <p:nvPr/>
        </p:nvCxnSpPr>
        <p:spPr bwMode="auto">
          <a:xfrm flipV="1">
            <a:off x="2641600" y="4067175"/>
            <a:ext cx="0" cy="86360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19 Conector recto de flecha"/>
          <p:cNvCxnSpPr>
            <a:cxnSpLocks noChangeShapeType="1"/>
          </p:cNvCxnSpPr>
          <p:nvPr/>
        </p:nvCxnSpPr>
        <p:spPr bwMode="auto">
          <a:xfrm flipV="1">
            <a:off x="4032250" y="4067175"/>
            <a:ext cx="0" cy="86360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20 Conector recto de flecha"/>
          <p:cNvCxnSpPr>
            <a:cxnSpLocks noChangeShapeType="1"/>
          </p:cNvCxnSpPr>
          <p:nvPr/>
        </p:nvCxnSpPr>
        <p:spPr bwMode="auto">
          <a:xfrm flipV="1">
            <a:off x="5256213" y="4068763"/>
            <a:ext cx="0" cy="86360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21 Conector recto de flecha"/>
          <p:cNvCxnSpPr>
            <a:cxnSpLocks noChangeShapeType="1"/>
          </p:cNvCxnSpPr>
          <p:nvPr/>
        </p:nvCxnSpPr>
        <p:spPr bwMode="auto">
          <a:xfrm flipV="1">
            <a:off x="6480175" y="4067175"/>
            <a:ext cx="0" cy="86360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5 Flecha derecha"/>
          <p:cNvSpPr>
            <a:spLocks noChangeArrowheads="1"/>
          </p:cNvSpPr>
          <p:nvPr/>
        </p:nvSpPr>
        <p:spPr bwMode="auto">
          <a:xfrm rot="-5400000">
            <a:off x="8505032" y="5377656"/>
            <a:ext cx="1701800" cy="522287"/>
          </a:xfrm>
          <a:prstGeom prst="rightArrow">
            <a:avLst>
              <a:gd name="adj1" fmla="val 50000"/>
              <a:gd name="adj2" fmla="val 500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/>
          </a:p>
        </p:txBody>
      </p:sp>
      <p:sp>
        <p:nvSpPr>
          <p:cNvPr id="6166" name="CuadroTexto 17"/>
          <p:cNvSpPr txBox="1">
            <a:spLocks noChangeArrowheads="1"/>
          </p:cNvSpPr>
          <p:nvPr/>
        </p:nvSpPr>
        <p:spPr bwMode="auto">
          <a:xfrm>
            <a:off x="2011363" y="6804025"/>
            <a:ext cx="4324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s-MX" sz="2400" b="1"/>
              <a:t>[</a:t>
            </a:r>
            <a:r>
              <a:rPr lang="es-MX" sz="2400" b="1"/>
              <a:t>Chancey et al., 1996</a:t>
            </a:r>
            <a:r>
              <a:rPr lang="en-GB" altLang="es-MX" sz="2400" b="1"/>
              <a:t>]</a:t>
            </a:r>
            <a:endParaRPr lang="es-MX" altLang="es-MX" sz="2400" b="1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2" grpId="0" autoUpdateAnimBg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ángulo 4"/>
          <p:cNvSpPr>
            <a:spLocks noChangeArrowheads="1"/>
          </p:cNvSpPr>
          <p:nvPr/>
        </p:nvSpPr>
        <p:spPr bwMode="auto">
          <a:xfrm>
            <a:off x="144463" y="107950"/>
            <a:ext cx="9721850" cy="69373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s-MX" sz="4000" b="1" dirty="0"/>
              <a:t>Our first approach was published: </a:t>
            </a:r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s-MX" sz="4000" b="1" dirty="0"/>
              <a:t>Homology modelling for </a:t>
            </a:r>
            <a:r>
              <a:rPr lang="en-GB" altLang="es-MX" sz="4000" b="1" dirty="0">
                <a:solidFill>
                  <a:srgbClr val="FF9933"/>
                </a:solidFill>
              </a:rPr>
              <a:t>Nav Beta1 </a:t>
            </a:r>
            <a:endParaRPr lang="es-MX" altLang="es-MX" sz="4000" b="1" dirty="0">
              <a:solidFill>
                <a:srgbClr val="FF9933"/>
              </a:solidFill>
            </a:endParaRPr>
          </a:p>
        </p:txBody>
      </p:sp>
      <p:pic>
        <p:nvPicPr>
          <p:cNvPr id="8195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7" t="24406" r="9978" b="45078"/>
          <a:stretch>
            <a:fillRect/>
          </a:stretch>
        </p:blipFill>
        <p:spPr bwMode="auto">
          <a:xfrm>
            <a:off x="431800" y="1258888"/>
            <a:ext cx="8856663" cy="20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6" name="5 Grupo"/>
          <p:cNvGrpSpPr>
            <a:grpSpLocks/>
          </p:cNvGrpSpPr>
          <p:nvPr/>
        </p:nvGrpSpPr>
        <p:grpSpPr bwMode="auto">
          <a:xfrm>
            <a:off x="6335713" y="3203575"/>
            <a:ext cx="3195637" cy="4248150"/>
            <a:chOff x="6516216" y="980728"/>
            <a:chExt cx="1846763" cy="2962135"/>
          </a:xfrm>
        </p:grpSpPr>
        <p:pic>
          <p:nvPicPr>
            <p:cNvPr id="820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8" r="11111"/>
            <a:stretch>
              <a:fillRect/>
            </a:stretch>
          </p:blipFill>
          <p:spPr bwMode="auto">
            <a:xfrm>
              <a:off x="6700891" y="980728"/>
              <a:ext cx="1662088" cy="2962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4 Rectángulo"/>
            <p:cNvSpPr/>
            <p:nvPr/>
          </p:nvSpPr>
          <p:spPr>
            <a:xfrm>
              <a:off x="6516216" y="1124628"/>
              <a:ext cx="216511" cy="286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MX"/>
            </a:p>
          </p:txBody>
        </p:sp>
      </p:grpSp>
      <p:sp>
        <p:nvSpPr>
          <p:cNvPr id="9" name="6 CuadroTexto"/>
          <p:cNvSpPr txBox="1">
            <a:spLocks noChangeArrowheads="1"/>
          </p:cNvSpPr>
          <p:nvPr/>
        </p:nvSpPr>
        <p:spPr bwMode="auto">
          <a:xfrm>
            <a:off x="287338" y="3717925"/>
            <a:ext cx="6192837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s-MX" sz="2800" b="1" dirty="0" err="1" smtClean="0"/>
              <a:t>Combined</a:t>
            </a:r>
            <a:r>
              <a:rPr lang="es-MX" sz="2800" b="1" dirty="0" smtClean="0"/>
              <a:t> </a:t>
            </a:r>
            <a:r>
              <a:rPr lang="es-MX" sz="2800" b="1" dirty="0" err="1" smtClean="0"/>
              <a:t>structure-based</a:t>
            </a:r>
            <a:r>
              <a:rPr lang="es-MX" sz="2800" b="1" dirty="0" smtClean="0"/>
              <a:t> and </a:t>
            </a:r>
            <a:r>
              <a:rPr lang="es-MX" sz="2800" b="1" dirty="0" err="1" smtClean="0"/>
              <a:t>knowledge-based</a:t>
            </a:r>
            <a:r>
              <a:rPr lang="es-MX" sz="2800" b="1" dirty="0" smtClean="0"/>
              <a:t> </a:t>
            </a:r>
            <a:r>
              <a:rPr lang="es-MX" sz="2800" b="1" dirty="0" err="1" smtClean="0"/>
              <a:t>approach</a:t>
            </a:r>
            <a:endParaRPr lang="es-MX" sz="2800" b="1" dirty="0" smtClean="0"/>
          </a:p>
          <a:p>
            <a:pPr eaLnBrk="1" hangingPunct="1">
              <a:spcBef>
                <a:spcPct val="0"/>
              </a:spcBef>
              <a:defRPr/>
            </a:pPr>
            <a:endParaRPr lang="es-MX" sz="2400" dirty="0" smtClean="0"/>
          </a:p>
          <a:p>
            <a:pPr eaLnBrk="1" hangingPunct="1">
              <a:spcBef>
                <a:spcPct val="0"/>
              </a:spcBef>
              <a:defRPr/>
            </a:pPr>
            <a:r>
              <a:rPr lang="es-MX" sz="2400" dirty="0" err="1" smtClean="0">
                <a:solidFill>
                  <a:schemeClr val="accent6"/>
                </a:solidFill>
              </a:rPr>
              <a:t>Arg</a:t>
            </a:r>
            <a:r>
              <a:rPr lang="es-MX" sz="2400" dirty="0" smtClean="0">
                <a:solidFill>
                  <a:schemeClr val="accent6"/>
                </a:solidFill>
              </a:rPr>
              <a:t> </a:t>
            </a:r>
            <a:r>
              <a:rPr lang="es-MX" sz="2400" dirty="0" err="1" smtClean="0">
                <a:solidFill>
                  <a:schemeClr val="accent6"/>
                </a:solidFill>
              </a:rPr>
              <a:t>highest</a:t>
            </a:r>
            <a:r>
              <a:rPr lang="es-MX" sz="2400" dirty="0" smtClean="0">
                <a:solidFill>
                  <a:schemeClr val="accent6"/>
                </a:solidFill>
              </a:rPr>
              <a:t> </a:t>
            </a:r>
            <a:r>
              <a:rPr lang="es-MX" sz="2400" dirty="0" err="1" smtClean="0">
                <a:solidFill>
                  <a:schemeClr val="accent6"/>
                </a:solidFill>
              </a:rPr>
              <a:t>probability</a:t>
            </a:r>
            <a:r>
              <a:rPr lang="es-MX" sz="2400" dirty="0" smtClean="0">
                <a:solidFill>
                  <a:schemeClr val="accent6"/>
                </a:solidFill>
              </a:rPr>
              <a:t> (12.7%) </a:t>
            </a:r>
            <a:r>
              <a:rPr lang="es-MX" sz="2400" dirty="0" err="1" smtClean="0">
                <a:solidFill>
                  <a:schemeClr val="accent6"/>
                </a:solidFill>
              </a:rPr>
              <a:t>to</a:t>
            </a:r>
            <a:r>
              <a:rPr lang="es-MX" sz="2400" dirty="0" smtClean="0">
                <a:solidFill>
                  <a:schemeClr val="accent6"/>
                </a:solidFill>
              </a:rPr>
              <a:t> be a </a:t>
            </a:r>
            <a:r>
              <a:rPr lang="es-MX" sz="2400" i="1" dirty="0" err="1" smtClean="0">
                <a:solidFill>
                  <a:schemeClr val="accent6"/>
                </a:solidFill>
              </a:rPr>
              <a:t>hotspots</a:t>
            </a:r>
            <a:r>
              <a:rPr lang="es-MX" sz="2400" i="1" dirty="0" smtClean="0">
                <a:solidFill>
                  <a:schemeClr val="accent6"/>
                </a:solidFill>
              </a:rPr>
              <a:t> </a:t>
            </a:r>
            <a:r>
              <a:rPr lang="es-MX" sz="2400" dirty="0" smtClean="0"/>
              <a:t>(</a:t>
            </a:r>
            <a:r>
              <a:rPr lang="es-MX" sz="2400" dirty="0" err="1" smtClean="0"/>
              <a:t>Ofran</a:t>
            </a:r>
            <a:r>
              <a:rPr lang="es-MX" sz="2400" dirty="0" smtClean="0"/>
              <a:t> and </a:t>
            </a:r>
            <a:r>
              <a:rPr lang="es-MX" sz="2400" dirty="0" err="1" smtClean="0"/>
              <a:t>Rost</a:t>
            </a:r>
            <a:r>
              <a:rPr lang="es-MX" sz="2400" dirty="0" smtClean="0"/>
              <a:t> 2007)</a:t>
            </a:r>
          </a:p>
          <a:p>
            <a:pPr eaLnBrk="1" hangingPunct="1">
              <a:spcBef>
                <a:spcPct val="0"/>
              </a:spcBef>
              <a:defRPr/>
            </a:pPr>
            <a:endParaRPr lang="es-MX" sz="2400" dirty="0" smtClean="0"/>
          </a:p>
          <a:p>
            <a:pPr eaLnBrk="1" hangingPunct="1">
              <a:spcBef>
                <a:spcPct val="0"/>
              </a:spcBef>
              <a:defRPr/>
            </a:pPr>
            <a:r>
              <a:rPr lang="es-MX" sz="2400" dirty="0" smtClean="0"/>
              <a:t>Oposite </a:t>
            </a:r>
            <a:r>
              <a:rPr lang="es-MX" sz="2400" dirty="0" err="1" smtClean="0"/>
              <a:t>charge</a:t>
            </a:r>
            <a:r>
              <a:rPr lang="es-MX" sz="2400" dirty="0" smtClean="0"/>
              <a:t>  of </a:t>
            </a:r>
            <a:r>
              <a:rPr lang="es-MX" sz="2400" dirty="0" err="1" smtClean="0"/>
              <a:t>the</a:t>
            </a:r>
            <a:r>
              <a:rPr lang="es-MX" sz="2400" dirty="0" smtClean="0"/>
              <a:t>  </a:t>
            </a:r>
            <a:r>
              <a:rPr lang="el-GR" sz="2400" dirty="0" smtClean="0"/>
              <a:t>α</a:t>
            </a:r>
            <a:r>
              <a:rPr lang="en-GB" sz="2400" dirty="0" smtClean="0"/>
              <a:t> subunit</a:t>
            </a:r>
            <a:endParaRPr lang="es-MX" sz="2400" dirty="0" smtClean="0"/>
          </a:p>
          <a:p>
            <a:pPr eaLnBrk="1" hangingPunct="1">
              <a:spcBef>
                <a:spcPct val="0"/>
              </a:spcBef>
              <a:defRPr/>
            </a:pPr>
            <a:endParaRPr lang="es-MX" sz="2400" dirty="0" smtClean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s-MX" sz="2800" dirty="0" smtClean="0">
              <a:latin typeface="Arial" panose="020B0604020202020204" pitchFamily="34" charset="0"/>
            </a:endParaRPr>
          </a:p>
        </p:txBody>
      </p:sp>
      <p:sp>
        <p:nvSpPr>
          <p:cNvPr id="8198" name="CuadroTexto 1"/>
          <p:cNvSpPr txBox="1">
            <a:spLocks noChangeArrowheads="1"/>
          </p:cNvSpPr>
          <p:nvPr/>
        </p:nvSpPr>
        <p:spPr bwMode="auto">
          <a:xfrm>
            <a:off x="7956550" y="2124075"/>
            <a:ext cx="1366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MX" altLang="es-MX" sz="3200" dirty="0"/>
              <a:t>(2013)</a:t>
            </a:r>
          </a:p>
        </p:txBody>
      </p:sp>
      <p:sp>
        <p:nvSpPr>
          <p:cNvPr id="819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6B1875CF-9486-498E-8953-A9F029E0B024}" type="slidenum">
              <a:rPr lang="en-US" altLang="es-MX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7</a:t>
            </a:fld>
            <a:endParaRPr lang="en-US" altLang="es-MX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1" t="26375" r="14290" b="11610"/>
          <a:stretch>
            <a:fillRect/>
          </a:stretch>
        </p:blipFill>
        <p:spPr bwMode="auto">
          <a:xfrm>
            <a:off x="139700" y="1663700"/>
            <a:ext cx="8140700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4"/>
          <p:cNvSpPr>
            <a:spLocks noChangeArrowheads="1"/>
          </p:cNvSpPr>
          <p:nvPr/>
        </p:nvSpPr>
        <p:spPr bwMode="auto">
          <a:xfrm>
            <a:off x="503238" y="395288"/>
            <a:ext cx="9505950" cy="3603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defRPr/>
            </a:pPr>
            <a:r>
              <a:rPr lang="en-GB" sz="3600" b="1" u="sng" dirty="0"/>
              <a:t>Twilight zone </a:t>
            </a:r>
            <a:r>
              <a:rPr lang="en-GB" sz="3600" b="1" dirty="0"/>
              <a:t>= low sequence homology between </a:t>
            </a:r>
            <a:r>
              <a:rPr lang="en-GB" sz="3600" b="1" dirty="0">
                <a:solidFill>
                  <a:srgbClr val="FF0000"/>
                </a:solidFill>
              </a:rPr>
              <a:t>target</a:t>
            </a:r>
            <a:r>
              <a:rPr lang="en-GB" sz="3600" b="1" dirty="0"/>
              <a:t> and</a:t>
            </a:r>
            <a:r>
              <a:rPr lang="en-GB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GB" sz="3600" b="1" dirty="0">
                <a:solidFill>
                  <a:srgbClr val="0070C0"/>
                </a:solidFill>
              </a:rPr>
              <a:t>3D template</a:t>
            </a:r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GB" sz="3600" b="1" dirty="0"/>
              <a:t> </a:t>
            </a:r>
            <a:endParaRPr lang="es-MX" sz="3600" b="1" dirty="0"/>
          </a:p>
        </p:txBody>
      </p:sp>
      <p:sp>
        <p:nvSpPr>
          <p:cNvPr id="8" name="Rectángulo 7"/>
          <p:cNvSpPr>
            <a:spLocks noChangeArrowheads="1"/>
          </p:cNvSpPr>
          <p:nvPr/>
        </p:nvSpPr>
        <p:spPr bwMode="auto">
          <a:xfrm>
            <a:off x="1152525" y="4572000"/>
            <a:ext cx="66246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2800" b="1">
                <a:solidFill>
                  <a:srgbClr val="FF0000"/>
                </a:solidFill>
              </a:rPr>
              <a:t>Target</a:t>
            </a:r>
            <a:r>
              <a:rPr lang="en-GB" altLang="es-MX" sz="2800" b="1"/>
              <a:t> model</a:t>
            </a:r>
          </a:p>
          <a:p>
            <a:r>
              <a:rPr lang="en-GB" altLang="es-MX" sz="2800" b="1"/>
              <a:t>is unreliable if the sequence ids of </a:t>
            </a:r>
            <a:r>
              <a:rPr lang="en-GB" altLang="es-MX" sz="2800" b="1">
                <a:solidFill>
                  <a:srgbClr val="FF0000"/>
                </a:solidFill>
              </a:rPr>
              <a:t>target</a:t>
            </a:r>
            <a:r>
              <a:rPr lang="en-GB" altLang="es-MX" sz="2800" b="1"/>
              <a:t> &amp; </a:t>
            </a:r>
            <a:r>
              <a:rPr lang="en-GB" altLang="es-MX" sz="2800" b="1">
                <a:solidFill>
                  <a:srgbClr val="0070C0"/>
                </a:solidFill>
              </a:rPr>
              <a:t>template</a:t>
            </a:r>
            <a:r>
              <a:rPr lang="en-GB" altLang="es-MX" sz="2800" b="1"/>
              <a:t> fall below </a:t>
            </a:r>
            <a:r>
              <a:rPr lang="en-GB" altLang="es-MX" sz="2800" b="1" u="sng">
                <a:solidFill>
                  <a:srgbClr val="0070C0"/>
                </a:solidFill>
              </a:rPr>
              <a:t>threshold</a:t>
            </a:r>
            <a:r>
              <a:rPr lang="en-GB" altLang="es-MX" sz="2800" b="1"/>
              <a:t>  </a:t>
            </a:r>
            <a:r>
              <a:rPr lang="en-GB" altLang="es-MX" sz="2800"/>
              <a:t> </a:t>
            </a:r>
            <a:endParaRPr lang="es-MX" altLang="es-MX" sz="2800"/>
          </a:p>
        </p:txBody>
      </p:sp>
      <p:sp>
        <p:nvSpPr>
          <p:cNvPr id="9221" name="CuadroTexto 11"/>
          <p:cNvSpPr txBox="1">
            <a:spLocks noChangeArrowheads="1"/>
          </p:cNvSpPr>
          <p:nvPr/>
        </p:nvSpPr>
        <p:spPr bwMode="auto">
          <a:xfrm>
            <a:off x="7654925" y="5522913"/>
            <a:ext cx="23034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2400"/>
              <a:t>[modified from Sander</a:t>
            </a:r>
          </a:p>
          <a:p>
            <a:r>
              <a:rPr lang="en-GB" altLang="es-MX" sz="2400"/>
              <a:t> and Schneider 1991]</a:t>
            </a:r>
            <a:endParaRPr lang="es-MX" altLang="es-MX" sz="2400"/>
          </a:p>
        </p:txBody>
      </p:sp>
      <p:sp>
        <p:nvSpPr>
          <p:cNvPr id="9222" name="1 Rectángulo"/>
          <p:cNvSpPr>
            <a:spLocks noChangeArrowheads="1"/>
          </p:cNvSpPr>
          <p:nvPr/>
        </p:nvSpPr>
        <p:spPr bwMode="auto">
          <a:xfrm>
            <a:off x="3095625" y="2484438"/>
            <a:ext cx="2952750" cy="13636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/>
          </a:p>
        </p:txBody>
      </p:sp>
      <p:sp>
        <p:nvSpPr>
          <p:cNvPr id="922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D7D13F44-31CC-4B65-BF9C-23CC35A21EC6}" type="slidenum">
              <a:rPr lang="en-US" altLang="es-MX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8</a:t>
            </a:fld>
            <a:endParaRPr lang="en-US" altLang="es-MX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11" name="CuadroTexto 10"/>
          <p:cNvSpPr txBox="1">
            <a:spLocks noChangeArrowheads="1"/>
          </p:cNvSpPr>
          <p:nvPr/>
        </p:nvSpPr>
        <p:spPr bwMode="auto">
          <a:xfrm>
            <a:off x="3074988" y="2386013"/>
            <a:ext cx="3135312" cy="1385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2800" b="1">
                <a:solidFill>
                  <a:srgbClr val="FF0000"/>
                </a:solidFill>
              </a:rPr>
              <a:t>Target </a:t>
            </a:r>
            <a:r>
              <a:rPr lang="en-GB" altLang="es-MX" sz="2800" b="1"/>
              <a:t>model is reliable when using </a:t>
            </a:r>
            <a:r>
              <a:rPr lang="en-GB" altLang="es-MX" sz="2800" b="1">
                <a:solidFill>
                  <a:srgbClr val="0070C0"/>
                </a:solidFill>
              </a:rPr>
              <a:t>template</a:t>
            </a:r>
            <a:endParaRPr lang="es-MX" altLang="es-MX" sz="2800" b="1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92615" y="3059757"/>
            <a:ext cx="1800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1NEU</a:t>
            </a:r>
            <a:r>
              <a:rPr lang="en-US" sz="2400" b="1" dirty="0" smtClean="0"/>
              <a:t> = 3D template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ángulo 4"/>
          <p:cNvSpPr>
            <a:spLocks noChangeArrowheads="1"/>
          </p:cNvSpPr>
          <p:nvPr/>
        </p:nvSpPr>
        <p:spPr bwMode="auto">
          <a:xfrm>
            <a:off x="719138" y="252413"/>
            <a:ext cx="8497887" cy="30003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s-MX" sz="4000" b="1">
                <a:solidFill>
                  <a:srgbClr val="FF9933"/>
                </a:solidFill>
              </a:rPr>
              <a:t>Beta1</a:t>
            </a:r>
            <a:r>
              <a:rPr lang="en-GB" altLang="es-MX" sz="3600" b="1">
                <a:solidFill>
                  <a:srgbClr val="FF9933"/>
                </a:solidFill>
              </a:rPr>
              <a:t>: </a:t>
            </a:r>
            <a:r>
              <a:rPr lang="en-GB" altLang="es-MX" sz="3600" b="1"/>
              <a:t>Homology protein modelling </a:t>
            </a:r>
            <a:endParaRPr lang="es-MX" altLang="es-MX" sz="3600" b="1"/>
          </a:p>
        </p:txBody>
      </p:sp>
      <p:pic>
        <p:nvPicPr>
          <p:cNvPr id="10243" name="Imagen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6"/>
          <a:stretch>
            <a:fillRect/>
          </a:stretch>
        </p:blipFill>
        <p:spPr bwMode="auto">
          <a:xfrm>
            <a:off x="6192838" y="827088"/>
            <a:ext cx="3816350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/>
          <p:cNvSpPr txBox="1">
            <a:spLocks noChangeArrowheads="1"/>
          </p:cNvSpPr>
          <p:nvPr/>
        </p:nvSpPr>
        <p:spPr bwMode="auto">
          <a:xfrm>
            <a:off x="144463" y="5748338"/>
            <a:ext cx="6696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2400" b="1">
                <a:solidFill>
                  <a:srgbClr val="FF0000"/>
                </a:solidFill>
              </a:rPr>
              <a:t>Target</a:t>
            </a:r>
            <a:r>
              <a:rPr lang="en-GB" altLang="es-MX" sz="2400" b="1"/>
              <a:t> models based on </a:t>
            </a:r>
            <a:r>
              <a:rPr lang="en-GB" altLang="es-MX" sz="2400" b="1">
                <a:solidFill>
                  <a:srgbClr val="0070C0"/>
                </a:solidFill>
              </a:rPr>
              <a:t>3D-templates</a:t>
            </a:r>
            <a:r>
              <a:rPr lang="en-GB" altLang="es-MX" sz="2400" b="1"/>
              <a:t> that are &gt; 30% identical accurately reproduce the correct fold </a:t>
            </a:r>
            <a:r>
              <a:rPr lang="es-MX" altLang="es-MX" sz="2400" b="1"/>
              <a:t>[Joseph &amp; de Brevern, 2014]</a:t>
            </a:r>
            <a:r>
              <a:rPr lang="en-GB" altLang="es-MX" sz="2400" b="1"/>
              <a:t>.</a:t>
            </a:r>
            <a:endParaRPr lang="es-MX" altLang="es-MX">
              <a:solidFill>
                <a:srgbClr val="0070C0"/>
              </a:solidFill>
            </a:endParaRPr>
          </a:p>
        </p:txBody>
      </p:sp>
      <p:pic>
        <p:nvPicPr>
          <p:cNvPr id="10245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8" t="31297" r="4974" b="14563"/>
          <a:stretch>
            <a:fillRect/>
          </a:stretch>
        </p:blipFill>
        <p:spPr bwMode="auto">
          <a:xfrm>
            <a:off x="147638" y="2201863"/>
            <a:ext cx="6188075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ángulo 16"/>
          <p:cNvSpPr>
            <a:spLocks noChangeArrowheads="1"/>
          </p:cNvSpPr>
          <p:nvPr/>
        </p:nvSpPr>
        <p:spPr bwMode="auto">
          <a:xfrm>
            <a:off x="503238" y="1116013"/>
            <a:ext cx="6947736" cy="902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es-MX" sz="2800" b="1" dirty="0"/>
              <a:t>Unknown structure (</a:t>
            </a:r>
            <a:r>
              <a:rPr lang="en-GB" altLang="es-MX" sz="2800" b="1" dirty="0">
                <a:solidFill>
                  <a:srgbClr val="FF0000"/>
                </a:solidFill>
              </a:rPr>
              <a:t>target</a:t>
            </a:r>
            <a:r>
              <a:rPr lang="en-GB" altLang="es-MX" sz="2800" b="1" dirty="0"/>
              <a:t>)  </a:t>
            </a:r>
            <a:r>
              <a:rPr lang="en-GB" altLang="es-MX" sz="2800" b="1" dirty="0" smtClean="0"/>
              <a:t>28</a:t>
            </a:r>
            <a:r>
              <a:rPr lang="en-GB" altLang="es-MX" sz="2800" b="1" dirty="0"/>
              <a:t>% id</a:t>
            </a:r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es-MX" sz="2800" b="1" dirty="0"/>
              <a:t>Crystal structure (</a:t>
            </a:r>
            <a:r>
              <a:rPr lang="en-GB" altLang="es-MX" sz="2800" b="1" dirty="0">
                <a:solidFill>
                  <a:srgbClr val="0070C0"/>
                </a:solidFill>
              </a:rPr>
              <a:t>3D template 1NEU</a:t>
            </a:r>
            <a:r>
              <a:rPr lang="en-GB" altLang="es-MX" sz="2800" b="1" dirty="0"/>
              <a:t>)</a:t>
            </a:r>
          </a:p>
        </p:txBody>
      </p:sp>
      <p:sp>
        <p:nvSpPr>
          <p:cNvPr id="1024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145702FC-B67E-47DF-B482-B59862854852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9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10248" name="1 CuadroTexto"/>
          <p:cNvSpPr txBox="1">
            <a:spLocks noChangeArrowheads="1"/>
          </p:cNvSpPr>
          <p:nvPr/>
        </p:nvSpPr>
        <p:spPr bwMode="auto">
          <a:xfrm>
            <a:off x="157163" y="4584700"/>
            <a:ext cx="61785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2400" b="1">
                <a:solidFill>
                  <a:srgbClr val="0070C0"/>
                </a:solidFill>
              </a:rPr>
              <a:t>1NEU</a:t>
            </a:r>
            <a:r>
              <a:rPr lang="en-GB" altLang="es-MX" sz="2400" b="1"/>
              <a:t> : all beta protein (Myelin Membrane Adhesion Molecule P0)</a:t>
            </a:r>
          </a:p>
          <a:p>
            <a:endParaRPr lang="es-MX"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" r="13504"/>
          <a:stretch>
            <a:fillRect/>
          </a:stretch>
        </p:blipFill>
        <p:spPr bwMode="auto">
          <a:xfrm>
            <a:off x="2732088" y="827088"/>
            <a:ext cx="7061200" cy="651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3 CuadroTexto"/>
          <p:cNvSpPr txBox="1">
            <a:spLocks noChangeArrowheads="1"/>
          </p:cNvSpPr>
          <p:nvPr/>
        </p:nvSpPr>
        <p:spPr bwMode="auto">
          <a:xfrm>
            <a:off x="-180975" y="107950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4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lnSpc>
                <a:spcPct val="94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lnSpc>
                <a:spcPct val="94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lnSpc>
                <a:spcPct val="94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lnSpc>
                <a:spcPct val="94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s-MX" sz="3600" b="1" dirty="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Multiple sequence </a:t>
            </a:r>
            <a:r>
              <a:rPr lang="en-GB" altLang="es-MX" sz="3600" b="1" dirty="0" smtClean="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alignments (MSA)</a:t>
            </a:r>
            <a:endParaRPr lang="es-MX" altLang="es-MX" sz="4000" dirty="0">
              <a:solidFill>
                <a:schemeClr val="tx1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144463" y="971550"/>
            <a:ext cx="2736850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4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lnSpc>
                <a:spcPct val="94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lnSpc>
                <a:spcPct val="94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lnSpc>
                <a:spcPct val="94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lnSpc>
                <a:spcPct val="94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s-MX" sz="36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Species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s-MX" sz="3600">
                <a:solidFill>
                  <a:schemeClr val="tx1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(vertebrates)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s-MX" sz="3600">
              <a:solidFill>
                <a:schemeClr val="tx1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s-MX" sz="3600">
              <a:solidFill>
                <a:schemeClr val="tx1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altLang="es-MX" sz="3600">
              <a:solidFill>
                <a:schemeClr val="tx1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s-MX" sz="3600">
                <a:solidFill>
                  <a:srgbClr val="FF0000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Beta1 modulation is conserved in vertebrates</a:t>
            </a:r>
          </a:p>
        </p:txBody>
      </p:sp>
      <p:sp>
        <p:nvSpPr>
          <p:cNvPr id="1126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5763" y="6659563"/>
            <a:ext cx="2346325" cy="5191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l"/>
            <a:fld id="{1584C47B-BCE3-446F-B9D4-4B782EFD88C4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 algn="l"/>
              <a:t>10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5 Grupo"/>
          <p:cNvGrpSpPr>
            <a:grpSpLocks/>
          </p:cNvGrpSpPr>
          <p:nvPr/>
        </p:nvGrpSpPr>
        <p:grpSpPr bwMode="auto">
          <a:xfrm>
            <a:off x="125413" y="1187450"/>
            <a:ext cx="3529012" cy="4838700"/>
            <a:chOff x="6516216" y="980728"/>
            <a:chExt cx="1846763" cy="2962135"/>
          </a:xfrm>
        </p:grpSpPr>
        <p:pic>
          <p:nvPicPr>
            <p:cNvPr id="12301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8" r="11111"/>
            <a:stretch>
              <a:fillRect/>
            </a:stretch>
          </p:blipFill>
          <p:spPr bwMode="auto">
            <a:xfrm>
              <a:off x="6700891" y="980728"/>
              <a:ext cx="1662088" cy="2962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4 Rectángulo"/>
            <p:cNvSpPr/>
            <p:nvPr/>
          </p:nvSpPr>
          <p:spPr>
            <a:xfrm>
              <a:off x="6516216" y="1124559"/>
              <a:ext cx="215996" cy="2876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MX"/>
            </a:p>
          </p:txBody>
        </p:sp>
      </p:grpSp>
      <p:sp>
        <p:nvSpPr>
          <p:cNvPr id="12291" name="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00525" y="6804025"/>
            <a:ext cx="2016125" cy="4016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 marL="817563" indent="-314325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 marL="1258888" indent="-250825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 marL="1763713" indent="-250825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 marL="2266950" indent="-250825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724150" indent="-250825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3181350" indent="-250825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638550" indent="-250825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4095750" indent="-250825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>
              <a:buFontTx/>
              <a:buNone/>
            </a:pPr>
            <a:fld id="{59B12690-E480-46AB-94EE-837D53C9C8BC}" type="slidenum">
              <a:rPr lang="es-MX" altLang="es-MX" sz="1300">
                <a:solidFill>
                  <a:srgbClr val="898989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DejaVu Sans" panose="020B0603030804020204" pitchFamily="34" charset="0"/>
              </a:rPr>
              <a:pPr>
                <a:buFontTx/>
                <a:buNone/>
              </a:pPr>
              <a:t>11</a:t>
            </a:fld>
            <a:endParaRPr lang="es-MX" altLang="es-MX" sz="1300">
              <a:solidFill>
                <a:srgbClr val="898989"/>
              </a:solidFill>
              <a:latin typeface="Calibri" panose="020F0502020204030204" pitchFamily="34" charset="0"/>
              <a:ea typeface="MS PGothic" panose="020B0600070205080204" pitchFamily="34" charset="-128"/>
              <a:cs typeface="DejaVu Sans" panose="020B0603030804020204" pitchFamily="34" charset="0"/>
            </a:endParaRPr>
          </a:p>
        </p:txBody>
      </p:sp>
      <p:pic>
        <p:nvPicPr>
          <p:cNvPr id="12292" name="Picture 2" descr="R89 fig 22_v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2" r="13271" b="54994"/>
          <a:stretch>
            <a:fillRect/>
          </a:stretch>
        </p:blipFill>
        <p:spPr bwMode="auto">
          <a:xfrm>
            <a:off x="5106988" y="4414838"/>
            <a:ext cx="40005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7" t="5263" b="25775"/>
          <a:stretch>
            <a:fillRect/>
          </a:stretch>
        </p:blipFill>
        <p:spPr bwMode="auto">
          <a:xfrm>
            <a:off x="6072188" y="1001713"/>
            <a:ext cx="3016250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6 Conector recto de flecha"/>
          <p:cNvCxnSpPr/>
          <p:nvPr/>
        </p:nvCxnSpPr>
        <p:spPr>
          <a:xfrm flipV="1">
            <a:off x="3095625" y="1716088"/>
            <a:ext cx="4373563" cy="55086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Elipse"/>
          <p:cNvSpPr/>
          <p:nvPr/>
        </p:nvSpPr>
        <p:spPr>
          <a:xfrm>
            <a:off x="7543800" y="1398588"/>
            <a:ext cx="909638" cy="555625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1368425" y="4572000"/>
            <a:ext cx="4319588" cy="11636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8056563" y="1716088"/>
            <a:ext cx="469900" cy="279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MX" sz="1213" dirty="0">
                <a:latin typeface="+mn-lt"/>
                <a:ea typeface="+mn-ea"/>
                <a:cs typeface="Arial" charset="0"/>
              </a:rPr>
              <a:t>C21</a:t>
            </a:r>
          </a:p>
        </p:txBody>
      </p:sp>
      <p:sp>
        <p:nvSpPr>
          <p:cNvPr id="14346" name="3 CuadroTexto"/>
          <p:cNvSpPr txBox="1">
            <a:spLocks noChangeArrowheads="1"/>
          </p:cNvSpPr>
          <p:nvPr/>
        </p:nvSpPr>
        <p:spPr bwMode="auto">
          <a:xfrm>
            <a:off x="120650" y="207963"/>
            <a:ext cx="9523413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sz="3527" b="1" smtClean="0">
                <a:solidFill>
                  <a:srgbClr val="604A7B"/>
                </a:solidFill>
                <a:latin typeface="Arial Narrow" panose="020B0606020202030204" pitchFamily="34" charset="0"/>
              </a:rPr>
              <a:t>Functionally relevant hypothetical intramolecular bonds in Nav</a:t>
            </a:r>
            <a:r>
              <a:rPr lang="es-MX" sz="3968" b="1" smtClean="0">
                <a:solidFill>
                  <a:srgbClr val="604A7B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β1</a:t>
            </a:r>
            <a:endParaRPr lang="es-MX" sz="3968" smtClean="0">
              <a:solidFill>
                <a:srgbClr val="604A7B"/>
              </a:solidFill>
              <a:latin typeface="Arial Narrow" panose="020B0606020202030204" pitchFamily="34" charset="0"/>
            </a:endParaRPr>
          </a:p>
        </p:txBody>
      </p:sp>
      <p:sp>
        <p:nvSpPr>
          <p:cNvPr id="12299" name="Elipse 9"/>
          <p:cNvSpPr>
            <a:spLocks noChangeArrowheads="1"/>
          </p:cNvSpPr>
          <p:nvPr/>
        </p:nvSpPr>
        <p:spPr bwMode="auto">
          <a:xfrm>
            <a:off x="1800225" y="4900613"/>
            <a:ext cx="1295400" cy="1046162"/>
          </a:xfrm>
          <a:prstGeom prst="ellipse">
            <a:avLst/>
          </a:prstGeom>
          <a:noFill/>
          <a:ln w="38100" algn="ctr">
            <a:solidFill>
              <a:srgbClr val="FF33CC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12300" name="CuadroTexto 10"/>
          <p:cNvSpPr txBox="1">
            <a:spLocks noChangeArrowheads="1"/>
          </p:cNvSpPr>
          <p:nvPr/>
        </p:nvSpPr>
        <p:spPr bwMode="auto">
          <a:xfrm>
            <a:off x="287338" y="5940425"/>
            <a:ext cx="51847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MX" altLang="es-MX" sz="3200">
                <a:solidFill>
                  <a:srgbClr val="FF00FF"/>
                </a:solidFill>
              </a:rPr>
              <a:t>Involved in voltaje modulation sparing kinetics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49"/>
          <a:stretch>
            <a:fillRect/>
          </a:stretch>
        </p:blipFill>
        <p:spPr bwMode="auto">
          <a:xfrm>
            <a:off x="58738" y="127000"/>
            <a:ext cx="9902825" cy="238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" descr="http://www.jbc.org/content/289/15/10797/F2.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7" t="2605" b="49202"/>
          <a:stretch>
            <a:fillRect/>
          </a:stretch>
        </p:blipFill>
        <p:spPr bwMode="auto">
          <a:xfrm>
            <a:off x="119063" y="2747963"/>
            <a:ext cx="511175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7" descr="C:\Users\LAP\Desktop\Belgrade COST\Beta1_Beta3_saltbrid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313" y="2589213"/>
            <a:ext cx="4119562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3 CuadroTexto"/>
          <p:cNvSpPr txBox="1">
            <a:spLocks noChangeArrowheads="1"/>
          </p:cNvSpPr>
          <p:nvPr/>
        </p:nvSpPr>
        <p:spPr bwMode="auto">
          <a:xfrm>
            <a:off x="39688" y="6242050"/>
            <a:ext cx="9523412" cy="770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sz="3968" b="1" dirty="0" smtClean="0">
                <a:solidFill>
                  <a:srgbClr val="604A7B"/>
                </a:solidFill>
                <a:latin typeface="Arial Narrow" panose="020B0606020202030204" pitchFamily="34" charset="0"/>
              </a:rPr>
              <a:t>Hypothetical bonds </a:t>
            </a:r>
            <a:r>
              <a:rPr lang="en-GB" sz="3968" b="1" dirty="0" smtClean="0">
                <a:solidFill>
                  <a:srgbClr val="604A7B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exist in </a:t>
            </a:r>
            <a:r>
              <a:rPr lang="en-GB" sz="3968" b="1" dirty="0" err="1" smtClean="0">
                <a:solidFill>
                  <a:srgbClr val="604A7B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hNav</a:t>
            </a:r>
            <a:r>
              <a:rPr lang="es-MX" sz="4409" b="1" dirty="0" smtClean="0">
                <a:solidFill>
                  <a:srgbClr val="604A7B"/>
                </a:solidFill>
                <a:latin typeface="Arial Narrow" panose="020B0606020202030204" pitchFamily="34" charset="0"/>
                <a:sym typeface="Wingdings" panose="05000000000000000000" pitchFamily="2" charset="2"/>
              </a:rPr>
              <a:t>β3 (48 % id) </a:t>
            </a:r>
            <a:endParaRPr lang="es-MX" sz="4409" dirty="0" smtClean="0">
              <a:solidFill>
                <a:srgbClr val="604A7B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8 Elipse"/>
          <p:cNvSpPr/>
          <p:nvPr/>
        </p:nvSpPr>
        <p:spPr>
          <a:xfrm>
            <a:off x="3690938" y="2986088"/>
            <a:ext cx="908050" cy="555625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sp>
        <p:nvSpPr>
          <p:cNvPr id="10" name="9 Elipse"/>
          <p:cNvSpPr/>
          <p:nvPr/>
        </p:nvSpPr>
        <p:spPr>
          <a:xfrm>
            <a:off x="7069138" y="4256088"/>
            <a:ext cx="1624012" cy="1112837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sp>
        <p:nvSpPr>
          <p:cNvPr id="133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BFF20432-87A9-4449-9A7A-805A92745CBA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12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ángulo 4"/>
          <p:cNvSpPr>
            <a:spLocks noChangeArrowheads="1"/>
          </p:cNvSpPr>
          <p:nvPr/>
        </p:nvSpPr>
        <p:spPr bwMode="auto">
          <a:xfrm>
            <a:off x="144463" y="250825"/>
            <a:ext cx="9721850" cy="69373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s-MX" sz="4000" b="1"/>
              <a:t>Second approach: </a:t>
            </a:r>
            <a:r>
              <a:rPr lang="en-US" altLang="es-MX" sz="4000" b="1">
                <a:solidFill>
                  <a:srgbClr val="34986D"/>
                </a:solidFill>
              </a:rPr>
              <a:t>Analogy modelling </a:t>
            </a:r>
          </a:p>
        </p:txBody>
      </p:sp>
      <p:pic>
        <p:nvPicPr>
          <p:cNvPr id="18435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3" t="27422" r="8559" b="3394"/>
          <a:stretch>
            <a:fillRect/>
          </a:stretch>
        </p:blipFill>
        <p:spPr bwMode="auto">
          <a:xfrm>
            <a:off x="68263" y="1189038"/>
            <a:ext cx="9798050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72338" y="6372225"/>
            <a:ext cx="2346325" cy="5191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9B331A0F-A3EA-4323-8F02-3547FFC7331D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13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5" name="CuadroTexto 1"/>
          <p:cNvSpPr txBox="1">
            <a:spLocks noChangeArrowheads="1"/>
          </p:cNvSpPr>
          <p:nvPr/>
        </p:nvSpPr>
        <p:spPr bwMode="auto">
          <a:xfrm>
            <a:off x="7777086" y="1043533"/>
            <a:ext cx="1367682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s-MX" altLang="es-MX" sz="3200" dirty="0"/>
              <a:t>(</a:t>
            </a:r>
            <a:r>
              <a:rPr lang="es-MX" altLang="es-MX" sz="3200" dirty="0" smtClean="0"/>
              <a:t>2015)</a:t>
            </a:r>
            <a:endParaRPr lang="es-MX" altLang="es-MX" sz="3200" dirty="0"/>
          </a:p>
        </p:txBody>
      </p:sp>
    </p:spTree>
    <p:extLst>
      <p:ext uri="{BB962C8B-B14F-4D97-AF65-F5344CB8AC3E}">
        <p14:creationId xmlns:p14="http://schemas.microsoft.com/office/powerpoint/2010/main" val="118386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ángulo 3"/>
          <p:cNvSpPr>
            <a:spLocks noChangeArrowheads="1"/>
          </p:cNvSpPr>
          <p:nvPr/>
        </p:nvSpPr>
        <p:spPr bwMode="auto">
          <a:xfrm>
            <a:off x="287338" y="1619250"/>
            <a:ext cx="9361487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s-MX" sz="4000" u="sng">
                <a:solidFill>
                  <a:srgbClr val="FF0000"/>
                </a:solidFill>
              </a:rPr>
              <a:t>Aim: </a:t>
            </a:r>
            <a:r>
              <a:rPr lang="en-US" altLang="es-MX" sz="4000"/>
              <a:t>Co-expression of the Alpha subunit of voltage-gated sodium channel Na</a:t>
            </a:r>
            <a:r>
              <a:rPr lang="en-US" altLang="es-MX" sz="4000" baseline="-25000"/>
              <a:t>v</a:t>
            </a:r>
            <a:r>
              <a:rPr lang="en-US" altLang="es-MX" sz="4000"/>
              <a:t>1.4 with a </a:t>
            </a:r>
            <a:r>
              <a:rPr lang="en-GB" altLang="es-MX" sz="4000" b="1"/>
              <a:t>Beta1- mutant causes a </a:t>
            </a:r>
            <a:r>
              <a:rPr lang="en-GB" altLang="es-MX" sz="4000" b="1" u="sng"/>
              <a:t>general and significant loss-of-function.</a:t>
            </a:r>
          </a:p>
          <a:p>
            <a:endParaRPr lang="en-GB" altLang="es-MX" sz="4000" b="1" u="sng"/>
          </a:p>
          <a:p>
            <a:r>
              <a:rPr lang="en-US" altLang="es-MX" sz="4000" u="sng">
                <a:solidFill>
                  <a:srgbClr val="00B050"/>
                </a:solidFill>
              </a:rPr>
              <a:t>Results:</a:t>
            </a:r>
            <a:r>
              <a:rPr lang="en-US" altLang="es-MX" sz="4000">
                <a:solidFill>
                  <a:srgbClr val="00B050"/>
                </a:solidFill>
              </a:rPr>
              <a:t> </a:t>
            </a:r>
            <a:r>
              <a:rPr lang="en-US" altLang="es-MX" sz="4000"/>
              <a:t>a double mutant (</a:t>
            </a:r>
            <a:r>
              <a:rPr lang="en-US" altLang="es-MX" sz="4000" b="1"/>
              <a:t>TANA</a:t>
            </a:r>
            <a:r>
              <a:rPr lang="en-US" altLang="es-MX" sz="4000"/>
              <a:t> = T109A + N110A) on Beta1 showed the desired general loss of channel function.</a:t>
            </a:r>
            <a:endParaRPr lang="en-GB" altLang="es-MX" sz="4000" b="1"/>
          </a:p>
        </p:txBody>
      </p:sp>
      <p:sp>
        <p:nvSpPr>
          <p:cNvPr id="6" name="Rectángulo 5"/>
          <p:cNvSpPr/>
          <p:nvPr/>
        </p:nvSpPr>
        <p:spPr>
          <a:xfrm>
            <a:off x="215900" y="323850"/>
            <a:ext cx="9577388" cy="1200150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3600" b="1" dirty="0"/>
              <a:t>Combined study of  </a:t>
            </a:r>
            <a:r>
              <a:rPr lang="en-GB" sz="3600" b="1" dirty="0" err="1"/>
              <a:t>i</a:t>
            </a:r>
            <a:r>
              <a:rPr lang="en-GB" sz="3600" b="1" dirty="0"/>
              <a:t>) molecular design ii)molecular biology iii) electrophysiology</a:t>
            </a:r>
          </a:p>
        </p:txBody>
      </p:sp>
      <p:sp>
        <p:nvSpPr>
          <p:cNvPr id="717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4617A96D-6620-422A-96B4-799446E142BA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14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9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47"/>
          <a:stretch>
            <a:fillRect/>
          </a:stretch>
        </p:blipFill>
        <p:spPr bwMode="auto">
          <a:xfrm>
            <a:off x="71438" y="900113"/>
            <a:ext cx="988218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3" t="53088"/>
          <a:stretch>
            <a:fillRect/>
          </a:stretch>
        </p:blipFill>
        <p:spPr bwMode="auto">
          <a:xfrm>
            <a:off x="503238" y="4067175"/>
            <a:ext cx="5076825" cy="336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ángulo 6"/>
          <p:cNvSpPr>
            <a:spLocks noChangeArrowheads="1"/>
          </p:cNvSpPr>
          <p:nvPr/>
        </p:nvSpPr>
        <p:spPr bwMode="auto">
          <a:xfrm>
            <a:off x="360363" y="1139825"/>
            <a:ext cx="792162" cy="768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14341" name="Rectángulo 7"/>
          <p:cNvSpPr>
            <a:spLocks noChangeArrowheads="1"/>
          </p:cNvSpPr>
          <p:nvPr/>
        </p:nvSpPr>
        <p:spPr bwMode="auto">
          <a:xfrm>
            <a:off x="5049838" y="971550"/>
            <a:ext cx="792162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14342" name="Rectángulo 8"/>
          <p:cNvSpPr>
            <a:spLocks noChangeArrowheads="1"/>
          </p:cNvSpPr>
          <p:nvPr/>
        </p:nvSpPr>
        <p:spPr bwMode="auto">
          <a:xfrm>
            <a:off x="4968875" y="3492500"/>
            <a:ext cx="792163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14343" name="Rectángulo 9"/>
          <p:cNvSpPr>
            <a:spLocks noChangeArrowheads="1"/>
          </p:cNvSpPr>
          <p:nvPr/>
        </p:nvSpPr>
        <p:spPr bwMode="auto">
          <a:xfrm>
            <a:off x="215900" y="3852863"/>
            <a:ext cx="792163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14344" name="Rectángulo 10"/>
          <p:cNvSpPr>
            <a:spLocks noChangeArrowheads="1"/>
          </p:cNvSpPr>
          <p:nvPr/>
        </p:nvSpPr>
        <p:spPr bwMode="auto">
          <a:xfrm>
            <a:off x="9072563" y="1547813"/>
            <a:ext cx="881062" cy="936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14345" name="Rectángulo 11"/>
          <p:cNvSpPr>
            <a:spLocks noChangeArrowheads="1"/>
          </p:cNvSpPr>
          <p:nvPr/>
        </p:nvSpPr>
        <p:spPr bwMode="auto">
          <a:xfrm>
            <a:off x="4752975" y="4643438"/>
            <a:ext cx="792163" cy="784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14346" name="CuadroTexto 1"/>
          <p:cNvSpPr txBox="1">
            <a:spLocks noChangeArrowheads="1"/>
          </p:cNvSpPr>
          <p:nvPr/>
        </p:nvSpPr>
        <p:spPr bwMode="auto">
          <a:xfrm>
            <a:off x="5049838" y="4918075"/>
            <a:ext cx="4903787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GB" sz="2800"/>
              <a:t>Membrane protein expression on frog oocytes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/>
              <a:t>Inward Na+ currents elicited via cell membrane voltage control</a:t>
            </a:r>
            <a:endParaRPr lang="es-MX" sz="2800"/>
          </a:p>
        </p:txBody>
      </p:sp>
      <p:sp>
        <p:nvSpPr>
          <p:cNvPr id="14347" name="Rectángulo 3"/>
          <p:cNvSpPr>
            <a:spLocks noChangeArrowheads="1"/>
          </p:cNvSpPr>
          <p:nvPr/>
        </p:nvSpPr>
        <p:spPr bwMode="auto">
          <a:xfrm>
            <a:off x="71438" y="250825"/>
            <a:ext cx="9882187" cy="3603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s-MX" sz="4000" b="1"/>
              <a:t>Experimental </a:t>
            </a:r>
            <a:r>
              <a:rPr lang="en-GB" altLang="es-MX" sz="4000" b="1">
                <a:solidFill>
                  <a:srgbClr val="00B050"/>
                </a:solidFill>
              </a:rPr>
              <a:t>results</a:t>
            </a:r>
            <a:r>
              <a:rPr lang="en-GB" altLang="es-MX" sz="4000" b="1"/>
              <a:t>: </a:t>
            </a:r>
            <a:r>
              <a:rPr lang="en-GB" altLang="es-MX" sz="4000"/>
              <a:t>voltage-clamp</a:t>
            </a:r>
            <a:endParaRPr lang="es-MX" altLang="es-MX" sz="4000"/>
          </a:p>
        </p:txBody>
      </p:sp>
      <p:sp>
        <p:nvSpPr>
          <p:cNvPr id="1434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48545CC4-4730-4A4A-A4E4-677D01D0671E}" type="slidenum">
              <a:rPr lang="en-US" altLang="es-MX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15</a:t>
            </a:fld>
            <a:endParaRPr lang="en-US" altLang="es-MX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14349" name="TextBox 2"/>
          <p:cNvSpPr txBox="1">
            <a:spLocks noChangeArrowheads="1"/>
          </p:cNvSpPr>
          <p:nvPr/>
        </p:nvSpPr>
        <p:spPr bwMode="auto">
          <a:xfrm>
            <a:off x="3321050" y="1157288"/>
            <a:ext cx="1071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s-MX" sz="2400" b="1"/>
              <a:t>( WT)</a:t>
            </a:r>
          </a:p>
        </p:txBody>
      </p:sp>
      <p:sp>
        <p:nvSpPr>
          <p:cNvPr id="14350" name="TextBox 13"/>
          <p:cNvSpPr txBox="1">
            <a:spLocks noChangeArrowheads="1"/>
          </p:cNvSpPr>
          <p:nvPr/>
        </p:nvSpPr>
        <p:spPr bwMode="auto">
          <a:xfrm>
            <a:off x="3816350" y="4325938"/>
            <a:ext cx="2195513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s-MX" sz="2400" b="1"/>
              <a:t>(MT = TANA)</a:t>
            </a:r>
          </a:p>
        </p:txBody>
      </p:sp>
      <p:cxnSp>
        <p:nvCxnSpPr>
          <p:cNvPr id="14351" name="Straight Connector 4"/>
          <p:cNvCxnSpPr>
            <a:cxnSpLocks noChangeShapeType="1"/>
          </p:cNvCxnSpPr>
          <p:nvPr/>
        </p:nvCxnSpPr>
        <p:spPr bwMode="auto">
          <a:xfrm>
            <a:off x="503238" y="1139825"/>
            <a:ext cx="0" cy="2927350"/>
          </a:xfrm>
          <a:prstGeom prst="line">
            <a:avLst/>
          </a:prstGeom>
          <a:noFill/>
          <a:ln w="666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52" name="Straight Connector 17"/>
          <p:cNvCxnSpPr>
            <a:cxnSpLocks noChangeShapeType="1"/>
          </p:cNvCxnSpPr>
          <p:nvPr/>
        </p:nvCxnSpPr>
        <p:spPr bwMode="auto">
          <a:xfrm flipH="1">
            <a:off x="503238" y="4068763"/>
            <a:ext cx="4681537" cy="0"/>
          </a:xfrm>
          <a:prstGeom prst="line">
            <a:avLst/>
          </a:prstGeom>
          <a:noFill/>
          <a:ln w="666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53" name="TextBox 11"/>
          <p:cNvSpPr txBox="1">
            <a:spLocks noChangeArrowheads="1"/>
          </p:cNvSpPr>
          <p:nvPr/>
        </p:nvSpPr>
        <p:spPr bwMode="auto">
          <a:xfrm>
            <a:off x="7920038" y="1149350"/>
            <a:ext cx="15827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s-MX" sz="2400" b="1"/>
              <a:t>Beta1 not present </a:t>
            </a:r>
          </a:p>
        </p:txBody>
      </p:sp>
      <p:pic>
        <p:nvPicPr>
          <p:cNvPr id="1435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2759075"/>
            <a:ext cx="1749425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03238" y="466725"/>
            <a:ext cx="9069387" cy="1260475"/>
          </a:xfrm>
        </p:spPr>
        <p:txBody>
          <a:bodyPr/>
          <a:lstStyle/>
          <a:p>
            <a:r>
              <a:rPr lang="en-US" altLang="es-MX" smtClean="0"/>
              <a:t>Electrophysiologically elucidated,</a:t>
            </a:r>
            <a:br>
              <a:rPr lang="en-US" altLang="es-MX" smtClean="0"/>
            </a:br>
            <a:r>
              <a:rPr lang="en-US" altLang="es-MX" smtClean="0"/>
              <a:t>but still structurally unknown</a:t>
            </a:r>
          </a:p>
        </p:txBody>
      </p:sp>
      <p:pic>
        <p:nvPicPr>
          <p:cNvPr id="15363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3863" y="1691605"/>
            <a:ext cx="6688137" cy="3739878"/>
          </a:xfrm>
        </p:spPr>
      </p:pic>
      <p:sp>
        <p:nvSpPr>
          <p:cNvPr id="1536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196743F1-D8BB-4CE2-9AD4-B84F56356040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16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7864" y="5508029"/>
            <a:ext cx="784887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Dr. Islas  stops  and  Prof. Dr. </a:t>
            </a:r>
            <a:r>
              <a:rPr lang="en-US" sz="2800" b="1" dirty="0" err="1" smtClean="0"/>
              <a:t>Scior</a:t>
            </a:r>
            <a:r>
              <a:rPr lang="en-US" sz="2800" b="1" dirty="0" smtClean="0"/>
              <a:t>  starts 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503238" y="179388"/>
            <a:ext cx="9069387" cy="4383087"/>
          </a:xfrm>
        </p:spPr>
        <p:txBody>
          <a:bodyPr/>
          <a:lstStyle/>
          <a:p>
            <a:r>
              <a:rPr lang="en-US" sz="2800" b="1" smtClean="0">
                <a:solidFill>
                  <a:srgbClr val="00B050"/>
                </a:solidFill>
              </a:rPr>
              <a:t>Homology</a:t>
            </a:r>
            <a:r>
              <a:rPr lang="en-US" sz="2800" smtClean="0">
                <a:solidFill>
                  <a:srgbClr val="00B050"/>
                </a:solidFill>
              </a:rPr>
              <a:t> is a prerequisite for reliable 3D template modeling of target proteins with unknown structure.</a:t>
            </a:r>
          </a:p>
          <a:p>
            <a:r>
              <a:rPr lang="en-US" sz="2800" smtClean="0"/>
              <a:t>At present </a:t>
            </a:r>
            <a:r>
              <a:rPr lang="en-US" sz="2800" b="1" u="sng" smtClean="0"/>
              <a:t>no crystal structure </a:t>
            </a:r>
            <a:r>
              <a:rPr lang="en-US" sz="2800" smtClean="0"/>
              <a:t>of a full </a:t>
            </a:r>
            <a:r>
              <a:rPr lang="el-GR" sz="2800" smtClean="0">
                <a:solidFill>
                  <a:srgbClr val="0070C0"/>
                </a:solidFill>
              </a:rPr>
              <a:t>α </a:t>
            </a:r>
            <a:r>
              <a:rPr lang="en-US" sz="2800" smtClean="0">
                <a:solidFill>
                  <a:srgbClr val="0070C0"/>
                </a:solidFill>
              </a:rPr>
              <a:t>subunit </a:t>
            </a:r>
            <a:r>
              <a:rPr lang="en-US" sz="2800" smtClean="0"/>
              <a:t>for eukaryote Na+ channels has been published. </a:t>
            </a:r>
          </a:p>
          <a:p>
            <a:r>
              <a:rPr lang="en-US" sz="2800" smtClean="0"/>
              <a:t>Currently the best </a:t>
            </a:r>
            <a:r>
              <a:rPr lang="en-US" sz="2800" u="sng" smtClean="0">
                <a:solidFill>
                  <a:srgbClr val="FF00FF"/>
                </a:solidFill>
              </a:rPr>
              <a:t>3D templates </a:t>
            </a:r>
            <a:r>
              <a:rPr lang="en-US" sz="2800" smtClean="0"/>
              <a:t>to model a </a:t>
            </a:r>
            <a:r>
              <a:rPr lang="en-US" sz="2800" b="1" smtClean="0">
                <a:solidFill>
                  <a:srgbClr val="0070C0"/>
                </a:solidFill>
              </a:rPr>
              <a:t>mammalian </a:t>
            </a:r>
            <a:r>
              <a:rPr lang="el-GR" sz="2800" b="1" smtClean="0">
                <a:solidFill>
                  <a:srgbClr val="0070C0"/>
                </a:solidFill>
              </a:rPr>
              <a:t>α </a:t>
            </a:r>
            <a:r>
              <a:rPr lang="en-US" sz="2800" b="1" smtClean="0">
                <a:solidFill>
                  <a:srgbClr val="0070C0"/>
                </a:solidFill>
              </a:rPr>
              <a:t>subunit</a:t>
            </a:r>
            <a:r>
              <a:rPr lang="en-US" sz="2800" smtClean="0"/>
              <a:t> constitutes the </a:t>
            </a:r>
            <a:r>
              <a:rPr lang="en-US" sz="2800" smtClean="0">
                <a:solidFill>
                  <a:srgbClr val="FF00FF"/>
                </a:solidFill>
              </a:rPr>
              <a:t>bacterial channel </a:t>
            </a:r>
            <a:r>
              <a:rPr lang="en-US" sz="2800" smtClean="0"/>
              <a:t>NavAb (PDB codes: 4EKW and 3RVY; Refs11,12) which has a 33% identity (E value of 2 e-13) with respect to rNav1.4 isoform (100%), in addition to NaChBac and NavAb (PDB code: 4DXW and 3RVY; Refs 22,12). </a:t>
            </a:r>
          </a:p>
          <a:p>
            <a:r>
              <a:rPr lang="en-US" sz="2800" smtClean="0"/>
              <a:t>In 2014, at the end of the present study about predicting the interacting residues, the </a:t>
            </a:r>
            <a:r>
              <a:rPr lang="en-US" sz="2800" b="1" u="sng" smtClean="0"/>
              <a:t>first crystal structure </a:t>
            </a:r>
            <a:r>
              <a:rPr lang="en-US" sz="2800" smtClean="0"/>
              <a:t>of </a:t>
            </a:r>
            <a:r>
              <a:rPr lang="en-US" sz="2800" b="1" smtClean="0">
                <a:solidFill>
                  <a:srgbClr val="FF9933"/>
                </a:solidFill>
              </a:rPr>
              <a:t>Na</a:t>
            </a:r>
            <a:r>
              <a:rPr lang="en-US" sz="2800" b="1" baseline="-25000" smtClean="0">
                <a:solidFill>
                  <a:srgbClr val="FF9933"/>
                </a:solidFill>
              </a:rPr>
              <a:t>v</a:t>
            </a:r>
            <a:r>
              <a:rPr lang="en-US" sz="2800" b="1" smtClean="0">
                <a:solidFill>
                  <a:srgbClr val="FF9933"/>
                </a:solidFill>
              </a:rPr>
              <a:t>β3</a:t>
            </a:r>
            <a:r>
              <a:rPr lang="en-US" sz="2800" smtClean="0"/>
              <a:t> was published (PDB code: 4L1D; Ref 28) with 48% id against target sequence Beta1. 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5331" y="6732165"/>
            <a:ext cx="2346325" cy="5191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BEC0F9B6-2DB6-4A79-B357-68CF4F51E4D6}" type="slidenum">
              <a:rPr lang="en-US" sz="32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17</a:t>
            </a:fld>
            <a:endParaRPr lang="en-US" sz="32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9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503238" y="-107950"/>
            <a:ext cx="9069387" cy="1260475"/>
          </a:xfrm>
        </p:spPr>
        <p:txBody>
          <a:bodyPr/>
          <a:lstStyle/>
          <a:p>
            <a:r>
              <a:rPr lang="en-US" smtClean="0"/>
              <a:t>References for PDBs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503238" y="900113"/>
            <a:ext cx="9069387" cy="5251450"/>
          </a:xfrm>
        </p:spPr>
        <p:txBody>
          <a:bodyPr/>
          <a:lstStyle/>
          <a:p>
            <a:r>
              <a:rPr lang="en-GB" sz="2400" b="1" smtClean="0"/>
              <a:t>11.	Payandeh, J.; Gamal El-Din, T. M.; Scheuer, T.; Zheng, N.; Catterall, W. A., Crystal structure of a voltage-gated sodium channel in two potentially inactivated states. </a:t>
            </a:r>
            <a:r>
              <a:rPr lang="en-GB" sz="2400" b="1" i="1" smtClean="0"/>
              <a:t>Nature </a:t>
            </a:r>
            <a:r>
              <a:rPr lang="en-GB" sz="2400" b="1" smtClean="0"/>
              <a:t>2012, </a:t>
            </a:r>
            <a:r>
              <a:rPr lang="en-GB" sz="2400" b="1" i="1" smtClean="0"/>
              <a:t>486</a:t>
            </a:r>
            <a:r>
              <a:rPr lang="en-GB" sz="2400" b="1" smtClean="0"/>
              <a:t> (7401), 135-9.</a:t>
            </a:r>
            <a:endParaRPr lang="en-US" sz="2400" b="1" smtClean="0"/>
          </a:p>
          <a:p>
            <a:r>
              <a:rPr lang="en-GB" sz="2400" b="1" smtClean="0"/>
              <a:t>12.	Payandeh, J.; Scheuer, T.; Zheng, N.; Catterall, W. A., The crystal structure of a voltage-gated sodium channel. </a:t>
            </a:r>
            <a:r>
              <a:rPr lang="en-GB" sz="2400" b="1" i="1" smtClean="0"/>
              <a:t>Nature </a:t>
            </a:r>
            <a:r>
              <a:rPr lang="en-GB" sz="2400" b="1" smtClean="0"/>
              <a:t>2011, </a:t>
            </a:r>
            <a:r>
              <a:rPr lang="en-GB" sz="2400" b="1" i="1" smtClean="0"/>
              <a:t>475</a:t>
            </a:r>
            <a:r>
              <a:rPr lang="en-GB" sz="2400" b="1" smtClean="0"/>
              <a:t> (7356), 353-8.</a:t>
            </a:r>
            <a:endParaRPr lang="en-US" sz="2400" b="1" smtClean="0"/>
          </a:p>
          <a:p>
            <a:r>
              <a:rPr lang="en-GB" sz="2400" b="1" smtClean="0"/>
              <a:t>22.	Zhang, X.; Ren, W.; DeCaen, P.; Yan, C.; Tao, X.; Tang, L.; Wang, J.; Hasegawa, K.; Kumasaka, T.; He, J.; Wang, J.; Clapham, D. E.; Yan, N., Crystal structure of an orthologue of the NaChBac voltage-gated sodium channel. </a:t>
            </a:r>
            <a:r>
              <a:rPr lang="en-GB" sz="2400" b="1" i="1" smtClean="0"/>
              <a:t>Nature </a:t>
            </a:r>
            <a:r>
              <a:rPr lang="en-GB" sz="2400" b="1" smtClean="0"/>
              <a:t>2012, </a:t>
            </a:r>
            <a:r>
              <a:rPr lang="en-GB" sz="2400" b="1" i="1" smtClean="0"/>
              <a:t>486</a:t>
            </a:r>
            <a:r>
              <a:rPr lang="en-GB" sz="2400" b="1" smtClean="0"/>
              <a:t> (7401), 130-4.</a:t>
            </a:r>
            <a:endParaRPr lang="en-US" sz="2400" b="1" smtClean="0"/>
          </a:p>
          <a:p>
            <a:r>
              <a:rPr lang="en-GB" sz="2400" b="1" smtClean="0"/>
              <a:t>28.	Namadurai, S.; Balasuriya, D.; Rajappa, R.; Wiemhofer, M.; Stott, K.; Klingauf, J.; Edwardson, J. M.; Chirgadze, D. Y.; Jackson, A. P., Crystal Structure and Molecular Imaging of the Na</a:t>
            </a:r>
            <a:r>
              <a:rPr lang="en-GB" sz="2400" b="1" baseline="-25000" smtClean="0"/>
              <a:t>v</a:t>
            </a:r>
            <a:r>
              <a:rPr lang="en-GB" sz="2400" b="1" smtClean="0"/>
              <a:t> Channel beta3 Subunit Indicates a Trimeric Assembly. </a:t>
            </a:r>
            <a:r>
              <a:rPr lang="en-GB" sz="2400" b="1" i="1" smtClean="0"/>
              <a:t>The Journal of biological chemistry </a:t>
            </a:r>
            <a:r>
              <a:rPr lang="en-GB" sz="2400" b="1" smtClean="0"/>
              <a:t>2014.</a:t>
            </a:r>
            <a:endParaRPr lang="en-US" sz="2400" b="1" smtClean="0"/>
          </a:p>
          <a:p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F1A8DABF-BB44-49C2-B9CE-E067D5BC7869}" type="slidenum">
              <a:rPr lang="en-US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18</a:t>
            </a:fld>
            <a:endParaRPr lang="en-US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46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93700" y="400050"/>
          <a:ext cx="8769985" cy="6985002"/>
        </p:xfrm>
        <a:graphic>
          <a:graphicData uri="http://schemas.openxmlformats.org/drawingml/2006/table">
            <a:tbl>
              <a:tblPr/>
              <a:tblGrid>
                <a:gridCol w="928688"/>
                <a:gridCol w="7678737"/>
                <a:gridCol w="162560"/>
              </a:tblGrid>
              <a:tr h="608013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PDB code 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Observations 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517650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1T0J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 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Chains A and B: voltage-gated calcium channel subunit beta2a which is an intracellular domain and does not correspond to the ectodomain Navβ1.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Chain C: voltage-dependent l-type calcium channel alpha-1c.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Comparable to 4DEY.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608013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4DEY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 49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Chain A: voltage-dependent l-type calcium channel subunit beta.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Chain B: voltage-dependent l-type calcium channel subunit alpha.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1214438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1ZSX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 50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Chain A: voltage-gated potassium channel beta-2 subunit. It forms an heteromeric complex, without channel interface, albeit an analogous salt bridge exists (R74---E1114) between two regions with similarities to Navβ1.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2125663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3LUT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olas" panose="020B0609020204030204" pitchFamily="49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 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Chain A: voltage-gated potassium channel subunit beta-2.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Chain B: potassium voltage-gated channel alpha subunit. The intracellular beta-2 segment has not a Ig-like fold. It has nothing in common with target Navβ1.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The 499 residue-long alpha structure also presents the extra and intracellular loops.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The latter have no homology with target loop regions.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911225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2A79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 51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Chain A: voltage-gated potassium channel beta-2 subunit.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Chain B: potassium voltage-gated channel alpha subunit.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Compare to new 3LUT. 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</a:tbl>
          </a:graphicData>
        </a:graphic>
      </p:graphicFrame>
      <p:sp>
        <p:nvSpPr>
          <p:cNvPr id="256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AA49018F-485F-4079-8B2A-92B22FA7482E}" type="slidenum">
              <a:rPr lang="en-US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19</a:t>
            </a:fld>
            <a:endParaRPr lang="en-US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25633" name="Rectangle 1"/>
          <p:cNvSpPr>
            <a:spLocks noChangeArrowheads="1"/>
          </p:cNvSpPr>
          <p:nvPr/>
        </p:nvSpPr>
        <p:spPr bwMode="auto">
          <a:xfrm>
            <a:off x="295275" y="17463"/>
            <a:ext cx="9282113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r>
              <a:rPr lang="en-US" sz="2400" b="1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>
                <a:ea typeface="Calibri" panose="020F0502020204030204" pitchFamily="34" charset="0"/>
                <a:cs typeface="Arial" panose="020B0604020202020204" pitchFamily="34" charset="0"/>
              </a:rPr>
              <a:t>Listing of inspected ion channel structures concerning to α subunit.</a:t>
            </a:r>
          </a:p>
          <a:p>
            <a:endParaRPr lang="en-US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3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03238" y="-180975"/>
            <a:ext cx="9069387" cy="1260475"/>
          </a:xfrm>
        </p:spPr>
        <p:txBody>
          <a:bodyPr/>
          <a:lstStyle/>
          <a:p>
            <a:r>
              <a:rPr lang="en-US" smtClean="0"/>
              <a:t>References for PDBs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755650"/>
            <a:ext cx="9069387" cy="5395913"/>
          </a:xfrm>
        </p:spPr>
        <p:txBody>
          <a:bodyPr/>
          <a:lstStyle/>
          <a:p>
            <a:pPr>
              <a:defRPr/>
            </a:pPr>
            <a:r>
              <a:rPr lang="en-GB" sz="2000" b="1" dirty="0"/>
              <a:t>16.	Van </a:t>
            </a:r>
            <a:r>
              <a:rPr lang="en-GB" sz="2000" b="1" dirty="0" err="1"/>
              <a:t>Petegem</a:t>
            </a:r>
            <a:r>
              <a:rPr lang="en-GB" sz="2000" b="1" dirty="0"/>
              <a:t>, F.; Clark, K. A.; </a:t>
            </a:r>
            <a:r>
              <a:rPr lang="en-GB" sz="2000" b="1" dirty="0" err="1"/>
              <a:t>Chatelain</a:t>
            </a:r>
            <a:r>
              <a:rPr lang="en-GB" sz="2000" b="1" dirty="0"/>
              <a:t>, F. C.; Minor, D. L., Jr., Structure of a complex between a voltage-gated calcium channel beta-subunit and an alpha-subunit domain. </a:t>
            </a:r>
            <a:r>
              <a:rPr lang="en-GB" sz="2000" b="1" i="1" dirty="0"/>
              <a:t>Nature </a:t>
            </a:r>
            <a:r>
              <a:rPr lang="en-GB" sz="2000" b="1" dirty="0"/>
              <a:t>2004, </a:t>
            </a:r>
            <a:r>
              <a:rPr lang="en-GB" sz="2000" b="1" i="1" dirty="0"/>
              <a:t>429</a:t>
            </a:r>
            <a:r>
              <a:rPr lang="en-GB" sz="2000" b="1" dirty="0"/>
              <a:t> (6992), 671-5.</a:t>
            </a:r>
            <a:endParaRPr lang="en-US" sz="2000" b="1" dirty="0"/>
          </a:p>
          <a:p>
            <a:pPr marL="514350" indent="-514350">
              <a:buFont typeface="Times New Roman" panose="02020603050405020304" pitchFamily="18" charset="0"/>
              <a:buAutoNum type="arabicPeriod" startAt="20"/>
              <a:defRPr/>
            </a:pPr>
            <a:r>
              <a:rPr lang="en-GB" sz="2000" b="1" dirty="0" smtClean="0"/>
              <a:t>Chen</a:t>
            </a:r>
            <a:r>
              <a:rPr lang="en-GB" sz="2000" b="1" dirty="0"/>
              <a:t>, X.; Wang, Q.; Ni, F.; Ma, J., Structure of the full-length Shaker potassium channel Kv1.2 by normal-mode-based X-ray crystallographic refinement. </a:t>
            </a:r>
            <a:r>
              <a:rPr lang="en-GB" sz="2000" b="1" i="1" dirty="0"/>
              <a:t>Proceedings of the National Academy of Sciences of the United States of America </a:t>
            </a:r>
            <a:r>
              <a:rPr lang="en-GB" sz="2000" b="1" dirty="0"/>
              <a:t>2010, </a:t>
            </a:r>
            <a:r>
              <a:rPr lang="en-GB" sz="2000" b="1" i="1" dirty="0"/>
              <a:t>107</a:t>
            </a:r>
            <a:r>
              <a:rPr lang="en-GB" sz="2000" b="1" dirty="0"/>
              <a:t> (25), 11352-7</a:t>
            </a:r>
            <a:r>
              <a:rPr lang="en-GB" sz="2000" b="1" dirty="0" smtClean="0"/>
              <a:t>.</a:t>
            </a:r>
          </a:p>
          <a:p>
            <a:pPr>
              <a:defRPr/>
            </a:pPr>
            <a:r>
              <a:rPr lang="en-GB" sz="2000" b="1" dirty="0"/>
              <a:t>49.	</a:t>
            </a:r>
            <a:r>
              <a:rPr lang="en-GB" sz="2000" b="1" dirty="0" err="1"/>
              <a:t>Almagor</a:t>
            </a:r>
            <a:r>
              <a:rPr lang="en-GB" sz="2000" b="1" dirty="0"/>
              <a:t>, L.; Chomsky-Hecht, O.; Ben-Mocha, A.; </a:t>
            </a:r>
            <a:r>
              <a:rPr lang="en-GB" sz="2000" b="1" dirty="0" err="1"/>
              <a:t>Hendin</a:t>
            </a:r>
            <a:r>
              <a:rPr lang="en-GB" sz="2000" b="1" dirty="0"/>
              <a:t>-Barak, D.; </a:t>
            </a:r>
            <a:r>
              <a:rPr lang="en-GB" sz="2000" b="1" dirty="0" err="1"/>
              <a:t>Dascal</a:t>
            </a:r>
            <a:r>
              <a:rPr lang="en-GB" sz="2000" b="1" dirty="0"/>
              <a:t>, N.; Hirsch, J. A., The role of a voltage-dependent Ca2+ channel intracellular linker: a structure-function analysis. </a:t>
            </a:r>
            <a:r>
              <a:rPr lang="en-GB" sz="2000" b="1" i="1" dirty="0"/>
              <a:t>The Journal of neuroscience: the official journal of the Society for Neuroscience </a:t>
            </a:r>
            <a:r>
              <a:rPr lang="en-GB" sz="2000" b="1" dirty="0"/>
              <a:t>2012, </a:t>
            </a:r>
            <a:r>
              <a:rPr lang="en-GB" sz="2000" b="1" i="1" dirty="0"/>
              <a:t>32</a:t>
            </a:r>
            <a:r>
              <a:rPr lang="en-GB" sz="2000" b="1" dirty="0"/>
              <a:t> (22), 7602-13.</a:t>
            </a:r>
            <a:endParaRPr lang="en-US" sz="2000" b="1" dirty="0"/>
          </a:p>
          <a:p>
            <a:pPr>
              <a:defRPr/>
            </a:pPr>
            <a:r>
              <a:rPr lang="en-GB" sz="2000" b="1" dirty="0"/>
              <a:t>50.	</a:t>
            </a:r>
            <a:r>
              <a:rPr lang="en-GB" sz="2000" b="1" dirty="0" err="1"/>
              <a:t>Wennerstrand</a:t>
            </a:r>
            <a:r>
              <a:rPr lang="en-GB" sz="2000" b="1" dirty="0"/>
              <a:t> et al., Crystal structure of human potassium channel </a:t>
            </a:r>
            <a:r>
              <a:rPr lang="en-GB" sz="2000" b="1" dirty="0" err="1"/>
              <a:t>kv</a:t>
            </a:r>
            <a:r>
              <a:rPr lang="en-GB" sz="2000" b="1" dirty="0"/>
              <a:t> beta-Subunit (kcnab2). </a:t>
            </a:r>
            <a:r>
              <a:rPr lang="en-GB" sz="2000" b="1" i="1" dirty="0"/>
              <a:t>to be published</a:t>
            </a:r>
            <a:r>
              <a:rPr lang="en-GB" sz="2000" b="1" dirty="0"/>
              <a:t>.</a:t>
            </a:r>
            <a:endParaRPr lang="en-US" sz="2000" b="1" dirty="0"/>
          </a:p>
          <a:p>
            <a:pPr>
              <a:defRPr/>
            </a:pPr>
            <a:r>
              <a:rPr lang="en-GB" sz="2000" b="1" dirty="0"/>
              <a:t>51.	Long, S. B.; Campbell, E. B.; Mackinnon, R., Crystal structure of a mammalian voltage-dependent Shaker family K+ channel. </a:t>
            </a:r>
            <a:r>
              <a:rPr lang="en-GB" sz="2000" b="1" i="1" dirty="0"/>
              <a:t>Science </a:t>
            </a:r>
            <a:r>
              <a:rPr lang="en-GB" sz="2000" b="1" dirty="0"/>
              <a:t>2005, </a:t>
            </a:r>
            <a:r>
              <a:rPr lang="en-GB" sz="2000" b="1" i="1" dirty="0"/>
              <a:t>309</a:t>
            </a:r>
            <a:r>
              <a:rPr lang="en-GB" sz="2000" b="1" dirty="0"/>
              <a:t> (5736), 897-903.</a:t>
            </a:r>
            <a:endParaRPr lang="en-US" sz="2000" b="1" dirty="0"/>
          </a:p>
          <a:p>
            <a:pPr marL="0" indent="0"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0757C576-0380-4292-BA8B-26E2CB7AD6AC}" type="slidenum">
              <a:rPr lang="en-US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20</a:t>
            </a:fld>
            <a:endParaRPr lang="en-US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4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5" t="-3" r="18321" b="17638"/>
          <a:stretch>
            <a:fillRect/>
          </a:stretch>
        </p:blipFill>
        <p:spPr bwMode="auto">
          <a:xfrm>
            <a:off x="5327650" y="1350963"/>
            <a:ext cx="4752975" cy="62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CuadroTexto 4"/>
          <p:cNvSpPr txBox="1">
            <a:spLocks noChangeArrowheads="1"/>
          </p:cNvSpPr>
          <p:nvPr/>
        </p:nvSpPr>
        <p:spPr bwMode="auto">
          <a:xfrm>
            <a:off x="144463" y="1227138"/>
            <a:ext cx="53340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00B0F0"/>
                </a:solidFill>
                <a:latin typeface="Arial Narrow" panose="020B0606020202030204" pitchFamily="34" charset="0"/>
              </a:rPr>
              <a:t>A single site-directed mutagenesis (SDM) assay was sufficient. </a:t>
            </a:r>
          </a:p>
          <a:p>
            <a:endParaRPr lang="en-GB" sz="4400" b="1">
              <a:latin typeface="Arial Narrow" panose="020B0606020202030204" pitchFamily="34" charset="0"/>
            </a:endParaRPr>
          </a:p>
          <a:p>
            <a:r>
              <a:rPr lang="en-GB" sz="4400" b="1">
                <a:solidFill>
                  <a:srgbClr val="00B050"/>
                </a:solidFill>
                <a:latin typeface="Arial Narrow" panose="020B0606020202030204" pitchFamily="34" charset="0"/>
              </a:rPr>
              <a:t>How was this one shot – one hit cycle possible among 200 residues of Beta1? </a:t>
            </a:r>
            <a:endParaRPr lang="es-MX" sz="4400" b="1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27652" name="Rectángulo 3"/>
          <p:cNvSpPr>
            <a:spLocks noChangeArrowheads="1"/>
          </p:cNvSpPr>
          <p:nvPr/>
        </p:nvSpPr>
        <p:spPr bwMode="auto">
          <a:xfrm>
            <a:off x="360363" y="323850"/>
            <a:ext cx="9720262" cy="3603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3600" b="1">
                <a:solidFill>
                  <a:srgbClr val="34986D"/>
                </a:solidFill>
              </a:rPr>
              <a:t>TANA</a:t>
            </a:r>
            <a:r>
              <a:rPr lang="en-GB" sz="3600" b="1"/>
              <a:t> mutation was predicted in one trial:</a:t>
            </a:r>
            <a:endParaRPr lang="es-MX" sz="3600" b="1"/>
          </a:p>
        </p:txBody>
      </p:sp>
      <p:sp>
        <p:nvSpPr>
          <p:cNvPr id="2765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44463" y="6888163"/>
            <a:ext cx="2346325" cy="5191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l"/>
            <a:fld id="{14706AF9-D737-46B4-A0D5-5842731A66D6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 algn="l"/>
              <a:t>21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0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uadroTexto 4"/>
          <p:cNvSpPr txBox="1">
            <a:spLocks noChangeArrowheads="1"/>
          </p:cNvSpPr>
          <p:nvPr/>
        </p:nvSpPr>
        <p:spPr bwMode="auto">
          <a:xfrm>
            <a:off x="144463" y="466725"/>
            <a:ext cx="97917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4000" b="1">
                <a:solidFill>
                  <a:srgbClr val="00B050"/>
                </a:solidFill>
                <a:latin typeface="Arial Narrow" panose="020B0606020202030204" pitchFamily="34" charset="0"/>
              </a:rPr>
              <a:t>The answer has been published in CSBJ, 2015:</a:t>
            </a:r>
          </a:p>
          <a:p>
            <a:r>
              <a:rPr lang="en-GB" sz="4000" b="1">
                <a:solidFill>
                  <a:srgbClr val="CC00CC"/>
                </a:solidFill>
                <a:latin typeface="Arial Narrow" panose="020B0606020202030204" pitchFamily="34" charset="0"/>
              </a:rPr>
              <a:t>Predicting a double mutant in the twilight zone of low homology modeling for the skeletal muscle voltage-gated sodium channel subunit beta-1 (Nav1.4 </a:t>
            </a:r>
            <a:r>
              <a:rPr lang="el-GR" sz="4000" b="1">
                <a:solidFill>
                  <a:srgbClr val="CC00CC"/>
                </a:solidFill>
                <a:latin typeface="Arial Narrow" panose="020B0606020202030204" pitchFamily="34" charset="0"/>
              </a:rPr>
              <a:t>β1).</a:t>
            </a:r>
            <a:r>
              <a:rPr lang="en-US" sz="4000" b="1">
                <a:solidFill>
                  <a:srgbClr val="CC00CC"/>
                </a:solidFill>
                <a:latin typeface="Arial Narrow" panose="020B0606020202030204" pitchFamily="34" charset="0"/>
              </a:rPr>
              <a:t> </a:t>
            </a:r>
            <a:endParaRPr lang="el-GR" sz="4000" b="1">
              <a:solidFill>
                <a:srgbClr val="CC00CC"/>
              </a:solidFill>
              <a:latin typeface="Arial Narrow" panose="020B0606020202030204" pitchFamily="34" charset="0"/>
            </a:endParaRPr>
          </a:p>
          <a:p>
            <a:r>
              <a:rPr lang="en-GB" sz="4000" b="1">
                <a:solidFill>
                  <a:srgbClr val="FF9933"/>
                </a:solidFill>
                <a:latin typeface="Arial Narrow" panose="020B0606020202030204" pitchFamily="34" charset="0"/>
              </a:rPr>
              <a:t>Scior T, Paiz-Candia B, Islas ÁA, Sánchez-Solano A, Millan-Perez Peña L, Mancilla-Simbro C, Salinas-Stefanon EM.</a:t>
            </a:r>
          </a:p>
          <a:p>
            <a:r>
              <a:rPr lang="en-GB" sz="4000" b="1">
                <a:solidFill>
                  <a:srgbClr val="00B050"/>
                </a:solidFill>
                <a:latin typeface="Arial Narrow" panose="020B0606020202030204" pitchFamily="34" charset="0"/>
              </a:rPr>
              <a:t>Comput Struct Biotechnol J</a:t>
            </a:r>
            <a:r>
              <a:rPr lang="en-GB" sz="4000" b="1">
                <a:solidFill>
                  <a:srgbClr val="0070C0"/>
                </a:solidFill>
                <a:latin typeface="Arial Narrow" panose="020B0606020202030204" pitchFamily="34" charset="0"/>
              </a:rPr>
              <a:t>. 2015 ;13:229-40. doi: 10.1016/j.</a:t>
            </a:r>
            <a:r>
              <a:rPr lang="en-GB" sz="4000" b="1">
                <a:solidFill>
                  <a:srgbClr val="00B050"/>
                </a:solidFill>
                <a:latin typeface="Arial Narrow" panose="020B0606020202030204" pitchFamily="34" charset="0"/>
              </a:rPr>
              <a:t>csbj</a:t>
            </a:r>
            <a:r>
              <a:rPr lang="en-GB" sz="4000" b="1">
                <a:solidFill>
                  <a:srgbClr val="0070C0"/>
                </a:solidFill>
                <a:latin typeface="Arial Narrow" panose="020B0606020202030204" pitchFamily="34" charset="0"/>
              </a:rPr>
              <a:t>.2015.03.005. eCollection 2015. PMID: 25904995  ( free article ).</a:t>
            </a:r>
            <a:endParaRPr lang="es-MX" sz="4400" b="1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2867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10D68EDD-B2DC-44CC-8C0E-89F3CD4634FA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22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04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ángulo 4"/>
          <p:cNvSpPr>
            <a:spLocks noChangeArrowheads="1"/>
          </p:cNvSpPr>
          <p:nvPr/>
        </p:nvSpPr>
        <p:spPr bwMode="auto">
          <a:xfrm>
            <a:off x="144463" y="250825"/>
            <a:ext cx="9721850" cy="69373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4000" b="1" dirty="0"/>
              <a:t>Second approach: </a:t>
            </a:r>
            <a:r>
              <a:rPr lang="en-US" sz="4000" b="1" dirty="0">
                <a:solidFill>
                  <a:srgbClr val="34986D"/>
                </a:solidFill>
              </a:rPr>
              <a:t>Analogy </a:t>
            </a:r>
            <a:r>
              <a:rPr lang="en-US" sz="4000" b="1" dirty="0" smtClean="0">
                <a:solidFill>
                  <a:srgbClr val="34986D"/>
                </a:solidFill>
              </a:rPr>
              <a:t>modeling </a:t>
            </a:r>
            <a:endParaRPr lang="en-US" sz="4000" b="1" dirty="0">
              <a:solidFill>
                <a:srgbClr val="34986D"/>
              </a:solidFill>
            </a:endParaRPr>
          </a:p>
        </p:txBody>
      </p:sp>
      <p:pic>
        <p:nvPicPr>
          <p:cNvPr id="29699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3" t="27422" r="8559" b="3394"/>
          <a:stretch>
            <a:fillRect/>
          </a:stretch>
        </p:blipFill>
        <p:spPr bwMode="auto">
          <a:xfrm>
            <a:off x="68263" y="1189038"/>
            <a:ext cx="9798050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72338" y="6372225"/>
            <a:ext cx="2346325" cy="5191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70B9D7F8-1A97-44DC-8011-812E3E0B1DEF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23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5" name="CuadroTexto 1"/>
          <p:cNvSpPr txBox="1">
            <a:spLocks noChangeArrowheads="1"/>
          </p:cNvSpPr>
          <p:nvPr/>
        </p:nvSpPr>
        <p:spPr bwMode="auto">
          <a:xfrm>
            <a:off x="7777086" y="1043533"/>
            <a:ext cx="1367682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s-MX" altLang="es-MX" sz="3200" dirty="0"/>
              <a:t>(</a:t>
            </a:r>
            <a:r>
              <a:rPr lang="es-MX" altLang="es-MX" sz="3200" dirty="0" smtClean="0"/>
              <a:t>2015)</a:t>
            </a:r>
            <a:endParaRPr lang="es-MX" altLang="es-MX" sz="3200" dirty="0"/>
          </a:p>
        </p:txBody>
      </p:sp>
    </p:spTree>
    <p:extLst>
      <p:ext uri="{BB962C8B-B14F-4D97-AF65-F5344CB8AC3E}">
        <p14:creationId xmlns:p14="http://schemas.microsoft.com/office/powerpoint/2010/main" val="131044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463" y="358775"/>
            <a:ext cx="9720262" cy="1260475"/>
          </a:xfrm>
        </p:spPr>
        <p:txBody>
          <a:bodyPr/>
          <a:lstStyle/>
          <a:p>
            <a:pPr>
              <a:defRPr/>
            </a:pPr>
            <a:r>
              <a:rPr lang="en-GB" sz="4800" b="1" dirty="0" smtClean="0">
                <a:solidFill>
                  <a:schemeClr val="accent1">
                    <a:lumMod val="50000"/>
                  </a:schemeClr>
                </a:solidFill>
              </a:rPr>
              <a:t>Analogy </a:t>
            </a:r>
            <a:r>
              <a:rPr lang="en-GB" sz="4800" b="1" dirty="0" err="1" smtClean="0">
                <a:solidFill>
                  <a:schemeClr val="accent1">
                    <a:lumMod val="50000"/>
                  </a:schemeClr>
                </a:solidFill>
              </a:rPr>
              <a:t>modeling</a:t>
            </a:r>
            <a:r>
              <a:rPr lang="en-GB" sz="4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4800" dirty="0" smtClean="0"/>
              <a:t>as a proposed solution in the twilight zone</a:t>
            </a:r>
            <a:endParaRPr lang="es-MX" sz="4800" dirty="0"/>
          </a:p>
        </p:txBody>
      </p:sp>
      <p:sp>
        <p:nvSpPr>
          <p:cNvPr id="30723" name="Marcador de contenido 2"/>
          <p:cNvSpPr>
            <a:spLocks noGrp="1"/>
          </p:cNvSpPr>
          <p:nvPr>
            <p:ph idx="1"/>
          </p:nvPr>
        </p:nvSpPr>
        <p:spPr>
          <a:xfrm>
            <a:off x="152400" y="6021388"/>
            <a:ext cx="9428163" cy="4383087"/>
          </a:xfrm>
        </p:spPr>
        <p:txBody>
          <a:bodyPr/>
          <a:lstStyle/>
          <a:p>
            <a:r>
              <a:rPr lang="en-GB" smtClean="0"/>
              <a:t>Shapes (structures) converge in time due to same environmental evolutionary pressure (functions)</a:t>
            </a:r>
            <a:endParaRPr lang="es-MX" smtClean="0"/>
          </a:p>
        </p:txBody>
      </p:sp>
      <p:pic>
        <p:nvPicPr>
          <p:cNvPr id="3072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7" t="39171" r="44440" b="5345"/>
          <a:stretch>
            <a:fillRect/>
          </a:stretch>
        </p:blipFill>
        <p:spPr bwMode="auto">
          <a:xfrm>
            <a:off x="68263" y="1808163"/>
            <a:ext cx="5040312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0" t="47047" r="47777" b="6688"/>
          <a:stretch>
            <a:fillRect/>
          </a:stretch>
        </p:blipFill>
        <p:spPr bwMode="auto">
          <a:xfrm>
            <a:off x="5111750" y="2482850"/>
            <a:ext cx="4465638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CuadroTexto 5"/>
          <p:cNvSpPr txBox="1">
            <a:spLocks noChangeArrowheads="1"/>
          </p:cNvSpPr>
          <p:nvPr/>
        </p:nvSpPr>
        <p:spPr bwMode="auto">
          <a:xfrm>
            <a:off x="287338" y="4716463"/>
            <a:ext cx="86502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6000">
                <a:solidFill>
                  <a:schemeClr val="bg1"/>
                </a:solidFill>
              </a:rPr>
              <a:t>Manatee tail </a:t>
            </a:r>
            <a:r>
              <a:rPr lang="en-GB" sz="6000">
                <a:solidFill>
                  <a:srgbClr val="FF0000"/>
                </a:solidFill>
              </a:rPr>
              <a:t>vs.</a:t>
            </a:r>
            <a:r>
              <a:rPr lang="en-GB" sz="6000">
                <a:solidFill>
                  <a:schemeClr val="bg1"/>
                </a:solidFill>
              </a:rPr>
              <a:t> Fish tail </a:t>
            </a:r>
          </a:p>
        </p:txBody>
      </p:sp>
      <p:sp>
        <p:nvSpPr>
          <p:cNvPr id="3072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7987D54D-84EF-40C0-AFEC-D964E398AE0F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24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4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3238" y="333375"/>
            <a:ext cx="9069387" cy="6759575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tx1"/>
                </a:solidFill>
              </a:rPr>
              <a:t>Here </a:t>
            </a:r>
            <a:r>
              <a:rPr lang="en-US" sz="4000" b="1" dirty="0">
                <a:solidFill>
                  <a:srgbClr val="00B050"/>
                </a:solidFill>
              </a:rPr>
              <a:t>analogy protein modeling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>
                <a:solidFill>
                  <a:schemeClr val="tx1"/>
                </a:solidFill>
              </a:rPr>
              <a:t>leads to additional insights where 3D data is </a:t>
            </a:r>
            <a:r>
              <a:rPr lang="en-US" sz="4000" dirty="0" smtClean="0">
                <a:solidFill>
                  <a:schemeClr val="tx1"/>
                </a:solidFill>
              </a:rPr>
              <a:t>missing</a:t>
            </a:r>
            <a:r>
              <a:rPr lang="en-US" sz="4000" dirty="0">
                <a:solidFill>
                  <a:schemeClr val="tx1"/>
                </a:solidFill>
              </a:rPr>
              <a:t>:</a:t>
            </a:r>
          </a:p>
          <a:p>
            <a:pPr>
              <a:defRPr/>
            </a:pPr>
            <a:r>
              <a:rPr lang="en-US" sz="4000" dirty="0" smtClean="0">
                <a:solidFill>
                  <a:srgbClr val="00B050"/>
                </a:solidFill>
              </a:rPr>
              <a:t>Analogy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000" dirty="0" smtClean="0">
                <a:solidFill>
                  <a:srgbClr val="0A1C14"/>
                </a:solidFill>
              </a:rPr>
              <a:t>is about </a:t>
            </a:r>
            <a:r>
              <a:rPr lang="en-US" sz="4000" b="1" dirty="0" err="1" smtClean="0">
                <a:solidFill>
                  <a:srgbClr val="FF00FF"/>
                </a:solidFill>
              </a:rPr>
              <a:t>epi</a:t>
            </a:r>
            <a:r>
              <a:rPr lang="en-US" sz="4000" b="1" dirty="0" smtClean="0">
                <a:solidFill>
                  <a:srgbClr val="FF00FF"/>
                </a:solidFill>
              </a:rPr>
              <a:t>-homology features</a:t>
            </a:r>
            <a:r>
              <a:rPr lang="en-US" sz="4000" dirty="0" smtClean="0">
                <a:solidFill>
                  <a:srgbClr val="0A1C14"/>
                </a:solidFill>
              </a:rPr>
              <a:t> </a:t>
            </a:r>
            <a:r>
              <a:rPr lang="en-US" sz="4000" dirty="0">
                <a:solidFill>
                  <a:srgbClr val="0A1C14"/>
                </a:solidFill>
              </a:rPr>
              <a:t>which </a:t>
            </a:r>
            <a:r>
              <a:rPr lang="en-US" sz="4000" dirty="0" smtClean="0">
                <a:solidFill>
                  <a:srgbClr val="0A1C14"/>
                </a:solidFill>
              </a:rPr>
              <a:t>are neither a source of identical or similar structures, </a:t>
            </a:r>
            <a:r>
              <a:rPr lang="en-US" sz="4000" dirty="0">
                <a:solidFill>
                  <a:srgbClr val="0A1C14"/>
                </a:solidFill>
              </a:rPr>
              <a:t>nor </a:t>
            </a:r>
            <a:r>
              <a:rPr lang="en-US" sz="4000" dirty="0" smtClean="0">
                <a:solidFill>
                  <a:srgbClr val="0A1C14"/>
                </a:solidFill>
              </a:rPr>
              <a:t>biol. functions (</a:t>
            </a:r>
            <a:r>
              <a:rPr lang="en-US" sz="4000" dirty="0" smtClean="0">
                <a:solidFill>
                  <a:srgbClr val="FF0000"/>
                </a:solidFill>
              </a:rPr>
              <a:t>no homology necessary</a:t>
            </a:r>
            <a:r>
              <a:rPr lang="en-US" sz="4000" dirty="0" smtClean="0">
                <a:solidFill>
                  <a:srgbClr val="0A1C14"/>
                </a:solidFill>
              </a:rPr>
              <a:t>). </a:t>
            </a:r>
          </a:p>
          <a:p>
            <a:pPr>
              <a:defRPr/>
            </a:pPr>
            <a:r>
              <a:rPr lang="en-US" sz="4000" dirty="0" smtClean="0">
                <a:solidFill>
                  <a:srgbClr val="0A1C14"/>
                </a:solidFill>
              </a:rPr>
              <a:t>Here </a:t>
            </a:r>
            <a:r>
              <a:rPr lang="en-US" sz="4000" dirty="0" err="1" smtClean="0">
                <a:solidFill>
                  <a:srgbClr val="FF00FF"/>
                </a:solidFill>
              </a:rPr>
              <a:t>epi</a:t>
            </a:r>
            <a:r>
              <a:rPr lang="en-US" sz="4000" dirty="0" smtClean="0">
                <a:solidFill>
                  <a:srgbClr val="FF00FF"/>
                </a:solidFill>
              </a:rPr>
              <a:t>-homology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means the </a:t>
            </a:r>
            <a:r>
              <a:rPr lang="en-US" sz="4000" dirty="0">
                <a:solidFill>
                  <a:schemeClr val="tx1"/>
                </a:solidFill>
              </a:rPr>
              <a:t>observation of </a:t>
            </a:r>
            <a:r>
              <a:rPr lang="en-US" sz="4000" b="1" dirty="0">
                <a:solidFill>
                  <a:srgbClr val="6600FF"/>
                </a:solidFill>
              </a:rPr>
              <a:t>reversibility or irreversibility of </a:t>
            </a:r>
            <a:r>
              <a:rPr lang="en-US" sz="4000" b="1" dirty="0" smtClean="0">
                <a:solidFill>
                  <a:srgbClr val="6600FF"/>
                </a:solidFill>
              </a:rPr>
              <a:t>PPI </a:t>
            </a:r>
            <a:r>
              <a:rPr lang="en-US" sz="4000" dirty="0" smtClean="0">
                <a:solidFill>
                  <a:schemeClr val="tx1"/>
                </a:solidFill>
              </a:rPr>
              <a:t>(</a:t>
            </a:r>
            <a:r>
              <a:rPr lang="en-US" sz="4000" dirty="0" smtClean="0">
                <a:solidFill>
                  <a:srgbClr val="FF0000"/>
                </a:solidFill>
              </a:rPr>
              <a:t>with or w/o homology</a:t>
            </a:r>
            <a:r>
              <a:rPr lang="en-US" sz="4000" dirty="0" smtClean="0">
                <a:solidFill>
                  <a:schemeClr val="tx1"/>
                </a:solidFill>
              </a:rPr>
              <a:t>). </a:t>
            </a:r>
            <a:endParaRPr lang="es-MX" sz="4000" dirty="0"/>
          </a:p>
        </p:txBody>
      </p:sp>
      <p:sp>
        <p:nvSpPr>
          <p:cNvPr id="3174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C5010A1C-B789-4BDE-99FF-9076F4AC345B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25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95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/>
          </p:cNvSpPr>
          <p:nvPr>
            <p:ph type="title"/>
          </p:nvPr>
        </p:nvSpPr>
        <p:spPr>
          <a:xfrm>
            <a:off x="1008063" y="34925"/>
            <a:ext cx="6985000" cy="57626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No or low homology</a:t>
            </a:r>
            <a:r>
              <a:rPr lang="en-GB" dirty="0" smtClean="0">
                <a:solidFill>
                  <a:srgbClr val="FF00FF"/>
                </a:solidFill>
              </a:rPr>
              <a:t>:</a:t>
            </a:r>
            <a:endParaRPr lang="es-MX" dirty="0" smtClean="0">
              <a:solidFill>
                <a:srgbClr val="FF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5900" y="539750"/>
            <a:ext cx="9720263" cy="6588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equences, structures and functions of biomolecules </a:t>
            </a:r>
            <a:r>
              <a:rPr lang="en-US" b="1" dirty="0" smtClean="0">
                <a:solidFill>
                  <a:srgbClr val="7030A0"/>
                </a:solidFill>
              </a:rPr>
              <a:t>vary</a:t>
            </a:r>
            <a:r>
              <a:rPr lang="en-US" dirty="0" smtClean="0">
                <a:solidFill>
                  <a:schemeClr val="tx1"/>
                </a:solidFill>
              </a:rPr>
              <a:t> between and within species. The sequence differences are either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relevant (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signal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en-US" dirty="0" smtClean="0">
                <a:solidFill>
                  <a:schemeClr val="tx1"/>
                </a:solidFill>
              </a:rPr>
              <a:t>or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irrelevant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n-US" b="1" dirty="0" smtClean="0">
                <a:solidFill>
                  <a:srgbClr val="C00000"/>
                </a:solidFill>
              </a:rPr>
              <a:t>noise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en-US" dirty="0">
                <a:solidFill>
                  <a:schemeClr val="tx1"/>
                </a:solidFill>
              </a:rPr>
              <a:t>to </a:t>
            </a:r>
            <a:r>
              <a:rPr lang="en-US" dirty="0" smtClean="0">
                <a:solidFill>
                  <a:schemeClr val="tx1"/>
                </a:solidFill>
              </a:rPr>
              <a:t>account for that </a:t>
            </a:r>
            <a:r>
              <a:rPr lang="en-US" b="1" dirty="0" smtClean="0">
                <a:solidFill>
                  <a:srgbClr val="7030A0"/>
                </a:solidFill>
              </a:rPr>
              <a:t>variability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in all biological material. </a:t>
            </a:r>
          </a:p>
          <a:p>
            <a:pPr>
              <a:defRPr/>
            </a:pPr>
            <a:r>
              <a:rPr lang="en-US" b="1" dirty="0" smtClean="0">
                <a:solidFill>
                  <a:srgbClr val="C00000"/>
                </a:solidFill>
              </a:rPr>
              <a:t>Noise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comes from either random mutations w/o relation to structure and function during evolution or from experimental and data handling errors. </a:t>
            </a:r>
          </a:p>
          <a:p>
            <a:pPr>
              <a:defRPr/>
            </a:pPr>
            <a:r>
              <a:rPr lang="en-US" dirty="0" smtClean="0">
                <a:solidFill>
                  <a:srgbClr val="FF0000"/>
                </a:solidFill>
              </a:rPr>
              <a:t>When homology is very low </a:t>
            </a:r>
            <a:r>
              <a:rPr lang="en-US" dirty="0" smtClean="0">
                <a:solidFill>
                  <a:schemeClr val="tx1"/>
                </a:solidFill>
              </a:rPr>
              <a:t>then not only the differing but also the </a:t>
            </a:r>
            <a:r>
              <a:rPr lang="en-US" dirty="0" smtClean="0">
                <a:solidFill>
                  <a:srgbClr val="BF078F"/>
                </a:solidFill>
              </a:rPr>
              <a:t>conserved residues </a:t>
            </a:r>
            <a:r>
              <a:rPr lang="en-US" dirty="0" smtClean="0">
                <a:solidFill>
                  <a:schemeClr val="tx1"/>
                </a:solidFill>
              </a:rPr>
              <a:t>of sequences could be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signal </a:t>
            </a:r>
            <a:r>
              <a:rPr lang="en-US" dirty="0" smtClean="0">
                <a:solidFill>
                  <a:schemeClr val="tx1"/>
                </a:solidFill>
              </a:rPr>
              <a:t>or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noise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upon alignment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>
              <a:defRPr/>
            </a:pPr>
            <a:r>
              <a:rPr lang="en-US" dirty="0">
                <a:solidFill>
                  <a:srgbClr val="BF078F"/>
                </a:solidFill>
              </a:rPr>
              <a:t>C</a:t>
            </a:r>
            <a:r>
              <a:rPr lang="en-US" dirty="0" smtClean="0">
                <a:solidFill>
                  <a:srgbClr val="BF078F"/>
                </a:solidFill>
              </a:rPr>
              <a:t>onserved </a:t>
            </a:r>
            <a:r>
              <a:rPr lang="en-US" dirty="0" err="1" smtClean="0">
                <a:solidFill>
                  <a:srgbClr val="BF078F"/>
                </a:solidFill>
              </a:rPr>
              <a:t>resid</a:t>
            </a:r>
            <a:r>
              <a:rPr lang="en-US" dirty="0" smtClean="0">
                <a:solidFill>
                  <a:srgbClr val="BF078F"/>
                </a:solidFill>
              </a:rPr>
              <a:t>=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Signals </a:t>
            </a:r>
            <a:r>
              <a:rPr lang="en-US" dirty="0" smtClean="0">
                <a:solidFill>
                  <a:schemeClr val="tx1"/>
                </a:solidFill>
              </a:rPr>
              <a:t>are </a:t>
            </a:r>
            <a:r>
              <a:rPr lang="en-US" dirty="0" smtClean="0">
                <a:solidFill>
                  <a:srgbClr val="FF9933"/>
                </a:solidFill>
              </a:rPr>
              <a:t>compulsory</a:t>
            </a:r>
            <a:r>
              <a:rPr lang="en-US" dirty="0" smtClean="0">
                <a:solidFill>
                  <a:schemeClr val="tx1"/>
                </a:solidFill>
              </a:rPr>
              <a:t> providing the str. or </a:t>
            </a:r>
            <a:r>
              <a:rPr lang="en-US" dirty="0" err="1" smtClean="0">
                <a:solidFill>
                  <a:schemeClr val="tx1"/>
                </a:solidFill>
              </a:rPr>
              <a:t>funct</a:t>
            </a:r>
            <a:r>
              <a:rPr lang="en-US" dirty="0" smtClean="0">
                <a:solidFill>
                  <a:schemeClr val="tx1"/>
                </a:solidFill>
              </a:rPr>
              <a:t>. feature (pattern, generalized rule).</a:t>
            </a:r>
            <a:endParaRPr lang="es-MX" sz="4000" dirty="0">
              <a:solidFill>
                <a:schemeClr val="tx1"/>
              </a:solidFill>
            </a:endParaRPr>
          </a:p>
        </p:txBody>
      </p:sp>
      <p:sp>
        <p:nvSpPr>
          <p:cNvPr id="3277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62863" y="6804025"/>
            <a:ext cx="2346325" cy="5191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5FDBF74D-5FD2-40CC-A350-4E127A2B079C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26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40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uadroTexto 4"/>
          <p:cNvSpPr txBox="1">
            <a:spLocks noChangeArrowheads="1"/>
          </p:cNvSpPr>
          <p:nvPr/>
        </p:nvSpPr>
        <p:spPr bwMode="auto">
          <a:xfrm>
            <a:off x="433388" y="374650"/>
            <a:ext cx="8782050" cy="657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</a:pPr>
            <a:r>
              <a:rPr lang="en-GB" sz="3600" dirty="0"/>
              <a:t>	We seek to </a:t>
            </a:r>
            <a:r>
              <a:rPr lang="en-GB" sz="3600" b="1" dirty="0">
                <a:solidFill>
                  <a:srgbClr val="FF00FF"/>
                </a:solidFill>
              </a:rPr>
              <a:t>disrupt</a:t>
            </a:r>
            <a:r>
              <a:rPr lang="en-GB" sz="3600" dirty="0"/>
              <a:t> the sodium channel </a:t>
            </a:r>
            <a:r>
              <a:rPr lang="en-GB" sz="3600" b="1" dirty="0">
                <a:solidFill>
                  <a:srgbClr val="FF00FF"/>
                </a:solidFill>
              </a:rPr>
              <a:t>function </a:t>
            </a:r>
            <a:r>
              <a:rPr lang="en-GB" sz="3600" dirty="0"/>
              <a:t>by substituting a few amino acids of the Beta1 subunit for alanine by a SDM study.</a:t>
            </a:r>
            <a:endParaRPr lang="es-MX" sz="2000" dirty="0"/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3600" dirty="0"/>
              <a:t>	Inferred from literature and our electro-physiologic studies we </a:t>
            </a:r>
            <a:r>
              <a:rPr lang="en-GB" sz="3600" dirty="0">
                <a:solidFill>
                  <a:srgbClr val="00B050"/>
                </a:solidFill>
              </a:rPr>
              <a:t>postulated </a:t>
            </a:r>
            <a:r>
              <a:rPr lang="en-GB" sz="3600" dirty="0"/>
              <a:t>that the </a:t>
            </a:r>
            <a:r>
              <a:rPr lang="en-GB" sz="3600" b="1" dirty="0">
                <a:solidFill>
                  <a:srgbClr val="00B050"/>
                </a:solidFill>
              </a:rPr>
              <a:t>PPI</a:t>
            </a:r>
            <a:r>
              <a:rPr lang="en-GB" sz="3600" dirty="0"/>
              <a:t> between Alpha and Beta1 subunits of the Nav1.4 sodium channel is </a:t>
            </a:r>
            <a:r>
              <a:rPr lang="en-GB" sz="3600" b="1" dirty="0">
                <a:solidFill>
                  <a:srgbClr val="00B050"/>
                </a:solidFill>
              </a:rPr>
              <a:t>reversible.</a:t>
            </a:r>
          </a:p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3600" dirty="0"/>
              <a:t>	Search for known </a:t>
            </a:r>
            <a:r>
              <a:rPr lang="en-GB" sz="3600" b="1" dirty="0">
                <a:solidFill>
                  <a:srgbClr val="00B050"/>
                </a:solidFill>
              </a:rPr>
              <a:t>reversible PPI </a:t>
            </a:r>
            <a:r>
              <a:rPr lang="en-GB" sz="3600" dirty="0"/>
              <a:t>associated to immunoglobulin-like (IG, </a:t>
            </a:r>
            <a:r>
              <a:rPr lang="en-GB" sz="3600" dirty="0" err="1"/>
              <a:t>Ig</a:t>
            </a:r>
            <a:r>
              <a:rPr lang="en-GB" sz="3600" dirty="0"/>
              <a:t>) proteins (</a:t>
            </a:r>
            <a:r>
              <a:rPr lang="en-GB" sz="3600" dirty="0">
                <a:solidFill>
                  <a:srgbClr val="6600FF"/>
                </a:solidFill>
              </a:rPr>
              <a:t>all-beta fold</a:t>
            </a:r>
            <a:r>
              <a:rPr lang="en-GB" sz="3600" dirty="0"/>
              <a:t>), the same as predicted for target </a:t>
            </a:r>
            <a:r>
              <a:rPr lang="en-GB" sz="3600" b="1" dirty="0">
                <a:solidFill>
                  <a:srgbClr val="6600FF"/>
                </a:solidFill>
              </a:rPr>
              <a:t>Beta1</a:t>
            </a:r>
            <a:r>
              <a:rPr lang="en-GB" sz="3600" dirty="0"/>
              <a:t> subunit.</a:t>
            </a:r>
          </a:p>
        </p:txBody>
      </p:sp>
      <p:sp>
        <p:nvSpPr>
          <p:cNvPr id="3379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422EC4D1-455A-4344-8879-5817CF31FBE5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27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22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4925"/>
            <a:ext cx="9069387" cy="73501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dirty="0" smtClean="0"/>
              <a:t>Reviews for PPIs</a:t>
            </a:r>
            <a:endParaRPr lang="en-US" dirty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31800" y="971550"/>
            <a:ext cx="9069388" cy="619283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b="1" dirty="0" smtClean="0"/>
              <a:t>[] </a:t>
            </a:r>
            <a:r>
              <a:rPr lang="en-US" sz="2000" b="1" dirty="0" err="1" smtClean="0"/>
              <a:t>Xu</a:t>
            </a:r>
            <a:r>
              <a:rPr lang="en-US" sz="2000" b="1" dirty="0" smtClean="0"/>
              <a:t> D, Tsai CJ, </a:t>
            </a:r>
            <a:r>
              <a:rPr lang="en-US" sz="2000" b="1" dirty="0" err="1" smtClean="0"/>
              <a:t>Nussinov</a:t>
            </a:r>
            <a:r>
              <a:rPr lang="en-US" sz="2000" b="1" dirty="0" smtClean="0"/>
              <a:t> R. Hydrogen bonds and salt bridges across protein–protein interfaces. Protein </a:t>
            </a:r>
            <a:r>
              <a:rPr lang="en-US" sz="2000" b="1" dirty="0" err="1" smtClean="0"/>
              <a:t>Eng</a:t>
            </a:r>
            <a:r>
              <a:rPr lang="en-US" sz="2000" b="1" dirty="0" smtClean="0"/>
              <a:t> 1997;10(9):999–1012.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pt-BR" sz="2000" b="1" dirty="0" smtClean="0"/>
              <a:t>[] Moreira IS, Fernandes PA, Ramos MJ. Backbone importance for protein–protein </a:t>
            </a:r>
            <a:r>
              <a:rPr lang="en-US" sz="2000" b="1" dirty="0" smtClean="0"/>
              <a:t>binding. J </a:t>
            </a:r>
            <a:r>
              <a:rPr lang="en-US" sz="2000" b="1" dirty="0" err="1" smtClean="0"/>
              <a:t>Chem</a:t>
            </a:r>
            <a:r>
              <a:rPr lang="en-US" sz="2000" b="1" dirty="0" smtClean="0"/>
              <a:t> Theory </a:t>
            </a:r>
            <a:r>
              <a:rPr lang="en-US" sz="2000" b="1" dirty="0" err="1" smtClean="0"/>
              <a:t>Comput</a:t>
            </a:r>
            <a:r>
              <a:rPr lang="en-US" sz="2000" b="1" dirty="0" smtClean="0"/>
              <a:t> 2007;3(3):885–93.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b="1" dirty="0" smtClean="0"/>
              <a:t>[] Moreira IS, </a:t>
            </a:r>
            <a:r>
              <a:rPr lang="en-US" sz="2000" b="1" dirty="0" err="1" smtClean="0"/>
              <a:t>Fernandes</a:t>
            </a:r>
            <a:r>
              <a:rPr lang="en-US" sz="2000" b="1" dirty="0" smtClean="0"/>
              <a:t> PA, Ramos MJ. Backbone Importance for Protein-Protein Binding.  J </a:t>
            </a:r>
            <a:r>
              <a:rPr lang="en-US" sz="2000" b="1" dirty="0" err="1" smtClean="0"/>
              <a:t>Chem</a:t>
            </a:r>
            <a:r>
              <a:rPr lang="en-US" sz="2000" b="1" dirty="0" smtClean="0"/>
              <a:t> Theory </a:t>
            </a:r>
            <a:r>
              <a:rPr lang="en-US" sz="2000" b="1" dirty="0" err="1" smtClean="0"/>
              <a:t>Comput</a:t>
            </a:r>
            <a:r>
              <a:rPr lang="en-US" sz="2000" b="1" dirty="0" smtClean="0"/>
              <a:t>. 2007 May;3(3):885-93.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b="1" dirty="0" smtClean="0"/>
              <a:t>[] </a:t>
            </a:r>
            <a:r>
              <a:rPr lang="en-US" sz="2000" b="1" dirty="0" err="1" smtClean="0"/>
              <a:t>Gallina</a:t>
            </a:r>
            <a:r>
              <a:rPr lang="en-US" sz="2000" b="1" dirty="0" smtClean="0"/>
              <a:t> AM, Bork P, </a:t>
            </a:r>
            <a:r>
              <a:rPr lang="en-US" sz="2000" b="1" dirty="0" err="1" smtClean="0"/>
              <a:t>Bordo</a:t>
            </a:r>
            <a:r>
              <a:rPr lang="en-US" sz="2000" b="1" dirty="0" smtClean="0"/>
              <a:t> D. Structural analysis of protein-ligand interactions: the binding of endogenous compounds and of synthetic drugs. J </a:t>
            </a:r>
            <a:r>
              <a:rPr lang="en-US" sz="2000" b="1" dirty="0" err="1" smtClean="0"/>
              <a:t>Mol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Recognit</a:t>
            </a:r>
            <a:r>
              <a:rPr lang="en-US" sz="2000" b="1" dirty="0" smtClean="0"/>
              <a:t>. 2014 Feb;27(2):65-72.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b="1" dirty="0" smtClean="0"/>
              <a:t>[] Didier </a:t>
            </a:r>
            <a:r>
              <a:rPr lang="en-US" sz="2000" b="1" dirty="0" err="1" smtClean="0"/>
              <a:t>Rognan</a:t>
            </a:r>
            <a:r>
              <a:rPr lang="en-US" sz="2000" b="1" dirty="0" smtClean="0"/>
              <a:t>. Rational design of protein–protein interaction inhibitors. Med. Chem. </a:t>
            </a:r>
            <a:r>
              <a:rPr lang="en-US" sz="2000" b="1" dirty="0" err="1" smtClean="0"/>
              <a:t>Commun</a:t>
            </a:r>
            <a:r>
              <a:rPr lang="en-US" sz="2000" b="1" dirty="0" smtClean="0"/>
              <a:t>., 2015, 6, 51-60.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b="1" dirty="0" smtClean="0"/>
              <a:t>[] </a:t>
            </a:r>
            <a:r>
              <a:rPr lang="en-US" sz="2000" b="1" dirty="0" err="1" smtClean="0"/>
              <a:t>Folador</a:t>
            </a:r>
            <a:r>
              <a:rPr lang="en-US" sz="2000" b="1" dirty="0" smtClean="0"/>
              <a:t> EL, de Oliveira Junior AF, Tiwari S, Jamal SB, Ferreira RS, </a:t>
            </a:r>
            <a:r>
              <a:rPr lang="en-US" sz="2000" b="1" dirty="0" err="1" smtClean="0"/>
              <a:t>Barh</a:t>
            </a:r>
            <a:r>
              <a:rPr lang="en-US" sz="2000" b="1" dirty="0" smtClean="0"/>
              <a:t> D, Ghosh P, Silva A, </a:t>
            </a:r>
            <a:r>
              <a:rPr lang="en-US" sz="2000" b="1" dirty="0" err="1" smtClean="0"/>
              <a:t>Azevedo</a:t>
            </a:r>
            <a:r>
              <a:rPr lang="en-US" sz="2000" b="1" dirty="0" smtClean="0"/>
              <a:t> V1.  In Silico Protein-Protein Interactions: Avoiding Data and Method Biases Over Sensitivity and Specificity. </a:t>
            </a:r>
            <a:r>
              <a:rPr lang="en-US" sz="2000" b="1" dirty="0" err="1" smtClean="0"/>
              <a:t>Curr</a:t>
            </a:r>
            <a:r>
              <a:rPr lang="en-US" sz="2000" b="1" dirty="0" smtClean="0"/>
              <a:t> Protein </a:t>
            </a:r>
            <a:r>
              <a:rPr lang="en-US" sz="2000" b="1" dirty="0" err="1" smtClean="0"/>
              <a:t>Pept</a:t>
            </a:r>
            <a:r>
              <a:rPr lang="en-US" sz="2000" b="1" dirty="0" smtClean="0"/>
              <a:t> Sci. 2015;16(8):689-700.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b="1" dirty="0" smtClean="0"/>
              <a:t>[] </a:t>
            </a:r>
            <a:r>
              <a:rPr lang="en-US" sz="2000" b="1" dirty="0" err="1" smtClean="0"/>
              <a:t>Peng</a:t>
            </a:r>
            <a:r>
              <a:rPr lang="en-US" sz="2000" b="1" dirty="0" smtClean="0"/>
              <a:t> X, Wang J, </a:t>
            </a:r>
            <a:r>
              <a:rPr lang="en-US" sz="2000" b="1" dirty="0" err="1" smtClean="0"/>
              <a:t>Peng</a:t>
            </a:r>
            <a:r>
              <a:rPr lang="en-US" sz="2000" b="1" dirty="0" smtClean="0"/>
              <a:t> W, Wu FX, Pan Y. Protein-protein interactions: detection, reliability assessment and applications. Brief </a:t>
            </a:r>
            <a:r>
              <a:rPr lang="en-US" sz="2000" b="1" dirty="0" err="1" smtClean="0"/>
              <a:t>Bioinform</a:t>
            </a:r>
            <a:r>
              <a:rPr lang="en-US" sz="2000" b="1" dirty="0" smtClean="0"/>
              <a:t>. 2016 Jul 21.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000" b="1" dirty="0" smtClean="0"/>
              <a:t>[] etc. etc.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sz="2000" b="1" dirty="0" smtClean="0"/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en-US" sz="2000" b="1" dirty="0" smtClean="0"/>
          </a:p>
          <a:p>
            <a:endParaRPr lang="en-US" sz="1800" dirty="0" smtClean="0"/>
          </a:p>
          <a:p>
            <a:r>
              <a:rPr lang="en-US" sz="1800" dirty="0" smtClean="0"/>
              <a:t>.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27888" y="6516141"/>
            <a:ext cx="2346325" cy="5191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BE99C5CF-EC11-4860-A30E-ADFC2F05B64D}" type="slidenum">
              <a:rPr lang="en-US" sz="32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28</a:t>
            </a:fld>
            <a:endParaRPr lang="en-US" sz="3200" b="1" dirty="0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323850"/>
            <a:ext cx="6121400" cy="7029450"/>
          </a:xfrm>
        </p:spPr>
      </p:pic>
      <p:sp>
        <p:nvSpPr>
          <p:cNvPr id="35843" name="TextBox 5"/>
          <p:cNvSpPr txBox="1">
            <a:spLocks noChangeArrowheads="1"/>
          </p:cNvSpPr>
          <p:nvPr/>
        </p:nvSpPr>
        <p:spPr bwMode="auto">
          <a:xfrm>
            <a:off x="144463" y="1501775"/>
            <a:ext cx="2590800" cy="255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sz="3200" b="1" u="sng">
                <a:solidFill>
                  <a:srgbClr val="FF0000"/>
                </a:solidFill>
              </a:rPr>
              <a:t>irreversible PPI</a:t>
            </a:r>
          </a:p>
          <a:p>
            <a:pPr algn="r"/>
            <a:r>
              <a:rPr lang="en-US" sz="3200" b="1"/>
              <a:t>AG </a:t>
            </a:r>
            <a:r>
              <a:rPr lang="en-US" sz="3200"/>
              <a:t>or</a:t>
            </a:r>
            <a:r>
              <a:rPr lang="en-US" sz="3200" b="1"/>
              <a:t> </a:t>
            </a:r>
            <a:r>
              <a:rPr lang="en-US" sz="3200" b="1">
                <a:solidFill>
                  <a:srgbClr val="00B0F0"/>
                </a:solidFill>
              </a:rPr>
              <a:t>TLR4</a:t>
            </a:r>
          </a:p>
          <a:p>
            <a:pPr algn="r"/>
            <a:r>
              <a:rPr lang="en-US" sz="3200" b="1">
                <a:solidFill>
                  <a:srgbClr val="FF0000"/>
                </a:solidFill>
              </a:rPr>
              <a:t>Irrelevant analogs</a:t>
            </a:r>
          </a:p>
        </p:txBody>
      </p:sp>
      <p:sp>
        <p:nvSpPr>
          <p:cNvPr id="35844" name="TextBox 6"/>
          <p:cNvSpPr txBox="1">
            <a:spLocks noChangeArrowheads="1"/>
          </p:cNvSpPr>
          <p:nvPr/>
        </p:nvSpPr>
        <p:spPr bwMode="auto">
          <a:xfrm>
            <a:off x="6624638" y="2184400"/>
            <a:ext cx="2949575" cy="353943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b="1" dirty="0"/>
              <a:t>Explored by SDM studies in literature</a:t>
            </a:r>
          </a:p>
          <a:p>
            <a:r>
              <a:rPr lang="en-US" sz="3200" b="1" dirty="0"/>
              <a:t>and by our SDM on strands A, D or </a:t>
            </a:r>
            <a:r>
              <a:rPr lang="en-US" sz="3200" b="1" dirty="0" smtClean="0"/>
              <a:t>G (1. study)</a:t>
            </a:r>
            <a:endParaRPr lang="en-US" sz="3200" b="1" dirty="0"/>
          </a:p>
        </p:txBody>
      </p:sp>
      <p:sp>
        <p:nvSpPr>
          <p:cNvPr id="35845" name="TextBox 7"/>
          <p:cNvSpPr txBox="1">
            <a:spLocks noChangeArrowheads="1"/>
          </p:cNvSpPr>
          <p:nvPr/>
        </p:nvSpPr>
        <p:spPr bwMode="auto">
          <a:xfrm>
            <a:off x="2232025" y="6072188"/>
            <a:ext cx="1008063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5846" name="TextBox 4"/>
          <p:cNvSpPr txBox="1">
            <a:spLocks noChangeArrowheads="1"/>
          </p:cNvSpPr>
          <p:nvPr/>
        </p:nvSpPr>
        <p:spPr bwMode="auto">
          <a:xfrm>
            <a:off x="-73025" y="5738813"/>
            <a:ext cx="3311525" cy="1570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en-US" sz="3200" b="1" u="sng">
                <a:solidFill>
                  <a:srgbClr val="00B050"/>
                </a:solidFill>
              </a:rPr>
              <a:t>reversible PPI:</a:t>
            </a:r>
            <a:r>
              <a:rPr lang="en-US" sz="3200" b="1">
                <a:solidFill>
                  <a:srgbClr val="00B050"/>
                </a:solidFill>
              </a:rPr>
              <a:t> </a:t>
            </a:r>
          </a:p>
          <a:p>
            <a:pPr algn="r"/>
            <a:r>
              <a:rPr lang="en-US" sz="3200" b="1"/>
              <a:t>NT </a:t>
            </a:r>
            <a:r>
              <a:rPr lang="en-US" sz="3200"/>
              <a:t>or</a:t>
            </a:r>
            <a:r>
              <a:rPr lang="en-US" sz="3200" b="1"/>
              <a:t> </a:t>
            </a:r>
            <a:r>
              <a:rPr lang="en-US" sz="3200" b="1">
                <a:solidFill>
                  <a:srgbClr val="FF9933"/>
                </a:solidFill>
              </a:rPr>
              <a:t>TLR4*</a:t>
            </a:r>
          </a:p>
          <a:p>
            <a:pPr algn="r"/>
            <a:r>
              <a:rPr lang="en-US" sz="3200" b="1"/>
              <a:t>=Alpha </a:t>
            </a:r>
            <a:r>
              <a:rPr lang="en-US" sz="3200" b="1">
                <a:solidFill>
                  <a:srgbClr val="FF00FF"/>
                </a:solidFill>
              </a:rPr>
              <a:t>analogs</a:t>
            </a:r>
            <a:r>
              <a:rPr lang="en-US" sz="3200" b="1"/>
              <a:t>  </a:t>
            </a:r>
          </a:p>
        </p:txBody>
      </p:sp>
      <p:sp>
        <p:nvSpPr>
          <p:cNvPr id="33799" name="TextBox 8"/>
          <p:cNvSpPr txBox="1">
            <a:spLocks noChangeArrowheads="1"/>
          </p:cNvSpPr>
          <p:nvPr/>
        </p:nvSpPr>
        <p:spPr bwMode="auto">
          <a:xfrm>
            <a:off x="4968875" y="179388"/>
            <a:ext cx="50403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u="sng" dirty="0">
                <a:solidFill>
                  <a:schemeClr val="accent2">
                    <a:lumMod val="75000"/>
                  </a:schemeClr>
                </a:solidFill>
              </a:rPr>
              <a:t>IG-like</a:t>
            </a:r>
            <a:r>
              <a:rPr lang="en-US" sz="3200" b="1" u="sng" dirty="0"/>
              <a:t> homologs :</a:t>
            </a:r>
          </a:p>
          <a:p>
            <a:pPr>
              <a:defRPr/>
            </a:pPr>
            <a:r>
              <a:rPr lang="en-US" sz="3200" b="1" dirty="0"/>
              <a:t>AB (CDR123) MD-2 </a:t>
            </a:r>
            <a:r>
              <a:rPr lang="en-US" sz="3200" b="1" dirty="0" err="1"/>
              <a:t>Trk</a:t>
            </a:r>
            <a:r>
              <a:rPr lang="en-US" sz="3200" b="1" dirty="0"/>
              <a:t> </a:t>
            </a:r>
          </a:p>
          <a:p>
            <a:pPr>
              <a:defRPr/>
            </a:pPr>
            <a:r>
              <a:rPr lang="en-US" sz="3200" b="1" dirty="0"/>
              <a:t>Beta1 </a:t>
            </a:r>
          </a:p>
        </p:txBody>
      </p:sp>
      <p:sp>
        <p:nvSpPr>
          <p:cNvPr id="35848" name="TextBox 9"/>
          <p:cNvSpPr txBox="1">
            <a:spLocks noChangeArrowheads="1"/>
          </p:cNvSpPr>
          <p:nvPr/>
        </p:nvSpPr>
        <p:spPr bwMode="auto">
          <a:xfrm>
            <a:off x="5616575" y="6375400"/>
            <a:ext cx="395763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b="1"/>
              <a:t>PPI is </a:t>
            </a:r>
            <a:r>
              <a:rPr lang="en-US" sz="3200" b="1">
                <a:solidFill>
                  <a:srgbClr val="FF00FF"/>
                </a:solidFill>
              </a:rPr>
              <a:t>analogous</a:t>
            </a:r>
            <a:r>
              <a:rPr lang="en-US" sz="3200" b="1"/>
              <a:t> =  not homologous </a:t>
            </a:r>
          </a:p>
        </p:txBody>
      </p:sp>
      <p:sp>
        <p:nvSpPr>
          <p:cNvPr id="35849" name="Right Arrow 12"/>
          <p:cNvSpPr>
            <a:spLocks noChangeArrowheads="1"/>
          </p:cNvSpPr>
          <p:nvPr/>
        </p:nvSpPr>
        <p:spPr bwMode="auto">
          <a:xfrm rot="8061678">
            <a:off x="4919663" y="1844675"/>
            <a:ext cx="1079500" cy="590550"/>
          </a:xfrm>
          <a:prstGeom prst="rightArrow">
            <a:avLst>
              <a:gd name="adj1" fmla="val 50000"/>
              <a:gd name="adj2" fmla="val 50023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3585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F918ED25-B400-42C5-A8DC-549DCE0B7D45}" type="slidenum">
              <a:rPr lang="en-US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29</a:t>
            </a:fld>
            <a:endParaRPr lang="en-US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35851" name="TextBox 2"/>
          <p:cNvSpPr txBox="1">
            <a:spLocks noChangeArrowheads="1"/>
          </p:cNvSpPr>
          <p:nvPr/>
        </p:nvSpPr>
        <p:spPr bwMode="auto">
          <a:xfrm>
            <a:off x="215900" y="242888"/>
            <a:ext cx="4824413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Complementarity determining region on ABs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3996" y="7154921"/>
            <a:ext cx="151836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MEMBRANE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74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62313" y="1752600"/>
            <a:ext cx="6891337" cy="4906963"/>
          </a:xfrm>
        </p:spPr>
      </p:pic>
      <p:sp>
        <p:nvSpPr>
          <p:cNvPr id="29699" name="TextBox 5"/>
          <p:cNvSpPr txBox="1">
            <a:spLocks noChangeArrowheads="1"/>
          </p:cNvSpPr>
          <p:nvPr/>
        </p:nvSpPr>
        <p:spPr bwMode="auto">
          <a:xfrm>
            <a:off x="576263" y="250825"/>
            <a:ext cx="87122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4000" dirty="0"/>
              <a:t>Collecting and aligning of </a:t>
            </a:r>
            <a:r>
              <a:rPr lang="en-US" sz="4000" dirty="0">
                <a:solidFill>
                  <a:srgbClr val="6600FF"/>
                </a:solidFill>
              </a:rPr>
              <a:t>all-beta proteins (= </a:t>
            </a:r>
            <a:r>
              <a:rPr lang="en-US" sz="4000" u="sng" dirty="0">
                <a:solidFill>
                  <a:schemeClr val="accent2">
                    <a:lumMod val="75000"/>
                  </a:schemeClr>
                </a:solidFill>
              </a:rPr>
              <a:t>IG-like</a:t>
            </a:r>
            <a:r>
              <a:rPr lang="en-US" sz="4000" dirty="0">
                <a:solidFill>
                  <a:srgbClr val="6600FF"/>
                </a:solidFill>
              </a:rPr>
              <a:t>) </a:t>
            </a:r>
            <a:r>
              <a:rPr lang="en-US" sz="4000" dirty="0"/>
              <a:t>with </a:t>
            </a:r>
            <a:r>
              <a:rPr lang="en-US" sz="4000" b="1" dirty="0"/>
              <a:t>known PPIs </a:t>
            </a:r>
            <a:r>
              <a:rPr lang="en-US" sz="4000" dirty="0"/>
              <a:t>regardless of their structures or functions: </a:t>
            </a:r>
          </a:p>
          <a:p>
            <a:pPr>
              <a:defRPr/>
            </a:pPr>
            <a:r>
              <a:rPr lang="en-US" sz="4000" dirty="0"/>
              <a:t>TLR4</a:t>
            </a:r>
            <a:r>
              <a:rPr lang="en-US" sz="4000" b="1" dirty="0"/>
              <a:t>/</a:t>
            </a:r>
            <a:r>
              <a:rPr lang="en-US" sz="4000" dirty="0">
                <a:solidFill>
                  <a:srgbClr val="6600FF"/>
                </a:solidFill>
              </a:rPr>
              <a:t>MD-2(=</a:t>
            </a:r>
            <a:r>
              <a:rPr lang="en-US" sz="4000" u="sng" dirty="0">
                <a:solidFill>
                  <a:schemeClr val="accent2">
                    <a:lumMod val="75000"/>
                  </a:schemeClr>
                </a:solidFill>
              </a:rPr>
              <a:t>IG-like</a:t>
            </a:r>
            <a:r>
              <a:rPr lang="en-US" sz="4000" dirty="0">
                <a:solidFill>
                  <a:srgbClr val="6600FF"/>
                </a:solidFill>
              </a:rPr>
              <a:t>)</a:t>
            </a:r>
          </a:p>
          <a:p>
            <a:pPr>
              <a:defRPr/>
            </a:pPr>
            <a:r>
              <a:rPr lang="en-US" sz="4000" dirty="0"/>
              <a:t>AG</a:t>
            </a:r>
            <a:r>
              <a:rPr lang="en-US" sz="4000" b="1" dirty="0"/>
              <a:t>/</a:t>
            </a:r>
            <a:r>
              <a:rPr lang="en-US" sz="4000" dirty="0">
                <a:solidFill>
                  <a:srgbClr val="6600FF"/>
                </a:solidFill>
              </a:rPr>
              <a:t>AB(=</a:t>
            </a:r>
            <a:r>
              <a:rPr lang="en-US" sz="4000" u="sng" dirty="0">
                <a:solidFill>
                  <a:schemeClr val="accent2">
                    <a:lumMod val="75000"/>
                  </a:schemeClr>
                </a:solidFill>
              </a:rPr>
              <a:t>IG</a:t>
            </a:r>
            <a:r>
              <a:rPr lang="en-US" sz="4000" dirty="0">
                <a:solidFill>
                  <a:srgbClr val="6600FF"/>
                </a:solidFill>
              </a:rPr>
              <a:t>)</a:t>
            </a:r>
          </a:p>
          <a:p>
            <a:pPr>
              <a:defRPr/>
            </a:pPr>
            <a:r>
              <a:rPr lang="en-US" sz="4000" dirty="0"/>
              <a:t>… to find </a:t>
            </a:r>
          </a:p>
          <a:p>
            <a:pPr>
              <a:defRPr/>
            </a:pPr>
            <a:r>
              <a:rPr lang="en-US" sz="4000" dirty="0"/>
              <a:t>analogs of</a:t>
            </a:r>
          </a:p>
          <a:p>
            <a:pPr>
              <a:defRPr/>
            </a:pPr>
            <a:r>
              <a:rPr lang="en-US" sz="4000" b="1" u="sng" dirty="0">
                <a:solidFill>
                  <a:srgbClr val="00B050"/>
                </a:solidFill>
              </a:rPr>
              <a:t>unknown PPI:</a:t>
            </a:r>
          </a:p>
          <a:p>
            <a:pPr>
              <a:defRPr/>
            </a:pPr>
            <a:r>
              <a:rPr lang="en-US" sz="4000" dirty="0"/>
              <a:t>Alpha</a:t>
            </a:r>
            <a:r>
              <a:rPr lang="en-US" sz="4000" b="1" dirty="0"/>
              <a:t>/</a:t>
            </a:r>
            <a:r>
              <a:rPr lang="en-US" sz="4000" dirty="0">
                <a:solidFill>
                  <a:srgbClr val="6600FF"/>
                </a:solidFill>
              </a:rPr>
              <a:t>Beta1(=</a:t>
            </a:r>
            <a:r>
              <a:rPr lang="en-US" sz="4000" u="sng" dirty="0">
                <a:solidFill>
                  <a:schemeClr val="accent2">
                    <a:lumMod val="75000"/>
                  </a:schemeClr>
                </a:solidFill>
              </a:rPr>
              <a:t>IG-like</a:t>
            </a:r>
            <a:r>
              <a:rPr lang="en-US" sz="4000" dirty="0">
                <a:solidFill>
                  <a:srgbClr val="6600FF"/>
                </a:solidFill>
              </a:rPr>
              <a:t>)</a:t>
            </a:r>
          </a:p>
        </p:txBody>
      </p:sp>
      <p:sp>
        <p:nvSpPr>
          <p:cNvPr id="3686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31249425-E9FD-4068-94DD-0125C62DABEB}" type="slidenum">
              <a:rPr lang="en-US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30</a:t>
            </a:fld>
            <a:endParaRPr lang="en-US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85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Marcador de contenido 2"/>
          <p:cNvSpPr>
            <a:spLocks noGrp="1"/>
          </p:cNvSpPr>
          <p:nvPr>
            <p:ph idx="1"/>
          </p:nvPr>
        </p:nvSpPr>
        <p:spPr>
          <a:xfrm>
            <a:off x="5832475" y="2713038"/>
            <a:ext cx="1655763" cy="561975"/>
          </a:xfrm>
        </p:spPr>
        <p:txBody>
          <a:bodyPr/>
          <a:lstStyle/>
          <a:p>
            <a:pPr>
              <a:defRPr/>
            </a:pPr>
            <a:r>
              <a:rPr lang="en-GB" sz="3600" dirty="0" smtClean="0">
                <a:solidFill>
                  <a:srgbClr val="7030A0"/>
                </a:solidFill>
              </a:rPr>
              <a:t>     </a:t>
            </a:r>
            <a:r>
              <a:rPr lang="en-GB" sz="3600" b="1" u="sng" dirty="0" smtClean="0">
                <a:solidFill>
                  <a:schemeClr val="accent2">
                    <a:lumMod val="75000"/>
                  </a:schemeClr>
                </a:solidFill>
              </a:rPr>
              <a:t>AB</a:t>
            </a:r>
            <a:r>
              <a:rPr lang="en-GB" dirty="0" smtClean="0">
                <a:solidFill>
                  <a:srgbClr val="CC00CC"/>
                </a:solidFill>
              </a:rPr>
              <a:t>  </a:t>
            </a:r>
          </a:p>
        </p:txBody>
      </p:sp>
      <p:sp>
        <p:nvSpPr>
          <p:cNvPr id="37891" name="Elipse 7"/>
          <p:cNvSpPr>
            <a:spLocks noChangeArrowheads="1"/>
          </p:cNvSpPr>
          <p:nvPr/>
        </p:nvSpPr>
        <p:spPr bwMode="auto">
          <a:xfrm>
            <a:off x="4422775" y="2147888"/>
            <a:ext cx="1409700" cy="4008437"/>
          </a:xfrm>
          <a:prstGeom prst="ellipse">
            <a:avLst/>
          </a:prstGeom>
          <a:noFill/>
          <a:ln w="57150" algn="ctr">
            <a:solidFill>
              <a:srgbClr val="FF00F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>
              <a:solidFill>
                <a:srgbClr val="FF00FF"/>
              </a:solidFill>
            </a:endParaRPr>
          </a:p>
        </p:txBody>
      </p:sp>
      <p:sp>
        <p:nvSpPr>
          <p:cNvPr id="9" name="Elipse 8"/>
          <p:cNvSpPr/>
          <p:nvPr/>
        </p:nvSpPr>
        <p:spPr bwMode="auto">
          <a:xfrm>
            <a:off x="7200900" y="2051050"/>
            <a:ext cx="1919288" cy="2498725"/>
          </a:xfrm>
          <a:prstGeom prst="ellipse">
            <a:avLst/>
          </a:prstGeom>
          <a:noFill/>
          <a:ln w="57150" cap="flat" cmpd="sng" algn="ctr">
            <a:solidFill>
              <a:schemeClr val="accent6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s-MX"/>
          </a:p>
        </p:txBody>
      </p:sp>
      <p:sp>
        <p:nvSpPr>
          <p:cNvPr id="10" name="Elipse 9"/>
          <p:cNvSpPr/>
          <p:nvPr/>
        </p:nvSpPr>
        <p:spPr bwMode="auto">
          <a:xfrm rot="5400000">
            <a:off x="6659562" y="4392613"/>
            <a:ext cx="1152525" cy="3816350"/>
          </a:xfrm>
          <a:prstGeom prst="ellipse">
            <a:avLst/>
          </a:prstGeom>
          <a:noFill/>
          <a:ln w="57150" cap="flat" cmpd="sng" algn="ctr">
            <a:solidFill>
              <a:schemeClr val="accent5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s-MX"/>
          </a:p>
        </p:txBody>
      </p:sp>
      <p:cxnSp>
        <p:nvCxnSpPr>
          <p:cNvPr id="37894" name="Conector angular 15"/>
          <p:cNvCxnSpPr>
            <a:cxnSpLocks noChangeShapeType="1"/>
          </p:cNvCxnSpPr>
          <p:nvPr/>
        </p:nvCxnSpPr>
        <p:spPr bwMode="auto">
          <a:xfrm>
            <a:off x="5011738" y="2713038"/>
            <a:ext cx="1365250" cy="277812"/>
          </a:xfrm>
          <a:prstGeom prst="bentConnector3">
            <a:avLst>
              <a:gd name="adj1" fmla="val 56926"/>
            </a:avLst>
          </a:prstGeom>
          <a:noFill/>
          <a:ln w="53975" algn="ctr">
            <a:solidFill>
              <a:srgbClr val="7030A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27" name="CuadroTexto 17"/>
          <p:cNvSpPr txBox="1">
            <a:spLocks noChangeArrowheads="1"/>
          </p:cNvSpPr>
          <p:nvPr/>
        </p:nvSpPr>
        <p:spPr bwMode="auto">
          <a:xfrm>
            <a:off x="215900" y="1042988"/>
            <a:ext cx="8424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3200" u="sng" dirty="0"/>
              <a:t>Alignment of All-beta </a:t>
            </a:r>
            <a:r>
              <a:rPr lang="en-GB" sz="3200" u="sng" dirty="0" err="1"/>
              <a:t>struct</a:t>
            </a:r>
            <a:r>
              <a:rPr lang="en-GB" sz="3200" u="sng" dirty="0"/>
              <a:t> (</a:t>
            </a:r>
            <a:r>
              <a:rPr lang="en-GB" sz="3200" b="1" u="sng" dirty="0">
                <a:solidFill>
                  <a:schemeClr val="accent2">
                    <a:lumMod val="75000"/>
                  </a:schemeClr>
                </a:solidFill>
              </a:rPr>
              <a:t>IG-like</a:t>
            </a:r>
            <a:r>
              <a:rPr lang="en-GB" sz="3200" u="sng" dirty="0"/>
              <a:t>) of</a:t>
            </a:r>
            <a:endParaRPr lang="es-MX" sz="3200" b="1" u="sng" dirty="0"/>
          </a:p>
        </p:txBody>
      </p:sp>
      <p:sp>
        <p:nvSpPr>
          <p:cNvPr id="30728" name="CuadroTexto 18"/>
          <p:cNvSpPr txBox="1">
            <a:spLocks noChangeArrowheads="1"/>
          </p:cNvSpPr>
          <p:nvPr/>
        </p:nvSpPr>
        <p:spPr bwMode="auto">
          <a:xfrm>
            <a:off x="163513" y="1763713"/>
            <a:ext cx="3678237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/>
              <a:t>AG</a:t>
            </a:r>
            <a:r>
              <a:rPr lang="en-GB" sz="2400" dirty="0"/>
              <a:t>: </a:t>
            </a:r>
            <a:r>
              <a:rPr lang="en-GB" sz="2400" dirty="0">
                <a:solidFill>
                  <a:srgbClr val="0070C0"/>
                </a:solidFill>
              </a:rPr>
              <a:t>antigen</a:t>
            </a:r>
          </a:p>
          <a:p>
            <a:pPr>
              <a:defRPr/>
            </a:pPr>
            <a:r>
              <a:rPr lang="en-GB" sz="2400" b="1" u="sng" dirty="0">
                <a:solidFill>
                  <a:schemeClr val="accent2">
                    <a:lumMod val="75000"/>
                  </a:schemeClr>
                </a:solidFill>
              </a:rPr>
              <a:t>AB</a:t>
            </a:r>
            <a:r>
              <a:rPr lang="en-GB" sz="2400" dirty="0">
                <a:solidFill>
                  <a:srgbClr val="0070C0"/>
                </a:solidFill>
              </a:rPr>
              <a:t>: antibody</a:t>
            </a:r>
          </a:p>
          <a:p>
            <a:pPr>
              <a:defRPr/>
            </a:pPr>
            <a:r>
              <a:rPr lang="en-GB" sz="2400" b="1" dirty="0">
                <a:solidFill>
                  <a:srgbClr val="00B050"/>
                </a:solidFill>
              </a:rPr>
              <a:t>TLR4</a:t>
            </a:r>
            <a:r>
              <a:rPr lang="en-GB" sz="2400" dirty="0">
                <a:solidFill>
                  <a:srgbClr val="00B050"/>
                </a:solidFill>
              </a:rPr>
              <a:t>: </a:t>
            </a:r>
            <a:r>
              <a:rPr lang="es-MX" sz="2400" dirty="0" err="1">
                <a:solidFill>
                  <a:srgbClr val="0070C0"/>
                </a:solidFill>
              </a:rPr>
              <a:t>Toll-like</a:t>
            </a:r>
            <a:r>
              <a:rPr lang="es-MX" sz="2400" dirty="0">
                <a:solidFill>
                  <a:srgbClr val="0070C0"/>
                </a:solidFill>
              </a:rPr>
              <a:t> receptor 4</a:t>
            </a:r>
            <a:r>
              <a:rPr lang="en-GB" sz="2400" dirty="0">
                <a:solidFill>
                  <a:srgbClr val="0070C0"/>
                </a:solidFill>
              </a:rPr>
              <a:t> </a:t>
            </a:r>
          </a:p>
          <a:p>
            <a:pPr>
              <a:defRPr/>
            </a:pPr>
            <a:r>
              <a:rPr lang="en-GB" sz="2400" b="1" u="sng" dirty="0">
                <a:solidFill>
                  <a:schemeClr val="accent2">
                    <a:lumMod val="75000"/>
                  </a:schemeClr>
                </a:solidFill>
              </a:rPr>
              <a:t>MD-2</a:t>
            </a:r>
            <a:r>
              <a:rPr lang="en-GB" sz="2400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en-GB" sz="2400" dirty="0">
                <a:solidFill>
                  <a:srgbClr val="0070C0"/>
                </a:solidFill>
              </a:rPr>
              <a:t>LPS receptor</a:t>
            </a:r>
          </a:p>
          <a:p>
            <a:pPr>
              <a:defRPr/>
            </a:pPr>
            <a:r>
              <a:rPr lang="en-GB" sz="2400" b="1" dirty="0">
                <a:solidFill>
                  <a:srgbClr val="92D050"/>
                </a:solidFill>
              </a:rPr>
              <a:t>NT</a:t>
            </a:r>
            <a:r>
              <a:rPr lang="en-GB" sz="2400" dirty="0">
                <a:solidFill>
                  <a:srgbClr val="92D050"/>
                </a:solidFill>
              </a:rPr>
              <a:t>: </a:t>
            </a:r>
            <a:r>
              <a:rPr lang="en-GB" sz="2400" dirty="0">
                <a:solidFill>
                  <a:srgbClr val="0070C0"/>
                </a:solidFill>
              </a:rPr>
              <a:t>neurotrophin</a:t>
            </a:r>
          </a:p>
          <a:p>
            <a:pPr>
              <a:defRPr/>
            </a:pPr>
            <a:endParaRPr lang="en-GB" sz="2400" b="1" dirty="0">
              <a:solidFill>
                <a:srgbClr val="0070C0"/>
              </a:solidFill>
            </a:endParaRPr>
          </a:p>
          <a:p>
            <a:pPr>
              <a:defRPr/>
            </a:pPr>
            <a:endParaRPr lang="en-GB" sz="24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GB" sz="2400" b="1" u="sng" dirty="0" err="1">
                <a:solidFill>
                  <a:schemeClr val="accent2">
                    <a:lumMod val="75000"/>
                  </a:schemeClr>
                </a:solidFill>
              </a:rPr>
              <a:t>Trk</a:t>
            </a:r>
            <a:r>
              <a:rPr lang="en-GB" sz="2400" dirty="0">
                <a:solidFill>
                  <a:srgbClr val="0070C0"/>
                </a:solidFill>
              </a:rPr>
              <a:t>: Tyr kinase receptor </a:t>
            </a:r>
          </a:p>
          <a:p>
            <a:pPr>
              <a:defRPr/>
            </a:pPr>
            <a:r>
              <a:rPr lang="en-GB" sz="2400" b="1" u="sng" dirty="0">
                <a:solidFill>
                  <a:schemeClr val="accent2">
                    <a:lumMod val="75000"/>
                  </a:schemeClr>
                </a:solidFill>
              </a:rPr>
              <a:t>HSP</a:t>
            </a:r>
            <a:r>
              <a:rPr lang="en-GB" sz="2400" dirty="0">
                <a:solidFill>
                  <a:srgbClr val="0070C0"/>
                </a:solidFill>
              </a:rPr>
              <a:t>: heat shock protein 		= chaperone</a:t>
            </a:r>
          </a:p>
          <a:p>
            <a:pPr>
              <a:defRPr/>
            </a:pPr>
            <a:endParaRPr lang="en-GB" sz="2400" dirty="0">
              <a:solidFill>
                <a:srgbClr val="0070C0"/>
              </a:solidFill>
            </a:endParaRPr>
          </a:p>
          <a:p>
            <a:pPr>
              <a:defRPr/>
            </a:pPr>
            <a:endParaRPr lang="en-GB" sz="2400" dirty="0">
              <a:solidFill>
                <a:srgbClr val="0070C0"/>
              </a:solidFill>
            </a:endParaRPr>
          </a:p>
          <a:p>
            <a:pPr>
              <a:defRPr/>
            </a:pPr>
            <a:endParaRPr lang="es-MX" sz="2400" dirty="0"/>
          </a:p>
        </p:txBody>
      </p:sp>
      <p:sp>
        <p:nvSpPr>
          <p:cNvPr id="21" name="Rectángulo 20"/>
          <p:cNvSpPr/>
          <p:nvPr/>
        </p:nvSpPr>
        <p:spPr>
          <a:xfrm>
            <a:off x="287338" y="203200"/>
            <a:ext cx="9577387" cy="646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3600" b="1" dirty="0">
                <a:solidFill>
                  <a:schemeClr val="accent5">
                    <a:lumMod val="50000"/>
                  </a:schemeClr>
                </a:solidFill>
              </a:rPr>
              <a:t>Analogous </a:t>
            </a:r>
            <a:r>
              <a:rPr lang="en-GB" sz="3600" b="1" dirty="0"/>
              <a:t>PPI </a:t>
            </a:r>
            <a:r>
              <a:rPr lang="en-GB" sz="3600" dirty="0"/>
              <a:t>for Alpha and Beta1 subunits </a:t>
            </a:r>
          </a:p>
        </p:txBody>
      </p:sp>
      <p:sp>
        <p:nvSpPr>
          <p:cNvPr id="37898" name="Rectángulo 22"/>
          <p:cNvSpPr>
            <a:spLocks noChangeArrowheads="1"/>
          </p:cNvSpPr>
          <p:nvPr/>
        </p:nvSpPr>
        <p:spPr bwMode="auto">
          <a:xfrm>
            <a:off x="4248150" y="2147888"/>
            <a:ext cx="763588" cy="40798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/>
          </a:p>
        </p:txBody>
      </p:sp>
      <p:sp>
        <p:nvSpPr>
          <p:cNvPr id="37899" name="CuadroTexto 11"/>
          <p:cNvSpPr txBox="1">
            <a:spLocks noChangeArrowheads="1"/>
          </p:cNvSpPr>
          <p:nvPr/>
        </p:nvSpPr>
        <p:spPr bwMode="auto">
          <a:xfrm>
            <a:off x="2087563" y="3617913"/>
            <a:ext cx="36210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3600" b="1">
                <a:solidFill>
                  <a:srgbClr val="FF00FF"/>
                </a:solidFill>
              </a:rPr>
              <a:t>Irreversible PPI</a:t>
            </a:r>
            <a:endParaRPr lang="es-MX" sz="3600" b="1">
              <a:solidFill>
                <a:srgbClr val="FF00FF"/>
              </a:solidFill>
            </a:endParaRPr>
          </a:p>
        </p:txBody>
      </p:sp>
      <p:sp>
        <p:nvSpPr>
          <p:cNvPr id="37900" name="Rectángulo 23"/>
          <p:cNvSpPr>
            <a:spLocks noChangeArrowheads="1"/>
          </p:cNvSpPr>
          <p:nvPr/>
        </p:nvSpPr>
        <p:spPr bwMode="auto">
          <a:xfrm>
            <a:off x="8640763" y="2266950"/>
            <a:ext cx="1139825" cy="30908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/>
          </a:p>
        </p:txBody>
      </p:sp>
      <p:sp>
        <p:nvSpPr>
          <p:cNvPr id="20" name="CuadroTexto 19"/>
          <p:cNvSpPr txBox="1"/>
          <p:nvPr/>
        </p:nvSpPr>
        <p:spPr>
          <a:xfrm>
            <a:off x="7632700" y="2295525"/>
            <a:ext cx="2073275" cy="2492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Literature focused review</a:t>
            </a:r>
          </a:p>
          <a:p>
            <a:pPr>
              <a:defRPr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EED mutant </a:t>
            </a:r>
          </a:p>
          <a:p>
            <a:pPr>
              <a:defRPr/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 (McCormick       1999)</a:t>
            </a:r>
          </a:p>
          <a:p>
            <a:pPr>
              <a:defRPr/>
            </a:pPr>
            <a:endParaRPr lang="es-MX" sz="2400" dirty="0"/>
          </a:p>
        </p:txBody>
      </p:sp>
      <p:sp>
        <p:nvSpPr>
          <p:cNvPr id="37902" name="Rectángulo 26"/>
          <p:cNvSpPr>
            <a:spLocks noChangeArrowheads="1"/>
          </p:cNvSpPr>
          <p:nvPr/>
        </p:nvSpPr>
        <p:spPr bwMode="auto">
          <a:xfrm>
            <a:off x="4845050" y="6684963"/>
            <a:ext cx="4083050" cy="642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/>
          </a:p>
        </p:txBody>
      </p:sp>
      <p:sp>
        <p:nvSpPr>
          <p:cNvPr id="17" name="CuadroTexto 16"/>
          <p:cNvSpPr txBox="1"/>
          <p:nvPr/>
        </p:nvSpPr>
        <p:spPr>
          <a:xfrm>
            <a:off x="2836863" y="6651625"/>
            <a:ext cx="4148137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000" b="1" dirty="0">
                <a:solidFill>
                  <a:schemeClr val="accent5">
                    <a:lumMod val="50000"/>
                  </a:schemeClr>
                </a:solidFill>
              </a:rPr>
              <a:t>Reversible PPI </a:t>
            </a:r>
            <a:endParaRPr lang="es-MX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904" name="CuadroTexto 27"/>
          <p:cNvSpPr txBox="1">
            <a:spLocks noChangeArrowheads="1"/>
          </p:cNvSpPr>
          <p:nvPr/>
        </p:nvSpPr>
        <p:spPr bwMode="auto">
          <a:xfrm>
            <a:off x="5400675" y="6219825"/>
            <a:ext cx="1520825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3200" b="1">
                <a:solidFill>
                  <a:srgbClr val="34986D"/>
                </a:solidFill>
              </a:rPr>
              <a:t>TLR4*</a:t>
            </a:r>
            <a:endParaRPr lang="es-MX" sz="3200" b="1">
              <a:solidFill>
                <a:srgbClr val="34986D"/>
              </a:solidFill>
            </a:endParaRPr>
          </a:p>
        </p:txBody>
      </p:sp>
      <p:sp>
        <p:nvSpPr>
          <p:cNvPr id="37905" name="CuadroTexto 28"/>
          <p:cNvSpPr txBox="1">
            <a:spLocks noChangeArrowheads="1"/>
          </p:cNvSpPr>
          <p:nvPr/>
        </p:nvSpPr>
        <p:spPr bwMode="auto">
          <a:xfrm>
            <a:off x="3716338" y="4387850"/>
            <a:ext cx="1209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3200" b="1">
                <a:solidFill>
                  <a:srgbClr val="34986D"/>
                </a:solidFill>
              </a:rPr>
              <a:t>TLR4</a:t>
            </a:r>
            <a:endParaRPr lang="es-MX" sz="3200" b="1">
              <a:solidFill>
                <a:srgbClr val="34986D"/>
              </a:solidFill>
            </a:endParaRPr>
          </a:p>
        </p:txBody>
      </p:sp>
      <p:sp>
        <p:nvSpPr>
          <p:cNvPr id="37906" name="CuadroTexto 10"/>
          <p:cNvSpPr txBox="1">
            <a:spLocks noChangeArrowheads="1"/>
          </p:cNvSpPr>
          <p:nvPr/>
        </p:nvSpPr>
        <p:spPr bwMode="auto">
          <a:xfrm>
            <a:off x="4176713" y="2413000"/>
            <a:ext cx="1079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3600" b="1"/>
              <a:t>AG</a:t>
            </a:r>
            <a:endParaRPr lang="es-MX" sz="3600" b="1"/>
          </a:p>
        </p:txBody>
      </p:sp>
      <p:sp>
        <p:nvSpPr>
          <p:cNvPr id="30741" name="CuadroTexto 35"/>
          <p:cNvSpPr txBox="1">
            <a:spLocks noChangeArrowheads="1"/>
          </p:cNvSpPr>
          <p:nvPr/>
        </p:nvSpPr>
        <p:spPr bwMode="auto">
          <a:xfrm>
            <a:off x="7731125" y="4643438"/>
            <a:ext cx="1125538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GB" sz="3600" b="1" u="sng" dirty="0">
                <a:solidFill>
                  <a:schemeClr val="accent2">
                    <a:lumMod val="75000"/>
                  </a:schemeClr>
                </a:solidFill>
              </a:rPr>
              <a:t>HSP</a:t>
            </a:r>
            <a:endParaRPr lang="es-MX" sz="36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37908" name="Conector angular 38"/>
          <p:cNvCxnSpPr>
            <a:cxnSpLocks noChangeShapeType="1"/>
          </p:cNvCxnSpPr>
          <p:nvPr/>
        </p:nvCxnSpPr>
        <p:spPr bwMode="auto">
          <a:xfrm rot="5400000">
            <a:off x="5378450" y="5149850"/>
            <a:ext cx="1784350" cy="501650"/>
          </a:xfrm>
          <a:prstGeom prst="bentConnector3">
            <a:avLst>
              <a:gd name="adj1" fmla="val 50000"/>
            </a:avLst>
          </a:prstGeom>
          <a:noFill/>
          <a:ln w="53975" algn="ctr">
            <a:solidFill>
              <a:srgbClr val="00B05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909" name="CuadroTexto 46"/>
          <p:cNvSpPr txBox="1">
            <a:spLocks noChangeArrowheads="1"/>
          </p:cNvSpPr>
          <p:nvPr/>
        </p:nvSpPr>
        <p:spPr bwMode="auto">
          <a:xfrm>
            <a:off x="6908800" y="6457950"/>
            <a:ext cx="8683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4000" b="1">
                <a:solidFill>
                  <a:srgbClr val="92D050"/>
                </a:solidFill>
              </a:rPr>
              <a:t>NT</a:t>
            </a:r>
            <a:endParaRPr lang="es-MX" b="1">
              <a:solidFill>
                <a:srgbClr val="92D050"/>
              </a:solidFill>
            </a:endParaRPr>
          </a:p>
        </p:txBody>
      </p:sp>
      <p:cxnSp>
        <p:nvCxnSpPr>
          <p:cNvPr id="37910" name="Conector angular 47"/>
          <p:cNvCxnSpPr>
            <a:cxnSpLocks noChangeShapeType="1"/>
          </p:cNvCxnSpPr>
          <p:nvPr/>
        </p:nvCxnSpPr>
        <p:spPr bwMode="auto">
          <a:xfrm rot="16200000" flipH="1">
            <a:off x="6707981" y="5693569"/>
            <a:ext cx="1027113" cy="619125"/>
          </a:xfrm>
          <a:prstGeom prst="bentConnector3">
            <a:avLst>
              <a:gd name="adj1" fmla="val 50000"/>
            </a:avLst>
          </a:prstGeom>
          <a:noFill/>
          <a:ln w="53975" algn="ctr">
            <a:solidFill>
              <a:srgbClr val="92D05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745" name="CuadroTexto 48"/>
          <p:cNvSpPr txBox="1">
            <a:spLocks noChangeArrowheads="1"/>
          </p:cNvSpPr>
          <p:nvPr/>
        </p:nvSpPr>
        <p:spPr bwMode="auto">
          <a:xfrm>
            <a:off x="6754813" y="4800600"/>
            <a:ext cx="9540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4000" b="1" u="sng" dirty="0" err="1">
                <a:solidFill>
                  <a:schemeClr val="accent2">
                    <a:lumMod val="75000"/>
                  </a:schemeClr>
                </a:solidFill>
              </a:rPr>
              <a:t>Trk</a:t>
            </a:r>
            <a:endParaRPr lang="es-MX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7912" name="Imagen 5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9" t="33266" r="63341" b="52953"/>
          <a:stretch>
            <a:fillRect/>
          </a:stretch>
        </p:blipFill>
        <p:spPr bwMode="auto">
          <a:xfrm>
            <a:off x="7561263" y="827088"/>
            <a:ext cx="2132012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13" name="CuadroTexto 55"/>
          <p:cNvSpPr txBox="1">
            <a:spLocks noChangeArrowheads="1"/>
          </p:cNvSpPr>
          <p:nvPr/>
        </p:nvSpPr>
        <p:spPr bwMode="auto">
          <a:xfrm>
            <a:off x="1223963" y="5651500"/>
            <a:ext cx="3529012" cy="95408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FF0000"/>
                </a:solidFill>
              </a:rPr>
              <a:t>Below twilight:</a:t>
            </a:r>
          </a:p>
          <a:p>
            <a:r>
              <a:rPr lang="en-GB" sz="2800">
                <a:solidFill>
                  <a:srgbClr val="FF0000"/>
                </a:solidFill>
              </a:rPr>
              <a:t>amino acid id &lt; 17%!</a:t>
            </a:r>
            <a:endParaRPr lang="es-MX" sz="2800">
              <a:solidFill>
                <a:srgbClr val="FF0000"/>
              </a:solidFill>
            </a:endParaRPr>
          </a:p>
        </p:txBody>
      </p:sp>
      <p:sp>
        <p:nvSpPr>
          <p:cNvPr id="30749" name="CuadroTexto 27"/>
          <p:cNvSpPr txBox="1">
            <a:spLocks noChangeArrowheads="1"/>
          </p:cNvSpPr>
          <p:nvPr/>
        </p:nvSpPr>
        <p:spPr bwMode="auto">
          <a:xfrm>
            <a:off x="6188075" y="4019550"/>
            <a:ext cx="1231900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3200" b="1" u="sng" dirty="0">
                <a:solidFill>
                  <a:schemeClr val="accent2">
                    <a:lumMod val="75000"/>
                  </a:schemeClr>
                </a:solidFill>
              </a:rPr>
              <a:t>MD-2</a:t>
            </a:r>
            <a:endParaRPr lang="es-MX" sz="32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37915" name="Conector angular 38"/>
          <p:cNvCxnSpPr>
            <a:cxnSpLocks noChangeShapeType="1"/>
          </p:cNvCxnSpPr>
          <p:nvPr/>
        </p:nvCxnSpPr>
        <p:spPr bwMode="auto">
          <a:xfrm rot="10800000" flipV="1">
            <a:off x="4940300" y="4284663"/>
            <a:ext cx="1233488" cy="760412"/>
          </a:xfrm>
          <a:prstGeom prst="bentConnector3">
            <a:avLst>
              <a:gd name="adj1" fmla="val 50000"/>
            </a:avLst>
          </a:prstGeom>
          <a:noFill/>
          <a:ln w="53975" algn="ctr">
            <a:solidFill>
              <a:srgbClr val="00B05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91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2D7348B3-E06A-4788-B1B4-6219B4379846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31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37917" name="CuadroTexto 25"/>
          <p:cNvSpPr txBox="1">
            <a:spLocks noChangeArrowheads="1"/>
          </p:cNvSpPr>
          <p:nvPr/>
        </p:nvSpPr>
        <p:spPr bwMode="auto">
          <a:xfrm>
            <a:off x="7704138" y="6138863"/>
            <a:ext cx="18637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2800">
                <a:solidFill>
                  <a:srgbClr val="FF9933"/>
                </a:solidFill>
              </a:rPr>
              <a:t>misfolded</a:t>
            </a:r>
          </a:p>
          <a:p>
            <a:r>
              <a:rPr lang="en-GB" sz="2800">
                <a:solidFill>
                  <a:srgbClr val="FF9933"/>
                </a:solidFill>
              </a:rPr>
              <a:t>substrate  </a:t>
            </a:r>
            <a:endParaRPr lang="es-MX">
              <a:solidFill>
                <a:srgbClr val="FF9933"/>
              </a:solidFill>
            </a:endParaRPr>
          </a:p>
        </p:txBody>
      </p:sp>
      <p:cxnSp>
        <p:nvCxnSpPr>
          <p:cNvPr id="37918" name="Conector angular 24"/>
          <p:cNvCxnSpPr>
            <a:cxnSpLocks noChangeShapeType="1"/>
          </p:cNvCxnSpPr>
          <p:nvPr/>
        </p:nvCxnSpPr>
        <p:spPr bwMode="auto">
          <a:xfrm rot="5400000" flipH="1" flipV="1">
            <a:off x="7869238" y="5384800"/>
            <a:ext cx="1182688" cy="503237"/>
          </a:xfrm>
          <a:prstGeom prst="bentConnector3">
            <a:avLst>
              <a:gd name="adj1" fmla="val 50000"/>
            </a:avLst>
          </a:prstGeom>
          <a:noFill/>
          <a:ln w="53975" algn="ctr">
            <a:solidFill>
              <a:srgbClr val="FF9933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553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63538" y="179388"/>
            <a:ext cx="9429750" cy="93662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l">
              <a:defRPr/>
            </a:pP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NeuroTrophin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/</a:t>
            </a:r>
            <a:r>
              <a:rPr lang="en-US" b="1" dirty="0" smtClean="0">
                <a:solidFill>
                  <a:srgbClr val="CC00CC"/>
                </a:solidFill>
              </a:rPr>
              <a:t> IG-like bind </a:t>
            </a:r>
            <a:r>
              <a:rPr lang="en-US" b="1" dirty="0" err="1" smtClean="0">
                <a:solidFill>
                  <a:srgbClr val="CC00CC"/>
                </a:solidFill>
              </a:rPr>
              <a:t>ofTrkB</a:t>
            </a:r>
            <a:r>
              <a:rPr lang="en-US" b="1" dirty="0" smtClean="0">
                <a:solidFill>
                  <a:srgbClr val="CC00CC"/>
                </a:solidFill>
              </a:rPr>
              <a:t> </a:t>
            </a:r>
            <a:r>
              <a:rPr lang="en-US" dirty="0" smtClean="0">
                <a:solidFill>
                  <a:srgbClr val="CC00CC"/>
                </a:solidFill>
              </a:rPr>
              <a:t>   </a:t>
            </a:r>
          </a:p>
        </p:txBody>
      </p:sp>
      <p:pic>
        <p:nvPicPr>
          <p:cNvPr id="38915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1158875"/>
            <a:ext cx="7127875" cy="6076950"/>
          </a:xfrm>
        </p:spPr>
      </p:pic>
      <p:sp>
        <p:nvSpPr>
          <p:cNvPr id="38916" name="TextBox 10"/>
          <p:cNvSpPr txBox="1">
            <a:spLocks noChangeArrowheads="1"/>
          </p:cNvSpPr>
          <p:nvPr/>
        </p:nvSpPr>
        <p:spPr bwMode="auto">
          <a:xfrm>
            <a:off x="7488238" y="971550"/>
            <a:ext cx="2447925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b="1" u="sng" dirty="0"/>
              <a:t>rev. PPI /</a:t>
            </a:r>
            <a:r>
              <a:rPr lang="en-US" sz="3200" b="1" dirty="0"/>
              <a:t> </a:t>
            </a:r>
          </a:p>
          <a:p>
            <a:r>
              <a:rPr lang="en-US" sz="3200" b="1" dirty="0">
                <a:solidFill>
                  <a:srgbClr val="00B0F0"/>
                </a:solidFill>
              </a:rPr>
              <a:t>showing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rgbClr val="CC00CC"/>
                </a:solidFill>
              </a:rPr>
              <a:t>D349 + N350 </a:t>
            </a:r>
          </a:p>
          <a:p>
            <a:r>
              <a:rPr lang="en-US" sz="3200" b="1" dirty="0"/>
              <a:t>bound to</a:t>
            </a:r>
          </a:p>
          <a:p>
            <a:r>
              <a:rPr lang="en-US" sz="3200" b="1" dirty="0">
                <a:solidFill>
                  <a:srgbClr val="00B050"/>
                </a:solidFill>
              </a:rPr>
              <a:t>Arg144 + Gln94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rgbClr val="00B050"/>
                </a:solidFill>
              </a:rPr>
              <a:t>of NT</a:t>
            </a:r>
          </a:p>
          <a:p>
            <a:r>
              <a:rPr lang="en-US" sz="3200" b="1" dirty="0">
                <a:solidFill>
                  <a:srgbClr val="CC00CC"/>
                </a:solidFill>
              </a:rPr>
              <a:t>homolog to Beta1 </a:t>
            </a:r>
            <a:r>
              <a:rPr lang="en-US" sz="2000" b="1" dirty="0" smtClean="0">
                <a:solidFill>
                  <a:srgbClr val="CC00CC"/>
                </a:solidFill>
              </a:rPr>
              <a:t>(13 %id)</a:t>
            </a:r>
            <a:endParaRPr lang="en-US" sz="2000" b="1" dirty="0">
              <a:solidFill>
                <a:srgbClr val="CC00CC"/>
              </a:solidFill>
            </a:endParaRPr>
          </a:p>
          <a:p>
            <a:r>
              <a:rPr lang="en-US" sz="3200" b="1" dirty="0">
                <a:solidFill>
                  <a:srgbClr val="00B050"/>
                </a:solidFill>
              </a:rPr>
              <a:t>analog to </a:t>
            </a:r>
            <a:r>
              <a:rPr lang="en-US" sz="3200" b="1" dirty="0" smtClean="0">
                <a:solidFill>
                  <a:srgbClr val="00B050"/>
                </a:solidFill>
              </a:rPr>
              <a:t>Alpha </a:t>
            </a:r>
            <a:r>
              <a:rPr lang="en-US" sz="2000" b="1" dirty="0" smtClean="0">
                <a:solidFill>
                  <a:srgbClr val="00B050"/>
                </a:solidFill>
              </a:rPr>
              <a:t>(0 %id)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38917" name="Down Arrow 11"/>
          <p:cNvSpPr>
            <a:spLocks noChangeArrowheads="1"/>
          </p:cNvSpPr>
          <p:nvPr/>
        </p:nvSpPr>
        <p:spPr bwMode="auto">
          <a:xfrm rot="8959840">
            <a:off x="3887788" y="5940425"/>
            <a:ext cx="431800" cy="719138"/>
          </a:xfrm>
          <a:prstGeom prst="downArrow">
            <a:avLst>
              <a:gd name="adj1" fmla="val 50000"/>
              <a:gd name="adj2" fmla="val 49963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38918" name="Down Arrow 12"/>
          <p:cNvSpPr>
            <a:spLocks noChangeArrowheads="1"/>
          </p:cNvSpPr>
          <p:nvPr/>
        </p:nvSpPr>
        <p:spPr bwMode="auto">
          <a:xfrm rot="1834097">
            <a:off x="4383088" y="3695700"/>
            <a:ext cx="431800" cy="720725"/>
          </a:xfrm>
          <a:prstGeom prst="downArrow">
            <a:avLst>
              <a:gd name="adj1" fmla="val 50000"/>
              <a:gd name="adj2" fmla="val 50074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3891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F3BEB11E-E36F-47A2-AB26-C593224F69F2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32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23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77"/>
          <a:stretch>
            <a:fillRect/>
          </a:stretch>
        </p:blipFill>
        <p:spPr bwMode="auto">
          <a:xfrm>
            <a:off x="4392613" y="2555875"/>
            <a:ext cx="5761037" cy="39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1"/>
          <p:cNvSpPr>
            <a:spLocks noGrp="1"/>
          </p:cNvSpPr>
          <p:nvPr>
            <p:ph type="title"/>
          </p:nvPr>
        </p:nvSpPr>
        <p:spPr>
          <a:xfrm>
            <a:off x="6264275" y="107950"/>
            <a:ext cx="3600450" cy="2447925"/>
          </a:xfrm>
        </p:spPr>
        <p:txBody>
          <a:bodyPr/>
          <a:lstStyle/>
          <a:p>
            <a:r>
              <a:rPr lang="en-US" i="1" u="sng" smtClean="0">
                <a:solidFill>
                  <a:schemeClr val="tx1"/>
                </a:solidFill>
              </a:rPr>
              <a:t>Rosetta stone </a:t>
            </a:r>
            <a:r>
              <a:rPr lang="en-US" b="1" smtClean="0">
                <a:solidFill>
                  <a:srgbClr val="FF0000"/>
                </a:solidFill>
              </a:rPr>
              <a:t>Irreversible PPI</a:t>
            </a:r>
            <a:br>
              <a:rPr lang="en-US" b="1" smtClean="0">
                <a:solidFill>
                  <a:srgbClr val="FF0000"/>
                </a:solidFill>
              </a:rPr>
            </a:br>
            <a:r>
              <a:rPr lang="en-US" smtClean="0">
                <a:solidFill>
                  <a:srgbClr val="00B0F0"/>
                </a:solidFill>
              </a:rPr>
              <a:t>TLR4</a:t>
            </a:r>
            <a:r>
              <a:rPr lang="en-US" b="1" smtClean="0">
                <a:solidFill>
                  <a:schemeClr val="tx1"/>
                </a:solidFill>
              </a:rPr>
              <a:t>/</a:t>
            </a:r>
            <a:r>
              <a:rPr lang="en-US" smtClean="0">
                <a:solidFill>
                  <a:srgbClr val="00B050"/>
                </a:solidFill>
              </a:rPr>
              <a:t>MD-2</a:t>
            </a:r>
          </a:p>
        </p:txBody>
      </p:sp>
      <p:sp>
        <p:nvSpPr>
          <p:cNvPr id="39940" name="Title 1"/>
          <p:cNvSpPr txBox="1">
            <a:spLocks/>
          </p:cNvSpPr>
          <p:nvPr/>
        </p:nvSpPr>
        <p:spPr bwMode="auto">
          <a:xfrm>
            <a:off x="468313" y="4356100"/>
            <a:ext cx="377983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4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lnSpc>
                <a:spcPct val="94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lnSpc>
                <a:spcPct val="94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lnSpc>
                <a:spcPct val="94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lnSpc>
                <a:spcPct val="94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4400" dirty="0">
                <a:solidFill>
                  <a:srgbClr val="92D050"/>
                </a:solidFill>
              </a:rPr>
              <a:t>Reversible PPI</a:t>
            </a:r>
            <a:r>
              <a:rPr lang="en-US" sz="4400" dirty="0">
                <a:solidFill>
                  <a:srgbClr val="00B0F0"/>
                </a:solidFill>
              </a:rPr>
              <a:t/>
            </a:r>
            <a:br>
              <a:rPr lang="en-US" sz="4400" dirty="0">
                <a:solidFill>
                  <a:srgbClr val="00B0F0"/>
                </a:solidFill>
              </a:rPr>
            </a:br>
            <a:r>
              <a:rPr lang="en-US" sz="4400" dirty="0">
                <a:solidFill>
                  <a:srgbClr val="FF9933"/>
                </a:solidFill>
              </a:rPr>
              <a:t>TLR4*</a:t>
            </a:r>
            <a:r>
              <a:rPr lang="en-US" sz="4400" b="1" dirty="0">
                <a:solidFill>
                  <a:schemeClr val="tx1"/>
                </a:solidFill>
              </a:rPr>
              <a:t>/</a:t>
            </a:r>
            <a:r>
              <a:rPr lang="en-US" sz="4400" dirty="0">
                <a:solidFill>
                  <a:srgbClr val="00B0F0"/>
                </a:solidFill>
              </a:rPr>
              <a:t>TLR4</a:t>
            </a:r>
            <a:endParaRPr lang="en-US" sz="4400" dirty="0">
              <a:solidFill>
                <a:srgbClr val="00B05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4400" dirty="0">
                <a:solidFill>
                  <a:srgbClr val="FF9933"/>
                </a:solidFill>
              </a:rPr>
              <a:t>TLR4*</a:t>
            </a:r>
            <a:r>
              <a:rPr lang="en-US" sz="4400" b="1" dirty="0">
                <a:solidFill>
                  <a:schemeClr val="tx1"/>
                </a:solidFill>
              </a:rPr>
              <a:t>/</a:t>
            </a:r>
            <a:r>
              <a:rPr lang="en-US" sz="4400" dirty="0">
                <a:solidFill>
                  <a:srgbClr val="00B050"/>
                </a:solidFill>
              </a:rPr>
              <a:t>MD-2</a:t>
            </a:r>
          </a:p>
        </p:txBody>
      </p:sp>
      <p:pic>
        <p:nvPicPr>
          <p:cNvPr id="39942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7" r="19832"/>
          <a:stretch>
            <a:fillRect/>
          </a:stretch>
        </p:blipFill>
        <p:spPr>
          <a:xfrm>
            <a:off x="287338" y="107950"/>
            <a:ext cx="5905500" cy="4383088"/>
          </a:xfrm>
        </p:spPr>
      </p:pic>
      <p:sp>
        <p:nvSpPr>
          <p:cNvPr id="9" name="Freeform 8"/>
          <p:cNvSpPr/>
          <p:nvPr/>
        </p:nvSpPr>
        <p:spPr bwMode="auto">
          <a:xfrm>
            <a:off x="5256213" y="4140200"/>
            <a:ext cx="2655887" cy="2581275"/>
          </a:xfrm>
          <a:custGeom>
            <a:avLst/>
            <a:gdLst>
              <a:gd name="connsiteX0" fmla="*/ 0 w 2655014"/>
              <a:gd name="connsiteY0" fmla="*/ 0 h 2581835"/>
              <a:gd name="connsiteX1" fmla="*/ 2330823 w 2655014"/>
              <a:gd name="connsiteY1" fmla="*/ 537882 h 2581835"/>
              <a:gd name="connsiteX2" fmla="*/ 2635623 w 2655014"/>
              <a:gd name="connsiteY2" fmla="*/ 1272988 h 2581835"/>
              <a:gd name="connsiteX3" fmla="*/ 2330823 w 2655014"/>
              <a:gd name="connsiteY3" fmla="*/ 2581835 h 2581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5014" h="2581835">
                <a:moveTo>
                  <a:pt x="0" y="0"/>
                </a:moveTo>
                <a:cubicBezTo>
                  <a:pt x="945776" y="162858"/>
                  <a:pt x="1891552" y="325717"/>
                  <a:pt x="2330823" y="537882"/>
                </a:cubicBezTo>
                <a:cubicBezTo>
                  <a:pt x="2770094" y="750047"/>
                  <a:pt x="2635623" y="932329"/>
                  <a:pt x="2635623" y="1272988"/>
                </a:cubicBezTo>
                <a:cubicBezTo>
                  <a:pt x="2635623" y="1613647"/>
                  <a:pt x="2483223" y="2097741"/>
                  <a:pt x="2330823" y="2581835"/>
                </a:cubicBezTo>
              </a:path>
            </a:pathLst>
          </a:custGeom>
          <a:ln w="50800">
            <a:solidFill>
              <a:srgbClr val="92D050"/>
            </a:solidFill>
            <a:prstDash val="sysDash"/>
            <a:headEnd type="none" w="med" len="med"/>
            <a:tailEnd type="none" w="med" len="med"/>
          </a:ln>
          <a:extLst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/>
          </a:p>
        </p:txBody>
      </p:sp>
      <p:sp>
        <p:nvSpPr>
          <p:cNvPr id="39944" name="Freeform 9"/>
          <p:cNvSpPr>
            <a:spLocks/>
          </p:cNvSpPr>
          <p:nvPr/>
        </p:nvSpPr>
        <p:spPr bwMode="auto">
          <a:xfrm>
            <a:off x="4016375" y="1163638"/>
            <a:ext cx="1398588" cy="1490662"/>
          </a:xfrm>
          <a:custGeom>
            <a:avLst/>
            <a:gdLst>
              <a:gd name="T0" fmla="*/ 0 w 1398494"/>
              <a:gd name="T1" fmla="*/ 432716 h 1489802"/>
              <a:gd name="T2" fmla="*/ 771121 w 1398494"/>
              <a:gd name="T3" fmla="*/ 55545 h 1489802"/>
              <a:gd name="T4" fmla="*/ 1398776 w 1398494"/>
              <a:gd name="T5" fmla="*/ 1492383 h 148980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98494" h="1489802">
                <a:moveTo>
                  <a:pt x="0" y="431967"/>
                </a:moveTo>
                <a:cubicBezTo>
                  <a:pt x="268941" y="155555"/>
                  <a:pt x="537883" y="-120857"/>
                  <a:pt x="770965" y="55449"/>
                </a:cubicBezTo>
                <a:cubicBezTo>
                  <a:pt x="1004047" y="231755"/>
                  <a:pt x="1326776" y="1307520"/>
                  <a:pt x="1398494" y="148980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Freeform 10"/>
          <p:cNvSpPr>
            <a:spLocks/>
          </p:cNvSpPr>
          <p:nvPr/>
        </p:nvSpPr>
        <p:spPr bwMode="auto">
          <a:xfrm>
            <a:off x="4124325" y="1193800"/>
            <a:ext cx="1081088" cy="1333500"/>
          </a:xfrm>
          <a:custGeom>
            <a:avLst/>
            <a:gdLst>
              <a:gd name="T0" fmla="*/ 0 w 1082404"/>
              <a:gd name="T1" fmla="*/ 151064 h 1334871"/>
              <a:gd name="T2" fmla="*/ 535923 w 1082404"/>
              <a:gd name="T3" fmla="*/ 8071 h 1334871"/>
              <a:gd name="T4" fmla="*/ 982525 w 1082404"/>
              <a:gd name="T5" fmla="*/ 365554 h 1334871"/>
              <a:gd name="T6" fmla="*/ 1071845 w 1082404"/>
              <a:gd name="T7" fmla="*/ 883906 h 1334871"/>
              <a:gd name="T8" fmla="*/ 1071845 w 1082404"/>
              <a:gd name="T9" fmla="*/ 1241391 h 1334871"/>
              <a:gd name="T10" fmla="*/ 1071845 w 1082404"/>
              <a:gd name="T11" fmla="*/ 1330762 h 133487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82404" h="1334871">
                <a:moveTo>
                  <a:pt x="0" y="151530"/>
                </a:moveTo>
                <a:cubicBezTo>
                  <a:pt x="186764" y="61883"/>
                  <a:pt x="373529" y="-27764"/>
                  <a:pt x="537882" y="8095"/>
                </a:cubicBezTo>
                <a:cubicBezTo>
                  <a:pt x="702235" y="43954"/>
                  <a:pt x="896470" y="220260"/>
                  <a:pt x="986117" y="366683"/>
                </a:cubicBezTo>
                <a:cubicBezTo>
                  <a:pt x="1075764" y="513106"/>
                  <a:pt x="1060823" y="740212"/>
                  <a:pt x="1075764" y="886636"/>
                </a:cubicBezTo>
                <a:cubicBezTo>
                  <a:pt x="1090705" y="1033060"/>
                  <a:pt x="1075764" y="1245224"/>
                  <a:pt x="1075764" y="1245224"/>
                </a:cubicBezTo>
                <a:lnTo>
                  <a:pt x="1075764" y="1334871"/>
                </a:ln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Rectangle 11"/>
          <p:cNvSpPr>
            <a:spLocks noChangeArrowheads="1"/>
          </p:cNvSpPr>
          <p:nvPr/>
        </p:nvSpPr>
        <p:spPr bwMode="auto">
          <a:xfrm>
            <a:off x="4351338" y="3595688"/>
            <a:ext cx="1377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B0F0"/>
                </a:solidFill>
              </a:rPr>
              <a:t>TLR4</a:t>
            </a:r>
            <a:r>
              <a:rPr lang="en-US" b="1"/>
              <a:t>/</a:t>
            </a:r>
            <a:r>
              <a:rPr lang="en-US">
                <a:solidFill>
                  <a:srgbClr val="00B050"/>
                </a:solidFill>
              </a:rPr>
              <a:t>MD-2</a:t>
            </a:r>
            <a:endParaRPr lang="en-US"/>
          </a:p>
        </p:txBody>
      </p:sp>
      <p:sp>
        <p:nvSpPr>
          <p:cNvPr id="39947" name="Up-Down Arrow 12"/>
          <p:cNvSpPr>
            <a:spLocks noChangeArrowheads="1"/>
          </p:cNvSpPr>
          <p:nvPr/>
        </p:nvSpPr>
        <p:spPr bwMode="auto">
          <a:xfrm rot="5400000">
            <a:off x="7636669" y="5287169"/>
            <a:ext cx="504825" cy="801687"/>
          </a:xfrm>
          <a:prstGeom prst="upDownArrow">
            <a:avLst>
              <a:gd name="adj1" fmla="val 50000"/>
              <a:gd name="adj2" fmla="val 49935"/>
            </a:avLst>
          </a:prstGeom>
          <a:solidFill>
            <a:srgbClr val="92D050"/>
          </a:solidFill>
          <a:ln w="508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39948" name="Up-Down Arrow 14"/>
          <p:cNvSpPr>
            <a:spLocks noChangeArrowheads="1"/>
          </p:cNvSpPr>
          <p:nvPr/>
        </p:nvSpPr>
        <p:spPr bwMode="auto">
          <a:xfrm rot="550867">
            <a:off x="6419850" y="4022725"/>
            <a:ext cx="503238" cy="801688"/>
          </a:xfrm>
          <a:prstGeom prst="upDownArrow">
            <a:avLst>
              <a:gd name="adj1" fmla="val 50000"/>
              <a:gd name="adj2" fmla="val 50093"/>
            </a:avLst>
          </a:prstGeom>
          <a:solidFill>
            <a:srgbClr val="34986D"/>
          </a:solidFill>
          <a:ln w="508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39941" name="TextBox 7"/>
          <p:cNvSpPr txBox="1">
            <a:spLocks noChangeArrowheads="1"/>
          </p:cNvSpPr>
          <p:nvPr/>
        </p:nvSpPr>
        <p:spPr bwMode="auto">
          <a:xfrm>
            <a:off x="431800" y="6444133"/>
            <a:ext cx="9721850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FF9933"/>
                </a:solidFill>
              </a:rPr>
              <a:t>TLR4*</a:t>
            </a:r>
            <a:r>
              <a:rPr lang="en-US" sz="2800" b="1" dirty="0">
                <a:solidFill>
                  <a:srgbClr val="00B0F0"/>
                </a:solidFill>
              </a:rPr>
              <a:t> analog to Alpha</a:t>
            </a:r>
            <a:r>
              <a:rPr lang="en-US" sz="2800" b="1" dirty="0">
                <a:solidFill>
                  <a:srgbClr val="FF33CC"/>
                </a:solidFill>
              </a:rPr>
              <a:t>   </a:t>
            </a:r>
            <a:r>
              <a:rPr lang="en-US" sz="2800" b="1" dirty="0" smtClean="0">
                <a:solidFill>
                  <a:srgbClr val="FF33CC"/>
                </a:solidFill>
              </a:rPr>
              <a:t>3D-aligned </a:t>
            </a:r>
            <a:r>
              <a:rPr lang="en-US" sz="2800" b="1" dirty="0">
                <a:solidFill>
                  <a:srgbClr val="FF33CC"/>
                </a:solidFill>
              </a:rPr>
              <a:t>IG-like </a:t>
            </a:r>
            <a:r>
              <a:rPr lang="en-US" sz="2800" b="1" dirty="0" err="1">
                <a:solidFill>
                  <a:srgbClr val="FF33CC"/>
                </a:solidFill>
              </a:rPr>
              <a:t>str</a:t>
            </a:r>
            <a:r>
              <a:rPr lang="en-US" sz="2800" b="1" dirty="0">
                <a:solidFill>
                  <a:srgbClr val="FF33CC"/>
                </a:solidFill>
              </a:rPr>
              <a:t> of </a:t>
            </a:r>
            <a:r>
              <a:rPr lang="en-US" sz="2800" b="1" dirty="0" err="1" smtClean="0">
                <a:solidFill>
                  <a:srgbClr val="FF33CC"/>
                </a:solidFill>
              </a:rPr>
              <a:t>Trk</a:t>
            </a:r>
            <a:endParaRPr lang="en-US" sz="2800" b="1" dirty="0" smtClean="0">
              <a:solidFill>
                <a:srgbClr val="FF33CC"/>
              </a:solidFill>
            </a:endParaRPr>
          </a:p>
          <a:p>
            <a:r>
              <a:rPr lang="en-US" sz="2800" b="1" dirty="0">
                <a:solidFill>
                  <a:srgbClr val="FF33CC"/>
                </a:solidFill>
              </a:rPr>
              <a:t> </a:t>
            </a:r>
            <a:r>
              <a:rPr lang="en-US" sz="2800" b="1" dirty="0" smtClean="0">
                <a:solidFill>
                  <a:srgbClr val="FF33CC"/>
                </a:solidFill>
              </a:rPr>
              <a:t>                                    2 COMPULSORY </a:t>
            </a:r>
            <a:r>
              <a:rPr lang="en-US" sz="2800" b="1" dirty="0" err="1" smtClean="0">
                <a:solidFill>
                  <a:srgbClr val="FF33CC"/>
                </a:solidFill>
              </a:rPr>
              <a:t>aa</a:t>
            </a:r>
            <a:r>
              <a:rPr lang="en-US" sz="2800" b="1" dirty="0" smtClean="0">
                <a:solidFill>
                  <a:srgbClr val="FF33CC"/>
                </a:solidFill>
              </a:rPr>
              <a:t> </a:t>
            </a:r>
            <a:r>
              <a:rPr lang="en-US" sz="2800" b="1" dirty="0" smtClean="0">
                <a:solidFill>
                  <a:srgbClr val="CC00CC"/>
                </a:solidFill>
              </a:rPr>
              <a:t>D349 N350</a:t>
            </a:r>
            <a:r>
              <a:rPr lang="en-US" sz="2800" b="1" dirty="0" smtClean="0">
                <a:solidFill>
                  <a:srgbClr val="FF33CC"/>
                </a:solidFill>
              </a:rPr>
              <a:t> </a:t>
            </a:r>
            <a:endParaRPr lang="en-US" sz="2800" b="1" dirty="0">
              <a:solidFill>
                <a:srgbClr val="FF33CC"/>
              </a:solidFill>
            </a:endParaRPr>
          </a:p>
        </p:txBody>
      </p:sp>
      <p:sp>
        <p:nvSpPr>
          <p:cNvPr id="3994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488584" y="6717108"/>
            <a:ext cx="2346325" cy="5191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F33308FA-A9D8-49CF-BA69-438A80C5AF8C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33</a:t>
            </a:fld>
            <a:endParaRPr lang="en-US" sz="2800" b="1" dirty="0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35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215900" y="179388"/>
            <a:ext cx="9358313" cy="890587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dirty="0" smtClean="0"/>
              <a:t>Topology of </a:t>
            </a:r>
            <a:r>
              <a:rPr lang="en-US" dirty="0" smtClean="0">
                <a:solidFill>
                  <a:srgbClr val="00B050"/>
                </a:solidFill>
              </a:rPr>
              <a:t>Beta1</a:t>
            </a:r>
            <a:r>
              <a:rPr lang="en-US" dirty="0" smtClean="0"/>
              <a:t> vs. </a:t>
            </a:r>
            <a:r>
              <a:rPr lang="en-US" dirty="0" smtClean="0">
                <a:solidFill>
                  <a:srgbClr val="FF0000"/>
                </a:solidFill>
              </a:rPr>
              <a:t>all beta </a:t>
            </a:r>
            <a:r>
              <a:rPr lang="en-US" dirty="0" err="1" smtClean="0">
                <a:solidFill>
                  <a:srgbClr val="FF0000"/>
                </a:solidFill>
              </a:rPr>
              <a:t>Trk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096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73938" y="6516688"/>
            <a:ext cx="2346325" cy="5191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6D757376-21EF-45E1-8FBC-74B74D96FBE8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34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pic>
        <p:nvPicPr>
          <p:cNvPr id="40964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75" y="1116013"/>
            <a:ext cx="9752013" cy="5832475"/>
          </a:xfrm>
        </p:spPr>
      </p:pic>
      <p:sp>
        <p:nvSpPr>
          <p:cNvPr id="40965" name="TextBox 2"/>
          <p:cNvSpPr txBox="1">
            <a:spLocks noChangeArrowheads="1"/>
          </p:cNvSpPr>
          <p:nvPr/>
        </p:nvSpPr>
        <p:spPr bwMode="auto">
          <a:xfrm>
            <a:off x="71438" y="5508625"/>
            <a:ext cx="9721850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/>
              <a:t>PhD </a:t>
            </a:r>
            <a:r>
              <a:rPr lang="en-US" b="1" dirty="0" err="1"/>
              <a:t>tesis</a:t>
            </a:r>
            <a:r>
              <a:rPr lang="en-US" b="1" dirty="0"/>
              <a:t> of</a:t>
            </a:r>
          </a:p>
          <a:p>
            <a:r>
              <a:rPr lang="en-US" b="1" dirty="0"/>
              <a:t> </a:t>
            </a:r>
            <a:r>
              <a:rPr lang="en-US" b="1" dirty="0" err="1"/>
              <a:t>Bertin</a:t>
            </a:r>
            <a:r>
              <a:rPr lang="en-US" b="1" dirty="0"/>
              <a:t> </a:t>
            </a:r>
            <a:r>
              <a:rPr lang="en-US" b="1" dirty="0" err="1"/>
              <a:t>Paiz</a:t>
            </a:r>
            <a:endParaRPr lang="en-US" b="1" dirty="0"/>
          </a:p>
          <a:p>
            <a:r>
              <a:rPr lang="en-US" b="1" dirty="0"/>
              <a:t> Candia from</a:t>
            </a:r>
          </a:p>
          <a:p>
            <a:r>
              <a:rPr lang="en-US" b="1" dirty="0"/>
              <a:t> our Lab =</a:t>
            </a:r>
          </a:p>
          <a:p>
            <a:endParaRPr lang="en-US" b="1" dirty="0"/>
          </a:p>
          <a:p>
            <a:r>
              <a:rPr lang="es-ES" b="1" dirty="0"/>
              <a:t> = Laboratorio de Simulaciones moleculares computacionales, BUAP, Puebla, </a:t>
            </a:r>
            <a:r>
              <a:rPr lang="es-ES" b="1" dirty="0" err="1"/>
              <a:t>Mexico</a:t>
            </a:r>
            <a:endParaRPr lang="en-US" b="1" dirty="0"/>
          </a:p>
          <a:p>
            <a:endParaRPr lang="en-US" b="1" dirty="0"/>
          </a:p>
        </p:txBody>
      </p:sp>
      <p:sp>
        <p:nvSpPr>
          <p:cNvPr id="2" name="Right Arrow 1"/>
          <p:cNvSpPr/>
          <p:nvPr/>
        </p:nvSpPr>
        <p:spPr bwMode="auto">
          <a:xfrm rot="1698197">
            <a:off x="3430744" y="5940077"/>
            <a:ext cx="648072" cy="360040"/>
          </a:xfrm>
          <a:prstGeom prst="rightArrow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 rot="7522144">
            <a:off x="4618589" y="5784163"/>
            <a:ext cx="648072" cy="360040"/>
          </a:xfrm>
          <a:prstGeom prst="rightArrow">
            <a:avLst/>
          </a:prstGeom>
          <a:solidFill>
            <a:srgbClr val="FF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3808" y="1187549"/>
            <a:ext cx="2736304" cy="646331"/>
          </a:xfrm>
          <a:prstGeom prst="rect">
            <a:avLst/>
          </a:prstGeom>
          <a:solidFill>
            <a:srgbClr val="FF33CC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Compulsory = signal two conserved </a:t>
            </a:r>
            <a:r>
              <a:rPr lang="en-US" b="1" dirty="0" err="1" smtClean="0">
                <a:solidFill>
                  <a:schemeClr val="bg1"/>
                </a:solidFill>
              </a:rPr>
              <a:t>aa</a:t>
            </a:r>
            <a:r>
              <a:rPr lang="en-US" b="1" dirty="0" smtClean="0">
                <a:solidFill>
                  <a:schemeClr val="bg1"/>
                </a:solidFill>
              </a:rPr>
              <a:t>: T N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0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dirty="0" smtClean="0"/>
              <a:t>MSA: </a:t>
            </a:r>
            <a:r>
              <a:rPr lang="en-US" sz="3600" dirty="0" smtClean="0"/>
              <a:t>1+2 lines: </a:t>
            </a:r>
            <a:r>
              <a:rPr lang="en-US" sz="3600" b="1" dirty="0" smtClean="0">
                <a:solidFill>
                  <a:srgbClr val="00B050"/>
                </a:solidFill>
              </a:rPr>
              <a:t>Beta1</a:t>
            </a:r>
            <a:r>
              <a:rPr lang="en-US" sz="3600" dirty="0"/>
              <a:t> </a:t>
            </a:r>
            <a:r>
              <a:rPr lang="en-US" sz="3600" dirty="0" smtClean="0"/>
              <a:t>target;    3 line: </a:t>
            </a:r>
            <a:br>
              <a:rPr lang="en-US" sz="3600" dirty="0" smtClean="0"/>
            </a:br>
            <a:r>
              <a:rPr lang="en-US" sz="3600" b="1" dirty="0" err="1" smtClean="0">
                <a:solidFill>
                  <a:srgbClr val="FF0000"/>
                </a:solidFill>
              </a:rPr>
              <a:t>TrkB</a:t>
            </a:r>
            <a:r>
              <a:rPr lang="en-US" sz="3600" dirty="0" smtClean="0"/>
              <a:t> = 3D PDB template 1HCF (13% id)</a:t>
            </a:r>
          </a:p>
        </p:txBody>
      </p:sp>
      <p:pic>
        <p:nvPicPr>
          <p:cNvPr id="4198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0513" y="1619250"/>
            <a:ext cx="9766300" cy="5940425"/>
          </a:xfrm>
        </p:spPr>
      </p:pic>
      <p:sp>
        <p:nvSpPr>
          <p:cNvPr id="4198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3EBF822B-3045-4589-B924-6FEEB42A568A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35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57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63538" y="179388"/>
            <a:ext cx="9429750" cy="93662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l">
              <a:defRPr/>
            </a:pP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NeuroTrophin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/</a:t>
            </a:r>
            <a:r>
              <a:rPr lang="en-US" b="1" dirty="0" smtClean="0">
                <a:solidFill>
                  <a:srgbClr val="CC00CC"/>
                </a:solidFill>
              </a:rPr>
              <a:t> IG-like bind </a:t>
            </a:r>
            <a:r>
              <a:rPr lang="en-US" b="1" dirty="0" err="1" smtClean="0">
                <a:solidFill>
                  <a:srgbClr val="CC00CC"/>
                </a:solidFill>
              </a:rPr>
              <a:t>ofTrkB</a:t>
            </a:r>
            <a:r>
              <a:rPr lang="en-US" b="1" dirty="0" smtClean="0">
                <a:solidFill>
                  <a:srgbClr val="CC00CC"/>
                </a:solidFill>
              </a:rPr>
              <a:t> </a:t>
            </a:r>
            <a:r>
              <a:rPr lang="en-US" dirty="0" smtClean="0">
                <a:solidFill>
                  <a:srgbClr val="CC00CC"/>
                </a:solidFill>
              </a:rPr>
              <a:t>   </a:t>
            </a:r>
          </a:p>
        </p:txBody>
      </p:sp>
      <p:pic>
        <p:nvPicPr>
          <p:cNvPr id="49155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363" y="1158875"/>
            <a:ext cx="7127875" cy="6076950"/>
          </a:xfrm>
        </p:spPr>
      </p:pic>
      <p:sp>
        <p:nvSpPr>
          <p:cNvPr id="49156" name="TextBox 10"/>
          <p:cNvSpPr txBox="1">
            <a:spLocks noChangeArrowheads="1"/>
          </p:cNvSpPr>
          <p:nvPr/>
        </p:nvSpPr>
        <p:spPr bwMode="auto">
          <a:xfrm>
            <a:off x="7560369" y="1403573"/>
            <a:ext cx="2376487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SDM trial: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compulsory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3200" b="1" dirty="0" smtClean="0">
                <a:solidFill>
                  <a:srgbClr val="CC00CC"/>
                </a:solidFill>
              </a:rPr>
              <a:t>D349 N350</a:t>
            </a:r>
          </a:p>
          <a:p>
            <a:r>
              <a:rPr lang="en-US" sz="3200" b="1" dirty="0" smtClean="0">
                <a:solidFill>
                  <a:srgbClr val="CC00CC"/>
                </a:solidFill>
              </a:rPr>
              <a:t>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in </a:t>
            </a:r>
          </a:p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T109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N110 of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Beta1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(= TANA MT)</a:t>
            </a:r>
          </a:p>
          <a:p>
            <a:r>
              <a:rPr lang="en-US" sz="3200" b="1" dirty="0" smtClean="0">
                <a:solidFill>
                  <a:srgbClr val="00B050"/>
                </a:solidFill>
              </a:rPr>
              <a:t>Arg144 </a:t>
            </a:r>
            <a:r>
              <a:rPr lang="en-US" sz="3200" b="1" dirty="0">
                <a:solidFill>
                  <a:srgbClr val="00B050"/>
                </a:solidFill>
              </a:rPr>
              <a:t>Gln94</a:t>
            </a:r>
            <a:r>
              <a:rPr lang="en-US" sz="3200" b="1" dirty="0"/>
              <a:t> </a:t>
            </a:r>
            <a:r>
              <a:rPr lang="en-US" sz="3200" b="1" dirty="0">
                <a:solidFill>
                  <a:srgbClr val="00B050"/>
                </a:solidFill>
              </a:rPr>
              <a:t>of NT=analog to Alpha</a:t>
            </a:r>
          </a:p>
        </p:txBody>
      </p:sp>
      <p:sp>
        <p:nvSpPr>
          <p:cNvPr id="49157" name="Down Arrow 11"/>
          <p:cNvSpPr>
            <a:spLocks noChangeArrowheads="1"/>
          </p:cNvSpPr>
          <p:nvPr/>
        </p:nvSpPr>
        <p:spPr bwMode="auto">
          <a:xfrm rot="8959840">
            <a:off x="3887788" y="5940425"/>
            <a:ext cx="431800" cy="719138"/>
          </a:xfrm>
          <a:prstGeom prst="downArrow">
            <a:avLst>
              <a:gd name="adj1" fmla="val 50000"/>
              <a:gd name="adj2" fmla="val 49963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58" name="Down Arrow 12"/>
          <p:cNvSpPr>
            <a:spLocks noChangeArrowheads="1"/>
          </p:cNvSpPr>
          <p:nvPr/>
        </p:nvSpPr>
        <p:spPr bwMode="auto">
          <a:xfrm rot="1834097">
            <a:off x="4383088" y="3695700"/>
            <a:ext cx="431800" cy="720725"/>
          </a:xfrm>
          <a:prstGeom prst="downArrow">
            <a:avLst>
              <a:gd name="adj1" fmla="val 50000"/>
              <a:gd name="adj2" fmla="val 50074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/>
          </a:p>
        </p:txBody>
      </p:sp>
      <p:sp>
        <p:nvSpPr>
          <p:cNvPr id="4915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FC527372-5D8A-4773-B553-E03D141E8303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36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22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301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563" y="193675"/>
            <a:ext cx="10258425" cy="7186613"/>
          </a:xfrm>
        </p:spPr>
      </p:pic>
      <p:sp>
        <p:nvSpPr>
          <p:cNvPr id="4301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134454D7-C932-472E-A8DE-BBB53AE46A0D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37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28144" y="3923853"/>
            <a:ext cx="1512168" cy="1200329"/>
          </a:xfrm>
          <a:prstGeom prst="rect">
            <a:avLst/>
          </a:prstGeom>
          <a:solidFill>
            <a:srgbClr val="FF00FF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3D model of PPI with 2 compulsory </a:t>
            </a:r>
            <a:r>
              <a:rPr lang="en-US" b="1" dirty="0" err="1" smtClean="0">
                <a:solidFill>
                  <a:schemeClr val="bg1"/>
                </a:solidFill>
              </a:rPr>
              <a:t>aa</a:t>
            </a:r>
            <a:r>
              <a:rPr lang="en-US" b="1" dirty="0" smtClean="0">
                <a:solidFill>
                  <a:schemeClr val="bg1"/>
                </a:solidFill>
              </a:rPr>
              <a:t> D and N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 rot="1698197">
            <a:off x="4366848" y="6072194"/>
            <a:ext cx="648072" cy="360040"/>
          </a:xfrm>
          <a:prstGeom prst="rightArrow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 rot="8304152">
            <a:off x="5290542" y="6058379"/>
            <a:ext cx="648072" cy="360040"/>
          </a:xfrm>
          <a:prstGeom prst="rightArrow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28144" y="3107916"/>
            <a:ext cx="1368152" cy="584775"/>
          </a:xfrm>
          <a:prstGeom prst="rect">
            <a:avLst/>
          </a:prstGeom>
          <a:solidFill>
            <a:srgbClr val="FF9933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400" dirty="0" smtClean="0">
                <a:solidFill>
                  <a:schemeClr val="bg1"/>
                </a:solidFill>
              </a:rPr>
              <a:t>A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800" dirty="0" smtClean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650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42" b="32648"/>
          <a:stretch>
            <a:fillRect/>
          </a:stretch>
        </p:blipFill>
        <p:spPr bwMode="auto">
          <a:xfrm>
            <a:off x="2232025" y="819150"/>
            <a:ext cx="7704138" cy="612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035" name="Conector recto 19"/>
          <p:cNvCxnSpPr>
            <a:cxnSpLocks noChangeShapeType="1"/>
          </p:cNvCxnSpPr>
          <p:nvPr/>
        </p:nvCxnSpPr>
        <p:spPr bwMode="auto">
          <a:xfrm flipV="1">
            <a:off x="3025775" y="5000625"/>
            <a:ext cx="6838950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Forma libre 5"/>
          <p:cNvSpPr/>
          <p:nvPr/>
        </p:nvSpPr>
        <p:spPr bwMode="auto">
          <a:xfrm rot="18087521">
            <a:off x="5003800" y="2959101"/>
            <a:ext cx="846137" cy="2919412"/>
          </a:xfrm>
          <a:custGeom>
            <a:avLst/>
            <a:gdLst>
              <a:gd name="connsiteX0" fmla="*/ 0 w 768442"/>
              <a:gd name="connsiteY0" fmla="*/ 0 h 2562365"/>
              <a:gd name="connsiteX1" fmla="*/ 630621 w 768442"/>
              <a:gd name="connsiteY1" fmla="*/ 504497 h 2562365"/>
              <a:gd name="connsiteX2" fmla="*/ 725214 w 768442"/>
              <a:gd name="connsiteY2" fmla="*/ 1513490 h 2562365"/>
              <a:gd name="connsiteX3" fmla="*/ 78827 w 768442"/>
              <a:gd name="connsiteY3" fmla="*/ 2506718 h 2562365"/>
              <a:gd name="connsiteX4" fmla="*/ 78827 w 768442"/>
              <a:gd name="connsiteY4" fmla="*/ 2443656 h 2562365"/>
              <a:gd name="connsiteX5" fmla="*/ 78827 w 768442"/>
              <a:gd name="connsiteY5" fmla="*/ 2443656 h 2562365"/>
              <a:gd name="connsiteX6" fmla="*/ 63062 w 768442"/>
              <a:gd name="connsiteY6" fmla="*/ 2396359 h 2562365"/>
              <a:gd name="connsiteX7" fmla="*/ 31531 w 768442"/>
              <a:gd name="connsiteY7" fmla="*/ 2506718 h 2562365"/>
              <a:gd name="connsiteX8" fmla="*/ 63062 w 768442"/>
              <a:gd name="connsiteY8" fmla="*/ 2490952 h 2562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442" h="2562365">
                <a:moveTo>
                  <a:pt x="0" y="0"/>
                </a:moveTo>
                <a:cubicBezTo>
                  <a:pt x="254876" y="126124"/>
                  <a:pt x="509752" y="252249"/>
                  <a:pt x="630621" y="504497"/>
                </a:cubicBezTo>
                <a:cubicBezTo>
                  <a:pt x="751490" y="756745"/>
                  <a:pt x="817180" y="1179786"/>
                  <a:pt x="725214" y="1513490"/>
                </a:cubicBezTo>
                <a:cubicBezTo>
                  <a:pt x="633248" y="1847194"/>
                  <a:pt x="186558" y="2351690"/>
                  <a:pt x="78827" y="2506718"/>
                </a:cubicBezTo>
                <a:cubicBezTo>
                  <a:pt x="-28904" y="2661746"/>
                  <a:pt x="78827" y="2443656"/>
                  <a:pt x="78827" y="2443656"/>
                </a:cubicBezTo>
                <a:lnTo>
                  <a:pt x="78827" y="2443656"/>
                </a:lnTo>
                <a:cubicBezTo>
                  <a:pt x="76200" y="2435773"/>
                  <a:pt x="70945" y="2385849"/>
                  <a:pt x="63062" y="2396359"/>
                </a:cubicBezTo>
                <a:cubicBezTo>
                  <a:pt x="55179" y="2406869"/>
                  <a:pt x="31531" y="2490953"/>
                  <a:pt x="31531" y="2506718"/>
                </a:cubicBezTo>
                <a:cubicBezTo>
                  <a:pt x="31531" y="2522483"/>
                  <a:pt x="47296" y="2506717"/>
                  <a:pt x="63062" y="2490952"/>
                </a:cubicBezTo>
              </a:path>
            </a:pathLst>
          </a:custGeom>
          <a:noFill/>
          <a:ln w="88900" cap="flat" cmpd="sng" algn="ctr">
            <a:solidFill>
              <a:schemeClr val="accent5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s-MX"/>
          </a:p>
        </p:txBody>
      </p:sp>
      <p:sp>
        <p:nvSpPr>
          <p:cNvPr id="22" name="CuadroTexto 21"/>
          <p:cNvSpPr txBox="1"/>
          <p:nvPr/>
        </p:nvSpPr>
        <p:spPr>
          <a:xfrm>
            <a:off x="360363" y="4017963"/>
            <a:ext cx="450056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4400" b="1" dirty="0">
                <a:solidFill>
                  <a:schemeClr val="accent5">
                    <a:lumMod val="50000"/>
                  </a:schemeClr>
                </a:solidFill>
              </a:rPr>
              <a:t>Reversible PPI</a:t>
            </a:r>
            <a:r>
              <a:rPr lang="en-GB" sz="3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s-MX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71438" y="203200"/>
            <a:ext cx="9577387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GB" sz="3600" b="1" dirty="0">
                <a:solidFill>
                  <a:schemeClr val="accent5">
                    <a:lumMod val="50000"/>
                  </a:schemeClr>
                </a:solidFill>
              </a:rPr>
              <a:t>Analogy modelling: Functional interface </a:t>
            </a:r>
          </a:p>
          <a:p>
            <a:pPr>
              <a:defRPr/>
            </a:pPr>
            <a:r>
              <a:rPr lang="en-GB" sz="3600" b="1" dirty="0">
                <a:solidFill>
                  <a:schemeClr val="accent5">
                    <a:lumMod val="50000"/>
                  </a:schemeClr>
                </a:solidFill>
              </a:rPr>
              <a:t>of Nav1.4 channel</a:t>
            </a:r>
            <a:endParaRPr lang="es-MX" sz="3600" dirty="0"/>
          </a:p>
        </p:txBody>
      </p:sp>
      <p:sp>
        <p:nvSpPr>
          <p:cNvPr id="44039" name="CuadroTexto 23"/>
          <p:cNvSpPr txBox="1">
            <a:spLocks noChangeArrowheads="1"/>
          </p:cNvSpPr>
          <p:nvPr/>
        </p:nvSpPr>
        <p:spPr bwMode="auto">
          <a:xfrm>
            <a:off x="2492375" y="5087938"/>
            <a:ext cx="2166938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4000" b="1"/>
              <a:t>alpha</a:t>
            </a:r>
          </a:p>
        </p:txBody>
      </p:sp>
      <p:sp>
        <p:nvSpPr>
          <p:cNvPr id="44040" name="CuadroTexto 24"/>
          <p:cNvSpPr txBox="1">
            <a:spLocks noChangeArrowheads="1"/>
          </p:cNvSpPr>
          <p:nvPr/>
        </p:nvSpPr>
        <p:spPr bwMode="auto">
          <a:xfrm>
            <a:off x="7704138" y="1846263"/>
            <a:ext cx="1873250" cy="768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4400" b="1">
                <a:solidFill>
                  <a:srgbClr val="FFC000"/>
                </a:solidFill>
              </a:rPr>
              <a:t>beta1</a:t>
            </a:r>
            <a:endParaRPr lang="es-MX" sz="4400" b="1">
              <a:solidFill>
                <a:srgbClr val="FFC000"/>
              </a:solidFill>
            </a:endParaRPr>
          </a:p>
        </p:txBody>
      </p:sp>
      <p:sp>
        <p:nvSpPr>
          <p:cNvPr id="16394" name="Elipse 27"/>
          <p:cNvSpPr>
            <a:spLocks noChangeArrowheads="1"/>
          </p:cNvSpPr>
          <p:nvPr/>
        </p:nvSpPr>
        <p:spPr bwMode="auto">
          <a:xfrm>
            <a:off x="5943600" y="3273425"/>
            <a:ext cx="1466850" cy="140176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/>
          </a:p>
        </p:txBody>
      </p:sp>
      <p:sp>
        <p:nvSpPr>
          <p:cNvPr id="4404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76EEC4D1-7D6D-46D9-A8FB-774145AFF2A6}" type="slidenum">
              <a:rPr lang="en-US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38</a:t>
            </a:fld>
            <a:endParaRPr lang="en-US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  <p:sp>
        <p:nvSpPr>
          <p:cNvPr id="16393" name="CuadroTexto 26"/>
          <p:cNvSpPr txBox="1">
            <a:spLocks noChangeArrowheads="1"/>
          </p:cNvSpPr>
          <p:nvPr/>
        </p:nvSpPr>
        <p:spPr bwMode="auto">
          <a:xfrm>
            <a:off x="333857" y="1403573"/>
            <a:ext cx="5354527" cy="2092881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Consecutive residues Thr109 and Asn110 in Beta1 </a:t>
            </a:r>
            <a:r>
              <a:rPr lang="en-US" sz="2800" dirty="0" smtClean="0">
                <a:solidFill>
                  <a:schemeClr val="bg1"/>
                </a:solidFill>
              </a:rPr>
              <a:t>are compulsory  and contribute </a:t>
            </a:r>
            <a:r>
              <a:rPr lang="en-US" sz="2800" dirty="0">
                <a:solidFill>
                  <a:schemeClr val="bg1"/>
                </a:solidFill>
              </a:rPr>
              <a:t>to the Na+ channel interface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8119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 animBg="1"/>
      <p:bldP spid="1639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" t="2666"/>
          <a:stretch>
            <a:fillRect/>
          </a:stretch>
        </p:blipFill>
        <p:spPr bwMode="auto">
          <a:xfrm>
            <a:off x="0" y="900113"/>
            <a:ext cx="10080625" cy="56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ángulo 4"/>
          <p:cNvSpPr>
            <a:spLocks noChangeArrowheads="1"/>
          </p:cNvSpPr>
          <p:nvPr/>
        </p:nvSpPr>
        <p:spPr bwMode="auto">
          <a:xfrm>
            <a:off x="144463" y="250825"/>
            <a:ext cx="9721850" cy="3603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4000" b="1"/>
              <a:t>Nav alpha-Beta1 putative interface</a:t>
            </a:r>
            <a:endParaRPr lang="es-MX" sz="4000" b="1"/>
          </a:p>
        </p:txBody>
      </p:sp>
      <p:sp>
        <p:nvSpPr>
          <p:cNvPr id="45060" name="Rectángulo 5"/>
          <p:cNvSpPr>
            <a:spLocks noChangeArrowheads="1"/>
          </p:cNvSpPr>
          <p:nvPr/>
        </p:nvSpPr>
        <p:spPr bwMode="auto">
          <a:xfrm>
            <a:off x="287338" y="1116013"/>
            <a:ext cx="576262" cy="5048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/>
          </a:p>
        </p:txBody>
      </p:sp>
      <p:sp>
        <p:nvSpPr>
          <p:cNvPr id="45061" name="Rectángulo 6"/>
          <p:cNvSpPr>
            <a:spLocks noChangeArrowheads="1"/>
          </p:cNvSpPr>
          <p:nvPr/>
        </p:nvSpPr>
        <p:spPr bwMode="auto">
          <a:xfrm>
            <a:off x="4464050" y="1116013"/>
            <a:ext cx="708025" cy="5762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/>
          </a:p>
        </p:txBody>
      </p:sp>
      <p:sp>
        <p:nvSpPr>
          <p:cNvPr id="45062" name="CuadroTexto 1"/>
          <p:cNvSpPr txBox="1">
            <a:spLocks noChangeArrowheads="1"/>
          </p:cNvSpPr>
          <p:nvPr/>
        </p:nvSpPr>
        <p:spPr bwMode="auto">
          <a:xfrm>
            <a:off x="71438" y="2555875"/>
            <a:ext cx="595312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3200"/>
              <a:t>DI</a:t>
            </a:r>
            <a:endParaRPr lang="es-MX" sz="3200"/>
          </a:p>
        </p:txBody>
      </p:sp>
      <p:sp>
        <p:nvSpPr>
          <p:cNvPr id="45063" name="CuadroTexto 6"/>
          <p:cNvSpPr txBox="1">
            <a:spLocks noChangeArrowheads="1"/>
          </p:cNvSpPr>
          <p:nvPr/>
        </p:nvSpPr>
        <p:spPr bwMode="auto">
          <a:xfrm>
            <a:off x="0" y="5219700"/>
            <a:ext cx="708025" cy="585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3200"/>
              <a:t>DII</a:t>
            </a:r>
            <a:endParaRPr lang="es-MX" sz="3200"/>
          </a:p>
        </p:txBody>
      </p:sp>
      <p:sp>
        <p:nvSpPr>
          <p:cNvPr id="45064" name="CuadroTexto 7"/>
          <p:cNvSpPr txBox="1">
            <a:spLocks noChangeArrowheads="1"/>
          </p:cNvSpPr>
          <p:nvPr/>
        </p:nvSpPr>
        <p:spPr bwMode="auto">
          <a:xfrm>
            <a:off x="3857625" y="5075238"/>
            <a:ext cx="822325" cy="5857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3200"/>
              <a:t>DIII</a:t>
            </a:r>
            <a:endParaRPr lang="es-MX" sz="3200"/>
          </a:p>
        </p:txBody>
      </p:sp>
      <p:sp>
        <p:nvSpPr>
          <p:cNvPr id="45065" name="CuadroTexto 8"/>
          <p:cNvSpPr txBox="1">
            <a:spLocks noChangeArrowheads="1"/>
          </p:cNvSpPr>
          <p:nvPr/>
        </p:nvSpPr>
        <p:spPr bwMode="auto">
          <a:xfrm>
            <a:off x="3600450" y="2627313"/>
            <a:ext cx="868363" cy="5857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3200"/>
              <a:t>DIV</a:t>
            </a:r>
            <a:endParaRPr lang="es-MX" sz="3200"/>
          </a:p>
        </p:txBody>
      </p:sp>
      <p:sp>
        <p:nvSpPr>
          <p:cNvPr id="45066" name="CuadroTexto 2"/>
          <p:cNvSpPr txBox="1">
            <a:spLocks noChangeArrowheads="1"/>
          </p:cNvSpPr>
          <p:nvPr/>
        </p:nvSpPr>
        <p:spPr bwMode="auto">
          <a:xfrm>
            <a:off x="142875" y="6156325"/>
            <a:ext cx="972185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MX" sz="2800"/>
              <a:t>Islas, et al.,PloS one, 8 (2013) e81995.</a:t>
            </a:r>
          </a:p>
          <a:p>
            <a:r>
              <a:rPr lang="en-US" sz="2800"/>
              <a:t>Scior, et al., Comput Struct Biotechnol J, 13 (2015) 229-240.</a:t>
            </a:r>
            <a:endParaRPr lang="es-MX" sz="2800"/>
          </a:p>
          <a:p>
            <a:endParaRPr lang="es-MX"/>
          </a:p>
        </p:txBody>
      </p:sp>
      <p:sp>
        <p:nvSpPr>
          <p:cNvPr id="4506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5AC6EA60-1753-41E5-9CAF-BB5931582E35}" type="slidenum">
              <a:rPr lang="en-US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39</a:t>
            </a:fld>
            <a:endParaRPr lang="en-US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55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87338" y="119063"/>
          <a:ext cx="9001125" cy="7364730"/>
        </p:xfrm>
        <a:graphic>
          <a:graphicData uri="http://schemas.openxmlformats.org/drawingml/2006/table">
            <a:tbl>
              <a:tblPr/>
              <a:tblGrid>
                <a:gridCol w="2249487"/>
                <a:gridCol w="2251075"/>
                <a:gridCol w="2249488"/>
                <a:gridCol w="2251075"/>
              </a:tblGrid>
              <a:tr h="409575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Model type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I-TASSER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Manual work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MODELER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09575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Year of modeling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2011 / 2012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2013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2014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1228725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History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st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 model for SDM prediction by HOMOLGY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2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nd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 model for the SDM prediction of general loss of function by ANALOGY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Complementary model for methodological comparison in this study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1228725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Template Protein type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1NEU = Myelin membrane adhesion molecule P0 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  <a:hlinkClick r:id="rId2" action="ppaction://hlinkfile" tooltip="Shapiro, 1996 #402"/>
                        </a:rPr>
                        <a:t>40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1HCF = Receptor tyrosine kinase 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TrkB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 with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neuro-trophin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  <a:hlinkClick r:id="rId3" action="ppaction://hlinkfile" tooltip="Banfield, 2001 #403"/>
                        </a:rPr>
                        <a:t>41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Voltage-gated sodium channel subunit β3 </a:t>
                      </a:r>
                      <a:r>
                        <a:rPr kumimoji="0" lang="en-US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  <a:hlinkClick r:id="rId4" action="ppaction://hlinkfile" tooltip="Namadurai, 2014 #390"/>
                        </a:rPr>
                        <a:t>28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409575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Species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Rat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Human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Human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1638300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Function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Component of the myelin sheet of nerve cells on the extracellular membrane face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Neurotrophin cell uptake by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ecto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-domain d5 of cell surface receptor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TrkB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Na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v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 1.4 Beta3 is a Na+ current modulator; in contact with subunit α  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  <a:hlinkClick r:id="rId5" action="ppaction://hlinkfile" tooltip="Wallner, 1993 #372"/>
                        </a:rPr>
                        <a:t>6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,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  <a:hlinkClick r:id="rId6" action="ppaction://hlinkfile" tooltip="Chen, 1995 #374"/>
                        </a:rPr>
                        <a:t>8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,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  <a:hlinkClick r:id="rId7" action="ppaction://hlinkfile" tooltip="Makita, 1996 #404"/>
                        </a:rPr>
                        <a:t>42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1228725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</a:tbl>
          </a:graphicData>
        </a:graphic>
      </p:graphicFrame>
      <p:sp>
        <p:nvSpPr>
          <p:cNvPr id="46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21C5E5B5-6A69-46C5-BAC4-4373ECCBE536}" type="slidenum">
              <a:rPr lang="en-US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40</a:t>
            </a:fld>
            <a:endParaRPr lang="en-US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81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76263" y="96838"/>
          <a:ext cx="8997950" cy="7407593"/>
        </p:xfrm>
        <a:graphic>
          <a:graphicData uri="http://schemas.openxmlformats.org/drawingml/2006/table">
            <a:tbl>
              <a:tblPr/>
              <a:tblGrid>
                <a:gridCol w="2247900"/>
                <a:gridCol w="2251075"/>
                <a:gridCol w="2249487"/>
                <a:gridCol w="2249488"/>
              </a:tblGrid>
              <a:tr h="2292350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3D template and fold type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NEU_A; Ref 40: with Ig-like β sandwich fold; V set domains (antibody variable domain-like)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1HCF; Ref 41: Ig-like, 2-layer sandwich; 2 sheets connected by 2 cross-overs; sheet 1 with 4 strands; sheet 2 with 3 strands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4L1D; Ref 28: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Ig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-like, 2-layer  sandwich, “2 sheets sandwich”; 9 strands and 1 short helical segment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Na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v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 Β3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ecto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-domain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292350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Molecular interaction type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 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Cell to cell matrix adhesion, participates in the interaction between Schwan cells and neuronal axons 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  <a:hlinkClick r:id="rId2" action="ppaction://hlinkfile" tooltip="Liu, 2012 #405"/>
                        </a:rPr>
                        <a:t>48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Droid Sans Fallback" charset="0"/>
                        <a:cs typeface="Droid Sans Fallback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(** last row)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Cell surface protein - protein adhesion,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Observed reversible interface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Cell-surface protein - protein adhesion,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Postulated reversible interface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747713"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% identities to target Beta1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28 %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13 % 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4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1pPr>
                      <a:lvl2pPr marL="457200">
                        <a:lnSpc>
                          <a:spcPct val="94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2pPr>
                      <a:lvl3pPr marL="914400">
                        <a:lnSpc>
                          <a:spcPct val="94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3pPr>
                      <a:lvl4pPr marL="1371600">
                        <a:lnSpc>
                          <a:spcPct val="94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4pPr>
                      <a:lvl5pPr marL="1828800">
                        <a:lnSpc>
                          <a:spcPct val="94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5pPr>
                      <a:lvl6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6pPr>
                      <a:lvl7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7pPr>
                      <a:lvl8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8pPr>
                      <a:lvl9pPr indent="-228600" eaLnBrk="0" fontAlgn="base" hangingPunct="0">
                        <a:lnSpc>
                          <a:spcPct val="94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Droid Sans Fallback" charset="0"/>
                          <a:cs typeface="Droid Sans Fallback" charset="0"/>
                        </a:rPr>
                        <a:t>48 %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</a:tbl>
          </a:graphicData>
        </a:graphic>
      </p:graphicFrame>
      <p:sp>
        <p:nvSpPr>
          <p:cNvPr id="471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328FE88B-F5C5-44FB-A1B5-C5ADE00EABA5}" type="slidenum">
              <a:rPr lang="en-US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41</a:t>
            </a:fld>
            <a:endParaRPr lang="en-US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03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503238" y="107430"/>
            <a:ext cx="9069387" cy="926034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MSA: </a:t>
            </a:r>
            <a:r>
              <a:rPr lang="en-US" dirty="0" err="1" smtClean="0"/>
              <a:t>Clustal</a:t>
            </a:r>
            <a:r>
              <a:rPr lang="en-US" dirty="0" smtClean="0"/>
              <a:t> W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503238" y="1187549"/>
            <a:ext cx="9069387" cy="5699026"/>
          </a:xfrm>
        </p:spPr>
        <p:txBody>
          <a:bodyPr/>
          <a:lstStyle/>
          <a:p>
            <a:r>
              <a:rPr lang="en-US" dirty="0" smtClean="0"/>
              <a:t>Percent Identity % score by </a:t>
            </a:r>
            <a:r>
              <a:rPr lang="en-US" dirty="0" err="1" smtClean="0"/>
              <a:t>Clustal</a:t>
            </a:r>
            <a:r>
              <a:rPr lang="en-US" dirty="0" smtClean="0"/>
              <a:t> W 2.1 </a:t>
            </a:r>
          </a:p>
          <a:p>
            <a:r>
              <a:rPr lang="en-US" dirty="0" smtClean="0"/>
              <a:t>against </a:t>
            </a:r>
          </a:p>
          <a:p>
            <a:r>
              <a:rPr lang="en-US" dirty="0" smtClean="0"/>
              <a:t>NavB1 = 100 % target reference sequence:</a:t>
            </a:r>
          </a:p>
          <a:p>
            <a:r>
              <a:rPr lang="en-US" dirty="0" smtClean="0"/>
              <a:t> 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1NEU_A  1JPS_H  3GRW_A  3KLD_A  1HCF_X        </a:t>
            </a:r>
          </a:p>
          <a:p>
            <a:r>
              <a:rPr lang="en-US" b="1" dirty="0" smtClean="0"/>
              <a:t>    22.95   18.42      14.55        16.00       12.64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Approach 									 2. Approach</a:t>
            </a:r>
          </a:p>
          <a:p>
            <a:pPr marL="0" indent="0"/>
            <a:r>
              <a:rPr lang="en-US" b="1" dirty="0"/>
              <a:t>b</a:t>
            </a:r>
            <a:r>
              <a:rPr lang="en-US" b="1" dirty="0" smtClean="0"/>
              <a:t>y Homology									by Analogy</a:t>
            </a:r>
          </a:p>
          <a:p>
            <a:pPr marL="0" indent="0"/>
            <a:r>
              <a:rPr lang="en-US" b="1" dirty="0" smtClean="0"/>
              <a:t>Published in 2013							in 2015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302499" y="6588149"/>
            <a:ext cx="2346325" cy="5191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9DA1BCA7-758D-4618-83D7-4A5496375EC5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42</a:t>
            </a:fld>
            <a:endParaRPr lang="en-US" sz="2800" b="1" dirty="0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25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0" descr="Multiaulas_JRG-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5" b="19675"/>
          <a:stretch>
            <a:fillRect/>
          </a:stretch>
        </p:blipFill>
        <p:spPr bwMode="auto">
          <a:xfrm>
            <a:off x="117475" y="3876675"/>
            <a:ext cx="4275138" cy="367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4" descr="http://www.puebla-mexico.com/wordpress/wp-content/uploads/2013/04/AAP-Museo-Amparo-Puebla-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" t="7632" r="10965" b="28246"/>
          <a:stretch>
            <a:fillRect/>
          </a:stretch>
        </p:blipFill>
        <p:spPr bwMode="auto">
          <a:xfrm>
            <a:off x="4763" y="0"/>
            <a:ext cx="10012362" cy="471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4 CuadroTexto"/>
          <p:cNvSpPr txBox="1">
            <a:spLocks noChangeArrowheads="1"/>
          </p:cNvSpPr>
          <p:nvPr/>
        </p:nvSpPr>
        <p:spPr bwMode="auto">
          <a:xfrm>
            <a:off x="788988" y="76200"/>
            <a:ext cx="9291637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4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lnSpc>
                <a:spcPct val="94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lnSpc>
                <a:spcPct val="94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lnSpc>
                <a:spcPct val="94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lnSpc>
                <a:spcPct val="94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lnSpc>
                <a:spcPct val="94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11500" b="1">
                <a:solidFill>
                  <a:schemeClr val="bg1"/>
                </a:solidFill>
                <a:latin typeface="Arial Narrow" panose="020B0606020202030204" pitchFamily="34" charset="0"/>
                <a:ea typeface="MS PGothic" panose="020B0600070205080204" pitchFamily="34" charset="-128"/>
              </a:rPr>
              <a:t>Thank you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GB" sz="11500" b="1">
              <a:solidFill>
                <a:schemeClr val="tx1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50181" name="Picture 8" descr="http://ierg.sites.olt.ubc.ca/files/2012/06/Logo_CONACYT_gran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5" b="9412"/>
          <a:stretch>
            <a:fillRect/>
          </a:stretch>
        </p:blipFill>
        <p:spPr bwMode="auto">
          <a:xfrm>
            <a:off x="6048375" y="4783138"/>
            <a:ext cx="3990975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6" descr="https://kirbykrew.files.wordpress.com/2014/05/puebl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3708400"/>
            <a:ext cx="3503613" cy="244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8" descr="http://opencourseware1.emaths.education/wp-content/uploads/2013/10/bua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0" b="26921"/>
          <a:stretch>
            <a:fillRect/>
          </a:stretch>
        </p:blipFill>
        <p:spPr bwMode="auto">
          <a:xfrm>
            <a:off x="2409825" y="5908675"/>
            <a:ext cx="342265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518400" y="6732588"/>
            <a:ext cx="2346325" cy="5191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8A167BEB-93D5-459A-BD0A-1C43D1505085}" type="slidenum">
              <a:rPr lang="en-US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43</a:t>
            </a:fld>
            <a:endParaRPr lang="en-US" sz="2800" b="1" smtClean="0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00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Imagen 3"/>
          <p:cNvSpPr>
            <a:spLocks noChangeAspect="1"/>
          </p:cNvSpPr>
          <p:nvPr/>
        </p:nvSpPr>
        <p:spPr bwMode="auto">
          <a:xfrm>
            <a:off x="280988" y="1042988"/>
            <a:ext cx="9432925" cy="619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s-MX"/>
          </a:p>
        </p:txBody>
      </p:sp>
      <p:sp>
        <p:nvSpPr>
          <p:cNvPr id="5" name="3 CuadroTexto"/>
          <p:cNvSpPr txBox="1">
            <a:spLocks noChangeArrowheads="1"/>
          </p:cNvSpPr>
          <p:nvPr/>
        </p:nvSpPr>
        <p:spPr bwMode="auto">
          <a:xfrm>
            <a:off x="280988" y="287338"/>
            <a:ext cx="952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MX" sz="3527" dirty="0" err="1" smtClean="0">
                <a:latin typeface="Arial Narrow" panose="020B0606020202030204" pitchFamily="34" charset="0"/>
              </a:rPr>
              <a:t>Additional</a:t>
            </a:r>
            <a:r>
              <a:rPr lang="es-MX" sz="3527" dirty="0" smtClean="0">
                <a:latin typeface="Arial Narrow" panose="020B0606020202030204" pitchFamily="34" charset="0"/>
              </a:rPr>
              <a:t> </a:t>
            </a:r>
            <a:r>
              <a:rPr lang="es-MX" sz="3527" dirty="0" err="1" smtClean="0">
                <a:latin typeface="Arial Narrow" panose="020B0606020202030204" pitchFamily="34" charset="0"/>
              </a:rPr>
              <a:t>slides</a:t>
            </a:r>
            <a:r>
              <a:rPr lang="es-MX" sz="3527" dirty="0" smtClean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3686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902583B6-C209-411E-97CA-CD73FD91C691}" type="slidenum">
              <a:rPr lang="en-US" altLang="es-MX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44</a:t>
            </a:fld>
            <a:endParaRPr lang="en-US" altLang="es-MX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ángulo 3"/>
          <p:cNvSpPr>
            <a:spLocks noChangeArrowheads="1"/>
          </p:cNvSpPr>
          <p:nvPr/>
        </p:nvSpPr>
        <p:spPr bwMode="auto">
          <a:xfrm>
            <a:off x="360363" y="323850"/>
            <a:ext cx="9720262" cy="3603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s-MX" sz="3200" b="1"/>
              <a:t>TANA significantly delays Na+ current kinetics</a:t>
            </a:r>
            <a:endParaRPr lang="es-MX" altLang="es-MX" sz="3200" b="1"/>
          </a:p>
        </p:txBody>
      </p:sp>
      <p:pic>
        <p:nvPicPr>
          <p:cNvPr id="37891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t="7199" r="1814" b="52444"/>
          <a:stretch>
            <a:fillRect/>
          </a:stretch>
        </p:blipFill>
        <p:spPr bwMode="auto">
          <a:xfrm>
            <a:off x="84138" y="911225"/>
            <a:ext cx="6756400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15" r="7947"/>
          <a:stretch>
            <a:fillRect/>
          </a:stretch>
        </p:blipFill>
        <p:spPr bwMode="auto">
          <a:xfrm>
            <a:off x="4579938" y="3751263"/>
            <a:ext cx="5213350" cy="370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ángulo 6"/>
          <p:cNvSpPr>
            <a:spLocks noChangeArrowheads="1"/>
          </p:cNvSpPr>
          <p:nvPr/>
        </p:nvSpPr>
        <p:spPr bwMode="auto">
          <a:xfrm>
            <a:off x="4464050" y="3708400"/>
            <a:ext cx="647700" cy="4111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15366" name="Rectángulo 7"/>
          <p:cNvSpPr>
            <a:spLocks noChangeArrowheads="1"/>
          </p:cNvSpPr>
          <p:nvPr/>
        </p:nvSpPr>
        <p:spPr bwMode="auto">
          <a:xfrm>
            <a:off x="5400675" y="4473575"/>
            <a:ext cx="792163" cy="2330450"/>
          </a:xfrm>
          <a:prstGeom prst="rect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15367" name="CuadroTexto 8"/>
          <p:cNvSpPr txBox="1">
            <a:spLocks noChangeArrowheads="1"/>
          </p:cNvSpPr>
          <p:nvPr/>
        </p:nvSpPr>
        <p:spPr bwMode="auto">
          <a:xfrm>
            <a:off x="215900" y="4787900"/>
            <a:ext cx="4537075" cy="205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s-MX" sz="3600">
                <a:solidFill>
                  <a:srgbClr val="FF0000"/>
                </a:solidFill>
              </a:rPr>
              <a:t>Na+ channels open, inactivate and recover within 1-2ms </a:t>
            </a:r>
            <a:r>
              <a:rPr lang="en-GB" altLang="es-MX" sz="2800">
                <a:solidFill>
                  <a:srgbClr val="FF0000"/>
                </a:solidFill>
              </a:rPr>
              <a:t>(Catterall 2012) </a:t>
            </a:r>
            <a:endParaRPr lang="es-MX" altLang="es-MX" sz="2800">
              <a:solidFill>
                <a:srgbClr val="FF0000"/>
              </a:solidFill>
            </a:endParaRPr>
          </a:p>
        </p:txBody>
      </p:sp>
      <p:sp>
        <p:nvSpPr>
          <p:cNvPr id="37896" name="CuadroTexto 1"/>
          <p:cNvSpPr txBox="1">
            <a:spLocks noChangeArrowheads="1"/>
          </p:cNvSpPr>
          <p:nvPr/>
        </p:nvSpPr>
        <p:spPr bwMode="auto">
          <a:xfrm>
            <a:off x="6840538" y="1474788"/>
            <a:ext cx="2808287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s-MX" sz="2800"/>
              <a:t>[unpublished data, Salinas-S et al. 2016]</a:t>
            </a:r>
            <a:endParaRPr lang="es-MX" altLang="es-MX" sz="2800"/>
          </a:p>
        </p:txBody>
      </p:sp>
      <p:sp>
        <p:nvSpPr>
          <p:cNvPr id="3789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25425" y="6799263"/>
            <a:ext cx="2346325" cy="5207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l"/>
            <a:fld id="{F589537D-F941-468D-9F3C-FA1A33E8B310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 algn="l"/>
              <a:t>45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  <p:bldP spid="1536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3 CuadroTexto"/>
          <p:cNvSpPr txBox="1">
            <a:spLocks noChangeArrowheads="1"/>
          </p:cNvSpPr>
          <p:nvPr/>
        </p:nvSpPr>
        <p:spPr bwMode="auto">
          <a:xfrm>
            <a:off x="1368425" y="1196975"/>
            <a:ext cx="7142163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s-MX" sz="2646" b="1">
                <a:latin typeface="Arial Narrow" panose="020B0606020202030204" pitchFamily="34" charset="0"/>
                <a:ea typeface="MS PGothic" panose="020B0600070205080204" pitchFamily="34" charset="-128"/>
                <a:sym typeface="Wingdings" panose="05000000000000000000" pitchFamily="2" charset="2"/>
              </a:rPr>
              <a:t>β1 TANA disrrupst the voltage modulation</a:t>
            </a:r>
            <a:endParaRPr lang="es-MX" sz="2646"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38915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5" r="3323"/>
          <a:stretch>
            <a:fillRect/>
          </a:stretch>
        </p:blipFill>
        <p:spPr bwMode="auto">
          <a:xfrm>
            <a:off x="147638" y="1812925"/>
            <a:ext cx="4449762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 r="3311" b="2193"/>
          <a:stretch>
            <a:fillRect/>
          </a:stretch>
        </p:blipFill>
        <p:spPr bwMode="auto">
          <a:xfrm>
            <a:off x="4354513" y="2805113"/>
            <a:ext cx="5608637" cy="378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A640D339-45C8-483F-8E51-FB7D6CCFC4F9}" type="slidenum">
              <a:rPr lang="en-US" altLang="es-MX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46</a:t>
            </a:fld>
            <a:endParaRPr lang="en-US" altLang="es-MX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traces beta1 muta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3" y="1636713"/>
            <a:ext cx="8642350" cy="582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3 CuadroTexto"/>
          <p:cNvSpPr txBox="1">
            <a:spLocks noChangeArrowheads="1"/>
          </p:cNvSpPr>
          <p:nvPr/>
        </p:nvSpPr>
        <p:spPr bwMode="auto">
          <a:xfrm>
            <a:off x="280988" y="287338"/>
            <a:ext cx="9523412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sz="3527" b="1" dirty="0" smtClean="0">
                <a:latin typeface="Arial Narrow" panose="020B0606020202030204" pitchFamily="34" charset="0"/>
              </a:rPr>
              <a:t>Single point mutations disrupt the modulation that </a:t>
            </a:r>
            <a:r>
              <a:rPr lang="en-GB" sz="3527" b="1" dirty="0" err="1" smtClean="0">
                <a:latin typeface="Arial Narrow" panose="020B0606020202030204" pitchFamily="34" charset="0"/>
              </a:rPr>
              <a:t>Nav</a:t>
            </a:r>
            <a:r>
              <a:rPr lang="es-MX" sz="3527" b="1" dirty="0" smtClean="0">
                <a:latin typeface="Arial Narrow" panose="020B0606020202030204" pitchFamily="34" charset="0"/>
                <a:sym typeface="Wingdings" panose="05000000000000000000" pitchFamily="2" charset="2"/>
              </a:rPr>
              <a:t>β1 </a:t>
            </a:r>
            <a:r>
              <a:rPr lang="es-MX" sz="3527" b="1" dirty="0" err="1" smtClean="0">
                <a:latin typeface="Arial Narrow" panose="020B0606020202030204" pitchFamily="34" charset="0"/>
                <a:sym typeface="Wingdings" panose="05000000000000000000" pitchFamily="2" charset="2"/>
              </a:rPr>
              <a:t>exerts</a:t>
            </a:r>
            <a:r>
              <a:rPr lang="es-MX" sz="3527" b="1" dirty="0" smtClean="0">
                <a:latin typeface="Arial Narrow" panose="020B0606020202030204" pitchFamily="34" charset="0"/>
                <a:sym typeface="Wingdings" panose="05000000000000000000" pitchFamily="2" charset="2"/>
              </a:rPr>
              <a:t> </a:t>
            </a:r>
            <a:r>
              <a:rPr lang="es-MX" sz="3527" b="1" dirty="0" err="1" smtClean="0">
                <a:latin typeface="Arial Narrow" panose="020B0606020202030204" pitchFamily="34" charset="0"/>
                <a:sym typeface="Wingdings" panose="05000000000000000000" pitchFamily="2" charset="2"/>
              </a:rPr>
              <a:t>on</a:t>
            </a:r>
            <a:r>
              <a:rPr lang="es-MX" sz="3527" b="1" dirty="0" smtClean="0">
                <a:latin typeface="Arial Narrow" panose="020B0606020202030204" pitchFamily="34" charset="0"/>
                <a:sym typeface="Wingdings" panose="05000000000000000000" pitchFamily="2" charset="2"/>
              </a:rPr>
              <a:t> </a:t>
            </a:r>
            <a:r>
              <a:rPr lang="es-MX" sz="3527" b="1" dirty="0" err="1" smtClean="0">
                <a:latin typeface="Arial Narrow" panose="020B0606020202030204" pitchFamily="34" charset="0"/>
                <a:sym typeface="Wingdings" panose="05000000000000000000" pitchFamily="2" charset="2"/>
              </a:rPr>
              <a:t>the</a:t>
            </a:r>
            <a:r>
              <a:rPr lang="es-MX" sz="3527" b="1" dirty="0" smtClean="0">
                <a:latin typeface="Arial Narrow" panose="020B0606020202030204" pitchFamily="34" charset="0"/>
                <a:sym typeface="Wingdings" panose="05000000000000000000" pitchFamily="2" charset="2"/>
              </a:rPr>
              <a:t> </a:t>
            </a:r>
            <a:r>
              <a:rPr lang="es-MX" sz="3527" b="1" dirty="0" err="1" smtClean="0">
                <a:latin typeface="Arial Narrow" panose="020B0606020202030204" pitchFamily="34" charset="0"/>
                <a:sym typeface="Wingdings" panose="05000000000000000000" pitchFamily="2" charset="2"/>
              </a:rPr>
              <a:t>Na</a:t>
            </a:r>
            <a:r>
              <a:rPr lang="es-MX" sz="3527" b="1" dirty="0" smtClean="0">
                <a:latin typeface="Arial Narrow" panose="020B0606020202030204" pitchFamily="34" charset="0"/>
                <a:sym typeface="Wingdings" panose="05000000000000000000" pitchFamily="2" charset="2"/>
              </a:rPr>
              <a:t>+ </a:t>
            </a:r>
            <a:r>
              <a:rPr lang="es-MX" sz="3527" b="1" dirty="0" err="1" smtClean="0">
                <a:latin typeface="Arial Narrow" panose="020B0606020202030204" pitchFamily="34" charset="0"/>
                <a:sym typeface="Wingdings" panose="05000000000000000000" pitchFamily="2" charset="2"/>
              </a:rPr>
              <a:t>Channel</a:t>
            </a:r>
            <a:r>
              <a:rPr lang="es-MX" sz="3527" b="1" dirty="0" smtClean="0">
                <a:latin typeface="Arial Narrow" panose="020B0606020202030204" pitchFamily="34" charset="0"/>
                <a:sym typeface="Wingdings" panose="05000000000000000000" pitchFamily="2" charset="2"/>
              </a:rPr>
              <a:t> at </a:t>
            </a:r>
            <a:r>
              <a:rPr lang="es-MX" sz="3527" b="1" dirty="0" err="1" smtClean="0">
                <a:latin typeface="Arial Narrow" panose="020B0606020202030204" pitchFamily="34" charset="0"/>
                <a:sym typeface="Wingdings" panose="05000000000000000000" pitchFamily="2" charset="2"/>
              </a:rPr>
              <a:t>different</a:t>
            </a:r>
            <a:r>
              <a:rPr lang="es-MX" sz="3527" b="1" dirty="0" smtClean="0">
                <a:latin typeface="Arial Narrow" panose="020B0606020202030204" pitchFamily="34" charset="0"/>
                <a:sym typeface="Wingdings" panose="05000000000000000000" pitchFamily="2" charset="2"/>
              </a:rPr>
              <a:t> </a:t>
            </a:r>
            <a:r>
              <a:rPr lang="es-MX" sz="3527" b="1" dirty="0" err="1" smtClean="0">
                <a:latin typeface="Arial Narrow" panose="020B0606020202030204" pitchFamily="34" charset="0"/>
                <a:sym typeface="Wingdings" panose="05000000000000000000" pitchFamily="2" charset="2"/>
              </a:rPr>
              <a:t>degrees</a:t>
            </a:r>
            <a:r>
              <a:rPr lang="en-GB" sz="3527" b="1" dirty="0" smtClean="0">
                <a:latin typeface="Arial Narrow" panose="020B0606020202030204" pitchFamily="34" charset="0"/>
              </a:rPr>
              <a:t> </a:t>
            </a:r>
            <a:endParaRPr lang="es-MX" sz="3527" dirty="0" smtClean="0">
              <a:latin typeface="Arial Narrow" panose="020B0606020202030204" pitchFamily="34" charset="0"/>
            </a:endParaRPr>
          </a:p>
        </p:txBody>
      </p:sp>
      <p:sp>
        <p:nvSpPr>
          <p:cNvPr id="3994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7BEC2E02-4826-4599-9784-20215B52D499}" type="slidenum">
              <a:rPr lang="en-US" altLang="es-MX" sz="2800" b="1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47</a:t>
            </a:fld>
            <a:endParaRPr lang="en-US" altLang="es-MX" sz="2800" b="1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179388"/>
            <a:ext cx="9991725" cy="338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ángulo 4"/>
          <p:cNvSpPr>
            <a:spLocks noChangeArrowheads="1"/>
          </p:cNvSpPr>
          <p:nvPr/>
        </p:nvSpPr>
        <p:spPr bwMode="auto">
          <a:xfrm>
            <a:off x="127000" y="2195513"/>
            <a:ext cx="7145338" cy="504825"/>
          </a:xfrm>
          <a:prstGeom prst="rect">
            <a:avLst/>
          </a:prstGeom>
          <a:noFill/>
          <a:ln w="28575" algn="ctr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pic>
        <p:nvPicPr>
          <p:cNvPr id="40964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3779838"/>
            <a:ext cx="973772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Rectángulo 6"/>
          <p:cNvSpPr>
            <a:spLocks noChangeArrowheads="1"/>
          </p:cNvSpPr>
          <p:nvPr/>
        </p:nvSpPr>
        <p:spPr bwMode="auto">
          <a:xfrm>
            <a:off x="144463" y="5724525"/>
            <a:ext cx="3600450" cy="503238"/>
          </a:xfrm>
          <a:prstGeom prst="rect">
            <a:avLst/>
          </a:prstGeom>
          <a:noFill/>
          <a:ln w="28575" algn="ctr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94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s-MX" altLang="es-MX"/>
          </a:p>
        </p:txBody>
      </p:sp>
      <p:sp>
        <p:nvSpPr>
          <p:cNvPr id="4096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fld id="{8F95BAF3-0EA5-4630-B516-1033A4352221}" type="slidenum">
              <a:rPr lang="en-US" altLang="es-MX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rPr>
              <a:pPr/>
              <a:t>48</a:t>
            </a:fld>
            <a:endParaRPr lang="en-US" altLang="es-MX">
              <a:solidFill>
                <a:srgbClr val="000000"/>
              </a:solidFill>
              <a:latin typeface="Times New Roman" panose="02020603050405020304" pitchFamily="18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e Office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4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10899</TotalTime>
  <Words>2369</Words>
  <Application>Microsoft Office PowerPoint</Application>
  <PresentationFormat>Custom</PresentationFormat>
  <Paragraphs>387</Paragraphs>
  <Slides>48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Electrophysiologically elucidated, but still structurally unknown</vt:lpstr>
      <vt:lpstr>PowerPoint Presentation</vt:lpstr>
      <vt:lpstr>References for PDBs</vt:lpstr>
      <vt:lpstr>PowerPoint Presentation</vt:lpstr>
      <vt:lpstr>References for PDBs </vt:lpstr>
      <vt:lpstr>PowerPoint Presentation</vt:lpstr>
      <vt:lpstr>PowerPoint Presentation</vt:lpstr>
      <vt:lpstr>PowerPoint Presentation</vt:lpstr>
      <vt:lpstr>Analogy modeling as a proposed solution in the twilight zone</vt:lpstr>
      <vt:lpstr>PowerPoint Presentation</vt:lpstr>
      <vt:lpstr>No or low homology:</vt:lpstr>
      <vt:lpstr>PowerPoint Presentation</vt:lpstr>
      <vt:lpstr>Reviews for PPIs</vt:lpstr>
      <vt:lpstr>PowerPoint Presentation</vt:lpstr>
      <vt:lpstr>PowerPoint Presentation</vt:lpstr>
      <vt:lpstr>PowerPoint Presentation</vt:lpstr>
      <vt:lpstr> NeuroTrophin / IG-like bind ofTrkB    </vt:lpstr>
      <vt:lpstr>Rosetta stone Irreversible PPI TLR4/MD-2</vt:lpstr>
      <vt:lpstr>Topology of Beta1 vs. all beta Trk</vt:lpstr>
      <vt:lpstr>MSA: 1+2 lines: Beta1 target;    3 line:  TrkB = 3D PDB template 1HCF (13% id)</vt:lpstr>
      <vt:lpstr> NeuroTrophin / IG-like bind ofTrkB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MSA: Clustal 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Electrophysiology</dc:creator>
  <cp:lastModifiedBy>Structural Biology 2016</cp:lastModifiedBy>
  <cp:revision>727</cp:revision>
  <cp:lastPrinted>1601-01-01T00:00:00Z</cp:lastPrinted>
  <dcterms:created xsi:type="dcterms:W3CDTF">2016-03-30T19:24:18Z</dcterms:created>
  <dcterms:modified xsi:type="dcterms:W3CDTF">2016-09-09T14:08:21Z</dcterms:modified>
</cp:coreProperties>
</file>