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4" r:id="rId2"/>
    <p:sldId id="295" r:id="rId3"/>
    <p:sldId id="256" r:id="rId4"/>
    <p:sldId id="257" r:id="rId5"/>
    <p:sldId id="258" r:id="rId6"/>
    <p:sldId id="288" r:id="rId7"/>
    <p:sldId id="267" r:id="rId8"/>
    <p:sldId id="275" r:id="rId9"/>
    <p:sldId id="270" r:id="rId10"/>
    <p:sldId id="271" r:id="rId11"/>
    <p:sldId id="272" r:id="rId12"/>
    <p:sldId id="273" r:id="rId13"/>
    <p:sldId id="280" r:id="rId14"/>
    <p:sldId id="289" r:id="rId15"/>
    <p:sldId id="277" r:id="rId16"/>
    <p:sldId id="293" r:id="rId17"/>
    <p:sldId id="278" r:id="rId18"/>
    <p:sldId id="287" r:id="rId19"/>
    <p:sldId id="262" r:id="rId20"/>
    <p:sldId id="283" r:id="rId21"/>
    <p:sldId id="291" r:id="rId22"/>
    <p:sldId id="292" r:id="rId23"/>
    <p:sldId id="284" r:id="rId24"/>
    <p:sldId id="285" r:id="rId25"/>
    <p:sldId id="296" r:id="rId2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0" autoAdjust="0"/>
    <p:restoredTop sz="95487" autoAdjust="0"/>
  </p:normalViewPr>
  <p:slideViewPr>
    <p:cSldViewPr>
      <p:cViewPr>
        <p:scale>
          <a:sx n="77" d="100"/>
          <a:sy n="77" d="100"/>
        </p:scale>
        <p:origin x="-117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D3B3BA-7E36-4E0B-821F-A4350DB3DC73}" type="datetimeFigureOut">
              <a:rPr lang="de-DE" smtClean="0"/>
              <a:pPr/>
              <a:t>11.08.2015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B7288-6449-4C57-9FD0-386BF409328A}" type="slidenum">
              <a:rPr lang="de-DE" smtClean="0"/>
              <a:pPr/>
              <a:t>‹#›</a:t>
            </a:fld>
            <a:endParaRPr lang="de-DE"/>
          </a:p>
        </p:txBody>
      </p:sp>
    </p:spTree>
    <p:extLst>
      <p:ext uri="{BB962C8B-B14F-4D97-AF65-F5344CB8AC3E}">
        <p14:creationId xmlns:p14="http://schemas.microsoft.com/office/powerpoint/2010/main" val="4094979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3</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7</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8</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9</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10</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  supporting 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11</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enlarge the breast</a:t>
            </a:r>
            <a:r>
              <a:rPr lang="en-US" sz="1200" b="1" baseline="0" dirty="0" smtClean="0">
                <a:solidFill>
                  <a:schemeClr val="accent1">
                    <a:lumMod val="20000"/>
                    <a:lumOff val="80000"/>
                  </a:schemeClr>
                </a:solidFill>
                <a:latin typeface="BrowalliaUPC" pitchFamily="34" charset="-34"/>
                <a:cs typeface="BrowalliaUPC" pitchFamily="34" charset="-34"/>
              </a:rPr>
              <a:t> with proper </a:t>
            </a:r>
            <a:r>
              <a:rPr lang="en-US" sz="1200" b="1" dirty="0" smtClean="0">
                <a:solidFill>
                  <a:schemeClr val="accent1">
                    <a:lumMod val="20000"/>
                    <a:lumOff val="80000"/>
                  </a:schemeClr>
                </a:solidFill>
                <a:latin typeface="BrowalliaUPC" pitchFamily="34" charset="-34"/>
                <a:cs typeface="BrowalliaUPC" pitchFamily="34" charset="-34"/>
              </a:rPr>
              <a:t>projection in</a:t>
            </a:r>
            <a:r>
              <a:rPr lang="en-US" sz="1200" b="1" baseline="0" dirty="0" smtClean="0">
                <a:solidFill>
                  <a:schemeClr val="accent1">
                    <a:lumMod val="20000"/>
                    <a:lumOff val="80000"/>
                  </a:schemeClr>
                </a:solidFill>
                <a:latin typeface="BrowalliaUPC" pitchFamily="34" charset="-34"/>
                <a:cs typeface="BrowalliaUPC" pitchFamily="34" charset="-34"/>
              </a:rPr>
              <a:t> the second stage</a:t>
            </a:r>
            <a:endParaRPr lang="en-US" sz="1200" b="1" dirty="0" smtClean="0">
              <a:solidFill>
                <a:schemeClr val="accent1">
                  <a:lumMod val="20000"/>
                  <a:lumOff val="80000"/>
                </a:schemeClr>
              </a:solidFill>
              <a:latin typeface="BrowalliaUPC" pitchFamily="34" charset="-34"/>
              <a:cs typeface="BrowalliaUPC" pitchFamily="34" charset="-34"/>
            </a:endParaRP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12</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13</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14</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15</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16</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17</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18</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20</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21</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22</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20000"/>
                    <a:lumOff val="80000"/>
                  </a:schemeClr>
                </a:solidFill>
                <a:latin typeface="BrowalliaUPC" pitchFamily="34" charset="-34"/>
                <a:cs typeface="BrowalliaUPC" pitchFamily="34" charset="-34"/>
              </a:rPr>
              <a:t>The Result: Shortening of the whole breast  makes us possible to achieve the projection  performing the second stage  by implanting </a:t>
            </a:r>
            <a:r>
              <a:rPr lang="en-US" sz="1200" b="1" smtClean="0">
                <a:solidFill>
                  <a:schemeClr val="accent1">
                    <a:lumMod val="20000"/>
                    <a:lumOff val="80000"/>
                  </a:schemeClr>
                </a:solidFill>
                <a:latin typeface="BrowalliaUPC" pitchFamily="34" charset="-34"/>
                <a:cs typeface="BrowalliaUPC" pitchFamily="34" charset="-34"/>
              </a:rPr>
              <a:t>a  supporting </a:t>
            </a:r>
            <a:r>
              <a:rPr lang="en-US" sz="1200" b="1" dirty="0" smtClean="0">
                <a:solidFill>
                  <a:schemeClr val="accent1">
                    <a:lumMod val="20000"/>
                    <a:lumOff val="80000"/>
                  </a:schemeClr>
                </a:solidFill>
                <a:latin typeface="BrowalliaUPC" pitchFamily="34" charset="-34"/>
                <a:cs typeface="BrowalliaUPC" pitchFamily="34" charset="-34"/>
              </a:rPr>
              <a:t>device</a:t>
            </a:r>
          </a:p>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23</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BB6B7288-6449-4C57-9FD0-386BF409328A}" type="slidenum">
              <a:rPr lang="de-DE" smtClean="0"/>
              <a:pPr/>
              <a:t>24</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de-DE" smtClean="0"/>
              <a:t>Titelmasterformat durch Klicken bearbeiten</a:t>
            </a:r>
            <a:endParaRPr kumimoji="0" lang="en-US"/>
          </a:p>
        </p:txBody>
      </p:sp>
      <p:sp>
        <p:nvSpPr>
          <p:cNvPr id="28" name="Datumsplatzhalter 27"/>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17" name="Fußzeilenplatzhalter 16"/>
          <p:cNvSpPr>
            <a:spLocks noGrp="1"/>
          </p:cNvSpPr>
          <p:nvPr>
            <p:ph type="ftr" sz="quarter" idx="11"/>
          </p:nvPr>
        </p:nvSpPr>
        <p:spPr/>
        <p:txBody>
          <a:bodyPr/>
          <a:lstStyle/>
          <a:p>
            <a:endParaRPr lang="de-DE"/>
          </a:p>
        </p:txBody>
      </p:sp>
      <p:sp>
        <p:nvSpPr>
          <p:cNvPr id="29" name="Foliennummernplatzhalter 28"/>
          <p:cNvSpPr>
            <a:spLocks noGrp="1"/>
          </p:cNvSpPr>
          <p:nvPr>
            <p:ph type="sldNum" sz="quarter" idx="12"/>
          </p:nvPr>
        </p:nvSpPr>
        <p:spPr/>
        <p:txBody>
          <a:bodyPr/>
          <a:lstStyle/>
          <a:p>
            <a:fld id="{2820B69B-BEC8-4BDF-8BC6-CCE001CDBCBE}" type="slidenum">
              <a:rPr lang="de-DE" smtClean="0"/>
              <a:pPr/>
              <a:t>‹#›</a:t>
            </a:fld>
            <a:endParaRPr lang="de-DE"/>
          </a:p>
        </p:txBody>
      </p:sp>
      <p:sp>
        <p:nvSpPr>
          <p:cNvPr id="9" name="Unt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idx="1"/>
          </p:nvPr>
        </p:nvSpPr>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bg>
      <p:bgRef idx="1003">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sp>
        <p:nvSpPr>
          <p:cNvPr id="4" name="Datumsplatzhalter 3"/>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a:xfrm>
            <a:off x="7924800" y="6416675"/>
            <a:ext cx="762000" cy="365125"/>
          </a:xfrm>
        </p:spPr>
        <p:txBody>
          <a:bodyPr/>
          <a:lstStyle/>
          <a:p>
            <a:fld id="{2820B69B-BEC8-4BDF-8BC6-CCE001CDBCBE}" type="slidenum">
              <a:rPr lang="de-DE" smtClean="0"/>
              <a:pPr/>
              <a:t>‹#›</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Inhaltsplatzhalt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nchor="ctr"/>
          <a:lstStyle>
            <a:lvl1pPr>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4" name="Textplatzhalt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5" name="Inhaltsplatzhalt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6" name="Inhaltsplatzhalt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7" name="Datumsplatzhalter 6"/>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4" name="Inhaltsplatzhalt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de-DE" smtClean="0">
                <a:solidFill>
                  <a:schemeClr val="lt1"/>
                </a:solidFill>
                <a:latin typeface="+mn-lt"/>
                <a:ea typeface="+mn-ea"/>
                <a:cs typeface="+mn-cs"/>
              </a:rPr>
              <a:t>Bild durch Klicken auf Symbol hinzufügen</a:t>
            </a:r>
            <a:endParaRPr kumimoji="0" lang="en-US" dirty="0">
              <a:solidFill>
                <a:schemeClr val="lt1"/>
              </a:solidFill>
              <a:latin typeface="+mn-lt"/>
              <a:ea typeface="+mn-ea"/>
              <a:cs typeface="+mn-cs"/>
            </a:endParaRPr>
          </a:p>
        </p:txBody>
      </p:sp>
      <p:sp>
        <p:nvSpPr>
          <p:cNvPr id="4" name="Textplatzhalt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de-DE" smtClean="0"/>
              <a:t>Textmasterformate durch Klicken bearbeiten</a:t>
            </a:r>
          </a:p>
        </p:txBody>
      </p:sp>
      <p:sp>
        <p:nvSpPr>
          <p:cNvPr id="5" name="Datumsplatzhalter 4"/>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39095F60-FB78-4621-BD9C-A75ED13BA8D1}" type="datetimeFigureOut">
              <a:rPr lang="de-DE" smtClean="0"/>
              <a:pPr/>
              <a:t>11.08.2015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820B69B-BEC8-4BDF-8BC6-CCE001CDBCBE}"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4" name="Datumsplatzhalt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9095F60-FB78-4621-BD9C-A75ED13BA8D1}" type="datetimeFigureOut">
              <a:rPr lang="de-DE" smtClean="0"/>
              <a:pPr/>
              <a:t>11.08.2015</a:t>
            </a:fld>
            <a:endParaRPr lang="de-DE"/>
          </a:p>
        </p:txBody>
      </p:sp>
      <p:sp>
        <p:nvSpPr>
          <p:cNvPr id="3" name="Fußzeilenplatzhalt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de-DE"/>
          </a:p>
        </p:txBody>
      </p:sp>
      <p:sp>
        <p:nvSpPr>
          <p:cNvPr id="23" name="Foliennummernplatzhalt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820B69B-BEC8-4BDF-8BC6-CCE001CDBCBE}" type="slidenum">
              <a:rPr lang="de-DE" smtClean="0"/>
              <a:pPr/>
              <a:t>‹#›</a:t>
            </a:fld>
            <a:endParaRPr lang="de-DE"/>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osmetology-trichology.conferenceseries.com/scientific-programme.php?day=1&amp;sid=614&amp;date=2015-06-2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9108" y="160647"/>
            <a:ext cx="6589199" cy="1280890"/>
          </a:xfrm>
        </p:spPr>
        <p:txBody>
          <a:bodyPr>
            <a:normAutofit fontScale="90000"/>
          </a:bodyPr>
          <a:lstStyle/>
          <a:p>
            <a:r>
              <a:rPr lang="en-US" dirty="0" smtClean="0"/>
              <a:t/>
            </a:r>
            <a:br>
              <a:rPr lang="en-US" dirty="0" smtClean="0"/>
            </a:br>
            <a:r>
              <a:rPr lang="en-US" b="1" dirty="0" smtClean="0"/>
              <a:t>About OMICS Group</a:t>
            </a:r>
            <a:endParaRPr lang="en-US" b="1" dirty="0"/>
          </a:p>
        </p:txBody>
      </p:sp>
      <p:sp>
        <p:nvSpPr>
          <p:cNvPr id="3" name="Content Placeholder 2"/>
          <p:cNvSpPr>
            <a:spLocks noGrp="1"/>
          </p:cNvSpPr>
          <p:nvPr>
            <p:ph idx="1"/>
          </p:nvPr>
        </p:nvSpPr>
        <p:spPr>
          <a:xfrm>
            <a:off x="613775" y="1365337"/>
            <a:ext cx="8217074" cy="4947781"/>
          </a:xfrm>
        </p:spPr>
        <p:txBody>
          <a:bodyPr>
            <a:noAutofit/>
          </a:bodyPr>
          <a:lstStyle/>
          <a:p>
            <a:pPr marL="0" indent="0" algn="just">
              <a:buNone/>
            </a:pPr>
            <a:r>
              <a:rPr lang="en-US" sz="2000" dirty="0"/>
              <a:t>OMICS Group is an amalgamation of </a:t>
            </a:r>
            <a:r>
              <a:rPr lang="en-US" sz="2000" dirty="0">
                <a:hlinkClick r:id="rId2"/>
              </a:rPr>
              <a:t>Open Access </a:t>
            </a:r>
            <a:r>
              <a:rPr lang="en-US" sz="2000" dirty="0" smtClean="0">
                <a:hlinkClick r:id="rId2"/>
              </a:rPr>
              <a:t>Publications</a:t>
            </a:r>
            <a:r>
              <a:rPr lang="en-US" sz="2000" dirty="0" smtClean="0"/>
              <a:t> </a:t>
            </a:r>
            <a:r>
              <a:rPr lang="en-US" sz="2000" dirty="0"/>
              <a:t>and worldwide international science conferences and events. Established in the year 2007 with the sole aim of making the information on Sciences and technology ‘Open Access’, OMICS Group publishes 500 online open access </a:t>
            </a:r>
            <a:r>
              <a:rPr lang="en-US" sz="2000" dirty="0">
                <a:hlinkClick r:id="rId3"/>
              </a:rPr>
              <a:t>scholarly journals </a:t>
            </a:r>
            <a:r>
              <a:rPr lang="en-US" sz="2000" dirty="0"/>
              <a:t>in all aspects </a:t>
            </a:r>
            <a:r>
              <a:rPr lang="en-US" sz="2000" dirty="0" smtClean="0"/>
              <a:t>of Science, Engineering, Management </a:t>
            </a:r>
            <a:r>
              <a:rPr lang="en-US" sz="2000" dirty="0"/>
              <a:t>and Technology </a:t>
            </a:r>
            <a:r>
              <a:rPr lang="en-US" sz="2000" dirty="0" smtClean="0"/>
              <a:t>journals. </a:t>
            </a:r>
            <a:r>
              <a:rPr lang="en-US" sz="2000"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a:hlinkClick r:id="rId4"/>
              </a:rPr>
              <a:t>International conferences</a:t>
            </a:r>
            <a:r>
              <a:rPr lang="en-US" sz="2000"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3764187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894" y="636636"/>
            <a:ext cx="6589199" cy="691123"/>
          </a:xfrm>
        </p:spPr>
        <p:txBody>
          <a:bodyPr>
            <a:normAutofit/>
          </a:bodyPr>
          <a:lstStyle/>
          <a:p>
            <a:r>
              <a:rPr lang="en-US" sz="2800" b="1" dirty="0" smtClean="0"/>
              <a:t>OMICS International Conferences</a:t>
            </a:r>
            <a:endParaRPr lang="en-US" sz="2800" b="1" dirty="0"/>
          </a:p>
        </p:txBody>
      </p:sp>
      <p:sp>
        <p:nvSpPr>
          <p:cNvPr id="3" name="Content Placeholder 2"/>
          <p:cNvSpPr>
            <a:spLocks noGrp="1"/>
          </p:cNvSpPr>
          <p:nvPr>
            <p:ph idx="1"/>
          </p:nvPr>
        </p:nvSpPr>
        <p:spPr>
          <a:xfrm>
            <a:off x="602131" y="1432142"/>
            <a:ext cx="8241244" cy="4793294"/>
          </a:xfrm>
        </p:spPr>
        <p:txBody>
          <a:bodyPr>
            <a:normAutofit fontScale="925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307600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hlinkClick r:id="rId3" tooltip="Scientific Programm Day One - 22.June 2015"/>
          </p:cNvPr>
          <p:cNvSpPr/>
          <p:nvPr/>
        </p:nvSpPr>
        <p:spPr>
          <a:xfrm>
            <a:off x="2555776" y="5661248"/>
            <a:ext cx="4392488" cy="369332"/>
          </a:xfrm>
          <a:prstGeom prst="rect">
            <a:avLst/>
          </a:prstGeom>
          <a:solidFill>
            <a:schemeClr val="accent1">
              <a:lumMod val="60000"/>
              <a:lumOff val="40000"/>
            </a:schemeClr>
          </a:solidFill>
        </p:spPr>
        <p:txBody>
          <a:bodyPr wrap="square">
            <a:spAutoFit/>
          </a:bodyPr>
          <a:lstStyle/>
          <a:p>
            <a:r>
              <a:rPr lang="en-US" dirty="0" smtClean="0">
                <a:hlinkClick r:id="rId3"/>
              </a:rPr>
              <a:t>Scientific </a:t>
            </a:r>
            <a:r>
              <a:rPr lang="en-US" dirty="0" err="1" smtClean="0">
                <a:hlinkClick r:id="rId3"/>
              </a:rPr>
              <a:t>Programm</a:t>
            </a:r>
            <a:r>
              <a:rPr lang="en-US" dirty="0" smtClean="0">
                <a:hlinkClick r:id="rId3"/>
              </a:rPr>
              <a:t> Day One - 22.June 2015</a:t>
            </a:r>
            <a:endParaRPr lang="de-DE" dirty="0"/>
          </a:p>
        </p:txBody>
      </p:sp>
      <p:sp>
        <p:nvSpPr>
          <p:cNvPr id="6" name="Titel 5"/>
          <p:cNvSpPr>
            <a:spLocks noGrp="1"/>
          </p:cNvSpPr>
          <p:nvPr>
            <p:ph type="ctrTitle"/>
          </p:nvPr>
        </p:nvSpPr>
        <p:spPr>
          <a:xfrm>
            <a:off x="395536" y="1628800"/>
            <a:ext cx="8229600" cy="1828800"/>
          </a:xfrm>
        </p:spPr>
        <p:txBody>
          <a:bodyPr>
            <a:normAutofit fontScale="90000"/>
          </a:bodyPr>
          <a:lstStyle/>
          <a:p>
            <a:r>
              <a:rPr lang="de-DE" sz="3600" dirty="0" smtClean="0"/>
              <a:t>3D </a:t>
            </a:r>
            <a:r>
              <a:rPr lang="de-DE" sz="3600" dirty="0" err="1" smtClean="0"/>
              <a:t>Breast</a:t>
            </a:r>
            <a:r>
              <a:rPr lang="de-DE" sz="3600" dirty="0" smtClean="0"/>
              <a:t> </a:t>
            </a:r>
            <a:r>
              <a:rPr lang="de-DE" sz="3600" dirty="0" err="1" smtClean="0"/>
              <a:t>liftING</a:t>
            </a:r>
            <a:r>
              <a:rPr lang="de-DE" sz="3600" dirty="0" smtClean="0"/>
              <a:t> </a:t>
            </a:r>
            <a:r>
              <a:rPr lang="de-DE" sz="3600" dirty="0" err="1" smtClean="0"/>
              <a:t>without</a:t>
            </a:r>
            <a:r>
              <a:rPr lang="de-DE" sz="3600" dirty="0" smtClean="0"/>
              <a:t> a </a:t>
            </a:r>
            <a:r>
              <a:rPr lang="de-DE" sz="3600" dirty="0" err="1" smtClean="0"/>
              <a:t>vertical</a:t>
            </a:r>
            <a:r>
              <a:rPr lang="de-DE" sz="3600" dirty="0" smtClean="0"/>
              <a:t> </a:t>
            </a:r>
            <a:r>
              <a:rPr lang="de-DE" sz="3600" dirty="0" err="1" smtClean="0"/>
              <a:t>scar</a:t>
            </a:r>
            <a:r>
              <a:rPr lang="de-DE" sz="2800" dirty="0" smtClean="0"/>
              <a:t/>
            </a:r>
            <a:br>
              <a:rPr lang="de-DE" sz="2800" dirty="0" smtClean="0"/>
            </a:br>
            <a:r>
              <a:rPr lang="de-DE" sz="2800" dirty="0" smtClean="0"/>
              <a:t/>
            </a:r>
            <a:br>
              <a:rPr lang="de-DE" sz="2800" dirty="0" smtClean="0"/>
            </a:br>
            <a:r>
              <a:rPr lang="de-DE" sz="2800" dirty="0" smtClean="0"/>
              <a:t>THOMAS HAFFNER M.D.</a:t>
            </a:r>
            <a:br>
              <a:rPr lang="de-DE" sz="2800" dirty="0" smtClean="0"/>
            </a:br>
            <a:r>
              <a:rPr lang="de-DE" sz="2800" dirty="0" smtClean="0"/>
              <a:t/>
            </a:r>
            <a:br>
              <a:rPr lang="de-DE" sz="2800" dirty="0" smtClean="0"/>
            </a:br>
            <a:r>
              <a:rPr lang="de-DE" sz="2200" dirty="0" err="1" smtClean="0"/>
              <a:t>board</a:t>
            </a:r>
            <a:r>
              <a:rPr lang="de-DE" sz="2200" dirty="0" smtClean="0"/>
              <a:t> </a:t>
            </a:r>
            <a:r>
              <a:rPr lang="de-DE" sz="2200" dirty="0" err="1" smtClean="0"/>
              <a:t>certified</a:t>
            </a:r>
            <a:r>
              <a:rPr lang="de-DE" sz="2200" dirty="0" smtClean="0"/>
              <a:t> </a:t>
            </a:r>
            <a:r>
              <a:rPr lang="de-DE" sz="2200" dirty="0" err="1" smtClean="0"/>
              <a:t>cosmetic</a:t>
            </a:r>
            <a:r>
              <a:rPr lang="de-DE" sz="2200" dirty="0" smtClean="0"/>
              <a:t> </a:t>
            </a:r>
            <a:r>
              <a:rPr lang="de-DE" sz="2200" dirty="0" err="1" smtClean="0"/>
              <a:t>surgeon</a:t>
            </a:r>
            <a:r>
              <a:rPr lang="de-DE" sz="2200" dirty="0" smtClean="0"/>
              <a:t/>
            </a:r>
            <a:br>
              <a:rPr lang="de-DE" sz="2200" dirty="0" smtClean="0"/>
            </a:br>
            <a:r>
              <a:rPr lang="de-DE" sz="2200" dirty="0" err="1" smtClean="0"/>
              <a:t>ibcs</a:t>
            </a:r>
            <a:r>
              <a:rPr lang="de-DE" sz="2200" dirty="0" smtClean="0"/>
              <a:t>/ Cambridge/ </a:t>
            </a:r>
            <a:r>
              <a:rPr lang="de-DE" sz="2200" dirty="0" err="1" smtClean="0"/>
              <a:t>Uk</a:t>
            </a:r>
            <a:r>
              <a:rPr lang="de-DE" sz="2200" dirty="0" smtClean="0"/>
              <a:t/>
            </a:r>
            <a:br>
              <a:rPr lang="de-DE" sz="2200" dirty="0" smtClean="0"/>
            </a:br>
            <a:r>
              <a:rPr lang="de-DE" sz="2200" dirty="0" smtClean="0"/>
              <a:t/>
            </a:r>
            <a:br>
              <a:rPr lang="de-DE" sz="2200" dirty="0" smtClean="0"/>
            </a:br>
            <a:r>
              <a:rPr lang="de-DE" sz="2200" dirty="0" smtClean="0"/>
              <a:t>Cologne, Germany</a:t>
            </a:r>
            <a:endParaRPr lang="de-DE" sz="2200" dirty="0"/>
          </a:p>
        </p:txBody>
      </p:sp>
      <p:pic>
        <p:nvPicPr>
          <p:cNvPr id="1028" name="Picture 4"/>
          <p:cNvPicPr>
            <a:picLocks noChangeAspect="1" noChangeArrowheads="1"/>
          </p:cNvPicPr>
          <p:nvPr/>
        </p:nvPicPr>
        <p:blipFill>
          <a:blip r:embed="rId4" cstate="print"/>
          <a:srcRect/>
          <a:stretch>
            <a:fillRect/>
          </a:stretch>
        </p:blipFill>
        <p:spPr bwMode="auto">
          <a:xfrm>
            <a:off x="1043608" y="4077072"/>
            <a:ext cx="7132637" cy="1247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8229600" cy="1224136"/>
          </a:xfrm>
        </p:spPr>
        <p:txBody>
          <a:bodyPr>
            <a:normAutofit fontScale="90000"/>
          </a:bodyPr>
          <a:lstStyle/>
          <a:p>
            <a:r>
              <a:rPr lang="de-DE" sz="3100" dirty="0" smtClean="0">
                <a:latin typeface="Arial" pitchFamily="34" charset="0"/>
                <a:cs typeface="Arial" pitchFamily="34" charset="0"/>
              </a:rPr>
              <a:t>3D </a:t>
            </a:r>
            <a:r>
              <a:rPr lang="de-DE" sz="3100" dirty="0" err="1" smtClean="0">
                <a:latin typeface="Arial" pitchFamily="34" charset="0"/>
                <a:cs typeface="Arial" pitchFamily="34" charset="0"/>
              </a:rPr>
              <a:t>Breast</a:t>
            </a:r>
            <a:r>
              <a:rPr lang="de-DE" sz="3100" dirty="0" smtClean="0">
                <a:latin typeface="Arial" pitchFamily="34" charset="0"/>
                <a:cs typeface="Arial" pitchFamily="34" charset="0"/>
              </a:rPr>
              <a:t> </a:t>
            </a:r>
            <a:r>
              <a:rPr lang="de-DE" sz="3100" dirty="0" err="1" smtClean="0">
                <a:latin typeface="Arial" pitchFamily="34" charset="0"/>
                <a:cs typeface="Arial" pitchFamily="34" charset="0"/>
              </a:rPr>
              <a:t>lifting</a:t>
            </a:r>
            <a:r>
              <a:rPr lang="de-DE" sz="3100" dirty="0" smtClean="0">
                <a:latin typeface="Arial" pitchFamily="34" charset="0"/>
                <a:cs typeface="Arial" pitchFamily="34" charset="0"/>
              </a:rPr>
              <a:t> </a:t>
            </a:r>
            <a:r>
              <a:rPr lang="de-DE" sz="3100" dirty="0" err="1" smtClean="0">
                <a:latin typeface="Arial" pitchFamily="34" charset="0"/>
                <a:cs typeface="Arial" pitchFamily="34" charset="0"/>
              </a:rPr>
              <a:t>without</a:t>
            </a:r>
            <a:r>
              <a:rPr lang="de-DE" sz="3100" dirty="0" smtClean="0">
                <a:latin typeface="Arial" pitchFamily="34" charset="0"/>
                <a:cs typeface="Arial" pitchFamily="34" charset="0"/>
              </a:rPr>
              <a:t> a </a:t>
            </a:r>
            <a:r>
              <a:rPr lang="de-DE" sz="3100" dirty="0" err="1" smtClean="0">
                <a:latin typeface="Arial" pitchFamily="34" charset="0"/>
                <a:cs typeface="Arial" pitchFamily="34" charset="0"/>
              </a:rPr>
              <a:t>vertical</a:t>
            </a:r>
            <a:r>
              <a:rPr lang="de-DE" sz="3100" dirty="0" smtClean="0">
                <a:latin typeface="Arial" pitchFamily="34" charset="0"/>
                <a:cs typeface="Arial" pitchFamily="34" charset="0"/>
              </a:rPr>
              <a:t> </a:t>
            </a:r>
            <a:r>
              <a:rPr lang="de-DE" sz="3100" dirty="0" err="1" smtClean="0">
                <a:latin typeface="Arial" pitchFamily="34" charset="0"/>
                <a:cs typeface="Arial" pitchFamily="34" charset="0"/>
              </a:rPr>
              <a:t>scar</a:t>
            </a:r>
            <a:r>
              <a:rPr lang="de-DE" sz="2800" dirty="0" smtClean="0"/>
              <a:t/>
            </a:r>
            <a:br>
              <a:rPr lang="de-DE" sz="2800" dirty="0" smtClean="0"/>
            </a:br>
            <a:r>
              <a:rPr lang="de-DE" sz="2800" dirty="0" smtClean="0"/>
              <a:t/>
            </a:r>
            <a:br>
              <a:rPr lang="de-DE" sz="2800" dirty="0" smtClean="0"/>
            </a:br>
            <a:r>
              <a:rPr lang="de-DE" sz="2800" dirty="0" smtClean="0"/>
              <a:t/>
            </a:r>
            <a:br>
              <a:rPr lang="de-DE" sz="2800" dirty="0" smtClean="0"/>
            </a:br>
            <a:endParaRPr lang="de-DE" sz="4400" dirty="0"/>
          </a:p>
        </p:txBody>
      </p:sp>
      <p:sp>
        <p:nvSpPr>
          <p:cNvPr id="3" name="Inhaltsplatzhalter 2"/>
          <p:cNvSpPr>
            <a:spLocks noGrp="1"/>
          </p:cNvSpPr>
          <p:nvPr>
            <p:ph idx="1"/>
          </p:nvPr>
        </p:nvSpPr>
        <p:spPr>
          <a:xfrm>
            <a:off x="0" y="836712"/>
            <a:ext cx="8640960" cy="2520280"/>
          </a:xfrm>
        </p:spPr>
        <p:txBody>
          <a:bodyPr>
            <a:noAutofit/>
          </a:bodyPr>
          <a:lstStyle/>
          <a:p>
            <a:r>
              <a:rPr lang="de-DE" sz="4000" b="1" dirty="0" smtClean="0">
                <a:latin typeface="BrowalliaUPC" pitchFamily="34" charset="-34"/>
                <a:ea typeface="Arial Unicode MS" pitchFamily="34" charset="-128"/>
                <a:cs typeface="BrowalliaUPC" pitchFamily="34" charset="-34"/>
              </a:rPr>
              <a:t>I </a:t>
            </a:r>
            <a:r>
              <a:rPr lang="de-DE" sz="4000" b="1" dirty="0" err="1" smtClean="0">
                <a:latin typeface="BrowalliaUPC" pitchFamily="34" charset="-34"/>
                <a:ea typeface="Arial Unicode MS" pitchFamily="34" charset="-128"/>
                <a:cs typeface="BrowalliaUPC" pitchFamily="34" charset="-34"/>
              </a:rPr>
              <a:t>present</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you</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now</a:t>
            </a:r>
            <a:r>
              <a:rPr lang="de-DE" sz="4000" b="1" dirty="0" smtClean="0">
                <a:latin typeface="BrowalliaUPC" pitchFamily="34" charset="-34"/>
                <a:ea typeface="Arial Unicode MS" pitchFamily="34" charset="-128"/>
                <a:cs typeface="BrowalliaUPC" pitchFamily="34" charset="-34"/>
              </a:rPr>
              <a:t> a </a:t>
            </a:r>
            <a:r>
              <a:rPr lang="de-DE" sz="4000" b="1" dirty="0" err="1" smtClean="0">
                <a:latin typeface="BrowalliaUPC" pitchFamily="34" charset="-34"/>
                <a:ea typeface="Arial Unicode MS" pitchFamily="34" charset="-128"/>
                <a:cs typeface="BrowalliaUPC" pitchFamily="34" charset="-34"/>
              </a:rPr>
              <a:t>new</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method</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of</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mastopexy</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with</a:t>
            </a:r>
            <a:r>
              <a:rPr lang="de-DE" sz="4000" b="1" dirty="0" smtClean="0">
                <a:latin typeface="BrowalliaUPC" pitchFamily="34" charset="-34"/>
                <a:ea typeface="Arial Unicode MS" pitchFamily="34" charset="-128"/>
                <a:cs typeface="BrowalliaUPC" pitchFamily="34" charset="-34"/>
              </a:rPr>
              <a:t> wich </a:t>
            </a:r>
            <a:r>
              <a:rPr lang="de-DE" sz="4000" b="1" dirty="0" err="1" smtClean="0">
                <a:latin typeface="BrowalliaUPC" pitchFamily="34" charset="-34"/>
                <a:ea typeface="Arial Unicode MS" pitchFamily="34" charset="-128"/>
                <a:cs typeface="BrowalliaUPC" pitchFamily="34" charset="-34"/>
              </a:rPr>
              <a:t>fullness</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of</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the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upper</a:t>
            </a:r>
            <a:r>
              <a:rPr lang="de-DE" sz="4000" b="1" dirty="0" smtClean="0">
                <a:latin typeface="BrowalliaUPC" pitchFamily="34" charset="-34"/>
                <a:ea typeface="Arial Unicode MS" pitchFamily="34" charset="-128"/>
                <a:cs typeface="BrowalliaUPC" pitchFamily="34" charset="-34"/>
              </a:rPr>
              <a:t> pole </a:t>
            </a:r>
            <a:r>
              <a:rPr lang="de-DE" sz="4000" b="1" dirty="0" err="1" smtClean="0">
                <a:latin typeface="BrowalliaUPC" pitchFamily="34" charset="-34"/>
                <a:ea typeface="Arial Unicode MS" pitchFamily="34" charset="-128"/>
                <a:cs typeface="BrowalliaUPC" pitchFamily="34" charset="-34"/>
              </a:rPr>
              <a:t>and</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the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right</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projection</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of</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the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nipple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can</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be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achieved</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while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the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vertical</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scar</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is</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abandoned</a:t>
            </a:r>
            <a:r>
              <a:rPr lang="de-DE" sz="4000" b="1" dirty="0" smtClean="0">
                <a:latin typeface="BrowalliaUPC" pitchFamily="34" charset="-34"/>
                <a:ea typeface="Arial Unicode MS" pitchFamily="34" charset="-128"/>
                <a:cs typeface="BrowalliaUPC" pitchFamily="34" charset="-34"/>
              </a:rPr>
              <a:t>.</a:t>
            </a:r>
          </a:p>
          <a:p>
            <a:r>
              <a:rPr lang="de-DE" sz="4000" b="1" dirty="0" smtClean="0">
                <a:latin typeface="BrowalliaUPC" pitchFamily="34" charset="-34"/>
                <a:ea typeface="Arial Unicode MS" pitchFamily="34" charset="-128"/>
                <a:cs typeface="BrowalliaUPC" pitchFamily="34" charset="-34"/>
              </a:rPr>
              <a:t>I </a:t>
            </a:r>
            <a:r>
              <a:rPr lang="de-DE" sz="4000" b="1" dirty="0" err="1" smtClean="0">
                <a:latin typeface="BrowalliaUPC" pitchFamily="34" charset="-34"/>
                <a:ea typeface="Arial Unicode MS" pitchFamily="34" charset="-128"/>
                <a:cs typeface="BrowalliaUPC" pitchFamily="34" charset="-34"/>
              </a:rPr>
              <a:t>show</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you</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first</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briefly</a:t>
            </a:r>
            <a:r>
              <a:rPr lang="de-DE" sz="4000" b="1" dirty="0" smtClean="0">
                <a:latin typeface="BrowalliaUPC" pitchFamily="34" charset="-34"/>
                <a:ea typeface="Arial Unicode MS" pitchFamily="34" charset="-128"/>
                <a:cs typeface="BrowalliaUPC" pitchFamily="34" charset="-34"/>
              </a:rPr>
              <a:t>, how </a:t>
            </a:r>
            <a:r>
              <a:rPr lang="de-DE" sz="4000" b="1" dirty="0" err="1" smtClean="0">
                <a:latin typeface="BrowalliaUPC" pitchFamily="34" charset="-34"/>
                <a:ea typeface="Arial Unicode MS" pitchFamily="34" charset="-128"/>
                <a:cs typeface="BrowalliaUPC" pitchFamily="34" charset="-34"/>
              </a:rPr>
              <a:t>conventional</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mastopexxies</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function</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and</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what</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are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the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principles</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of</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the</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new</a:t>
            </a:r>
            <a:r>
              <a:rPr lang="de-DE" sz="4000" b="1" dirty="0" smtClean="0">
                <a:latin typeface="BrowalliaUPC" pitchFamily="34" charset="-34"/>
                <a:ea typeface="Arial Unicode MS" pitchFamily="34" charset="-128"/>
                <a:cs typeface="BrowalliaUPC" pitchFamily="34" charset="-34"/>
              </a:rPr>
              <a:t> 3 D </a:t>
            </a:r>
            <a:r>
              <a:rPr lang="de-DE" sz="4000" b="1" dirty="0" err="1" smtClean="0">
                <a:latin typeface="BrowalliaUPC" pitchFamily="34" charset="-34"/>
                <a:ea typeface="Arial Unicode MS" pitchFamily="34" charset="-128"/>
                <a:cs typeface="BrowalliaUPC" pitchFamily="34" charset="-34"/>
              </a:rPr>
              <a:t>Mastopexy</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without</a:t>
            </a:r>
            <a:r>
              <a:rPr lang="de-DE" sz="4000" b="1" dirty="0" smtClean="0">
                <a:latin typeface="BrowalliaUPC" pitchFamily="34" charset="-34"/>
                <a:ea typeface="Arial Unicode MS" pitchFamily="34" charset="-128"/>
                <a:cs typeface="BrowalliaUPC" pitchFamily="34" charset="-34"/>
              </a:rPr>
              <a:t> a </a:t>
            </a:r>
            <a:r>
              <a:rPr lang="de-DE" sz="4000" b="1" dirty="0" err="1" smtClean="0">
                <a:latin typeface="BrowalliaUPC" pitchFamily="34" charset="-34"/>
                <a:ea typeface="Arial Unicode MS" pitchFamily="34" charset="-128"/>
                <a:cs typeface="BrowalliaUPC" pitchFamily="34" charset="-34"/>
              </a:rPr>
              <a:t>vertical</a:t>
            </a:r>
            <a:r>
              <a:rPr lang="de-DE" sz="4000" b="1" dirty="0" smtClean="0">
                <a:latin typeface="BrowalliaUPC" pitchFamily="34" charset="-34"/>
                <a:ea typeface="Arial Unicode MS" pitchFamily="34" charset="-128"/>
                <a:cs typeface="BrowalliaUPC" pitchFamily="34" charset="-34"/>
              </a:rPr>
              <a:t> </a:t>
            </a:r>
            <a:r>
              <a:rPr lang="de-DE" sz="4000" b="1" dirty="0" err="1" smtClean="0">
                <a:latin typeface="BrowalliaUPC" pitchFamily="34" charset="-34"/>
                <a:ea typeface="Arial Unicode MS" pitchFamily="34" charset="-128"/>
                <a:cs typeface="BrowalliaUPC" pitchFamily="34" charset="-34"/>
              </a:rPr>
              <a:t>scar</a:t>
            </a:r>
            <a:r>
              <a:rPr lang="de-DE" sz="4000" b="1" dirty="0" smtClean="0">
                <a:latin typeface="BrowalliaUPC" pitchFamily="34" charset="-34"/>
                <a:ea typeface="Arial Unicode MS" pitchFamily="34" charset="-128"/>
                <a:cs typeface="BrowalliaUPC" pitchFamily="34" charset="-34"/>
              </a:rPr>
              <a:t>.</a:t>
            </a:r>
          </a:p>
          <a:p>
            <a:endParaRPr lang="de-DE" sz="4000" b="1" dirty="0">
              <a:latin typeface="BrowalliaUPC" pitchFamily="34" charset="-34"/>
              <a:ea typeface="Arial Unicode MS" pitchFamily="34" charset="-128"/>
              <a:cs typeface="BrowalliaUPC" pitchFamily="34" charset="-34"/>
            </a:endParaRPr>
          </a:p>
        </p:txBody>
      </p:sp>
      <p:sp>
        <p:nvSpPr>
          <p:cNvPr id="4" name="Textfeld 3"/>
          <p:cNvSpPr txBox="1"/>
          <p:nvPr/>
        </p:nvSpPr>
        <p:spPr>
          <a:xfrm>
            <a:off x="251520" y="6309320"/>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upRigh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upRight)">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373616" cy="648072"/>
          </a:xfrm>
        </p:spPr>
        <p:txBody>
          <a:bodyPr>
            <a:normAutofit/>
          </a:bodyPr>
          <a:lstStyle/>
          <a:p>
            <a:r>
              <a:rPr lang="de-DE" sz="3200" dirty="0" err="1" smtClean="0"/>
              <a:t>Principles</a:t>
            </a:r>
            <a:r>
              <a:rPr lang="de-DE" sz="3200" dirty="0" smtClean="0"/>
              <a:t> </a:t>
            </a:r>
            <a:r>
              <a:rPr lang="de-DE" sz="3200" dirty="0" err="1" smtClean="0"/>
              <a:t>of</a:t>
            </a:r>
            <a:r>
              <a:rPr lang="de-DE" sz="3200" dirty="0" smtClean="0"/>
              <a:t> </a:t>
            </a:r>
            <a:r>
              <a:rPr lang="de-DE" sz="3200" dirty="0" err="1" smtClean="0"/>
              <a:t>conventional</a:t>
            </a:r>
            <a:r>
              <a:rPr lang="de-DE" sz="3200" dirty="0" smtClean="0"/>
              <a:t> </a:t>
            </a:r>
            <a:r>
              <a:rPr lang="de-DE" sz="3200" dirty="0" err="1" smtClean="0"/>
              <a:t>mastopexies</a:t>
            </a:r>
            <a:endParaRPr lang="de-DE" sz="3200" dirty="0"/>
          </a:p>
        </p:txBody>
      </p:sp>
      <p:pic>
        <p:nvPicPr>
          <p:cNvPr id="5" name="Grafik 4" descr="Glandular resection-small.jpg"/>
          <p:cNvPicPr>
            <a:picLocks noChangeAspect="1"/>
          </p:cNvPicPr>
          <p:nvPr/>
        </p:nvPicPr>
        <p:blipFill>
          <a:blip r:embed="rId2" cstate="print"/>
          <a:stretch>
            <a:fillRect/>
          </a:stretch>
        </p:blipFill>
        <p:spPr>
          <a:xfrm>
            <a:off x="395536" y="1124744"/>
            <a:ext cx="1696996" cy="1759316"/>
          </a:xfrm>
          <a:prstGeom prst="rect">
            <a:avLst/>
          </a:prstGeom>
        </p:spPr>
      </p:pic>
      <p:sp>
        <p:nvSpPr>
          <p:cNvPr id="6" name="Textfeld 5"/>
          <p:cNvSpPr txBox="1"/>
          <p:nvPr/>
        </p:nvSpPr>
        <p:spPr>
          <a:xfrm>
            <a:off x="251520" y="3068960"/>
            <a:ext cx="8424936" cy="523220"/>
          </a:xfrm>
          <a:prstGeom prst="rect">
            <a:avLst/>
          </a:prstGeom>
          <a:noFill/>
        </p:spPr>
        <p:txBody>
          <a:bodyPr wrap="square" rtlCol="0">
            <a:spAutoFit/>
          </a:bodyPr>
          <a:lstStyle/>
          <a:p>
            <a:r>
              <a:rPr lang="de-DE" sz="1400" b="1" dirty="0" smtClean="0">
                <a:latin typeface="Arial" pitchFamily="34" charset="0"/>
                <a:cs typeface="Arial" pitchFamily="34" charset="0"/>
              </a:rPr>
              <a:t>1/ A </a:t>
            </a:r>
            <a:r>
              <a:rPr lang="de-DE" sz="1400" b="1" dirty="0" err="1" smtClean="0">
                <a:latin typeface="Arial" pitchFamily="34" charset="0"/>
                <a:cs typeface="Arial" pitchFamily="34" charset="0"/>
              </a:rPr>
              <a:t>conventional</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mastopexy</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involves</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the</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reducing</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or</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tightening</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the</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lower</a:t>
            </a:r>
            <a:r>
              <a:rPr lang="de-DE" sz="1400" b="1" dirty="0" smtClean="0">
                <a:latin typeface="Arial" pitchFamily="34" charset="0"/>
                <a:cs typeface="Arial" pitchFamily="34" charset="0"/>
              </a:rPr>
              <a:t> pole, </a:t>
            </a:r>
            <a:r>
              <a:rPr lang="de-DE" sz="1400" b="1" dirty="0" err="1" smtClean="0">
                <a:latin typeface="Arial" pitchFamily="34" charset="0"/>
                <a:cs typeface="Arial" pitchFamily="34" charset="0"/>
              </a:rPr>
              <a:t>which</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gives</a:t>
            </a:r>
            <a:r>
              <a:rPr lang="de-DE" sz="1400" b="1" dirty="0" smtClean="0">
                <a:latin typeface="Arial" pitchFamily="34" charset="0"/>
                <a:cs typeface="Arial" pitchFamily="34" charset="0"/>
              </a:rPr>
              <a:t> a </a:t>
            </a:r>
            <a:r>
              <a:rPr lang="de-DE" sz="1400" b="1" dirty="0" err="1" smtClean="0">
                <a:latin typeface="Arial" pitchFamily="34" charset="0"/>
                <a:cs typeface="Arial" pitchFamily="34" charset="0"/>
              </a:rPr>
              <a:t>support</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for</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the</a:t>
            </a:r>
            <a:r>
              <a:rPr lang="de-DE" sz="1400" b="1" dirty="0" smtClean="0">
                <a:latin typeface="Arial" pitchFamily="34" charset="0"/>
                <a:cs typeface="Arial" pitchFamily="34" charset="0"/>
              </a:rPr>
              <a:t> </a:t>
            </a:r>
            <a:r>
              <a:rPr lang="de-DE" sz="1400" b="1" dirty="0" err="1" smtClean="0">
                <a:latin typeface="Arial" pitchFamily="34" charset="0"/>
                <a:cs typeface="Arial" pitchFamily="34" charset="0"/>
              </a:rPr>
              <a:t>upper</a:t>
            </a:r>
            <a:r>
              <a:rPr lang="de-DE" sz="1400" b="1" dirty="0" smtClean="0">
                <a:latin typeface="Arial" pitchFamily="34" charset="0"/>
                <a:cs typeface="Arial" pitchFamily="34" charset="0"/>
              </a:rPr>
              <a:t> pole . </a:t>
            </a:r>
          </a:p>
        </p:txBody>
      </p:sp>
      <p:pic>
        <p:nvPicPr>
          <p:cNvPr id="7" name="Grafik 6" descr="Pillars sutured.jpg"/>
          <p:cNvPicPr>
            <a:picLocks noChangeAspect="1"/>
          </p:cNvPicPr>
          <p:nvPr/>
        </p:nvPicPr>
        <p:blipFill>
          <a:blip r:embed="rId3" cstate="print"/>
          <a:stretch>
            <a:fillRect/>
          </a:stretch>
        </p:blipFill>
        <p:spPr>
          <a:xfrm>
            <a:off x="2699792" y="1196752"/>
            <a:ext cx="1313358" cy="1725962"/>
          </a:xfrm>
          <a:prstGeom prst="rect">
            <a:avLst/>
          </a:prstGeom>
        </p:spPr>
      </p:pic>
      <p:pic>
        <p:nvPicPr>
          <p:cNvPr id="8" name="Grafik 7" descr="nipple shifting and vertical scar skin suture.jpg"/>
          <p:cNvPicPr>
            <a:picLocks noChangeAspect="1"/>
          </p:cNvPicPr>
          <p:nvPr/>
        </p:nvPicPr>
        <p:blipFill>
          <a:blip r:embed="rId4" cstate="print"/>
          <a:stretch>
            <a:fillRect/>
          </a:stretch>
        </p:blipFill>
        <p:spPr>
          <a:xfrm>
            <a:off x="5004048" y="1196752"/>
            <a:ext cx="1512167" cy="1701188"/>
          </a:xfrm>
          <a:prstGeom prst="rect">
            <a:avLst/>
          </a:prstGeom>
        </p:spPr>
      </p:pic>
      <p:sp>
        <p:nvSpPr>
          <p:cNvPr id="9" name="Textfeld 8"/>
          <p:cNvSpPr txBox="1"/>
          <p:nvPr/>
        </p:nvSpPr>
        <p:spPr>
          <a:xfrm>
            <a:off x="467544" y="764704"/>
            <a:ext cx="5976664" cy="400110"/>
          </a:xfrm>
          <a:prstGeom prst="rect">
            <a:avLst/>
          </a:prstGeom>
          <a:noFill/>
        </p:spPr>
        <p:txBody>
          <a:bodyPr wrap="square" rtlCol="0">
            <a:spAutoFit/>
          </a:bodyPr>
          <a:lstStyle/>
          <a:p>
            <a:r>
              <a:rPr lang="de-DE" dirty="0" smtClean="0"/>
              <a:t>        </a:t>
            </a:r>
            <a:r>
              <a:rPr lang="de-DE" sz="2000" b="1" dirty="0" smtClean="0"/>
              <a:t>1                                    2                                         3</a:t>
            </a:r>
            <a:endParaRPr lang="de-DE" dirty="0"/>
          </a:p>
        </p:txBody>
      </p:sp>
      <p:sp>
        <p:nvSpPr>
          <p:cNvPr id="10" name="Rechteck 9"/>
          <p:cNvSpPr/>
          <p:nvPr/>
        </p:nvSpPr>
        <p:spPr>
          <a:xfrm>
            <a:off x="251520" y="3573016"/>
            <a:ext cx="8424936" cy="523220"/>
          </a:xfrm>
          <a:prstGeom prst="rect">
            <a:avLst/>
          </a:prstGeom>
        </p:spPr>
        <p:txBody>
          <a:bodyPr wrap="square">
            <a:spAutoFit/>
          </a:bodyPr>
          <a:lstStyle/>
          <a:p>
            <a:r>
              <a:rPr lang="de-DE" sz="1400" b="1" dirty="0" smtClean="0">
                <a:solidFill>
                  <a:schemeClr val="accent1">
                    <a:lumMod val="20000"/>
                    <a:lumOff val="80000"/>
                  </a:schemeClr>
                </a:solidFill>
                <a:latin typeface="Arial" pitchFamily="34" charset="0"/>
                <a:cs typeface="Arial" pitchFamily="34" charset="0"/>
              </a:rPr>
              <a:t>2/ The Nippel –</a:t>
            </a:r>
            <a:r>
              <a:rPr lang="de-DE" sz="1400" b="1" dirty="0" err="1" smtClean="0">
                <a:solidFill>
                  <a:schemeClr val="accent1">
                    <a:lumMod val="20000"/>
                    <a:lumOff val="80000"/>
                  </a:schemeClr>
                </a:solidFill>
                <a:latin typeface="Arial" pitchFamily="34" charset="0"/>
                <a:cs typeface="Arial" pitchFamily="34" charset="0"/>
              </a:rPr>
              <a:t>Areola</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Complex</a:t>
            </a:r>
            <a:r>
              <a:rPr lang="de-DE" sz="1400" b="1" dirty="0" smtClean="0">
                <a:solidFill>
                  <a:schemeClr val="accent1">
                    <a:lumMod val="20000"/>
                    <a:lumOff val="80000"/>
                  </a:schemeClr>
                </a:solidFill>
                <a:latin typeface="Arial" pitchFamily="34" charset="0"/>
                <a:cs typeface="Arial" pitchFamily="34" charset="0"/>
              </a:rPr>
              <a:t> (NAC)  </a:t>
            </a:r>
            <a:r>
              <a:rPr lang="de-DE" sz="1400" b="1" dirty="0" err="1" smtClean="0">
                <a:solidFill>
                  <a:schemeClr val="accent1">
                    <a:lumMod val="20000"/>
                    <a:lumOff val="80000"/>
                  </a:schemeClr>
                </a:solidFill>
                <a:latin typeface="Arial" pitchFamily="34" charset="0"/>
                <a:cs typeface="Arial" pitchFamily="34" charset="0"/>
              </a:rPr>
              <a:t>is</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shifted</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upwards</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and</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gets</a:t>
            </a:r>
            <a:r>
              <a:rPr lang="de-DE" sz="1400" b="1" dirty="0" smtClean="0">
                <a:solidFill>
                  <a:schemeClr val="accent1">
                    <a:lumMod val="20000"/>
                    <a:lumOff val="80000"/>
                  </a:schemeClr>
                </a:solidFill>
                <a:latin typeface="Arial" pitchFamily="34" charset="0"/>
                <a:cs typeface="Arial" pitchFamily="34" charset="0"/>
              </a:rPr>
              <a:t> so </a:t>
            </a:r>
            <a:r>
              <a:rPr lang="de-DE" sz="1400" b="1" dirty="0" err="1" smtClean="0">
                <a:solidFill>
                  <a:schemeClr val="accent1">
                    <a:lumMod val="20000"/>
                    <a:lumOff val="80000"/>
                  </a:schemeClr>
                </a:solidFill>
                <a:latin typeface="Arial" pitchFamily="34" charset="0"/>
                <a:cs typeface="Arial" pitchFamily="34" charset="0"/>
              </a:rPr>
              <a:t>better</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position</a:t>
            </a:r>
            <a:r>
              <a:rPr lang="de-DE" sz="1400" b="1" dirty="0" smtClean="0">
                <a:solidFill>
                  <a:schemeClr val="accent1">
                    <a:lumMod val="20000"/>
                    <a:lumOff val="80000"/>
                  </a:schemeClr>
                </a:solidFill>
                <a:latin typeface="Arial" pitchFamily="34" charset="0"/>
                <a:cs typeface="Arial" pitchFamily="34" charset="0"/>
              </a:rPr>
              <a:t> in </a:t>
            </a:r>
            <a:r>
              <a:rPr lang="de-DE" sz="1400" b="1" dirty="0" err="1" smtClean="0">
                <a:solidFill>
                  <a:schemeClr val="accent1">
                    <a:lumMod val="20000"/>
                    <a:lumOff val="80000"/>
                  </a:schemeClr>
                </a:solidFill>
                <a:latin typeface="Arial" pitchFamily="34" charset="0"/>
                <a:cs typeface="Arial" pitchFamily="34" charset="0"/>
              </a:rPr>
              <a:t>the</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middle</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of</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the</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breast</a:t>
            </a:r>
            <a:r>
              <a:rPr lang="de-DE" sz="1400" b="1" dirty="0" smtClean="0">
                <a:solidFill>
                  <a:schemeClr val="accent1">
                    <a:lumMod val="20000"/>
                    <a:lumOff val="80000"/>
                  </a:schemeClr>
                </a:solidFill>
                <a:latin typeface="Arial" pitchFamily="34" charset="0"/>
                <a:cs typeface="Arial" pitchFamily="34" charset="0"/>
              </a:rPr>
              <a:t>. </a:t>
            </a:r>
          </a:p>
        </p:txBody>
      </p:sp>
      <p:sp>
        <p:nvSpPr>
          <p:cNvPr id="11" name="Rechteck 10"/>
          <p:cNvSpPr/>
          <p:nvPr/>
        </p:nvSpPr>
        <p:spPr>
          <a:xfrm>
            <a:off x="251520" y="4149080"/>
            <a:ext cx="8496944" cy="523220"/>
          </a:xfrm>
          <a:prstGeom prst="rect">
            <a:avLst/>
          </a:prstGeom>
        </p:spPr>
        <p:txBody>
          <a:bodyPr wrap="square">
            <a:spAutoFit/>
          </a:bodyPr>
          <a:lstStyle/>
          <a:p>
            <a:r>
              <a:rPr lang="de-DE" sz="1400" b="1" dirty="0" smtClean="0">
                <a:solidFill>
                  <a:schemeClr val="accent1">
                    <a:lumMod val="20000"/>
                    <a:lumOff val="80000"/>
                  </a:schemeClr>
                </a:solidFill>
                <a:latin typeface="Arial" pitchFamily="34" charset="0"/>
                <a:cs typeface="Arial" pitchFamily="34" charset="0"/>
              </a:rPr>
              <a:t>3/ The End Support </a:t>
            </a:r>
            <a:r>
              <a:rPr lang="de-DE" sz="1400" b="1" dirty="0" err="1" smtClean="0">
                <a:solidFill>
                  <a:schemeClr val="accent1">
                    <a:lumMod val="20000"/>
                    <a:lumOff val="80000"/>
                  </a:schemeClr>
                </a:solidFill>
                <a:latin typeface="Arial" pitchFamily="34" charset="0"/>
                <a:cs typeface="Arial" pitchFamily="34" charset="0"/>
              </a:rPr>
              <a:t>for</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the</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whole</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breast</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done</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by</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skin</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resection</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and</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skin</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tightening</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which</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results</a:t>
            </a:r>
            <a:r>
              <a:rPr lang="de-DE" sz="1400" b="1" dirty="0" smtClean="0">
                <a:solidFill>
                  <a:schemeClr val="accent1">
                    <a:lumMod val="20000"/>
                    <a:lumOff val="80000"/>
                  </a:schemeClr>
                </a:solidFill>
                <a:latin typeface="Arial" pitchFamily="34" charset="0"/>
                <a:cs typeface="Arial" pitchFamily="34" charset="0"/>
              </a:rPr>
              <a:t> in an </a:t>
            </a:r>
            <a:r>
              <a:rPr lang="de-DE" sz="1400" b="1" dirty="0" err="1" smtClean="0">
                <a:solidFill>
                  <a:schemeClr val="accent1">
                    <a:lumMod val="20000"/>
                    <a:lumOff val="80000"/>
                  </a:schemeClr>
                </a:solidFill>
                <a:latin typeface="Arial" pitchFamily="34" charset="0"/>
                <a:cs typeface="Arial" pitchFamily="34" charset="0"/>
              </a:rPr>
              <a:t>inverted</a:t>
            </a:r>
            <a:r>
              <a:rPr lang="de-DE" sz="1400" b="1" dirty="0" smtClean="0">
                <a:solidFill>
                  <a:schemeClr val="accent1">
                    <a:lumMod val="20000"/>
                    <a:lumOff val="80000"/>
                  </a:schemeClr>
                </a:solidFill>
                <a:latin typeface="Arial" pitchFamily="34" charset="0"/>
                <a:cs typeface="Arial" pitchFamily="34" charset="0"/>
              </a:rPr>
              <a:t> T-</a:t>
            </a:r>
            <a:r>
              <a:rPr lang="de-DE" sz="1400" b="1" dirty="0" err="1" smtClean="0">
                <a:solidFill>
                  <a:schemeClr val="accent1">
                    <a:lumMod val="20000"/>
                    <a:lumOff val="80000"/>
                  </a:schemeClr>
                </a:solidFill>
                <a:latin typeface="Arial" pitchFamily="34" charset="0"/>
                <a:cs typeface="Arial" pitchFamily="34" charset="0"/>
              </a:rPr>
              <a:t>scar</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or</a:t>
            </a:r>
            <a:r>
              <a:rPr lang="de-DE" sz="1400" b="1" dirty="0" smtClean="0">
                <a:solidFill>
                  <a:schemeClr val="accent1">
                    <a:lumMod val="20000"/>
                    <a:lumOff val="80000"/>
                  </a:schemeClr>
                </a:solidFill>
                <a:latin typeface="Arial" pitchFamily="34" charset="0"/>
                <a:cs typeface="Arial" pitchFamily="34" charset="0"/>
              </a:rPr>
              <a:t> in a </a:t>
            </a:r>
            <a:r>
              <a:rPr lang="de-DE" sz="1400" b="1" dirty="0" err="1" smtClean="0">
                <a:solidFill>
                  <a:schemeClr val="accent1">
                    <a:lumMod val="20000"/>
                    <a:lumOff val="80000"/>
                  </a:schemeClr>
                </a:solidFill>
                <a:latin typeface="Arial" pitchFamily="34" charset="0"/>
                <a:cs typeface="Arial" pitchFamily="34" charset="0"/>
              </a:rPr>
              <a:t>vertical</a:t>
            </a:r>
            <a:r>
              <a:rPr lang="de-DE" sz="1400" b="1" dirty="0" smtClean="0">
                <a:solidFill>
                  <a:schemeClr val="accent1">
                    <a:lumMod val="20000"/>
                    <a:lumOff val="80000"/>
                  </a:schemeClr>
                </a:solidFill>
                <a:latin typeface="Arial" pitchFamily="34" charset="0"/>
                <a:cs typeface="Arial" pitchFamily="34" charset="0"/>
              </a:rPr>
              <a:t> </a:t>
            </a:r>
            <a:r>
              <a:rPr lang="de-DE" sz="1400" b="1" dirty="0" err="1" smtClean="0">
                <a:solidFill>
                  <a:schemeClr val="accent1">
                    <a:lumMod val="20000"/>
                    <a:lumOff val="80000"/>
                  </a:schemeClr>
                </a:solidFill>
                <a:latin typeface="Arial" pitchFamily="34" charset="0"/>
                <a:cs typeface="Arial" pitchFamily="34" charset="0"/>
              </a:rPr>
              <a:t>scar</a:t>
            </a:r>
            <a:r>
              <a:rPr lang="de-DE" sz="1400" b="1" dirty="0" smtClean="0">
                <a:solidFill>
                  <a:schemeClr val="accent1">
                    <a:lumMod val="20000"/>
                    <a:lumOff val="80000"/>
                  </a:schemeClr>
                </a:solidFill>
                <a:latin typeface="Arial" pitchFamily="34" charset="0"/>
                <a:cs typeface="Arial" pitchFamily="34" charset="0"/>
              </a:rPr>
              <a:t>.</a:t>
            </a:r>
            <a:endParaRPr lang="de-DE" sz="1400" b="1" dirty="0">
              <a:solidFill>
                <a:schemeClr val="accent1">
                  <a:lumMod val="20000"/>
                  <a:lumOff val="80000"/>
                </a:schemeClr>
              </a:solidFill>
              <a:latin typeface="Arial" pitchFamily="34" charset="0"/>
              <a:cs typeface="Arial" pitchFamily="34" charset="0"/>
            </a:endParaRPr>
          </a:p>
        </p:txBody>
      </p:sp>
      <p:sp>
        <p:nvSpPr>
          <p:cNvPr id="12" name="Textfeld 11"/>
          <p:cNvSpPr txBox="1"/>
          <p:nvPr/>
        </p:nvSpPr>
        <p:spPr>
          <a:xfrm>
            <a:off x="323528" y="4653136"/>
            <a:ext cx="8640960" cy="646331"/>
          </a:xfrm>
          <a:prstGeom prst="rect">
            <a:avLst/>
          </a:prstGeom>
          <a:noFill/>
        </p:spPr>
        <p:txBody>
          <a:bodyPr wrap="square" rtlCol="0">
            <a:spAutoFit/>
          </a:bodyPr>
          <a:lstStyle/>
          <a:p>
            <a:r>
              <a:rPr lang="de-DE" dirty="0" err="1" smtClean="0"/>
              <a:t>Conclusions</a:t>
            </a:r>
            <a:r>
              <a:rPr lang="de-DE" dirty="0" smtClean="0"/>
              <a:t> :</a:t>
            </a:r>
          </a:p>
          <a:p>
            <a:r>
              <a:rPr lang="de-DE" dirty="0" smtClean="0">
                <a:solidFill>
                  <a:srgbClr val="FFFF00"/>
                </a:solidFill>
              </a:rPr>
              <a:t>A/ The </a:t>
            </a:r>
            <a:r>
              <a:rPr lang="de-DE" dirty="0" err="1" smtClean="0">
                <a:solidFill>
                  <a:srgbClr val="FFFF00"/>
                </a:solidFill>
              </a:rPr>
              <a:t>priciple</a:t>
            </a:r>
            <a:r>
              <a:rPr lang="de-DE" dirty="0" smtClean="0">
                <a:solidFill>
                  <a:srgbClr val="FFFF00"/>
                </a:solidFill>
              </a:rPr>
              <a:t> </a:t>
            </a:r>
            <a:r>
              <a:rPr lang="de-DE" dirty="0" err="1" smtClean="0">
                <a:solidFill>
                  <a:srgbClr val="FFFF00"/>
                </a:solidFill>
              </a:rPr>
              <a:t>of</a:t>
            </a:r>
            <a:r>
              <a:rPr lang="de-DE" dirty="0" smtClean="0">
                <a:solidFill>
                  <a:srgbClr val="FFFF00"/>
                </a:solidFill>
              </a:rPr>
              <a:t> </a:t>
            </a:r>
            <a:r>
              <a:rPr lang="de-DE" dirty="0" err="1" smtClean="0">
                <a:solidFill>
                  <a:srgbClr val="FFFF00"/>
                </a:solidFill>
              </a:rPr>
              <a:t>conventional</a:t>
            </a:r>
            <a:r>
              <a:rPr lang="de-DE" dirty="0" smtClean="0">
                <a:solidFill>
                  <a:srgbClr val="FFFF00"/>
                </a:solidFill>
              </a:rPr>
              <a:t> </a:t>
            </a:r>
            <a:r>
              <a:rPr lang="de-DE" dirty="0" err="1" smtClean="0">
                <a:solidFill>
                  <a:srgbClr val="FFFF00"/>
                </a:solidFill>
              </a:rPr>
              <a:t>mastopexy</a:t>
            </a:r>
            <a:r>
              <a:rPr lang="de-DE" dirty="0" smtClean="0">
                <a:solidFill>
                  <a:srgbClr val="FFFF00"/>
                </a:solidFill>
              </a:rPr>
              <a:t> </a:t>
            </a:r>
            <a:r>
              <a:rPr lang="de-DE" dirty="0" err="1" smtClean="0">
                <a:solidFill>
                  <a:srgbClr val="FFFF00"/>
                </a:solidFill>
              </a:rPr>
              <a:t>is</a:t>
            </a:r>
            <a:r>
              <a:rPr lang="de-DE" dirty="0" smtClean="0">
                <a:solidFill>
                  <a:srgbClr val="FFFF00"/>
                </a:solidFill>
              </a:rPr>
              <a:t> </a:t>
            </a:r>
            <a:r>
              <a:rPr lang="de-DE" dirty="0" err="1" smtClean="0">
                <a:solidFill>
                  <a:srgbClr val="FFFF00"/>
                </a:solidFill>
              </a:rPr>
              <a:t>supporting</a:t>
            </a:r>
            <a:r>
              <a:rPr lang="de-DE" dirty="0" smtClean="0">
                <a:solidFill>
                  <a:srgbClr val="FFFF00"/>
                </a:solidFill>
              </a:rPr>
              <a:t>, </a:t>
            </a:r>
            <a:r>
              <a:rPr lang="de-DE" dirty="0" err="1" smtClean="0">
                <a:solidFill>
                  <a:srgbClr val="FFFF00"/>
                </a:solidFill>
              </a:rPr>
              <a:t>pushing</a:t>
            </a:r>
            <a:r>
              <a:rPr lang="de-DE" dirty="0" smtClean="0">
                <a:solidFill>
                  <a:srgbClr val="FFFF00"/>
                </a:solidFill>
              </a:rPr>
              <a:t> </a:t>
            </a:r>
            <a:r>
              <a:rPr lang="de-DE" dirty="0" err="1" smtClean="0">
                <a:solidFill>
                  <a:srgbClr val="FFFF00"/>
                </a:solidFill>
              </a:rPr>
              <a:t>the</a:t>
            </a:r>
            <a:r>
              <a:rPr lang="de-DE" dirty="0" smtClean="0">
                <a:solidFill>
                  <a:srgbClr val="FFFF00"/>
                </a:solidFill>
              </a:rPr>
              <a:t> </a:t>
            </a:r>
            <a:r>
              <a:rPr lang="de-DE" dirty="0" err="1" smtClean="0">
                <a:solidFill>
                  <a:srgbClr val="FFFF00"/>
                </a:solidFill>
              </a:rPr>
              <a:t>lower</a:t>
            </a:r>
            <a:r>
              <a:rPr lang="de-DE" dirty="0" smtClean="0">
                <a:solidFill>
                  <a:srgbClr val="FFFF00"/>
                </a:solidFill>
              </a:rPr>
              <a:t> pole</a:t>
            </a:r>
          </a:p>
        </p:txBody>
      </p:sp>
      <p:sp>
        <p:nvSpPr>
          <p:cNvPr id="13" name="Textfeld 12"/>
          <p:cNvSpPr txBox="1"/>
          <p:nvPr/>
        </p:nvSpPr>
        <p:spPr>
          <a:xfrm>
            <a:off x="251520" y="6021288"/>
            <a:ext cx="8640960" cy="646331"/>
          </a:xfrm>
          <a:prstGeom prst="rect">
            <a:avLst/>
          </a:prstGeom>
          <a:noFill/>
        </p:spPr>
        <p:txBody>
          <a:bodyPr wrap="square" rtlCol="0">
            <a:spAutoFit/>
          </a:bodyPr>
          <a:lstStyle/>
          <a:p>
            <a:r>
              <a:rPr lang="de-DE" b="1" dirty="0" smtClean="0">
                <a:solidFill>
                  <a:srgbClr val="FFFF00"/>
                </a:solidFill>
              </a:rPr>
              <a:t>C/ The </a:t>
            </a:r>
            <a:r>
              <a:rPr lang="de-DE" b="1" dirty="0" err="1" smtClean="0">
                <a:solidFill>
                  <a:srgbClr val="FFFF00"/>
                </a:solidFill>
              </a:rPr>
              <a:t>skin</a:t>
            </a:r>
            <a:r>
              <a:rPr lang="de-DE" b="1" dirty="0" smtClean="0">
                <a:solidFill>
                  <a:srgbClr val="FFFF00"/>
                </a:solidFill>
              </a:rPr>
              <a:t> </a:t>
            </a:r>
            <a:r>
              <a:rPr lang="de-DE" b="1" dirty="0" err="1" smtClean="0">
                <a:solidFill>
                  <a:srgbClr val="FFFF00"/>
                </a:solidFill>
              </a:rPr>
              <a:t>tightening</a:t>
            </a:r>
            <a:r>
              <a:rPr lang="de-DE" b="1" dirty="0" smtClean="0">
                <a:solidFill>
                  <a:srgbClr val="FFFF00"/>
                </a:solidFill>
              </a:rPr>
              <a:t> </a:t>
            </a:r>
            <a:r>
              <a:rPr lang="de-DE" b="1" dirty="0" err="1" smtClean="0">
                <a:solidFill>
                  <a:srgbClr val="FFFF00"/>
                </a:solidFill>
              </a:rPr>
              <a:t>by</a:t>
            </a:r>
            <a:r>
              <a:rPr lang="de-DE" b="1" dirty="0" smtClean="0">
                <a:solidFill>
                  <a:srgbClr val="FFFF00"/>
                </a:solidFill>
              </a:rPr>
              <a:t> a </a:t>
            </a:r>
            <a:r>
              <a:rPr lang="de-DE" b="1" dirty="0" err="1" smtClean="0">
                <a:solidFill>
                  <a:srgbClr val="FFFF00"/>
                </a:solidFill>
              </a:rPr>
              <a:t>vertical</a:t>
            </a:r>
            <a:r>
              <a:rPr lang="de-DE" b="1" dirty="0" smtClean="0">
                <a:solidFill>
                  <a:srgbClr val="FFFF00"/>
                </a:solidFill>
              </a:rPr>
              <a:t> </a:t>
            </a:r>
            <a:r>
              <a:rPr lang="de-DE" b="1" dirty="0" err="1" smtClean="0">
                <a:solidFill>
                  <a:srgbClr val="FFFF00"/>
                </a:solidFill>
              </a:rPr>
              <a:t>scar</a:t>
            </a:r>
            <a:r>
              <a:rPr lang="de-DE" b="1" dirty="0" smtClean="0">
                <a:solidFill>
                  <a:srgbClr val="FFFF00"/>
                </a:solidFill>
              </a:rPr>
              <a:t> </a:t>
            </a:r>
            <a:r>
              <a:rPr lang="de-DE" b="1" dirty="0" err="1" smtClean="0">
                <a:solidFill>
                  <a:srgbClr val="FFFF00"/>
                </a:solidFill>
              </a:rPr>
              <a:t>gives</a:t>
            </a:r>
            <a:r>
              <a:rPr lang="de-DE" b="1" dirty="0" smtClean="0">
                <a:solidFill>
                  <a:srgbClr val="FFFF00"/>
                </a:solidFill>
              </a:rPr>
              <a:t> a </a:t>
            </a:r>
            <a:r>
              <a:rPr lang="de-DE" b="1" dirty="0" err="1" smtClean="0">
                <a:solidFill>
                  <a:srgbClr val="FFFF00"/>
                </a:solidFill>
              </a:rPr>
              <a:t>very</a:t>
            </a:r>
            <a:r>
              <a:rPr lang="de-DE" b="1" dirty="0" smtClean="0">
                <a:solidFill>
                  <a:srgbClr val="FFFF00"/>
                </a:solidFill>
              </a:rPr>
              <a:t> </a:t>
            </a:r>
            <a:r>
              <a:rPr lang="de-DE" b="1" dirty="0" err="1" smtClean="0">
                <a:solidFill>
                  <a:srgbClr val="FFFF00"/>
                </a:solidFill>
              </a:rPr>
              <a:t>important</a:t>
            </a:r>
            <a:r>
              <a:rPr lang="de-DE" b="1" dirty="0" smtClean="0">
                <a:solidFill>
                  <a:srgbClr val="FFFF00"/>
                </a:solidFill>
              </a:rPr>
              <a:t> ,</a:t>
            </a:r>
            <a:r>
              <a:rPr lang="de-DE" b="1" dirty="0" err="1" smtClean="0">
                <a:solidFill>
                  <a:srgbClr val="FFFF00"/>
                </a:solidFill>
              </a:rPr>
              <a:t>elementary</a:t>
            </a:r>
            <a:r>
              <a:rPr lang="de-DE" b="1" dirty="0" smtClean="0">
                <a:solidFill>
                  <a:srgbClr val="FFFF00"/>
                </a:solidFill>
              </a:rPr>
              <a:t> </a:t>
            </a:r>
            <a:r>
              <a:rPr lang="de-DE" b="1" dirty="0" err="1" smtClean="0">
                <a:solidFill>
                  <a:srgbClr val="FFFF00"/>
                </a:solidFill>
              </a:rPr>
              <a:t>support</a:t>
            </a:r>
            <a:r>
              <a:rPr lang="de-DE" b="1" dirty="0" smtClean="0">
                <a:solidFill>
                  <a:srgbClr val="FFFF00"/>
                </a:solidFill>
              </a:rPr>
              <a:t> </a:t>
            </a:r>
            <a:r>
              <a:rPr lang="de-DE" b="1" dirty="0" err="1" smtClean="0">
                <a:solidFill>
                  <a:srgbClr val="FFFF00"/>
                </a:solidFill>
              </a:rPr>
              <a:t>for</a:t>
            </a:r>
            <a:r>
              <a:rPr lang="de-DE" b="1" dirty="0" smtClean="0">
                <a:solidFill>
                  <a:srgbClr val="FFFF00"/>
                </a:solidFill>
              </a:rPr>
              <a:t> </a:t>
            </a:r>
            <a:r>
              <a:rPr lang="de-DE" b="1" dirty="0" err="1" smtClean="0">
                <a:solidFill>
                  <a:srgbClr val="FFFF00"/>
                </a:solidFill>
              </a:rPr>
              <a:t>the</a:t>
            </a:r>
            <a:r>
              <a:rPr lang="de-DE" b="1" dirty="0" smtClean="0">
                <a:solidFill>
                  <a:srgbClr val="FFFF00"/>
                </a:solidFill>
              </a:rPr>
              <a:t> </a:t>
            </a:r>
            <a:r>
              <a:rPr lang="de-DE" b="1" dirty="0" err="1" smtClean="0">
                <a:solidFill>
                  <a:srgbClr val="FFFF00"/>
                </a:solidFill>
              </a:rPr>
              <a:t>whole</a:t>
            </a:r>
            <a:r>
              <a:rPr lang="de-DE" b="1" dirty="0" smtClean="0">
                <a:solidFill>
                  <a:srgbClr val="FFFF00"/>
                </a:solidFill>
              </a:rPr>
              <a:t> </a:t>
            </a:r>
            <a:r>
              <a:rPr lang="de-DE" b="1" dirty="0" err="1" smtClean="0">
                <a:solidFill>
                  <a:srgbClr val="FFFF00"/>
                </a:solidFill>
              </a:rPr>
              <a:t>breast</a:t>
            </a:r>
            <a:r>
              <a:rPr lang="de-DE" b="1" dirty="0" smtClean="0">
                <a:solidFill>
                  <a:srgbClr val="FFFF00"/>
                </a:solidFill>
              </a:rPr>
              <a:t> </a:t>
            </a:r>
            <a:r>
              <a:rPr lang="de-DE" b="1" dirty="0" err="1" smtClean="0">
                <a:solidFill>
                  <a:srgbClr val="FFFF00"/>
                </a:solidFill>
              </a:rPr>
              <a:t>and</a:t>
            </a:r>
            <a:r>
              <a:rPr lang="de-DE" b="1" dirty="0" smtClean="0">
                <a:solidFill>
                  <a:srgbClr val="FFFF00"/>
                </a:solidFill>
              </a:rPr>
              <a:t> </a:t>
            </a:r>
            <a:r>
              <a:rPr lang="de-DE" b="1" dirty="0" err="1" smtClean="0">
                <a:solidFill>
                  <a:srgbClr val="FFFF00"/>
                </a:solidFill>
              </a:rPr>
              <a:t>ensures</a:t>
            </a:r>
            <a:r>
              <a:rPr lang="de-DE" b="1" dirty="0" smtClean="0">
                <a:solidFill>
                  <a:srgbClr val="FFFF00"/>
                </a:solidFill>
              </a:rPr>
              <a:t> </a:t>
            </a:r>
            <a:r>
              <a:rPr lang="de-DE" b="1" dirty="0" err="1" smtClean="0">
                <a:solidFill>
                  <a:srgbClr val="FFFF00"/>
                </a:solidFill>
              </a:rPr>
              <a:t>the</a:t>
            </a:r>
            <a:r>
              <a:rPr lang="de-DE" b="1" dirty="0" smtClean="0">
                <a:solidFill>
                  <a:srgbClr val="FFFF00"/>
                </a:solidFill>
              </a:rPr>
              <a:t> </a:t>
            </a:r>
            <a:r>
              <a:rPr lang="de-DE" b="1" dirty="0" err="1" smtClean="0">
                <a:solidFill>
                  <a:srgbClr val="FFFF00"/>
                </a:solidFill>
              </a:rPr>
              <a:t>good</a:t>
            </a:r>
            <a:r>
              <a:rPr lang="de-DE" b="1" dirty="0" smtClean="0">
                <a:solidFill>
                  <a:srgbClr val="FFFF00"/>
                </a:solidFill>
              </a:rPr>
              <a:t> </a:t>
            </a:r>
            <a:r>
              <a:rPr lang="de-DE" b="1" dirty="0" err="1" smtClean="0">
                <a:solidFill>
                  <a:srgbClr val="FFFF00"/>
                </a:solidFill>
              </a:rPr>
              <a:t>breast</a:t>
            </a:r>
            <a:r>
              <a:rPr lang="de-DE" b="1" dirty="0" smtClean="0">
                <a:solidFill>
                  <a:srgbClr val="FFFF00"/>
                </a:solidFill>
              </a:rPr>
              <a:t> </a:t>
            </a:r>
            <a:r>
              <a:rPr lang="de-DE" b="1" dirty="0" err="1" smtClean="0">
                <a:solidFill>
                  <a:srgbClr val="FFFF00"/>
                </a:solidFill>
              </a:rPr>
              <a:t>shape</a:t>
            </a:r>
            <a:r>
              <a:rPr lang="de-DE" b="1" dirty="0" smtClean="0">
                <a:solidFill>
                  <a:srgbClr val="FFFF00"/>
                </a:solidFill>
              </a:rPr>
              <a:t> </a:t>
            </a:r>
            <a:r>
              <a:rPr lang="de-DE" b="1" dirty="0" err="1" smtClean="0">
                <a:solidFill>
                  <a:srgbClr val="FFFF00"/>
                </a:solidFill>
              </a:rPr>
              <a:t>with</a:t>
            </a:r>
            <a:r>
              <a:rPr lang="de-DE" b="1" dirty="0" smtClean="0">
                <a:solidFill>
                  <a:srgbClr val="FFFF00"/>
                </a:solidFill>
              </a:rPr>
              <a:t> </a:t>
            </a:r>
            <a:r>
              <a:rPr lang="de-DE" b="1" dirty="0" err="1" smtClean="0">
                <a:solidFill>
                  <a:srgbClr val="FFFF00"/>
                </a:solidFill>
              </a:rPr>
              <a:t>longevity</a:t>
            </a:r>
            <a:r>
              <a:rPr lang="de-DE" b="1" dirty="0" smtClean="0">
                <a:solidFill>
                  <a:srgbClr val="FFFF00"/>
                </a:solidFill>
              </a:rPr>
              <a:t> </a:t>
            </a:r>
            <a:r>
              <a:rPr lang="de-DE" b="1" dirty="0" err="1" smtClean="0">
                <a:solidFill>
                  <a:srgbClr val="FFFF00"/>
                </a:solidFill>
              </a:rPr>
              <a:t>of</a:t>
            </a:r>
            <a:r>
              <a:rPr lang="de-DE" b="1" dirty="0" smtClean="0">
                <a:solidFill>
                  <a:srgbClr val="FFFF00"/>
                </a:solidFill>
              </a:rPr>
              <a:t> </a:t>
            </a:r>
            <a:r>
              <a:rPr lang="de-DE" b="1" dirty="0" err="1" smtClean="0">
                <a:solidFill>
                  <a:srgbClr val="FFFF00"/>
                </a:solidFill>
              </a:rPr>
              <a:t>the</a:t>
            </a:r>
            <a:r>
              <a:rPr lang="de-DE" b="1" dirty="0" smtClean="0">
                <a:solidFill>
                  <a:srgbClr val="FFFF00"/>
                </a:solidFill>
              </a:rPr>
              <a:t> </a:t>
            </a:r>
            <a:r>
              <a:rPr lang="de-DE" b="1" dirty="0" err="1" smtClean="0">
                <a:solidFill>
                  <a:srgbClr val="FFFF00"/>
                </a:solidFill>
              </a:rPr>
              <a:t>results</a:t>
            </a:r>
            <a:endParaRPr lang="de-DE" b="1" dirty="0">
              <a:solidFill>
                <a:srgbClr val="FFFF00"/>
              </a:solidFill>
            </a:endParaRPr>
          </a:p>
        </p:txBody>
      </p:sp>
      <p:sp>
        <p:nvSpPr>
          <p:cNvPr id="14" name="Rechteck 13"/>
          <p:cNvSpPr/>
          <p:nvPr/>
        </p:nvSpPr>
        <p:spPr>
          <a:xfrm>
            <a:off x="323528" y="5373216"/>
            <a:ext cx="8509892" cy="646331"/>
          </a:xfrm>
          <a:prstGeom prst="rect">
            <a:avLst/>
          </a:prstGeom>
        </p:spPr>
        <p:txBody>
          <a:bodyPr wrap="square">
            <a:spAutoFit/>
          </a:bodyPr>
          <a:lstStyle/>
          <a:p>
            <a:pPr lvl="0"/>
            <a:r>
              <a:rPr lang="de-DE" dirty="0" smtClean="0">
                <a:solidFill>
                  <a:srgbClr val="FFFF00"/>
                </a:solidFill>
              </a:rPr>
              <a:t>B/ The NAC must </a:t>
            </a:r>
            <a:r>
              <a:rPr lang="de-DE" dirty="0" err="1" smtClean="0">
                <a:solidFill>
                  <a:srgbClr val="FFFF00"/>
                </a:solidFill>
              </a:rPr>
              <a:t>be</a:t>
            </a:r>
            <a:r>
              <a:rPr lang="de-DE" dirty="0" smtClean="0">
                <a:solidFill>
                  <a:srgbClr val="FFFF00"/>
                </a:solidFill>
              </a:rPr>
              <a:t> </a:t>
            </a:r>
            <a:r>
              <a:rPr lang="de-DE" dirty="0" err="1" smtClean="0">
                <a:solidFill>
                  <a:srgbClr val="FFFF00"/>
                </a:solidFill>
              </a:rPr>
              <a:t>shifted</a:t>
            </a:r>
            <a:r>
              <a:rPr lang="de-DE" dirty="0" smtClean="0">
                <a:solidFill>
                  <a:srgbClr val="FFFF00"/>
                </a:solidFill>
              </a:rPr>
              <a:t>, </a:t>
            </a:r>
            <a:r>
              <a:rPr lang="de-DE" dirty="0" err="1" smtClean="0">
                <a:solidFill>
                  <a:srgbClr val="FFFF00"/>
                </a:solidFill>
              </a:rPr>
              <a:t>pushed</a:t>
            </a:r>
            <a:r>
              <a:rPr lang="de-DE" dirty="0" smtClean="0">
                <a:solidFill>
                  <a:srgbClr val="FFFF00"/>
                </a:solidFill>
              </a:rPr>
              <a:t> </a:t>
            </a:r>
            <a:r>
              <a:rPr lang="de-DE" dirty="0" err="1" smtClean="0">
                <a:solidFill>
                  <a:srgbClr val="FFFF00"/>
                </a:solidFill>
              </a:rPr>
              <a:t>upwards</a:t>
            </a:r>
            <a:r>
              <a:rPr lang="de-DE" dirty="0" smtClean="0">
                <a:solidFill>
                  <a:srgbClr val="FFFF00"/>
                </a:solidFill>
              </a:rPr>
              <a:t> </a:t>
            </a:r>
            <a:r>
              <a:rPr lang="de-DE" dirty="0" err="1" smtClean="0">
                <a:solidFill>
                  <a:srgbClr val="FFFF00"/>
                </a:solidFill>
              </a:rPr>
              <a:t>separately</a:t>
            </a:r>
            <a:r>
              <a:rPr lang="de-DE" dirty="0" smtClean="0">
                <a:solidFill>
                  <a:srgbClr val="FFFF00"/>
                </a:solidFill>
              </a:rPr>
              <a:t>  </a:t>
            </a:r>
            <a:r>
              <a:rPr lang="de-DE" dirty="0" err="1" smtClean="0">
                <a:solidFill>
                  <a:srgbClr val="FFFF00"/>
                </a:solidFill>
              </a:rPr>
              <a:t>and</a:t>
            </a:r>
            <a:r>
              <a:rPr lang="de-DE" dirty="0" smtClean="0">
                <a:solidFill>
                  <a:srgbClr val="FFFF00"/>
                </a:solidFill>
              </a:rPr>
              <a:t> </a:t>
            </a:r>
            <a:r>
              <a:rPr lang="de-DE" dirty="0" err="1" smtClean="0">
                <a:solidFill>
                  <a:srgbClr val="FFFF00"/>
                </a:solidFill>
              </a:rPr>
              <a:t>doesn´t</a:t>
            </a:r>
            <a:r>
              <a:rPr lang="de-DE" dirty="0" smtClean="0">
                <a:solidFill>
                  <a:srgbClr val="FFFF00"/>
                </a:solidFill>
              </a:rPr>
              <a:t> </a:t>
            </a:r>
            <a:r>
              <a:rPr lang="de-DE" dirty="0" err="1" smtClean="0">
                <a:solidFill>
                  <a:srgbClr val="FFFF00"/>
                </a:solidFill>
              </a:rPr>
              <a:t>moves</a:t>
            </a:r>
            <a:r>
              <a:rPr lang="de-DE" dirty="0" smtClean="0">
                <a:solidFill>
                  <a:srgbClr val="FFFF00"/>
                </a:solidFill>
              </a:rPr>
              <a:t> </a:t>
            </a:r>
            <a:r>
              <a:rPr lang="de-DE" dirty="0" err="1" smtClean="0">
                <a:solidFill>
                  <a:srgbClr val="FFFF00"/>
                </a:solidFill>
              </a:rPr>
              <a:t>with</a:t>
            </a:r>
            <a:r>
              <a:rPr lang="de-DE" dirty="0" smtClean="0">
                <a:solidFill>
                  <a:srgbClr val="FFFF00"/>
                </a:solidFill>
              </a:rPr>
              <a:t> </a:t>
            </a:r>
            <a:r>
              <a:rPr lang="de-DE" dirty="0" err="1" smtClean="0">
                <a:solidFill>
                  <a:srgbClr val="FFFF00"/>
                </a:solidFill>
              </a:rPr>
              <a:t>the</a:t>
            </a:r>
            <a:r>
              <a:rPr lang="de-DE" dirty="0" smtClean="0">
                <a:solidFill>
                  <a:srgbClr val="FFFF00"/>
                </a:solidFill>
              </a:rPr>
              <a:t> </a:t>
            </a:r>
            <a:r>
              <a:rPr lang="de-DE" dirty="0" err="1" smtClean="0">
                <a:solidFill>
                  <a:srgbClr val="FFFF00"/>
                </a:solidFill>
              </a:rPr>
              <a:t>breast</a:t>
            </a:r>
            <a:r>
              <a:rPr lang="de-DE" dirty="0" smtClean="0">
                <a:solidFill>
                  <a:srgbClr val="FFFF00"/>
                </a:solidFill>
              </a:rPr>
              <a:t> </a:t>
            </a:r>
            <a:r>
              <a:rPr lang="de-DE" dirty="0" err="1" smtClean="0">
                <a:solidFill>
                  <a:srgbClr val="FFFF00"/>
                </a:solidFill>
              </a:rPr>
              <a:t>itself</a:t>
            </a:r>
            <a:endParaRPr lang="de-DE" dirty="0">
              <a:solidFill>
                <a:srgbClr val="FFFF00"/>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downRight)">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trips(downRight)">
                                      <p:cBhvr>
                                        <p:cTn id="27" dur="1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trips(downRight)">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268760"/>
            <a:ext cx="8301608" cy="476672"/>
          </a:xfrm>
        </p:spPr>
        <p:txBody>
          <a:bodyPr>
            <a:normAutofit fontScale="90000"/>
          </a:bodyPr>
          <a:lstStyle/>
          <a:p>
            <a:r>
              <a:rPr lang="en-US" sz="2800" dirty="0" smtClean="0"/>
              <a:t>There are doubts about a breast lift  without a vertical scar</a:t>
            </a:r>
            <a:br>
              <a:rPr lang="en-US" sz="2800" dirty="0" smtClean="0"/>
            </a:br>
            <a:r>
              <a:rPr lang="de-DE" sz="2800" dirty="0" smtClean="0">
                <a:latin typeface="BrowalliaUPC" pitchFamily="34" charset="-34"/>
                <a:ea typeface="Arial Unicode MS" pitchFamily="34" charset="-128"/>
                <a:cs typeface="BrowalliaUPC" pitchFamily="34" charset="-34"/>
              </a:rPr>
              <a:t/>
            </a:r>
            <a:br>
              <a:rPr lang="de-DE" sz="2800" dirty="0" smtClean="0">
                <a:latin typeface="BrowalliaUPC" pitchFamily="34" charset="-34"/>
                <a:ea typeface="Arial Unicode MS" pitchFamily="34" charset="-128"/>
                <a:cs typeface="BrowalliaUPC" pitchFamily="34" charset="-34"/>
              </a:rPr>
            </a:br>
            <a:r>
              <a:rPr lang="de-DE" sz="2800" dirty="0" smtClean="0"/>
              <a:t/>
            </a:r>
            <a:br>
              <a:rPr lang="de-DE" sz="2800" dirty="0" smtClean="0"/>
            </a:br>
            <a:endParaRPr lang="de-DE" sz="4400" dirty="0"/>
          </a:p>
        </p:txBody>
      </p:sp>
      <p:sp>
        <p:nvSpPr>
          <p:cNvPr id="4" name="Textfeld 3"/>
          <p:cNvSpPr txBox="1"/>
          <p:nvPr/>
        </p:nvSpPr>
        <p:spPr>
          <a:xfrm>
            <a:off x="251520" y="6309320"/>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5" name="Textfeld 4"/>
          <p:cNvSpPr txBox="1"/>
          <p:nvPr/>
        </p:nvSpPr>
        <p:spPr>
          <a:xfrm>
            <a:off x="323528" y="1052736"/>
            <a:ext cx="8064896" cy="738664"/>
          </a:xfrm>
          <a:prstGeom prst="rect">
            <a:avLst/>
          </a:prstGeom>
          <a:noFill/>
        </p:spPr>
        <p:txBody>
          <a:bodyPr wrap="square" rtlCol="0">
            <a:spAutoFit/>
          </a:bodyPr>
          <a:lstStyle/>
          <a:p>
            <a:r>
              <a:rPr lang="de-DE" sz="2400" b="1" u="sng" dirty="0" smtClean="0">
                <a:latin typeface="BrowalliaUPC" pitchFamily="34" charset="-34"/>
                <a:ea typeface="Arial Unicode MS" pitchFamily="34" charset="-128"/>
                <a:cs typeface="BrowalliaUPC" pitchFamily="34" charset="-34"/>
              </a:rPr>
              <a:t> </a:t>
            </a:r>
            <a:r>
              <a:rPr lang="en-US" sz="2400" dirty="0" smtClean="0"/>
              <a:t>Reviews by plastic surgeons from around the web</a:t>
            </a:r>
            <a:endParaRPr lang="de-DE" sz="2400" b="1" u="sng" dirty="0" smtClean="0">
              <a:latin typeface="BrowalliaUPC" pitchFamily="34" charset="-34"/>
              <a:ea typeface="Arial Unicode MS" pitchFamily="34" charset="-128"/>
              <a:cs typeface="BrowalliaUPC" pitchFamily="34" charset="-34"/>
            </a:endParaRPr>
          </a:p>
          <a:p>
            <a:endParaRPr lang="de-DE" dirty="0"/>
          </a:p>
        </p:txBody>
      </p:sp>
      <p:sp>
        <p:nvSpPr>
          <p:cNvPr id="7" name="Textfeld 6"/>
          <p:cNvSpPr txBox="1"/>
          <p:nvPr/>
        </p:nvSpPr>
        <p:spPr>
          <a:xfrm>
            <a:off x="179512" y="2204864"/>
            <a:ext cx="8712968" cy="3754874"/>
          </a:xfrm>
          <a:prstGeom prst="rect">
            <a:avLst/>
          </a:prstGeom>
          <a:noFill/>
        </p:spPr>
        <p:txBody>
          <a:bodyPr wrap="square" rtlCol="0">
            <a:spAutoFit/>
          </a:bodyPr>
          <a:lstStyle/>
          <a:p>
            <a:endParaRPr lang="de-DE" sz="2000" b="1" u="sng" dirty="0" smtClean="0">
              <a:solidFill>
                <a:srgbClr val="FFC000"/>
              </a:solidFill>
            </a:endParaRPr>
          </a:p>
          <a:p>
            <a:endParaRPr lang="de-DE" sz="2000" b="1" u="sng" dirty="0" smtClean="0">
              <a:solidFill>
                <a:srgbClr val="FFC000"/>
              </a:solidFill>
            </a:endParaRPr>
          </a:p>
          <a:p>
            <a:endParaRPr lang="de-DE" sz="2000" b="1" u="sng" dirty="0" smtClean="0">
              <a:solidFill>
                <a:srgbClr val="FFC000"/>
              </a:solidFill>
            </a:endParaRPr>
          </a:p>
          <a:p>
            <a:endParaRPr lang="de-DE" sz="2000" b="1" u="sng" dirty="0" smtClean="0">
              <a:solidFill>
                <a:srgbClr val="FFC000"/>
              </a:solidFill>
            </a:endParaRPr>
          </a:p>
          <a:p>
            <a:endParaRPr lang="de-DE" sz="2000" b="1" u="sng" dirty="0" smtClean="0">
              <a:solidFill>
                <a:srgbClr val="FFC000"/>
              </a:solidFill>
            </a:endParaRPr>
          </a:p>
          <a:p>
            <a:r>
              <a:rPr lang="de-DE" sz="2000" b="1" u="sng" dirty="0" err="1" smtClean="0"/>
              <a:t>Now</a:t>
            </a:r>
            <a:r>
              <a:rPr lang="de-DE" sz="2000" b="1" u="sng" dirty="0" smtClean="0"/>
              <a:t> </a:t>
            </a:r>
            <a:r>
              <a:rPr lang="de-DE" sz="2000" b="1" u="sng" dirty="0" err="1" smtClean="0"/>
              <a:t>here</a:t>
            </a:r>
            <a:r>
              <a:rPr lang="de-DE" sz="2000" b="1" u="sng" dirty="0" smtClean="0"/>
              <a:t> </a:t>
            </a:r>
            <a:r>
              <a:rPr lang="de-DE" sz="2000" b="1" u="sng" dirty="0" err="1" smtClean="0"/>
              <a:t>is</a:t>
            </a:r>
            <a:r>
              <a:rPr lang="de-DE" sz="2000" b="1" u="sng" dirty="0" smtClean="0"/>
              <a:t> </a:t>
            </a:r>
            <a:r>
              <a:rPr lang="de-DE" sz="2000" b="1" u="sng" dirty="0" err="1" smtClean="0"/>
              <a:t>my</a:t>
            </a:r>
            <a:r>
              <a:rPr lang="de-DE" sz="2000" b="1" u="sng" dirty="0" smtClean="0"/>
              <a:t> </a:t>
            </a:r>
            <a:r>
              <a:rPr lang="de-DE" sz="2000" b="1" u="sng" dirty="0" err="1" smtClean="0"/>
              <a:t>answer</a:t>
            </a:r>
            <a:r>
              <a:rPr lang="de-DE" sz="2000" b="1" u="sng" dirty="0" smtClean="0"/>
              <a:t>:  </a:t>
            </a:r>
            <a:r>
              <a:rPr lang="de-DE" sz="2000" b="1" u="sng" dirty="0" smtClean="0">
                <a:solidFill>
                  <a:srgbClr val="FFC000"/>
                </a:solidFill>
              </a:rPr>
              <a:t>All </a:t>
            </a:r>
            <a:r>
              <a:rPr lang="de-DE" sz="2000" b="1" u="sng" dirty="0" err="1" smtClean="0">
                <a:solidFill>
                  <a:srgbClr val="FFC000"/>
                </a:solidFill>
              </a:rPr>
              <a:t>my</a:t>
            </a:r>
            <a:r>
              <a:rPr lang="de-DE" sz="2000" b="1" u="sng" dirty="0" smtClean="0">
                <a:solidFill>
                  <a:srgbClr val="FFC000"/>
                </a:solidFill>
              </a:rPr>
              <a:t>   </a:t>
            </a:r>
            <a:r>
              <a:rPr lang="de-DE" sz="2000" b="1" u="sng" dirty="0" err="1" smtClean="0">
                <a:solidFill>
                  <a:srgbClr val="FFC000"/>
                </a:solidFill>
              </a:rPr>
              <a:t>collegaues</a:t>
            </a:r>
            <a:r>
              <a:rPr lang="de-DE" sz="2000" b="1" u="sng" dirty="0" smtClean="0">
                <a:solidFill>
                  <a:srgbClr val="FFC000"/>
                </a:solidFill>
              </a:rPr>
              <a:t> </a:t>
            </a:r>
            <a:r>
              <a:rPr lang="de-DE" sz="2000" b="1" u="sng" dirty="0" err="1" smtClean="0">
                <a:solidFill>
                  <a:srgbClr val="FFC000"/>
                </a:solidFill>
              </a:rPr>
              <a:t>have</a:t>
            </a:r>
            <a:r>
              <a:rPr lang="de-DE" sz="2000" b="1" u="sng" dirty="0" smtClean="0">
                <a:solidFill>
                  <a:srgbClr val="FFC000"/>
                </a:solidFill>
              </a:rPr>
              <a:t> </a:t>
            </a:r>
            <a:r>
              <a:rPr lang="de-DE" sz="2000" b="1" u="sng" dirty="0" err="1" smtClean="0">
                <a:solidFill>
                  <a:srgbClr val="FFC000"/>
                </a:solidFill>
              </a:rPr>
              <a:t>right</a:t>
            </a:r>
            <a:r>
              <a:rPr lang="de-DE" sz="2000" b="1" u="sng" dirty="0" smtClean="0">
                <a:solidFill>
                  <a:srgbClr val="FFC000"/>
                </a:solidFill>
              </a:rPr>
              <a:t> !  </a:t>
            </a:r>
          </a:p>
          <a:p>
            <a:pPr>
              <a:buFont typeface="Arial" pitchFamily="34" charset="0"/>
              <a:buChar char="•"/>
            </a:pPr>
            <a:r>
              <a:rPr lang="de-DE" sz="2000" b="1" dirty="0" smtClean="0"/>
              <a:t>New  </a:t>
            </a:r>
            <a:r>
              <a:rPr lang="de-DE" sz="2000" b="1" dirty="0" err="1" smtClean="0"/>
              <a:t>procedures</a:t>
            </a:r>
            <a:r>
              <a:rPr lang="de-DE" sz="2000" b="1" dirty="0" smtClean="0"/>
              <a:t> </a:t>
            </a:r>
            <a:r>
              <a:rPr lang="de-DE" sz="2000" b="1" dirty="0" err="1" smtClean="0"/>
              <a:t>need</a:t>
            </a:r>
            <a:r>
              <a:rPr lang="de-DE" sz="2000" b="1" dirty="0" smtClean="0"/>
              <a:t> also </a:t>
            </a:r>
            <a:r>
              <a:rPr lang="de-DE" sz="2000" b="1" dirty="0" err="1" smtClean="0"/>
              <a:t>advertising</a:t>
            </a:r>
            <a:r>
              <a:rPr lang="de-DE" sz="2000" b="1" dirty="0" smtClean="0"/>
              <a:t>.</a:t>
            </a:r>
          </a:p>
          <a:p>
            <a:pPr>
              <a:buFont typeface="Wingdings" pitchFamily="2" charset="2"/>
              <a:buChar char="§"/>
            </a:pPr>
            <a:r>
              <a:rPr lang="de-DE" sz="2000" b="1" dirty="0" smtClean="0"/>
              <a:t>In </a:t>
            </a:r>
            <a:r>
              <a:rPr lang="de-DE" sz="2000" b="1" dirty="0" err="1" smtClean="0"/>
              <a:t>fact</a:t>
            </a:r>
            <a:r>
              <a:rPr lang="de-DE" sz="2000" b="1" dirty="0" smtClean="0"/>
              <a:t> all </a:t>
            </a:r>
            <a:r>
              <a:rPr lang="de-DE" sz="2000" b="1" dirty="0" err="1" smtClean="0"/>
              <a:t>of</a:t>
            </a:r>
            <a:r>
              <a:rPr lang="de-DE" sz="2000" b="1" dirty="0" smtClean="0"/>
              <a:t> </a:t>
            </a:r>
            <a:r>
              <a:rPr lang="de-DE" sz="2000" b="1" dirty="0" err="1" smtClean="0"/>
              <a:t>us</a:t>
            </a:r>
            <a:r>
              <a:rPr lang="de-DE" sz="2000" b="1" dirty="0" smtClean="0"/>
              <a:t> </a:t>
            </a:r>
            <a:r>
              <a:rPr lang="de-DE" sz="2000" b="1" dirty="0" err="1" smtClean="0"/>
              <a:t>work</a:t>
            </a:r>
            <a:r>
              <a:rPr lang="de-DE" sz="2000" b="1" dirty="0" smtClean="0"/>
              <a:t> in 3 </a:t>
            </a:r>
            <a:r>
              <a:rPr lang="de-DE" sz="2000" b="1" dirty="0" err="1" smtClean="0"/>
              <a:t>dimensions</a:t>
            </a:r>
            <a:r>
              <a:rPr lang="de-DE" sz="2000" b="1" dirty="0" smtClean="0"/>
              <a:t> </a:t>
            </a:r>
            <a:r>
              <a:rPr lang="de-DE" sz="2000" b="1" dirty="0" err="1" smtClean="0"/>
              <a:t>and</a:t>
            </a:r>
            <a:r>
              <a:rPr lang="de-DE" sz="2000" b="1" dirty="0" smtClean="0"/>
              <a:t>  </a:t>
            </a:r>
            <a:r>
              <a:rPr lang="de-DE" sz="2000" b="1" dirty="0" err="1" smtClean="0"/>
              <a:t>use</a:t>
            </a:r>
            <a:r>
              <a:rPr lang="de-DE" sz="2000" b="1" dirty="0" smtClean="0"/>
              <a:t> </a:t>
            </a:r>
            <a:r>
              <a:rPr lang="de-DE" sz="2000" b="1" dirty="0" err="1" smtClean="0"/>
              <a:t>vertical</a:t>
            </a:r>
            <a:r>
              <a:rPr lang="de-DE" sz="2000" b="1" dirty="0" smtClean="0"/>
              <a:t>, T </a:t>
            </a:r>
            <a:r>
              <a:rPr lang="de-DE" sz="2000" b="1" dirty="0" err="1" smtClean="0"/>
              <a:t>or</a:t>
            </a:r>
            <a:r>
              <a:rPr lang="de-DE" sz="2000" b="1" dirty="0" smtClean="0"/>
              <a:t> </a:t>
            </a:r>
            <a:r>
              <a:rPr lang="de-DE" sz="2000" b="1" dirty="0" err="1" smtClean="0"/>
              <a:t>periarolar</a:t>
            </a:r>
            <a:r>
              <a:rPr lang="de-DE" sz="2000" b="1" dirty="0" smtClean="0"/>
              <a:t> </a:t>
            </a:r>
            <a:r>
              <a:rPr lang="de-DE" sz="2000" b="1" dirty="0" err="1" smtClean="0"/>
              <a:t>scar</a:t>
            </a:r>
            <a:r>
              <a:rPr lang="de-DE" sz="2000" b="1" dirty="0" smtClean="0"/>
              <a:t> - </a:t>
            </a:r>
          </a:p>
          <a:p>
            <a:r>
              <a:rPr lang="de-DE" sz="2000" b="1" dirty="0" smtClean="0"/>
              <a:t>but I </a:t>
            </a:r>
            <a:r>
              <a:rPr lang="de-DE" sz="2000" b="1" dirty="0" err="1" smtClean="0"/>
              <a:t>show</a:t>
            </a:r>
            <a:r>
              <a:rPr lang="de-DE" sz="2000" b="1" dirty="0" smtClean="0"/>
              <a:t> </a:t>
            </a:r>
            <a:r>
              <a:rPr lang="de-DE" sz="2000" b="1" dirty="0" err="1" smtClean="0"/>
              <a:t>you</a:t>
            </a:r>
            <a:r>
              <a:rPr lang="de-DE" sz="2000" b="1" dirty="0" smtClean="0"/>
              <a:t> </a:t>
            </a:r>
            <a:r>
              <a:rPr lang="de-DE" sz="2000" b="1" dirty="0" err="1" smtClean="0"/>
              <a:t>now</a:t>
            </a:r>
            <a:r>
              <a:rPr lang="de-DE" sz="2000" b="1" dirty="0" smtClean="0"/>
              <a:t>, </a:t>
            </a:r>
            <a:r>
              <a:rPr lang="de-DE" sz="2000" b="1" dirty="0" err="1" smtClean="0"/>
              <a:t>why</a:t>
            </a:r>
            <a:r>
              <a:rPr lang="de-DE" sz="2000" b="1" dirty="0" smtClean="0"/>
              <a:t> a </a:t>
            </a:r>
            <a:r>
              <a:rPr lang="de-DE" sz="2000" b="1" dirty="0" err="1" smtClean="0"/>
              <a:t>better</a:t>
            </a:r>
            <a:r>
              <a:rPr lang="de-DE" sz="2000" b="1" dirty="0" smtClean="0"/>
              <a:t> </a:t>
            </a:r>
            <a:r>
              <a:rPr lang="de-DE" sz="2000" b="1" dirty="0" err="1" smtClean="0"/>
              <a:t>breast</a:t>
            </a:r>
            <a:r>
              <a:rPr lang="de-DE" sz="2000" b="1" dirty="0" smtClean="0"/>
              <a:t> form </a:t>
            </a:r>
            <a:r>
              <a:rPr lang="de-DE" sz="2000" b="1" dirty="0" err="1" smtClean="0"/>
              <a:t>exists</a:t>
            </a:r>
            <a:r>
              <a:rPr lang="de-DE" sz="2000" b="1" dirty="0" smtClean="0"/>
              <a:t> </a:t>
            </a:r>
            <a:r>
              <a:rPr lang="de-DE" sz="2000" b="1" dirty="0" err="1" smtClean="0"/>
              <a:t>using</a:t>
            </a:r>
            <a:r>
              <a:rPr lang="de-DE" sz="2000" b="1" dirty="0" smtClean="0"/>
              <a:t> </a:t>
            </a:r>
            <a:r>
              <a:rPr lang="de-DE" sz="2000" b="1" dirty="0" err="1" smtClean="0"/>
              <a:t>the</a:t>
            </a:r>
            <a:r>
              <a:rPr lang="de-DE" sz="2000" b="1" dirty="0" smtClean="0"/>
              <a:t> </a:t>
            </a:r>
            <a:r>
              <a:rPr lang="de-DE" sz="2000" b="1" dirty="0" err="1" smtClean="0"/>
              <a:t>new</a:t>
            </a:r>
            <a:r>
              <a:rPr lang="de-DE" sz="2000" b="1" dirty="0" smtClean="0"/>
              <a:t> 3 d </a:t>
            </a:r>
            <a:r>
              <a:rPr lang="de-DE" sz="2000" b="1" dirty="0" err="1" smtClean="0"/>
              <a:t>breast</a:t>
            </a:r>
            <a:r>
              <a:rPr lang="de-DE" sz="2000" b="1" dirty="0" smtClean="0"/>
              <a:t> </a:t>
            </a:r>
            <a:r>
              <a:rPr lang="de-DE" sz="2000" b="1" dirty="0" err="1" smtClean="0"/>
              <a:t>lifting</a:t>
            </a:r>
            <a:r>
              <a:rPr lang="de-DE" sz="2000" b="1" dirty="0" smtClean="0"/>
              <a:t> </a:t>
            </a:r>
            <a:r>
              <a:rPr lang="de-DE" sz="2000" b="1" dirty="0" err="1" smtClean="0"/>
              <a:t>without</a:t>
            </a:r>
            <a:r>
              <a:rPr lang="de-DE" sz="2000" b="1" dirty="0" smtClean="0"/>
              <a:t> a </a:t>
            </a:r>
            <a:r>
              <a:rPr lang="de-DE" sz="2000" b="1" dirty="0" err="1" smtClean="0"/>
              <a:t>vertical</a:t>
            </a:r>
            <a:r>
              <a:rPr lang="de-DE" sz="2000" b="1" dirty="0" smtClean="0"/>
              <a:t> </a:t>
            </a:r>
            <a:r>
              <a:rPr lang="de-DE" sz="2000" b="1" dirty="0" err="1" smtClean="0"/>
              <a:t>scar</a:t>
            </a:r>
            <a:r>
              <a:rPr lang="de-DE" sz="2000" b="1" dirty="0" smtClean="0"/>
              <a:t>.</a:t>
            </a:r>
          </a:p>
          <a:p>
            <a:pPr>
              <a:buFont typeface="Wingdings" pitchFamily="2" charset="2"/>
              <a:buChar char="§"/>
            </a:pPr>
            <a:endParaRPr lang="de-DE" sz="2000" b="1" dirty="0" smtClean="0">
              <a:solidFill>
                <a:srgbClr val="FFC000"/>
              </a:solidFill>
            </a:endParaRPr>
          </a:p>
          <a:p>
            <a:endParaRPr lang="de-DE" dirty="0"/>
          </a:p>
        </p:txBody>
      </p:sp>
      <p:sp>
        <p:nvSpPr>
          <p:cNvPr id="8" name="Textfeld 7"/>
          <p:cNvSpPr txBox="1"/>
          <p:nvPr/>
        </p:nvSpPr>
        <p:spPr>
          <a:xfrm>
            <a:off x="179512" y="5445224"/>
            <a:ext cx="8640960" cy="1015663"/>
          </a:xfrm>
          <a:prstGeom prst="rect">
            <a:avLst/>
          </a:prstGeom>
          <a:noFill/>
        </p:spPr>
        <p:txBody>
          <a:bodyPr wrap="square" rtlCol="0">
            <a:spAutoFit/>
          </a:bodyPr>
          <a:lstStyle/>
          <a:p>
            <a:pPr>
              <a:buFont typeface="Wingdings" pitchFamily="2" charset="2"/>
              <a:buChar char="§"/>
            </a:pPr>
            <a:r>
              <a:rPr lang="de-DE" sz="2000" b="1" dirty="0" smtClean="0"/>
              <a:t> First I </a:t>
            </a:r>
            <a:r>
              <a:rPr lang="de-DE" sz="2000" b="1" dirty="0" err="1" smtClean="0"/>
              <a:t>show</a:t>
            </a:r>
            <a:r>
              <a:rPr lang="de-DE" sz="2000" b="1" dirty="0" smtClean="0"/>
              <a:t> </a:t>
            </a:r>
            <a:r>
              <a:rPr lang="de-DE" sz="2000" b="1" dirty="0" err="1" smtClean="0"/>
              <a:t>you</a:t>
            </a:r>
            <a:r>
              <a:rPr lang="de-DE" sz="2000" b="1" dirty="0" smtClean="0"/>
              <a:t>, </a:t>
            </a:r>
            <a:r>
              <a:rPr lang="de-DE" sz="2000" b="1" dirty="0" err="1" smtClean="0"/>
              <a:t>that</a:t>
            </a:r>
            <a:r>
              <a:rPr lang="de-DE" sz="2000" b="1" dirty="0" smtClean="0"/>
              <a:t> all </a:t>
            </a:r>
            <a:r>
              <a:rPr lang="de-DE" sz="2000" b="1" dirty="0" err="1" smtClean="0"/>
              <a:t>of</a:t>
            </a:r>
            <a:r>
              <a:rPr lang="de-DE" sz="2000" b="1" dirty="0" smtClean="0"/>
              <a:t> </a:t>
            </a:r>
            <a:r>
              <a:rPr lang="de-DE" sz="2000" b="1" dirty="0" err="1" smtClean="0"/>
              <a:t>my</a:t>
            </a:r>
            <a:r>
              <a:rPr lang="de-DE" sz="2000" b="1" dirty="0" smtClean="0"/>
              <a:t> </a:t>
            </a:r>
            <a:r>
              <a:rPr lang="de-DE" sz="2000" b="1" dirty="0" err="1" smtClean="0"/>
              <a:t>patients</a:t>
            </a:r>
            <a:r>
              <a:rPr lang="de-DE" sz="2000" b="1" dirty="0" smtClean="0"/>
              <a:t> understand </a:t>
            </a:r>
            <a:r>
              <a:rPr lang="de-DE" sz="2000" b="1" dirty="0" err="1" smtClean="0"/>
              <a:t>the</a:t>
            </a:r>
            <a:r>
              <a:rPr lang="de-DE" sz="2000" b="1" dirty="0" smtClean="0"/>
              <a:t> </a:t>
            </a:r>
            <a:r>
              <a:rPr lang="de-DE" sz="2000" b="1" dirty="0" err="1" smtClean="0"/>
              <a:t>new</a:t>
            </a:r>
            <a:r>
              <a:rPr lang="de-DE" sz="2000" b="1" dirty="0" smtClean="0"/>
              <a:t> </a:t>
            </a:r>
            <a:r>
              <a:rPr lang="de-DE" sz="2000" b="1" dirty="0" err="1" smtClean="0"/>
              <a:t>method</a:t>
            </a:r>
            <a:r>
              <a:rPr lang="de-DE" sz="2000" b="1" dirty="0" smtClean="0"/>
              <a:t> </a:t>
            </a:r>
            <a:r>
              <a:rPr lang="de-DE" sz="2000" b="1" dirty="0" err="1" smtClean="0"/>
              <a:t>of</a:t>
            </a:r>
            <a:r>
              <a:rPr lang="de-DE" sz="2000" b="1" dirty="0" smtClean="0"/>
              <a:t> </a:t>
            </a:r>
            <a:r>
              <a:rPr lang="de-DE" sz="2000" b="1" dirty="0" err="1" smtClean="0"/>
              <a:t>mastopexy</a:t>
            </a:r>
            <a:r>
              <a:rPr lang="de-DE" sz="2000" b="1" dirty="0" smtClean="0"/>
              <a:t> </a:t>
            </a:r>
            <a:r>
              <a:rPr lang="de-DE" sz="2000" b="1" dirty="0" err="1" smtClean="0"/>
              <a:t>without</a:t>
            </a:r>
            <a:r>
              <a:rPr lang="de-DE" sz="2000" b="1" dirty="0" smtClean="0"/>
              <a:t> a   </a:t>
            </a:r>
            <a:r>
              <a:rPr lang="de-DE" sz="2000" b="1" dirty="0" err="1" smtClean="0"/>
              <a:t>vertical</a:t>
            </a:r>
            <a:r>
              <a:rPr lang="de-DE" sz="2000" b="1" dirty="0" smtClean="0"/>
              <a:t> </a:t>
            </a:r>
            <a:r>
              <a:rPr lang="de-DE" sz="2000" b="1" dirty="0" err="1" smtClean="0"/>
              <a:t>scar</a:t>
            </a:r>
            <a:r>
              <a:rPr lang="de-DE" sz="2000" b="1" dirty="0" smtClean="0"/>
              <a:t> </a:t>
            </a:r>
            <a:r>
              <a:rPr lang="de-DE" sz="2000" b="1" dirty="0" err="1" smtClean="0"/>
              <a:t>and</a:t>
            </a:r>
            <a:r>
              <a:rPr lang="de-DE" sz="2000" b="1" dirty="0" smtClean="0"/>
              <a:t> understand </a:t>
            </a:r>
            <a:r>
              <a:rPr lang="de-DE" sz="2000" b="1" dirty="0" err="1" smtClean="0"/>
              <a:t>what</a:t>
            </a:r>
            <a:r>
              <a:rPr lang="de-DE" sz="2000" b="1" dirty="0" smtClean="0"/>
              <a:t> </a:t>
            </a:r>
            <a:r>
              <a:rPr lang="de-DE" sz="2000" b="1" dirty="0" err="1" smtClean="0"/>
              <a:t>does</a:t>
            </a:r>
            <a:r>
              <a:rPr lang="de-DE" sz="2000" b="1" dirty="0" smtClean="0"/>
              <a:t> a proper 3D form </a:t>
            </a:r>
            <a:r>
              <a:rPr lang="de-DE" sz="2000" b="1" dirty="0" err="1" smtClean="0"/>
              <a:t>mean</a:t>
            </a:r>
            <a:r>
              <a:rPr lang="de-DE" sz="2000" b="1" dirty="0" smtClean="0"/>
              <a:t> &gt;&gt;  AS FOLLOWS</a:t>
            </a:r>
            <a:endParaRPr lang="de-DE" sz="2000" b="1" dirty="0"/>
          </a:p>
        </p:txBody>
      </p:sp>
      <p:sp>
        <p:nvSpPr>
          <p:cNvPr id="9" name="Rechteck 8"/>
          <p:cNvSpPr/>
          <p:nvPr/>
        </p:nvSpPr>
        <p:spPr>
          <a:xfrm>
            <a:off x="323528" y="2060848"/>
            <a:ext cx="8568952" cy="738664"/>
          </a:xfrm>
          <a:prstGeom prst="rect">
            <a:avLst/>
          </a:prstGeom>
        </p:spPr>
        <p:txBody>
          <a:bodyPr wrap="square">
            <a:spAutoFit/>
          </a:bodyPr>
          <a:lstStyle/>
          <a:p>
            <a:r>
              <a:rPr lang="de-DE" sz="2400" b="1" dirty="0" smtClean="0">
                <a:latin typeface="BrowalliaUPC" pitchFamily="34" charset="-34"/>
                <a:ea typeface="Arial Unicode MS" pitchFamily="34" charset="-128"/>
                <a:cs typeface="BrowalliaUPC" pitchFamily="34" charset="-34"/>
              </a:rPr>
              <a:t>„All </a:t>
            </a:r>
            <a:r>
              <a:rPr lang="de-DE" sz="2400" b="1" dirty="0" err="1" smtClean="0">
                <a:latin typeface="BrowalliaUPC" pitchFamily="34" charset="-34"/>
                <a:ea typeface="Arial Unicode MS" pitchFamily="34" charset="-128"/>
                <a:cs typeface="BrowalliaUPC" pitchFamily="34" charset="-34"/>
              </a:rPr>
              <a:t>breast</a:t>
            </a:r>
            <a:r>
              <a:rPr lang="de-DE" sz="2400" b="1" dirty="0" smtClean="0">
                <a:latin typeface="BrowalliaUPC" pitchFamily="34" charset="-34"/>
                <a:ea typeface="Arial Unicode MS" pitchFamily="34" charset="-128"/>
                <a:cs typeface="BrowalliaUPC" pitchFamily="34" charset="-34"/>
              </a:rPr>
              <a:t> </a:t>
            </a:r>
            <a:r>
              <a:rPr lang="de-DE" sz="2400" b="1" dirty="0" err="1" smtClean="0">
                <a:latin typeface="BrowalliaUPC" pitchFamily="34" charset="-34"/>
                <a:ea typeface="Arial Unicode MS" pitchFamily="34" charset="-128"/>
                <a:cs typeface="BrowalliaUPC" pitchFamily="34" charset="-34"/>
              </a:rPr>
              <a:t>lifts</a:t>
            </a:r>
            <a:r>
              <a:rPr lang="de-DE" sz="2400" b="1" dirty="0" smtClean="0">
                <a:latin typeface="BrowalliaUPC" pitchFamily="34" charset="-34"/>
                <a:ea typeface="Arial Unicode MS" pitchFamily="34" charset="-128"/>
                <a:cs typeface="BrowalliaUPC" pitchFamily="34" charset="-34"/>
              </a:rPr>
              <a:t> </a:t>
            </a:r>
            <a:r>
              <a:rPr lang="de-DE" sz="2400" b="1" dirty="0" err="1" smtClean="0">
                <a:latin typeface="BrowalliaUPC" pitchFamily="34" charset="-34"/>
                <a:ea typeface="Arial Unicode MS" pitchFamily="34" charset="-128"/>
                <a:cs typeface="BrowalliaUPC" pitchFamily="34" charset="-34"/>
              </a:rPr>
              <a:t>are</a:t>
            </a:r>
            <a:r>
              <a:rPr lang="de-DE" sz="2400" b="1" dirty="0" smtClean="0">
                <a:latin typeface="BrowalliaUPC" pitchFamily="34" charset="-34"/>
                <a:ea typeface="Arial Unicode MS" pitchFamily="34" charset="-128"/>
                <a:cs typeface="BrowalliaUPC" pitchFamily="34" charset="-34"/>
              </a:rPr>
              <a:t> </a:t>
            </a:r>
            <a:r>
              <a:rPr lang="de-DE" sz="2400" b="1" dirty="0" err="1" smtClean="0">
                <a:latin typeface="BrowalliaUPC" pitchFamily="34" charset="-34"/>
                <a:ea typeface="Arial Unicode MS" pitchFamily="34" charset="-128"/>
                <a:cs typeface="BrowalliaUPC" pitchFamily="34" charset="-34"/>
              </a:rPr>
              <a:t>performed</a:t>
            </a:r>
            <a:r>
              <a:rPr lang="de-DE" sz="2400" b="1" dirty="0" smtClean="0">
                <a:latin typeface="BrowalliaUPC" pitchFamily="34" charset="-34"/>
                <a:ea typeface="Arial Unicode MS" pitchFamily="34" charset="-128"/>
                <a:cs typeface="BrowalliaUPC" pitchFamily="34" charset="-34"/>
              </a:rPr>
              <a:t> in 3 </a:t>
            </a:r>
            <a:r>
              <a:rPr lang="de-DE" sz="2400" b="1" dirty="0" err="1" smtClean="0">
                <a:latin typeface="BrowalliaUPC" pitchFamily="34" charset="-34"/>
                <a:ea typeface="Arial Unicode MS" pitchFamily="34" charset="-128"/>
                <a:cs typeface="BrowalliaUPC" pitchFamily="34" charset="-34"/>
              </a:rPr>
              <a:t>dimensions</a:t>
            </a:r>
            <a:r>
              <a:rPr lang="de-DE" sz="2400" b="1" dirty="0" smtClean="0">
                <a:latin typeface="BrowalliaUPC" pitchFamily="34" charset="-34"/>
                <a:ea typeface="Arial Unicode MS" pitchFamily="34" charset="-128"/>
                <a:cs typeface="BrowalliaUPC" pitchFamily="34" charset="-34"/>
              </a:rPr>
              <a:t>“ (</a:t>
            </a:r>
            <a:r>
              <a:rPr lang="de-DE" sz="2400" b="1" dirty="0" err="1" smtClean="0">
                <a:latin typeface="BrowalliaUPC" pitchFamily="34" charset="-34"/>
                <a:ea typeface="Arial Unicode MS" pitchFamily="34" charset="-128"/>
                <a:cs typeface="BrowalliaUPC" pitchFamily="34" charset="-34"/>
              </a:rPr>
              <a:t>Prof.M</a:t>
            </a:r>
            <a:r>
              <a:rPr lang="de-DE" sz="2400" b="1" dirty="0" smtClean="0">
                <a:latin typeface="BrowalliaUPC" pitchFamily="34" charset="-34"/>
                <a:ea typeface="Arial Unicode MS" pitchFamily="34" charset="-128"/>
                <a:cs typeface="BrowalliaUPC" pitchFamily="34" charset="-34"/>
              </a:rPr>
              <a:t>. Noah, Germany)</a:t>
            </a:r>
          </a:p>
          <a:p>
            <a:endParaRPr lang="de-DE" dirty="0"/>
          </a:p>
        </p:txBody>
      </p:sp>
      <p:sp>
        <p:nvSpPr>
          <p:cNvPr id="10" name="Rechteck 9"/>
          <p:cNvSpPr/>
          <p:nvPr/>
        </p:nvSpPr>
        <p:spPr>
          <a:xfrm>
            <a:off x="251520" y="1556792"/>
            <a:ext cx="8208912" cy="461665"/>
          </a:xfrm>
          <a:prstGeom prst="rect">
            <a:avLst/>
          </a:prstGeom>
        </p:spPr>
        <p:txBody>
          <a:bodyPr wrap="square">
            <a:spAutoFit/>
          </a:bodyPr>
          <a:lstStyle/>
          <a:p>
            <a:pPr lvl="0"/>
            <a:r>
              <a:rPr lang="de-DE" sz="2400" b="1" dirty="0" smtClean="0">
                <a:solidFill>
                  <a:prstClr val="white"/>
                </a:solidFill>
                <a:latin typeface="BrowalliaUPC" pitchFamily="34" charset="-34"/>
                <a:ea typeface="Arial Unicode MS" pitchFamily="34" charset="-128"/>
                <a:cs typeface="BrowalliaUPC" pitchFamily="34" charset="-34"/>
              </a:rPr>
              <a:t>„ 3d </a:t>
            </a:r>
            <a:r>
              <a:rPr lang="de-DE" sz="2400" b="1" dirty="0" err="1" smtClean="0">
                <a:solidFill>
                  <a:prstClr val="white"/>
                </a:solidFill>
                <a:latin typeface="BrowalliaUPC" pitchFamily="34" charset="-34"/>
                <a:ea typeface="Arial Unicode MS" pitchFamily="34" charset="-128"/>
                <a:cs typeface="BrowalliaUPC" pitchFamily="34" charset="-34"/>
              </a:rPr>
              <a:t>breast</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lift</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without</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vertical</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scar</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is</a:t>
            </a:r>
            <a:r>
              <a:rPr lang="de-DE" sz="2400" b="1" dirty="0" smtClean="0">
                <a:solidFill>
                  <a:prstClr val="white"/>
                </a:solidFill>
                <a:latin typeface="BrowalliaUPC" pitchFamily="34" charset="-34"/>
                <a:ea typeface="Arial Unicode MS" pitchFamily="34" charset="-128"/>
                <a:cs typeface="BrowalliaUPC" pitchFamily="34" charset="-34"/>
              </a:rPr>
              <a:t> not </a:t>
            </a:r>
            <a:r>
              <a:rPr lang="de-DE" sz="2400" b="1" dirty="0" err="1" smtClean="0">
                <a:solidFill>
                  <a:prstClr val="white"/>
                </a:solidFill>
                <a:latin typeface="BrowalliaUPC" pitchFamily="34" charset="-34"/>
                <a:ea typeface="Arial Unicode MS" pitchFamily="34" charset="-128"/>
                <a:cs typeface="BrowalliaUPC" pitchFamily="34" charset="-34"/>
              </a:rPr>
              <a:t>possible</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It</a:t>
            </a:r>
            <a:r>
              <a:rPr lang="de-DE" sz="2400" b="1" dirty="0" smtClean="0">
                <a:solidFill>
                  <a:prstClr val="white"/>
                </a:solidFill>
                <a:latin typeface="BrowalliaUPC" pitchFamily="34" charset="-34"/>
                <a:ea typeface="Arial Unicode MS" pitchFamily="34" charset="-128"/>
                <a:cs typeface="BrowalliaUPC" pitchFamily="34" charset="-34"/>
              </a:rPr>
              <a:t> must </a:t>
            </a:r>
            <a:r>
              <a:rPr lang="de-DE" sz="2400" b="1" dirty="0" err="1" smtClean="0">
                <a:solidFill>
                  <a:prstClr val="white"/>
                </a:solidFill>
                <a:latin typeface="BrowalliaUPC" pitchFamily="34" charset="-34"/>
                <a:ea typeface="Arial Unicode MS" pitchFamily="34" charset="-128"/>
                <a:cs typeface="BrowalliaUPC" pitchFamily="34" charset="-34"/>
              </a:rPr>
              <a:t>be</a:t>
            </a:r>
            <a:r>
              <a:rPr lang="de-DE" sz="2400" b="1" dirty="0" smtClean="0">
                <a:solidFill>
                  <a:prstClr val="white"/>
                </a:solidFill>
                <a:latin typeface="BrowalliaUPC" pitchFamily="34" charset="-34"/>
                <a:ea typeface="Arial Unicode MS" pitchFamily="34" charset="-128"/>
                <a:cs typeface="BrowalliaUPC" pitchFamily="34" charset="-34"/>
              </a:rPr>
              <a:t> </a:t>
            </a:r>
            <a:r>
              <a:rPr lang="de-DE" sz="2400" b="1" dirty="0" err="1" smtClean="0">
                <a:solidFill>
                  <a:prstClr val="white"/>
                </a:solidFill>
                <a:latin typeface="BrowalliaUPC" pitchFamily="34" charset="-34"/>
                <a:ea typeface="Arial Unicode MS" pitchFamily="34" charset="-128"/>
                <a:cs typeface="BrowalliaUPC" pitchFamily="34" charset="-34"/>
              </a:rPr>
              <a:t>only</a:t>
            </a:r>
            <a:r>
              <a:rPr lang="de-DE" sz="2400" b="1" dirty="0" smtClean="0">
                <a:solidFill>
                  <a:prstClr val="white"/>
                </a:solidFill>
                <a:latin typeface="BrowalliaUPC" pitchFamily="34" charset="-34"/>
                <a:ea typeface="Arial Unicode MS" pitchFamily="34" charset="-128"/>
                <a:cs typeface="BrowalliaUPC" pitchFamily="34" charset="-34"/>
              </a:rPr>
              <a:t> an </a:t>
            </a:r>
            <a:r>
              <a:rPr lang="de-DE" sz="2400" b="1" dirty="0" err="1" smtClean="0">
                <a:solidFill>
                  <a:prstClr val="white"/>
                </a:solidFill>
                <a:latin typeface="BrowalliaUPC" pitchFamily="34" charset="-34"/>
                <a:ea typeface="Arial Unicode MS" pitchFamily="34" charset="-128"/>
                <a:cs typeface="BrowalliaUPC" pitchFamily="34" charset="-34"/>
              </a:rPr>
              <a:t>advertising</a:t>
            </a:r>
            <a:r>
              <a:rPr lang="de-DE" sz="2400" b="1" dirty="0" smtClean="0">
                <a:solidFill>
                  <a:prstClr val="white"/>
                </a:solidFill>
                <a:latin typeface="BrowalliaUPC" pitchFamily="34" charset="-34"/>
                <a:ea typeface="Arial Unicode MS" pitchFamily="34" charset="-128"/>
                <a:cs typeface="BrowalliaUPC" pitchFamily="34" charset="-34"/>
              </a:rPr>
              <a:t>“ </a:t>
            </a:r>
          </a:p>
        </p:txBody>
      </p:sp>
      <p:sp>
        <p:nvSpPr>
          <p:cNvPr id="12" name="Rechteck 11"/>
          <p:cNvSpPr/>
          <p:nvPr/>
        </p:nvSpPr>
        <p:spPr>
          <a:xfrm>
            <a:off x="323528" y="2708921"/>
            <a:ext cx="8208912" cy="1015663"/>
          </a:xfrm>
          <a:prstGeom prst="rect">
            <a:avLst/>
          </a:prstGeom>
        </p:spPr>
        <p:txBody>
          <a:bodyPr wrap="square">
            <a:spAutoFit/>
          </a:bodyPr>
          <a:lstStyle/>
          <a:p>
            <a:r>
              <a:rPr lang="en-US" sz="2000" dirty="0" smtClean="0"/>
              <a:t>“The illusion of a breast lift can only be reliably achieved by </a:t>
            </a:r>
            <a:r>
              <a:rPr lang="en-US" sz="2000" dirty="0" err="1" smtClean="0"/>
              <a:t>resecting</a:t>
            </a:r>
            <a:r>
              <a:rPr lang="en-US" sz="2000" dirty="0" smtClean="0"/>
              <a:t> lower pole excess tissue and filling the upper pole with an implant.” </a:t>
            </a:r>
            <a:r>
              <a:rPr lang="en-US" sz="2000" baseline="30000" dirty="0" smtClean="0"/>
              <a:t> </a:t>
            </a:r>
            <a:r>
              <a:rPr lang="en-US" sz="2000" b="1" baseline="30000" dirty="0" smtClean="0"/>
              <a:t>(</a:t>
            </a:r>
            <a:r>
              <a:rPr lang="en-US" sz="2000" b="1" baseline="30000" dirty="0" err="1" smtClean="0"/>
              <a:t>E.Swanson</a:t>
            </a:r>
            <a:r>
              <a:rPr lang="en-US" sz="2000" b="1" baseline="30000" dirty="0" smtClean="0"/>
              <a:t>, </a:t>
            </a:r>
            <a:r>
              <a:rPr lang="en-US" sz="2000" b="1" baseline="30000" dirty="0" err="1" smtClean="0"/>
              <a:t>Kansas,USA</a:t>
            </a:r>
            <a:r>
              <a:rPr lang="en-US" sz="2000" b="1" baseline="30000" dirty="0" smtClean="0"/>
              <a:t>)</a:t>
            </a:r>
            <a:endParaRPr lang="de-DE"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trips(downRight)">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trips(downRight)">
                                      <p:cBhvr>
                                        <p:cTn id="27" dur="1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trips(downRigh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697144" cy="692696"/>
          </a:xfrm>
        </p:spPr>
        <p:txBody>
          <a:bodyPr>
            <a:normAutofit/>
          </a:bodyPr>
          <a:lstStyle/>
          <a:p>
            <a:r>
              <a:rPr lang="de-DE" sz="2800" dirty="0" smtClean="0"/>
              <a:t>New </a:t>
            </a:r>
            <a:r>
              <a:rPr lang="de-DE" sz="2800" dirty="0" err="1" smtClean="0"/>
              <a:t>Principles</a:t>
            </a:r>
            <a:r>
              <a:rPr lang="de-DE" sz="2800" dirty="0" smtClean="0"/>
              <a:t>  </a:t>
            </a:r>
            <a:r>
              <a:rPr lang="de-DE" sz="2800" dirty="0" err="1" smtClean="0"/>
              <a:t>of</a:t>
            </a:r>
            <a:r>
              <a:rPr lang="de-DE" sz="2800" dirty="0" smtClean="0"/>
              <a:t>  </a:t>
            </a:r>
            <a:r>
              <a:rPr lang="de-DE" sz="2800" dirty="0" err="1" smtClean="0"/>
              <a:t>the</a:t>
            </a:r>
            <a:r>
              <a:rPr lang="de-DE" sz="2800" dirty="0" smtClean="0"/>
              <a:t> 3D </a:t>
            </a:r>
            <a:r>
              <a:rPr lang="de-DE" sz="2800" dirty="0" err="1" smtClean="0"/>
              <a:t>breast</a:t>
            </a:r>
            <a:r>
              <a:rPr lang="de-DE" sz="2800" dirty="0" smtClean="0"/>
              <a:t> </a:t>
            </a:r>
            <a:r>
              <a:rPr lang="de-DE" sz="2800" dirty="0" err="1" smtClean="0"/>
              <a:t>lift</a:t>
            </a:r>
            <a:r>
              <a:rPr lang="de-DE" sz="2800" dirty="0" smtClean="0"/>
              <a:t> </a:t>
            </a:r>
            <a:r>
              <a:rPr lang="de-DE" sz="2800" dirty="0" err="1" smtClean="0"/>
              <a:t>without</a:t>
            </a:r>
            <a:r>
              <a:rPr lang="de-DE" sz="2800" dirty="0" smtClean="0"/>
              <a:t>  </a:t>
            </a:r>
            <a:r>
              <a:rPr lang="de-DE" sz="2800" dirty="0" err="1" smtClean="0"/>
              <a:t>vertical</a:t>
            </a:r>
            <a:r>
              <a:rPr lang="de-DE" sz="2800" dirty="0" smtClean="0"/>
              <a:t> </a:t>
            </a:r>
            <a:r>
              <a:rPr lang="de-DE" sz="2800" dirty="0" err="1" smtClean="0"/>
              <a:t>scar</a:t>
            </a:r>
            <a:r>
              <a:rPr lang="de-DE" sz="2800" dirty="0" smtClean="0"/>
              <a:t> </a:t>
            </a:r>
            <a:endParaRPr lang="de-DE" sz="2800" dirty="0"/>
          </a:p>
        </p:txBody>
      </p:sp>
      <p:sp>
        <p:nvSpPr>
          <p:cNvPr id="4" name="Textfeld 3"/>
          <p:cNvSpPr txBox="1"/>
          <p:nvPr/>
        </p:nvSpPr>
        <p:spPr>
          <a:xfrm>
            <a:off x="251520" y="6165304"/>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10" name="Rechteck 9"/>
          <p:cNvSpPr/>
          <p:nvPr/>
        </p:nvSpPr>
        <p:spPr>
          <a:xfrm>
            <a:off x="0" y="1196753"/>
            <a:ext cx="5004048" cy="1200329"/>
          </a:xfrm>
          <a:prstGeom prst="rect">
            <a:avLst/>
          </a:prstGeom>
        </p:spPr>
        <p:txBody>
          <a:bodyPr wrap="square">
            <a:spAutoFit/>
          </a:bodyPr>
          <a:lstStyle/>
          <a:p>
            <a:r>
              <a:rPr lang="en-US" sz="2400" b="1" dirty="0" smtClean="0">
                <a:latin typeface="BrowalliaUPC" pitchFamily="34" charset="-34"/>
                <a:cs typeface="BrowalliaUPC" pitchFamily="34" charset="-34"/>
              </a:rPr>
              <a:t>1/  The whole breast should be so repositioned and fixed as it showed here     </a:t>
            </a:r>
          </a:p>
          <a:p>
            <a:r>
              <a:rPr lang="en-US" sz="2400" b="1" dirty="0" smtClean="0">
                <a:solidFill>
                  <a:schemeClr val="accent1">
                    <a:lumMod val="20000"/>
                    <a:lumOff val="80000"/>
                  </a:schemeClr>
                </a:solidFill>
                <a:latin typeface="BrowalliaUPC" pitchFamily="34" charset="-34"/>
                <a:cs typeface="BrowalliaUPC" pitchFamily="34" charset="-34"/>
              </a:rPr>
              <a:t>  </a:t>
            </a:r>
          </a:p>
        </p:txBody>
      </p:sp>
      <p:sp>
        <p:nvSpPr>
          <p:cNvPr id="9" name="Rechteck 8"/>
          <p:cNvSpPr/>
          <p:nvPr/>
        </p:nvSpPr>
        <p:spPr>
          <a:xfrm>
            <a:off x="0" y="2132856"/>
            <a:ext cx="4788024" cy="892552"/>
          </a:xfrm>
          <a:prstGeom prst="rect">
            <a:avLst/>
          </a:prstGeom>
        </p:spPr>
        <p:txBody>
          <a:bodyPr wrap="square">
            <a:spAutoFit/>
          </a:bodyPr>
          <a:lstStyle/>
          <a:p>
            <a:pPr>
              <a:buNone/>
            </a:pPr>
            <a:r>
              <a:rPr lang="de-DE" sz="2800" b="1" dirty="0" smtClean="0">
                <a:latin typeface="BrowalliaUPC" pitchFamily="34" charset="-34"/>
                <a:cs typeface="BrowalliaUPC" pitchFamily="34" charset="-34"/>
              </a:rPr>
              <a:t> 2</a:t>
            </a:r>
            <a:r>
              <a:rPr lang="de-DE" sz="2400" b="1" dirty="0" smtClean="0">
                <a:latin typeface="BrowalliaUPC" pitchFamily="34" charset="-34"/>
                <a:cs typeface="BrowalliaUPC" pitchFamily="34" charset="-34"/>
              </a:rPr>
              <a:t> / The </a:t>
            </a:r>
            <a:r>
              <a:rPr lang="de-DE" sz="2400" b="1" dirty="0" err="1" smtClean="0">
                <a:latin typeface="BrowalliaUPC" pitchFamily="34" charset="-34"/>
                <a:cs typeface="BrowalliaUPC" pitchFamily="34" charset="-34"/>
              </a:rPr>
              <a:t>whole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breast</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get</a:t>
            </a:r>
            <a:r>
              <a:rPr lang="de-DE" sz="2400" b="1" dirty="0" smtClean="0">
                <a:latin typeface="BrowalliaUPC" pitchFamily="34" charset="-34"/>
                <a:cs typeface="BrowalliaUPC" pitchFamily="34" charset="-34"/>
              </a:rPr>
              <a:t> a real </a:t>
            </a:r>
            <a:r>
              <a:rPr lang="de-DE" sz="2400" b="1" dirty="0" err="1" smtClean="0">
                <a:latin typeface="BrowalliaUPC" pitchFamily="34" charset="-34"/>
                <a:cs typeface="BrowalliaUPC" pitchFamily="34" charset="-34"/>
              </a:rPr>
              <a:t>reposition</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and</a:t>
            </a:r>
            <a:r>
              <a:rPr lang="de-DE" sz="2400" b="1" dirty="0" smtClean="0">
                <a:latin typeface="BrowalliaUPC" pitchFamily="34" charset="-34"/>
                <a:cs typeface="BrowalliaUPC" pitchFamily="34" charset="-34"/>
              </a:rPr>
              <a:t> not </a:t>
            </a:r>
            <a:r>
              <a:rPr lang="de-DE" sz="2400" b="1" dirty="0" err="1" smtClean="0">
                <a:latin typeface="BrowalliaUPC" pitchFamily="34" charset="-34"/>
                <a:cs typeface="BrowalliaUPC" pitchFamily="34" charset="-34"/>
              </a:rPr>
              <a:t>only</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supported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by</a:t>
            </a:r>
            <a:r>
              <a:rPr lang="de-DE" sz="2400" b="1" dirty="0" smtClean="0">
                <a:latin typeface="BrowalliaUPC" pitchFamily="34" charset="-34"/>
                <a:cs typeface="BrowalliaUPC" pitchFamily="34" charset="-34"/>
              </a:rPr>
              <a:t> a </a:t>
            </a:r>
            <a:r>
              <a:rPr lang="de-DE" sz="2400" b="1" dirty="0" err="1" smtClean="0">
                <a:latin typeface="BrowalliaUPC" pitchFamily="34" charset="-34"/>
                <a:cs typeface="BrowalliaUPC" pitchFamily="34" charset="-34"/>
              </a:rPr>
              <a:t>lower</a:t>
            </a:r>
            <a:r>
              <a:rPr lang="de-DE" sz="2400" b="1" dirty="0" smtClean="0">
                <a:latin typeface="BrowalliaUPC" pitchFamily="34" charset="-34"/>
                <a:cs typeface="BrowalliaUPC" pitchFamily="34" charset="-34"/>
              </a:rPr>
              <a:t> pole </a:t>
            </a:r>
            <a:r>
              <a:rPr lang="de-DE" sz="2400" b="1" dirty="0" err="1" smtClean="0">
                <a:latin typeface="BrowalliaUPC" pitchFamily="34" charset="-34"/>
                <a:cs typeface="BrowalliaUPC" pitchFamily="34" charset="-34"/>
              </a:rPr>
              <a:t>resection</a:t>
            </a:r>
            <a:r>
              <a:rPr lang="de-DE" sz="2400" b="1" dirty="0" smtClean="0">
                <a:latin typeface="BrowalliaUPC" pitchFamily="34" charset="-34"/>
                <a:cs typeface="BrowalliaUPC" pitchFamily="34" charset="-34"/>
              </a:rPr>
              <a:t> </a:t>
            </a:r>
          </a:p>
        </p:txBody>
      </p:sp>
      <p:pic>
        <p:nvPicPr>
          <p:cNvPr id="12" name="Grafik 11" descr="3D Bruststraffung ohne vertikale narbe-TEST-klein.jpg"/>
          <p:cNvPicPr>
            <a:picLocks noChangeAspect="1"/>
          </p:cNvPicPr>
          <p:nvPr/>
        </p:nvPicPr>
        <p:blipFill>
          <a:blip r:embed="rId3" cstate="print"/>
          <a:stretch>
            <a:fillRect/>
          </a:stretch>
        </p:blipFill>
        <p:spPr>
          <a:xfrm>
            <a:off x="4644008" y="692696"/>
            <a:ext cx="4114800" cy="4914900"/>
          </a:xfrm>
          <a:prstGeom prst="rect">
            <a:avLst/>
          </a:prstGeom>
        </p:spPr>
      </p:pic>
      <p:sp>
        <p:nvSpPr>
          <p:cNvPr id="14" name="Rechteck 13"/>
          <p:cNvSpPr/>
          <p:nvPr/>
        </p:nvSpPr>
        <p:spPr>
          <a:xfrm>
            <a:off x="0" y="3140968"/>
            <a:ext cx="5004048" cy="400110"/>
          </a:xfrm>
          <a:prstGeom prst="rect">
            <a:avLst/>
          </a:prstGeom>
        </p:spPr>
        <p:txBody>
          <a:bodyPr wrap="square">
            <a:spAutoFit/>
          </a:bodyPr>
          <a:lstStyle/>
          <a:p>
            <a:r>
              <a:rPr lang="de-DE" sz="2000" dirty="0" smtClean="0"/>
              <a:t>3</a:t>
            </a:r>
            <a:r>
              <a:rPr lang="de-DE" sz="2000" b="1" dirty="0" smtClean="0"/>
              <a:t>/ The NAC </a:t>
            </a:r>
            <a:r>
              <a:rPr lang="de-DE" sz="2000" b="1" dirty="0" err="1" smtClean="0"/>
              <a:t>moves</a:t>
            </a:r>
            <a:r>
              <a:rPr lang="de-DE" sz="2000" b="1" dirty="0" smtClean="0"/>
              <a:t> </a:t>
            </a:r>
            <a:r>
              <a:rPr lang="de-DE" sz="2000" b="1" dirty="0" err="1" smtClean="0"/>
              <a:t>with</a:t>
            </a:r>
            <a:r>
              <a:rPr lang="de-DE" sz="2000" b="1" dirty="0" smtClean="0"/>
              <a:t> </a:t>
            </a:r>
            <a:r>
              <a:rPr lang="de-DE" sz="2000" b="1" dirty="0" err="1" smtClean="0"/>
              <a:t>the</a:t>
            </a:r>
            <a:r>
              <a:rPr lang="de-DE" sz="2000" b="1" dirty="0" smtClean="0"/>
              <a:t> </a:t>
            </a:r>
            <a:r>
              <a:rPr lang="de-DE" sz="2000" b="1" dirty="0" err="1" smtClean="0"/>
              <a:t>whole</a:t>
            </a:r>
            <a:r>
              <a:rPr lang="de-DE" sz="2000" b="1" dirty="0" smtClean="0"/>
              <a:t> </a:t>
            </a:r>
            <a:r>
              <a:rPr lang="de-DE" sz="2000" b="1" dirty="0" err="1" smtClean="0"/>
              <a:t>breast</a:t>
            </a:r>
            <a:endParaRPr lang="de-DE" sz="2400" b="1" dirty="0"/>
          </a:p>
        </p:txBody>
      </p:sp>
      <p:sp>
        <p:nvSpPr>
          <p:cNvPr id="15" name="Textfeld 14"/>
          <p:cNvSpPr txBox="1"/>
          <p:nvPr/>
        </p:nvSpPr>
        <p:spPr>
          <a:xfrm>
            <a:off x="0" y="3789040"/>
            <a:ext cx="4499992" cy="1200329"/>
          </a:xfrm>
          <a:prstGeom prst="rect">
            <a:avLst/>
          </a:prstGeom>
          <a:noFill/>
        </p:spPr>
        <p:txBody>
          <a:bodyPr wrap="square" rtlCol="0">
            <a:spAutoFit/>
          </a:bodyPr>
          <a:lstStyle/>
          <a:p>
            <a:r>
              <a:rPr lang="de-DE" dirty="0" smtClean="0"/>
              <a:t>4/ </a:t>
            </a:r>
            <a:r>
              <a:rPr lang="de-DE" b="1" dirty="0" smtClean="0"/>
              <a:t>The </a:t>
            </a:r>
            <a:r>
              <a:rPr lang="de-DE" b="1" dirty="0" err="1" smtClean="0"/>
              <a:t>patients</a:t>
            </a:r>
            <a:r>
              <a:rPr lang="de-DE" b="1" dirty="0" smtClean="0"/>
              <a:t> understand, </a:t>
            </a:r>
            <a:r>
              <a:rPr lang="de-DE" b="1" dirty="0" err="1" smtClean="0"/>
              <a:t>what</a:t>
            </a:r>
            <a:r>
              <a:rPr lang="de-DE" b="1" dirty="0" smtClean="0"/>
              <a:t> </a:t>
            </a:r>
            <a:r>
              <a:rPr lang="de-DE" b="1" dirty="0" err="1" smtClean="0"/>
              <a:t>the</a:t>
            </a:r>
            <a:r>
              <a:rPr lang="de-DE" b="1" dirty="0" smtClean="0"/>
              <a:t> proper </a:t>
            </a:r>
            <a:r>
              <a:rPr lang="de-DE" b="1" dirty="0" err="1" smtClean="0"/>
              <a:t>projection</a:t>
            </a:r>
            <a:r>
              <a:rPr lang="de-DE" b="1" dirty="0" smtClean="0"/>
              <a:t> </a:t>
            </a:r>
            <a:r>
              <a:rPr lang="de-DE" b="1" dirty="0" err="1" smtClean="0"/>
              <a:t>and</a:t>
            </a:r>
            <a:r>
              <a:rPr lang="de-DE" b="1" dirty="0" smtClean="0"/>
              <a:t> 3D </a:t>
            </a:r>
            <a:r>
              <a:rPr lang="de-DE" b="1" dirty="0" err="1" smtClean="0"/>
              <a:t>symmetry</a:t>
            </a:r>
            <a:r>
              <a:rPr lang="de-DE" b="1" dirty="0" smtClean="0"/>
              <a:t> </a:t>
            </a:r>
            <a:r>
              <a:rPr lang="de-DE" b="1" dirty="0" err="1" smtClean="0"/>
              <a:t>means</a:t>
            </a:r>
            <a:r>
              <a:rPr lang="de-DE" b="1" dirty="0" smtClean="0"/>
              <a:t> </a:t>
            </a:r>
            <a:r>
              <a:rPr lang="de-DE" b="1" dirty="0" err="1" smtClean="0"/>
              <a:t>and</a:t>
            </a:r>
            <a:r>
              <a:rPr lang="de-DE" b="1" dirty="0" smtClean="0"/>
              <a:t> </a:t>
            </a:r>
            <a:r>
              <a:rPr lang="de-DE" b="1" dirty="0" err="1" smtClean="0"/>
              <a:t>show</a:t>
            </a:r>
            <a:r>
              <a:rPr lang="de-DE" b="1" dirty="0" smtClean="0"/>
              <a:t> </a:t>
            </a:r>
            <a:r>
              <a:rPr lang="de-DE" b="1" dirty="0" err="1" smtClean="0"/>
              <a:t>their</a:t>
            </a:r>
            <a:r>
              <a:rPr lang="de-DE" b="1" dirty="0" smtClean="0"/>
              <a:t> </a:t>
            </a:r>
            <a:r>
              <a:rPr lang="de-DE" b="1" dirty="0" err="1" smtClean="0"/>
              <a:t>breasts</a:t>
            </a:r>
            <a:r>
              <a:rPr lang="de-DE" b="1" dirty="0" smtClean="0"/>
              <a:t> in </a:t>
            </a:r>
            <a:r>
              <a:rPr lang="de-DE" b="1" dirty="0" err="1" smtClean="0"/>
              <a:t>the</a:t>
            </a:r>
            <a:r>
              <a:rPr lang="de-DE" b="1" dirty="0" smtClean="0"/>
              <a:t> </a:t>
            </a:r>
            <a:r>
              <a:rPr lang="de-DE" b="1" dirty="0" err="1" smtClean="0"/>
              <a:t>new</a:t>
            </a:r>
            <a:r>
              <a:rPr lang="de-DE" b="1" dirty="0" smtClean="0"/>
              <a:t> </a:t>
            </a:r>
            <a:r>
              <a:rPr lang="de-DE" b="1" dirty="0" err="1" smtClean="0"/>
              <a:t>wished</a:t>
            </a:r>
            <a:r>
              <a:rPr lang="de-DE" b="1" dirty="0" smtClean="0"/>
              <a:t> </a:t>
            </a:r>
            <a:r>
              <a:rPr lang="de-DE" b="1" dirty="0" err="1" smtClean="0"/>
              <a:t>symmetrical</a:t>
            </a:r>
            <a:r>
              <a:rPr lang="de-DE" b="1" dirty="0" smtClean="0"/>
              <a:t> </a:t>
            </a:r>
            <a:r>
              <a:rPr lang="de-DE" b="1" dirty="0" err="1" smtClean="0"/>
              <a:t>position</a:t>
            </a:r>
            <a:r>
              <a:rPr lang="de-DE" b="1" dirty="0" smtClean="0"/>
              <a:t>  </a:t>
            </a:r>
            <a:r>
              <a:rPr lang="de-DE" b="1" dirty="0" err="1" smtClean="0"/>
              <a:t>themselves</a:t>
            </a:r>
            <a:endParaRPr lang="de-DE" b="1" dirty="0"/>
          </a:p>
        </p:txBody>
      </p:sp>
      <p:pic>
        <p:nvPicPr>
          <p:cNvPr id="19" name="Grafik 18" descr="E36A9075-test.jpg"/>
          <p:cNvPicPr>
            <a:picLocks noChangeAspect="1"/>
          </p:cNvPicPr>
          <p:nvPr/>
        </p:nvPicPr>
        <p:blipFill>
          <a:blip r:embed="rId4" cstate="print"/>
          <a:stretch>
            <a:fillRect/>
          </a:stretch>
        </p:blipFill>
        <p:spPr>
          <a:xfrm>
            <a:off x="4860032" y="2348880"/>
            <a:ext cx="3450456" cy="37627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697144" cy="980728"/>
          </a:xfrm>
        </p:spPr>
        <p:txBody>
          <a:bodyPr>
            <a:normAutofit/>
          </a:bodyPr>
          <a:lstStyle/>
          <a:p>
            <a:r>
              <a:rPr lang="de-DE" sz="2800" dirty="0" smtClean="0"/>
              <a:t>Case: </a:t>
            </a:r>
            <a:r>
              <a:rPr lang="de-DE" sz="2800" dirty="0" err="1" smtClean="0"/>
              <a:t>small</a:t>
            </a:r>
            <a:r>
              <a:rPr lang="de-DE" sz="2800" dirty="0" smtClean="0"/>
              <a:t> </a:t>
            </a:r>
            <a:r>
              <a:rPr lang="de-DE" sz="2800" dirty="0" err="1" smtClean="0"/>
              <a:t>ptotic</a:t>
            </a:r>
            <a:r>
              <a:rPr lang="de-DE" sz="2800" dirty="0" smtClean="0"/>
              <a:t> </a:t>
            </a:r>
            <a:r>
              <a:rPr lang="de-DE" sz="2800" dirty="0" err="1" smtClean="0"/>
              <a:t>breasts</a:t>
            </a:r>
            <a:r>
              <a:rPr lang="de-DE" sz="2800" dirty="0" smtClean="0"/>
              <a:t>  + </a:t>
            </a:r>
            <a:r>
              <a:rPr lang="de-DE" sz="2800" dirty="0" err="1" smtClean="0"/>
              <a:t>good</a:t>
            </a:r>
            <a:r>
              <a:rPr lang="de-DE" sz="2800" dirty="0" smtClean="0"/>
              <a:t> </a:t>
            </a:r>
            <a:r>
              <a:rPr lang="de-DE" sz="2800" dirty="0" err="1" smtClean="0"/>
              <a:t>skin</a:t>
            </a:r>
            <a:r>
              <a:rPr lang="de-DE" sz="2800" dirty="0" smtClean="0"/>
              <a:t>: </a:t>
            </a:r>
            <a:br>
              <a:rPr lang="de-DE" sz="2800" dirty="0" smtClean="0"/>
            </a:br>
            <a:r>
              <a:rPr lang="de-DE" sz="2800" dirty="0" smtClean="0"/>
              <a:t>3D Reposition Lift </a:t>
            </a:r>
            <a:r>
              <a:rPr lang="de-DE" sz="2800" u="sng" dirty="0" err="1" smtClean="0"/>
              <a:t>without</a:t>
            </a:r>
            <a:r>
              <a:rPr lang="de-DE" sz="2800" u="sng" dirty="0" smtClean="0"/>
              <a:t> a </a:t>
            </a:r>
            <a:r>
              <a:rPr lang="de-DE" sz="2800" u="sng" dirty="0" err="1" smtClean="0"/>
              <a:t>vertical</a:t>
            </a:r>
            <a:r>
              <a:rPr lang="de-DE" sz="2800" u="sng" dirty="0" smtClean="0"/>
              <a:t> </a:t>
            </a:r>
            <a:r>
              <a:rPr lang="de-DE" sz="2800" u="sng" dirty="0" err="1" smtClean="0"/>
              <a:t>scar</a:t>
            </a:r>
            <a:r>
              <a:rPr lang="de-DE" sz="2800" u="sng" dirty="0" smtClean="0"/>
              <a:t> </a:t>
            </a:r>
            <a:r>
              <a:rPr lang="de-DE" sz="2800" dirty="0" err="1" smtClean="0"/>
              <a:t>possible</a:t>
            </a:r>
            <a:endParaRPr lang="de-DE" sz="2800" dirty="0"/>
          </a:p>
        </p:txBody>
      </p:sp>
      <p:sp>
        <p:nvSpPr>
          <p:cNvPr id="4" name="Textfeld 3"/>
          <p:cNvSpPr txBox="1"/>
          <p:nvPr/>
        </p:nvSpPr>
        <p:spPr>
          <a:xfrm>
            <a:off x="0" y="6488668"/>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9" name="Textfeld 8"/>
          <p:cNvSpPr txBox="1"/>
          <p:nvPr/>
        </p:nvSpPr>
        <p:spPr>
          <a:xfrm>
            <a:off x="179512" y="908720"/>
            <a:ext cx="8964488" cy="338554"/>
          </a:xfrm>
          <a:prstGeom prst="rect">
            <a:avLst/>
          </a:prstGeom>
          <a:noFill/>
        </p:spPr>
        <p:txBody>
          <a:bodyPr wrap="square" rtlCol="0">
            <a:spAutoFit/>
          </a:bodyPr>
          <a:lstStyle/>
          <a:p>
            <a:r>
              <a:rPr lang="en-US" sz="1600" dirty="0" smtClean="0">
                <a:latin typeface="BrowalliaUPC" pitchFamily="34" charset="-34"/>
                <a:cs typeface="BrowalliaUPC" pitchFamily="34" charset="-34"/>
              </a:rPr>
              <a:t>.)</a:t>
            </a:r>
            <a:endParaRPr lang="de-DE" sz="1600" dirty="0">
              <a:latin typeface="BrowalliaUPC" pitchFamily="34" charset="-34"/>
              <a:cs typeface="BrowalliaUPC" pitchFamily="34" charset="-34"/>
            </a:endParaRPr>
          </a:p>
        </p:txBody>
      </p:sp>
      <p:sp>
        <p:nvSpPr>
          <p:cNvPr id="10" name="Rechteck 9"/>
          <p:cNvSpPr/>
          <p:nvPr/>
        </p:nvSpPr>
        <p:spPr>
          <a:xfrm>
            <a:off x="251520" y="980728"/>
            <a:ext cx="8640960" cy="523220"/>
          </a:xfrm>
          <a:prstGeom prst="rect">
            <a:avLst/>
          </a:prstGeom>
        </p:spPr>
        <p:txBody>
          <a:bodyPr wrap="square">
            <a:spAutoFit/>
          </a:bodyPr>
          <a:lstStyle/>
          <a:p>
            <a:r>
              <a:rPr lang="en-US" sz="2800" b="1" dirty="0" smtClean="0">
                <a:solidFill>
                  <a:schemeClr val="accent1">
                    <a:lumMod val="20000"/>
                    <a:lumOff val="80000"/>
                  </a:schemeClr>
                </a:solidFill>
                <a:latin typeface="BrowalliaUPC" pitchFamily="34" charset="-34"/>
                <a:cs typeface="BrowalliaUPC" pitchFamily="34" charset="-34"/>
              </a:rPr>
              <a:t>Fact: If a </a:t>
            </a:r>
            <a:r>
              <a:rPr lang="en-US" sz="2800" b="1" dirty="0" err="1" smtClean="0">
                <a:solidFill>
                  <a:schemeClr val="accent1">
                    <a:lumMod val="20000"/>
                    <a:lumOff val="80000"/>
                  </a:schemeClr>
                </a:solidFill>
                <a:latin typeface="BrowalliaUPC" pitchFamily="34" charset="-34"/>
                <a:cs typeface="BrowalliaUPC" pitchFamily="34" charset="-34"/>
              </a:rPr>
              <a:t>ptotic</a:t>
            </a:r>
            <a:r>
              <a:rPr lang="en-US" sz="2800" b="1" dirty="0" smtClean="0">
                <a:solidFill>
                  <a:schemeClr val="accent1">
                    <a:lumMod val="20000"/>
                    <a:lumOff val="80000"/>
                  </a:schemeClr>
                </a:solidFill>
                <a:latin typeface="BrowalliaUPC" pitchFamily="34" charset="-34"/>
                <a:cs typeface="BrowalliaUPC" pitchFamily="34" charset="-34"/>
              </a:rPr>
              <a:t> breast will enlarged, than exists a larger </a:t>
            </a:r>
            <a:r>
              <a:rPr lang="en-US" sz="2800" b="1" dirty="0" err="1" smtClean="0">
                <a:solidFill>
                  <a:schemeClr val="accent1">
                    <a:lumMod val="20000"/>
                    <a:lumOff val="80000"/>
                  </a:schemeClr>
                </a:solidFill>
                <a:latin typeface="BrowalliaUPC" pitchFamily="34" charset="-34"/>
                <a:cs typeface="BrowalliaUPC" pitchFamily="34" charset="-34"/>
              </a:rPr>
              <a:t>ptotic</a:t>
            </a:r>
            <a:r>
              <a:rPr lang="en-US" sz="2800" b="1" dirty="0" smtClean="0">
                <a:solidFill>
                  <a:schemeClr val="accent1">
                    <a:lumMod val="20000"/>
                    <a:lumOff val="80000"/>
                  </a:schemeClr>
                </a:solidFill>
                <a:latin typeface="BrowalliaUPC" pitchFamily="34" charset="-34"/>
                <a:cs typeface="BrowalliaUPC" pitchFamily="34" charset="-34"/>
              </a:rPr>
              <a:t> breast  </a:t>
            </a:r>
          </a:p>
        </p:txBody>
      </p:sp>
      <p:sp>
        <p:nvSpPr>
          <p:cNvPr id="12" name="Textfeld 11"/>
          <p:cNvSpPr txBox="1"/>
          <p:nvPr/>
        </p:nvSpPr>
        <p:spPr>
          <a:xfrm>
            <a:off x="5724128" y="1700808"/>
            <a:ext cx="3419872" cy="3046988"/>
          </a:xfrm>
          <a:prstGeom prst="rect">
            <a:avLst/>
          </a:prstGeom>
          <a:noFill/>
        </p:spPr>
        <p:txBody>
          <a:bodyPr wrap="square" rtlCol="0">
            <a:spAutoFit/>
          </a:bodyPr>
          <a:lstStyle/>
          <a:p>
            <a:r>
              <a:rPr lang="de-DE" sz="2400" b="1" dirty="0" smtClean="0">
                <a:latin typeface="BrowalliaUPC" pitchFamily="34" charset="-34"/>
                <a:cs typeface="BrowalliaUPC" pitchFamily="34" charset="-34"/>
              </a:rPr>
              <a:t>1/ </a:t>
            </a:r>
            <a:r>
              <a:rPr lang="de-DE" sz="2400" b="1" dirty="0" err="1" smtClean="0">
                <a:latin typeface="BrowalliaUPC" pitchFamily="34" charset="-34"/>
                <a:cs typeface="BrowalliaUPC" pitchFamily="34" charset="-34"/>
              </a:rPr>
              <a:t>To</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achieve</a:t>
            </a:r>
            <a:r>
              <a:rPr lang="de-DE" sz="2400" b="1" dirty="0" smtClean="0">
                <a:latin typeface="BrowalliaUPC" pitchFamily="34" charset="-34"/>
                <a:cs typeface="BrowalliaUPC" pitchFamily="34" charset="-34"/>
              </a:rPr>
              <a:t> a </a:t>
            </a:r>
            <a:r>
              <a:rPr lang="de-DE" sz="2400" b="1" dirty="0" err="1" smtClean="0">
                <a:latin typeface="BrowalliaUPC" pitchFamily="34" charset="-34"/>
                <a:cs typeface="BrowalliaUPC" pitchFamily="34" charset="-34"/>
              </a:rPr>
              <a:t>perfect</a:t>
            </a:r>
            <a:r>
              <a:rPr lang="de-DE" sz="2400" b="1" dirty="0" smtClean="0">
                <a:latin typeface="BrowalliaUPC" pitchFamily="34" charset="-34"/>
                <a:cs typeface="BrowalliaUPC" pitchFamily="34" charset="-34"/>
              </a:rPr>
              <a:t>   3D </a:t>
            </a:r>
            <a:r>
              <a:rPr lang="de-DE" sz="2400" b="1" dirty="0" err="1" smtClean="0">
                <a:latin typeface="BrowalliaUPC" pitchFamily="34" charset="-34"/>
                <a:cs typeface="BrowalliaUPC" pitchFamily="34" charset="-34"/>
              </a:rPr>
              <a:t>projection</a:t>
            </a:r>
            <a:r>
              <a:rPr lang="de-DE" sz="2400" b="1" dirty="0" smtClean="0">
                <a:latin typeface="BrowalliaUPC" pitchFamily="34" charset="-34"/>
                <a:cs typeface="BrowalliaUPC" pitchFamily="34" charset="-34"/>
              </a:rPr>
              <a:t> in „Miami style“  </a:t>
            </a:r>
            <a:r>
              <a:rPr lang="de-DE" sz="2400" b="1" dirty="0" err="1" smtClean="0">
                <a:latin typeface="BrowalliaUPC" pitchFamily="34" charset="-34"/>
                <a:cs typeface="BrowalliaUPC" pitchFamily="34" charset="-34"/>
              </a:rPr>
              <a:t>the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ptotic</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breast</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should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be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repositioned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and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lifted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first</a:t>
            </a:r>
            <a:r>
              <a:rPr lang="de-DE" sz="2400" b="1" dirty="0" smtClean="0">
                <a:latin typeface="BrowalliaUPC" pitchFamily="34" charset="-34"/>
                <a:cs typeface="BrowalliaUPC" pitchFamily="34" charset="-34"/>
              </a:rPr>
              <a:t>.</a:t>
            </a:r>
          </a:p>
          <a:p>
            <a:r>
              <a:rPr lang="de-DE" sz="2400" b="1" dirty="0" smtClean="0">
                <a:latin typeface="BrowalliaUPC" pitchFamily="34" charset="-34"/>
                <a:cs typeface="BrowalliaUPC" pitchFamily="34" charset="-34"/>
              </a:rPr>
              <a:t>2/ </a:t>
            </a:r>
            <a:r>
              <a:rPr lang="de-DE" sz="2400" b="1" dirty="0" err="1" smtClean="0">
                <a:latin typeface="BrowalliaUPC" pitchFamily="34" charset="-34"/>
                <a:cs typeface="BrowalliaUPC" pitchFamily="34" charset="-34"/>
              </a:rPr>
              <a:t>You</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see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the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shortened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breast</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which</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hasn´t</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yet</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the</a:t>
            </a:r>
            <a:r>
              <a:rPr lang="de-DE" sz="2400" b="1" dirty="0" smtClean="0">
                <a:latin typeface="BrowalliaUPC" pitchFamily="34" charset="-34"/>
                <a:cs typeface="BrowalliaUPC" pitchFamily="34" charset="-34"/>
              </a:rPr>
              <a:t> proper </a:t>
            </a:r>
            <a:r>
              <a:rPr lang="de-DE" sz="2400" b="1" dirty="0" err="1" smtClean="0">
                <a:latin typeface="BrowalliaUPC" pitchFamily="34" charset="-34"/>
                <a:cs typeface="BrowalliaUPC" pitchFamily="34" charset="-34"/>
              </a:rPr>
              <a:t>projection</a:t>
            </a:r>
            <a:endParaRPr lang="de-DE" sz="2400" b="1" dirty="0" smtClean="0">
              <a:latin typeface="BrowalliaUPC" pitchFamily="34" charset="-34"/>
              <a:cs typeface="BrowalliaUPC" pitchFamily="34" charset="-34"/>
            </a:endParaRPr>
          </a:p>
          <a:p>
            <a:endParaRPr lang="de-DE" sz="2400" b="1" dirty="0">
              <a:latin typeface="BrowalliaUPC" pitchFamily="34" charset="-34"/>
              <a:cs typeface="BrowalliaUPC" pitchFamily="34" charset="-34"/>
            </a:endParaRPr>
          </a:p>
        </p:txBody>
      </p:sp>
      <p:sp>
        <p:nvSpPr>
          <p:cNvPr id="17" name="Textfeld 16"/>
          <p:cNvSpPr txBox="1"/>
          <p:nvPr/>
        </p:nvSpPr>
        <p:spPr>
          <a:xfrm>
            <a:off x="5724128" y="4365104"/>
            <a:ext cx="3419872" cy="1569660"/>
          </a:xfrm>
          <a:prstGeom prst="rect">
            <a:avLst/>
          </a:prstGeom>
          <a:noFill/>
        </p:spPr>
        <p:txBody>
          <a:bodyPr wrap="square" rtlCol="0">
            <a:spAutoFit/>
          </a:bodyPr>
          <a:lstStyle/>
          <a:p>
            <a:endParaRPr lang="de-DE" sz="2400" b="1" dirty="0" smtClean="0">
              <a:latin typeface="BrowalliaUPC" pitchFamily="34" charset="-34"/>
              <a:cs typeface="BrowalliaUPC" pitchFamily="34" charset="-34"/>
            </a:endParaRPr>
          </a:p>
          <a:p>
            <a:r>
              <a:rPr lang="de-DE" sz="2400" b="1" dirty="0" smtClean="0">
                <a:latin typeface="BrowalliaUPC" pitchFamily="34" charset="-34"/>
                <a:cs typeface="BrowalliaUPC" pitchFamily="34" charset="-34"/>
              </a:rPr>
              <a:t>3/ In </a:t>
            </a:r>
            <a:r>
              <a:rPr lang="de-DE" sz="2400" b="1" dirty="0" err="1" smtClean="0">
                <a:latin typeface="BrowalliaUPC" pitchFamily="34" charset="-34"/>
                <a:cs typeface="BrowalliaUPC" pitchFamily="34" charset="-34"/>
              </a:rPr>
              <a:t>the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seond</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stage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we</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place</a:t>
            </a:r>
            <a:r>
              <a:rPr lang="de-DE" sz="2400" b="1" dirty="0" smtClean="0">
                <a:latin typeface="BrowalliaUPC" pitchFamily="34" charset="-34"/>
                <a:cs typeface="BrowalliaUPC" pitchFamily="34" charset="-34"/>
              </a:rPr>
              <a:t> an </a:t>
            </a:r>
            <a:r>
              <a:rPr lang="de-DE" sz="2400" b="1" dirty="0" err="1" smtClean="0">
                <a:latin typeface="BrowalliaUPC" pitchFamily="34" charset="-34"/>
                <a:cs typeface="BrowalliaUPC" pitchFamily="34" charset="-34"/>
              </a:rPr>
              <a:t>implant</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whith</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which</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the</a:t>
            </a:r>
            <a:r>
              <a:rPr lang="de-DE" sz="2400" b="1" dirty="0" smtClean="0">
                <a:latin typeface="BrowalliaUPC" pitchFamily="34" charset="-34"/>
                <a:cs typeface="BrowalliaUPC" pitchFamily="34" charset="-34"/>
              </a:rPr>
              <a:t> proper 3D </a:t>
            </a:r>
            <a:r>
              <a:rPr lang="de-DE" sz="2400" b="1" dirty="0" err="1" smtClean="0">
                <a:latin typeface="BrowalliaUPC" pitchFamily="34" charset="-34"/>
                <a:cs typeface="BrowalliaUPC" pitchFamily="34" charset="-34"/>
              </a:rPr>
              <a:t>symmetry</a:t>
            </a:r>
            <a:r>
              <a:rPr lang="de-DE" sz="2400" b="1" dirty="0" smtClean="0">
                <a:latin typeface="BrowalliaUPC" pitchFamily="34" charset="-34"/>
                <a:cs typeface="BrowalliaUPC" pitchFamily="34" charset="-34"/>
              </a:rPr>
              <a:t> </a:t>
            </a:r>
            <a:r>
              <a:rPr lang="de-DE" sz="2400" b="1" dirty="0" err="1" smtClean="0">
                <a:latin typeface="BrowalliaUPC" pitchFamily="34" charset="-34"/>
                <a:cs typeface="BrowalliaUPC" pitchFamily="34" charset="-34"/>
              </a:rPr>
              <a:t>achieved</a:t>
            </a:r>
            <a:r>
              <a:rPr lang="de-DE" sz="2400" b="1" dirty="0" smtClean="0">
                <a:latin typeface="BrowalliaUPC" pitchFamily="34" charset="-34"/>
                <a:cs typeface="BrowalliaUPC" pitchFamily="34" charset="-34"/>
              </a:rPr>
              <a:t>  </a:t>
            </a:r>
            <a:endParaRPr lang="de-DE" sz="2400" b="1" dirty="0">
              <a:latin typeface="BrowalliaUPC" pitchFamily="34" charset="-34"/>
              <a:cs typeface="BrowalliaUPC" pitchFamily="34" charset="-34"/>
            </a:endParaRPr>
          </a:p>
        </p:txBody>
      </p:sp>
      <p:sp>
        <p:nvSpPr>
          <p:cNvPr id="19" name="Textfeld 18"/>
          <p:cNvSpPr txBox="1"/>
          <p:nvPr/>
        </p:nvSpPr>
        <p:spPr>
          <a:xfrm>
            <a:off x="0" y="6093296"/>
            <a:ext cx="9144000" cy="369332"/>
          </a:xfrm>
          <a:prstGeom prst="rect">
            <a:avLst/>
          </a:prstGeom>
          <a:noFill/>
        </p:spPr>
        <p:txBody>
          <a:bodyPr wrap="square" rtlCol="0">
            <a:spAutoFit/>
          </a:bodyPr>
          <a:lstStyle/>
          <a:p>
            <a:r>
              <a:rPr lang="de-DE" b="1" dirty="0" err="1" smtClean="0"/>
              <a:t>Implants</a:t>
            </a:r>
            <a:r>
              <a:rPr lang="de-DE" b="1" dirty="0" smtClean="0"/>
              <a:t> </a:t>
            </a:r>
            <a:r>
              <a:rPr lang="de-DE" b="1" dirty="0" err="1" smtClean="0"/>
              <a:t>are</a:t>
            </a:r>
            <a:r>
              <a:rPr lang="de-DE" b="1" dirty="0" smtClean="0"/>
              <a:t> </a:t>
            </a:r>
            <a:r>
              <a:rPr lang="de-DE" b="1" dirty="0" err="1" smtClean="0"/>
              <a:t>fully</a:t>
            </a:r>
            <a:r>
              <a:rPr lang="de-DE" b="1" dirty="0" smtClean="0"/>
              <a:t> </a:t>
            </a:r>
            <a:r>
              <a:rPr lang="de-DE" b="1" dirty="0" err="1" smtClean="0"/>
              <a:t>covered</a:t>
            </a:r>
            <a:r>
              <a:rPr lang="de-DE" b="1" dirty="0" smtClean="0"/>
              <a:t> </a:t>
            </a:r>
            <a:r>
              <a:rPr lang="de-DE" b="1" dirty="0" err="1" smtClean="0"/>
              <a:t>with</a:t>
            </a:r>
            <a:r>
              <a:rPr lang="de-DE" b="1" dirty="0" smtClean="0"/>
              <a:t> 4 </a:t>
            </a:r>
            <a:r>
              <a:rPr lang="de-DE" b="1" dirty="0" err="1" smtClean="0"/>
              <a:t>muscles</a:t>
            </a:r>
            <a:r>
              <a:rPr lang="de-DE" b="1" dirty="0" smtClean="0"/>
              <a:t> –  </a:t>
            </a:r>
            <a:r>
              <a:rPr lang="de-DE" b="1" dirty="0" err="1" smtClean="0"/>
              <a:t>longevity</a:t>
            </a:r>
            <a:r>
              <a:rPr lang="de-DE" b="1" dirty="0" smtClean="0"/>
              <a:t> </a:t>
            </a:r>
            <a:r>
              <a:rPr lang="de-DE" b="1" dirty="0" err="1" smtClean="0"/>
              <a:t>of</a:t>
            </a:r>
            <a:r>
              <a:rPr lang="de-DE" b="1" dirty="0" smtClean="0"/>
              <a:t> </a:t>
            </a:r>
            <a:r>
              <a:rPr lang="de-DE" b="1" dirty="0" err="1" smtClean="0"/>
              <a:t>the</a:t>
            </a:r>
            <a:r>
              <a:rPr lang="de-DE" b="1" dirty="0" smtClean="0"/>
              <a:t> </a:t>
            </a:r>
            <a:r>
              <a:rPr lang="de-DE" b="1" dirty="0" err="1" smtClean="0"/>
              <a:t>results</a:t>
            </a:r>
            <a:r>
              <a:rPr lang="de-DE" b="1" dirty="0" smtClean="0"/>
              <a:t> </a:t>
            </a:r>
            <a:r>
              <a:rPr lang="de-DE" b="1" dirty="0" err="1" smtClean="0"/>
              <a:t>by</a:t>
            </a:r>
            <a:r>
              <a:rPr lang="de-DE" b="1" dirty="0" smtClean="0"/>
              <a:t> „ </a:t>
            </a:r>
            <a:r>
              <a:rPr lang="de-DE" b="1" dirty="0" err="1" smtClean="0"/>
              <a:t>own</a:t>
            </a:r>
            <a:r>
              <a:rPr lang="de-DE" b="1" dirty="0" smtClean="0"/>
              <a:t> </a:t>
            </a:r>
            <a:r>
              <a:rPr lang="de-DE" b="1" dirty="0" err="1" smtClean="0"/>
              <a:t>internal</a:t>
            </a:r>
            <a:r>
              <a:rPr lang="de-DE" b="1" dirty="0" smtClean="0"/>
              <a:t> </a:t>
            </a:r>
            <a:r>
              <a:rPr lang="de-DE" b="1" dirty="0" err="1" smtClean="0"/>
              <a:t>bra</a:t>
            </a:r>
            <a:r>
              <a:rPr lang="de-DE" b="1" dirty="0" smtClean="0"/>
              <a:t>“</a:t>
            </a:r>
            <a:endParaRPr lang="de-DE" b="1" dirty="0"/>
          </a:p>
        </p:txBody>
      </p:sp>
      <p:pic>
        <p:nvPicPr>
          <p:cNvPr id="15" name="Grafik 14" descr="Stage-one-links.jpg"/>
          <p:cNvPicPr>
            <a:picLocks noChangeAspect="1"/>
          </p:cNvPicPr>
          <p:nvPr/>
        </p:nvPicPr>
        <p:blipFill>
          <a:blip r:embed="rId3" cstate="print"/>
          <a:stretch>
            <a:fillRect/>
          </a:stretch>
        </p:blipFill>
        <p:spPr>
          <a:xfrm>
            <a:off x="0" y="1916832"/>
            <a:ext cx="5616624" cy="4176984"/>
          </a:xfrm>
          <a:prstGeom prst="rect">
            <a:avLst/>
          </a:prstGeom>
        </p:spPr>
      </p:pic>
      <p:pic>
        <p:nvPicPr>
          <p:cNvPr id="16" name="Grafik 15" descr="stage-two result.jpg"/>
          <p:cNvPicPr>
            <a:picLocks noChangeAspect="1"/>
          </p:cNvPicPr>
          <p:nvPr/>
        </p:nvPicPr>
        <p:blipFill>
          <a:blip r:embed="rId4" cstate="print"/>
          <a:stretch>
            <a:fillRect/>
          </a:stretch>
        </p:blipFill>
        <p:spPr>
          <a:xfrm>
            <a:off x="2555776" y="1916832"/>
            <a:ext cx="3212665" cy="417646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strips(upRight)">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edg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upRight)">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upRight)">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amond(out)">
                                      <p:cBhvr>
                                        <p:cTn id="27" dur="1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trips(upRight)">
                                      <p:cBhvr>
                                        <p:cTn id="3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697144" cy="1196752"/>
          </a:xfrm>
        </p:spPr>
        <p:txBody>
          <a:bodyPr>
            <a:normAutofit fontScale="90000"/>
          </a:bodyPr>
          <a:lstStyle/>
          <a:p>
            <a:r>
              <a:rPr lang="de-DE" sz="2800" dirty="0" smtClean="0"/>
              <a:t>Case: Large </a:t>
            </a:r>
            <a:r>
              <a:rPr lang="de-DE" sz="2800" dirty="0" err="1" smtClean="0"/>
              <a:t>ptotic</a:t>
            </a:r>
            <a:r>
              <a:rPr lang="de-DE" sz="2800" dirty="0" smtClean="0"/>
              <a:t> </a:t>
            </a:r>
            <a:r>
              <a:rPr lang="de-DE" sz="2800" dirty="0" err="1" smtClean="0"/>
              <a:t>breast</a:t>
            </a:r>
            <a:r>
              <a:rPr lang="de-DE" sz="2800" dirty="0" smtClean="0"/>
              <a:t> </a:t>
            </a:r>
            <a:r>
              <a:rPr lang="de-DE" sz="2800" dirty="0" err="1" smtClean="0"/>
              <a:t>with</a:t>
            </a:r>
            <a:r>
              <a:rPr lang="de-DE" sz="2800" dirty="0" smtClean="0"/>
              <a:t> </a:t>
            </a:r>
            <a:r>
              <a:rPr lang="de-DE" sz="2800" dirty="0" err="1" smtClean="0"/>
              <a:t>good</a:t>
            </a:r>
            <a:r>
              <a:rPr lang="de-DE" sz="2800" dirty="0" smtClean="0"/>
              <a:t> </a:t>
            </a:r>
            <a:r>
              <a:rPr lang="de-DE" sz="2800" dirty="0" err="1" smtClean="0"/>
              <a:t>skin</a:t>
            </a:r>
            <a:r>
              <a:rPr lang="de-DE" sz="2800" dirty="0" smtClean="0"/>
              <a:t>: 3D Reposition-Lift </a:t>
            </a:r>
            <a:br>
              <a:rPr lang="de-DE" sz="2800" dirty="0" smtClean="0"/>
            </a:br>
            <a:r>
              <a:rPr lang="de-DE" sz="2800" u="sng" dirty="0" err="1" smtClean="0"/>
              <a:t>without</a:t>
            </a:r>
            <a:r>
              <a:rPr lang="de-DE" sz="2800" u="sng" dirty="0" smtClean="0"/>
              <a:t> a </a:t>
            </a:r>
            <a:r>
              <a:rPr lang="de-DE" sz="2800" u="sng" dirty="0" err="1" smtClean="0"/>
              <a:t>vertical</a:t>
            </a:r>
            <a:r>
              <a:rPr lang="de-DE" sz="2800" u="sng" dirty="0" smtClean="0"/>
              <a:t> </a:t>
            </a:r>
            <a:r>
              <a:rPr lang="de-DE" sz="2800" u="sng" dirty="0" err="1" smtClean="0"/>
              <a:t>scar</a:t>
            </a:r>
            <a:r>
              <a:rPr lang="de-DE" sz="2800" u="sng" dirty="0" smtClean="0"/>
              <a:t>  </a:t>
            </a:r>
            <a:r>
              <a:rPr lang="de-DE" sz="2800" u="sng" dirty="0" err="1" smtClean="0"/>
              <a:t>with</a:t>
            </a:r>
            <a:r>
              <a:rPr lang="de-DE" sz="2800" u="sng" dirty="0" smtClean="0"/>
              <a:t> </a:t>
            </a:r>
            <a:r>
              <a:rPr lang="de-DE" sz="2800" u="sng" dirty="0" err="1" smtClean="0"/>
              <a:t>implant</a:t>
            </a:r>
            <a:r>
              <a:rPr lang="de-DE" sz="2800" u="sng" dirty="0" smtClean="0"/>
              <a:t> </a:t>
            </a:r>
            <a:r>
              <a:rPr lang="de-DE" sz="2800" u="sng" dirty="0" err="1" smtClean="0"/>
              <a:t>possible</a:t>
            </a:r>
            <a:r>
              <a:rPr lang="de-DE" sz="2800" u="sng" dirty="0" smtClean="0"/>
              <a:t> </a:t>
            </a:r>
            <a:r>
              <a:rPr lang="de-DE" sz="2800" dirty="0" smtClean="0"/>
              <a:t> </a:t>
            </a:r>
            <a:endParaRPr lang="de-DE" sz="2800" dirty="0"/>
          </a:p>
        </p:txBody>
      </p:sp>
      <p:sp>
        <p:nvSpPr>
          <p:cNvPr id="4" name="Textfeld 3"/>
          <p:cNvSpPr txBox="1"/>
          <p:nvPr/>
        </p:nvSpPr>
        <p:spPr>
          <a:xfrm>
            <a:off x="0" y="6488668"/>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9" name="Textfeld 8"/>
          <p:cNvSpPr txBox="1"/>
          <p:nvPr/>
        </p:nvSpPr>
        <p:spPr>
          <a:xfrm>
            <a:off x="179512" y="908720"/>
            <a:ext cx="8964488" cy="338554"/>
          </a:xfrm>
          <a:prstGeom prst="rect">
            <a:avLst/>
          </a:prstGeom>
          <a:noFill/>
        </p:spPr>
        <p:txBody>
          <a:bodyPr wrap="square" rtlCol="0">
            <a:spAutoFit/>
          </a:bodyPr>
          <a:lstStyle/>
          <a:p>
            <a:r>
              <a:rPr lang="en-US" sz="1600" dirty="0" smtClean="0">
                <a:latin typeface="BrowalliaUPC" pitchFamily="34" charset="-34"/>
                <a:cs typeface="BrowalliaUPC" pitchFamily="34" charset="-34"/>
              </a:rPr>
              <a:t>.)</a:t>
            </a:r>
            <a:endParaRPr lang="de-DE" sz="1600" dirty="0">
              <a:latin typeface="BrowalliaUPC" pitchFamily="34" charset="-34"/>
              <a:cs typeface="BrowalliaUPC" pitchFamily="34" charset="-34"/>
            </a:endParaRPr>
          </a:p>
        </p:txBody>
      </p:sp>
      <p:sp>
        <p:nvSpPr>
          <p:cNvPr id="17" name="Textfeld 16"/>
          <p:cNvSpPr txBox="1"/>
          <p:nvPr/>
        </p:nvSpPr>
        <p:spPr>
          <a:xfrm>
            <a:off x="0" y="5589240"/>
            <a:ext cx="8748464" cy="954107"/>
          </a:xfrm>
          <a:prstGeom prst="rect">
            <a:avLst/>
          </a:prstGeom>
          <a:noFill/>
        </p:spPr>
        <p:txBody>
          <a:bodyPr wrap="square" rtlCol="0">
            <a:spAutoFit/>
          </a:bodyPr>
          <a:lstStyle/>
          <a:p>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Testing</a:t>
            </a:r>
            <a:r>
              <a:rPr lang="de-DE" sz="2800" b="1" dirty="0" smtClean="0">
                <a:latin typeface="BrowalliaUPC" pitchFamily="34" charset="-34"/>
                <a:cs typeface="BrowalliaUPC" pitchFamily="34" charset="-34"/>
              </a:rPr>
              <a:t> how </a:t>
            </a:r>
            <a:r>
              <a:rPr lang="de-DE" sz="2800" b="1" dirty="0" err="1" smtClean="0">
                <a:latin typeface="BrowalliaUPC" pitchFamily="34" charset="-34"/>
                <a:cs typeface="BrowalliaUPC" pitchFamily="34" charset="-34"/>
              </a:rPr>
              <a:t>we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would</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elevate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the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breast</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with</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the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nipple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together</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about</a:t>
            </a:r>
            <a:r>
              <a:rPr lang="de-DE" sz="2800" b="1" dirty="0" smtClean="0">
                <a:latin typeface="BrowalliaUPC" pitchFamily="34" charset="-34"/>
                <a:cs typeface="BrowalliaUPC" pitchFamily="34" charset="-34"/>
              </a:rPr>
              <a:t> 10-12 cm </a:t>
            </a:r>
            <a:r>
              <a:rPr lang="de-DE" sz="2800" b="1" dirty="0" err="1" smtClean="0">
                <a:latin typeface="BrowalliaUPC" pitchFamily="34" charset="-34"/>
                <a:cs typeface="BrowalliaUPC" pitchFamily="34" charset="-34"/>
              </a:rPr>
              <a:t>upwards</a:t>
            </a:r>
            <a:r>
              <a:rPr lang="de-DE" sz="2800" b="1" dirty="0" smtClean="0">
                <a:latin typeface="BrowalliaUPC" pitchFamily="34" charset="-34"/>
                <a:cs typeface="BrowalliaUPC" pitchFamily="34" charset="-34"/>
              </a:rPr>
              <a:t> – an  </a:t>
            </a:r>
            <a:r>
              <a:rPr lang="de-DE" sz="2800" b="1" dirty="0" err="1" smtClean="0">
                <a:latin typeface="BrowalliaUPC" pitchFamily="34" charset="-34"/>
                <a:cs typeface="BrowalliaUPC" pitchFamily="34" charset="-34"/>
              </a:rPr>
              <a:t>overcorrection</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is</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necessary</a:t>
            </a:r>
            <a:endParaRPr lang="de-DE" sz="2800" b="1" dirty="0">
              <a:latin typeface="BrowalliaUPC" pitchFamily="34" charset="-34"/>
              <a:cs typeface="BrowalliaUPC" pitchFamily="34" charset="-34"/>
            </a:endParaRPr>
          </a:p>
        </p:txBody>
      </p:sp>
      <p:pic>
        <p:nvPicPr>
          <p:cNvPr id="15" name="Grafik 14" descr="3D-Lift-preaop.jpg"/>
          <p:cNvPicPr>
            <a:picLocks noChangeAspect="1"/>
          </p:cNvPicPr>
          <p:nvPr/>
        </p:nvPicPr>
        <p:blipFill>
          <a:blip r:embed="rId3" cstate="print"/>
          <a:stretch>
            <a:fillRect/>
          </a:stretch>
        </p:blipFill>
        <p:spPr>
          <a:xfrm>
            <a:off x="1187624" y="1268760"/>
            <a:ext cx="5955506" cy="41429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upRight)">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697144" cy="1196752"/>
          </a:xfrm>
        </p:spPr>
        <p:txBody>
          <a:bodyPr>
            <a:normAutofit/>
          </a:bodyPr>
          <a:lstStyle/>
          <a:p>
            <a:r>
              <a:rPr lang="de-DE" sz="2800" dirty="0" smtClean="0"/>
              <a:t> 3D Reposition-Lifting </a:t>
            </a:r>
            <a:r>
              <a:rPr lang="de-DE" sz="2800" dirty="0" err="1" smtClean="0"/>
              <a:t>Mastopexy</a:t>
            </a:r>
            <a:r>
              <a:rPr lang="de-DE" sz="2800" dirty="0" smtClean="0"/>
              <a:t>  </a:t>
            </a:r>
            <a:r>
              <a:rPr lang="de-DE" sz="2800" u="sng" dirty="0" err="1" smtClean="0"/>
              <a:t>without</a:t>
            </a:r>
            <a:r>
              <a:rPr lang="de-DE" sz="2800" dirty="0" smtClean="0"/>
              <a:t> a </a:t>
            </a:r>
            <a:r>
              <a:rPr lang="de-DE" sz="2800" dirty="0" err="1" smtClean="0"/>
              <a:t>vertical</a:t>
            </a:r>
            <a:r>
              <a:rPr lang="de-DE" sz="2800" dirty="0" smtClean="0"/>
              <a:t> </a:t>
            </a:r>
            <a:r>
              <a:rPr lang="de-DE" sz="2800" dirty="0" err="1" smtClean="0"/>
              <a:t>scar</a:t>
            </a:r>
            <a:r>
              <a:rPr lang="de-DE" sz="2800" dirty="0" smtClean="0"/>
              <a:t> :  </a:t>
            </a:r>
            <a:r>
              <a:rPr lang="de-DE" sz="2800" dirty="0" err="1" smtClean="0"/>
              <a:t>the</a:t>
            </a:r>
            <a:r>
              <a:rPr lang="de-DE" sz="2800" dirty="0" smtClean="0"/>
              <a:t> </a:t>
            </a:r>
            <a:r>
              <a:rPr lang="de-DE" sz="2800" dirty="0" err="1" smtClean="0"/>
              <a:t>result</a:t>
            </a:r>
            <a:r>
              <a:rPr lang="de-DE" sz="2800" dirty="0" smtClean="0"/>
              <a:t> on </a:t>
            </a:r>
            <a:r>
              <a:rPr lang="de-DE" sz="2800" dirty="0" err="1" smtClean="0"/>
              <a:t>the</a:t>
            </a:r>
            <a:r>
              <a:rPr lang="de-DE" sz="2800" dirty="0" smtClean="0"/>
              <a:t> </a:t>
            </a:r>
            <a:r>
              <a:rPr lang="de-DE" sz="2800" dirty="0" err="1" smtClean="0"/>
              <a:t>table</a:t>
            </a:r>
            <a:endParaRPr lang="de-DE" sz="2800" dirty="0"/>
          </a:p>
        </p:txBody>
      </p:sp>
      <p:sp>
        <p:nvSpPr>
          <p:cNvPr id="4" name="Textfeld 3"/>
          <p:cNvSpPr txBox="1"/>
          <p:nvPr/>
        </p:nvSpPr>
        <p:spPr>
          <a:xfrm>
            <a:off x="0" y="6488668"/>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9" name="Textfeld 8"/>
          <p:cNvSpPr txBox="1"/>
          <p:nvPr/>
        </p:nvSpPr>
        <p:spPr>
          <a:xfrm>
            <a:off x="179512" y="908720"/>
            <a:ext cx="8964488" cy="338554"/>
          </a:xfrm>
          <a:prstGeom prst="rect">
            <a:avLst/>
          </a:prstGeom>
          <a:noFill/>
        </p:spPr>
        <p:txBody>
          <a:bodyPr wrap="square" rtlCol="0">
            <a:spAutoFit/>
          </a:bodyPr>
          <a:lstStyle/>
          <a:p>
            <a:r>
              <a:rPr lang="en-US" sz="1600" dirty="0" smtClean="0">
                <a:latin typeface="BrowalliaUPC" pitchFamily="34" charset="-34"/>
                <a:cs typeface="BrowalliaUPC" pitchFamily="34" charset="-34"/>
              </a:rPr>
              <a:t>.)</a:t>
            </a:r>
            <a:endParaRPr lang="de-DE" sz="1600" dirty="0">
              <a:latin typeface="BrowalliaUPC" pitchFamily="34" charset="-34"/>
              <a:cs typeface="BrowalliaUPC" pitchFamily="34" charset="-34"/>
            </a:endParaRPr>
          </a:p>
        </p:txBody>
      </p:sp>
      <p:sp>
        <p:nvSpPr>
          <p:cNvPr id="10" name="Rechteck 9"/>
          <p:cNvSpPr/>
          <p:nvPr/>
        </p:nvSpPr>
        <p:spPr>
          <a:xfrm>
            <a:off x="4175448" y="1340768"/>
            <a:ext cx="4968552" cy="1384995"/>
          </a:xfrm>
          <a:prstGeom prst="rect">
            <a:avLst/>
          </a:prstGeom>
        </p:spPr>
        <p:txBody>
          <a:bodyPr wrap="square">
            <a:spAutoFit/>
          </a:bodyPr>
          <a:lstStyle/>
          <a:p>
            <a:r>
              <a:rPr lang="en-US" sz="2800" b="1" dirty="0" smtClean="0">
                <a:solidFill>
                  <a:schemeClr val="accent1">
                    <a:lumMod val="20000"/>
                    <a:lumOff val="80000"/>
                  </a:schemeClr>
                </a:solidFill>
                <a:latin typeface="BrowalliaUPC" pitchFamily="34" charset="-34"/>
                <a:cs typeface="BrowalliaUPC" pitchFamily="34" charset="-34"/>
              </a:rPr>
              <a:t>Note the extremely reposition, elevation of the </a:t>
            </a:r>
            <a:r>
              <a:rPr lang="en-US" sz="2800" b="1" i="1" dirty="0" smtClean="0">
                <a:solidFill>
                  <a:schemeClr val="accent1">
                    <a:lumMod val="20000"/>
                    <a:lumOff val="80000"/>
                  </a:schemeClr>
                </a:solidFill>
                <a:latin typeface="BrowalliaUPC" pitchFamily="34" charset="-34"/>
                <a:cs typeface="BrowalliaUPC" pitchFamily="34" charset="-34"/>
              </a:rPr>
              <a:t>whole breast </a:t>
            </a:r>
            <a:r>
              <a:rPr lang="en-US" sz="2800" b="1" dirty="0" smtClean="0">
                <a:solidFill>
                  <a:schemeClr val="accent1">
                    <a:lumMod val="20000"/>
                    <a:lumOff val="80000"/>
                  </a:schemeClr>
                </a:solidFill>
                <a:latin typeface="BrowalliaUPC" pitchFamily="34" charset="-34"/>
                <a:cs typeface="BrowalliaUPC" pitchFamily="34" charset="-34"/>
              </a:rPr>
              <a:t>on the left side </a:t>
            </a:r>
            <a:r>
              <a:rPr lang="en-US" sz="2800" b="1" i="1" dirty="0" smtClean="0">
                <a:solidFill>
                  <a:srgbClr val="FFFF00"/>
                </a:solidFill>
                <a:latin typeface="BrowalliaUPC" pitchFamily="34" charset="-34"/>
                <a:cs typeface="BrowalliaUPC" pitchFamily="34" charset="-34"/>
              </a:rPr>
              <a:t>without a vertical scar</a:t>
            </a:r>
          </a:p>
        </p:txBody>
      </p:sp>
      <p:sp>
        <p:nvSpPr>
          <p:cNvPr id="17" name="Textfeld 16"/>
          <p:cNvSpPr txBox="1"/>
          <p:nvPr/>
        </p:nvSpPr>
        <p:spPr>
          <a:xfrm>
            <a:off x="4139952" y="3789040"/>
            <a:ext cx="5004048" cy="1384995"/>
          </a:xfrm>
          <a:prstGeom prst="rect">
            <a:avLst/>
          </a:prstGeom>
          <a:noFill/>
        </p:spPr>
        <p:txBody>
          <a:bodyPr wrap="square" rtlCol="0">
            <a:spAutoFit/>
          </a:bodyPr>
          <a:lstStyle/>
          <a:p>
            <a:r>
              <a:rPr lang="de-DE" sz="2800" b="1" dirty="0" err="1" smtClean="0">
                <a:latin typeface="BrowalliaUPC" pitchFamily="34" charset="-34"/>
                <a:cs typeface="BrowalliaUPC" pitchFamily="34" charset="-34"/>
              </a:rPr>
              <a:t>At</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the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and</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of</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the</a:t>
            </a:r>
            <a:r>
              <a:rPr lang="de-DE" sz="2800" b="1" dirty="0" smtClean="0">
                <a:latin typeface="BrowalliaUPC" pitchFamily="34" charset="-34"/>
                <a:cs typeface="BrowalliaUPC" pitchFamily="34" charset="-34"/>
              </a:rPr>
              <a:t> 3 D </a:t>
            </a:r>
            <a:r>
              <a:rPr lang="de-DE" sz="2800" b="1" dirty="0" err="1" smtClean="0">
                <a:latin typeface="BrowalliaUPC" pitchFamily="34" charset="-34"/>
                <a:cs typeface="BrowalliaUPC" pitchFamily="34" charset="-34"/>
              </a:rPr>
              <a:t>lift</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we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performed</a:t>
            </a:r>
            <a:r>
              <a:rPr lang="de-DE" sz="2800" b="1" dirty="0" smtClean="0">
                <a:latin typeface="BrowalliaUPC" pitchFamily="34" charset="-34"/>
                <a:cs typeface="BrowalliaUPC" pitchFamily="34" charset="-34"/>
              </a:rPr>
              <a:t> an </a:t>
            </a:r>
            <a:r>
              <a:rPr lang="de-DE" sz="2800" b="1" dirty="0" err="1" smtClean="0">
                <a:latin typeface="BrowalliaUPC" pitchFamily="34" charset="-34"/>
                <a:cs typeface="BrowalliaUPC" pitchFamily="34" charset="-34"/>
              </a:rPr>
              <a:t>overcorrection</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with</a:t>
            </a:r>
            <a:r>
              <a:rPr lang="de-DE" sz="2800" b="1" dirty="0" smtClean="0">
                <a:latin typeface="BrowalliaUPC" pitchFamily="34" charset="-34"/>
                <a:cs typeface="BrowalliaUPC" pitchFamily="34" charset="-34"/>
              </a:rPr>
              <a:t> maximal </a:t>
            </a:r>
            <a:r>
              <a:rPr lang="de-DE" sz="2800" b="1" dirty="0" err="1" smtClean="0">
                <a:latin typeface="BrowalliaUPC" pitchFamily="34" charset="-34"/>
                <a:cs typeface="BrowalliaUPC" pitchFamily="34" charset="-34"/>
              </a:rPr>
              <a:t>possible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shifting</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of</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the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whole</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breast</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upwards</a:t>
            </a:r>
            <a:r>
              <a:rPr lang="de-DE" sz="2800" b="1" dirty="0" smtClean="0">
                <a:latin typeface="BrowalliaUPC" pitchFamily="34" charset="-34"/>
                <a:cs typeface="BrowalliaUPC" pitchFamily="34" charset="-34"/>
              </a:rPr>
              <a:t>.</a:t>
            </a:r>
            <a:endParaRPr lang="de-DE" sz="2800" b="1" dirty="0">
              <a:latin typeface="BrowalliaUPC" pitchFamily="34" charset="-34"/>
              <a:cs typeface="BrowalliaUPC" pitchFamily="34" charset="-34"/>
            </a:endParaRPr>
          </a:p>
        </p:txBody>
      </p:sp>
      <p:pic>
        <p:nvPicPr>
          <p:cNvPr id="11" name="Grafik 10" descr="_NIK8149-Result-of-Lifting-on one side.jpg"/>
          <p:cNvPicPr>
            <a:picLocks noChangeAspect="1"/>
          </p:cNvPicPr>
          <p:nvPr/>
        </p:nvPicPr>
        <p:blipFill>
          <a:blip r:embed="rId3" cstate="print"/>
          <a:stretch>
            <a:fillRect/>
          </a:stretch>
        </p:blipFill>
        <p:spPr>
          <a:xfrm>
            <a:off x="251520" y="1196752"/>
            <a:ext cx="3871696" cy="2568042"/>
          </a:xfrm>
          <a:prstGeom prst="rect">
            <a:avLst/>
          </a:prstGeom>
        </p:spPr>
      </p:pic>
      <p:pic>
        <p:nvPicPr>
          <p:cNvPr id="12" name="Grafik 11" descr="_NIK8171-Result of Lifting on both sides.jpg"/>
          <p:cNvPicPr>
            <a:picLocks noChangeAspect="1"/>
          </p:cNvPicPr>
          <p:nvPr/>
        </p:nvPicPr>
        <p:blipFill>
          <a:blip r:embed="rId4" cstate="print"/>
          <a:stretch>
            <a:fillRect/>
          </a:stretch>
        </p:blipFill>
        <p:spPr>
          <a:xfrm>
            <a:off x="251520" y="3933056"/>
            <a:ext cx="3892396" cy="26369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upRigh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upRigh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up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upRight)">
                                      <p:cBhvr>
                                        <p:cTn id="2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0"/>
            <a:ext cx="8964488" cy="1556792"/>
          </a:xfrm>
        </p:spPr>
        <p:txBody>
          <a:bodyPr>
            <a:normAutofit/>
          </a:bodyPr>
          <a:lstStyle/>
          <a:p>
            <a:r>
              <a:rPr lang="de-DE" sz="2800" dirty="0" smtClean="0"/>
              <a:t/>
            </a:r>
            <a:br>
              <a:rPr lang="de-DE" sz="2800" dirty="0" smtClean="0"/>
            </a:br>
            <a:r>
              <a:rPr lang="de-DE" sz="2800" dirty="0" smtClean="0"/>
              <a:t/>
            </a:r>
            <a:br>
              <a:rPr lang="de-DE" sz="2800" dirty="0" smtClean="0"/>
            </a:br>
            <a:endParaRPr lang="de-DE" sz="2800" dirty="0"/>
          </a:p>
        </p:txBody>
      </p:sp>
      <p:sp>
        <p:nvSpPr>
          <p:cNvPr id="4" name="Textfeld 3"/>
          <p:cNvSpPr txBox="1"/>
          <p:nvPr/>
        </p:nvSpPr>
        <p:spPr>
          <a:xfrm>
            <a:off x="0" y="6488668"/>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pic>
        <p:nvPicPr>
          <p:cNvPr id="13" name="Grafik 12" descr="breast-lift-3d-after.jpg"/>
          <p:cNvPicPr>
            <a:picLocks noChangeAspect="1"/>
          </p:cNvPicPr>
          <p:nvPr/>
        </p:nvPicPr>
        <p:blipFill>
          <a:blip r:embed="rId3" cstate="print"/>
          <a:stretch>
            <a:fillRect/>
          </a:stretch>
        </p:blipFill>
        <p:spPr>
          <a:xfrm>
            <a:off x="251520" y="4005064"/>
            <a:ext cx="4272955" cy="2079297"/>
          </a:xfrm>
          <a:prstGeom prst="rect">
            <a:avLst/>
          </a:prstGeom>
        </p:spPr>
      </p:pic>
      <p:pic>
        <p:nvPicPr>
          <p:cNvPr id="14" name="Grafik 13" descr="Breast-Ptosis-Grade-IV-before.jpg"/>
          <p:cNvPicPr>
            <a:picLocks noChangeAspect="1"/>
          </p:cNvPicPr>
          <p:nvPr/>
        </p:nvPicPr>
        <p:blipFill>
          <a:blip r:embed="rId4" cstate="print"/>
          <a:stretch>
            <a:fillRect/>
          </a:stretch>
        </p:blipFill>
        <p:spPr>
          <a:xfrm>
            <a:off x="179512" y="1340768"/>
            <a:ext cx="4176464" cy="2010861"/>
          </a:xfrm>
          <a:prstGeom prst="rect">
            <a:avLst/>
          </a:prstGeom>
        </p:spPr>
      </p:pic>
      <p:sp>
        <p:nvSpPr>
          <p:cNvPr id="6" name="Rechteck 5"/>
          <p:cNvSpPr/>
          <p:nvPr/>
        </p:nvSpPr>
        <p:spPr>
          <a:xfrm>
            <a:off x="0" y="404664"/>
            <a:ext cx="9144000" cy="461665"/>
          </a:xfrm>
          <a:prstGeom prst="rect">
            <a:avLst/>
          </a:prstGeom>
        </p:spPr>
        <p:txBody>
          <a:bodyPr wrap="square">
            <a:spAutoFit/>
          </a:bodyPr>
          <a:lstStyle/>
          <a:p>
            <a:r>
              <a:rPr lang="de-DE" sz="2400" dirty="0" smtClean="0">
                <a:solidFill>
                  <a:schemeClr val="accent1">
                    <a:lumMod val="40000"/>
                    <a:lumOff val="60000"/>
                  </a:schemeClr>
                </a:solidFill>
              </a:rPr>
              <a:t>The </a:t>
            </a:r>
            <a:r>
              <a:rPr lang="de-DE" sz="2400" dirty="0" err="1" smtClean="0">
                <a:solidFill>
                  <a:schemeClr val="accent1">
                    <a:lumMod val="40000"/>
                    <a:lumOff val="60000"/>
                  </a:schemeClr>
                </a:solidFill>
              </a:rPr>
              <a:t>case</a:t>
            </a:r>
            <a:r>
              <a:rPr lang="de-DE" sz="2400" dirty="0" smtClean="0">
                <a:solidFill>
                  <a:schemeClr val="accent1">
                    <a:lumMod val="40000"/>
                    <a:lumOff val="60000"/>
                  </a:schemeClr>
                </a:solidFill>
              </a:rPr>
              <a:t>:  3D Reposition-Lifting </a:t>
            </a:r>
            <a:r>
              <a:rPr lang="de-DE" sz="2400" dirty="0" err="1" smtClean="0">
                <a:solidFill>
                  <a:schemeClr val="accent1">
                    <a:lumMod val="40000"/>
                    <a:lumOff val="60000"/>
                  </a:schemeClr>
                </a:solidFill>
              </a:rPr>
              <a:t>Mastopexy</a:t>
            </a:r>
            <a:r>
              <a:rPr lang="de-DE" sz="2400" dirty="0" smtClean="0">
                <a:solidFill>
                  <a:schemeClr val="accent1">
                    <a:lumMod val="40000"/>
                    <a:lumOff val="60000"/>
                  </a:schemeClr>
                </a:solidFill>
              </a:rPr>
              <a:t>  - First </a:t>
            </a:r>
            <a:r>
              <a:rPr lang="de-DE" sz="2400" dirty="0" err="1" smtClean="0">
                <a:solidFill>
                  <a:schemeClr val="accent1">
                    <a:lumMod val="40000"/>
                    <a:lumOff val="60000"/>
                  </a:schemeClr>
                </a:solidFill>
              </a:rPr>
              <a:t>step</a:t>
            </a:r>
            <a:r>
              <a:rPr lang="de-DE" sz="2400" dirty="0" smtClean="0">
                <a:solidFill>
                  <a:schemeClr val="accent1">
                    <a:lumMod val="40000"/>
                    <a:lumOff val="60000"/>
                  </a:schemeClr>
                </a:solidFill>
              </a:rPr>
              <a:t>   </a:t>
            </a:r>
            <a:endParaRPr lang="de-DE" sz="2400" dirty="0">
              <a:solidFill>
                <a:schemeClr val="accent1">
                  <a:lumMod val="40000"/>
                  <a:lumOff val="60000"/>
                </a:schemeClr>
              </a:solidFill>
            </a:endParaRPr>
          </a:p>
        </p:txBody>
      </p:sp>
      <p:sp>
        <p:nvSpPr>
          <p:cNvPr id="7" name="Textfeld 6"/>
          <p:cNvSpPr txBox="1"/>
          <p:nvPr/>
        </p:nvSpPr>
        <p:spPr>
          <a:xfrm>
            <a:off x="4499992" y="1196752"/>
            <a:ext cx="4644008" cy="1200329"/>
          </a:xfrm>
          <a:prstGeom prst="rect">
            <a:avLst/>
          </a:prstGeom>
          <a:noFill/>
        </p:spPr>
        <p:txBody>
          <a:bodyPr wrap="square" rtlCol="0">
            <a:spAutoFit/>
          </a:bodyPr>
          <a:lstStyle/>
          <a:p>
            <a:r>
              <a:rPr lang="de-DE" dirty="0" err="1" smtClean="0"/>
              <a:t>Ptotic</a:t>
            </a:r>
            <a:r>
              <a:rPr lang="de-DE" dirty="0" smtClean="0"/>
              <a:t> </a:t>
            </a:r>
            <a:r>
              <a:rPr lang="de-DE" dirty="0" err="1" smtClean="0"/>
              <a:t>breasts</a:t>
            </a:r>
            <a:r>
              <a:rPr lang="de-DE" dirty="0" smtClean="0"/>
              <a:t>  grade 4 after </a:t>
            </a:r>
            <a:r>
              <a:rPr lang="de-DE" dirty="0" err="1" smtClean="0"/>
              <a:t>Botti</a:t>
            </a:r>
            <a:endParaRPr lang="de-DE" dirty="0" smtClean="0"/>
          </a:p>
          <a:p>
            <a:r>
              <a:rPr lang="de-DE" dirty="0" smtClean="0"/>
              <a:t>Lifting, </a:t>
            </a:r>
            <a:r>
              <a:rPr lang="de-DE" dirty="0" err="1" smtClean="0"/>
              <a:t>shortening</a:t>
            </a:r>
            <a:r>
              <a:rPr lang="de-DE" dirty="0" smtClean="0"/>
              <a:t>, </a:t>
            </a:r>
            <a:r>
              <a:rPr lang="de-DE" dirty="0" err="1" smtClean="0"/>
              <a:t>repositioning</a:t>
            </a:r>
            <a:r>
              <a:rPr lang="de-DE" dirty="0" smtClean="0"/>
              <a:t> </a:t>
            </a:r>
            <a:r>
              <a:rPr lang="de-DE" dirty="0" err="1" smtClean="0"/>
              <a:t>of</a:t>
            </a:r>
            <a:r>
              <a:rPr lang="de-DE" dirty="0" smtClean="0"/>
              <a:t> </a:t>
            </a:r>
            <a:r>
              <a:rPr lang="de-DE" dirty="0" err="1" smtClean="0"/>
              <a:t>the</a:t>
            </a:r>
            <a:r>
              <a:rPr lang="de-DE" dirty="0" smtClean="0"/>
              <a:t> </a:t>
            </a:r>
            <a:r>
              <a:rPr lang="de-DE" dirty="0" err="1" smtClean="0"/>
              <a:t>whole</a:t>
            </a:r>
            <a:r>
              <a:rPr lang="de-DE" dirty="0" smtClean="0"/>
              <a:t> </a:t>
            </a:r>
            <a:r>
              <a:rPr lang="de-DE" dirty="0" err="1" smtClean="0"/>
              <a:t>breast</a:t>
            </a:r>
            <a:r>
              <a:rPr lang="de-DE" dirty="0" smtClean="0"/>
              <a:t> </a:t>
            </a:r>
            <a:r>
              <a:rPr lang="de-DE" dirty="0" err="1" smtClean="0"/>
              <a:t>is</a:t>
            </a:r>
            <a:r>
              <a:rPr lang="de-DE" dirty="0" smtClean="0"/>
              <a:t> </a:t>
            </a:r>
            <a:r>
              <a:rPr lang="de-DE" dirty="0" err="1" smtClean="0"/>
              <a:t>with</a:t>
            </a:r>
            <a:r>
              <a:rPr lang="de-DE" dirty="0" smtClean="0"/>
              <a:t> </a:t>
            </a:r>
            <a:r>
              <a:rPr lang="de-DE" dirty="0" err="1" smtClean="0"/>
              <a:t>implant</a:t>
            </a:r>
            <a:r>
              <a:rPr lang="de-DE" dirty="0" smtClean="0"/>
              <a:t> </a:t>
            </a:r>
            <a:r>
              <a:rPr lang="de-DE" dirty="0" err="1" smtClean="0"/>
              <a:t>is</a:t>
            </a:r>
            <a:r>
              <a:rPr lang="de-DE" dirty="0" smtClean="0"/>
              <a:t> </a:t>
            </a:r>
            <a:r>
              <a:rPr lang="de-DE" dirty="0" err="1" smtClean="0"/>
              <a:t>possible</a:t>
            </a:r>
            <a:r>
              <a:rPr lang="de-DE" dirty="0" smtClean="0"/>
              <a:t>, </a:t>
            </a:r>
            <a:r>
              <a:rPr lang="de-DE" dirty="0" err="1" smtClean="0"/>
              <a:t>while</a:t>
            </a:r>
            <a:r>
              <a:rPr lang="de-DE" dirty="0" smtClean="0"/>
              <a:t> </a:t>
            </a:r>
            <a:r>
              <a:rPr lang="de-DE" dirty="0" err="1" smtClean="0"/>
              <a:t>she</a:t>
            </a:r>
            <a:r>
              <a:rPr lang="de-DE" dirty="0" smtClean="0"/>
              <a:t> </a:t>
            </a:r>
            <a:r>
              <a:rPr lang="de-DE" dirty="0" err="1" smtClean="0"/>
              <a:t>had</a:t>
            </a:r>
            <a:r>
              <a:rPr lang="de-DE" dirty="0" smtClean="0"/>
              <a:t> an </a:t>
            </a:r>
            <a:r>
              <a:rPr lang="de-DE" dirty="0" err="1" smtClean="0"/>
              <a:t>elastic</a:t>
            </a:r>
            <a:r>
              <a:rPr lang="de-DE" dirty="0" smtClean="0"/>
              <a:t> </a:t>
            </a:r>
            <a:r>
              <a:rPr lang="de-DE" dirty="0" err="1" smtClean="0"/>
              <a:t>skin</a:t>
            </a:r>
            <a:endParaRPr lang="de-DE" dirty="0" smtClean="0"/>
          </a:p>
        </p:txBody>
      </p:sp>
      <p:sp>
        <p:nvSpPr>
          <p:cNvPr id="8" name="Textfeld 7"/>
          <p:cNvSpPr txBox="1"/>
          <p:nvPr/>
        </p:nvSpPr>
        <p:spPr>
          <a:xfrm>
            <a:off x="4716016" y="3933056"/>
            <a:ext cx="4176464" cy="2031325"/>
          </a:xfrm>
          <a:prstGeom prst="rect">
            <a:avLst/>
          </a:prstGeom>
          <a:noFill/>
        </p:spPr>
        <p:txBody>
          <a:bodyPr wrap="square" rtlCol="0">
            <a:spAutoFit/>
          </a:bodyPr>
          <a:lstStyle/>
          <a:p>
            <a:r>
              <a:rPr lang="de-DE" dirty="0" err="1" smtClean="0"/>
              <a:t>Now</a:t>
            </a:r>
            <a:r>
              <a:rPr lang="de-DE" dirty="0" smtClean="0"/>
              <a:t> </a:t>
            </a:r>
            <a:r>
              <a:rPr lang="de-DE" dirty="0" err="1" smtClean="0"/>
              <a:t>you</a:t>
            </a:r>
            <a:r>
              <a:rPr lang="de-DE" dirty="0" smtClean="0"/>
              <a:t> </a:t>
            </a:r>
            <a:r>
              <a:rPr lang="de-DE" dirty="0" err="1" smtClean="0"/>
              <a:t>see</a:t>
            </a:r>
            <a:r>
              <a:rPr lang="de-DE" dirty="0" smtClean="0"/>
              <a:t> </a:t>
            </a:r>
            <a:r>
              <a:rPr lang="de-DE" dirty="0" err="1" smtClean="0"/>
              <a:t>the</a:t>
            </a:r>
            <a:r>
              <a:rPr lang="de-DE" dirty="0" smtClean="0"/>
              <a:t>  </a:t>
            </a:r>
            <a:r>
              <a:rPr lang="de-DE" dirty="0" err="1" smtClean="0"/>
              <a:t>repositioned</a:t>
            </a:r>
            <a:r>
              <a:rPr lang="de-DE" dirty="0" smtClean="0"/>
              <a:t> </a:t>
            </a:r>
            <a:r>
              <a:rPr lang="de-DE" dirty="0" err="1" smtClean="0"/>
              <a:t>and</a:t>
            </a:r>
            <a:r>
              <a:rPr lang="de-DE" dirty="0" smtClean="0"/>
              <a:t> </a:t>
            </a:r>
            <a:r>
              <a:rPr lang="de-DE" dirty="0" err="1" smtClean="0"/>
              <a:t>shortened</a:t>
            </a:r>
            <a:r>
              <a:rPr lang="de-DE" dirty="0" smtClean="0"/>
              <a:t> </a:t>
            </a:r>
            <a:r>
              <a:rPr lang="de-DE" dirty="0" err="1" smtClean="0"/>
              <a:t>breast</a:t>
            </a:r>
            <a:r>
              <a:rPr lang="de-DE" dirty="0" smtClean="0"/>
              <a:t> </a:t>
            </a:r>
            <a:r>
              <a:rPr lang="de-DE" dirty="0" err="1" smtClean="0"/>
              <a:t>without</a:t>
            </a:r>
            <a:r>
              <a:rPr lang="de-DE" dirty="0" smtClean="0"/>
              <a:t> a </a:t>
            </a:r>
            <a:r>
              <a:rPr lang="de-DE" dirty="0" err="1" smtClean="0"/>
              <a:t>vertical</a:t>
            </a:r>
            <a:r>
              <a:rPr lang="de-DE" dirty="0" smtClean="0"/>
              <a:t> </a:t>
            </a:r>
            <a:r>
              <a:rPr lang="de-DE" dirty="0" err="1" smtClean="0"/>
              <a:t>scar</a:t>
            </a:r>
            <a:r>
              <a:rPr lang="de-DE" dirty="0" smtClean="0"/>
              <a:t>.</a:t>
            </a:r>
          </a:p>
          <a:p>
            <a:r>
              <a:rPr lang="de-DE" dirty="0" smtClean="0"/>
              <a:t>The </a:t>
            </a:r>
            <a:r>
              <a:rPr lang="de-DE" dirty="0" err="1" smtClean="0"/>
              <a:t>breasts</a:t>
            </a:r>
            <a:r>
              <a:rPr lang="de-DE" dirty="0" smtClean="0"/>
              <a:t> </a:t>
            </a:r>
            <a:r>
              <a:rPr lang="de-DE" dirty="0" err="1" smtClean="0"/>
              <a:t>are</a:t>
            </a:r>
            <a:r>
              <a:rPr lang="de-DE" dirty="0" smtClean="0"/>
              <a:t> </a:t>
            </a:r>
            <a:r>
              <a:rPr lang="de-DE" dirty="0" err="1" smtClean="0"/>
              <a:t>smaller</a:t>
            </a:r>
            <a:r>
              <a:rPr lang="de-DE" dirty="0" smtClean="0"/>
              <a:t>, </a:t>
            </a:r>
            <a:r>
              <a:rPr lang="de-DE" dirty="0" err="1" smtClean="0"/>
              <a:t>therefore</a:t>
            </a:r>
            <a:r>
              <a:rPr lang="de-DE" dirty="0" smtClean="0"/>
              <a:t> </a:t>
            </a:r>
            <a:r>
              <a:rPr lang="de-DE" dirty="0" err="1" smtClean="0"/>
              <a:t>they</a:t>
            </a:r>
            <a:r>
              <a:rPr lang="de-DE" dirty="0" smtClean="0"/>
              <a:t> </a:t>
            </a:r>
            <a:r>
              <a:rPr lang="de-DE" dirty="0" err="1" smtClean="0"/>
              <a:t>are</a:t>
            </a:r>
            <a:r>
              <a:rPr lang="de-DE" dirty="0" smtClean="0"/>
              <a:t>  </a:t>
            </a:r>
            <a:r>
              <a:rPr lang="de-DE" dirty="0" err="1" smtClean="0"/>
              <a:t>now</a:t>
            </a:r>
            <a:r>
              <a:rPr lang="de-DE" dirty="0" smtClean="0"/>
              <a:t> </a:t>
            </a:r>
            <a:r>
              <a:rPr lang="de-DE" dirty="0" err="1" smtClean="0"/>
              <a:t>suitable</a:t>
            </a:r>
            <a:r>
              <a:rPr lang="de-DE" dirty="0" smtClean="0"/>
              <a:t> </a:t>
            </a:r>
            <a:r>
              <a:rPr lang="de-DE" dirty="0" err="1" smtClean="0"/>
              <a:t>for</a:t>
            </a:r>
            <a:r>
              <a:rPr lang="de-DE" dirty="0" smtClean="0"/>
              <a:t> a </a:t>
            </a:r>
            <a:r>
              <a:rPr lang="de-DE" dirty="0" err="1" smtClean="0"/>
              <a:t>fully</a:t>
            </a:r>
            <a:r>
              <a:rPr lang="de-DE" dirty="0" smtClean="0"/>
              <a:t> </a:t>
            </a:r>
            <a:r>
              <a:rPr lang="de-DE" dirty="0" err="1" smtClean="0"/>
              <a:t>submuscular</a:t>
            </a:r>
            <a:r>
              <a:rPr lang="de-DE" dirty="0" smtClean="0"/>
              <a:t> </a:t>
            </a:r>
            <a:r>
              <a:rPr lang="de-DE" dirty="0" err="1" smtClean="0"/>
              <a:t>augmentation</a:t>
            </a:r>
            <a:r>
              <a:rPr lang="de-DE" dirty="0" smtClean="0"/>
              <a:t> in </a:t>
            </a:r>
            <a:r>
              <a:rPr lang="de-DE" dirty="0" err="1" smtClean="0"/>
              <a:t>the</a:t>
            </a:r>
            <a:r>
              <a:rPr lang="de-DE" dirty="0" smtClean="0"/>
              <a:t> </a:t>
            </a:r>
            <a:r>
              <a:rPr lang="de-DE" dirty="0" err="1" smtClean="0"/>
              <a:t>second</a:t>
            </a:r>
            <a:r>
              <a:rPr lang="de-DE" dirty="0" smtClean="0"/>
              <a:t> </a:t>
            </a:r>
            <a:r>
              <a:rPr lang="de-DE" dirty="0" err="1" smtClean="0"/>
              <a:t>stage</a:t>
            </a:r>
            <a:r>
              <a:rPr lang="de-DE" dirty="0" smtClean="0"/>
              <a:t>. After </a:t>
            </a:r>
            <a:r>
              <a:rPr lang="de-DE" dirty="0" err="1" smtClean="0"/>
              <a:t>the</a:t>
            </a:r>
            <a:r>
              <a:rPr lang="de-DE" dirty="0" smtClean="0"/>
              <a:t> </a:t>
            </a:r>
            <a:r>
              <a:rPr lang="de-DE" dirty="0" err="1" smtClean="0"/>
              <a:t>second</a:t>
            </a:r>
            <a:r>
              <a:rPr lang="de-DE" dirty="0" smtClean="0"/>
              <a:t> </a:t>
            </a:r>
            <a:r>
              <a:rPr lang="de-DE" dirty="0" err="1" smtClean="0"/>
              <a:t>stage</a:t>
            </a:r>
            <a:r>
              <a:rPr lang="de-DE" dirty="0" smtClean="0"/>
              <a:t> </a:t>
            </a:r>
            <a:r>
              <a:rPr lang="de-DE" dirty="0" err="1" smtClean="0"/>
              <a:t>we</a:t>
            </a:r>
            <a:r>
              <a:rPr lang="de-DE" dirty="0" smtClean="0"/>
              <a:t> </a:t>
            </a:r>
            <a:r>
              <a:rPr lang="de-DE" dirty="0" err="1" smtClean="0"/>
              <a:t>get</a:t>
            </a:r>
            <a:r>
              <a:rPr lang="de-DE" dirty="0" smtClean="0"/>
              <a:t>  </a:t>
            </a:r>
            <a:r>
              <a:rPr lang="de-DE" dirty="0" err="1" smtClean="0"/>
              <a:t>than</a:t>
            </a:r>
            <a:r>
              <a:rPr lang="de-DE" dirty="0" smtClean="0"/>
              <a:t> </a:t>
            </a:r>
            <a:r>
              <a:rPr lang="de-DE" dirty="0" err="1" smtClean="0"/>
              <a:t>the</a:t>
            </a:r>
            <a:r>
              <a:rPr lang="de-DE" dirty="0" smtClean="0"/>
              <a:t> proper </a:t>
            </a:r>
            <a:r>
              <a:rPr lang="de-DE" b="1" dirty="0" smtClean="0">
                <a:solidFill>
                  <a:srgbClr val="FFC000"/>
                </a:solidFill>
              </a:rPr>
              <a:t>3D </a:t>
            </a:r>
            <a:r>
              <a:rPr lang="de-DE" b="1" dirty="0" err="1" smtClean="0">
                <a:solidFill>
                  <a:srgbClr val="FFC000"/>
                </a:solidFill>
              </a:rPr>
              <a:t>symmetry</a:t>
            </a:r>
            <a:r>
              <a:rPr lang="de-DE" b="1" dirty="0" smtClean="0">
                <a:solidFill>
                  <a:srgbClr val="FFC000"/>
                </a:solidFill>
              </a:rPr>
              <a:t>  </a:t>
            </a:r>
            <a:r>
              <a:rPr lang="de-DE" b="1" i="1" dirty="0" err="1" smtClean="0">
                <a:solidFill>
                  <a:srgbClr val="FFC000"/>
                </a:solidFill>
              </a:rPr>
              <a:t>without</a:t>
            </a:r>
            <a:r>
              <a:rPr lang="de-DE" b="1" i="1" dirty="0" smtClean="0">
                <a:solidFill>
                  <a:srgbClr val="FFC000"/>
                </a:solidFill>
              </a:rPr>
              <a:t> </a:t>
            </a:r>
            <a:r>
              <a:rPr lang="de-DE" b="1" i="1" dirty="0" err="1" smtClean="0">
                <a:solidFill>
                  <a:srgbClr val="FFC000"/>
                </a:solidFill>
              </a:rPr>
              <a:t>vertical</a:t>
            </a:r>
            <a:r>
              <a:rPr lang="de-DE" b="1" i="1" dirty="0" smtClean="0">
                <a:solidFill>
                  <a:srgbClr val="FFC000"/>
                </a:solidFill>
              </a:rPr>
              <a:t> </a:t>
            </a:r>
            <a:r>
              <a:rPr lang="de-DE" b="1" i="1" dirty="0" err="1" smtClean="0">
                <a:solidFill>
                  <a:srgbClr val="FFC000"/>
                </a:solidFill>
              </a:rPr>
              <a:t>scar</a:t>
            </a:r>
            <a:r>
              <a:rPr lang="de-DE" b="1" i="1" dirty="0" smtClean="0">
                <a:solidFill>
                  <a:srgbClr val="FFC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Right)">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trips(downRight)">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pic>
        <p:nvPicPr>
          <p:cNvPr id="14" name="Grafik 13" descr="Breast-Ptosis-Grade-IV-before.jpg"/>
          <p:cNvPicPr>
            <a:picLocks noChangeAspect="1"/>
          </p:cNvPicPr>
          <p:nvPr/>
        </p:nvPicPr>
        <p:blipFill>
          <a:blip r:embed="rId3" cstate="print"/>
          <a:stretch>
            <a:fillRect/>
          </a:stretch>
        </p:blipFill>
        <p:spPr>
          <a:xfrm>
            <a:off x="251520" y="1484784"/>
            <a:ext cx="5112568" cy="2431439"/>
          </a:xfrm>
          <a:prstGeom prst="rect">
            <a:avLst/>
          </a:prstGeom>
        </p:spPr>
      </p:pic>
      <p:pic>
        <p:nvPicPr>
          <p:cNvPr id="6" name="Grafik 5" descr="3D-Breast-Lift-Implant-Mart.jpg"/>
          <p:cNvPicPr>
            <a:picLocks noChangeAspect="1"/>
          </p:cNvPicPr>
          <p:nvPr/>
        </p:nvPicPr>
        <p:blipFill>
          <a:blip r:embed="rId4" cstate="print"/>
          <a:stretch>
            <a:fillRect/>
          </a:stretch>
        </p:blipFill>
        <p:spPr>
          <a:xfrm>
            <a:off x="251520" y="4037020"/>
            <a:ext cx="5256584" cy="2488324"/>
          </a:xfrm>
          <a:prstGeom prst="rect">
            <a:avLst/>
          </a:prstGeom>
        </p:spPr>
      </p:pic>
      <p:sp>
        <p:nvSpPr>
          <p:cNvPr id="7" name="Textfeld 6"/>
          <p:cNvSpPr txBox="1"/>
          <p:nvPr/>
        </p:nvSpPr>
        <p:spPr>
          <a:xfrm>
            <a:off x="5796136" y="3861048"/>
            <a:ext cx="3347864" cy="3139321"/>
          </a:xfrm>
          <a:prstGeom prst="rect">
            <a:avLst/>
          </a:prstGeom>
          <a:noFill/>
        </p:spPr>
        <p:txBody>
          <a:bodyPr wrap="square" rtlCol="0">
            <a:spAutoFit/>
          </a:bodyPr>
          <a:lstStyle/>
          <a:p>
            <a:r>
              <a:rPr lang="de-DE" u="sng" dirty="0" smtClean="0"/>
              <a:t>The </a:t>
            </a:r>
            <a:r>
              <a:rPr lang="de-DE" u="sng" dirty="0" err="1" smtClean="0"/>
              <a:t>result</a:t>
            </a:r>
            <a:r>
              <a:rPr lang="de-DE" u="sng" dirty="0" smtClean="0"/>
              <a:t> after </a:t>
            </a:r>
            <a:r>
              <a:rPr lang="de-DE" u="sng" dirty="0" err="1" smtClean="0"/>
              <a:t>the</a:t>
            </a:r>
            <a:r>
              <a:rPr lang="de-DE" u="sng" dirty="0" smtClean="0"/>
              <a:t> </a:t>
            </a:r>
            <a:r>
              <a:rPr lang="de-DE" u="sng" dirty="0" err="1" smtClean="0"/>
              <a:t>second</a:t>
            </a:r>
            <a:r>
              <a:rPr lang="de-DE" u="sng" dirty="0" smtClean="0"/>
              <a:t> </a:t>
            </a:r>
            <a:r>
              <a:rPr lang="de-DE" u="sng" dirty="0" err="1" smtClean="0"/>
              <a:t>session</a:t>
            </a:r>
            <a:r>
              <a:rPr lang="de-DE" u="sng" dirty="0" smtClean="0"/>
              <a:t>:  </a:t>
            </a:r>
            <a:r>
              <a:rPr lang="de-DE" dirty="0" smtClean="0"/>
              <a:t>3D </a:t>
            </a:r>
            <a:r>
              <a:rPr lang="de-DE" dirty="0" err="1" smtClean="0"/>
              <a:t>symmetry</a:t>
            </a:r>
            <a:r>
              <a:rPr lang="de-DE" dirty="0" smtClean="0"/>
              <a:t> </a:t>
            </a:r>
            <a:r>
              <a:rPr lang="de-DE" dirty="0" err="1" smtClean="0"/>
              <a:t>with</a:t>
            </a:r>
            <a:r>
              <a:rPr lang="de-DE" dirty="0" smtClean="0"/>
              <a:t> </a:t>
            </a:r>
            <a:r>
              <a:rPr lang="de-DE" dirty="0" err="1" smtClean="0"/>
              <a:t>natural</a:t>
            </a:r>
            <a:r>
              <a:rPr lang="de-DE" dirty="0" smtClean="0"/>
              <a:t> </a:t>
            </a:r>
            <a:r>
              <a:rPr lang="de-DE" dirty="0" err="1" smtClean="0"/>
              <a:t>upper</a:t>
            </a:r>
            <a:r>
              <a:rPr lang="de-DE" dirty="0" smtClean="0"/>
              <a:t> pole </a:t>
            </a:r>
            <a:r>
              <a:rPr lang="de-DE" dirty="0" err="1" smtClean="0"/>
              <a:t>fullness</a:t>
            </a:r>
            <a:r>
              <a:rPr lang="de-DE" dirty="0" smtClean="0"/>
              <a:t>, </a:t>
            </a:r>
            <a:r>
              <a:rPr lang="de-DE" dirty="0" err="1" smtClean="0"/>
              <a:t>which</a:t>
            </a:r>
            <a:r>
              <a:rPr lang="de-DE" dirty="0" smtClean="0"/>
              <a:t> was </a:t>
            </a:r>
            <a:r>
              <a:rPr lang="de-DE" dirty="0" err="1" smtClean="0"/>
              <a:t>achieved</a:t>
            </a:r>
            <a:r>
              <a:rPr lang="de-DE" dirty="0" smtClean="0"/>
              <a:t> </a:t>
            </a:r>
            <a:r>
              <a:rPr lang="de-DE" dirty="0" err="1" smtClean="0"/>
              <a:t>without</a:t>
            </a:r>
            <a:r>
              <a:rPr lang="de-DE" dirty="0" smtClean="0"/>
              <a:t> a </a:t>
            </a:r>
            <a:r>
              <a:rPr lang="de-DE" dirty="0" err="1" smtClean="0"/>
              <a:t>vertical</a:t>
            </a:r>
            <a:r>
              <a:rPr lang="de-DE" dirty="0" smtClean="0"/>
              <a:t> </a:t>
            </a:r>
            <a:r>
              <a:rPr lang="de-DE" dirty="0" err="1" smtClean="0"/>
              <a:t>scar</a:t>
            </a:r>
            <a:r>
              <a:rPr lang="de-DE" dirty="0" smtClean="0"/>
              <a:t>.</a:t>
            </a:r>
          </a:p>
          <a:p>
            <a:endParaRPr lang="de-DE" dirty="0" smtClean="0"/>
          </a:p>
          <a:p>
            <a:r>
              <a:rPr lang="de-DE" dirty="0" smtClean="0"/>
              <a:t>Note </a:t>
            </a:r>
            <a:r>
              <a:rPr lang="de-DE" dirty="0" err="1" smtClean="0"/>
              <a:t>the</a:t>
            </a:r>
            <a:r>
              <a:rPr lang="de-DE" dirty="0" smtClean="0"/>
              <a:t> </a:t>
            </a:r>
            <a:r>
              <a:rPr lang="de-DE" dirty="0" err="1" smtClean="0"/>
              <a:t>longevity</a:t>
            </a:r>
            <a:r>
              <a:rPr lang="de-DE" dirty="0" smtClean="0"/>
              <a:t>  </a:t>
            </a:r>
            <a:r>
              <a:rPr lang="de-DE" dirty="0" err="1" smtClean="0"/>
              <a:t>of</a:t>
            </a:r>
            <a:r>
              <a:rPr lang="de-DE" dirty="0" smtClean="0"/>
              <a:t> </a:t>
            </a:r>
            <a:r>
              <a:rPr lang="de-DE" dirty="0" err="1" smtClean="0"/>
              <a:t>result</a:t>
            </a:r>
            <a:r>
              <a:rPr lang="de-DE" dirty="0" smtClean="0"/>
              <a:t> </a:t>
            </a:r>
            <a:r>
              <a:rPr lang="de-DE" dirty="0" err="1" smtClean="0"/>
              <a:t>by</a:t>
            </a:r>
            <a:r>
              <a:rPr lang="de-DE" dirty="0" smtClean="0"/>
              <a:t> </a:t>
            </a:r>
            <a:r>
              <a:rPr lang="de-DE" dirty="0" err="1" smtClean="0"/>
              <a:t>supporting</a:t>
            </a:r>
            <a:r>
              <a:rPr lang="de-DE" dirty="0" smtClean="0"/>
              <a:t> </a:t>
            </a:r>
            <a:r>
              <a:rPr lang="de-DE" dirty="0" err="1" smtClean="0"/>
              <a:t>internal</a:t>
            </a:r>
            <a:r>
              <a:rPr lang="de-DE" dirty="0" smtClean="0"/>
              <a:t> </a:t>
            </a:r>
            <a:r>
              <a:rPr lang="de-DE" dirty="0" err="1" smtClean="0"/>
              <a:t>muscular</a:t>
            </a:r>
            <a:r>
              <a:rPr lang="de-DE" dirty="0" smtClean="0"/>
              <a:t> </a:t>
            </a:r>
            <a:r>
              <a:rPr lang="de-DE" dirty="0" err="1" smtClean="0"/>
              <a:t>bra</a:t>
            </a:r>
            <a:endParaRPr lang="de-DE" dirty="0" smtClean="0"/>
          </a:p>
          <a:p>
            <a:r>
              <a:rPr lang="de-DE" dirty="0" smtClean="0"/>
              <a:t>( after 12 </a:t>
            </a:r>
            <a:r>
              <a:rPr lang="de-DE" dirty="0" err="1" smtClean="0"/>
              <a:t>months</a:t>
            </a:r>
            <a:r>
              <a:rPr lang="de-DE" dirty="0" smtClean="0"/>
              <a:t> </a:t>
            </a:r>
            <a:r>
              <a:rPr lang="de-DE" dirty="0" err="1" smtClean="0"/>
              <a:t>here</a:t>
            </a:r>
            <a:r>
              <a:rPr lang="de-DE" dirty="0" smtClean="0"/>
              <a:t>)</a:t>
            </a:r>
          </a:p>
          <a:p>
            <a:endParaRPr lang="de-DE" dirty="0" smtClean="0"/>
          </a:p>
          <a:p>
            <a:endParaRPr lang="de-DE" dirty="0"/>
          </a:p>
        </p:txBody>
      </p:sp>
      <p:sp>
        <p:nvSpPr>
          <p:cNvPr id="9" name="Titel 8"/>
          <p:cNvSpPr>
            <a:spLocks noGrp="1"/>
          </p:cNvSpPr>
          <p:nvPr>
            <p:ph type="title"/>
          </p:nvPr>
        </p:nvSpPr>
        <p:spPr>
          <a:xfrm>
            <a:off x="251520" y="0"/>
            <a:ext cx="8435280" cy="1417638"/>
          </a:xfrm>
        </p:spPr>
        <p:txBody>
          <a:bodyPr>
            <a:normAutofit/>
          </a:bodyPr>
          <a:lstStyle/>
          <a:p>
            <a:r>
              <a:rPr lang="de-DE" dirty="0" smtClean="0"/>
              <a:t>3D Reposition-Lifting: </a:t>
            </a:r>
            <a:r>
              <a:rPr lang="de-DE" dirty="0" err="1" smtClean="0"/>
              <a:t>second</a:t>
            </a:r>
            <a:r>
              <a:rPr lang="de-DE" dirty="0" smtClean="0"/>
              <a:t> </a:t>
            </a:r>
            <a:r>
              <a:rPr lang="de-DE" dirty="0" err="1" smtClean="0"/>
              <a:t>step</a:t>
            </a:r>
            <a:r>
              <a:rPr lang="de-DE" dirty="0" smtClean="0"/>
              <a:t>  </a:t>
            </a:r>
            <a:r>
              <a:rPr lang="de-DE" dirty="0" err="1" smtClean="0"/>
              <a:t>the</a:t>
            </a:r>
            <a:r>
              <a:rPr lang="de-DE" dirty="0" smtClean="0"/>
              <a:t> Augmentation</a:t>
            </a:r>
            <a:endParaRPr lang="de-DE" dirty="0"/>
          </a:p>
        </p:txBody>
      </p:sp>
      <p:sp>
        <p:nvSpPr>
          <p:cNvPr id="10" name="Textfeld 9"/>
          <p:cNvSpPr txBox="1"/>
          <p:nvPr/>
        </p:nvSpPr>
        <p:spPr>
          <a:xfrm>
            <a:off x="5868144" y="1916832"/>
            <a:ext cx="2952328" cy="369332"/>
          </a:xfrm>
          <a:prstGeom prst="rect">
            <a:avLst/>
          </a:prstGeom>
          <a:noFill/>
        </p:spPr>
        <p:txBody>
          <a:bodyPr wrap="square" rtlCol="0">
            <a:spAutoFit/>
          </a:bodyPr>
          <a:lstStyle/>
          <a:p>
            <a:r>
              <a:rPr lang="de-DE" u="sng" dirty="0" smtClean="0"/>
              <a:t>The </a:t>
            </a:r>
            <a:r>
              <a:rPr lang="de-DE" u="sng" dirty="0" err="1" smtClean="0"/>
              <a:t>case</a:t>
            </a:r>
            <a:r>
              <a:rPr lang="de-DE" u="sng" dirty="0" smtClean="0"/>
              <a:t>: </a:t>
            </a:r>
            <a:r>
              <a:rPr lang="de-DE" dirty="0" err="1" smtClean="0"/>
              <a:t>Ptosis</a:t>
            </a:r>
            <a:r>
              <a:rPr lang="de-DE" dirty="0" smtClean="0"/>
              <a:t> grade 4</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upRigh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fontScale="90000"/>
          </a:bodyPr>
          <a:lstStyle/>
          <a:p>
            <a:r>
              <a:rPr lang="de-DE" sz="3600" dirty="0" smtClean="0">
                <a:solidFill>
                  <a:srgbClr val="FFC000"/>
                </a:solidFill>
              </a:rPr>
              <a:t>PAR + SKIN </a:t>
            </a:r>
            <a:r>
              <a:rPr lang="de-DE" sz="3600" dirty="0" err="1" smtClean="0">
                <a:solidFill>
                  <a:srgbClr val="FFC000"/>
                </a:solidFill>
              </a:rPr>
              <a:t>compact</a:t>
            </a:r>
            <a:r>
              <a:rPr lang="de-DE" sz="3600" dirty="0" smtClean="0">
                <a:solidFill>
                  <a:srgbClr val="FFC000"/>
                </a:solidFill>
              </a:rPr>
              <a:t> </a:t>
            </a:r>
            <a:r>
              <a:rPr lang="de-DE" sz="3600" dirty="0" err="1" smtClean="0">
                <a:solidFill>
                  <a:srgbClr val="FFC000"/>
                </a:solidFill>
              </a:rPr>
              <a:t>and</a:t>
            </a:r>
            <a:r>
              <a:rPr lang="de-DE" sz="3600" dirty="0" smtClean="0">
                <a:solidFill>
                  <a:srgbClr val="FFC000"/>
                </a:solidFill>
              </a:rPr>
              <a:t> </a:t>
            </a:r>
            <a:r>
              <a:rPr lang="de-DE" sz="3600" dirty="0" err="1" smtClean="0">
                <a:solidFill>
                  <a:srgbClr val="FFC000"/>
                </a:solidFill>
              </a:rPr>
              <a:t>elastic</a:t>
            </a:r>
            <a:r>
              <a:rPr lang="de-DE" sz="3600" dirty="0" smtClean="0">
                <a:solidFill>
                  <a:srgbClr val="FFC000"/>
                </a:solidFill>
              </a:rPr>
              <a:t> : </a:t>
            </a:r>
            <a:r>
              <a:rPr lang="de-DE" sz="3600" dirty="0" err="1" smtClean="0">
                <a:solidFill>
                  <a:srgbClr val="FFC000"/>
                </a:solidFill>
              </a:rPr>
              <a:t>vertical</a:t>
            </a:r>
            <a:r>
              <a:rPr lang="de-DE" sz="3600" dirty="0" smtClean="0">
                <a:solidFill>
                  <a:srgbClr val="FFC000"/>
                </a:solidFill>
              </a:rPr>
              <a:t> </a:t>
            </a:r>
            <a:r>
              <a:rPr lang="de-DE" sz="3600" dirty="0" err="1" smtClean="0">
                <a:solidFill>
                  <a:srgbClr val="FFC000"/>
                </a:solidFill>
              </a:rPr>
              <a:t>scar</a:t>
            </a:r>
            <a:r>
              <a:rPr lang="de-DE" sz="3600" dirty="0" smtClean="0">
                <a:solidFill>
                  <a:srgbClr val="FFC000"/>
                </a:solidFill>
              </a:rPr>
              <a:t> </a:t>
            </a:r>
            <a:r>
              <a:rPr lang="de-DE" sz="3600" dirty="0" err="1" smtClean="0">
                <a:solidFill>
                  <a:srgbClr val="FFC000"/>
                </a:solidFill>
              </a:rPr>
              <a:t>can</a:t>
            </a:r>
            <a:r>
              <a:rPr lang="de-DE" sz="3600" dirty="0" smtClean="0">
                <a:solidFill>
                  <a:srgbClr val="FFC000"/>
                </a:solidFill>
              </a:rPr>
              <a:t> </a:t>
            </a:r>
            <a:r>
              <a:rPr lang="de-DE" sz="3600" dirty="0" err="1" smtClean="0">
                <a:solidFill>
                  <a:srgbClr val="FFC000"/>
                </a:solidFill>
              </a:rPr>
              <a:t>be</a:t>
            </a:r>
            <a:r>
              <a:rPr lang="de-DE" sz="3600" dirty="0" smtClean="0">
                <a:solidFill>
                  <a:srgbClr val="FFC000"/>
                </a:solidFill>
              </a:rPr>
              <a:t> </a:t>
            </a:r>
            <a:r>
              <a:rPr lang="de-DE" sz="3600" dirty="0" err="1" smtClean="0">
                <a:solidFill>
                  <a:srgbClr val="FFC000"/>
                </a:solidFill>
              </a:rPr>
              <a:t>abandoned</a:t>
            </a:r>
            <a:r>
              <a:rPr lang="de-DE" sz="3600" dirty="0" smtClean="0">
                <a:solidFill>
                  <a:srgbClr val="FFC000"/>
                </a:solidFill>
              </a:rPr>
              <a:t> </a:t>
            </a:r>
            <a:r>
              <a:rPr lang="de-DE" sz="3600" dirty="0" err="1" smtClean="0">
                <a:solidFill>
                  <a:srgbClr val="FFC000"/>
                </a:solidFill>
              </a:rPr>
              <a:t>if</a:t>
            </a:r>
            <a:r>
              <a:rPr lang="de-DE" sz="3600" dirty="0" smtClean="0">
                <a:solidFill>
                  <a:srgbClr val="FFC000"/>
                </a:solidFill>
              </a:rPr>
              <a:t> </a:t>
            </a:r>
            <a:r>
              <a:rPr lang="de-DE" sz="3600" dirty="0" err="1" smtClean="0">
                <a:solidFill>
                  <a:srgbClr val="FFC000"/>
                </a:solidFill>
              </a:rPr>
              <a:t>implant</a:t>
            </a:r>
            <a:r>
              <a:rPr lang="de-DE" sz="3600" dirty="0" smtClean="0">
                <a:solidFill>
                  <a:srgbClr val="FFC000"/>
                </a:solidFill>
              </a:rPr>
              <a:t> </a:t>
            </a:r>
            <a:r>
              <a:rPr lang="de-DE" sz="3600" dirty="0" err="1" smtClean="0">
                <a:solidFill>
                  <a:srgbClr val="FFC000"/>
                </a:solidFill>
              </a:rPr>
              <a:t>used</a:t>
            </a:r>
            <a:endParaRPr lang="de-DE" sz="3600" dirty="0">
              <a:solidFill>
                <a:srgbClr val="FFC000"/>
              </a:solidFill>
            </a:endParaRPr>
          </a:p>
        </p:txBody>
      </p:sp>
      <p:sp>
        <p:nvSpPr>
          <p:cNvPr id="11" name="Textfeld 10"/>
          <p:cNvSpPr txBox="1"/>
          <p:nvPr/>
        </p:nvSpPr>
        <p:spPr>
          <a:xfrm>
            <a:off x="0" y="3789040"/>
            <a:ext cx="9144000" cy="1015663"/>
          </a:xfrm>
          <a:prstGeom prst="rect">
            <a:avLst/>
          </a:prstGeom>
          <a:noFill/>
        </p:spPr>
        <p:txBody>
          <a:bodyPr wrap="square" rtlCol="0">
            <a:spAutoFit/>
          </a:bodyPr>
          <a:lstStyle/>
          <a:p>
            <a:r>
              <a:rPr lang="de-DE" sz="2000" dirty="0" smtClean="0"/>
              <a:t>1/ </a:t>
            </a:r>
            <a:r>
              <a:rPr lang="de-DE" sz="2000" dirty="0" err="1" smtClean="0"/>
              <a:t>Ptotic</a:t>
            </a:r>
            <a:r>
              <a:rPr lang="de-DE" sz="2000" dirty="0" smtClean="0"/>
              <a:t> </a:t>
            </a:r>
            <a:r>
              <a:rPr lang="de-DE" sz="2000" dirty="0" err="1" smtClean="0"/>
              <a:t>breasts</a:t>
            </a:r>
            <a:r>
              <a:rPr lang="de-DE" sz="2000" dirty="0" smtClean="0"/>
              <a:t> </a:t>
            </a:r>
            <a:r>
              <a:rPr lang="de-DE" sz="2000" dirty="0" err="1" smtClean="0"/>
              <a:t>with</a:t>
            </a:r>
            <a:r>
              <a:rPr lang="de-DE" sz="2000" dirty="0" smtClean="0"/>
              <a:t> </a:t>
            </a:r>
            <a:r>
              <a:rPr lang="de-DE" sz="2000" u="sng" dirty="0" err="1" smtClean="0"/>
              <a:t>parenchym</a:t>
            </a:r>
            <a:r>
              <a:rPr lang="de-DE" sz="2000" u="sng" dirty="0" smtClean="0"/>
              <a:t> </a:t>
            </a:r>
            <a:r>
              <a:rPr lang="de-DE" sz="2000" u="sng" dirty="0" err="1" smtClean="0"/>
              <a:t>atrophy</a:t>
            </a:r>
            <a:r>
              <a:rPr lang="de-DE" sz="2000" u="sng" dirty="0" smtClean="0"/>
              <a:t> but </a:t>
            </a:r>
            <a:r>
              <a:rPr lang="de-DE" sz="2000" u="sng" dirty="0" err="1" smtClean="0"/>
              <a:t>with</a:t>
            </a:r>
            <a:r>
              <a:rPr lang="de-DE" sz="2000" u="sng" dirty="0" smtClean="0"/>
              <a:t> an </a:t>
            </a:r>
            <a:r>
              <a:rPr lang="de-DE" sz="2000" u="sng" dirty="0" err="1" smtClean="0"/>
              <a:t>elastic</a:t>
            </a:r>
            <a:r>
              <a:rPr lang="de-DE" sz="2000" u="sng" dirty="0" smtClean="0"/>
              <a:t> </a:t>
            </a:r>
            <a:r>
              <a:rPr lang="de-DE" sz="2000" u="sng" dirty="0" err="1" smtClean="0"/>
              <a:t>skin</a:t>
            </a:r>
            <a:r>
              <a:rPr lang="de-DE" sz="2000" u="sng" dirty="0" smtClean="0"/>
              <a:t> </a:t>
            </a:r>
            <a:r>
              <a:rPr lang="de-DE" sz="2000" dirty="0" err="1" smtClean="0"/>
              <a:t>can</a:t>
            </a:r>
            <a:r>
              <a:rPr lang="de-DE" sz="2000" dirty="0" smtClean="0"/>
              <a:t> </a:t>
            </a:r>
            <a:r>
              <a:rPr lang="de-DE" sz="2000" dirty="0" err="1" smtClean="0"/>
              <a:t>be</a:t>
            </a:r>
            <a:r>
              <a:rPr lang="de-DE" sz="2000" dirty="0" smtClean="0"/>
              <a:t> </a:t>
            </a:r>
            <a:r>
              <a:rPr lang="de-DE" sz="2000" dirty="0" err="1" smtClean="0"/>
              <a:t>brought</a:t>
            </a:r>
            <a:r>
              <a:rPr lang="de-DE" sz="2000" dirty="0" smtClean="0"/>
              <a:t> in </a:t>
            </a:r>
            <a:r>
              <a:rPr lang="de-DE" sz="2000" dirty="0" err="1" smtClean="0"/>
              <a:t>the</a:t>
            </a:r>
            <a:r>
              <a:rPr lang="de-DE" sz="2000" dirty="0" smtClean="0"/>
              <a:t> proper 3 D </a:t>
            </a:r>
            <a:r>
              <a:rPr lang="de-DE" sz="2000" dirty="0" err="1" smtClean="0"/>
              <a:t>symmetry</a:t>
            </a:r>
            <a:r>
              <a:rPr lang="de-DE" sz="2000" dirty="0" smtClean="0"/>
              <a:t> </a:t>
            </a:r>
            <a:r>
              <a:rPr lang="de-DE" sz="2000" dirty="0" err="1" smtClean="0"/>
              <a:t>only</a:t>
            </a:r>
            <a:r>
              <a:rPr lang="de-DE" sz="2000" dirty="0" smtClean="0"/>
              <a:t> </a:t>
            </a:r>
            <a:r>
              <a:rPr lang="de-DE" sz="2000" dirty="0" err="1" smtClean="0"/>
              <a:t>with</a:t>
            </a:r>
            <a:r>
              <a:rPr lang="de-DE" sz="2000" dirty="0" smtClean="0"/>
              <a:t> additional </a:t>
            </a:r>
            <a:r>
              <a:rPr lang="de-DE" sz="2000" dirty="0" err="1" smtClean="0"/>
              <a:t>augmentation</a:t>
            </a:r>
            <a:r>
              <a:rPr lang="de-DE" sz="2000" dirty="0" smtClean="0"/>
              <a:t> in </a:t>
            </a:r>
            <a:r>
              <a:rPr lang="de-DE" sz="2000" dirty="0" err="1" smtClean="0"/>
              <a:t>two</a:t>
            </a:r>
            <a:r>
              <a:rPr lang="de-DE" sz="2000" dirty="0" smtClean="0"/>
              <a:t> </a:t>
            </a:r>
            <a:r>
              <a:rPr lang="de-DE" sz="2000" dirty="0" err="1" smtClean="0"/>
              <a:t>sessions</a:t>
            </a:r>
            <a:r>
              <a:rPr lang="de-DE" sz="2000" dirty="0" smtClean="0"/>
              <a:t>, </a:t>
            </a:r>
            <a:r>
              <a:rPr lang="de-DE" sz="2000" dirty="0" err="1" smtClean="0"/>
              <a:t>as</a:t>
            </a:r>
            <a:r>
              <a:rPr lang="de-DE" sz="2000" dirty="0" smtClean="0"/>
              <a:t> </a:t>
            </a:r>
            <a:r>
              <a:rPr lang="de-DE" sz="2000" dirty="0" err="1" smtClean="0"/>
              <a:t>follows</a:t>
            </a:r>
            <a:r>
              <a:rPr lang="de-DE" sz="2000" dirty="0" smtClean="0"/>
              <a:t>:</a:t>
            </a:r>
          </a:p>
        </p:txBody>
      </p:sp>
      <p:sp>
        <p:nvSpPr>
          <p:cNvPr id="6" name="Textfeld 5"/>
          <p:cNvSpPr txBox="1"/>
          <p:nvPr/>
        </p:nvSpPr>
        <p:spPr>
          <a:xfrm>
            <a:off x="0" y="4941168"/>
            <a:ext cx="9144000" cy="646331"/>
          </a:xfrm>
          <a:prstGeom prst="rect">
            <a:avLst/>
          </a:prstGeom>
          <a:noFill/>
        </p:spPr>
        <p:txBody>
          <a:bodyPr wrap="square" rtlCol="0">
            <a:spAutoFit/>
          </a:bodyPr>
          <a:lstStyle/>
          <a:p>
            <a:r>
              <a:rPr lang="de-DE" u="sng" dirty="0" smtClean="0"/>
              <a:t>a, Reposition – </a:t>
            </a:r>
            <a:r>
              <a:rPr lang="de-DE" u="sng" dirty="0" err="1" smtClean="0"/>
              <a:t>lifting</a:t>
            </a:r>
            <a:r>
              <a:rPr lang="de-DE" u="sng" dirty="0" smtClean="0"/>
              <a:t> </a:t>
            </a:r>
            <a:r>
              <a:rPr lang="de-DE" u="sng" dirty="0" err="1" smtClean="0"/>
              <a:t>according</a:t>
            </a:r>
            <a:r>
              <a:rPr lang="de-DE" u="sng" dirty="0" smtClean="0"/>
              <a:t> </a:t>
            </a:r>
            <a:r>
              <a:rPr lang="de-DE" u="sng" dirty="0" err="1" smtClean="0"/>
              <a:t>to</a:t>
            </a:r>
            <a:r>
              <a:rPr lang="de-DE" u="sng" dirty="0" smtClean="0"/>
              <a:t> Haffner </a:t>
            </a:r>
            <a:r>
              <a:rPr lang="de-DE" dirty="0" err="1" smtClean="0"/>
              <a:t>as</a:t>
            </a:r>
            <a:r>
              <a:rPr lang="de-DE" dirty="0" smtClean="0"/>
              <a:t> </a:t>
            </a:r>
            <a:r>
              <a:rPr lang="de-DE" dirty="0" err="1" smtClean="0"/>
              <a:t>presented</a:t>
            </a:r>
            <a:r>
              <a:rPr lang="de-DE" dirty="0" smtClean="0"/>
              <a:t> </a:t>
            </a:r>
            <a:r>
              <a:rPr lang="de-DE" dirty="0" err="1" smtClean="0"/>
              <a:t>here</a:t>
            </a:r>
            <a:r>
              <a:rPr lang="de-DE" dirty="0" smtClean="0"/>
              <a:t>. The </a:t>
            </a:r>
            <a:r>
              <a:rPr lang="de-DE" dirty="0" err="1" smtClean="0"/>
              <a:t>breast</a:t>
            </a:r>
            <a:r>
              <a:rPr lang="de-DE" dirty="0" smtClean="0"/>
              <a:t> will </a:t>
            </a:r>
            <a:r>
              <a:rPr lang="de-DE" dirty="0" err="1" smtClean="0"/>
              <a:t>repositioned</a:t>
            </a:r>
            <a:r>
              <a:rPr lang="de-DE" dirty="0" smtClean="0"/>
              <a:t> </a:t>
            </a:r>
            <a:r>
              <a:rPr lang="de-DE" dirty="0" err="1" smtClean="0"/>
              <a:t>and</a:t>
            </a:r>
            <a:r>
              <a:rPr lang="de-DE" dirty="0" smtClean="0"/>
              <a:t> </a:t>
            </a:r>
            <a:r>
              <a:rPr lang="de-DE" dirty="0" err="1" smtClean="0"/>
              <a:t>shortened</a:t>
            </a:r>
            <a:r>
              <a:rPr lang="de-DE" dirty="0" smtClean="0"/>
              <a:t>, </a:t>
            </a:r>
            <a:r>
              <a:rPr lang="de-DE" dirty="0" err="1" smtClean="0"/>
              <a:t>the</a:t>
            </a:r>
            <a:r>
              <a:rPr lang="de-DE" dirty="0" smtClean="0"/>
              <a:t> </a:t>
            </a:r>
            <a:r>
              <a:rPr lang="de-DE" dirty="0" err="1" smtClean="0"/>
              <a:t>whole</a:t>
            </a:r>
            <a:r>
              <a:rPr lang="de-DE" dirty="0" smtClean="0"/>
              <a:t> </a:t>
            </a:r>
            <a:r>
              <a:rPr lang="de-DE" dirty="0" err="1" smtClean="0"/>
              <a:t>breast</a:t>
            </a:r>
            <a:r>
              <a:rPr lang="de-DE" dirty="0" smtClean="0"/>
              <a:t> </a:t>
            </a:r>
            <a:r>
              <a:rPr lang="de-DE" dirty="0" err="1" smtClean="0"/>
              <a:t>with</a:t>
            </a:r>
            <a:r>
              <a:rPr lang="de-DE" dirty="0" smtClean="0"/>
              <a:t> </a:t>
            </a:r>
            <a:r>
              <a:rPr lang="de-DE" dirty="0" err="1" smtClean="0"/>
              <a:t>the</a:t>
            </a:r>
            <a:r>
              <a:rPr lang="de-DE" dirty="0" smtClean="0"/>
              <a:t> NAC </a:t>
            </a:r>
            <a:r>
              <a:rPr lang="de-DE" dirty="0" err="1" smtClean="0"/>
              <a:t>together</a:t>
            </a:r>
            <a:r>
              <a:rPr lang="de-DE" dirty="0" smtClean="0"/>
              <a:t> </a:t>
            </a:r>
            <a:r>
              <a:rPr lang="de-DE" dirty="0" err="1" smtClean="0"/>
              <a:t>elevated</a:t>
            </a:r>
            <a:r>
              <a:rPr lang="de-DE" dirty="0" smtClean="0"/>
              <a:t>.</a:t>
            </a:r>
          </a:p>
        </p:txBody>
      </p:sp>
      <p:sp>
        <p:nvSpPr>
          <p:cNvPr id="8" name="Textfeld 7"/>
          <p:cNvSpPr txBox="1"/>
          <p:nvPr/>
        </p:nvSpPr>
        <p:spPr>
          <a:xfrm>
            <a:off x="0" y="5661248"/>
            <a:ext cx="9144000" cy="646331"/>
          </a:xfrm>
          <a:prstGeom prst="rect">
            <a:avLst/>
          </a:prstGeom>
          <a:noFill/>
        </p:spPr>
        <p:txBody>
          <a:bodyPr wrap="square" rtlCol="0">
            <a:spAutoFit/>
          </a:bodyPr>
          <a:lstStyle/>
          <a:p>
            <a:r>
              <a:rPr lang="de-DE" dirty="0" smtClean="0"/>
              <a:t>b, </a:t>
            </a:r>
            <a:r>
              <a:rPr lang="de-DE" u="sng" dirty="0" smtClean="0"/>
              <a:t>An </a:t>
            </a:r>
            <a:r>
              <a:rPr lang="de-DE" u="sng" dirty="0" err="1" smtClean="0"/>
              <a:t>augmentation</a:t>
            </a:r>
            <a:r>
              <a:rPr lang="de-DE" u="sng" dirty="0" smtClean="0"/>
              <a:t> </a:t>
            </a:r>
            <a:r>
              <a:rPr lang="de-DE" dirty="0" err="1" smtClean="0"/>
              <a:t>fully</a:t>
            </a:r>
            <a:r>
              <a:rPr lang="de-DE" dirty="0" smtClean="0"/>
              <a:t> </a:t>
            </a:r>
            <a:r>
              <a:rPr lang="de-DE" dirty="0" err="1" smtClean="0"/>
              <a:t>submuscular</a:t>
            </a:r>
            <a:r>
              <a:rPr lang="de-DE" dirty="0" smtClean="0"/>
              <a:t> </a:t>
            </a:r>
            <a:r>
              <a:rPr lang="de-DE" dirty="0" err="1" smtClean="0"/>
              <a:t>as</a:t>
            </a:r>
            <a:r>
              <a:rPr lang="de-DE" dirty="0" smtClean="0"/>
              <a:t>  a </a:t>
            </a:r>
            <a:r>
              <a:rPr lang="de-DE" dirty="0" err="1" smtClean="0"/>
              <a:t>supporting</a:t>
            </a:r>
            <a:r>
              <a:rPr lang="de-DE" dirty="0" smtClean="0"/>
              <a:t> </a:t>
            </a:r>
            <a:r>
              <a:rPr lang="de-DE" dirty="0" err="1" smtClean="0"/>
              <a:t>internal</a:t>
            </a:r>
            <a:r>
              <a:rPr lang="de-DE" dirty="0" smtClean="0"/>
              <a:t>, </a:t>
            </a:r>
            <a:r>
              <a:rPr lang="de-DE" dirty="0" err="1" smtClean="0"/>
              <a:t>muscular</a:t>
            </a:r>
            <a:r>
              <a:rPr lang="de-DE" dirty="0" smtClean="0"/>
              <a:t> </a:t>
            </a:r>
            <a:r>
              <a:rPr lang="de-DE" dirty="0" err="1" smtClean="0"/>
              <a:t>bra</a:t>
            </a:r>
            <a:r>
              <a:rPr lang="de-DE" dirty="0" smtClean="0"/>
              <a:t> </a:t>
            </a:r>
            <a:r>
              <a:rPr lang="de-DE" dirty="0" err="1" smtClean="0"/>
              <a:t>results</a:t>
            </a:r>
            <a:r>
              <a:rPr lang="de-DE" dirty="0" smtClean="0"/>
              <a:t> </a:t>
            </a:r>
            <a:r>
              <a:rPr lang="de-DE" dirty="0" err="1" smtClean="0"/>
              <a:t>the</a:t>
            </a:r>
            <a:r>
              <a:rPr lang="de-DE" dirty="0" smtClean="0"/>
              <a:t> </a:t>
            </a:r>
            <a:r>
              <a:rPr lang="de-DE" dirty="0" err="1" smtClean="0"/>
              <a:t>wished</a:t>
            </a:r>
            <a:endParaRPr lang="de-DE" dirty="0" smtClean="0"/>
          </a:p>
          <a:p>
            <a:r>
              <a:rPr lang="de-DE" dirty="0" smtClean="0"/>
              <a:t>proper </a:t>
            </a:r>
            <a:r>
              <a:rPr lang="de-DE" dirty="0" err="1" smtClean="0"/>
              <a:t>projection</a:t>
            </a:r>
            <a:r>
              <a:rPr lang="de-DE" dirty="0" smtClean="0"/>
              <a:t> </a:t>
            </a:r>
            <a:r>
              <a:rPr lang="de-DE" dirty="0" err="1" smtClean="0"/>
              <a:t>and</a:t>
            </a:r>
            <a:r>
              <a:rPr lang="de-DE" dirty="0" smtClean="0"/>
              <a:t> </a:t>
            </a:r>
            <a:r>
              <a:rPr lang="de-DE" dirty="0" err="1" smtClean="0"/>
              <a:t>symmetry</a:t>
            </a:r>
            <a:r>
              <a:rPr lang="de-DE" dirty="0" smtClean="0"/>
              <a:t> in all 3 </a:t>
            </a:r>
            <a:r>
              <a:rPr lang="de-DE" dirty="0" err="1" smtClean="0"/>
              <a:t>dimensions</a:t>
            </a:r>
            <a:endParaRPr lang="de-DE" dirty="0"/>
          </a:p>
        </p:txBody>
      </p:sp>
      <p:pic>
        <p:nvPicPr>
          <p:cNvPr id="9" name="Picture 2" descr="F:\3D-Pesentation\Musterpatienten\Schmitz-3D-Straff-3-er.jpg"/>
          <p:cNvPicPr>
            <a:picLocks noChangeAspect="1" noChangeArrowheads="1"/>
          </p:cNvPicPr>
          <p:nvPr/>
        </p:nvPicPr>
        <p:blipFill>
          <a:blip r:embed="rId3" cstate="print"/>
          <a:srcRect/>
          <a:stretch>
            <a:fillRect/>
          </a:stretch>
        </p:blipFill>
        <p:spPr bwMode="auto">
          <a:xfrm>
            <a:off x="2411760" y="1126920"/>
            <a:ext cx="5186586" cy="261288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el 6"/>
          <p:cNvSpPr>
            <a:spLocks noGrp="1"/>
          </p:cNvSpPr>
          <p:nvPr>
            <p:ph type="title"/>
          </p:nvPr>
        </p:nvSpPr>
        <p:spPr>
          <a:xfrm>
            <a:off x="0" y="0"/>
            <a:ext cx="9144000" cy="764704"/>
          </a:xfrm>
        </p:spPr>
        <p:txBody>
          <a:bodyPr>
            <a:normAutofit fontScale="90000"/>
          </a:bodyPr>
          <a:lstStyle/>
          <a:p>
            <a:r>
              <a:rPr lang="de-DE" sz="3600" dirty="0" smtClean="0">
                <a:solidFill>
                  <a:srgbClr val="FFC000"/>
                </a:solidFill>
              </a:rPr>
              <a:t>PAR + SKIN </a:t>
            </a:r>
            <a:r>
              <a:rPr lang="de-DE" sz="3600" dirty="0" err="1" smtClean="0">
                <a:solidFill>
                  <a:srgbClr val="FFC000"/>
                </a:solidFill>
              </a:rPr>
              <a:t>thin</a:t>
            </a:r>
            <a:r>
              <a:rPr lang="de-DE" sz="3600" dirty="0" smtClean="0">
                <a:solidFill>
                  <a:srgbClr val="FFC000"/>
                </a:solidFill>
              </a:rPr>
              <a:t> </a:t>
            </a:r>
            <a:r>
              <a:rPr lang="de-DE" sz="3600" dirty="0" err="1" smtClean="0">
                <a:solidFill>
                  <a:srgbClr val="FFC000"/>
                </a:solidFill>
              </a:rPr>
              <a:t>and</a:t>
            </a:r>
            <a:r>
              <a:rPr lang="de-DE" sz="3600" dirty="0" smtClean="0">
                <a:solidFill>
                  <a:srgbClr val="FFC000"/>
                </a:solidFill>
              </a:rPr>
              <a:t> </a:t>
            </a:r>
            <a:r>
              <a:rPr lang="de-DE" sz="3600" dirty="0" err="1" smtClean="0">
                <a:solidFill>
                  <a:srgbClr val="FFC000"/>
                </a:solidFill>
              </a:rPr>
              <a:t>atrophic</a:t>
            </a:r>
            <a:r>
              <a:rPr lang="de-DE" sz="3600" dirty="0" smtClean="0">
                <a:solidFill>
                  <a:srgbClr val="FFC000"/>
                </a:solidFill>
              </a:rPr>
              <a:t> : </a:t>
            </a:r>
            <a:r>
              <a:rPr lang="de-DE" sz="3600" dirty="0" err="1" smtClean="0">
                <a:solidFill>
                  <a:srgbClr val="FFC000"/>
                </a:solidFill>
              </a:rPr>
              <a:t>vertical</a:t>
            </a:r>
            <a:r>
              <a:rPr lang="de-DE" sz="3600" dirty="0" smtClean="0">
                <a:solidFill>
                  <a:srgbClr val="FFC000"/>
                </a:solidFill>
              </a:rPr>
              <a:t> </a:t>
            </a:r>
            <a:r>
              <a:rPr lang="de-DE" sz="3600" dirty="0" err="1" smtClean="0">
                <a:solidFill>
                  <a:srgbClr val="FFC000"/>
                </a:solidFill>
              </a:rPr>
              <a:t>scar</a:t>
            </a:r>
            <a:r>
              <a:rPr lang="de-DE" sz="3600" dirty="0" smtClean="0">
                <a:solidFill>
                  <a:srgbClr val="FFC000"/>
                </a:solidFill>
              </a:rPr>
              <a:t> </a:t>
            </a:r>
            <a:r>
              <a:rPr lang="de-DE" sz="3600" dirty="0" err="1" smtClean="0">
                <a:solidFill>
                  <a:srgbClr val="FFC000"/>
                </a:solidFill>
              </a:rPr>
              <a:t>necessary</a:t>
            </a:r>
            <a:endParaRPr lang="de-DE" sz="3600" dirty="0">
              <a:solidFill>
                <a:srgbClr val="FFC000"/>
              </a:solidFill>
            </a:endParaRPr>
          </a:p>
        </p:txBody>
      </p:sp>
      <p:sp>
        <p:nvSpPr>
          <p:cNvPr id="11" name="Textfeld 10"/>
          <p:cNvSpPr txBox="1"/>
          <p:nvPr/>
        </p:nvSpPr>
        <p:spPr>
          <a:xfrm>
            <a:off x="0" y="5517232"/>
            <a:ext cx="9144000" cy="1015663"/>
          </a:xfrm>
          <a:prstGeom prst="rect">
            <a:avLst/>
          </a:prstGeom>
          <a:noFill/>
        </p:spPr>
        <p:txBody>
          <a:bodyPr wrap="square" rtlCol="0">
            <a:spAutoFit/>
          </a:bodyPr>
          <a:lstStyle/>
          <a:p>
            <a:r>
              <a:rPr lang="de-DE" sz="2000" dirty="0" smtClean="0"/>
              <a:t>1/ </a:t>
            </a:r>
            <a:r>
              <a:rPr lang="de-DE" sz="2000" dirty="0" err="1" smtClean="0"/>
              <a:t>Ptotic</a:t>
            </a:r>
            <a:r>
              <a:rPr lang="de-DE" sz="2000" dirty="0" smtClean="0"/>
              <a:t> </a:t>
            </a:r>
            <a:r>
              <a:rPr lang="de-DE" sz="2000" dirty="0" err="1" smtClean="0"/>
              <a:t>breasts</a:t>
            </a:r>
            <a:r>
              <a:rPr lang="de-DE" sz="2000" dirty="0" smtClean="0"/>
              <a:t> </a:t>
            </a:r>
            <a:r>
              <a:rPr lang="de-DE" sz="2000" u="sng" dirty="0" err="1" smtClean="0"/>
              <a:t>with</a:t>
            </a:r>
            <a:r>
              <a:rPr lang="de-DE" sz="2000" u="sng" dirty="0" smtClean="0"/>
              <a:t> </a:t>
            </a:r>
            <a:r>
              <a:rPr lang="de-DE" sz="2000" u="sng" dirty="0" err="1" smtClean="0"/>
              <a:t>parenchym</a:t>
            </a:r>
            <a:r>
              <a:rPr lang="de-DE" sz="2000" u="sng" dirty="0" smtClean="0"/>
              <a:t> </a:t>
            </a:r>
            <a:r>
              <a:rPr lang="de-DE" sz="2000" u="sng" dirty="0" err="1" smtClean="0"/>
              <a:t>atrophy</a:t>
            </a:r>
            <a:r>
              <a:rPr lang="de-DE" sz="2000" u="sng" dirty="0" smtClean="0"/>
              <a:t> </a:t>
            </a:r>
            <a:r>
              <a:rPr lang="de-DE" sz="2000" u="sng" dirty="0" err="1" smtClean="0"/>
              <a:t>and</a:t>
            </a:r>
            <a:r>
              <a:rPr lang="de-DE" sz="2000" u="sng" dirty="0" smtClean="0"/>
              <a:t> </a:t>
            </a:r>
            <a:r>
              <a:rPr lang="de-DE" sz="2000" u="sng" dirty="0" err="1" smtClean="0"/>
              <a:t>skin</a:t>
            </a:r>
            <a:r>
              <a:rPr lang="de-DE" sz="2000" u="sng" dirty="0" smtClean="0"/>
              <a:t> </a:t>
            </a:r>
            <a:r>
              <a:rPr lang="de-DE" sz="2000" u="sng" dirty="0" err="1" smtClean="0"/>
              <a:t>atrophy</a:t>
            </a:r>
            <a:r>
              <a:rPr lang="de-DE" sz="2000" u="sng" dirty="0" smtClean="0"/>
              <a:t> </a:t>
            </a:r>
            <a:r>
              <a:rPr lang="de-DE" sz="2000" dirty="0" smtClean="0"/>
              <a:t>( </a:t>
            </a:r>
            <a:r>
              <a:rPr lang="de-DE" sz="2000" dirty="0" err="1" smtClean="0"/>
              <a:t>unelastic</a:t>
            </a:r>
            <a:r>
              <a:rPr lang="de-DE" sz="2000" dirty="0" smtClean="0"/>
              <a:t> </a:t>
            </a:r>
            <a:r>
              <a:rPr lang="de-DE" sz="2000" dirty="0" err="1" smtClean="0"/>
              <a:t>skin</a:t>
            </a:r>
            <a:r>
              <a:rPr lang="de-DE" sz="2000" dirty="0" smtClean="0"/>
              <a:t>)  </a:t>
            </a:r>
            <a:r>
              <a:rPr lang="de-DE" sz="2000" dirty="0" err="1" smtClean="0"/>
              <a:t>can</a:t>
            </a:r>
            <a:r>
              <a:rPr lang="de-DE" sz="2000" dirty="0" smtClean="0"/>
              <a:t> </a:t>
            </a:r>
            <a:r>
              <a:rPr lang="de-DE" sz="2000" dirty="0" err="1" smtClean="0"/>
              <a:t>be</a:t>
            </a:r>
            <a:r>
              <a:rPr lang="de-DE" sz="2000" dirty="0" smtClean="0"/>
              <a:t> </a:t>
            </a:r>
            <a:r>
              <a:rPr lang="de-DE" sz="2000" dirty="0" err="1" smtClean="0"/>
              <a:t>sufficient</a:t>
            </a:r>
            <a:r>
              <a:rPr lang="de-DE" sz="2000" dirty="0" smtClean="0"/>
              <a:t> </a:t>
            </a:r>
            <a:r>
              <a:rPr lang="de-DE" sz="2000" dirty="0" err="1" smtClean="0"/>
              <a:t>corrected</a:t>
            </a:r>
            <a:r>
              <a:rPr lang="de-DE" sz="2000" dirty="0" smtClean="0"/>
              <a:t> </a:t>
            </a:r>
            <a:r>
              <a:rPr lang="de-DE" sz="2000" dirty="0" err="1" smtClean="0"/>
              <a:t>only</a:t>
            </a:r>
            <a:r>
              <a:rPr lang="de-DE" sz="2000" dirty="0" smtClean="0"/>
              <a:t> </a:t>
            </a:r>
            <a:r>
              <a:rPr lang="de-DE" sz="2000" dirty="0" err="1" smtClean="0"/>
              <a:t>by</a:t>
            </a:r>
            <a:r>
              <a:rPr lang="de-DE" sz="2000" dirty="0" smtClean="0"/>
              <a:t> </a:t>
            </a:r>
            <a:r>
              <a:rPr lang="de-DE" sz="2000" dirty="0" err="1" smtClean="0"/>
              <a:t>excising</a:t>
            </a:r>
            <a:r>
              <a:rPr lang="de-DE" sz="2000" dirty="0" smtClean="0"/>
              <a:t> </a:t>
            </a:r>
            <a:r>
              <a:rPr lang="de-DE" sz="2000" dirty="0" err="1" smtClean="0"/>
              <a:t>and</a:t>
            </a:r>
            <a:r>
              <a:rPr lang="de-DE" sz="2000" dirty="0" smtClean="0"/>
              <a:t> </a:t>
            </a:r>
            <a:r>
              <a:rPr lang="de-DE" sz="2000" dirty="0" err="1" smtClean="0"/>
              <a:t>tightening</a:t>
            </a:r>
            <a:r>
              <a:rPr lang="de-DE" sz="2000" dirty="0" smtClean="0"/>
              <a:t> </a:t>
            </a:r>
            <a:r>
              <a:rPr lang="de-DE" sz="2000" dirty="0" err="1" smtClean="0"/>
              <a:t>of</a:t>
            </a:r>
            <a:r>
              <a:rPr lang="de-DE" sz="2000" dirty="0" smtClean="0"/>
              <a:t> </a:t>
            </a:r>
            <a:r>
              <a:rPr lang="de-DE" sz="2000" dirty="0" err="1" smtClean="0"/>
              <a:t>the</a:t>
            </a:r>
            <a:r>
              <a:rPr lang="de-DE" sz="2000" dirty="0" smtClean="0"/>
              <a:t> </a:t>
            </a:r>
            <a:r>
              <a:rPr lang="de-DE" sz="2000" dirty="0" err="1" smtClean="0"/>
              <a:t>skin</a:t>
            </a:r>
            <a:r>
              <a:rPr lang="de-DE" sz="2000" dirty="0" smtClean="0"/>
              <a:t> </a:t>
            </a:r>
            <a:r>
              <a:rPr lang="de-DE" sz="2000" dirty="0" err="1" smtClean="0"/>
              <a:t>by</a:t>
            </a:r>
            <a:r>
              <a:rPr lang="de-DE" sz="2000" dirty="0" smtClean="0"/>
              <a:t> </a:t>
            </a:r>
            <a:r>
              <a:rPr lang="de-DE" sz="2000" dirty="0" err="1" smtClean="0"/>
              <a:t>means</a:t>
            </a:r>
            <a:r>
              <a:rPr lang="de-DE" sz="2000" dirty="0" smtClean="0"/>
              <a:t> </a:t>
            </a:r>
            <a:r>
              <a:rPr lang="de-DE" sz="2000" dirty="0" err="1" smtClean="0"/>
              <a:t>of</a:t>
            </a:r>
            <a:r>
              <a:rPr lang="de-DE" sz="2000" dirty="0" smtClean="0"/>
              <a:t> a </a:t>
            </a:r>
            <a:r>
              <a:rPr lang="de-DE" sz="2000" dirty="0" err="1" smtClean="0"/>
              <a:t>vertical</a:t>
            </a:r>
            <a:r>
              <a:rPr lang="de-DE" sz="2000" dirty="0" smtClean="0"/>
              <a:t> </a:t>
            </a:r>
            <a:r>
              <a:rPr lang="de-DE" sz="2000" dirty="0" err="1" smtClean="0"/>
              <a:t>or</a:t>
            </a:r>
            <a:r>
              <a:rPr lang="de-DE" sz="2000" dirty="0" smtClean="0"/>
              <a:t> </a:t>
            </a:r>
            <a:r>
              <a:rPr lang="de-DE" sz="2000" dirty="0" err="1" smtClean="0"/>
              <a:t>inverted</a:t>
            </a:r>
            <a:r>
              <a:rPr lang="de-DE" sz="2000" dirty="0" smtClean="0"/>
              <a:t> T-</a:t>
            </a:r>
            <a:r>
              <a:rPr lang="de-DE" sz="2000" dirty="0" err="1" smtClean="0"/>
              <a:t>scar</a:t>
            </a:r>
            <a:r>
              <a:rPr lang="de-DE" sz="2000" dirty="0" smtClean="0"/>
              <a:t>.</a:t>
            </a:r>
          </a:p>
        </p:txBody>
      </p:sp>
      <p:sp>
        <p:nvSpPr>
          <p:cNvPr id="6" name="Textfeld 5"/>
          <p:cNvSpPr txBox="1"/>
          <p:nvPr/>
        </p:nvSpPr>
        <p:spPr>
          <a:xfrm>
            <a:off x="0" y="6488668"/>
            <a:ext cx="9144000" cy="369332"/>
          </a:xfrm>
          <a:prstGeom prst="rect">
            <a:avLst/>
          </a:prstGeom>
          <a:noFill/>
        </p:spPr>
        <p:txBody>
          <a:bodyPr wrap="square" rtlCol="0">
            <a:spAutoFit/>
          </a:bodyPr>
          <a:lstStyle/>
          <a:p>
            <a:r>
              <a:rPr lang="de-DE" dirty="0" smtClean="0"/>
              <a:t>2/ </a:t>
            </a:r>
            <a:r>
              <a:rPr lang="de-DE" dirty="0" err="1" smtClean="0"/>
              <a:t>Because</a:t>
            </a:r>
            <a:r>
              <a:rPr lang="de-DE" dirty="0" smtClean="0"/>
              <a:t> </a:t>
            </a:r>
            <a:r>
              <a:rPr lang="de-DE" dirty="0" err="1" smtClean="0"/>
              <a:t>of</a:t>
            </a:r>
            <a:r>
              <a:rPr lang="de-DE" dirty="0" smtClean="0"/>
              <a:t> </a:t>
            </a:r>
            <a:r>
              <a:rPr lang="de-DE" dirty="0" err="1" smtClean="0"/>
              <a:t>parenchym</a:t>
            </a:r>
            <a:r>
              <a:rPr lang="de-DE" dirty="0" smtClean="0"/>
              <a:t> </a:t>
            </a:r>
            <a:r>
              <a:rPr lang="de-DE" dirty="0" err="1" smtClean="0"/>
              <a:t>atrophy</a:t>
            </a:r>
            <a:r>
              <a:rPr lang="de-DE" dirty="0" smtClean="0"/>
              <a:t> a </a:t>
            </a:r>
            <a:r>
              <a:rPr lang="de-DE" dirty="0" err="1" smtClean="0"/>
              <a:t>supporting</a:t>
            </a:r>
            <a:r>
              <a:rPr lang="de-DE" dirty="0" smtClean="0"/>
              <a:t> </a:t>
            </a:r>
            <a:r>
              <a:rPr lang="de-DE" dirty="0" err="1" smtClean="0"/>
              <a:t>submuscular</a:t>
            </a:r>
            <a:r>
              <a:rPr lang="de-DE" dirty="0" smtClean="0"/>
              <a:t> </a:t>
            </a:r>
            <a:r>
              <a:rPr lang="de-DE" dirty="0" err="1" smtClean="0"/>
              <a:t>augmentation</a:t>
            </a:r>
            <a:r>
              <a:rPr lang="de-DE" dirty="0" smtClean="0"/>
              <a:t> also </a:t>
            </a:r>
            <a:r>
              <a:rPr lang="de-DE" dirty="0" err="1" smtClean="0"/>
              <a:t>necessary</a:t>
            </a:r>
            <a:endParaRPr lang="de-DE" dirty="0" smtClean="0"/>
          </a:p>
        </p:txBody>
      </p:sp>
      <p:pic>
        <p:nvPicPr>
          <p:cNvPr id="10" name="Grafik 9" descr="Lejour modified.jpg"/>
          <p:cNvPicPr>
            <a:picLocks noChangeAspect="1"/>
          </p:cNvPicPr>
          <p:nvPr/>
        </p:nvPicPr>
        <p:blipFill>
          <a:blip r:embed="rId3" cstate="print"/>
          <a:stretch>
            <a:fillRect/>
          </a:stretch>
        </p:blipFill>
        <p:spPr>
          <a:xfrm>
            <a:off x="251520" y="836712"/>
            <a:ext cx="2928747" cy="2088232"/>
          </a:xfrm>
          <a:prstGeom prst="rect">
            <a:avLst/>
          </a:prstGeom>
        </p:spPr>
      </p:pic>
      <p:pic>
        <p:nvPicPr>
          <p:cNvPr id="12" name="Grafik 11" descr="E36A7087cr.jpg"/>
          <p:cNvPicPr>
            <a:picLocks noChangeAspect="1"/>
          </p:cNvPicPr>
          <p:nvPr/>
        </p:nvPicPr>
        <p:blipFill>
          <a:blip r:embed="rId4" cstate="print"/>
          <a:stretch>
            <a:fillRect/>
          </a:stretch>
        </p:blipFill>
        <p:spPr>
          <a:xfrm>
            <a:off x="251520" y="3068960"/>
            <a:ext cx="1872208" cy="2255743"/>
          </a:xfrm>
          <a:prstGeom prst="rect">
            <a:avLst/>
          </a:prstGeom>
        </p:spPr>
      </p:pic>
      <p:pic>
        <p:nvPicPr>
          <p:cNvPr id="14" name="Grafik 13" descr="Dre-Planung.jpg"/>
          <p:cNvPicPr>
            <a:picLocks noChangeAspect="1"/>
          </p:cNvPicPr>
          <p:nvPr/>
        </p:nvPicPr>
        <p:blipFill>
          <a:blip r:embed="rId5" cstate="print"/>
          <a:stretch>
            <a:fillRect/>
          </a:stretch>
        </p:blipFill>
        <p:spPr>
          <a:xfrm>
            <a:off x="3347864" y="764704"/>
            <a:ext cx="1933432" cy="2253829"/>
          </a:xfrm>
          <a:prstGeom prst="rect">
            <a:avLst/>
          </a:prstGeom>
        </p:spPr>
      </p:pic>
      <p:pic>
        <p:nvPicPr>
          <p:cNvPr id="16" name="Grafik 15" descr="P1090305_cr.jpg"/>
          <p:cNvPicPr>
            <a:picLocks noChangeAspect="1"/>
          </p:cNvPicPr>
          <p:nvPr/>
        </p:nvPicPr>
        <p:blipFill>
          <a:blip r:embed="rId6" cstate="print"/>
          <a:stretch>
            <a:fillRect/>
          </a:stretch>
        </p:blipFill>
        <p:spPr>
          <a:xfrm>
            <a:off x="7343800" y="764704"/>
            <a:ext cx="1800200" cy="2362597"/>
          </a:xfrm>
          <a:prstGeom prst="rect">
            <a:avLst/>
          </a:prstGeom>
        </p:spPr>
      </p:pic>
      <p:pic>
        <p:nvPicPr>
          <p:cNvPr id="17" name="Grafik 16" descr="Dre-3D-Vor-Na1.jpg"/>
          <p:cNvPicPr>
            <a:picLocks noChangeAspect="1"/>
          </p:cNvPicPr>
          <p:nvPr/>
        </p:nvPicPr>
        <p:blipFill>
          <a:blip r:embed="rId7" cstate="print"/>
          <a:stretch>
            <a:fillRect/>
          </a:stretch>
        </p:blipFill>
        <p:spPr>
          <a:xfrm>
            <a:off x="3347864" y="3212976"/>
            <a:ext cx="3065621" cy="2232248"/>
          </a:xfrm>
          <a:prstGeom prst="rect">
            <a:avLst/>
          </a:prstGeom>
        </p:spPr>
      </p:pic>
      <p:pic>
        <p:nvPicPr>
          <p:cNvPr id="18" name="Grafik 17" descr="P1080626-postop-result-3d Lift.jpg"/>
          <p:cNvPicPr>
            <a:picLocks noChangeAspect="1"/>
          </p:cNvPicPr>
          <p:nvPr/>
        </p:nvPicPr>
        <p:blipFill>
          <a:blip r:embed="rId8" cstate="print"/>
          <a:stretch>
            <a:fillRect/>
          </a:stretch>
        </p:blipFill>
        <p:spPr>
          <a:xfrm>
            <a:off x="5292080" y="764704"/>
            <a:ext cx="2088232" cy="2278938"/>
          </a:xfrm>
          <a:prstGeom prst="rect">
            <a:avLst/>
          </a:prstGeom>
        </p:spPr>
      </p:pic>
      <p:pic>
        <p:nvPicPr>
          <p:cNvPr id="1027" name="Picture 3" descr="F:\3D-Pesentation\Musterpatienten\Drews-Bruststraffung-3d\P1100410-unelastic skin-small.jpg"/>
          <p:cNvPicPr>
            <a:picLocks noChangeAspect="1" noChangeArrowheads="1"/>
          </p:cNvPicPr>
          <p:nvPr/>
        </p:nvPicPr>
        <p:blipFill>
          <a:blip r:embed="rId9" cstate="print"/>
          <a:srcRect/>
          <a:stretch>
            <a:fillRect/>
          </a:stretch>
        </p:blipFill>
        <p:spPr bwMode="auto">
          <a:xfrm>
            <a:off x="6588224" y="3212976"/>
            <a:ext cx="1944216" cy="22062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edg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edge">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800" dirty="0" smtClean="0">
                <a:solidFill>
                  <a:srgbClr val="FFFF00"/>
                </a:solidFill>
                <a:effectLst/>
              </a:rPr>
              <a:t>EXPERT LEVEL : 3D </a:t>
            </a:r>
            <a:r>
              <a:rPr lang="de-DE" sz="2800" dirty="0" err="1" smtClean="0">
                <a:solidFill>
                  <a:srgbClr val="FFFF00"/>
                </a:solidFill>
                <a:effectLst/>
              </a:rPr>
              <a:t>mastopexy</a:t>
            </a:r>
            <a:r>
              <a:rPr lang="de-DE" sz="2800" dirty="0" smtClean="0">
                <a:solidFill>
                  <a:srgbClr val="FFFF00"/>
                </a:solidFill>
                <a:effectLst/>
              </a:rPr>
              <a:t>  </a:t>
            </a:r>
            <a:r>
              <a:rPr lang="de-DE" sz="2800" u="sng" dirty="0" err="1" smtClean="0">
                <a:solidFill>
                  <a:srgbClr val="FFFF00"/>
                </a:solidFill>
                <a:effectLst/>
              </a:rPr>
              <a:t>without</a:t>
            </a:r>
            <a:r>
              <a:rPr lang="de-DE" sz="2800" u="sng" dirty="0" smtClean="0">
                <a:solidFill>
                  <a:srgbClr val="FFFF00"/>
                </a:solidFill>
                <a:effectLst/>
              </a:rPr>
              <a:t> a </a:t>
            </a:r>
            <a:r>
              <a:rPr lang="de-DE" sz="2800" u="sng" dirty="0" err="1" smtClean="0">
                <a:solidFill>
                  <a:srgbClr val="FFFF00"/>
                </a:solidFill>
                <a:effectLst/>
              </a:rPr>
              <a:t>vertical</a:t>
            </a:r>
            <a:r>
              <a:rPr lang="de-DE" sz="2800" u="sng" dirty="0" smtClean="0">
                <a:solidFill>
                  <a:srgbClr val="FFFF00"/>
                </a:solidFill>
                <a:effectLst/>
              </a:rPr>
              <a:t> </a:t>
            </a:r>
            <a:r>
              <a:rPr lang="de-DE" sz="2800" u="sng" dirty="0" err="1" smtClean="0">
                <a:solidFill>
                  <a:srgbClr val="FFFF00"/>
                </a:solidFill>
                <a:effectLst/>
              </a:rPr>
              <a:t>scar</a:t>
            </a:r>
            <a:r>
              <a:rPr lang="de-DE" sz="2800" u="sng" dirty="0" smtClean="0">
                <a:solidFill>
                  <a:srgbClr val="FFFF00"/>
                </a:solidFill>
                <a:effectLst/>
              </a:rPr>
              <a:t> </a:t>
            </a:r>
            <a:r>
              <a:rPr lang="de-DE" sz="2800" dirty="0" smtClean="0">
                <a:solidFill>
                  <a:srgbClr val="FFFF00"/>
                </a:solidFill>
                <a:effectLst/>
              </a:rPr>
              <a:t>&amp; </a:t>
            </a:r>
            <a:r>
              <a:rPr lang="de-DE" sz="2800" u="sng" dirty="0" err="1" smtClean="0">
                <a:solidFill>
                  <a:srgbClr val="FFFF00"/>
                </a:solidFill>
                <a:effectLst/>
              </a:rPr>
              <a:t>without</a:t>
            </a:r>
            <a:r>
              <a:rPr lang="de-DE" sz="2800" u="sng" dirty="0" smtClean="0">
                <a:solidFill>
                  <a:srgbClr val="FFFF00"/>
                </a:solidFill>
                <a:effectLst/>
              </a:rPr>
              <a:t> an </a:t>
            </a:r>
            <a:r>
              <a:rPr lang="de-DE" sz="2800" u="sng" dirty="0" err="1" smtClean="0">
                <a:solidFill>
                  <a:srgbClr val="FFFF00"/>
                </a:solidFill>
                <a:effectLst/>
              </a:rPr>
              <a:t>implant</a:t>
            </a:r>
            <a:r>
              <a:rPr lang="de-DE" sz="2800" u="sng" dirty="0" smtClean="0">
                <a:solidFill>
                  <a:srgbClr val="FFFF00"/>
                </a:solidFill>
                <a:effectLst/>
              </a:rPr>
              <a:t> </a:t>
            </a:r>
            <a:r>
              <a:rPr lang="de-DE" sz="2800" dirty="0" err="1" smtClean="0">
                <a:solidFill>
                  <a:srgbClr val="FFFF00"/>
                </a:solidFill>
                <a:effectLst/>
              </a:rPr>
              <a:t>by</a:t>
            </a:r>
            <a:r>
              <a:rPr lang="de-DE" sz="2800" dirty="0" smtClean="0">
                <a:solidFill>
                  <a:srgbClr val="FFFF00"/>
                </a:solidFill>
                <a:effectLst/>
              </a:rPr>
              <a:t> large </a:t>
            </a:r>
            <a:r>
              <a:rPr lang="de-DE" sz="2800" dirty="0" err="1" smtClean="0">
                <a:solidFill>
                  <a:srgbClr val="FFFF00"/>
                </a:solidFill>
                <a:effectLst/>
              </a:rPr>
              <a:t>ptotic</a:t>
            </a:r>
            <a:r>
              <a:rPr lang="de-DE" sz="2800" dirty="0" smtClean="0">
                <a:solidFill>
                  <a:srgbClr val="FFFF00"/>
                </a:solidFill>
                <a:effectLst/>
              </a:rPr>
              <a:t> </a:t>
            </a:r>
            <a:r>
              <a:rPr lang="de-DE" sz="2800" dirty="0" err="1" smtClean="0">
                <a:solidFill>
                  <a:srgbClr val="FFFF00"/>
                </a:solidFill>
                <a:effectLst/>
              </a:rPr>
              <a:t>breast</a:t>
            </a:r>
            <a:endParaRPr lang="de-DE" sz="2800" dirty="0">
              <a:solidFill>
                <a:srgbClr val="FFFF00"/>
              </a:solidFill>
              <a:effectLst/>
            </a:endParaRPr>
          </a:p>
        </p:txBody>
      </p:sp>
      <p:pic>
        <p:nvPicPr>
          <p:cNvPr id="1026" name="Picture 2" descr="F:\3D-Pesentation\Musterpatienten\PURA\Pura-before-klein.jpg"/>
          <p:cNvPicPr>
            <a:picLocks noChangeAspect="1" noChangeArrowheads="1"/>
          </p:cNvPicPr>
          <p:nvPr/>
        </p:nvPicPr>
        <p:blipFill>
          <a:blip r:embed="rId3" cstate="print"/>
          <a:srcRect/>
          <a:stretch>
            <a:fillRect/>
          </a:stretch>
        </p:blipFill>
        <p:spPr bwMode="auto">
          <a:xfrm>
            <a:off x="395537" y="1124744"/>
            <a:ext cx="5256584" cy="2521144"/>
          </a:xfrm>
          <a:prstGeom prst="rect">
            <a:avLst/>
          </a:prstGeom>
          <a:noFill/>
        </p:spPr>
      </p:pic>
      <p:pic>
        <p:nvPicPr>
          <p:cNvPr id="1027" name="Picture 3" descr="F:\3D-Pesentation\Musterpatienten\PURA\nachher\Pura 3 d lift 4 month later.jpg"/>
          <p:cNvPicPr>
            <a:picLocks noChangeAspect="1" noChangeArrowheads="1"/>
          </p:cNvPicPr>
          <p:nvPr/>
        </p:nvPicPr>
        <p:blipFill>
          <a:blip r:embed="rId4" cstate="print"/>
          <a:srcRect/>
          <a:stretch>
            <a:fillRect/>
          </a:stretch>
        </p:blipFill>
        <p:spPr bwMode="auto">
          <a:xfrm>
            <a:off x="251520" y="3501008"/>
            <a:ext cx="5361897" cy="2520280"/>
          </a:xfrm>
          <a:prstGeom prst="rect">
            <a:avLst/>
          </a:prstGeom>
          <a:noFill/>
        </p:spPr>
      </p:pic>
      <p:sp>
        <p:nvSpPr>
          <p:cNvPr id="12" name="Textfeld 11"/>
          <p:cNvSpPr txBox="1"/>
          <p:nvPr/>
        </p:nvSpPr>
        <p:spPr>
          <a:xfrm>
            <a:off x="5940152" y="1196752"/>
            <a:ext cx="2808312" cy="1477328"/>
          </a:xfrm>
          <a:prstGeom prst="rect">
            <a:avLst/>
          </a:prstGeom>
          <a:noFill/>
        </p:spPr>
        <p:txBody>
          <a:bodyPr wrap="square" rtlCol="0">
            <a:spAutoFit/>
          </a:bodyPr>
          <a:lstStyle/>
          <a:p>
            <a:r>
              <a:rPr lang="de-DE" u="sng" dirty="0" smtClean="0"/>
              <a:t>The </a:t>
            </a:r>
            <a:r>
              <a:rPr lang="de-DE" u="sng" dirty="0" err="1" smtClean="0"/>
              <a:t>case</a:t>
            </a:r>
            <a:r>
              <a:rPr lang="de-DE" u="sng" dirty="0" smtClean="0"/>
              <a:t>: </a:t>
            </a:r>
          </a:p>
          <a:p>
            <a:r>
              <a:rPr lang="de-DE" dirty="0" err="1" smtClean="0"/>
              <a:t>Breast</a:t>
            </a:r>
            <a:r>
              <a:rPr lang="de-DE" dirty="0" smtClean="0"/>
              <a:t> </a:t>
            </a:r>
            <a:r>
              <a:rPr lang="de-DE" dirty="0" err="1" smtClean="0"/>
              <a:t>ptosis</a:t>
            </a:r>
            <a:r>
              <a:rPr lang="de-DE" dirty="0" smtClean="0"/>
              <a:t> &gt; 4 cm</a:t>
            </a:r>
          </a:p>
          <a:p>
            <a:r>
              <a:rPr lang="de-DE" dirty="0" smtClean="0"/>
              <a:t>NAC </a:t>
            </a:r>
            <a:r>
              <a:rPr lang="de-DE" dirty="0" err="1" smtClean="0"/>
              <a:t>Ptosis</a:t>
            </a:r>
            <a:r>
              <a:rPr lang="de-DE" dirty="0" smtClean="0"/>
              <a:t> &gt; 2-3 cm</a:t>
            </a:r>
          </a:p>
          <a:p>
            <a:r>
              <a:rPr lang="de-DE" dirty="0" err="1" smtClean="0"/>
              <a:t>Assymetrie</a:t>
            </a:r>
            <a:endParaRPr lang="de-DE" dirty="0" smtClean="0"/>
          </a:p>
          <a:p>
            <a:r>
              <a:rPr lang="de-DE" dirty="0" smtClean="0"/>
              <a:t>Flat  </a:t>
            </a:r>
            <a:r>
              <a:rPr lang="de-DE" dirty="0" err="1" smtClean="0"/>
              <a:t>thorax</a:t>
            </a:r>
            <a:endParaRPr lang="de-DE" dirty="0"/>
          </a:p>
        </p:txBody>
      </p:sp>
      <p:sp>
        <p:nvSpPr>
          <p:cNvPr id="13" name="Textfeld 12"/>
          <p:cNvSpPr txBox="1"/>
          <p:nvPr/>
        </p:nvSpPr>
        <p:spPr>
          <a:xfrm>
            <a:off x="5868144" y="2708920"/>
            <a:ext cx="2952328" cy="3416320"/>
          </a:xfrm>
          <a:prstGeom prst="rect">
            <a:avLst/>
          </a:prstGeom>
          <a:noFill/>
        </p:spPr>
        <p:txBody>
          <a:bodyPr wrap="square" rtlCol="0">
            <a:spAutoFit/>
          </a:bodyPr>
          <a:lstStyle/>
          <a:p>
            <a:r>
              <a:rPr lang="de-DE" u="sng" dirty="0" smtClean="0"/>
              <a:t>After 3 D </a:t>
            </a:r>
            <a:r>
              <a:rPr lang="de-DE" u="sng" dirty="0" err="1" smtClean="0"/>
              <a:t>reposition</a:t>
            </a:r>
            <a:r>
              <a:rPr lang="de-DE" u="sng" dirty="0" smtClean="0"/>
              <a:t> – </a:t>
            </a:r>
            <a:r>
              <a:rPr lang="de-DE" u="sng" dirty="0" err="1" smtClean="0"/>
              <a:t>lifting</a:t>
            </a:r>
            <a:r>
              <a:rPr lang="de-DE" u="sng" dirty="0" smtClean="0"/>
              <a:t> </a:t>
            </a:r>
            <a:r>
              <a:rPr lang="de-DE" u="sng" dirty="0" err="1" smtClean="0"/>
              <a:t>mastopexy</a:t>
            </a:r>
            <a:r>
              <a:rPr lang="de-DE" u="sng" dirty="0" smtClean="0"/>
              <a:t> – 6 </a:t>
            </a:r>
            <a:r>
              <a:rPr lang="de-DE" u="sng" dirty="0" err="1" smtClean="0"/>
              <a:t>months</a:t>
            </a:r>
            <a:r>
              <a:rPr lang="de-DE" u="sng" dirty="0" smtClean="0"/>
              <a:t> </a:t>
            </a:r>
          </a:p>
          <a:p>
            <a:r>
              <a:rPr lang="de-DE" dirty="0" smtClean="0"/>
              <a:t>-Natural </a:t>
            </a:r>
            <a:r>
              <a:rPr lang="de-DE" dirty="0" err="1" smtClean="0"/>
              <a:t>look</a:t>
            </a:r>
            <a:r>
              <a:rPr lang="de-DE" dirty="0" smtClean="0"/>
              <a:t>, well </a:t>
            </a:r>
            <a:r>
              <a:rPr lang="de-DE" dirty="0" err="1" smtClean="0"/>
              <a:t>shaped</a:t>
            </a:r>
            <a:r>
              <a:rPr lang="de-DE" dirty="0" smtClean="0"/>
              <a:t> </a:t>
            </a:r>
            <a:r>
              <a:rPr lang="de-DE" dirty="0" err="1" smtClean="0"/>
              <a:t>breast</a:t>
            </a:r>
            <a:r>
              <a:rPr lang="de-DE" dirty="0" smtClean="0"/>
              <a:t> </a:t>
            </a:r>
            <a:r>
              <a:rPr lang="de-DE" dirty="0" err="1" smtClean="0"/>
              <a:t>with</a:t>
            </a:r>
            <a:r>
              <a:rPr lang="de-DE" dirty="0" smtClean="0"/>
              <a:t> </a:t>
            </a:r>
            <a:r>
              <a:rPr lang="de-DE" dirty="0" err="1" smtClean="0"/>
              <a:t>pleasant</a:t>
            </a:r>
            <a:r>
              <a:rPr lang="de-DE" dirty="0" smtClean="0"/>
              <a:t> </a:t>
            </a:r>
            <a:r>
              <a:rPr lang="de-DE" dirty="0" err="1" smtClean="0"/>
              <a:t>projection</a:t>
            </a:r>
            <a:r>
              <a:rPr lang="de-DE" dirty="0" smtClean="0"/>
              <a:t>, </a:t>
            </a:r>
            <a:r>
              <a:rPr lang="de-DE" dirty="0" err="1" smtClean="0"/>
              <a:t>no</a:t>
            </a:r>
            <a:r>
              <a:rPr lang="de-DE" dirty="0" smtClean="0"/>
              <a:t> </a:t>
            </a:r>
            <a:r>
              <a:rPr lang="de-DE" dirty="0" err="1" smtClean="0"/>
              <a:t>breast</a:t>
            </a:r>
            <a:r>
              <a:rPr lang="de-DE" dirty="0" smtClean="0"/>
              <a:t> </a:t>
            </a:r>
            <a:r>
              <a:rPr lang="de-DE" dirty="0" err="1" smtClean="0"/>
              <a:t>ptosis</a:t>
            </a:r>
            <a:endParaRPr lang="de-DE" dirty="0" smtClean="0"/>
          </a:p>
          <a:p>
            <a:r>
              <a:rPr lang="de-DE" dirty="0" smtClean="0"/>
              <a:t>-NAC </a:t>
            </a:r>
            <a:r>
              <a:rPr lang="de-DE" dirty="0" err="1" smtClean="0"/>
              <a:t>elevated</a:t>
            </a:r>
            <a:r>
              <a:rPr lang="de-DE" dirty="0" smtClean="0"/>
              <a:t> </a:t>
            </a:r>
            <a:r>
              <a:rPr lang="de-DE" dirty="0" err="1" smtClean="0"/>
              <a:t>about</a:t>
            </a:r>
            <a:r>
              <a:rPr lang="de-DE" dirty="0" smtClean="0"/>
              <a:t> 4-5 cm</a:t>
            </a:r>
          </a:p>
          <a:p>
            <a:r>
              <a:rPr lang="de-DE" dirty="0" smtClean="0"/>
              <a:t>-</a:t>
            </a:r>
            <a:r>
              <a:rPr lang="de-DE" dirty="0" err="1" smtClean="0"/>
              <a:t>Upper</a:t>
            </a:r>
            <a:r>
              <a:rPr lang="de-DE" dirty="0" smtClean="0"/>
              <a:t> pole </a:t>
            </a:r>
            <a:r>
              <a:rPr lang="de-DE" dirty="0" err="1" smtClean="0"/>
              <a:t>fullness</a:t>
            </a:r>
            <a:endParaRPr lang="de-DE" dirty="0" smtClean="0"/>
          </a:p>
          <a:p>
            <a:r>
              <a:rPr lang="de-DE" dirty="0" smtClean="0"/>
              <a:t>-</a:t>
            </a:r>
            <a:r>
              <a:rPr lang="de-DE" dirty="0" err="1" smtClean="0"/>
              <a:t>Symmetry</a:t>
            </a:r>
            <a:r>
              <a:rPr lang="de-DE" dirty="0" smtClean="0"/>
              <a:t>  in all </a:t>
            </a:r>
            <a:r>
              <a:rPr lang="de-DE" dirty="0" err="1" smtClean="0"/>
              <a:t>dimensions</a:t>
            </a:r>
            <a:r>
              <a:rPr lang="de-DE" dirty="0" smtClean="0"/>
              <a:t> (3D)</a:t>
            </a:r>
          </a:p>
          <a:p>
            <a:endParaRPr lang="de-DE" dirty="0" smtClean="0"/>
          </a:p>
          <a:p>
            <a:endParaRPr lang="de-DE" dirty="0" smtClean="0"/>
          </a:p>
          <a:p>
            <a:endParaRPr lang="de-DE"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upRigh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diamond(out)">
                                      <p:cBhvr>
                                        <p:cTn id="17" dur="10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800" dirty="0" smtClean="0">
                <a:solidFill>
                  <a:srgbClr val="FFFF00"/>
                </a:solidFill>
                <a:effectLst/>
              </a:rPr>
              <a:t>The </a:t>
            </a:r>
            <a:r>
              <a:rPr lang="de-DE" sz="2800" dirty="0" err="1" smtClean="0">
                <a:solidFill>
                  <a:srgbClr val="FFFF00"/>
                </a:solidFill>
                <a:effectLst/>
              </a:rPr>
              <a:t>changes</a:t>
            </a:r>
            <a:r>
              <a:rPr lang="de-DE" sz="2800" dirty="0" smtClean="0">
                <a:solidFill>
                  <a:srgbClr val="FFFF00"/>
                </a:solidFill>
                <a:effectLst/>
              </a:rPr>
              <a:t> </a:t>
            </a:r>
            <a:r>
              <a:rPr lang="de-DE" sz="2800" dirty="0" err="1" smtClean="0">
                <a:solidFill>
                  <a:srgbClr val="FFFF00"/>
                </a:solidFill>
                <a:effectLst/>
              </a:rPr>
              <a:t>by</a:t>
            </a:r>
            <a:r>
              <a:rPr lang="de-DE" sz="2800" dirty="0" smtClean="0">
                <a:solidFill>
                  <a:srgbClr val="FFFF00"/>
                </a:solidFill>
                <a:effectLst/>
              </a:rPr>
              <a:t> 3D </a:t>
            </a:r>
            <a:r>
              <a:rPr lang="de-DE" sz="2800" dirty="0" err="1" smtClean="0">
                <a:solidFill>
                  <a:srgbClr val="FFFF00"/>
                </a:solidFill>
                <a:effectLst/>
              </a:rPr>
              <a:t>mastopexy</a:t>
            </a:r>
            <a:r>
              <a:rPr lang="de-DE" sz="2800" dirty="0" smtClean="0">
                <a:solidFill>
                  <a:srgbClr val="FFFF00"/>
                </a:solidFill>
                <a:effectLst/>
              </a:rPr>
              <a:t>  </a:t>
            </a:r>
            <a:r>
              <a:rPr lang="de-DE" sz="2800" u="sng" dirty="0" err="1" smtClean="0">
                <a:solidFill>
                  <a:srgbClr val="FFFF00"/>
                </a:solidFill>
                <a:effectLst/>
              </a:rPr>
              <a:t>without</a:t>
            </a:r>
            <a:r>
              <a:rPr lang="de-DE" sz="2800" u="sng" dirty="0" smtClean="0">
                <a:solidFill>
                  <a:srgbClr val="FFFF00"/>
                </a:solidFill>
                <a:effectLst/>
              </a:rPr>
              <a:t> a </a:t>
            </a:r>
            <a:r>
              <a:rPr lang="de-DE" sz="2800" u="sng" dirty="0" err="1" smtClean="0">
                <a:solidFill>
                  <a:srgbClr val="FFFF00"/>
                </a:solidFill>
                <a:effectLst/>
              </a:rPr>
              <a:t>vertical</a:t>
            </a:r>
            <a:r>
              <a:rPr lang="de-DE" sz="2800" u="sng" dirty="0" smtClean="0">
                <a:solidFill>
                  <a:srgbClr val="FFFF00"/>
                </a:solidFill>
                <a:effectLst/>
              </a:rPr>
              <a:t> </a:t>
            </a:r>
            <a:r>
              <a:rPr lang="de-DE" sz="2800" u="sng" dirty="0" err="1" smtClean="0">
                <a:solidFill>
                  <a:srgbClr val="FFFF00"/>
                </a:solidFill>
                <a:effectLst/>
              </a:rPr>
              <a:t>scar</a:t>
            </a:r>
            <a:r>
              <a:rPr lang="de-DE" sz="2800" u="sng" dirty="0" smtClean="0">
                <a:solidFill>
                  <a:srgbClr val="FFFF00"/>
                </a:solidFill>
                <a:effectLst/>
              </a:rPr>
              <a:t> </a:t>
            </a:r>
            <a:r>
              <a:rPr lang="de-DE" sz="2800" u="sng" dirty="0" err="1" smtClean="0">
                <a:solidFill>
                  <a:srgbClr val="FFFF00"/>
                </a:solidFill>
                <a:effectLst/>
              </a:rPr>
              <a:t>and</a:t>
            </a:r>
            <a:r>
              <a:rPr lang="de-DE" sz="2800" u="sng" dirty="0" smtClean="0">
                <a:solidFill>
                  <a:srgbClr val="FFFF00"/>
                </a:solidFill>
                <a:effectLst/>
              </a:rPr>
              <a:t> </a:t>
            </a:r>
            <a:r>
              <a:rPr lang="de-DE" sz="2800" u="sng" dirty="0" err="1" smtClean="0">
                <a:solidFill>
                  <a:srgbClr val="FFFF00"/>
                </a:solidFill>
                <a:effectLst/>
              </a:rPr>
              <a:t>without</a:t>
            </a:r>
            <a:r>
              <a:rPr lang="de-DE" sz="2800" u="sng" dirty="0" smtClean="0">
                <a:solidFill>
                  <a:srgbClr val="FFFF00"/>
                </a:solidFill>
                <a:effectLst/>
              </a:rPr>
              <a:t> an </a:t>
            </a:r>
            <a:r>
              <a:rPr lang="de-DE" sz="2800" u="sng" dirty="0" err="1" smtClean="0">
                <a:solidFill>
                  <a:srgbClr val="FFFF00"/>
                </a:solidFill>
                <a:effectLst/>
              </a:rPr>
              <a:t>implant</a:t>
            </a:r>
            <a:r>
              <a:rPr lang="de-DE" sz="2800" u="sng" dirty="0" smtClean="0">
                <a:solidFill>
                  <a:srgbClr val="FFFF00"/>
                </a:solidFill>
                <a:effectLst/>
              </a:rPr>
              <a:t> </a:t>
            </a:r>
            <a:endParaRPr lang="de-DE" sz="2800" dirty="0">
              <a:solidFill>
                <a:srgbClr val="FFFF00"/>
              </a:solidFill>
              <a:effectLst/>
            </a:endParaRPr>
          </a:p>
        </p:txBody>
      </p:sp>
      <p:sp>
        <p:nvSpPr>
          <p:cNvPr id="12" name="Textfeld 11"/>
          <p:cNvSpPr txBox="1"/>
          <p:nvPr/>
        </p:nvSpPr>
        <p:spPr>
          <a:xfrm>
            <a:off x="251520" y="1196752"/>
            <a:ext cx="8496944" cy="646331"/>
          </a:xfrm>
          <a:prstGeom prst="rect">
            <a:avLst/>
          </a:prstGeom>
          <a:noFill/>
        </p:spPr>
        <p:txBody>
          <a:bodyPr wrap="square" rtlCol="0">
            <a:spAutoFit/>
          </a:bodyPr>
          <a:lstStyle/>
          <a:p>
            <a:r>
              <a:rPr lang="de-DE" u="sng" dirty="0" smtClean="0"/>
              <a:t>1/ The </a:t>
            </a:r>
            <a:r>
              <a:rPr lang="de-DE" u="sng" dirty="0" err="1" smtClean="0"/>
              <a:t>Contour</a:t>
            </a:r>
            <a:r>
              <a:rPr lang="de-DE" u="sng" dirty="0" smtClean="0"/>
              <a:t>: </a:t>
            </a:r>
            <a:r>
              <a:rPr lang="de-DE" u="sng" dirty="0" err="1" smtClean="0"/>
              <a:t>Convex</a:t>
            </a:r>
            <a:r>
              <a:rPr lang="de-DE" u="sng" dirty="0" smtClean="0"/>
              <a:t>  </a:t>
            </a:r>
            <a:r>
              <a:rPr lang="de-DE" u="sng" dirty="0" err="1" smtClean="0"/>
              <a:t>instead</a:t>
            </a:r>
            <a:r>
              <a:rPr lang="de-DE" u="sng" dirty="0" smtClean="0"/>
              <a:t> </a:t>
            </a:r>
            <a:r>
              <a:rPr lang="de-DE" u="sng" dirty="0" err="1" smtClean="0"/>
              <a:t>of</a:t>
            </a:r>
            <a:r>
              <a:rPr lang="de-DE" u="sng" dirty="0" smtClean="0"/>
              <a:t> </a:t>
            </a:r>
            <a:r>
              <a:rPr lang="de-DE" u="sng" dirty="0" err="1" smtClean="0"/>
              <a:t>concav</a:t>
            </a:r>
            <a:endParaRPr lang="de-DE" dirty="0" smtClean="0"/>
          </a:p>
          <a:p>
            <a:endParaRPr lang="de-DE" dirty="0" smtClean="0"/>
          </a:p>
        </p:txBody>
      </p:sp>
      <p:sp>
        <p:nvSpPr>
          <p:cNvPr id="13" name="Textfeld 12"/>
          <p:cNvSpPr txBox="1"/>
          <p:nvPr/>
        </p:nvSpPr>
        <p:spPr>
          <a:xfrm>
            <a:off x="251520" y="1628800"/>
            <a:ext cx="8568952" cy="369332"/>
          </a:xfrm>
          <a:prstGeom prst="rect">
            <a:avLst/>
          </a:prstGeom>
          <a:noFill/>
        </p:spPr>
        <p:txBody>
          <a:bodyPr wrap="square" rtlCol="0">
            <a:spAutoFit/>
          </a:bodyPr>
          <a:lstStyle/>
          <a:p>
            <a:r>
              <a:rPr lang="de-DE" u="sng" dirty="0" smtClean="0"/>
              <a:t>2/ The Form: </a:t>
            </a:r>
            <a:r>
              <a:rPr lang="de-DE" u="sng" dirty="0" err="1" smtClean="0"/>
              <a:t>Fullness</a:t>
            </a:r>
            <a:r>
              <a:rPr lang="de-DE" u="sng" dirty="0" smtClean="0"/>
              <a:t> </a:t>
            </a:r>
            <a:r>
              <a:rPr lang="de-DE" u="sng" dirty="0" err="1" smtClean="0"/>
              <a:t>instead</a:t>
            </a:r>
            <a:r>
              <a:rPr lang="de-DE" u="sng" dirty="0" smtClean="0"/>
              <a:t> </a:t>
            </a:r>
            <a:r>
              <a:rPr lang="de-DE" u="sng" dirty="0" err="1" smtClean="0"/>
              <a:t>of</a:t>
            </a:r>
            <a:r>
              <a:rPr lang="de-DE" u="sng" dirty="0" smtClean="0"/>
              <a:t> </a:t>
            </a:r>
            <a:r>
              <a:rPr lang="de-DE" u="sng" dirty="0" err="1" smtClean="0"/>
              <a:t>Flatness</a:t>
            </a:r>
            <a:r>
              <a:rPr lang="de-DE" u="sng" dirty="0" smtClean="0"/>
              <a:t> </a:t>
            </a:r>
            <a:endParaRPr lang="de-DE" dirty="0" smtClean="0"/>
          </a:p>
        </p:txBody>
      </p:sp>
      <p:sp>
        <p:nvSpPr>
          <p:cNvPr id="9" name="Textfeld 8"/>
          <p:cNvSpPr txBox="1"/>
          <p:nvPr/>
        </p:nvSpPr>
        <p:spPr>
          <a:xfrm>
            <a:off x="5652120" y="2996952"/>
            <a:ext cx="3240360" cy="646331"/>
          </a:xfrm>
          <a:prstGeom prst="rect">
            <a:avLst/>
          </a:prstGeom>
          <a:noFill/>
        </p:spPr>
        <p:txBody>
          <a:bodyPr wrap="square" rtlCol="0">
            <a:spAutoFit/>
          </a:bodyPr>
          <a:lstStyle/>
          <a:p>
            <a:r>
              <a:rPr lang="de-DE" dirty="0" smtClean="0"/>
              <a:t>5/ Real NAC Elevation </a:t>
            </a:r>
            <a:r>
              <a:rPr lang="de-DE" dirty="0" err="1" smtClean="0"/>
              <a:t>of</a:t>
            </a:r>
            <a:r>
              <a:rPr lang="de-DE" dirty="0" smtClean="0"/>
              <a:t>  </a:t>
            </a:r>
            <a:r>
              <a:rPr lang="de-DE" dirty="0" err="1" smtClean="0"/>
              <a:t>about</a:t>
            </a:r>
            <a:r>
              <a:rPr lang="de-DE" dirty="0" smtClean="0"/>
              <a:t>  8,5 cm</a:t>
            </a:r>
            <a:endParaRPr lang="de-DE" dirty="0"/>
          </a:p>
        </p:txBody>
      </p:sp>
      <p:sp>
        <p:nvSpPr>
          <p:cNvPr id="14" name="Textfeld 13"/>
          <p:cNvSpPr txBox="1"/>
          <p:nvPr/>
        </p:nvSpPr>
        <p:spPr>
          <a:xfrm>
            <a:off x="179512" y="2060848"/>
            <a:ext cx="8496944" cy="369332"/>
          </a:xfrm>
          <a:prstGeom prst="rect">
            <a:avLst/>
          </a:prstGeom>
          <a:noFill/>
        </p:spPr>
        <p:txBody>
          <a:bodyPr wrap="square" rtlCol="0">
            <a:spAutoFit/>
          </a:bodyPr>
          <a:lstStyle/>
          <a:p>
            <a:r>
              <a:rPr lang="de-DE" dirty="0" smtClean="0"/>
              <a:t>3/ The </a:t>
            </a:r>
            <a:r>
              <a:rPr lang="de-DE" dirty="0" err="1" smtClean="0"/>
              <a:t>Projection</a:t>
            </a:r>
            <a:r>
              <a:rPr lang="de-DE" dirty="0" smtClean="0"/>
              <a:t>: </a:t>
            </a:r>
            <a:r>
              <a:rPr lang="de-DE" dirty="0" err="1" smtClean="0"/>
              <a:t>round</a:t>
            </a:r>
            <a:r>
              <a:rPr lang="de-DE" dirty="0" smtClean="0"/>
              <a:t> </a:t>
            </a:r>
            <a:r>
              <a:rPr lang="de-DE" dirty="0" err="1" smtClean="0"/>
              <a:t>instead</a:t>
            </a:r>
            <a:r>
              <a:rPr lang="de-DE" dirty="0" smtClean="0"/>
              <a:t> </a:t>
            </a:r>
            <a:r>
              <a:rPr lang="de-DE" dirty="0" err="1" smtClean="0"/>
              <a:t>of</a:t>
            </a:r>
            <a:r>
              <a:rPr lang="de-DE" dirty="0" smtClean="0"/>
              <a:t> flat</a:t>
            </a:r>
            <a:endParaRPr lang="de-DE" dirty="0"/>
          </a:p>
        </p:txBody>
      </p:sp>
      <p:sp>
        <p:nvSpPr>
          <p:cNvPr id="15" name="Textfeld 14"/>
          <p:cNvSpPr txBox="1"/>
          <p:nvPr/>
        </p:nvSpPr>
        <p:spPr>
          <a:xfrm>
            <a:off x="179512" y="2492896"/>
            <a:ext cx="8712968" cy="369332"/>
          </a:xfrm>
          <a:prstGeom prst="rect">
            <a:avLst/>
          </a:prstGeom>
          <a:noFill/>
        </p:spPr>
        <p:txBody>
          <a:bodyPr wrap="square" rtlCol="0">
            <a:spAutoFit/>
          </a:bodyPr>
          <a:lstStyle/>
          <a:p>
            <a:r>
              <a:rPr lang="de-DE" dirty="0" smtClean="0"/>
              <a:t>4/ </a:t>
            </a:r>
            <a:r>
              <a:rPr lang="de-DE" dirty="0" err="1" smtClean="0"/>
              <a:t>Whole</a:t>
            </a:r>
            <a:r>
              <a:rPr lang="de-DE" dirty="0" smtClean="0"/>
              <a:t> </a:t>
            </a:r>
            <a:r>
              <a:rPr lang="de-DE" dirty="0" err="1" smtClean="0"/>
              <a:t>breast</a:t>
            </a:r>
            <a:r>
              <a:rPr lang="de-DE" dirty="0" smtClean="0"/>
              <a:t>: </a:t>
            </a:r>
            <a:r>
              <a:rPr lang="de-DE" dirty="0" err="1" smtClean="0"/>
              <a:t>repositioned</a:t>
            </a:r>
            <a:r>
              <a:rPr lang="de-DE" dirty="0" smtClean="0"/>
              <a:t> </a:t>
            </a:r>
            <a:r>
              <a:rPr lang="de-DE" dirty="0" err="1" smtClean="0"/>
              <a:t>instead</a:t>
            </a:r>
            <a:r>
              <a:rPr lang="de-DE" dirty="0" smtClean="0"/>
              <a:t> </a:t>
            </a:r>
            <a:r>
              <a:rPr lang="de-DE" dirty="0" err="1" smtClean="0"/>
              <a:t>of</a:t>
            </a:r>
            <a:r>
              <a:rPr lang="de-DE" dirty="0" smtClean="0"/>
              <a:t> </a:t>
            </a:r>
            <a:r>
              <a:rPr lang="de-DE" dirty="0" err="1" smtClean="0"/>
              <a:t>supported</a:t>
            </a:r>
            <a:r>
              <a:rPr lang="de-DE" dirty="0" smtClean="0"/>
              <a:t> </a:t>
            </a:r>
            <a:r>
              <a:rPr lang="de-DE" dirty="0" err="1" smtClean="0"/>
              <a:t>only</a:t>
            </a:r>
            <a:endParaRPr lang="de-DE" dirty="0"/>
          </a:p>
        </p:txBody>
      </p:sp>
      <p:pic>
        <p:nvPicPr>
          <p:cNvPr id="17" name="Grafik 16" descr="Ptosis grade lifting effect-small.jpg"/>
          <p:cNvPicPr>
            <a:picLocks noChangeAspect="1"/>
          </p:cNvPicPr>
          <p:nvPr/>
        </p:nvPicPr>
        <p:blipFill>
          <a:blip r:embed="rId3" cstate="print"/>
          <a:stretch>
            <a:fillRect/>
          </a:stretch>
        </p:blipFill>
        <p:spPr>
          <a:xfrm>
            <a:off x="179512" y="3140968"/>
            <a:ext cx="5152511" cy="3096344"/>
          </a:xfrm>
          <a:prstGeom prst="rect">
            <a:avLst/>
          </a:prstGeom>
        </p:spPr>
      </p:pic>
      <p:sp>
        <p:nvSpPr>
          <p:cNvPr id="18" name="Textfeld 17"/>
          <p:cNvSpPr txBox="1"/>
          <p:nvPr/>
        </p:nvSpPr>
        <p:spPr>
          <a:xfrm>
            <a:off x="5580112" y="3717032"/>
            <a:ext cx="3312368" cy="369332"/>
          </a:xfrm>
          <a:prstGeom prst="rect">
            <a:avLst/>
          </a:prstGeom>
          <a:noFill/>
        </p:spPr>
        <p:txBody>
          <a:bodyPr wrap="square" rtlCol="0">
            <a:spAutoFit/>
          </a:bodyPr>
          <a:lstStyle/>
          <a:p>
            <a:r>
              <a:rPr lang="de-DE" dirty="0" smtClean="0"/>
              <a:t>6/ PAR – </a:t>
            </a:r>
            <a:r>
              <a:rPr lang="de-DE" dirty="0" err="1" smtClean="0"/>
              <a:t>Lower</a:t>
            </a:r>
            <a:r>
              <a:rPr lang="de-DE" dirty="0" smtClean="0"/>
              <a:t> Pole Lift = 5 cm</a:t>
            </a:r>
            <a:endParaRPr lang="de-DE" dirty="0"/>
          </a:p>
        </p:txBody>
      </p:sp>
      <p:sp>
        <p:nvSpPr>
          <p:cNvPr id="19" name="Textfeld 18"/>
          <p:cNvSpPr txBox="1"/>
          <p:nvPr/>
        </p:nvSpPr>
        <p:spPr>
          <a:xfrm>
            <a:off x="5508104" y="4437112"/>
            <a:ext cx="3384376" cy="646331"/>
          </a:xfrm>
          <a:prstGeom prst="rect">
            <a:avLst/>
          </a:prstGeom>
          <a:noFill/>
        </p:spPr>
        <p:txBody>
          <a:bodyPr wrap="square" rtlCol="0">
            <a:spAutoFit/>
          </a:bodyPr>
          <a:lstStyle/>
          <a:p>
            <a:r>
              <a:rPr lang="de-DE" dirty="0" smtClean="0"/>
              <a:t>7/ Total </a:t>
            </a:r>
            <a:r>
              <a:rPr lang="de-DE" dirty="0" err="1" smtClean="0"/>
              <a:t>Breast</a:t>
            </a:r>
            <a:r>
              <a:rPr lang="de-DE" dirty="0" smtClean="0"/>
              <a:t> Lift = 8,5+5= 13,5 cm</a:t>
            </a:r>
            <a:endParaRPr lang="de-DE" dirty="0"/>
          </a:p>
        </p:txBody>
      </p:sp>
      <p:sp>
        <p:nvSpPr>
          <p:cNvPr id="20" name="Textfeld 19"/>
          <p:cNvSpPr txBox="1"/>
          <p:nvPr/>
        </p:nvSpPr>
        <p:spPr>
          <a:xfrm>
            <a:off x="5436096" y="5157192"/>
            <a:ext cx="3096344" cy="1200329"/>
          </a:xfrm>
          <a:prstGeom prst="rect">
            <a:avLst/>
          </a:prstGeom>
          <a:noFill/>
        </p:spPr>
        <p:txBody>
          <a:bodyPr wrap="square" rtlCol="0">
            <a:spAutoFit/>
          </a:bodyPr>
          <a:lstStyle/>
          <a:p>
            <a:r>
              <a:rPr lang="de-DE" dirty="0" smtClean="0"/>
              <a:t>8/ </a:t>
            </a:r>
            <a:r>
              <a:rPr lang="de-DE" dirty="0" err="1" smtClean="0"/>
              <a:t>Rounding</a:t>
            </a:r>
            <a:r>
              <a:rPr lang="de-DE" dirty="0" smtClean="0"/>
              <a:t> </a:t>
            </a:r>
            <a:r>
              <a:rPr lang="de-DE" dirty="0" err="1" smtClean="0"/>
              <a:t>and</a:t>
            </a:r>
            <a:r>
              <a:rPr lang="de-DE" dirty="0" smtClean="0"/>
              <a:t> </a:t>
            </a:r>
            <a:r>
              <a:rPr lang="de-DE" dirty="0" err="1" smtClean="0"/>
              <a:t>Symmetry</a:t>
            </a:r>
            <a:r>
              <a:rPr lang="de-DE" dirty="0" smtClean="0"/>
              <a:t> in</a:t>
            </a:r>
          </a:p>
          <a:p>
            <a:r>
              <a:rPr lang="de-DE" dirty="0" smtClean="0"/>
              <a:t>sagittal + frontal +</a:t>
            </a:r>
            <a:r>
              <a:rPr lang="de-DE" dirty="0" err="1" smtClean="0"/>
              <a:t>vertical</a:t>
            </a:r>
            <a:r>
              <a:rPr lang="de-DE" dirty="0" smtClean="0"/>
              <a:t>  </a:t>
            </a:r>
            <a:r>
              <a:rPr lang="de-DE" dirty="0" err="1" smtClean="0"/>
              <a:t>levels</a:t>
            </a:r>
            <a:r>
              <a:rPr lang="de-DE" dirty="0" smtClean="0"/>
              <a:t> :</a:t>
            </a:r>
          </a:p>
          <a:p>
            <a:r>
              <a:rPr lang="de-DE" dirty="0" smtClean="0"/>
              <a:t>3 D </a:t>
            </a:r>
            <a:r>
              <a:rPr lang="de-DE" dirty="0" err="1" smtClean="0"/>
              <a:t>symmetry</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upRight)">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Right)">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1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strips(downRight)">
                                      <p:cBhvr>
                                        <p:cTn id="4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9" grpId="0"/>
      <p:bldP spid="14" grpId="0"/>
      <p:bldP spid="15"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400" dirty="0" smtClean="0">
                <a:solidFill>
                  <a:srgbClr val="FFFF00"/>
                </a:solidFill>
              </a:rPr>
              <a:t>The </a:t>
            </a:r>
            <a:r>
              <a:rPr lang="de-DE" sz="2400" dirty="0" err="1" smtClean="0">
                <a:solidFill>
                  <a:srgbClr val="FFFF00"/>
                </a:solidFill>
              </a:rPr>
              <a:t>case</a:t>
            </a:r>
            <a:r>
              <a:rPr lang="de-DE" sz="2400" dirty="0" smtClean="0">
                <a:solidFill>
                  <a:srgbClr val="FFFF00"/>
                </a:solidFill>
              </a:rPr>
              <a:t>: 3D </a:t>
            </a:r>
            <a:r>
              <a:rPr lang="de-DE" sz="2400" dirty="0" err="1" smtClean="0">
                <a:solidFill>
                  <a:srgbClr val="FFFF00"/>
                </a:solidFill>
              </a:rPr>
              <a:t>mastopexy</a:t>
            </a:r>
            <a:r>
              <a:rPr lang="de-DE" sz="2400" dirty="0" smtClean="0">
                <a:solidFill>
                  <a:srgbClr val="FFFF00"/>
                </a:solidFill>
              </a:rPr>
              <a:t>  </a:t>
            </a:r>
            <a:r>
              <a:rPr lang="de-DE" sz="2400" u="sng" dirty="0" err="1" smtClean="0">
                <a:solidFill>
                  <a:srgbClr val="FFFF00"/>
                </a:solidFill>
              </a:rPr>
              <a:t>without</a:t>
            </a:r>
            <a:r>
              <a:rPr lang="de-DE" sz="2400" u="sng" dirty="0" smtClean="0">
                <a:solidFill>
                  <a:srgbClr val="FFFF00"/>
                </a:solidFill>
              </a:rPr>
              <a:t> a </a:t>
            </a:r>
            <a:r>
              <a:rPr lang="de-DE" sz="2400" u="sng" dirty="0" err="1" smtClean="0">
                <a:solidFill>
                  <a:srgbClr val="FFFF00"/>
                </a:solidFill>
              </a:rPr>
              <a:t>vertical</a:t>
            </a:r>
            <a:r>
              <a:rPr lang="de-DE" sz="2400" u="sng" dirty="0" smtClean="0">
                <a:solidFill>
                  <a:srgbClr val="FFFF00"/>
                </a:solidFill>
              </a:rPr>
              <a:t> </a:t>
            </a:r>
            <a:r>
              <a:rPr lang="de-DE" sz="2400" u="sng" dirty="0" err="1" smtClean="0">
                <a:solidFill>
                  <a:srgbClr val="FFFF00"/>
                </a:solidFill>
              </a:rPr>
              <a:t>scar</a:t>
            </a:r>
            <a:r>
              <a:rPr lang="de-DE" sz="2400" u="sng" dirty="0" smtClean="0">
                <a:solidFill>
                  <a:srgbClr val="FFFF00"/>
                </a:solidFill>
              </a:rPr>
              <a:t> </a:t>
            </a:r>
            <a:r>
              <a:rPr lang="de-DE" sz="2400" dirty="0" smtClean="0">
                <a:solidFill>
                  <a:srgbClr val="FFFF00"/>
                </a:solidFill>
              </a:rPr>
              <a:t>&amp; </a:t>
            </a:r>
            <a:r>
              <a:rPr lang="de-DE" sz="2400" u="sng" dirty="0" err="1" smtClean="0">
                <a:solidFill>
                  <a:srgbClr val="FFFF00"/>
                </a:solidFill>
              </a:rPr>
              <a:t>without</a:t>
            </a:r>
            <a:r>
              <a:rPr lang="de-DE" sz="2400" u="sng" dirty="0" smtClean="0">
                <a:solidFill>
                  <a:srgbClr val="FFFF00"/>
                </a:solidFill>
              </a:rPr>
              <a:t> an </a:t>
            </a:r>
            <a:r>
              <a:rPr lang="de-DE" sz="2400" u="sng" dirty="0" err="1" smtClean="0">
                <a:solidFill>
                  <a:srgbClr val="FFFF00"/>
                </a:solidFill>
              </a:rPr>
              <a:t>implant</a:t>
            </a:r>
            <a:r>
              <a:rPr lang="de-DE" sz="2400" dirty="0" smtClean="0">
                <a:solidFill>
                  <a:srgbClr val="FFFF00"/>
                </a:solidFill>
              </a:rPr>
              <a:t> </a:t>
            </a:r>
            <a:r>
              <a:rPr lang="de-DE" sz="2400" dirty="0" err="1" smtClean="0">
                <a:solidFill>
                  <a:srgbClr val="FFFF00"/>
                </a:solidFill>
              </a:rPr>
              <a:t>by</a:t>
            </a:r>
            <a:r>
              <a:rPr lang="de-DE" sz="2400" dirty="0" smtClean="0">
                <a:solidFill>
                  <a:srgbClr val="FFFF00"/>
                </a:solidFill>
              </a:rPr>
              <a:t> </a:t>
            </a:r>
            <a:r>
              <a:rPr lang="de-DE" sz="2400" dirty="0" err="1" smtClean="0">
                <a:solidFill>
                  <a:srgbClr val="FFFF00"/>
                </a:solidFill>
              </a:rPr>
              <a:t>ptosis</a:t>
            </a:r>
            <a:r>
              <a:rPr lang="de-DE" sz="2400" dirty="0" smtClean="0">
                <a:solidFill>
                  <a:srgbClr val="FFFF00"/>
                </a:solidFill>
              </a:rPr>
              <a:t> grade 4 </a:t>
            </a:r>
            <a:endParaRPr lang="de-DE" sz="2400" dirty="0">
              <a:solidFill>
                <a:srgbClr val="FFFF00"/>
              </a:solidFill>
            </a:endParaRPr>
          </a:p>
        </p:txBody>
      </p:sp>
      <p:sp>
        <p:nvSpPr>
          <p:cNvPr id="12" name="Textfeld 11"/>
          <p:cNvSpPr txBox="1"/>
          <p:nvPr/>
        </p:nvSpPr>
        <p:spPr>
          <a:xfrm>
            <a:off x="5940152" y="1196752"/>
            <a:ext cx="2808312" cy="1477328"/>
          </a:xfrm>
          <a:prstGeom prst="rect">
            <a:avLst/>
          </a:prstGeom>
          <a:noFill/>
        </p:spPr>
        <p:txBody>
          <a:bodyPr wrap="square" rtlCol="0">
            <a:spAutoFit/>
          </a:bodyPr>
          <a:lstStyle/>
          <a:p>
            <a:r>
              <a:rPr lang="de-DE" u="sng" dirty="0" smtClean="0"/>
              <a:t>The </a:t>
            </a:r>
            <a:r>
              <a:rPr lang="de-DE" u="sng" dirty="0" err="1" smtClean="0"/>
              <a:t>case</a:t>
            </a:r>
            <a:r>
              <a:rPr lang="de-DE" u="sng" dirty="0" smtClean="0"/>
              <a:t>:</a:t>
            </a:r>
          </a:p>
          <a:p>
            <a:r>
              <a:rPr lang="de-DE" dirty="0" err="1" smtClean="0"/>
              <a:t>Glandular</a:t>
            </a:r>
            <a:r>
              <a:rPr lang="de-DE" dirty="0" smtClean="0"/>
              <a:t>  </a:t>
            </a:r>
            <a:r>
              <a:rPr lang="de-DE" dirty="0" err="1" smtClean="0"/>
              <a:t>ptosis</a:t>
            </a:r>
            <a:r>
              <a:rPr lang="de-DE" dirty="0" smtClean="0"/>
              <a:t> &gt; 3-4 cm</a:t>
            </a:r>
          </a:p>
          <a:p>
            <a:r>
              <a:rPr lang="de-DE" dirty="0" smtClean="0"/>
              <a:t>NAC </a:t>
            </a:r>
            <a:r>
              <a:rPr lang="de-DE" dirty="0" err="1" smtClean="0"/>
              <a:t>Ptosis</a:t>
            </a:r>
            <a:r>
              <a:rPr lang="de-DE" dirty="0" smtClean="0"/>
              <a:t> &gt;  1-2 cm</a:t>
            </a:r>
          </a:p>
          <a:p>
            <a:r>
              <a:rPr lang="de-DE" dirty="0" err="1" smtClean="0"/>
              <a:t>Assymetrie</a:t>
            </a:r>
            <a:endParaRPr lang="de-DE" dirty="0" smtClean="0"/>
          </a:p>
          <a:p>
            <a:r>
              <a:rPr lang="de-DE" dirty="0" smtClean="0"/>
              <a:t>Flat  </a:t>
            </a:r>
            <a:r>
              <a:rPr lang="de-DE" dirty="0" err="1" smtClean="0"/>
              <a:t>contoures</a:t>
            </a:r>
            <a:endParaRPr lang="de-DE" dirty="0"/>
          </a:p>
        </p:txBody>
      </p:sp>
      <p:sp>
        <p:nvSpPr>
          <p:cNvPr id="13" name="Textfeld 12"/>
          <p:cNvSpPr txBox="1"/>
          <p:nvPr/>
        </p:nvSpPr>
        <p:spPr>
          <a:xfrm>
            <a:off x="5940152" y="2708920"/>
            <a:ext cx="2952328" cy="3970318"/>
          </a:xfrm>
          <a:prstGeom prst="rect">
            <a:avLst/>
          </a:prstGeom>
          <a:noFill/>
        </p:spPr>
        <p:txBody>
          <a:bodyPr wrap="square" rtlCol="0">
            <a:spAutoFit/>
          </a:bodyPr>
          <a:lstStyle/>
          <a:p>
            <a:r>
              <a:rPr lang="de-DE" u="sng" dirty="0" smtClean="0"/>
              <a:t>After 6 </a:t>
            </a:r>
            <a:r>
              <a:rPr lang="de-DE" u="sng" dirty="0" err="1" smtClean="0"/>
              <a:t>months</a:t>
            </a:r>
            <a:r>
              <a:rPr lang="de-DE" u="sng" dirty="0" smtClean="0"/>
              <a:t> </a:t>
            </a:r>
          </a:p>
          <a:p>
            <a:r>
              <a:rPr lang="de-DE" dirty="0" smtClean="0"/>
              <a:t>-Natural </a:t>
            </a:r>
            <a:r>
              <a:rPr lang="de-DE" dirty="0" err="1" smtClean="0"/>
              <a:t>look</a:t>
            </a:r>
            <a:r>
              <a:rPr lang="de-DE" dirty="0" smtClean="0"/>
              <a:t>, well </a:t>
            </a:r>
            <a:r>
              <a:rPr lang="de-DE" dirty="0" err="1" smtClean="0"/>
              <a:t>shaped</a:t>
            </a:r>
            <a:r>
              <a:rPr lang="de-DE" dirty="0" smtClean="0"/>
              <a:t> </a:t>
            </a:r>
            <a:r>
              <a:rPr lang="de-DE" dirty="0" err="1" smtClean="0"/>
              <a:t>round</a:t>
            </a:r>
            <a:r>
              <a:rPr lang="de-DE" dirty="0" smtClean="0"/>
              <a:t> </a:t>
            </a:r>
            <a:r>
              <a:rPr lang="de-DE" dirty="0" err="1" smtClean="0"/>
              <a:t>breast</a:t>
            </a:r>
            <a:endParaRPr lang="de-DE" dirty="0" smtClean="0"/>
          </a:p>
          <a:p>
            <a:r>
              <a:rPr lang="de-DE" dirty="0" err="1" smtClean="0"/>
              <a:t>No</a:t>
            </a:r>
            <a:r>
              <a:rPr lang="de-DE" dirty="0" smtClean="0"/>
              <a:t> </a:t>
            </a:r>
            <a:r>
              <a:rPr lang="de-DE" dirty="0" err="1" smtClean="0"/>
              <a:t>ptosis</a:t>
            </a:r>
            <a:endParaRPr lang="de-DE" dirty="0" smtClean="0"/>
          </a:p>
          <a:p>
            <a:endParaRPr lang="de-DE" dirty="0" smtClean="0"/>
          </a:p>
          <a:p>
            <a:r>
              <a:rPr lang="de-DE" dirty="0" smtClean="0"/>
              <a:t>-NAC </a:t>
            </a:r>
            <a:r>
              <a:rPr lang="de-DE" dirty="0" err="1" smtClean="0"/>
              <a:t>elevated</a:t>
            </a:r>
            <a:r>
              <a:rPr lang="de-DE" dirty="0" smtClean="0"/>
              <a:t> </a:t>
            </a:r>
            <a:r>
              <a:rPr lang="de-DE" dirty="0" err="1" smtClean="0"/>
              <a:t>about</a:t>
            </a:r>
            <a:r>
              <a:rPr lang="de-DE" dirty="0" smtClean="0"/>
              <a:t> 6-8 cm</a:t>
            </a:r>
          </a:p>
          <a:p>
            <a:endParaRPr lang="de-DE" dirty="0" smtClean="0"/>
          </a:p>
          <a:p>
            <a:r>
              <a:rPr lang="de-DE" dirty="0" smtClean="0"/>
              <a:t>-</a:t>
            </a:r>
            <a:r>
              <a:rPr lang="de-DE" dirty="0" err="1" smtClean="0"/>
              <a:t>Upper</a:t>
            </a:r>
            <a:r>
              <a:rPr lang="de-DE" dirty="0" smtClean="0"/>
              <a:t> pole </a:t>
            </a:r>
            <a:r>
              <a:rPr lang="de-DE" dirty="0" err="1" smtClean="0"/>
              <a:t>fullness</a:t>
            </a:r>
            <a:endParaRPr lang="de-DE" dirty="0" smtClean="0"/>
          </a:p>
          <a:p>
            <a:endParaRPr lang="de-DE" dirty="0" smtClean="0"/>
          </a:p>
          <a:p>
            <a:r>
              <a:rPr lang="de-DE" dirty="0" smtClean="0"/>
              <a:t>-</a:t>
            </a:r>
            <a:r>
              <a:rPr lang="de-DE" dirty="0" err="1" smtClean="0"/>
              <a:t>Symmetry</a:t>
            </a:r>
            <a:r>
              <a:rPr lang="de-DE" dirty="0" smtClean="0"/>
              <a:t> in all </a:t>
            </a:r>
            <a:r>
              <a:rPr lang="de-DE" dirty="0" err="1" smtClean="0"/>
              <a:t>dimensions</a:t>
            </a:r>
            <a:r>
              <a:rPr lang="de-DE" dirty="0" smtClean="0"/>
              <a:t> (3D)</a:t>
            </a:r>
          </a:p>
          <a:p>
            <a:endParaRPr lang="de-DE" dirty="0" smtClean="0"/>
          </a:p>
          <a:p>
            <a:r>
              <a:rPr lang="de-DE" dirty="0" smtClean="0"/>
              <a:t>-</a:t>
            </a:r>
            <a:r>
              <a:rPr lang="de-DE" dirty="0" err="1" smtClean="0"/>
              <a:t>Stability</a:t>
            </a:r>
            <a:r>
              <a:rPr lang="de-DE" dirty="0" smtClean="0"/>
              <a:t> </a:t>
            </a:r>
            <a:r>
              <a:rPr lang="de-DE" dirty="0" err="1" smtClean="0"/>
              <a:t>and</a:t>
            </a:r>
            <a:r>
              <a:rPr lang="de-DE" dirty="0" smtClean="0"/>
              <a:t> </a:t>
            </a:r>
            <a:r>
              <a:rPr lang="de-DE" dirty="0" err="1" smtClean="0"/>
              <a:t>longevity</a:t>
            </a:r>
            <a:endParaRPr lang="de-DE" dirty="0" smtClean="0"/>
          </a:p>
          <a:p>
            <a:endParaRPr lang="de-DE" dirty="0" smtClean="0"/>
          </a:p>
        </p:txBody>
      </p:sp>
      <p:pic>
        <p:nvPicPr>
          <p:cNvPr id="2050" name="Picture 2" descr="F:\3D-Pesentation\Musterpatienten\Kreis-Elena\Elena vorher-3er-ptosis line.jpg"/>
          <p:cNvPicPr>
            <a:picLocks noChangeAspect="1" noChangeArrowheads="1"/>
          </p:cNvPicPr>
          <p:nvPr/>
        </p:nvPicPr>
        <p:blipFill>
          <a:blip r:embed="rId3" cstate="print"/>
          <a:srcRect/>
          <a:stretch>
            <a:fillRect/>
          </a:stretch>
        </p:blipFill>
        <p:spPr bwMode="auto">
          <a:xfrm>
            <a:off x="251520" y="980728"/>
            <a:ext cx="5189978" cy="2232248"/>
          </a:xfrm>
          <a:prstGeom prst="rect">
            <a:avLst/>
          </a:prstGeom>
          <a:noFill/>
        </p:spPr>
      </p:pic>
      <p:pic>
        <p:nvPicPr>
          <p:cNvPr id="10" name="Grafik 9" descr="Kreis-nach-3-er-klein.jpg"/>
          <p:cNvPicPr>
            <a:picLocks noChangeAspect="1"/>
          </p:cNvPicPr>
          <p:nvPr/>
        </p:nvPicPr>
        <p:blipFill>
          <a:blip r:embed="rId4" cstate="print"/>
          <a:stretch>
            <a:fillRect/>
          </a:stretch>
        </p:blipFill>
        <p:spPr>
          <a:xfrm>
            <a:off x="251519" y="3356992"/>
            <a:ext cx="5288267" cy="25922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697144" cy="1196752"/>
          </a:xfrm>
        </p:spPr>
        <p:txBody>
          <a:bodyPr>
            <a:normAutofit/>
          </a:bodyPr>
          <a:lstStyle/>
          <a:p>
            <a:r>
              <a:rPr lang="en-US" sz="2800" dirty="0" smtClean="0">
                <a:solidFill>
                  <a:schemeClr val="accent1">
                    <a:lumMod val="20000"/>
                    <a:lumOff val="80000"/>
                  </a:schemeClr>
                </a:solidFill>
              </a:rPr>
              <a:t>Comparing of the results of </a:t>
            </a:r>
            <a:r>
              <a:rPr lang="en-US" sz="2800" dirty="0" err="1" smtClean="0">
                <a:solidFill>
                  <a:schemeClr val="accent1">
                    <a:lumMod val="20000"/>
                    <a:lumOff val="80000"/>
                  </a:schemeClr>
                </a:solidFill>
              </a:rPr>
              <a:t>mastopexy</a:t>
            </a:r>
            <a:r>
              <a:rPr lang="en-US" sz="2800" dirty="0" smtClean="0">
                <a:solidFill>
                  <a:schemeClr val="accent1">
                    <a:lumMod val="20000"/>
                    <a:lumOff val="80000"/>
                  </a:schemeClr>
                </a:solidFill>
              </a:rPr>
              <a:t> with or without vertical scar</a:t>
            </a:r>
            <a:r>
              <a:rPr lang="de-DE" sz="2800" dirty="0" smtClean="0"/>
              <a:t> </a:t>
            </a:r>
            <a:endParaRPr lang="de-DE" sz="2800" dirty="0"/>
          </a:p>
        </p:txBody>
      </p:sp>
      <p:sp>
        <p:nvSpPr>
          <p:cNvPr id="4" name="Textfeld 3"/>
          <p:cNvSpPr txBox="1"/>
          <p:nvPr/>
        </p:nvSpPr>
        <p:spPr>
          <a:xfrm>
            <a:off x="251520" y="6309320"/>
            <a:ext cx="8640960" cy="738664"/>
          </a:xfrm>
          <a:prstGeom prst="rect">
            <a:avLst/>
          </a:prstGeom>
          <a:noFill/>
        </p:spPr>
        <p:txBody>
          <a:bodyPr wrap="square" rtlCol="0">
            <a:spAutoFit/>
          </a:bodyPr>
          <a:lstStyle/>
          <a:p>
            <a:r>
              <a:rPr lang="de-DE" sz="2400" dirty="0" smtClean="0"/>
              <a:t>               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9" name="Textfeld 8"/>
          <p:cNvSpPr txBox="1"/>
          <p:nvPr/>
        </p:nvSpPr>
        <p:spPr>
          <a:xfrm>
            <a:off x="179512" y="908720"/>
            <a:ext cx="8964488" cy="338554"/>
          </a:xfrm>
          <a:prstGeom prst="rect">
            <a:avLst/>
          </a:prstGeom>
          <a:noFill/>
        </p:spPr>
        <p:txBody>
          <a:bodyPr wrap="square" rtlCol="0">
            <a:spAutoFit/>
          </a:bodyPr>
          <a:lstStyle/>
          <a:p>
            <a:r>
              <a:rPr lang="en-US" sz="1600" dirty="0" smtClean="0">
                <a:latin typeface="BrowalliaUPC" pitchFamily="34" charset="-34"/>
                <a:cs typeface="BrowalliaUPC" pitchFamily="34" charset="-34"/>
              </a:rPr>
              <a:t>.)</a:t>
            </a:r>
            <a:endParaRPr lang="de-DE" sz="1600" dirty="0">
              <a:latin typeface="BrowalliaUPC" pitchFamily="34" charset="-34"/>
              <a:cs typeface="BrowalliaUPC" pitchFamily="34" charset="-34"/>
            </a:endParaRPr>
          </a:p>
        </p:txBody>
      </p:sp>
      <p:sp>
        <p:nvSpPr>
          <p:cNvPr id="10" name="Rechteck 9"/>
          <p:cNvSpPr/>
          <p:nvPr/>
        </p:nvSpPr>
        <p:spPr>
          <a:xfrm>
            <a:off x="5004048" y="4509120"/>
            <a:ext cx="4139952" cy="1384995"/>
          </a:xfrm>
          <a:prstGeom prst="rect">
            <a:avLst/>
          </a:prstGeom>
        </p:spPr>
        <p:txBody>
          <a:bodyPr wrap="square">
            <a:spAutoFit/>
          </a:bodyPr>
          <a:lstStyle/>
          <a:p>
            <a:pPr>
              <a:buFontTx/>
              <a:buChar char="-"/>
            </a:pPr>
            <a:r>
              <a:rPr lang="en-US" sz="2800" b="1" dirty="0" smtClean="0">
                <a:solidFill>
                  <a:srgbClr val="FFFF00"/>
                </a:solidFill>
                <a:latin typeface="BrowalliaUPC" pitchFamily="34" charset="-34"/>
                <a:cs typeface="BrowalliaUPC" pitchFamily="34" charset="-34"/>
              </a:rPr>
              <a:t> fully prominence of the upper pole </a:t>
            </a:r>
          </a:p>
          <a:p>
            <a:pPr>
              <a:buFontTx/>
              <a:buChar char="-"/>
            </a:pPr>
            <a:r>
              <a:rPr lang="en-US" sz="2800" b="1" dirty="0" smtClean="0">
                <a:solidFill>
                  <a:srgbClr val="FFFF00"/>
                </a:solidFill>
                <a:latin typeface="BrowalliaUPC" pitchFamily="34" charset="-34"/>
                <a:cs typeface="BrowalliaUPC" pitchFamily="34" charset="-34"/>
              </a:rPr>
              <a:t> perfect symmetry in all 3 dimensions without  a vertical scar.</a:t>
            </a:r>
          </a:p>
        </p:txBody>
      </p:sp>
      <p:sp>
        <p:nvSpPr>
          <p:cNvPr id="12" name="Textfeld 11"/>
          <p:cNvSpPr txBox="1"/>
          <p:nvPr/>
        </p:nvSpPr>
        <p:spPr>
          <a:xfrm>
            <a:off x="5111552" y="3501008"/>
            <a:ext cx="4032448" cy="954107"/>
          </a:xfrm>
          <a:prstGeom prst="rect">
            <a:avLst/>
          </a:prstGeom>
          <a:noFill/>
        </p:spPr>
        <p:txBody>
          <a:bodyPr wrap="square" rtlCol="0">
            <a:spAutoFit/>
          </a:bodyPr>
          <a:lstStyle/>
          <a:p>
            <a:r>
              <a:rPr lang="de-DE" sz="2800" b="1" dirty="0" smtClean="0">
                <a:latin typeface="BrowalliaUPC" pitchFamily="34" charset="-34"/>
                <a:cs typeface="BrowalliaUPC" pitchFamily="34" charset="-34"/>
              </a:rPr>
              <a:t>2/ </a:t>
            </a:r>
            <a:r>
              <a:rPr lang="de-DE" sz="2800" b="1" dirty="0" err="1" smtClean="0">
                <a:latin typeface="BrowalliaUPC" pitchFamily="34" charset="-34"/>
                <a:cs typeface="BrowalliaUPC" pitchFamily="34" charset="-34"/>
              </a:rPr>
              <a:t>Result</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with</a:t>
            </a:r>
            <a:r>
              <a:rPr lang="de-DE" sz="2800" b="1" dirty="0" smtClean="0">
                <a:latin typeface="BrowalliaUPC" pitchFamily="34" charset="-34"/>
                <a:cs typeface="BrowalliaUPC" pitchFamily="34" charset="-34"/>
              </a:rPr>
              <a:t> </a:t>
            </a:r>
            <a:r>
              <a:rPr lang="de-DE" sz="2800" b="1" dirty="0" err="1" smtClean="0">
                <a:latin typeface="BrowalliaUPC" pitchFamily="34" charset="-34"/>
                <a:cs typeface="BrowalliaUPC" pitchFamily="34" charset="-34"/>
              </a:rPr>
              <a:t>the</a:t>
            </a:r>
            <a:r>
              <a:rPr lang="de-DE" sz="2800" b="1" dirty="0" smtClean="0">
                <a:latin typeface="BrowalliaUPC" pitchFamily="34" charset="-34"/>
                <a:cs typeface="BrowalliaUPC" pitchFamily="34" charset="-34"/>
              </a:rPr>
              <a:t> 3D Reposition-Lifting </a:t>
            </a:r>
            <a:r>
              <a:rPr lang="de-DE" sz="2800" b="1" dirty="0" err="1" smtClean="0">
                <a:latin typeface="BrowalliaUPC" pitchFamily="34" charset="-34"/>
                <a:cs typeface="BrowalliaUPC" pitchFamily="34" charset="-34"/>
              </a:rPr>
              <a:t>Mastopexy</a:t>
            </a:r>
            <a:r>
              <a:rPr lang="de-DE" sz="2800" b="1" dirty="0" smtClean="0">
                <a:latin typeface="BrowalliaUPC" pitchFamily="34" charset="-34"/>
                <a:cs typeface="BrowalliaUPC" pitchFamily="34" charset="-34"/>
              </a:rPr>
              <a:t> :</a:t>
            </a:r>
            <a:endParaRPr lang="de-DE" sz="2800" b="1" dirty="0">
              <a:latin typeface="BrowalliaUPC" pitchFamily="34" charset="-34"/>
              <a:cs typeface="BrowalliaUPC" pitchFamily="34" charset="-34"/>
            </a:endParaRPr>
          </a:p>
        </p:txBody>
      </p:sp>
      <p:sp>
        <p:nvSpPr>
          <p:cNvPr id="16" name="Textfeld 15"/>
          <p:cNvSpPr txBox="1"/>
          <p:nvPr/>
        </p:nvSpPr>
        <p:spPr>
          <a:xfrm>
            <a:off x="5148064" y="1052736"/>
            <a:ext cx="3528392" cy="2246769"/>
          </a:xfrm>
          <a:prstGeom prst="rect">
            <a:avLst/>
          </a:prstGeom>
          <a:noFill/>
        </p:spPr>
        <p:txBody>
          <a:bodyPr wrap="square" rtlCol="0">
            <a:spAutoFit/>
          </a:bodyPr>
          <a:lstStyle/>
          <a:p>
            <a:r>
              <a:rPr lang="en-US" sz="2800" b="1" dirty="0" smtClean="0">
                <a:solidFill>
                  <a:schemeClr val="accent1">
                    <a:lumMod val="20000"/>
                    <a:lumOff val="80000"/>
                  </a:schemeClr>
                </a:solidFill>
                <a:latin typeface="BrowalliaUPC" pitchFamily="34" charset="-34"/>
                <a:cs typeface="BrowalliaUPC" pitchFamily="34" charset="-34"/>
              </a:rPr>
              <a:t>1/ Average result after </a:t>
            </a:r>
            <a:r>
              <a:rPr lang="en-US" sz="2800" b="1" u="sng" dirty="0" err="1" smtClean="0">
                <a:solidFill>
                  <a:schemeClr val="accent1">
                    <a:lumMod val="20000"/>
                    <a:lumOff val="80000"/>
                  </a:schemeClr>
                </a:solidFill>
                <a:latin typeface="BrowalliaUPC" pitchFamily="34" charset="-34"/>
                <a:cs typeface="BrowalliaUPC" pitchFamily="34" charset="-34"/>
              </a:rPr>
              <a:t>Lejour</a:t>
            </a:r>
            <a:r>
              <a:rPr lang="en-US" sz="2800" b="1" u="sng" dirty="0" smtClean="0">
                <a:solidFill>
                  <a:schemeClr val="accent1">
                    <a:lumMod val="20000"/>
                    <a:lumOff val="80000"/>
                  </a:schemeClr>
                </a:solidFill>
                <a:latin typeface="BrowalliaUPC" pitchFamily="34" charset="-34"/>
                <a:cs typeface="BrowalliaUPC" pitchFamily="34" charset="-34"/>
              </a:rPr>
              <a:t> </a:t>
            </a:r>
            <a:r>
              <a:rPr lang="en-US" sz="2800" b="1" u="sng" dirty="0" err="1" smtClean="0">
                <a:solidFill>
                  <a:schemeClr val="accent1">
                    <a:lumMod val="20000"/>
                    <a:lumOff val="80000"/>
                  </a:schemeClr>
                </a:solidFill>
                <a:latin typeface="BrowalliaUPC" pitchFamily="34" charset="-34"/>
                <a:cs typeface="BrowalliaUPC" pitchFamily="34" charset="-34"/>
              </a:rPr>
              <a:t>mastopexy</a:t>
            </a:r>
            <a:r>
              <a:rPr lang="en-US" sz="2800" b="1" u="sng" dirty="0" smtClean="0">
                <a:solidFill>
                  <a:schemeClr val="accent1">
                    <a:lumMod val="20000"/>
                    <a:lumOff val="80000"/>
                  </a:schemeClr>
                </a:solidFill>
                <a:latin typeface="BrowalliaUPC" pitchFamily="34" charset="-34"/>
                <a:cs typeface="BrowalliaUPC" pitchFamily="34" charset="-34"/>
              </a:rPr>
              <a:t>:</a:t>
            </a:r>
            <a:endParaRPr lang="en-US" sz="2800" b="1" dirty="0" smtClean="0">
              <a:solidFill>
                <a:schemeClr val="accent1">
                  <a:lumMod val="20000"/>
                  <a:lumOff val="80000"/>
                </a:schemeClr>
              </a:solidFill>
              <a:latin typeface="BrowalliaUPC" pitchFamily="34" charset="-34"/>
              <a:cs typeface="BrowalliaUPC" pitchFamily="34" charset="-34"/>
            </a:endParaRPr>
          </a:p>
          <a:p>
            <a:r>
              <a:rPr lang="en-US" sz="2800" b="1" dirty="0" smtClean="0">
                <a:solidFill>
                  <a:schemeClr val="accent1">
                    <a:lumMod val="20000"/>
                    <a:lumOff val="80000"/>
                  </a:schemeClr>
                </a:solidFill>
                <a:latin typeface="BrowalliaUPC" pitchFamily="34" charset="-34"/>
                <a:cs typeface="BrowalliaUPC" pitchFamily="34" charset="-34"/>
              </a:rPr>
              <a:t>- upper pole flatness</a:t>
            </a:r>
          </a:p>
          <a:p>
            <a:r>
              <a:rPr lang="en-US" sz="2800" b="1" dirty="0" smtClean="0">
                <a:solidFill>
                  <a:schemeClr val="accent1">
                    <a:lumMod val="20000"/>
                    <a:lumOff val="80000"/>
                  </a:schemeClr>
                </a:solidFill>
                <a:latin typeface="BrowalliaUPC" pitchFamily="34" charset="-34"/>
                <a:cs typeface="BrowalliaUPC" pitchFamily="34" charset="-34"/>
              </a:rPr>
              <a:t>- </a:t>
            </a:r>
            <a:r>
              <a:rPr lang="en-US" sz="2800" b="1" dirty="0" err="1" smtClean="0">
                <a:solidFill>
                  <a:schemeClr val="accent1">
                    <a:lumMod val="20000"/>
                    <a:lumOff val="80000"/>
                  </a:schemeClr>
                </a:solidFill>
                <a:latin typeface="BrowalliaUPC" pitchFamily="34" charset="-34"/>
                <a:cs typeface="BrowalliaUPC" pitchFamily="34" charset="-34"/>
              </a:rPr>
              <a:t>ptosis</a:t>
            </a:r>
            <a:r>
              <a:rPr lang="en-US" sz="2800" b="1" dirty="0" smtClean="0">
                <a:solidFill>
                  <a:schemeClr val="accent1">
                    <a:lumMod val="20000"/>
                    <a:lumOff val="80000"/>
                  </a:schemeClr>
                </a:solidFill>
                <a:latin typeface="BrowalliaUPC" pitchFamily="34" charset="-34"/>
                <a:cs typeface="BrowalliaUPC" pitchFamily="34" charset="-34"/>
              </a:rPr>
              <a:t> keeps – IMF can´t be seen</a:t>
            </a:r>
            <a:endParaRPr lang="de-DE" sz="2800" b="1" dirty="0">
              <a:solidFill>
                <a:schemeClr val="accent1">
                  <a:lumMod val="20000"/>
                  <a:lumOff val="80000"/>
                </a:schemeClr>
              </a:solidFill>
              <a:latin typeface="BrowalliaUPC" pitchFamily="34" charset="-34"/>
              <a:cs typeface="BrowalliaUPC" pitchFamily="34" charset="-34"/>
            </a:endParaRPr>
          </a:p>
        </p:txBody>
      </p:sp>
      <p:pic>
        <p:nvPicPr>
          <p:cNvPr id="20" name="Inhaltsplatzhalter 19" descr="Lejour-Straffung-MUSTER-klein.jpg"/>
          <p:cNvPicPr>
            <a:picLocks noGrp="1" noChangeAspect="1"/>
          </p:cNvPicPr>
          <p:nvPr>
            <p:ph idx="1"/>
          </p:nvPr>
        </p:nvPicPr>
        <p:blipFill>
          <a:blip r:embed="rId3" cstate="print"/>
          <a:stretch>
            <a:fillRect/>
          </a:stretch>
        </p:blipFill>
        <p:spPr>
          <a:xfrm>
            <a:off x="179512" y="1124744"/>
            <a:ext cx="4904509" cy="2479964"/>
          </a:xfrm>
        </p:spPr>
      </p:pic>
      <p:pic>
        <p:nvPicPr>
          <p:cNvPr id="21" name="Grafik 20" descr="Elena-vorher-nachher-li-schräg-klein.jpg"/>
          <p:cNvPicPr>
            <a:picLocks noChangeAspect="1"/>
          </p:cNvPicPr>
          <p:nvPr/>
        </p:nvPicPr>
        <p:blipFill>
          <a:blip r:embed="rId4" cstate="print"/>
          <a:stretch>
            <a:fillRect/>
          </a:stretch>
        </p:blipFill>
        <p:spPr>
          <a:xfrm>
            <a:off x="323528" y="3645024"/>
            <a:ext cx="4392488" cy="301774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upRigh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amond(ou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upRight)">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8697144" cy="836712"/>
          </a:xfrm>
        </p:spPr>
        <p:txBody>
          <a:bodyPr>
            <a:normAutofit fontScale="90000"/>
          </a:bodyPr>
          <a:lstStyle/>
          <a:p>
            <a:r>
              <a:rPr lang="de-DE" sz="2800" dirty="0" err="1" smtClean="0"/>
              <a:t>Results</a:t>
            </a:r>
            <a:r>
              <a:rPr lang="de-DE" sz="2800" dirty="0" smtClean="0"/>
              <a:t> </a:t>
            </a:r>
            <a:r>
              <a:rPr lang="de-DE" sz="2800" dirty="0" err="1" smtClean="0"/>
              <a:t>of</a:t>
            </a:r>
            <a:r>
              <a:rPr lang="de-DE" sz="2800" dirty="0" smtClean="0"/>
              <a:t> </a:t>
            </a:r>
            <a:r>
              <a:rPr lang="de-DE" sz="2800" dirty="0" err="1" smtClean="0"/>
              <a:t>mastopexies</a:t>
            </a:r>
            <a:r>
              <a:rPr lang="de-DE" sz="2800" dirty="0" smtClean="0"/>
              <a:t>  </a:t>
            </a:r>
            <a:r>
              <a:rPr lang="de-DE" sz="2800" dirty="0" err="1" smtClean="0"/>
              <a:t>with</a:t>
            </a:r>
            <a:r>
              <a:rPr lang="de-DE" sz="2800" dirty="0" smtClean="0"/>
              <a:t>  </a:t>
            </a:r>
            <a:r>
              <a:rPr lang="de-DE" sz="2800" dirty="0" err="1" smtClean="0"/>
              <a:t>vertical</a:t>
            </a:r>
            <a:r>
              <a:rPr lang="de-DE" sz="2800" dirty="0" smtClean="0"/>
              <a:t> </a:t>
            </a:r>
            <a:r>
              <a:rPr lang="de-DE" sz="2800" dirty="0" err="1" smtClean="0"/>
              <a:t>scar</a:t>
            </a:r>
            <a:r>
              <a:rPr lang="de-DE" sz="2800" dirty="0" smtClean="0"/>
              <a:t> </a:t>
            </a:r>
            <a:r>
              <a:rPr lang="de-DE" sz="2800" dirty="0" err="1" smtClean="0"/>
              <a:t>or</a:t>
            </a:r>
            <a:r>
              <a:rPr lang="de-DE" sz="2800" dirty="0" smtClean="0"/>
              <a:t> </a:t>
            </a:r>
            <a:r>
              <a:rPr lang="de-DE" sz="2800" dirty="0" err="1" smtClean="0"/>
              <a:t>inverted</a:t>
            </a:r>
            <a:r>
              <a:rPr lang="de-DE" sz="2800" dirty="0" smtClean="0"/>
              <a:t> T-</a:t>
            </a:r>
            <a:r>
              <a:rPr lang="de-DE" sz="2800" dirty="0" err="1" smtClean="0"/>
              <a:t>technique</a:t>
            </a:r>
            <a:r>
              <a:rPr lang="de-DE" sz="2800" dirty="0" smtClean="0"/>
              <a:t> *</a:t>
            </a:r>
            <a:endParaRPr lang="de-DE" sz="2800" dirty="0"/>
          </a:p>
        </p:txBody>
      </p:sp>
      <p:sp>
        <p:nvSpPr>
          <p:cNvPr id="4" name="Textfeld 3"/>
          <p:cNvSpPr txBox="1"/>
          <p:nvPr/>
        </p:nvSpPr>
        <p:spPr>
          <a:xfrm>
            <a:off x="251520" y="6309320"/>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pic>
        <p:nvPicPr>
          <p:cNvPr id="6" name="Inhaltsplatzhalter 5" descr="Reduction-inverted-T-lat-view1.jpg"/>
          <p:cNvPicPr>
            <a:picLocks noGrp="1" noChangeAspect="1"/>
          </p:cNvPicPr>
          <p:nvPr>
            <p:ph idx="1"/>
          </p:nvPr>
        </p:nvPicPr>
        <p:blipFill>
          <a:blip r:embed="rId2" cstate="print"/>
          <a:stretch>
            <a:fillRect/>
          </a:stretch>
        </p:blipFill>
        <p:spPr>
          <a:xfrm>
            <a:off x="251520" y="3212976"/>
            <a:ext cx="3312368" cy="2266620"/>
          </a:xfrm>
        </p:spPr>
      </p:pic>
      <p:pic>
        <p:nvPicPr>
          <p:cNvPr id="7" name="Grafik 6" descr="Reduction-inverted-T-AP1.jpg"/>
          <p:cNvPicPr>
            <a:picLocks noChangeAspect="1"/>
          </p:cNvPicPr>
          <p:nvPr/>
        </p:nvPicPr>
        <p:blipFill>
          <a:blip r:embed="rId3" cstate="print"/>
          <a:stretch>
            <a:fillRect/>
          </a:stretch>
        </p:blipFill>
        <p:spPr>
          <a:xfrm>
            <a:off x="3846519" y="3212976"/>
            <a:ext cx="5297481" cy="2292102"/>
          </a:xfrm>
          <a:prstGeom prst="rect">
            <a:avLst/>
          </a:prstGeom>
        </p:spPr>
      </p:pic>
      <p:sp>
        <p:nvSpPr>
          <p:cNvPr id="9" name="Textfeld 8"/>
          <p:cNvSpPr txBox="1"/>
          <p:nvPr/>
        </p:nvSpPr>
        <p:spPr>
          <a:xfrm>
            <a:off x="179512" y="5517232"/>
            <a:ext cx="8964488" cy="923330"/>
          </a:xfrm>
          <a:prstGeom prst="rect">
            <a:avLst/>
          </a:prstGeom>
          <a:noFill/>
        </p:spPr>
        <p:txBody>
          <a:bodyPr wrap="square" rtlCol="0">
            <a:spAutoFit/>
          </a:bodyPr>
          <a:lstStyle/>
          <a:p>
            <a:r>
              <a:rPr lang="en-US" b="1" u="sng" dirty="0" smtClean="0">
                <a:solidFill>
                  <a:schemeClr val="accent1">
                    <a:lumMod val="20000"/>
                    <a:lumOff val="80000"/>
                  </a:schemeClr>
                </a:solidFill>
                <a:latin typeface="BrowalliaUPC" pitchFamily="34" charset="-34"/>
                <a:cs typeface="BrowalliaUPC" pitchFamily="34" charset="-34"/>
              </a:rPr>
              <a:t>* </a:t>
            </a:r>
            <a:r>
              <a:rPr lang="en-US" u="sng" dirty="0" smtClean="0">
                <a:solidFill>
                  <a:schemeClr val="accent1">
                    <a:lumMod val="20000"/>
                    <a:lumOff val="80000"/>
                  </a:schemeClr>
                </a:solidFill>
                <a:latin typeface="BrowalliaUPC" pitchFamily="34" charset="-34"/>
                <a:cs typeface="BrowalliaUPC" pitchFamily="34" charset="-34"/>
              </a:rPr>
              <a:t>According to Eric Swanson:  </a:t>
            </a:r>
            <a:r>
              <a:rPr lang="en-US" dirty="0">
                <a:latin typeface="BrowalliaUPC" pitchFamily="34" charset="-34"/>
                <a:cs typeface="BrowalliaUPC" pitchFamily="34" charset="-34"/>
              </a:rPr>
              <a:t>Comparison of Vertical and Inverted-T  </a:t>
            </a:r>
            <a:r>
              <a:rPr lang="de-DE" dirty="0" err="1">
                <a:latin typeface="BrowalliaUPC" pitchFamily="34" charset="-34"/>
                <a:cs typeface="BrowalliaUPC" pitchFamily="34" charset="-34"/>
              </a:rPr>
              <a:t>Mammaplasties</a:t>
            </a:r>
            <a:r>
              <a:rPr lang="de-DE" dirty="0">
                <a:latin typeface="BrowalliaUPC" pitchFamily="34" charset="-34"/>
                <a:cs typeface="BrowalliaUPC" pitchFamily="34" charset="-34"/>
              </a:rPr>
              <a:t> </a:t>
            </a:r>
            <a:r>
              <a:rPr lang="de-DE" dirty="0" err="1">
                <a:latin typeface="BrowalliaUPC" pitchFamily="34" charset="-34"/>
                <a:cs typeface="BrowalliaUPC" pitchFamily="34" charset="-34"/>
              </a:rPr>
              <a:t>Using</a:t>
            </a:r>
            <a:r>
              <a:rPr lang="de-DE" dirty="0">
                <a:latin typeface="BrowalliaUPC" pitchFamily="34" charset="-34"/>
                <a:cs typeface="BrowalliaUPC" pitchFamily="34" charset="-34"/>
              </a:rPr>
              <a:t> </a:t>
            </a:r>
            <a:r>
              <a:rPr lang="de-DE" dirty="0" err="1">
                <a:latin typeface="BrowalliaUPC" pitchFamily="34" charset="-34"/>
                <a:cs typeface="BrowalliaUPC" pitchFamily="34" charset="-34"/>
              </a:rPr>
              <a:t>Photographic</a:t>
            </a:r>
            <a:r>
              <a:rPr lang="de-DE" dirty="0">
                <a:latin typeface="BrowalliaUPC" pitchFamily="34" charset="-34"/>
                <a:cs typeface="BrowalliaUPC" pitchFamily="34" charset="-34"/>
              </a:rPr>
              <a:t> </a:t>
            </a:r>
            <a:r>
              <a:rPr lang="de-DE" dirty="0" err="1">
                <a:latin typeface="BrowalliaUPC" pitchFamily="34" charset="-34"/>
                <a:cs typeface="BrowalliaUPC" pitchFamily="34" charset="-34"/>
              </a:rPr>
              <a:t>Measurements</a:t>
            </a:r>
            <a:r>
              <a:rPr lang="en-US" b="1" dirty="0">
                <a:solidFill>
                  <a:schemeClr val="accent1">
                    <a:lumMod val="20000"/>
                    <a:lumOff val="80000"/>
                  </a:schemeClr>
                </a:solidFill>
                <a:latin typeface="BrowalliaUPC" pitchFamily="34" charset="-34"/>
                <a:cs typeface="BrowalliaUPC" pitchFamily="34" charset="-34"/>
              </a:rPr>
              <a:t>    </a:t>
            </a:r>
            <a:r>
              <a:rPr lang="en-US" dirty="0">
                <a:latin typeface="BrowalliaUPC" pitchFamily="34" charset="-34"/>
                <a:cs typeface="BrowalliaUPC" pitchFamily="34" charset="-34"/>
              </a:rPr>
              <a:t>Plastic Surgery 2008</a:t>
            </a:r>
            <a:r>
              <a:rPr lang="en-US" u="sng" dirty="0">
                <a:latin typeface="BrowalliaUPC" pitchFamily="34" charset="-34"/>
                <a:cs typeface="BrowalliaUPC" pitchFamily="34" charset="-34"/>
              </a:rPr>
              <a:t>: </a:t>
            </a:r>
            <a:r>
              <a:rPr lang="en-US" dirty="0">
                <a:latin typeface="BrowalliaUPC" pitchFamily="34" charset="-34"/>
                <a:cs typeface="BrowalliaUPC" pitchFamily="34" charset="-34"/>
              </a:rPr>
              <a:t>77th Annual Scientific Meeting of the American Society of Plastic Surgeons, </a:t>
            </a:r>
            <a:r>
              <a:rPr lang="de-DE" dirty="0" err="1">
                <a:latin typeface="BrowalliaUPC" pitchFamily="34" charset="-34"/>
                <a:cs typeface="BrowalliaUPC" pitchFamily="34" charset="-34"/>
              </a:rPr>
              <a:t>October</a:t>
            </a:r>
            <a:r>
              <a:rPr lang="de-DE" dirty="0">
                <a:latin typeface="BrowalliaUPC" pitchFamily="34" charset="-34"/>
                <a:cs typeface="BrowalliaUPC" pitchFamily="34" charset="-34"/>
              </a:rPr>
              <a:t>  </a:t>
            </a:r>
            <a:r>
              <a:rPr lang="en-US" dirty="0">
                <a:latin typeface="BrowalliaUPC" pitchFamily="34" charset="-34"/>
                <a:cs typeface="BrowalliaUPC" pitchFamily="34" charset="-34"/>
              </a:rPr>
              <a:t>31 to November 5, 2008, Chicago, Ill.)</a:t>
            </a:r>
            <a:endParaRPr lang="de-DE" dirty="0">
              <a:latin typeface="BrowalliaUPC" pitchFamily="34" charset="-34"/>
              <a:cs typeface="BrowalliaUPC" pitchFamily="34" charset="-34"/>
            </a:endParaRPr>
          </a:p>
        </p:txBody>
      </p:sp>
      <p:sp>
        <p:nvSpPr>
          <p:cNvPr id="10" name="Rechteck 9"/>
          <p:cNvSpPr/>
          <p:nvPr/>
        </p:nvSpPr>
        <p:spPr>
          <a:xfrm>
            <a:off x="0" y="764704"/>
            <a:ext cx="8964488" cy="369332"/>
          </a:xfrm>
          <a:prstGeom prst="rect">
            <a:avLst/>
          </a:prstGeom>
        </p:spPr>
        <p:txBody>
          <a:bodyPr wrap="square">
            <a:spAutoFit/>
          </a:bodyPr>
          <a:lstStyle/>
          <a:p>
            <a:r>
              <a:rPr lang="en-US" dirty="0" smtClean="0"/>
              <a:t>All patient groups demonstrated a significant elevation (</a:t>
            </a:r>
            <a:r>
              <a:rPr lang="en-US" i="1" dirty="0" smtClean="0"/>
              <a:t>P</a:t>
            </a:r>
            <a:r>
              <a:rPr lang="en-US" dirty="0" smtClean="0"/>
              <a:t> &lt; 0.001) of the breast mound. </a:t>
            </a:r>
            <a:r>
              <a:rPr lang="en-US" b="1" dirty="0" smtClean="0">
                <a:solidFill>
                  <a:schemeClr val="accent1">
                    <a:lumMod val="20000"/>
                    <a:lumOff val="80000"/>
                  </a:schemeClr>
                </a:solidFill>
                <a:latin typeface="BrowalliaUPC" pitchFamily="34" charset="-34"/>
                <a:cs typeface="BrowalliaUPC" pitchFamily="34" charset="-34"/>
              </a:rPr>
              <a:t> </a:t>
            </a:r>
          </a:p>
        </p:txBody>
      </p:sp>
      <p:sp>
        <p:nvSpPr>
          <p:cNvPr id="12" name="Textfeld 11"/>
          <p:cNvSpPr txBox="1"/>
          <p:nvPr/>
        </p:nvSpPr>
        <p:spPr>
          <a:xfrm>
            <a:off x="0" y="1772816"/>
            <a:ext cx="7308304" cy="523220"/>
          </a:xfrm>
          <a:prstGeom prst="rect">
            <a:avLst/>
          </a:prstGeom>
          <a:noFill/>
        </p:spPr>
        <p:txBody>
          <a:bodyPr wrap="square" rtlCol="0">
            <a:spAutoFit/>
          </a:bodyPr>
          <a:lstStyle/>
          <a:p>
            <a:r>
              <a:rPr lang="en-US" sz="2800" b="1" dirty="0" smtClean="0">
                <a:solidFill>
                  <a:schemeClr val="accent1">
                    <a:lumMod val="20000"/>
                    <a:lumOff val="80000"/>
                  </a:schemeClr>
                </a:solidFill>
                <a:latin typeface="BrowalliaUPC" pitchFamily="34" charset="-34"/>
                <a:cs typeface="BrowalliaUPC" pitchFamily="34" charset="-34"/>
              </a:rPr>
              <a:t>The upper pole contour is linear before and after surgery * </a:t>
            </a:r>
            <a:endParaRPr lang="de-DE" sz="2800" dirty="0"/>
          </a:p>
        </p:txBody>
      </p:sp>
      <p:sp>
        <p:nvSpPr>
          <p:cNvPr id="13" name="Textfeld 12"/>
          <p:cNvSpPr txBox="1"/>
          <p:nvPr/>
        </p:nvSpPr>
        <p:spPr>
          <a:xfrm>
            <a:off x="0" y="1124744"/>
            <a:ext cx="8748464" cy="707886"/>
          </a:xfrm>
          <a:prstGeom prst="rect">
            <a:avLst/>
          </a:prstGeom>
          <a:noFill/>
        </p:spPr>
        <p:txBody>
          <a:bodyPr wrap="square" rtlCol="0">
            <a:spAutoFit/>
          </a:bodyPr>
          <a:lstStyle/>
          <a:p>
            <a:r>
              <a:rPr lang="en-US" sz="2000" dirty="0" smtClean="0"/>
              <a:t>Vertical </a:t>
            </a:r>
            <a:r>
              <a:rPr lang="en-US" sz="2000" dirty="0" err="1" smtClean="0"/>
              <a:t>mastopexy</a:t>
            </a:r>
            <a:r>
              <a:rPr lang="en-US" sz="2000" dirty="0" smtClean="0"/>
              <a:t>, but not inverted-T </a:t>
            </a:r>
            <a:r>
              <a:rPr lang="en-US" sz="2000" dirty="0" err="1" smtClean="0"/>
              <a:t>mastopexy</a:t>
            </a:r>
            <a:r>
              <a:rPr lang="en-US" sz="2000" dirty="0" smtClean="0"/>
              <a:t>, increased breast projection and upper pole projection</a:t>
            </a:r>
            <a:endParaRPr lang="de-DE" sz="2000" dirty="0"/>
          </a:p>
        </p:txBody>
      </p:sp>
      <p:sp>
        <p:nvSpPr>
          <p:cNvPr id="11" name="Rechteck 10"/>
          <p:cNvSpPr/>
          <p:nvPr/>
        </p:nvSpPr>
        <p:spPr>
          <a:xfrm>
            <a:off x="0" y="2204864"/>
            <a:ext cx="8604448" cy="400110"/>
          </a:xfrm>
          <a:prstGeom prst="rect">
            <a:avLst/>
          </a:prstGeom>
        </p:spPr>
        <p:txBody>
          <a:bodyPr wrap="square">
            <a:spAutoFit/>
          </a:bodyPr>
          <a:lstStyle/>
          <a:p>
            <a:r>
              <a:rPr lang="en-US" sz="2000" dirty="0" smtClean="0"/>
              <a:t>The lower pole is slightly boxy by both conventional </a:t>
            </a:r>
            <a:r>
              <a:rPr lang="en-US" sz="2000" dirty="0" err="1" smtClean="0"/>
              <a:t>mastopexies</a:t>
            </a:r>
            <a:r>
              <a:rPr lang="en-US" sz="2000" b="1" dirty="0" smtClean="0"/>
              <a:t>...</a:t>
            </a:r>
            <a:endParaRPr lang="de-DE" sz="2000" dirty="0"/>
          </a:p>
        </p:txBody>
      </p:sp>
      <p:sp>
        <p:nvSpPr>
          <p:cNvPr id="14" name="Rechteck 13"/>
          <p:cNvSpPr/>
          <p:nvPr/>
        </p:nvSpPr>
        <p:spPr>
          <a:xfrm>
            <a:off x="0" y="2708920"/>
            <a:ext cx="9144000" cy="369332"/>
          </a:xfrm>
          <a:prstGeom prst="rect">
            <a:avLst/>
          </a:prstGeom>
        </p:spPr>
        <p:txBody>
          <a:bodyPr wrap="square">
            <a:spAutoFit/>
          </a:bodyPr>
          <a:lstStyle/>
          <a:p>
            <a:r>
              <a:rPr lang="en-US" dirty="0" smtClean="0"/>
              <a:t>Breast implants boosted breast projection and upper pole projection regardless of technique</a:t>
            </a:r>
            <a:endParaRPr lang="de-DE"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upRigh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upRigh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upRight)">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downRight)">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trips(downRigh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1"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Results</a:t>
            </a:r>
            <a:r>
              <a:rPr lang="de-DE" sz="2400" dirty="0" smtClean="0">
                <a:solidFill>
                  <a:schemeClr val="accent1">
                    <a:lumMod val="20000"/>
                    <a:lumOff val="80000"/>
                  </a:schemeClr>
                </a:solidFill>
              </a:rPr>
              <a:t> 3d </a:t>
            </a:r>
            <a:r>
              <a:rPr lang="de-DE" sz="2400" dirty="0" err="1" smtClean="0">
                <a:solidFill>
                  <a:schemeClr val="accent1">
                    <a:lumMod val="20000"/>
                    <a:lumOff val="80000"/>
                  </a:schemeClr>
                </a:solidFill>
              </a:rPr>
              <a:t>mastopexy</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without</a:t>
            </a:r>
            <a:r>
              <a:rPr lang="de-DE" sz="2400" dirty="0" smtClean="0">
                <a:solidFill>
                  <a:schemeClr val="accent1">
                    <a:lumMod val="20000"/>
                    <a:lumOff val="80000"/>
                  </a:schemeClr>
                </a:solidFill>
              </a:rPr>
              <a:t> a </a:t>
            </a:r>
            <a:r>
              <a:rPr lang="de-DE" sz="2400" dirty="0" err="1" smtClean="0">
                <a:solidFill>
                  <a:schemeClr val="accent1">
                    <a:lumMod val="20000"/>
                    <a:lumOff val="80000"/>
                  </a:schemeClr>
                </a:solidFill>
              </a:rPr>
              <a:t>vertical</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scar</a:t>
            </a:r>
            <a:r>
              <a:rPr lang="de-DE" sz="2400" dirty="0" smtClean="0">
                <a:solidFill>
                  <a:schemeClr val="accent1">
                    <a:lumMod val="20000"/>
                    <a:lumOff val="80000"/>
                  </a:schemeClr>
                </a:solidFill>
              </a:rPr>
              <a:t> </a:t>
            </a:r>
            <a:endParaRPr lang="de-DE" sz="2800" dirty="0">
              <a:solidFill>
                <a:srgbClr val="FFC000"/>
              </a:solidFill>
            </a:endParaRPr>
          </a:p>
        </p:txBody>
      </p:sp>
      <p:sp>
        <p:nvSpPr>
          <p:cNvPr id="11" name="Textfeld 10"/>
          <p:cNvSpPr txBox="1"/>
          <p:nvPr/>
        </p:nvSpPr>
        <p:spPr>
          <a:xfrm>
            <a:off x="0" y="5661248"/>
            <a:ext cx="8604448" cy="1077218"/>
          </a:xfrm>
          <a:prstGeom prst="rect">
            <a:avLst/>
          </a:prstGeom>
          <a:noFill/>
        </p:spPr>
        <p:txBody>
          <a:bodyPr wrap="square" rtlCol="0">
            <a:spAutoFit/>
          </a:bodyPr>
          <a:lstStyle/>
          <a:p>
            <a:r>
              <a:rPr lang="de-DE" sz="2000" dirty="0" smtClean="0"/>
              <a:t>2/ A </a:t>
            </a:r>
            <a:r>
              <a:rPr lang="de-DE" sz="2000" dirty="0" err="1" smtClean="0"/>
              <a:t>breast</a:t>
            </a:r>
            <a:r>
              <a:rPr lang="de-DE" sz="2000" dirty="0" smtClean="0"/>
              <a:t> </a:t>
            </a:r>
            <a:r>
              <a:rPr lang="de-DE" sz="2000" dirty="0" err="1" smtClean="0"/>
              <a:t>mound</a:t>
            </a:r>
            <a:r>
              <a:rPr lang="de-DE" sz="2000" dirty="0" smtClean="0"/>
              <a:t> </a:t>
            </a:r>
            <a:r>
              <a:rPr lang="de-DE" sz="2000" dirty="0" err="1" smtClean="0"/>
              <a:t>is</a:t>
            </a:r>
            <a:r>
              <a:rPr lang="de-DE" sz="2000" dirty="0" smtClean="0"/>
              <a:t> </a:t>
            </a:r>
            <a:r>
              <a:rPr lang="de-DE" sz="2000" dirty="0" err="1" smtClean="0"/>
              <a:t>elevated</a:t>
            </a:r>
            <a:r>
              <a:rPr lang="de-DE" sz="2000" dirty="0" smtClean="0"/>
              <a:t> </a:t>
            </a:r>
            <a:r>
              <a:rPr lang="de-DE" sz="2000" dirty="0" err="1" smtClean="0"/>
              <a:t>with</a:t>
            </a:r>
            <a:r>
              <a:rPr lang="de-DE" sz="2000" dirty="0" smtClean="0"/>
              <a:t> </a:t>
            </a:r>
            <a:r>
              <a:rPr lang="de-DE" sz="2000" dirty="0" err="1" smtClean="0"/>
              <a:t>the</a:t>
            </a:r>
            <a:r>
              <a:rPr lang="de-DE" sz="2000" dirty="0" smtClean="0"/>
              <a:t> </a:t>
            </a:r>
            <a:r>
              <a:rPr lang="de-DE" sz="2000" dirty="0" err="1" smtClean="0"/>
              <a:t>breast</a:t>
            </a:r>
            <a:r>
              <a:rPr lang="de-DE" sz="2000" dirty="0" smtClean="0"/>
              <a:t> </a:t>
            </a:r>
            <a:r>
              <a:rPr lang="de-DE" sz="2000" dirty="0" err="1" smtClean="0"/>
              <a:t>together</a:t>
            </a:r>
            <a:r>
              <a:rPr lang="de-DE" sz="2000" dirty="0" smtClean="0"/>
              <a:t>                                                 </a:t>
            </a:r>
          </a:p>
          <a:p>
            <a:r>
              <a:rPr lang="de-DE" sz="2000" dirty="0" smtClean="0"/>
              <a:t>      – </a:t>
            </a:r>
            <a:r>
              <a:rPr lang="de-DE" sz="2000" dirty="0" err="1" smtClean="0"/>
              <a:t>here</a:t>
            </a:r>
            <a:r>
              <a:rPr lang="de-DE" sz="2000" dirty="0" smtClean="0"/>
              <a:t>  </a:t>
            </a:r>
            <a:r>
              <a:rPr lang="de-DE" sz="2000" dirty="0" err="1" smtClean="0"/>
              <a:t>about</a:t>
            </a:r>
            <a:r>
              <a:rPr lang="de-DE" sz="2000" dirty="0" smtClean="0"/>
              <a:t>  6 cm </a:t>
            </a:r>
          </a:p>
          <a:p>
            <a:r>
              <a:rPr lang="de-DE" sz="2400" dirty="0" smtClean="0"/>
              <a:t>  </a:t>
            </a:r>
            <a:endParaRPr lang="de-DE" dirty="0"/>
          </a:p>
        </p:txBody>
      </p:sp>
      <p:pic>
        <p:nvPicPr>
          <p:cNvPr id="6" name="Grafik 5" descr="Breast mound Elevation-AP.jpg"/>
          <p:cNvPicPr>
            <a:picLocks noChangeAspect="1"/>
          </p:cNvPicPr>
          <p:nvPr/>
        </p:nvPicPr>
        <p:blipFill>
          <a:blip r:embed="rId3" cstate="print"/>
          <a:stretch>
            <a:fillRect/>
          </a:stretch>
        </p:blipFill>
        <p:spPr>
          <a:xfrm>
            <a:off x="179511" y="908720"/>
            <a:ext cx="5976665" cy="3843514"/>
          </a:xfrm>
          <a:prstGeom prst="rect">
            <a:avLst/>
          </a:prstGeom>
        </p:spPr>
      </p:pic>
      <p:sp>
        <p:nvSpPr>
          <p:cNvPr id="8" name="Textfeld 7"/>
          <p:cNvSpPr txBox="1"/>
          <p:nvPr/>
        </p:nvSpPr>
        <p:spPr>
          <a:xfrm>
            <a:off x="0" y="5085184"/>
            <a:ext cx="8892480" cy="369332"/>
          </a:xfrm>
          <a:prstGeom prst="rect">
            <a:avLst/>
          </a:prstGeom>
          <a:noFill/>
        </p:spPr>
        <p:txBody>
          <a:bodyPr wrap="square" rtlCol="0">
            <a:spAutoFit/>
          </a:bodyPr>
          <a:lstStyle/>
          <a:p>
            <a:r>
              <a:rPr lang="de-DE" dirty="0" smtClean="0"/>
              <a:t>1/ The </a:t>
            </a:r>
            <a:r>
              <a:rPr lang="de-DE" dirty="0" err="1" smtClean="0"/>
              <a:t>whole</a:t>
            </a:r>
            <a:r>
              <a:rPr lang="de-DE" dirty="0" smtClean="0"/>
              <a:t> </a:t>
            </a:r>
            <a:r>
              <a:rPr lang="de-DE" dirty="0" err="1" smtClean="0"/>
              <a:t>breast</a:t>
            </a:r>
            <a:r>
              <a:rPr lang="de-DE" dirty="0" smtClean="0"/>
              <a:t> </a:t>
            </a:r>
            <a:r>
              <a:rPr lang="de-DE" dirty="0" err="1" smtClean="0"/>
              <a:t>is</a:t>
            </a:r>
            <a:r>
              <a:rPr lang="de-DE" dirty="0" smtClean="0"/>
              <a:t> so </a:t>
            </a:r>
            <a:r>
              <a:rPr lang="de-DE" dirty="0" err="1" smtClean="0"/>
              <a:t>repositioned</a:t>
            </a:r>
            <a:r>
              <a:rPr lang="de-DE" dirty="0" smtClean="0"/>
              <a:t> </a:t>
            </a:r>
            <a:r>
              <a:rPr lang="de-DE" dirty="0" err="1" smtClean="0"/>
              <a:t>and</a:t>
            </a:r>
            <a:r>
              <a:rPr lang="de-DE" dirty="0" smtClean="0"/>
              <a:t> </a:t>
            </a:r>
            <a:r>
              <a:rPr lang="de-DE" dirty="0" err="1" smtClean="0"/>
              <a:t>lifted</a:t>
            </a:r>
            <a:r>
              <a:rPr lang="de-DE" dirty="0" smtClean="0"/>
              <a:t>, </a:t>
            </a:r>
            <a:r>
              <a:rPr lang="de-DE" dirty="0" err="1" smtClean="0"/>
              <a:t>that</a:t>
            </a:r>
            <a:r>
              <a:rPr lang="de-DE" dirty="0" smtClean="0"/>
              <a:t> </a:t>
            </a:r>
            <a:r>
              <a:rPr lang="de-DE" dirty="0" err="1" smtClean="0"/>
              <a:t>no</a:t>
            </a:r>
            <a:r>
              <a:rPr lang="de-DE" dirty="0" smtClean="0"/>
              <a:t> </a:t>
            </a:r>
            <a:r>
              <a:rPr lang="de-DE" dirty="0" err="1" smtClean="0"/>
              <a:t>ptosis</a:t>
            </a:r>
            <a:r>
              <a:rPr lang="de-DE" dirty="0" smtClean="0"/>
              <a:t> </a:t>
            </a:r>
            <a:r>
              <a:rPr lang="de-DE" dirty="0" err="1" smtClean="0"/>
              <a:t>exist</a:t>
            </a:r>
            <a:r>
              <a:rPr lang="de-DE" dirty="0" smtClean="0"/>
              <a:t>, </a:t>
            </a:r>
            <a:r>
              <a:rPr lang="de-DE" dirty="0" err="1" smtClean="0"/>
              <a:t>the</a:t>
            </a:r>
            <a:r>
              <a:rPr lang="de-DE" dirty="0" smtClean="0"/>
              <a:t> IMF </a:t>
            </a:r>
            <a:r>
              <a:rPr lang="de-DE" dirty="0" err="1" smtClean="0"/>
              <a:t>is</a:t>
            </a:r>
            <a:r>
              <a:rPr lang="de-DE" dirty="0" smtClean="0"/>
              <a:t> </a:t>
            </a:r>
            <a:r>
              <a:rPr lang="de-DE" dirty="0" err="1" smtClean="0"/>
              <a:t>visible</a:t>
            </a:r>
            <a:r>
              <a:rPr lang="de-DE" dirty="0" smtClean="0"/>
              <a:t> </a:t>
            </a:r>
            <a:r>
              <a:rPr lang="de-DE" dirty="0" err="1" smtClean="0"/>
              <a:t>again</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What</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kind</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of</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changes</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have</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been</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made</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by</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the</a:t>
            </a:r>
            <a:r>
              <a:rPr lang="de-DE" sz="2400" dirty="0" smtClean="0">
                <a:solidFill>
                  <a:schemeClr val="accent1">
                    <a:lumMod val="20000"/>
                    <a:lumOff val="80000"/>
                  </a:schemeClr>
                </a:solidFill>
              </a:rPr>
              <a:t> 3 D a </a:t>
            </a:r>
            <a:r>
              <a:rPr lang="de-DE" sz="2400" dirty="0" err="1" smtClean="0">
                <a:solidFill>
                  <a:schemeClr val="accent1">
                    <a:lumMod val="20000"/>
                    <a:lumOff val="80000"/>
                  </a:schemeClr>
                </a:solidFill>
              </a:rPr>
              <a:t>mastopexy</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without</a:t>
            </a:r>
            <a:r>
              <a:rPr lang="de-DE" sz="2400" dirty="0" smtClean="0">
                <a:solidFill>
                  <a:schemeClr val="accent1">
                    <a:lumMod val="20000"/>
                    <a:lumOff val="80000"/>
                  </a:schemeClr>
                </a:solidFill>
              </a:rPr>
              <a:t> a </a:t>
            </a:r>
            <a:r>
              <a:rPr lang="de-DE" sz="2400" dirty="0" err="1" smtClean="0">
                <a:solidFill>
                  <a:schemeClr val="accent1">
                    <a:lumMod val="20000"/>
                    <a:lumOff val="80000"/>
                  </a:schemeClr>
                </a:solidFill>
              </a:rPr>
              <a:t>vertical</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scar</a:t>
            </a:r>
            <a:r>
              <a:rPr lang="de-DE" sz="2400" dirty="0" smtClean="0">
                <a:solidFill>
                  <a:schemeClr val="accent1">
                    <a:lumMod val="20000"/>
                    <a:lumOff val="80000"/>
                  </a:schemeClr>
                </a:solidFill>
              </a:rPr>
              <a:t>?</a:t>
            </a:r>
            <a:endParaRPr lang="de-DE" sz="2800" dirty="0">
              <a:solidFill>
                <a:srgbClr val="FFC000"/>
              </a:solidFill>
            </a:endParaRPr>
          </a:p>
        </p:txBody>
      </p:sp>
      <p:sp>
        <p:nvSpPr>
          <p:cNvPr id="9" name="Textfeld 8"/>
          <p:cNvSpPr txBox="1"/>
          <p:nvPr/>
        </p:nvSpPr>
        <p:spPr>
          <a:xfrm>
            <a:off x="467544" y="4797152"/>
            <a:ext cx="5832648" cy="369332"/>
          </a:xfrm>
          <a:prstGeom prst="rect">
            <a:avLst/>
          </a:prstGeom>
          <a:noFill/>
        </p:spPr>
        <p:txBody>
          <a:bodyPr wrap="square" rtlCol="0">
            <a:spAutoFit/>
          </a:bodyPr>
          <a:lstStyle/>
          <a:p>
            <a:r>
              <a:rPr lang="de-DE" b="1" dirty="0" smtClean="0">
                <a:solidFill>
                  <a:srgbClr val="FFC000"/>
                </a:solidFill>
              </a:rPr>
              <a:t>2/ The </a:t>
            </a:r>
            <a:r>
              <a:rPr lang="de-DE" b="1" dirty="0" err="1" smtClean="0">
                <a:solidFill>
                  <a:srgbClr val="FFC000"/>
                </a:solidFill>
              </a:rPr>
              <a:t>upper</a:t>
            </a:r>
            <a:r>
              <a:rPr lang="de-DE" b="1" dirty="0" smtClean="0">
                <a:solidFill>
                  <a:srgbClr val="FFC000"/>
                </a:solidFill>
              </a:rPr>
              <a:t> </a:t>
            </a:r>
            <a:r>
              <a:rPr lang="de-DE" b="1" dirty="0" err="1" smtClean="0">
                <a:solidFill>
                  <a:srgbClr val="FFC000"/>
                </a:solidFill>
              </a:rPr>
              <a:t>and</a:t>
            </a:r>
            <a:r>
              <a:rPr lang="de-DE" b="1" dirty="0" smtClean="0">
                <a:solidFill>
                  <a:srgbClr val="FFC000"/>
                </a:solidFill>
              </a:rPr>
              <a:t> </a:t>
            </a:r>
            <a:r>
              <a:rPr lang="de-DE" b="1" dirty="0" err="1" smtClean="0">
                <a:solidFill>
                  <a:srgbClr val="FFC000"/>
                </a:solidFill>
              </a:rPr>
              <a:t>lower</a:t>
            </a:r>
            <a:r>
              <a:rPr lang="de-DE" b="1" dirty="0" smtClean="0">
                <a:solidFill>
                  <a:srgbClr val="FFC000"/>
                </a:solidFill>
              </a:rPr>
              <a:t> pol </a:t>
            </a:r>
            <a:r>
              <a:rPr lang="de-DE" b="1" dirty="0" err="1" smtClean="0">
                <a:solidFill>
                  <a:srgbClr val="FFC000"/>
                </a:solidFill>
              </a:rPr>
              <a:t>have</a:t>
            </a:r>
            <a:r>
              <a:rPr lang="de-DE" b="1" dirty="0" smtClean="0">
                <a:solidFill>
                  <a:srgbClr val="FFC000"/>
                </a:solidFill>
              </a:rPr>
              <a:t> a </a:t>
            </a:r>
            <a:r>
              <a:rPr lang="de-DE" b="1" dirty="0" err="1" smtClean="0">
                <a:solidFill>
                  <a:srgbClr val="FFC000"/>
                </a:solidFill>
              </a:rPr>
              <a:t>new</a:t>
            </a:r>
            <a:r>
              <a:rPr lang="de-DE" b="1" dirty="0" smtClean="0">
                <a:solidFill>
                  <a:srgbClr val="FFC000"/>
                </a:solidFill>
              </a:rPr>
              <a:t>, </a:t>
            </a:r>
            <a:r>
              <a:rPr lang="de-DE" b="1" dirty="0" err="1" smtClean="0">
                <a:solidFill>
                  <a:srgbClr val="FFC000"/>
                </a:solidFill>
              </a:rPr>
              <a:t>round</a:t>
            </a:r>
            <a:r>
              <a:rPr lang="de-DE" b="1" dirty="0" smtClean="0">
                <a:solidFill>
                  <a:srgbClr val="FFC000"/>
                </a:solidFill>
              </a:rPr>
              <a:t> </a:t>
            </a:r>
            <a:r>
              <a:rPr lang="de-DE" b="1" dirty="0" err="1" smtClean="0">
                <a:solidFill>
                  <a:srgbClr val="FFC000"/>
                </a:solidFill>
              </a:rPr>
              <a:t>contour</a:t>
            </a:r>
            <a:endParaRPr lang="de-DE" b="1" dirty="0">
              <a:solidFill>
                <a:srgbClr val="FFC000"/>
              </a:solidFill>
            </a:endParaRPr>
          </a:p>
        </p:txBody>
      </p:sp>
      <p:pic>
        <p:nvPicPr>
          <p:cNvPr id="10" name="Grafik 9" descr="Lower Pole Lifting.jpg"/>
          <p:cNvPicPr>
            <a:picLocks noChangeAspect="1"/>
          </p:cNvPicPr>
          <p:nvPr/>
        </p:nvPicPr>
        <p:blipFill>
          <a:blip r:embed="rId3" cstate="print"/>
          <a:stretch>
            <a:fillRect/>
          </a:stretch>
        </p:blipFill>
        <p:spPr>
          <a:xfrm>
            <a:off x="467544" y="980728"/>
            <a:ext cx="5360756" cy="3705591"/>
          </a:xfrm>
          <a:prstGeom prst="rect">
            <a:avLst/>
          </a:prstGeom>
        </p:spPr>
      </p:pic>
      <p:sp>
        <p:nvSpPr>
          <p:cNvPr id="12" name="Textfeld 11"/>
          <p:cNvSpPr txBox="1"/>
          <p:nvPr/>
        </p:nvSpPr>
        <p:spPr>
          <a:xfrm>
            <a:off x="467544" y="5373216"/>
            <a:ext cx="5472608" cy="646331"/>
          </a:xfrm>
          <a:prstGeom prst="rect">
            <a:avLst/>
          </a:prstGeom>
          <a:noFill/>
        </p:spPr>
        <p:txBody>
          <a:bodyPr wrap="square" rtlCol="0">
            <a:spAutoFit/>
          </a:bodyPr>
          <a:lstStyle/>
          <a:p>
            <a:r>
              <a:rPr lang="de-DE" b="1" dirty="0" smtClean="0">
                <a:solidFill>
                  <a:srgbClr val="FFC000"/>
                </a:solidFill>
              </a:rPr>
              <a:t>3/</a:t>
            </a:r>
            <a:r>
              <a:rPr lang="de-DE" b="1" dirty="0" err="1" smtClean="0">
                <a:solidFill>
                  <a:srgbClr val="FFC000"/>
                </a:solidFill>
              </a:rPr>
              <a:t>Amount</a:t>
            </a:r>
            <a:r>
              <a:rPr lang="de-DE" b="1" dirty="0" smtClean="0">
                <a:solidFill>
                  <a:srgbClr val="FFC000"/>
                </a:solidFill>
              </a:rPr>
              <a:t> </a:t>
            </a:r>
            <a:r>
              <a:rPr lang="de-DE" b="1" dirty="0" err="1" smtClean="0">
                <a:solidFill>
                  <a:srgbClr val="FFC000"/>
                </a:solidFill>
              </a:rPr>
              <a:t>of</a:t>
            </a:r>
            <a:r>
              <a:rPr lang="de-DE" b="1" dirty="0" smtClean="0">
                <a:solidFill>
                  <a:srgbClr val="FFC000"/>
                </a:solidFill>
              </a:rPr>
              <a:t> </a:t>
            </a:r>
            <a:r>
              <a:rPr lang="de-DE" b="1" dirty="0" err="1" smtClean="0">
                <a:solidFill>
                  <a:srgbClr val="FFC000"/>
                </a:solidFill>
              </a:rPr>
              <a:t>the</a:t>
            </a:r>
            <a:r>
              <a:rPr lang="de-DE" b="1" dirty="0" smtClean="0">
                <a:solidFill>
                  <a:srgbClr val="FFC000"/>
                </a:solidFill>
              </a:rPr>
              <a:t> </a:t>
            </a:r>
            <a:r>
              <a:rPr lang="de-DE" b="1" dirty="0" err="1" smtClean="0">
                <a:solidFill>
                  <a:srgbClr val="FFC000"/>
                </a:solidFill>
              </a:rPr>
              <a:t>lifting</a:t>
            </a:r>
            <a:r>
              <a:rPr lang="de-DE" b="1" dirty="0" smtClean="0">
                <a:solidFill>
                  <a:srgbClr val="FFC000"/>
                </a:solidFill>
              </a:rPr>
              <a:t> </a:t>
            </a:r>
            <a:r>
              <a:rPr lang="de-DE" b="1" dirty="0" err="1" smtClean="0">
                <a:solidFill>
                  <a:srgbClr val="FFC000"/>
                </a:solidFill>
              </a:rPr>
              <a:t>of</a:t>
            </a:r>
            <a:r>
              <a:rPr lang="de-DE" b="1" dirty="0" smtClean="0">
                <a:solidFill>
                  <a:srgbClr val="FFC000"/>
                </a:solidFill>
              </a:rPr>
              <a:t> </a:t>
            </a:r>
            <a:r>
              <a:rPr lang="de-DE" b="1" dirty="0" err="1" smtClean="0">
                <a:solidFill>
                  <a:srgbClr val="FFC000"/>
                </a:solidFill>
              </a:rPr>
              <a:t>the</a:t>
            </a:r>
            <a:r>
              <a:rPr lang="de-DE" b="1" dirty="0" smtClean="0">
                <a:solidFill>
                  <a:srgbClr val="FFC000"/>
                </a:solidFill>
              </a:rPr>
              <a:t> </a:t>
            </a:r>
            <a:r>
              <a:rPr lang="de-DE" b="1" dirty="0" err="1" smtClean="0">
                <a:solidFill>
                  <a:srgbClr val="FFC000"/>
                </a:solidFill>
              </a:rPr>
              <a:t>whole</a:t>
            </a:r>
            <a:r>
              <a:rPr lang="de-DE" b="1" dirty="0" smtClean="0">
                <a:solidFill>
                  <a:srgbClr val="FFC000"/>
                </a:solidFill>
              </a:rPr>
              <a:t> </a:t>
            </a:r>
            <a:r>
              <a:rPr lang="de-DE" b="1" dirty="0" err="1" smtClean="0">
                <a:solidFill>
                  <a:srgbClr val="FFC000"/>
                </a:solidFill>
              </a:rPr>
              <a:t>breast</a:t>
            </a:r>
            <a:r>
              <a:rPr lang="de-DE" b="1" dirty="0" smtClean="0">
                <a:solidFill>
                  <a:srgbClr val="FFC000"/>
                </a:solidFill>
              </a:rPr>
              <a:t> = </a:t>
            </a:r>
          </a:p>
          <a:p>
            <a:r>
              <a:rPr lang="de-DE" b="1" dirty="0" smtClean="0">
                <a:solidFill>
                  <a:srgbClr val="FFC000"/>
                </a:solidFill>
              </a:rPr>
              <a:t>NAC + PAR Lifting = 11 cm</a:t>
            </a:r>
            <a:endParaRPr lang="de-DE" b="1" dirty="0">
              <a:solidFill>
                <a:srgbClr val="FFC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What</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kind</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of</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changes</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have</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been</a:t>
            </a:r>
            <a:r>
              <a:rPr lang="de-DE" sz="2400" dirty="0" smtClean="0">
                <a:solidFill>
                  <a:schemeClr val="accent1">
                    <a:lumMod val="20000"/>
                    <a:lumOff val="80000"/>
                  </a:schemeClr>
                </a:solidFill>
              </a:rPr>
              <a:t> </a:t>
            </a:r>
            <a:r>
              <a:rPr lang="de-DE" sz="2400" dirty="0" err="1" smtClean="0">
                <a:solidFill>
                  <a:schemeClr val="accent1">
                    <a:lumMod val="20000"/>
                    <a:lumOff val="80000"/>
                  </a:schemeClr>
                </a:solidFill>
              </a:rPr>
              <a:t>made</a:t>
            </a:r>
            <a:r>
              <a:rPr lang="de-DE" sz="2400" dirty="0" smtClean="0">
                <a:solidFill>
                  <a:schemeClr val="accent1">
                    <a:lumMod val="20000"/>
                    <a:lumOff val="80000"/>
                  </a:schemeClr>
                </a:solidFill>
              </a:rPr>
              <a:t> ?</a:t>
            </a:r>
            <a:endParaRPr lang="de-DE" sz="2800" dirty="0">
              <a:solidFill>
                <a:srgbClr val="FFC000"/>
              </a:solidFill>
            </a:endParaRPr>
          </a:p>
        </p:txBody>
      </p:sp>
      <p:sp>
        <p:nvSpPr>
          <p:cNvPr id="9" name="Textfeld 8"/>
          <p:cNvSpPr txBox="1"/>
          <p:nvPr/>
        </p:nvSpPr>
        <p:spPr>
          <a:xfrm>
            <a:off x="4932040" y="1052736"/>
            <a:ext cx="5760640" cy="923330"/>
          </a:xfrm>
          <a:prstGeom prst="rect">
            <a:avLst/>
          </a:prstGeom>
          <a:noFill/>
        </p:spPr>
        <p:txBody>
          <a:bodyPr wrap="square" rtlCol="0">
            <a:spAutoFit/>
          </a:bodyPr>
          <a:lstStyle/>
          <a:p>
            <a:r>
              <a:rPr lang="de-DE" dirty="0" smtClean="0"/>
              <a:t>1/ </a:t>
            </a:r>
            <a:r>
              <a:rPr lang="de-DE" dirty="0" err="1" smtClean="0"/>
              <a:t>Breast</a:t>
            </a:r>
            <a:r>
              <a:rPr lang="de-DE" dirty="0" smtClean="0"/>
              <a:t> </a:t>
            </a:r>
            <a:r>
              <a:rPr lang="de-DE" dirty="0" err="1" smtClean="0"/>
              <a:t>mound</a:t>
            </a:r>
            <a:r>
              <a:rPr lang="de-DE" dirty="0" smtClean="0"/>
              <a:t> </a:t>
            </a:r>
            <a:r>
              <a:rPr lang="de-DE" dirty="0" err="1" smtClean="0"/>
              <a:t>elevation</a:t>
            </a:r>
            <a:r>
              <a:rPr lang="de-DE" dirty="0" smtClean="0"/>
              <a:t> : 6 cm</a:t>
            </a:r>
          </a:p>
          <a:p>
            <a:r>
              <a:rPr lang="de-DE" dirty="0" smtClean="0"/>
              <a:t>2/ </a:t>
            </a:r>
            <a:r>
              <a:rPr lang="de-DE" b="1" dirty="0" err="1" smtClean="0"/>
              <a:t>Changing</a:t>
            </a:r>
            <a:r>
              <a:rPr lang="de-DE" b="1" dirty="0" smtClean="0"/>
              <a:t> </a:t>
            </a:r>
            <a:r>
              <a:rPr lang="de-DE" b="1" dirty="0" err="1" smtClean="0"/>
              <a:t>of</a:t>
            </a:r>
            <a:r>
              <a:rPr lang="de-DE" b="1" dirty="0" smtClean="0"/>
              <a:t> </a:t>
            </a:r>
            <a:r>
              <a:rPr lang="de-DE" b="1" dirty="0" err="1" smtClean="0"/>
              <a:t>the</a:t>
            </a:r>
            <a:r>
              <a:rPr lang="de-DE" b="1" dirty="0" smtClean="0"/>
              <a:t> </a:t>
            </a:r>
            <a:r>
              <a:rPr lang="de-DE" b="1" dirty="0" err="1" smtClean="0"/>
              <a:t>upper</a:t>
            </a:r>
            <a:r>
              <a:rPr lang="de-DE" b="1" dirty="0" smtClean="0"/>
              <a:t> </a:t>
            </a:r>
            <a:r>
              <a:rPr lang="de-DE" b="1" dirty="0" err="1" smtClean="0"/>
              <a:t>and</a:t>
            </a:r>
            <a:endParaRPr lang="de-DE" b="1" dirty="0" smtClean="0"/>
          </a:p>
          <a:p>
            <a:r>
              <a:rPr lang="de-DE" b="1" dirty="0" smtClean="0"/>
              <a:t> </a:t>
            </a:r>
            <a:r>
              <a:rPr lang="de-DE" b="1" dirty="0" err="1" smtClean="0"/>
              <a:t>lower</a:t>
            </a:r>
            <a:r>
              <a:rPr lang="de-DE" b="1" dirty="0" smtClean="0"/>
              <a:t> pol </a:t>
            </a:r>
            <a:r>
              <a:rPr lang="de-DE" b="1" dirty="0" err="1" smtClean="0"/>
              <a:t>contour</a:t>
            </a:r>
            <a:endParaRPr lang="de-DE" b="1" dirty="0"/>
          </a:p>
        </p:txBody>
      </p:sp>
      <p:sp>
        <p:nvSpPr>
          <p:cNvPr id="12" name="Textfeld 11"/>
          <p:cNvSpPr txBox="1"/>
          <p:nvPr/>
        </p:nvSpPr>
        <p:spPr>
          <a:xfrm>
            <a:off x="5004048" y="2132856"/>
            <a:ext cx="5400600" cy="369332"/>
          </a:xfrm>
          <a:prstGeom prst="rect">
            <a:avLst/>
          </a:prstGeom>
          <a:noFill/>
        </p:spPr>
        <p:txBody>
          <a:bodyPr wrap="square" rtlCol="0">
            <a:spAutoFit/>
          </a:bodyPr>
          <a:lstStyle/>
          <a:p>
            <a:r>
              <a:rPr lang="de-DE" dirty="0" smtClean="0"/>
              <a:t>3/NAC + PAR Lifting = 11 cm</a:t>
            </a:r>
            <a:endParaRPr lang="de-DE" dirty="0"/>
          </a:p>
        </p:txBody>
      </p:sp>
      <p:pic>
        <p:nvPicPr>
          <p:cNvPr id="8" name="Grafik 7" descr="Upper pole &amp; total elevation.jpg"/>
          <p:cNvPicPr>
            <a:picLocks noChangeAspect="1"/>
          </p:cNvPicPr>
          <p:nvPr/>
        </p:nvPicPr>
        <p:blipFill>
          <a:blip r:embed="rId3" cstate="print"/>
          <a:stretch>
            <a:fillRect/>
          </a:stretch>
        </p:blipFill>
        <p:spPr>
          <a:xfrm>
            <a:off x="179512" y="980728"/>
            <a:ext cx="4680520" cy="3235382"/>
          </a:xfrm>
          <a:prstGeom prst="rect">
            <a:avLst/>
          </a:prstGeom>
        </p:spPr>
      </p:pic>
      <p:sp>
        <p:nvSpPr>
          <p:cNvPr id="11" name="Textfeld 10"/>
          <p:cNvSpPr txBox="1"/>
          <p:nvPr/>
        </p:nvSpPr>
        <p:spPr>
          <a:xfrm>
            <a:off x="179512" y="4581128"/>
            <a:ext cx="8604448" cy="400110"/>
          </a:xfrm>
          <a:prstGeom prst="rect">
            <a:avLst/>
          </a:prstGeom>
          <a:noFill/>
        </p:spPr>
        <p:txBody>
          <a:bodyPr wrap="square" rtlCol="0">
            <a:spAutoFit/>
          </a:bodyPr>
          <a:lstStyle/>
          <a:p>
            <a:r>
              <a:rPr lang="de-DE" sz="2000" b="1" dirty="0" smtClean="0">
                <a:solidFill>
                  <a:srgbClr val="FFC000"/>
                </a:solidFill>
              </a:rPr>
              <a:t>4/The </a:t>
            </a:r>
            <a:r>
              <a:rPr lang="de-DE" sz="2000" b="1" dirty="0" err="1" smtClean="0">
                <a:solidFill>
                  <a:srgbClr val="FFC000"/>
                </a:solidFill>
              </a:rPr>
              <a:t>upper</a:t>
            </a:r>
            <a:r>
              <a:rPr lang="de-DE" sz="2000" b="1" dirty="0" smtClean="0">
                <a:solidFill>
                  <a:srgbClr val="FFC000"/>
                </a:solidFill>
              </a:rPr>
              <a:t> pole – </a:t>
            </a:r>
            <a:r>
              <a:rPr lang="de-DE" sz="2000" b="1" dirty="0" err="1" smtClean="0">
                <a:solidFill>
                  <a:srgbClr val="FFC000"/>
                </a:solidFill>
              </a:rPr>
              <a:t>and</a:t>
            </a:r>
            <a:r>
              <a:rPr lang="de-DE" sz="2000" b="1" dirty="0" smtClean="0">
                <a:solidFill>
                  <a:srgbClr val="FFC000"/>
                </a:solidFill>
              </a:rPr>
              <a:t> </a:t>
            </a:r>
            <a:r>
              <a:rPr lang="de-DE" sz="2000" b="1" dirty="0" err="1" smtClean="0">
                <a:solidFill>
                  <a:srgbClr val="FFC000"/>
                </a:solidFill>
              </a:rPr>
              <a:t>the</a:t>
            </a:r>
            <a:r>
              <a:rPr lang="de-DE" sz="2000" b="1" dirty="0" smtClean="0">
                <a:solidFill>
                  <a:srgbClr val="FFC000"/>
                </a:solidFill>
              </a:rPr>
              <a:t> </a:t>
            </a:r>
            <a:r>
              <a:rPr lang="de-DE" sz="2000" b="1" dirty="0" err="1" smtClean="0">
                <a:solidFill>
                  <a:srgbClr val="FFC000"/>
                </a:solidFill>
              </a:rPr>
              <a:t>whole</a:t>
            </a:r>
            <a:r>
              <a:rPr lang="de-DE" sz="2000" b="1" dirty="0" smtClean="0">
                <a:solidFill>
                  <a:srgbClr val="FFC000"/>
                </a:solidFill>
              </a:rPr>
              <a:t> </a:t>
            </a:r>
            <a:r>
              <a:rPr lang="de-DE" sz="2000" b="1" dirty="0" err="1" smtClean="0">
                <a:solidFill>
                  <a:srgbClr val="FFC000"/>
                </a:solidFill>
              </a:rPr>
              <a:t>breast</a:t>
            </a:r>
            <a:r>
              <a:rPr lang="de-DE" sz="2000" b="1" dirty="0" smtClean="0">
                <a:solidFill>
                  <a:srgbClr val="FFC000"/>
                </a:solidFill>
              </a:rPr>
              <a:t> - </a:t>
            </a:r>
            <a:r>
              <a:rPr lang="de-DE" sz="2000" b="1" dirty="0" err="1" smtClean="0">
                <a:solidFill>
                  <a:srgbClr val="FFC000"/>
                </a:solidFill>
              </a:rPr>
              <a:t>is</a:t>
            </a:r>
            <a:r>
              <a:rPr lang="de-DE" sz="2000" b="1" dirty="0" smtClean="0">
                <a:solidFill>
                  <a:srgbClr val="FFC000"/>
                </a:solidFill>
              </a:rPr>
              <a:t> </a:t>
            </a:r>
            <a:r>
              <a:rPr lang="de-DE" sz="2000" b="1" dirty="0" err="1" smtClean="0">
                <a:solidFill>
                  <a:srgbClr val="FFC000"/>
                </a:solidFill>
              </a:rPr>
              <a:t>shortened</a:t>
            </a:r>
            <a:r>
              <a:rPr lang="de-DE" sz="2000" b="1" dirty="0" smtClean="0">
                <a:solidFill>
                  <a:srgbClr val="FFC000"/>
                </a:solidFill>
              </a:rPr>
              <a:t> </a:t>
            </a:r>
            <a:r>
              <a:rPr lang="de-DE" sz="2000" b="1" dirty="0" err="1" smtClean="0">
                <a:solidFill>
                  <a:srgbClr val="FFC000"/>
                </a:solidFill>
              </a:rPr>
              <a:t>about</a:t>
            </a:r>
            <a:r>
              <a:rPr lang="de-DE" sz="2000" b="1" dirty="0" smtClean="0">
                <a:solidFill>
                  <a:srgbClr val="FFC000"/>
                </a:solidFill>
              </a:rPr>
              <a:t> 40 %</a:t>
            </a:r>
            <a:endParaRPr lang="de-DE" sz="2000" b="1" dirty="0">
              <a:solidFill>
                <a:srgbClr val="FFC000"/>
              </a:solidFill>
            </a:endParaRPr>
          </a:p>
        </p:txBody>
      </p:sp>
      <p:sp>
        <p:nvSpPr>
          <p:cNvPr id="10" name="Textfeld 9"/>
          <p:cNvSpPr txBox="1"/>
          <p:nvPr/>
        </p:nvSpPr>
        <p:spPr>
          <a:xfrm>
            <a:off x="251520" y="5229200"/>
            <a:ext cx="8208912" cy="1200329"/>
          </a:xfrm>
          <a:prstGeom prst="rect">
            <a:avLst/>
          </a:prstGeom>
          <a:noFill/>
        </p:spPr>
        <p:txBody>
          <a:bodyPr wrap="square" rtlCol="0">
            <a:spAutoFit/>
          </a:bodyPr>
          <a:lstStyle/>
          <a:p>
            <a:r>
              <a:rPr lang="de-DE" b="1" dirty="0" smtClean="0">
                <a:solidFill>
                  <a:srgbClr val="FFC000"/>
                </a:solidFill>
              </a:rPr>
              <a:t>5/ The </a:t>
            </a:r>
            <a:r>
              <a:rPr lang="de-DE" b="1" dirty="0" err="1" smtClean="0">
                <a:solidFill>
                  <a:srgbClr val="FFC000"/>
                </a:solidFill>
              </a:rPr>
              <a:t>shortened</a:t>
            </a:r>
            <a:r>
              <a:rPr lang="de-DE" b="1" dirty="0" smtClean="0">
                <a:solidFill>
                  <a:srgbClr val="FFC000"/>
                </a:solidFill>
              </a:rPr>
              <a:t>, </a:t>
            </a:r>
            <a:r>
              <a:rPr lang="de-DE" b="1" dirty="0" err="1" smtClean="0">
                <a:solidFill>
                  <a:srgbClr val="FFC000"/>
                </a:solidFill>
              </a:rPr>
              <a:t>compressed</a:t>
            </a:r>
            <a:r>
              <a:rPr lang="de-DE" b="1" dirty="0" smtClean="0">
                <a:solidFill>
                  <a:srgbClr val="FFC000"/>
                </a:solidFill>
              </a:rPr>
              <a:t> </a:t>
            </a:r>
            <a:r>
              <a:rPr lang="de-DE" b="1" dirty="0" err="1" smtClean="0">
                <a:solidFill>
                  <a:srgbClr val="FFC000"/>
                </a:solidFill>
              </a:rPr>
              <a:t>and</a:t>
            </a:r>
            <a:r>
              <a:rPr lang="de-DE" b="1" dirty="0" smtClean="0">
                <a:solidFill>
                  <a:srgbClr val="FFC000"/>
                </a:solidFill>
              </a:rPr>
              <a:t> </a:t>
            </a:r>
            <a:r>
              <a:rPr lang="de-DE" b="1" dirty="0" err="1" smtClean="0">
                <a:solidFill>
                  <a:srgbClr val="FFC000"/>
                </a:solidFill>
              </a:rPr>
              <a:t>lifted</a:t>
            </a:r>
            <a:r>
              <a:rPr lang="de-DE" b="1" dirty="0" smtClean="0">
                <a:solidFill>
                  <a:srgbClr val="FFC000"/>
                </a:solidFill>
              </a:rPr>
              <a:t> </a:t>
            </a:r>
            <a:r>
              <a:rPr lang="de-DE" b="1" dirty="0" err="1" smtClean="0">
                <a:solidFill>
                  <a:srgbClr val="FFC000"/>
                </a:solidFill>
              </a:rPr>
              <a:t>breast</a:t>
            </a:r>
            <a:r>
              <a:rPr lang="de-DE" b="1" dirty="0" smtClean="0">
                <a:solidFill>
                  <a:srgbClr val="FFC000"/>
                </a:solidFill>
              </a:rPr>
              <a:t> </a:t>
            </a:r>
            <a:r>
              <a:rPr lang="de-DE" b="1" dirty="0" err="1" smtClean="0">
                <a:solidFill>
                  <a:srgbClr val="FFC000"/>
                </a:solidFill>
              </a:rPr>
              <a:t>is</a:t>
            </a:r>
            <a:r>
              <a:rPr lang="de-DE" b="1" dirty="0" smtClean="0">
                <a:solidFill>
                  <a:srgbClr val="FFC000"/>
                </a:solidFill>
              </a:rPr>
              <a:t> </a:t>
            </a:r>
            <a:r>
              <a:rPr lang="de-DE" b="1" dirty="0" err="1" smtClean="0">
                <a:solidFill>
                  <a:srgbClr val="FFC000"/>
                </a:solidFill>
              </a:rPr>
              <a:t>now</a:t>
            </a:r>
            <a:r>
              <a:rPr lang="de-DE" b="1" dirty="0" smtClean="0">
                <a:solidFill>
                  <a:srgbClr val="FFC000"/>
                </a:solidFill>
              </a:rPr>
              <a:t> </a:t>
            </a:r>
            <a:r>
              <a:rPr lang="de-DE" b="1" dirty="0" err="1" smtClean="0">
                <a:solidFill>
                  <a:srgbClr val="FFC000"/>
                </a:solidFill>
              </a:rPr>
              <a:t>suitable</a:t>
            </a:r>
            <a:r>
              <a:rPr lang="de-DE" b="1" dirty="0" smtClean="0">
                <a:solidFill>
                  <a:srgbClr val="FFC000"/>
                </a:solidFill>
              </a:rPr>
              <a:t> </a:t>
            </a:r>
            <a:r>
              <a:rPr lang="de-DE" b="1" dirty="0" err="1" smtClean="0">
                <a:solidFill>
                  <a:srgbClr val="FFC000"/>
                </a:solidFill>
              </a:rPr>
              <a:t>for</a:t>
            </a:r>
            <a:r>
              <a:rPr lang="de-DE" b="1" dirty="0" smtClean="0">
                <a:solidFill>
                  <a:srgbClr val="FFC000"/>
                </a:solidFill>
              </a:rPr>
              <a:t> an </a:t>
            </a:r>
            <a:r>
              <a:rPr lang="de-DE" b="1" dirty="0" err="1" smtClean="0">
                <a:solidFill>
                  <a:srgbClr val="FFC000"/>
                </a:solidFill>
              </a:rPr>
              <a:t>volumen</a:t>
            </a:r>
            <a:r>
              <a:rPr lang="de-DE" b="1" dirty="0" smtClean="0">
                <a:solidFill>
                  <a:srgbClr val="FFC000"/>
                </a:solidFill>
              </a:rPr>
              <a:t> </a:t>
            </a:r>
            <a:r>
              <a:rPr lang="de-DE" b="1" dirty="0" err="1" smtClean="0">
                <a:solidFill>
                  <a:srgbClr val="FFC000"/>
                </a:solidFill>
              </a:rPr>
              <a:t>restoration</a:t>
            </a:r>
            <a:r>
              <a:rPr lang="de-DE" b="1" dirty="0" smtClean="0">
                <a:solidFill>
                  <a:srgbClr val="FFC000"/>
                </a:solidFill>
              </a:rPr>
              <a:t> </a:t>
            </a:r>
            <a:r>
              <a:rPr lang="de-DE" b="1" dirty="0" err="1" smtClean="0">
                <a:solidFill>
                  <a:srgbClr val="FFC000"/>
                </a:solidFill>
              </a:rPr>
              <a:t>by</a:t>
            </a:r>
            <a:r>
              <a:rPr lang="de-DE" b="1" dirty="0" smtClean="0">
                <a:solidFill>
                  <a:srgbClr val="FFC000"/>
                </a:solidFill>
              </a:rPr>
              <a:t> </a:t>
            </a:r>
            <a:r>
              <a:rPr lang="de-DE" b="1" dirty="0" err="1" smtClean="0">
                <a:solidFill>
                  <a:srgbClr val="FFC000"/>
                </a:solidFill>
              </a:rPr>
              <a:t>means</a:t>
            </a:r>
            <a:r>
              <a:rPr lang="de-DE" b="1" dirty="0" smtClean="0">
                <a:solidFill>
                  <a:srgbClr val="FFC000"/>
                </a:solidFill>
              </a:rPr>
              <a:t> </a:t>
            </a:r>
            <a:r>
              <a:rPr lang="de-DE" b="1" dirty="0" err="1" smtClean="0">
                <a:solidFill>
                  <a:srgbClr val="FFC000"/>
                </a:solidFill>
              </a:rPr>
              <a:t>of</a:t>
            </a:r>
            <a:r>
              <a:rPr lang="de-DE" b="1" dirty="0" smtClean="0">
                <a:solidFill>
                  <a:srgbClr val="FFC000"/>
                </a:solidFill>
              </a:rPr>
              <a:t> an </a:t>
            </a:r>
            <a:r>
              <a:rPr lang="de-DE" b="1" dirty="0" err="1" smtClean="0">
                <a:solidFill>
                  <a:srgbClr val="FFC000"/>
                </a:solidFill>
              </a:rPr>
              <a:t>supporting</a:t>
            </a:r>
            <a:r>
              <a:rPr lang="de-DE" b="1" dirty="0" smtClean="0">
                <a:solidFill>
                  <a:srgbClr val="FFC000"/>
                </a:solidFill>
              </a:rPr>
              <a:t>, </a:t>
            </a:r>
            <a:r>
              <a:rPr lang="de-DE" b="1" dirty="0" err="1" smtClean="0">
                <a:solidFill>
                  <a:srgbClr val="FFC000"/>
                </a:solidFill>
              </a:rPr>
              <a:t>fully</a:t>
            </a:r>
            <a:r>
              <a:rPr lang="de-DE" b="1" dirty="0" smtClean="0">
                <a:solidFill>
                  <a:srgbClr val="FFC000"/>
                </a:solidFill>
              </a:rPr>
              <a:t> </a:t>
            </a:r>
            <a:r>
              <a:rPr lang="de-DE" b="1" dirty="0" err="1" smtClean="0">
                <a:solidFill>
                  <a:srgbClr val="FFC000"/>
                </a:solidFill>
              </a:rPr>
              <a:t>submuscular</a:t>
            </a:r>
            <a:r>
              <a:rPr lang="de-DE" b="1" dirty="0" smtClean="0">
                <a:solidFill>
                  <a:srgbClr val="FFC000"/>
                </a:solidFill>
              </a:rPr>
              <a:t> </a:t>
            </a:r>
            <a:r>
              <a:rPr lang="de-DE" b="1" dirty="0" err="1" smtClean="0">
                <a:solidFill>
                  <a:srgbClr val="FFC000"/>
                </a:solidFill>
              </a:rPr>
              <a:t>placed</a:t>
            </a:r>
            <a:r>
              <a:rPr lang="de-DE" b="1" dirty="0" smtClean="0">
                <a:solidFill>
                  <a:srgbClr val="FFC000"/>
                </a:solidFill>
              </a:rPr>
              <a:t> </a:t>
            </a:r>
            <a:r>
              <a:rPr lang="de-DE" b="1" dirty="0" err="1" smtClean="0">
                <a:solidFill>
                  <a:srgbClr val="FFC000"/>
                </a:solidFill>
              </a:rPr>
              <a:t>implant</a:t>
            </a:r>
            <a:r>
              <a:rPr lang="de-DE" b="1" dirty="0" smtClean="0">
                <a:solidFill>
                  <a:srgbClr val="FFC000"/>
                </a:solidFill>
              </a:rPr>
              <a:t> </a:t>
            </a:r>
          </a:p>
          <a:p>
            <a:endParaRPr lang="de-DE" b="1" dirty="0" smtClean="0">
              <a:solidFill>
                <a:srgbClr val="FFC000"/>
              </a:solidFill>
            </a:endParaRPr>
          </a:p>
          <a:p>
            <a:r>
              <a:rPr lang="de-DE" b="1" dirty="0" smtClean="0">
                <a:solidFill>
                  <a:srgbClr val="FFC000"/>
                </a:solidFill>
              </a:rPr>
              <a:t>- </a:t>
            </a:r>
            <a:r>
              <a:rPr lang="de-DE" b="1" dirty="0" err="1" smtClean="0">
                <a:solidFill>
                  <a:srgbClr val="FFC000"/>
                </a:solidFill>
              </a:rPr>
              <a:t>if</a:t>
            </a:r>
            <a:r>
              <a:rPr lang="de-DE" b="1" dirty="0" smtClean="0">
                <a:solidFill>
                  <a:srgbClr val="FFC000"/>
                </a:solidFill>
              </a:rPr>
              <a:t> an </a:t>
            </a:r>
            <a:r>
              <a:rPr lang="de-DE" b="1" dirty="0" err="1" smtClean="0">
                <a:solidFill>
                  <a:srgbClr val="FFC000"/>
                </a:solidFill>
              </a:rPr>
              <a:t>implant</a:t>
            </a:r>
            <a:r>
              <a:rPr lang="de-DE" b="1" dirty="0" smtClean="0">
                <a:solidFill>
                  <a:srgbClr val="FFC000"/>
                </a:solidFill>
              </a:rPr>
              <a:t> </a:t>
            </a:r>
            <a:r>
              <a:rPr lang="de-DE" b="1" dirty="0" err="1" smtClean="0">
                <a:solidFill>
                  <a:srgbClr val="FFC000"/>
                </a:solidFill>
              </a:rPr>
              <a:t>would</a:t>
            </a:r>
            <a:r>
              <a:rPr lang="de-DE" b="1" dirty="0" smtClean="0">
                <a:solidFill>
                  <a:srgbClr val="FFC000"/>
                </a:solidFill>
              </a:rPr>
              <a:t> </a:t>
            </a:r>
            <a:r>
              <a:rPr lang="de-DE" b="1" dirty="0" err="1" smtClean="0">
                <a:solidFill>
                  <a:srgbClr val="FFC000"/>
                </a:solidFill>
              </a:rPr>
              <a:t>be</a:t>
            </a:r>
            <a:r>
              <a:rPr lang="de-DE" b="1" dirty="0" smtClean="0">
                <a:solidFill>
                  <a:srgbClr val="FFC000"/>
                </a:solidFill>
              </a:rPr>
              <a:t> </a:t>
            </a:r>
            <a:r>
              <a:rPr lang="de-DE" b="1" dirty="0" err="1" smtClean="0">
                <a:solidFill>
                  <a:srgbClr val="FFC000"/>
                </a:solidFill>
              </a:rPr>
              <a:t>necessary</a:t>
            </a:r>
            <a:r>
              <a:rPr lang="de-DE" b="1" dirty="0" smtClean="0">
                <a:solidFill>
                  <a:srgbClr val="FFC000"/>
                </a:solidFill>
              </a:rPr>
              <a:t> </a:t>
            </a:r>
            <a:r>
              <a:rPr lang="de-DE" b="1" dirty="0" err="1" smtClean="0">
                <a:solidFill>
                  <a:srgbClr val="FFC000"/>
                </a:solidFill>
              </a:rPr>
              <a:t>or</a:t>
            </a:r>
            <a:r>
              <a:rPr lang="de-DE" b="1" dirty="0" smtClean="0">
                <a:solidFill>
                  <a:srgbClr val="FFC000"/>
                </a:solidFill>
              </a:rPr>
              <a:t> </a:t>
            </a:r>
            <a:r>
              <a:rPr lang="de-DE" b="1" dirty="0" err="1" smtClean="0">
                <a:solidFill>
                  <a:srgbClr val="FFC000"/>
                </a:solidFill>
              </a:rPr>
              <a:t>wished</a:t>
            </a:r>
            <a:r>
              <a:rPr lang="de-DE" b="1" dirty="0" smtClean="0">
                <a:solidFill>
                  <a:srgbClr val="FFC000"/>
                </a:solidFill>
              </a:rPr>
              <a:t> -</a:t>
            </a:r>
            <a:endParaRPr lang="de-DE" b="1" dirty="0">
              <a:solidFill>
                <a:srgbClr val="FFC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feld 3"/>
          <p:cNvSpPr txBox="1"/>
          <p:nvPr/>
        </p:nvSpPr>
        <p:spPr>
          <a:xfrm>
            <a:off x="0" y="6488668"/>
            <a:ext cx="8640960" cy="461665"/>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a:t>
            </a:r>
            <a:endParaRPr lang="de-DE" dirty="0"/>
          </a:p>
        </p:txBody>
      </p:sp>
      <p:sp>
        <p:nvSpPr>
          <p:cNvPr id="7" name="Titel 6"/>
          <p:cNvSpPr>
            <a:spLocks noGrp="1"/>
          </p:cNvSpPr>
          <p:nvPr>
            <p:ph type="title"/>
          </p:nvPr>
        </p:nvSpPr>
        <p:spPr>
          <a:xfrm>
            <a:off x="0" y="0"/>
            <a:ext cx="9144000" cy="980728"/>
          </a:xfrm>
        </p:spPr>
        <p:txBody>
          <a:bodyPr>
            <a:normAutofit/>
          </a:bodyPr>
          <a:lstStyle/>
          <a:p>
            <a:r>
              <a:rPr lang="de-DE" sz="2800" dirty="0" err="1" smtClean="0">
                <a:solidFill>
                  <a:srgbClr val="FF0000"/>
                </a:solidFill>
                <a:effectLst>
                  <a:outerShdw blurRad="38100" dist="38100" dir="2700000" algn="tl">
                    <a:srgbClr val="000000">
                      <a:alpha val="43137"/>
                    </a:srgbClr>
                  </a:outerShdw>
                </a:effectLst>
              </a:rPr>
              <a:t>Summary</a:t>
            </a:r>
            <a:r>
              <a:rPr lang="de-DE" sz="2800" dirty="0" smtClean="0">
                <a:solidFill>
                  <a:srgbClr val="FF0000"/>
                </a:solidFill>
                <a:effectLst>
                  <a:outerShdw blurRad="38100" dist="38100" dir="2700000" algn="tl">
                    <a:srgbClr val="000000">
                      <a:alpha val="43137"/>
                    </a:srgbClr>
                  </a:outerShdw>
                </a:effectLst>
              </a:rPr>
              <a:t> : 3d </a:t>
            </a:r>
            <a:r>
              <a:rPr lang="de-DE" sz="2800" dirty="0" err="1" smtClean="0">
                <a:solidFill>
                  <a:srgbClr val="FF0000"/>
                </a:solidFill>
                <a:effectLst>
                  <a:outerShdw blurRad="38100" dist="38100" dir="2700000" algn="tl">
                    <a:srgbClr val="000000">
                      <a:alpha val="43137"/>
                    </a:srgbClr>
                  </a:outerShdw>
                </a:effectLst>
              </a:rPr>
              <a:t>Mastopexy</a:t>
            </a:r>
            <a:r>
              <a:rPr lang="de-DE" sz="2800" dirty="0" smtClean="0">
                <a:solidFill>
                  <a:srgbClr val="FF0000"/>
                </a:solidFill>
                <a:effectLst>
                  <a:outerShdw blurRad="38100" dist="38100" dir="2700000" algn="tl">
                    <a:srgbClr val="000000">
                      <a:alpha val="43137"/>
                    </a:srgbClr>
                  </a:outerShdw>
                </a:effectLst>
              </a:rPr>
              <a:t>  </a:t>
            </a:r>
            <a:r>
              <a:rPr lang="de-DE" sz="2800" dirty="0" err="1" smtClean="0">
                <a:solidFill>
                  <a:srgbClr val="FF0000"/>
                </a:solidFill>
                <a:effectLst>
                  <a:outerShdw blurRad="38100" dist="38100" dir="2700000" algn="tl">
                    <a:srgbClr val="000000">
                      <a:alpha val="43137"/>
                    </a:srgbClr>
                  </a:outerShdw>
                </a:effectLst>
              </a:rPr>
              <a:t>without</a:t>
            </a:r>
            <a:r>
              <a:rPr lang="de-DE" sz="2800" dirty="0" smtClean="0">
                <a:solidFill>
                  <a:srgbClr val="FF0000"/>
                </a:solidFill>
                <a:effectLst>
                  <a:outerShdw blurRad="38100" dist="38100" dir="2700000" algn="tl">
                    <a:srgbClr val="000000">
                      <a:alpha val="43137"/>
                    </a:srgbClr>
                  </a:outerShdw>
                </a:effectLst>
              </a:rPr>
              <a:t> a </a:t>
            </a:r>
            <a:r>
              <a:rPr lang="de-DE" sz="2800" dirty="0" err="1" smtClean="0">
                <a:solidFill>
                  <a:srgbClr val="FF0000"/>
                </a:solidFill>
                <a:effectLst>
                  <a:outerShdw blurRad="38100" dist="38100" dir="2700000" algn="tl">
                    <a:srgbClr val="000000">
                      <a:alpha val="43137"/>
                    </a:srgbClr>
                  </a:outerShdw>
                </a:effectLst>
              </a:rPr>
              <a:t>vertical</a:t>
            </a:r>
            <a:r>
              <a:rPr lang="de-DE" sz="2800" dirty="0" smtClean="0">
                <a:solidFill>
                  <a:srgbClr val="FF0000"/>
                </a:solidFill>
                <a:effectLst>
                  <a:outerShdw blurRad="38100" dist="38100" dir="2700000" algn="tl">
                    <a:srgbClr val="000000">
                      <a:alpha val="43137"/>
                    </a:srgbClr>
                  </a:outerShdw>
                </a:effectLst>
              </a:rPr>
              <a:t> </a:t>
            </a:r>
            <a:r>
              <a:rPr lang="de-DE" sz="2800" dirty="0" err="1" smtClean="0">
                <a:solidFill>
                  <a:srgbClr val="FF0000"/>
                </a:solidFill>
                <a:effectLst>
                  <a:outerShdw blurRad="38100" dist="38100" dir="2700000" algn="tl">
                    <a:srgbClr val="000000">
                      <a:alpha val="43137"/>
                    </a:srgbClr>
                  </a:outerShdw>
                </a:effectLst>
              </a:rPr>
              <a:t>scar</a:t>
            </a:r>
            <a:endParaRPr lang="de-DE" sz="2800" u="sng" dirty="0">
              <a:solidFill>
                <a:srgbClr val="FF0000"/>
              </a:solidFill>
              <a:effectLst>
                <a:outerShdw blurRad="38100" dist="38100" dir="2700000" algn="tl">
                  <a:srgbClr val="000000">
                    <a:alpha val="43137"/>
                  </a:srgbClr>
                </a:outerShdw>
              </a:effectLst>
            </a:endParaRPr>
          </a:p>
        </p:txBody>
      </p:sp>
      <p:sp>
        <p:nvSpPr>
          <p:cNvPr id="11" name="Textfeld 10"/>
          <p:cNvSpPr txBox="1"/>
          <p:nvPr/>
        </p:nvSpPr>
        <p:spPr>
          <a:xfrm>
            <a:off x="323528" y="3356992"/>
            <a:ext cx="8820472" cy="1384995"/>
          </a:xfrm>
          <a:prstGeom prst="rect">
            <a:avLst/>
          </a:prstGeom>
          <a:noFill/>
        </p:spPr>
        <p:txBody>
          <a:bodyPr wrap="square" rtlCol="0">
            <a:spAutoFit/>
          </a:bodyPr>
          <a:lstStyle/>
          <a:p>
            <a:endParaRPr lang="de-DE" sz="2800" dirty="0" smtClean="0"/>
          </a:p>
          <a:p>
            <a:endParaRPr lang="de-DE" sz="2800" dirty="0" smtClean="0"/>
          </a:p>
          <a:p>
            <a:endParaRPr lang="de-DE" sz="2800" dirty="0" smtClean="0"/>
          </a:p>
        </p:txBody>
      </p:sp>
      <p:sp>
        <p:nvSpPr>
          <p:cNvPr id="5" name="Textfeld 4"/>
          <p:cNvSpPr txBox="1"/>
          <p:nvPr/>
        </p:nvSpPr>
        <p:spPr>
          <a:xfrm>
            <a:off x="251520" y="980728"/>
            <a:ext cx="8496944" cy="1384995"/>
          </a:xfrm>
          <a:prstGeom prst="rect">
            <a:avLst/>
          </a:prstGeom>
          <a:noFill/>
        </p:spPr>
        <p:txBody>
          <a:bodyPr wrap="square" rtlCol="0">
            <a:spAutoFit/>
          </a:bodyPr>
          <a:lstStyle/>
          <a:p>
            <a:r>
              <a:rPr lang="de-DE" sz="2800" dirty="0" smtClean="0">
                <a:solidFill>
                  <a:srgbClr val="FFFF00"/>
                </a:solidFill>
                <a:latin typeface="+mj-lt"/>
              </a:rPr>
              <a:t> </a:t>
            </a:r>
            <a:r>
              <a:rPr lang="de-DE" sz="2800" dirty="0" err="1" smtClean="0">
                <a:solidFill>
                  <a:srgbClr val="FFFF00"/>
                </a:solidFill>
                <a:latin typeface="+mj-lt"/>
              </a:rPr>
              <a:t>Ptotic</a:t>
            </a:r>
            <a:r>
              <a:rPr lang="de-DE" sz="2800" dirty="0" smtClean="0">
                <a:solidFill>
                  <a:srgbClr val="FFFF00"/>
                </a:solidFill>
                <a:latin typeface="+mj-lt"/>
              </a:rPr>
              <a:t> </a:t>
            </a:r>
            <a:r>
              <a:rPr lang="de-DE" sz="2800" dirty="0" err="1" smtClean="0">
                <a:solidFill>
                  <a:srgbClr val="FFFF00"/>
                </a:solidFill>
                <a:latin typeface="+mj-lt"/>
              </a:rPr>
              <a:t>breasts</a:t>
            </a:r>
            <a:r>
              <a:rPr lang="de-DE" sz="2800" dirty="0" smtClean="0">
                <a:solidFill>
                  <a:srgbClr val="FFFF00"/>
                </a:solidFill>
                <a:latin typeface="+mj-lt"/>
              </a:rPr>
              <a:t> </a:t>
            </a:r>
            <a:r>
              <a:rPr lang="de-DE" sz="2800" dirty="0" err="1" smtClean="0">
                <a:solidFill>
                  <a:srgbClr val="FFFF00"/>
                </a:solidFill>
                <a:latin typeface="+mj-lt"/>
              </a:rPr>
              <a:t>with</a:t>
            </a:r>
            <a:r>
              <a:rPr lang="de-DE" sz="2800" dirty="0" smtClean="0">
                <a:solidFill>
                  <a:srgbClr val="FFFF00"/>
                </a:solidFill>
                <a:latin typeface="+mj-lt"/>
              </a:rPr>
              <a:t> </a:t>
            </a:r>
            <a:r>
              <a:rPr lang="de-DE" sz="2800" dirty="0" err="1" smtClean="0">
                <a:solidFill>
                  <a:srgbClr val="FFFF00"/>
                </a:solidFill>
                <a:latin typeface="+mj-lt"/>
              </a:rPr>
              <a:t>elastic</a:t>
            </a:r>
            <a:r>
              <a:rPr lang="de-DE" sz="2800" dirty="0" smtClean="0">
                <a:solidFill>
                  <a:srgbClr val="FFFF00"/>
                </a:solidFill>
                <a:latin typeface="+mj-lt"/>
              </a:rPr>
              <a:t> </a:t>
            </a:r>
            <a:r>
              <a:rPr lang="de-DE" sz="2800" dirty="0" err="1" smtClean="0">
                <a:solidFill>
                  <a:srgbClr val="FFFF00"/>
                </a:solidFill>
                <a:latin typeface="+mj-lt"/>
              </a:rPr>
              <a:t>skin</a:t>
            </a:r>
            <a:r>
              <a:rPr lang="de-DE" sz="2800" dirty="0" smtClean="0">
                <a:solidFill>
                  <a:srgbClr val="FFFF00"/>
                </a:solidFill>
                <a:latin typeface="+mj-lt"/>
              </a:rPr>
              <a:t> </a:t>
            </a:r>
            <a:r>
              <a:rPr lang="de-DE" sz="2800" dirty="0" err="1" smtClean="0">
                <a:solidFill>
                  <a:srgbClr val="FFFF00"/>
                </a:solidFill>
                <a:latin typeface="+mj-lt"/>
              </a:rPr>
              <a:t>can</a:t>
            </a:r>
            <a:r>
              <a:rPr lang="de-DE" sz="2800" dirty="0" smtClean="0">
                <a:solidFill>
                  <a:srgbClr val="FFFF00"/>
                </a:solidFill>
                <a:latin typeface="+mj-lt"/>
              </a:rPr>
              <a:t> </a:t>
            </a:r>
            <a:r>
              <a:rPr lang="de-DE" sz="2800" dirty="0" err="1" smtClean="0">
                <a:solidFill>
                  <a:srgbClr val="FFFF00"/>
                </a:solidFill>
                <a:latin typeface="+mj-lt"/>
              </a:rPr>
              <a:t>be</a:t>
            </a:r>
            <a:r>
              <a:rPr lang="de-DE" sz="2800" dirty="0" smtClean="0">
                <a:solidFill>
                  <a:srgbClr val="FFFF00"/>
                </a:solidFill>
                <a:latin typeface="+mj-lt"/>
              </a:rPr>
              <a:t> </a:t>
            </a:r>
            <a:r>
              <a:rPr lang="de-DE" sz="2800" dirty="0" err="1" smtClean="0">
                <a:solidFill>
                  <a:srgbClr val="FFFF00"/>
                </a:solidFill>
                <a:latin typeface="+mj-lt"/>
              </a:rPr>
              <a:t>lifted</a:t>
            </a:r>
            <a:r>
              <a:rPr lang="de-DE" sz="2800" dirty="0" smtClean="0">
                <a:solidFill>
                  <a:srgbClr val="FFFF00"/>
                </a:solidFill>
                <a:latin typeface="+mj-lt"/>
              </a:rPr>
              <a:t> </a:t>
            </a:r>
            <a:r>
              <a:rPr lang="de-DE" sz="2800" dirty="0" err="1" smtClean="0">
                <a:solidFill>
                  <a:srgbClr val="FFFF00"/>
                </a:solidFill>
                <a:latin typeface="+mj-lt"/>
              </a:rPr>
              <a:t>and</a:t>
            </a:r>
            <a:r>
              <a:rPr lang="de-DE" sz="2800" dirty="0" smtClean="0">
                <a:solidFill>
                  <a:srgbClr val="FFFF00"/>
                </a:solidFill>
                <a:latin typeface="+mj-lt"/>
              </a:rPr>
              <a:t> </a:t>
            </a:r>
            <a:r>
              <a:rPr lang="de-DE" sz="2800" dirty="0" err="1" smtClean="0">
                <a:solidFill>
                  <a:srgbClr val="FFFF00"/>
                </a:solidFill>
                <a:latin typeface="+mj-lt"/>
              </a:rPr>
              <a:t>can</a:t>
            </a:r>
            <a:r>
              <a:rPr lang="de-DE" sz="2800" dirty="0" smtClean="0">
                <a:solidFill>
                  <a:srgbClr val="FFFF00"/>
                </a:solidFill>
                <a:latin typeface="+mj-lt"/>
              </a:rPr>
              <a:t> </a:t>
            </a:r>
            <a:r>
              <a:rPr lang="de-DE" sz="2800" dirty="0" err="1" smtClean="0">
                <a:solidFill>
                  <a:srgbClr val="FFFF00"/>
                </a:solidFill>
                <a:latin typeface="+mj-lt"/>
              </a:rPr>
              <a:t>have</a:t>
            </a:r>
            <a:r>
              <a:rPr lang="de-DE" sz="2800" dirty="0" smtClean="0">
                <a:solidFill>
                  <a:srgbClr val="FFFF00"/>
                </a:solidFill>
                <a:latin typeface="+mj-lt"/>
              </a:rPr>
              <a:t> a proper 3 D </a:t>
            </a:r>
            <a:r>
              <a:rPr lang="de-DE" sz="2800" dirty="0" err="1" smtClean="0">
                <a:solidFill>
                  <a:srgbClr val="FFFF00"/>
                </a:solidFill>
                <a:latin typeface="+mj-lt"/>
              </a:rPr>
              <a:t>symmetry</a:t>
            </a:r>
            <a:r>
              <a:rPr lang="de-DE" sz="2800" dirty="0" smtClean="0">
                <a:solidFill>
                  <a:srgbClr val="FFFF00"/>
                </a:solidFill>
                <a:latin typeface="+mj-lt"/>
              </a:rPr>
              <a:t> </a:t>
            </a:r>
            <a:r>
              <a:rPr lang="de-DE" sz="2800" dirty="0" err="1" smtClean="0">
                <a:solidFill>
                  <a:srgbClr val="FFFF00"/>
                </a:solidFill>
                <a:latin typeface="+mj-lt"/>
              </a:rPr>
              <a:t>without</a:t>
            </a:r>
            <a:r>
              <a:rPr lang="de-DE" sz="2800" dirty="0" smtClean="0">
                <a:solidFill>
                  <a:srgbClr val="FFFF00"/>
                </a:solidFill>
                <a:latin typeface="+mj-lt"/>
              </a:rPr>
              <a:t> a </a:t>
            </a:r>
            <a:r>
              <a:rPr lang="de-DE" sz="2800" dirty="0" err="1" smtClean="0">
                <a:solidFill>
                  <a:srgbClr val="FFFF00"/>
                </a:solidFill>
                <a:latin typeface="+mj-lt"/>
              </a:rPr>
              <a:t>vertical</a:t>
            </a:r>
            <a:r>
              <a:rPr lang="de-DE" sz="2800" dirty="0" smtClean="0">
                <a:solidFill>
                  <a:srgbClr val="FFFF00"/>
                </a:solidFill>
                <a:latin typeface="+mj-lt"/>
              </a:rPr>
              <a:t> </a:t>
            </a:r>
            <a:r>
              <a:rPr lang="de-DE" sz="2800" dirty="0" err="1" smtClean="0">
                <a:solidFill>
                  <a:srgbClr val="FFFF00"/>
                </a:solidFill>
                <a:latin typeface="+mj-lt"/>
              </a:rPr>
              <a:t>scar</a:t>
            </a:r>
            <a:r>
              <a:rPr lang="de-DE" sz="2800" dirty="0" smtClean="0">
                <a:solidFill>
                  <a:srgbClr val="FFFF00"/>
                </a:solidFill>
                <a:latin typeface="+mj-lt"/>
              </a:rPr>
              <a:t> </a:t>
            </a:r>
            <a:r>
              <a:rPr lang="de-DE" sz="2800" dirty="0" err="1" smtClean="0">
                <a:solidFill>
                  <a:srgbClr val="FFFF00"/>
                </a:solidFill>
                <a:latin typeface="+mj-lt"/>
              </a:rPr>
              <a:t>using</a:t>
            </a:r>
            <a:r>
              <a:rPr lang="de-DE" sz="2800" dirty="0" smtClean="0">
                <a:solidFill>
                  <a:srgbClr val="FFFF00"/>
                </a:solidFill>
                <a:latin typeface="+mj-lt"/>
              </a:rPr>
              <a:t> </a:t>
            </a:r>
            <a:r>
              <a:rPr lang="de-DE" sz="2800" dirty="0" err="1" smtClean="0">
                <a:solidFill>
                  <a:srgbClr val="FFFF00"/>
                </a:solidFill>
                <a:latin typeface="+mj-lt"/>
              </a:rPr>
              <a:t>the</a:t>
            </a:r>
            <a:r>
              <a:rPr lang="de-DE" sz="2800" dirty="0" smtClean="0">
                <a:solidFill>
                  <a:srgbClr val="FFFF00"/>
                </a:solidFill>
                <a:latin typeface="+mj-lt"/>
              </a:rPr>
              <a:t> </a:t>
            </a:r>
            <a:r>
              <a:rPr lang="de-DE" sz="2800" dirty="0" err="1" smtClean="0">
                <a:solidFill>
                  <a:srgbClr val="FFFF00"/>
                </a:solidFill>
                <a:latin typeface="+mj-lt"/>
              </a:rPr>
              <a:t>new</a:t>
            </a:r>
            <a:r>
              <a:rPr lang="de-DE" sz="2800" dirty="0" smtClean="0">
                <a:solidFill>
                  <a:srgbClr val="FFFF00"/>
                </a:solidFill>
                <a:latin typeface="+mj-lt"/>
              </a:rPr>
              <a:t> </a:t>
            </a:r>
            <a:r>
              <a:rPr lang="de-DE" sz="2800" dirty="0" err="1" smtClean="0">
                <a:solidFill>
                  <a:srgbClr val="FFFF00"/>
                </a:solidFill>
                <a:latin typeface="+mj-lt"/>
              </a:rPr>
              <a:t>reposition-lifting</a:t>
            </a:r>
            <a:r>
              <a:rPr lang="de-DE" sz="2800" dirty="0" smtClean="0">
                <a:solidFill>
                  <a:srgbClr val="FFFF00"/>
                </a:solidFill>
                <a:latin typeface="+mj-lt"/>
              </a:rPr>
              <a:t> </a:t>
            </a:r>
            <a:r>
              <a:rPr lang="de-DE" sz="2800" dirty="0" err="1" smtClean="0">
                <a:solidFill>
                  <a:srgbClr val="FFFF00"/>
                </a:solidFill>
                <a:latin typeface="+mj-lt"/>
              </a:rPr>
              <a:t>mastopexy</a:t>
            </a:r>
            <a:endParaRPr lang="de-DE" dirty="0"/>
          </a:p>
        </p:txBody>
      </p:sp>
      <p:sp>
        <p:nvSpPr>
          <p:cNvPr id="6" name="Textfeld 5"/>
          <p:cNvSpPr txBox="1"/>
          <p:nvPr/>
        </p:nvSpPr>
        <p:spPr>
          <a:xfrm>
            <a:off x="323528" y="3284984"/>
            <a:ext cx="8424936" cy="707886"/>
          </a:xfrm>
          <a:prstGeom prst="rect">
            <a:avLst/>
          </a:prstGeom>
          <a:noFill/>
        </p:spPr>
        <p:txBody>
          <a:bodyPr wrap="square" rtlCol="0">
            <a:spAutoFit/>
          </a:bodyPr>
          <a:lstStyle/>
          <a:p>
            <a:r>
              <a:rPr lang="de-DE" sz="2000" b="1" dirty="0" smtClean="0">
                <a:solidFill>
                  <a:srgbClr val="FFFF00"/>
                </a:solidFill>
              </a:rPr>
              <a:t>a, </a:t>
            </a:r>
            <a:r>
              <a:rPr lang="de-DE" sz="2000" b="1" u="sng" dirty="0" smtClean="0">
                <a:solidFill>
                  <a:srgbClr val="FFFF00"/>
                </a:solidFill>
              </a:rPr>
              <a:t>The Skin </a:t>
            </a:r>
            <a:r>
              <a:rPr lang="de-DE" sz="2000" b="1" dirty="0" smtClean="0">
                <a:solidFill>
                  <a:srgbClr val="FFFF00"/>
                </a:solidFill>
              </a:rPr>
              <a:t>:</a:t>
            </a:r>
            <a:r>
              <a:rPr lang="de-DE" sz="2000" b="1" u="sng" dirty="0" smtClean="0">
                <a:solidFill>
                  <a:srgbClr val="FFFF00"/>
                </a:solidFill>
              </a:rPr>
              <a:t> </a:t>
            </a:r>
            <a:r>
              <a:rPr lang="de-DE" sz="2000" dirty="0" err="1" smtClean="0">
                <a:solidFill>
                  <a:srgbClr val="FFFF00"/>
                </a:solidFill>
              </a:rPr>
              <a:t>Elastic</a:t>
            </a:r>
            <a:r>
              <a:rPr lang="de-DE" sz="2000" dirty="0" smtClean="0">
                <a:solidFill>
                  <a:srgbClr val="FFFF00"/>
                </a:solidFill>
              </a:rPr>
              <a:t>, not </a:t>
            </a:r>
            <a:r>
              <a:rPr lang="de-DE" sz="2000" dirty="0" err="1" smtClean="0">
                <a:solidFill>
                  <a:srgbClr val="FFFF00"/>
                </a:solidFill>
              </a:rPr>
              <a:t>too</a:t>
            </a:r>
            <a:r>
              <a:rPr lang="de-DE" sz="2000" dirty="0" smtClean="0">
                <a:solidFill>
                  <a:srgbClr val="FFFF00"/>
                </a:solidFill>
              </a:rPr>
              <a:t> </a:t>
            </a:r>
            <a:r>
              <a:rPr lang="de-DE" sz="2000" dirty="0" err="1" smtClean="0">
                <a:solidFill>
                  <a:srgbClr val="FFFF00"/>
                </a:solidFill>
              </a:rPr>
              <a:t>worn</a:t>
            </a:r>
            <a:r>
              <a:rPr lang="de-DE" sz="2000" dirty="0" smtClean="0">
                <a:solidFill>
                  <a:srgbClr val="FFFF00"/>
                </a:solidFill>
              </a:rPr>
              <a:t> out: in  </a:t>
            </a:r>
            <a:r>
              <a:rPr lang="de-DE" sz="2000" dirty="0" err="1" smtClean="0">
                <a:solidFill>
                  <a:srgbClr val="FFFF00"/>
                </a:solidFill>
              </a:rPr>
              <a:t>case</a:t>
            </a:r>
            <a:r>
              <a:rPr lang="de-DE" sz="2000" dirty="0" smtClean="0">
                <a:solidFill>
                  <a:srgbClr val="FFFF00"/>
                </a:solidFill>
              </a:rPr>
              <a:t> </a:t>
            </a:r>
            <a:r>
              <a:rPr lang="de-DE" sz="2000" dirty="0" err="1" smtClean="0">
                <a:solidFill>
                  <a:srgbClr val="FFFF00"/>
                </a:solidFill>
              </a:rPr>
              <a:t>of</a:t>
            </a:r>
            <a:r>
              <a:rPr lang="de-DE" sz="2000" dirty="0" smtClean="0">
                <a:solidFill>
                  <a:srgbClr val="FFFF00"/>
                </a:solidFill>
              </a:rPr>
              <a:t> </a:t>
            </a:r>
            <a:r>
              <a:rPr lang="de-DE" sz="2000" dirty="0" err="1" smtClean="0">
                <a:solidFill>
                  <a:srgbClr val="FFFF00"/>
                </a:solidFill>
              </a:rPr>
              <a:t>too</a:t>
            </a:r>
            <a:r>
              <a:rPr lang="de-DE" sz="2000" dirty="0" smtClean="0">
                <a:solidFill>
                  <a:srgbClr val="FFFF00"/>
                </a:solidFill>
              </a:rPr>
              <a:t> </a:t>
            </a:r>
            <a:r>
              <a:rPr lang="de-DE" sz="2000" dirty="0" err="1" smtClean="0">
                <a:solidFill>
                  <a:srgbClr val="FFFF00"/>
                </a:solidFill>
              </a:rPr>
              <a:t>much</a:t>
            </a:r>
            <a:r>
              <a:rPr lang="de-DE" sz="2000" dirty="0" smtClean="0">
                <a:solidFill>
                  <a:srgbClr val="FFFF00"/>
                </a:solidFill>
              </a:rPr>
              <a:t> </a:t>
            </a:r>
            <a:r>
              <a:rPr lang="de-DE" sz="2000" dirty="0" err="1" smtClean="0">
                <a:solidFill>
                  <a:srgbClr val="FFFF00"/>
                </a:solidFill>
              </a:rPr>
              <a:t>skin</a:t>
            </a:r>
            <a:r>
              <a:rPr lang="de-DE" sz="2000" dirty="0" smtClean="0">
                <a:solidFill>
                  <a:srgbClr val="FFFF00"/>
                </a:solidFill>
              </a:rPr>
              <a:t> </a:t>
            </a:r>
            <a:r>
              <a:rPr lang="de-DE" sz="2000" dirty="0" err="1" smtClean="0">
                <a:solidFill>
                  <a:srgbClr val="FFFF00"/>
                </a:solidFill>
              </a:rPr>
              <a:t>excess</a:t>
            </a:r>
            <a:r>
              <a:rPr lang="de-DE" sz="2000" dirty="0" smtClean="0">
                <a:solidFill>
                  <a:srgbClr val="FFFF00"/>
                </a:solidFill>
              </a:rPr>
              <a:t> </a:t>
            </a:r>
            <a:r>
              <a:rPr lang="de-DE" sz="2000" dirty="0" err="1" smtClean="0">
                <a:solidFill>
                  <a:srgbClr val="FFFF00"/>
                </a:solidFill>
              </a:rPr>
              <a:t>and</a:t>
            </a:r>
            <a:r>
              <a:rPr lang="de-DE" sz="2000" dirty="0" smtClean="0">
                <a:solidFill>
                  <a:srgbClr val="FFFF00"/>
                </a:solidFill>
              </a:rPr>
              <a:t> </a:t>
            </a:r>
            <a:r>
              <a:rPr lang="de-DE" sz="2000" dirty="0" err="1" smtClean="0">
                <a:solidFill>
                  <a:srgbClr val="FFFF00"/>
                </a:solidFill>
              </a:rPr>
              <a:t>inelastic</a:t>
            </a:r>
            <a:r>
              <a:rPr lang="de-DE" sz="2000" dirty="0" smtClean="0">
                <a:solidFill>
                  <a:srgbClr val="FFFF00"/>
                </a:solidFill>
              </a:rPr>
              <a:t> </a:t>
            </a:r>
            <a:r>
              <a:rPr lang="de-DE" sz="2000" dirty="0" err="1" smtClean="0">
                <a:solidFill>
                  <a:srgbClr val="FFFF00"/>
                </a:solidFill>
              </a:rPr>
              <a:t>skin</a:t>
            </a:r>
            <a:r>
              <a:rPr lang="de-DE" sz="2000" dirty="0" smtClean="0">
                <a:solidFill>
                  <a:srgbClr val="FFFF00"/>
                </a:solidFill>
              </a:rPr>
              <a:t> an </a:t>
            </a:r>
            <a:r>
              <a:rPr lang="de-DE" sz="2000" dirty="0" err="1" smtClean="0">
                <a:solidFill>
                  <a:srgbClr val="FFFF00"/>
                </a:solidFill>
              </a:rPr>
              <a:t>excision</a:t>
            </a:r>
            <a:r>
              <a:rPr lang="de-DE" sz="2000" dirty="0" smtClean="0">
                <a:solidFill>
                  <a:srgbClr val="FFFF00"/>
                </a:solidFill>
              </a:rPr>
              <a:t> </a:t>
            </a:r>
            <a:r>
              <a:rPr lang="de-DE" sz="2000" dirty="0" err="1" smtClean="0">
                <a:solidFill>
                  <a:srgbClr val="FFFF00"/>
                </a:solidFill>
              </a:rPr>
              <a:t>with</a:t>
            </a:r>
            <a:r>
              <a:rPr lang="de-DE" sz="2000" dirty="0" smtClean="0">
                <a:solidFill>
                  <a:srgbClr val="FFFF00"/>
                </a:solidFill>
              </a:rPr>
              <a:t> </a:t>
            </a:r>
            <a:r>
              <a:rPr lang="de-DE" sz="2000" dirty="0" err="1" smtClean="0">
                <a:solidFill>
                  <a:srgbClr val="FFFF00"/>
                </a:solidFill>
              </a:rPr>
              <a:t>vertical</a:t>
            </a:r>
            <a:r>
              <a:rPr lang="de-DE" sz="2000" dirty="0" smtClean="0">
                <a:solidFill>
                  <a:srgbClr val="FFFF00"/>
                </a:solidFill>
              </a:rPr>
              <a:t> </a:t>
            </a:r>
            <a:r>
              <a:rPr lang="de-DE" sz="2000" dirty="0" err="1" smtClean="0">
                <a:solidFill>
                  <a:srgbClr val="FFFF00"/>
                </a:solidFill>
              </a:rPr>
              <a:t>or</a:t>
            </a:r>
            <a:r>
              <a:rPr lang="de-DE" sz="2000" dirty="0" smtClean="0">
                <a:solidFill>
                  <a:srgbClr val="FFFF00"/>
                </a:solidFill>
              </a:rPr>
              <a:t> T-</a:t>
            </a:r>
            <a:r>
              <a:rPr lang="de-DE" sz="2000" dirty="0" err="1" smtClean="0">
                <a:solidFill>
                  <a:srgbClr val="FFFF00"/>
                </a:solidFill>
              </a:rPr>
              <a:t>scar</a:t>
            </a:r>
            <a:r>
              <a:rPr lang="de-DE" sz="2000" dirty="0" smtClean="0">
                <a:solidFill>
                  <a:srgbClr val="FFFF00"/>
                </a:solidFill>
              </a:rPr>
              <a:t> </a:t>
            </a:r>
            <a:r>
              <a:rPr lang="de-DE" sz="2000" dirty="0" err="1" smtClean="0">
                <a:solidFill>
                  <a:srgbClr val="FFFF00"/>
                </a:solidFill>
              </a:rPr>
              <a:t>is</a:t>
            </a:r>
            <a:r>
              <a:rPr lang="de-DE" sz="2000" dirty="0" smtClean="0">
                <a:solidFill>
                  <a:srgbClr val="FFFF00"/>
                </a:solidFill>
              </a:rPr>
              <a:t> a </a:t>
            </a:r>
            <a:r>
              <a:rPr lang="de-DE" sz="2000" dirty="0" err="1" smtClean="0">
                <a:solidFill>
                  <a:srgbClr val="FFFF00"/>
                </a:solidFill>
              </a:rPr>
              <a:t>better</a:t>
            </a:r>
            <a:r>
              <a:rPr lang="de-DE" sz="2000" dirty="0" smtClean="0">
                <a:solidFill>
                  <a:srgbClr val="FFFF00"/>
                </a:solidFill>
              </a:rPr>
              <a:t> </a:t>
            </a:r>
            <a:r>
              <a:rPr lang="de-DE" sz="2000" dirty="0" err="1" smtClean="0">
                <a:solidFill>
                  <a:srgbClr val="FFFF00"/>
                </a:solidFill>
              </a:rPr>
              <a:t>option</a:t>
            </a:r>
            <a:endParaRPr lang="de-DE" b="1" dirty="0">
              <a:solidFill>
                <a:srgbClr val="FFFF00"/>
              </a:solidFill>
            </a:endParaRPr>
          </a:p>
        </p:txBody>
      </p:sp>
      <p:sp>
        <p:nvSpPr>
          <p:cNvPr id="10" name="Textfeld 9"/>
          <p:cNvSpPr txBox="1"/>
          <p:nvPr/>
        </p:nvSpPr>
        <p:spPr>
          <a:xfrm>
            <a:off x="323528" y="5229200"/>
            <a:ext cx="7488832" cy="1015663"/>
          </a:xfrm>
          <a:prstGeom prst="rect">
            <a:avLst/>
          </a:prstGeom>
          <a:noFill/>
        </p:spPr>
        <p:txBody>
          <a:bodyPr wrap="square" rtlCol="0">
            <a:spAutoFit/>
          </a:bodyPr>
          <a:lstStyle/>
          <a:p>
            <a:r>
              <a:rPr lang="de-DE" sz="2000" b="1" dirty="0" smtClean="0">
                <a:solidFill>
                  <a:srgbClr val="FFFF00"/>
                </a:solidFill>
              </a:rPr>
              <a:t>b, </a:t>
            </a:r>
            <a:r>
              <a:rPr lang="de-DE" sz="2000" b="1" u="sng" dirty="0" smtClean="0">
                <a:solidFill>
                  <a:srgbClr val="FFFF00"/>
                </a:solidFill>
              </a:rPr>
              <a:t>The Volume </a:t>
            </a:r>
            <a:r>
              <a:rPr lang="de-DE" sz="2000" b="1" dirty="0" smtClean="0">
                <a:solidFill>
                  <a:srgbClr val="FFFF00"/>
                </a:solidFill>
              </a:rPr>
              <a:t>: </a:t>
            </a:r>
            <a:r>
              <a:rPr lang="de-DE" sz="2000" dirty="0" smtClean="0">
                <a:solidFill>
                  <a:srgbClr val="FFFF00"/>
                </a:solidFill>
              </a:rPr>
              <a:t>„ </a:t>
            </a:r>
            <a:r>
              <a:rPr lang="de-DE" sz="2000" dirty="0" err="1" smtClean="0">
                <a:solidFill>
                  <a:srgbClr val="FFFF00"/>
                </a:solidFill>
              </a:rPr>
              <a:t>empty</a:t>
            </a:r>
            <a:r>
              <a:rPr lang="de-DE" sz="2000" dirty="0" smtClean="0">
                <a:solidFill>
                  <a:srgbClr val="FFFF00"/>
                </a:solidFill>
              </a:rPr>
              <a:t>“ </a:t>
            </a:r>
            <a:r>
              <a:rPr lang="de-DE" sz="2000" dirty="0" err="1" smtClean="0">
                <a:solidFill>
                  <a:srgbClr val="FFFF00"/>
                </a:solidFill>
              </a:rPr>
              <a:t>breasts</a:t>
            </a:r>
            <a:r>
              <a:rPr lang="de-DE" sz="2000" dirty="0" smtClean="0">
                <a:solidFill>
                  <a:srgbClr val="FFFF00"/>
                </a:solidFill>
              </a:rPr>
              <a:t> </a:t>
            </a:r>
            <a:r>
              <a:rPr lang="de-DE" sz="2000" dirty="0" err="1" smtClean="0">
                <a:solidFill>
                  <a:srgbClr val="FFFF00"/>
                </a:solidFill>
              </a:rPr>
              <a:t>need</a:t>
            </a:r>
            <a:r>
              <a:rPr lang="de-DE" sz="2000" dirty="0" smtClean="0">
                <a:solidFill>
                  <a:srgbClr val="FFFF00"/>
                </a:solidFill>
              </a:rPr>
              <a:t> also an </a:t>
            </a:r>
            <a:r>
              <a:rPr lang="de-DE" sz="2000" dirty="0" err="1" smtClean="0">
                <a:solidFill>
                  <a:srgbClr val="FFFF00"/>
                </a:solidFill>
              </a:rPr>
              <a:t>implant</a:t>
            </a:r>
            <a:r>
              <a:rPr lang="de-DE" sz="2000" dirty="0" smtClean="0">
                <a:solidFill>
                  <a:srgbClr val="FFFF00"/>
                </a:solidFill>
              </a:rPr>
              <a:t>, </a:t>
            </a:r>
            <a:r>
              <a:rPr lang="de-DE" sz="2000" dirty="0" err="1" smtClean="0">
                <a:solidFill>
                  <a:srgbClr val="FFFF00"/>
                </a:solidFill>
              </a:rPr>
              <a:t>to</a:t>
            </a:r>
            <a:r>
              <a:rPr lang="de-DE" sz="2000" dirty="0" smtClean="0">
                <a:solidFill>
                  <a:srgbClr val="FFFF00"/>
                </a:solidFill>
              </a:rPr>
              <a:t> </a:t>
            </a:r>
            <a:r>
              <a:rPr lang="de-DE" sz="2000" dirty="0" err="1" smtClean="0">
                <a:solidFill>
                  <a:srgbClr val="FFFF00"/>
                </a:solidFill>
              </a:rPr>
              <a:t>get</a:t>
            </a:r>
            <a:r>
              <a:rPr lang="de-DE" sz="2000" dirty="0" smtClean="0">
                <a:solidFill>
                  <a:srgbClr val="FFFF00"/>
                </a:solidFill>
              </a:rPr>
              <a:t> </a:t>
            </a:r>
            <a:r>
              <a:rPr lang="de-DE" sz="2000" dirty="0" err="1" smtClean="0">
                <a:solidFill>
                  <a:srgbClr val="FFFF00"/>
                </a:solidFill>
              </a:rPr>
              <a:t>the</a:t>
            </a:r>
            <a:r>
              <a:rPr lang="de-DE" sz="2000" dirty="0" smtClean="0">
                <a:solidFill>
                  <a:srgbClr val="FFFF00"/>
                </a:solidFill>
              </a:rPr>
              <a:t> proper </a:t>
            </a:r>
            <a:r>
              <a:rPr lang="de-DE" sz="2000" dirty="0" err="1" smtClean="0">
                <a:solidFill>
                  <a:srgbClr val="FFFF00"/>
                </a:solidFill>
              </a:rPr>
              <a:t>projection</a:t>
            </a:r>
            <a:r>
              <a:rPr lang="de-DE" sz="2000" dirty="0" smtClean="0">
                <a:solidFill>
                  <a:srgbClr val="FFFF00"/>
                </a:solidFill>
              </a:rPr>
              <a:t>.</a:t>
            </a:r>
          </a:p>
          <a:p>
            <a:r>
              <a:rPr lang="de-DE" sz="2000" dirty="0" smtClean="0">
                <a:solidFill>
                  <a:srgbClr val="FFFF00"/>
                </a:solidFill>
              </a:rPr>
              <a:t> But a </a:t>
            </a:r>
            <a:r>
              <a:rPr lang="de-DE" sz="2000" dirty="0" err="1" smtClean="0">
                <a:solidFill>
                  <a:srgbClr val="FFFF00"/>
                </a:solidFill>
              </a:rPr>
              <a:t>vertical</a:t>
            </a:r>
            <a:r>
              <a:rPr lang="de-DE" sz="2000" dirty="0" smtClean="0">
                <a:solidFill>
                  <a:srgbClr val="FFFF00"/>
                </a:solidFill>
              </a:rPr>
              <a:t> </a:t>
            </a:r>
            <a:r>
              <a:rPr lang="de-DE" sz="2000" dirty="0" err="1" smtClean="0">
                <a:solidFill>
                  <a:srgbClr val="FFFF00"/>
                </a:solidFill>
              </a:rPr>
              <a:t>scar</a:t>
            </a:r>
            <a:r>
              <a:rPr lang="de-DE" sz="2000" dirty="0" smtClean="0">
                <a:solidFill>
                  <a:srgbClr val="FFFF00"/>
                </a:solidFill>
              </a:rPr>
              <a:t> </a:t>
            </a:r>
            <a:r>
              <a:rPr lang="de-DE" sz="2000" dirty="0" err="1" smtClean="0">
                <a:solidFill>
                  <a:srgbClr val="FFFF00"/>
                </a:solidFill>
              </a:rPr>
              <a:t>because</a:t>
            </a:r>
            <a:r>
              <a:rPr lang="de-DE" sz="2000" dirty="0" smtClean="0">
                <a:solidFill>
                  <a:srgbClr val="FFFF00"/>
                </a:solidFill>
              </a:rPr>
              <a:t> </a:t>
            </a:r>
            <a:r>
              <a:rPr lang="de-DE" sz="2000" dirty="0" err="1" smtClean="0">
                <a:solidFill>
                  <a:srgbClr val="FFFF00"/>
                </a:solidFill>
              </a:rPr>
              <a:t>of</a:t>
            </a:r>
            <a:r>
              <a:rPr lang="de-DE" sz="2000" dirty="0" smtClean="0">
                <a:solidFill>
                  <a:srgbClr val="FFFF00"/>
                </a:solidFill>
              </a:rPr>
              <a:t>  moderate </a:t>
            </a:r>
            <a:r>
              <a:rPr lang="de-DE" sz="2000" dirty="0" err="1" smtClean="0">
                <a:solidFill>
                  <a:srgbClr val="FFFF00"/>
                </a:solidFill>
              </a:rPr>
              <a:t>volume</a:t>
            </a:r>
            <a:r>
              <a:rPr lang="de-DE" sz="2000" dirty="0" smtClean="0">
                <a:solidFill>
                  <a:srgbClr val="FFFF00"/>
                </a:solidFill>
              </a:rPr>
              <a:t> </a:t>
            </a:r>
            <a:r>
              <a:rPr lang="de-DE" sz="2000" dirty="0" err="1" smtClean="0">
                <a:solidFill>
                  <a:srgbClr val="FFFF00"/>
                </a:solidFill>
              </a:rPr>
              <a:t>loss</a:t>
            </a:r>
            <a:r>
              <a:rPr lang="de-DE" sz="2000" dirty="0" smtClean="0">
                <a:solidFill>
                  <a:srgbClr val="FFFF00"/>
                </a:solidFill>
              </a:rPr>
              <a:t> </a:t>
            </a:r>
            <a:r>
              <a:rPr lang="de-DE" sz="2000" dirty="0" err="1" smtClean="0">
                <a:solidFill>
                  <a:srgbClr val="FFFF00"/>
                </a:solidFill>
              </a:rPr>
              <a:t>is</a:t>
            </a:r>
            <a:r>
              <a:rPr lang="de-DE" sz="2000" smtClean="0">
                <a:solidFill>
                  <a:srgbClr val="FFFF00"/>
                </a:solidFill>
              </a:rPr>
              <a:t> not </a:t>
            </a:r>
            <a:r>
              <a:rPr lang="de-DE" sz="2000" dirty="0" err="1" smtClean="0">
                <a:solidFill>
                  <a:srgbClr val="FFFF00"/>
                </a:solidFill>
              </a:rPr>
              <a:t>necessary</a:t>
            </a:r>
            <a:r>
              <a:rPr lang="de-DE" sz="2000" dirty="0" smtClean="0">
                <a:solidFill>
                  <a:srgbClr val="FFFF00"/>
                </a:solidFill>
              </a:rPr>
              <a:t>.</a:t>
            </a:r>
            <a:endParaRPr lang="de-DE" sz="2000" b="1" dirty="0" smtClean="0"/>
          </a:p>
        </p:txBody>
      </p:sp>
      <p:sp>
        <p:nvSpPr>
          <p:cNvPr id="8" name="Textfeld 7"/>
          <p:cNvSpPr txBox="1"/>
          <p:nvPr/>
        </p:nvSpPr>
        <p:spPr>
          <a:xfrm>
            <a:off x="323528" y="2852936"/>
            <a:ext cx="6696744" cy="369332"/>
          </a:xfrm>
          <a:prstGeom prst="rect">
            <a:avLst/>
          </a:prstGeom>
          <a:noFill/>
        </p:spPr>
        <p:txBody>
          <a:bodyPr wrap="square" rtlCol="0">
            <a:spAutoFit/>
          </a:bodyPr>
          <a:lstStyle/>
          <a:p>
            <a:r>
              <a:rPr lang="de-DE" b="1" u="sng" dirty="0" err="1" smtClean="0">
                <a:solidFill>
                  <a:srgbClr val="FFFF00"/>
                </a:solidFill>
              </a:rPr>
              <a:t>Requirements</a:t>
            </a:r>
            <a:endParaRPr lang="de-DE" b="1" u="sng" dirty="0">
              <a:solidFill>
                <a:srgbClr val="FFFF00"/>
              </a:solidFill>
            </a:endParaRPr>
          </a:p>
        </p:txBody>
      </p:sp>
      <p:sp>
        <p:nvSpPr>
          <p:cNvPr id="9" name="Rechteck 8"/>
          <p:cNvSpPr/>
          <p:nvPr/>
        </p:nvSpPr>
        <p:spPr>
          <a:xfrm>
            <a:off x="323528" y="4293096"/>
            <a:ext cx="8280920" cy="646331"/>
          </a:xfrm>
          <a:prstGeom prst="rect">
            <a:avLst/>
          </a:prstGeom>
        </p:spPr>
        <p:txBody>
          <a:bodyPr wrap="square">
            <a:spAutoFit/>
          </a:bodyPr>
          <a:lstStyle/>
          <a:p>
            <a:r>
              <a:rPr lang="de-DE" b="1" dirty="0" smtClean="0">
                <a:solidFill>
                  <a:srgbClr val="FFFF00"/>
                </a:solidFill>
              </a:rPr>
              <a:t>c, </a:t>
            </a:r>
            <a:r>
              <a:rPr lang="de-DE" b="1" u="sng" dirty="0" smtClean="0">
                <a:solidFill>
                  <a:srgbClr val="FFFF00"/>
                </a:solidFill>
              </a:rPr>
              <a:t>The Gland </a:t>
            </a:r>
            <a:r>
              <a:rPr lang="de-DE" b="1" u="sng" dirty="0" err="1" smtClean="0">
                <a:solidFill>
                  <a:srgbClr val="FFFF00"/>
                </a:solidFill>
              </a:rPr>
              <a:t>and</a:t>
            </a:r>
            <a:r>
              <a:rPr lang="de-DE" b="1" u="sng" dirty="0" smtClean="0">
                <a:solidFill>
                  <a:srgbClr val="FFFF00"/>
                </a:solidFill>
              </a:rPr>
              <a:t> </a:t>
            </a:r>
            <a:r>
              <a:rPr lang="de-DE" b="1" u="sng" dirty="0" err="1" smtClean="0">
                <a:solidFill>
                  <a:srgbClr val="FFFF00"/>
                </a:solidFill>
              </a:rPr>
              <a:t>Connective</a:t>
            </a:r>
            <a:r>
              <a:rPr lang="de-DE" b="1" u="sng" dirty="0" smtClean="0">
                <a:solidFill>
                  <a:srgbClr val="FFFF00"/>
                </a:solidFill>
              </a:rPr>
              <a:t> </a:t>
            </a:r>
            <a:r>
              <a:rPr lang="de-DE" b="1" u="sng" dirty="0" err="1" smtClean="0">
                <a:solidFill>
                  <a:srgbClr val="FFFF00"/>
                </a:solidFill>
              </a:rPr>
              <a:t>Tissue</a:t>
            </a:r>
            <a:r>
              <a:rPr lang="de-DE" b="1" u="sng" dirty="0" smtClean="0">
                <a:solidFill>
                  <a:srgbClr val="FFFF00"/>
                </a:solidFill>
              </a:rPr>
              <a:t> </a:t>
            </a:r>
            <a:r>
              <a:rPr lang="de-DE" b="1" dirty="0" smtClean="0">
                <a:solidFill>
                  <a:srgbClr val="FFFF00"/>
                </a:solidFill>
              </a:rPr>
              <a:t>: </a:t>
            </a:r>
            <a:r>
              <a:rPr lang="de-DE" dirty="0" err="1" smtClean="0">
                <a:solidFill>
                  <a:srgbClr val="FFFF00"/>
                </a:solidFill>
              </a:rPr>
              <a:t>should</a:t>
            </a:r>
            <a:r>
              <a:rPr lang="de-DE" dirty="0" smtClean="0">
                <a:solidFill>
                  <a:srgbClr val="FFFF00"/>
                </a:solidFill>
              </a:rPr>
              <a:t> </a:t>
            </a:r>
            <a:r>
              <a:rPr lang="de-DE" dirty="0" err="1" smtClean="0">
                <a:solidFill>
                  <a:srgbClr val="FFFF00"/>
                </a:solidFill>
              </a:rPr>
              <a:t>be</a:t>
            </a:r>
            <a:r>
              <a:rPr lang="de-DE" dirty="0" smtClean="0">
                <a:solidFill>
                  <a:srgbClr val="FFFF00"/>
                </a:solidFill>
              </a:rPr>
              <a:t>  a </a:t>
            </a:r>
            <a:r>
              <a:rPr lang="de-DE" dirty="0" err="1" smtClean="0">
                <a:solidFill>
                  <a:srgbClr val="FFFF00"/>
                </a:solidFill>
              </a:rPr>
              <a:t>bit</a:t>
            </a:r>
            <a:r>
              <a:rPr lang="de-DE" dirty="0" smtClean="0">
                <a:solidFill>
                  <a:srgbClr val="FFFF00"/>
                </a:solidFill>
              </a:rPr>
              <a:t> </a:t>
            </a:r>
            <a:r>
              <a:rPr lang="de-DE" dirty="0" err="1" smtClean="0">
                <a:solidFill>
                  <a:srgbClr val="FFFF00"/>
                </a:solidFill>
              </a:rPr>
              <a:t>compact</a:t>
            </a:r>
            <a:r>
              <a:rPr lang="de-DE" dirty="0" smtClean="0">
                <a:solidFill>
                  <a:srgbClr val="FFFF00"/>
                </a:solidFill>
              </a:rPr>
              <a:t>, </a:t>
            </a:r>
            <a:r>
              <a:rPr lang="de-DE" dirty="0" err="1" smtClean="0">
                <a:solidFill>
                  <a:srgbClr val="FFFF00"/>
                </a:solidFill>
              </a:rPr>
              <a:t>rather</a:t>
            </a:r>
            <a:r>
              <a:rPr lang="de-DE" dirty="0" smtClean="0">
                <a:solidFill>
                  <a:srgbClr val="FFFF00"/>
                </a:solidFill>
              </a:rPr>
              <a:t> firm.</a:t>
            </a:r>
          </a:p>
          <a:p>
            <a:r>
              <a:rPr lang="de-DE" dirty="0" err="1" smtClean="0">
                <a:solidFill>
                  <a:srgbClr val="FFFF00"/>
                </a:solidFill>
              </a:rPr>
              <a:t>Fat</a:t>
            </a:r>
            <a:r>
              <a:rPr lang="de-DE" dirty="0" smtClean="0">
                <a:solidFill>
                  <a:srgbClr val="FFFF00"/>
                </a:solidFill>
              </a:rPr>
              <a:t> </a:t>
            </a:r>
            <a:r>
              <a:rPr lang="de-DE" dirty="0" err="1" smtClean="0">
                <a:solidFill>
                  <a:srgbClr val="FFFF00"/>
                </a:solidFill>
              </a:rPr>
              <a:t>and</a:t>
            </a:r>
            <a:r>
              <a:rPr lang="de-DE" dirty="0" smtClean="0">
                <a:solidFill>
                  <a:srgbClr val="FFFF00"/>
                </a:solidFill>
              </a:rPr>
              <a:t> lost </a:t>
            </a:r>
            <a:r>
              <a:rPr lang="de-DE" dirty="0" err="1" smtClean="0">
                <a:solidFill>
                  <a:srgbClr val="FFFF00"/>
                </a:solidFill>
              </a:rPr>
              <a:t>tissues</a:t>
            </a:r>
            <a:r>
              <a:rPr lang="de-DE" dirty="0" smtClean="0">
                <a:solidFill>
                  <a:srgbClr val="FFFF00"/>
                </a:solidFill>
              </a:rPr>
              <a:t> </a:t>
            </a:r>
            <a:r>
              <a:rPr lang="de-DE" dirty="0" err="1" smtClean="0">
                <a:solidFill>
                  <a:srgbClr val="FFFF00"/>
                </a:solidFill>
              </a:rPr>
              <a:t>can´t</a:t>
            </a:r>
            <a:r>
              <a:rPr lang="de-DE" dirty="0" smtClean="0">
                <a:solidFill>
                  <a:srgbClr val="FFFF00"/>
                </a:solidFill>
              </a:rPr>
              <a:t> </a:t>
            </a:r>
            <a:r>
              <a:rPr lang="de-DE" dirty="0" err="1" smtClean="0">
                <a:solidFill>
                  <a:srgbClr val="FFFF00"/>
                </a:solidFill>
              </a:rPr>
              <a:t>be</a:t>
            </a:r>
            <a:r>
              <a:rPr lang="de-DE" dirty="0" smtClean="0">
                <a:solidFill>
                  <a:srgbClr val="FFFF00"/>
                </a:solidFill>
              </a:rPr>
              <a:t> </a:t>
            </a:r>
            <a:r>
              <a:rPr lang="de-DE" dirty="0" err="1" smtClean="0">
                <a:solidFill>
                  <a:srgbClr val="FFFF00"/>
                </a:solidFill>
              </a:rPr>
              <a:t>anchored</a:t>
            </a:r>
            <a:r>
              <a:rPr lang="de-DE" dirty="0" smtClean="0">
                <a:solidFill>
                  <a:srgbClr val="FFFF00"/>
                </a:solidFill>
              </a:rPr>
              <a:t>.</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620688"/>
            <a:ext cx="8604448" cy="1872208"/>
          </a:xfrm>
        </p:spPr>
        <p:txBody>
          <a:bodyPr>
            <a:noAutofit/>
          </a:bodyPr>
          <a:lstStyle/>
          <a:p>
            <a:r>
              <a:rPr lang="de-DE" sz="3600" dirty="0" smtClean="0">
                <a:latin typeface="Aharoni" pitchFamily="2" charset="-79"/>
                <a:cs typeface="Aharoni" pitchFamily="2" charset="-79"/>
              </a:rPr>
              <a:t>You have  seen the first presentation about Haffner´s </a:t>
            </a:r>
            <a:br>
              <a:rPr lang="de-DE" sz="3600" dirty="0" smtClean="0">
                <a:latin typeface="Aharoni" pitchFamily="2" charset="-79"/>
                <a:cs typeface="Aharoni" pitchFamily="2" charset="-79"/>
              </a:rPr>
            </a:br>
            <a:r>
              <a:rPr lang="de-DE" sz="3600" dirty="0" smtClean="0">
                <a:latin typeface="Aharoni" pitchFamily="2" charset="-79"/>
                <a:cs typeface="Aharoni" pitchFamily="2" charset="-79"/>
              </a:rPr>
              <a:t>3D </a:t>
            </a:r>
            <a:r>
              <a:rPr lang="de-DE" sz="3600" dirty="0" smtClean="0">
                <a:latin typeface="Aharoni" pitchFamily="2" charset="-79"/>
                <a:cs typeface="Aharoni" pitchFamily="2" charset="-79"/>
              </a:rPr>
              <a:t>Reposition-Lifting without a vertical scar </a:t>
            </a:r>
            <a:br>
              <a:rPr lang="de-DE" sz="3600" dirty="0" smtClean="0">
                <a:latin typeface="Aharoni" pitchFamily="2" charset="-79"/>
                <a:cs typeface="Aharoni" pitchFamily="2" charset="-79"/>
              </a:rPr>
            </a:br>
            <a:endParaRPr lang="de-DE" sz="3600" dirty="0">
              <a:latin typeface="Aharoni" pitchFamily="2" charset="-79"/>
              <a:cs typeface="Aharoni" pitchFamily="2" charset="-79"/>
            </a:endParaRPr>
          </a:p>
        </p:txBody>
      </p:sp>
      <p:sp>
        <p:nvSpPr>
          <p:cNvPr id="4" name="Textfeld 3"/>
          <p:cNvSpPr txBox="1"/>
          <p:nvPr/>
        </p:nvSpPr>
        <p:spPr>
          <a:xfrm>
            <a:off x="0" y="6488668"/>
            <a:ext cx="8640960" cy="738664"/>
          </a:xfrm>
          <a:prstGeom prst="rect">
            <a:avLst/>
          </a:prstGeom>
          <a:noFill/>
        </p:spPr>
        <p:txBody>
          <a:bodyPr wrap="square" rtlCol="0">
            <a:spAutoFit/>
          </a:bodyPr>
          <a:lstStyle/>
          <a:p>
            <a:r>
              <a:rPr lang="de-DE" sz="2400" dirty="0" smtClean="0"/>
              <a:t>Thomas Haffner M.D.    </a:t>
            </a:r>
            <a:r>
              <a:rPr lang="de-DE" sz="2000" dirty="0" smtClean="0"/>
              <a:t>Cologne, Germany</a:t>
            </a:r>
            <a:r>
              <a:rPr lang="de-DE" dirty="0"/>
              <a:t> </a:t>
            </a:r>
            <a:r>
              <a:rPr lang="de-DE" dirty="0" smtClean="0"/>
              <a:t>      www.aesthetic-carre.de</a:t>
            </a:r>
            <a:br>
              <a:rPr lang="de-DE" dirty="0" smtClean="0"/>
            </a:br>
            <a:endParaRPr lang="de-DE" dirty="0"/>
          </a:p>
        </p:txBody>
      </p:sp>
      <p:sp>
        <p:nvSpPr>
          <p:cNvPr id="7" name="Textfeld 6"/>
          <p:cNvSpPr txBox="1"/>
          <p:nvPr/>
        </p:nvSpPr>
        <p:spPr>
          <a:xfrm>
            <a:off x="1043608" y="2996952"/>
            <a:ext cx="7344816" cy="769441"/>
          </a:xfrm>
          <a:prstGeom prst="rect">
            <a:avLst/>
          </a:prstGeom>
          <a:noFill/>
        </p:spPr>
        <p:txBody>
          <a:bodyPr wrap="square" rtlCol="0">
            <a:spAutoFit/>
          </a:bodyPr>
          <a:lstStyle/>
          <a:p>
            <a:r>
              <a:rPr lang="de-DE" sz="4400" dirty="0" err="1" smtClean="0"/>
              <a:t>Thank</a:t>
            </a:r>
            <a:r>
              <a:rPr lang="de-DE" sz="4400" dirty="0" smtClean="0"/>
              <a:t> </a:t>
            </a:r>
            <a:r>
              <a:rPr lang="de-DE" sz="4400" dirty="0" err="1" smtClean="0"/>
              <a:t>you</a:t>
            </a:r>
            <a:r>
              <a:rPr lang="de-DE" sz="4400" dirty="0" smtClean="0"/>
              <a:t> </a:t>
            </a:r>
            <a:r>
              <a:rPr lang="de-DE" sz="4400" dirty="0" err="1" smtClean="0"/>
              <a:t>for</a:t>
            </a:r>
            <a:r>
              <a:rPr lang="de-DE" sz="4400" dirty="0" smtClean="0"/>
              <a:t> </a:t>
            </a:r>
            <a:r>
              <a:rPr lang="de-DE" sz="4400" dirty="0" err="1" smtClean="0"/>
              <a:t>your</a:t>
            </a:r>
            <a:r>
              <a:rPr lang="de-DE" sz="4400" dirty="0" smtClean="0"/>
              <a:t> </a:t>
            </a:r>
            <a:r>
              <a:rPr lang="de-DE" sz="4400" dirty="0" err="1" smtClean="0"/>
              <a:t>attention</a:t>
            </a:r>
            <a:r>
              <a:rPr lang="de-DE" sz="4400" dirty="0" smtClean="0"/>
              <a:t> !!</a:t>
            </a:r>
            <a:endParaRPr lang="de-DE" sz="4400" dirty="0"/>
          </a:p>
        </p:txBody>
      </p:sp>
      <p:sp>
        <p:nvSpPr>
          <p:cNvPr id="8" name="Textfeld 7"/>
          <p:cNvSpPr txBox="1"/>
          <p:nvPr/>
        </p:nvSpPr>
        <p:spPr>
          <a:xfrm>
            <a:off x="467544" y="4725144"/>
            <a:ext cx="8316416" cy="1323439"/>
          </a:xfrm>
          <a:prstGeom prst="rect">
            <a:avLst/>
          </a:prstGeom>
          <a:noFill/>
        </p:spPr>
        <p:txBody>
          <a:bodyPr wrap="square" rtlCol="0">
            <a:spAutoFit/>
          </a:bodyPr>
          <a:lstStyle/>
          <a:p>
            <a:pPr algn="ctr"/>
            <a:r>
              <a:rPr lang="de-DE" dirty="0" err="1" smtClean="0">
                <a:latin typeface="Aharoni" pitchFamily="2" charset="-79"/>
                <a:cs typeface="Aharoni" pitchFamily="2" charset="-79"/>
              </a:rPr>
              <a:t>Your</a:t>
            </a:r>
            <a:r>
              <a:rPr lang="de-DE" dirty="0" smtClean="0">
                <a:latin typeface="Aharoni" pitchFamily="2" charset="-79"/>
                <a:cs typeface="Aharoni" pitchFamily="2" charset="-79"/>
              </a:rPr>
              <a:t> </a:t>
            </a:r>
            <a:r>
              <a:rPr lang="de-DE" dirty="0" err="1" smtClean="0">
                <a:latin typeface="Aharoni" pitchFamily="2" charset="-79"/>
                <a:cs typeface="Aharoni" pitchFamily="2" charset="-79"/>
              </a:rPr>
              <a:t>many</a:t>
            </a:r>
            <a:r>
              <a:rPr lang="de-DE" dirty="0" smtClean="0">
                <a:latin typeface="Aharoni" pitchFamily="2" charset="-79"/>
                <a:cs typeface="Aharoni" pitchFamily="2" charset="-79"/>
              </a:rPr>
              <a:t> </a:t>
            </a:r>
            <a:r>
              <a:rPr lang="de-DE" dirty="0" err="1" smtClean="0">
                <a:latin typeface="Aharoni" pitchFamily="2" charset="-79"/>
                <a:cs typeface="Aharoni" pitchFamily="2" charset="-79"/>
              </a:rPr>
              <a:t>questions</a:t>
            </a:r>
            <a:r>
              <a:rPr lang="de-DE" dirty="0" smtClean="0">
                <a:latin typeface="Aharoni" pitchFamily="2" charset="-79"/>
                <a:cs typeface="Aharoni" pitchFamily="2" charset="-79"/>
              </a:rPr>
              <a:t> </a:t>
            </a:r>
            <a:r>
              <a:rPr lang="de-DE" dirty="0" err="1" smtClean="0">
                <a:latin typeface="Aharoni" pitchFamily="2" charset="-79"/>
                <a:cs typeface="Aharoni" pitchFamily="2" charset="-79"/>
              </a:rPr>
              <a:t>can</a:t>
            </a:r>
            <a:r>
              <a:rPr lang="de-DE" dirty="0" smtClean="0">
                <a:latin typeface="Aharoni" pitchFamily="2" charset="-79"/>
                <a:cs typeface="Aharoni" pitchFamily="2" charset="-79"/>
              </a:rPr>
              <a:t> </a:t>
            </a:r>
            <a:r>
              <a:rPr lang="de-DE" dirty="0" err="1" smtClean="0">
                <a:latin typeface="Aharoni" pitchFamily="2" charset="-79"/>
                <a:cs typeface="Aharoni" pitchFamily="2" charset="-79"/>
              </a:rPr>
              <a:t>be</a:t>
            </a:r>
            <a:r>
              <a:rPr lang="de-DE" dirty="0" smtClean="0">
                <a:latin typeface="Aharoni" pitchFamily="2" charset="-79"/>
                <a:cs typeface="Aharoni" pitchFamily="2" charset="-79"/>
              </a:rPr>
              <a:t> </a:t>
            </a:r>
            <a:r>
              <a:rPr lang="de-DE" dirty="0" err="1" smtClean="0">
                <a:latin typeface="Aharoni" pitchFamily="2" charset="-79"/>
                <a:cs typeface="Aharoni" pitchFamily="2" charset="-79"/>
              </a:rPr>
              <a:t>answered</a:t>
            </a:r>
            <a:r>
              <a:rPr lang="de-DE" dirty="0" smtClean="0">
                <a:latin typeface="Aharoni" pitchFamily="2" charset="-79"/>
                <a:cs typeface="Aharoni" pitchFamily="2" charset="-79"/>
              </a:rPr>
              <a:t> </a:t>
            </a:r>
            <a:r>
              <a:rPr lang="de-DE" dirty="0" err="1" smtClean="0">
                <a:latin typeface="Aharoni" pitchFamily="2" charset="-79"/>
                <a:cs typeface="Aharoni" pitchFamily="2" charset="-79"/>
              </a:rPr>
              <a:t>by</a:t>
            </a:r>
            <a:r>
              <a:rPr lang="de-DE" dirty="0" smtClean="0">
                <a:latin typeface="Aharoni" pitchFamily="2" charset="-79"/>
                <a:cs typeface="Aharoni" pitchFamily="2" charset="-79"/>
              </a:rPr>
              <a:t> </a:t>
            </a:r>
            <a:r>
              <a:rPr lang="de-DE" dirty="0" err="1" smtClean="0">
                <a:latin typeface="Aharoni" pitchFamily="2" charset="-79"/>
                <a:cs typeface="Aharoni" pitchFamily="2" charset="-79"/>
              </a:rPr>
              <a:t>mail</a:t>
            </a:r>
            <a:r>
              <a:rPr lang="de-DE" dirty="0" smtClean="0">
                <a:latin typeface="Aharoni" pitchFamily="2" charset="-79"/>
                <a:cs typeface="Aharoni" pitchFamily="2" charset="-79"/>
              </a:rPr>
              <a:t> </a:t>
            </a:r>
            <a:r>
              <a:rPr lang="de-DE" sz="2400" dirty="0" smtClean="0"/>
              <a:t>:  </a:t>
            </a:r>
          </a:p>
          <a:p>
            <a:pPr algn="ctr"/>
            <a:endParaRPr lang="de-DE" sz="2800" dirty="0" smtClean="0">
              <a:latin typeface="Aharoni" pitchFamily="2" charset="-79"/>
              <a:cs typeface="Aharoni" pitchFamily="2" charset="-79"/>
            </a:endParaRPr>
          </a:p>
          <a:p>
            <a:pPr algn="ctr"/>
            <a:r>
              <a:rPr lang="de-DE" sz="2800" dirty="0" smtClean="0">
                <a:latin typeface="Aharoni" pitchFamily="2" charset="-79"/>
                <a:cs typeface="Aharoni" pitchFamily="2" charset="-79"/>
              </a:rPr>
              <a:t>praxishaffner@gmail.com</a:t>
            </a:r>
            <a:endParaRPr lang="de-DE" sz="2800" dirty="0">
              <a:latin typeface="Aharoni" pitchFamily="2" charset="-79"/>
              <a:cs typeface="Aharoni"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lgn="ctr">
              <a:buNone/>
            </a:pPr>
            <a:r>
              <a:rPr lang="en-US" sz="2800" dirty="0" smtClean="0">
                <a:hlinkClick r:id="rId2"/>
              </a:rPr>
              <a:t>http</a:t>
            </a:r>
            <a:r>
              <a:rPr lang="en-US" sz="2800" dirty="0">
                <a:hlinkClick r:id="rId2"/>
              </a:rPr>
              <a:t>://</a:t>
            </a:r>
            <a:r>
              <a:rPr lang="en-US" sz="2800" dirty="0" smtClean="0">
                <a:hlinkClick r:id="rId2"/>
              </a:rPr>
              <a:t>cosmetology-trichology.conferenceseries.com</a:t>
            </a:r>
            <a:r>
              <a:rPr lang="en-US" dirty="0" smtClean="0">
                <a:hlinkClick r:id="rId2"/>
              </a:rPr>
              <a:t>/</a:t>
            </a:r>
            <a:endParaRPr lang="en-US" dirty="0" smtClean="0"/>
          </a:p>
          <a:p>
            <a:pPr marL="0" indent="0">
              <a:buNone/>
            </a:pPr>
            <a:endParaRPr lang="en-US" dirty="0"/>
          </a:p>
        </p:txBody>
      </p:sp>
    </p:spTree>
    <p:extLst>
      <p:ext uri="{BB962C8B-B14F-4D97-AF65-F5344CB8AC3E}">
        <p14:creationId xmlns:p14="http://schemas.microsoft.com/office/powerpoint/2010/main" val="32254161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anke">
  <a:themeElements>
    <a:clrScheme name="Anank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TotalTime>
  <Words>2413</Words>
  <Application>Microsoft Office PowerPoint</Application>
  <PresentationFormat>On-screen Show (4:3)</PresentationFormat>
  <Paragraphs>218</Paragraphs>
  <Slides>25</Slides>
  <Notes>18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Ananke</vt:lpstr>
      <vt:lpstr> About OMICS Group</vt:lpstr>
      <vt:lpstr>OMICS International Conferences</vt:lpstr>
      <vt:lpstr>3D Breast liftING without a vertical scar  THOMAS HAFFNER M.D.  board certified cosmetic surgeon ibcs/ Cambridge/ Uk  Cologne, Germany</vt:lpstr>
      <vt:lpstr>3D Breast lifting without a vertical scar   </vt:lpstr>
      <vt:lpstr>Principles of conventional mastopexies</vt:lpstr>
      <vt:lpstr>There are doubts about a breast lift  without a vertical scar   </vt:lpstr>
      <vt:lpstr>New Principles  of  the 3D breast lift without  vertical scar </vt:lpstr>
      <vt:lpstr>Case: small ptotic breasts  + good skin:  3D Reposition Lift without a vertical scar possible</vt:lpstr>
      <vt:lpstr>Case: Large ptotic breast with good skin: 3D Reposition-Lift  without a vertical scar  with implant possible  </vt:lpstr>
      <vt:lpstr> 3D Reposition-Lifting Mastopexy  without a vertical scar :  the result on the table</vt:lpstr>
      <vt:lpstr>  </vt:lpstr>
      <vt:lpstr>3D Reposition-Lifting: second step  the Augmentation</vt:lpstr>
      <vt:lpstr>PAR + SKIN compact and elastic : vertical scar can be abandoned if implant used</vt:lpstr>
      <vt:lpstr>PAR + SKIN thin and atrophic : vertical scar necessary</vt:lpstr>
      <vt:lpstr>EXPERT LEVEL : 3D mastopexy  without a vertical scar &amp; without an implant by large ptotic breast</vt:lpstr>
      <vt:lpstr>The changes by 3D mastopexy  without a vertical scar and without an implant </vt:lpstr>
      <vt:lpstr>The case: 3D mastopexy  without a vertical scar &amp; without an implant by ptosis grade 4 </vt:lpstr>
      <vt:lpstr>Comparing of the results of mastopexy with or without vertical scar </vt:lpstr>
      <vt:lpstr>Results of mastopexies  with  vertical scar or inverted T-technique *</vt:lpstr>
      <vt:lpstr> Results 3d mastopexy without a vertical scar </vt:lpstr>
      <vt:lpstr> What kind of changes have been made by the 3 D a mastopexy without a vertical scar?</vt:lpstr>
      <vt:lpstr> What kind of changes have been made ?</vt:lpstr>
      <vt:lpstr>Summary : 3d Mastopexy  without a vertical scar</vt:lpstr>
      <vt:lpstr>You have  seen the first presentation about Haffner´s  3D Reposition-Lifting without a vertical scar  </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TOSH</dc:creator>
  <cp:lastModifiedBy>Alisha Williams</cp:lastModifiedBy>
  <cp:revision>262</cp:revision>
  <dcterms:created xsi:type="dcterms:W3CDTF">2015-05-03T05:42:32Z</dcterms:created>
  <dcterms:modified xsi:type="dcterms:W3CDTF">2015-08-11T07:40:17Z</dcterms:modified>
</cp:coreProperties>
</file>