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notesMasterIdLst>
    <p:notesMasterId r:id="rId18"/>
  </p:notesMasterIdLst>
  <p:sldIdLst>
    <p:sldId id="373" r:id="rId2"/>
    <p:sldId id="374" r:id="rId3"/>
    <p:sldId id="256" r:id="rId4"/>
    <p:sldId id="349" r:id="rId5"/>
    <p:sldId id="351" r:id="rId6"/>
    <p:sldId id="359" r:id="rId7"/>
    <p:sldId id="358" r:id="rId8"/>
    <p:sldId id="361" r:id="rId9"/>
    <p:sldId id="354" r:id="rId10"/>
    <p:sldId id="368" r:id="rId11"/>
    <p:sldId id="366" r:id="rId12"/>
    <p:sldId id="367" r:id="rId13"/>
    <p:sldId id="364" r:id="rId14"/>
    <p:sldId id="363" r:id="rId15"/>
    <p:sldId id="372" r:id="rId16"/>
    <p:sldId id="375" r:id="rId17"/>
  </p:sldIdLst>
  <p:sldSz cx="9144000" cy="6858000" type="screen4x3"/>
  <p:notesSz cx="6858000" cy="9144000"/>
  <p:defaultTextStyle>
    <a:defPPr>
      <a:defRPr lang="de-DE"/>
    </a:defPPr>
    <a:lvl1pPr algn="l" rtl="0" fontAlgn="base">
      <a:spcBef>
        <a:spcPct val="0"/>
      </a:spcBef>
      <a:spcAft>
        <a:spcPct val="0"/>
      </a:spcAft>
      <a:defRPr sz="2400" kern="1200">
        <a:solidFill>
          <a:srgbClr val="E8D24C"/>
        </a:solidFill>
        <a:latin typeface="Estrangelo Edessa" pitchFamily="66" charset="0"/>
        <a:ea typeface="+mn-ea"/>
        <a:cs typeface="Arial" charset="0"/>
      </a:defRPr>
    </a:lvl1pPr>
    <a:lvl2pPr marL="457200" algn="l" rtl="0" fontAlgn="base">
      <a:spcBef>
        <a:spcPct val="0"/>
      </a:spcBef>
      <a:spcAft>
        <a:spcPct val="0"/>
      </a:spcAft>
      <a:defRPr sz="2400" kern="1200">
        <a:solidFill>
          <a:srgbClr val="E8D24C"/>
        </a:solidFill>
        <a:latin typeface="Estrangelo Edessa" pitchFamily="66" charset="0"/>
        <a:ea typeface="+mn-ea"/>
        <a:cs typeface="Arial" charset="0"/>
      </a:defRPr>
    </a:lvl2pPr>
    <a:lvl3pPr marL="914400" algn="l" rtl="0" fontAlgn="base">
      <a:spcBef>
        <a:spcPct val="0"/>
      </a:spcBef>
      <a:spcAft>
        <a:spcPct val="0"/>
      </a:spcAft>
      <a:defRPr sz="2400" kern="1200">
        <a:solidFill>
          <a:srgbClr val="E8D24C"/>
        </a:solidFill>
        <a:latin typeface="Estrangelo Edessa" pitchFamily="66" charset="0"/>
        <a:ea typeface="+mn-ea"/>
        <a:cs typeface="Arial" charset="0"/>
      </a:defRPr>
    </a:lvl3pPr>
    <a:lvl4pPr marL="1371600" algn="l" rtl="0" fontAlgn="base">
      <a:spcBef>
        <a:spcPct val="0"/>
      </a:spcBef>
      <a:spcAft>
        <a:spcPct val="0"/>
      </a:spcAft>
      <a:defRPr sz="2400" kern="1200">
        <a:solidFill>
          <a:srgbClr val="E8D24C"/>
        </a:solidFill>
        <a:latin typeface="Estrangelo Edessa" pitchFamily="66" charset="0"/>
        <a:ea typeface="+mn-ea"/>
        <a:cs typeface="Arial" charset="0"/>
      </a:defRPr>
    </a:lvl4pPr>
    <a:lvl5pPr marL="1828800" algn="l" rtl="0" fontAlgn="base">
      <a:spcBef>
        <a:spcPct val="0"/>
      </a:spcBef>
      <a:spcAft>
        <a:spcPct val="0"/>
      </a:spcAft>
      <a:defRPr sz="2400" kern="1200">
        <a:solidFill>
          <a:srgbClr val="E8D24C"/>
        </a:solidFill>
        <a:latin typeface="Estrangelo Edessa" pitchFamily="66" charset="0"/>
        <a:ea typeface="+mn-ea"/>
        <a:cs typeface="Arial" charset="0"/>
      </a:defRPr>
    </a:lvl5pPr>
    <a:lvl6pPr marL="2286000" algn="l" defTabSz="914400" rtl="0" eaLnBrk="1" latinLnBrk="0" hangingPunct="1">
      <a:defRPr sz="2400" kern="1200">
        <a:solidFill>
          <a:srgbClr val="E8D24C"/>
        </a:solidFill>
        <a:latin typeface="Estrangelo Edessa" pitchFamily="66" charset="0"/>
        <a:ea typeface="+mn-ea"/>
        <a:cs typeface="Arial" charset="0"/>
      </a:defRPr>
    </a:lvl6pPr>
    <a:lvl7pPr marL="2743200" algn="l" defTabSz="914400" rtl="0" eaLnBrk="1" latinLnBrk="0" hangingPunct="1">
      <a:defRPr sz="2400" kern="1200">
        <a:solidFill>
          <a:srgbClr val="E8D24C"/>
        </a:solidFill>
        <a:latin typeface="Estrangelo Edessa" pitchFamily="66" charset="0"/>
        <a:ea typeface="+mn-ea"/>
        <a:cs typeface="Arial" charset="0"/>
      </a:defRPr>
    </a:lvl7pPr>
    <a:lvl8pPr marL="3200400" algn="l" defTabSz="914400" rtl="0" eaLnBrk="1" latinLnBrk="0" hangingPunct="1">
      <a:defRPr sz="2400" kern="1200">
        <a:solidFill>
          <a:srgbClr val="E8D24C"/>
        </a:solidFill>
        <a:latin typeface="Estrangelo Edessa" pitchFamily="66" charset="0"/>
        <a:ea typeface="+mn-ea"/>
        <a:cs typeface="Arial" charset="0"/>
      </a:defRPr>
    </a:lvl8pPr>
    <a:lvl9pPr marL="3657600" algn="l" defTabSz="914400" rtl="0" eaLnBrk="1" latinLnBrk="0" hangingPunct="1">
      <a:defRPr sz="2400" kern="1200">
        <a:solidFill>
          <a:srgbClr val="E8D24C"/>
        </a:solidFill>
        <a:latin typeface="Estrangelo Edessa" pitchFamily="66"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740000"/>
    <a:srgbClr val="000000"/>
    <a:srgbClr val="CCFFCC"/>
    <a:srgbClr val="99FF99"/>
    <a:srgbClr val="FFFF00"/>
    <a:srgbClr val="FF66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40" autoAdjust="0"/>
    <p:restoredTop sz="87906" autoAdjust="0"/>
  </p:normalViewPr>
  <p:slideViewPr>
    <p:cSldViewPr>
      <p:cViewPr varScale="1">
        <p:scale>
          <a:sx n="64" d="100"/>
          <a:sy n="64" d="100"/>
        </p:scale>
        <p:origin x="-1332" y="-10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57" d="100"/>
          <a:sy n="57" d="100"/>
        </p:scale>
        <p:origin x="-117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cs typeface="+mn-cs"/>
              </a:defRPr>
            </a:lvl1pPr>
          </a:lstStyle>
          <a:p>
            <a:pPr>
              <a:defRPr/>
            </a:pPr>
            <a:endParaRPr lang="de-DE"/>
          </a:p>
        </p:txBody>
      </p:sp>
      <p:sp>
        <p:nvSpPr>
          <p:cNvPr id="133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de-DE"/>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33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cs typeface="+mn-cs"/>
              </a:defRPr>
            </a:lvl1pPr>
          </a:lstStyle>
          <a:p>
            <a:pPr>
              <a:defRPr/>
            </a:pPr>
            <a:endParaRPr lang="de-DE"/>
          </a:p>
        </p:txBody>
      </p:sp>
      <p:sp>
        <p:nvSpPr>
          <p:cNvPr id="133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cs typeface="+mn-cs"/>
              </a:defRPr>
            </a:lvl1pPr>
          </a:lstStyle>
          <a:p>
            <a:pPr>
              <a:defRPr/>
            </a:pPr>
            <a:fld id="{BF6C925B-8397-485D-974D-3D369D94821B}" type="slidenum">
              <a:rPr lang="de-DE"/>
              <a:pPr>
                <a:defRPr/>
              </a:pPr>
              <a:t>‹#›</a:t>
            </a:fld>
            <a:endParaRPr lang="de-DE"/>
          </a:p>
        </p:txBody>
      </p:sp>
    </p:spTree>
    <p:extLst>
      <p:ext uri="{BB962C8B-B14F-4D97-AF65-F5344CB8AC3E}">
        <p14:creationId xmlns:p14="http://schemas.microsoft.com/office/powerpoint/2010/main" val="15717175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5D85A205-5FFB-4CE0-8004-11395EA4E365}" type="slidenum">
              <a:rPr lang="de-DE" smtClean="0">
                <a:cs typeface="Arial" charset="0"/>
              </a:rPr>
              <a:pPr/>
              <a:t>3</a:t>
            </a:fld>
            <a:endParaRPr lang="de-DE" smtClean="0">
              <a:cs typeface="Arial" charset="0"/>
            </a:endParaRPr>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r>
              <a:rPr lang="en-US" dirty="0" smtClean="0"/>
              <a:t>The midface gets increasing role in facial rejuvenation . The midface lifting  will play a central role in the rejuvenation of the face in the 21th</a:t>
            </a:r>
            <a:r>
              <a:rPr lang="en-US" baseline="0" dirty="0" smtClean="0"/>
              <a:t> century </a:t>
            </a:r>
            <a:r>
              <a:rPr lang="en-US" dirty="0" smtClean="0"/>
              <a:t>according to the opinion of </a:t>
            </a:r>
            <a:r>
              <a:rPr lang="en-US" dirty="0" err="1" smtClean="0"/>
              <a:t>Botti</a:t>
            </a:r>
            <a:r>
              <a:rPr lang="en-US" dirty="0" smtClean="0"/>
              <a:t>. There are reasons for it: the gravitational forces and the weakness of the connective tissue cause already in younger age characteristic changes in the face, the first signs of aging affect the eye area and the midface . </a:t>
            </a:r>
            <a:endParaRPr lang="de-DE"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A8A6EC06-EF5B-40CE-BA3B-525CDEEEE574}" type="slidenum">
              <a:rPr lang="de-DE" smtClean="0">
                <a:cs typeface="Arial" charset="0"/>
              </a:rPr>
              <a:pPr/>
              <a:t>4</a:t>
            </a:fld>
            <a:endParaRPr lang="de-DE" smtClean="0">
              <a:cs typeface="Arial"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de-DE" dirty="0" smtClean="0"/>
          </a:p>
          <a:p>
            <a:pPr eaLnBrk="1" hangingPunct="1"/>
            <a:r>
              <a:rPr lang="de-DE" baseline="0" dirty="0" smtClean="0"/>
              <a:t>The </a:t>
            </a:r>
            <a:r>
              <a:rPr lang="de-DE" baseline="0" dirty="0" err="1" smtClean="0"/>
              <a:t>sunken</a:t>
            </a:r>
            <a:r>
              <a:rPr lang="de-DE" baseline="0" dirty="0" smtClean="0"/>
              <a:t> </a:t>
            </a:r>
            <a:r>
              <a:rPr lang="de-DE" baseline="0" dirty="0" err="1" smtClean="0"/>
              <a:t>midface</a:t>
            </a:r>
            <a:r>
              <a:rPr lang="de-DE" baseline="0" dirty="0" smtClean="0"/>
              <a:t> </a:t>
            </a:r>
            <a:r>
              <a:rPr lang="de-DE" baseline="0" dirty="0" err="1" smtClean="0"/>
              <a:t>causes</a:t>
            </a:r>
            <a:r>
              <a:rPr lang="de-DE" baseline="0" dirty="0" smtClean="0"/>
              <a:t> </a:t>
            </a:r>
            <a:r>
              <a:rPr lang="de-DE" baseline="0" dirty="0" err="1" smtClean="0"/>
              <a:t>than</a:t>
            </a:r>
            <a:r>
              <a:rPr lang="de-DE" baseline="0" dirty="0" smtClean="0"/>
              <a:t> </a:t>
            </a:r>
            <a:r>
              <a:rPr lang="de-DE" baseline="0" dirty="0" err="1" smtClean="0"/>
              <a:t>jowling</a:t>
            </a:r>
            <a:r>
              <a:rPr lang="de-DE" baseline="0" dirty="0" smtClean="0"/>
              <a:t> </a:t>
            </a:r>
            <a:r>
              <a:rPr lang="de-DE" baseline="0" dirty="0" err="1" smtClean="0"/>
              <a:t>between</a:t>
            </a:r>
            <a:r>
              <a:rPr lang="de-DE" baseline="0" dirty="0" smtClean="0"/>
              <a:t> </a:t>
            </a:r>
            <a:r>
              <a:rPr lang="de-DE" baseline="0" dirty="0" err="1" smtClean="0"/>
              <a:t>the</a:t>
            </a:r>
            <a:r>
              <a:rPr lang="de-DE" baseline="0" dirty="0" smtClean="0"/>
              <a:t> </a:t>
            </a:r>
            <a:r>
              <a:rPr lang="de-DE" baseline="0" dirty="0" err="1" smtClean="0"/>
              <a:t>chin</a:t>
            </a:r>
            <a:r>
              <a:rPr lang="de-DE" baseline="0" dirty="0" smtClean="0"/>
              <a:t> </a:t>
            </a:r>
            <a:r>
              <a:rPr lang="de-DE" baseline="0" dirty="0" err="1" smtClean="0"/>
              <a:t>and</a:t>
            </a:r>
            <a:r>
              <a:rPr lang="de-DE" baseline="0" dirty="0" smtClean="0"/>
              <a:t> lateral </a:t>
            </a:r>
            <a:r>
              <a:rPr lang="de-DE" baseline="0" dirty="0" err="1" smtClean="0"/>
              <a:t>mandibula</a:t>
            </a:r>
            <a:r>
              <a:rPr lang="de-DE" baseline="0" dirty="0" smtClean="0"/>
              <a:t>. </a:t>
            </a:r>
          </a:p>
          <a:p>
            <a:pPr eaLnBrk="1" hangingPunct="1"/>
            <a:endParaRPr lang="de-DE" baseline="0" dirty="0" smtClean="0"/>
          </a:p>
          <a:p>
            <a:pPr eaLnBrk="1" hangingPunct="1"/>
            <a:endParaRPr lang="de-DE" sz="1000" baseline="0" dirty="0" smtClean="0"/>
          </a:p>
          <a:p>
            <a:pPr eaLnBrk="1" hangingPunct="1"/>
            <a:r>
              <a:rPr lang="de-DE" sz="1000" baseline="0" dirty="0" err="1" smtClean="0"/>
              <a:t>Actually</a:t>
            </a:r>
            <a:r>
              <a:rPr lang="de-DE" sz="1000" baseline="0" dirty="0" smtClean="0"/>
              <a:t> </a:t>
            </a:r>
            <a:r>
              <a:rPr lang="de-DE" sz="1000" baseline="0" dirty="0" err="1" smtClean="0"/>
              <a:t>the</a:t>
            </a:r>
            <a:r>
              <a:rPr lang="de-DE" sz="1000" baseline="0" dirty="0" smtClean="0"/>
              <a:t> </a:t>
            </a:r>
            <a:r>
              <a:rPr lang="de-DE" sz="1000" baseline="0" dirty="0" err="1" smtClean="0"/>
              <a:t>face</a:t>
            </a:r>
            <a:r>
              <a:rPr lang="de-DE" sz="1000" baseline="0" dirty="0" smtClean="0"/>
              <a:t> </a:t>
            </a:r>
            <a:r>
              <a:rPr lang="de-DE" sz="1000" baseline="0" dirty="0" err="1" smtClean="0"/>
              <a:t>characterised</a:t>
            </a:r>
            <a:r>
              <a:rPr lang="de-DE" sz="1000" baseline="0" dirty="0" smtClean="0"/>
              <a:t> </a:t>
            </a:r>
            <a:r>
              <a:rPr lang="de-DE" sz="1000" baseline="0" dirty="0" err="1" smtClean="0"/>
              <a:t>by</a:t>
            </a:r>
            <a:r>
              <a:rPr lang="de-DE" sz="1000" baseline="0" dirty="0" smtClean="0"/>
              <a:t> a firm, </a:t>
            </a:r>
            <a:r>
              <a:rPr lang="de-DE" sz="1000" baseline="0" dirty="0" err="1" smtClean="0"/>
              <a:t>stable</a:t>
            </a:r>
            <a:r>
              <a:rPr lang="de-DE" sz="1000" baseline="0" dirty="0" smtClean="0"/>
              <a:t> lateral </a:t>
            </a:r>
            <a:r>
              <a:rPr lang="de-DE" sz="1000" baseline="0" dirty="0" err="1" smtClean="0"/>
              <a:t>part</a:t>
            </a:r>
            <a:r>
              <a:rPr lang="de-DE" sz="1000" baseline="0" dirty="0" smtClean="0"/>
              <a:t> </a:t>
            </a:r>
            <a:r>
              <a:rPr lang="de-DE" sz="1000" baseline="0" dirty="0" err="1" smtClean="0"/>
              <a:t>and</a:t>
            </a:r>
            <a:r>
              <a:rPr lang="de-DE" sz="1000" baseline="0" dirty="0" smtClean="0"/>
              <a:t> </a:t>
            </a:r>
            <a:r>
              <a:rPr lang="de-DE" sz="1000" baseline="0" dirty="0" err="1" smtClean="0"/>
              <a:t>by</a:t>
            </a:r>
            <a:r>
              <a:rPr lang="de-DE" sz="1000" baseline="0" dirty="0" smtClean="0"/>
              <a:t> a </a:t>
            </a:r>
            <a:r>
              <a:rPr lang="de-DE" sz="1000" baseline="0" dirty="0" err="1" smtClean="0"/>
              <a:t>much</a:t>
            </a:r>
            <a:r>
              <a:rPr lang="de-DE" sz="1000" baseline="0" dirty="0" smtClean="0"/>
              <a:t> </a:t>
            </a:r>
            <a:r>
              <a:rPr lang="de-DE" sz="1000" baseline="0" dirty="0" err="1" smtClean="0"/>
              <a:t>more</a:t>
            </a:r>
            <a:r>
              <a:rPr lang="de-DE" sz="1000" baseline="0" dirty="0" smtClean="0"/>
              <a:t> mobile medial </a:t>
            </a:r>
            <a:r>
              <a:rPr lang="de-DE" sz="1000" baseline="0" dirty="0" err="1" smtClean="0"/>
              <a:t>part</a:t>
            </a:r>
            <a:r>
              <a:rPr lang="de-DE" sz="1000" baseline="0" dirty="0" smtClean="0"/>
              <a:t> – </a:t>
            </a:r>
            <a:r>
              <a:rPr lang="de-DE" sz="1000" baseline="0" dirty="0" err="1" smtClean="0"/>
              <a:t>by</a:t>
            </a:r>
            <a:r>
              <a:rPr lang="de-DE" sz="1000" baseline="0" dirty="0" smtClean="0"/>
              <a:t> </a:t>
            </a:r>
            <a:r>
              <a:rPr lang="de-DE" sz="1000" baseline="0" dirty="0" err="1" smtClean="0"/>
              <a:t>the</a:t>
            </a:r>
            <a:r>
              <a:rPr lang="de-DE" sz="1000" baseline="0" dirty="0" smtClean="0"/>
              <a:t> </a:t>
            </a:r>
            <a:r>
              <a:rPr lang="de-DE" sz="1000" baseline="0" dirty="0" err="1" smtClean="0"/>
              <a:t>midface</a:t>
            </a:r>
            <a:r>
              <a:rPr lang="de-DE" sz="1000" baseline="0" dirty="0" smtClean="0"/>
              <a:t>. The lateral </a:t>
            </a:r>
            <a:r>
              <a:rPr lang="de-DE" sz="1000" baseline="0" dirty="0" err="1" smtClean="0"/>
              <a:t>face</a:t>
            </a:r>
            <a:r>
              <a:rPr lang="de-DE" sz="1000" baseline="0" dirty="0" smtClean="0"/>
              <a:t> </a:t>
            </a:r>
            <a:r>
              <a:rPr lang="de-DE" sz="1000" baseline="0" dirty="0" err="1" smtClean="0"/>
              <a:t>is</a:t>
            </a:r>
            <a:r>
              <a:rPr lang="de-DE" sz="1000" baseline="0" dirty="0" smtClean="0"/>
              <a:t>  „</a:t>
            </a:r>
            <a:r>
              <a:rPr lang="de-DE" sz="1000" baseline="0" dirty="0" err="1" smtClean="0"/>
              <a:t>anchored</a:t>
            </a:r>
            <a:r>
              <a:rPr lang="de-DE" sz="1000" baseline="0" dirty="0" smtClean="0"/>
              <a:t>“ </a:t>
            </a:r>
            <a:r>
              <a:rPr lang="de-DE" sz="1000" baseline="0" dirty="0" err="1" smtClean="0"/>
              <a:t>onto</a:t>
            </a:r>
            <a:r>
              <a:rPr lang="de-DE" sz="1000" baseline="0" dirty="0" smtClean="0"/>
              <a:t> </a:t>
            </a:r>
            <a:r>
              <a:rPr lang="de-DE" sz="1000" baseline="0" dirty="0" err="1" smtClean="0"/>
              <a:t>the</a:t>
            </a:r>
            <a:r>
              <a:rPr lang="de-DE" sz="1000" baseline="0" dirty="0" smtClean="0"/>
              <a:t> </a:t>
            </a:r>
            <a:r>
              <a:rPr lang="de-DE" sz="1000" baseline="0" dirty="0" err="1" smtClean="0"/>
              <a:t>zygomatic</a:t>
            </a:r>
            <a:r>
              <a:rPr lang="de-DE" sz="1000" baseline="0" dirty="0" smtClean="0"/>
              <a:t> </a:t>
            </a:r>
            <a:r>
              <a:rPr lang="de-DE" sz="1000" baseline="0" dirty="0" err="1" smtClean="0"/>
              <a:t>arch</a:t>
            </a:r>
            <a:r>
              <a:rPr lang="de-DE" sz="1000" baseline="0" dirty="0" smtClean="0"/>
              <a:t>, </a:t>
            </a:r>
            <a:r>
              <a:rPr lang="de-DE" sz="1000" baseline="0" dirty="0" err="1" smtClean="0"/>
              <a:t>therefore</a:t>
            </a:r>
            <a:r>
              <a:rPr lang="de-DE" sz="1000" baseline="0" dirty="0" smtClean="0"/>
              <a:t> </a:t>
            </a:r>
            <a:r>
              <a:rPr lang="de-DE" sz="1000" baseline="0" dirty="0" err="1" smtClean="0"/>
              <a:t>is</a:t>
            </a:r>
            <a:r>
              <a:rPr lang="de-DE" sz="1000" baseline="0" dirty="0" smtClean="0"/>
              <a:t> </a:t>
            </a:r>
            <a:r>
              <a:rPr lang="de-DE" sz="1000" baseline="0" dirty="0" err="1" smtClean="0"/>
              <a:t>it</a:t>
            </a:r>
            <a:r>
              <a:rPr lang="de-DE" sz="1000" baseline="0" dirty="0" smtClean="0"/>
              <a:t> </a:t>
            </a:r>
            <a:r>
              <a:rPr lang="de-DE" sz="1000" baseline="0" dirty="0" err="1" smtClean="0"/>
              <a:t>stable</a:t>
            </a:r>
            <a:r>
              <a:rPr lang="de-DE" sz="1000" baseline="0" dirty="0" smtClean="0"/>
              <a:t>. </a:t>
            </a:r>
            <a:r>
              <a:rPr lang="de-DE" sz="1000" baseline="0" dirty="0" err="1" smtClean="0"/>
              <a:t>Moreover</a:t>
            </a:r>
            <a:r>
              <a:rPr lang="de-DE" sz="1000" baseline="0" dirty="0" smtClean="0"/>
              <a:t> </a:t>
            </a:r>
            <a:r>
              <a:rPr lang="de-DE" sz="1000" baseline="0" dirty="0" err="1" smtClean="0"/>
              <a:t>the</a:t>
            </a:r>
            <a:r>
              <a:rPr lang="de-DE" sz="1000" baseline="0" dirty="0" smtClean="0"/>
              <a:t> lateral </a:t>
            </a:r>
            <a:r>
              <a:rPr lang="de-DE" sz="1000" baseline="0" dirty="0" err="1" smtClean="0"/>
              <a:t>face</a:t>
            </a:r>
            <a:r>
              <a:rPr lang="de-DE" sz="1000" baseline="0" dirty="0" smtClean="0"/>
              <a:t> </a:t>
            </a:r>
            <a:r>
              <a:rPr lang="de-DE" sz="1000" baseline="0" dirty="0" err="1" smtClean="0"/>
              <a:t>is</a:t>
            </a:r>
            <a:r>
              <a:rPr lang="de-DE" sz="1000" baseline="0" dirty="0" smtClean="0"/>
              <a:t> </a:t>
            </a:r>
            <a:r>
              <a:rPr lang="de-DE" sz="1000" baseline="0" dirty="0" err="1" smtClean="0"/>
              <a:t>thin</a:t>
            </a:r>
            <a:r>
              <a:rPr lang="de-DE" sz="1000" baseline="0" dirty="0" smtClean="0"/>
              <a:t> </a:t>
            </a:r>
            <a:r>
              <a:rPr lang="de-DE" sz="1000" baseline="0" dirty="0" err="1" smtClean="0"/>
              <a:t>and</a:t>
            </a:r>
            <a:r>
              <a:rPr lang="de-DE" sz="1000" baseline="0" dirty="0" smtClean="0"/>
              <a:t> </a:t>
            </a:r>
            <a:r>
              <a:rPr lang="de-DE" sz="1000" baseline="0" dirty="0" err="1" smtClean="0"/>
              <a:t>has</a:t>
            </a:r>
            <a:r>
              <a:rPr lang="de-DE" sz="1000" baseline="0" dirty="0" smtClean="0"/>
              <a:t> a </a:t>
            </a:r>
            <a:r>
              <a:rPr lang="de-DE" sz="1000" baseline="0" dirty="0" err="1" smtClean="0"/>
              <a:t>stable</a:t>
            </a:r>
            <a:r>
              <a:rPr lang="de-DE" sz="1000" baseline="0" dirty="0" smtClean="0"/>
              <a:t> </a:t>
            </a:r>
            <a:r>
              <a:rPr lang="de-DE" sz="1000" baseline="0" dirty="0" err="1" smtClean="0"/>
              <a:t>internal</a:t>
            </a:r>
            <a:r>
              <a:rPr lang="de-DE" sz="1000" baseline="0" dirty="0" smtClean="0"/>
              <a:t> </a:t>
            </a:r>
            <a:r>
              <a:rPr lang="de-DE" sz="1000" baseline="0" dirty="0" err="1" smtClean="0"/>
              <a:t>fascial</a:t>
            </a:r>
            <a:r>
              <a:rPr lang="de-DE" sz="1000" baseline="0" dirty="0" smtClean="0"/>
              <a:t> „</a:t>
            </a:r>
            <a:r>
              <a:rPr lang="de-DE" sz="1000" baseline="0" dirty="0" err="1" smtClean="0"/>
              <a:t>plate</a:t>
            </a:r>
            <a:r>
              <a:rPr lang="de-DE" sz="1000" baseline="0" dirty="0" smtClean="0"/>
              <a:t>“, </a:t>
            </a:r>
            <a:r>
              <a:rPr lang="de-DE" sz="1000" baseline="0" dirty="0" err="1" smtClean="0"/>
              <a:t>the</a:t>
            </a:r>
            <a:r>
              <a:rPr lang="de-DE" sz="1000" baseline="0" dirty="0" smtClean="0"/>
              <a:t> SMAS. The </a:t>
            </a:r>
            <a:r>
              <a:rPr lang="de-DE" sz="1000" baseline="0" dirty="0" err="1" smtClean="0"/>
              <a:t>midface</a:t>
            </a:r>
            <a:r>
              <a:rPr lang="de-DE" sz="1000" baseline="0" dirty="0" smtClean="0"/>
              <a:t> </a:t>
            </a:r>
            <a:r>
              <a:rPr lang="de-DE" sz="1000" baseline="0" dirty="0" err="1" smtClean="0"/>
              <a:t>contains</a:t>
            </a:r>
            <a:r>
              <a:rPr lang="de-DE" sz="1000" baseline="0" dirty="0" smtClean="0"/>
              <a:t> a heavy </a:t>
            </a:r>
            <a:r>
              <a:rPr lang="de-DE" sz="1000" baseline="0" dirty="0" err="1" smtClean="0"/>
              <a:t>fat</a:t>
            </a:r>
            <a:r>
              <a:rPr lang="de-DE" sz="1000" baseline="0" dirty="0" smtClean="0"/>
              <a:t> </a:t>
            </a:r>
            <a:r>
              <a:rPr lang="de-DE" sz="1000" baseline="0" dirty="0" err="1" smtClean="0"/>
              <a:t>pad</a:t>
            </a:r>
            <a:r>
              <a:rPr lang="de-DE" sz="1000" baseline="0" dirty="0" smtClean="0"/>
              <a:t> </a:t>
            </a:r>
            <a:r>
              <a:rPr lang="de-DE" sz="1000" baseline="0" dirty="0" err="1" smtClean="0"/>
              <a:t>and</a:t>
            </a:r>
            <a:r>
              <a:rPr lang="de-DE" sz="1000" baseline="0" dirty="0" smtClean="0"/>
              <a:t> ist SMAS </a:t>
            </a:r>
            <a:r>
              <a:rPr lang="de-DE" sz="1000" baseline="0" dirty="0" err="1" smtClean="0"/>
              <a:t>is</a:t>
            </a:r>
            <a:r>
              <a:rPr lang="de-DE" sz="1000" baseline="0" dirty="0" smtClean="0"/>
              <a:t> </a:t>
            </a:r>
            <a:r>
              <a:rPr lang="de-DE" sz="1000" baseline="0" dirty="0" err="1" smtClean="0"/>
              <a:t>thinner</a:t>
            </a:r>
            <a:r>
              <a:rPr lang="de-DE" sz="1000" baseline="0" dirty="0" smtClean="0"/>
              <a:t> </a:t>
            </a:r>
            <a:r>
              <a:rPr lang="de-DE" sz="1000" baseline="0" dirty="0" err="1" smtClean="0"/>
              <a:t>therefore</a:t>
            </a:r>
            <a:r>
              <a:rPr lang="de-DE" sz="1000" baseline="0" dirty="0" smtClean="0"/>
              <a:t> </a:t>
            </a:r>
            <a:r>
              <a:rPr lang="de-DE" sz="1000" baseline="0" dirty="0" err="1" smtClean="0"/>
              <a:t>it</a:t>
            </a:r>
            <a:r>
              <a:rPr lang="de-DE" sz="1000" baseline="0" dirty="0" smtClean="0"/>
              <a:t> </a:t>
            </a:r>
            <a:r>
              <a:rPr lang="de-DE" sz="1000" baseline="0" dirty="0" err="1" smtClean="0"/>
              <a:t>weakens</a:t>
            </a:r>
            <a:r>
              <a:rPr lang="de-DE" sz="1000" baseline="0" dirty="0" smtClean="0"/>
              <a:t> </a:t>
            </a:r>
            <a:r>
              <a:rPr lang="de-DE" sz="1000" baseline="0" dirty="0" err="1" smtClean="0"/>
              <a:t>easily</a:t>
            </a:r>
            <a:r>
              <a:rPr lang="de-DE" sz="1000" baseline="0" dirty="0" smtClean="0"/>
              <a:t> </a:t>
            </a:r>
            <a:r>
              <a:rPr lang="de-DE" sz="1000" baseline="0" dirty="0" err="1" smtClean="0"/>
              <a:t>by</a:t>
            </a:r>
            <a:r>
              <a:rPr lang="de-DE" sz="1000" baseline="0" dirty="0" smtClean="0"/>
              <a:t> </a:t>
            </a:r>
            <a:r>
              <a:rPr lang="de-DE" sz="1000" baseline="0" dirty="0" err="1" smtClean="0"/>
              <a:t>the</a:t>
            </a:r>
            <a:r>
              <a:rPr lang="de-DE" sz="1000" baseline="0" dirty="0" smtClean="0"/>
              <a:t> </a:t>
            </a:r>
            <a:r>
              <a:rPr lang="de-DE" sz="1000" baseline="0" dirty="0" err="1" smtClean="0"/>
              <a:t>gravitational</a:t>
            </a:r>
            <a:r>
              <a:rPr lang="de-DE" sz="1000" baseline="0" dirty="0" smtClean="0"/>
              <a:t> </a:t>
            </a:r>
            <a:r>
              <a:rPr lang="de-DE" sz="1000" baseline="0" dirty="0" err="1" smtClean="0"/>
              <a:t>forces</a:t>
            </a:r>
            <a:r>
              <a:rPr lang="de-DE" sz="1000" baseline="0" dirty="0" smtClean="0"/>
              <a:t>.  The medial </a:t>
            </a:r>
            <a:r>
              <a:rPr lang="de-DE" sz="1000" baseline="0" dirty="0" err="1" smtClean="0"/>
              <a:t>part</a:t>
            </a:r>
            <a:r>
              <a:rPr lang="de-DE" sz="1000" baseline="0" dirty="0" smtClean="0"/>
              <a:t> </a:t>
            </a:r>
            <a:r>
              <a:rPr lang="de-DE" sz="1000" baseline="0" dirty="0" err="1" smtClean="0"/>
              <a:t>hangs</a:t>
            </a:r>
            <a:r>
              <a:rPr lang="de-DE" sz="1000" baseline="0" dirty="0" smtClean="0"/>
              <a:t> on </a:t>
            </a:r>
            <a:r>
              <a:rPr lang="de-DE" sz="1000" baseline="0" dirty="0" err="1" smtClean="0"/>
              <a:t>its</a:t>
            </a:r>
            <a:r>
              <a:rPr lang="de-DE" sz="1000" baseline="0" dirty="0" smtClean="0"/>
              <a:t> </a:t>
            </a:r>
            <a:r>
              <a:rPr lang="de-DE" sz="1000" baseline="0" dirty="0" err="1" smtClean="0"/>
              <a:t>border</a:t>
            </a:r>
            <a:r>
              <a:rPr lang="de-DE" sz="1000" baseline="0" dirty="0" smtClean="0"/>
              <a:t>: on </a:t>
            </a:r>
            <a:r>
              <a:rPr lang="de-DE" sz="1000" baseline="0" dirty="0" err="1" smtClean="0"/>
              <a:t>the</a:t>
            </a:r>
            <a:r>
              <a:rPr lang="de-DE" sz="1000" baseline="0" dirty="0" smtClean="0"/>
              <a:t> </a:t>
            </a:r>
            <a:r>
              <a:rPr lang="de-DE" sz="1000" baseline="0" dirty="0" err="1" smtClean="0"/>
              <a:t>zygomatic</a:t>
            </a:r>
            <a:r>
              <a:rPr lang="de-DE" sz="1000" baseline="0" dirty="0" smtClean="0"/>
              <a:t> </a:t>
            </a:r>
            <a:r>
              <a:rPr lang="de-DE" sz="1000" baseline="0" dirty="0" err="1" smtClean="0"/>
              <a:t>and</a:t>
            </a:r>
            <a:r>
              <a:rPr lang="de-DE" sz="1000" baseline="0" dirty="0" smtClean="0"/>
              <a:t> nasal </a:t>
            </a:r>
            <a:r>
              <a:rPr lang="de-DE" sz="1000" baseline="0" dirty="0" err="1" smtClean="0"/>
              <a:t>arches</a:t>
            </a:r>
            <a:r>
              <a:rPr lang="de-DE" sz="1000" baseline="0" dirty="0" smtClean="0"/>
              <a:t> </a:t>
            </a:r>
            <a:r>
              <a:rPr lang="de-DE" sz="1000" baseline="0" dirty="0" err="1" smtClean="0"/>
              <a:t>and</a:t>
            </a:r>
            <a:r>
              <a:rPr lang="de-DE" sz="1000" baseline="0" dirty="0" smtClean="0"/>
              <a:t> </a:t>
            </a:r>
            <a:r>
              <a:rPr lang="de-DE" sz="1000" baseline="0" dirty="0" err="1" smtClean="0"/>
              <a:t>ligaments</a:t>
            </a:r>
            <a:r>
              <a:rPr lang="de-DE" sz="1000" baseline="0" dirty="0" smtClean="0"/>
              <a:t>, </a:t>
            </a:r>
            <a:r>
              <a:rPr lang="de-DE" sz="1000" baseline="0" dirty="0" err="1" smtClean="0"/>
              <a:t>which</a:t>
            </a:r>
            <a:r>
              <a:rPr lang="de-DE" sz="1000" baseline="0" dirty="0" smtClean="0"/>
              <a:t> </a:t>
            </a:r>
            <a:r>
              <a:rPr lang="de-DE" sz="1000" baseline="0" dirty="0" err="1" smtClean="0"/>
              <a:t>are</a:t>
            </a:r>
            <a:r>
              <a:rPr lang="de-DE" sz="1000" baseline="0" dirty="0" smtClean="0"/>
              <a:t> </a:t>
            </a:r>
            <a:r>
              <a:rPr lang="de-DE" sz="1000" baseline="0" dirty="0" err="1" smtClean="0"/>
              <a:t>marked</a:t>
            </a:r>
            <a:r>
              <a:rPr lang="de-DE" sz="1000" baseline="0" dirty="0" smtClean="0"/>
              <a:t> </a:t>
            </a:r>
            <a:r>
              <a:rPr lang="de-DE" sz="1000" baseline="0" dirty="0" err="1" smtClean="0"/>
              <a:t>here</a:t>
            </a:r>
            <a:r>
              <a:rPr lang="de-DE" sz="1000" baseline="0" dirty="0" smtClean="0"/>
              <a:t> </a:t>
            </a:r>
            <a:r>
              <a:rPr lang="de-DE" sz="1000" baseline="0" dirty="0" err="1" smtClean="0"/>
              <a:t>with</a:t>
            </a:r>
            <a:r>
              <a:rPr lang="de-DE" sz="1000" baseline="0" dirty="0" smtClean="0"/>
              <a:t> </a:t>
            </a:r>
            <a:r>
              <a:rPr lang="de-DE" sz="1000" baseline="0" dirty="0" err="1" smtClean="0"/>
              <a:t>red</a:t>
            </a:r>
            <a:r>
              <a:rPr lang="de-DE" sz="1000" baseline="0" dirty="0" smtClean="0"/>
              <a:t> </a:t>
            </a:r>
            <a:r>
              <a:rPr lang="de-DE" sz="1000" baseline="0" dirty="0" err="1" smtClean="0"/>
              <a:t>circles</a:t>
            </a:r>
            <a:r>
              <a:rPr lang="de-DE" sz="1000" baseline="0" dirty="0" smtClean="0"/>
              <a:t> </a:t>
            </a:r>
            <a:r>
              <a:rPr lang="de-DE" sz="1000" baseline="0" dirty="0" err="1" smtClean="0"/>
              <a:t>as</a:t>
            </a:r>
            <a:r>
              <a:rPr lang="de-DE" sz="1000" baseline="0" dirty="0" smtClean="0"/>
              <a:t> </a:t>
            </a:r>
            <a:r>
              <a:rPr lang="de-DE" sz="1000" baseline="0" dirty="0" err="1" smtClean="0"/>
              <a:t>fixing</a:t>
            </a:r>
            <a:r>
              <a:rPr lang="de-DE" sz="1000" baseline="0" dirty="0" smtClean="0"/>
              <a:t> </a:t>
            </a:r>
            <a:r>
              <a:rPr lang="de-DE" sz="1000" baseline="0" dirty="0" err="1" smtClean="0"/>
              <a:t>points</a:t>
            </a:r>
            <a:r>
              <a:rPr lang="de-DE" sz="1000" baseline="0" dirty="0" smtClean="0"/>
              <a:t>.  </a:t>
            </a:r>
            <a:r>
              <a:rPr lang="de-DE" sz="1000" baseline="0" dirty="0" err="1" smtClean="0"/>
              <a:t>Between</a:t>
            </a:r>
            <a:r>
              <a:rPr lang="de-DE" sz="1000" baseline="0" dirty="0" smtClean="0"/>
              <a:t> </a:t>
            </a:r>
            <a:r>
              <a:rPr lang="de-DE" sz="1000" baseline="0" dirty="0" err="1" smtClean="0"/>
              <a:t>these</a:t>
            </a:r>
            <a:r>
              <a:rPr lang="de-DE" sz="1000" baseline="0" dirty="0" smtClean="0"/>
              <a:t> </a:t>
            </a:r>
            <a:r>
              <a:rPr lang="de-DE" sz="1000" baseline="0" dirty="0" err="1" smtClean="0"/>
              <a:t>fixing</a:t>
            </a:r>
            <a:r>
              <a:rPr lang="de-DE" sz="1000" baseline="0" dirty="0" smtClean="0"/>
              <a:t> </a:t>
            </a:r>
            <a:r>
              <a:rPr lang="de-DE" sz="1000" baseline="0" dirty="0" err="1" smtClean="0"/>
              <a:t>points</a:t>
            </a:r>
            <a:r>
              <a:rPr lang="de-DE" sz="1000" baseline="0" dirty="0" smtClean="0"/>
              <a:t> </a:t>
            </a:r>
            <a:r>
              <a:rPr lang="de-DE" sz="1000" baseline="0" dirty="0" err="1" smtClean="0"/>
              <a:t>the</a:t>
            </a:r>
            <a:r>
              <a:rPr lang="de-DE" sz="1000" baseline="0" dirty="0" smtClean="0"/>
              <a:t> </a:t>
            </a:r>
            <a:r>
              <a:rPr lang="de-DE" sz="1000" baseline="0" dirty="0" err="1" smtClean="0"/>
              <a:t>midface</a:t>
            </a:r>
            <a:r>
              <a:rPr lang="de-DE" sz="1000" baseline="0" dirty="0" smtClean="0"/>
              <a:t> </a:t>
            </a:r>
            <a:r>
              <a:rPr lang="de-DE" sz="1000" baseline="0" dirty="0" err="1" smtClean="0"/>
              <a:t>can</a:t>
            </a:r>
            <a:r>
              <a:rPr lang="de-DE" sz="1000" baseline="0" dirty="0" smtClean="0"/>
              <a:t> </a:t>
            </a:r>
            <a:r>
              <a:rPr lang="de-DE" sz="1000" baseline="0" dirty="0" err="1" smtClean="0"/>
              <a:t>easily</a:t>
            </a:r>
            <a:r>
              <a:rPr lang="de-DE" sz="1000" baseline="0" dirty="0" smtClean="0"/>
              <a:t> </a:t>
            </a:r>
            <a:r>
              <a:rPr lang="de-DE" sz="1000" baseline="0" dirty="0" err="1" smtClean="0"/>
              <a:t>slide</a:t>
            </a:r>
            <a:r>
              <a:rPr lang="de-DE" sz="1000" baseline="0" dirty="0" smtClean="0"/>
              <a:t> </a:t>
            </a:r>
            <a:r>
              <a:rPr lang="de-DE" sz="1000" baseline="0" dirty="0" err="1" smtClean="0"/>
              <a:t>downwards</a:t>
            </a:r>
            <a:r>
              <a:rPr lang="de-DE" sz="1000" baseline="0" dirty="0" smtClean="0"/>
              <a:t> </a:t>
            </a:r>
            <a:r>
              <a:rPr lang="de-DE" sz="1000" baseline="0" dirty="0" err="1" smtClean="0"/>
              <a:t>according</a:t>
            </a:r>
            <a:r>
              <a:rPr lang="de-DE" sz="1000" baseline="0" dirty="0" smtClean="0"/>
              <a:t> </a:t>
            </a:r>
            <a:r>
              <a:rPr lang="de-DE" sz="1000" baseline="0" dirty="0" err="1" smtClean="0"/>
              <a:t>to</a:t>
            </a:r>
            <a:r>
              <a:rPr lang="de-DE" sz="1000" baseline="0" dirty="0" smtClean="0"/>
              <a:t> </a:t>
            </a:r>
            <a:r>
              <a:rPr lang="de-DE" sz="1000" baseline="0" dirty="0" err="1" smtClean="0"/>
              <a:t>the</a:t>
            </a:r>
            <a:r>
              <a:rPr lang="de-DE" sz="1000" baseline="0" dirty="0" smtClean="0"/>
              <a:t> </a:t>
            </a:r>
            <a:r>
              <a:rPr lang="de-DE" sz="1000" baseline="0" dirty="0" err="1" smtClean="0"/>
              <a:t>gravitational</a:t>
            </a:r>
            <a:r>
              <a:rPr lang="de-DE" sz="1000" baseline="0" dirty="0" smtClean="0"/>
              <a:t> </a:t>
            </a:r>
            <a:r>
              <a:rPr lang="de-DE" sz="1000" baseline="0" dirty="0" err="1" smtClean="0"/>
              <a:t>forces</a:t>
            </a:r>
            <a:r>
              <a:rPr lang="de-DE" sz="1000" baseline="0" dirty="0" smtClean="0"/>
              <a:t>.  The </a:t>
            </a:r>
            <a:r>
              <a:rPr lang="de-DE" sz="1000" baseline="0" dirty="0" err="1" smtClean="0"/>
              <a:t>center</a:t>
            </a:r>
            <a:r>
              <a:rPr lang="de-DE" sz="1000" baseline="0" dirty="0" smtClean="0"/>
              <a:t> </a:t>
            </a:r>
            <a:r>
              <a:rPr lang="de-DE" sz="1000" baseline="0" dirty="0" err="1" smtClean="0"/>
              <a:t>and</a:t>
            </a:r>
            <a:r>
              <a:rPr lang="de-DE" sz="1000" baseline="0" dirty="0" smtClean="0"/>
              <a:t> </a:t>
            </a:r>
            <a:r>
              <a:rPr lang="de-DE" sz="1000" baseline="0" dirty="0" err="1" smtClean="0"/>
              <a:t>most</a:t>
            </a:r>
            <a:r>
              <a:rPr lang="de-DE" sz="1000" baseline="0" dirty="0" smtClean="0"/>
              <a:t> </a:t>
            </a:r>
            <a:r>
              <a:rPr lang="de-DE" sz="1000" baseline="0" dirty="0" err="1" smtClean="0"/>
              <a:t>prominence</a:t>
            </a:r>
            <a:r>
              <a:rPr lang="de-DE" sz="1000" baseline="0" dirty="0" smtClean="0"/>
              <a:t> </a:t>
            </a:r>
            <a:r>
              <a:rPr lang="de-DE" sz="1000" baseline="0" dirty="0" err="1" smtClean="0"/>
              <a:t>point</a:t>
            </a:r>
            <a:r>
              <a:rPr lang="de-DE" sz="1000" baseline="0" dirty="0" smtClean="0"/>
              <a:t> </a:t>
            </a:r>
            <a:r>
              <a:rPr lang="de-DE" sz="1000" baseline="0" dirty="0" err="1" smtClean="0"/>
              <a:t>of</a:t>
            </a:r>
            <a:r>
              <a:rPr lang="de-DE" sz="1000" baseline="0" dirty="0" smtClean="0"/>
              <a:t> </a:t>
            </a:r>
            <a:r>
              <a:rPr lang="de-DE" sz="1000" baseline="0" dirty="0" err="1" smtClean="0"/>
              <a:t>the</a:t>
            </a:r>
            <a:r>
              <a:rPr lang="de-DE" sz="1000" baseline="0" dirty="0" smtClean="0"/>
              <a:t> soft </a:t>
            </a:r>
            <a:r>
              <a:rPr lang="de-DE" sz="1000" baseline="0" dirty="0" err="1" smtClean="0"/>
              <a:t>tissues</a:t>
            </a:r>
            <a:r>
              <a:rPr lang="de-DE" sz="1000" baseline="0" dirty="0" smtClean="0"/>
              <a:t> </a:t>
            </a:r>
            <a:r>
              <a:rPr lang="de-DE" sz="1000" baseline="0" dirty="0" err="1" smtClean="0"/>
              <a:t>slide</a:t>
            </a:r>
            <a:r>
              <a:rPr lang="de-DE" sz="1000" baseline="0" dirty="0" smtClean="0"/>
              <a:t> </a:t>
            </a:r>
            <a:r>
              <a:rPr lang="de-DE" sz="1000" baseline="0" dirty="0" err="1" smtClean="0"/>
              <a:t>downwards</a:t>
            </a:r>
            <a:r>
              <a:rPr lang="de-DE" sz="1000" baseline="0" dirty="0" smtClean="0"/>
              <a:t> </a:t>
            </a:r>
            <a:r>
              <a:rPr lang="de-DE" sz="1000" baseline="0" dirty="0" err="1" smtClean="0"/>
              <a:t>and</a:t>
            </a:r>
            <a:r>
              <a:rPr lang="de-DE" sz="1000" baseline="0" dirty="0" smtClean="0"/>
              <a:t> </a:t>
            </a:r>
            <a:r>
              <a:rPr lang="de-DE" sz="1000" baseline="0" dirty="0" err="1" smtClean="0"/>
              <a:t>causes</a:t>
            </a:r>
            <a:r>
              <a:rPr lang="de-DE" sz="1000" baseline="0" dirty="0" smtClean="0"/>
              <a:t> </a:t>
            </a:r>
            <a:r>
              <a:rPr lang="de-DE" sz="1000" baseline="0" dirty="0" err="1" smtClean="0"/>
              <a:t>the</a:t>
            </a:r>
            <a:r>
              <a:rPr lang="de-DE" sz="1000" baseline="0" dirty="0" smtClean="0"/>
              <a:t> </a:t>
            </a:r>
            <a:r>
              <a:rPr lang="de-DE" sz="1000" baseline="0" dirty="0" err="1" smtClean="0"/>
              <a:t>typical</a:t>
            </a:r>
            <a:r>
              <a:rPr lang="de-DE" sz="1000" baseline="0" dirty="0" smtClean="0"/>
              <a:t> </a:t>
            </a:r>
            <a:r>
              <a:rPr lang="de-DE" sz="1000" baseline="0" dirty="0" err="1" smtClean="0"/>
              <a:t>tired</a:t>
            </a:r>
            <a:r>
              <a:rPr lang="de-DE" sz="1000" baseline="0" dirty="0" smtClean="0"/>
              <a:t> </a:t>
            </a:r>
            <a:r>
              <a:rPr lang="de-DE" sz="1000" baseline="0" dirty="0" err="1" smtClean="0"/>
              <a:t>look</a:t>
            </a:r>
            <a:r>
              <a:rPr lang="de-DE" sz="1000" baseline="0" dirty="0" smtClean="0"/>
              <a:t> </a:t>
            </a:r>
            <a:r>
              <a:rPr lang="de-DE" sz="1000" baseline="0" dirty="0" err="1" smtClean="0"/>
              <a:t>even</a:t>
            </a:r>
            <a:r>
              <a:rPr lang="de-DE" sz="1000" baseline="0" dirty="0" smtClean="0"/>
              <a:t> </a:t>
            </a:r>
            <a:r>
              <a:rPr lang="de-DE" sz="1000" baseline="0" dirty="0" err="1" smtClean="0"/>
              <a:t>by</a:t>
            </a:r>
            <a:r>
              <a:rPr lang="de-DE" sz="1000" baseline="0" dirty="0" smtClean="0"/>
              <a:t> </a:t>
            </a:r>
            <a:r>
              <a:rPr lang="de-DE" sz="1000" baseline="0" dirty="0" err="1" smtClean="0"/>
              <a:t>young</a:t>
            </a:r>
            <a:r>
              <a:rPr lang="de-DE" sz="1000" baseline="0" dirty="0" smtClean="0"/>
              <a:t> </a:t>
            </a:r>
            <a:r>
              <a:rPr lang="de-DE" sz="1000" baseline="0" dirty="0" err="1" smtClean="0"/>
              <a:t>individuals</a:t>
            </a:r>
            <a:r>
              <a:rPr lang="de-DE" sz="1000" baseline="0" dirty="0" smtClean="0"/>
              <a:t>. </a:t>
            </a:r>
            <a:r>
              <a:rPr lang="de-DE" sz="1000" baseline="0" dirty="0" err="1" smtClean="0"/>
              <a:t>Any</a:t>
            </a:r>
            <a:r>
              <a:rPr lang="de-DE" sz="1000" baseline="0" dirty="0" smtClean="0"/>
              <a:t> </a:t>
            </a:r>
            <a:r>
              <a:rPr lang="de-DE" sz="1000" baseline="0" dirty="0" err="1" smtClean="0"/>
              <a:t>other</a:t>
            </a:r>
            <a:r>
              <a:rPr lang="de-DE" sz="1000" baseline="0" dirty="0" smtClean="0"/>
              <a:t> </a:t>
            </a:r>
            <a:r>
              <a:rPr lang="de-DE" sz="1000" baseline="0" dirty="0" err="1" smtClean="0"/>
              <a:t>changes</a:t>
            </a:r>
            <a:r>
              <a:rPr lang="de-DE" sz="1000" baseline="0" dirty="0" smtClean="0"/>
              <a:t> on </a:t>
            </a:r>
            <a:r>
              <a:rPr lang="de-DE" sz="1000" baseline="0" dirty="0" err="1" smtClean="0"/>
              <a:t>the</a:t>
            </a:r>
            <a:r>
              <a:rPr lang="de-DE" sz="1000" baseline="0" dirty="0" smtClean="0"/>
              <a:t> </a:t>
            </a:r>
            <a:r>
              <a:rPr lang="de-DE" sz="1000" baseline="0" dirty="0" err="1" smtClean="0"/>
              <a:t>face</a:t>
            </a:r>
            <a:r>
              <a:rPr lang="de-DE" sz="1000" baseline="0" dirty="0" smtClean="0"/>
              <a:t> </a:t>
            </a:r>
            <a:r>
              <a:rPr lang="de-DE" sz="1000" baseline="0" dirty="0" err="1" smtClean="0"/>
              <a:t>follow</a:t>
            </a:r>
            <a:r>
              <a:rPr lang="de-DE" sz="1000" baseline="0" dirty="0" smtClean="0"/>
              <a:t> </a:t>
            </a:r>
            <a:r>
              <a:rPr lang="de-DE" sz="1000" baseline="0" dirty="0" err="1" smtClean="0"/>
              <a:t>the</a:t>
            </a:r>
            <a:r>
              <a:rPr lang="de-DE" sz="1000" baseline="0" dirty="0" smtClean="0"/>
              <a:t> </a:t>
            </a:r>
            <a:r>
              <a:rPr lang="de-DE" sz="1000" baseline="0" dirty="0" err="1" smtClean="0"/>
              <a:t>midface</a:t>
            </a:r>
            <a:r>
              <a:rPr lang="de-DE" sz="1000" baseline="0" dirty="0" smtClean="0"/>
              <a:t> </a:t>
            </a:r>
            <a:r>
              <a:rPr lang="de-DE" sz="1000" baseline="0" dirty="0" err="1" smtClean="0"/>
              <a:t>aging</a:t>
            </a:r>
            <a:r>
              <a:rPr lang="de-DE" sz="1000" baseline="0" dirty="0" smtClean="0"/>
              <a:t> </a:t>
            </a:r>
            <a:r>
              <a:rPr lang="de-DE" sz="1000" baseline="0" dirty="0" err="1" smtClean="0"/>
              <a:t>secondary</a:t>
            </a:r>
            <a:r>
              <a:rPr lang="de-DE" sz="1000" baseline="0" dirty="0" smtClean="0"/>
              <a:t>, </a:t>
            </a:r>
            <a:r>
              <a:rPr lang="de-DE" sz="1000" baseline="0" dirty="0" err="1" smtClean="0"/>
              <a:t>the</a:t>
            </a:r>
            <a:r>
              <a:rPr lang="de-DE" sz="1000" baseline="0" dirty="0" smtClean="0"/>
              <a:t> </a:t>
            </a:r>
            <a:r>
              <a:rPr lang="de-DE" sz="1000" baseline="0" dirty="0" err="1" smtClean="0"/>
              <a:t>only</a:t>
            </a:r>
            <a:r>
              <a:rPr lang="de-DE" sz="1000" baseline="0" dirty="0" smtClean="0"/>
              <a:t> </a:t>
            </a:r>
            <a:r>
              <a:rPr lang="de-DE" sz="1000" baseline="0" dirty="0" err="1" smtClean="0"/>
              <a:t>simultaneously</a:t>
            </a:r>
            <a:r>
              <a:rPr lang="de-DE" sz="1000" baseline="0" dirty="0" smtClean="0"/>
              <a:t> </a:t>
            </a:r>
            <a:r>
              <a:rPr lang="de-DE" sz="1000" baseline="0" dirty="0" err="1" smtClean="0"/>
              <a:t>aging</a:t>
            </a:r>
            <a:r>
              <a:rPr lang="de-DE" sz="1000" baseline="0" dirty="0" smtClean="0"/>
              <a:t> </a:t>
            </a:r>
            <a:r>
              <a:rPr lang="de-DE" sz="1000" baseline="0" dirty="0" err="1" smtClean="0"/>
              <a:t>takes</a:t>
            </a:r>
            <a:r>
              <a:rPr lang="de-DE" sz="1000" baseline="0" dirty="0" smtClean="0"/>
              <a:t> </a:t>
            </a:r>
            <a:r>
              <a:rPr lang="de-DE" sz="1000" baseline="0" dirty="0" err="1" smtClean="0"/>
              <a:t>place</a:t>
            </a:r>
            <a:r>
              <a:rPr lang="de-DE" sz="1000" baseline="0" dirty="0" smtClean="0"/>
              <a:t> </a:t>
            </a:r>
            <a:r>
              <a:rPr lang="de-DE" sz="1000" baseline="0" dirty="0" err="1" smtClean="0"/>
              <a:t>perhaps</a:t>
            </a:r>
            <a:r>
              <a:rPr lang="de-DE" sz="1000" baseline="0" dirty="0" smtClean="0"/>
              <a:t> </a:t>
            </a:r>
            <a:r>
              <a:rPr lang="de-DE" sz="1000" baseline="0" dirty="0" err="1" smtClean="0"/>
              <a:t>by</a:t>
            </a:r>
            <a:r>
              <a:rPr lang="de-DE" sz="1000" baseline="0" dirty="0" smtClean="0"/>
              <a:t> </a:t>
            </a:r>
            <a:r>
              <a:rPr lang="de-DE" sz="1000" baseline="0" dirty="0" err="1" smtClean="0"/>
              <a:t>the</a:t>
            </a:r>
            <a:r>
              <a:rPr lang="de-DE" sz="1000" baseline="0" dirty="0" smtClean="0"/>
              <a:t> </a:t>
            </a:r>
            <a:r>
              <a:rPr lang="de-DE" sz="1000" baseline="0" dirty="0" err="1" smtClean="0"/>
              <a:t>upper</a:t>
            </a:r>
            <a:r>
              <a:rPr lang="de-DE" sz="1000" baseline="0" dirty="0" smtClean="0"/>
              <a:t> </a:t>
            </a:r>
            <a:r>
              <a:rPr lang="de-DE" sz="1000" baseline="0" dirty="0" err="1" smtClean="0"/>
              <a:t>eyelids</a:t>
            </a:r>
            <a:r>
              <a:rPr lang="de-DE" sz="1000" baseline="0" dirty="0" smtClean="0"/>
              <a:t>.</a:t>
            </a:r>
            <a:endParaRPr lang="de-DE" sz="1000" dirty="0" smtClean="0"/>
          </a:p>
          <a:p>
            <a:pPr eaLnBrk="1" hangingPunct="1"/>
            <a:endParaRPr lang="de-DE" dirty="0" smtClean="0"/>
          </a:p>
          <a:p>
            <a:pPr eaLnBrk="1" hangingPunct="1"/>
            <a:endParaRPr lang="de-DE" dirty="0" smtClean="0"/>
          </a:p>
          <a:p>
            <a:pPr eaLnBrk="1" hangingPunct="1"/>
            <a:endParaRPr lang="de-DE" dirty="0" smtClean="0"/>
          </a:p>
          <a:p>
            <a:pPr eaLnBrk="1" hangingPunct="1"/>
            <a:endParaRPr lang="de-DE" dirty="0" smtClean="0"/>
          </a:p>
          <a:p>
            <a:pPr eaLnBrk="1" hangingPunct="1"/>
            <a:endParaRPr lang="de-DE" dirty="0" smtClean="0"/>
          </a:p>
          <a:p>
            <a:pPr eaLnBrk="1" hangingPunct="1"/>
            <a:r>
              <a:rPr lang="de-DE" dirty="0" smtClean="0"/>
              <a:t>Das Mittelgesicht das Gebiet unterhalb des Augenrandes zwischen Nasenwurzel und Jochbeinprominenz setzt sich fort nach kaudal in die Kieferregion und sinkt auch dementsprechend senkrecht nach kaudal.</a:t>
            </a:r>
          </a:p>
          <a:p>
            <a:pPr eaLnBrk="1" hangingPunct="1"/>
            <a:r>
              <a:rPr lang="de-DE" dirty="0" smtClean="0"/>
              <a:t>Folgen: Bildung von </a:t>
            </a:r>
            <a:r>
              <a:rPr lang="de-DE" u="sng" dirty="0" smtClean="0"/>
              <a:t>Augenringen</a:t>
            </a:r>
            <a:r>
              <a:rPr lang="de-DE" dirty="0" smtClean="0"/>
              <a:t>, </a:t>
            </a:r>
            <a:r>
              <a:rPr lang="de-DE" u="sng" dirty="0" err="1" smtClean="0"/>
              <a:t>dunkele</a:t>
            </a:r>
            <a:r>
              <a:rPr lang="de-DE" u="sng" dirty="0" smtClean="0"/>
              <a:t> Haut </a:t>
            </a:r>
            <a:r>
              <a:rPr lang="de-DE" dirty="0" smtClean="0"/>
              <a:t>an den Augenringen „ </a:t>
            </a:r>
            <a:r>
              <a:rPr lang="de-DE" u="sng" dirty="0" err="1" smtClean="0"/>
              <a:t>Holow</a:t>
            </a:r>
            <a:r>
              <a:rPr lang="de-DE" u="sng" dirty="0" smtClean="0"/>
              <a:t> </a:t>
            </a:r>
            <a:r>
              <a:rPr lang="de-DE" u="sng" dirty="0" err="1" smtClean="0"/>
              <a:t>eyes</a:t>
            </a:r>
            <a:r>
              <a:rPr lang="de-DE" dirty="0" smtClean="0"/>
              <a:t>“, </a:t>
            </a:r>
            <a:r>
              <a:rPr lang="de-DE" u="sng" dirty="0" smtClean="0"/>
              <a:t>Augenrandvolumenmangel</a:t>
            </a:r>
            <a:r>
              <a:rPr lang="de-DE" dirty="0" smtClean="0"/>
              <a:t>, </a:t>
            </a:r>
            <a:r>
              <a:rPr lang="de-DE" u="sng" dirty="0" err="1" smtClean="0"/>
              <a:t>nasojugale</a:t>
            </a:r>
            <a:r>
              <a:rPr lang="de-DE" u="sng" dirty="0" smtClean="0"/>
              <a:t> Falten</a:t>
            </a:r>
            <a:r>
              <a:rPr lang="de-DE" dirty="0" smtClean="0"/>
              <a:t> , welche wegen des Volumenmangels, wegen der </a:t>
            </a:r>
            <a:r>
              <a:rPr lang="de-DE" u="sng" dirty="0" smtClean="0"/>
              <a:t>Senkung des </a:t>
            </a:r>
            <a:r>
              <a:rPr lang="de-DE" u="sng" dirty="0" err="1" smtClean="0"/>
              <a:t>suborbicularen</a:t>
            </a:r>
            <a:r>
              <a:rPr lang="de-DE" u="sng" dirty="0" smtClean="0"/>
              <a:t> und </a:t>
            </a:r>
            <a:r>
              <a:rPr lang="de-DE" u="sng" dirty="0" err="1" smtClean="0"/>
              <a:t>malaren</a:t>
            </a:r>
            <a:r>
              <a:rPr lang="de-DE" u="sng" dirty="0" smtClean="0"/>
              <a:t> Fettpolstern </a:t>
            </a:r>
            <a:r>
              <a:rPr lang="de-DE" dirty="0" smtClean="0"/>
              <a:t>entsteht. Nach kaudal  „staut sich“ die </a:t>
            </a:r>
            <a:r>
              <a:rPr lang="de-DE" u="sng" dirty="0" smtClean="0"/>
              <a:t>dislozierte </a:t>
            </a:r>
            <a:r>
              <a:rPr lang="de-DE" dirty="0" smtClean="0"/>
              <a:t>und </a:t>
            </a:r>
            <a:r>
              <a:rPr lang="de-DE" u="sng" dirty="0" smtClean="0"/>
              <a:t>abgesunkene Weichteilmasse </a:t>
            </a:r>
            <a:r>
              <a:rPr lang="de-DE" dirty="0" smtClean="0"/>
              <a:t>und sammelt sich im Kieferbereich als </a:t>
            </a:r>
            <a:r>
              <a:rPr lang="de-DE" u="sng" dirty="0" err="1" smtClean="0"/>
              <a:t>Hämsterbacken</a:t>
            </a:r>
            <a:r>
              <a:rPr lang="de-DE" dirty="0" smtClean="0"/>
              <a:t>,( „</a:t>
            </a:r>
            <a:r>
              <a:rPr lang="de-DE" dirty="0" err="1" smtClean="0"/>
              <a:t>Jowling</a:t>
            </a:r>
            <a:r>
              <a:rPr lang="de-DE" dirty="0" smtClean="0"/>
              <a:t>“ ) Kiefertaschen bzw. nach medial als zunehmende Hängemasse an den </a:t>
            </a:r>
            <a:r>
              <a:rPr lang="de-DE" dirty="0" err="1" smtClean="0"/>
              <a:t>Nasolabialfalten</a:t>
            </a:r>
            <a:r>
              <a:rPr lang="de-DE" dirty="0" smtClean="0"/>
              <a:t>, die dann immer tiefer werden. Das müde Aussehen entsteht nicht nur wegen den falten und Ringen, sondern auch wegen Abflachung des Gesichts beim Volumenmangel und </a:t>
            </a:r>
            <a:r>
              <a:rPr lang="de-DE" dirty="0" err="1" smtClean="0"/>
              <a:t>Ptosis</a:t>
            </a:r>
            <a:r>
              <a:rPr lang="de-DE" dirty="0" smtClean="0"/>
              <a:t>.</a:t>
            </a:r>
          </a:p>
          <a:p>
            <a:pPr eaLnBrk="1" hangingPunct="1"/>
            <a:r>
              <a:rPr lang="de-DE" dirty="0" smtClean="0">
                <a:latin typeface="Estrangelo Edessa" pitchFamily="66" charset="0"/>
              </a:rPr>
              <a:t>Pat. kommt zur „Faltenbehandlung“ oder wegen „müdes Aussehen“. Pat. selber nimmt die </a:t>
            </a:r>
            <a:r>
              <a:rPr lang="de-DE" dirty="0" err="1" smtClean="0">
                <a:latin typeface="Estrangelo Edessa" pitchFamily="66" charset="0"/>
              </a:rPr>
              <a:t>Ptosis</a:t>
            </a:r>
            <a:r>
              <a:rPr lang="de-DE" dirty="0" smtClean="0">
                <a:latin typeface="Estrangelo Edessa" pitchFamily="66" charset="0"/>
              </a:rPr>
              <a:t> nicht wahr</a:t>
            </a:r>
          </a:p>
          <a:p>
            <a:pPr eaLnBrk="1" hangingPunct="1"/>
            <a:endParaRPr lang="de-DE" dirty="0" smtClean="0">
              <a:latin typeface="Estrangelo Edessa" pitchFamily="66" charset="0"/>
            </a:endParaRPr>
          </a:p>
          <a:p>
            <a:pPr eaLnBrk="1" hangingPunct="1"/>
            <a:endParaRPr lang="de-DE" dirty="0" smtClean="0"/>
          </a:p>
          <a:p>
            <a:pPr eaLnBrk="1" hangingPunct="1"/>
            <a:r>
              <a:rPr lang="de-DE" u="sng" dirty="0" smtClean="0"/>
              <a:t>Die Aufgabe </a:t>
            </a:r>
            <a:r>
              <a:rPr lang="de-DE" dirty="0" smtClean="0"/>
              <a:t>der ästhetischen Gesichtschirurgie ist dabei klar: die nach kaudal dislozierte Weichteile müssen mobilisiert, reponiert und fixiert werden. Der Auftrag von der heutigen eher jüngeren Kandidaten für Gesichtslift  ist klar: Lifting, aber „kein  </a:t>
            </a:r>
            <a:r>
              <a:rPr lang="de-DE" dirty="0" err="1" smtClean="0"/>
              <a:t>Facelift</a:t>
            </a:r>
            <a:r>
              <a:rPr lang="de-DE" dirty="0" smtClean="0"/>
              <a:t>“ , nur eine „Mini Straffung“.</a:t>
            </a:r>
          </a:p>
          <a:p>
            <a:pPr eaLnBrk="1" hangingPunct="1"/>
            <a:endParaRPr lang="de-DE"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1344781E-BDCC-4ABC-A325-30CD344C3F44}" type="slidenum">
              <a:rPr lang="de-DE" smtClean="0">
                <a:cs typeface="Arial" charset="0"/>
              </a:rPr>
              <a:pPr/>
              <a:t>5</a:t>
            </a:fld>
            <a:endParaRPr lang="de-DE" smtClean="0">
              <a:cs typeface="Arial" charset="0"/>
            </a:endParaRPr>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r>
              <a:rPr lang="de-DE" dirty="0" err="1" smtClean="0"/>
              <a:t>Patients</a:t>
            </a:r>
            <a:r>
              <a:rPr lang="de-DE" baseline="0" dirty="0" smtClean="0"/>
              <a:t> understand </a:t>
            </a:r>
            <a:r>
              <a:rPr lang="de-DE" baseline="0" dirty="0" err="1" smtClean="0"/>
              <a:t>very</a:t>
            </a:r>
            <a:r>
              <a:rPr lang="de-DE" baseline="0" dirty="0" smtClean="0"/>
              <a:t> well, </a:t>
            </a:r>
            <a:r>
              <a:rPr lang="de-DE" baseline="0" dirty="0" err="1" smtClean="0"/>
              <a:t>what</a:t>
            </a:r>
            <a:r>
              <a:rPr lang="de-DE" baseline="0" dirty="0" smtClean="0"/>
              <a:t> </a:t>
            </a:r>
            <a:r>
              <a:rPr lang="de-DE" baseline="0" dirty="0" err="1" smtClean="0"/>
              <a:t>the</a:t>
            </a:r>
            <a:r>
              <a:rPr lang="de-DE" baseline="0" dirty="0" smtClean="0"/>
              <a:t> </a:t>
            </a:r>
            <a:r>
              <a:rPr lang="de-DE" baseline="0" dirty="0" err="1" smtClean="0"/>
              <a:t>goal</a:t>
            </a:r>
            <a:r>
              <a:rPr lang="de-DE" baseline="0" dirty="0" smtClean="0"/>
              <a:t> </a:t>
            </a:r>
            <a:r>
              <a:rPr lang="de-DE" baseline="0" dirty="0" err="1" smtClean="0"/>
              <a:t>of</a:t>
            </a:r>
            <a:r>
              <a:rPr lang="de-DE" baseline="0" dirty="0" smtClean="0"/>
              <a:t> a proper </a:t>
            </a:r>
            <a:r>
              <a:rPr lang="de-DE" baseline="0" dirty="0" err="1" smtClean="0"/>
              <a:t>facial</a:t>
            </a:r>
            <a:r>
              <a:rPr lang="de-DE" baseline="0" dirty="0" smtClean="0"/>
              <a:t> </a:t>
            </a:r>
            <a:r>
              <a:rPr lang="de-DE" baseline="0" dirty="0" err="1" smtClean="0"/>
              <a:t>rejuvenation</a:t>
            </a:r>
            <a:r>
              <a:rPr lang="de-DE" baseline="0" dirty="0" smtClean="0"/>
              <a:t> </a:t>
            </a:r>
            <a:r>
              <a:rPr lang="de-DE" baseline="0" dirty="0" err="1" smtClean="0"/>
              <a:t>should</a:t>
            </a:r>
            <a:r>
              <a:rPr lang="de-DE" baseline="0" dirty="0" smtClean="0"/>
              <a:t> </a:t>
            </a:r>
            <a:r>
              <a:rPr lang="de-DE" baseline="0" dirty="0" err="1" smtClean="0"/>
              <a:t>be</a:t>
            </a:r>
            <a:r>
              <a:rPr lang="de-DE" baseline="0" dirty="0" smtClean="0"/>
              <a:t>: </a:t>
            </a:r>
            <a:r>
              <a:rPr lang="de-DE" baseline="0" dirty="0" err="1" smtClean="0"/>
              <a:t>the</a:t>
            </a:r>
            <a:r>
              <a:rPr lang="de-DE" baseline="0" dirty="0" smtClean="0"/>
              <a:t> </a:t>
            </a:r>
            <a:r>
              <a:rPr lang="de-DE" baseline="0" dirty="0" err="1" smtClean="0"/>
              <a:t>patient</a:t>
            </a:r>
            <a:r>
              <a:rPr lang="de-DE" baseline="0" dirty="0" smtClean="0"/>
              <a:t> </a:t>
            </a:r>
            <a:r>
              <a:rPr lang="de-DE" baseline="0" dirty="0" err="1" smtClean="0"/>
              <a:t>here</a:t>
            </a:r>
            <a:r>
              <a:rPr lang="de-DE" baseline="0" dirty="0" smtClean="0"/>
              <a:t> </a:t>
            </a:r>
            <a:r>
              <a:rPr lang="de-DE" baseline="0" dirty="0" err="1" smtClean="0"/>
              <a:t>shows</a:t>
            </a:r>
            <a:r>
              <a:rPr lang="de-DE" baseline="0" dirty="0" smtClean="0"/>
              <a:t> </a:t>
            </a:r>
            <a:r>
              <a:rPr lang="de-DE" baseline="0" dirty="0" err="1" smtClean="0"/>
              <a:t>us</a:t>
            </a:r>
            <a:r>
              <a:rPr lang="de-DE" baseline="0" dirty="0" smtClean="0"/>
              <a:t> </a:t>
            </a:r>
            <a:r>
              <a:rPr lang="de-DE" baseline="0" dirty="0" err="1" smtClean="0"/>
              <a:t>the</a:t>
            </a:r>
            <a:r>
              <a:rPr lang="de-DE" baseline="0" dirty="0" smtClean="0"/>
              <a:t> </a:t>
            </a:r>
            <a:r>
              <a:rPr lang="de-DE" baseline="0" dirty="0" err="1" smtClean="0"/>
              <a:t>right</a:t>
            </a:r>
            <a:r>
              <a:rPr lang="de-DE" baseline="0" dirty="0" smtClean="0"/>
              <a:t> </a:t>
            </a:r>
            <a:r>
              <a:rPr lang="de-DE" baseline="0" dirty="0" err="1" smtClean="0"/>
              <a:t>vector</a:t>
            </a:r>
            <a:r>
              <a:rPr lang="de-DE" baseline="0" dirty="0" smtClean="0"/>
              <a:t> </a:t>
            </a:r>
            <a:r>
              <a:rPr lang="de-DE" baseline="0" dirty="0" err="1" smtClean="0"/>
              <a:t>of</a:t>
            </a:r>
            <a:r>
              <a:rPr lang="de-DE" baseline="0" dirty="0" smtClean="0"/>
              <a:t> </a:t>
            </a:r>
            <a:r>
              <a:rPr lang="de-DE" baseline="0" dirty="0" err="1" smtClean="0"/>
              <a:t>pulling</a:t>
            </a:r>
            <a:r>
              <a:rPr lang="de-DE" baseline="0" dirty="0" smtClean="0"/>
              <a:t> </a:t>
            </a:r>
            <a:r>
              <a:rPr lang="de-DE" baseline="0" dirty="0" err="1" smtClean="0"/>
              <a:t>and</a:t>
            </a:r>
            <a:r>
              <a:rPr lang="de-DE" baseline="0" dirty="0" smtClean="0"/>
              <a:t> </a:t>
            </a:r>
            <a:r>
              <a:rPr lang="de-DE" baseline="0" dirty="0" err="1" smtClean="0"/>
              <a:t>repositioning</a:t>
            </a:r>
            <a:r>
              <a:rPr lang="de-DE" baseline="0" dirty="0" smtClean="0"/>
              <a:t> </a:t>
            </a:r>
            <a:r>
              <a:rPr lang="de-DE" baseline="0" dirty="0" err="1" smtClean="0"/>
              <a:t>of</a:t>
            </a:r>
            <a:r>
              <a:rPr lang="de-DE" baseline="0" dirty="0" smtClean="0"/>
              <a:t> </a:t>
            </a:r>
            <a:r>
              <a:rPr lang="de-DE" baseline="0" dirty="0" err="1" smtClean="0"/>
              <a:t>the</a:t>
            </a:r>
            <a:r>
              <a:rPr lang="de-DE" baseline="0" dirty="0" smtClean="0"/>
              <a:t> soft </a:t>
            </a:r>
            <a:r>
              <a:rPr lang="de-DE" baseline="0" dirty="0" err="1" smtClean="0"/>
              <a:t>tissues</a:t>
            </a:r>
            <a:r>
              <a:rPr lang="de-DE" baseline="0" dirty="0" smtClean="0"/>
              <a:t> </a:t>
            </a:r>
            <a:r>
              <a:rPr lang="de-DE" baseline="0" dirty="0" err="1" smtClean="0"/>
              <a:t>by</a:t>
            </a:r>
            <a:r>
              <a:rPr lang="de-DE" baseline="0" dirty="0" smtClean="0"/>
              <a:t> </a:t>
            </a:r>
            <a:r>
              <a:rPr lang="de-DE" baseline="0" dirty="0" err="1" smtClean="0"/>
              <a:t>shifting</a:t>
            </a:r>
            <a:r>
              <a:rPr lang="de-DE" baseline="0" dirty="0" smtClean="0"/>
              <a:t> her </a:t>
            </a:r>
            <a:r>
              <a:rPr lang="de-DE" baseline="0" dirty="0" err="1" smtClean="0"/>
              <a:t>midface</a:t>
            </a:r>
            <a:r>
              <a:rPr lang="de-DE" baseline="0" dirty="0" smtClean="0"/>
              <a:t> </a:t>
            </a:r>
            <a:r>
              <a:rPr lang="de-DE" baseline="0" dirty="0" err="1" smtClean="0"/>
              <a:t>about</a:t>
            </a:r>
            <a:r>
              <a:rPr lang="de-DE" baseline="0" dirty="0" smtClean="0"/>
              <a:t> 45-55 grade </a:t>
            </a:r>
            <a:r>
              <a:rPr lang="de-DE" baseline="0" dirty="0" err="1" smtClean="0"/>
              <a:t>upwards</a:t>
            </a:r>
            <a:r>
              <a:rPr lang="de-DE" baseline="0" dirty="0" smtClean="0"/>
              <a:t>. </a:t>
            </a:r>
            <a:r>
              <a:rPr lang="de-DE" baseline="0" dirty="0" err="1" smtClean="0"/>
              <a:t>Exactly</a:t>
            </a:r>
            <a:r>
              <a:rPr lang="de-DE" baseline="0" dirty="0" smtClean="0"/>
              <a:t>, </a:t>
            </a:r>
            <a:r>
              <a:rPr lang="de-DE" baseline="0" dirty="0" err="1" smtClean="0"/>
              <a:t>that</a:t>
            </a:r>
            <a:r>
              <a:rPr lang="de-DE" baseline="0" dirty="0" smtClean="0"/>
              <a:t> </a:t>
            </a:r>
            <a:r>
              <a:rPr lang="de-DE" baseline="0" dirty="0" err="1" smtClean="0"/>
              <a:t>is</a:t>
            </a:r>
            <a:r>
              <a:rPr lang="de-DE" baseline="0" dirty="0" smtClean="0"/>
              <a:t> </a:t>
            </a:r>
            <a:r>
              <a:rPr lang="de-DE" baseline="0" dirty="0" err="1" smtClean="0"/>
              <a:t>the</a:t>
            </a:r>
            <a:r>
              <a:rPr lang="de-DE" baseline="0" dirty="0" smtClean="0"/>
              <a:t> </a:t>
            </a:r>
            <a:r>
              <a:rPr lang="de-DE" baseline="0" dirty="0" err="1" smtClean="0"/>
              <a:t>kind</a:t>
            </a:r>
            <a:r>
              <a:rPr lang="de-DE" baseline="0" dirty="0" smtClean="0"/>
              <a:t> </a:t>
            </a:r>
            <a:r>
              <a:rPr lang="de-DE" baseline="0" dirty="0" err="1" smtClean="0"/>
              <a:t>of</a:t>
            </a:r>
            <a:r>
              <a:rPr lang="de-DE" baseline="0" dirty="0" smtClean="0"/>
              <a:t> </a:t>
            </a:r>
            <a:r>
              <a:rPr lang="de-DE" baseline="0" dirty="0" err="1" smtClean="0"/>
              <a:t>reposition</a:t>
            </a:r>
            <a:r>
              <a:rPr lang="de-DE" baseline="0" dirty="0" smtClean="0"/>
              <a:t>, how </a:t>
            </a:r>
            <a:r>
              <a:rPr lang="de-DE" baseline="0" dirty="0" err="1" smtClean="0"/>
              <a:t>the</a:t>
            </a:r>
            <a:r>
              <a:rPr lang="de-DE" baseline="0" dirty="0" smtClean="0"/>
              <a:t> </a:t>
            </a:r>
            <a:r>
              <a:rPr lang="de-DE" baseline="0" dirty="0" err="1" smtClean="0"/>
              <a:t>sunken</a:t>
            </a:r>
            <a:r>
              <a:rPr lang="de-DE" baseline="0" dirty="0" smtClean="0"/>
              <a:t> </a:t>
            </a:r>
            <a:r>
              <a:rPr lang="de-DE" baseline="0" dirty="0" err="1" smtClean="0"/>
              <a:t>midface</a:t>
            </a:r>
            <a:r>
              <a:rPr lang="de-DE" baseline="0" dirty="0" smtClean="0"/>
              <a:t> </a:t>
            </a:r>
            <a:r>
              <a:rPr lang="de-DE" baseline="0" dirty="0" err="1" smtClean="0"/>
              <a:t>should</a:t>
            </a:r>
            <a:r>
              <a:rPr lang="de-DE" baseline="0" dirty="0" smtClean="0"/>
              <a:t> </a:t>
            </a:r>
            <a:r>
              <a:rPr lang="de-DE" baseline="0" dirty="0" err="1" smtClean="0"/>
              <a:t>be</a:t>
            </a:r>
            <a:r>
              <a:rPr lang="de-DE" baseline="0" dirty="0" smtClean="0"/>
              <a:t> </a:t>
            </a:r>
            <a:r>
              <a:rPr lang="de-DE" baseline="0" dirty="0" err="1" smtClean="0"/>
              <a:t>repositioned</a:t>
            </a:r>
            <a:r>
              <a:rPr lang="de-DE" baseline="0" dirty="0" smtClean="0"/>
              <a:t> </a:t>
            </a:r>
            <a:r>
              <a:rPr lang="de-DE" baseline="0" dirty="0" err="1" smtClean="0"/>
              <a:t>and</a:t>
            </a:r>
            <a:r>
              <a:rPr lang="de-DE" baseline="0" dirty="0" smtClean="0"/>
              <a:t> </a:t>
            </a:r>
            <a:r>
              <a:rPr lang="de-DE" baseline="0" dirty="0" err="1" smtClean="0"/>
              <a:t>anchored</a:t>
            </a:r>
            <a:r>
              <a:rPr lang="de-DE" baseline="0" dirty="0" smtClean="0"/>
              <a:t> </a:t>
            </a:r>
            <a:r>
              <a:rPr lang="de-DE" baseline="0" dirty="0" err="1" smtClean="0"/>
              <a:t>by</a:t>
            </a:r>
            <a:r>
              <a:rPr lang="de-DE" baseline="0" dirty="0" smtClean="0"/>
              <a:t> </a:t>
            </a:r>
            <a:r>
              <a:rPr lang="de-DE" baseline="0" dirty="0" err="1" smtClean="0"/>
              <a:t>the</a:t>
            </a:r>
            <a:r>
              <a:rPr lang="de-DE" baseline="0" dirty="0" smtClean="0"/>
              <a:t> </a:t>
            </a:r>
            <a:r>
              <a:rPr lang="de-DE" baseline="0" dirty="0" err="1" smtClean="0"/>
              <a:t>surgeon</a:t>
            </a:r>
            <a:r>
              <a:rPr lang="de-DE" baseline="0" dirty="0" smtClean="0"/>
              <a:t>.</a:t>
            </a:r>
            <a:endParaRPr lang="de-DE" dirty="0" smtClean="0"/>
          </a:p>
          <a:p>
            <a:pPr eaLnBrk="1" hangingPunct="1"/>
            <a:endParaRPr lang="de-DE" u="sng" dirty="0" smtClean="0"/>
          </a:p>
          <a:p>
            <a:pPr eaLnBrk="1" hangingPunct="1"/>
            <a:endParaRPr lang="de-DE" u="sng" dirty="0" smtClean="0"/>
          </a:p>
          <a:p>
            <a:pPr eaLnBrk="1" hangingPunct="1"/>
            <a:endParaRPr lang="de-DE" u="sng" dirty="0" smtClean="0"/>
          </a:p>
          <a:p>
            <a:pPr eaLnBrk="1" hangingPunct="1"/>
            <a:endParaRPr lang="de-DE" u="sng" dirty="0" smtClean="0"/>
          </a:p>
          <a:p>
            <a:pPr eaLnBrk="1" hangingPunct="1"/>
            <a:endParaRPr lang="de-DE" u="sng" dirty="0" smtClean="0"/>
          </a:p>
          <a:p>
            <a:pPr eaLnBrk="1" hangingPunct="1"/>
            <a:endParaRPr lang="de-DE" u="sng" dirty="0" smtClean="0"/>
          </a:p>
          <a:p>
            <a:pPr eaLnBrk="1" hangingPunct="1"/>
            <a:endParaRPr lang="de-DE" u="sng" dirty="0" smtClean="0"/>
          </a:p>
          <a:p>
            <a:pPr eaLnBrk="1" hangingPunct="1"/>
            <a:endParaRPr lang="de-DE" u="sng" dirty="0" smtClean="0"/>
          </a:p>
          <a:p>
            <a:pPr eaLnBrk="1" hangingPunct="1"/>
            <a:endParaRPr lang="de-DE" u="sng" dirty="0" smtClean="0"/>
          </a:p>
          <a:p>
            <a:pPr eaLnBrk="1" hangingPunct="1"/>
            <a:r>
              <a:rPr lang="de-DE" u="sng" dirty="0" smtClean="0"/>
              <a:t>Vektoren  beim Mittelgesichtslift</a:t>
            </a:r>
          </a:p>
          <a:p>
            <a:pPr eaLnBrk="1" hangingPunct="1"/>
            <a:r>
              <a:rPr lang="de-DE" dirty="0" smtClean="0"/>
              <a:t>Die Richtung der </a:t>
            </a:r>
            <a:r>
              <a:rPr lang="de-DE" dirty="0" err="1" smtClean="0"/>
              <a:t>Liftingsvektoren</a:t>
            </a:r>
            <a:r>
              <a:rPr lang="de-DE" dirty="0" smtClean="0"/>
              <a:t> wird schon das Zielgebiet und durch das Zugangsgebiet bestimmt und unterscheidet sich durch die diverse Methoden: beim </a:t>
            </a:r>
            <a:r>
              <a:rPr lang="de-DE" u="sng" dirty="0" err="1" smtClean="0"/>
              <a:t>transpalpablären</a:t>
            </a:r>
            <a:r>
              <a:rPr lang="de-DE" u="sng" dirty="0" smtClean="0"/>
              <a:t> Zugang </a:t>
            </a:r>
            <a:r>
              <a:rPr lang="de-DE" dirty="0" smtClean="0"/>
              <a:t> wird das </a:t>
            </a:r>
            <a:r>
              <a:rPr lang="de-DE" dirty="0" err="1" smtClean="0"/>
              <a:t>Mittelgsicht</a:t>
            </a:r>
            <a:r>
              <a:rPr lang="de-DE" dirty="0" smtClean="0"/>
              <a:t>  nach kranial geliftet, das Verfahren ist vor allen Dingen dann bevorzugen, wenn die Beseitigung der „</a:t>
            </a:r>
            <a:r>
              <a:rPr lang="de-DE" dirty="0" err="1" smtClean="0"/>
              <a:t>holow</a:t>
            </a:r>
            <a:r>
              <a:rPr lang="de-DE" dirty="0" smtClean="0"/>
              <a:t> </a:t>
            </a:r>
            <a:r>
              <a:rPr lang="de-DE" dirty="0" err="1" smtClean="0"/>
              <a:t>eyes</a:t>
            </a:r>
            <a:r>
              <a:rPr lang="de-DE" dirty="0" smtClean="0"/>
              <a:t>“, starkes Volumenverlust am Augenrand im Vordergrund steht. ( Bild) Bei einem </a:t>
            </a:r>
            <a:r>
              <a:rPr lang="de-DE" dirty="0" err="1" smtClean="0"/>
              <a:t>Facelift</a:t>
            </a:r>
            <a:r>
              <a:rPr lang="de-DE" dirty="0" smtClean="0"/>
              <a:t> oder MACS Lift sind zeigen die </a:t>
            </a:r>
            <a:r>
              <a:rPr lang="de-DE" dirty="0" err="1" smtClean="0"/>
              <a:t>Liftingsvektoren</a:t>
            </a:r>
            <a:r>
              <a:rPr lang="de-DE" dirty="0" smtClean="0"/>
              <a:t> mehr nach lateral , wenn überhaupt das Mittelgesicht bei diesem Verfahren erreicht wird. </a:t>
            </a:r>
          </a:p>
          <a:p>
            <a:pPr eaLnBrk="1" hangingPunct="1"/>
            <a:r>
              <a:rPr lang="de-DE" dirty="0" smtClean="0"/>
              <a:t>Das anatomische Substrat einem</a:t>
            </a:r>
            <a:r>
              <a:rPr lang="de-DE" u="sng" dirty="0" smtClean="0"/>
              <a:t> Faceliftzugang </a:t>
            </a:r>
            <a:r>
              <a:rPr lang="de-DE" dirty="0" smtClean="0"/>
              <a:t>ist grundsätzlich anderes als beim Mittelgesichtslift: Beim </a:t>
            </a:r>
            <a:r>
              <a:rPr lang="de-DE" dirty="0" err="1" smtClean="0"/>
              <a:t>Facelift</a:t>
            </a:r>
            <a:r>
              <a:rPr lang="de-DE" dirty="0" smtClean="0"/>
              <a:t> wird die laterale </a:t>
            </a:r>
            <a:r>
              <a:rPr lang="de-DE" u="sng" dirty="0" smtClean="0"/>
              <a:t>SMAS geliftet und nicht das Mittelgesicht. </a:t>
            </a:r>
            <a:r>
              <a:rPr lang="de-DE" dirty="0" smtClean="0"/>
              <a:t> Die SMAS zieht sich von lateral ins Mittelgesicht ein und stellt sich als dorsaler Basis unterhalb des </a:t>
            </a:r>
            <a:r>
              <a:rPr lang="de-DE" dirty="0" err="1" smtClean="0"/>
              <a:t>malaren</a:t>
            </a:r>
            <a:r>
              <a:rPr lang="de-DE" dirty="0" smtClean="0"/>
              <a:t> Fettdepots dar, beim SMAS Lift wird das </a:t>
            </a:r>
            <a:r>
              <a:rPr lang="de-DE" dirty="0" err="1" smtClean="0"/>
              <a:t>malar</a:t>
            </a:r>
            <a:r>
              <a:rPr lang="de-DE" dirty="0" smtClean="0"/>
              <a:t> </a:t>
            </a:r>
            <a:r>
              <a:rPr lang="de-DE" dirty="0" err="1" smtClean="0"/>
              <a:t>fat</a:t>
            </a:r>
            <a:r>
              <a:rPr lang="de-DE" dirty="0" smtClean="0"/>
              <a:t> </a:t>
            </a:r>
            <a:r>
              <a:rPr lang="de-DE" dirty="0" err="1" smtClean="0"/>
              <a:t>pad</a:t>
            </a:r>
            <a:r>
              <a:rPr lang="de-DE" dirty="0" smtClean="0"/>
              <a:t> selten erreicht und reponiert.</a:t>
            </a:r>
          </a:p>
          <a:p>
            <a:pPr eaLnBrk="1" hangingPunct="1"/>
            <a:r>
              <a:rPr lang="de-DE" u="sng" dirty="0" smtClean="0"/>
              <a:t>Vektoren und Zugang beim TEM </a:t>
            </a:r>
            <a:r>
              <a:rPr lang="de-DE" dirty="0" smtClean="0"/>
              <a:t>: beim temporalen Zugang  sind die </a:t>
            </a:r>
            <a:r>
              <a:rPr lang="de-DE" dirty="0" err="1" smtClean="0"/>
              <a:t>vektoren</a:t>
            </a:r>
            <a:r>
              <a:rPr lang="de-DE" dirty="0" smtClean="0"/>
              <a:t> zwischen denen vom </a:t>
            </a:r>
            <a:r>
              <a:rPr lang="de-DE" dirty="0" err="1" smtClean="0"/>
              <a:t>transpalpablären</a:t>
            </a:r>
            <a:r>
              <a:rPr lang="de-DE" dirty="0" smtClean="0"/>
              <a:t> und </a:t>
            </a:r>
            <a:r>
              <a:rPr lang="de-DE" dirty="0" err="1" smtClean="0"/>
              <a:t>facelift</a:t>
            </a:r>
            <a:r>
              <a:rPr lang="de-DE" dirty="0" smtClean="0"/>
              <a:t> – Zugang in </a:t>
            </a:r>
            <a:r>
              <a:rPr lang="de-DE" dirty="0" err="1" smtClean="0"/>
              <a:t>vertikolateraler</a:t>
            </a:r>
            <a:r>
              <a:rPr lang="de-DE" dirty="0" smtClean="0"/>
              <a:t> Richtung. Diese Richtung, dieser Vektor ist ziemlich physiologisch, weil  die Kraft der gesichtsliftenden </a:t>
            </a:r>
            <a:r>
              <a:rPr lang="de-DE" dirty="0" err="1" smtClean="0"/>
              <a:t>Hautptmuskeln</a:t>
            </a:r>
            <a:r>
              <a:rPr lang="de-DE" dirty="0" smtClean="0"/>
              <a:t> – </a:t>
            </a:r>
            <a:r>
              <a:rPr lang="de-DE" dirty="0" err="1" smtClean="0"/>
              <a:t>m.Zygomaticus</a:t>
            </a:r>
            <a:r>
              <a:rPr lang="de-DE" dirty="0" smtClean="0"/>
              <a:t> </a:t>
            </a:r>
            <a:r>
              <a:rPr lang="de-DE" dirty="0" err="1" smtClean="0"/>
              <a:t>major</a:t>
            </a:r>
            <a:r>
              <a:rPr lang="de-DE" dirty="0" smtClean="0"/>
              <a:t> und </a:t>
            </a:r>
            <a:r>
              <a:rPr lang="de-DE" dirty="0" err="1" smtClean="0"/>
              <a:t>minor</a:t>
            </a:r>
            <a:r>
              <a:rPr lang="de-DE" dirty="0" smtClean="0"/>
              <a:t> – auf natürlichen Weise ebenso in diese Richtung arbeitet : es besteht eine Synergie mit den eigenen Gesichtsmuskeln, von denen das Gesicht bei Betätigung – z.B. Lachen – naturell in eine höhere Position gebracht wird.</a:t>
            </a:r>
          </a:p>
          <a:p>
            <a:pPr eaLnBrk="1" hangingPunct="1"/>
            <a:r>
              <a:rPr lang="de-DE" dirty="0" smtClean="0"/>
              <a:t>Ich nenne diese Vektoren als „ Muskelvektoren“ und halte für besondere, natürliche Vektoren.</a:t>
            </a:r>
            <a:endParaRPr lang="de-DE" u="sng"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CF42E426-594C-47FB-AB69-6A399E0071E7}" type="slidenum">
              <a:rPr lang="de-DE" smtClean="0">
                <a:cs typeface="Arial" charset="0"/>
              </a:rPr>
              <a:pPr/>
              <a:t>6</a:t>
            </a:fld>
            <a:endParaRPr lang="de-DE" smtClean="0">
              <a:cs typeface="Arial" charset="0"/>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r>
              <a:rPr lang="de-DE" sz="1200" baseline="0" dirty="0" err="1" smtClean="0"/>
              <a:t>For</a:t>
            </a:r>
            <a:r>
              <a:rPr lang="de-DE" sz="1200" baseline="0" dirty="0" smtClean="0"/>
              <a:t> </a:t>
            </a:r>
            <a:r>
              <a:rPr lang="de-DE" sz="1200" baseline="0" dirty="0" err="1" smtClean="0"/>
              <a:t>these</a:t>
            </a:r>
            <a:r>
              <a:rPr lang="de-DE" sz="1200" baseline="0" dirty="0" smtClean="0"/>
              <a:t> </a:t>
            </a:r>
            <a:r>
              <a:rPr lang="de-DE" sz="1200" baseline="0" dirty="0" err="1" smtClean="0"/>
              <a:t>reasons</a:t>
            </a:r>
            <a:r>
              <a:rPr lang="de-DE" sz="1200" baseline="0" dirty="0" smtClean="0"/>
              <a:t> </a:t>
            </a:r>
            <a:r>
              <a:rPr lang="de-DE" sz="1200" baseline="0" dirty="0" err="1" smtClean="0"/>
              <a:t>we</a:t>
            </a:r>
            <a:r>
              <a:rPr lang="de-DE" sz="1200" baseline="0" dirty="0" smtClean="0"/>
              <a:t> </a:t>
            </a:r>
            <a:r>
              <a:rPr lang="de-DE" sz="1200" baseline="0" dirty="0" err="1" smtClean="0"/>
              <a:t>seeked</a:t>
            </a:r>
            <a:r>
              <a:rPr lang="de-DE" sz="1200" baseline="0" dirty="0" smtClean="0"/>
              <a:t> </a:t>
            </a:r>
            <a:r>
              <a:rPr lang="de-DE" sz="1200" baseline="0" dirty="0" err="1" smtClean="0"/>
              <a:t>for</a:t>
            </a:r>
            <a:r>
              <a:rPr lang="de-DE" sz="1200" baseline="0" dirty="0" smtClean="0"/>
              <a:t> a </a:t>
            </a:r>
            <a:r>
              <a:rPr lang="de-DE" sz="1200" baseline="0" dirty="0" err="1" smtClean="0"/>
              <a:t>solution</a:t>
            </a:r>
            <a:r>
              <a:rPr lang="de-DE" sz="1200" baseline="0" dirty="0" smtClean="0"/>
              <a:t>, </a:t>
            </a:r>
            <a:r>
              <a:rPr lang="de-DE" sz="1200" baseline="0" dirty="0" err="1" smtClean="0"/>
              <a:t>where</a:t>
            </a:r>
            <a:r>
              <a:rPr lang="de-DE" sz="1200" baseline="0" dirty="0" smtClean="0"/>
              <a:t> </a:t>
            </a:r>
            <a:r>
              <a:rPr lang="de-DE" sz="1200" baseline="0" dirty="0" err="1" smtClean="0"/>
              <a:t>we</a:t>
            </a:r>
            <a:r>
              <a:rPr lang="de-DE" sz="1200" baseline="0" dirty="0" smtClean="0"/>
              <a:t> </a:t>
            </a:r>
            <a:r>
              <a:rPr lang="de-DE" sz="1200" baseline="0" dirty="0" err="1" smtClean="0"/>
              <a:t>can</a:t>
            </a:r>
            <a:r>
              <a:rPr lang="de-DE" sz="1200" baseline="0" dirty="0" smtClean="0"/>
              <a:t> </a:t>
            </a:r>
            <a:r>
              <a:rPr lang="de-DE" sz="1200" baseline="0" dirty="0" err="1" smtClean="0"/>
              <a:t>shift</a:t>
            </a:r>
            <a:r>
              <a:rPr lang="de-DE" sz="1200" baseline="0" dirty="0" smtClean="0"/>
              <a:t>, </a:t>
            </a:r>
            <a:r>
              <a:rPr lang="de-DE" sz="1200" baseline="0" dirty="0" err="1" smtClean="0"/>
              <a:t>reposition</a:t>
            </a:r>
            <a:r>
              <a:rPr lang="de-DE" sz="1200" baseline="0" dirty="0" smtClean="0"/>
              <a:t> </a:t>
            </a:r>
            <a:r>
              <a:rPr lang="de-DE" sz="1200" baseline="0" dirty="0" err="1" smtClean="0"/>
              <a:t>and</a:t>
            </a:r>
            <a:r>
              <a:rPr lang="de-DE" sz="1200" baseline="0" dirty="0" smtClean="0"/>
              <a:t> </a:t>
            </a:r>
            <a:r>
              <a:rPr lang="de-DE" sz="1200" baseline="0" dirty="0" err="1" smtClean="0"/>
              <a:t>anchor</a:t>
            </a:r>
            <a:r>
              <a:rPr lang="de-DE" sz="1200" baseline="0" dirty="0" smtClean="0"/>
              <a:t> </a:t>
            </a:r>
            <a:r>
              <a:rPr lang="de-DE" sz="1200" baseline="0" dirty="0" err="1" smtClean="0"/>
              <a:t>the</a:t>
            </a:r>
            <a:r>
              <a:rPr lang="de-DE" sz="1200" baseline="0" dirty="0" smtClean="0"/>
              <a:t> soft </a:t>
            </a:r>
            <a:r>
              <a:rPr lang="de-DE" sz="1200" baseline="0" dirty="0" err="1" smtClean="0"/>
              <a:t>tissues</a:t>
            </a:r>
            <a:r>
              <a:rPr lang="de-DE" sz="1200" baseline="0" dirty="0" smtClean="0"/>
              <a:t> </a:t>
            </a:r>
            <a:r>
              <a:rPr lang="de-DE" sz="1200" baseline="0" dirty="0" err="1" smtClean="0"/>
              <a:t>effectively</a:t>
            </a:r>
            <a:r>
              <a:rPr lang="de-DE" sz="1200" baseline="0" dirty="0" smtClean="0"/>
              <a:t> but </a:t>
            </a:r>
            <a:r>
              <a:rPr lang="de-DE" sz="1200" baseline="0" dirty="0" err="1" smtClean="0"/>
              <a:t>without</a:t>
            </a:r>
            <a:r>
              <a:rPr lang="de-DE" sz="1200" baseline="0" dirty="0" smtClean="0"/>
              <a:t> </a:t>
            </a:r>
            <a:r>
              <a:rPr lang="de-DE" sz="1200" baseline="0" dirty="0" err="1" smtClean="0"/>
              <a:t>the</a:t>
            </a:r>
            <a:r>
              <a:rPr lang="de-DE" sz="1200" baseline="0" dirty="0" smtClean="0"/>
              <a:t> </a:t>
            </a:r>
            <a:r>
              <a:rPr lang="de-DE" sz="1200" baseline="0" dirty="0" err="1" smtClean="0"/>
              <a:t>typical</a:t>
            </a:r>
            <a:r>
              <a:rPr lang="de-DE" sz="1200" baseline="0" dirty="0" smtClean="0"/>
              <a:t> </a:t>
            </a:r>
            <a:r>
              <a:rPr lang="de-DE" sz="1200" baseline="0" dirty="0" err="1" smtClean="0"/>
              <a:t>facial</a:t>
            </a:r>
            <a:r>
              <a:rPr lang="de-DE" sz="1200" baseline="0" dirty="0" smtClean="0"/>
              <a:t> </a:t>
            </a:r>
            <a:r>
              <a:rPr lang="de-DE" sz="1200" baseline="0" dirty="0" err="1" smtClean="0"/>
              <a:t>scars</a:t>
            </a:r>
            <a:r>
              <a:rPr lang="de-DE" sz="1200" baseline="0" dirty="0" smtClean="0"/>
              <a:t> </a:t>
            </a:r>
            <a:r>
              <a:rPr lang="de-DE" sz="1200" baseline="0" dirty="0" err="1" smtClean="0"/>
              <a:t>and</a:t>
            </a:r>
            <a:r>
              <a:rPr lang="de-DE" sz="1200" baseline="0" dirty="0" smtClean="0"/>
              <a:t> </a:t>
            </a:r>
            <a:r>
              <a:rPr lang="de-DE" sz="1200" baseline="0" dirty="0" err="1" smtClean="0"/>
              <a:t>stigmas</a:t>
            </a:r>
            <a:r>
              <a:rPr lang="de-DE" sz="1200" baseline="0" dirty="0" smtClean="0"/>
              <a:t>.</a:t>
            </a:r>
          </a:p>
          <a:p>
            <a:pPr eaLnBrk="1" hangingPunct="1"/>
            <a:r>
              <a:rPr lang="de-DE" sz="1200" baseline="0" dirty="0" smtClean="0"/>
              <a:t>The </a:t>
            </a:r>
            <a:r>
              <a:rPr lang="de-DE" sz="1200" baseline="0" dirty="0" err="1" smtClean="0"/>
              <a:t>method</a:t>
            </a:r>
            <a:r>
              <a:rPr lang="de-DE" sz="1200" baseline="0" dirty="0" smtClean="0"/>
              <a:t>, </a:t>
            </a:r>
            <a:r>
              <a:rPr lang="de-DE" sz="1200" baseline="0" dirty="0" err="1" smtClean="0"/>
              <a:t>with</a:t>
            </a:r>
            <a:r>
              <a:rPr lang="de-DE" sz="1200" baseline="0" dirty="0" smtClean="0"/>
              <a:t> </a:t>
            </a:r>
            <a:r>
              <a:rPr lang="de-DE" sz="1200" baseline="0" dirty="0" err="1" smtClean="0"/>
              <a:t>which</a:t>
            </a:r>
            <a:r>
              <a:rPr lang="de-DE" sz="1200" baseline="0" dirty="0" smtClean="0"/>
              <a:t> </a:t>
            </a:r>
            <a:r>
              <a:rPr lang="de-DE" sz="1200" baseline="0" dirty="0" err="1" smtClean="0"/>
              <a:t>we</a:t>
            </a:r>
            <a:r>
              <a:rPr lang="de-DE" sz="1200" baseline="0" dirty="0" smtClean="0"/>
              <a:t> </a:t>
            </a:r>
            <a:r>
              <a:rPr lang="de-DE" sz="1200" baseline="0" dirty="0" err="1" smtClean="0"/>
              <a:t>can</a:t>
            </a:r>
            <a:r>
              <a:rPr lang="de-DE" sz="1200" baseline="0" dirty="0" smtClean="0"/>
              <a:t> </a:t>
            </a:r>
            <a:r>
              <a:rPr lang="de-DE" sz="1200" baseline="0" dirty="0" err="1" smtClean="0"/>
              <a:t>reduce</a:t>
            </a:r>
            <a:r>
              <a:rPr lang="de-DE" sz="1200" baseline="0" dirty="0" smtClean="0"/>
              <a:t> </a:t>
            </a:r>
            <a:r>
              <a:rPr lang="de-DE" sz="1200" baseline="0" dirty="0" err="1" smtClean="0"/>
              <a:t>the</a:t>
            </a:r>
            <a:r>
              <a:rPr lang="de-DE" sz="1200" baseline="0" dirty="0" smtClean="0"/>
              <a:t> </a:t>
            </a:r>
            <a:r>
              <a:rPr lang="de-DE" sz="1200" baseline="0" dirty="0" err="1" smtClean="0"/>
              <a:t>length</a:t>
            </a:r>
            <a:r>
              <a:rPr lang="de-DE" sz="1200" baseline="0" dirty="0" smtClean="0"/>
              <a:t> </a:t>
            </a:r>
            <a:r>
              <a:rPr lang="de-DE" sz="1200" baseline="0" dirty="0" err="1" smtClean="0"/>
              <a:t>and</a:t>
            </a:r>
            <a:r>
              <a:rPr lang="de-DE" sz="1200" baseline="0" dirty="0" smtClean="0"/>
              <a:t> </a:t>
            </a:r>
            <a:r>
              <a:rPr lang="de-DE" sz="1200" baseline="0" dirty="0" err="1" smtClean="0"/>
              <a:t>visibility</a:t>
            </a:r>
            <a:r>
              <a:rPr lang="de-DE" sz="1200" baseline="0" dirty="0" smtClean="0"/>
              <a:t> </a:t>
            </a:r>
            <a:r>
              <a:rPr lang="de-DE" sz="1200" baseline="0" dirty="0" err="1" smtClean="0"/>
              <a:t>of</a:t>
            </a:r>
            <a:r>
              <a:rPr lang="de-DE" sz="1200" baseline="0" dirty="0" smtClean="0"/>
              <a:t> </a:t>
            </a:r>
            <a:r>
              <a:rPr lang="de-DE" sz="1200" baseline="0" dirty="0" err="1" smtClean="0"/>
              <a:t>the</a:t>
            </a:r>
            <a:r>
              <a:rPr lang="de-DE" sz="1200" baseline="0" dirty="0" smtClean="0"/>
              <a:t> </a:t>
            </a:r>
            <a:r>
              <a:rPr lang="de-DE" sz="1200" baseline="0" dirty="0" err="1" smtClean="0"/>
              <a:t>scar</a:t>
            </a:r>
            <a:r>
              <a:rPr lang="de-DE" sz="1200" baseline="0" dirty="0" smtClean="0"/>
              <a:t> </a:t>
            </a:r>
            <a:r>
              <a:rPr lang="de-DE" sz="1200" baseline="0" dirty="0" err="1" smtClean="0"/>
              <a:t>is</a:t>
            </a:r>
            <a:r>
              <a:rPr lang="de-DE" sz="1200" baseline="0" dirty="0" smtClean="0"/>
              <a:t> </a:t>
            </a:r>
            <a:r>
              <a:rPr lang="de-DE" sz="1200" baseline="0" dirty="0" err="1" smtClean="0"/>
              <a:t>the</a:t>
            </a:r>
            <a:r>
              <a:rPr lang="de-DE" sz="1200" baseline="0" dirty="0" smtClean="0"/>
              <a:t> </a:t>
            </a:r>
            <a:r>
              <a:rPr lang="de-DE" sz="1200" baseline="0" dirty="0" err="1" smtClean="0"/>
              <a:t>endoscopic</a:t>
            </a:r>
            <a:r>
              <a:rPr lang="de-DE" sz="1200" baseline="0" dirty="0" smtClean="0"/>
              <a:t> </a:t>
            </a:r>
            <a:r>
              <a:rPr lang="de-DE" sz="1200" baseline="0" dirty="0" err="1" smtClean="0"/>
              <a:t>midface</a:t>
            </a:r>
            <a:r>
              <a:rPr lang="de-DE" sz="1200" baseline="0" dirty="0" smtClean="0"/>
              <a:t> </a:t>
            </a:r>
            <a:r>
              <a:rPr lang="de-DE" sz="1200" baseline="0" dirty="0" err="1" smtClean="0"/>
              <a:t>lift</a:t>
            </a:r>
            <a:r>
              <a:rPr lang="de-DE" sz="1200" baseline="0" dirty="0" smtClean="0"/>
              <a:t> </a:t>
            </a:r>
            <a:r>
              <a:rPr lang="de-DE" sz="1200" baseline="0" dirty="0" err="1" smtClean="0"/>
              <a:t>using</a:t>
            </a:r>
            <a:r>
              <a:rPr lang="de-DE" sz="1200" baseline="0" dirty="0" smtClean="0"/>
              <a:t> </a:t>
            </a:r>
            <a:r>
              <a:rPr lang="de-DE" sz="1200" baseline="0" dirty="0" err="1" smtClean="0"/>
              <a:t>only</a:t>
            </a:r>
            <a:r>
              <a:rPr lang="de-DE" sz="1200" baseline="0" dirty="0" smtClean="0"/>
              <a:t> a </a:t>
            </a:r>
            <a:r>
              <a:rPr lang="de-DE" sz="1200" baseline="0" dirty="0" err="1" smtClean="0"/>
              <a:t>small</a:t>
            </a:r>
            <a:r>
              <a:rPr lang="de-DE" sz="1200" baseline="0" dirty="0" smtClean="0"/>
              <a:t>  temporal </a:t>
            </a:r>
            <a:r>
              <a:rPr lang="de-DE" sz="1200" baseline="0" dirty="0" err="1" smtClean="0"/>
              <a:t>acces</a:t>
            </a:r>
            <a:r>
              <a:rPr lang="de-DE" sz="1200" baseline="0" dirty="0" smtClean="0"/>
              <a:t> </a:t>
            </a:r>
            <a:r>
              <a:rPr lang="de-DE" sz="1200" baseline="0" dirty="0" err="1" smtClean="0"/>
              <a:t>which</a:t>
            </a:r>
            <a:r>
              <a:rPr lang="de-DE" sz="1200" baseline="0" dirty="0" smtClean="0"/>
              <a:t> </a:t>
            </a:r>
            <a:r>
              <a:rPr lang="de-DE" sz="1200" baseline="0" dirty="0" err="1" smtClean="0"/>
              <a:t>is</a:t>
            </a:r>
            <a:r>
              <a:rPr lang="de-DE" sz="1200" baseline="0" dirty="0" smtClean="0"/>
              <a:t> </a:t>
            </a:r>
            <a:r>
              <a:rPr lang="de-DE" sz="1200" baseline="0" dirty="0" err="1" smtClean="0"/>
              <a:t>hidden</a:t>
            </a:r>
            <a:r>
              <a:rPr lang="de-DE" sz="1200" baseline="0" dirty="0" smtClean="0"/>
              <a:t> </a:t>
            </a:r>
            <a:r>
              <a:rPr lang="de-DE" sz="1200" baseline="0" dirty="0" err="1" smtClean="0"/>
              <a:t>under</a:t>
            </a:r>
            <a:r>
              <a:rPr lang="de-DE" sz="1200" baseline="0" dirty="0" smtClean="0"/>
              <a:t> </a:t>
            </a:r>
            <a:r>
              <a:rPr lang="de-DE" sz="1200" baseline="0" dirty="0" err="1" smtClean="0"/>
              <a:t>the</a:t>
            </a:r>
            <a:r>
              <a:rPr lang="de-DE" sz="1200" baseline="0" dirty="0" smtClean="0"/>
              <a:t> </a:t>
            </a:r>
            <a:r>
              <a:rPr lang="de-DE" sz="1200" baseline="0" dirty="0" err="1" smtClean="0"/>
              <a:t>hair</a:t>
            </a:r>
            <a:r>
              <a:rPr lang="de-DE" sz="1200" baseline="0" dirty="0" smtClean="0"/>
              <a:t> </a:t>
            </a:r>
            <a:r>
              <a:rPr lang="de-DE" sz="1200" baseline="0" dirty="0" err="1" smtClean="0"/>
              <a:t>bearing</a:t>
            </a:r>
            <a:r>
              <a:rPr lang="de-DE" sz="1200" baseline="0" dirty="0" smtClean="0"/>
              <a:t> </a:t>
            </a:r>
            <a:r>
              <a:rPr lang="de-DE" sz="1200" baseline="0" dirty="0" err="1" smtClean="0"/>
              <a:t>skin</a:t>
            </a:r>
            <a:r>
              <a:rPr lang="de-DE" sz="1200" baseline="0" dirty="0" smtClean="0"/>
              <a:t> </a:t>
            </a:r>
            <a:r>
              <a:rPr lang="de-DE" sz="1200" baseline="0" dirty="0" err="1" smtClean="0"/>
              <a:t>of</a:t>
            </a:r>
            <a:r>
              <a:rPr lang="de-DE" sz="1200" baseline="0" dirty="0" smtClean="0"/>
              <a:t> </a:t>
            </a:r>
            <a:r>
              <a:rPr lang="de-DE" sz="1200" baseline="0" dirty="0" err="1" smtClean="0"/>
              <a:t>the</a:t>
            </a:r>
            <a:r>
              <a:rPr lang="de-DE" sz="1200" baseline="0" dirty="0" smtClean="0"/>
              <a:t> temple.</a:t>
            </a:r>
            <a:endParaRPr lang="de-DE" u="sng"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E5A61B95-C531-4BB0-944B-1925AA336D51}" type="slidenum">
              <a:rPr lang="de-DE" smtClean="0">
                <a:cs typeface="Arial" charset="0"/>
              </a:rPr>
              <a:pPr/>
              <a:t>7</a:t>
            </a:fld>
            <a:endParaRPr lang="de-DE" smtClean="0">
              <a:cs typeface="Arial" charset="0"/>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de-DE" u="sng"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4FA208B2-FB4A-4337-A6F0-A761492A5AAC}" type="slidenum">
              <a:rPr lang="de-DE" smtClean="0">
                <a:cs typeface="Arial" charset="0"/>
              </a:rPr>
              <a:pPr/>
              <a:t>8</a:t>
            </a:fld>
            <a:endParaRPr lang="de-DE" smtClean="0">
              <a:cs typeface="Arial" charset="0"/>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endParaRPr lang="de-DE" smtClean="0"/>
          </a:p>
          <a:p>
            <a:pPr eaLnBrk="1" hangingPunct="1"/>
            <a:endParaRPr lang="de-DE" smtClean="0"/>
          </a:p>
          <a:p>
            <a:pPr eaLnBrk="1" hangingPunct="1"/>
            <a:endParaRPr lang="de-DE" u="sng" smtClean="0"/>
          </a:p>
          <a:p>
            <a:pPr eaLnBrk="1" hangingPunct="1"/>
            <a:endParaRPr lang="de-DE" u="sng"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E5BDDB34-E094-41EA-89BE-87474750A8A7}" type="slidenum">
              <a:rPr lang="de-DE" smtClean="0">
                <a:cs typeface="Arial" charset="0"/>
              </a:rPr>
              <a:pPr/>
              <a:t>9</a:t>
            </a:fld>
            <a:endParaRPr lang="de-DE" smtClean="0">
              <a:cs typeface="Arial"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eaLnBrk="1" hangingPunct="1"/>
            <a:endParaRPr lang="de-DE" dirty="0" smtClean="0"/>
          </a:p>
          <a:p>
            <a:pPr eaLnBrk="1" hangingPunct="1"/>
            <a:endParaRPr lang="de-DE" dirty="0" smtClean="0"/>
          </a:p>
          <a:p>
            <a:pPr eaLnBrk="1" hangingPunct="1"/>
            <a:endParaRPr lang="de-DE" u="sng" dirty="0" smtClean="0"/>
          </a:p>
          <a:p>
            <a:pPr eaLnBrk="1" hangingPunct="1"/>
            <a:endParaRPr lang="de-DE" u="sng"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E2ED67FD-C450-4ECE-AEAF-4AB020055EA7}" type="slidenum">
              <a:rPr lang="de-DE" smtClean="0">
                <a:cs typeface="Arial" charset="0"/>
              </a:rPr>
              <a:pPr/>
              <a:t>10</a:t>
            </a:fld>
            <a:endParaRPr lang="de-DE" smtClean="0">
              <a:cs typeface="Arial" charset="0"/>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endParaRPr lang="de-DE" smtClean="0"/>
          </a:p>
          <a:p>
            <a:pPr eaLnBrk="1" hangingPunct="1"/>
            <a:endParaRPr lang="de-DE" smtClean="0"/>
          </a:p>
          <a:p>
            <a:pPr eaLnBrk="1" hangingPunct="1"/>
            <a:endParaRPr lang="de-DE" u="sng" smtClean="0"/>
          </a:p>
          <a:p>
            <a:pPr eaLnBrk="1" hangingPunct="1"/>
            <a:endParaRPr lang="de-DE" u="sng"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3DDF2D95-51C5-4BFA-A475-0E19C9B03DB8}" type="slidenum">
              <a:rPr lang="de-DE" smtClean="0">
                <a:cs typeface="Arial" charset="0"/>
              </a:rPr>
              <a:pPr/>
              <a:t>11</a:t>
            </a:fld>
            <a:endParaRPr lang="de-DE" smtClean="0">
              <a:cs typeface="Arial" charset="0"/>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de-DE" smtClean="0"/>
          </a:p>
          <a:p>
            <a:pPr eaLnBrk="1" hangingPunct="1"/>
            <a:endParaRPr lang="de-DE" smtClean="0"/>
          </a:p>
          <a:p>
            <a:pPr eaLnBrk="1" hangingPunct="1"/>
            <a:endParaRPr lang="de-DE" u="sng" smtClean="0"/>
          </a:p>
          <a:p>
            <a:pPr eaLnBrk="1" hangingPunct="1"/>
            <a:endParaRPr lang="de-DE" u="sng"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78872AA7-32A1-4AD3-85E5-5C4F746BAAD8}" type="slidenum">
              <a:rPr lang="de-DE" smtClean="0">
                <a:cs typeface="Arial" charset="0"/>
              </a:rPr>
              <a:pPr/>
              <a:t>12</a:t>
            </a:fld>
            <a:endParaRPr lang="de-DE" smtClean="0">
              <a:cs typeface="Arial" charset="0"/>
            </a:endParaRPr>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eaLnBrk="1" hangingPunct="1"/>
            <a:endParaRPr lang="de-DE" smtClean="0"/>
          </a:p>
          <a:p>
            <a:pPr eaLnBrk="1" hangingPunct="1"/>
            <a:endParaRPr lang="de-DE" smtClean="0"/>
          </a:p>
          <a:p>
            <a:pPr eaLnBrk="1" hangingPunct="1"/>
            <a:endParaRPr lang="de-DE" u="sng" smtClean="0"/>
          </a:p>
          <a:p>
            <a:pPr eaLnBrk="1" hangingPunct="1"/>
            <a:endParaRPr lang="de-DE" u="sng"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27687198-EB29-4881-9136-F278A46F3BCF}" type="slidenum">
              <a:rPr lang="de-DE" smtClean="0">
                <a:cs typeface="Arial" charset="0"/>
              </a:rPr>
              <a:pPr/>
              <a:t>13</a:t>
            </a:fld>
            <a:endParaRPr lang="de-DE" smtClean="0">
              <a:cs typeface="Arial" charset="0"/>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endParaRPr lang="de-DE" smtClean="0"/>
          </a:p>
          <a:p>
            <a:pPr eaLnBrk="1" hangingPunct="1"/>
            <a:endParaRPr lang="de-DE" smtClean="0"/>
          </a:p>
          <a:p>
            <a:pPr eaLnBrk="1" hangingPunct="1"/>
            <a:endParaRPr lang="de-DE" u="sng" smtClean="0"/>
          </a:p>
          <a:p>
            <a:pPr eaLnBrk="1" hangingPunct="1"/>
            <a:endParaRPr lang="de-DE" u="sng"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0B397436-8B1D-4506-816C-BDE5442E88C8}" type="slidenum">
              <a:rPr lang="de-DE" smtClean="0">
                <a:cs typeface="Arial" charset="0"/>
              </a:rPr>
              <a:pPr/>
              <a:t>14</a:t>
            </a:fld>
            <a:endParaRPr lang="de-DE" smtClean="0">
              <a:cs typeface="Arial"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eaLnBrk="1" hangingPunct="1"/>
            <a:endParaRPr lang="de-DE" smtClean="0"/>
          </a:p>
          <a:p>
            <a:pPr eaLnBrk="1" hangingPunct="1"/>
            <a:endParaRPr lang="de-DE" smtClean="0"/>
          </a:p>
          <a:p>
            <a:pPr eaLnBrk="1" hangingPunct="1"/>
            <a:endParaRPr lang="de-DE" u="sng" smtClean="0"/>
          </a:p>
          <a:p>
            <a:pPr eaLnBrk="1" hangingPunct="1"/>
            <a:endParaRPr lang="de-DE" u="sng"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3378675-CDAA-41D5-B381-8DE4610FDBB5}" type="slidenum">
              <a:rPr lang="de-DE" sz="1200">
                <a:solidFill>
                  <a:schemeClr val="tx1"/>
                </a:solidFill>
                <a:latin typeface="Arial" charset="0"/>
              </a:rPr>
              <a:pPr algn="r"/>
              <a:t>15</a:t>
            </a:fld>
            <a:endParaRPr lang="de-DE" sz="1200">
              <a:solidFill>
                <a:schemeClr val="tx1"/>
              </a:solidFill>
              <a:latin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de-DE" dirty="0" smtClean="0"/>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8" name="Titel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de-DE" smtClean="0"/>
              <a:t>Titelmasterformat durch Klicken bearbeiten</a:t>
            </a:r>
            <a:endParaRPr lang="en-US"/>
          </a:p>
        </p:txBody>
      </p:sp>
      <p:sp>
        <p:nvSpPr>
          <p:cNvPr id="9" name="Untertitel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de-DE" smtClean="0"/>
              <a:t>Formatvorlage des Untertitelmasters durch Klicken bearbeiten</a:t>
            </a:r>
            <a:endParaRPr lang="en-US"/>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D8B3877B-A5D0-4FD0-8FE9-9F1015C1C910}" type="slidenum">
              <a:rPr lang="de-DE"/>
              <a:pPr>
                <a:defRPr/>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42383247-446C-45DF-9486-7A210E3D9527}" type="slidenum">
              <a:rPr lang="de-DE"/>
              <a:pPr>
                <a:defRPr/>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de-DE" smtClean="0"/>
              <a:t>Titelmasterformat durch Klicken bearbeiten</a:t>
            </a:r>
            <a:endParaRPr lang="en-US"/>
          </a:p>
        </p:txBody>
      </p:sp>
      <p:sp>
        <p:nvSpPr>
          <p:cNvPr id="3" name="Textplatzhalt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9A1B9887-51C0-4D07-AD5A-89C77F985A00}" type="slidenum">
              <a:rPr lang="de-DE"/>
              <a:pPr>
                <a:defRPr/>
              </a:pPr>
              <a:t>‹#›</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13"/>
          <p:cNvSpPr>
            <a:spLocks noGrp="1"/>
          </p:cNvSpPr>
          <p:nvPr>
            <p:ph type="dt" sz="half" idx="10"/>
          </p:nvPr>
        </p:nvSpPr>
        <p:spPr/>
        <p:txBody>
          <a:bodyPr/>
          <a:lstStyle>
            <a:lvl1pPr>
              <a:defRPr/>
            </a:lvl1pPr>
          </a:lstStyle>
          <a:p>
            <a:pPr>
              <a:defRPr/>
            </a:pPr>
            <a:endParaRPr lang="de-DE"/>
          </a:p>
        </p:txBody>
      </p:sp>
      <p:sp>
        <p:nvSpPr>
          <p:cNvPr id="6" name="Fußzeilenplatzhalter 2"/>
          <p:cNvSpPr>
            <a:spLocks noGrp="1"/>
          </p:cNvSpPr>
          <p:nvPr>
            <p:ph type="ftr" sz="quarter" idx="11"/>
          </p:nvPr>
        </p:nvSpPr>
        <p:spPr/>
        <p:txBody>
          <a:bodyPr/>
          <a:lstStyle>
            <a:lvl1pPr>
              <a:defRPr/>
            </a:lvl1pPr>
          </a:lstStyle>
          <a:p>
            <a:pPr>
              <a:defRPr/>
            </a:pPr>
            <a:endParaRPr lang="de-DE"/>
          </a:p>
        </p:txBody>
      </p:sp>
      <p:sp>
        <p:nvSpPr>
          <p:cNvPr id="7" name="Foliennummernplatzhalter 22"/>
          <p:cNvSpPr>
            <a:spLocks noGrp="1"/>
          </p:cNvSpPr>
          <p:nvPr>
            <p:ph type="sldNum" sz="quarter" idx="12"/>
          </p:nvPr>
        </p:nvSpPr>
        <p:spPr/>
        <p:txBody>
          <a:bodyPr/>
          <a:lstStyle>
            <a:lvl1pPr>
              <a:defRPr/>
            </a:lvl1pPr>
          </a:lstStyle>
          <a:p>
            <a:pPr>
              <a:defRPr/>
            </a:pPr>
            <a:fld id="{AED57802-58F2-4AFA-BDDA-ED4A23C5B17F}" type="slidenum">
              <a:rPr lang="de-DE"/>
              <a:pPr>
                <a:defRPr/>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8229600" cy="1143000"/>
          </a:xfrm>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de-DE" smtClean="0"/>
              <a:t>Textmasterformate durch Klicken bearbeiten</a:t>
            </a:r>
          </a:p>
        </p:txBody>
      </p:sp>
      <p:sp>
        <p:nvSpPr>
          <p:cNvPr id="4" name="Textplatzhalt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de-DE" smtClean="0"/>
              <a:t>Textmasterformate durch Klicken bearbeiten</a:t>
            </a:r>
          </a:p>
        </p:txBody>
      </p:sp>
      <p:sp>
        <p:nvSpPr>
          <p:cNvPr id="5" name="Inhaltsplatzhalt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Inhaltsplatzhalt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13"/>
          <p:cNvSpPr>
            <a:spLocks noGrp="1"/>
          </p:cNvSpPr>
          <p:nvPr>
            <p:ph type="dt" sz="half" idx="10"/>
          </p:nvPr>
        </p:nvSpPr>
        <p:spPr/>
        <p:txBody>
          <a:bodyPr/>
          <a:lstStyle>
            <a:lvl1pPr>
              <a:defRPr/>
            </a:lvl1pPr>
          </a:lstStyle>
          <a:p>
            <a:pPr>
              <a:defRPr/>
            </a:pPr>
            <a:endParaRPr lang="de-DE"/>
          </a:p>
        </p:txBody>
      </p:sp>
      <p:sp>
        <p:nvSpPr>
          <p:cNvPr id="8" name="Fußzeilenplatzhalter 2"/>
          <p:cNvSpPr>
            <a:spLocks noGrp="1"/>
          </p:cNvSpPr>
          <p:nvPr>
            <p:ph type="ftr" sz="quarter" idx="11"/>
          </p:nvPr>
        </p:nvSpPr>
        <p:spPr/>
        <p:txBody>
          <a:bodyPr/>
          <a:lstStyle>
            <a:lvl1pPr>
              <a:defRPr/>
            </a:lvl1pPr>
          </a:lstStyle>
          <a:p>
            <a:pPr>
              <a:defRPr/>
            </a:pPr>
            <a:endParaRPr lang="de-DE"/>
          </a:p>
        </p:txBody>
      </p:sp>
      <p:sp>
        <p:nvSpPr>
          <p:cNvPr id="9" name="Foliennummernplatzhalter 22"/>
          <p:cNvSpPr>
            <a:spLocks noGrp="1"/>
          </p:cNvSpPr>
          <p:nvPr>
            <p:ph type="sldNum" sz="quarter" idx="12"/>
          </p:nvPr>
        </p:nvSpPr>
        <p:spPr/>
        <p:txBody>
          <a:bodyPr/>
          <a:lstStyle>
            <a:lvl1pPr>
              <a:defRPr/>
            </a:lvl1pPr>
          </a:lstStyle>
          <a:p>
            <a:pPr>
              <a:defRPr/>
            </a:pPr>
            <a:fld id="{B5DBC049-85EA-431F-9766-B2F781E486FE}" type="slidenum">
              <a:rPr lang="de-DE"/>
              <a:pPr>
                <a:defRPr/>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13"/>
          <p:cNvSpPr>
            <a:spLocks noGrp="1"/>
          </p:cNvSpPr>
          <p:nvPr>
            <p:ph type="dt" sz="half" idx="10"/>
          </p:nvPr>
        </p:nvSpPr>
        <p:spPr/>
        <p:txBody>
          <a:bodyPr/>
          <a:lstStyle>
            <a:lvl1pPr>
              <a:defRPr/>
            </a:lvl1pPr>
          </a:lstStyle>
          <a:p>
            <a:pPr>
              <a:defRPr/>
            </a:pPr>
            <a:endParaRPr lang="de-DE"/>
          </a:p>
        </p:txBody>
      </p:sp>
      <p:sp>
        <p:nvSpPr>
          <p:cNvPr id="4" name="Fußzeilenplatzhalter 2"/>
          <p:cNvSpPr>
            <a:spLocks noGrp="1"/>
          </p:cNvSpPr>
          <p:nvPr>
            <p:ph type="ftr" sz="quarter" idx="11"/>
          </p:nvPr>
        </p:nvSpPr>
        <p:spPr/>
        <p:txBody>
          <a:bodyPr/>
          <a:lstStyle>
            <a:lvl1pPr>
              <a:defRPr/>
            </a:lvl1pPr>
          </a:lstStyle>
          <a:p>
            <a:pPr>
              <a:defRPr/>
            </a:pPr>
            <a:endParaRPr lang="de-DE"/>
          </a:p>
        </p:txBody>
      </p:sp>
      <p:sp>
        <p:nvSpPr>
          <p:cNvPr id="5" name="Foliennummernplatzhalter 22"/>
          <p:cNvSpPr>
            <a:spLocks noGrp="1"/>
          </p:cNvSpPr>
          <p:nvPr>
            <p:ph type="sldNum" sz="quarter" idx="12"/>
          </p:nvPr>
        </p:nvSpPr>
        <p:spPr/>
        <p:txBody>
          <a:bodyPr/>
          <a:lstStyle>
            <a:lvl1pPr>
              <a:defRPr/>
            </a:lvl1pPr>
          </a:lstStyle>
          <a:p>
            <a:pPr>
              <a:defRPr/>
            </a:pPr>
            <a:fld id="{C6D44C32-75E6-46CA-9ECE-135141C329C7}" type="slidenum">
              <a:rPr lang="de-DE"/>
              <a:pPr>
                <a:defRPr/>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3"/>
          <p:cNvSpPr>
            <a:spLocks noGrp="1"/>
          </p:cNvSpPr>
          <p:nvPr>
            <p:ph type="dt" sz="half" idx="10"/>
          </p:nvPr>
        </p:nvSpPr>
        <p:spPr/>
        <p:txBody>
          <a:bodyPr/>
          <a:lstStyle>
            <a:lvl1pPr>
              <a:defRPr/>
            </a:lvl1pPr>
          </a:lstStyle>
          <a:p>
            <a:pPr>
              <a:defRPr/>
            </a:pPr>
            <a:endParaRPr lang="de-DE"/>
          </a:p>
        </p:txBody>
      </p:sp>
      <p:sp>
        <p:nvSpPr>
          <p:cNvPr id="3" name="Fußzeilenplatzhalter 2"/>
          <p:cNvSpPr>
            <a:spLocks noGrp="1"/>
          </p:cNvSpPr>
          <p:nvPr>
            <p:ph type="ftr" sz="quarter" idx="11"/>
          </p:nvPr>
        </p:nvSpPr>
        <p:spPr/>
        <p:txBody>
          <a:bodyPr/>
          <a:lstStyle>
            <a:lvl1pPr>
              <a:defRPr/>
            </a:lvl1pPr>
          </a:lstStyle>
          <a:p>
            <a:pPr>
              <a:defRPr/>
            </a:pPr>
            <a:endParaRPr lang="de-DE"/>
          </a:p>
        </p:txBody>
      </p:sp>
      <p:sp>
        <p:nvSpPr>
          <p:cNvPr id="4" name="Foliennummernplatzhalter 22"/>
          <p:cNvSpPr>
            <a:spLocks noGrp="1"/>
          </p:cNvSpPr>
          <p:nvPr>
            <p:ph type="sldNum" sz="quarter" idx="12"/>
          </p:nvPr>
        </p:nvSpPr>
        <p:spPr/>
        <p:txBody>
          <a:bodyPr/>
          <a:lstStyle>
            <a:lvl1pPr>
              <a:defRPr/>
            </a:lvl1pPr>
          </a:lstStyle>
          <a:p>
            <a:pPr>
              <a:defRPr/>
            </a:pPr>
            <a:fld id="{B186EFC3-0730-4CC6-AC10-7DFFFE12D5F5}" type="slidenum">
              <a:rPr lang="de-DE"/>
              <a:pPr>
                <a:defRPr/>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de-DE" smtClean="0"/>
              <a:t>Titelmasterformat durch Klicken bearbeiten</a:t>
            </a:r>
            <a:endParaRPr lang="en-US"/>
          </a:p>
        </p:txBody>
      </p:sp>
      <p:sp>
        <p:nvSpPr>
          <p:cNvPr id="3" name="Textplatzhalt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de-DE" smtClean="0"/>
              <a:t>Textmasterformate durch Klicken bearbeiten</a:t>
            </a:r>
          </a:p>
        </p:txBody>
      </p:sp>
      <p:sp>
        <p:nvSpPr>
          <p:cNvPr id="4" name="Inhaltsplatzhalt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13"/>
          <p:cNvSpPr>
            <a:spLocks noGrp="1"/>
          </p:cNvSpPr>
          <p:nvPr>
            <p:ph type="dt" sz="half" idx="10"/>
          </p:nvPr>
        </p:nvSpPr>
        <p:spPr/>
        <p:txBody>
          <a:bodyPr/>
          <a:lstStyle>
            <a:lvl1pPr>
              <a:defRPr/>
            </a:lvl1pPr>
          </a:lstStyle>
          <a:p>
            <a:pPr>
              <a:defRPr/>
            </a:pPr>
            <a:endParaRPr lang="de-DE"/>
          </a:p>
        </p:txBody>
      </p:sp>
      <p:sp>
        <p:nvSpPr>
          <p:cNvPr id="6" name="Fußzeilenplatzhalter 2"/>
          <p:cNvSpPr>
            <a:spLocks noGrp="1"/>
          </p:cNvSpPr>
          <p:nvPr>
            <p:ph type="ftr" sz="quarter" idx="11"/>
          </p:nvPr>
        </p:nvSpPr>
        <p:spPr/>
        <p:txBody>
          <a:bodyPr/>
          <a:lstStyle>
            <a:lvl1pPr>
              <a:defRPr/>
            </a:lvl1pPr>
          </a:lstStyle>
          <a:p>
            <a:pPr>
              <a:defRPr/>
            </a:pPr>
            <a:endParaRPr lang="de-DE"/>
          </a:p>
        </p:txBody>
      </p:sp>
      <p:sp>
        <p:nvSpPr>
          <p:cNvPr id="7" name="Foliennummernplatzhalter 22"/>
          <p:cNvSpPr>
            <a:spLocks noGrp="1"/>
          </p:cNvSpPr>
          <p:nvPr>
            <p:ph type="sldNum" sz="quarter" idx="12"/>
          </p:nvPr>
        </p:nvSpPr>
        <p:spPr/>
        <p:txBody>
          <a:bodyPr/>
          <a:lstStyle>
            <a:lvl1pPr>
              <a:defRPr/>
            </a:lvl1pPr>
          </a:lstStyle>
          <a:p>
            <a:pPr>
              <a:defRPr/>
            </a:pPr>
            <a:fld id="{8463F28D-BA97-4C71-BFF2-0AF6E231E1CF}" type="slidenum">
              <a:rPr lang="de-DE"/>
              <a:pPr>
                <a:defRPr/>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de-DE" noProof="0" smtClean="0"/>
              <a:t>Bild durch Klicken auf Symbol hinzufügen</a:t>
            </a:r>
            <a:endParaRPr lang="en-US" noProof="0" dirty="0"/>
          </a:p>
        </p:txBody>
      </p:sp>
      <p:sp>
        <p:nvSpPr>
          <p:cNvPr id="4" name="Textplatzhalt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de-DE" smtClean="0"/>
              <a:t>Textmasterformate durch Klicken bearbeiten</a:t>
            </a:r>
          </a:p>
        </p:txBody>
      </p:sp>
      <p:sp>
        <p:nvSpPr>
          <p:cNvPr id="5" name="Datumsplatzhalter 13"/>
          <p:cNvSpPr>
            <a:spLocks noGrp="1"/>
          </p:cNvSpPr>
          <p:nvPr>
            <p:ph type="dt" sz="half" idx="10"/>
          </p:nvPr>
        </p:nvSpPr>
        <p:spPr/>
        <p:txBody>
          <a:bodyPr/>
          <a:lstStyle>
            <a:lvl1pPr>
              <a:defRPr/>
            </a:lvl1pPr>
          </a:lstStyle>
          <a:p>
            <a:pPr>
              <a:defRPr/>
            </a:pPr>
            <a:endParaRPr lang="de-DE"/>
          </a:p>
        </p:txBody>
      </p:sp>
      <p:sp>
        <p:nvSpPr>
          <p:cNvPr id="6" name="Fußzeilenplatzhalter 2"/>
          <p:cNvSpPr>
            <a:spLocks noGrp="1"/>
          </p:cNvSpPr>
          <p:nvPr>
            <p:ph type="ftr" sz="quarter" idx="11"/>
          </p:nvPr>
        </p:nvSpPr>
        <p:spPr/>
        <p:txBody>
          <a:bodyPr/>
          <a:lstStyle>
            <a:lvl1pPr>
              <a:defRPr/>
            </a:lvl1pPr>
          </a:lstStyle>
          <a:p>
            <a:pPr>
              <a:defRPr/>
            </a:pPr>
            <a:endParaRPr lang="de-DE"/>
          </a:p>
        </p:txBody>
      </p:sp>
      <p:sp>
        <p:nvSpPr>
          <p:cNvPr id="7" name="Foliennummernplatzhalter 22"/>
          <p:cNvSpPr>
            <a:spLocks noGrp="1"/>
          </p:cNvSpPr>
          <p:nvPr>
            <p:ph type="sldNum" sz="quarter" idx="12"/>
          </p:nvPr>
        </p:nvSpPr>
        <p:spPr/>
        <p:txBody>
          <a:bodyPr/>
          <a:lstStyle>
            <a:lvl1pPr>
              <a:defRPr/>
            </a:lvl1pPr>
          </a:lstStyle>
          <a:p>
            <a:pPr>
              <a:defRPr/>
            </a:pPr>
            <a:fld id="{2961E41D-C61E-46E3-B2DC-987B355195C3}" type="slidenum">
              <a:rPr lang="de-DE"/>
              <a:pPr>
                <a:defRPr/>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BF3E6F9D-0857-44D1-8AF3-56623EA63E06}" type="slidenum">
              <a:rPr lang="de-DE"/>
              <a:pPr>
                <a:defRPr/>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EC0BD9F0-F581-4BBB-A1A2-F60649E5EE6A}" type="slidenum">
              <a:rPr lang="de-DE"/>
              <a:pPr>
                <a:defRPr/>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2" name="Titelplatzhalt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de-DE" smtClean="0"/>
              <a:t>Titelmasterformat durch Klicken bearbeiten</a:t>
            </a:r>
            <a:endParaRPr lang="en-US"/>
          </a:p>
        </p:txBody>
      </p:sp>
      <p:sp>
        <p:nvSpPr>
          <p:cNvPr id="1027" name="Textplatzhalt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smtClean="0"/>
          </a:p>
        </p:txBody>
      </p:sp>
      <p:sp>
        <p:nvSpPr>
          <p:cNvPr id="14" name="Datumsplatzhalt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latin typeface="Garamond" pitchFamily="18" charset="0"/>
                <a:cs typeface="+mn-cs"/>
              </a:defRPr>
            </a:lvl1pPr>
          </a:lstStyle>
          <a:p>
            <a:pPr>
              <a:defRPr/>
            </a:pPr>
            <a:endParaRPr lang="de-DE"/>
          </a:p>
        </p:txBody>
      </p:sp>
      <p:sp>
        <p:nvSpPr>
          <p:cNvPr id="3" name="Fußzeilenplatzhalt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latin typeface="Garamond" pitchFamily="18" charset="0"/>
                <a:cs typeface="+mn-cs"/>
              </a:defRPr>
            </a:lvl1pPr>
          </a:lstStyle>
          <a:p>
            <a:pPr>
              <a:defRPr/>
            </a:pPr>
            <a:endParaRPr lang="de-DE"/>
          </a:p>
        </p:txBody>
      </p:sp>
      <p:sp>
        <p:nvSpPr>
          <p:cNvPr id="23" name="Foliennummernplatzhalt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latin typeface="Garamond" pitchFamily="18" charset="0"/>
                <a:cs typeface="+mn-cs"/>
              </a:defRPr>
            </a:lvl1pPr>
          </a:lstStyle>
          <a:p>
            <a:pPr>
              <a:defRPr/>
            </a:pPr>
            <a:fld id="{CF28F8F6-CA0C-46C9-8753-CBDA231F1B2B}" type="slidenum">
              <a:rPr lang="de-DE"/>
              <a:pPr>
                <a:defRPr/>
              </a:pPr>
              <a:t>‹#›</a:t>
            </a:fld>
            <a:endParaRPr lang="de-DE"/>
          </a:p>
        </p:txBody>
      </p:sp>
    </p:spTree>
  </p:cSld>
  <p:clrMap bg1="dk1" tx1="lt1" bg2="dk2" tx2="lt2" accent1="accent1" accent2="accent2" accent3="accent3" accent4="accent4" accent5="accent5" accent6="accent6" hlink="hlink" folHlink="folHlink"/>
  <p:sldLayoutIdLst>
    <p:sldLayoutId id="2147483735" r:id="rId1"/>
    <p:sldLayoutId id="2147483734" r:id="rId2"/>
    <p:sldLayoutId id="2147483736" r:id="rId3"/>
    <p:sldLayoutId id="2147483733" r:id="rId4"/>
    <p:sldLayoutId id="2147483732" r:id="rId5"/>
    <p:sldLayoutId id="2147483731" r:id="rId6"/>
    <p:sldLayoutId id="2147483730" r:id="rId7"/>
    <p:sldLayoutId id="2147483729" r:id="rId8"/>
    <p:sldLayoutId id="2147483728" r:id="rId9"/>
    <p:sldLayoutId id="2147483727" r:id="rId10"/>
    <p:sldLayoutId id="2147483726"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Unicode" pitchFamily="34" charset="0"/>
        </a:defRPr>
      </a:lvl2pPr>
      <a:lvl3pPr algn="ctr" rtl="0" eaLnBrk="0" fontAlgn="base" hangingPunct="0">
        <a:spcBef>
          <a:spcPct val="0"/>
        </a:spcBef>
        <a:spcAft>
          <a:spcPct val="0"/>
        </a:spcAft>
        <a:defRPr sz="4100" b="1">
          <a:solidFill>
            <a:schemeClr val="tx1"/>
          </a:solidFill>
          <a:latin typeface="Lucida Sans Unicode" pitchFamily="34" charset="0"/>
        </a:defRPr>
      </a:lvl3pPr>
      <a:lvl4pPr algn="ctr" rtl="0" eaLnBrk="0" fontAlgn="base" hangingPunct="0">
        <a:spcBef>
          <a:spcPct val="0"/>
        </a:spcBef>
        <a:spcAft>
          <a:spcPct val="0"/>
        </a:spcAft>
        <a:defRPr sz="4100" b="1">
          <a:solidFill>
            <a:schemeClr val="tx1"/>
          </a:solidFill>
          <a:latin typeface="Lucida Sans Unicode" pitchFamily="34" charset="0"/>
        </a:defRPr>
      </a:lvl4pPr>
      <a:lvl5pPr algn="ctr" rtl="0" eaLnBrk="0" fontAlgn="base" hangingPunct="0">
        <a:spcBef>
          <a:spcPct val="0"/>
        </a:spcBef>
        <a:spcAft>
          <a:spcPct val="0"/>
        </a:spcAft>
        <a:defRPr sz="4100" b="1">
          <a:solidFill>
            <a:schemeClr val="tx1"/>
          </a:solidFill>
          <a:latin typeface="Lucida Sans Unicode" pitchFamily="34" charset="0"/>
        </a:defRPr>
      </a:lvl5pPr>
      <a:lvl6pPr marL="457200" algn="ctr" rtl="0" fontAlgn="base">
        <a:spcBef>
          <a:spcPct val="0"/>
        </a:spcBef>
        <a:spcAft>
          <a:spcPct val="0"/>
        </a:spcAft>
        <a:defRPr sz="4100" b="1">
          <a:solidFill>
            <a:schemeClr val="tx1"/>
          </a:solidFill>
          <a:latin typeface="Lucida Sans Unicode" pitchFamily="34" charset="0"/>
        </a:defRPr>
      </a:lvl6pPr>
      <a:lvl7pPr marL="914400" algn="ctr" rtl="0" fontAlgn="base">
        <a:spcBef>
          <a:spcPct val="0"/>
        </a:spcBef>
        <a:spcAft>
          <a:spcPct val="0"/>
        </a:spcAft>
        <a:defRPr sz="4100" b="1">
          <a:solidFill>
            <a:schemeClr val="tx1"/>
          </a:solidFill>
          <a:latin typeface="Lucida Sans Unicode" pitchFamily="34" charset="0"/>
        </a:defRPr>
      </a:lvl7pPr>
      <a:lvl8pPr marL="1371600" algn="ctr" rtl="0" fontAlgn="base">
        <a:spcBef>
          <a:spcPct val="0"/>
        </a:spcBef>
        <a:spcAft>
          <a:spcPct val="0"/>
        </a:spcAft>
        <a:defRPr sz="4100" b="1">
          <a:solidFill>
            <a:schemeClr val="tx1"/>
          </a:solidFill>
          <a:latin typeface="Lucida Sans Unicode" pitchFamily="34" charset="0"/>
        </a:defRPr>
      </a:lvl8pPr>
      <a:lvl9pPr marL="1828800" algn="ctr" rtl="0" fontAlgn="base">
        <a:spcBef>
          <a:spcPct val="0"/>
        </a:spcBef>
        <a:spcAft>
          <a:spcPct val="0"/>
        </a:spcAft>
        <a:defRPr sz="4100" b="1">
          <a:solidFill>
            <a:schemeClr val="tx1"/>
          </a:solidFill>
          <a:latin typeface="Lucida Sans Unicode"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ideo" Target="file:///C:\Users\TOSH\Videos\TEM-LONG-IPhone4.m4v" TargetMode="External"/><Relationship Id="rId6" Type="http://schemas.openxmlformats.org/officeDocument/2006/relationships/image" Target="../media/image14.pn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Autofit/>
          </a:bodyPr>
          <a:lstStyle/>
          <a:p>
            <a:pPr marL="0" indent="0" algn="just">
              <a:buNone/>
            </a:pPr>
            <a:r>
              <a:rPr lang="en-US" sz="2000" dirty="0"/>
              <a:t>OMICS Group is an amalgamation of </a:t>
            </a:r>
            <a:r>
              <a:rPr lang="en-US" sz="2000" dirty="0">
                <a:hlinkClick r:id="rId2"/>
              </a:rPr>
              <a:t>Open Access </a:t>
            </a:r>
            <a:r>
              <a:rPr lang="en-US" sz="2000" dirty="0" smtClean="0">
                <a:hlinkClick r:id="rId2"/>
              </a:rPr>
              <a:t>Publications</a:t>
            </a:r>
            <a:r>
              <a:rPr lang="en-US" sz="2000" dirty="0" smtClean="0"/>
              <a:t> </a:t>
            </a:r>
            <a:r>
              <a:rPr lang="en-US" sz="2000" dirty="0"/>
              <a:t>and worldwide international science conferences and events. Established in the year 2007 with the sole aim of making the information on Sciences and technology ‘Open Access’, OMICS Group publishes 500 online open access </a:t>
            </a:r>
            <a:r>
              <a:rPr lang="en-US" sz="2000" dirty="0">
                <a:hlinkClick r:id="rId3"/>
              </a:rPr>
              <a:t>scholarly journals </a:t>
            </a:r>
            <a:r>
              <a:rPr lang="en-US" sz="2000" dirty="0"/>
              <a:t>in all aspects </a:t>
            </a:r>
            <a:r>
              <a:rPr lang="en-US" sz="2000" dirty="0" smtClean="0"/>
              <a:t>of Science, Engineering, Management </a:t>
            </a:r>
            <a:r>
              <a:rPr lang="en-US" sz="2000" dirty="0"/>
              <a:t>and Technology </a:t>
            </a:r>
            <a:r>
              <a:rPr lang="en-US" sz="2000" dirty="0" smtClean="0"/>
              <a:t>journals. </a:t>
            </a:r>
            <a:r>
              <a:rPr lang="en-US" sz="2000"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a:hlinkClick r:id="rId4"/>
              </a:rPr>
              <a:t>International conferences</a:t>
            </a:r>
            <a:r>
              <a:rPr lang="en-US" sz="2000" dirty="0"/>
              <a:t> annually across the globe, where knowledge transfer takes place through debates, round table discussions, poster presentations, workshops, symposia and exhibitions</a:t>
            </a:r>
            <a:r>
              <a:rPr lang="en-US" sz="2200" dirty="0"/>
              <a:t>.</a:t>
            </a:r>
          </a:p>
        </p:txBody>
      </p:sp>
    </p:spTree>
    <p:extLst>
      <p:ext uri="{BB962C8B-B14F-4D97-AF65-F5344CB8AC3E}">
        <p14:creationId xmlns:p14="http://schemas.microsoft.com/office/powerpoint/2010/main" val="2221496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Pharma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1491291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285750" y="500063"/>
            <a:ext cx="5929313" cy="4770537"/>
          </a:xfrm>
          <a:prstGeom prst="rect">
            <a:avLst/>
          </a:prstGeom>
          <a:noFill/>
          <a:ln w="9525">
            <a:noFill/>
            <a:miter lim="800000"/>
            <a:headEnd/>
            <a:tailEnd/>
          </a:ln>
          <a:effectLst/>
        </p:spPr>
        <p:txBody>
          <a:bodyPr>
            <a:spAutoFit/>
          </a:bodyPr>
          <a:lstStyle/>
          <a:p>
            <a:pPr>
              <a:defRPr/>
            </a:pPr>
            <a:r>
              <a:rPr lang="en-GB" sz="4000" dirty="0">
                <a:solidFill>
                  <a:srgbClr val="C00000"/>
                </a:solidFill>
                <a:effectLst>
                  <a:outerShdw blurRad="38100" dist="38100" dir="2700000" algn="tl">
                    <a:srgbClr val="000000"/>
                  </a:outerShdw>
                </a:effectLst>
                <a:cs typeface="Estrangelo Edessa" pitchFamily="66" charset="0"/>
              </a:rPr>
              <a:t>T</a:t>
            </a:r>
            <a:r>
              <a:rPr lang="en-GB" sz="4000" dirty="0">
                <a:solidFill>
                  <a:schemeClr val="tx2"/>
                </a:solidFill>
                <a:effectLst>
                  <a:outerShdw blurRad="38100" dist="38100" dir="2700000" algn="tl">
                    <a:srgbClr val="000000"/>
                  </a:outerShdw>
                </a:effectLst>
                <a:cs typeface="Estrangelo Edessa" pitchFamily="66" charset="0"/>
              </a:rPr>
              <a:t>emporal </a:t>
            </a:r>
          </a:p>
          <a:p>
            <a:pPr>
              <a:defRPr/>
            </a:pPr>
            <a:r>
              <a:rPr lang="en-GB" sz="4000" dirty="0" smtClean="0">
                <a:solidFill>
                  <a:srgbClr val="C00000"/>
                </a:solidFill>
                <a:effectLst>
                  <a:outerShdw blurRad="38100" dist="38100" dir="2700000" algn="tl">
                    <a:srgbClr val="000000"/>
                  </a:outerShdw>
                </a:effectLst>
                <a:cs typeface="Estrangelo Edessa" pitchFamily="66" charset="0"/>
              </a:rPr>
              <a:t>E</a:t>
            </a:r>
            <a:r>
              <a:rPr lang="en-GB" sz="4000" dirty="0" smtClean="0">
                <a:solidFill>
                  <a:schemeClr val="tx2"/>
                </a:solidFill>
                <a:effectLst>
                  <a:outerShdw blurRad="38100" dist="38100" dir="2700000" algn="tl">
                    <a:srgbClr val="000000"/>
                  </a:outerShdw>
                </a:effectLst>
                <a:cs typeface="Estrangelo Edessa" pitchFamily="66" charset="0"/>
              </a:rPr>
              <a:t>ndoscopic </a:t>
            </a:r>
          </a:p>
          <a:p>
            <a:pPr>
              <a:defRPr/>
            </a:pPr>
            <a:r>
              <a:rPr lang="en-GB" sz="4000" dirty="0" smtClean="0">
                <a:solidFill>
                  <a:srgbClr val="C00000"/>
                </a:solidFill>
                <a:effectLst>
                  <a:outerShdw blurRad="38100" dist="38100" dir="2700000" algn="tl">
                    <a:srgbClr val="000000"/>
                  </a:outerShdw>
                </a:effectLst>
                <a:cs typeface="Estrangelo Edessa" pitchFamily="66" charset="0"/>
              </a:rPr>
              <a:t>M</a:t>
            </a:r>
            <a:r>
              <a:rPr lang="en-GB" sz="4000" dirty="0" smtClean="0">
                <a:solidFill>
                  <a:schemeClr val="tx2"/>
                </a:solidFill>
                <a:effectLst>
                  <a:outerShdw blurRad="38100" dist="38100" dir="2700000" algn="tl">
                    <a:srgbClr val="000000"/>
                  </a:outerShdw>
                </a:effectLst>
                <a:cs typeface="Estrangelo Edessa" pitchFamily="66" charset="0"/>
              </a:rPr>
              <a:t>idface Lifting   </a:t>
            </a: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r>
              <a:rPr lang="en-GB" sz="4000" b="1" dirty="0">
                <a:solidFill>
                  <a:srgbClr val="C00000"/>
                </a:solidFill>
                <a:effectLst>
                  <a:outerShdw blurRad="38100" dist="38100" dir="2700000" algn="tl">
                    <a:srgbClr val="000000"/>
                  </a:outerShdw>
                </a:effectLst>
                <a:latin typeface="Candara" pitchFamily="34" charset="0"/>
                <a:cs typeface="Aharoni" pitchFamily="2" charset="-79"/>
              </a:rPr>
              <a:t>Thomas Haffner M.D.</a:t>
            </a:r>
          </a:p>
          <a:p>
            <a:pPr>
              <a:defRPr/>
            </a:pPr>
            <a:r>
              <a:rPr lang="en-GB" sz="3200" dirty="0">
                <a:solidFill>
                  <a:schemeClr val="tx2"/>
                </a:solidFill>
                <a:effectLst>
                  <a:outerShdw blurRad="38100" dist="38100" dir="2700000" algn="tl">
                    <a:srgbClr val="000000"/>
                  </a:outerShdw>
                </a:effectLst>
                <a:cs typeface="Estrangelo Edessa" pitchFamily="66" charset="0"/>
              </a:rPr>
              <a:t>board certified cosmetic surgeon</a:t>
            </a:r>
          </a:p>
          <a:p>
            <a:pPr>
              <a:defRPr/>
            </a:pPr>
            <a:endParaRPr lang="en-GB" sz="3200" dirty="0">
              <a:solidFill>
                <a:schemeClr val="tx2"/>
              </a:solidFill>
              <a:effectLst>
                <a:outerShdw blurRad="38100" dist="38100" dir="2700000" algn="tl">
                  <a:srgbClr val="000000"/>
                </a:outerShdw>
              </a:effectLst>
              <a:cs typeface="Estrangelo Edessa" pitchFamily="66" charset="0"/>
            </a:endParaRPr>
          </a:p>
          <a:p>
            <a:pPr>
              <a:defRPr/>
            </a:pPr>
            <a:r>
              <a:rPr lang="en-GB" b="1" dirty="0">
                <a:solidFill>
                  <a:schemeClr val="tx2"/>
                </a:solidFill>
                <a:effectLst>
                  <a:outerShdw blurRad="38100" dist="38100" dir="2700000" algn="tl">
                    <a:srgbClr val="000000"/>
                  </a:outerShdw>
                </a:effectLst>
                <a:cs typeface="Estrangelo Edessa" pitchFamily="66" charset="0"/>
              </a:rPr>
              <a:t>International Board of Cosmetic Surgery  - Cambridge / UK</a:t>
            </a:r>
            <a:endParaRPr lang="de-DE" b="1" dirty="0">
              <a:solidFill>
                <a:schemeClr val="tx2"/>
              </a:solidFill>
              <a:effectLst>
                <a:outerShdw blurRad="38100" dist="38100" dir="2700000" algn="tl">
                  <a:srgbClr val="000000"/>
                </a:outerShdw>
              </a:effectLst>
              <a:cs typeface="Estrangelo Edessa" pitchFamily="66" charset="0"/>
            </a:endParaRPr>
          </a:p>
        </p:txBody>
      </p:sp>
      <p:pic>
        <p:nvPicPr>
          <p:cNvPr id="14339" name="그림 2" descr="D:\한국미용성형학회\2009 IACS 행사\Img\IACS Logo.jpg"/>
          <p:cNvPicPr>
            <a:picLocks noChangeAspect="1" noChangeArrowheads="1"/>
          </p:cNvPicPr>
          <p:nvPr/>
        </p:nvPicPr>
        <p:blipFill>
          <a:blip r:embed="rId3" cstate="print"/>
          <a:srcRect/>
          <a:stretch>
            <a:fillRect/>
          </a:stretch>
        </p:blipFill>
        <p:spPr bwMode="auto">
          <a:xfrm>
            <a:off x="7236296" y="2780928"/>
            <a:ext cx="1368152" cy="1368152"/>
          </a:xfrm>
          <a:prstGeom prst="rect">
            <a:avLst/>
          </a:prstGeom>
          <a:noFill/>
          <a:ln w="9525">
            <a:noFill/>
            <a:miter lim="800000"/>
            <a:headEnd/>
            <a:tailEnd/>
          </a:ln>
        </p:spPr>
      </p:pic>
      <p:pic>
        <p:nvPicPr>
          <p:cNvPr id="14340" name="Grafik 6" descr="Dr Haffner Logo.jpg"/>
          <p:cNvPicPr>
            <a:picLocks noChangeAspect="1"/>
          </p:cNvPicPr>
          <p:nvPr/>
        </p:nvPicPr>
        <p:blipFill>
          <a:blip r:embed="rId4" cstate="print"/>
          <a:srcRect/>
          <a:stretch>
            <a:fillRect/>
          </a:stretch>
        </p:blipFill>
        <p:spPr bwMode="auto">
          <a:xfrm>
            <a:off x="7230914" y="500063"/>
            <a:ext cx="1344761" cy="1344761"/>
          </a:xfrm>
          <a:prstGeom prst="rect">
            <a:avLst/>
          </a:prstGeom>
          <a:noFill/>
          <a:ln w="9525">
            <a:noFill/>
            <a:miter lim="800000"/>
            <a:headEnd/>
            <a:tailEnd/>
          </a:ln>
        </p:spPr>
      </p:pic>
      <p:pic>
        <p:nvPicPr>
          <p:cNvPr id="6" name="Grafik 5" descr="Cosmetology-trichology-pic.jpg"/>
          <p:cNvPicPr>
            <a:picLocks noChangeAspect="1"/>
          </p:cNvPicPr>
          <p:nvPr/>
        </p:nvPicPr>
        <p:blipFill>
          <a:blip r:embed="rId5" cstate="print"/>
          <a:stretch>
            <a:fillRect/>
          </a:stretch>
        </p:blipFill>
        <p:spPr>
          <a:xfrm>
            <a:off x="3851920" y="4797152"/>
            <a:ext cx="5159903" cy="1916832"/>
          </a:xfrm>
          <a:prstGeom prst="rect">
            <a:avLst/>
          </a:prstGeom>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16386"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16387"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16388"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16391" name="Textfeld 8"/>
          <p:cNvSpPr txBox="1">
            <a:spLocks noChangeArrowheads="1"/>
          </p:cNvSpPr>
          <p:nvPr/>
        </p:nvSpPr>
        <p:spPr bwMode="auto">
          <a:xfrm>
            <a:off x="357188" y="285750"/>
            <a:ext cx="8001000" cy="523220"/>
          </a:xfrm>
          <a:prstGeom prst="rect">
            <a:avLst/>
          </a:prstGeom>
          <a:noFill/>
          <a:ln w="9525">
            <a:noFill/>
            <a:miter lim="800000"/>
            <a:headEnd/>
            <a:tailEnd/>
          </a:ln>
        </p:spPr>
        <p:txBody>
          <a:bodyPr>
            <a:spAutoFit/>
          </a:bodyPr>
          <a:lstStyle/>
          <a:p>
            <a:pPr algn="ctr"/>
            <a:r>
              <a:rPr lang="de-DE" sz="2800" dirty="0" err="1" smtClean="0">
                <a:solidFill>
                  <a:schemeClr val="tx1"/>
                </a:solidFill>
              </a:rPr>
              <a:t>Facial</a:t>
            </a:r>
            <a:r>
              <a:rPr lang="de-DE" sz="2800" dirty="0" smtClean="0">
                <a:solidFill>
                  <a:schemeClr val="tx1"/>
                </a:solidFill>
              </a:rPr>
              <a:t> </a:t>
            </a:r>
            <a:r>
              <a:rPr lang="de-DE" sz="2800" dirty="0" err="1" smtClean="0">
                <a:solidFill>
                  <a:schemeClr val="tx1"/>
                </a:solidFill>
              </a:rPr>
              <a:t>Aging</a:t>
            </a:r>
            <a:r>
              <a:rPr lang="de-DE" sz="2800" dirty="0" smtClean="0">
                <a:solidFill>
                  <a:schemeClr val="tx1"/>
                </a:solidFill>
              </a:rPr>
              <a:t> = Midface </a:t>
            </a:r>
            <a:r>
              <a:rPr lang="de-DE" sz="2800" dirty="0" err="1" smtClean="0">
                <a:solidFill>
                  <a:schemeClr val="tx1"/>
                </a:solidFill>
              </a:rPr>
              <a:t>Aging</a:t>
            </a:r>
            <a:endParaRPr lang="de-DE" sz="2800" dirty="0">
              <a:solidFill>
                <a:schemeClr val="tx1"/>
              </a:solidFill>
            </a:endParaRPr>
          </a:p>
        </p:txBody>
      </p:sp>
      <p:pic>
        <p:nvPicPr>
          <p:cNvPr id="16392" name="Grafik 12" descr="MittelG-Type-3-Augenrand+Nasolabial.jpg"/>
          <p:cNvPicPr>
            <a:picLocks noChangeAspect="1"/>
          </p:cNvPicPr>
          <p:nvPr/>
        </p:nvPicPr>
        <p:blipFill>
          <a:blip r:embed="rId5" cstate="print"/>
          <a:srcRect/>
          <a:stretch>
            <a:fillRect/>
          </a:stretch>
        </p:blipFill>
        <p:spPr bwMode="auto">
          <a:xfrm>
            <a:off x="251520" y="3140968"/>
            <a:ext cx="1584176" cy="2403938"/>
          </a:xfrm>
          <a:prstGeom prst="rect">
            <a:avLst/>
          </a:prstGeom>
          <a:noFill/>
          <a:ln w="9525">
            <a:noFill/>
            <a:miter lim="800000"/>
            <a:headEnd/>
            <a:tailEnd/>
          </a:ln>
        </p:spPr>
      </p:pic>
      <p:pic>
        <p:nvPicPr>
          <p:cNvPr id="14" name="Grafik 13" descr="Mittelgesichtssenkung-Type3.jpg"/>
          <p:cNvPicPr>
            <a:picLocks noChangeAspect="1"/>
          </p:cNvPicPr>
          <p:nvPr/>
        </p:nvPicPr>
        <p:blipFill>
          <a:blip r:embed="rId6" cstate="print"/>
          <a:stretch>
            <a:fillRect/>
          </a:stretch>
        </p:blipFill>
        <p:spPr>
          <a:xfrm>
            <a:off x="0" y="476672"/>
            <a:ext cx="1728192" cy="2584774"/>
          </a:xfrm>
          <a:prstGeom prst="rect">
            <a:avLst/>
          </a:prstGeom>
          <a:ln>
            <a:noFill/>
          </a:ln>
          <a:effectLst>
            <a:softEdge rad="112500"/>
          </a:effectLst>
        </p:spPr>
      </p:pic>
      <p:sp>
        <p:nvSpPr>
          <p:cNvPr id="11" name="Textfeld 10"/>
          <p:cNvSpPr txBox="1"/>
          <p:nvPr/>
        </p:nvSpPr>
        <p:spPr>
          <a:xfrm>
            <a:off x="1979712" y="980728"/>
            <a:ext cx="6696744" cy="1200329"/>
          </a:xfrm>
          <a:prstGeom prst="rect">
            <a:avLst/>
          </a:prstGeom>
          <a:noFill/>
        </p:spPr>
        <p:txBody>
          <a:bodyPr wrap="square" rtlCol="0">
            <a:spAutoFit/>
          </a:bodyPr>
          <a:lstStyle/>
          <a:p>
            <a:r>
              <a:rPr lang="de-DE" dirty="0" smtClean="0"/>
              <a:t>A/ The </a:t>
            </a:r>
            <a:r>
              <a:rPr lang="de-DE" dirty="0" err="1" smtClean="0"/>
              <a:t>aging</a:t>
            </a:r>
            <a:r>
              <a:rPr lang="de-DE" dirty="0" smtClean="0"/>
              <a:t> </a:t>
            </a:r>
            <a:r>
              <a:rPr lang="de-DE" dirty="0" err="1" smtClean="0"/>
              <a:t>begins</a:t>
            </a:r>
            <a:r>
              <a:rPr lang="de-DE" dirty="0" smtClean="0"/>
              <a:t> bei </a:t>
            </a:r>
            <a:r>
              <a:rPr lang="de-DE" dirty="0" err="1" smtClean="0"/>
              <a:t>everyone</a:t>
            </a:r>
            <a:r>
              <a:rPr lang="de-DE" dirty="0" smtClean="0"/>
              <a:t> in </a:t>
            </a:r>
            <a:r>
              <a:rPr lang="de-DE" dirty="0" err="1" smtClean="0"/>
              <a:t>the</a:t>
            </a:r>
            <a:r>
              <a:rPr lang="de-DE" dirty="0" smtClean="0"/>
              <a:t> </a:t>
            </a:r>
            <a:r>
              <a:rPr lang="de-DE" dirty="0" err="1" smtClean="0"/>
              <a:t>midface</a:t>
            </a:r>
            <a:r>
              <a:rPr lang="de-DE" dirty="0" smtClean="0"/>
              <a:t>, </a:t>
            </a:r>
            <a:r>
              <a:rPr lang="de-DE" dirty="0" err="1" smtClean="0"/>
              <a:t>characterised</a:t>
            </a:r>
            <a:r>
              <a:rPr lang="de-DE" dirty="0" smtClean="0"/>
              <a:t> </a:t>
            </a:r>
            <a:r>
              <a:rPr lang="de-DE" dirty="0" err="1" smtClean="0"/>
              <a:t>by</a:t>
            </a:r>
            <a:r>
              <a:rPr lang="de-DE" dirty="0" smtClean="0"/>
              <a:t> </a:t>
            </a:r>
            <a:r>
              <a:rPr lang="de-DE" dirty="0" err="1" smtClean="0"/>
              <a:t>holow</a:t>
            </a:r>
            <a:r>
              <a:rPr lang="de-DE" dirty="0" smtClean="0"/>
              <a:t> </a:t>
            </a:r>
            <a:r>
              <a:rPr lang="de-DE" dirty="0" err="1" smtClean="0"/>
              <a:t>eyes</a:t>
            </a:r>
            <a:r>
              <a:rPr lang="de-DE" dirty="0" smtClean="0"/>
              <a:t>, </a:t>
            </a:r>
            <a:r>
              <a:rPr lang="de-DE" dirty="0" err="1" smtClean="0"/>
              <a:t>tired</a:t>
            </a:r>
            <a:r>
              <a:rPr lang="de-DE" dirty="0" smtClean="0"/>
              <a:t> </a:t>
            </a:r>
            <a:r>
              <a:rPr lang="de-DE" dirty="0" err="1" smtClean="0"/>
              <a:t>look</a:t>
            </a:r>
            <a:r>
              <a:rPr lang="de-DE" dirty="0" smtClean="0"/>
              <a:t>, </a:t>
            </a:r>
            <a:r>
              <a:rPr lang="de-DE" dirty="0" err="1" smtClean="0"/>
              <a:t>visible</a:t>
            </a:r>
            <a:r>
              <a:rPr lang="de-DE" dirty="0" smtClean="0"/>
              <a:t> </a:t>
            </a:r>
            <a:r>
              <a:rPr lang="de-DE" dirty="0" err="1" smtClean="0"/>
              <a:t>bony</a:t>
            </a:r>
            <a:r>
              <a:rPr lang="de-DE" dirty="0" smtClean="0"/>
              <a:t> </a:t>
            </a:r>
            <a:r>
              <a:rPr lang="de-DE" dirty="0" err="1" smtClean="0"/>
              <a:t>border</a:t>
            </a:r>
            <a:r>
              <a:rPr lang="de-DE" dirty="0" smtClean="0"/>
              <a:t> </a:t>
            </a:r>
            <a:r>
              <a:rPr lang="de-DE" dirty="0" err="1" smtClean="0"/>
              <a:t>of</a:t>
            </a:r>
            <a:r>
              <a:rPr lang="de-DE" dirty="0" smtClean="0"/>
              <a:t> </a:t>
            </a:r>
            <a:r>
              <a:rPr lang="de-DE" dirty="0" err="1" smtClean="0"/>
              <a:t>the</a:t>
            </a:r>
            <a:r>
              <a:rPr lang="de-DE" dirty="0" smtClean="0"/>
              <a:t> </a:t>
            </a:r>
            <a:r>
              <a:rPr lang="de-DE" dirty="0" err="1" smtClean="0"/>
              <a:t>orbita</a:t>
            </a:r>
            <a:r>
              <a:rPr lang="de-DE" dirty="0" smtClean="0"/>
              <a:t>, </a:t>
            </a:r>
            <a:r>
              <a:rPr lang="de-DE" dirty="0" err="1" smtClean="0"/>
              <a:t>nasojugal</a:t>
            </a:r>
            <a:r>
              <a:rPr lang="de-DE" dirty="0" smtClean="0"/>
              <a:t> </a:t>
            </a:r>
            <a:r>
              <a:rPr lang="de-DE" dirty="0" err="1" smtClean="0"/>
              <a:t>folds</a:t>
            </a:r>
            <a:r>
              <a:rPr lang="de-DE" dirty="0" smtClean="0"/>
              <a:t>.</a:t>
            </a:r>
            <a:endParaRPr lang="de-DE" dirty="0"/>
          </a:p>
        </p:txBody>
      </p:sp>
      <p:sp>
        <p:nvSpPr>
          <p:cNvPr id="15" name="Rechteck 14"/>
          <p:cNvSpPr/>
          <p:nvPr/>
        </p:nvSpPr>
        <p:spPr>
          <a:xfrm>
            <a:off x="251520" y="5661248"/>
            <a:ext cx="8712968" cy="830997"/>
          </a:xfrm>
          <a:prstGeom prst="rect">
            <a:avLst/>
          </a:prstGeom>
        </p:spPr>
        <p:txBody>
          <a:bodyPr wrap="square">
            <a:spAutoFit/>
          </a:bodyPr>
          <a:lstStyle/>
          <a:p>
            <a:pPr eaLnBrk="1" hangingPunct="1"/>
            <a:r>
              <a:rPr lang="de-DE" dirty="0" smtClean="0"/>
              <a:t>C/ </a:t>
            </a:r>
            <a:r>
              <a:rPr lang="de-DE" dirty="0" err="1" smtClean="0"/>
              <a:t>Gathering</a:t>
            </a:r>
            <a:r>
              <a:rPr lang="de-DE" dirty="0" smtClean="0"/>
              <a:t> </a:t>
            </a:r>
            <a:r>
              <a:rPr lang="de-DE" dirty="0" err="1" smtClean="0"/>
              <a:t>of</a:t>
            </a:r>
            <a:r>
              <a:rPr lang="de-DE" dirty="0" smtClean="0"/>
              <a:t> </a:t>
            </a:r>
            <a:r>
              <a:rPr lang="de-DE" dirty="0" err="1" smtClean="0"/>
              <a:t>the</a:t>
            </a:r>
            <a:r>
              <a:rPr lang="de-DE" dirty="0" smtClean="0"/>
              <a:t> </a:t>
            </a:r>
            <a:r>
              <a:rPr lang="de-DE" dirty="0" err="1" smtClean="0"/>
              <a:t>ptotic</a:t>
            </a:r>
            <a:r>
              <a:rPr lang="de-DE" dirty="0" smtClean="0"/>
              <a:t> soft  </a:t>
            </a:r>
            <a:r>
              <a:rPr lang="de-DE" dirty="0" err="1" smtClean="0"/>
              <a:t>tissues</a:t>
            </a:r>
            <a:r>
              <a:rPr lang="de-DE" dirty="0" smtClean="0"/>
              <a:t> </a:t>
            </a:r>
            <a:r>
              <a:rPr lang="de-DE" dirty="0" err="1" smtClean="0"/>
              <a:t>of</a:t>
            </a:r>
            <a:r>
              <a:rPr lang="de-DE" dirty="0" smtClean="0"/>
              <a:t> </a:t>
            </a:r>
            <a:r>
              <a:rPr lang="de-DE" dirty="0" err="1" smtClean="0"/>
              <a:t>the</a:t>
            </a:r>
            <a:r>
              <a:rPr lang="de-DE" dirty="0" smtClean="0"/>
              <a:t> </a:t>
            </a:r>
            <a:r>
              <a:rPr lang="de-DE" dirty="0" err="1" smtClean="0"/>
              <a:t>midface</a:t>
            </a:r>
            <a:r>
              <a:rPr lang="de-DE" dirty="0" smtClean="0"/>
              <a:t>  </a:t>
            </a:r>
            <a:r>
              <a:rPr lang="de-DE" dirty="0" err="1" smtClean="0"/>
              <a:t>causes</a:t>
            </a:r>
            <a:r>
              <a:rPr lang="de-DE" dirty="0" smtClean="0"/>
              <a:t> </a:t>
            </a:r>
            <a:r>
              <a:rPr lang="de-DE" dirty="0" err="1" smtClean="0"/>
              <a:t>than</a:t>
            </a:r>
            <a:r>
              <a:rPr lang="de-DE" dirty="0" smtClean="0"/>
              <a:t> </a:t>
            </a:r>
            <a:r>
              <a:rPr lang="de-DE" dirty="0" err="1" smtClean="0"/>
              <a:t>jowling</a:t>
            </a:r>
            <a:r>
              <a:rPr lang="de-DE" dirty="0" smtClean="0"/>
              <a:t> </a:t>
            </a:r>
            <a:r>
              <a:rPr lang="de-DE" dirty="0" err="1" smtClean="0"/>
              <a:t>between</a:t>
            </a:r>
            <a:r>
              <a:rPr lang="de-DE" dirty="0" smtClean="0"/>
              <a:t> </a:t>
            </a:r>
            <a:r>
              <a:rPr lang="de-DE" dirty="0" err="1" smtClean="0"/>
              <a:t>the</a:t>
            </a:r>
            <a:r>
              <a:rPr lang="de-DE" dirty="0" smtClean="0"/>
              <a:t> </a:t>
            </a:r>
            <a:r>
              <a:rPr lang="de-DE" dirty="0" err="1" smtClean="0"/>
              <a:t>chin</a:t>
            </a:r>
            <a:r>
              <a:rPr lang="de-DE" dirty="0" smtClean="0"/>
              <a:t> </a:t>
            </a:r>
            <a:r>
              <a:rPr lang="de-DE" dirty="0" err="1" smtClean="0"/>
              <a:t>and</a:t>
            </a:r>
            <a:r>
              <a:rPr lang="de-DE" dirty="0" smtClean="0"/>
              <a:t> lateral </a:t>
            </a:r>
            <a:r>
              <a:rPr lang="de-DE" dirty="0" err="1" smtClean="0"/>
              <a:t>mandibula</a:t>
            </a:r>
            <a:r>
              <a:rPr lang="de-DE" dirty="0" smtClean="0"/>
              <a:t>. </a:t>
            </a:r>
          </a:p>
        </p:txBody>
      </p:sp>
      <p:sp>
        <p:nvSpPr>
          <p:cNvPr id="16" name="Rechteck 15"/>
          <p:cNvSpPr/>
          <p:nvPr/>
        </p:nvSpPr>
        <p:spPr>
          <a:xfrm>
            <a:off x="1979712" y="3212976"/>
            <a:ext cx="6912768" cy="2308324"/>
          </a:xfrm>
          <a:prstGeom prst="rect">
            <a:avLst/>
          </a:prstGeom>
        </p:spPr>
        <p:txBody>
          <a:bodyPr wrap="square">
            <a:spAutoFit/>
          </a:bodyPr>
          <a:lstStyle/>
          <a:p>
            <a:r>
              <a:rPr lang="de-DE" dirty="0" smtClean="0"/>
              <a:t>The lateral </a:t>
            </a:r>
            <a:r>
              <a:rPr lang="de-DE" dirty="0" err="1" smtClean="0"/>
              <a:t>face</a:t>
            </a:r>
            <a:r>
              <a:rPr lang="de-DE" dirty="0" smtClean="0"/>
              <a:t> </a:t>
            </a:r>
            <a:r>
              <a:rPr lang="de-DE" dirty="0" err="1" smtClean="0"/>
              <a:t>is</a:t>
            </a:r>
            <a:r>
              <a:rPr lang="de-DE" dirty="0" smtClean="0"/>
              <a:t>  „</a:t>
            </a:r>
            <a:r>
              <a:rPr lang="de-DE" dirty="0" err="1" smtClean="0"/>
              <a:t>anchored</a:t>
            </a:r>
            <a:r>
              <a:rPr lang="de-DE" dirty="0" smtClean="0"/>
              <a:t>“ </a:t>
            </a:r>
            <a:r>
              <a:rPr lang="de-DE" dirty="0" err="1" smtClean="0"/>
              <a:t>onto</a:t>
            </a:r>
            <a:r>
              <a:rPr lang="de-DE" dirty="0" smtClean="0"/>
              <a:t> </a:t>
            </a:r>
            <a:r>
              <a:rPr lang="de-DE" dirty="0" err="1" smtClean="0"/>
              <a:t>the</a:t>
            </a:r>
            <a:r>
              <a:rPr lang="de-DE" dirty="0" smtClean="0"/>
              <a:t> </a:t>
            </a:r>
            <a:r>
              <a:rPr lang="de-DE" dirty="0" err="1" smtClean="0"/>
              <a:t>zygomatic</a:t>
            </a:r>
            <a:r>
              <a:rPr lang="de-DE" dirty="0" smtClean="0"/>
              <a:t> </a:t>
            </a:r>
            <a:r>
              <a:rPr lang="de-DE" dirty="0" err="1" smtClean="0"/>
              <a:t>arch</a:t>
            </a:r>
            <a:r>
              <a:rPr lang="de-DE" dirty="0" smtClean="0"/>
              <a:t>, </a:t>
            </a:r>
            <a:r>
              <a:rPr lang="de-DE" dirty="0" err="1" smtClean="0"/>
              <a:t>therefore</a:t>
            </a:r>
            <a:r>
              <a:rPr lang="de-DE" dirty="0" smtClean="0"/>
              <a:t> </a:t>
            </a:r>
            <a:r>
              <a:rPr lang="de-DE" dirty="0" err="1" smtClean="0"/>
              <a:t>is</a:t>
            </a:r>
            <a:r>
              <a:rPr lang="de-DE" dirty="0" smtClean="0"/>
              <a:t> </a:t>
            </a:r>
            <a:r>
              <a:rPr lang="de-DE" dirty="0" err="1" smtClean="0"/>
              <a:t>it</a:t>
            </a:r>
            <a:r>
              <a:rPr lang="de-DE" dirty="0" smtClean="0"/>
              <a:t> </a:t>
            </a:r>
            <a:r>
              <a:rPr lang="de-DE" dirty="0" err="1" smtClean="0"/>
              <a:t>stable</a:t>
            </a:r>
            <a:r>
              <a:rPr lang="de-DE" dirty="0" smtClean="0"/>
              <a:t>. </a:t>
            </a:r>
            <a:r>
              <a:rPr lang="de-DE" dirty="0" err="1" smtClean="0"/>
              <a:t>Moreover</a:t>
            </a:r>
            <a:r>
              <a:rPr lang="de-DE" dirty="0" smtClean="0"/>
              <a:t> </a:t>
            </a:r>
            <a:r>
              <a:rPr lang="de-DE" dirty="0" err="1" smtClean="0"/>
              <a:t>the</a:t>
            </a:r>
            <a:r>
              <a:rPr lang="de-DE" dirty="0" smtClean="0"/>
              <a:t> lateral </a:t>
            </a:r>
            <a:r>
              <a:rPr lang="de-DE" dirty="0" err="1" smtClean="0"/>
              <a:t>face</a:t>
            </a:r>
            <a:r>
              <a:rPr lang="de-DE" dirty="0" smtClean="0"/>
              <a:t> </a:t>
            </a:r>
            <a:r>
              <a:rPr lang="de-DE" dirty="0" err="1" smtClean="0"/>
              <a:t>is</a:t>
            </a:r>
            <a:r>
              <a:rPr lang="de-DE" dirty="0" smtClean="0"/>
              <a:t> </a:t>
            </a:r>
            <a:r>
              <a:rPr lang="de-DE" dirty="0" err="1" smtClean="0"/>
              <a:t>thin</a:t>
            </a:r>
            <a:r>
              <a:rPr lang="de-DE" dirty="0" smtClean="0"/>
              <a:t> </a:t>
            </a:r>
            <a:r>
              <a:rPr lang="de-DE" dirty="0" err="1" smtClean="0"/>
              <a:t>and</a:t>
            </a:r>
            <a:r>
              <a:rPr lang="de-DE" dirty="0" smtClean="0"/>
              <a:t> </a:t>
            </a:r>
            <a:r>
              <a:rPr lang="de-DE" dirty="0" err="1" smtClean="0"/>
              <a:t>has</a:t>
            </a:r>
            <a:r>
              <a:rPr lang="de-DE" dirty="0" smtClean="0"/>
              <a:t> a </a:t>
            </a:r>
            <a:r>
              <a:rPr lang="de-DE" dirty="0" err="1" smtClean="0"/>
              <a:t>stable</a:t>
            </a:r>
            <a:r>
              <a:rPr lang="de-DE" dirty="0" smtClean="0"/>
              <a:t> </a:t>
            </a:r>
            <a:r>
              <a:rPr lang="de-DE" dirty="0" err="1" smtClean="0"/>
              <a:t>internal</a:t>
            </a:r>
            <a:r>
              <a:rPr lang="de-DE" dirty="0" smtClean="0"/>
              <a:t> </a:t>
            </a:r>
            <a:r>
              <a:rPr lang="de-DE" dirty="0" err="1" smtClean="0"/>
              <a:t>fascia</a:t>
            </a:r>
            <a:r>
              <a:rPr lang="de-DE" dirty="0" smtClean="0"/>
              <a:t>, </a:t>
            </a:r>
            <a:r>
              <a:rPr lang="de-DE" dirty="0" err="1" smtClean="0"/>
              <a:t>the</a:t>
            </a:r>
            <a:r>
              <a:rPr lang="de-DE" dirty="0" smtClean="0"/>
              <a:t> SMAS. The </a:t>
            </a:r>
            <a:r>
              <a:rPr lang="de-DE" dirty="0" err="1" smtClean="0"/>
              <a:t>midface</a:t>
            </a:r>
            <a:r>
              <a:rPr lang="de-DE" dirty="0" smtClean="0"/>
              <a:t> </a:t>
            </a:r>
            <a:r>
              <a:rPr lang="de-DE" dirty="0" err="1" smtClean="0"/>
              <a:t>contains</a:t>
            </a:r>
            <a:r>
              <a:rPr lang="de-DE" dirty="0" smtClean="0"/>
              <a:t> a heavy </a:t>
            </a:r>
            <a:r>
              <a:rPr lang="de-DE" dirty="0" err="1" smtClean="0"/>
              <a:t>fat</a:t>
            </a:r>
            <a:r>
              <a:rPr lang="de-DE" dirty="0" smtClean="0"/>
              <a:t> </a:t>
            </a:r>
            <a:r>
              <a:rPr lang="de-DE" dirty="0" err="1" smtClean="0"/>
              <a:t>pad</a:t>
            </a:r>
            <a:r>
              <a:rPr lang="de-DE" dirty="0" smtClean="0"/>
              <a:t> </a:t>
            </a:r>
            <a:r>
              <a:rPr lang="de-DE" dirty="0" err="1" smtClean="0"/>
              <a:t>and</a:t>
            </a:r>
            <a:r>
              <a:rPr lang="de-DE" dirty="0" smtClean="0"/>
              <a:t> </a:t>
            </a:r>
            <a:r>
              <a:rPr lang="de-DE" dirty="0" err="1" smtClean="0"/>
              <a:t>it`s</a:t>
            </a:r>
            <a:r>
              <a:rPr lang="de-DE" dirty="0" smtClean="0"/>
              <a:t> SMAS </a:t>
            </a:r>
            <a:r>
              <a:rPr lang="de-DE" dirty="0" err="1" smtClean="0"/>
              <a:t>is</a:t>
            </a:r>
            <a:r>
              <a:rPr lang="de-DE" dirty="0" smtClean="0"/>
              <a:t> </a:t>
            </a:r>
            <a:r>
              <a:rPr lang="de-DE" dirty="0" err="1" smtClean="0"/>
              <a:t>thinner</a:t>
            </a:r>
            <a:r>
              <a:rPr lang="de-DE" dirty="0" smtClean="0"/>
              <a:t>.  </a:t>
            </a:r>
            <a:r>
              <a:rPr lang="de-DE" dirty="0" err="1" smtClean="0"/>
              <a:t>Therefore</a:t>
            </a:r>
            <a:r>
              <a:rPr lang="de-DE" dirty="0" smtClean="0"/>
              <a:t>  </a:t>
            </a:r>
            <a:r>
              <a:rPr lang="de-DE" dirty="0" err="1" smtClean="0"/>
              <a:t>the</a:t>
            </a:r>
            <a:r>
              <a:rPr lang="de-DE" dirty="0" smtClean="0"/>
              <a:t> </a:t>
            </a:r>
            <a:r>
              <a:rPr lang="de-DE" dirty="0" err="1" smtClean="0"/>
              <a:t>midface</a:t>
            </a:r>
            <a:r>
              <a:rPr lang="de-DE" dirty="0" smtClean="0"/>
              <a:t> </a:t>
            </a:r>
            <a:r>
              <a:rPr lang="de-DE" dirty="0" err="1" smtClean="0"/>
              <a:t>weakens</a:t>
            </a:r>
            <a:r>
              <a:rPr lang="de-DE" dirty="0" smtClean="0"/>
              <a:t> </a:t>
            </a:r>
            <a:r>
              <a:rPr lang="de-DE" dirty="0" err="1" smtClean="0"/>
              <a:t>easily</a:t>
            </a:r>
            <a:r>
              <a:rPr lang="de-DE" dirty="0" smtClean="0"/>
              <a:t> </a:t>
            </a:r>
            <a:r>
              <a:rPr lang="de-DE" dirty="0" err="1" smtClean="0"/>
              <a:t>by</a:t>
            </a:r>
            <a:r>
              <a:rPr lang="de-DE" dirty="0" smtClean="0"/>
              <a:t> </a:t>
            </a:r>
            <a:r>
              <a:rPr lang="de-DE" dirty="0" err="1" smtClean="0"/>
              <a:t>the</a:t>
            </a:r>
            <a:r>
              <a:rPr lang="de-DE" dirty="0" smtClean="0"/>
              <a:t> </a:t>
            </a:r>
            <a:r>
              <a:rPr lang="de-DE" dirty="0" err="1" smtClean="0"/>
              <a:t>gravitational</a:t>
            </a:r>
            <a:r>
              <a:rPr lang="de-DE" dirty="0" smtClean="0"/>
              <a:t> </a:t>
            </a:r>
            <a:r>
              <a:rPr lang="de-DE" dirty="0" err="1" smtClean="0"/>
              <a:t>forces</a:t>
            </a:r>
            <a:r>
              <a:rPr lang="de-DE" dirty="0" smtClean="0"/>
              <a:t>.</a:t>
            </a:r>
            <a:endParaRPr lang="de-DE" dirty="0"/>
          </a:p>
        </p:txBody>
      </p:sp>
      <p:sp>
        <p:nvSpPr>
          <p:cNvPr id="17" name="Rechteck 16"/>
          <p:cNvSpPr/>
          <p:nvPr/>
        </p:nvSpPr>
        <p:spPr>
          <a:xfrm>
            <a:off x="1979712" y="2420888"/>
            <a:ext cx="6768752" cy="461665"/>
          </a:xfrm>
          <a:prstGeom prst="rect">
            <a:avLst/>
          </a:prstGeom>
        </p:spPr>
        <p:txBody>
          <a:bodyPr wrap="square">
            <a:spAutoFit/>
          </a:bodyPr>
          <a:lstStyle/>
          <a:p>
            <a:r>
              <a:rPr lang="de-DE" u="sng" dirty="0" smtClean="0"/>
              <a:t>B/ The  </a:t>
            </a:r>
            <a:r>
              <a:rPr lang="de-DE" u="sng" dirty="0" err="1" smtClean="0"/>
              <a:t>reasons</a:t>
            </a:r>
            <a:r>
              <a:rPr lang="de-DE" u="sng" dirty="0" smtClean="0"/>
              <a:t> </a:t>
            </a:r>
            <a:r>
              <a:rPr lang="de-DE" u="sng" dirty="0" err="1" smtClean="0"/>
              <a:t>of</a:t>
            </a:r>
            <a:r>
              <a:rPr lang="de-DE" u="sng" dirty="0" smtClean="0"/>
              <a:t> </a:t>
            </a:r>
            <a:r>
              <a:rPr lang="de-DE" u="sng" dirty="0" err="1" smtClean="0"/>
              <a:t>the</a:t>
            </a:r>
            <a:r>
              <a:rPr lang="de-DE" u="sng" dirty="0" smtClean="0"/>
              <a:t>  </a:t>
            </a:r>
            <a:r>
              <a:rPr lang="de-DE" u="sng" dirty="0" err="1" smtClean="0"/>
              <a:t>early</a:t>
            </a:r>
            <a:r>
              <a:rPr lang="de-DE" u="sng" dirty="0" smtClean="0"/>
              <a:t> </a:t>
            </a:r>
            <a:r>
              <a:rPr lang="de-DE" u="sng" dirty="0" err="1" smtClean="0"/>
              <a:t>midface</a:t>
            </a:r>
            <a:r>
              <a:rPr lang="de-DE" u="sng" dirty="0" smtClean="0"/>
              <a:t> </a:t>
            </a:r>
            <a:r>
              <a:rPr lang="de-DE" u="sng" dirty="0" err="1" smtClean="0"/>
              <a:t>ptosis</a:t>
            </a:r>
            <a:r>
              <a:rPr lang="de-DE" u="sng" dirty="0" smtClean="0"/>
              <a:t> </a:t>
            </a:r>
            <a:r>
              <a:rPr lang="de-DE" u="sng" dirty="0" err="1" smtClean="0"/>
              <a:t>are</a:t>
            </a:r>
            <a:r>
              <a:rPr lang="de-DE" u="sng" dirty="0" smtClean="0"/>
              <a:t>: </a:t>
            </a:r>
            <a:endParaRPr lang="de-DE" u="sng"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500063" y="1071563"/>
            <a:ext cx="9144000" cy="1570037"/>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18434"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18435"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18436"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18439" name="Textfeld 10"/>
          <p:cNvSpPr txBox="1">
            <a:spLocks noChangeArrowheads="1"/>
          </p:cNvSpPr>
          <p:nvPr/>
        </p:nvSpPr>
        <p:spPr bwMode="auto">
          <a:xfrm>
            <a:off x="285750" y="142875"/>
            <a:ext cx="8572500" cy="523220"/>
          </a:xfrm>
          <a:prstGeom prst="rect">
            <a:avLst/>
          </a:prstGeom>
          <a:noFill/>
          <a:ln w="9525">
            <a:noFill/>
            <a:miter lim="800000"/>
            <a:headEnd/>
            <a:tailEnd/>
          </a:ln>
        </p:spPr>
        <p:txBody>
          <a:bodyPr>
            <a:spAutoFit/>
          </a:bodyPr>
          <a:lstStyle/>
          <a:p>
            <a:pPr algn="ctr"/>
            <a:r>
              <a:rPr lang="de-DE" sz="2800" dirty="0" smtClean="0">
                <a:solidFill>
                  <a:srgbClr val="FFFF00"/>
                </a:solidFill>
              </a:rPr>
              <a:t>The </a:t>
            </a:r>
            <a:r>
              <a:rPr lang="de-DE" sz="2800" dirty="0" err="1" smtClean="0">
                <a:solidFill>
                  <a:srgbClr val="FFFF00"/>
                </a:solidFill>
              </a:rPr>
              <a:t>goal</a:t>
            </a:r>
            <a:r>
              <a:rPr lang="de-DE" sz="2800" dirty="0" smtClean="0">
                <a:solidFill>
                  <a:srgbClr val="FFFF00"/>
                </a:solidFill>
              </a:rPr>
              <a:t> </a:t>
            </a:r>
            <a:r>
              <a:rPr lang="de-DE" sz="2800" dirty="0" err="1" smtClean="0">
                <a:solidFill>
                  <a:srgbClr val="FFFF00"/>
                </a:solidFill>
              </a:rPr>
              <a:t>of</a:t>
            </a:r>
            <a:r>
              <a:rPr lang="de-DE" sz="2800" dirty="0" smtClean="0">
                <a:solidFill>
                  <a:srgbClr val="FFFF00"/>
                </a:solidFill>
              </a:rPr>
              <a:t> </a:t>
            </a:r>
            <a:r>
              <a:rPr lang="de-DE" sz="2800" dirty="0" err="1" smtClean="0">
                <a:solidFill>
                  <a:srgbClr val="FFFF00"/>
                </a:solidFill>
              </a:rPr>
              <a:t>the</a:t>
            </a:r>
            <a:r>
              <a:rPr lang="de-DE" sz="2800" dirty="0" smtClean="0">
                <a:solidFill>
                  <a:srgbClr val="FFFF00"/>
                </a:solidFill>
              </a:rPr>
              <a:t> TEM : </a:t>
            </a:r>
            <a:r>
              <a:rPr lang="de-DE" sz="2800" dirty="0" err="1" smtClean="0">
                <a:solidFill>
                  <a:srgbClr val="FFFF00"/>
                </a:solidFill>
              </a:rPr>
              <a:t>to</a:t>
            </a:r>
            <a:r>
              <a:rPr lang="de-DE" sz="2800" dirty="0" smtClean="0">
                <a:solidFill>
                  <a:srgbClr val="FFFF00"/>
                </a:solidFill>
              </a:rPr>
              <a:t> </a:t>
            </a:r>
            <a:r>
              <a:rPr lang="de-DE" sz="2800" dirty="0" err="1" smtClean="0">
                <a:solidFill>
                  <a:srgbClr val="FFFF00"/>
                </a:solidFill>
              </a:rPr>
              <a:t>reconstruct</a:t>
            </a:r>
            <a:r>
              <a:rPr lang="de-DE" sz="2800" dirty="0" smtClean="0">
                <a:solidFill>
                  <a:srgbClr val="FFFF00"/>
                </a:solidFill>
              </a:rPr>
              <a:t>  </a:t>
            </a:r>
            <a:r>
              <a:rPr lang="de-DE" sz="2800" dirty="0" err="1" smtClean="0">
                <a:solidFill>
                  <a:srgbClr val="FFFF00"/>
                </a:solidFill>
              </a:rPr>
              <a:t>only</a:t>
            </a:r>
            <a:r>
              <a:rPr lang="de-DE" sz="2800" dirty="0" smtClean="0">
                <a:solidFill>
                  <a:srgbClr val="FFFF00"/>
                </a:solidFill>
              </a:rPr>
              <a:t> </a:t>
            </a:r>
            <a:r>
              <a:rPr lang="de-DE" sz="2800" dirty="0" err="1" smtClean="0">
                <a:solidFill>
                  <a:srgbClr val="FFFF00"/>
                </a:solidFill>
              </a:rPr>
              <a:t>the</a:t>
            </a:r>
            <a:r>
              <a:rPr lang="de-DE" sz="2800" dirty="0" smtClean="0">
                <a:solidFill>
                  <a:srgbClr val="FFFF00"/>
                </a:solidFill>
              </a:rPr>
              <a:t>  </a:t>
            </a:r>
            <a:r>
              <a:rPr lang="de-DE" sz="2800" dirty="0" err="1" smtClean="0">
                <a:solidFill>
                  <a:srgbClr val="FFFF00"/>
                </a:solidFill>
              </a:rPr>
              <a:t>sunken</a:t>
            </a:r>
            <a:r>
              <a:rPr lang="de-DE" sz="2800" dirty="0" smtClean="0">
                <a:solidFill>
                  <a:srgbClr val="FFFF00"/>
                </a:solidFill>
              </a:rPr>
              <a:t> </a:t>
            </a:r>
            <a:r>
              <a:rPr lang="de-DE" sz="2800" dirty="0" err="1" smtClean="0">
                <a:solidFill>
                  <a:srgbClr val="FFFF00"/>
                </a:solidFill>
              </a:rPr>
              <a:t>areas</a:t>
            </a:r>
            <a:r>
              <a:rPr lang="de-DE" sz="2800" dirty="0" smtClean="0">
                <a:solidFill>
                  <a:srgbClr val="FFFF00"/>
                </a:solidFill>
              </a:rPr>
              <a:t>  </a:t>
            </a:r>
            <a:endParaRPr lang="de-DE" sz="2800" dirty="0">
              <a:solidFill>
                <a:srgbClr val="FFFF00"/>
              </a:solidFill>
            </a:endParaRPr>
          </a:p>
        </p:txBody>
      </p:sp>
      <p:pic>
        <p:nvPicPr>
          <p:cNvPr id="18440" name="Grafik 14" descr="M-Gesicht-Simuliert.jpg"/>
          <p:cNvPicPr>
            <a:picLocks noChangeAspect="1"/>
          </p:cNvPicPr>
          <p:nvPr/>
        </p:nvPicPr>
        <p:blipFill>
          <a:blip r:embed="rId5" cstate="print"/>
          <a:srcRect/>
          <a:stretch>
            <a:fillRect/>
          </a:stretch>
        </p:blipFill>
        <p:spPr bwMode="auto">
          <a:xfrm>
            <a:off x="827584" y="836712"/>
            <a:ext cx="4243290" cy="2854729"/>
          </a:xfrm>
          <a:prstGeom prst="rect">
            <a:avLst/>
          </a:prstGeom>
          <a:noFill/>
          <a:ln w="9525">
            <a:noFill/>
            <a:miter lim="800000"/>
            <a:headEnd/>
            <a:tailEnd/>
          </a:ln>
        </p:spPr>
      </p:pic>
      <p:sp>
        <p:nvSpPr>
          <p:cNvPr id="10" name="Textfeld 9"/>
          <p:cNvSpPr txBox="1"/>
          <p:nvPr/>
        </p:nvSpPr>
        <p:spPr>
          <a:xfrm>
            <a:off x="4716016" y="764704"/>
            <a:ext cx="3960440" cy="1200329"/>
          </a:xfrm>
          <a:prstGeom prst="rect">
            <a:avLst/>
          </a:prstGeom>
          <a:noFill/>
        </p:spPr>
        <p:txBody>
          <a:bodyPr wrap="square" rtlCol="0">
            <a:spAutoFit/>
          </a:bodyPr>
          <a:lstStyle/>
          <a:p>
            <a:r>
              <a:rPr lang="de-DE" dirty="0" smtClean="0"/>
              <a:t>1/</a:t>
            </a:r>
            <a:r>
              <a:rPr lang="de-DE" dirty="0" err="1" smtClean="0"/>
              <a:t>Patients</a:t>
            </a:r>
            <a:r>
              <a:rPr lang="de-DE" dirty="0" smtClean="0"/>
              <a:t> understand </a:t>
            </a:r>
            <a:r>
              <a:rPr lang="de-DE" dirty="0" err="1" smtClean="0"/>
              <a:t>and</a:t>
            </a:r>
            <a:r>
              <a:rPr lang="de-DE" dirty="0" smtClean="0"/>
              <a:t> </a:t>
            </a:r>
            <a:r>
              <a:rPr lang="de-DE" dirty="0" err="1" smtClean="0"/>
              <a:t>show</a:t>
            </a:r>
            <a:r>
              <a:rPr lang="de-DE" dirty="0" smtClean="0"/>
              <a:t>  </a:t>
            </a:r>
            <a:r>
              <a:rPr lang="de-DE" dirty="0" err="1" smtClean="0"/>
              <a:t>us</a:t>
            </a:r>
            <a:r>
              <a:rPr lang="de-DE" dirty="0" smtClean="0"/>
              <a:t> </a:t>
            </a:r>
            <a:r>
              <a:rPr lang="de-DE" dirty="0" err="1" smtClean="0"/>
              <a:t>the</a:t>
            </a:r>
            <a:r>
              <a:rPr lang="de-DE" dirty="0" smtClean="0"/>
              <a:t> proper </a:t>
            </a:r>
            <a:r>
              <a:rPr lang="de-DE" dirty="0" err="1" smtClean="0"/>
              <a:t>vector</a:t>
            </a:r>
            <a:r>
              <a:rPr lang="de-DE" dirty="0" smtClean="0"/>
              <a:t> </a:t>
            </a:r>
            <a:r>
              <a:rPr lang="de-DE" dirty="0" err="1" smtClean="0"/>
              <a:t>of</a:t>
            </a:r>
            <a:endParaRPr lang="de-DE" dirty="0" smtClean="0"/>
          </a:p>
          <a:p>
            <a:r>
              <a:rPr lang="de-DE" dirty="0" err="1" smtClean="0"/>
              <a:t>pulling</a:t>
            </a:r>
            <a:r>
              <a:rPr lang="de-DE" dirty="0" smtClean="0"/>
              <a:t> </a:t>
            </a:r>
            <a:r>
              <a:rPr lang="de-DE" dirty="0" err="1" smtClean="0"/>
              <a:t>of</a:t>
            </a:r>
            <a:r>
              <a:rPr lang="de-DE" dirty="0" smtClean="0"/>
              <a:t> </a:t>
            </a:r>
            <a:r>
              <a:rPr lang="de-DE" dirty="0" err="1" smtClean="0"/>
              <a:t>the</a:t>
            </a:r>
            <a:r>
              <a:rPr lang="de-DE" dirty="0" smtClean="0"/>
              <a:t> soft </a:t>
            </a:r>
            <a:r>
              <a:rPr lang="de-DE" dirty="0" err="1" smtClean="0"/>
              <a:t>tissues</a:t>
            </a:r>
            <a:endParaRPr lang="de-DE" dirty="0"/>
          </a:p>
        </p:txBody>
      </p:sp>
      <p:sp>
        <p:nvSpPr>
          <p:cNvPr id="11" name="Textfeld 10"/>
          <p:cNvSpPr txBox="1"/>
          <p:nvPr/>
        </p:nvSpPr>
        <p:spPr>
          <a:xfrm>
            <a:off x="4788024" y="2420888"/>
            <a:ext cx="4104456" cy="1569660"/>
          </a:xfrm>
          <a:prstGeom prst="rect">
            <a:avLst/>
          </a:prstGeom>
          <a:noFill/>
        </p:spPr>
        <p:txBody>
          <a:bodyPr wrap="square" rtlCol="0">
            <a:spAutoFit/>
          </a:bodyPr>
          <a:lstStyle/>
          <a:p>
            <a:r>
              <a:rPr lang="de-DE" dirty="0" smtClean="0"/>
              <a:t>2/</a:t>
            </a:r>
            <a:r>
              <a:rPr lang="de-DE" dirty="0" err="1" smtClean="0"/>
              <a:t>They</a:t>
            </a:r>
            <a:r>
              <a:rPr lang="de-DE" dirty="0" smtClean="0"/>
              <a:t> </a:t>
            </a:r>
            <a:r>
              <a:rPr lang="de-DE" dirty="0" err="1" smtClean="0"/>
              <a:t>show</a:t>
            </a:r>
            <a:r>
              <a:rPr lang="de-DE" dirty="0" smtClean="0"/>
              <a:t> </a:t>
            </a:r>
            <a:r>
              <a:rPr lang="de-DE" dirty="0" err="1" smtClean="0"/>
              <a:t>the</a:t>
            </a:r>
            <a:r>
              <a:rPr lang="de-DE" dirty="0" smtClean="0"/>
              <a:t> </a:t>
            </a:r>
            <a:r>
              <a:rPr lang="de-DE" dirty="0" err="1" smtClean="0"/>
              <a:t>right</a:t>
            </a:r>
            <a:r>
              <a:rPr lang="de-DE" dirty="0" smtClean="0"/>
              <a:t> </a:t>
            </a:r>
            <a:r>
              <a:rPr lang="de-DE" dirty="0" err="1" smtClean="0"/>
              <a:t>vector</a:t>
            </a:r>
            <a:r>
              <a:rPr lang="de-DE" dirty="0" smtClean="0"/>
              <a:t> </a:t>
            </a:r>
            <a:r>
              <a:rPr lang="de-DE" dirty="0" err="1" smtClean="0"/>
              <a:t>for</a:t>
            </a:r>
            <a:r>
              <a:rPr lang="de-DE" dirty="0" smtClean="0"/>
              <a:t> </a:t>
            </a:r>
            <a:r>
              <a:rPr lang="de-DE" dirty="0" err="1" smtClean="0"/>
              <a:t>lifting</a:t>
            </a:r>
            <a:r>
              <a:rPr lang="de-DE" dirty="0" smtClean="0"/>
              <a:t> </a:t>
            </a:r>
            <a:r>
              <a:rPr lang="de-DE" dirty="0" err="1" smtClean="0"/>
              <a:t>of</a:t>
            </a:r>
            <a:r>
              <a:rPr lang="de-DE" dirty="0" smtClean="0"/>
              <a:t> </a:t>
            </a:r>
            <a:r>
              <a:rPr lang="de-DE" dirty="0" err="1" smtClean="0"/>
              <a:t>the</a:t>
            </a:r>
            <a:r>
              <a:rPr lang="de-DE" dirty="0" smtClean="0"/>
              <a:t> </a:t>
            </a:r>
            <a:r>
              <a:rPr lang="de-DE" dirty="0" err="1" smtClean="0"/>
              <a:t>midface</a:t>
            </a:r>
            <a:r>
              <a:rPr lang="de-DE" dirty="0" smtClean="0"/>
              <a:t> </a:t>
            </a:r>
            <a:r>
              <a:rPr lang="de-DE" dirty="0" err="1" smtClean="0"/>
              <a:t>and</a:t>
            </a:r>
            <a:r>
              <a:rPr lang="de-DE" dirty="0" smtClean="0"/>
              <a:t> </a:t>
            </a:r>
            <a:r>
              <a:rPr lang="de-DE" dirty="0" err="1" smtClean="0"/>
              <a:t>no</a:t>
            </a:r>
            <a:r>
              <a:rPr lang="de-DE" dirty="0" smtClean="0"/>
              <a:t> lateral </a:t>
            </a:r>
            <a:r>
              <a:rPr lang="de-DE" dirty="0" err="1" smtClean="0"/>
              <a:t>pulling</a:t>
            </a:r>
            <a:r>
              <a:rPr lang="de-DE" dirty="0" smtClean="0"/>
              <a:t> </a:t>
            </a:r>
            <a:r>
              <a:rPr lang="de-DE" dirty="0" err="1" smtClean="0"/>
              <a:t>for</a:t>
            </a:r>
            <a:r>
              <a:rPr lang="de-DE" dirty="0" smtClean="0"/>
              <a:t> </a:t>
            </a:r>
            <a:r>
              <a:rPr lang="de-DE" dirty="0" err="1" smtClean="0"/>
              <a:t>the</a:t>
            </a:r>
            <a:r>
              <a:rPr lang="de-DE" dirty="0" smtClean="0"/>
              <a:t> lateral </a:t>
            </a:r>
            <a:r>
              <a:rPr lang="de-DE" dirty="0" err="1" smtClean="0"/>
              <a:t>face</a:t>
            </a:r>
            <a:endParaRPr lang="de-DE" dirty="0"/>
          </a:p>
        </p:txBody>
      </p:sp>
      <p:sp>
        <p:nvSpPr>
          <p:cNvPr id="12" name="Textfeld 11"/>
          <p:cNvSpPr txBox="1"/>
          <p:nvPr/>
        </p:nvSpPr>
        <p:spPr>
          <a:xfrm>
            <a:off x="251520" y="3933056"/>
            <a:ext cx="8892480" cy="830997"/>
          </a:xfrm>
          <a:prstGeom prst="rect">
            <a:avLst/>
          </a:prstGeom>
          <a:noFill/>
        </p:spPr>
        <p:txBody>
          <a:bodyPr wrap="square" rtlCol="0">
            <a:spAutoFit/>
          </a:bodyPr>
          <a:lstStyle/>
          <a:p>
            <a:r>
              <a:rPr lang="de-DE" dirty="0" smtClean="0">
                <a:solidFill>
                  <a:schemeClr val="tx1"/>
                </a:solidFill>
              </a:rPr>
              <a:t>3/  In </a:t>
            </a:r>
            <a:r>
              <a:rPr lang="de-DE" dirty="0" err="1" smtClean="0">
                <a:solidFill>
                  <a:schemeClr val="tx1"/>
                </a:solidFill>
              </a:rPr>
              <a:t>fact</a:t>
            </a:r>
            <a:r>
              <a:rPr lang="de-DE" dirty="0" smtClean="0">
                <a:solidFill>
                  <a:schemeClr val="tx1"/>
                </a:solidFill>
              </a:rPr>
              <a:t>, </a:t>
            </a:r>
            <a:r>
              <a:rPr lang="de-DE" dirty="0" err="1" smtClean="0">
                <a:solidFill>
                  <a:schemeClr val="tx1"/>
                </a:solidFill>
              </a:rPr>
              <a:t>the</a:t>
            </a:r>
            <a:r>
              <a:rPr lang="de-DE" dirty="0" smtClean="0">
                <a:solidFill>
                  <a:schemeClr val="tx1"/>
                </a:solidFill>
              </a:rPr>
              <a:t> </a:t>
            </a:r>
            <a:r>
              <a:rPr lang="de-DE" dirty="0" err="1" smtClean="0">
                <a:solidFill>
                  <a:schemeClr val="tx1"/>
                </a:solidFill>
              </a:rPr>
              <a:t>middle</a:t>
            </a:r>
            <a:r>
              <a:rPr lang="de-DE" dirty="0" smtClean="0">
                <a:solidFill>
                  <a:schemeClr val="tx1"/>
                </a:solidFill>
              </a:rPr>
              <a:t> </a:t>
            </a:r>
            <a:r>
              <a:rPr lang="de-DE" dirty="0" err="1" smtClean="0">
                <a:solidFill>
                  <a:schemeClr val="tx1"/>
                </a:solidFill>
              </a:rPr>
              <a:t>parts</a:t>
            </a:r>
            <a:r>
              <a:rPr lang="de-DE" dirty="0" smtClean="0">
                <a:solidFill>
                  <a:schemeClr val="tx1"/>
                </a:solidFill>
              </a:rPr>
              <a:t> </a:t>
            </a:r>
            <a:r>
              <a:rPr lang="de-DE" dirty="0" err="1" smtClean="0">
                <a:solidFill>
                  <a:schemeClr val="tx1"/>
                </a:solidFill>
              </a:rPr>
              <a:t>of</a:t>
            </a:r>
            <a:r>
              <a:rPr lang="de-DE" dirty="0" smtClean="0">
                <a:solidFill>
                  <a:schemeClr val="tx1"/>
                </a:solidFill>
              </a:rPr>
              <a:t> </a:t>
            </a:r>
            <a:r>
              <a:rPr lang="de-DE" dirty="0" err="1" smtClean="0">
                <a:solidFill>
                  <a:schemeClr val="tx1"/>
                </a:solidFill>
              </a:rPr>
              <a:t>the</a:t>
            </a:r>
            <a:r>
              <a:rPr lang="de-DE" dirty="0" smtClean="0">
                <a:solidFill>
                  <a:schemeClr val="tx1"/>
                </a:solidFill>
              </a:rPr>
              <a:t> </a:t>
            </a:r>
            <a:r>
              <a:rPr lang="de-DE" dirty="0" err="1" smtClean="0">
                <a:solidFill>
                  <a:schemeClr val="tx1"/>
                </a:solidFill>
              </a:rPr>
              <a:t>face</a:t>
            </a:r>
            <a:r>
              <a:rPr lang="de-DE" dirty="0" smtClean="0">
                <a:solidFill>
                  <a:schemeClr val="tx1"/>
                </a:solidFill>
              </a:rPr>
              <a:t> </a:t>
            </a:r>
            <a:r>
              <a:rPr lang="de-DE" dirty="0" err="1" smtClean="0">
                <a:solidFill>
                  <a:schemeClr val="tx1"/>
                </a:solidFill>
              </a:rPr>
              <a:t>are</a:t>
            </a:r>
            <a:r>
              <a:rPr lang="de-DE" dirty="0" smtClean="0">
                <a:solidFill>
                  <a:schemeClr val="tx1"/>
                </a:solidFill>
              </a:rPr>
              <a:t> </a:t>
            </a:r>
            <a:r>
              <a:rPr lang="de-DE" dirty="0" err="1" smtClean="0">
                <a:solidFill>
                  <a:schemeClr val="tx1"/>
                </a:solidFill>
              </a:rPr>
              <a:t>always</a:t>
            </a:r>
            <a:r>
              <a:rPr lang="de-DE" dirty="0" smtClean="0">
                <a:solidFill>
                  <a:schemeClr val="tx1"/>
                </a:solidFill>
              </a:rPr>
              <a:t> </a:t>
            </a:r>
            <a:r>
              <a:rPr lang="de-DE" dirty="0" err="1" smtClean="0">
                <a:solidFill>
                  <a:schemeClr val="tx1"/>
                </a:solidFill>
              </a:rPr>
              <a:t>ptotic</a:t>
            </a:r>
            <a:r>
              <a:rPr lang="de-DE" dirty="0" smtClean="0">
                <a:solidFill>
                  <a:schemeClr val="tx1"/>
                </a:solidFill>
              </a:rPr>
              <a:t>, </a:t>
            </a:r>
            <a:r>
              <a:rPr lang="de-DE" dirty="0" err="1" smtClean="0">
                <a:solidFill>
                  <a:schemeClr val="tx1"/>
                </a:solidFill>
              </a:rPr>
              <a:t>mostly</a:t>
            </a:r>
            <a:r>
              <a:rPr lang="de-DE" dirty="0" smtClean="0">
                <a:solidFill>
                  <a:schemeClr val="tx1"/>
                </a:solidFill>
              </a:rPr>
              <a:t> </a:t>
            </a:r>
            <a:r>
              <a:rPr lang="de-DE" dirty="0" err="1" smtClean="0">
                <a:solidFill>
                  <a:schemeClr val="tx1"/>
                </a:solidFill>
              </a:rPr>
              <a:t>these</a:t>
            </a:r>
            <a:endParaRPr lang="de-DE" dirty="0" smtClean="0">
              <a:solidFill>
                <a:schemeClr val="tx1"/>
              </a:solidFill>
            </a:endParaRPr>
          </a:p>
          <a:p>
            <a:r>
              <a:rPr lang="de-DE" dirty="0" err="1" smtClean="0">
                <a:solidFill>
                  <a:schemeClr val="tx1"/>
                </a:solidFill>
              </a:rPr>
              <a:t>should</a:t>
            </a:r>
            <a:r>
              <a:rPr lang="de-DE" dirty="0" smtClean="0">
                <a:solidFill>
                  <a:schemeClr val="tx1"/>
                </a:solidFill>
              </a:rPr>
              <a:t> </a:t>
            </a:r>
            <a:r>
              <a:rPr lang="de-DE" dirty="0" err="1" smtClean="0">
                <a:solidFill>
                  <a:schemeClr val="tx1"/>
                </a:solidFill>
              </a:rPr>
              <a:t>be</a:t>
            </a:r>
            <a:r>
              <a:rPr lang="de-DE" dirty="0" smtClean="0">
                <a:solidFill>
                  <a:schemeClr val="tx1"/>
                </a:solidFill>
              </a:rPr>
              <a:t> </a:t>
            </a:r>
            <a:r>
              <a:rPr lang="de-DE" dirty="0" err="1" smtClean="0">
                <a:solidFill>
                  <a:schemeClr val="tx1"/>
                </a:solidFill>
              </a:rPr>
              <a:t>lifted</a:t>
            </a:r>
            <a:r>
              <a:rPr lang="de-DE" dirty="0" smtClean="0">
                <a:solidFill>
                  <a:schemeClr val="tx1"/>
                </a:solidFill>
              </a:rPr>
              <a:t> </a:t>
            </a:r>
            <a:r>
              <a:rPr lang="de-DE" dirty="0" err="1" smtClean="0">
                <a:solidFill>
                  <a:schemeClr val="tx1"/>
                </a:solidFill>
              </a:rPr>
              <a:t>and</a:t>
            </a:r>
            <a:r>
              <a:rPr lang="de-DE" dirty="0" smtClean="0">
                <a:solidFill>
                  <a:schemeClr val="tx1"/>
                </a:solidFill>
              </a:rPr>
              <a:t> not </a:t>
            </a:r>
            <a:r>
              <a:rPr lang="de-DE" dirty="0" err="1" smtClean="0">
                <a:solidFill>
                  <a:schemeClr val="tx1"/>
                </a:solidFill>
              </a:rPr>
              <a:t>the</a:t>
            </a:r>
            <a:r>
              <a:rPr lang="de-DE" dirty="0" smtClean="0">
                <a:solidFill>
                  <a:schemeClr val="tx1"/>
                </a:solidFill>
              </a:rPr>
              <a:t> lateral </a:t>
            </a:r>
            <a:r>
              <a:rPr lang="de-DE" dirty="0" err="1" smtClean="0">
                <a:solidFill>
                  <a:schemeClr val="tx1"/>
                </a:solidFill>
              </a:rPr>
              <a:t>face</a:t>
            </a:r>
            <a:endParaRPr lang="de-DE" dirty="0">
              <a:solidFill>
                <a:schemeClr val="tx1"/>
              </a:solidFill>
            </a:endParaRPr>
          </a:p>
        </p:txBody>
      </p:sp>
      <p:sp>
        <p:nvSpPr>
          <p:cNvPr id="13" name="Textfeld 12"/>
          <p:cNvSpPr txBox="1"/>
          <p:nvPr/>
        </p:nvSpPr>
        <p:spPr>
          <a:xfrm>
            <a:off x="251520" y="4797152"/>
            <a:ext cx="8892480" cy="830997"/>
          </a:xfrm>
          <a:prstGeom prst="rect">
            <a:avLst/>
          </a:prstGeom>
          <a:noFill/>
        </p:spPr>
        <p:txBody>
          <a:bodyPr wrap="square" rtlCol="0">
            <a:spAutoFit/>
          </a:bodyPr>
          <a:lstStyle/>
          <a:p>
            <a:r>
              <a:rPr lang="de-DE" dirty="0" smtClean="0">
                <a:solidFill>
                  <a:schemeClr val="tx1"/>
                </a:solidFill>
              </a:rPr>
              <a:t>4/ </a:t>
            </a:r>
            <a:r>
              <a:rPr lang="de-DE" dirty="0" err="1" smtClean="0">
                <a:solidFill>
                  <a:schemeClr val="tx1"/>
                </a:solidFill>
              </a:rPr>
              <a:t>We</a:t>
            </a:r>
            <a:r>
              <a:rPr lang="de-DE" dirty="0" smtClean="0">
                <a:solidFill>
                  <a:schemeClr val="tx1"/>
                </a:solidFill>
              </a:rPr>
              <a:t> </a:t>
            </a:r>
            <a:r>
              <a:rPr lang="de-DE" dirty="0" err="1" smtClean="0">
                <a:solidFill>
                  <a:schemeClr val="tx1"/>
                </a:solidFill>
              </a:rPr>
              <a:t>can</a:t>
            </a:r>
            <a:r>
              <a:rPr lang="de-DE" dirty="0" smtClean="0">
                <a:solidFill>
                  <a:schemeClr val="tx1"/>
                </a:solidFill>
              </a:rPr>
              <a:t> </a:t>
            </a:r>
            <a:r>
              <a:rPr lang="de-DE" dirty="0" err="1" smtClean="0">
                <a:solidFill>
                  <a:schemeClr val="tx1"/>
                </a:solidFill>
              </a:rPr>
              <a:t>reach</a:t>
            </a:r>
            <a:r>
              <a:rPr lang="de-DE" dirty="0" smtClean="0">
                <a:solidFill>
                  <a:schemeClr val="tx1"/>
                </a:solidFill>
              </a:rPr>
              <a:t> </a:t>
            </a:r>
            <a:r>
              <a:rPr lang="de-DE" dirty="0" err="1" smtClean="0">
                <a:solidFill>
                  <a:schemeClr val="tx1"/>
                </a:solidFill>
              </a:rPr>
              <a:t>the</a:t>
            </a:r>
            <a:r>
              <a:rPr lang="de-DE" dirty="0" smtClean="0">
                <a:solidFill>
                  <a:schemeClr val="tx1"/>
                </a:solidFill>
              </a:rPr>
              <a:t> </a:t>
            </a:r>
            <a:r>
              <a:rPr lang="de-DE" dirty="0" err="1" smtClean="0">
                <a:solidFill>
                  <a:schemeClr val="tx1"/>
                </a:solidFill>
              </a:rPr>
              <a:t>midface</a:t>
            </a:r>
            <a:r>
              <a:rPr lang="de-DE" dirty="0" smtClean="0">
                <a:solidFill>
                  <a:schemeClr val="tx1"/>
                </a:solidFill>
              </a:rPr>
              <a:t> </a:t>
            </a:r>
            <a:r>
              <a:rPr lang="de-DE" dirty="0" err="1" smtClean="0">
                <a:solidFill>
                  <a:schemeClr val="tx1"/>
                </a:solidFill>
              </a:rPr>
              <a:t>easily</a:t>
            </a:r>
            <a:r>
              <a:rPr lang="de-DE" dirty="0" smtClean="0">
                <a:solidFill>
                  <a:schemeClr val="tx1"/>
                </a:solidFill>
              </a:rPr>
              <a:t> </a:t>
            </a:r>
            <a:r>
              <a:rPr lang="de-DE" dirty="0" err="1" smtClean="0">
                <a:solidFill>
                  <a:schemeClr val="tx1"/>
                </a:solidFill>
              </a:rPr>
              <a:t>from</a:t>
            </a:r>
            <a:r>
              <a:rPr lang="de-DE" dirty="0" smtClean="0">
                <a:solidFill>
                  <a:schemeClr val="tx1"/>
                </a:solidFill>
              </a:rPr>
              <a:t> a </a:t>
            </a:r>
            <a:r>
              <a:rPr lang="de-DE" dirty="0" err="1" smtClean="0">
                <a:solidFill>
                  <a:schemeClr val="tx1"/>
                </a:solidFill>
              </a:rPr>
              <a:t>pretrichal</a:t>
            </a:r>
            <a:r>
              <a:rPr lang="de-DE" dirty="0" smtClean="0">
                <a:solidFill>
                  <a:schemeClr val="tx1"/>
                </a:solidFill>
              </a:rPr>
              <a:t> </a:t>
            </a:r>
            <a:r>
              <a:rPr lang="de-DE" dirty="0" err="1" smtClean="0">
                <a:solidFill>
                  <a:schemeClr val="tx1"/>
                </a:solidFill>
              </a:rPr>
              <a:t>or</a:t>
            </a:r>
            <a:r>
              <a:rPr lang="de-DE" dirty="0" smtClean="0">
                <a:solidFill>
                  <a:schemeClr val="tx1"/>
                </a:solidFill>
              </a:rPr>
              <a:t> temporal </a:t>
            </a:r>
            <a:r>
              <a:rPr lang="de-DE" dirty="0" err="1" smtClean="0">
                <a:solidFill>
                  <a:schemeClr val="tx1"/>
                </a:solidFill>
              </a:rPr>
              <a:t>acces</a:t>
            </a:r>
            <a:r>
              <a:rPr lang="de-DE" dirty="0" smtClean="0">
                <a:solidFill>
                  <a:schemeClr val="tx1"/>
                </a:solidFill>
              </a:rPr>
              <a:t>,</a:t>
            </a:r>
          </a:p>
          <a:p>
            <a:r>
              <a:rPr lang="de-DE" dirty="0" err="1" smtClean="0">
                <a:solidFill>
                  <a:schemeClr val="tx1"/>
                </a:solidFill>
              </a:rPr>
              <a:t>Howewer</a:t>
            </a:r>
            <a:r>
              <a:rPr lang="de-DE" dirty="0" smtClean="0">
                <a:solidFill>
                  <a:schemeClr val="tx1"/>
                </a:solidFill>
              </a:rPr>
              <a:t> </a:t>
            </a:r>
            <a:r>
              <a:rPr lang="de-DE" dirty="0" err="1" smtClean="0">
                <a:solidFill>
                  <a:schemeClr val="tx1"/>
                </a:solidFill>
              </a:rPr>
              <a:t>the</a:t>
            </a:r>
            <a:r>
              <a:rPr lang="de-DE" dirty="0" smtClean="0">
                <a:solidFill>
                  <a:schemeClr val="tx1"/>
                </a:solidFill>
              </a:rPr>
              <a:t> </a:t>
            </a:r>
            <a:r>
              <a:rPr lang="de-DE" dirty="0" err="1" smtClean="0">
                <a:solidFill>
                  <a:schemeClr val="tx1"/>
                </a:solidFill>
              </a:rPr>
              <a:t>pretrichal</a:t>
            </a:r>
            <a:r>
              <a:rPr lang="de-DE" dirty="0" smtClean="0">
                <a:solidFill>
                  <a:schemeClr val="tx1"/>
                </a:solidFill>
              </a:rPr>
              <a:t> </a:t>
            </a:r>
            <a:r>
              <a:rPr lang="de-DE" dirty="0" err="1" smtClean="0">
                <a:solidFill>
                  <a:schemeClr val="tx1"/>
                </a:solidFill>
              </a:rPr>
              <a:t>acces</a:t>
            </a:r>
            <a:r>
              <a:rPr lang="de-DE" dirty="0" smtClean="0">
                <a:solidFill>
                  <a:schemeClr val="tx1"/>
                </a:solidFill>
              </a:rPr>
              <a:t> – </a:t>
            </a:r>
            <a:r>
              <a:rPr lang="de-DE" dirty="0" err="1" smtClean="0">
                <a:solidFill>
                  <a:schemeClr val="tx1"/>
                </a:solidFill>
              </a:rPr>
              <a:t>the</a:t>
            </a:r>
            <a:r>
              <a:rPr lang="de-DE" dirty="0" smtClean="0">
                <a:solidFill>
                  <a:schemeClr val="tx1"/>
                </a:solidFill>
              </a:rPr>
              <a:t> MACS </a:t>
            </a:r>
            <a:r>
              <a:rPr lang="de-DE" dirty="0" err="1" smtClean="0">
                <a:solidFill>
                  <a:schemeClr val="tx1"/>
                </a:solidFill>
              </a:rPr>
              <a:t>lift</a:t>
            </a:r>
            <a:r>
              <a:rPr lang="de-DE" dirty="0" smtClean="0">
                <a:solidFill>
                  <a:schemeClr val="tx1"/>
                </a:solidFill>
              </a:rPr>
              <a:t> – </a:t>
            </a:r>
            <a:r>
              <a:rPr lang="de-DE" dirty="0" err="1" smtClean="0">
                <a:solidFill>
                  <a:schemeClr val="tx1"/>
                </a:solidFill>
              </a:rPr>
              <a:t>visible</a:t>
            </a:r>
            <a:r>
              <a:rPr lang="de-DE" dirty="0" smtClean="0">
                <a:solidFill>
                  <a:schemeClr val="tx1"/>
                </a:solidFill>
              </a:rPr>
              <a:t> </a:t>
            </a:r>
            <a:r>
              <a:rPr lang="de-DE" dirty="0" err="1" smtClean="0">
                <a:solidFill>
                  <a:schemeClr val="tx1"/>
                </a:solidFill>
              </a:rPr>
              <a:t>scars</a:t>
            </a:r>
            <a:r>
              <a:rPr lang="de-DE" dirty="0" smtClean="0"/>
              <a:t>.</a:t>
            </a:r>
            <a:endParaRPr lang="de-DE" dirty="0"/>
          </a:p>
        </p:txBody>
      </p:sp>
      <p:sp>
        <p:nvSpPr>
          <p:cNvPr id="14" name="Textfeld 13"/>
          <p:cNvSpPr txBox="1"/>
          <p:nvPr/>
        </p:nvSpPr>
        <p:spPr>
          <a:xfrm>
            <a:off x="251520" y="5661248"/>
            <a:ext cx="8568952" cy="830997"/>
          </a:xfrm>
          <a:prstGeom prst="rect">
            <a:avLst/>
          </a:prstGeom>
          <a:noFill/>
        </p:spPr>
        <p:txBody>
          <a:bodyPr wrap="square" rtlCol="0">
            <a:spAutoFit/>
          </a:bodyPr>
          <a:lstStyle/>
          <a:p>
            <a:r>
              <a:rPr lang="de-DE" dirty="0" smtClean="0">
                <a:solidFill>
                  <a:schemeClr val="tx1"/>
                </a:solidFill>
              </a:rPr>
              <a:t>5/</a:t>
            </a:r>
            <a:r>
              <a:rPr lang="de-DE" dirty="0" err="1" smtClean="0">
                <a:solidFill>
                  <a:schemeClr val="tx1"/>
                </a:solidFill>
              </a:rPr>
              <a:t>Using</a:t>
            </a:r>
            <a:r>
              <a:rPr lang="de-DE" dirty="0" smtClean="0">
                <a:solidFill>
                  <a:schemeClr val="tx1"/>
                </a:solidFill>
              </a:rPr>
              <a:t> </a:t>
            </a:r>
            <a:r>
              <a:rPr lang="de-DE" dirty="0" err="1" smtClean="0">
                <a:solidFill>
                  <a:schemeClr val="tx1"/>
                </a:solidFill>
              </a:rPr>
              <a:t>endoscopic</a:t>
            </a:r>
            <a:r>
              <a:rPr lang="de-DE" dirty="0" smtClean="0">
                <a:solidFill>
                  <a:schemeClr val="tx1"/>
                </a:solidFill>
              </a:rPr>
              <a:t> </a:t>
            </a:r>
            <a:r>
              <a:rPr lang="de-DE" dirty="0" err="1" smtClean="0">
                <a:solidFill>
                  <a:schemeClr val="tx1"/>
                </a:solidFill>
              </a:rPr>
              <a:t>aid</a:t>
            </a:r>
            <a:r>
              <a:rPr lang="de-DE" dirty="0" smtClean="0">
                <a:solidFill>
                  <a:schemeClr val="tx1"/>
                </a:solidFill>
              </a:rPr>
              <a:t>, </a:t>
            </a:r>
            <a:r>
              <a:rPr lang="de-DE" dirty="0" err="1" smtClean="0">
                <a:solidFill>
                  <a:schemeClr val="tx1"/>
                </a:solidFill>
              </a:rPr>
              <a:t>we</a:t>
            </a:r>
            <a:r>
              <a:rPr lang="de-DE" dirty="0" smtClean="0">
                <a:solidFill>
                  <a:schemeClr val="tx1"/>
                </a:solidFill>
              </a:rPr>
              <a:t> </a:t>
            </a:r>
            <a:r>
              <a:rPr lang="de-DE" dirty="0" err="1" smtClean="0">
                <a:solidFill>
                  <a:schemeClr val="tx1"/>
                </a:solidFill>
              </a:rPr>
              <a:t>can</a:t>
            </a:r>
            <a:r>
              <a:rPr lang="de-DE" dirty="0" smtClean="0">
                <a:solidFill>
                  <a:schemeClr val="tx1"/>
                </a:solidFill>
              </a:rPr>
              <a:t> </a:t>
            </a:r>
            <a:r>
              <a:rPr lang="de-DE" dirty="0" err="1" smtClean="0">
                <a:solidFill>
                  <a:schemeClr val="tx1"/>
                </a:solidFill>
              </a:rPr>
              <a:t>use</a:t>
            </a:r>
            <a:r>
              <a:rPr lang="de-DE" dirty="0" smtClean="0">
                <a:solidFill>
                  <a:schemeClr val="tx1"/>
                </a:solidFill>
              </a:rPr>
              <a:t> </a:t>
            </a:r>
            <a:r>
              <a:rPr lang="de-DE" dirty="0" err="1" smtClean="0">
                <a:solidFill>
                  <a:schemeClr val="tx1"/>
                </a:solidFill>
              </a:rPr>
              <a:t>the</a:t>
            </a:r>
            <a:r>
              <a:rPr lang="de-DE" dirty="0" smtClean="0">
                <a:solidFill>
                  <a:schemeClr val="tx1"/>
                </a:solidFill>
              </a:rPr>
              <a:t> </a:t>
            </a:r>
            <a:r>
              <a:rPr lang="de-DE" dirty="0" err="1" smtClean="0">
                <a:solidFill>
                  <a:schemeClr val="tx1"/>
                </a:solidFill>
              </a:rPr>
              <a:t>small</a:t>
            </a:r>
            <a:r>
              <a:rPr lang="de-DE" dirty="0" smtClean="0">
                <a:solidFill>
                  <a:schemeClr val="tx1"/>
                </a:solidFill>
              </a:rPr>
              <a:t>, </a:t>
            </a:r>
            <a:r>
              <a:rPr lang="de-DE" dirty="0" err="1" smtClean="0">
                <a:solidFill>
                  <a:schemeClr val="tx1"/>
                </a:solidFill>
              </a:rPr>
              <a:t>hidden</a:t>
            </a:r>
            <a:r>
              <a:rPr lang="de-DE" dirty="0" smtClean="0">
                <a:solidFill>
                  <a:schemeClr val="tx1"/>
                </a:solidFill>
              </a:rPr>
              <a:t> </a:t>
            </a:r>
            <a:r>
              <a:rPr lang="de-DE" dirty="0" err="1" smtClean="0">
                <a:solidFill>
                  <a:schemeClr val="tx1"/>
                </a:solidFill>
              </a:rPr>
              <a:t>tempora</a:t>
            </a:r>
            <a:r>
              <a:rPr lang="de-DE" dirty="0" smtClean="0">
                <a:solidFill>
                  <a:schemeClr val="tx1"/>
                </a:solidFill>
              </a:rPr>
              <a:t> </a:t>
            </a:r>
            <a:r>
              <a:rPr lang="de-DE" dirty="0" err="1" smtClean="0">
                <a:solidFill>
                  <a:schemeClr val="tx1"/>
                </a:solidFill>
              </a:rPr>
              <a:t>incision</a:t>
            </a:r>
            <a:r>
              <a:rPr lang="de-DE" dirty="0" smtClean="0">
                <a:solidFill>
                  <a:schemeClr val="tx1"/>
                </a:solidFill>
              </a:rPr>
              <a:t> </a:t>
            </a:r>
            <a:r>
              <a:rPr lang="de-DE" dirty="0" err="1" smtClean="0">
                <a:solidFill>
                  <a:schemeClr val="tx1"/>
                </a:solidFill>
              </a:rPr>
              <a:t>for</a:t>
            </a:r>
            <a:r>
              <a:rPr lang="de-DE" dirty="0" smtClean="0">
                <a:solidFill>
                  <a:schemeClr val="tx1"/>
                </a:solidFill>
              </a:rPr>
              <a:t> </a:t>
            </a:r>
            <a:r>
              <a:rPr lang="de-DE" dirty="0" err="1" smtClean="0">
                <a:solidFill>
                  <a:schemeClr val="tx1"/>
                </a:solidFill>
              </a:rPr>
              <a:t>the</a:t>
            </a:r>
            <a:r>
              <a:rPr lang="de-DE" dirty="0" smtClean="0">
                <a:solidFill>
                  <a:schemeClr val="tx1"/>
                </a:solidFill>
              </a:rPr>
              <a:t> </a:t>
            </a:r>
            <a:r>
              <a:rPr lang="de-DE" dirty="0" err="1" smtClean="0">
                <a:solidFill>
                  <a:schemeClr val="tx1"/>
                </a:solidFill>
              </a:rPr>
              <a:t>midface</a:t>
            </a:r>
            <a:r>
              <a:rPr lang="de-DE" dirty="0" smtClean="0">
                <a:solidFill>
                  <a:schemeClr val="tx1"/>
                </a:solidFill>
              </a:rPr>
              <a:t>, </a:t>
            </a:r>
            <a:r>
              <a:rPr lang="de-DE" dirty="0" err="1" smtClean="0">
                <a:solidFill>
                  <a:schemeClr val="tx1"/>
                </a:solidFill>
              </a:rPr>
              <a:t>which</a:t>
            </a:r>
            <a:r>
              <a:rPr lang="de-DE" dirty="0" smtClean="0">
                <a:solidFill>
                  <a:schemeClr val="tx1"/>
                </a:solidFill>
              </a:rPr>
              <a:t> </a:t>
            </a:r>
            <a:r>
              <a:rPr lang="de-DE" dirty="0" err="1" smtClean="0">
                <a:solidFill>
                  <a:schemeClr val="tx1"/>
                </a:solidFill>
              </a:rPr>
              <a:t>don´t</a:t>
            </a:r>
            <a:r>
              <a:rPr lang="de-DE" dirty="0" smtClean="0">
                <a:solidFill>
                  <a:schemeClr val="tx1"/>
                </a:solidFill>
              </a:rPr>
              <a:t> </a:t>
            </a:r>
            <a:r>
              <a:rPr lang="de-DE" dirty="0" err="1" smtClean="0">
                <a:solidFill>
                  <a:schemeClr val="tx1"/>
                </a:solidFill>
              </a:rPr>
              <a:t>cause</a:t>
            </a:r>
            <a:r>
              <a:rPr lang="de-DE" dirty="0" smtClean="0">
                <a:solidFill>
                  <a:schemeClr val="tx1"/>
                </a:solidFill>
              </a:rPr>
              <a:t> a </a:t>
            </a:r>
            <a:r>
              <a:rPr lang="de-DE" dirty="0" err="1" smtClean="0">
                <a:solidFill>
                  <a:schemeClr val="tx1"/>
                </a:solidFill>
              </a:rPr>
              <a:t>visible</a:t>
            </a:r>
            <a:r>
              <a:rPr lang="de-DE" dirty="0" smtClean="0">
                <a:solidFill>
                  <a:schemeClr val="tx1"/>
                </a:solidFill>
              </a:rPr>
              <a:t> </a:t>
            </a:r>
            <a:r>
              <a:rPr lang="de-DE" dirty="0" err="1" smtClean="0">
                <a:solidFill>
                  <a:schemeClr val="tx1"/>
                </a:solidFill>
              </a:rPr>
              <a:t>scar</a:t>
            </a:r>
            <a:r>
              <a:rPr lang="de-DE" dirty="0" smtClean="0">
                <a:solidFill>
                  <a:schemeClr val="tx1"/>
                </a:solidFill>
              </a:rPr>
              <a:t>.</a:t>
            </a:r>
            <a:endParaRPr lang="de-DE" dirty="0">
              <a:solidFill>
                <a:schemeClr val="tx1"/>
              </a:solidFill>
            </a:endParaRPr>
          </a:p>
        </p:txBody>
      </p:sp>
      <p:pic>
        <p:nvPicPr>
          <p:cNvPr id="15" name="Picture 13" descr="Midface-Test"/>
          <p:cNvPicPr>
            <a:picLocks noChangeAspect="1" noChangeArrowheads="1"/>
          </p:cNvPicPr>
          <p:nvPr/>
        </p:nvPicPr>
        <p:blipFill>
          <a:blip r:embed="rId6" cstate="print"/>
          <a:srcRect/>
          <a:stretch>
            <a:fillRect/>
          </a:stretch>
        </p:blipFill>
        <p:spPr bwMode="auto">
          <a:xfrm>
            <a:off x="251520" y="764704"/>
            <a:ext cx="3972794" cy="295232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ou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trips(downRigh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8" presetClass="entr" presetSubtype="32" fill="hold" nodeType="clickEffect">
                                  <p:stCondLst>
                                    <p:cond delay="0"/>
                                  </p:stCondLst>
                                  <p:childTnLst>
                                    <p:set>
                                      <p:cBhvr>
                                        <p:cTn id="25" dur="1" fill="hold">
                                          <p:stCondLst>
                                            <p:cond delay="0"/>
                                          </p:stCondLst>
                                        </p:cTn>
                                        <p:tgtEl>
                                          <p:spTgt spid="18440"/>
                                        </p:tgtEl>
                                        <p:attrNameLst>
                                          <p:attrName>style.visibility</p:attrName>
                                        </p:attrNameLst>
                                      </p:cBhvr>
                                      <p:to>
                                        <p:strVal val="visible"/>
                                      </p:to>
                                    </p:set>
                                    <p:animEffect transition="in" filter="diamond(out)">
                                      <p:cBhvr>
                                        <p:cTn id="26" dur="500"/>
                                        <p:tgtEl>
                                          <p:spTgt spid="18440"/>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trips(downRight)">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strips(downRight)">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strips(downRight)">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22530"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22531" name="그림 2" descr="D:\한국미용성형학회\2009 IACS 행사\Img\IACS Logo.jpg"/>
          <p:cNvPicPr>
            <a:picLocks noChangeAspect="1" noChangeArrowheads="1"/>
          </p:cNvPicPr>
          <p:nvPr/>
        </p:nvPicPr>
        <p:blipFill>
          <a:blip r:embed="rId3" cstate="print"/>
          <a:srcRect/>
          <a:stretch>
            <a:fillRect/>
          </a:stretch>
        </p:blipFill>
        <p:spPr bwMode="auto">
          <a:xfrm>
            <a:off x="8643938" y="5786438"/>
            <a:ext cx="357187" cy="357187"/>
          </a:xfrm>
          <a:prstGeom prst="rect">
            <a:avLst/>
          </a:prstGeom>
          <a:noFill/>
          <a:ln w="9525">
            <a:noFill/>
            <a:miter lim="800000"/>
            <a:headEnd/>
            <a:tailEnd/>
          </a:ln>
        </p:spPr>
      </p:pic>
      <p:pic>
        <p:nvPicPr>
          <p:cNvPr id="22532" name="Grafik 6" descr="Dr Haffner Logo.jpg"/>
          <p:cNvPicPr>
            <a:picLocks noChangeAspect="1"/>
          </p:cNvPicPr>
          <p:nvPr/>
        </p:nvPicPr>
        <p:blipFill>
          <a:blip r:embed="rId4" cstate="print"/>
          <a:srcRect/>
          <a:stretch>
            <a:fillRect/>
          </a:stretch>
        </p:blipFill>
        <p:spPr bwMode="auto">
          <a:xfrm>
            <a:off x="8643938" y="6286500"/>
            <a:ext cx="357187" cy="357188"/>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22535" name="Textfeld 11"/>
          <p:cNvSpPr txBox="1">
            <a:spLocks noChangeArrowheads="1"/>
          </p:cNvSpPr>
          <p:nvPr/>
        </p:nvSpPr>
        <p:spPr bwMode="auto">
          <a:xfrm>
            <a:off x="2268538" y="0"/>
            <a:ext cx="4751734" cy="523220"/>
          </a:xfrm>
          <a:prstGeom prst="rect">
            <a:avLst/>
          </a:prstGeom>
          <a:noFill/>
          <a:ln w="9525">
            <a:noFill/>
            <a:miter lim="800000"/>
            <a:headEnd/>
            <a:tailEnd/>
          </a:ln>
        </p:spPr>
        <p:txBody>
          <a:bodyPr wrap="square">
            <a:spAutoFit/>
          </a:bodyPr>
          <a:lstStyle/>
          <a:p>
            <a:pPr algn="ctr"/>
            <a:r>
              <a:rPr lang="de-DE" sz="2800" dirty="0">
                <a:solidFill>
                  <a:schemeClr val="tx1"/>
                </a:solidFill>
              </a:rPr>
              <a:t>TEM  </a:t>
            </a:r>
            <a:r>
              <a:rPr lang="de-DE" sz="2800" dirty="0" smtClean="0">
                <a:solidFill>
                  <a:schemeClr val="tx1"/>
                </a:solidFill>
              </a:rPr>
              <a:t>LIFTING   </a:t>
            </a:r>
            <a:endParaRPr lang="de-DE" sz="2800" dirty="0">
              <a:solidFill>
                <a:schemeClr val="tx1"/>
              </a:solidFill>
            </a:endParaRPr>
          </a:p>
        </p:txBody>
      </p:sp>
      <p:sp>
        <p:nvSpPr>
          <p:cNvPr id="20488" name="Textfeld 10"/>
          <p:cNvSpPr txBox="1">
            <a:spLocks noChangeArrowheads="1"/>
          </p:cNvSpPr>
          <p:nvPr/>
        </p:nvSpPr>
        <p:spPr bwMode="auto">
          <a:xfrm>
            <a:off x="395288" y="765175"/>
            <a:ext cx="4575175" cy="519113"/>
          </a:xfrm>
          <a:prstGeom prst="rect">
            <a:avLst/>
          </a:prstGeom>
          <a:noFill/>
          <a:ln w="9525">
            <a:noFill/>
            <a:miter lim="800000"/>
            <a:headEnd/>
            <a:tailEnd/>
          </a:ln>
        </p:spPr>
        <p:txBody>
          <a:bodyPr>
            <a:spAutoFit/>
          </a:bodyPr>
          <a:lstStyle/>
          <a:p>
            <a:r>
              <a:rPr lang="de-DE" sz="2800" b="1" dirty="0" err="1" smtClean="0">
                <a:solidFill>
                  <a:srgbClr val="C00000"/>
                </a:solidFill>
              </a:rPr>
              <a:t>What</a:t>
            </a:r>
            <a:r>
              <a:rPr lang="de-DE" sz="2800" b="1" dirty="0" smtClean="0">
                <a:solidFill>
                  <a:srgbClr val="C00000"/>
                </a:solidFill>
              </a:rPr>
              <a:t> </a:t>
            </a:r>
            <a:r>
              <a:rPr lang="de-DE" sz="2800" b="1" dirty="0">
                <a:solidFill>
                  <a:srgbClr val="C00000"/>
                </a:solidFill>
              </a:rPr>
              <a:t>?</a:t>
            </a:r>
          </a:p>
        </p:txBody>
      </p:sp>
      <p:sp>
        <p:nvSpPr>
          <p:cNvPr id="20489" name="Textfeld 12"/>
          <p:cNvSpPr txBox="1">
            <a:spLocks noChangeArrowheads="1"/>
          </p:cNvSpPr>
          <p:nvPr/>
        </p:nvSpPr>
        <p:spPr bwMode="auto">
          <a:xfrm>
            <a:off x="2843213" y="765175"/>
            <a:ext cx="1657350" cy="523220"/>
          </a:xfrm>
          <a:prstGeom prst="rect">
            <a:avLst/>
          </a:prstGeom>
          <a:noFill/>
          <a:ln w="9525">
            <a:noFill/>
            <a:miter lim="800000"/>
            <a:headEnd/>
            <a:tailEnd/>
          </a:ln>
        </p:spPr>
        <p:txBody>
          <a:bodyPr>
            <a:spAutoFit/>
          </a:bodyPr>
          <a:lstStyle/>
          <a:p>
            <a:pPr algn="ctr"/>
            <a:r>
              <a:rPr lang="de-DE" sz="2800" b="1" dirty="0" smtClean="0">
                <a:solidFill>
                  <a:srgbClr val="FFC000"/>
                </a:solidFill>
              </a:rPr>
              <a:t>How?</a:t>
            </a:r>
            <a:endParaRPr lang="de-DE" sz="2800" b="1" dirty="0">
              <a:solidFill>
                <a:srgbClr val="FFC000"/>
              </a:solidFill>
            </a:endParaRPr>
          </a:p>
        </p:txBody>
      </p:sp>
      <p:pic>
        <p:nvPicPr>
          <p:cNvPr id="20491" name="Grafik 24" descr="Was-wird-fixiert.jpg"/>
          <p:cNvPicPr>
            <a:picLocks noChangeAspect="1"/>
          </p:cNvPicPr>
          <p:nvPr/>
        </p:nvPicPr>
        <p:blipFill>
          <a:blip r:embed="rId5" cstate="print"/>
          <a:srcRect/>
          <a:stretch>
            <a:fillRect/>
          </a:stretch>
        </p:blipFill>
        <p:spPr bwMode="auto">
          <a:xfrm>
            <a:off x="0" y="1988840"/>
            <a:ext cx="4427538" cy="4308475"/>
          </a:xfrm>
          <a:prstGeom prst="rect">
            <a:avLst/>
          </a:prstGeom>
          <a:noFill/>
          <a:ln w="9525">
            <a:noFill/>
            <a:miter lim="800000"/>
            <a:headEnd/>
            <a:tailEnd/>
          </a:ln>
        </p:spPr>
      </p:pic>
      <p:pic>
        <p:nvPicPr>
          <p:cNvPr id="20492" name="Grafik 25" descr="TEM-Fixation.jpg"/>
          <p:cNvPicPr>
            <a:picLocks noChangeAspect="1"/>
          </p:cNvPicPr>
          <p:nvPr/>
        </p:nvPicPr>
        <p:blipFill>
          <a:blip r:embed="rId6" cstate="print"/>
          <a:srcRect/>
          <a:stretch>
            <a:fillRect/>
          </a:stretch>
        </p:blipFill>
        <p:spPr bwMode="auto">
          <a:xfrm>
            <a:off x="4499992" y="1988840"/>
            <a:ext cx="4429125" cy="4279900"/>
          </a:xfrm>
          <a:prstGeom prst="rect">
            <a:avLst/>
          </a:prstGeom>
          <a:noFill/>
          <a:ln w="9525">
            <a:noFill/>
            <a:miter lim="800000"/>
            <a:headEnd/>
            <a:tailEnd/>
          </a:ln>
        </p:spPr>
      </p:pic>
      <p:sp>
        <p:nvSpPr>
          <p:cNvPr id="20494" name="Text Box 14"/>
          <p:cNvSpPr txBox="1">
            <a:spLocks noChangeArrowheads="1"/>
          </p:cNvSpPr>
          <p:nvPr/>
        </p:nvSpPr>
        <p:spPr bwMode="auto">
          <a:xfrm>
            <a:off x="2339975" y="4652963"/>
            <a:ext cx="1295400" cy="336550"/>
          </a:xfrm>
          <a:prstGeom prst="rect">
            <a:avLst/>
          </a:prstGeom>
          <a:noFill/>
          <a:ln w="9525">
            <a:noFill/>
            <a:miter lim="800000"/>
            <a:headEnd/>
            <a:tailEnd/>
          </a:ln>
        </p:spPr>
        <p:txBody>
          <a:bodyPr>
            <a:spAutoFit/>
          </a:bodyPr>
          <a:lstStyle/>
          <a:p>
            <a:pPr>
              <a:spcBef>
                <a:spcPct val="50000"/>
              </a:spcBef>
            </a:pPr>
            <a:r>
              <a:rPr lang="de-DE" sz="1600">
                <a:solidFill>
                  <a:schemeClr val="bg1"/>
                </a:solidFill>
              </a:rPr>
              <a:t>Malar fat pad</a:t>
            </a:r>
          </a:p>
        </p:txBody>
      </p:sp>
      <p:sp>
        <p:nvSpPr>
          <p:cNvPr id="20495" name="Text Box 15"/>
          <p:cNvSpPr txBox="1">
            <a:spLocks noChangeArrowheads="1"/>
          </p:cNvSpPr>
          <p:nvPr/>
        </p:nvSpPr>
        <p:spPr bwMode="auto">
          <a:xfrm>
            <a:off x="2268538" y="4292600"/>
            <a:ext cx="792162" cy="336550"/>
          </a:xfrm>
          <a:prstGeom prst="rect">
            <a:avLst/>
          </a:prstGeom>
          <a:noFill/>
          <a:ln w="9525">
            <a:noFill/>
            <a:miter lim="800000"/>
            <a:headEnd/>
            <a:tailEnd/>
          </a:ln>
        </p:spPr>
        <p:txBody>
          <a:bodyPr>
            <a:spAutoFit/>
          </a:bodyPr>
          <a:lstStyle/>
          <a:p>
            <a:pPr>
              <a:spcBef>
                <a:spcPct val="50000"/>
              </a:spcBef>
            </a:pPr>
            <a:r>
              <a:rPr lang="de-DE" sz="1600" dirty="0">
                <a:solidFill>
                  <a:schemeClr val="bg1"/>
                </a:solidFill>
                <a:latin typeface="Garamond" pitchFamily="18" charset="0"/>
              </a:rPr>
              <a:t>SOOF</a:t>
            </a:r>
          </a:p>
        </p:txBody>
      </p:sp>
      <p:sp>
        <p:nvSpPr>
          <p:cNvPr id="20496" name="Text Box 16"/>
          <p:cNvSpPr txBox="1">
            <a:spLocks noChangeArrowheads="1"/>
          </p:cNvSpPr>
          <p:nvPr/>
        </p:nvSpPr>
        <p:spPr bwMode="auto">
          <a:xfrm>
            <a:off x="1476375" y="4581525"/>
            <a:ext cx="792163" cy="336550"/>
          </a:xfrm>
          <a:prstGeom prst="rect">
            <a:avLst/>
          </a:prstGeom>
          <a:noFill/>
          <a:ln w="9525">
            <a:noFill/>
            <a:miter lim="800000"/>
            <a:headEnd/>
            <a:tailEnd/>
          </a:ln>
        </p:spPr>
        <p:txBody>
          <a:bodyPr>
            <a:spAutoFit/>
          </a:bodyPr>
          <a:lstStyle/>
          <a:p>
            <a:pPr>
              <a:spcBef>
                <a:spcPct val="50000"/>
              </a:spcBef>
            </a:pPr>
            <a:r>
              <a:rPr lang="de-DE" sz="1600" dirty="0">
                <a:solidFill>
                  <a:schemeClr val="tx1"/>
                </a:solidFill>
                <a:latin typeface="Garamond" pitchFamily="18" charset="0"/>
              </a:rPr>
              <a:t>SMAS</a:t>
            </a:r>
          </a:p>
        </p:txBody>
      </p:sp>
      <p:sp>
        <p:nvSpPr>
          <p:cNvPr id="20497" name="Text Box 17"/>
          <p:cNvSpPr txBox="1">
            <a:spLocks noChangeArrowheads="1"/>
          </p:cNvSpPr>
          <p:nvPr/>
        </p:nvSpPr>
        <p:spPr bwMode="auto">
          <a:xfrm>
            <a:off x="1403350" y="3860800"/>
            <a:ext cx="792163" cy="336550"/>
          </a:xfrm>
          <a:prstGeom prst="rect">
            <a:avLst/>
          </a:prstGeom>
          <a:noFill/>
          <a:ln w="9525">
            <a:noFill/>
            <a:miter lim="800000"/>
            <a:headEnd/>
            <a:tailEnd/>
          </a:ln>
        </p:spPr>
        <p:txBody>
          <a:bodyPr>
            <a:spAutoFit/>
          </a:bodyPr>
          <a:lstStyle/>
          <a:p>
            <a:pPr>
              <a:spcBef>
                <a:spcPct val="50000"/>
              </a:spcBef>
            </a:pPr>
            <a:r>
              <a:rPr lang="de-DE" sz="1600">
                <a:solidFill>
                  <a:schemeClr val="tx1"/>
                </a:solidFill>
                <a:latin typeface="Garamond" pitchFamily="18" charset="0"/>
              </a:rPr>
              <a:t>SKIN</a:t>
            </a:r>
          </a:p>
        </p:txBody>
      </p:sp>
      <p:sp>
        <p:nvSpPr>
          <p:cNvPr id="20498" name="Text Box 18"/>
          <p:cNvSpPr txBox="1">
            <a:spLocks noChangeArrowheads="1"/>
          </p:cNvSpPr>
          <p:nvPr/>
        </p:nvSpPr>
        <p:spPr bwMode="auto">
          <a:xfrm>
            <a:off x="250825" y="1484313"/>
            <a:ext cx="1873250" cy="400110"/>
          </a:xfrm>
          <a:prstGeom prst="rect">
            <a:avLst/>
          </a:prstGeom>
          <a:noFill/>
          <a:ln w="9525">
            <a:noFill/>
            <a:miter lim="800000"/>
            <a:headEnd/>
            <a:tailEnd/>
          </a:ln>
        </p:spPr>
        <p:txBody>
          <a:bodyPr>
            <a:spAutoFit/>
          </a:bodyPr>
          <a:lstStyle/>
          <a:p>
            <a:pPr>
              <a:spcBef>
                <a:spcPct val="50000"/>
              </a:spcBef>
            </a:pPr>
            <a:r>
              <a:rPr lang="de-DE" sz="2000" dirty="0">
                <a:solidFill>
                  <a:schemeClr val="bg1"/>
                </a:solidFill>
              </a:rPr>
              <a:t>   </a:t>
            </a:r>
            <a:r>
              <a:rPr lang="de-DE" sz="2000" dirty="0" err="1" smtClean="0">
                <a:solidFill>
                  <a:schemeClr val="bg1"/>
                </a:solidFill>
              </a:rPr>
              <a:t>Mobilising</a:t>
            </a:r>
            <a:endParaRPr lang="de-DE" sz="2000" dirty="0">
              <a:solidFill>
                <a:schemeClr val="bg1"/>
              </a:solidFill>
            </a:endParaRPr>
          </a:p>
        </p:txBody>
      </p:sp>
      <p:sp>
        <p:nvSpPr>
          <p:cNvPr id="22545" name="Text Box 19"/>
          <p:cNvSpPr txBox="1">
            <a:spLocks noChangeArrowheads="1"/>
          </p:cNvSpPr>
          <p:nvPr/>
        </p:nvSpPr>
        <p:spPr bwMode="auto">
          <a:xfrm>
            <a:off x="2195513" y="1484313"/>
            <a:ext cx="2089150" cy="396875"/>
          </a:xfrm>
          <a:prstGeom prst="rect">
            <a:avLst/>
          </a:prstGeom>
          <a:noFill/>
          <a:ln w="9525">
            <a:noFill/>
            <a:miter lim="800000"/>
            <a:headEnd/>
            <a:tailEnd/>
          </a:ln>
        </p:spPr>
        <p:txBody>
          <a:bodyPr>
            <a:spAutoFit/>
          </a:bodyPr>
          <a:lstStyle/>
          <a:p>
            <a:pPr>
              <a:spcBef>
                <a:spcPct val="50000"/>
              </a:spcBef>
            </a:pPr>
            <a:endParaRPr lang="de-DE" sz="2000"/>
          </a:p>
        </p:txBody>
      </p:sp>
      <p:sp>
        <p:nvSpPr>
          <p:cNvPr id="20500" name="Text Box 20"/>
          <p:cNvSpPr txBox="1">
            <a:spLocks noChangeArrowheads="1"/>
          </p:cNvSpPr>
          <p:nvPr/>
        </p:nvSpPr>
        <p:spPr bwMode="auto">
          <a:xfrm>
            <a:off x="3203575" y="1412875"/>
            <a:ext cx="2447925" cy="396875"/>
          </a:xfrm>
          <a:prstGeom prst="rect">
            <a:avLst/>
          </a:prstGeom>
          <a:noFill/>
          <a:ln w="9525">
            <a:noFill/>
            <a:miter lim="800000"/>
            <a:headEnd/>
            <a:tailEnd/>
          </a:ln>
        </p:spPr>
        <p:txBody>
          <a:bodyPr>
            <a:spAutoFit/>
          </a:bodyPr>
          <a:lstStyle/>
          <a:p>
            <a:pPr>
              <a:spcBef>
                <a:spcPct val="50000"/>
              </a:spcBef>
            </a:pPr>
            <a:r>
              <a:rPr lang="de-DE" sz="2000">
                <a:solidFill>
                  <a:schemeClr val="bg1"/>
                </a:solidFill>
              </a:rPr>
              <a:t>Reposition</a:t>
            </a:r>
          </a:p>
        </p:txBody>
      </p:sp>
      <p:sp>
        <p:nvSpPr>
          <p:cNvPr id="20501" name="Text Box 21"/>
          <p:cNvSpPr txBox="1">
            <a:spLocks noChangeArrowheads="1"/>
          </p:cNvSpPr>
          <p:nvPr/>
        </p:nvSpPr>
        <p:spPr bwMode="auto">
          <a:xfrm>
            <a:off x="5867400" y="1412875"/>
            <a:ext cx="2162175" cy="400110"/>
          </a:xfrm>
          <a:prstGeom prst="rect">
            <a:avLst/>
          </a:prstGeom>
          <a:noFill/>
          <a:ln w="9525">
            <a:noFill/>
            <a:miter lim="800000"/>
            <a:headEnd/>
            <a:tailEnd/>
          </a:ln>
        </p:spPr>
        <p:txBody>
          <a:bodyPr>
            <a:spAutoFit/>
          </a:bodyPr>
          <a:lstStyle/>
          <a:p>
            <a:pPr>
              <a:spcBef>
                <a:spcPct val="50000"/>
              </a:spcBef>
            </a:pPr>
            <a:r>
              <a:rPr lang="de-DE" sz="2000" dirty="0" smtClean="0">
                <a:solidFill>
                  <a:schemeClr val="bg1"/>
                </a:solidFill>
              </a:rPr>
              <a:t>Anchorage</a:t>
            </a:r>
            <a:endParaRPr lang="de-DE" sz="2000" dirty="0">
              <a:solidFill>
                <a:schemeClr val="bg1"/>
              </a:solidFill>
            </a:endParaRPr>
          </a:p>
        </p:txBody>
      </p:sp>
      <p:sp>
        <p:nvSpPr>
          <p:cNvPr id="20502" name="Text Box 22"/>
          <p:cNvSpPr txBox="1">
            <a:spLocks noChangeArrowheads="1"/>
          </p:cNvSpPr>
          <p:nvPr/>
        </p:nvSpPr>
        <p:spPr bwMode="auto">
          <a:xfrm>
            <a:off x="5867400" y="765175"/>
            <a:ext cx="2592388" cy="457200"/>
          </a:xfrm>
          <a:prstGeom prst="rect">
            <a:avLst/>
          </a:prstGeom>
          <a:noFill/>
          <a:ln w="9525">
            <a:noFill/>
            <a:miter lim="800000"/>
            <a:headEnd/>
            <a:tailEnd/>
          </a:ln>
        </p:spPr>
        <p:txBody>
          <a:bodyPr>
            <a:spAutoFit/>
          </a:bodyPr>
          <a:lstStyle/>
          <a:p>
            <a:pPr>
              <a:spcBef>
                <a:spcPct val="50000"/>
              </a:spcBef>
            </a:pPr>
            <a:r>
              <a:rPr lang="de-DE" dirty="0" err="1" smtClean="0"/>
              <a:t>Method</a:t>
            </a:r>
            <a:endParaRPr lang="de-DE" dirty="0"/>
          </a:p>
        </p:txBody>
      </p:sp>
      <p:sp>
        <p:nvSpPr>
          <p:cNvPr id="20503" name="Text Box 23"/>
          <p:cNvSpPr txBox="1">
            <a:spLocks noChangeArrowheads="1"/>
          </p:cNvSpPr>
          <p:nvPr/>
        </p:nvSpPr>
        <p:spPr bwMode="auto">
          <a:xfrm>
            <a:off x="6156325" y="3500438"/>
            <a:ext cx="2808288" cy="400110"/>
          </a:xfrm>
          <a:prstGeom prst="rect">
            <a:avLst/>
          </a:prstGeom>
          <a:noFill/>
          <a:ln w="9525">
            <a:noFill/>
            <a:miter lim="800000"/>
            <a:headEnd/>
            <a:tailEnd/>
          </a:ln>
        </p:spPr>
        <p:txBody>
          <a:bodyPr>
            <a:spAutoFit/>
          </a:bodyPr>
          <a:lstStyle/>
          <a:p>
            <a:pPr>
              <a:spcBef>
                <a:spcPct val="50000"/>
              </a:spcBef>
            </a:pPr>
            <a:r>
              <a:rPr lang="de-DE" sz="2000" dirty="0" smtClean="0">
                <a:solidFill>
                  <a:srgbClr val="E8F53F"/>
                </a:solidFill>
              </a:rPr>
              <a:t>Suspension</a:t>
            </a:r>
            <a:endParaRPr lang="de-DE" sz="2000" dirty="0">
              <a:solidFill>
                <a:srgbClr val="E8F53F"/>
              </a:solidFill>
            </a:endParaRPr>
          </a:p>
        </p:txBody>
      </p:sp>
      <p:sp>
        <p:nvSpPr>
          <p:cNvPr id="20504" name="Text Box 24"/>
          <p:cNvSpPr txBox="1">
            <a:spLocks noChangeArrowheads="1"/>
          </p:cNvSpPr>
          <p:nvPr/>
        </p:nvSpPr>
        <p:spPr bwMode="auto">
          <a:xfrm>
            <a:off x="5940425" y="4437063"/>
            <a:ext cx="1871663" cy="707886"/>
          </a:xfrm>
          <a:prstGeom prst="rect">
            <a:avLst/>
          </a:prstGeom>
          <a:noFill/>
          <a:ln w="9525">
            <a:noFill/>
            <a:miter lim="800000"/>
            <a:headEnd/>
            <a:tailEnd/>
          </a:ln>
        </p:spPr>
        <p:txBody>
          <a:bodyPr>
            <a:spAutoFit/>
          </a:bodyPr>
          <a:lstStyle/>
          <a:p>
            <a:pPr>
              <a:spcBef>
                <a:spcPct val="50000"/>
              </a:spcBef>
            </a:pPr>
            <a:r>
              <a:rPr lang="de-DE" sz="2000" dirty="0" err="1" smtClean="0">
                <a:solidFill>
                  <a:schemeClr val="bg1"/>
                </a:solidFill>
              </a:rPr>
              <a:t>Direct</a:t>
            </a:r>
            <a:r>
              <a:rPr lang="de-DE" sz="2000" dirty="0" smtClean="0">
                <a:solidFill>
                  <a:schemeClr val="bg1"/>
                </a:solidFill>
              </a:rPr>
              <a:t> </a:t>
            </a:r>
            <a:r>
              <a:rPr lang="de-DE" sz="2000" dirty="0" err="1" smtClean="0">
                <a:solidFill>
                  <a:schemeClr val="bg1"/>
                </a:solidFill>
              </a:rPr>
              <a:t>anchorage</a:t>
            </a:r>
            <a:endParaRPr lang="de-DE" sz="2000"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20491"/>
                                        </p:tgtEl>
                                        <p:attrNameLst>
                                          <p:attrName>style.visibility</p:attrName>
                                        </p:attrNameLst>
                                      </p:cBhvr>
                                      <p:to>
                                        <p:strVal val="visible"/>
                                      </p:to>
                                    </p:set>
                                    <p:animEffect transition="in" filter="diamond(out)">
                                      <p:cBhvr>
                                        <p:cTn id="7" dur="500"/>
                                        <p:tgtEl>
                                          <p:spTgt spid="2049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0495"/>
                                        </p:tgtEl>
                                        <p:attrNameLst>
                                          <p:attrName>style.visibility</p:attrName>
                                        </p:attrNameLst>
                                      </p:cBhvr>
                                      <p:to>
                                        <p:strVal val="visible"/>
                                      </p:to>
                                    </p:set>
                                    <p:anim calcmode="lin" valueType="num">
                                      <p:cBhvr additive="base">
                                        <p:cTn id="12" dur="500" fill="hold"/>
                                        <p:tgtEl>
                                          <p:spTgt spid="20495"/>
                                        </p:tgtEl>
                                        <p:attrNameLst>
                                          <p:attrName>ppt_x</p:attrName>
                                        </p:attrNameLst>
                                      </p:cBhvr>
                                      <p:tavLst>
                                        <p:tav tm="0">
                                          <p:val>
                                            <p:strVal val="0-#ppt_w/2"/>
                                          </p:val>
                                        </p:tav>
                                        <p:tav tm="100000">
                                          <p:val>
                                            <p:strVal val="#ppt_x"/>
                                          </p:val>
                                        </p:tav>
                                      </p:tavLst>
                                    </p:anim>
                                    <p:anim calcmode="lin" valueType="num">
                                      <p:cBhvr additive="base">
                                        <p:cTn id="13" dur="500" fill="hold"/>
                                        <p:tgtEl>
                                          <p:spTgt spid="2049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497"/>
                                        </p:tgtEl>
                                        <p:attrNameLst>
                                          <p:attrName>style.visibility</p:attrName>
                                        </p:attrNameLst>
                                      </p:cBhvr>
                                      <p:to>
                                        <p:strVal val="visible"/>
                                      </p:to>
                                    </p:set>
                                    <p:anim calcmode="lin" valueType="num">
                                      <p:cBhvr additive="base">
                                        <p:cTn id="18" dur="500" fill="hold"/>
                                        <p:tgtEl>
                                          <p:spTgt spid="20497"/>
                                        </p:tgtEl>
                                        <p:attrNameLst>
                                          <p:attrName>ppt_x</p:attrName>
                                        </p:attrNameLst>
                                      </p:cBhvr>
                                      <p:tavLst>
                                        <p:tav tm="0">
                                          <p:val>
                                            <p:strVal val="0-#ppt_w/2"/>
                                          </p:val>
                                        </p:tav>
                                        <p:tav tm="100000">
                                          <p:val>
                                            <p:strVal val="#ppt_x"/>
                                          </p:val>
                                        </p:tav>
                                      </p:tavLst>
                                    </p:anim>
                                    <p:anim calcmode="lin" valueType="num">
                                      <p:cBhvr additive="base">
                                        <p:cTn id="19" dur="500" fill="hold"/>
                                        <p:tgtEl>
                                          <p:spTgt spid="2049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0496"/>
                                        </p:tgtEl>
                                        <p:attrNameLst>
                                          <p:attrName>style.visibility</p:attrName>
                                        </p:attrNameLst>
                                      </p:cBhvr>
                                      <p:to>
                                        <p:strVal val="visible"/>
                                      </p:to>
                                    </p:set>
                                    <p:anim calcmode="lin" valueType="num">
                                      <p:cBhvr additive="base">
                                        <p:cTn id="24" dur="500" fill="hold"/>
                                        <p:tgtEl>
                                          <p:spTgt spid="20496"/>
                                        </p:tgtEl>
                                        <p:attrNameLst>
                                          <p:attrName>ppt_x</p:attrName>
                                        </p:attrNameLst>
                                      </p:cBhvr>
                                      <p:tavLst>
                                        <p:tav tm="0">
                                          <p:val>
                                            <p:strVal val="0-#ppt_w/2"/>
                                          </p:val>
                                        </p:tav>
                                        <p:tav tm="100000">
                                          <p:val>
                                            <p:strVal val="#ppt_x"/>
                                          </p:val>
                                        </p:tav>
                                      </p:tavLst>
                                    </p:anim>
                                    <p:anim calcmode="lin" valueType="num">
                                      <p:cBhvr additive="base">
                                        <p:cTn id="25" dur="500" fill="hold"/>
                                        <p:tgtEl>
                                          <p:spTgt spid="204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32" fill="hold" grpId="0" nodeType="clickEffect">
                                  <p:stCondLst>
                                    <p:cond delay="0"/>
                                  </p:stCondLst>
                                  <p:childTnLst>
                                    <p:set>
                                      <p:cBhvr>
                                        <p:cTn id="29" dur="1" fill="hold">
                                          <p:stCondLst>
                                            <p:cond delay="0"/>
                                          </p:stCondLst>
                                        </p:cTn>
                                        <p:tgtEl>
                                          <p:spTgt spid="20498"/>
                                        </p:tgtEl>
                                        <p:attrNameLst>
                                          <p:attrName>style.visibility</p:attrName>
                                        </p:attrNameLst>
                                      </p:cBhvr>
                                      <p:to>
                                        <p:strVal val="visible"/>
                                      </p:to>
                                    </p:set>
                                    <p:animEffect transition="in" filter="box(out)">
                                      <p:cBhvr>
                                        <p:cTn id="30" dur="500"/>
                                        <p:tgtEl>
                                          <p:spTgt spid="20498"/>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20500"/>
                                        </p:tgtEl>
                                        <p:attrNameLst>
                                          <p:attrName>style.visibility</p:attrName>
                                        </p:attrNameLst>
                                      </p:cBhvr>
                                      <p:to>
                                        <p:strVal val="visible"/>
                                      </p:to>
                                    </p:set>
                                    <p:animEffect transition="in" filter="strips(downRight)">
                                      <p:cBhvr>
                                        <p:cTn id="35" dur="500"/>
                                        <p:tgtEl>
                                          <p:spTgt spid="20500"/>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20501"/>
                                        </p:tgtEl>
                                        <p:attrNameLst>
                                          <p:attrName>style.visibility</p:attrName>
                                        </p:attrNameLst>
                                      </p:cBhvr>
                                      <p:to>
                                        <p:strVal val="visible"/>
                                      </p:to>
                                    </p:set>
                                    <p:animEffect transition="in" filter="strips(downRight)">
                                      <p:cBhvr>
                                        <p:cTn id="40" dur="500"/>
                                        <p:tgtEl>
                                          <p:spTgt spid="2050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0492"/>
                                        </p:tgtEl>
                                        <p:attrNameLst>
                                          <p:attrName>style.visibility</p:attrName>
                                        </p:attrNameLst>
                                      </p:cBhvr>
                                      <p:to>
                                        <p:strVal val="visible"/>
                                      </p:to>
                                    </p:set>
                                    <p:animEffect transition="in" filter="fade">
                                      <p:cBhvr>
                                        <p:cTn id="45" dur="500"/>
                                        <p:tgtEl>
                                          <p:spTgt spid="20492"/>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ntr" presetSubtype="16" fill="hold" grpId="0" nodeType="clickEffect">
                                  <p:stCondLst>
                                    <p:cond delay="0"/>
                                  </p:stCondLst>
                                  <p:childTnLst>
                                    <p:set>
                                      <p:cBhvr>
                                        <p:cTn id="49" dur="1" fill="hold">
                                          <p:stCondLst>
                                            <p:cond delay="0"/>
                                          </p:stCondLst>
                                        </p:cTn>
                                        <p:tgtEl>
                                          <p:spTgt spid="20503"/>
                                        </p:tgtEl>
                                        <p:attrNameLst>
                                          <p:attrName>style.visibility</p:attrName>
                                        </p:attrNameLst>
                                      </p:cBhvr>
                                      <p:to>
                                        <p:strVal val="visible"/>
                                      </p:to>
                                    </p:set>
                                    <p:animEffect transition="in" filter="diamond(in)">
                                      <p:cBhvr>
                                        <p:cTn id="50" dur="500"/>
                                        <p:tgtEl>
                                          <p:spTgt spid="20503"/>
                                        </p:tgtEl>
                                      </p:cBhvr>
                                    </p:animEffect>
                                  </p:childTnLst>
                                </p:cTn>
                              </p:par>
                            </p:childTnLst>
                          </p:cTn>
                        </p:par>
                      </p:childTnLst>
                    </p:cTn>
                  </p:par>
                  <p:par>
                    <p:cTn id="51" fill="hold">
                      <p:stCondLst>
                        <p:cond delay="indefinite"/>
                      </p:stCondLst>
                      <p:childTnLst>
                        <p:par>
                          <p:cTn id="52" fill="hold">
                            <p:stCondLst>
                              <p:cond delay="0"/>
                            </p:stCondLst>
                            <p:childTnLst>
                              <p:par>
                                <p:cTn id="53" presetID="8" presetClass="entr" presetSubtype="16" fill="hold" grpId="0" nodeType="clickEffect">
                                  <p:stCondLst>
                                    <p:cond delay="0"/>
                                  </p:stCondLst>
                                  <p:childTnLst>
                                    <p:set>
                                      <p:cBhvr>
                                        <p:cTn id="54" dur="1" fill="hold">
                                          <p:stCondLst>
                                            <p:cond delay="0"/>
                                          </p:stCondLst>
                                        </p:cTn>
                                        <p:tgtEl>
                                          <p:spTgt spid="20504"/>
                                        </p:tgtEl>
                                        <p:attrNameLst>
                                          <p:attrName>style.visibility</p:attrName>
                                        </p:attrNameLst>
                                      </p:cBhvr>
                                      <p:to>
                                        <p:strVal val="visible"/>
                                      </p:to>
                                    </p:set>
                                    <p:animEffect transition="in" filter="diamond(in)">
                                      <p:cBhvr>
                                        <p:cTn id="55" dur="500"/>
                                        <p:tgtEl>
                                          <p:spTgt spid="20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5" grpId="0"/>
      <p:bldP spid="20496" grpId="0"/>
      <p:bldP spid="20497" grpId="0"/>
      <p:bldP spid="20498" grpId="0"/>
      <p:bldP spid="20500" grpId="0"/>
      <p:bldP spid="20501" grpId="0"/>
      <p:bldP spid="20503" grpId="0"/>
      <p:bldP spid="20504"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26626"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26627" name="그림 2" descr="D:\한국미용성형학회\2009 IACS 행사\Img\IACS Logo.jpg"/>
          <p:cNvPicPr>
            <a:picLocks noChangeAspect="1" noChangeArrowheads="1"/>
          </p:cNvPicPr>
          <p:nvPr/>
        </p:nvPicPr>
        <p:blipFill>
          <a:blip r:embed="rId4" cstate="print"/>
          <a:srcRect/>
          <a:stretch>
            <a:fillRect/>
          </a:stretch>
        </p:blipFill>
        <p:spPr bwMode="auto">
          <a:xfrm>
            <a:off x="8572500" y="6500813"/>
            <a:ext cx="357188" cy="357187"/>
          </a:xfrm>
          <a:prstGeom prst="rect">
            <a:avLst/>
          </a:prstGeom>
          <a:noFill/>
          <a:ln w="9525">
            <a:noFill/>
            <a:miter lim="800000"/>
            <a:headEnd/>
            <a:tailEnd/>
          </a:ln>
        </p:spPr>
      </p:pic>
      <p:pic>
        <p:nvPicPr>
          <p:cNvPr id="26628" name="Grafik 6" descr="Dr Haffner Logo.jpg"/>
          <p:cNvPicPr>
            <a:picLocks noChangeAspect="1"/>
          </p:cNvPicPr>
          <p:nvPr/>
        </p:nvPicPr>
        <p:blipFill>
          <a:blip r:embed="rId5"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26631" name="Textfeld 11"/>
          <p:cNvSpPr txBox="1">
            <a:spLocks noChangeArrowheads="1"/>
          </p:cNvSpPr>
          <p:nvPr/>
        </p:nvSpPr>
        <p:spPr bwMode="auto">
          <a:xfrm>
            <a:off x="684213" y="115888"/>
            <a:ext cx="6572250" cy="519112"/>
          </a:xfrm>
          <a:prstGeom prst="rect">
            <a:avLst/>
          </a:prstGeom>
          <a:noFill/>
          <a:ln w="9525">
            <a:noFill/>
            <a:miter lim="800000"/>
            <a:headEnd/>
            <a:tailEnd/>
          </a:ln>
        </p:spPr>
        <p:txBody>
          <a:bodyPr>
            <a:spAutoFit/>
          </a:bodyPr>
          <a:lstStyle/>
          <a:p>
            <a:pPr algn="ctr"/>
            <a:r>
              <a:rPr lang="de-DE" sz="2800" dirty="0">
                <a:solidFill>
                  <a:schemeClr val="tx1"/>
                </a:solidFill>
              </a:rPr>
              <a:t>TEM:  </a:t>
            </a:r>
            <a:r>
              <a:rPr lang="de-DE" sz="2800" dirty="0" smtClean="0">
                <a:solidFill>
                  <a:schemeClr val="tx1"/>
                </a:solidFill>
              </a:rPr>
              <a:t>Video </a:t>
            </a:r>
            <a:r>
              <a:rPr lang="de-DE" sz="2800" dirty="0" err="1" smtClean="0">
                <a:solidFill>
                  <a:schemeClr val="tx1"/>
                </a:solidFill>
              </a:rPr>
              <a:t>Presentation</a:t>
            </a:r>
            <a:endParaRPr lang="de-DE" sz="2800" dirty="0">
              <a:solidFill>
                <a:schemeClr val="tx1"/>
              </a:solidFill>
            </a:endParaRPr>
          </a:p>
        </p:txBody>
      </p:sp>
      <p:pic>
        <p:nvPicPr>
          <p:cNvPr id="11" name="TEM-LONG-IPhone4.m4v">
            <a:hlinkClick r:id="" action="ppaction://media"/>
          </p:cNvPr>
          <p:cNvPicPr>
            <a:picLocks noRot="1" noChangeAspect="1"/>
          </p:cNvPicPr>
          <p:nvPr>
            <a:videoFile r:link="rId1"/>
          </p:nvPr>
        </p:nvPicPr>
        <p:blipFill>
          <a:blip r:embed="rId6" cstate="print"/>
          <a:stretch>
            <a:fillRect/>
          </a:stretch>
        </p:blipFill>
        <p:spPr>
          <a:xfrm>
            <a:off x="683568" y="764704"/>
            <a:ext cx="7416824" cy="556261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32770"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32771"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32772"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32775" name="Textfeld 11"/>
          <p:cNvSpPr txBox="1">
            <a:spLocks noChangeArrowheads="1"/>
          </p:cNvSpPr>
          <p:nvPr/>
        </p:nvSpPr>
        <p:spPr bwMode="auto">
          <a:xfrm>
            <a:off x="0" y="285750"/>
            <a:ext cx="7286625" cy="523875"/>
          </a:xfrm>
          <a:prstGeom prst="rect">
            <a:avLst/>
          </a:prstGeom>
          <a:noFill/>
          <a:ln w="9525">
            <a:noFill/>
            <a:miter lim="800000"/>
            <a:headEnd/>
            <a:tailEnd/>
          </a:ln>
        </p:spPr>
        <p:txBody>
          <a:bodyPr>
            <a:spAutoFit/>
          </a:bodyPr>
          <a:lstStyle/>
          <a:p>
            <a:r>
              <a:rPr lang="de-DE" sz="2800" dirty="0">
                <a:solidFill>
                  <a:schemeClr val="tx1"/>
                </a:solidFill>
              </a:rPr>
              <a:t>    TEM :  </a:t>
            </a:r>
            <a:r>
              <a:rPr lang="de-DE" sz="2800" dirty="0" err="1" smtClean="0">
                <a:solidFill>
                  <a:schemeClr val="tx1"/>
                </a:solidFill>
              </a:rPr>
              <a:t>Risks</a:t>
            </a:r>
            <a:r>
              <a:rPr lang="de-DE" sz="2800" dirty="0" smtClean="0">
                <a:solidFill>
                  <a:schemeClr val="tx1"/>
                </a:solidFill>
              </a:rPr>
              <a:t>  </a:t>
            </a:r>
            <a:endParaRPr lang="de-DE" sz="2800" dirty="0">
              <a:solidFill>
                <a:schemeClr val="tx1"/>
              </a:solidFill>
            </a:endParaRPr>
          </a:p>
        </p:txBody>
      </p:sp>
      <p:sp>
        <p:nvSpPr>
          <p:cNvPr id="14" name="Textfeld 13"/>
          <p:cNvSpPr txBox="1">
            <a:spLocks noChangeArrowheads="1"/>
          </p:cNvSpPr>
          <p:nvPr/>
        </p:nvSpPr>
        <p:spPr bwMode="auto">
          <a:xfrm>
            <a:off x="323528" y="836712"/>
            <a:ext cx="7929562" cy="1200329"/>
          </a:xfrm>
          <a:prstGeom prst="rect">
            <a:avLst/>
          </a:prstGeom>
          <a:noFill/>
          <a:ln w="9525">
            <a:noFill/>
            <a:miter lim="800000"/>
            <a:headEnd/>
            <a:tailEnd/>
          </a:ln>
        </p:spPr>
        <p:txBody>
          <a:bodyPr>
            <a:spAutoFit/>
          </a:bodyPr>
          <a:lstStyle/>
          <a:p>
            <a:r>
              <a:rPr lang="en-US" dirty="0" smtClean="0">
                <a:solidFill>
                  <a:schemeClr val="tx1"/>
                </a:solidFill>
              </a:rPr>
              <a:t>There is no clear overview about the structures as like by an open facelift. The SMAS dissection and suture are challenging</a:t>
            </a:r>
            <a:r>
              <a:rPr lang="de-DE" dirty="0" smtClean="0">
                <a:solidFill>
                  <a:schemeClr val="tx1"/>
                </a:solidFill>
              </a:rPr>
              <a:t>, </a:t>
            </a:r>
            <a:r>
              <a:rPr lang="de-DE" dirty="0" err="1" smtClean="0">
                <a:solidFill>
                  <a:schemeClr val="tx1"/>
                </a:solidFill>
              </a:rPr>
              <a:t>preparing</a:t>
            </a:r>
            <a:r>
              <a:rPr lang="de-DE" dirty="0" smtClean="0">
                <a:solidFill>
                  <a:schemeClr val="tx1"/>
                </a:solidFill>
              </a:rPr>
              <a:t> </a:t>
            </a:r>
            <a:r>
              <a:rPr lang="de-DE" dirty="0" err="1" smtClean="0">
                <a:solidFill>
                  <a:schemeClr val="tx1"/>
                </a:solidFill>
              </a:rPr>
              <a:t>and</a:t>
            </a:r>
            <a:r>
              <a:rPr lang="de-DE" dirty="0" smtClean="0">
                <a:solidFill>
                  <a:schemeClr val="tx1"/>
                </a:solidFill>
              </a:rPr>
              <a:t> </a:t>
            </a:r>
            <a:r>
              <a:rPr lang="de-DE" dirty="0" err="1" smtClean="0">
                <a:solidFill>
                  <a:schemeClr val="tx1"/>
                </a:solidFill>
              </a:rPr>
              <a:t>suturing</a:t>
            </a:r>
            <a:r>
              <a:rPr lang="de-DE" dirty="0" smtClean="0">
                <a:solidFill>
                  <a:schemeClr val="tx1"/>
                </a:solidFill>
              </a:rPr>
              <a:t> in a tunnel </a:t>
            </a:r>
            <a:r>
              <a:rPr lang="de-DE" dirty="0" err="1" smtClean="0">
                <a:solidFill>
                  <a:schemeClr val="tx1"/>
                </a:solidFill>
              </a:rPr>
              <a:t>needs</a:t>
            </a:r>
            <a:r>
              <a:rPr lang="de-DE" dirty="0" smtClean="0">
                <a:solidFill>
                  <a:schemeClr val="tx1"/>
                </a:solidFill>
              </a:rPr>
              <a:t> </a:t>
            </a:r>
            <a:r>
              <a:rPr lang="de-DE" dirty="0" err="1" smtClean="0">
                <a:solidFill>
                  <a:schemeClr val="tx1"/>
                </a:solidFill>
              </a:rPr>
              <a:t>skillnes</a:t>
            </a:r>
            <a:r>
              <a:rPr lang="de-DE" dirty="0" smtClean="0">
                <a:solidFill>
                  <a:schemeClr val="tx1"/>
                </a:solidFill>
              </a:rPr>
              <a:t>.</a:t>
            </a:r>
            <a:endParaRPr lang="de-DE" dirty="0">
              <a:solidFill>
                <a:schemeClr val="tx1"/>
              </a:solidFill>
            </a:endParaRPr>
          </a:p>
        </p:txBody>
      </p:sp>
      <p:pic>
        <p:nvPicPr>
          <p:cNvPr id="2" name="Picture 2" descr="F:\Bildgallerie\TEM\Publication-2015\Endo-suture1-small.jpg"/>
          <p:cNvPicPr>
            <a:picLocks noChangeAspect="1" noChangeArrowheads="1"/>
          </p:cNvPicPr>
          <p:nvPr/>
        </p:nvPicPr>
        <p:blipFill>
          <a:blip r:embed="rId5" cstate="print"/>
          <a:srcRect/>
          <a:stretch>
            <a:fillRect/>
          </a:stretch>
        </p:blipFill>
        <p:spPr bwMode="auto">
          <a:xfrm>
            <a:off x="4716016" y="2492896"/>
            <a:ext cx="4177272" cy="3456384"/>
          </a:xfrm>
          <a:prstGeom prst="rect">
            <a:avLst/>
          </a:prstGeom>
          <a:noFill/>
        </p:spPr>
      </p:pic>
      <p:pic>
        <p:nvPicPr>
          <p:cNvPr id="1027" name="Picture 3" descr="F:\Bildgallerie\TEM\Publication-2015\ENdo-ligament-dissektion-small.jpg"/>
          <p:cNvPicPr>
            <a:picLocks noChangeAspect="1" noChangeArrowheads="1"/>
          </p:cNvPicPr>
          <p:nvPr/>
        </p:nvPicPr>
        <p:blipFill>
          <a:blip r:embed="rId6" cstate="print"/>
          <a:srcRect/>
          <a:stretch>
            <a:fillRect/>
          </a:stretch>
        </p:blipFill>
        <p:spPr bwMode="auto">
          <a:xfrm>
            <a:off x="467544" y="2420888"/>
            <a:ext cx="3959621" cy="362861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28674"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28675"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28676"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28679" name="Textfeld 11"/>
          <p:cNvSpPr txBox="1">
            <a:spLocks noChangeArrowheads="1"/>
          </p:cNvSpPr>
          <p:nvPr/>
        </p:nvSpPr>
        <p:spPr bwMode="auto">
          <a:xfrm>
            <a:off x="0" y="188913"/>
            <a:ext cx="7286625" cy="1569660"/>
          </a:xfrm>
          <a:prstGeom prst="rect">
            <a:avLst/>
          </a:prstGeom>
          <a:noFill/>
          <a:ln w="9525">
            <a:noFill/>
            <a:miter lim="800000"/>
            <a:headEnd/>
            <a:tailEnd/>
          </a:ln>
        </p:spPr>
        <p:txBody>
          <a:bodyPr>
            <a:spAutoFit/>
          </a:bodyPr>
          <a:lstStyle/>
          <a:p>
            <a:r>
              <a:rPr lang="de-DE" u="sng" dirty="0">
                <a:solidFill>
                  <a:schemeClr val="tx1"/>
                </a:solidFill>
              </a:rPr>
              <a:t> </a:t>
            </a:r>
            <a:r>
              <a:rPr lang="de-DE" u="sng" dirty="0" smtClean="0">
                <a:solidFill>
                  <a:schemeClr val="tx1"/>
                </a:solidFill>
              </a:rPr>
              <a:t>RISKS : temporal </a:t>
            </a:r>
            <a:r>
              <a:rPr lang="de-DE" b="1" u="sng" dirty="0" err="1" smtClean="0">
                <a:solidFill>
                  <a:schemeClr val="tx1"/>
                </a:solidFill>
              </a:rPr>
              <a:t>scars</a:t>
            </a:r>
            <a:r>
              <a:rPr lang="de-DE" b="1" u="sng" dirty="0" smtClean="0">
                <a:solidFill>
                  <a:schemeClr val="tx1"/>
                </a:solidFill>
              </a:rPr>
              <a:t> </a:t>
            </a:r>
          </a:p>
          <a:p>
            <a:r>
              <a:rPr lang="de-DE" dirty="0" smtClean="0">
                <a:solidFill>
                  <a:schemeClr val="tx1"/>
                </a:solidFill>
              </a:rPr>
              <a:t>The </a:t>
            </a:r>
            <a:r>
              <a:rPr lang="de-DE" dirty="0" err="1" smtClean="0">
                <a:solidFill>
                  <a:schemeClr val="tx1"/>
                </a:solidFill>
              </a:rPr>
              <a:t>small</a:t>
            </a:r>
            <a:r>
              <a:rPr lang="de-DE" dirty="0" smtClean="0">
                <a:solidFill>
                  <a:schemeClr val="tx1"/>
                </a:solidFill>
              </a:rPr>
              <a:t> </a:t>
            </a:r>
            <a:r>
              <a:rPr lang="de-DE" dirty="0" err="1" smtClean="0">
                <a:solidFill>
                  <a:schemeClr val="tx1"/>
                </a:solidFill>
              </a:rPr>
              <a:t>scar</a:t>
            </a:r>
            <a:r>
              <a:rPr lang="de-DE" dirty="0" smtClean="0">
                <a:solidFill>
                  <a:schemeClr val="tx1"/>
                </a:solidFill>
              </a:rPr>
              <a:t> after TEM </a:t>
            </a:r>
            <a:r>
              <a:rPr lang="de-DE" dirty="0" err="1" smtClean="0">
                <a:solidFill>
                  <a:schemeClr val="tx1"/>
                </a:solidFill>
              </a:rPr>
              <a:t>is</a:t>
            </a:r>
            <a:r>
              <a:rPr lang="de-DE" dirty="0" smtClean="0">
                <a:solidFill>
                  <a:schemeClr val="tx1"/>
                </a:solidFill>
              </a:rPr>
              <a:t> </a:t>
            </a:r>
            <a:r>
              <a:rPr lang="de-DE" dirty="0" err="1" smtClean="0">
                <a:solidFill>
                  <a:schemeClr val="tx1"/>
                </a:solidFill>
              </a:rPr>
              <a:t>hidden</a:t>
            </a:r>
            <a:r>
              <a:rPr lang="de-DE" dirty="0" smtClean="0">
                <a:solidFill>
                  <a:schemeClr val="tx1"/>
                </a:solidFill>
              </a:rPr>
              <a:t> in </a:t>
            </a:r>
            <a:r>
              <a:rPr lang="de-DE" dirty="0" err="1" smtClean="0">
                <a:solidFill>
                  <a:schemeClr val="tx1"/>
                </a:solidFill>
              </a:rPr>
              <a:t>the</a:t>
            </a:r>
            <a:r>
              <a:rPr lang="de-DE" dirty="0" smtClean="0">
                <a:solidFill>
                  <a:schemeClr val="tx1"/>
                </a:solidFill>
              </a:rPr>
              <a:t> </a:t>
            </a:r>
            <a:r>
              <a:rPr lang="de-DE" dirty="0" err="1" smtClean="0">
                <a:solidFill>
                  <a:schemeClr val="tx1"/>
                </a:solidFill>
              </a:rPr>
              <a:t>hair</a:t>
            </a:r>
            <a:r>
              <a:rPr lang="de-DE" dirty="0" smtClean="0">
                <a:solidFill>
                  <a:schemeClr val="tx1"/>
                </a:solidFill>
              </a:rPr>
              <a:t> </a:t>
            </a:r>
            <a:r>
              <a:rPr lang="de-DE" dirty="0" err="1" smtClean="0">
                <a:solidFill>
                  <a:schemeClr val="tx1"/>
                </a:solidFill>
              </a:rPr>
              <a:t>bearing</a:t>
            </a:r>
            <a:r>
              <a:rPr lang="de-DE" dirty="0" smtClean="0">
                <a:solidFill>
                  <a:schemeClr val="tx1"/>
                </a:solidFill>
              </a:rPr>
              <a:t> </a:t>
            </a:r>
            <a:r>
              <a:rPr lang="de-DE" dirty="0" err="1" smtClean="0">
                <a:solidFill>
                  <a:schemeClr val="tx1"/>
                </a:solidFill>
              </a:rPr>
              <a:t>skin</a:t>
            </a:r>
            <a:r>
              <a:rPr lang="de-DE" dirty="0" smtClean="0">
                <a:solidFill>
                  <a:schemeClr val="tx1"/>
                </a:solidFill>
              </a:rPr>
              <a:t>.  </a:t>
            </a:r>
            <a:r>
              <a:rPr lang="de-DE" dirty="0" err="1" smtClean="0">
                <a:solidFill>
                  <a:schemeClr val="tx1"/>
                </a:solidFill>
              </a:rPr>
              <a:t>Enough</a:t>
            </a:r>
            <a:r>
              <a:rPr lang="de-DE" dirty="0" smtClean="0">
                <a:solidFill>
                  <a:schemeClr val="tx1"/>
                </a:solidFill>
              </a:rPr>
              <a:t> </a:t>
            </a:r>
            <a:r>
              <a:rPr lang="de-DE" dirty="0" err="1" smtClean="0">
                <a:solidFill>
                  <a:schemeClr val="tx1"/>
                </a:solidFill>
              </a:rPr>
              <a:t>thickness</a:t>
            </a:r>
            <a:r>
              <a:rPr lang="de-DE" dirty="0" smtClean="0">
                <a:solidFill>
                  <a:schemeClr val="tx1"/>
                </a:solidFill>
              </a:rPr>
              <a:t> </a:t>
            </a:r>
            <a:r>
              <a:rPr lang="de-DE" dirty="0" err="1" smtClean="0">
                <a:solidFill>
                  <a:schemeClr val="tx1"/>
                </a:solidFill>
              </a:rPr>
              <a:t>of</a:t>
            </a:r>
            <a:r>
              <a:rPr lang="de-DE" dirty="0" smtClean="0">
                <a:solidFill>
                  <a:schemeClr val="tx1"/>
                </a:solidFill>
              </a:rPr>
              <a:t> </a:t>
            </a:r>
            <a:r>
              <a:rPr lang="de-DE" dirty="0" err="1" smtClean="0">
                <a:solidFill>
                  <a:schemeClr val="tx1"/>
                </a:solidFill>
              </a:rPr>
              <a:t>the</a:t>
            </a:r>
            <a:r>
              <a:rPr lang="de-DE" dirty="0" smtClean="0">
                <a:solidFill>
                  <a:schemeClr val="tx1"/>
                </a:solidFill>
              </a:rPr>
              <a:t> temporal </a:t>
            </a:r>
            <a:r>
              <a:rPr lang="de-DE" dirty="0" err="1" smtClean="0">
                <a:solidFill>
                  <a:schemeClr val="tx1"/>
                </a:solidFill>
              </a:rPr>
              <a:t>flap</a:t>
            </a:r>
            <a:r>
              <a:rPr lang="de-DE" dirty="0" smtClean="0">
                <a:solidFill>
                  <a:schemeClr val="tx1"/>
                </a:solidFill>
              </a:rPr>
              <a:t> </a:t>
            </a:r>
            <a:r>
              <a:rPr lang="de-DE" dirty="0" err="1" smtClean="0">
                <a:solidFill>
                  <a:schemeClr val="tx1"/>
                </a:solidFill>
              </a:rPr>
              <a:t>is</a:t>
            </a:r>
            <a:r>
              <a:rPr lang="de-DE" dirty="0" smtClean="0">
                <a:solidFill>
                  <a:schemeClr val="tx1"/>
                </a:solidFill>
              </a:rPr>
              <a:t> </a:t>
            </a:r>
            <a:r>
              <a:rPr lang="de-DE" dirty="0" err="1" smtClean="0">
                <a:solidFill>
                  <a:schemeClr val="tx1"/>
                </a:solidFill>
              </a:rPr>
              <a:t>important</a:t>
            </a:r>
            <a:r>
              <a:rPr lang="de-DE" dirty="0" smtClean="0">
                <a:solidFill>
                  <a:schemeClr val="tx1"/>
                </a:solidFill>
              </a:rPr>
              <a:t> </a:t>
            </a:r>
            <a:r>
              <a:rPr lang="de-DE" u="sng" dirty="0" err="1" smtClean="0">
                <a:solidFill>
                  <a:schemeClr val="tx1"/>
                </a:solidFill>
              </a:rPr>
              <a:t>to</a:t>
            </a:r>
            <a:r>
              <a:rPr lang="de-DE" dirty="0" smtClean="0">
                <a:solidFill>
                  <a:schemeClr val="tx1"/>
                </a:solidFill>
              </a:rPr>
              <a:t> </a:t>
            </a:r>
            <a:r>
              <a:rPr lang="de-DE" u="sng" dirty="0" err="1" smtClean="0">
                <a:solidFill>
                  <a:schemeClr val="tx1"/>
                </a:solidFill>
              </a:rPr>
              <a:t>prevent</a:t>
            </a:r>
            <a:r>
              <a:rPr lang="de-DE" u="sng" dirty="0" smtClean="0">
                <a:solidFill>
                  <a:schemeClr val="tx1"/>
                </a:solidFill>
              </a:rPr>
              <a:t> </a:t>
            </a:r>
            <a:r>
              <a:rPr lang="de-DE" u="sng" dirty="0" err="1" smtClean="0">
                <a:solidFill>
                  <a:schemeClr val="tx1"/>
                </a:solidFill>
              </a:rPr>
              <a:t>damaging</a:t>
            </a:r>
            <a:r>
              <a:rPr lang="de-DE" u="sng" dirty="0" smtClean="0">
                <a:solidFill>
                  <a:schemeClr val="tx1"/>
                </a:solidFill>
              </a:rPr>
              <a:t> </a:t>
            </a:r>
            <a:r>
              <a:rPr lang="de-DE" u="sng" dirty="0" err="1" smtClean="0">
                <a:solidFill>
                  <a:schemeClr val="tx1"/>
                </a:solidFill>
              </a:rPr>
              <a:t>of</a:t>
            </a:r>
            <a:r>
              <a:rPr lang="de-DE" u="sng" dirty="0" smtClean="0">
                <a:solidFill>
                  <a:schemeClr val="tx1"/>
                </a:solidFill>
              </a:rPr>
              <a:t> </a:t>
            </a:r>
            <a:r>
              <a:rPr lang="de-DE" u="sng" dirty="0" err="1" smtClean="0">
                <a:solidFill>
                  <a:schemeClr val="tx1"/>
                </a:solidFill>
              </a:rPr>
              <a:t>the</a:t>
            </a:r>
            <a:r>
              <a:rPr lang="de-DE" u="sng" dirty="0" smtClean="0">
                <a:solidFill>
                  <a:schemeClr val="tx1"/>
                </a:solidFill>
              </a:rPr>
              <a:t> </a:t>
            </a:r>
            <a:r>
              <a:rPr lang="de-DE" u="sng" dirty="0" err="1" smtClean="0">
                <a:solidFill>
                  <a:schemeClr val="tx1"/>
                </a:solidFill>
              </a:rPr>
              <a:t>hair</a:t>
            </a:r>
            <a:r>
              <a:rPr lang="de-DE" u="sng" dirty="0" smtClean="0">
                <a:solidFill>
                  <a:schemeClr val="tx1"/>
                </a:solidFill>
              </a:rPr>
              <a:t> </a:t>
            </a:r>
            <a:r>
              <a:rPr lang="de-DE" u="sng" dirty="0" err="1" smtClean="0">
                <a:solidFill>
                  <a:schemeClr val="tx1"/>
                </a:solidFill>
              </a:rPr>
              <a:t>roots</a:t>
            </a:r>
            <a:r>
              <a:rPr lang="de-DE" dirty="0" smtClean="0">
                <a:solidFill>
                  <a:schemeClr val="tx1"/>
                </a:solidFill>
              </a:rPr>
              <a:t>. </a:t>
            </a:r>
            <a:endParaRPr lang="de-DE" dirty="0">
              <a:solidFill>
                <a:schemeClr val="tx1"/>
              </a:solidFill>
            </a:endParaRPr>
          </a:p>
        </p:txBody>
      </p:sp>
      <p:pic>
        <p:nvPicPr>
          <p:cNvPr id="15" name="Grafik 14" descr="TEM-Browlift-Hautnaht.jpg"/>
          <p:cNvPicPr>
            <a:picLocks noChangeAspect="1"/>
          </p:cNvPicPr>
          <p:nvPr/>
        </p:nvPicPr>
        <p:blipFill>
          <a:blip r:embed="rId5" cstate="print"/>
          <a:srcRect/>
          <a:stretch>
            <a:fillRect/>
          </a:stretch>
        </p:blipFill>
        <p:spPr bwMode="auto">
          <a:xfrm>
            <a:off x="323528" y="1772816"/>
            <a:ext cx="4586684" cy="4535601"/>
          </a:xfrm>
          <a:prstGeom prst="rect">
            <a:avLst/>
          </a:prstGeom>
          <a:noFill/>
          <a:ln w="9525">
            <a:noFill/>
            <a:miter lim="800000"/>
            <a:headEnd/>
            <a:tailEnd/>
          </a:ln>
        </p:spPr>
      </p:pic>
      <p:pic>
        <p:nvPicPr>
          <p:cNvPr id="16" name="Grafik 15" descr="TEM-Narben.jpg"/>
          <p:cNvPicPr>
            <a:picLocks noChangeAspect="1"/>
          </p:cNvPicPr>
          <p:nvPr/>
        </p:nvPicPr>
        <p:blipFill>
          <a:blip r:embed="rId6" cstate="print"/>
          <a:srcRect/>
          <a:stretch>
            <a:fillRect/>
          </a:stretch>
        </p:blipFill>
        <p:spPr bwMode="auto">
          <a:xfrm>
            <a:off x="5004047" y="1655656"/>
            <a:ext cx="3935165" cy="470228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ou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amond(ou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36866"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36867"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36868"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36871" name="Textfeld 11"/>
          <p:cNvSpPr txBox="1">
            <a:spLocks noChangeArrowheads="1"/>
          </p:cNvSpPr>
          <p:nvPr/>
        </p:nvSpPr>
        <p:spPr bwMode="auto">
          <a:xfrm>
            <a:off x="0" y="285750"/>
            <a:ext cx="7286625" cy="523875"/>
          </a:xfrm>
          <a:prstGeom prst="rect">
            <a:avLst/>
          </a:prstGeom>
          <a:noFill/>
          <a:ln w="9525">
            <a:noFill/>
            <a:miter lim="800000"/>
            <a:headEnd/>
            <a:tailEnd/>
          </a:ln>
        </p:spPr>
        <p:txBody>
          <a:bodyPr>
            <a:spAutoFit/>
          </a:bodyPr>
          <a:lstStyle/>
          <a:p>
            <a:r>
              <a:rPr lang="de-DE" sz="2800" dirty="0">
                <a:solidFill>
                  <a:schemeClr val="tx1"/>
                </a:solidFill>
              </a:rPr>
              <a:t>    TEM - </a:t>
            </a:r>
            <a:r>
              <a:rPr lang="de-DE" sz="2800" dirty="0" err="1" smtClean="0">
                <a:solidFill>
                  <a:schemeClr val="tx1"/>
                </a:solidFill>
              </a:rPr>
              <a:t>Results</a:t>
            </a:r>
            <a:r>
              <a:rPr lang="de-DE" sz="2800" dirty="0" smtClean="0">
                <a:solidFill>
                  <a:schemeClr val="tx1"/>
                </a:solidFill>
              </a:rPr>
              <a:t>  </a:t>
            </a:r>
            <a:endParaRPr lang="de-DE" sz="2800" dirty="0">
              <a:solidFill>
                <a:schemeClr val="tx1"/>
              </a:solidFill>
            </a:endParaRPr>
          </a:p>
        </p:txBody>
      </p:sp>
      <p:pic>
        <p:nvPicPr>
          <p:cNvPr id="36872" name="Grafik 9" descr="TEM-XY-.jpg"/>
          <p:cNvPicPr>
            <a:picLocks noChangeAspect="1"/>
          </p:cNvPicPr>
          <p:nvPr/>
        </p:nvPicPr>
        <p:blipFill>
          <a:blip r:embed="rId5" cstate="print"/>
          <a:srcRect/>
          <a:stretch>
            <a:fillRect/>
          </a:stretch>
        </p:blipFill>
        <p:spPr bwMode="auto">
          <a:xfrm>
            <a:off x="357188" y="928688"/>
            <a:ext cx="8001000" cy="53959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40962"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40963"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40964"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40967" name="Textfeld 11"/>
          <p:cNvSpPr txBox="1">
            <a:spLocks noChangeArrowheads="1"/>
          </p:cNvSpPr>
          <p:nvPr/>
        </p:nvSpPr>
        <p:spPr bwMode="auto">
          <a:xfrm>
            <a:off x="0" y="285750"/>
            <a:ext cx="7286625" cy="523875"/>
          </a:xfrm>
          <a:prstGeom prst="rect">
            <a:avLst/>
          </a:prstGeom>
          <a:noFill/>
          <a:ln w="9525">
            <a:noFill/>
            <a:miter lim="800000"/>
            <a:headEnd/>
            <a:tailEnd/>
          </a:ln>
        </p:spPr>
        <p:txBody>
          <a:bodyPr>
            <a:spAutoFit/>
          </a:bodyPr>
          <a:lstStyle/>
          <a:p>
            <a:r>
              <a:rPr lang="de-DE" sz="2800" dirty="0">
                <a:solidFill>
                  <a:schemeClr val="tx1"/>
                </a:solidFill>
              </a:rPr>
              <a:t>    TEM - </a:t>
            </a:r>
            <a:r>
              <a:rPr lang="de-DE" sz="2800" dirty="0" err="1" smtClean="0">
                <a:solidFill>
                  <a:schemeClr val="tx1"/>
                </a:solidFill>
              </a:rPr>
              <a:t>Results</a:t>
            </a:r>
            <a:r>
              <a:rPr lang="de-DE" sz="2800" dirty="0" smtClean="0">
                <a:solidFill>
                  <a:schemeClr val="tx1"/>
                </a:solidFill>
              </a:rPr>
              <a:t>  </a:t>
            </a:r>
            <a:endParaRPr lang="de-DE" sz="2800" dirty="0">
              <a:solidFill>
                <a:schemeClr val="tx1"/>
              </a:solidFill>
            </a:endParaRPr>
          </a:p>
        </p:txBody>
      </p:sp>
      <p:pic>
        <p:nvPicPr>
          <p:cNvPr id="40968" name="Grafik 9" descr="Kara-vor-na2 .tif"/>
          <p:cNvPicPr>
            <a:picLocks noChangeAspect="1"/>
          </p:cNvPicPr>
          <p:nvPr/>
        </p:nvPicPr>
        <p:blipFill>
          <a:blip r:embed="rId5" cstate="print"/>
          <a:srcRect/>
          <a:stretch>
            <a:fillRect/>
          </a:stretch>
        </p:blipFill>
        <p:spPr bwMode="auto">
          <a:xfrm>
            <a:off x="357188" y="857250"/>
            <a:ext cx="7929562" cy="5418138"/>
          </a:xfrm>
          <a:prstGeom prst="rect">
            <a:avLst/>
          </a:prstGeom>
          <a:noFill/>
          <a:ln w="9525">
            <a:noFill/>
            <a:miter lim="800000"/>
            <a:headEnd/>
            <a:tailEnd/>
          </a:ln>
        </p:spPr>
      </p:pic>
      <p:pic>
        <p:nvPicPr>
          <p:cNvPr id="11" name="Grafik 10" descr="Sabiha-nach2_crcr.jpg"/>
          <p:cNvPicPr>
            <a:picLocks noChangeAspect="1"/>
          </p:cNvPicPr>
          <p:nvPr/>
        </p:nvPicPr>
        <p:blipFill>
          <a:blip r:embed="rId6" cstate="print"/>
          <a:srcRect/>
          <a:stretch>
            <a:fillRect/>
          </a:stretch>
        </p:blipFill>
        <p:spPr bwMode="auto">
          <a:xfrm>
            <a:off x="4427984" y="980728"/>
            <a:ext cx="4000500" cy="52689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Left)">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43010"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43011"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43012"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43015" name="Textfeld 11"/>
          <p:cNvSpPr txBox="1">
            <a:spLocks noChangeArrowheads="1"/>
          </p:cNvSpPr>
          <p:nvPr/>
        </p:nvSpPr>
        <p:spPr bwMode="auto">
          <a:xfrm>
            <a:off x="0" y="285750"/>
            <a:ext cx="7286625" cy="523875"/>
          </a:xfrm>
          <a:prstGeom prst="rect">
            <a:avLst/>
          </a:prstGeom>
          <a:noFill/>
          <a:ln w="9525">
            <a:noFill/>
            <a:miter lim="800000"/>
            <a:headEnd/>
            <a:tailEnd/>
          </a:ln>
        </p:spPr>
        <p:txBody>
          <a:bodyPr>
            <a:spAutoFit/>
          </a:bodyPr>
          <a:lstStyle/>
          <a:p>
            <a:r>
              <a:rPr lang="de-DE" sz="2800" dirty="0">
                <a:solidFill>
                  <a:schemeClr val="tx1"/>
                </a:solidFill>
              </a:rPr>
              <a:t>    TEM - </a:t>
            </a:r>
            <a:r>
              <a:rPr lang="de-DE" sz="2800" dirty="0" err="1" smtClean="0">
                <a:solidFill>
                  <a:schemeClr val="tx1"/>
                </a:solidFill>
              </a:rPr>
              <a:t>Results</a:t>
            </a:r>
            <a:r>
              <a:rPr lang="de-DE" sz="2800" dirty="0" smtClean="0">
                <a:solidFill>
                  <a:schemeClr val="tx1"/>
                </a:solidFill>
              </a:rPr>
              <a:t>  </a:t>
            </a:r>
            <a:endParaRPr lang="de-DE" sz="2800" dirty="0">
              <a:solidFill>
                <a:schemeClr val="tx1"/>
              </a:solidFill>
            </a:endParaRPr>
          </a:p>
        </p:txBody>
      </p:sp>
      <p:pic>
        <p:nvPicPr>
          <p:cNvPr id="43016" name="Grafik 9" descr="Endo-temp-Mittelg2.jpg"/>
          <p:cNvPicPr>
            <a:picLocks noChangeAspect="1"/>
          </p:cNvPicPr>
          <p:nvPr/>
        </p:nvPicPr>
        <p:blipFill>
          <a:blip r:embed="rId5" cstate="print"/>
          <a:srcRect/>
          <a:stretch>
            <a:fillRect/>
          </a:stretch>
        </p:blipFill>
        <p:spPr bwMode="auto">
          <a:xfrm>
            <a:off x="428625" y="928688"/>
            <a:ext cx="7858125" cy="5426075"/>
          </a:xfrm>
          <a:prstGeom prst="rect">
            <a:avLst/>
          </a:prstGeom>
          <a:noFill/>
          <a:ln w="9525">
            <a:noFill/>
            <a:miter lim="800000"/>
            <a:headEnd/>
            <a:tailEnd/>
          </a:ln>
        </p:spPr>
      </p:pic>
      <p:pic>
        <p:nvPicPr>
          <p:cNvPr id="11" name="Grafik 10" descr="Endo-temp-Mittelg3.jpg"/>
          <p:cNvPicPr>
            <a:picLocks noChangeAspect="1"/>
          </p:cNvPicPr>
          <p:nvPr/>
        </p:nvPicPr>
        <p:blipFill>
          <a:blip r:embed="rId6" cstate="print"/>
          <a:srcRect/>
          <a:stretch>
            <a:fillRect/>
          </a:stretch>
        </p:blipFill>
        <p:spPr bwMode="auto">
          <a:xfrm>
            <a:off x="1043608" y="940255"/>
            <a:ext cx="7268542" cy="541768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Left)">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47106"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47107"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47108"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47111" name="Textfeld 11"/>
          <p:cNvSpPr txBox="1">
            <a:spLocks noChangeArrowheads="1"/>
          </p:cNvSpPr>
          <p:nvPr/>
        </p:nvSpPr>
        <p:spPr bwMode="auto">
          <a:xfrm>
            <a:off x="0" y="285750"/>
            <a:ext cx="7286625" cy="523875"/>
          </a:xfrm>
          <a:prstGeom prst="rect">
            <a:avLst/>
          </a:prstGeom>
          <a:noFill/>
          <a:ln w="9525">
            <a:noFill/>
            <a:miter lim="800000"/>
            <a:headEnd/>
            <a:tailEnd/>
          </a:ln>
        </p:spPr>
        <p:txBody>
          <a:bodyPr>
            <a:spAutoFit/>
          </a:bodyPr>
          <a:lstStyle/>
          <a:p>
            <a:r>
              <a:rPr lang="de-DE" sz="2800" dirty="0">
                <a:solidFill>
                  <a:schemeClr val="tx1"/>
                </a:solidFill>
              </a:rPr>
              <a:t>    TEM - </a:t>
            </a:r>
            <a:r>
              <a:rPr lang="de-DE" sz="2800" dirty="0" err="1" smtClean="0">
                <a:solidFill>
                  <a:schemeClr val="tx1"/>
                </a:solidFill>
              </a:rPr>
              <a:t>Results</a:t>
            </a:r>
            <a:r>
              <a:rPr lang="de-DE" sz="2800" dirty="0" smtClean="0">
                <a:solidFill>
                  <a:schemeClr val="tx1"/>
                </a:solidFill>
              </a:rPr>
              <a:t> </a:t>
            </a:r>
            <a:endParaRPr lang="de-DE" sz="2800" dirty="0">
              <a:solidFill>
                <a:schemeClr val="tx1"/>
              </a:solidFill>
            </a:endParaRPr>
          </a:p>
        </p:txBody>
      </p:sp>
      <p:pic>
        <p:nvPicPr>
          <p:cNvPr id="47112" name="Grafik 12" descr="TEM-TAAKS1b.tif"/>
          <p:cNvPicPr>
            <a:picLocks noChangeAspect="1"/>
          </p:cNvPicPr>
          <p:nvPr/>
        </p:nvPicPr>
        <p:blipFill>
          <a:blip r:embed="rId5" cstate="print"/>
          <a:srcRect/>
          <a:stretch>
            <a:fillRect/>
          </a:stretch>
        </p:blipFill>
        <p:spPr bwMode="auto">
          <a:xfrm>
            <a:off x="642938" y="1071563"/>
            <a:ext cx="7572375" cy="5124450"/>
          </a:xfrm>
          <a:prstGeom prst="rect">
            <a:avLst/>
          </a:prstGeom>
          <a:noFill/>
          <a:ln w="9525">
            <a:noFill/>
            <a:miter lim="800000"/>
            <a:headEnd/>
            <a:tailEnd/>
          </a:ln>
        </p:spPr>
      </p:pic>
      <p:pic>
        <p:nvPicPr>
          <p:cNvPr id="14" name="Grafik 13" descr="Taaks-vor-na-AP.jpg"/>
          <p:cNvPicPr>
            <a:picLocks noChangeAspect="1"/>
          </p:cNvPicPr>
          <p:nvPr/>
        </p:nvPicPr>
        <p:blipFill>
          <a:blip r:embed="rId6" cstate="print"/>
          <a:srcRect/>
          <a:stretch>
            <a:fillRect/>
          </a:stretch>
        </p:blipFill>
        <p:spPr bwMode="auto">
          <a:xfrm>
            <a:off x="214313" y="1000125"/>
            <a:ext cx="8429625" cy="51784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out)">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0" y="285750"/>
            <a:ext cx="9144000" cy="1570038"/>
          </a:xfrm>
          <a:prstGeom prst="rect">
            <a:avLst/>
          </a:prstGeom>
          <a:noFill/>
          <a:ln w="9525">
            <a:noFill/>
            <a:miter lim="800000"/>
            <a:headEnd/>
            <a:tailEnd/>
          </a:ln>
          <a:effectLst/>
        </p:spPr>
        <p:txBody>
          <a:bodyPr>
            <a:spAutoFit/>
          </a:bodyPr>
          <a:lstStyle/>
          <a:p>
            <a:pPr>
              <a:defRPr/>
            </a:pPr>
            <a:r>
              <a:rPr lang="en-GB" sz="3200" b="1" dirty="0">
                <a:solidFill>
                  <a:schemeClr val="tx2"/>
                </a:solidFill>
                <a:effectLst>
                  <a:outerShdw blurRad="38100" dist="38100" dir="2700000" algn="tl">
                    <a:srgbClr val="000000"/>
                  </a:outerShdw>
                </a:effectLst>
                <a:cs typeface="Estrangelo Edessa" pitchFamily="66" charset="0"/>
              </a:rPr>
              <a:t/>
            </a:r>
            <a:br>
              <a:rPr lang="en-GB" sz="3200" b="1" dirty="0">
                <a:solidFill>
                  <a:schemeClr val="tx2"/>
                </a:solidFill>
                <a:effectLst>
                  <a:outerShdw blurRad="38100" dist="38100" dir="2700000" algn="tl">
                    <a:srgbClr val="000000"/>
                  </a:outerShdw>
                </a:effectLst>
                <a:cs typeface="Estrangelo Edessa" pitchFamily="66" charset="0"/>
              </a:rPr>
            </a:br>
            <a:endParaRPr lang="en-GB" sz="3200" b="1" dirty="0">
              <a:solidFill>
                <a:srgbClr val="00B0F0"/>
              </a:solidFill>
              <a:effectLst>
                <a:outerShdw blurRad="38100" dist="38100" dir="2700000" algn="tl">
                  <a:srgbClr val="000000"/>
                </a:outerShdw>
              </a:effectLst>
              <a:cs typeface="Estrangelo Edessa" pitchFamily="66" charset="0"/>
            </a:endParaRPr>
          </a:p>
          <a:p>
            <a:pPr>
              <a:defRPr/>
            </a:pPr>
            <a:endParaRPr lang="en-GB" sz="3200" dirty="0">
              <a:solidFill>
                <a:schemeClr val="tx2"/>
              </a:solidFill>
              <a:effectLst>
                <a:outerShdw blurRad="38100" dist="38100" dir="2700000" algn="tl">
                  <a:srgbClr val="000000"/>
                </a:outerShdw>
              </a:effectLst>
              <a:cs typeface="Estrangelo Edessa" pitchFamily="66" charset="0"/>
            </a:endParaRPr>
          </a:p>
        </p:txBody>
      </p:sp>
      <p:sp>
        <p:nvSpPr>
          <p:cNvPr id="49154" name="Rectangle 14"/>
          <p:cNvSpPr>
            <a:spLocks noChangeArrowheads="1"/>
          </p:cNvSpPr>
          <p:nvPr/>
        </p:nvSpPr>
        <p:spPr bwMode="auto">
          <a:xfrm>
            <a:off x="250825" y="5929313"/>
            <a:ext cx="8893175" cy="646112"/>
          </a:xfrm>
          <a:prstGeom prst="rect">
            <a:avLst/>
          </a:prstGeom>
          <a:noFill/>
          <a:ln w="9525">
            <a:noFill/>
            <a:miter lim="800000"/>
            <a:headEnd/>
            <a:tailEnd/>
          </a:ln>
        </p:spPr>
        <p:txBody>
          <a:bodyPr anchor="ctr">
            <a:spAutoFit/>
          </a:bodyPr>
          <a:lstStyle/>
          <a:p>
            <a:pPr algn="ctr"/>
            <a:endParaRPr lang="en-US" altLang="ko-KR" sz="1800" b="1">
              <a:solidFill>
                <a:schemeClr val="tx1"/>
              </a:solidFill>
              <a:ea typeface="굴림" pitchFamily="34" charset="-127"/>
              <a:cs typeface="Estrangelo Edessa" pitchFamily="66" charset="0"/>
            </a:endParaRPr>
          </a:p>
          <a:p>
            <a:endParaRPr lang="en-US" sz="1800" b="1">
              <a:solidFill>
                <a:schemeClr val="tx1"/>
              </a:solidFill>
              <a:latin typeface="Garamond" pitchFamily="18" charset="0"/>
              <a:ea typeface="굴림" pitchFamily="34" charset="-127"/>
              <a:cs typeface="Estrangelo Edessa" pitchFamily="66" charset="0"/>
            </a:endParaRPr>
          </a:p>
        </p:txBody>
      </p:sp>
      <p:pic>
        <p:nvPicPr>
          <p:cNvPr id="49155" name="그림 2" descr="D:\한국미용성형학회\2009 IACS 행사\Img\IACS Logo.jpg"/>
          <p:cNvPicPr>
            <a:picLocks noChangeAspect="1" noChangeArrowheads="1"/>
          </p:cNvPicPr>
          <p:nvPr/>
        </p:nvPicPr>
        <p:blipFill>
          <a:blip r:embed="rId3" cstate="print"/>
          <a:srcRect/>
          <a:stretch>
            <a:fillRect/>
          </a:stretch>
        </p:blipFill>
        <p:spPr bwMode="auto">
          <a:xfrm>
            <a:off x="8572500" y="6500813"/>
            <a:ext cx="357188" cy="357187"/>
          </a:xfrm>
          <a:prstGeom prst="rect">
            <a:avLst/>
          </a:prstGeom>
          <a:noFill/>
          <a:ln w="9525">
            <a:noFill/>
            <a:miter lim="800000"/>
            <a:headEnd/>
            <a:tailEnd/>
          </a:ln>
        </p:spPr>
      </p:pic>
      <p:pic>
        <p:nvPicPr>
          <p:cNvPr id="49156" name="Grafik 6" descr="Dr Haffner Logo.jpg"/>
          <p:cNvPicPr>
            <a:picLocks noChangeAspect="1"/>
          </p:cNvPicPr>
          <p:nvPr/>
        </p:nvPicPr>
        <p:blipFill>
          <a:blip r:embed="rId4" cstate="print"/>
          <a:srcRect/>
          <a:stretch>
            <a:fillRect/>
          </a:stretch>
        </p:blipFill>
        <p:spPr bwMode="auto">
          <a:xfrm>
            <a:off x="7929563" y="6500813"/>
            <a:ext cx="357187" cy="357187"/>
          </a:xfrm>
          <a:prstGeom prst="rect">
            <a:avLst/>
          </a:prstGeom>
          <a:noFill/>
          <a:ln w="9525">
            <a:noFill/>
            <a:miter lim="800000"/>
            <a:headEnd/>
            <a:tailEnd/>
          </a:ln>
        </p:spPr>
      </p:pic>
      <p:sp>
        <p:nvSpPr>
          <p:cNvPr id="6" name="Rechteck 5"/>
          <p:cNvSpPr/>
          <p:nvPr/>
        </p:nvSpPr>
        <p:spPr>
          <a:xfrm rot="10800000" flipV="1">
            <a:off x="214313" y="6473825"/>
            <a:ext cx="4000500" cy="677863"/>
          </a:xfrm>
          <a:prstGeom prst="rect">
            <a:avLst/>
          </a:prstGeom>
        </p:spPr>
        <p:txBody>
          <a:bodyPr>
            <a:spAutoFit/>
          </a:bodyPr>
          <a:lstStyle/>
          <a:p>
            <a:pPr>
              <a:defRPr/>
            </a:pPr>
            <a:r>
              <a:rPr lang="en-GB" sz="1800" b="1" dirty="0">
                <a:solidFill>
                  <a:srgbClr val="00B0F0"/>
                </a:solidFill>
                <a:effectLst>
                  <a:outerShdw blurRad="38100" dist="38100" dir="2700000" algn="tl">
                    <a:srgbClr val="000000"/>
                  </a:outerShdw>
                </a:effectLst>
                <a:latin typeface="Candara" pitchFamily="34" charset="0"/>
                <a:cs typeface="Aharoni" pitchFamily="2" charset="-79"/>
              </a:rPr>
              <a:t>Thomas </a:t>
            </a:r>
            <a:r>
              <a:rPr lang="en-GB" sz="1800" b="1" dirty="0" err="1">
                <a:solidFill>
                  <a:srgbClr val="00B0F0"/>
                </a:solidFill>
                <a:effectLst>
                  <a:outerShdw blurRad="38100" dist="38100" dir="2700000" algn="tl">
                    <a:srgbClr val="000000"/>
                  </a:outerShdw>
                </a:effectLst>
                <a:latin typeface="Candara" pitchFamily="34" charset="0"/>
                <a:cs typeface="Aharoni" pitchFamily="2" charset="-79"/>
              </a:rPr>
              <a:t>Haffner</a:t>
            </a:r>
            <a:r>
              <a:rPr lang="en-GB" sz="1800" b="1" dirty="0">
                <a:solidFill>
                  <a:srgbClr val="00B0F0"/>
                </a:solidFill>
                <a:effectLst>
                  <a:outerShdw blurRad="38100" dist="38100" dir="2700000" algn="tl">
                    <a:srgbClr val="000000"/>
                  </a:outerShdw>
                </a:effectLst>
                <a:latin typeface="Candara" pitchFamily="34" charset="0"/>
                <a:cs typeface="Aharoni" pitchFamily="2" charset="-79"/>
              </a:rPr>
              <a:t> M.D.</a:t>
            </a:r>
          </a:p>
          <a:p>
            <a:pPr>
              <a:defRPr/>
            </a:pPr>
            <a:endParaRPr lang="en-GB" sz="2000" dirty="0">
              <a:solidFill>
                <a:srgbClr val="B9EFEE"/>
              </a:solidFill>
              <a:effectLst>
                <a:outerShdw blurRad="38100" dist="38100" dir="2700000" algn="tl">
                  <a:srgbClr val="000000"/>
                </a:outerShdw>
              </a:effectLst>
              <a:cs typeface="Estrangelo Edessa" pitchFamily="66" charset="0"/>
            </a:endParaRPr>
          </a:p>
        </p:txBody>
      </p:sp>
      <p:sp>
        <p:nvSpPr>
          <p:cNvPr id="8" name="Rechteck 7"/>
          <p:cNvSpPr/>
          <p:nvPr/>
        </p:nvSpPr>
        <p:spPr>
          <a:xfrm>
            <a:off x="2857500" y="6488113"/>
            <a:ext cx="4857750" cy="369887"/>
          </a:xfrm>
          <a:prstGeom prst="rect">
            <a:avLst/>
          </a:prstGeom>
        </p:spPr>
        <p:txBody>
          <a:bodyPr>
            <a:spAutoFit/>
          </a:bodyPr>
          <a:lstStyle/>
          <a:p>
            <a:pPr>
              <a:defRPr/>
            </a:pPr>
            <a:r>
              <a:rPr lang="en-GB" sz="1800" dirty="0">
                <a:solidFill>
                  <a:srgbClr val="FF0000"/>
                </a:solidFill>
                <a:effectLst>
                  <a:outerShdw blurRad="38100" dist="38100" dir="2700000" algn="tl">
                    <a:srgbClr val="000000"/>
                  </a:outerShdw>
                </a:effectLst>
                <a:cs typeface="Estrangelo Edessa" pitchFamily="66" charset="0"/>
              </a:rPr>
              <a:t>T</a:t>
            </a:r>
            <a:r>
              <a:rPr lang="en-GB" sz="1800" dirty="0">
                <a:solidFill>
                  <a:srgbClr val="B9EFEE"/>
                </a:solidFill>
                <a:effectLst>
                  <a:outerShdw blurRad="38100" dist="38100" dir="2700000" algn="tl">
                    <a:srgbClr val="000000"/>
                  </a:outerShdw>
                </a:effectLst>
                <a:cs typeface="Estrangelo Edessa" pitchFamily="66" charset="0"/>
              </a:rPr>
              <a:t>emporal </a:t>
            </a:r>
            <a:r>
              <a:rPr lang="en-GB" sz="1800" dirty="0" err="1">
                <a:solidFill>
                  <a:srgbClr val="FF0000"/>
                </a:solidFill>
                <a:effectLst>
                  <a:outerShdw blurRad="38100" dist="38100" dir="2700000" algn="tl">
                    <a:srgbClr val="000000"/>
                  </a:outerShdw>
                </a:effectLst>
                <a:cs typeface="Estrangelo Edessa" pitchFamily="66" charset="0"/>
              </a:rPr>
              <a:t>E</a:t>
            </a:r>
            <a:r>
              <a:rPr lang="en-GB" sz="1800" dirty="0" err="1">
                <a:solidFill>
                  <a:srgbClr val="B9EFEE"/>
                </a:solidFill>
                <a:effectLst>
                  <a:outerShdw blurRad="38100" dist="38100" dir="2700000" algn="tl">
                    <a:srgbClr val="000000"/>
                  </a:outerShdw>
                </a:effectLst>
                <a:cs typeface="Estrangelo Edessa" pitchFamily="66" charset="0"/>
              </a:rPr>
              <a:t>ndoskopisches</a:t>
            </a:r>
            <a:r>
              <a:rPr lang="en-GB" sz="1800" dirty="0">
                <a:solidFill>
                  <a:srgbClr val="B9EFEE"/>
                </a:solidFill>
                <a:effectLst>
                  <a:outerShdw blurRad="38100" dist="38100" dir="2700000" algn="tl">
                    <a:srgbClr val="000000"/>
                  </a:outerShdw>
                </a:effectLst>
                <a:cs typeface="Estrangelo Edessa" pitchFamily="66" charset="0"/>
              </a:rPr>
              <a:t> </a:t>
            </a:r>
            <a:r>
              <a:rPr lang="en-GB" sz="1800" dirty="0" err="1">
                <a:solidFill>
                  <a:srgbClr val="FF0000"/>
                </a:solidFill>
                <a:effectLst>
                  <a:outerShdw blurRad="38100" dist="38100" dir="2700000" algn="tl">
                    <a:srgbClr val="000000"/>
                  </a:outerShdw>
                </a:effectLst>
                <a:cs typeface="Estrangelo Edessa" pitchFamily="66" charset="0"/>
              </a:rPr>
              <a:t>M</a:t>
            </a:r>
            <a:r>
              <a:rPr lang="en-GB" sz="1800" dirty="0" err="1">
                <a:solidFill>
                  <a:srgbClr val="B9EFEE"/>
                </a:solidFill>
                <a:effectLst>
                  <a:outerShdw blurRad="38100" dist="38100" dir="2700000" algn="tl">
                    <a:srgbClr val="000000"/>
                  </a:outerShdw>
                </a:effectLst>
                <a:cs typeface="Estrangelo Edessa" pitchFamily="66" charset="0"/>
              </a:rPr>
              <a:t>ittelgesichtslift</a:t>
            </a:r>
            <a:r>
              <a:rPr lang="en-GB" sz="1800" dirty="0">
                <a:solidFill>
                  <a:srgbClr val="B9EFEE"/>
                </a:solidFill>
                <a:effectLst>
                  <a:outerShdw blurRad="38100" dist="38100" dir="2700000" algn="tl">
                    <a:srgbClr val="000000"/>
                  </a:outerShdw>
                </a:effectLst>
                <a:cs typeface="Estrangelo Edessa" pitchFamily="66" charset="0"/>
              </a:rPr>
              <a:t> </a:t>
            </a:r>
            <a:endParaRPr lang="de-DE" sz="1600" dirty="0">
              <a:solidFill>
                <a:schemeClr val="tx1"/>
              </a:solidFill>
              <a:latin typeface="Garamond" pitchFamily="18" charset="0"/>
              <a:cs typeface="+mn-cs"/>
            </a:endParaRPr>
          </a:p>
        </p:txBody>
      </p:sp>
      <p:sp>
        <p:nvSpPr>
          <p:cNvPr id="49159" name="Textfeld 11"/>
          <p:cNvSpPr txBox="1">
            <a:spLocks noChangeArrowheads="1"/>
          </p:cNvSpPr>
          <p:nvPr/>
        </p:nvSpPr>
        <p:spPr bwMode="auto">
          <a:xfrm>
            <a:off x="0" y="285750"/>
            <a:ext cx="7286625" cy="523875"/>
          </a:xfrm>
          <a:prstGeom prst="rect">
            <a:avLst/>
          </a:prstGeom>
          <a:noFill/>
          <a:ln w="9525">
            <a:noFill/>
            <a:miter lim="800000"/>
            <a:headEnd/>
            <a:tailEnd/>
          </a:ln>
        </p:spPr>
        <p:txBody>
          <a:bodyPr>
            <a:spAutoFit/>
          </a:bodyPr>
          <a:lstStyle/>
          <a:p>
            <a:r>
              <a:rPr lang="de-DE" sz="2800" dirty="0">
                <a:solidFill>
                  <a:schemeClr val="tx1"/>
                </a:solidFill>
              </a:rPr>
              <a:t>    TEM - </a:t>
            </a:r>
            <a:r>
              <a:rPr lang="de-DE" sz="2800" dirty="0" err="1" smtClean="0">
                <a:solidFill>
                  <a:schemeClr val="tx1"/>
                </a:solidFill>
              </a:rPr>
              <a:t>Results</a:t>
            </a:r>
            <a:r>
              <a:rPr lang="de-DE" sz="2800" dirty="0" smtClean="0">
                <a:solidFill>
                  <a:schemeClr val="tx1"/>
                </a:solidFill>
              </a:rPr>
              <a:t> </a:t>
            </a:r>
            <a:endParaRPr lang="de-DE" sz="2800" dirty="0">
              <a:solidFill>
                <a:schemeClr val="tx1"/>
              </a:solidFill>
            </a:endParaRPr>
          </a:p>
        </p:txBody>
      </p:sp>
      <p:pic>
        <p:nvPicPr>
          <p:cNvPr id="49160" name="Grafik 9" descr="Midface-Ptosis-Aza.jpg"/>
          <p:cNvPicPr>
            <a:picLocks noChangeAspect="1"/>
          </p:cNvPicPr>
          <p:nvPr/>
        </p:nvPicPr>
        <p:blipFill>
          <a:blip r:embed="rId5" cstate="print"/>
          <a:srcRect/>
          <a:stretch>
            <a:fillRect/>
          </a:stretch>
        </p:blipFill>
        <p:spPr bwMode="auto">
          <a:xfrm>
            <a:off x="214313" y="857250"/>
            <a:ext cx="7046912" cy="5486400"/>
          </a:xfrm>
          <a:prstGeom prst="rect">
            <a:avLst/>
          </a:prstGeom>
          <a:noFill/>
          <a:ln w="9525">
            <a:noFill/>
            <a:miter lim="800000"/>
            <a:headEnd/>
            <a:tailEnd/>
          </a:ln>
        </p:spPr>
      </p:pic>
      <p:pic>
        <p:nvPicPr>
          <p:cNvPr id="11" name="Grafik 10" descr="AZA-Vor-Na-TEM.jpg"/>
          <p:cNvPicPr>
            <a:picLocks noChangeAspect="1"/>
          </p:cNvPicPr>
          <p:nvPr/>
        </p:nvPicPr>
        <p:blipFill>
          <a:blip r:embed="rId6" cstate="print"/>
          <a:srcRect/>
          <a:stretch>
            <a:fillRect/>
          </a:stretch>
        </p:blipFill>
        <p:spPr bwMode="auto">
          <a:xfrm>
            <a:off x="214313" y="714375"/>
            <a:ext cx="8143875" cy="57181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1" name="Rectangle 13"/>
          <p:cNvSpPr>
            <a:spLocks noChangeArrowheads="1"/>
          </p:cNvSpPr>
          <p:nvPr/>
        </p:nvSpPr>
        <p:spPr bwMode="auto">
          <a:xfrm>
            <a:off x="179388" y="3716338"/>
            <a:ext cx="6073775" cy="1754326"/>
          </a:xfrm>
          <a:prstGeom prst="rect">
            <a:avLst/>
          </a:prstGeom>
          <a:noFill/>
          <a:ln w="9525">
            <a:noFill/>
            <a:miter lim="800000"/>
            <a:headEnd/>
            <a:tailEnd/>
          </a:ln>
          <a:effectLst/>
        </p:spPr>
        <p:txBody>
          <a:bodyPr>
            <a:spAutoFit/>
          </a:bodyPr>
          <a:lstStyle/>
          <a:p>
            <a:endParaRPr lang="en-GB" sz="1200" b="1" dirty="0">
              <a:solidFill>
                <a:schemeClr val="bg1"/>
              </a:solidFill>
            </a:endParaRPr>
          </a:p>
          <a:p>
            <a:r>
              <a:rPr lang="en-GB" sz="1200" b="1" dirty="0">
                <a:solidFill>
                  <a:schemeClr val="bg1"/>
                </a:solidFill>
              </a:rPr>
              <a:t>Temporal </a:t>
            </a:r>
          </a:p>
          <a:p>
            <a:r>
              <a:rPr lang="en-GB" sz="1200" b="1" dirty="0" smtClean="0">
                <a:solidFill>
                  <a:schemeClr val="bg1"/>
                </a:solidFill>
              </a:rPr>
              <a:t>Endoscopic Midface Lifting   </a:t>
            </a:r>
            <a:r>
              <a:rPr lang="en-GB" sz="1200" b="1" dirty="0">
                <a:solidFill>
                  <a:schemeClr val="bg1"/>
                </a:solidFill>
              </a:rPr>
              <a:t/>
            </a:r>
            <a:br>
              <a:rPr lang="en-GB" sz="1200" b="1" dirty="0">
                <a:solidFill>
                  <a:schemeClr val="bg1"/>
                </a:solidFill>
              </a:rPr>
            </a:br>
            <a:endParaRPr lang="en-GB" sz="1200" b="1" dirty="0">
              <a:solidFill>
                <a:schemeClr val="bg1"/>
              </a:solidFill>
            </a:endParaRPr>
          </a:p>
          <a:p>
            <a:r>
              <a:rPr lang="en-GB" sz="1200" b="1" dirty="0">
                <a:solidFill>
                  <a:schemeClr val="bg1"/>
                </a:solidFill>
              </a:rPr>
              <a:t>von</a:t>
            </a:r>
          </a:p>
          <a:p>
            <a:r>
              <a:rPr lang="en-GB" sz="1200" b="1" dirty="0">
                <a:solidFill>
                  <a:schemeClr val="bg1"/>
                </a:solidFill>
                <a:latin typeface="Candara" pitchFamily="34" charset="0"/>
                <a:cs typeface="Aharoni" pitchFamily="2" charset="-79"/>
              </a:rPr>
              <a:t>Thomas </a:t>
            </a:r>
            <a:r>
              <a:rPr lang="en-GB" sz="1200" b="1" dirty="0" err="1">
                <a:solidFill>
                  <a:schemeClr val="bg1"/>
                </a:solidFill>
                <a:latin typeface="Candara" pitchFamily="34" charset="0"/>
                <a:cs typeface="Aharoni" pitchFamily="2" charset="-79"/>
              </a:rPr>
              <a:t>Haffner</a:t>
            </a:r>
            <a:r>
              <a:rPr lang="en-GB" sz="1200" b="1" dirty="0">
                <a:solidFill>
                  <a:schemeClr val="bg1"/>
                </a:solidFill>
                <a:latin typeface="Candara" pitchFamily="34" charset="0"/>
                <a:cs typeface="Aharoni" pitchFamily="2" charset="-79"/>
              </a:rPr>
              <a:t> M.D.</a:t>
            </a:r>
          </a:p>
          <a:p>
            <a:r>
              <a:rPr lang="en-GB" sz="1200" b="1" dirty="0">
                <a:solidFill>
                  <a:schemeClr val="bg1"/>
                </a:solidFill>
              </a:rPr>
              <a:t>board certified cosmetic surgeon</a:t>
            </a:r>
          </a:p>
          <a:p>
            <a:endParaRPr lang="en-GB" sz="1200" b="1" dirty="0">
              <a:solidFill>
                <a:schemeClr val="bg1"/>
              </a:solidFill>
            </a:endParaRPr>
          </a:p>
          <a:p>
            <a:r>
              <a:rPr lang="en-GB" sz="1200" b="1" dirty="0">
                <a:solidFill>
                  <a:schemeClr val="bg1"/>
                </a:solidFill>
              </a:rPr>
              <a:t>International Board of Cosmetic Surgery  - Cambridge / UK</a:t>
            </a:r>
            <a:endParaRPr lang="de-DE" sz="1200" b="1" dirty="0">
              <a:solidFill>
                <a:schemeClr val="bg1"/>
              </a:solidFill>
            </a:endParaRPr>
          </a:p>
        </p:txBody>
      </p:sp>
      <p:pic>
        <p:nvPicPr>
          <p:cNvPr id="54276" name="그림 2" descr="D:\한국미용성형학회\2009 IACS 행사\Img\IACS Logo.jpg"/>
          <p:cNvPicPr>
            <a:picLocks noChangeAspect="1" noChangeArrowheads="1"/>
          </p:cNvPicPr>
          <p:nvPr/>
        </p:nvPicPr>
        <p:blipFill>
          <a:blip r:embed="rId3" cstate="print"/>
          <a:srcRect/>
          <a:stretch>
            <a:fillRect/>
          </a:stretch>
        </p:blipFill>
        <p:spPr bwMode="auto">
          <a:xfrm>
            <a:off x="6715125" y="3429000"/>
            <a:ext cx="1949450" cy="1949450"/>
          </a:xfrm>
          <a:prstGeom prst="rect">
            <a:avLst/>
          </a:prstGeom>
          <a:noFill/>
          <a:ln w="9525">
            <a:noFill/>
            <a:miter lim="800000"/>
            <a:headEnd/>
            <a:tailEnd/>
          </a:ln>
        </p:spPr>
      </p:pic>
      <p:pic>
        <p:nvPicPr>
          <p:cNvPr id="54277" name="Grafik 6" descr="Dr Haffner Logo.jpg"/>
          <p:cNvPicPr>
            <a:picLocks noChangeAspect="1"/>
          </p:cNvPicPr>
          <p:nvPr/>
        </p:nvPicPr>
        <p:blipFill>
          <a:blip r:embed="rId4" cstate="print"/>
          <a:srcRect/>
          <a:stretch>
            <a:fillRect/>
          </a:stretch>
        </p:blipFill>
        <p:spPr bwMode="auto">
          <a:xfrm>
            <a:off x="6643688" y="500063"/>
            <a:ext cx="1931987" cy="1931987"/>
          </a:xfrm>
          <a:prstGeom prst="rect">
            <a:avLst/>
          </a:prstGeom>
          <a:noFill/>
          <a:ln w="9525">
            <a:noFill/>
            <a:miter lim="800000"/>
            <a:headEnd/>
            <a:tailEnd/>
          </a:ln>
        </p:spPr>
      </p:pic>
      <p:sp>
        <p:nvSpPr>
          <p:cNvPr id="54278" name="Text Box 6"/>
          <p:cNvSpPr txBox="1">
            <a:spLocks noChangeArrowheads="1"/>
          </p:cNvSpPr>
          <p:nvPr/>
        </p:nvSpPr>
        <p:spPr bwMode="auto">
          <a:xfrm>
            <a:off x="395288" y="549275"/>
            <a:ext cx="5545137" cy="1569660"/>
          </a:xfrm>
          <a:prstGeom prst="rect">
            <a:avLst/>
          </a:prstGeom>
          <a:noFill/>
          <a:ln w="9525">
            <a:noFill/>
            <a:miter lim="800000"/>
            <a:headEnd/>
            <a:tailEnd/>
          </a:ln>
          <a:effectLst/>
        </p:spPr>
        <p:txBody>
          <a:bodyPr>
            <a:spAutoFit/>
          </a:bodyPr>
          <a:lstStyle/>
          <a:p>
            <a:pPr>
              <a:spcBef>
                <a:spcPct val="50000"/>
              </a:spcBef>
            </a:pPr>
            <a:r>
              <a:rPr lang="de-DE" sz="4800" dirty="0" err="1" smtClean="0"/>
              <a:t>Thank</a:t>
            </a:r>
            <a:r>
              <a:rPr lang="de-DE" sz="4800" dirty="0" smtClean="0"/>
              <a:t> </a:t>
            </a:r>
            <a:r>
              <a:rPr lang="de-DE" sz="4800" dirty="0" err="1" smtClean="0"/>
              <a:t>you</a:t>
            </a:r>
            <a:r>
              <a:rPr lang="de-DE" sz="4800" dirty="0" smtClean="0"/>
              <a:t> </a:t>
            </a:r>
            <a:r>
              <a:rPr lang="de-DE" sz="4800" dirty="0" err="1" smtClean="0"/>
              <a:t>for</a:t>
            </a:r>
            <a:r>
              <a:rPr lang="de-DE" sz="4800" dirty="0" smtClean="0"/>
              <a:t> </a:t>
            </a:r>
            <a:r>
              <a:rPr lang="de-DE" sz="4800" dirty="0" err="1" smtClean="0"/>
              <a:t>your</a:t>
            </a:r>
            <a:r>
              <a:rPr lang="de-DE" sz="4800" dirty="0" smtClean="0"/>
              <a:t> </a:t>
            </a:r>
            <a:r>
              <a:rPr lang="de-DE" sz="4800" dirty="0" err="1" smtClean="0"/>
              <a:t>attention</a:t>
            </a:r>
            <a:endParaRPr lang="de-DE" sz="4800" dirty="0"/>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r>
              <a:rPr lang="en-US" dirty="0"/>
              <a:t>We welcome you all to </a:t>
            </a:r>
            <a:r>
              <a:rPr lang="en-US" dirty="0" smtClean="0"/>
              <a:t>our future </a:t>
            </a:r>
            <a:r>
              <a:rPr lang="en-US" dirty="0"/>
              <a:t>conferences of </a:t>
            </a:r>
            <a:r>
              <a:rPr lang="en-US" dirty="0" smtClean="0"/>
              <a:t>OMICS International</a:t>
            </a:r>
            <a:endParaRPr lang="en-US" dirty="0"/>
          </a:p>
          <a:p>
            <a:pPr marL="0" indent="0" algn="ctr">
              <a:buNone/>
            </a:pPr>
            <a:r>
              <a:rPr lang="en-US" b="1" dirty="0" smtClean="0"/>
              <a:t>5</a:t>
            </a:r>
            <a:r>
              <a:rPr lang="en-US" b="1" baseline="30000" dirty="0" smtClean="0"/>
              <a:t>th</a:t>
            </a:r>
            <a:r>
              <a:rPr lang="en-US" b="1" dirty="0" smtClean="0"/>
              <a:t> International Conference and Expo </a:t>
            </a:r>
            <a:br>
              <a:rPr lang="en-US" b="1" dirty="0" smtClean="0"/>
            </a:br>
            <a:r>
              <a:rPr lang="en-US" b="1" dirty="0" smtClean="0"/>
              <a:t>on </a:t>
            </a:r>
          </a:p>
          <a:p>
            <a:pPr marL="0" indent="0" algn="ctr">
              <a:buNone/>
            </a:pPr>
            <a:r>
              <a:rPr lang="en-US" b="1" dirty="0" smtClean="0"/>
              <a:t>Cosmetology, Trichology &amp; Aesthetic Practices </a:t>
            </a:r>
          </a:p>
          <a:p>
            <a:pPr marL="0" indent="0" algn="ctr">
              <a:buNone/>
            </a:pPr>
            <a:r>
              <a:rPr lang="en-US" dirty="0" smtClean="0"/>
              <a:t>On</a:t>
            </a:r>
          </a:p>
          <a:p>
            <a:pPr marL="0" indent="0" algn="ctr">
              <a:buNone/>
            </a:pPr>
            <a:r>
              <a:rPr lang="en-US" dirty="0" smtClean="0"/>
              <a:t> </a:t>
            </a:r>
            <a:r>
              <a:rPr lang="en-US" b="1" dirty="0" smtClean="0"/>
              <a:t>April 25-27, 2016 </a:t>
            </a:r>
            <a:r>
              <a:rPr lang="en-US" dirty="0" smtClean="0"/>
              <a:t>at </a:t>
            </a:r>
            <a:r>
              <a:rPr lang="en-US" b="1" dirty="0" smtClean="0"/>
              <a:t>Dubai, UAE</a:t>
            </a:r>
          </a:p>
          <a:p>
            <a:pPr marL="0" indent="0" algn="ctr">
              <a:buNone/>
            </a:pPr>
            <a:r>
              <a:rPr lang="en-US" sz="2400" dirty="0" smtClean="0">
                <a:hlinkClick r:id="rId2"/>
              </a:rPr>
              <a:t>http</a:t>
            </a:r>
            <a:r>
              <a:rPr lang="en-US" sz="2400" dirty="0">
                <a:hlinkClick r:id="rId2"/>
              </a:rPr>
              <a:t>://</a:t>
            </a:r>
            <a:r>
              <a:rPr lang="en-US" sz="2400" dirty="0" smtClean="0">
                <a:hlinkClick r:id="rId2"/>
              </a:rPr>
              <a:t>cosmetology-trichology.conferenceseries.com/</a:t>
            </a:r>
            <a:endParaRPr lang="en-US" sz="2400" dirty="0" smtClean="0"/>
          </a:p>
          <a:p>
            <a:pPr marL="0" indent="0">
              <a:buNone/>
            </a:pPr>
            <a:endParaRPr lang="en-US" dirty="0"/>
          </a:p>
        </p:txBody>
      </p:sp>
    </p:spTree>
    <p:extLst>
      <p:ext uri="{BB962C8B-B14F-4D97-AF65-F5344CB8AC3E}">
        <p14:creationId xmlns:p14="http://schemas.microsoft.com/office/powerpoint/2010/main" val="3783942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nanke">
  <a:themeElements>
    <a:clrScheme name="Anank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Deimos">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Anank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TotalTime>
  <Words>1571</Words>
  <Application>Microsoft Office PowerPoint</Application>
  <PresentationFormat>On-screen Show (4:3)</PresentationFormat>
  <Paragraphs>161</Paragraphs>
  <Slides>16</Slides>
  <Notes>13</Notes>
  <HiddenSlides>0</HiddenSlides>
  <MMClips>1</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Ananke</vt:lpstr>
      <vt:lpstr>About OMICS Group</vt:lpstr>
      <vt:lpstr>OMICS International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Company>Aesthetic Carré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med. Thomas Haffner  Endoscopic Forehead Rejuvenation with Occipitale Flap Fixation  ( OFFIX Technique)</dc:title>
  <dc:creator>Dr. med. Thomas Haffner</dc:creator>
  <cp:lastModifiedBy>Alisha Williams</cp:lastModifiedBy>
  <cp:revision>229</cp:revision>
  <dcterms:created xsi:type="dcterms:W3CDTF">2005-04-26T15:11:22Z</dcterms:created>
  <dcterms:modified xsi:type="dcterms:W3CDTF">2015-08-10T14:53:33Z</dcterms:modified>
</cp:coreProperties>
</file>