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256" r:id="rId2"/>
    <p:sldId id="396" r:id="rId3"/>
    <p:sldId id="458" r:id="rId4"/>
    <p:sldId id="460" r:id="rId5"/>
    <p:sldId id="461" r:id="rId6"/>
    <p:sldId id="463" r:id="rId7"/>
    <p:sldId id="471" r:id="rId8"/>
    <p:sldId id="472" r:id="rId9"/>
    <p:sldId id="473" r:id="rId10"/>
    <p:sldId id="482" r:id="rId11"/>
    <p:sldId id="483" r:id="rId12"/>
    <p:sldId id="474" r:id="rId13"/>
    <p:sldId id="484" r:id="rId14"/>
    <p:sldId id="485" r:id="rId15"/>
    <p:sldId id="486" r:id="rId16"/>
    <p:sldId id="487" r:id="rId17"/>
    <p:sldId id="488" r:id="rId18"/>
    <p:sldId id="489" r:id="rId19"/>
    <p:sldId id="490" r:id="rId20"/>
    <p:sldId id="493" r:id="rId21"/>
    <p:sldId id="495" r:id="rId22"/>
    <p:sldId id="497" r:id="rId23"/>
    <p:sldId id="499" r:id="rId24"/>
    <p:sldId id="501" r:id="rId25"/>
    <p:sldId id="503" r:id="rId26"/>
    <p:sldId id="505" r:id="rId27"/>
    <p:sldId id="507" r:id="rId28"/>
    <p:sldId id="509" r:id="rId29"/>
    <p:sldId id="511" r:id="rId30"/>
    <p:sldId id="513" r:id="rId31"/>
    <p:sldId id="515" r:id="rId32"/>
    <p:sldId id="517" r:id="rId33"/>
    <p:sldId id="519" r:id="rId34"/>
    <p:sldId id="521" r:id="rId35"/>
    <p:sldId id="523" r:id="rId36"/>
    <p:sldId id="525" r:id="rId37"/>
    <p:sldId id="527" r:id="rId38"/>
    <p:sldId id="529" r:id="rId39"/>
    <p:sldId id="533" r:id="rId40"/>
    <p:sldId id="535" r:id="rId41"/>
    <p:sldId id="537" r:id="rId42"/>
    <p:sldId id="539" r:id="rId43"/>
    <p:sldId id="541" r:id="rId44"/>
    <p:sldId id="548" r:id="rId45"/>
    <p:sldId id="544" r:id="rId46"/>
    <p:sldId id="546" r:id="rId47"/>
    <p:sldId id="549" r:id="rId48"/>
    <p:sldId id="551" r:id="rId49"/>
  </p:sldIdLst>
  <p:sldSz cx="9144000" cy="6858000" type="screen4x3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1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FFCE3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7" autoAdjust="0"/>
    <p:restoredTop sz="94602" autoAdjust="0"/>
  </p:normalViewPr>
  <p:slideViewPr>
    <p:cSldViewPr snapToGrid="0" snapToObjects="1"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11" charset="0"/>
              </a:defRPr>
            </a:lvl1pPr>
          </a:lstStyle>
          <a:p>
            <a:fld id="{BD36D8C9-5BCC-4F27-8D32-7BCCC1432DDE}" type="datetime1">
              <a:rPr lang="en-US"/>
              <a:pPr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11" charset="0"/>
              </a:defRPr>
            </a:lvl1pPr>
          </a:lstStyle>
          <a:p>
            <a:fld id="{24E8EE58-8284-437E-B22E-D9A9BD5D54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914500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Helvetica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itchFamily="-111" charset="0"/>
                <a:cs typeface="Helvetica" pitchFamily="-111" charset="0"/>
              </a:defRPr>
            </a:lvl1pPr>
          </a:lstStyle>
          <a:p>
            <a:fld id="{86E789EA-B5C2-4924-A1CD-F09F7A21A81A}" type="datetime1">
              <a:rPr lang="en-US"/>
              <a:pPr/>
              <a:t>7/22/2014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Helvetica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itchFamily="-111" charset="0"/>
                <a:cs typeface="Helvetica" pitchFamily="-111" charset="0"/>
              </a:defRPr>
            </a:lvl1pPr>
          </a:lstStyle>
          <a:p>
            <a:fld id="{6F682183-3552-484B-A0A1-A66931BC2D2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9196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pitchFamily="-111" charset="-128"/>
        <a:cs typeface="Helvetica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pitchFamily="-111" charset="-128"/>
        <a:cs typeface="Helvetica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pitchFamily="-111" charset="-128"/>
        <a:cs typeface="Helvetica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pitchFamily="-111" charset="-128"/>
        <a:cs typeface="Helvetica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pitchFamily="-111" charset="-128"/>
        <a:cs typeface="Helvetica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0ADEB1-1C07-4905-93B3-D097F9838DF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Food-Waste-Diversion-OASDFinal-7-9-14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6007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 bwMode="auto">
          <a:xfrm>
            <a:off x="701345" y="4416099"/>
            <a:ext cx="5607711" cy="4182457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>ADD BIOFERM LOGO = UWO LOGO SIZE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Food-Waste-Diversion-OASDFinal-7-9-14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2510777-D72F-484B-9D8D-F7CD5353DBF3}" type="slidenum">
              <a:rPr lang="en-US" smtClean="0">
                <a:cs typeface="Arial" charset="0"/>
              </a:rPr>
              <a:pPr/>
              <a:t>23</a:t>
            </a:fld>
            <a:endParaRPr lang="en-US" smtClean="0">
              <a:cs typeface="Arial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Food-Waste-Diversion-OASDFinal-7-9-14</a:t>
            </a: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Ground Breaking – September 2010</a:t>
            </a:r>
          </a:p>
          <a:p>
            <a:r>
              <a:rPr lang="en-US" dirty="0" smtClean="0"/>
              <a:t>Construction</a:t>
            </a:r>
            <a:r>
              <a:rPr lang="en-US" baseline="0" dirty="0" smtClean="0"/>
              <a:t> Completed July 2011</a:t>
            </a:r>
          </a:p>
          <a:p>
            <a:r>
              <a:rPr lang="en-US" baseline="0" dirty="0" smtClean="0"/>
              <a:t>Commissioning started in August 2011</a:t>
            </a:r>
          </a:p>
          <a:p>
            <a:r>
              <a:rPr lang="en-US" baseline="0" dirty="0" smtClean="0"/>
              <a:t>CHP started October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525A3-4BBB-4640-BBD1-82C6D47A071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Food-Waste-Diversion-OASDFinal-7-9-14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Each week receive betwenn 150 – 200 tons of fresh organics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41" indent="-285708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33" indent="-228567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65" indent="-228567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99" indent="-228567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232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364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498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630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DAEEF56-E647-0047-9C00-9F12B3315867}" type="slidenum">
              <a:rPr lang="en-US" sz="1200">
                <a:latin typeface="Times New Roman" charset="0"/>
              </a:rPr>
              <a:pPr eaLnBrk="1" hangingPunct="1"/>
              <a:t>30</a:t>
            </a:fld>
            <a:endParaRPr lang="en-US" sz="1200">
              <a:latin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Food-Waste-Diversion-OASDFinal-7-9-14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FD02B-ED36-4BCE-978D-21B214D1B44C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Food-Waste-Diversion-OASDFinal-7-9-14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2FD02B-ED36-4BCE-978D-21B214D1B44C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Food-Waste-Diversion-OASDFinal-7-9-14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Add better picture of fresh and final digestate mixed together and loader mixing</a:t>
            </a: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41" indent="-285708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33" indent="-228567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65" indent="-228567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99" indent="-228567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232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364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498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630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6AC67A0-5BD3-004F-B585-094387CFFB50}" type="slidenum">
              <a:rPr lang="en-US" sz="1200">
                <a:latin typeface="Times New Roman" charset="0"/>
              </a:rPr>
              <a:pPr eaLnBrk="1" hangingPunct="1"/>
              <a:t>40</a:t>
            </a:fld>
            <a:endParaRPr lang="en-US" sz="1200">
              <a:latin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Food-Waste-Diversion-OASDFinal-7-9-14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Initially lined floor with wood chips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841" indent="-285708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33" indent="-228567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65" indent="-228567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99" indent="-228567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232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364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498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630" indent="-228567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64FBF2B-55DC-0542-A7FC-182281AF15B5}" type="slidenum">
              <a:rPr lang="en-US" sz="1200">
                <a:latin typeface="Times New Roman" charset="0"/>
              </a:rPr>
              <a:pPr eaLnBrk="1" hangingPunct="1"/>
              <a:t>41</a:t>
            </a:fld>
            <a:endParaRPr lang="en-US" sz="1200">
              <a:latin typeface="Times New Roman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Food-Waste-Diversion-OASDFinal-7-9-14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Ground Breaking – September 2010</a:t>
            </a:r>
          </a:p>
          <a:p>
            <a:r>
              <a:rPr lang="en-US" dirty="0" smtClean="0"/>
              <a:t>Construction</a:t>
            </a:r>
            <a:r>
              <a:rPr lang="en-US" baseline="0" dirty="0" smtClean="0"/>
              <a:t> Completed July 2011</a:t>
            </a:r>
          </a:p>
          <a:p>
            <a:r>
              <a:rPr lang="en-US" baseline="0" dirty="0" smtClean="0"/>
              <a:t>Commissioning started in August 2011</a:t>
            </a:r>
          </a:p>
          <a:p>
            <a:r>
              <a:rPr lang="en-US" baseline="0" dirty="0" smtClean="0"/>
              <a:t>CHP started October 2011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525A3-4BBB-4640-BBD1-82C6D47A071C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EPA AgStar/BioCycle Conference-April-2014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fld id="{BB7B72B3-3409-4425-B8AA-89A2356F587D}" type="datetime1">
              <a:rPr lang="en-US" smtClean="0"/>
              <a:pPr/>
              <a:t>7/22/2014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5988050"/>
            <a:ext cx="91440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UWO-Wordmark.gif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536700" y="1028700"/>
            <a:ext cx="6070600" cy="281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342900" y="6477000"/>
            <a:ext cx="8462963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/>
            <a:r>
              <a:rPr lang="en-US" sz="2400" baseline="30000">
                <a:solidFill>
                  <a:srgbClr val="A6A6A6"/>
                </a:solidFill>
                <a:latin typeface="Helvetica" pitchFamily="-111" charset="0"/>
                <a:cs typeface="Helvetica" pitchFamily="-111" charset="0"/>
              </a:rPr>
              <a:t>Where excellence and opportunity meet.™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00" y="4337050"/>
            <a:ext cx="8509000" cy="17526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4000" baseline="0">
                <a:solidFill>
                  <a:srgbClr val="00000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wirls brand banner PP Background 5503907 LRG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19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5988050"/>
            <a:ext cx="91440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 userDrawn="1"/>
        </p:nvSpPr>
        <p:spPr>
          <a:xfrm>
            <a:off x="342900" y="6477000"/>
            <a:ext cx="8462963" cy="24606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/>
            <a:r>
              <a:rPr lang="en-US" sz="2400" baseline="30000">
                <a:solidFill>
                  <a:srgbClr val="A6A6A6"/>
                </a:solidFill>
                <a:latin typeface="Helvetica" pitchFamily="-111" charset="0"/>
                <a:cs typeface="Helvetica" pitchFamily="-111" charset="0"/>
              </a:rPr>
              <a:t>Where excellence and opportunity meet.™</a:t>
            </a:r>
          </a:p>
        </p:txBody>
      </p:sp>
      <p:pic>
        <p:nvPicPr>
          <p:cNvPr id="7" name="Picture 11" descr="UWO-Wordmark.gif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536700" y="1028700"/>
            <a:ext cx="6070600" cy="281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7500" y="4337050"/>
            <a:ext cx="8509000" cy="175260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4000" baseline="0">
                <a:solidFill>
                  <a:srgbClr val="000000"/>
                </a:solidFill>
                <a:latin typeface="Helvetica"/>
                <a:cs typeface="Helvetic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6300"/>
            <a:ext cx="8229600" cy="364490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FFCE3F"/>
              </a:buClr>
              <a:buFont typeface="Wingdings" charset="2"/>
              <a:buChar char="§"/>
              <a:defRPr sz="3200">
                <a:latin typeface="Helvetica"/>
                <a:cs typeface="Helvetica"/>
              </a:defRPr>
            </a:lvl1pPr>
            <a:lvl2pPr>
              <a:buClr>
                <a:srgbClr val="FFCE3F"/>
              </a:buClr>
              <a:buFont typeface="Wingdings" charset="2"/>
              <a:buChar char="§"/>
              <a:defRPr sz="3200">
                <a:latin typeface="Helvetica"/>
                <a:cs typeface="Helvetica"/>
              </a:defRPr>
            </a:lvl2pPr>
            <a:lvl3pPr>
              <a:buClr>
                <a:srgbClr val="FFCE3F"/>
              </a:buClr>
              <a:buFont typeface="Wingdings" charset="2"/>
              <a:buChar char="§"/>
              <a:defRPr sz="3200">
                <a:latin typeface="Helvetica"/>
                <a:cs typeface="Helvetica"/>
              </a:defRPr>
            </a:lvl3pPr>
            <a:lvl4pPr>
              <a:buClr>
                <a:srgbClr val="FFCE3F"/>
              </a:buClr>
              <a:buFont typeface="Wingdings" charset="2"/>
              <a:buChar char="§"/>
              <a:defRPr sz="3200">
                <a:latin typeface="Helvetica"/>
                <a:cs typeface="Helvetica"/>
              </a:defRPr>
            </a:lvl4pPr>
            <a:lvl5pPr>
              <a:buClr>
                <a:srgbClr val="FFCE3F"/>
              </a:buClr>
              <a:buFont typeface="Wingdings" charset="2"/>
              <a:buChar char="§"/>
              <a:defRPr sz="3200">
                <a:latin typeface="Helvetica"/>
                <a:cs typeface="Helvetica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55900"/>
            <a:ext cx="7772400" cy="3013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59001"/>
            <a:ext cx="7772400" cy="43179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0"/>
          </p:nvPr>
        </p:nvSpPr>
        <p:spPr>
          <a:xfrm>
            <a:off x="2557463" y="844551"/>
            <a:ext cx="5937250" cy="43179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800">
                <a:solidFill>
                  <a:srgbClr val="000000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59001"/>
            <a:ext cx="4038600" cy="363220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FFCE3F"/>
              </a:buClr>
              <a:buFont typeface="Wingdings" charset="2"/>
              <a:buChar char="§"/>
              <a:defRPr sz="2800">
                <a:latin typeface="Helvetica"/>
                <a:cs typeface="Helvetica"/>
              </a:defRPr>
            </a:lvl1pPr>
            <a:lvl2pPr>
              <a:buClr>
                <a:srgbClr val="FFCE3F"/>
              </a:buClr>
              <a:buFont typeface="Wingdings" charset="2"/>
              <a:buChar char="§"/>
              <a:defRPr sz="2800">
                <a:latin typeface="Helvetica"/>
                <a:cs typeface="Helvetica"/>
              </a:defRPr>
            </a:lvl2pPr>
            <a:lvl3pPr>
              <a:buClr>
                <a:srgbClr val="FFCE3F"/>
              </a:buClr>
              <a:buFont typeface="Wingdings" charset="2"/>
              <a:buChar char="§"/>
              <a:defRPr sz="2800">
                <a:latin typeface="Helvetica"/>
                <a:cs typeface="Helvetica"/>
              </a:defRPr>
            </a:lvl3pPr>
            <a:lvl4pPr>
              <a:buClr>
                <a:srgbClr val="FFCE3F"/>
              </a:buClr>
              <a:buFont typeface="Wingdings" charset="2"/>
              <a:buChar char="§"/>
              <a:defRPr sz="2800">
                <a:latin typeface="Helvetica"/>
                <a:cs typeface="Helvetica"/>
              </a:defRPr>
            </a:lvl4pPr>
            <a:lvl5pPr>
              <a:buClr>
                <a:srgbClr val="FFCE3F"/>
              </a:buClr>
              <a:buFont typeface="Wingdings" charset="2"/>
              <a:buChar char="§"/>
              <a:defRPr sz="2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159001"/>
            <a:ext cx="4038600" cy="3632200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FFCE3F"/>
              </a:buClr>
              <a:buFont typeface="Wingdings" charset="2"/>
              <a:buChar char="§"/>
              <a:defRPr sz="2800">
                <a:latin typeface="Helvetica"/>
                <a:cs typeface="Helvetica"/>
              </a:defRPr>
            </a:lvl1pPr>
            <a:lvl2pPr>
              <a:buClr>
                <a:srgbClr val="FFCE3F"/>
              </a:buClr>
              <a:buFont typeface="Wingdings" charset="2"/>
              <a:buChar char="§"/>
              <a:defRPr sz="2800">
                <a:latin typeface="Helvetica"/>
                <a:cs typeface="Helvetica"/>
              </a:defRPr>
            </a:lvl2pPr>
            <a:lvl3pPr>
              <a:buClr>
                <a:srgbClr val="FFCE3F"/>
              </a:buClr>
              <a:buFont typeface="Wingdings" charset="2"/>
              <a:buChar char="§"/>
              <a:defRPr sz="2800">
                <a:latin typeface="Helvetica"/>
                <a:cs typeface="Helvetica"/>
              </a:defRPr>
            </a:lvl3pPr>
            <a:lvl4pPr>
              <a:buClr>
                <a:srgbClr val="FFCE3F"/>
              </a:buClr>
              <a:buFont typeface="Wingdings" charset="2"/>
              <a:buChar char="§"/>
              <a:defRPr sz="2800">
                <a:latin typeface="Helvetica"/>
                <a:cs typeface="Helvetica"/>
              </a:defRPr>
            </a:lvl4pPr>
            <a:lvl5pPr>
              <a:buClr>
                <a:srgbClr val="FFCE3F"/>
              </a:buClr>
              <a:buFont typeface="Wingdings" charset="2"/>
              <a:buChar char="§"/>
              <a:defRPr sz="2800">
                <a:latin typeface="Helvetica"/>
                <a:cs typeface="Helvetic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30425"/>
            <a:ext cx="4040188" cy="49530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1800" b="1" i="0">
                <a:latin typeface="Helvetica"/>
                <a:cs typeface="Helvetic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770187"/>
            <a:ext cx="4040188" cy="3059113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FFCE3F"/>
              </a:buClr>
              <a:buFont typeface="Wingdings" charset="2"/>
              <a:buChar char="§"/>
              <a:defRPr sz="2400">
                <a:latin typeface="Helvetica"/>
                <a:cs typeface="Helvetica"/>
              </a:defRPr>
            </a:lvl1pPr>
            <a:lvl2pPr>
              <a:buClr>
                <a:srgbClr val="FFCE3F"/>
              </a:buClr>
              <a:buFont typeface="Wingdings" charset="2"/>
              <a:buChar char="§"/>
              <a:defRPr sz="2400">
                <a:latin typeface="Helvetica"/>
                <a:cs typeface="Helvetica"/>
              </a:defRPr>
            </a:lvl2pPr>
            <a:lvl3pPr>
              <a:buClr>
                <a:srgbClr val="FFCE3F"/>
              </a:buClr>
              <a:buFont typeface="Wingdings" charset="2"/>
              <a:buChar char="§"/>
              <a:defRPr sz="2400">
                <a:latin typeface="Helvetica"/>
                <a:cs typeface="Helvetica"/>
              </a:defRPr>
            </a:lvl3pPr>
            <a:lvl4pPr>
              <a:buClr>
                <a:srgbClr val="FFCE3F"/>
              </a:buClr>
              <a:buFont typeface="Wingdings" charset="2"/>
              <a:buChar char="§"/>
              <a:defRPr sz="2400">
                <a:latin typeface="Helvetica"/>
                <a:cs typeface="Helvetica"/>
              </a:defRPr>
            </a:lvl4pPr>
            <a:lvl5pPr>
              <a:buClr>
                <a:srgbClr val="FFCE3F"/>
              </a:buClr>
              <a:buFont typeface="Wingdings" charset="2"/>
              <a:buChar char="§"/>
              <a:defRPr sz="2400">
                <a:latin typeface="Helvetica"/>
                <a:cs typeface="Helvetic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130425"/>
            <a:ext cx="4041775" cy="495308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1800" b="1">
                <a:latin typeface="Helvetica"/>
                <a:cs typeface="Helvetic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770187"/>
            <a:ext cx="4041775" cy="3059113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FFCE3F"/>
              </a:buClr>
              <a:buFont typeface="Wingdings" charset="2"/>
              <a:buChar char="§"/>
              <a:defRPr sz="2400">
                <a:latin typeface="Helvetica"/>
                <a:cs typeface="Helvetica"/>
              </a:defRPr>
            </a:lvl1pPr>
            <a:lvl2pPr>
              <a:buClr>
                <a:srgbClr val="FFCE3F"/>
              </a:buClr>
              <a:buFont typeface="Wingdings" charset="2"/>
              <a:buChar char="§"/>
              <a:defRPr sz="2400">
                <a:latin typeface="Helvetica"/>
                <a:cs typeface="Helvetica"/>
              </a:defRPr>
            </a:lvl2pPr>
            <a:lvl3pPr>
              <a:buClr>
                <a:srgbClr val="FFCE3F"/>
              </a:buClr>
              <a:buFont typeface="Wingdings" charset="2"/>
              <a:buChar char="§"/>
              <a:defRPr sz="2400">
                <a:latin typeface="Helvetica"/>
                <a:cs typeface="Helvetica"/>
              </a:defRPr>
            </a:lvl3pPr>
            <a:lvl4pPr>
              <a:buClr>
                <a:srgbClr val="FFCE3F"/>
              </a:buClr>
              <a:buFont typeface="Wingdings" charset="2"/>
              <a:buChar char="§"/>
              <a:defRPr sz="2400">
                <a:latin typeface="Helvetica"/>
                <a:cs typeface="Helvetica"/>
              </a:defRPr>
            </a:lvl4pPr>
            <a:lvl5pPr>
              <a:buClr>
                <a:srgbClr val="FFCE3F"/>
              </a:buClr>
              <a:buFont typeface="Wingdings" charset="2"/>
              <a:buChar char="§"/>
              <a:defRPr sz="2400">
                <a:latin typeface="Helvetica"/>
                <a:cs typeface="Helvetic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38350"/>
            <a:ext cx="3008313" cy="730250"/>
          </a:xfrm>
        </p:spPr>
        <p:txBody>
          <a:bodyPr anchor="t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38350"/>
            <a:ext cx="5111750" cy="3663951"/>
          </a:xfrm>
          <a:prstGeom prst="rect">
            <a:avLst/>
          </a:prstGeom>
        </p:spPr>
        <p:txBody>
          <a:bodyPr lIns="0" tIns="0" rIns="0" bIns="0"/>
          <a:lstStyle>
            <a:lvl1pPr>
              <a:buClr>
                <a:srgbClr val="FFCE3F"/>
              </a:buClr>
              <a:buFont typeface="Wingdings" charset="2"/>
              <a:buChar char="§"/>
              <a:defRPr sz="3200">
                <a:latin typeface="Helvetica"/>
                <a:cs typeface="Helvetica"/>
              </a:defRPr>
            </a:lvl1pPr>
            <a:lvl2pPr>
              <a:buClr>
                <a:srgbClr val="FFCE3F"/>
              </a:buClr>
              <a:buFont typeface="Wingdings" charset="2"/>
              <a:buChar char="§"/>
              <a:defRPr sz="3200">
                <a:latin typeface="Helvetica"/>
                <a:cs typeface="Helvetica"/>
              </a:defRPr>
            </a:lvl2pPr>
            <a:lvl3pPr>
              <a:buClr>
                <a:srgbClr val="FFCE3F"/>
              </a:buClr>
              <a:buFont typeface="Wingdings" charset="2"/>
              <a:buChar char="§"/>
              <a:defRPr sz="3200">
                <a:latin typeface="Helvetica"/>
                <a:cs typeface="Helvetica"/>
              </a:defRPr>
            </a:lvl3pPr>
            <a:lvl4pPr>
              <a:buClr>
                <a:srgbClr val="FFCE3F"/>
              </a:buClr>
              <a:buFont typeface="Wingdings" charset="2"/>
              <a:buChar char="§"/>
              <a:defRPr sz="3200">
                <a:latin typeface="Helvetica"/>
                <a:cs typeface="Helvetica"/>
              </a:defRPr>
            </a:lvl4pPr>
            <a:lvl5pPr>
              <a:buClr>
                <a:srgbClr val="FFCE3F"/>
              </a:buClr>
              <a:buFont typeface="Wingdings" charset="2"/>
              <a:buChar char="§"/>
              <a:defRPr sz="3200">
                <a:latin typeface="Helvetica"/>
                <a:cs typeface="Helvetic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768601"/>
            <a:ext cx="3008313" cy="29337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0"/>
          </p:nvPr>
        </p:nvSpPr>
        <p:spPr>
          <a:xfrm>
            <a:off x="2557463" y="844551"/>
            <a:ext cx="5937250" cy="43179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800">
                <a:solidFill>
                  <a:srgbClr val="000000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905001"/>
            <a:ext cx="5486400" cy="282257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400">
                <a:latin typeface="Helvetica"/>
                <a:cs typeface="Helvetic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0"/>
          </p:nvPr>
        </p:nvSpPr>
        <p:spPr>
          <a:xfrm>
            <a:off x="2557463" y="844551"/>
            <a:ext cx="5937250" cy="431799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None/>
              <a:defRPr sz="2800">
                <a:solidFill>
                  <a:srgbClr val="000000"/>
                </a:solidFill>
                <a:latin typeface="Helvetica"/>
                <a:cs typeface="Helvetic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227D5-136E-4163-A252-43F57263AA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685800" y="1701800"/>
            <a:ext cx="8469313" cy="3668713"/>
          </a:xfrm>
          <a:prstGeom prst="rect">
            <a:avLst/>
          </a:prstGeom>
          <a:solidFill>
            <a:srgbClr val="F5F5F5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1752600"/>
            <a:ext cx="7427913" cy="16668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2401"/>
            <a:ext cx="8037513" cy="15240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2971800" y="61722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7DD7E9E-ACDB-1243-8083-E93BB3824FF2}" type="datetimeFigureOut">
              <a:rPr lang="en-US"/>
              <a:pPr/>
              <a:t>7/22/2014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0" y="617220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400" y="6172200"/>
            <a:ext cx="457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FF078AB-6EA4-E344-A29B-B70D5628CF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5892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423533603"/>
      </p:ext>
    </p:extLst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6E08D-8875-4AA0-968C-2C83D827E6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7867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38CE6-5FF8-49D0-940A-3078E53736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316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8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  <a:prstGeom prst="rect">
            <a:avLst/>
          </a:prstGeo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217F5A-1287-4920-B350-8BA218B0C9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6864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  <a:prstGeom prst="rect">
            <a:avLst/>
          </a:prstGeo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8B3918-5BD7-4134-9654-96A9F6D96A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2199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557463" y="831850"/>
            <a:ext cx="62484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Subheading 28 pt</a:t>
            </a:r>
          </a:p>
        </p:txBody>
      </p:sp>
      <p:pic>
        <p:nvPicPr>
          <p:cNvPr id="1027" name="Picture 6" descr="UWO-Wordmark.gif"/>
          <p:cNvPicPr>
            <a:picLocks noChangeAspect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25425" y="292100"/>
            <a:ext cx="2039938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5" name="Straight Connector 14"/>
          <p:cNvCxnSpPr/>
          <p:nvPr/>
        </p:nvCxnSpPr>
        <p:spPr>
          <a:xfrm>
            <a:off x="342900" y="1725613"/>
            <a:ext cx="8462963" cy="158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auto">
          <a:xfrm>
            <a:off x="0" y="5988050"/>
            <a:ext cx="9144000" cy="86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Placeholder 1"/>
          <p:cNvSpPr txBox="1">
            <a:spLocks/>
          </p:cNvSpPr>
          <p:nvPr/>
        </p:nvSpPr>
        <p:spPr>
          <a:xfrm>
            <a:off x="225425" y="1371600"/>
            <a:ext cx="2039938" cy="317500"/>
          </a:xfrm>
          <a:prstGeom prst="rect">
            <a:avLst/>
          </a:prstGeom>
        </p:spPr>
        <p:txBody>
          <a:bodyPr lIns="0" tIns="0" rIns="0" bIns="0"/>
          <a:lstStyle/>
          <a:p>
            <a:pPr algn="ctr"/>
            <a:endParaRPr lang="en-US" sz="1200" dirty="0">
              <a:latin typeface="Helvetica" pitchFamily="-111" charset="0"/>
              <a:cs typeface="Helvetica" pitchFamily="-111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50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Helvetica"/>
          <a:ea typeface="ＭＳ Ｐゴシック" pitchFamily="-111" charset="-128"/>
          <a:cs typeface="Helvetica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11" charset="0"/>
          <a:ea typeface="ＭＳ Ｐゴシック" pitchFamily="-111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11" charset="0"/>
          <a:ea typeface="ＭＳ Ｐゴシック" pitchFamily="-111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11" charset="0"/>
          <a:ea typeface="ＭＳ Ｐゴシック" pitchFamily="-111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11" charset="0"/>
          <a:ea typeface="ＭＳ Ｐゴシック" pitchFamily="-111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11" charset="0"/>
          <a:ea typeface="ＭＳ Ｐゴシック" pitchFamily="-111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11" charset="0"/>
          <a:ea typeface="ＭＳ Ｐゴシック" pitchFamily="-111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11" charset="0"/>
          <a:ea typeface="ＭＳ Ｐゴシック" pitchFamily="-111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Helvetica" pitchFamily="-111" charset="0"/>
          <a:ea typeface="ＭＳ Ｐゴシック" pitchFamily="-111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1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oferm-es.com/us/wp-content/uploads/2009/01/gas-bag.jpg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2.wdp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228600" y="381000"/>
            <a:ext cx="8686800" cy="790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/>
            <a:endParaRPr lang="en-US" sz="4800" b="1" dirty="0" smtClean="0"/>
          </a:p>
          <a:p>
            <a:pPr marL="457200" indent="-457200" algn="ctr"/>
            <a:endParaRPr lang="en-US" sz="4800" b="1" dirty="0" smtClean="0"/>
          </a:p>
          <a:p>
            <a:pPr marL="457200" indent="-457200" algn="ctr"/>
            <a:r>
              <a:rPr lang="en-US" sz="4800" b="1" dirty="0" smtClean="0"/>
              <a:t>Waste To Energy Using Anaerobic Digestion</a:t>
            </a:r>
          </a:p>
          <a:p>
            <a:pPr marL="457200" indent="-457200"/>
            <a:endParaRPr lang="en-US" sz="2800" b="1" dirty="0" smtClean="0">
              <a:solidFill>
                <a:srgbClr val="000000"/>
              </a:solidFill>
            </a:endParaRPr>
          </a:p>
          <a:p>
            <a:pPr marL="457200" indent="-457200" algn="ctr"/>
            <a:r>
              <a:rPr lang="en-US" sz="2800" b="1" dirty="0" smtClean="0">
                <a:solidFill>
                  <a:srgbClr val="000000"/>
                </a:solidFill>
              </a:rPr>
              <a:t>Earth &amp; Science Climate Change</a:t>
            </a:r>
          </a:p>
          <a:p>
            <a:pPr marL="457200" indent="-457200" algn="ctr"/>
            <a:r>
              <a:rPr lang="en-US" sz="2800" b="1" dirty="0" smtClean="0">
                <a:solidFill>
                  <a:srgbClr val="000000"/>
                </a:solidFill>
              </a:rPr>
              <a:t>3rd International Conference</a:t>
            </a:r>
          </a:p>
          <a:p>
            <a:pPr marL="457200" indent="-457200" algn="ctr"/>
            <a:r>
              <a:rPr lang="en-US" sz="2800" b="1" dirty="0" smtClean="0">
                <a:solidFill>
                  <a:srgbClr val="000000"/>
                </a:solidFill>
              </a:rPr>
              <a:t>July 28-30, 2014 </a:t>
            </a:r>
          </a:p>
          <a:p>
            <a:pPr marL="457200" indent="-457200" algn="ctr"/>
            <a:endParaRPr lang="en-US" sz="3200" b="1" dirty="0" smtClean="0">
              <a:solidFill>
                <a:srgbClr val="000000"/>
              </a:solidFill>
            </a:endParaRPr>
          </a:p>
          <a:p>
            <a:pPr marL="457200" indent="-457200" algn="ctr"/>
            <a:r>
              <a:rPr lang="en-US" sz="2000" b="1" dirty="0" smtClean="0">
                <a:solidFill>
                  <a:srgbClr val="000000"/>
                </a:solidFill>
              </a:rPr>
              <a:t>Thomas Sonnleitner</a:t>
            </a:r>
          </a:p>
          <a:p>
            <a:pPr marL="457200" indent="-457200" algn="ctr"/>
            <a:r>
              <a:rPr lang="en-US" sz="2000" b="1" dirty="0" smtClean="0">
                <a:solidFill>
                  <a:srgbClr val="000000"/>
                </a:solidFill>
              </a:rPr>
              <a:t>Vice Chancellor for Administrative Services</a:t>
            </a:r>
          </a:p>
          <a:p>
            <a:pPr marL="457200" indent="-457200" algn="ctr"/>
            <a:r>
              <a:rPr lang="en-US" sz="2000" b="1" dirty="0" smtClean="0">
                <a:solidFill>
                  <a:srgbClr val="000000"/>
                </a:solidFill>
              </a:rPr>
              <a:t>University of Wisconsin Oshkosh</a:t>
            </a:r>
            <a:endParaRPr lang="en-US" sz="2000" dirty="0">
              <a:solidFill>
                <a:srgbClr val="000000"/>
              </a:solidFill>
            </a:endParaRPr>
          </a:p>
          <a:p>
            <a:pPr marL="457200" indent="-457200"/>
            <a:endParaRPr lang="en-US" sz="2600" dirty="0">
              <a:solidFill>
                <a:srgbClr val="000000"/>
              </a:solidFill>
            </a:endParaRPr>
          </a:p>
          <a:p>
            <a:pPr marL="457200" indent="-457200">
              <a:spcAft>
                <a:spcPts val="1200"/>
              </a:spcAft>
              <a:buFont typeface="Arial" charset="0"/>
              <a:buChar char="•"/>
            </a:pPr>
            <a:endParaRPr lang="en-US" sz="2400" dirty="0" smtClean="0">
              <a:solidFill>
                <a:srgbClr val="000000"/>
              </a:solidFill>
            </a:endParaRPr>
          </a:p>
          <a:p>
            <a:pPr marL="457200" indent="-457200"/>
            <a:r>
              <a:rPr lang="en-US" sz="2600" dirty="0"/>
              <a:t/>
            </a:r>
            <a:br>
              <a:rPr lang="en-US" sz="2600" dirty="0"/>
            </a:b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1424615" y="-1487369"/>
            <a:ext cx="6370975" cy="87629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defRPr/>
            </a:pPr>
            <a:endParaRPr lang="en-US" sz="4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defRPr/>
            </a:pPr>
            <a:endParaRPr lang="en-US" sz="4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defRPr/>
            </a:pPr>
            <a:endParaRPr lang="en-US" sz="48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en-US" sz="4800" dirty="0" smtClean="0"/>
              <a:t>“</a:t>
            </a:r>
            <a:r>
              <a:rPr lang="en-US" sz="4800" b="1" dirty="0"/>
              <a:t>The trouble with our </a:t>
            </a:r>
            <a:r>
              <a:rPr lang="en-US" sz="4800" b="1" dirty="0" smtClean="0"/>
              <a:t>time</a:t>
            </a:r>
          </a:p>
          <a:p>
            <a:pPr algn="ctr">
              <a:defRPr/>
            </a:pPr>
            <a:r>
              <a:rPr lang="en-US" sz="4800" b="1" dirty="0" smtClean="0"/>
              <a:t>is </a:t>
            </a:r>
            <a:r>
              <a:rPr lang="en-US" sz="4800" b="1" dirty="0"/>
              <a:t>that the future</a:t>
            </a:r>
          </a:p>
          <a:p>
            <a:pPr algn="ctr">
              <a:defRPr/>
            </a:pPr>
            <a:r>
              <a:rPr lang="en-US" sz="4800" b="1" dirty="0"/>
              <a:t>is not what it used to be</a:t>
            </a:r>
            <a:r>
              <a:rPr lang="en-US" sz="4800" dirty="0"/>
              <a:t>.”</a:t>
            </a:r>
          </a:p>
          <a:p>
            <a:pPr algn="r">
              <a:defRPr/>
            </a:pPr>
            <a:endParaRPr lang="en-US" sz="4800" dirty="0"/>
          </a:p>
          <a:p>
            <a:pPr algn="ctr">
              <a:defRPr/>
            </a:pPr>
            <a:r>
              <a:rPr lang="en-US" sz="4800" dirty="0" smtClean="0">
                <a:latin typeface="Freestyle Script" pitchFamily="66" charset="0"/>
              </a:rPr>
              <a:t>Paul </a:t>
            </a:r>
            <a:r>
              <a:rPr lang="en-US" sz="4800" dirty="0">
                <a:latin typeface="Freestyle Script" pitchFamily="66" charset="0"/>
              </a:rPr>
              <a:t>Valerey (1871 – 1945)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714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600200"/>
            <a:ext cx="5522913" cy="10668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University &amp; Colleges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3105912"/>
            <a:ext cx="5089358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7105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57463" y="256032"/>
            <a:ext cx="6248400" cy="1453896"/>
          </a:xfrm>
        </p:spPr>
        <p:txBody>
          <a:bodyPr/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     Representing Sustainability on</a:t>
            </a:r>
            <a:br>
              <a:rPr lang="en-US" b="1" dirty="0" smtClean="0"/>
            </a:br>
            <a:r>
              <a:rPr lang="en-US" b="1" dirty="0"/>
              <a:t> </a:t>
            </a:r>
            <a:r>
              <a:rPr lang="en-US" b="1" dirty="0" smtClean="0"/>
              <a:t>    Higher Education Campuses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Universities and colleges are, and must continue to be, national leaders in the sustainability and renewable energy movements. 	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342900" lvl="1" indent="-342900"/>
            <a:r>
              <a:rPr lang="en-US" sz="2400" dirty="0" smtClean="0"/>
              <a:t>	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Waste-to-energy technology offers two sustainability solutions to campuses: organic waste diversion and renewable energy.</a:t>
            </a:r>
          </a:p>
          <a:p>
            <a:endParaRPr lang="en-US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600" dirty="0" smtClean="0">
                <a:ea typeface="+mj-ea"/>
              </a:rPr>
              <a:t>				</a:t>
            </a:r>
            <a:r>
              <a:rPr lang="en-US" sz="3200" dirty="0" smtClean="0">
                <a:ea typeface="+mj-ea"/>
              </a:rPr>
              <a:t>University of Wisconsin–Oshkosh 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85800" y="2001678"/>
          <a:ext cx="5638800" cy="4683443"/>
        </p:xfrm>
        <a:graphic>
          <a:graphicData uri="http://schemas.openxmlformats.org/presentationml/2006/ole">
            <p:oleObj spid="_x0000_s80902" r:id="rId3" imgW="4571429" imgH="4009524" progId="">
              <p:embed/>
            </p:oleObj>
          </a:graphicData>
        </a:graphic>
      </p:graphicFrame>
      <p:sp>
        <p:nvSpPr>
          <p:cNvPr id="7" name="Freeform 5"/>
          <p:cNvSpPr>
            <a:spLocks/>
          </p:cNvSpPr>
          <p:nvPr/>
        </p:nvSpPr>
        <p:spPr bwMode="auto">
          <a:xfrm>
            <a:off x="4267200" y="4343400"/>
            <a:ext cx="1447800" cy="533400"/>
          </a:xfrm>
          <a:custGeom>
            <a:avLst/>
            <a:gdLst>
              <a:gd name="T0" fmla="*/ 1124 w 1124"/>
              <a:gd name="T1" fmla="*/ 356 h 356"/>
              <a:gd name="T2" fmla="*/ 0 w 1124"/>
              <a:gd name="T3" fmla="*/ 0 h 356"/>
              <a:gd name="T4" fmla="*/ 0 60000 65536"/>
              <a:gd name="T5" fmla="*/ 0 60000 65536"/>
              <a:gd name="T6" fmla="*/ 0 w 1124"/>
              <a:gd name="T7" fmla="*/ 0 h 356"/>
              <a:gd name="T8" fmla="*/ 1124 w 1124"/>
              <a:gd name="T9" fmla="*/ 356 h 35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24" h="356">
                <a:moveTo>
                  <a:pt x="1124" y="356"/>
                </a:moveTo>
                <a:lnTo>
                  <a:pt x="0" y="0"/>
                </a:lnTo>
              </a:path>
            </a:pathLst>
          </a:custGeom>
          <a:noFill/>
          <a:ln w="244475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715000" y="3081516"/>
            <a:ext cx="3276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libri" pitchFamily="34" charset="0"/>
                <a:cs typeface="Calibri" pitchFamily="34" charset="0"/>
              </a:rPr>
              <a:t>University goal: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dirty="0" smtClean="0">
                <a:latin typeface="Calibri" pitchFamily="34" charset="0"/>
                <a:cs typeface="Calibri" pitchFamily="34" charset="0"/>
              </a:rPr>
            </a:br>
            <a:r>
              <a:rPr lang="en-US" sz="2000" i="1" dirty="0" smtClean="0">
                <a:latin typeface="Cambria" pitchFamily="18" charset="0"/>
                <a:cs typeface="Calibri" pitchFamily="34" charset="0"/>
              </a:rPr>
              <a:t>Increase the use of energy from renewable sources.</a:t>
            </a:r>
            <a:endParaRPr lang="en-US" sz="20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599"/>
            <a:ext cx="8458200" cy="2438401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rd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largest UW school 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Founded in 1871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14,000 Students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74 associate, baccalaureate, master's and doctoral degree programs</a:t>
            </a: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In October 2012, UW Oshkosh has hosted for the 11</a:t>
            </a:r>
            <a:r>
              <a:rPr lang="en-US" sz="2400" baseline="30000" dirty="0">
                <a:latin typeface="Arial" pitchFamily="34" charset="0"/>
                <a:cs typeface="Arial" pitchFamily="34" charset="0"/>
              </a:rPr>
              <a:t>th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consecutive year one of the world’s largest Earth Charter Community Summits 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Fair Trade University in United States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Charter Member of Higher Education ACORE Committee</a:t>
            </a:r>
          </a:p>
          <a:p>
            <a:endParaRPr lang="en-US" sz="28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ea typeface="+mj-ea"/>
              </a:rPr>
              <a:t>					University of Wisconsin–Oshkosh</a:t>
            </a:r>
            <a:br>
              <a:rPr lang="en-US" sz="3200" dirty="0" smtClean="0">
                <a:ea typeface="+mj-ea"/>
              </a:rPr>
            </a:br>
            <a:r>
              <a:rPr lang="en-US" sz="3200" dirty="0" smtClean="0">
                <a:ea typeface="+mj-ea"/>
              </a:rPr>
              <a:t>				Background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534400" cy="4525963"/>
          </a:xfrm>
        </p:spPr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President’s Climate Commitment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Carbon footprint inventories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Sustainability councils/directors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Student advocacy groups and research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Environmental studies curriculum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Wind purchases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Performance contracts around energy efficiency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Statewide lighting retrofits</a:t>
            </a:r>
          </a:p>
          <a:p>
            <a:endParaRPr lang="en-US" sz="3000" dirty="0" smtClean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ea typeface="+mj-ea"/>
              </a:rPr>
              <a:t>					University of Wisconsin–Oshkosh </a:t>
            </a:r>
            <a:br>
              <a:rPr lang="en-US" sz="3200" dirty="0" smtClean="0">
                <a:ea typeface="+mj-ea"/>
              </a:rPr>
            </a:br>
            <a:r>
              <a:rPr lang="en-US" sz="3200" dirty="0" smtClean="0">
                <a:ea typeface="+mj-ea"/>
              </a:rPr>
              <a:t>				</a:t>
            </a:r>
            <a:r>
              <a:rPr lang="en-US" sz="3200" dirty="0" smtClean="0"/>
              <a:t>Sustainability History</a:t>
            </a:r>
            <a:endParaRPr lang="en-US" sz="3200" dirty="0" smtClean="0"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ea typeface="+mj-ea"/>
              </a:rPr>
              <a:t>				University of Wisconsin–Oshkosh </a:t>
            </a:r>
            <a:br>
              <a:rPr lang="en-US" sz="3200" dirty="0" smtClean="0">
                <a:ea typeface="+mj-ea"/>
              </a:rPr>
            </a:br>
            <a:r>
              <a:rPr lang="en-US" sz="3200" dirty="0" smtClean="0">
                <a:ea typeface="+mj-ea"/>
              </a:rPr>
              <a:t>			</a:t>
            </a:r>
            <a:r>
              <a:rPr lang="en-US" sz="3200" dirty="0" smtClean="0"/>
              <a:t>Sustainability Initiatives</a:t>
            </a:r>
            <a:endParaRPr lang="en-US" sz="3200" dirty="0" smtClean="0">
              <a:ea typeface="+mj-ea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305800" cy="4525963"/>
          </a:xfrm>
        </p:spPr>
        <p:txBody>
          <a:bodyPr/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 university in WI to sign the President’s Climate Commitment and pledge to attain carbon neutrality</a:t>
            </a: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Taken and continues to take great steps towards this goal: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Carbon Footprint Inventory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Study and implementation of several renewable energy projects (solar, geothermal, biogas) to reduce campus dependence on coal-fueled power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29362"/>
            <a:ext cx="5238096" cy="409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ea typeface="+mj-ea"/>
              </a:rPr>
              <a:t>					University of Wisconsin–Oshkosh</a:t>
            </a:r>
            <a:br>
              <a:rPr lang="en-US" sz="3200" dirty="0" smtClean="0">
                <a:ea typeface="+mj-ea"/>
              </a:rPr>
            </a:br>
            <a:r>
              <a:rPr lang="en-US" sz="3200" dirty="0" smtClean="0">
                <a:ea typeface="+mj-ea"/>
              </a:rPr>
              <a:t>					Developing a Plan </a:t>
            </a:r>
          </a:p>
        </p:txBody>
      </p:sp>
      <p:sp>
        <p:nvSpPr>
          <p:cNvPr id="5" name="AutoShape 175"/>
          <p:cNvSpPr>
            <a:spLocks noChangeArrowheads="1"/>
          </p:cNvSpPr>
          <p:nvPr/>
        </p:nvSpPr>
        <p:spPr bwMode="auto">
          <a:xfrm>
            <a:off x="914400" y="1371600"/>
            <a:ext cx="6629400" cy="762000"/>
          </a:xfrm>
          <a:prstGeom prst="rightArrow">
            <a:avLst>
              <a:gd name="adj1" fmla="val 70278"/>
              <a:gd name="adj2" fmla="val 91916"/>
            </a:avLst>
          </a:prstGeom>
          <a:solidFill>
            <a:srgbClr val="84A8F8">
              <a:alpha val="50980"/>
            </a:srgbClr>
          </a:solidFill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AutoShape 12"/>
          <p:cNvSpPr>
            <a:spLocks noChangeArrowheads="1"/>
          </p:cNvSpPr>
          <p:nvPr/>
        </p:nvSpPr>
        <p:spPr bwMode="auto">
          <a:xfrm>
            <a:off x="2057400" y="1524000"/>
            <a:ext cx="1524000" cy="444500"/>
          </a:xfrm>
          <a:prstGeom prst="roundRect">
            <a:avLst>
              <a:gd name="adj" fmla="val 16667"/>
            </a:avLst>
          </a:prstGeom>
          <a:solidFill>
            <a:srgbClr val="D5F0CC"/>
          </a:solidFill>
          <a:ln w="28575" algn="ctr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marL="103188" indent="-103188"/>
            <a:r>
              <a:rPr lang="en-US" sz="1400" dirty="0">
                <a:latin typeface="Calibri" pitchFamily="34" charset="0"/>
                <a:cs typeface="Calibri" pitchFamily="34" charset="0"/>
              </a:rPr>
              <a:t>Crate a Baseline</a:t>
            </a:r>
          </a:p>
        </p:txBody>
      </p:sp>
      <p:sp>
        <p:nvSpPr>
          <p:cNvPr id="7" name="AutoShape 15"/>
          <p:cNvSpPr>
            <a:spLocks noChangeArrowheads="1"/>
          </p:cNvSpPr>
          <p:nvPr/>
        </p:nvSpPr>
        <p:spPr bwMode="auto">
          <a:xfrm>
            <a:off x="5029200" y="1524000"/>
            <a:ext cx="1676400" cy="444500"/>
          </a:xfrm>
          <a:prstGeom prst="roundRect">
            <a:avLst>
              <a:gd name="adj" fmla="val 16667"/>
            </a:avLst>
          </a:prstGeom>
          <a:solidFill>
            <a:srgbClr val="D5F0CC"/>
          </a:solidFill>
          <a:ln w="28575" algn="ctr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marL="103188" indent="-103188"/>
            <a:r>
              <a:rPr lang="en-US" sz="1400" dirty="0">
                <a:latin typeface="Calibri" pitchFamily="34" charset="0"/>
                <a:cs typeface="Calibri" pitchFamily="34" charset="0"/>
              </a:rPr>
              <a:t>Progress Reports</a:t>
            </a:r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>
            <a:off x="304800" y="1524000"/>
            <a:ext cx="1752600" cy="444500"/>
          </a:xfrm>
          <a:prstGeom prst="roundRect">
            <a:avLst>
              <a:gd name="adj" fmla="val 16667"/>
            </a:avLst>
          </a:prstGeom>
          <a:solidFill>
            <a:srgbClr val="D5F0CC"/>
          </a:solidFill>
          <a:ln w="28575" algn="ctr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marL="103188" indent="-103188"/>
            <a:r>
              <a:rPr lang="en-US" sz="1400" dirty="0">
                <a:latin typeface="Calibri" pitchFamily="34" charset="0"/>
                <a:cs typeface="Calibri" pitchFamily="34" charset="0"/>
              </a:rPr>
              <a:t>Develop a Structure </a:t>
            </a:r>
          </a:p>
        </p:txBody>
      </p:sp>
      <p:sp>
        <p:nvSpPr>
          <p:cNvPr id="9" name="AutoShape 10"/>
          <p:cNvSpPr>
            <a:spLocks noChangeArrowheads="1"/>
          </p:cNvSpPr>
          <p:nvPr/>
        </p:nvSpPr>
        <p:spPr bwMode="auto">
          <a:xfrm>
            <a:off x="3581400" y="1447800"/>
            <a:ext cx="1447800" cy="609600"/>
          </a:xfrm>
          <a:prstGeom prst="roundRect">
            <a:avLst>
              <a:gd name="adj" fmla="val 16667"/>
            </a:avLst>
          </a:prstGeom>
          <a:solidFill>
            <a:srgbClr val="008000"/>
          </a:solidFill>
          <a:ln w="28575" algn="ctr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/>
          <a:lstStyle/>
          <a:p>
            <a:pPr marL="103188" indent="-103188" algn="ctr">
              <a:defRPr/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Develop 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 Plan</a:t>
            </a:r>
            <a:endParaRPr lang="en-US" sz="2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5562600" y="2255837"/>
            <a:ext cx="3429000" cy="475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300" dirty="0" smtClean="0">
                <a:latin typeface="Cambria" pitchFamily="18" charset="0"/>
                <a:cs typeface="Calibri" pitchFamily="34" charset="0"/>
              </a:rPr>
              <a:t>Emissions today &amp; forecast into future </a:t>
            </a:r>
          </a:p>
          <a:p>
            <a:pPr marL="342900" lvl="0" indent="-342900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300" dirty="0" smtClean="0">
                <a:latin typeface="Cambria" pitchFamily="18" charset="0"/>
                <a:cs typeface="Calibri" pitchFamily="34" charset="0"/>
              </a:rPr>
              <a:t>Inventory management plan &amp; tools update, track and audit</a:t>
            </a:r>
          </a:p>
          <a:p>
            <a:pPr marL="342900" lvl="0" indent="-342900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Char char="§"/>
            </a:pPr>
            <a:r>
              <a:rPr lang="en-US" sz="2300" dirty="0" smtClean="0">
                <a:latin typeface="Cambria" pitchFamily="18" charset="0"/>
                <a:cs typeface="Calibri" pitchFamily="34" charset="0"/>
              </a:rPr>
              <a:t>Strategies for dealing with supply side &amp; demand side for energy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ＭＳ Ｐゴシック" charset="0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" pitchFamily="18" charset="0"/>
              <a:ea typeface="ＭＳ Ｐゴシック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40648" t="9778" r="26574" b="54667"/>
          <a:stretch>
            <a:fillRect/>
          </a:stretch>
        </p:blipFill>
        <p:spPr bwMode="auto">
          <a:xfrm>
            <a:off x="1295400" y="1801368"/>
            <a:ext cx="6179334" cy="448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ea typeface="+mj-ea"/>
              </a:rPr>
              <a:t>					University of Wisconsin–Oshkosh</a:t>
            </a:r>
            <a:br>
              <a:rPr lang="en-US" sz="3200" dirty="0" smtClean="0">
                <a:ea typeface="+mj-ea"/>
              </a:rPr>
            </a:br>
            <a:r>
              <a:rPr lang="en-US" sz="3200" dirty="0" smtClean="0">
                <a:ea typeface="+mj-ea"/>
              </a:rPr>
              <a:t>					Case Study: Biodigester 1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University of Wisconsin–Oshkosh</a:t>
            </a:r>
            <a:br>
              <a:rPr lang="en-US" sz="3200" dirty="0" smtClean="0"/>
            </a:br>
            <a:r>
              <a:rPr lang="en-US" sz="3200" dirty="0" smtClean="0"/>
              <a:t>Case Study: </a:t>
            </a:r>
            <a:r>
              <a:rPr lang="en-US" sz="3200" dirty="0" err="1" smtClean="0"/>
              <a:t>Biodigester</a:t>
            </a:r>
            <a:r>
              <a:rPr lang="en-US" sz="3200" dirty="0" smtClean="0"/>
              <a:t> 1 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Dry Digester</a:t>
            </a:r>
          </a:p>
          <a:p>
            <a:pPr lvl="1"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18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commercial scale dry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fermenter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in nation</a:t>
            </a:r>
          </a:p>
          <a:p>
            <a:pPr lvl="1"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Processes 8,000 tons of food waste and yard waste annually</a:t>
            </a:r>
          </a:p>
          <a:p>
            <a:pPr lvl="1">
              <a:buNone/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from UWO and the community</a:t>
            </a:r>
          </a:p>
          <a:p>
            <a:pPr lvl="1">
              <a:defRPr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Produces 370 kW of continuous electrical power OR 495 kW of continuous thermal energy</a:t>
            </a:r>
          </a:p>
          <a:p>
            <a:pPr marL="742950" lvl="2" indent="-342900"/>
            <a:r>
              <a:rPr lang="en-US" sz="1800" dirty="0" smtClean="0">
                <a:latin typeface="Arial" pitchFamily="34" charset="0"/>
                <a:cs typeface="Arial" pitchFamily="34" charset="0"/>
              </a:rPr>
              <a:t>Private/public collaboration </a:t>
            </a:r>
          </a:p>
          <a:p>
            <a:pPr marL="342900" lvl="1" indent="-34290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between the UWO Foundation, </a:t>
            </a:r>
          </a:p>
          <a:p>
            <a:pPr marL="342900" lvl="1" indent="-34290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BIOFerm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™ Energy Systems, </a:t>
            </a:r>
          </a:p>
          <a:p>
            <a:pPr marL="342900" lvl="1" indent="-342900">
              <a:buNone/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            City of Oshkosh and WPS</a:t>
            </a:r>
          </a:p>
          <a:p>
            <a:pPr lvl="8"/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 trans="94000" pressure="0"/>
                    </a14:imgEffect>
                    <a14:imgEffect>
                      <a14:brightnessContrast bright="12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9742" y="3825589"/>
            <a:ext cx="3844529" cy="256301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610600" cy="4525963"/>
          </a:xfrm>
        </p:spPr>
        <p:txBody>
          <a:bodyPr/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Wet digester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Largest dairy farm in WI</a:t>
            </a:r>
          </a:p>
          <a:p>
            <a:pPr lvl="2"/>
            <a:r>
              <a:rPr lang="en-US" sz="2400" dirty="0" smtClean="0">
                <a:latin typeface="Arial" pitchFamily="34" charset="0"/>
                <a:cs typeface="Arial" pitchFamily="34" charset="0"/>
              </a:rPr>
              <a:t>9,600 cows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Helps solve environmental issues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Construction began June 3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rd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, 2013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Partnership with Milk Source Dairy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Partnership with Infinity Lawn and Garden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Partnership with Alliant Energy </a:t>
            </a:r>
          </a:p>
          <a:p>
            <a:pPr lvl="1"/>
            <a:endParaRPr lang="en-US" sz="30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ea typeface="+mj-ea"/>
              </a:rPr>
              <a:t>					University of Wisconsin–Oshkosh</a:t>
            </a:r>
            <a:br>
              <a:rPr lang="en-US" sz="3200" dirty="0" smtClean="0">
                <a:ea typeface="+mj-ea"/>
              </a:rPr>
            </a:br>
            <a:r>
              <a:rPr lang="en-US" sz="3200" dirty="0" smtClean="0">
                <a:ea typeface="+mj-ea"/>
              </a:rPr>
              <a:t>					Case Study: Rosendale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172200" cy="4525963"/>
          </a:xfrm>
        </p:spPr>
        <p:txBody>
          <a:bodyPr/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Small scale, plug-and-play digester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2400" baseline="30000" dirty="0" smtClean="0">
                <a:latin typeface="Arial" pitchFamily="34" charset="0"/>
                <a:cs typeface="Arial" pitchFamily="34" charset="0"/>
              </a:rPr>
              <a:t>st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small scale digester  installation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Designed for limited waste steam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Processes up to 2,000 tons of cattle manure and bedding from 135 cows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Produces 64 kW continuous electrical power OR 101 kW of continuous thermal energy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ea typeface="+mj-ea"/>
              </a:rPr>
              <a:t>					University of Wisconsin–Oshkosh</a:t>
            </a:r>
            <a:br>
              <a:rPr lang="en-US" sz="3200" dirty="0" smtClean="0">
                <a:ea typeface="+mj-ea"/>
              </a:rPr>
            </a:br>
            <a:r>
              <a:rPr lang="en-US" sz="3200" dirty="0" smtClean="0">
                <a:ea typeface="+mj-ea"/>
              </a:rPr>
              <a:t>						Case Study: Allen Farms</a:t>
            </a:r>
          </a:p>
        </p:txBody>
      </p:sp>
      <p:pic>
        <p:nvPicPr>
          <p:cNvPr id="2050" name="Picture 2" descr="S:\Project Management\IC-7030-01 - Allen Farms\Media\130521_AllenFarms_site visit\IMG_0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6550" y="3276600"/>
            <a:ext cx="2457450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610600" cy="4525963"/>
          </a:xfrm>
        </p:spPr>
        <p:txBody>
          <a:bodyPr/>
          <a:lstStyle/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Reduces organic waste input to landfills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Produces renewable energy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Creates residual processing economies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Increases focus on sustainability education/curriculum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First commercial scale dry fermentation system in the nation!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Creates unique private/public partnership</a:t>
            </a:r>
          </a:p>
          <a:p>
            <a:pPr lvl="1"/>
            <a:endParaRPr lang="en-US" sz="3200" dirty="0" smtClean="0"/>
          </a:p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latin typeface="+mj-lt"/>
                <a:ea typeface="+mj-ea"/>
              </a:rPr>
              <a:t>					</a:t>
            </a:r>
            <a:r>
              <a:rPr lang="en-US" sz="3000" dirty="0" smtClean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University of Wisconsin–Oshkosh</a:t>
            </a:r>
            <a:br>
              <a:rPr lang="en-US" sz="3000" dirty="0" smtClean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</a:br>
            <a:r>
              <a:rPr lang="en-US" sz="3000" dirty="0" smtClean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				Digesters and Campus Sustainability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447800"/>
            <a:ext cx="8229600" cy="4525963"/>
          </a:xfrm>
        </p:spPr>
        <p:txBody>
          <a:bodyPr/>
          <a:lstStyle/>
          <a:p>
            <a:pPr>
              <a:buNone/>
            </a:pPr>
            <a:endParaRPr lang="en-US" sz="3000" dirty="0" smtClean="0"/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Write a business plan based on real data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Business partner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Financing institution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A blueprint for operations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342900" lvl="1" indent="-342900">
              <a:buClr>
                <a:srgbClr val="FFC000"/>
              </a:buClr>
            </a:pPr>
            <a:r>
              <a:rPr lang="en-US" sz="2400" dirty="0" smtClean="0">
                <a:solidFill>
                  <a:srgbClr val="3F3F3F"/>
                </a:solidFill>
                <a:latin typeface="Arial" pitchFamily="34" charset="0"/>
                <a:cs typeface="Arial" pitchFamily="34" charset="0"/>
              </a:rPr>
              <a:t>Find a business partner to provide financing and will in turn benefit from the project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UW Oshkosh Foundation</a:t>
            </a:r>
          </a:p>
          <a:p>
            <a:pPr marL="342900" lvl="1" indent="-342900">
              <a:buClr>
                <a:srgbClr val="9BBB59"/>
              </a:buClr>
            </a:pPr>
            <a:endParaRPr lang="en-US" sz="3000" dirty="0" smtClean="0">
              <a:solidFill>
                <a:srgbClr val="3F3F3F"/>
              </a:solidFill>
            </a:endParaRPr>
          </a:p>
          <a:p>
            <a:pPr marL="742950" lvl="2" indent="-342900">
              <a:buClr>
                <a:srgbClr val="9BBB59"/>
              </a:buClr>
            </a:pPr>
            <a:endParaRPr lang="en-US" sz="2200" dirty="0" smtClean="0">
              <a:solidFill>
                <a:srgbClr val="3F3F3F"/>
              </a:solidFill>
            </a:endParaRPr>
          </a:p>
          <a:p>
            <a:pPr lvl="1">
              <a:buNone/>
            </a:pPr>
            <a:endParaRPr lang="en-US" sz="2400" dirty="0" smtClean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ea typeface="+mj-ea"/>
              </a:rPr>
              <a:t>					University of Wisconsin–Oshkosh</a:t>
            </a:r>
            <a:br>
              <a:rPr lang="en-US" sz="3200" dirty="0" smtClean="0">
                <a:ea typeface="+mj-ea"/>
              </a:rPr>
            </a:br>
            <a:r>
              <a:rPr lang="en-US" sz="3200" dirty="0" smtClean="0">
                <a:ea typeface="+mj-ea"/>
              </a:rPr>
              <a:t>					Funding the Project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Writing was a journey of discovery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Resources, consultations, creating a model</a:t>
            </a: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The plan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Resources, consultations</a:t>
            </a:r>
            <a:endParaRPr lang="en-US" sz="2400" dirty="0" smtClean="0">
              <a:solidFill>
                <a:srgbClr val="3F3F3F"/>
              </a:solidFill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Marketing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Operations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Financials/Cash Flow Projection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Concluding Statement</a:t>
            </a:r>
          </a:p>
          <a:p>
            <a:endParaRPr lang="en-US" sz="30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ea typeface="+mj-ea"/>
              </a:rPr>
              <a:t>					University of Wisconsin–Oshkosh</a:t>
            </a:r>
            <a:br>
              <a:rPr lang="en-US" sz="3200" dirty="0" smtClean="0">
                <a:ea typeface="+mj-ea"/>
              </a:rPr>
            </a:br>
            <a:r>
              <a:rPr lang="en-US" sz="3200" dirty="0" smtClean="0">
                <a:ea typeface="+mj-ea"/>
              </a:rPr>
              <a:t>					The Business Plan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610600" cy="4525963"/>
          </a:xfrm>
        </p:spPr>
        <p:txBody>
          <a:bodyPr/>
          <a:lstStyle/>
          <a:p>
            <a:pPr marL="596900" indent="-51435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596900" indent="-514350"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Every campus is different:</a:t>
            </a:r>
          </a:p>
          <a:p>
            <a:pPr marL="59690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Understand sustainability efforts/benefits</a:t>
            </a:r>
          </a:p>
          <a:p>
            <a:pPr marL="59690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Explore the viable options</a:t>
            </a:r>
          </a:p>
          <a:p>
            <a:pPr marL="59690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Identify best options</a:t>
            </a:r>
          </a:p>
          <a:p>
            <a:pPr marL="59690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Build support</a:t>
            </a:r>
          </a:p>
          <a:p>
            <a:pPr marL="59690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Find partners</a:t>
            </a:r>
          </a:p>
          <a:p>
            <a:pPr marL="59690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Write the business plan</a:t>
            </a:r>
          </a:p>
          <a:p>
            <a:pPr marL="59690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Secure funding</a:t>
            </a:r>
          </a:p>
          <a:p>
            <a:pPr marL="596900" indent="-514350">
              <a:buFont typeface="+mj-lt"/>
              <a:buAutoNum type="arabicPeriod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Build it!</a:t>
            </a:r>
          </a:p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686800" cy="1249362"/>
          </a:xfrm>
        </p:spPr>
        <p:txBody>
          <a:bodyPr/>
          <a:lstStyle/>
          <a:p>
            <a:pPr algn="ctr">
              <a:defRPr/>
            </a:pPr>
            <a:r>
              <a:rPr lang="en-US" sz="3200" dirty="0" smtClean="0">
                <a:ea typeface="+mj-ea"/>
              </a:rPr>
              <a:t>					</a:t>
            </a:r>
            <a:r>
              <a:rPr lang="en-US" dirty="0" smtClean="0">
                <a:ea typeface="+mj-ea"/>
              </a:rPr>
              <a:t>University of Wisconsin–Oshkosh</a:t>
            </a:r>
            <a:br>
              <a:rPr lang="en-US" dirty="0" smtClean="0">
                <a:ea typeface="+mj-ea"/>
              </a:rPr>
            </a:br>
            <a:r>
              <a:rPr lang="en-US" dirty="0" smtClean="0">
                <a:ea typeface="+mj-ea"/>
              </a:rPr>
              <a:t>                 Identifying a Project for Your Campus </a:t>
            </a:r>
          </a:p>
        </p:txBody>
      </p:sp>
      <p:sp>
        <p:nvSpPr>
          <p:cNvPr id="6" name="AutoShape 6"/>
          <p:cNvSpPr>
            <a:spLocks noChangeAspect="1" noChangeArrowheads="1"/>
          </p:cNvSpPr>
          <p:nvPr/>
        </p:nvSpPr>
        <p:spPr bwMode="auto">
          <a:xfrm>
            <a:off x="5105400" y="3810000"/>
            <a:ext cx="3159028" cy="1981200"/>
          </a:xfrm>
          <a:prstGeom prst="roundRect">
            <a:avLst>
              <a:gd name="adj" fmla="val 5065"/>
            </a:avLst>
          </a:prstGeom>
          <a:blipFill dpi="0" rotWithShape="1">
            <a:blip r:embed="rId2" cstate="print"/>
            <a:srcRect/>
            <a:stretch>
              <a:fillRect b="-4069"/>
            </a:stretch>
          </a:blipFill>
          <a:ln w="19050" algn="ctr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Arial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748095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endParaRPr lang="en-US" sz="3600" dirty="0">
              <a:latin typeface="Arial" charset="0"/>
            </a:endParaRPr>
          </a:p>
          <a:p>
            <a:pPr algn="ctr">
              <a:defRPr/>
            </a:pPr>
            <a:endParaRPr lang="en-US" sz="36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>
              <a:defRPr/>
            </a:pPr>
            <a:endParaRPr lang="en-US" sz="3200" b="1" dirty="0" smtClean="0"/>
          </a:p>
          <a:p>
            <a:pPr algn="ctr">
              <a:defRPr/>
            </a:pPr>
            <a:r>
              <a:rPr lang="en-US" sz="3200" b="1" dirty="0" smtClean="0"/>
              <a:t>“The </a:t>
            </a:r>
            <a:r>
              <a:rPr lang="en-US" sz="3200" b="1" dirty="0"/>
              <a:t>pessimist </a:t>
            </a:r>
            <a:r>
              <a:rPr lang="en-US" sz="3200" b="1" dirty="0" smtClean="0"/>
              <a:t>complains</a:t>
            </a:r>
          </a:p>
          <a:p>
            <a:pPr algn="ctr">
              <a:defRPr/>
            </a:pPr>
            <a:r>
              <a:rPr lang="en-US" sz="3200" b="1" dirty="0" smtClean="0"/>
              <a:t>about </a:t>
            </a:r>
            <a:r>
              <a:rPr lang="en-US" sz="3200" b="1" dirty="0"/>
              <a:t>the wind.</a:t>
            </a:r>
          </a:p>
          <a:p>
            <a:pPr algn="ctr">
              <a:defRPr/>
            </a:pPr>
            <a:r>
              <a:rPr lang="en-US" sz="3200" b="1" dirty="0"/>
              <a:t>The optimist expects </a:t>
            </a:r>
            <a:endParaRPr lang="en-US" sz="3200" b="1" dirty="0" smtClean="0"/>
          </a:p>
          <a:p>
            <a:pPr algn="ctr">
              <a:defRPr/>
            </a:pPr>
            <a:r>
              <a:rPr lang="en-US" sz="3200" b="1" dirty="0" smtClean="0"/>
              <a:t>it </a:t>
            </a:r>
            <a:r>
              <a:rPr lang="en-US" sz="3200" b="1" dirty="0"/>
              <a:t>to change.</a:t>
            </a:r>
          </a:p>
          <a:p>
            <a:pPr algn="ctr">
              <a:defRPr/>
            </a:pPr>
            <a:r>
              <a:rPr lang="en-US" sz="3200" b="1" dirty="0"/>
              <a:t>And the </a:t>
            </a:r>
            <a:r>
              <a:rPr lang="en-US" sz="3200" b="1" dirty="0" smtClean="0"/>
              <a:t>realist</a:t>
            </a:r>
          </a:p>
          <a:p>
            <a:pPr algn="ctr">
              <a:defRPr/>
            </a:pPr>
            <a:r>
              <a:rPr lang="en-US" sz="3200" b="1" dirty="0" smtClean="0"/>
              <a:t>adjusts </a:t>
            </a:r>
            <a:r>
              <a:rPr lang="en-US" sz="3200" b="1" dirty="0"/>
              <a:t>the sails.”</a:t>
            </a:r>
          </a:p>
          <a:p>
            <a:pPr algn="r">
              <a:defRPr/>
            </a:pPr>
            <a:endParaRPr lang="en-US" sz="3200" dirty="0"/>
          </a:p>
          <a:p>
            <a:pPr algn="ctr">
              <a:defRPr/>
            </a:pPr>
            <a:r>
              <a:rPr lang="en-US" sz="3200" dirty="0">
                <a:latin typeface="Freestyle Script" pitchFamily="66" charset="0"/>
              </a:rPr>
              <a:t>William Arthur Ward (1921 – 1994)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410425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228600"/>
            <a:ext cx="7543046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</a:rPr>
              <a:t>					</a:t>
            </a: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Reasons to Consider Food </a:t>
            </a:r>
            <a:b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	</a:t>
            </a: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				Waste Diversion?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19200" y="1828800"/>
            <a:ext cx="3796393" cy="2057400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/>
          <a:lstStyle/>
          <a:p>
            <a:pPr marL="357188" lvl="1" indent="0">
              <a:buNone/>
            </a:pPr>
            <a:r>
              <a:rPr lang="en-US" dirty="0" smtClean="0"/>
              <a:t>An estimated 25% of fresh water usage in U.S. is used on food that is never eaten.       </a:t>
            </a:r>
            <a:r>
              <a:rPr lang="en-US" sz="1400" dirty="0"/>
              <a:t>–</a:t>
            </a:r>
            <a:r>
              <a:rPr lang="en-US" sz="1400" i="1" dirty="0"/>
              <a:t> </a:t>
            </a:r>
            <a:r>
              <a:rPr lang="en-US" sz="1400" i="1" dirty="0" smtClean="0"/>
              <a:t>Food Waste Reduction Alliance </a:t>
            </a:r>
            <a:r>
              <a:rPr lang="en-US" sz="1000" i="1" dirty="0"/>
              <a:t> </a:t>
            </a:r>
            <a:endParaRPr lang="en-US" sz="1000" i="1" dirty="0" smtClean="0"/>
          </a:p>
          <a:p>
            <a:pPr marL="82550" indent="0">
              <a:buNone/>
            </a:pPr>
            <a:r>
              <a:rPr lang="en-US" dirty="0" smtClean="0"/>
              <a:t>          </a:t>
            </a:r>
          </a:p>
          <a:p>
            <a:pPr marL="82550" indent="0" algn="r">
              <a:buNone/>
            </a:pPr>
            <a:endParaRPr lang="en-US" sz="2000" dirty="0" smtClean="0"/>
          </a:p>
        </p:txBody>
      </p:sp>
      <p:pic>
        <p:nvPicPr>
          <p:cNvPr id="28675" name="Picture 5" descr="aerial_770lo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7993" y="1738264"/>
            <a:ext cx="3771900" cy="2399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219200" y="4038600"/>
            <a:ext cx="7924800" cy="2438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0" indent="0" eaLnBrk="1" hangingPunct="1">
              <a:buFont typeface="Wingdings 2" pitchFamily="18" charset="2"/>
              <a:buNone/>
            </a:pP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“Americans throw away enough food every day to feed 200 million adults”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– </a:t>
            </a:r>
            <a:r>
              <a:rPr lang="en-US" sz="1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Mongabay.com</a:t>
            </a:r>
          </a:p>
          <a:p>
            <a:pPr marL="82550" indent="0">
              <a:buFont typeface="Wingdings 2" pitchFamily="18" charset="2"/>
              <a:buNone/>
            </a:pPr>
            <a:r>
              <a:rPr lang="en-US" dirty="0" smtClean="0"/>
              <a:t>Our country wastes enough food to fill the 90,000 seat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Rose Bowl </a:t>
            </a:r>
            <a:r>
              <a:rPr lang="en-US" dirty="0" smtClean="0"/>
              <a:t>every day.  </a:t>
            </a:r>
            <a:r>
              <a:rPr lang="en-US" sz="2000" dirty="0" smtClean="0"/>
              <a:t>–</a:t>
            </a:r>
            <a:r>
              <a:rPr lang="en-US" sz="1400" i="1" dirty="0" smtClean="0"/>
              <a:t> Alternet.org </a:t>
            </a:r>
          </a:p>
          <a:p>
            <a:pPr marL="82550" indent="0">
              <a:buFont typeface="Wingdings 2" pitchFamily="18" charset="2"/>
              <a:buNone/>
            </a:pPr>
            <a:r>
              <a:rPr lang="en-US" dirty="0" smtClean="0"/>
              <a:t>          </a:t>
            </a:r>
          </a:p>
          <a:p>
            <a:pPr marL="82550" indent="0" algn="r">
              <a:buFont typeface="Wingdings 2" pitchFamily="18" charset="2"/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xmlns="" val="18952604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197226" y="4807390"/>
            <a:ext cx="5577652" cy="1258432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4000" dirty="0">
                <a:effectLst>
                  <a:glow rad="101600">
                    <a:schemeClr val="bg1">
                      <a:lumMod val="50000"/>
                      <a:lumOff val="50000"/>
                      <a:alpha val="60000"/>
                    </a:schemeClr>
                  </a:glow>
                </a:effectLst>
              </a:rPr>
              <a:t>Turning Food Waste </a:t>
            </a:r>
            <a:br>
              <a:rPr lang="en-US" sz="4000" dirty="0">
                <a:effectLst>
                  <a:glow rad="101600">
                    <a:schemeClr val="bg1">
                      <a:lumMod val="50000"/>
                      <a:lumOff val="50000"/>
                      <a:alpha val="60000"/>
                    </a:schemeClr>
                  </a:glow>
                </a:effectLst>
              </a:rPr>
            </a:br>
            <a:r>
              <a:rPr lang="en-US" sz="4000" dirty="0">
                <a:effectLst>
                  <a:glow rad="101600">
                    <a:schemeClr val="bg1">
                      <a:lumMod val="50000"/>
                      <a:lumOff val="50000"/>
                      <a:alpha val="60000"/>
                    </a:schemeClr>
                  </a:glow>
                </a:effectLst>
              </a:rPr>
              <a:t>from a Burden to a </a:t>
            </a:r>
            <a:r>
              <a:rPr lang="en-US" sz="4000" dirty="0" smtClean="0">
                <a:effectLst>
                  <a:glow rad="101600">
                    <a:schemeClr val="bg1">
                      <a:lumMod val="50000"/>
                      <a:lumOff val="50000"/>
                      <a:alpha val="60000"/>
                    </a:schemeClr>
                  </a:glow>
                </a:effectLst>
              </a:rPr>
              <a:t>Benefit</a:t>
            </a:r>
            <a:r>
              <a:rPr lang="en-US" sz="4000" dirty="0" smtClean="0">
                <a:effectLst>
                  <a:glow rad="101600">
                    <a:schemeClr val="bg1">
                      <a:lumMod val="50000"/>
                      <a:lumOff val="50000"/>
                      <a:alpha val="6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en-US" sz="4000" dirty="0" smtClean="0">
                <a:effectLst>
                  <a:glow rad="101600">
                    <a:schemeClr val="bg1">
                      <a:lumMod val="50000"/>
                      <a:lumOff val="50000"/>
                      <a:alpha val="6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2400" dirty="0" smtClean="0">
                <a:effectLst/>
              </a:rPr>
              <a:t>Renewable Energy at UW Oshkosh</a:t>
            </a:r>
          </a:p>
        </p:txBody>
      </p:sp>
      <p:pic>
        <p:nvPicPr>
          <p:cNvPr id="15364" name="Picture 12" descr="mainImage2b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7803" y="1743546"/>
            <a:ext cx="798353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312210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990600" y="274638"/>
            <a:ext cx="7696200" cy="1143000"/>
          </a:xfrm>
        </p:spPr>
        <p:txBody>
          <a:bodyPr>
            <a:normAutofit/>
          </a:bodyPr>
          <a:lstStyle/>
          <a:p>
            <a:r>
              <a:rPr lang="en-US" altLang="en-US" sz="3200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</a:rPr>
              <a:t>								</a:t>
            </a:r>
            <a:r>
              <a:rPr lang="en-US" alt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UW </a:t>
            </a:r>
            <a:r>
              <a:rPr lang="en-US" altLang="en-US" sz="3200" dirty="0">
                <a:latin typeface="Helvetica" panose="020B0604020202020204" pitchFamily="34" charset="0"/>
                <a:cs typeface="Helvetica" panose="020B0604020202020204" pitchFamily="34" charset="0"/>
              </a:rPr>
              <a:t>Oshkosh </a:t>
            </a:r>
            <a:r>
              <a:rPr lang="en-US" alt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/>
            </a:r>
            <a:br>
              <a:rPr lang="en-US" alt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alt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								Commitments</a:t>
            </a:r>
            <a:endParaRPr lang="en-US" altLang="en-US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2467" name="Text Placeholder 2"/>
          <p:cNvSpPr>
            <a:spLocks noGrp="1"/>
          </p:cNvSpPr>
          <p:nvPr>
            <p:ph type="body" sz="half" idx="1"/>
          </p:nvPr>
        </p:nvSpPr>
        <p:spPr>
          <a:xfrm>
            <a:off x="1066800" y="1946495"/>
            <a:ext cx="7772400" cy="4179668"/>
          </a:xfrm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pPr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Earth Charter (signed in 2002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defRPr/>
            </a:pP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Principles</a:t>
            </a:r>
          </a:p>
          <a:p>
            <a:pPr lvl="2"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Primary: </a:t>
            </a:r>
            <a:r>
              <a:rPr lang="en-US" altLang="en-US" i="1" dirty="0">
                <a:latin typeface="Arial" panose="020B0604020202020204" pitchFamily="34" charset="0"/>
                <a:cs typeface="Arial" panose="020B0604020202020204" pitchFamily="34" charset="0"/>
              </a:rPr>
              <a:t>Respect and Care for the Community of Life</a:t>
            </a:r>
          </a:p>
          <a:p>
            <a:pPr lvl="1">
              <a:defRPr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Supporting 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(Safeguard) </a:t>
            </a:r>
            <a:r>
              <a:rPr lang="en-US" altLang="en-US" i="1" dirty="0">
                <a:latin typeface="Arial" panose="020B0604020202020204" pitchFamily="34" charset="0"/>
                <a:cs typeface="Arial" panose="020B0604020202020204" pitchFamily="34" charset="0"/>
              </a:rPr>
              <a:t>Ecological Integrity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(Promote) </a:t>
            </a:r>
            <a:r>
              <a:rPr lang="en-US" altLang="en-US" i="1" dirty="0">
                <a:latin typeface="Arial" panose="020B0604020202020204" pitchFamily="34" charset="0"/>
                <a:cs typeface="Arial" panose="020B0604020202020204" pitchFamily="34" charset="0"/>
              </a:rPr>
              <a:t>Social and Economic Justice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(Advance) </a:t>
            </a:r>
            <a:r>
              <a:rPr lang="en-US" altLang="en-US" i="1" dirty="0">
                <a:latin typeface="Arial" panose="020B0604020202020204" pitchFamily="34" charset="0"/>
                <a:cs typeface="Arial" panose="020B0604020202020204" pitchFamily="34" charset="0"/>
              </a:rPr>
              <a:t>Democracy, Nonviolence and Peace</a:t>
            </a:r>
          </a:p>
          <a:p>
            <a:pPr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xmlns="" val="3808495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Content Placeholder 2"/>
          <p:cNvSpPr>
            <a:spLocks noGrp="1"/>
          </p:cNvSpPr>
          <p:nvPr>
            <p:ph idx="1"/>
          </p:nvPr>
        </p:nvSpPr>
        <p:spPr>
          <a:xfrm>
            <a:off x="1143000" y="1801640"/>
            <a:ext cx="7543800" cy="4827760"/>
          </a:xfrm>
          <a:ln>
            <a:solidFill>
              <a:schemeClr val="accent2">
                <a:lumMod val="50000"/>
              </a:schemeClr>
            </a:solidFill>
          </a:ln>
        </p:spPr>
        <p:txBody>
          <a:bodyPr/>
          <a:lstStyle/>
          <a:p>
            <a:pPr eaLnBrk="1" hangingPunct="1">
              <a:defRPr/>
            </a:pPr>
            <a:r>
              <a:rPr lang="en-US" sz="2400" dirty="0">
                <a:latin typeface="Arial" panose="020B0604020202020204" pitchFamily="34" charset="0"/>
                <a:ea typeface="Adobe Heiti Std R" pitchFamily="34" charset="-128"/>
                <a:cs typeface="Arial" panose="020B0604020202020204" pitchFamily="34" charset="0"/>
              </a:rPr>
              <a:t>American College &amp; University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Presidents Climate Commitment</a:t>
            </a:r>
          </a:p>
          <a:p>
            <a:pPr lvl="1" eaLnBrk="1" hangingPunct="1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Attain climate neutrality by mid-century or sooner</a:t>
            </a:r>
          </a:p>
          <a:p>
            <a:pPr lvl="1" eaLnBrk="1" hangingPunct="1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Steps to climate neutrality involve:</a:t>
            </a:r>
          </a:p>
          <a:p>
            <a:pPr lvl="2" eaLnBrk="1" hangingPunct="1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reductions through:</a:t>
            </a:r>
          </a:p>
          <a:p>
            <a:pPr lvl="3" eaLnBrk="1" hangingPunct="1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Efficiency (performance contracts, green building)</a:t>
            </a:r>
          </a:p>
          <a:p>
            <a:pPr lvl="3" eaLnBrk="1" hangingPunct="1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Behavior change</a:t>
            </a:r>
          </a:p>
          <a:p>
            <a:pPr lvl="2" eaLnBrk="1" hangingPunct="1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Renewable energy credits (~20%)</a:t>
            </a:r>
          </a:p>
          <a:p>
            <a:pPr lvl="2" eaLnBrk="1" hangingPunct="1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Onsite renewable energy (solar = 3% electric)</a:t>
            </a:r>
          </a:p>
          <a:p>
            <a:pPr lvl="2" eaLnBrk="1" hangingPunct="1"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Carbon offsets </a:t>
            </a:r>
            <a:endParaRPr lang="en-US" sz="2400" dirty="0" smtClean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Char char="ü"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  <a:latin typeface="Segoe UI Semibold" pitchFamily="34" charset="0"/>
            </a:endParaRPr>
          </a:p>
          <a:p>
            <a:pPr marL="82550" indent="0" eaLnBrk="1" hangingPunct="1">
              <a:buNone/>
              <a:defRPr/>
            </a:pPr>
            <a:endParaRPr lang="en-US" sz="2400" dirty="0" smtClean="0">
              <a:solidFill>
                <a:schemeClr val="accent3">
                  <a:lumMod val="50000"/>
                </a:schemeClr>
              </a:solidFill>
              <a:latin typeface="Segoe UI Semibold" pitchFamily="34" charset="0"/>
            </a:endParaRPr>
          </a:p>
          <a:p>
            <a:pPr lvl="1" eaLnBrk="1" hangingPunct="1">
              <a:buFont typeface="Verdana" pitchFamily="34" charset="0"/>
              <a:buNone/>
              <a:defRPr/>
            </a:pPr>
            <a:endParaRPr lang="en-US" sz="2400" dirty="0" smtClean="0">
              <a:solidFill>
                <a:srgbClr val="000000"/>
              </a:solidFill>
            </a:endParaRPr>
          </a:p>
          <a:p>
            <a:pPr eaLnBrk="1" hangingPunct="1">
              <a:defRPr/>
            </a:pPr>
            <a:endParaRPr lang="en-US" sz="24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 bwMode="auto">
          <a:xfrm>
            <a:off x="990600" y="232954"/>
            <a:ext cx="8001000" cy="1066800"/>
          </a:xfrm>
          <a:prstGeom prst="rect">
            <a:avLst/>
          </a:prstGeom>
          <a:solidFill>
            <a:srgbClr val="FFFFFF">
              <a:alpha val="50196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</a:rPr>
              <a:t>								</a:t>
            </a:r>
            <a:r>
              <a:rPr lang="en-US" sz="32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UW Oshkosh</a:t>
            </a:r>
            <a:endParaRPr lang="en-US" sz="3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>
              <a:defRPr/>
            </a:pPr>
            <a:r>
              <a:rPr lang="en-US" sz="3200" dirty="0" smtClean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								Leading </a:t>
            </a:r>
            <a:r>
              <a:rPr lang="en-US" sz="3200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by Example:</a:t>
            </a:r>
            <a:r>
              <a:rPr lang="en-US" sz="3200" dirty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Arial" pitchFamily="34" charset="0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8088503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848600" cy="990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     Leadership in</a:t>
            </a:r>
            <a:br>
              <a:rPr lang="en-US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             Energy </a:t>
            </a:r>
            <a: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  <a:t>&amp; Environmental Design (LEED)</a:t>
            </a:r>
            <a:br>
              <a:rPr lang="en-US" sz="24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sz="24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                 </a:t>
            </a:r>
            <a:r>
              <a:rPr lang="en-US" sz="2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en-US" sz="2000" dirty="0">
                <a:latin typeface="Helvetica" panose="020B0604020202020204" pitchFamily="34" charset="0"/>
                <a:cs typeface="Helvetica" panose="020B0604020202020204" pitchFamily="34" charset="0"/>
              </a:rPr>
              <a:t>At UWO: 3 certified, 1 in review, several in planning)</a:t>
            </a:r>
          </a:p>
        </p:txBody>
      </p:sp>
      <p:pic>
        <p:nvPicPr>
          <p:cNvPr id="12291" name="Picture 8" descr="https://fbcdn-sphotos-b-a.akamaihd.net/hphotos-ak-prn2/1270898_500850086672326_169124731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685" y="1499847"/>
            <a:ext cx="8355555" cy="53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870664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4-04-03 11.06.1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  <p:pic>
        <p:nvPicPr>
          <p:cNvPr id="5" name="Picture 4" descr="IMG_094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441700"/>
            <a:ext cx="4572000" cy="3429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/>
          <a:lstStyle/>
          <a:p>
            <a:fld id="{24BDF08E-BAF4-489E-ABD8-38A9B7902728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84700" y="34671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Large Farm – Complete Mix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400" y="34671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Small Farm – Plug Flow</a:t>
            </a:r>
            <a:endParaRPr lang="en-US" dirty="0"/>
          </a:p>
        </p:txBody>
      </p:sp>
      <p:pic>
        <p:nvPicPr>
          <p:cNvPr id="7" name="Picture 6" descr="Biodigester Exterio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144000" cy="34417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5715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City – Dry Fermentation</a:t>
            </a:r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990600" y="0"/>
            <a:ext cx="7467600" cy="57150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UW Oshkosh Biogas Systems</a:t>
            </a:r>
          </a:p>
        </p:txBody>
      </p:sp>
    </p:spTree>
    <p:extLst>
      <p:ext uri="{BB962C8B-B14F-4D97-AF65-F5344CB8AC3E}">
        <p14:creationId xmlns:p14="http://schemas.microsoft.com/office/powerpoint/2010/main" xmlns="" val="14867368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90600" y="359898"/>
            <a:ext cx="7848600" cy="859302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3200" dirty="0" smtClean="0">
                <a:solidFill>
                  <a:schemeClr val="tx2">
                    <a:satMod val="130000"/>
                  </a:schemeClr>
                </a:solidFill>
                <a:latin typeface="Arial" pitchFamily="34" charset="0"/>
                <a:ea typeface="+mn-ea"/>
                <a:cs typeface="Arial" charset="0"/>
              </a:rPr>
              <a:t>			  </a:t>
            </a:r>
            <a:r>
              <a:rPr lang="en-US" dirty="0" smtClean="0"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BD</a:t>
            </a:r>
            <a:r>
              <a:rPr lang="en-US" dirty="0" smtClean="0">
                <a:latin typeface="Helvetica" panose="020B0604020202020204" pitchFamily="34" charset="0"/>
                <a:ea typeface="Adobe Heiti Std R" pitchFamily="34" charset="-128"/>
                <a:cs typeface="Helvetica" panose="020B0604020202020204" pitchFamily="34" charset="0"/>
              </a:rPr>
              <a:t>1</a:t>
            </a:r>
            <a:r>
              <a:rPr lang="en-US" dirty="0" smtClean="0"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:  </a:t>
            </a:r>
            <a:r>
              <a:rPr lang="en-US" dirty="0"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The First Commercial Scale Dry </a:t>
            </a:r>
            <a:r>
              <a:rPr lang="en-US" dirty="0" smtClean="0"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					Fermentation </a:t>
            </a:r>
            <a:r>
              <a:rPr lang="en-US" dirty="0"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System in the Nation!</a:t>
            </a:r>
          </a:p>
        </p:txBody>
      </p:sp>
      <p:pic>
        <p:nvPicPr>
          <p:cNvPr id="2" name="Picture 1" descr="vifNjOSRjLQnkdklrH3fOSgbWb5u8l21JdgLPbfWfgiWn2p9_vJm9i37Q9E9lgJG-Q=w1235-h57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0" y="1358020"/>
            <a:ext cx="8382000" cy="552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44828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557463" y="298764"/>
            <a:ext cx="6248400" cy="99663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600" dirty="0" smtClean="0">
                <a:ea typeface="+mj-ea"/>
              </a:rPr>
              <a:t> University of Wisconsin–Oshkosh</a:t>
            </a:r>
            <a:br>
              <a:rPr lang="en-US" sz="3600" dirty="0" smtClean="0">
                <a:ea typeface="+mj-ea"/>
              </a:rPr>
            </a:br>
            <a:r>
              <a:rPr lang="en-US" sz="3600" dirty="0" smtClean="0">
                <a:ea typeface="+mj-ea"/>
              </a:rPr>
              <a:t> </a:t>
            </a:r>
            <a:r>
              <a:rPr lang="en-US" sz="3600" dirty="0" smtClean="0"/>
              <a:t>Case Study: Biodigester </a:t>
            </a:r>
            <a:r>
              <a:rPr lang="en-US" sz="3600" dirty="0"/>
              <a:t>1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CrisscrossEtching trans="94000" pressure="0"/>
                    </a14:imgEffect>
                    <a14:imgEffect>
                      <a14:brightnessContrast bright="12000" contras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9471" y="4294981"/>
            <a:ext cx="3844529" cy="2563019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990600" y="1729212"/>
            <a:ext cx="8077200" cy="429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Cambria" pitchFamily="18" charset="0"/>
                <a:ea typeface="ＭＳ Ｐゴシック" charset="0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CE38"/>
              </a:buClr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Cambria" pitchFamily="18" charset="0"/>
                <a:ea typeface="ＭＳ Ｐゴシック" charset="0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5">
                  <a:lumMod val="60000"/>
                  <a:lumOff val="40000"/>
                </a:schemeClr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Cambria" pitchFamily="18" charset="0"/>
                <a:ea typeface="ＭＳ Ｐゴシック" charset="0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9D4B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Cambria" pitchFamily="18" charset="0"/>
                <a:ea typeface="ＭＳ Ｐゴシック" charset="0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4CE38"/>
              </a:buClr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Cambria" pitchFamily="18" charset="0"/>
                <a:ea typeface="ＭＳ Ｐゴシック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Dry </a:t>
            </a:r>
            <a:r>
              <a:rPr lang="en-US" dirty="0" smtClean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Digester</a:t>
            </a:r>
          </a:p>
          <a:p>
            <a:pPr lvl="1">
              <a:lnSpc>
                <a:spcPct val="150000"/>
              </a:lnSpc>
              <a:buClr>
                <a:schemeClr val="accent1"/>
              </a:buClr>
              <a:defRPr/>
            </a:pPr>
            <a:r>
              <a:rPr lang="en-US" dirty="0" smtClean="0">
                <a:latin typeface="Arial" panose="020B0604020202020204" pitchFamily="34" charset="0"/>
                <a:ea typeface="Adobe Heiti Std R" pitchFamily="34" charset="-128"/>
                <a:cs typeface="Arial" panose="020B0604020202020204" pitchFamily="34" charset="0"/>
              </a:rPr>
              <a:t>Processes </a:t>
            </a:r>
            <a:r>
              <a:rPr lang="en-US" dirty="0">
                <a:latin typeface="Arial" panose="020B0604020202020204" pitchFamily="34" charset="0"/>
                <a:ea typeface="Adobe Heiti Std R" pitchFamily="34" charset="-128"/>
                <a:cs typeface="Arial" panose="020B0604020202020204" pitchFamily="34" charset="0"/>
              </a:rPr>
              <a:t>10,000 tons of food waste and yard waste from the community</a:t>
            </a:r>
          </a:p>
          <a:p>
            <a:pPr lvl="1">
              <a:lnSpc>
                <a:spcPct val="150000"/>
              </a:lnSpc>
              <a:buClr>
                <a:schemeClr val="accent1"/>
              </a:buClr>
              <a:defRPr/>
            </a:pPr>
            <a:r>
              <a:rPr lang="en-US" dirty="0">
                <a:latin typeface="Arial" panose="020B0604020202020204" pitchFamily="34" charset="0"/>
                <a:ea typeface="Adobe Heiti Std R" pitchFamily="34" charset="-128"/>
                <a:cs typeface="Arial" panose="020B0604020202020204" pitchFamily="34" charset="0"/>
              </a:rPr>
              <a:t>Produces 370 kW of continuous electrical power</a:t>
            </a:r>
          </a:p>
          <a:p>
            <a:pPr lvl="1">
              <a:lnSpc>
                <a:spcPct val="150000"/>
              </a:lnSpc>
              <a:buClr>
                <a:schemeClr val="accent1"/>
              </a:buClr>
              <a:defRPr/>
            </a:pPr>
            <a:r>
              <a:rPr lang="en-US" dirty="0">
                <a:latin typeface="Arial" panose="020B0604020202020204" pitchFamily="34" charset="0"/>
                <a:ea typeface="Adobe Heiti Std R" pitchFamily="34" charset="-128"/>
                <a:cs typeface="Arial" panose="020B0604020202020204" pitchFamily="34" charset="0"/>
              </a:rPr>
              <a:t>Waste water treatment </a:t>
            </a:r>
            <a:r>
              <a:rPr lang="en-US" dirty="0" smtClean="0">
                <a:latin typeface="Arial" panose="020B0604020202020204" pitchFamily="34" charset="0"/>
                <a:ea typeface="Adobe Heiti Std R" pitchFamily="34" charset="-128"/>
                <a:cs typeface="Arial" panose="020B0604020202020204" pitchFamily="34" charset="0"/>
              </a:rPr>
              <a:t>plant </a:t>
            </a:r>
            <a:r>
              <a:rPr lang="en-US" dirty="0">
                <a:latin typeface="Arial" panose="020B0604020202020204" pitchFamily="34" charset="0"/>
                <a:ea typeface="Adobe Heiti Std R" pitchFamily="34" charset="-128"/>
                <a:cs typeface="Arial" panose="020B0604020202020204" pitchFamily="34" charset="0"/>
              </a:rPr>
              <a:t>collaboration</a:t>
            </a:r>
          </a:p>
          <a:p>
            <a:pPr lvl="1">
              <a:lnSpc>
                <a:spcPct val="150000"/>
              </a:lnSpc>
              <a:buClr>
                <a:schemeClr val="accent1"/>
              </a:buClr>
              <a:defRPr/>
            </a:pPr>
            <a:r>
              <a:rPr lang="en-US" dirty="0">
                <a:latin typeface="Arial" panose="020B0604020202020204" pitchFamily="34" charset="0"/>
                <a:ea typeface="Adobe Heiti Std R" pitchFamily="34" charset="-128"/>
                <a:cs typeface="Arial" panose="020B0604020202020204" pitchFamily="34" charset="0"/>
              </a:rPr>
              <a:t>Private/public collaboration</a:t>
            </a:r>
          </a:p>
        </p:txBody>
      </p:sp>
    </p:spTree>
    <p:extLst>
      <p:ext uri="{BB962C8B-B14F-4D97-AF65-F5344CB8AC3E}">
        <p14:creationId xmlns:p14="http://schemas.microsoft.com/office/powerpoint/2010/main" xmlns="" val="6467312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4444" y="228600"/>
            <a:ext cx="749935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			  </a:t>
            </a:r>
            <a:r>
              <a:rPr lang="en-US" sz="3300" dirty="0" smtClean="0"/>
              <a:t>Dry System: 3 Basic Components</a:t>
            </a:r>
            <a:br>
              <a:rPr lang="en-US" sz="3300" dirty="0" smtClean="0"/>
            </a:br>
            <a:endParaRPr lang="en-US" sz="3300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257800" y="3505200"/>
            <a:ext cx="3352800" cy="2514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 flipH="1">
            <a:off x="5334000" y="2133600"/>
            <a:ext cx="990600" cy="1371600"/>
          </a:xfrm>
          <a:custGeom>
            <a:avLst/>
            <a:gdLst>
              <a:gd name="T0" fmla="*/ 694154 w 21600"/>
              <a:gd name="T1" fmla="*/ 0 h 21600"/>
              <a:gd name="T2" fmla="*/ 694154 w 21600"/>
              <a:gd name="T3" fmla="*/ 772033 h 21600"/>
              <a:gd name="T4" fmla="*/ 162853 w 21600"/>
              <a:gd name="T5" fmla="*/ 1371600 h 21600"/>
              <a:gd name="T6" fmla="*/ 990600 w 21600"/>
              <a:gd name="T7" fmla="*/ 386016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605 h 21600"/>
              <a:gd name="T14" fmla="*/ 17906 w 21600"/>
              <a:gd name="T15" fmla="*/ 955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36" y="0"/>
                </a:lnTo>
                <a:lnTo>
                  <a:pt x="15136" y="2605"/>
                </a:lnTo>
                <a:lnTo>
                  <a:pt x="12427" y="2605"/>
                </a:lnTo>
                <a:cubicBezTo>
                  <a:pt x="5564" y="2605"/>
                  <a:pt x="0" y="6882"/>
                  <a:pt x="0" y="12158"/>
                </a:cubicBezTo>
                <a:lnTo>
                  <a:pt x="0" y="21600"/>
                </a:lnTo>
                <a:lnTo>
                  <a:pt x="7102" y="21600"/>
                </a:lnTo>
                <a:lnTo>
                  <a:pt x="7102" y="12158"/>
                </a:lnTo>
                <a:cubicBezTo>
                  <a:pt x="7102" y="10719"/>
                  <a:pt x="9486" y="9553"/>
                  <a:pt x="12427" y="9553"/>
                </a:cubicBezTo>
                <a:lnTo>
                  <a:pt x="15136" y="9553"/>
                </a:lnTo>
                <a:lnTo>
                  <a:pt x="15136" y="12158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/>
              <a:t>GAS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 rot="5400000" flipV="1">
            <a:off x="2781300" y="3771900"/>
            <a:ext cx="1676400" cy="838200"/>
          </a:xfrm>
          <a:custGeom>
            <a:avLst/>
            <a:gdLst>
              <a:gd name="T0" fmla="*/ 1360523 w 21600"/>
              <a:gd name="T1" fmla="*/ 0 h 21600"/>
              <a:gd name="T2" fmla="*/ 1044568 w 21600"/>
              <a:gd name="T3" fmla="*/ 307767 h 21600"/>
              <a:gd name="T4" fmla="*/ 0 w 21600"/>
              <a:gd name="T5" fmla="*/ 770795 h 21600"/>
              <a:gd name="T6" fmla="*/ 739789 w 21600"/>
              <a:gd name="T7" fmla="*/ 838200 h 21600"/>
              <a:gd name="T8" fmla="*/ 1479501 w 21600"/>
              <a:gd name="T9" fmla="*/ 593453 h 21600"/>
              <a:gd name="T10" fmla="*/ 1676400 w 21600"/>
              <a:gd name="T11" fmla="*/ 30776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15996 w 21600"/>
              <a:gd name="T19" fmla="*/ 2988 h 21600"/>
              <a:gd name="T20" fmla="*/ 19063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530" y="0"/>
                </a:moveTo>
                <a:lnTo>
                  <a:pt x="13459" y="7931"/>
                </a:lnTo>
                <a:lnTo>
                  <a:pt x="15996" y="7931"/>
                </a:lnTo>
                <a:lnTo>
                  <a:pt x="15996" y="18125"/>
                </a:lnTo>
                <a:lnTo>
                  <a:pt x="0" y="18125"/>
                </a:lnTo>
                <a:lnTo>
                  <a:pt x="0" y="21600"/>
                </a:lnTo>
                <a:lnTo>
                  <a:pt x="19063" y="21600"/>
                </a:lnTo>
                <a:lnTo>
                  <a:pt x="19063" y="7931"/>
                </a:lnTo>
                <a:lnTo>
                  <a:pt x="21600" y="7931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822960" tIns="0" bIns="0" anchor="b"/>
          <a:lstStyle/>
          <a:p>
            <a:pPr algn="ctr"/>
            <a:r>
              <a:rPr lang="en-US" sz="1400"/>
              <a:t>GAS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1" y="3524280"/>
            <a:ext cx="3329056" cy="2495520"/>
          </a:xfrm>
          <a:prstGeom prst="rect">
            <a:avLst/>
          </a:prstGeom>
          <a:ln>
            <a:noFill/>
          </a:ln>
          <a:effectLst>
            <a:outerShdw blurRad="254000" dist="190500" dir="2700000" algn="tl" rotWithShape="0">
              <a:srgbClr val="333333">
                <a:alpha val="20000"/>
              </a:srgbClr>
            </a:outerShdw>
          </a:effectLst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6096000" y="3733800"/>
            <a:ext cx="19688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SEALED CHAMBER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7" descr="Gas Collection Ba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1626440"/>
            <a:ext cx="2895600" cy="17263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2514600" y="1981200"/>
            <a:ext cx="2819400" cy="609600"/>
          </a:xfrm>
          <a:prstGeom prst="flowChartMagneticDrum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 STORAGE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4" descr="slideshow%20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0" y="4495800"/>
            <a:ext cx="2801937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81000" y="4495800"/>
            <a:ext cx="2743200" cy="1524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GENERATOR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88495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5867400" y="3124200"/>
            <a:ext cx="2971800" cy="16002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>
            <a:off x="3124200" y="1828800"/>
            <a:ext cx="2819400" cy="609600"/>
          </a:xfrm>
          <a:prstGeom prst="flowChartMagneticDrum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/>
              <a:t>GAS STORAGE</a:t>
            </a: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4267200" y="3581400"/>
            <a:ext cx="914400" cy="1219200"/>
          </a:xfrm>
          <a:prstGeom prst="flowChartMagneticDisk">
            <a:avLst/>
          </a:prstGeom>
          <a:solidFill>
            <a:srgbClr val="80800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/>
              <a:t>PERCO-</a:t>
            </a:r>
          </a:p>
          <a:p>
            <a:pPr algn="ctr" eaLnBrk="1" hangingPunct="1"/>
            <a:r>
              <a:rPr lang="en-US" altLang="en-US"/>
              <a:t>LATE</a:t>
            </a: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1752600" y="3505200"/>
            <a:ext cx="1524000" cy="1143000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/>
              <a:t>GENERATOR</a:t>
            </a:r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 flipH="1">
            <a:off x="5943600" y="1752600"/>
            <a:ext cx="990600" cy="1371600"/>
          </a:xfrm>
          <a:custGeom>
            <a:avLst/>
            <a:gdLst>
              <a:gd name="T0" fmla="*/ 31834674 w 21600"/>
              <a:gd name="T1" fmla="*/ 0 h 21600"/>
              <a:gd name="T2" fmla="*/ 31834674 w 21600"/>
              <a:gd name="T3" fmla="*/ 49024094 h 21600"/>
              <a:gd name="T4" fmla="*/ 7468620 w 21600"/>
              <a:gd name="T5" fmla="*/ 87096600 h 21600"/>
              <a:gd name="T6" fmla="*/ 45430012 w 21600"/>
              <a:gd name="T7" fmla="*/ 24512015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605 h 21600"/>
              <a:gd name="T14" fmla="*/ 17906 w 21600"/>
              <a:gd name="T15" fmla="*/ 9553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36" y="0"/>
                </a:lnTo>
                <a:lnTo>
                  <a:pt x="15136" y="2605"/>
                </a:lnTo>
                <a:lnTo>
                  <a:pt x="12427" y="2605"/>
                </a:lnTo>
                <a:cubicBezTo>
                  <a:pt x="5564" y="2605"/>
                  <a:pt x="0" y="6882"/>
                  <a:pt x="0" y="12158"/>
                </a:cubicBezTo>
                <a:lnTo>
                  <a:pt x="0" y="21600"/>
                </a:lnTo>
                <a:lnTo>
                  <a:pt x="7102" y="21600"/>
                </a:lnTo>
                <a:lnTo>
                  <a:pt x="7102" y="12158"/>
                </a:lnTo>
                <a:cubicBezTo>
                  <a:pt x="7102" y="10719"/>
                  <a:pt x="9486" y="9553"/>
                  <a:pt x="12427" y="9553"/>
                </a:cubicBezTo>
                <a:lnTo>
                  <a:pt x="15136" y="9553"/>
                </a:lnTo>
                <a:lnTo>
                  <a:pt x="15136" y="12158"/>
                </a:lnTo>
                <a:close/>
              </a:path>
            </a:pathLst>
          </a:custGeom>
          <a:solidFill>
            <a:srgbClr val="FFCC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/>
              <a:t>GAS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4648200" y="3048000"/>
            <a:ext cx="1219200" cy="762000"/>
          </a:xfrm>
          <a:custGeom>
            <a:avLst/>
            <a:gdLst>
              <a:gd name="T0" fmla="*/ 58542308 w 21600"/>
              <a:gd name="T1" fmla="*/ 0 h 21600"/>
              <a:gd name="T2" fmla="*/ 58542308 w 21600"/>
              <a:gd name="T3" fmla="*/ 15130885 h 21600"/>
              <a:gd name="T4" fmla="*/ 4262854 w 21600"/>
              <a:gd name="T5" fmla="*/ 26881666 h 21600"/>
              <a:gd name="T6" fmla="*/ 68817070 w 21600"/>
              <a:gd name="T7" fmla="*/ 756546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770 h 21600"/>
              <a:gd name="T14" fmla="*/ 20906 w 21600"/>
              <a:gd name="T15" fmla="*/ 738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8375" y="0"/>
                </a:lnTo>
                <a:lnTo>
                  <a:pt x="18375" y="4770"/>
                </a:lnTo>
                <a:lnTo>
                  <a:pt x="12427" y="4770"/>
                </a:lnTo>
                <a:cubicBezTo>
                  <a:pt x="5564" y="4770"/>
                  <a:pt x="0" y="8078"/>
                  <a:pt x="0" y="12158"/>
                </a:cubicBezTo>
                <a:lnTo>
                  <a:pt x="0" y="21600"/>
                </a:lnTo>
                <a:lnTo>
                  <a:pt x="2676" y="21600"/>
                </a:lnTo>
                <a:lnTo>
                  <a:pt x="2676" y="12158"/>
                </a:lnTo>
                <a:cubicBezTo>
                  <a:pt x="2676" y="9524"/>
                  <a:pt x="7042" y="7388"/>
                  <a:pt x="12427" y="7388"/>
                </a:cubicBezTo>
                <a:lnTo>
                  <a:pt x="18375" y="7388"/>
                </a:lnTo>
                <a:lnTo>
                  <a:pt x="18375" y="12158"/>
                </a:lnTo>
                <a:close/>
              </a:path>
            </a:pathLst>
          </a:custGeom>
          <a:solidFill>
            <a:srgbClr val="8080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48" name="Sound"/>
          <p:cNvSpPr>
            <a:spLocks noEditPoints="1" noChangeArrowheads="1"/>
          </p:cNvSpPr>
          <p:nvPr/>
        </p:nvSpPr>
        <p:spPr bwMode="auto">
          <a:xfrm rot="5400000">
            <a:off x="6134100" y="3314700"/>
            <a:ext cx="304800" cy="228600"/>
          </a:xfrm>
          <a:custGeom>
            <a:avLst/>
            <a:gdLst>
              <a:gd name="T0" fmla="*/ 11164 w 21600"/>
              <a:gd name="T1" fmla="*/ 21159 h 21600"/>
              <a:gd name="T2" fmla="*/ 11164 w 21600"/>
              <a:gd name="T3" fmla="*/ 0 h 21600"/>
              <a:gd name="T4" fmla="*/ 0 w 21600"/>
              <a:gd name="T5" fmla="*/ 10800 h 21600"/>
              <a:gd name="T6" fmla="*/ 21600 w 21600"/>
              <a:gd name="T7" fmla="*/ 10800 h 21600"/>
              <a:gd name="T8" fmla="*/ 761 w 21600"/>
              <a:gd name="T9" fmla="*/ 22454 h 21600"/>
              <a:gd name="T10" fmla="*/ 21069 w 21600"/>
              <a:gd name="T11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7273"/>
                </a:moveTo>
                <a:lnTo>
                  <a:pt x="5824" y="7273"/>
                </a:lnTo>
                <a:lnTo>
                  <a:pt x="11164" y="0"/>
                </a:lnTo>
                <a:lnTo>
                  <a:pt x="11164" y="21159"/>
                </a:lnTo>
                <a:lnTo>
                  <a:pt x="5824" y="13885"/>
                </a:lnTo>
                <a:lnTo>
                  <a:pt x="0" y="13885"/>
                </a:lnTo>
                <a:lnTo>
                  <a:pt x="0" y="7273"/>
                </a:lnTo>
                <a:close/>
              </a:path>
              <a:path w="21600" h="21600">
                <a:moveTo>
                  <a:pt x="13024" y="7273"/>
                </a:moveTo>
                <a:lnTo>
                  <a:pt x="13591" y="6722"/>
                </a:lnTo>
                <a:lnTo>
                  <a:pt x="13833" y="7548"/>
                </a:lnTo>
                <a:lnTo>
                  <a:pt x="14076" y="8485"/>
                </a:lnTo>
                <a:lnTo>
                  <a:pt x="14157" y="9367"/>
                </a:lnTo>
                <a:lnTo>
                  <a:pt x="14197" y="10524"/>
                </a:lnTo>
                <a:lnTo>
                  <a:pt x="14197" y="11406"/>
                </a:lnTo>
                <a:lnTo>
                  <a:pt x="14116" y="12012"/>
                </a:lnTo>
                <a:lnTo>
                  <a:pt x="13995" y="12728"/>
                </a:lnTo>
                <a:lnTo>
                  <a:pt x="13833" y="13444"/>
                </a:lnTo>
                <a:lnTo>
                  <a:pt x="13712" y="14106"/>
                </a:lnTo>
                <a:lnTo>
                  <a:pt x="13591" y="14546"/>
                </a:lnTo>
                <a:lnTo>
                  <a:pt x="13065" y="13885"/>
                </a:lnTo>
                <a:lnTo>
                  <a:pt x="13307" y="12893"/>
                </a:lnTo>
                <a:lnTo>
                  <a:pt x="13469" y="11791"/>
                </a:lnTo>
                <a:lnTo>
                  <a:pt x="13550" y="10910"/>
                </a:lnTo>
                <a:lnTo>
                  <a:pt x="13591" y="10138"/>
                </a:lnTo>
                <a:lnTo>
                  <a:pt x="13469" y="9367"/>
                </a:lnTo>
                <a:lnTo>
                  <a:pt x="13388" y="8595"/>
                </a:lnTo>
                <a:lnTo>
                  <a:pt x="13267" y="7934"/>
                </a:lnTo>
                <a:lnTo>
                  <a:pt x="13024" y="7273"/>
                </a:lnTo>
                <a:close/>
              </a:path>
              <a:path w="21600" h="21600">
                <a:moveTo>
                  <a:pt x="16382" y="3967"/>
                </a:moveTo>
                <a:lnTo>
                  <a:pt x="16786" y="5179"/>
                </a:lnTo>
                <a:lnTo>
                  <a:pt x="17150" y="6612"/>
                </a:lnTo>
                <a:lnTo>
                  <a:pt x="17474" y="8651"/>
                </a:lnTo>
                <a:lnTo>
                  <a:pt x="17595" y="9753"/>
                </a:lnTo>
                <a:lnTo>
                  <a:pt x="17635" y="12012"/>
                </a:lnTo>
                <a:lnTo>
                  <a:pt x="17393" y="13665"/>
                </a:lnTo>
                <a:lnTo>
                  <a:pt x="17150" y="15208"/>
                </a:lnTo>
                <a:lnTo>
                  <a:pt x="16786" y="16310"/>
                </a:lnTo>
                <a:lnTo>
                  <a:pt x="16341" y="17687"/>
                </a:lnTo>
                <a:lnTo>
                  <a:pt x="15815" y="17081"/>
                </a:lnTo>
                <a:lnTo>
                  <a:pt x="16503" y="14602"/>
                </a:lnTo>
                <a:lnTo>
                  <a:pt x="16786" y="13169"/>
                </a:lnTo>
                <a:lnTo>
                  <a:pt x="16867" y="12012"/>
                </a:lnTo>
                <a:lnTo>
                  <a:pt x="16867" y="9642"/>
                </a:lnTo>
                <a:lnTo>
                  <a:pt x="16705" y="7989"/>
                </a:lnTo>
                <a:lnTo>
                  <a:pt x="16422" y="6612"/>
                </a:lnTo>
                <a:lnTo>
                  <a:pt x="16220" y="5675"/>
                </a:lnTo>
                <a:lnTo>
                  <a:pt x="15856" y="4518"/>
                </a:lnTo>
                <a:lnTo>
                  <a:pt x="16382" y="3967"/>
                </a:lnTo>
                <a:close/>
              </a:path>
              <a:path w="21600" h="21600">
                <a:moveTo>
                  <a:pt x="18889" y="1377"/>
                </a:moveTo>
                <a:lnTo>
                  <a:pt x="19415" y="826"/>
                </a:lnTo>
                <a:lnTo>
                  <a:pt x="20194" y="2576"/>
                </a:lnTo>
                <a:lnTo>
                  <a:pt x="20831" y="4683"/>
                </a:lnTo>
                <a:lnTo>
                  <a:pt x="21357" y="7204"/>
                </a:lnTo>
                <a:lnTo>
                  <a:pt x="21650" y="9450"/>
                </a:lnTo>
                <a:lnTo>
                  <a:pt x="21600" y="12301"/>
                </a:lnTo>
                <a:lnTo>
                  <a:pt x="21215" y="15938"/>
                </a:lnTo>
                <a:lnTo>
                  <a:pt x="20629" y="18348"/>
                </a:lnTo>
                <a:lnTo>
                  <a:pt x="19415" y="21655"/>
                </a:lnTo>
                <a:lnTo>
                  <a:pt x="18889" y="21159"/>
                </a:lnTo>
                <a:lnTo>
                  <a:pt x="19901" y="18404"/>
                </a:lnTo>
                <a:lnTo>
                  <a:pt x="20467" y="15593"/>
                </a:lnTo>
                <a:lnTo>
                  <a:pt x="20791" y="12342"/>
                </a:lnTo>
                <a:lnTo>
                  <a:pt x="20871" y="9532"/>
                </a:lnTo>
                <a:lnTo>
                  <a:pt x="20629" y="7411"/>
                </a:lnTo>
                <a:lnTo>
                  <a:pt x="20062" y="4628"/>
                </a:lnTo>
                <a:lnTo>
                  <a:pt x="19415" y="2810"/>
                </a:lnTo>
                <a:lnTo>
                  <a:pt x="18889" y="1377"/>
                </a:lnTo>
                <a:close/>
              </a:path>
            </a:pathLst>
          </a:custGeom>
          <a:solidFill>
            <a:srgbClr val="8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5867400" y="3200400"/>
            <a:ext cx="2514600" cy="76200"/>
          </a:xfrm>
          <a:prstGeom prst="rect">
            <a:avLst/>
          </a:prstGeom>
          <a:solidFill>
            <a:srgbClr val="8080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650" name="AutoShape 10"/>
          <p:cNvSpPr>
            <a:spLocks noEditPoints="1" noChangeArrowheads="1"/>
          </p:cNvSpPr>
          <p:nvPr/>
        </p:nvSpPr>
        <p:spPr bwMode="auto">
          <a:xfrm rot="5400000">
            <a:off x="6591300" y="3314700"/>
            <a:ext cx="304800" cy="228600"/>
          </a:xfrm>
          <a:custGeom>
            <a:avLst/>
            <a:gdLst>
              <a:gd name="T0" fmla="*/ 11164 w 21600"/>
              <a:gd name="T1" fmla="*/ 21159 h 21600"/>
              <a:gd name="T2" fmla="*/ 11164 w 21600"/>
              <a:gd name="T3" fmla="*/ 0 h 21600"/>
              <a:gd name="T4" fmla="*/ 0 w 21600"/>
              <a:gd name="T5" fmla="*/ 10800 h 21600"/>
              <a:gd name="T6" fmla="*/ 21600 w 21600"/>
              <a:gd name="T7" fmla="*/ 10800 h 21600"/>
              <a:gd name="T8" fmla="*/ 761 w 21600"/>
              <a:gd name="T9" fmla="*/ 22454 h 21600"/>
              <a:gd name="T10" fmla="*/ 21069 w 21600"/>
              <a:gd name="T11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7273"/>
                </a:moveTo>
                <a:lnTo>
                  <a:pt x="5824" y="7273"/>
                </a:lnTo>
                <a:lnTo>
                  <a:pt x="11164" y="0"/>
                </a:lnTo>
                <a:lnTo>
                  <a:pt x="11164" y="21159"/>
                </a:lnTo>
                <a:lnTo>
                  <a:pt x="5824" y="13885"/>
                </a:lnTo>
                <a:lnTo>
                  <a:pt x="0" y="13885"/>
                </a:lnTo>
                <a:lnTo>
                  <a:pt x="0" y="7273"/>
                </a:lnTo>
                <a:close/>
              </a:path>
              <a:path w="21600" h="21600">
                <a:moveTo>
                  <a:pt x="13024" y="7273"/>
                </a:moveTo>
                <a:lnTo>
                  <a:pt x="13591" y="6722"/>
                </a:lnTo>
                <a:lnTo>
                  <a:pt x="13833" y="7548"/>
                </a:lnTo>
                <a:lnTo>
                  <a:pt x="14076" y="8485"/>
                </a:lnTo>
                <a:lnTo>
                  <a:pt x="14157" y="9367"/>
                </a:lnTo>
                <a:lnTo>
                  <a:pt x="14197" y="10524"/>
                </a:lnTo>
                <a:lnTo>
                  <a:pt x="14197" y="11406"/>
                </a:lnTo>
                <a:lnTo>
                  <a:pt x="14116" y="12012"/>
                </a:lnTo>
                <a:lnTo>
                  <a:pt x="13995" y="12728"/>
                </a:lnTo>
                <a:lnTo>
                  <a:pt x="13833" y="13444"/>
                </a:lnTo>
                <a:lnTo>
                  <a:pt x="13712" y="14106"/>
                </a:lnTo>
                <a:lnTo>
                  <a:pt x="13591" y="14546"/>
                </a:lnTo>
                <a:lnTo>
                  <a:pt x="13065" y="13885"/>
                </a:lnTo>
                <a:lnTo>
                  <a:pt x="13307" y="12893"/>
                </a:lnTo>
                <a:lnTo>
                  <a:pt x="13469" y="11791"/>
                </a:lnTo>
                <a:lnTo>
                  <a:pt x="13550" y="10910"/>
                </a:lnTo>
                <a:lnTo>
                  <a:pt x="13591" y="10138"/>
                </a:lnTo>
                <a:lnTo>
                  <a:pt x="13469" y="9367"/>
                </a:lnTo>
                <a:lnTo>
                  <a:pt x="13388" y="8595"/>
                </a:lnTo>
                <a:lnTo>
                  <a:pt x="13267" y="7934"/>
                </a:lnTo>
                <a:lnTo>
                  <a:pt x="13024" y="7273"/>
                </a:lnTo>
                <a:close/>
              </a:path>
              <a:path w="21600" h="21600">
                <a:moveTo>
                  <a:pt x="16382" y="3967"/>
                </a:moveTo>
                <a:lnTo>
                  <a:pt x="16786" y="5179"/>
                </a:lnTo>
                <a:lnTo>
                  <a:pt x="17150" y="6612"/>
                </a:lnTo>
                <a:lnTo>
                  <a:pt x="17474" y="8651"/>
                </a:lnTo>
                <a:lnTo>
                  <a:pt x="17595" y="9753"/>
                </a:lnTo>
                <a:lnTo>
                  <a:pt x="17635" y="12012"/>
                </a:lnTo>
                <a:lnTo>
                  <a:pt x="17393" y="13665"/>
                </a:lnTo>
                <a:lnTo>
                  <a:pt x="17150" y="15208"/>
                </a:lnTo>
                <a:lnTo>
                  <a:pt x="16786" y="16310"/>
                </a:lnTo>
                <a:lnTo>
                  <a:pt x="16341" y="17687"/>
                </a:lnTo>
                <a:lnTo>
                  <a:pt x="15815" y="17081"/>
                </a:lnTo>
                <a:lnTo>
                  <a:pt x="16503" y="14602"/>
                </a:lnTo>
                <a:lnTo>
                  <a:pt x="16786" y="13169"/>
                </a:lnTo>
                <a:lnTo>
                  <a:pt x="16867" y="12012"/>
                </a:lnTo>
                <a:lnTo>
                  <a:pt x="16867" y="9642"/>
                </a:lnTo>
                <a:lnTo>
                  <a:pt x="16705" y="7989"/>
                </a:lnTo>
                <a:lnTo>
                  <a:pt x="16422" y="6612"/>
                </a:lnTo>
                <a:lnTo>
                  <a:pt x="16220" y="5675"/>
                </a:lnTo>
                <a:lnTo>
                  <a:pt x="15856" y="4518"/>
                </a:lnTo>
                <a:lnTo>
                  <a:pt x="16382" y="3967"/>
                </a:lnTo>
                <a:close/>
              </a:path>
              <a:path w="21600" h="21600">
                <a:moveTo>
                  <a:pt x="18889" y="1377"/>
                </a:moveTo>
                <a:lnTo>
                  <a:pt x="19415" y="826"/>
                </a:lnTo>
                <a:lnTo>
                  <a:pt x="20194" y="2576"/>
                </a:lnTo>
                <a:lnTo>
                  <a:pt x="20831" y="4683"/>
                </a:lnTo>
                <a:lnTo>
                  <a:pt x="21357" y="7204"/>
                </a:lnTo>
                <a:lnTo>
                  <a:pt x="21650" y="9450"/>
                </a:lnTo>
                <a:lnTo>
                  <a:pt x="21600" y="12301"/>
                </a:lnTo>
                <a:lnTo>
                  <a:pt x="21215" y="15938"/>
                </a:lnTo>
                <a:lnTo>
                  <a:pt x="20629" y="18348"/>
                </a:lnTo>
                <a:lnTo>
                  <a:pt x="19415" y="21655"/>
                </a:lnTo>
                <a:lnTo>
                  <a:pt x="18889" y="21159"/>
                </a:lnTo>
                <a:lnTo>
                  <a:pt x="19901" y="18404"/>
                </a:lnTo>
                <a:lnTo>
                  <a:pt x="20467" y="15593"/>
                </a:lnTo>
                <a:lnTo>
                  <a:pt x="20791" y="12342"/>
                </a:lnTo>
                <a:lnTo>
                  <a:pt x="20871" y="9532"/>
                </a:lnTo>
                <a:lnTo>
                  <a:pt x="20629" y="7411"/>
                </a:lnTo>
                <a:lnTo>
                  <a:pt x="20062" y="4628"/>
                </a:lnTo>
                <a:lnTo>
                  <a:pt x="19415" y="2810"/>
                </a:lnTo>
                <a:lnTo>
                  <a:pt x="18889" y="1377"/>
                </a:lnTo>
                <a:close/>
              </a:path>
            </a:pathLst>
          </a:custGeom>
          <a:solidFill>
            <a:srgbClr val="8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2651" name="AutoShape 11"/>
          <p:cNvSpPr>
            <a:spLocks noEditPoints="1" noChangeArrowheads="1"/>
          </p:cNvSpPr>
          <p:nvPr/>
        </p:nvSpPr>
        <p:spPr bwMode="auto">
          <a:xfrm rot="5400000">
            <a:off x="7048500" y="3314700"/>
            <a:ext cx="304800" cy="228600"/>
          </a:xfrm>
          <a:custGeom>
            <a:avLst/>
            <a:gdLst>
              <a:gd name="T0" fmla="*/ 11164 w 21600"/>
              <a:gd name="T1" fmla="*/ 21159 h 21600"/>
              <a:gd name="T2" fmla="*/ 11164 w 21600"/>
              <a:gd name="T3" fmla="*/ 0 h 21600"/>
              <a:gd name="T4" fmla="*/ 0 w 21600"/>
              <a:gd name="T5" fmla="*/ 10800 h 21600"/>
              <a:gd name="T6" fmla="*/ 21600 w 21600"/>
              <a:gd name="T7" fmla="*/ 10800 h 21600"/>
              <a:gd name="T8" fmla="*/ 761 w 21600"/>
              <a:gd name="T9" fmla="*/ 22454 h 21600"/>
              <a:gd name="T10" fmla="*/ 21069 w 21600"/>
              <a:gd name="T11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7273"/>
                </a:moveTo>
                <a:lnTo>
                  <a:pt x="5824" y="7273"/>
                </a:lnTo>
                <a:lnTo>
                  <a:pt x="11164" y="0"/>
                </a:lnTo>
                <a:lnTo>
                  <a:pt x="11164" y="21159"/>
                </a:lnTo>
                <a:lnTo>
                  <a:pt x="5824" y="13885"/>
                </a:lnTo>
                <a:lnTo>
                  <a:pt x="0" y="13885"/>
                </a:lnTo>
                <a:lnTo>
                  <a:pt x="0" y="7273"/>
                </a:lnTo>
                <a:close/>
              </a:path>
              <a:path w="21600" h="21600">
                <a:moveTo>
                  <a:pt x="13024" y="7273"/>
                </a:moveTo>
                <a:lnTo>
                  <a:pt x="13591" y="6722"/>
                </a:lnTo>
                <a:lnTo>
                  <a:pt x="13833" y="7548"/>
                </a:lnTo>
                <a:lnTo>
                  <a:pt x="14076" y="8485"/>
                </a:lnTo>
                <a:lnTo>
                  <a:pt x="14157" y="9367"/>
                </a:lnTo>
                <a:lnTo>
                  <a:pt x="14197" y="10524"/>
                </a:lnTo>
                <a:lnTo>
                  <a:pt x="14197" y="11406"/>
                </a:lnTo>
                <a:lnTo>
                  <a:pt x="14116" y="12012"/>
                </a:lnTo>
                <a:lnTo>
                  <a:pt x="13995" y="12728"/>
                </a:lnTo>
                <a:lnTo>
                  <a:pt x="13833" y="13444"/>
                </a:lnTo>
                <a:lnTo>
                  <a:pt x="13712" y="14106"/>
                </a:lnTo>
                <a:lnTo>
                  <a:pt x="13591" y="14546"/>
                </a:lnTo>
                <a:lnTo>
                  <a:pt x="13065" y="13885"/>
                </a:lnTo>
                <a:lnTo>
                  <a:pt x="13307" y="12893"/>
                </a:lnTo>
                <a:lnTo>
                  <a:pt x="13469" y="11791"/>
                </a:lnTo>
                <a:lnTo>
                  <a:pt x="13550" y="10910"/>
                </a:lnTo>
                <a:lnTo>
                  <a:pt x="13591" y="10138"/>
                </a:lnTo>
                <a:lnTo>
                  <a:pt x="13469" y="9367"/>
                </a:lnTo>
                <a:lnTo>
                  <a:pt x="13388" y="8595"/>
                </a:lnTo>
                <a:lnTo>
                  <a:pt x="13267" y="7934"/>
                </a:lnTo>
                <a:lnTo>
                  <a:pt x="13024" y="7273"/>
                </a:lnTo>
                <a:close/>
              </a:path>
              <a:path w="21600" h="21600">
                <a:moveTo>
                  <a:pt x="16382" y="3967"/>
                </a:moveTo>
                <a:lnTo>
                  <a:pt x="16786" y="5179"/>
                </a:lnTo>
                <a:lnTo>
                  <a:pt x="17150" y="6612"/>
                </a:lnTo>
                <a:lnTo>
                  <a:pt x="17474" y="8651"/>
                </a:lnTo>
                <a:lnTo>
                  <a:pt x="17595" y="9753"/>
                </a:lnTo>
                <a:lnTo>
                  <a:pt x="17635" y="12012"/>
                </a:lnTo>
                <a:lnTo>
                  <a:pt x="17393" y="13665"/>
                </a:lnTo>
                <a:lnTo>
                  <a:pt x="17150" y="15208"/>
                </a:lnTo>
                <a:lnTo>
                  <a:pt x="16786" y="16310"/>
                </a:lnTo>
                <a:lnTo>
                  <a:pt x="16341" y="17687"/>
                </a:lnTo>
                <a:lnTo>
                  <a:pt x="15815" y="17081"/>
                </a:lnTo>
                <a:lnTo>
                  <a:pt x="16503" y="14602"/>
                </a:lnTo>
                <a:lnTo>
                  <a:pt x="16786" y="13169"/>
                </a:lnTo>
                <a:lnTo>
                  <a:pt x="16867" y="12012"/>
                </a:lnTo>
                <a:lnTo>
                  <a:pt x="16867" y="9642"/>
                </a:lnTo>
                <a:lnTo>
                  <a:pt x="16705" y="7989"/>
                </a:lnTo>
                <a:lnTo>
                  <a:pt x="16422" y="6612"/>
                </a:lnTo>
                <a:lnTo>
                  <a:pt x="16220" y="5675"/>
                </a:lnTo>
                <a:lnTo>
                  <a:pt x="15856" y="4518"/>
                </a:lnTo>
                <a:lnTo>
                  <a:pt x="16382" y="3967"/>
                </a:lnTo>
                <a:close/>
              </a:path>
              <a:path w="21600" h="21600">
                <a:moveTo>
                  <a:pt x="18889" y="1377"/>
                </a:moveTo>
                <a:lnTo>
                  <a:pt x="19415" y="826"/>
                </a:lnTo>
                <a:lnTo>
                  <a:pt x="20194" y="2576"/>
                </a:lnTo>
                <a:lnTo>
                  <a:pt x="20831" y="4683"/>
                </a:lnTo>
                <a:lnTo>
                  <a:pt x="21357" y="7204"/>
                </a:lnTo>
                <a:lnTo>
                  <a:pt x="21650" y="9450"/>
                </a:lnTo>
                <a:lnTo>
                  <a:pt x="21600" y="12301"/>
                </a:lnTo>
                <a:lnTo>
                  <a:pt x="21215" y="15938"/>
                </a:lnTo>
                <a:lnTo>
                  <a:pt x="20629" y="18348"/>
                </a:lnTo>
                <a:lnTo>
                  <a:pt x="19415" y="21655"/>
                </a:lnTo>
                <a:lnTo>
                  <a:pt x="18889" y="21159"/>
                </a:lnTo>
                <a:lnTo>
                  <a:pt x="19901" y="18404"/>
                </a:lnTo>
                <a:lnTo>
                  <a:pt x="20467" y="15593"/>
                </a:lnTo>
                <a:lnTo>
                  <a:pt x="20791" y="12342"/>
                </a:lnTo>
                <a:lnTo>
                  <a:pt x="20871" y="9532"/>
                </a:lnTo>
                <a:lnTo>
                  <a:pt x="20629" y="7411"/>
                </a:lnTo>
                <a:lnTo>
                  <a:pt x="20062" y="4628"/>
                </a:lnTo>
                <a:lnTo>
                  <a:pt x="19415" y="2810"/>
                </a:lnTo>
                <a:lnTo>
                  <a:pt x="18889" y="1377"/>
                </a:lnTo>
                <a:close/>
              </a:path>
            </a:pathLst>
          </a:custGeom>
          <a:solidFill>
            <a:srgbClr val="8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2652" name="AutoShape 12"/>
          <p:cNvSpPr>
            <a:spLocks noEditPoints="1" noChangeArrowheads="1"/>
          </p:cNvSpPr>
          <p:nvPr/>
        </p:nvSpPr>
        <p:spPr bwMode="auto">
          <a:xfrm rot="5400000">
            <a:off x="7505700" y="3314700"/>
            <a:ext cx="304800" cy="228600"/>
          </a:xfrm>
          <a:custGeom>
            <a:avLst/>
            <a:gdLst>
              <a:gd name="T0" fmla="*/ 11164 w 21600"/>
              <a:gd name="T1" fmla="*/ 21159 h 21600"/>
              <a:gd name="T2" fmla="*/ 11164 w 21600"/>
              <a:gd name="T3" fmla="*/ 0 h 21600"/>
              <a:gd name="T4" fmla="*/ 0 w 21600"/>
              <a:gd name="T5" fmla="*/ 10800 h 21600"/>
              <a:gd name="T6" fmla="*/ 21600 w 21600"/>
              <a:gd name="T7" fmla="*/ 10800 h 21600"/>
              <a:gd name="T8" fmla="*/ 761 w 21600"/>
              <a:gd name="T9" fmla="*/ 22454 h 21600"/>
              <a:gd name="T10" fmla="*/ 21069 w 21600"/>
              <a:gd name="T11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7273"/>
                </a:moveTo>
                <a:lnTo>
                  <a:pt x="5824" y="7273"/>
                </a:lnTo>
                <a:lnTo>
                  <a:pt x="11164" y="0"/>
                </a:lnTo>
                <a:lnTo>
                  <a:pt x="11164" y="21159"/>
                </a:lnTo>
                <a:lnTo>
                  <a:pt x="5824" y="13885"/>
                </a:lnTo>
                <a:lnTo>
                  <a:pt x="0" y="13885"/>
                </a:lnTo>
                <a:lnTo>
                  <a:pt x="0" y="7273"/>
                </a:lnTo>
                <a:close/>
              </a:path>
              <a:path w="21600" h="21600">
                <a:moveTo>
                  <a:pt x="13024" y="7273"/>
                </a:moveTo>
                <a:lnTo>
                  <a:pt x="13591" y="6722"/>
                </a:lnTo>
                <a:lnTo>
                  <a:pt x="13833" y="7548"/>
                </a:lnTo>
                <a:lnTo>
                  <a:pt x="14076" y="8485"/>
                </a:lnTo>
                <a:lnTo>
                  <a:pt x="14157" y="9367"/>
                </a:lnTo>
                <a:lnTo>
                  <a:pt x="14197" y="10524"/>
                </a:lnTo>
                <a:lnTo>
                  <a:pt x="14197" y="11406"/>
                </a:lnTo>
                <a:lnTo>
                  <a:pt x="14116" y="12012"/>
                </a:lnTo>
                <a:lnTo>
                  <a:pt x="13995" y="12728"/>
                </a:lnTo>
                <a:lnTo>
                  <a:pt x="13833" y="13444"/>
                </a:lnTo>
                <a:lnTo>
                  <a:pt x="13712" y="14106"/>
                </a:lnTo>
                <a:lnTo>
                  <a:pt x="13591" y="14546"/>
                </a:lnTo>
                <a:lnTo>
                  <a:pt x="13065" y="13885"/>
                </a:lnTo>
                <a:lnTo>
                  <a:pt x="13307" y="12893"/>
                </a:lnTo>
                <a:lnTo>
                  <a:pt x="13469" y="11791"/>
                </a:lnTo>
                <a:lnTo>
                  <a:pt x="13550" y="10910"/>
                </a:lnTo>
                <a:lnTo>
                  <a:pt x="13591" y="10138"/>
                </a:lnTo>
                <a:lnTo>
                  <a:pt x="13469" y="9367"/>
                </a:lnTo>
                <a:lnTo>
                  <a:pt x="13388" y="8595"/>
                </a:lnTo>
                <a:lnTo>
                  <a:pt x="13267" y="7934"/>
                </a:lnTo>
                <a:lnTo>
                  <a:pt x="13024" y="7273"/>
                </a:lnTo>
                <a:close/>
              </a:path>
              <a:path w="21600" h="21600">
                <a:moveTo>
                  <a:pt x="16382" y="3967"/>
                </a:moveTo>
                <a:lnTo>
                  <a:pt x="16786" y="5179"/>
                </a:lnTo>
                <a:lnTo>
                  <a:pt x="17150" y="6612"/>
                </a:lnTo>
                <a:lnTo>
                  <a:pt x="17474" y="8651"/>
                </a:lnTo>
                <a:lnTo>
                  <a:pt x="17595" y="9753"/>
                </a:lnTo>
                <a:lnTo>
                  <a:pt x="17635" y="12012"/>
                </a:lnTo>
                <a:lnTo>
                  <a:pt x="17393" y="13665"/>
                </a:lnTo>
                <a:lnTo>
                  <a:pt x="17150" y="15208"/>
                </a:lnTo>
                <a:lnTo>
                  <a:pt x="16786" y="16310"/>
                </a:lnTo>
                <a:lnTo>
                  <a:pt x="16341" y="17687"/>
                </a:lnTo>
                <a:lnTo>
                  <a:pt x="15815" y="17081"/>
                </a:lnTo>
                <a:lnTo>
                  <a:pt x="16503" y="14602"/>
                </a:lnTo>
                <a:lnTo>
                  <a:pt x="16786" y="13169"/>
                </a:lnTo>
                <a:lnTo>
                  <a:pt x="16867" y="12012"/>
                </a:lnTo>
                <a:lnTo>
                  <a:pt x="16867" y="9642"/>
                </a:lnTo>
                <a:lnTo>
                  <a:pt x="16705" y="7989"/>
                </a:lnTo>
                <a:lnTo>
                  <a:pt x="16422" y="6612"/>
                </a:lnTo>
                <a:lnTo>
                  <a:pt x="16220" y="5675"/>
                </a:lnTo>
                <a:lnTo>
                  <a:pt x="15856" y="4518"/>
                </a:lnTo>
                <a:lnTo>
                  <a:pt x="16382" y="3967"/>
                </a:lnTo>
                <a:close/>
              </a:path>
              <a:path w="21600" h="21600">
                <a:moveTo>
                  <a:pt x="18889" y="1377"/>
                </a:moveTo>
                <a:lnTo>
                  <a:pt x="19415" y="826"/>
                </a:lnTo>
                <a:lnTo>
                  <a:pt x="20194" y="2576"/>
                </a:lnTo>
                <a:lnTo>
                  <a:pt x="20831" y="4683"/>
                </a:lnTo>
                <a:lnTo>
                  <a:pt x="21357" y="7204"/>
                </a:lnTo>
                <a:lnTo>
                  <a:pt x="21650" y="9450"/>
                </a:lnTo>
                <a:lnTo>
                  <a:pt x="21600" y="12301"/>
                </a:lnTo>
                <a:lnTo>
                  <a:pt x="21215" y="15938"/>
                </a:lnTo>
                <a:lnTo>
                  <a:pt x="20629" y="18348"/>
                </a:lnTo>
                <a:lnTo>
                  <a:pt x="19415" y="21655"/>
                </a:lnTo>
                <a:lnTo>
                  <a:pt x="18889" y="21159"/>
                </a:lnTo>
                <a:lnTo>
                  <a:pt x="19901" y="18404"/>
                </a:lnTo>
                <a:lnTo>
                  <a:pt x="20467" y="15593"/>
                </a:lnTo>
                <a:lnTo>
                  <a:pt x="20791" y="12342"/>
                </a:lnTo>
                <a:lnTo>
                  <a:pt x="20871" y="9532"/>
                </a:lnTo>
                <a:lnTo>
                  <a:pt x="20629" y="7411"/>
                </a:lnTo>
                <a:lnTo>
                  <a:pt x="20062" y="4628"/>
                </a:lnTo>
                <a:lnTo>
                  <a:pt x="19415" y="2810"/>
                </a:lnTo>
                <a:lnTo>
                  <a:pt x="18889" y="1377"/>
                </a:lnTo>
                <a:close/>
              </a:path>
            </a:pathLst>
          </a:custGeom>
          <a:solidFill>
            <a:srgbClr val="8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2653" name="AutoShape 13"/>
          <p:cNvSpPr>
            <a:spLocks noEditPoints="1" noChangeArrowheads="1"/>
          </p:cNvSpPr>
          <p:nvPr/>
        </p:nvSpPr>
        <p:spPr bwMode="auto">
          <a:xfrm rot="5400000">
            <a:off x="7962900" y="3314700"/>
            <a:ext cx="304800" cy="228600"/>
          </a:xfrm>
          <a:custGeom>
            <a:avLst/>
            <a:gdLst>
              <a:gd name="T0" fmla="*/ 11164 w 21600"/>
              <a:gd name="T1" fmla="*/ 21159 h 21600"/>
              <a:gd name="T2" fmla="*/ 11164 w 21600"/>
              <a:gd name="T3" fmla="*/ 0 h 21600"/>
              <a:gd name="T4" fmla="*/ 0 w 21600"/>
              <a:gd name="T5" fmla="*/ 10800 h 21600"/>
              <a:gd name="T6" fmla="*/ 21600 w 21600"/>
              <a:gd name="T7" fmla="*/ 10800 h 21600"/>
              <a:gd name="T8" fmla="*/ 761 w 21600"/>
              <a:gd name="T9" fmla="*/ 22454 h 21600"/>
              <a:gd name="T10" fmla="*/ 21069 w 21600"/>
              <a:gd name="T11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7273"/>
                </a:moveTo>
                <a:lnTo>
                  <a:pt x="5824" y="7273"/>
                </a:lnTo>
                <a:lnTo>
                  <a:pt x="11164" y="0"/>
                </a:lnTo>
                <a:lnTo>
                  <a:pt x="11164" y="21159"/>
                </a:lnTo>
                <a:lnTo>
                  <a:pt x="5824" y="13885"/>
                </a:lnTo>
                <a:lnTo>
                  <a:pt x="0" y="13885"/>
                </a:lnTo>
                <a:lnTo>
                  <a:pt x="0" y="7273"/>
                </a:lnTo>
                <a:close/>
              </a:path>
              <a:path w="21600" h="21600">
                <a:moveTo>
                  <a:pt x="13024" y="7273"/>
                </a:moveTo>
                <a:lnTo>
                  <a:pt x="13591" y="6722"/>
                </a:lnTo>
                <a:lnTo>
                  <a:pt x="13833" y="7548"/>
                </a:lnTo>
                <a:lnTo>
                  <a:pt x="14076" y="8485"/>
                </a:lnTo>
                <a:lnTo>
                  <a:pt x="14157" y="9367"/>
                </a:lnTo>
                <a:lnTo>
                  <a:pt x="14197" y="10524"/>
                </a:lnTo>
                <a:lnTo>
                  <a:pt x="14197" y="11406"/>
                </a:lnTo>
                <a:lnTo>
                  <a:pt x="14116" y="12012"/>
                </a:lnTo>
                <a:lnTo>
                  <a:pt x="13995" y="12728"/>
                </a:lnTo>
                <a:lnTo>
                  <a:pt x="13833" y="13444"/>
                </a:lnTo>
                <a:lnTo>
                  <a:pt x="13712" y="14106"/>
                </a:lnTo>
                <a:lnTo>
                  <a:pt x="13591" y="14546"/>
                </a:lnTo>
                <a:lnTo>
                  <a:pt x="13065" y="13885"/>
                </a:lnTo>
                <a:lnTo>
                  <a:pt x="13307" y="12893"/>
                </a:lnTo>
                <a:lnTo>
                  <a:pt x="13469" y="11791"/>
                </a:lnTo>
                <a:lnTo>
                  <a:pt x="13550" y="10910"/>
                </a:lnTo>
                <a:lnTo>
                  <a:pt x="13591" y="10138"/>
                </a:lnTo>
                <a:lnTo>
                  <a:pt x="13469" y="9367"/>
                </a:lnTo>
                <a:lnTo>
                  <a:pt x="13388" y="8595"/>
                </a:lnTo>
                <a:lnTo>
                  <a:pt x="13267" y="7934"/>
                </a:lnTo>
                <a:lnTo>
                  <a:pt x="13024" y="7273"/>
                </a:lnTo>
                <a:close/>
              </a:path>
              <a:path w="21600" h="21600">
                <a:moveTo>
                  <a:pt x="16382" y="3967"/>
                </a:moveTo>
                <a:lnTo>
                  <a:pt x="16786" y="5179"/>
                </a:lnTo>
                <a:lnTo>
                  <a:pt x="17150" y="6612"/>
                </a:lnTo>
                <a:lnTo>
                  <a:pt x="17474" y="8651"/>
                </a:lnTo>
                <a:lnTo>
                  <a:pt x="17595" y="9753"/>
                </a:lnTo>
                <a:lnTo>
                  <a:pt x="17635" y="12012"/>
                </a:lnTo>
                <a:lnTo>
                  <a:pt x="17393" y="13665"/>
                </a:lnTo>
                <a:lnTo>
                  <a:pt x="17150" y="15208"/>
                </a:lnTo>
                <a:lnTo>
                  <a:pt x="16786" y="16310"/>
                </a:lnTo>
                <a:lnTo>
                  <a:pt x="16341" y="17687"/>
                </a:lnTo>
                <a:lnTo>
                  <a:pt x="15815" y="17081"/>
                </a:lnTo>
                <a:lnTo>
                  <a:pt x="16503" y="14602"/>
                </a:lnTo>
                <a:lnTo>
                  <a:pt x="16786" y="13169"/>
                </a:lnTo>
                <a:lnTo>
                  <a:pt x="16867" y="12012"/>
                </a:lnTo>
                <a:lnTo>
                  <a:pt x="16867" y="9642"/>
                </a:lnTo>
                <a:lnTo>
                  <a:pt x="16705" y="7989"/>
                </a:lnTo>
                <a:lnTo>
                  <a:pt x="16422" y="6612"/>
                </a:lnTo>
                <a:lnTo>
                  <a:pt x="16220" y="5675"/>
                </a:lnTo>
                <a:lnTo>
                  <a:pt x="15856" y="4518"/>
                </a:lnTo>
                <a:lnTo>
                  <a:pt x="16382" y="3967"/>
                </a:lnTo>
                <a:close/>
              </a:path>
              <a:path w="21600" h="21600">
                <a:moveTo>
                  <a:pt x="18889" y="1377"/>
                </a:moveTo>
                <a:lnTo>
                  <a:pt x="19415" y="826"/>
                </a:lnTo>
                <a:lnTo>
                  <a:pt x="20194" y="2576"/>
                </a:lnTo>
                <a:lnTo>
                  <a:pt x="20831" y="4683"/>
                </a:lnTo>
                <a:lnTo>
                  <a:pt x="21357" y="7204"/>
                </a:lnTo>
                <a:lnTo>
                  <a:pt x="21650" y="9450"/>
                </a:lnTo>
                <a:lnTo>
                  <a:pt x="21600" y="12301"/>
                </a:lnTo>
                <a:lnTo>
                  <a:pt x="21215" y="15938"/>
                </a:lnTo>
                <a:lnTo>
                  <a:pt x="20629" y="18348"/>
                </a:lnTo>
                <a:lnTo>
                  <a:pt x="19415" y="21655"/>
                </a:lnTo>
                <a:lnTo>
                  <a:pt x="18889" y="21159"/>
                </a:lnTo>
                <a:lnTo>
                  <a:pt x="19901" y="18404"/>
                </a:lnTo>
                <a:lnTo>
                  <a:pt x="20467" y="15593"/>
                </a:lnTo>
                <a:lnTo>
                  <a:pt x="20791" y="12342"/>
                </a:lnTo>
                <a:lnTo>
                  <a:pt x="20871" y="9532"/>
                </a:lnTo>
                <a:lnTo>
                  <a:pt x="20629" y="7411"/>
                </a:lnTo>
                <a:lnTo>
                  <a:pt x="20062" y="4628"/>
                </a:lnTo>
                <a:lnTo>
                  <a:pt x="19415" y="2810"/>
                </a:lnTo>
                <a:lnTo>
                  <a:pt x="18889" y="1377"/>
                </a:lnTo>
                <a:close/>
              </a:path>
            </a:pathLst>
          </a:custGeom>
          <a:solidFill>
            <a:srgbClr val="8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5791200" y="4953000"/>
            <a:ext cx="2514600" cy="76200"/>
          </a:xfrm>
          <a:prstGeom prst="rect">
            <a:avLst/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7" name="AutoShape 15"/>
          <p:cNvSpPr>
            <a:spLocks noChangeArrowheads="1"/>
          </p:cNvSpPr>
          <p:nvPr/>
        </p:nvSpPr>
        <p:spPr bwMode="auto">
          <a:xfrm>
            <a:off x="6324600" y="4724400"/>
            <a:ext cx="1524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8" name="AutoShape 16"/>
          <p:cNvSpPr>
            <a:spLocks noChangeArrowheads="1"/>
          </p:cNvSpPr>
          <p:nvPr/>
        </p:nvSpPr>
        <p:spPr bwMode="auto">
          <a:xfrm>
            <a:off x="6629400" y="4724400"/>
            <a:ext cx="1524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29" name="AutoShape 17"/>
          <p:cNvSpPr>
            <a:spLocks noChangeArrowheads="1"/>
          </p:cNvSpPr>
          <p:nvPr/>
        </p:nvSpPr>
        <p:spPr bwMode="auto">
          <a:xfrm>
            <a:off x="6934200" y="4724400"/>
            <a:ext cx="1524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0" name="AutoShape 18"/>
          <p:cNvSpPr>
            <a:spLocks noChangeArrowheads="1"/>
          </p:cNvSpPr>
          <p:nvPr/>
        </p:nvSpPr>
        <p:spPr bwMode="auto">
          <a:xfrm>
            <a:off x="7239000" y="4724400"/>
            <a:ext cx="1524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1" name="AutoShape 19"/>
          <p:cNvSpPr>
            <a:spLocks noChangeArrowheads="1"/>
          </p:cNvSpPr>
          <p:nvPr/>
        </p:nvSpPr>
        <p:spPr bwMode="auto">
          <a:xfrm>
            <a:off x="7543800" y="4724400"/>
            <a:ext cx="1524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2" name="AutoShape 20"/>
          <p:cNvSpPr>
            <a:spLocks noChangeArrowheads="1"/>
          </p:cNvSpPr>
          <p:nvPr/>
        </p:nvSpPr>
        <p:spPr bwMode="auto">
          <a:xfrm>
            <a:off x="7848600" y="4724400"/>
            <a:ext cx="1524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3" name="AutoShape 21"/>
          <p:cNvSpPr>
            <a:spLocks noChangeArrowheads="1"/>
          </p:cNvSpPr>
          <p:nvPr/>
        </p:nvSpPr>
        <p:spPr bwMode="auto">
          <a:xfrm>
            <a:off x="8153400" y="4724400"/>
            <a:ext cx="152400" cy="228600"/>
          </a:xfrm>
          <a:prstGeom prst="downArrow">
            <a:avLst>
              <a:gd name="adj1" fmla="val 50000"/>
              <a:gd name="adj2" fmla="val 37500"/>
            </a:avLst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4" name="AutoShape 22"/>
          <p:cNvSpPr>
            <a:spLocks noChangeArrowheads="1"/>
          </p:cNvSpPr>
          <p:nvPr/>
        </p:nvSpPr>
        <p:spPr bwMode="auto">
          <a:xfrm flipH="1">
            <a:off x="4953000" y="4953000"/>
            <a:ext cx="838200" cy="381000"/>
          </a:xfrm>
          <a:prstGeom prst="rtTriangle">
            <a:avLst/>
          </a:pr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35" name="AutoShape 23"/>
          <p:cNvSpPr>
            <a:spLocks noChangeArrowheads="1"/>
          </p:cNvSpPr>
          <p:nvPr/>
        </p:nvSpPr>
        <p:spPr bwMode="auto">
          <a:xfrm rot="-5400000">
            <a:off x="4572000" y="4724400"/>
            <a:ext cx="533400" cy="685800"/>
          </a:xfrm>
          <a:custGeom>
            <a:avLst/>
            <a:gdLst>
              <a:gd name="T0" fmla="*/ 7578182 w 21600"/>
              <a:gd name="T1" fmla="*/ 0 h 21600"/>
              <a:gd name="T2" fmla="*/ 7578182 w 21600"/>
              <a:gd name="T3" fmla="*/ 12256008 h 21600"/>
              <a:gd name="T4" fmla="*/ 1545872 w 21600"/>
              <a:gd name="T5" fmla="*/ 21774150 h 21600"/>
              <a:gd name="T6" fmla="*/ 13172018 w 21600"/>
              <a:gd name="T7" fmla="*/ 6128004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3599 h 21600"/>
              <a:gd name="T14" fmla="*/ 17858 w 21600"/>
              <a:gd name="T15" fmla="*/ 855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3599"/>
                </a:lnTo>
                <a:cubicBezTo>
                  <a:pt x="5564" y="3599"/>
                  <a:pt x="0" y="7431"/>
                  <a:pt x="0" y="12158"/>
                </a:cubicBezTo>
                <a:lnTo>
                  <a:pt x="0" y="21600"/>
                </a:lnTo>
                <a:lnTo>
                  <a:pt x="5070" y="21600"/>
                </a:lnTo>
                <a:lnTo>
                  <a:pt x="5070" y="12158"/>
                </a:lnTo>
                <a:cubicBezTo>
                  <a:pt x="5070" y="10170"/>
                  <a:pt x="8364" y="8559"/>
                  <a:pt x="12427" y="8559"/>
                </a:cubicBezTo>
                <a:lnTo>
                  <a:pt x="12427" y="12158"/>
                </a:lnTo>
                <a:close/>
              </a:path>
            </a:pathLst>
          </a:custGeom>
          <a:solidFill>
            <a:srgbClr val="808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6" name="AutoShape 24"/>
          <p:cNvSpPr>
            <a:spLocks noChangeArrowheads="1"/>
          </p:cNvSpPr>
          <p:nvPr/>
        </p:nvSpPr>
        <p:spPr bwMode="auto">
          <a:xfrm rot="5400000" flipV="1">
            <a:off x="2857500" y="2857500"/>
            <a:ext cx="1676400" cy="838200"/>
          </a:xfrm>
          <a:custGeom>
            <a:avLst/>
            <a:gdLst>
              <a:gd name="T0" fmla="*/ 105591702 w 21600"/>
              <a:gd name="T1" fmla="*/ 0 h 21600"/>
              <a:gd name="T2" fmla="*/ 81070073 w 21600"/>
              <a:gd name="T3" fmla="*/ 11943070 h 21600"/>
              <a:gd name="T4" fmla="*/ 0 w 21600"/>
              <a:gd name="T5" fmla="*/ 29911127 h 21600"/>
              <a:gd name="T6" fmla="*/ 57415845 w 21600"/>
              <a:gd name="T7" fmla="*/ 32526815 h 21600"/>
              <a:gd name="T8" fmla="*/ 114825714 w 21600"/>
              <a:gd name="T9" fmla="*/ 23029275 h 21600"/>
              <a:gd name="T10" fmla="*/ 130107258 w 21600"/>
              <a:gd name="T11" fmla="*/ 1194307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15996 w 21600"/>
              <a:gd name="T19" fmla="*/ 2988 h 21600"/>
              <a:gd name="T20" fmla="*/ 19063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530" y="0"/>
                </a:moveTo>
                <a:lnTo>
                  <a:pt x="13459" y="7931"/>
                </a:lnTo>
                <a:lnTo>
                  <a:pt x="15996" y="7931"/>
                </a:lnTo>
                <a:lnTo>
                  <a:pt x="15996" y="18125"/>
                </a:lnTo>
                <a:lnTo>
                  <a:pt x="0" y="18125"/>
                </a:lnTo>
                <a:lnTo>
                  <a:pt x="0" y="21600"/>
                </a:lnTo>
                <a:lnTo>
                  <a:pt x="19063" y="21600"/>
                </a:lnTo>
                <a:lnTo>
                  <a:pt x="19063" y="7931"/>
                </a:lnTo>
                <a:lnTo>
                  <a:pt x="21600" y="7931"/>
                </a:lnTo>
                <a:close/>
              </a:path>
            </a:pathLst>
          </a:custGeom>
          <a:solidFill>
            <a:srgbClr val="FFCC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lIns="822960" tIns="0" bIns="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1400"/>
              <a:t>GAS</a:t>
            </a:r>
          </a:p>
        </p:txBody>
      </p:sp>
      <p:sp>
        <p:nvSpPr>
          <p:cNvPr id="13337" name="AutoShape 25"/>
          <p:cNvSpPr>
            <a:spLocks noChangeArrowheads="1"/>
          </p:cNvSpPr>
          <p:nvPr/>
        </p:nvSpPr>
        <p:spPr bwMode="auto">
          <a:xfrm rot="-5400000">
            <a:off x="6629400" y="3048000"/>
            <a:ext cx="914400" cy="2286000"/>
          </a:xfrm>
          <a:prstGeom prst="flowChartDelay">
            <a:avLst/>
          </a:prstGeom>
          <a:pattFill prst="lgConfetti">
            <a:fgClr>
              <a:srgbClr val="008000"/>
            </a:fgClr>
            <a:bgClr>
              <a:srgbClr val="60522A"/>
            </a:bgClr>
          </a:pattFill>
          <a:ln w="9525">
            <a:solidFill>
              <a:srgbClr val="993300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13338" name="Text Box 26"/>
          <p:cNvSpPr txBox="1">
            <a:spLocks noChangeArrowheads="1"/>
          </p:cNvSpPr>
          <p:nvPr/>
        </p:nvSpPr>
        <p:spPr bwMode="auto">
          <a:xfrm>
            <a:off x="6477000" y="4052888"/>
            <a:ext cx="12255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BIOMASS</a:t>
            </a:r>
          </a:p>
        </p:txBody>
      </p:sp>
      <p:sp>
        <p:nvSpPr>
          <p:cNvPr id="13339" name="AutoShape 27"/>
          <p:cNvSpPr>
            <a:spLocks noChangeArrowheads="1"/>
          </p:cNvSpPr>
          <p:nvPr/>
        </p:nvSpPr>
        <p:spPr bwMode="auto">
          <a:xfrm rot="-5400000">
            <a:off x="609600" y="3657600"/>
            <a:ext cx="762000" cy="15240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/>
              <a:t>HEAT</a:t>
            </a:r>
          </a:p>
        </p:txBody>
      </p:sp>
      <p:sp>
        <p:nvSpPr>
          <p:cNvPr id="13340" name="AutoShape 28"/>
          <p:cNvSpPr>
            <a:spLocks noChangeArrowheads="1"/>
          </p:cNvSpPr>
          <p:nvPr/>
        </p:nvSpPr>
        <p:spPr bwMode="auto">
          <a:xfrm rot="-5400000">
            <a:off x="571500" y="2933700"/>
            <a:ext cx="762000" cy="1600200"/>
          </a:xfrm>
          <a:prstGeom prst="upArrow">
            <a:avLst>
              <a:gd name="adj1" fmla="val 50000"/>
              <a:gd name="adj2" fmla="val 52500"/>
            </a:avLst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>
                <a:solidFill>
                  <a:schemeClr val="bg1"/>
                </a:solidFill>
              </a:rPr>
              <a:t>ELECTRICITY</a:t>
            </a:r>
          </a:p>
        </p:txBody>
      </p:sp>
      <p:sp>
        <p:nvSpPr>
          <p:cNvPr id="13341" name="AutoShape 29"/>
          <p:cNvSpPr>
            <a:spLocks noChangeArrowheads="1"/>
          </p:cNvSpPr>
          <p:nvPr/>
        </p:nvSpPr>
        <p:spPr bwMode="auto">
          <a:xfrm flipV="1">
            <a:off x="1752600" y="2438400"/>
            <a:ext cx="304800" cy="1066800"/>
          </a:xfrm>
          <a:custGeom>
            <a:avLst/>
            <a:gdLst>
              <a:gd name="T0" fmla="*/ 3763434 w 21600"/>
              <a:gd name="T1" fmla="*/ 26344036 h 21600"/>
              <a:gd name="T2" fmla="*/ 2150533 w 21600"/>
              <a:gd name="T3" fmla="*/ 52688072 h 21600"/>
              <a:gd name="T4" fmla="*/ 537633 w 21600"/>
              <a:gd name="T5" fmla="*/ 26344036 h 21600"/>
              <a:gd name="T6" fmla="*/ 2150533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2" name="Line 30"/>
          <p:cNvSpPr>
            <a:spLocks noChangeShapeType="1"/>
          </p:cNvSpPr>
          <p:nvPr/>
        </p:nvSpPr>
        <p:spPr bwMode="auto">
          <a:xfrm>
            <a:off x="3276600" y="4343400"/>
            <a:ext cx="9906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3" name="Line 31"/>
          <p:cNvSpPr>
            <a:spLocks noChangeShapeType="1"/>
          </p:cNvSpPr>
          <p:nvPr/>
        </p:nvSpPr>
        <p:spPr bwMode="auto">
          <a:xfrm flipH="1">
            <a:off x="5181600" y="4343400"/>
            <a:ext cx="6858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4" name="Text Box 32"/>
          <p:cNvSpPr txBox="1">
            <a:spLocks noChangeArrowheads="1"/>
          </p:cNvSpPr>
          <p:nvPr/>
        </p:nvSpPr>
        <p:spPr bwMode="auto">
          <a:xfrm>
            <a:off x="3455988" y="4343400"/>
            <a:ext cx="6588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/>
              <a:t>HEAT</a:t>
            </a:r>
          </a:p>
        </p:txBody>
      </p:sp>
      <p:sp>
        <p:nvSpPr>
          <p:cNvPr id="13345" name="Text Box 33"/>
          <p:cNvSpPr txBox="1">
            <a:spLocks noChangeArrowheads="1"/>
          </p:cNvSpPr>
          <p:nvPr/>
        </p:nvSpPr>
        <p:spPr bwMode="auto">
          <a:xfrm>
            <a:off x="5284788" y="4343400"/>
            <a:ext cx="65881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/>
              <a:t>HEAT</a:t>
            </a:r>
          </a:p>
        </p:txBody>
      </p:sp>
      <p:sp>
        <p:nvSpPr>
          <p:cNvPr id="13346" name="AutoShape 34"/>
          <p:cNvSpPr>
            <a:spLocks noChangeArrowheads="1"/>
          </p:cNvSpPr>
          <p:nvPr/>
        </p:nvSpPr>
        <p:spPr bwMode="auto">
          <a:xfrm>
            <a:off x="5943600" y="34290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47" name="AutoShape 35"/>
          <p:cNvSpPr>
            <a:spLocks noChangeArrowheads="1"/>
          </p:cNvSpPr>
          <p:nvPr/>
        </p:nvSpPr>
        <p:spPr bwMode="auto">
          <a:xfrm>
            <a:off x="6096000" y="36576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48" name="AutoShape 36"/>
          <p:cNvSpPr>
            <a:spLocks noChangeArrowheads="1"/>
          </p:cNvSpPr>
          <p:nvPr/>
        </p:nvSpPr>
        <p:spPr bwMode="auto">
          <a:xfrm>
            <a:off x="6477000" y="33528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49" name="AutoShape 37"/>
          <p:cNvSpPr>
            <a:spLocks noChangeArrowheads="1"/>
          </p:cNvSpPr>
          <p:nvPr/>
        </p:nvSpPr>
        <p:spPr bwMode="auto">
          <a:xfrm>
            <a:off x="6629400" y="35814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50" name="AutoShape 38"/>
          <p:cNvSpPr>
            <a:spLocks noChangeArrowheads="1"/>
          </p:cNvSpPr>
          <p:nvPr/>
        </p:nvSpPr>
        <p:spPr bwMode="auto">
          <a:xfrm>
            <a:off x="6934200" y="33528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51" name="AutoShape 39"/>
          <p:cNvSpPr>
            <a:spLocks noChangeArrowheads="1"/>
          </p:cNvSpPr>
          <p:nvPr/>
        </p:nvSpPr>
        <p:spPr bwMode="auto">
          <a:xfrm>
            <a:off x="7315200" y="35814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52" name="AutoShape 40"/>
          <p:cNvSpPr>
            <a:spLocks noChangeArrowheads="1"/>
          </p:cNvSpPr>
          <p:nvPr/>
        </p:nvSpPr>
        <p:spPr bwMode="auto">
          <a:xfrm>
            <a:off x="7772400" y="36576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53" name="AutoShape 41"/>
          <p:cNvSpPr>
            <a:spLocks noChangeArrowheads="1"/>
          </p:cNvSpPr>
          <p:nvPr/>
        </p:nvSpPr>
        <p:spPr bwMode="auto">
          <a:xfrm>
            <a:off x="8077200" y="38100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54" name="AutoShape 42"/>
          <p:cNvSpPr>
            <a:spLocks noChangeArrowheads="1"/>
          </p:cNvSpPr>
          <p:nvPr/>
        </p:nvSpPr>
        <p:spPr bwMode="auto">
          <a:xfrm>
            <a:off x="8229600" y="39624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55" name="AutoShape 43"/>
          <p:cNvSpPr>
            <a:spLocks noChangeArrowheads="1"/>
          </p:cNvSpPr>
          <p:nvPr/>
        </p:nvSpPr>
        <p:spPr bwMode="auto">
          <a:xfrm>
            <a:off x="8305800" y="42672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56" name="AutoShape 44"/>
          <p:cNvSpPr>
            <a:spLocks noChangeArrowheads="1"/>
          </p:cNvSpPr>
          <p:nvPr/>
        </p:nvSpPr>
        <p:spPr bwMode="auto">
          <a:xfrm>
            <a:off x="8458200" y="44196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57" name="AutoShape 45"/>
          <p:cNvSpPr>
            <a:spLocks noChangeArrowheads="1"/>
          </p:cNvSpPr>
          <p:nvPr/>
        </p:nvSpPr>
        <p:spPr bwMode="auto">
          <a:xfrm>
            <a:off x="8534400" y="41910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58" name="AutoShape 46"/>
          <p:cNvSpPr>
            <a:spLocks noChangeArrowheads="1"/>
          </p:cNvSpPr>
          <p:nvPr/>
        </p:nvSpPr>
        <p:spPr bwMode="auto">
          <a:xfrm>
            <a:off x="8458200" y="38862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59" name="AutoShape 47"/>
          <p:cNvSpPr>
            <a:spLocks noChangeArrowheads="1"/>
          </p:cNvSpPr>
          <p:nvPr/>
        </p:nvSpPr>
        <p:spPr bwMode="auto">
          <a:xfrm>
            <a:off x="8534400" y="35814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60" name="AutoShape 48"/>
          <p:cNvSpPr>
            <a:spLocks noChangeArrowheads="1"/>
          </p:cNvSpPr>
          <p:nvPr/>
        </p:nvSpPr>
        <p:spPr bwMode="auto">
          <a:xfrm>
            <a:off x="8382000" y="33528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61" name="AutoShape 49"/>
          <p:cNvSpPr>
            <a:spLocks noChangeArrowheads="1"/>
          </p:cNvSpPr>
          <p:nvPr/>
        </p:nvSpPr>
        <p:spPr bwMode="auto">
          <a:xfrm>
            <a:off x="5943600" y="3733800"/>
            <a:ext cx="152400" cy="152400"/>
          </a:xfrm>
          <a:prstGeom prst="irregularSeal1">
            <a:avLst/>
          </a:prstGeom>
          <a:solidFill>
            <a:srgbClr val="FFCC00">
              <a:alpha val="50195"/>
            </a:srgbClr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62" name="AutoShape 50"/>
          <p:cNvSpPr>
            <a:spLocks noChangeArrowheads="1"/>
          </p:cNvSpPr>
          <p:nvPr/>
        </p:nvSpPr>
        <p:spPr bwMode="auto">
          <a:xfrm>
            <a:off x="8305800" y="35814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CC00">
              <a:alpha val="50195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63" name="AutoShape 51"/>
          <p:cNvSpPr>
            <a:spLocks noChangeArrowheads="1"/>
          </p:cNvSpPr>
          <p:nvPr/>
        </p:nvSpPr>
        <p:spPr bwMode="auto">
          <a:xfrm>
            <a:off x="8534400" y="32004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CC00">
              <a:alpha val="50195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64" name="AutoShape 52"/>
          <p:cNvSpPr>
            <a:spLocks noChangeArrowheads="1"/>
          </p:cNvSpPr>
          <p:nvPr/>
        </p:nvSpPr>
        <p:spPr bwMode="auto">
          <a:xfrm>
            <a:off x="8001000" y="35814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CC00">
              <a:alpha val="50195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65" name="AutoShape 53"/>
          <p:cNvSpPr>
            <a:spLocks noChangeArrowheads="1"/>
          </p:cNvSpPr>
          <p:nvPr/>
        </p:nvSpPr>
        <p:spPr bwMode="auto">
          <a:xfrm>
            <a:off x="7848600" y="33528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CC00">
              <a:alpha val="50195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66" name="AutoShape 54"/>
          <p:cNvSpPr>
            <a:spLocks noChangeArrowheads="1"/>
          </p:cNvSpPr>
          <p:nvPr/>
        </p:nvSpPr>
        <p:spPr bwMode="auto">
          <a:xfrm>
            <a:off x="8382000" y="40386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CC00">
              <a:alpha val="50195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67" name="AutoShape 55"/>
          <p:cNvSpPr>
            <a:spLocks noChangeArrowheads="1"/>
          </p:cNvSpPr>
          <p:nvPr/>
        </p:nvSpPr>
        <p:spPr bwMode="auto">
          <a:xfrm>
            <a:off x="8305800" y="44196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CC00">
              <a:alpha val="50195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68" name="AutoShape 56"/>
          <p:cNvSpPr>
            <a:spLocks noChangeArrowheads="1"/>
          </p:cNvSpPr>
          <p:nvPr/>
        </p:nvSpPr>
        <p:spPr bwMode="auto">
          <a:xfrm>
            <a:off x="8610600" y="37338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CC00">
              <a:alpha val="50195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69" name="AutoShape 57"/>
          <p:cNvSpPr>
            <a:spLocks noChangeArrowheads="1"/>
          </p:cNvSpPr>
          <p:nvPr/>
        </p:nvSpPr>
        <p:spPr bwMode="auto">
          <a:xfrm>
            <a:off x="6934200" y="35814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CC00">
              <a:alpha val="50195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70" name="AutoShape 58"/>
          <p:cNvSpPr>
            <a:spLocks noChangeArrowheads="1"/>
          </p:cNvSpPr>
          <p:nvPr/>
        </p:nvSpPr>
        <p:spPr bwMode="auto">
          <a:xfrm>
            <a:off x="6400800" y="35814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CC00">
              <a:alpha val="50195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71" name="AutoShape 59"/>
          <p:cNvSpPr>
            <a:spLocks noChangeArrowheads="1"/>
          </p:cNvSpPr>
          <p:nvPr/>
        </p:nvSpPr>
        <p:spPr bwMode="auto">
          <a:xfrm>
            <a:off x="6019800" y="35052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CC00">
              <a:alpha val="50195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72" name="AutoShape 60"/>
          <p:cNvSpPr>
            <a:spLocks noChangeArrowheads="1"/>
          </p:cNvSpPr>
          <p:nvPr/>
        </p:nvSpPr>
        <p:spPr bwMode="auto">
          <a:xfrm>
            <a:off x="8610600" y="4267200"/>
            <a:ext cx="152400" cy="152400"/>
          </a:xfrm>
          <a:prstGeom prst="triangle">
            <a:avLst>
              <a:gd name="adj" fmla="val 50000"/>
            </a:avLst>
          </a:prstGeom>
          <a:solidFill>
            <a:srgbClr val="99CC00">
              <a:alpha val="50195"/>
            </a:srgbClr>
          </a:solidFill>
          <a:ln w="9525">
            <a:solidFill>
              <a:srgbClr val="99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3373" name="Text Box 61"/>
          <p:cNvSpPr txBox="1">
            <a:spLocks noChangeArrowheads="1"/>
          </p:cNvSpPr>
          <p:nvPr/>
        </p:nvSpPr>
        <p:spPr bwMode="auto">
          <a:xfrm>
            <a:off x="1047750" y="237468"/>
            <a:ext cx="77152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dirty="0" smtClean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                     Electricity </a:t>
            </a:r>
            <a:r>
              <a:rPr lang="en-US" altLang="en-US" sz="3200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and Heat </a:t>
            </a:r>
            <a:r>
              <a:rPr lang="en-US" altLang="en-US" sz="3200" dirty="0" smtClean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are</a:t>
            </a:r>
          </a:p>
          <a:p>
            <a:pPr eaLnBrk="1" hangingPunct="1"/>
            <a:r>
              <a:rPr lang="en-US" altLang="en-US" sz="3200" dirty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</a:t>
            </a:r>
            <a:r>
              <a:rPr lang="en-US" altLang="en-US" sz="3200" dirty="0" smtClean="0">
                <a:latin typeface="Helvetica" panose="020B0604020202020204" pitchFamily="34" charset="0"/>
                <a:ea typeface="+mj-ea"/>
                <a:cs typeface="Helvetica" panose="020B0604020202020204" pitchFamily="34" charset="0"/>
              </a:rPr>
              <a:t>                      generated…</a:t>
            </a:r>
            <a:endParaRPr lang="en-US" altLang="en-US" sz="3200" dirty="0">
              <a:latin typeface="Helvetica" panose="020B0604020202020204" pitchFamily="34" charset="0"/>
              <a:ea typeface="+mj-ea"/>
              <a:cs typeface="Helvetica" panose="020B0604020202020204" pitchFamily="34" charset="0"/>
            </a:endParaRPr>
          </a:p>
        </p:txBody>
      </p:sp>
      <p:sp>
        <p:nvSpPr>
          <p:cNvPr id="13374" name="Text Box 62"/>
          <p:cNvSpPr txBox="1">
            <a:spLocks noChangeArrowheads="1"/>
          </p:cNvSpPr>
          <p:nvPr/>
        </p:nvSpPr>
        <p:spPr bwMode="auto">
          <a:xfrm>
            <a:off x="304800" y="5638800"/>
            <a:ext cx="695414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dirty="0"/>
              <a:t>Solid “</a:t>
            </a:r>
            <a:r>
              <a:rPr lang="en-US" altLang="en-US" sz="2800" dirty="0" err="1"/>
              <a:t>digestate</a:t>
            </a:r>
            <a:r>
              <a:rPr lang="en-US" altLang="en-US" sz="2800" dirty="0"/>
              <a:t>” </a:t>
            </a:r>
            <a:r>
              <a:rPr lang="en-US" altLang="en-US" sz="2800" dirty="0">
                <a:sym typeface="Wingdings" pitchFamily="2" charset="2"/>
              </a:rPr>
              <a:t></a:t>
            </a:r>
            <a:r>
              <a:rPr lang="en-US" altLang="en-US" sz="2800" dirty="0"/>
              <a:t> aerobic composter site</a:t>
            </a:r>
          </a:p>
          <a:p>
            <a:pPr eaLnBrk="1" hangingPunct="1"/>
            <a:r>
              <a:rPr lang="en-US" altLang="en-US" sz="2800" dirty="0"/>
              <a:t>    (can be custom batched – e.g. organic)</a:t>
            </a:r>
          </a:p>
        </p:txBody>
      </p:sp>
    </p:spTree>
    <p:extLst>
      <p:ext uri="{BB962C8B-B14F-4D97-AF65-F5344CB8AC3E}">
        <p14:creationId xmlns:p14="http://schemas.microsoft.com/office/powerpoint/2010/main" xmlns="" val="19721445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Feedstocks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722" name="Slide Number Placeholder 1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2AB2014-F108-1640-A992-BEE39813AD46}" type="slidenum">
              <a:rPr lang="en-US" sz="1500"/>
              <a:pPr eaLnBrk="1" hangingPunct="1"/>
              <a:t>30</a:t>
            </a:fld>
            <a:endParaRPr lang="en-US" sz="1500"/>
          </a:p>
        </p:txBody>
      </p:sp>
      <p:pic>
        <p:nvPicPr>
          <p:cNvPr id="30723" name="Picture 1" descr="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" y="155575"/>
            <a:ext cx="8607425" cy="632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938976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4B4DF96-86C6-AC4F-98B8-581EE57A7779}" type="slidenum">
              <a:rPr lang="en-US" sz="1500"/>
              <a:pPr eaLnBrk="1" hangingPunct="1"/>
              <a:t>31</a:t>
            </a:fld>
            <a:endParaRPr lang="en-US" sz="1500"/>
          </a:p>
        </p:txBody>
      </p:sp>
      <p:sp>
        <p:nvSpPr>
          <p:cNvPr id="35843" name="Title 8"/>
          <p:cNvSpPr>
            <a:spLocks noGrp="1"/>
          </p:cNvSpPr>
          <p:nvPr>
            <p:ph type="title"/>
          </p:nvPr>
        </p:nvSpPr>
        <p:spPr>
          <a:xfrm>
            <a:off x="1066800" y="0"/>
            <a:ext cx="8077200" cy="1143000"/>
          </a:xfrm>
        </p:spPr>
        <p:txBody>
          <a:bodyPr/>
          <a:lstStyle/>
          <a:p>
            <a: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  <a:t>				</a:t>
            </a:r>
            <a:br>
              <a:rPr lang="en-US" sz="2800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                </a:t>
            </a:r>
            <a:b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dirty="0" smtClean="0">
                <a:latin typeface="Arial" charset="0"/>
                <a:ea typeface="ＭＳ Ｐゴシック" charset="0"/>
                <a:cs typeface="ＭＳ Ｐゴシック" charset="0"/>
              </a:rPr>
              <a:t>                  </a:t>
            </a:r>
            <a:r>
              <a:rPr lang="en-US" sz="320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BD1 – Average Feedstock Totals</a:t>
            </a:r>
            <a:br>
              <a:rPr lang="en-US" sz="320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</a:br>
            <a:r>
              <a:rPr lang="en-US" sz="320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 </a:t>
            </a:r>
            <a:endParaRPr lang="en-US" sz="3200" dirty="0">
              <a:latin typeface="Helvetica" panose="020B0604020202020204" pitchFamily="34" charset="0"/>
              <a:ea typeface="ＭＳ Ｐゴシック" charset="0"/>
              <a:cs typeface="Helvetica" panose="020B0604020202020204" pitchFamily="34" charset="0"/>
            </a:endParaRPr>
          </a:p>
        </p:txBody>
      </p:sp>
      <p:sp>
        <p:nvSpPr>
          <p:cNvPr id="35844" name="TextBox 7"/>
          <p:cNvSpPr txBox="1">
            <a:spLocks noChangeArrowheads="1"/>
          </p:cNvSpPr>
          <p:nvPr/>
        </p:nvSpPr>
        <p:spPr bwMode="auto">
          <a:xfrm>
            <a:off x="990600" y="6172200"/>
            <a:ext cx="76962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b="1" dirty="0" smtClean="0"/>
              <a:t>Annual Organic Material Processed = 10,000 tons per year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3382" y="1352738"/>
            <a:ext cx="7315200" cy="534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38109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7463" y="368300"/>
            <a:ext cx="6248400" cy="463550"/>
          </a:xfrm>
        </p:spPr>
        <p:txBody>
          <a:bodyPr/>
          <a:lstStyle/>
          <a:p>
            <a:r>
              <a:rPr lang="en-US" dirty="0" smtClean="0"/>
              <a:t>			</a:t>
            </a:r>
            <a:r>
              <a:rPr lang="en-US" sz="3200" dirty="0" smtClean="0"/>
              <a:t>Why </a:t>
            </a:r>
            <a:r>
              <a:rPr lang="en-US" sz="3200" dirty="0"/>
              <a:t>Reduce</a:t>
            </a:r>
            <a:r>
              <a:rPr lang="en-US" sz="3200" dirty="0" smtClean="0"/>
              <a:t> Waste?</a:t>
            </a:r>
            <a:endParaRPr lang="en-US" sz="3200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2"/>
          </p:nvPr>
        </p:nvSpPr>
        <p:spPr>
          <a:xfrm>
            <a:off x="990600" y="1524000"/>
            <a:ext cx="8153400" cy="5334000"/>
          </a:xfrm>
          <a:blipFill dpi="0" rotWithShape="1">
            <a:blip r:embed="rId2" cstate="print">
              <a:alphaModFix amt="24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>
              <a:buClr>
                <a:schemeClr val="bg2">
                  <a:lumMod val="25000"/>
                </a:schemeClr>
              </a:buClr>
              <a:buNone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Paying to send food waste to the landfill is…… a waste!</a:t>
            </a:r>
          </a:p>
          <a:p>
            <a:pPr>
              <a:buClr>
                <a:schemeClr val="bg2">
                  <a:lumMod val="25000"/>
                </a:schemeClr>
              </a:buClr>
              <a:buNone/>
            </a:pPr>
            <a:endParaRPr lang="en-US" sz="2400" b="1" dirty="0" smtClean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Environmentally sound practice </a:t>
            </a:r>
          </a:p>
          <a:p>
            <a:pPr lvl="2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Methane is 75-100x more potent as a GHG than CO</a:t>
            </a:r>
            <a:r>
              <a:rPr lang="en-US" sz="2400" b="1" baseline="-250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over 20 years</a:t>
            </a:r>
            <a:endParaRPr lang="en-US" sz="2400" b="1" baseline="-250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</a:p>
          <a:p>
            <a:pPr lvl="2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otentially cost neutral</a:t>
            </a:r>
            <a:endParaRPr lang="en-US" sz="2400" b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Resource Opportunity </a:t>
            </a:r>
          </a:p>
          <a:p>
            <a:pPr lvl="2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in generating renewable energy and heat </a:t>
            </a:r>
          </a:p>
          <a:p>
            <a:pPr lvl="2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Creates education and PR opportunities</a:t>
            </a:r>
          </a:p>
          <a:p>
            <a:pPr lvl="2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Extends landfill life-cycle</a:t>
            </a:r>
          </a:p>
          <a:p>
            <a:pPr marL="403225" lvl="1" indent="0">
              <a:buClr>
                <a:schemeClr val="bg2">
                  <a:lumMod val="25000"/>
                </a:schemeClr>
              </a:buClr>
              <a:buNone/>
            </a:pPr>
            <a:endParaRPr lang="en-US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>
              <a:buClr>
                <a:schemeClr val="bg2">
                  <a:lumMod val="25000"/>
                </a:schemeClr>
              </a:buClr>
              <a:buFont typeface="Wingdings" pitchFamily="2" charset="2"/>
              <a:buChar char="Ø"/>
            </a:pPr>
            <a:endParaRPr lang="en-US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35610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400"/>
            <a:ext cx="7211085" cy="1295400"/>
          </a:xfrm>
        </p:spPr>
        <p:txBody>
          <a:bodyPr>
            <a:normAutofit/>
          </a:bodyPr>
          <a:lstStyle/>
          <a:p>
            <a:pPr algn="ctr"/>
            <a:r>
              <a:rPr lang="en-US" sz="3000" b="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Food waste:</a:t>
            </a:r>
            <a:br>
              <a:rPr lang="en-US" sz="3000" b="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</a:br>
            <a:r>
              <a:rPr lang="en-US" sz="3000" b="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/>
            </a:r>
            <a:br>
              <a:rPr lang="en-US" sz="3000" b="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</a:br>
            <a:r>
              <a:rPr lang="en-US" sz="3000" b="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what is useable </a:t>
            </a:r>
            <a:br>
              <a:rPr lang="en-US" sz="3000" b="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</a:br>
            <a:r>
              <a:rPr lang="en-US" sz="3000" b="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/>
            </a:r>
            <a:br>
              <a:rPr lang="en-US" sz="3000" b="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</a:br>
            <a:r>
              <a:rPr lang="en-US" sz="3000" b="0" dirty="0" smtClean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for food stock</a:t>
            </a:r>
            <a:endParaRPr lang="en-US" sz="3000" b="0" dirty="0">
              <a:latin typeface="Helvetica" panose="020B0604020202020204" pitchFamily="34" charset="0"/>
              <a:ea typeface="ＭＳ Ｐゴシック" charset="0"/>
              <a:cs typeface="Helvetica" panose="020B0604020202020204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>
          <a:xfrm>
            <a:off x="152400" y="1600200"/>
            <a:ext cx="5105400" cy="2590800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CONTAIN</a:t>
            </a:r>
            <a:r>
              <a:rPr lang="en-US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Leftover food, coffee grounds &amp; tea bags</a:t>
            </a:r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Lightweight paper products (paper napkins, paper straw wrappers, etc.)</a:t>
            </a:r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Pizza boxes &amp; other corrugated cardboard</a:t>
            </a:r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Limited Plastic must be BPI certified to be compostable</a:t>
            </a:r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 descr="C:\Users\bogdenmm\AppData\Local\Microsoft\Windows\Temporary Internet Files\Content.IE5\2LJDTKHD\MP90040255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676400"/>
            <a:ext cx="3543255" cy="2361247"/>
          </a:xfrm>
          <a:prstGeom prst="rect">
            <a:avLst/>
          </a:prstGeom>
          <a:noFill/>
        </p:spPr>
      </p:pic>
      <p:pic>
        <p:nvPicPr>
          <p:cNvPr id="1032" name="Picture 8" descr="C:\Users\bogdenmm\AppData\Local\Microsoft\Windows\Temporary Internet Files\Content.IE5\5NM9QG5Z\MP900400553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343400"/>
            <a:ext cx="3430341" cy="2286000"/>
          </a:xfrm>
          <a:prstGeom prst="rect">
            <a:avLst/>
          </a:prstGeom>
          <a:noFill/>
        </p:spPr>
      </p:pic>
      <p:sp>
        <p:nvSpPr>
          <p:cNvPr id="14" name="Text Placeholder 6"/>
          <p:cNvSpPr txBox="1">
            <a:spLocks/>
          </p:cNvSpPr>
          <p:nvPr/>
        </p:nvSpPr>
        <p:spPr>
          <a:xfrm>
            <a:off x="3733800" y="4343400"/>
            <a:ext cx="5257800" cy="2362200"/>
          </a:xfrm>
          <a:prstGeom prst="rect">
            <a:avLst/>
          </a:prstGeom>
          <a:solidFill>
            <a:schemeClr val="accent1"/>
          </a:solidFill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vert="horz" lIns="137160" tIns="182880" rIns="137160" bIns="9144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MAY NOT CONTAIN:</a:t>
            </a:r>
          </a:p>
          <a:p>
            <a:pPr marL="457200" lvl="0" indent="-457200"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defRPr/>
            </a:pPr>
            <a:r>
              <a:rPr lang="en-US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– Excessive grease or bone waste</a:t>
            </a:r>
          </a:p>
          <a:p>
            <a:pPr marL="457200" lvl="0" indent="-457200"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defRPr/>
            </a:pPr>
            <a:r>
              <a:rPr lang="en-US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– Uncooked meat</a:t>
            </a:r>
          </a:p>
          <a:p>
            <a:pPr marL="457200" lvl="0" indent="-457200"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defRPr/>
            </a:pPr>
            <a:r>
              <a:rPr lang="en-US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– Paper with wax coating</a:t>
            </a:r>
          </a:p>
          <a:p>
            <a:pPr marL="457200" lvl="0" indent="-457200">
              <a:spcBef>
                <a:spcPts val="700"/>
              </a:spcBef>
              <a:spcAft>
                <a:spcPts val="600"/>
              </a:spcAft>
              <a:buClr>
                <a:schemeClr val="accent2"/>
              </a:buClr>
              <a:buSzPct val="60000"/>
              <a:defRPr/>
            </a:pPr>
            <a:r>
              <a:rPr lang="en-US" b="1" dirty="0" smtClean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 –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Plastic not BPI certified</a:t>
            </a:r>
            <a:r>
              <a:rPr kumimoji="0" lang="en-US" b="1" i="0" u="none" strike="noStrike" kern="1200" cap="none" spc="0" normalizeH="0" noProof="0" dirty="0" smtClean="0">
                <a:ln>
                  <a:noFill/>
                </a:ln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to be compostable</a:t>
            </a: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57371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52400"/>
            <a:ext cx="7174871" cy="1295400"/>
          </a:xfrm>
        </p:spPr>
        <p:txBody>
          <a:bodyPr>
            <a:normAutofit/>
          </a:bodyPr>
          <a:lstStyle/>
          <a:p>
            <a:pPr algn="ctr"/>
            <a:r>
              <a:rPr lang="en-US" sz="3000" b="0" dirty="0" smtClean="0"/>
              <a:t>     What makes Successful Food</a:t>
            </a:r>
            <a:br>
              <a:rPr lang="en-US" sz="3000" b="0" dirty="0" smtClean="0"/>
            </a:br>
            <a:r>
              <a:rPr lang="en-US" sz="3000" b="0" dirty="0" smtClean="0"/>
              <a:t/>
            </a:r>
            <a:br>
              <a:rPr lang="en-US" sz="3000" b="0" dirty="0" smtClean="0"/>
            </a:br>
            <a:r>
              <a:rPr lang="en-US" sz="3000" b="0" dirty="0" smtClean="0"/>
              <a:t>   Diversion projects?</a:t>
            </a:r>
            <a:endParaRPr lang="en-US" sz="3000" b="0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>
          <a:xfrm>
            <a:off x="152400" y="1600200"/>
            <a:ext cx="5105400" cy="2590800"/>
          </a:xfrm>
          <a:solidFill>
            <a:schemeClr val="accent1"/>
          </a:solidFill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uccessful projects have:</a:t>
            </a:r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Leadership &amp; team buy-in</a:t>
            </a:r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Site specific plan</a:t>
            </a:r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Site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champion(s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)</a:t>
            </a:r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9" name="Picture 5" descr="C:\Users\bogdenmm\AppData\Local\Microsoft\Windows\Temporary Internet Files\Content.IE5\2LJDTKHD\MP900402555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676400"/>
            <a:ext cx="3543255" cy="2361247"/>
          </a:xfrm>
          <a:prstGeom prst="rect">
            <a:avLst/>
          </a:prstGeom>
          <a:noFill/>
        </p:spPr>
      </p:pic>
      <p:pic>
        <p:nvPicPr>
          <p:cNvPr id="1032" name="Picture 8" descr="C:\Users\bogdenmm\AppData\Local\Microsoft\Windows\Temporary Internet Files\Content.IE5\5NM9QG5Z\MP900400553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4343400"/>
            <a:ext cx="3430341" cy="2286000"/>
          </a:xfrm>
          <a:prstGeom prst="rect">
            <a:avLst/>
          </a:prstGeom>
          <a:noFill/>
        </p:spPr>
      </p:pic>
      <p:sp>
        <p:nvSpPr>
          <p:cNvPr id="14" name="Text Placeholder 6"/>
          <p:cNvSpPr txBox="1">
            <a:spLocks/>
          </p:cNvSpPr>
          <p:nvPr/>
        </p:nvSpPr>
        <p:spPr>
          <a:xfrm>
            <a:off x="3733800" y="4343400"/>
            <a:ext cx="5257800" cy="2362200"/>
          </a:xfrm>
          <a:prstGeom prst="rect">
            <a:avLst/>
          </a:prstGeom>
          <a:solidFill>
            <a:schemeClr val="accent1"/>
          </a:solidFill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vert="horz" lIns="137160" tIns="182880" rIns="137160" bIns="91440">
            <a:noAutofit/>
          </a:bodyPr>
          <a:lstStyle/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 follow-up review of site collections</a:t>
            </a:r>
          </a:p>
          <a:p>
            <a:pPr marL="457200" indent="-457200">
              <a:spcAft>
                <a:spcPts val="600"/>
              </a:spcAft>
              <a:buClr>
                <a:schemeClr val="bg1"/>
              </a:buClr>
              <a:buSzPct val="100000"/>
              <a:buFont typeface="Wingdings" pitchFamily="2" charset="2"/>
              <a:buChar char="ü"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Simple &amp; consistent collection system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minimize contamination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4636535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animax Slide 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407"/>
            <a:ext cx="9144000" cy="683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38129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924800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/>
              <a:t>			</a:t>
            </a:r>
            <a:br>
              <a:rPr lang="en-US" sz="3200" dirty="0" smtClean="0"/>
            </a:br>
            <a:r>
              <a:rPr lang="en-US" sz="3200" dirty="0" smtClean="0"/>
              <a:t>			 Fossil </a:t>
            </a:r>
            <a:r>
              <a:rPr lang="en-US" sz="3200" dirty="0"/>
              <a:t>Fuels </a:t>
            </a:r>
            <a:r>
              <a:rPr lang="en-US" sz="3200" dirty="0" smtClean="0"/>
              <a:t>or Renewable Energy</a:t>
            </a:r>
            <a:r>
              <a:rPr lang="en-US" sz="3200" dirty="0"/>
              <a:t>?</a:t>
            </a:r>
            <a:br>
              <a:rPr lang="en-US" sz="3200" dirty="0"/>
            </a:br>
            <a:r>
              <a:rPr lang="en-US" sz="3200" dirty="0" smtClean="0"/>
              <a:t>        </a:t>
            </a:r>
            <a:r>
              <a:rPr lang="en-US" sz="3200" i="1" dirty="0" smtClean="0"/>
              <a:t>Be part of the transition!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1706" y="1593409"/>
            <a:ext cx="3989498" cy="5332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7770" y="1720158"/>
            <a:ext cx="3483229" cy="5065768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6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  <a:softEdge rad="127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797105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7463" y="325924"/>
            <a:ext cx="6248400" cy="651850"/>
          </a:xfrm>
        </p:spPr>
        <p:txBody>
          <a:bodyPr/>
          <a:lstStyle/>
          <a:p>
            <a:r>
              <a:rPr lang="en-US" dirty="0" smtClean="0"/>
              <a:t>					</a:t>
            </a:r>
            <a:r>
              <a:rPr lang="en-US" sz="3200" dirty="0" smtClean="0"/>
              <a:t>Next Steps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756372"/>
            <a:ext cx="6412992" cy="4431068"/>
          </a:xfrm>
        </p:spPr>
        <p:txBody>
          <a:bodyPr/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Accurate Site Assessment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Tonnage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Current Infrastructure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Current hauling costs/contracts</a:t>
            </a:r>
          </a:p>
          <a:p>
            <a:pPr marL="403225" lvl="1" indent="0">
              <a:buNone/>
            </a:pP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Cost Benefit Analysis</a:t>
            </a:r>
          </a:p>
          <a:p>
            <a:pPr lvl="1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830141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35100" y="0"/>
            <a:ext cx="7499350" cy="923453"/>
          </a:xfrm>
        </p:spPr>
        <p:txBody>
          <a:bodyPr/>
          <a:lstStyle/>
          <a:p>
            <a:r>
              <a:rPr lang="en-US" dirty="0" smtClean="0"/>
              <a:t>                           </a:t>
            </a:r>
            <a:r>
              <a:rPr lang="en-US" sz="3200" dirty="0" smtClean="0"/>
              <a:t>Area Participants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435100" y="1539089"/>
            <a:ext cx="7499350" cy="5166510"/>
          </a:xfrm>
        </p:spPr>
        <p:txBody>
          <a:bodyPr/>
          <a:lstStyle/>
          <a:p>
            <a:r>
              <a:rPr lang="en-US" sz="1600" dirty="0" smtClean="0"/>
              <a:t>UW Oshkosh</a:t>
            </a:r>
          </a:p>
          <a:p>
            <a:r>
              <a:rPr lang="en-US" sz="1600" dirty="0" err="1" smtClean="0"/>
              <a:t>Wal</a:t>
            </a:r>
            <a:r>
              <a:rPr lang="en-US" sz="1600" dirty="0" err="1"/>
              <a:t>m</a:t>
            </a:r>
            <a:r>
              <a:rPr lang="en-US" sz="1600" dirty="0" err="1" smtClean="0"/>
              <a:t>art</a:t>
            </a:r>
            <a:endParaRPr lang="en-US" sz="1600" dirty="0" smtClean="0"/>
          </a:p>
          <a:p>
            <a:r>
              <a:rPr lang="en-US" sz="1600" dirty="0" smtClean="0"/>
              <a:t>Rocky </a:t>
            </a:r>
            <a:r>
              <a:rPr lang="en-US" sz="1600" dirty="0"/>
              <a:t>knoll-Plymouth  Nursing </a:t>
            </a:r>
            <a:r>
              <a:rPr lang="en-US" sz="1600" dirty="0" smtClean="0"/>
              <a:t>home</a:t>
            </a:r>
            <a:endParaRPr lang="en-US" sz="1600" dirty="0"/>
          </a:p>
          <a:p>
            <a:r>
              <a:rPr lang="en-US" sz="1600" dirty="0" err="1"/>
              <a:t>Piggly</a:t>
            </a:r>
            <a:r>
              <a:rPr lang="en-US" sz="1600" dirty="0"/>
              <a:t> Wiggly-</a:t>
            </a:r>
            <a:r>
              <a:rPr lang="en-US" sz="1600" dirty="0" err="1" smtClean="0"/>
              <a:t>Lomira</a:t>
            </a:r>
            <a:endParaRPr lang="en-US" sz="1600" dirty="0"/>
          </a:p>
          <a:p>
            <a:r>
              <a:rPr lang="en-US" sz="1600" dirty="0"/>
              <a:t>St Agnes Hospital-</a:t>
            </a:r>
            <a:r>
              <a:rPr lang="en-US" sz="1600" dirty="0" err="1" smtClean="0"/>
              <a:t>Fondulac</a:t>
            </a:r>
            <a:endParaRPr lang="en-US" sz="1600" dirty="0"/>
          </a:p>
          <a:p>
            <a:r>
              <a:rPr lang="en-US" sz="1600" dirty="0"/>
              <a:t>Ripon Medical </a:t>
            </a:r>
            <a:r>
              <a:rPr lang="en-US" sz="1600" dirty="0" smtClean="0"/>
              <a:t>Center</a:t>
            </a:r>
            <a:endParaRPr lang="en-US" sz="1600" dirty="0"/>
          </a:p>
          <a:p>
            <a:r>
              <a:rPr lang="en-US" sz="1600" dirty="0" err="1"/>
              <a:t>Waupan</a:t>
            </a:r>
            <a:r>
              <a:rPr lang="en-US" sz="1600" dirty="0"/>
              <a:t> Memorial </a:t>
            </a:r>
            <a:r>
              <a:rPr lang="en-US" sz="1600" dirty="0" smtClean="0"/>
              <a:t>Hospital</a:t>
            </a:r>
            <a:endParaRPr lang="en-US" sz="1600" dirty="0"/>
          </a:p>
          <a:p>
            <a:r>
              <a:rPr lang="en-US" sz="1600" dirty="0"/>
              <a:t>Xavier High School-</a:t>
            </a:r>
            <a:r>
              <a:rPr lang="en-US" sz="1600" dirty="0" smtClean="0"/>
              <a:t>Appleton</a:t>
            </a:r>
            <a:endParaRPr lang="en-US" sz="1600" dirty="0"/>
          </a:p>
          <a:p>
            <a:r>
              <a:rPr lang="en-US" sz="1600" dirty="0" err="1"/>
              <a:t>Secura</a:t>
            </a:r>
            <a:r>
              <a:rPr lang="en-US" sz="1600" dirty="0"/>
              <a:t> Insurance Company-</a:t>
            </a:r>
            <a:r>
              <a:rPr lang="en-US" sz="1600" dirty="0" smtClean="0"/>
              <a:t>Appleton</a:t>
            </a:r>
            <a:endParaRPr lang="en-US" sz="1600" dirty="0"/>
          </a:p>
          <a:p>
            <a:r>
              <a:rPr lang="en-US" sz="1600" dirty="0"/>
              <a:t>Humana Insurance Company-</a:t>
            </a:r>
            <a:r>
              <a:rPr lang="en-US" sz="1600" dirty="0" err="1" smtClean="0"/>
              <a:t>Depere</a:t>
            </a:r>
            <a:endParaRPr lang="en-US" sz="1600" dirty="0"/>
          </a:p>
          <a:p>
            <a:r>
              <a:rPr lang="en-US" sz="1600" dirty="0"/>
              <a:t>Festival Foods-</a:t>
            </a:r>
            <a:r>
              <a:rPr lang="en-US" sz="1600" dirty="0" smtClean="0"/>
              <a:t>Neenah</a:t>
            </a:r>
            <a:endParaRPr lang="en-US" sz="1600" dirty="0"/>
          </a:p>
          <a:p>
            <a:r>
              <a:rPr lang="en-US" sz="1600" dirty="0"/>
              <a:t>Festival Foods-</a:t>
            </a:r>
            <a:r>
              <a:rPr lang="en-US" sz="1600" dirty="0" smtClean="0"/>
              <a:t>Oshkosh</a:t>
            </a:r>
            <a:endParaRPr lang="en-US" sz="1600" dirty="0"/>
          </a:p>
          <a:p>
            <a:r>
              <a:rPr lang="en-US" sz="1600" dirty="0"/>
              <a:t>Wisconsin Resource Center-</a:t>
            </a:r>
            <a:r>
              <a:rPr lang="en-US" sz="1600" dirty="0" smtClean="0"/>
              <a:t>Winnebago</a:t>
            </a:r>
            <a:endParaRPr lang="en-US" sz="1600" dirty="0"/>
          </a:p>
          <a:p>
            <a:r>
              <a:rPr lang="en-US" sz="1600" dirty="0" smtClean="0"/>
              <a:t>UWGB</a:t>
            </a:r>
            <a:endParaRPr lang="en-US" sz="1600" dirty="0"/>
          </a:p>
          <a:p>
            <a:r>
              <a:rPr lang="en-US" sz="1600" dirty="0"/>
              <a:t>Schreiber Cheese-Green </a:t>
            </a:r>
            <a:r>
              <a:rPr lang="en-US" sz="1600" dirty="0" smtClean="0"/>
              <a:t>Bay</a:t>
            </a:r>
            <a:endParaRPr lang="en-US" sz="1600" dirty="0"/>
          </a:p>
          <a:p>
            <a:r>
              <a:rPr lang="en-US" sz="1600" dirty="0" err="1"/>
              <a:t>Bellin</a:t>
            </a:r>
            <a:r>
              <a:rPr lang="en-US" sz="1600" dirty="0"/>
              <a:t> Memorial </a:t>
            </a:r>
            <a:r>
              <a:rPr lang="en-US" sz="1600" dirty="0" smtClean="0"/>
              <a:t>Hospital</a:t>
            </a:r>
            <a:endParaRPr lang="en-US" sz="1600" dirty="0"/>
          </a:p>
          <a:p>
            <a:r>
              <a:rPr lang="en-US" sz="1600" dirty="0" err="1"/>
              <a:t>Piggly</a:t>
            </a:r>
            <a:r>
              <a:rPr lang="en-US" sz="1600" dirty="0"/>
              <a:t> Wiggly – Beaver </a:t>
            </a:r>
            <a:r>
              <a:rPr lang="en-US" sz="1600" dirty="0" smtClean="0"/>
              <a:t>Dam</a:t>
            </a:r>
          </a:p>
          <a:p>
            <a:r>
              <a:rPr lang="en-US" sz="1600" dirty="0" smtClean="0"/>
              <a:t>Etc..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4591096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7463" y="126750"/>
            <a:ext cx="6248400" cy="1186002"/>
          </a:xfrm>
        </p:spPr>
        <p:txBody>
          <a:bodyPr>
            <a:noAutofit/>
          </a:bodyPr>
          <a:lstStyle/>
          <a:p>
            <a:r>
              <a:rPr lang="en-US" sz="3200" dirty="0" smtClean="0"/>
              <a:t>      Oshkosh Area School District  </a:t>
            </a:r>
            <a:br>
              <a:rPr lang="en-US" sz="3200" dirty="0" smtClean="0"/>
            </a:br>
            <a:r>
              <a:rPr lang="en-US" sz="3200" dirty="0"/>
              <a:t> </a:t>
            </a:r>
            <a:r>
              <a:rPr lang="en-US" sz="3200" dirty="0" smtClean="0"/>
              <a:t>                 Opportunities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747318"/>
            <a:ext cx="7022592" cy="4440121"/>
          </a:xfrm>
        </p:spPr>
        <p:txBody>
          <a:bodyPr/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Proximity to BD1 &amp; UW Oshkosh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Pre-Consumer – two kitchens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Post-Consumer – similar meal waste for H.S. 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OASD by the #s</a:t>
            </a:r>
          </a:p>
          <a:p>
            <a:pPr marL="82550" indent="0">
              <a:buNone/>
            </a:pP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# days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# meals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	 </a:t>
            </a:r>
            <a:r>
              <a:rPr lang="en-US" sz="1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# meals/</a:t>
            </a:r>
            <a:r>
              <a:rPr lang="en-US" sz="1800" u="sng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en-US" sz="1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5500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meals -district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wide	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	180	5500	 990,000 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1430 meals - at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high schools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	180	1430	 257,400 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32lbs/student,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1200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h.s.students-38,400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waste/year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19.2 Tons/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32lbs/student,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4300 district students-137,600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lbs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waste/year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68.8 Tons/</a:t>
            </a:r>
            <a:r>
              <a:rPr lang="en-US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255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46833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2"/>
          <p:cNvSpPr>
            <a:spLocks noGrp="1"/>
          </p:cNvSpPr>
          <p:nvPr>
            <p:ph type="title"/>
          </p:nvPr>
        </p:nvSpPr>
        <p:spPr>
          <a:xfrm>
            <a:off x="3440317" y="262550"/>
            <a:ext cx="5365546" cy="624690"/>
          </a:xfrm>
        </p:spPr>
        <p:txBody>
          <a:bodyPr/>
          <a:lstStyle/>
          <a:p>
            <a:r>
              <a:rPr lang="en-US" sz="3200" dirty="0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Mix Feedstock with </a:t>
            </a:r>
            <a:r>
              <a:rPr lang="en-US" sz="3200" dirty="0" err="1">
                <a:latin typeface="Helvetica" panose="020B0604020202020204" pitchFamily="34" charset="0"/>
                <a:ea typeface="ＭＳ Ｐゴシック" charset="0"/>
                <a:cs typeface="Helvetica" panose="020B0604020202020204" pitchFamily="34" charset="0"/>
              </a:rPr>
              <a:t>Digestate</a:t>
            </a:r>
            <a:endParaRPr lang="en-US" sz="3200" dirty="0">
              <a:latin typeface="Helvetica" panose="020B0604020202020204" pitchFamily="34" charset="0"/>
              <a:ea typeface="ＭＳ Ｐゴシック" charset="0"/>
              <a:cs typeface="Helvetica" panose="020B0604020202020204" pitchFamily="34" charset="0"/>
            </a:endParaRPr>
          </a:p>
        </p:txBody>
      </p:sp>
      <p:sp>
        <p:nvSpPr>
          <p:cNvPr id="37890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4E6A753-A508-0447-A454-953615499D04}" type="slidenum">
              <a:rPr lang="en-US" sz="1500"/>
              <a:pPr eaLnBrk="1" hangingPunct="1"/>
              <a:t>40</a:t>
            </a:fld>
            <a:endParaRPr lang="en-US" sz="1500"/>
          </a:p>
        </p:txBody>
      </p:sp>
      <p:pic>
        <p:nvPicPr>
          <p:cNvPr id="37891" name="Picture 4" descr="final mix with D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756372"/>
            <a:ext cx="6388100" cy="469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014112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Clean Fermenter Prior to Loading</a:t>
            </a:r>
          </a:p>
        </p:txBody>
      </p:sp>
      <p:pic>
        <p:nvPicPr>
          <p:cNvPr id="39938" name="Picture 4" descr="E:\Digester Loading\Biodigester_Loading_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3800" y="1524000"/>
            <a:ext cx="6883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87FFD24-2510-504E-AC25-3E49D671648B}" type="slidenum">
              <a:rPr lang="en-US" sz="1500"/>
              <a:pPr eaLnBrk="1" hangingPunct="1"/>
              <a:t>41</a:t>
            </a:fld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xmlns="" val="2628383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Mixed Feedstock</a:t>
            </a:r>
          </a:p>
        </p:txBody>
      </p:sp>
      <p:sp>
        <p:nvSpPr>
          <p:cNvPr id="34818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har char="•"/>
              <a:defRPr sz="21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BCDC2AD-FF89-E945-9393-5927E4D8DD07}" type="slidenum">
              <a:rPr lang="en-US" sz="1500"/>
              <a:pPr eaLnBrk="1" hangingPunct="1"/>
              <a:t>42</a:t>
            </a:fld>
            <a:endParaRPr lang="en-US" sz="1500"/>
          </a:p>
        </p:txBody>
      </p:sp>
      <p:pic>
        <p:nvPicPr>
          <p:cNvPr id="34819" name="Picture 1" descr="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000" y="1371600"/>
            <a:ext cx="812641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32708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4-04-03 11.06.1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</p:spPr>
      </p:pic>
      <p:pic>
        <p:nvPicPr>
          <p:cNvPr id="5" name="Picture 4" descr="IMG_0943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441700"/>
            <a:ext cx="4572000" cy="3429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24BDF08E-BAF4-489E-ABD8-38A9B7902728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584700" y="34671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Large Farm – Complete Mix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5400" y="34671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Small Farm – Plug Flow</a:t>
            </a:r>
            <a:endParaRPr lang="en-US" dirty="0"/>
          </a:p>
        </p:txBody>
      </p:sp>
      <p:pic>
        <p:nvPicPr>
          <p:cNvPr id="7" name="Picture 6" descr="Biodigester Exterior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144000" cy="34417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0" y="5715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City – Dry Fermentation</a:t>
            </a:r>
            <a:endParaRPr lang="en-US" dirty="0"/>
          </a:p>
        </p:txBody>
      </p:sp>
      <p:sp>
        <p:nvSpPr>
          <p:cNvPr id="13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15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dirty="0" smtClean="0"/>
              <a:t>UW Oshkosh Biogas Systems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69180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74731969"/>
              </p:ext>
            </p:extLst>
          </p:nvPr>
        </p:nvGraphicFramePr>
        <p:xfrm>
          <a:off x="190500" y="1792587"/>
          <a:ext cx="8801101" cy="328312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7030"/>
                <a:gridCol w="2315387"/>
                <a:gridCol w="2131208"/>
                <a:gridCol w="2407476"/>
              </a:tblGrid>
              <a:tr h="37922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BD1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BD2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BD3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22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 of Oshkosh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Rosendale Dairy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Allen Farm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54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Size/animal type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9000 Cattle Dairy Farm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 Cattle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Dairy Farm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5589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Feedstock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Manure – 45%</a:t>
                      </a:r>
                    </a:p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Food Waste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39%</a:t>
                      </a:r>
                    </a:p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Yard Waste – 15%</a:t>
                      </a:r>
                    </a:p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Curbside MSW – 1%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Manure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Solid Manure – 56%</a:t>
                      </a:r>
                    </a:p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Wash Water – 24%</a:t>
                      </a:r>
                    </a:p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Bedding – 13%</a:t>
                      </a:r>
                    </a:p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Co-Substrates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7%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4548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 treatment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Mixing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via Front-End Loader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Sand Separation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Mixing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via Front-End Loader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24BDF08E-BAF4-489E-ABD8-38A9B7902728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57463" y="525101"/>
            <a:ext cx="6248400" cy="525101"/>
          </a:xfrm>
        </p:spPr>
        <p:txBody>
          <a:bodyPr/>
          <a:lstStyle/>
          <a:p>
            <a:pPr algn="ctr"/>
            <a:r>
              <a:rPr lang="en-US" sz="3200" dirty="0" smtClean="0"/>
              <a:t>Facility Type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52797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917516216"/>
              </p:ext>
            </p:extLst>
          </p:nvPr>
        </p:nvGraphicFramePr>
        <p:xfrm>
          <a:off x="211931" y="1801639"/>
          <a:ext cx="8801101" cy="33582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7030"/>
                <a:gridCol w="2295344"/>
                <a:gridCol w="2151251"/>
                <a:gridCol w="2407476"/>
              </a:tblGrid>
              <a:tr h="404125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BD1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BD2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BD3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1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Technology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BioFerm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Dry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Schmack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COCCUS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Schmack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</a:t>
                      </a:r>
                      <a:r>
                        <a:rPr lang="en-US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EUCOlino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1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 Type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Dry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 Mix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Plug Flow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1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Temp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Mesophilic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Mesophilic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Mesophilic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753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 Internal Solids Content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–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35%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– 12%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– 15%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1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Target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HRT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days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days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- 28</a:t>
                      </a:r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days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125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Tons per Year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4,000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24BDF08E-BAF4-489E-ABD8-38A9B7902728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57463" y="353086"/>
            <a:ext cx="6248400" cy="679010"/>
          </a:xfrm>
        </p:spPr>
        <p:txBody>
          <a:bodyPr/>
          <a:lstStyle/>
          <a:p>
            <a:pPr algn="ctr"/>
            <a:r>
              <a:rPr lang="en-US" sz="3200" dirty="0" smtClean="0"/>
              <a:t>Digester System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73638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312418258"/>
              </p:ext>
            </p:extLst>
          </p:nvPr>
        </p:nvGraphicFramePr>
        <p:xfrm>
          <a:off x="190500" y="1747209"/>
          <a:ext cx="8801101" cy="46410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47030"/>
                <a:gridCol w="2315387"/>
                <a:gridCol w="2131208"/>
                <a:gridCol w="2407476"/>
              </a:tblGrid>
              <a:tr h="380355">
                <a:tc>
                  <a:txBody>
                    <a:bodyPr/>
                    <a:lstStyle/>
                    <a:p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BD1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BD2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BD3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CHP</a:t>
                      </a:r>
                      <a:r>
                        <a:rPr lang="en-US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Size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370 kW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1426 kW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kW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Electric Use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Export – PPA (WPS)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Export – PPA (Alliant)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Export – PPA (WPS)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Revenue Blended Rate </a:t>
                      </a:r>
                      <a:r>
                        <a:rPr lang="en-U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($/kWh)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$0.08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$0.09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$0.08</a:t>
                      </a:r>
                      <a:endParaRPr 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Digestate End Use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Composted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– Separated Fiber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Future – Further processing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Sent to Manure Pit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7641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Digestate Value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 Soil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Current – Farm Use</a:t>
                      </a:r>
                    </a:p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Future</a:t>
                      </a:r>
                      <a:r>
                        <a:rPr lang="en-US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Bagged Fertilizer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Fertilizer – Farm Use</a:t>
                      </a:r>
                      <a:endParaRPr lang="en-US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24BDF08E-BAF4-489E-ABD8-38A9B7902728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7500" y="274638"/>
            <a:ext cx="8483600" cy="77556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		              </a:t>
            </a:r>
            <a:r>
              <a:rPr lang="en-US" sz="3300" dirty="0" smtClean="0"/>
              <a:t>Biogas Use / Digestate Management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xmlns="" val="20194800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Sustainability Goals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Revenue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Scholarships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Organic Diversion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Partnerships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fld id="{24BDF08E-BAF4-489E-ABD8-38A9B7902728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	</a:t>
            </a:r>
            <a:r>
              <a:rPr lang="en-US" sz="3200" dirty="0" smtClean="0"/>
              <a:t>Why AD for UW-Oshkosh?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36165040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59394" name="Rectang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306EFE-2882-401D-9202-E204D86D03F1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  <p:pic>
        <p:nvPicPr>
          <p:cNvPr id="5939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7" name="TextBox 5"/>
          <p:cNvSpPr txBox="1">
            <a:spLocks noChangeArrowheads="1"/>
          </p:cNvSpPr>
          <p:nvPr/>
        </p:nvSpPr>
        <p:spPr bwMode="auto">
          <a:xfrm>
            <a:off x="1981200" y="2590800"/>
            <a:ext cx="5181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/>
              <a:t>Questions!</a:t>
            </a:r>
          </a:p>
        </p:txBody>
      </p:sp>
    </p:spTree>
    <p:extLst>
      <p:ext uri="{BB962C8B-B14F-4D97-AF65-F5344CB8AC3E}">
        <p14:creationId xmlns:p14="http://schemas.microsoft.com/office/powerpoint/2010/main" xmlns="" val="42586204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WO PowerPoint Template FIN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UWO PowerPoint Template FINAL</Template>
  <TotalTime>1682</TotalTime>
  <Words>1386</Words>
  <Application>Microsoft Office PowerPoint</Application>
  <PresentationFormat>On-screen Show (4:3)</PresentationFormat>
  <Paragraphs>429</Paragraphs>
  <Slides>48</Slides>
  <Notes>10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UWO PowerPoint Template FINAL</vt:lpstr>
      <vt:lpstr>Slide 1</vt:lpstr>
      <vt:lpstr>Slide 2</vt:lpstr>
      <vt:lpstr>Slide 3</vt:lpstr>
      <vt:lpstr> University &amp; Colleges</vt:lpstr>
      <vt:lpstr>      Representing Sustainability on      Higher Education Campuses </vt:lpstr>
      <vt:lpstr>    University of Wisconsin–Oshkosh </vt:lpstr>
      <vt:lpstr>     University of Wisconsin–Oshkosh     Background</vt:lpstr>
      <vt:lpstr>     University of Wisconsin–Oshkosh      Sustainability History</vt:lpstr>
      <vt:lpstr>    University of Wisconsin–Oshkosh     Sustainability Initiatives</vt:lpstr>
      <vt:lpstr>     University of Wisconsin–Oshkosh      Developing a Plan </vt:lpstr>
      <vt:lpstr>     University of Wisconsin–Oshkosh      Case Study: Biodigester 1 </vt:lpstr>
      <vt:lpstr>University of Wisconsin–Oshkosh Case Study: Biodigester 1 </vt:lpstr>
      <vt:lpstr>     University of Wisconsin–Oshkosh      Case Study: Rosendale </vt:lpstr>
      <vt:lpstr>     University of Wisconsin–Oshkosh       Case Study: Allen Farms</vt:lpstr>
      <vt:lpstr>     University of Wisconsin–Oshkosh     Digesters and Campus Sustainability </vt:lpstr>
      <vt:lpstr>     University of Wisconsin–Oshkosh      Funding the Project </vt:lpstr>
      <vt:lpstr>     University of Wisconsin–Oshkosh      The Business Plan </vt:lpstr>
      <vt:lpstr>     University of Wisconsin–Oshkosh                  Identifying a Project for Your Campus </vt:lpstr>
      <vt:lpstr>Slide 19</vt:lpstr>
      <vt:lpstr>     Reasons to Consider Food       Waste Diversion?</vt:lpstr>
      <vt:lpstr>Turning Food Waste  from a Burden to a Benefit Renewable Energy at UW Oshkosh</vt:lpstr>
      <vt:lpstr>        UW Oshkosh          Commitments</vt:lpstr>
      <vt:lpstr>Slide 23</vt:lpstr>
      <vt:lpstr>          Leadership in                   Energy &amp; Environmental Design (LEED)                   (At UWO: 3 certified, 1 in review, several in planning)</vt:lpstr>
      <vt:lpstr>UW Oshkosh Biogas Systems</vt:lpstr>
      <vt:lpstr>     BD1:  The First Commercial Scale Dry      Fermentation System in the Nation!</vt:lpstr>
      <vt:lpstr> University of Wisconsin–Oshkosh  Case Study: Biodigester 1 </vt:lpstr>
      <vt:lpstr>     Dry System: 3 Basic Components </vt:lpstr>
      <vt:lpstr>Slide 29</vt:lpstr>
      <vt:lpstr>Feedstocks</vt:lpstr>
      <vt:lpstr>                                           BD1 – Average Feedstock Totals  </vt:lpstr>
      <vt:lpstr>   Why Reduce Waste?</vt:lpstr>
      <vt:lpstr>Food waste:  what is useable   for food stock</vt:lpstr>
      <vt:lpstr>     What makes Successful Food     Diversion projects?</vt:lpstr>
      <vt:lpstr>Slide 35</vt:lpstr>
      <vt:lpstr>        Fossil Fuels or Renewable Energy?         Be part of the transition!</vt:lpstr>
      <vt:lpstr>     Next Steps</vt:lpstr>
      <vt:lpstr>                           Area Participants</vt:lpstr>
      <vt:lpstr>      Oshkosh Area School District                     Opportunities</vt:lpstr>
      <vt:lpstr>Mix Feedstock with Digestate</vt:lpstr>
      <vt:lpstr>Clean Fermenter Prior to Loading</vt:lpstr>
      <vt:lpstr>Mixed Feedstock</vt:lpstr>
      <vt:lpstr>UW Oshkosh Biogas Systems</vt:lpstr>
      <vt:lpstr>Facility Type</vt:lpstr>
      <vt:lpstr>Digester System</vt:lpstr>
      <vt:lpstr>                Biogas Use / Digestate Management</vt:lpstr>
      <vt:lpstr> Why AD for UW-Oshkosh?</vt:lpstr>
      <vt:lpstr>Slide 48</vt:lpstr>
    </vt:vector>
  </TitlesOfParts>
  <Company>University of Wisconsin Oshkosh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holdswot</dc:creator>
  <cp:lastModifiedBy>ravindra-s</cp:lastModifiedBy>
  <cp:revision>162</cp:revision>
  <cp:lastPrinted>2014-07-21T16:13:58Z</cp:lastPrinted>
  <dcterms:created xsi:type="dcterms:W3CDTF">2012-06-12T14:48:16Z</dcterms:created>
  <dcterms:modified xsi:type="dcterms:W3CDTF">2014-07-22T05:40:24Z</dcterms:modified>
</cp:coreProperties>
</file>