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0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21" r:id="rId2"/>
    <p:sldMasterId id="2147483759" r:id="rId3"/>
    <p:sldMasterId id="2147483857" r:id="rId4"/>
    <p:sldMasterId id="2147483869" r:id="rId5"/>
    <p:sldMasterId id="2147483881" r:id="rId6"/>
    <p:sldMasterId id="2147483893" r:id="rId7"/>
    <p:sldMasterId id="2147483905" r:id="rId8"/>
    <p:sldMasterId id="2147483918" r:id="rId9"/>
    <p:sldMasterId id="2147483930" r:id="rId10"/>
    <p:sldMasterId id="2147483942" r:id="rId11"/>
  </p:sldMasterIdLst>
  <p:notesMasterIdLst>
    <p:notesMasterId r:id="rId35"/>
  </p:notesMasterIdLst>
  <p:sldIdLst>
    <p:sldId id="284" r:id="rId12"/>
    <p:sldId id="324" r:id="rId13"/>
    <p:sldId id="339" r:id="rId14"/>
    <p:sldId id="340" r:id="rId15"/>
    <p:sldId id="341" r:id="rId16"/>
    <p:sldId id="343" r:id="rId17"/>
    <p:sldId id="344" r:id="rId18"/>
    <p:sldId id="345" r:id="rId19"/>
    <p:sldId id="346" r:id="rId20"/>
    <p:sldId id="347" r:id="rId21"/>
    <p:sldId id="269" r:id="rId22"/>
    <p:sldId id="348" r:id="rId23"/>
    <p:sldId id="349" r:id="rId24"/>
    <p:sldId id="350" r:id="rId25"/>
    <p:sldId id="360" r:id="rId26"/>
    <p:sldId id="351" r:id="rId27"/>
    <p:sldId id="352" r:id="rId28"/>
    <p:sldId id="353" r:id="rId29"/>
    <p:sldId id="359" r:id="rId30"/>
    <p:sldId id="326" r:id="rId31"/>
    <p:sldId id="356" r:id="rId32"/>
    <p:sldId id="358" r:id="rId33"/>
    <p:sldId id="357" r:id="rId34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893" autoAdjust="0"/>
  </p:normalViewPr>
  <p:slideViewPr>
    <p:cSldViewPr>
      <p:cViewPr varScale="1">
        <p:scale>
          <a:sx n="74" d="100"/>
          <a:sy n="74" d="100"/>
        </p:scale>
        <p:origin x="1714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941C89-646F-4404-BAB7-81E9F77F1551}" type="datetimeFigureOut">
              <a:rPr lang="en-GB" smtClean="0"/>
              <a:t>13/08/2015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5220A1-2B3A-41F8-9DE1-C3ACE34A58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645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A03D12-0697-4E19-BA12-19EE03D499AA}" type="slidenum">
              <a:rPr lang="nb-NO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334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GM crops 170 mill hectare</a:t>
            </a:r>
          </a:p>
          <a:p>
            <a:endParaRPr lang="en-GB" dirty="0" smtClean="0"/>
          </a:p>
          <a:p>
            <a:r>
              <a:rPr lang="en-GB" dirty="0" smtClean="0"/>
              <a:t>Resistance evolution</a:t>
            </a:r>
          </a:p>
          <a:p>
            <a:r>
              <a:rPr lang="en-GB" dirty="0" smtClean="0"/>
              <a:t>	increased use of toxins (dose/applications/stacking</a:t>
            </a:r>
            <a:r>
              <a:rPr lang="en-GB" baseline="0" dirty="0" smtClean="0"/>
              <a:t> of traits)</a:t>
            </a:r>
          </a:p>
          <a:p>
            <a:r>
              <a:rPr lang="en-GB" baseline="0" dirty="0" smtClean="0"/>
              <a:t>	more important to test in practice </a:t>
            </a:r>
          </a:p>
          <a:p>
            <a:endParaRPr lang="en-GB" baseline="0" dirty="0" smtClean="0"/>
          </a:p>
          <a:p>
            <a:r>
              <a:rPr lang="en-GB" baseline="0" dirty="0" smtClean="0"/>
              <a:t>Resistance evolution and gene ecology – THEORY</a:t>
            </a:r>
          </a:p>
          <a:p>
            <a:endParaRPr lang="en-GB" baseline="0" dirty="0" smtClean="0"/>
          </a:p>
          <a:p>
            <a:r>
              <a:rPr lang="en-GB" baseline="0" dirty="0" smtClean="0"/>
              <a:t>GM Plants and pesticides – REAL LIFE PRODUCTS AS FOOD AND RESIDUES – HEALTH RELEVANT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5220A1-2B3A-41F8-9DE1-C3ACE34A58A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002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BC44373-9A06-4E6A-B2E6-E8AA4AECA750}" type="slidenum">
              <a:rPr lang="en-GB">
                <a:solidFill>
                  <a:srgbClr val="000000"/>
                </a:solidFill>
              </a:rPr>
              <a:pPr eaLnBrk="1" hangingPunct="1"/>
              <a:t>4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GB" dirty="0" err="1" smtClean="0"/>
              <a:t>Sjekk</a:t>
            </a:r>
            <a:r>
              <a:rPr lang="en-GB" dirty="0" smtClean="0"/>
              <a:t> </a:t>
            </a:r>
            <a:r>
              <a:rPr lang="en-GB" dirty="0" err="1" smtClean="0"/>
              <a:t>skriv</a:t>
            </a:r>
            <a:r>
              <a:rPr lang="en-GB" dirty="0" smtClean="0"/>
              <a:t> </a:t>
            </a:r>
            <a:r>
              <a:rPr lang="en-GB" dirty="0" err="1" smtClean="0"/>
              <a:t>fra</a:t>
            </a:r>
            <a:r>
              <a:rPr lang="en-GB" dirty="0" smtClean="0"/>
              <a:t> Marek – </a:t>
            </a:r>
            <a:r>
              <a:rPr lang="en-GB" dirty="0" err="1" smtClean="0"/>
              <a:t>historikk</a:t>
            </a:r>
            <a:r>
              <a:rPr lang="en-GB" baseline="0" dirty="0" smtClean="0"/>
              <a:t> i </a:t>
            </a:r>
            <a:r>
              <a:rPr lang="en-GB" baseline="0" dirty="0" err="1" smtClean="0"/>
              <a:t>gly</a:t>
            </a:r>
            <a:r>
              <a:rPr lang="en-GB" baseline="0" dirty="0" smtClean="0"/>
              <a:t> </a:t>
            </a:r>
            <a:r>
              <a:rPr lang="en-GB" baseline="0" dirty="0" err="1" smtClean="0"/>
              <a:t>tox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541882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5220A1-2B3A-41F8-9DE1-C3ACE34A58A0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932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A6A7F2-1DBD-4C5F-90A3-7A1DE40C3CD8}" type="slidenum">
              <a:rPr lang="en-GB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Let us have a look at the most important</a:t>
            </a:r>
            <a:r>
              <a:rPr lang="en-GB" baseline="0" dirty="0" smtClean="0"/>
              <a:t> plant and trait for GM plants: RR GM soy and Roundup herbicide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1471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8E9C133-B402-4A95-8BA8-1074D93217B0}" type="slidenum">
              <a:rPr lang="nb-NO">
                <a:solidFill>
                  <a:srgbClr val="000000"/>
                </a:solidFill>
              </a:rPr>
              <a:pPr eaLnBrk="1" hangingPunct="1"/>
              <a:t>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smtClean="0"/>
              <a:t>This triplet = 1 sample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7 samples X 3 main categories = 21 varieties for testing</a:t>
            </a:r>
          </a:p>
        </p:txBody>
      </p:sp>
    </p:spTree>
    <p:extLst>
      <p:ext uri="{BB962C8B-B14F-4D97-AF65-F5344CB8AC3E}">
        <p14:creationId xmlns:p14="http://schemas.microsoft.com/office/powerpoint/2010/main" val="1713101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BB3C63-F23C-4399-A450-98F66E2AE8C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528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592EE-EEAD-41AD-8119-E5A1EEDB4D9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030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A43E9-6703-4191-8858-25842A2CD59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238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9EA6C-2E26-4A80-8B0D-C67CDFA604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68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ED94A-5D69-4E99-AEEB-9384CE8E90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245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58D06-5FE8-4ED0-9E01-721E97A30AF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7471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A5471-5BB9-468F-907C-14DEEF93BFB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662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727324-35AC-4DC6-BD4A-4B6B6445C74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4945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ADCC0-640B-4AF8-9393-015CF973093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7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8409CB-416A-4E33-911E-B4115A87717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520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26694-ACB2-446D-B884-22AC722821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765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FA810-A1E9-40C0-8DB0-E340327B6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6869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18A80-A09E-470F-A680-A5C564AB242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986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5F155F-1A32-48B6-BEBC-CEA304305A0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72488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5CBCC5-BC17-4E44-B03F-2F330410DAE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4075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7BFDE-0ECC-49A9-87D3-36FE3F918DF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243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72F427-A708-4E0C-9C09-F4F8BDDEE4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7027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43CC2-971D-4D8D-BE15-4952C7B037D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9293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96A3A8-EDD7-4869-99A6-4FF69D6876C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480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4667D-240E-43C3-907B-232E8D23317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4440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C0C0F-10A7-467B-87F9-B74C032A3B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4839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F7803-3939-4303-9F1F-6E5085B6047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4963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tel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abel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C94AA2-3D64-4EC1-9FA4-0CCAF44CE4A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4289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840BF1-FEED-4F44-9515-686BE65D48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7321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272AA-B207-4557-91DF-5340FCD93B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795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82F47-C271-4503-8837-C8B20E3BAE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8439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FE1713-853F-48C9-8D45-2FFF957B98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7245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CF9AA-AE2D-4322-832E-A43B1BE68C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5614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D68264-E9B6-4CF7-8F10-B0061C19FA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895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2829B-D143-43B8-BDD7-91440E45E5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1317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A6176-8668-4562-B087-DD0E93CFEE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8180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78640-B211-4A26-9A00-871257E356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1471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515FE-9637-47BD-B842-EE5718C452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0771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7A0E7A-B3C5-4A3A-9CC1-CFEFF655B0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52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B5C1C5-7518-4DAC-AD56-976B5A5AD09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8982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49185D-8D27-44EF-9F0E-13A176E0858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72947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E6DB8-AE21-47A6-BBE5-1BB96709018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8212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5A75F-4C83-401D-9D26-92516418408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274015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8F0E1-CBE2-4568-9A9A-D5990C9C42B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4203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3B6A0-404C-44AF-A0DD-1DCE365222E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2396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4834FB-7356-4FD6-B3B7-8BFC9260E8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98331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EA590-2145-4FCF-B826-624C5C4F73D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39143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0F5E1C-B25B-41E6-921C-48979D6DE61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6989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0336F-C3A4-42CD-966E-1AC775E2E51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131204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1F827-6D0D-473A-B605-C214B01D1C1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01989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98843BF-32FA-418F-8C6F-4267758D1E0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882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724186-9D72-42EC-A227-84238939C2A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86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F5C9647-8135-42F3-819E-1AD11531CB5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819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9F957C4-FB02-48C9-889A-0C12090A3A7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1595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71A29F-5216-43C7-9CDA-049BE62E1AE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1525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C8D0346-1B05-47CB-84A8-711DCB527EF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26595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20B260-A495-4EF0-BA04-EB3E7D72693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0328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1B8CD0-416F-4162-BF72-881FB86B0F9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0434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3C2DEAE-87D5-4B2B-856A-ACFC4AF083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94438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2FBD26E-3154-4260-9F12-C7231840AF1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29449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B9CFEFA-4E07-408C-A03C-9C476FBC472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41988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1AE1E2-1962-48CE-966A-C685F3E8CD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70304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AE772-F36B-4CA5-946F-88B65284BF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6293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18248-3667-4BB7-966F-023499C6C0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8416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E54F1-3F61-4620-BF55-3422ED1B4A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93443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93A146-5B53-47D9-A0BF-AA9D8A33D5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1407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92AC9-4AF1-4B16-BF12-4A00172875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10512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30C206-A84B-40E3-8F25-8E90CB14DC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13424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E2F7C-5287-401A-9644-81D40FCC66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47817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55E04-FD8F-4AB2-BFB8-6650DAF1D0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05892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2DF52-C69B-4930-B78B-A49B231B2B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6446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A8751-49B7-478A-8C34-C09326832E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30825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1AE1E2-1962-48CE-966A-C685F3E8CD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5602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AE772-F36B-4CA5-946F-88B65284BF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5962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18248-3667-4BB7-966F-023499C6C0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7448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E54F1-3F61-4620-BF55-3422ED1B4A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29591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93A146-5B53-47D9-A0BF-AA9D8A33D5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17608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92AC9-4AF1-4B16-BF12-4A00172875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74192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30C206-A84B-40E3-8F25-8E90CB14DC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7671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E2F7C-5287-401A-9644-81D40FCC66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79594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55E04-FD8F-4AB2-BFB8-6650DAF1D0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21642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2DF52-C69B-4930-B78B-A49B231B2B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39495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A8751-49B7-478A-8C34-C09326832E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7702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B76F3E-DF69-4ACC-84B8-9D0A7D06A598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26402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DDA3C-7392-4F15-9ACE-5CC260B433C1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20920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D63EA-0960-481A-92FC-AF30AFA7C401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82442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5EEE19-BE48-4969-9940-E0BBF0431A84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22253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BC93DC-5593-4C41-9D11-0925192BAF32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09133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44DFD-61C7-4614-BFCA-DB72D2C54A31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68676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94D73F-A5F5-40CD-8B53-FEE4FC6CE21A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08668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FE3B46-7EB9-4015-9C14-8C0E61111DC5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9157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61C789-5CD5-415F-92F1-4077FEFB6EF1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43643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641852-E5B7-4899-8125-655DE62FD34B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10602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B9FB8-6077-4C5D-B872-9C46C2D6BCA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06952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4E5D3C0-066F-44F6-A273-9DD10BBD2921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76293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E53FC3-B295-415B-9A71-20FCF0F579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3012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85BED-6D3C-46E5-B613-278E0FCDB0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97903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F38FB6-28E8-4592-AC61-58E7F0A130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5677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FF15EC-F8AD-40D6-9D08-19A65608D1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4175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1C6D7E-7918-4E95-A5D8-E6168B6271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1556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51E34-4AD7-42F4-8BCA-6B34A62D71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16877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92092-F31D-4621-A60A-6774D48251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6834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EC1DF-B48F-439A-9F42-C4529C8740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24603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64E26-BA8D-4261-9144-BAD150CC87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4741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BE8A53-5F1B-4B2B-BE7E-E874B34DE8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4209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C63DE-6684-4A8F-BE12-47DBF10FEB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1932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4BBBB-78E8-4B25-8E77-73565DEC3D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94450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C1F5D-5FF1-481D-B8D4-EDF2319257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63580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8EEA7-9E88-4DEA-AA21-952AE24755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05318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08D9FF-8F0B-4A17-84A3-D0E6450F87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05719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63AE6-D392-4091-B30F-B14F26D6AD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30321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5B2AFC-B6E4-41C4-AFA0-F6CFDF7226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5270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3691D-BD74-47C5-9718-CA261F830C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18072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8ACE9-3D8A-4400-879C-532745F6B6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20966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FC41E7-3EBC-47C4-AE21-B449D81CD6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0542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2DABE-C4C9-41A0-B3E5-9BB7E6F80D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7655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8F176-D189-4295-BBEF-8CFB2E42F2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76216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0C91A8-51EF-452D-8996-0D5A50E5194A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03735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FA5104-C958-4028-8882-D263F3865BA5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25665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1B1D5A-AAB8-4A53-BA27-82B2735E5363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97919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E967D-FFFF-4FB2-ABFE-815D8FA52A2B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6668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5F10C3-554B-4164-95BA-19D2E0F43C21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6244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C2557-337D-4C48-84E0-1B1B6D2E441F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89343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54E12-DB9C-4F21-B862-D49AF34425B7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39796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F460B-DBA3-42D6-A108-1AF6C2B02A98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13427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41DE31-92E0-401A-AE9C-95339F92A9D3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55400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9056F-436A-4A9A-BC0E-0A754DFC8EE1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08276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FB67A-C7E5-4A9B-83E1-52E46B0AD1FD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17845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tel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abel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62E94E-5168-4147-8279-D4E2004E2B0F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78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image" Target="../media/image3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ppt_nymal2_dark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F0C25D-C508-42C1-8337-D157EB0304F8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1238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ppt_nymal2_dark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E3F266-2621-43F8-9930-BDE832D93C4C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30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CC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CC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896A55-9D09-4B86-A59C-D7A8F5D8C8B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ppt_nymal2_dark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3266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CC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CC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CC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ppt_nymal2_dark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b-NO" smtClean="0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b-NO" smtClean="0"/>
              <a:t>Click to edit Master text styles</a:t>
            </a:r>
          </a:p>
          <a:p>
            <a:pPr lvl="1"/>
            <a:r>
              <a:rPr lang="en-GB" altLang="nb-NO" smtClean="0"/>
              <a:t>Second level</a:t>
            </a:r>
          </a:p>
          <a:p>
            <a:pPr lvl="2"/>
            <a:r>
              <a:rPr lang="en-GB" altLang="nb-NO" smtClean="0"/>
              <a:t>Third level</a:t>
            </a:r>
          </a:p>
          <a:p>
            <a:pPr lvl="3"/>
            <a:r>
              <a:rPr lang="en-GB" altLang="nb-NO" smtClean="0"/>
              <a:t>Fourth level</a:t>
            </a:r>
          </a:p>
          <a:p>
            <a:pPr lvl="4"/>
            <a:r>
              <a:rPr lang="en-GB" altLang="nb-NO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130072-34ED-4F54-A8E5-4ED4CF55D4B1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453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ppt_nymal2_dark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b-NO" smtClean="0"/>
              <a:t>Click to edit Master title style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b-NO" smtClean="0"/>
              <a:t>Click to edit Master text styles</a:t>
            </a:r>
          </a:p>
          <a:p>
            <a:pPr lvl="1"/>
            <a:r>
              <a:rPr lang="en-GB" altLang="nb-NO" smtClean="0"/>
              <a:t>Second level</a:t>
            </a:r>
          </a:p>
          <a:p>
            <a:pPr lvl="2"/>
            <a:r>
              <a:rPr lang="en-GB" altLang="nb-NO" smtClean="0"/>
              <a:t>Third level</a:t>
            </a:r>
          </a:p>
          <a:p>
            <a:pPr lvl="3"/>
            <a:r>
              <a:rPr lang="en-GB" altLang="nb-NO" smtClean="0"/>
              <a:t>Fourth level</a:t>
            </a:r>
          </a:p>
          <a:p>
            <a:pPr lvl="4"/>
            <a:r>
              <a:rPr lang="en-GB" altLang="nb-NO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840C4F-83E3-43C7-AAAB-BF288175026A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09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CC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CC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8867D1-05B5-4119-AAB0-CDA37CD277D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5127" name="Picture 7" descr="ppt_nymal2_dark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6459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CC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CC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CC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CC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CC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8867D1-05B5-4119-AAB0-CDA37CD277D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5127" name="Picture 7" descr="ppt_nymal2_dark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3146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CC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CC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CC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4" descr="ppt_nymal2_dark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CAD150-2AC6-49CF-9595-5E4E232EE0B5}" type="slidenum">
              <a:rPr lang="en-GB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729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CC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CC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9468959-0C14-46A7-A92A-F5BB6139461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ppt_nymal2_dark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283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CC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CC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CC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CC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CC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788363-9FBB-492F-A5FC-20A00FA618B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4103" name="Picture 7" descr="ppt_nymal2_dark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655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CC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CC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CC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CC"/>
          </a:solidFill>
          <a:latin typeface="+mn-lt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ppt_nymal2_dark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EA754B-7C2D-48CA-A3F6-3B77C6A8C970}" type="slidenum">
              <a:rPr lang="en-GB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226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0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08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9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9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0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518815"/>
            <a:ext cx="7772400" cy="1470025"/>
          </a:xfrm>
        </p:spPr>
        <p:txBody>
          <a:bodyPr/>
          <a:lstStyle/>
          <a:p>
            <a:r>
              <a:rPr lang="en-US" sz="3200" dirty="0" smtClean="0"/>
              <a:t>Contamination of soy for food and feed by intended use of herbicides: The case of Roundup Ready GM soy</a:t>
            </a:r>
            <a:endParaRPr lang="en-US" sz="3200" dirty="0" smtClean="0"/>
          </a:p>
        </p:txBody>
      </p:sp>
      <p:sp>
        <p:nvSpPr>
          <p:cNvPr id="2051" name="TekstSylinder 2"/>
          <p:cNvSpPr txBox="1">
            <a:spLocks noChangeArrowheads="1"/>
          </p:cNvSpPr>
          <p:nvPr/>
        </p:nvSpPr>
        <p:spPr bwMode="auto">
          <a:xfrm>
            <a:off x="1763688" y="5560776"/>
            <a:ext cx="61912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FFFFFF"/>
                </a:solidFill>
              </a:rPr>
              <a:t>Thomas Bøhn PhD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FFFFFF"/>
                </a:solidFill>
              </a:rPr>
              <a:t>Research Professor</a:t>
            </a:r>
            <a:endParaRPr lang="en-US" sz="1600" dirty="0" smtClean="0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dirty="0" err="1" smtClean="0">
                <a:solidFill>
                  <a:srgbClr val="FFFFFF"/>
                </a:solidFill>
              </a:rPr>
              <a:t>GenØk</a:t>
            </a:r>
            <a:r>
              <a:rPr lang="en-US" sz="1600" dirty="0" smtClean="0">
                <a:solidFill>
                  <a:srgbClr val="FFFFFF"/>
                </a:solidFill>
              </a:rPr>
              <a:t> Centre for Biosafety, </a:t>
            </a:r>
            <a:r>
              <a:rPr lang="en-US" sz="1600" dirty="0" err="1" smtClean="0">
                <a:solidFill>
                  <a:srgbClr val="FFFFFF"/>
                </a:solidFill>
              </a:rPr>
              <a:t>Tromsø</a:t>
            </a:r>
            <a:r>
              <a:rPr lang="en-US" sz="1600" dirty="0" smtClean="0">
                <a:solidFill>
                  <a:srgbClr val="FFFFFF"/>
                </a:solidFill>
              </a:rPr>
              <a:t>, Norway</a:t>
            </a:r>
            <a:endParaRPr lang="en-US" sz="1600" dirty="0">
              <a:solidFill>
                <a:srgbClr val="FFFFFF"/>
              </a:solidFill>
            </a:endParaRPr>
          </a:p>
        </p:txBody>
      </p:sp>
      <p:pic>
        <p:nvPicPr>
          <p:cNvPr id="7" name="Picture 2" descr="Soy Beans and Po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852936"/>
            <a:ext cx="2592288" cy="2318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skfood.com/images/8010-023-09forwe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177" y="2955115"/>
            <a:ext cx="2543983" cy="1914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sp.yimg.com/ib/th?id=HN.608043700274202561&amp;pid=15.1&amp;P=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15" y="2948494"/>
            <a:ext cx="2884641" cy="1914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79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311839"/>
            <a:ext cx="6912768" cy="1316961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Genetically modified organisms (GMOs)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627939" y="980728"/>
            <a:ext cx="2685351" cy="369332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95000"/>
                  </a:schemeClr>
                </a:solidFill>
              </a:rPr>
              <a:t>Contained use (medical)</a:t>
            </a:r>
            <a:endParaRPr lang="en-GB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980728"/>
            <a:ext cx="2480166" cy="369332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95000"/>
                  </a:schemeClr>
                </a:solidFill>
              </a:rPr>
              <a:t>Open use (agriculture)</a:t>
            </a:r>
            <a:endParaRPr lang="en-GB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016874" y="5146159"/>
            <a:ext cx="2339102" cy="1091153"/>
            <a:chOff x="2016874" y="5146159"/>
            <a:chExt cx="2339102" cy="1091153"/>
          </a:xfrm>
        </p:grpSpPr>
        <p:sp>
          <p:nvSpPr>
            <p:cNvPr id="13" name="TextBox 12"/>
            <p:cNvSpPr txBox="1"/>
            <p:nvPr/>
          </p:nvSpPr>
          <p:spPr>
            <a:xfrm>
              <a:off x="2016874" y="5867980"/>
              <a:ext cx="2339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FFFF00"/>
                  </a:solidFill>
                </a:rPr>
                <a:t>Resistance</a:t>
              </a:r>
              <a:r>
                <a:rPr lang="en-GB" dirty="0" smtClean="0">
                  <a:solidFill>
                    <a:schemeClr val="bg1">
                      <a:lumMod val="95000"/>
                    </a:schemeClr>
                  </a:solidFill>
                </a:rPr>
                <a:t> </a:t>
              </a:r>
              <a:r>
                <a:rPr lang="en-GB" dirty="0" smtClean="0">
                  <a:solidFill>
                    <a:schemeClr val="bg1">
                      <a:lumMod val="95000"/>
                    </a:schemeClr>
                  </a:solidFill>
                </a:rPr>
                <a:t>Evolution</a:t>
              </a:r>
              <a:endParaRPr lang="en-GB" dirty="0" smtClean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cxnSp>
          <p:nvCxnSpPr>
            <p:cNvPr id="32" name="Straight Connector 31"/>
            <p:cNvCxnSpPr/>
            <p:nvPr/>
          </p:nvCxnSpPr>
          <p:spPr>
            <a:xfrm flipH="1" flipV="1">
              <a:off x="2016874" y="5146159"/>
              <a:ext cx="898942" cy="51509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3260808" y="5146159"/>
              <a:ext cx="1042248" cy="515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1195120" y="1556792"/>
            <a:ext cx="3736920" cy="1622030"/>
            <a:chOff x="1195120" y="1556792"/>
            <a:chExt cx="3736920" cy="1622030"/>
          </a:xfrm>
        </p:grpSpPr>
        <p:sp>
          <p:nvSpPr>
            <p:cNvPr id="6" name="TextBox 5"/>
            <p:cNvSpPr txBox="1"/>
            <p:nvPr/>
          </p:nvSpPr>
          <p:spPr>
            <a:xfrm>
              <a:off x="2543676" y="1556792"/>
              <a:ext cx="1236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chemeClr val="bg1">
                      <a:lumMod val="95000"/>
                    </a:schemeClr>
                  </a:solidFill>
                </a:rPr>
                <a:t>GM plants</a:t>
              </a:r>
              <a:endParaRPr lang="en-GB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310536" y="2420888"/>
              <a:ext cx="35060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chemeClr val="bg1">
                      <a:lumMod val="95000"/>
                    </a:schemeClr>
                  </a:solidFill>
                </a:rPr>
                <a:t>Maize  Soybean  Cotton  Canola</a:t>
              </a:r>
              <a:endParaRPr lang="en-GB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195120" y="2809490"/>
              <a:ext cx="37369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chemeClr val="bg1">
                      <a:lumMod val="95000"/>
                    </a:schemeClr>
                  </a:solidFill>
                </a:rPr>
                <a:t>(Major food/feed products globally)</a:t>
              </a:r>
              <a:endParaRPr lang="en-GB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flipH="1">
              <a:off x="1742584" y="2060848"/>
              <a:ext cx="1152128" cy="3600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2678688" y="2060848"/>
              <a:ext cx="384892" cy="3600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3130525" y="2056321"/>
              <a:ext cx="340251" cy="36456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3239704" y="2060848"/>
              <a:ext cx="1063352" cy="4086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>
              <a:off x="2025421" y="2420888"/>
              <a:ext cx="1113650" cy="36933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55576" y="3501008"/>
            <a:ext cx="5364743" cy="1656184"/>
            <a:chOff x="755576" y="3501008"/>
            <a:chExt cx="5364743" cy="1656184"/>
          </a:xfrm>
        </p:grpSpPr>
        <p:sp>
          <p:nvSpPr>
            <p:cNvPr id="9" name="TextBox 8"/>
            <p:cNvSpPr txBox="1"/>
            <p:nvPr/>
          </p:nvSpPr>
          <p:spPr>
            <a:xfrm>
              <a:off x="755576" y="4490536"/>
              <a:ext cx="198002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95000"/>
                    </a:schemeClr>
                  </a:solidFill>
                </a:rPr>
                <a:t>Insect </a:t>
              </a:r>
              <a:r>
                <a:rPr lang="en-GB" dirty="0" smtClean="0">
                  <a:solidFill>
                    <a:srgbClr val="FFFF00"/>
                  </a:solidFill>
                </a:rPr>
                <a:t>resistance </a:t>
              </a:r>
            </a:p>
            <a:p>
              <a:pPr algn="ctr"/>
              <a:r>
                <a:rPr lang="en-GB" dirty="0" smtClean="0">
                  <a:solidFill>
                    <a:schemeClr val="bg1">
                      <a:lumMod val="95000"/>
                    </a:schemeClr>
                  </a:solidFill>
                </a:rPr>
                <a:t>(</a:t>
              </a:r>
              <a:r>
                <a:rPr lang="en-GB" dirty="0" err="1" smtClean="0">
                  <a:solidFill>
                    <a:schemeClr val="bg1">
                      <a:lumMod val="95000"/>
                    </a:schemeClr>
                  </a:solidFill>
                </a:rPr>
                <a:t>Bt</a:t>
              </a:r>
              <a:r>
                <a:rPr lang="en-GB" dirty="0" smtClean="0">
                  <a:solidFill>
                    <a:schemeClr val="bg1">
                      <a:lumMod val="95000"/>
                    </a:schemeClr>
                  </a:solidFill>
                </a:rPr>
                <a:t>-toxins)</a:t>
              </a:r>
              <a:endParaRPr lang="en-GB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781217" y="4499828"/>
              <a:ext cx="23391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95000"/>
                    </a:schemeClr>
                  </a:solidFill>
                </a:rPr>
                <a:t>Herbicide </a:t>
              </a:r>
              <a:r>
                <a:rPr lang="en-GB" dirty="0" smtClean="0">
                  <a:solidFill>
                    <a:srgbClr val="FFFF00"/>
                  </a:solidFill>
                </a:rPr>
                <a:t>resistance </a:t>
              </a:r>
            </a:p>
            <a:p>
              <a:pPr algn="ctr"/>
              <a:r>
                <a:rPr lang="en-GB" dirty="0" smtClean="0">
                  <a:solidFill>
                    <a:schemeClr val="bg1">
                      <a:lumMod val="95000"/>
                    </a:schemeClr>
                  </a:solidFill>
                </a:rPr>
                <a:t>(Roundup)</a:t>
              </a:r>
              <a:endParaRPr lang="en-GB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587084" y="3501008"/>
              <a:ext cx="11208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chemeClr val="bg1">
                      <a:lumMod val="95000"/>
                    </a:schemeClr>
                  </a:solidFill>
                </a:rPr>
                <a:t>GM traits</a:t>
              </a:r>
              <a:endParaRPr lang="en-GB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 flipH="1">
              <a:off x="1907704" y="4005064"/>
              <a:ext cx="1008112" cy="4854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3260808" y="4005064"/>
              <a:ext cx="1063352" cy="4854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53"/>
            <p:cNvSpPr/>
            <p:nvPr/>
          </p:nvSpPr>
          <p:spPr>
            <a:xfrm>
              <a:off x="4303057" y="4787860"/>
              <a:ext cx="1277056" cy="36933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6012160" y="4644425"/>
            <a:ext cx="15872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 smtClean="0">
                <a:solidFill>
                  <a:srgbClr val="FF0000"/>
                </a:solidFill>
              </a:rPr>
              <a:t>~ 85 </a:t>
            </a:r>
            <a:r>
              <a:rPr lang="en-GB" sz="3200" dirty="0" smtClean="0">
                <a:solidFill>
                  <a:srgbClr val="FF0000"/>
                </a:solidFill>
              </a:rPr>
              <a:t>% 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6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11349"/>
            <a:ext cx="5122912" cy="4525963"/>
          </a:xfrm>
        </p:spPr>
        <p:txBody>
          <a:bodyPr/>
          <a:lstStyle/>
          <a:p>
            <a:r>
              <a:rPr lang="en-GB" sz="2400" dirty="0" smtClean="0">
                <a:solidFill>
                  <a:srgbClr val="FFFF00"/>
                </a:solidFill>
              </a:rPr>
              <a:t>Roundup and glyphosate</a:t>
            </a:r>
          </a:p>
          <a:p>
            <a:pPr lvl="1"/>
            <a:r>
              <a:rPr lang="en-GB" sz="2000" dirty="0" smtClean="0"/>
              <a:t>“The environmentally friendly herbicide”</a:t>
            </a:r>
          </a:p>
          <a:p>
            <a:pPr lvl="1"/>
            <a:r>
              <a:rPr lang="en-GB" sz="2000" dirty="0" smtClean="0"/>
              <a:t>“Practically non-toxic”</a:t>
            </a:r>
            <a:endParaRPr lang="en-GB" sz="1600" dirty="0" smtClean="0"/>
          </a:p>
          <a:p>
            <a:pPr lvl="1"/>
            <a:endParaRPr lang="en-GB" sz="16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Work done with the </a:t>
            </a:r>
            <a:r>
              <a:rPr lang="en-GB" sz="3200" i="1" dirty="0" smtClean="0"/>
              <a:t>Daphnia </a:t>
            </a:r>
            <a:r>
              <a:rPr lang="en-GB" sz="3200" dirty="0" smtClean="0"/>
              <a:t>model, part </a:t>
            </a:r>
            <a:r>
              <a:rPr lang="en-GB" sz="3200" dirty="0" smtClean="0"/>
              <a:t>I</a:t>
            </a:r>
            <a:endParaRPr lang="en-GB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5911739" y="7761353"/>
            <a:ext cx="18817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900" dirty="0" smtClean="0">
                <a:solidFill>
                  <a:srgbClr val="000000"/>
                </a:solidFill>
              </a:rPr>
              <a:t>Glyphosate in feed (mg/kg)</a:t>
            </a:r>
            <a:endParaRPr lang="en-GB" sz="900" dirty="0">
              <a:solidFill>
                <a:srgbClr val="000000"/>
              </a:solidFill>
            </a:endParaRPr>
          </a:p>
        </p:txBody>
      </p:sp>
      <p:pic>
        <p:nvPicPr>
          <p:cNvPr id="16" name="Picture 2" descr="roundup-pump-and-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859" y="3717032"/>
            <a:ext cx="2094250" cy="2162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 descr="D magna w eggs utsnitt fi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142" y="3717032"/>
            <a:ext cx="1586463" cy="2156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20774" y="5949280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 err="1" smtClean="0">
                <a:solidFill>
                  <a:schemeClr val="bg1"/>
                </a:solidFill>
              </a:rPr>
              <a:t>Daphnia</a:t>
            </a:r>
            <a:r>
              <a:rPr lang="nb-NO" i="1" dirty="0" smtClean="0">
                <a:solidFill>
                  <a:schemeClr val="bg1"/>
                </a:solidFill>
              </a:rPr>
              <a:t> </a:t>
            </a:r>
            <a:r>
              <a:rPr lang="nb-NO" i="1" dirty="0" err="1" smtClean="0">
                <a:solidFill>
                  <a:schemeClr val="bg1"/>
                </a:solidFill>
              </a:rPr>
              <a:t>magna</a:t>
            </a:r>
            <a:endParaRPr lang="nb-NO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78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600" dirty="0" smtClean="0">
                <a:solidFill>
                  <a:schemeClr val="tx1"/>
                </a:solidFill>
              </a:rPr>
              <a:t>Acute Toxicity of glyphosate on </a:t>
            </a:r>
            <a:br>
              <a:rPr lang="en-GB" sz="3600" dirty="0" smtClean="0">
                <a:solidFill>
                  <a:schemeClr val="tx1"/>
                </a:solidFill>
              </a:rPr>
            </a:br>
            <a:r>
              <a:rPr lang="en-GB" sz="3600" i="1" dirty="0" smtClean="0">
                <a:solidFill>
                  <a:schemeClr val="tx1"/>
                </a:solidFill>
              </a:rPr>
              <a:t>Daphnia magna</a:t>
            </a:r>
            <a:r>
              <a:rPr lang="en-GB" sz="36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3795" name="Line 3"/>
          <p:cNvSpPr>
            <a:spLocks noChangeShapeType="1"/>
          </p:cNvSpPr>
          <p:nvPr/>
        </p:nvSpPr>
        <p:spPr bwMode="auto">
          <a:xfrm>
            <a:off x="1979613" y="1557338"/>
            <a:ext cx="0" cy="41767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33796" name="Line 4"/>
          <p:cNvSpPr>
            <a:spLocks noChangeShapeType="1"/>
          </p:cNvSpPr>
          <p:nvPr/>
        </p:nvSpPr>
        <p:spPr bwMode="auto">
          <a:xfrm>
            <a:off x="1979613" y="5734050"/>
            <a:ext cx="60499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33797" name="Line 5"/>
          <p:cNvSpPr>
            <a:spLocks noChangeShapeType="1"/>
          </p:cNvSpPr>
          <p:nvPr/>
        </p:nvSpPr>
        <p:spPr bwMode="auto">
          <a:xfrm flipV="1">
            <a:off x="1979613" y="1484313"/>
            <a:ext cx="0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33798" name="Line 6"/>
          <p:cNvSpPr>
            <a:spLocks noChangeShapeType="1"/>
          </p:cNvSpPr>
          <p:nvPr/>
        </p:nvSpPr>
        <p:spPr bwMode="auto">
          <a:xfrm flipV="1">
            <a:off x="7740650" y="5734050"/>
            <a:ext cx="3603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2358480" y="5853113"/>
            <a:ext cx="210346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>
                <a:solidFill>
                  <a:srgbClr val="FF0000"/>
                </a:solidFill>
              </a:rPr>
              <a:t>Early Monsanto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FF0000"/>
                </a:solidFill>
              </a:rPr>
              <a:t>s</a:t>
            </a:r>
            <a:r>
              <a:rPr lang="en-GB" sz="1600" dirty="0" smtClean="0">
                <a:solidFill>
                  <a:srgbClr val="FF0000"/>
                </a:solidFill>
              </a:rPr>
              <a:t>tudies for EPA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200" dirty="0" smtClean="0">
                <a:solidFill>
                  <a:srgbClr val="FF0000"/>
                </a:solidFill>
              </a:rPr>
              <a:t>(McAllister and </a:t>
            </a:r>
            <a:r>
              <a:rPr lang="en-GB" sz="1200" dirty="0" err="1" smtClean="0">
                <a:solidFill>
                  <a:srgbClr val="FF0000"/>
                </a:solidFill>
              </a:rPr>
              <a:t>Forbis</a:t>
            </a:r>
            <a:r>
              <a:rPr lang="en-GB" sz="1200" dirty="0" smtClean="0">
                <a:solidFill>
                  <a:srgbClr val="FF0000"/>
                </a:solidFill>
              </a:rPr>
              <a:t> 1978)</a:t>
            </a:r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 rot="-5400000">
            <a:off x="-189837" y="3347137"/>
            <a:ext cx="223170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800" dirty="0" smtClean="0">
                <a:solidFill>
                  <a:srgbClr val="000000"/>
                </a:solidFill>
              </a:rPr>
              <a:t>LC</a:t>
            </a:r>
            <a:r>
              <a:rPr lang="en-GB" sz="2800" baseline="-25000" dirty="0" smtClean="0">
                <a:solidFill>
                  <a:srgbClr val="000000"/>
                </a:solidFill>
              </a:rPr>
              <a:t>50</a:t>
            </a:r>
            <a:r>
              <a:rPr lang="en-GB" sz="2800" dirty="0" smtClean="0">
                <a:solidFill>
                  <a:srgbClr val="000000"/>
                </a:solidFill>
              </a:rPr>
              <a:t> 48 hour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1287463" y="1720850"/>
            <a:ext cx="692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000000"/>
                </a:solidFill>
              </a:rPr>
              <a:t>1000</a:t>
            </a:r>
          </a:p>
        </p:txBody>
      </p:sp>
      <p:sp>
        <p:nvSpPr>
          <p:cNvPr id="33804" name="Line 12"/>
          <p:cNvSpPr>
            <a:spLocks noChangeShapeType="1"/>
          </p:cNvSpPr>
          <p:nvPr/>
        </p:nvSpPr>
        <p:spPr bwMode="auto">
          <a:xfrm>
            <a:off x="1908175" y="1916113"/>
            <a:ext cx="1444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33805" name="Line 13"/>
          <p:cNvSpPr>
            <a:spLocks noChangeShapeType="1"/>
          </p:cNvSpPr>
          <p:nvPr/>
        </p:nvSpPr>
        <p:spPr bwMode="auto">
          <a:xfrm>
            <a:off x="2124075" y="2132013"/>
            <a:ext cx="144463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33806" name="Line 14"/>
          <p:cNvSpPr>
            <a:spLocks noChangeShapeType="1"/>
          </p:cNvSpPr>
          <p:nvPr/>
        </p:nvSpPr>
        <p:spPr bwMode="auto">
          <a:xfrm>
            <a:off x="1908175" y="3644900"/>
            <a:ext cx="1444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33807" name="Line 15"/>
          <p:cNvSpPr>
            <a:spLocks noChangeShapeType="1"/>
          </p:cNvSpPr>
          <p:nvPr/>
        </p:nvSpPr>
        <p:spPr bwMode="auto">
          <a:xfrm>
            <a:off x="1908175" y="5300663"/>
            <a:ext cx="1444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33808" name="Line 16"/>
          <p:cNvSpPr>
            <a:spLocks noChangeShapeType="1"/>
          </p:cNvSpPr>
          <p:nvPr/>
        </p:nvSpPr>
        <p:spPr bwMode="auto">
          <a:xfrm>
            <a:off x="1908175" y="5516563"/>
            <a:ext cx="1444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33809" name="Line 17"/>
          <p:cNvSpPr>
            <a:spLocks noChangeShapeType="1"/>
          </p:cNvSpPr>
          <p:nvPr/>
        </p:nvSpPr>
        <p:spPr bwMode="auto">
          <a:xfrm>
            <a:off x="1908175" y="5684838"/>
            <a:ext cx="1444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33810" name="Text Box 18"/>
          <p:cNvSpPr txBox="1">
            <a:spLocks noChangeArrowheads="1"/>
          </p:cNvSpPr>
          <p:nvPr/>
        </p:nvSpPr>
        <p:spPr bwMode="auto">
          <a:xfrm>
            <a:off x="1398588" y="3444875"/>
            <a:ext cx="56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000000"/>
                </a:solidFill>
              </a:rPr>
              <a:t>500</a:t>
            </a:r>
          </a:p>
        </p:txBody>
      </p:sp>
      <p:sp>
        <p:nvSpPr>
          <p:cNvPr id="33811" name="Text Box 19"/>
          <p:cNvSpPr txBox="1">
            <a:spLocks noChangeArrowheads="1"/>
          </p:cNvSpPr>
          <p:nvPr/>
        </p:nvSpPr>
        <p:spPr bwMode="auto">
          <a:xfrm>
            <a:off x="1404938" y="5078413"/>
            <a:ext cx="565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000000"/>
                </a:solidFill>
              </a:rPr>
              <a:t>100</a:t>
            </a:r>
          </a:p>
        </p:txBody>
      </p:sp>
      <p:sp>
        <p:nvSpPr>
          <p:cNvPr id="33812" name="Text Box 20"/>
          <p:cNvSpPr txBox="1">
            <a:spLocks noChangeArrowheads="1"/>
          </p:cNvSpPr>
          <p:nvPr/>
        </p:nvSpPr>
        <p:spPr bwMode="auto">
          <a:xfrm>
            <a:off x="1525588" y="5494338"/>
            <a:ext cx="438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000000"/>
                </a:solidFill>
              </a:rPr>
              <a:t>10</a:t>
            </a:r>
          </a:p>
        </p:txBody>
      </p:sp>
      <p:sp>
        <p:nvSpPr>
          <p:cNvPr id="33813" name="Rectangle 21"/>
          <p:cNvSpPr>
            <a:spLocks noChangeArrowheads="1"/>
          </p:cNvSpPr>
          <p:nvPr/>
        </p:nvSpPr>
        <p:spPr bwMode="auto">
          <a:xfrm>
            <a:off x="3151445" y="2052638"/>
            <a:ext cx="720725" cy="3673475"/>
          </a:xfrm>
          <a:prstGeom prst="rect">
            <a:avLst/>
          </a:prstGeom>
          <a:solidFill>
            <a:srgbClr val="FF00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b-NO" smtClean="0">
              <a:solidFill>
                <a:srgbClr val="000000"/>
              </a:solidFill>
            </a:endParaRPr>
          </a:p>
        </p:txBody>
      </p:sp>
      <p:sp>
        <p:nvSpPr>
          <p:cNvPr id="33816" name="Text Box 24"/>
          <p:cNvSpPr txBox="1">
            <a:spLocks noChangeArrowheads="1"/>
          </p:cNvSpPr>
          <p:nvPr/>
        </p:nvSpPr>
        <p:spPr bwMode="auto">
          <a:xfrm>
            <a:off x="2852995" y="1693863"/>
            <a:ext cx="1377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000000"/>
                </a:solidFill>
              </a:rPr>
              <a:t>930 mg/litre</a:t>
            </a:r>
          </a:p>
        </p:txBody>
      </p:sp>
      <p:pic>
        <p:nvPicPr>
          <p:cNvPr id="27" name="Picture 15" descr="D magna w eggs utsnitt fin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822" y="1904206"/>
            <a:ext cx="1214437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79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563" y="1196975"/>
            <a:ext cx="5402262" cy="536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D4D4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3" name="Rectangle 2"/>
          <p:cNvSpPr txBox="1">
            <a:spLocks noChangeArrowheads="1"/>
          </p:cNvSpPr>
          <p:nvPr/>
        </p:nvSpPr>
        <p:spPr bwMode="auto">
          <a:xfrm>
            <a:off x="457200" y="34131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4400">
                <a:solidFill>
                  <a:srgbClr val="FFFFCC"/>
                </a:solidFill>
              </a:rPr>
              <a:t>Acute toxicity revised</a:t>
            </a:r>
          </a:p>
        </p:txBody>
      </p:sp>
      <p:sp>
        <p:nvSpPr>
          <p:cNvPr id="35844" name="TekstSylinder 3"/>
          <p:cNvSpPr txBox="1">
            <a:spLocks noChangeArrowheads="1"/>
          </p:cNvSpPr>
          <p:nvPr/>
        </p:nvSpPr>
        <p:spPr bwMode="auto">
          <a:xfrm>
            <a:off x="2411413" y="6516688"/>
            <a:ext cx="41216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FFFFFF"/>
                </a:solidFill>
              </a:rPr>
              <a:t>From Cuhra et al. </a:t>
            </a:r>
            <a:r>
              <a:rPr lang="en-GB" dirty="0" smtClean="0">
                <a:solidFill>
                  <a:srgbClr val="FFFFFF"/>
                </a:solidFill>
              </a:rPr>
              <a:t>2013 </a:t>
            </a:r>
            <a:r>
              <a:rPr lang="en-GB" i="1" dirty="0" smtClean="0">
                <a:solidFill>
                  <a:srgbClr val="FFFFFF"/>
                </a:solidFill>
              </a:rPr>
              <a:t>Ecotoxicology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35845" name="Picture 15" descr="D magna w eggs utsnitt fi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2708275"/>
            <a:ext cx="1214437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627784" y="3879056"/>
            <a:ext cx="2880320" cy="774080"/>
          </a:xfrm>
          <a:prstGeom prst="rect">
            <a:avLst/>
          </a:prstGeom>
          <a:solidFill>
            <a:srgbClr val="F9071E">
              <a:alpha val="10196"/>
            </a:srgb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3306225" y="2239394"/>
            <a:ext cx="233201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000" dirty="0" smtClean="0">
                <a:solidFill>
                  <a:srgbClr val="FF0000"/>
                </a:solidFill>
              </a:rPr>
              <a:t>Glyphosate </a:t>
            </a:r>
            <a:r>
              <a:rPr lang="en-GB" sz="2000" dirty="0" smtClean="0">
                <a:solidFill>
                  <a:srgbClr val="FF0000"/>
                </a:solidFill>
              </a:rPr>
              <a:t>~200X </a:t>
            </a:r>
            <a:r>
              <a:rPr lang="en-GB" sz="2000" dirty="0" smtClean="0">
                <a:solidFill>
                  <a:srgbClr val="FF0000"/>
                </a:solidFill>
              </a:rPr>
              <a:t>more toxic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93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0200" y="517525"/>
            <a:ext cx="4603750" cy="2551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D4D4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088" y="3149600"/>
            <a:ext cx="3427412" cy="342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D4D4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1188" y="3149600"/>
            <a:ext cx="4322762" cy="342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D4D4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869" name="TekstSylinder 3"/>
          <p:cNvSpPr txBox="1">
            <a:spLocks noChangeArrowheads="1"/>
          </p:cNvSpPr>
          <p:nvPr/>
        </p:nvSpPr>
        <p:spPr bwMode="auto">
          <a:xfrm>
            <a:off x="2411413" y="6516688"/>
            <a:ext cx="41088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FFFFFF"/>
                </a:solidFill>
              </a:rPr>
              <a:t>From Cuhra et al</a:t>
            </a:r>
            <a:r>
              <a:rPr lang="en-GB" dirty="0" smtClean="0">
                <a:solidFill>
                  <a:srgbClr val="FFFFFF"/>
                </a:solidFill>
              </a:rPr>
              <a:t>. 2013 </a:t>
            </a:r>
            <a:r>
              <a:rPr lang="en-GB" dirty="0">
                <a:solidFill>
                  <a:srgbClr val="FFFFFF"/>
                </a:solidFill>
              </a:rPr>
              <a:t>Ecotoxicology </a:t>
            </a:r>
          </a:p>
        </p:txBody>
      </p:sp>
      <p:sp>
        <p:nvSpPr>
          <p:cNvPr id="36870" name="Rectangle 3"/>
          <p:cNvSpPr txBox="1">
            <a:spLocks noChangeArrowheads="1"/>
          </p:cNvSpPr>
          <p:nvPr/>
        </p:nvSpPr>
        <p:spPr bwMode="auto">
          <a:xfrm>
            <a:off x="446088" y="188913"/>
            <a:ext cx="3694112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3200">
                <a:solidFill>
                  <a:srgbClr val="FFFFCC"/>
                </a:solidFill>
              </a:rPr>
              <a:t>Chronic toxicity</a:t>
            </a:r>
          </a:p>
        </p:txBody>
      </p:sp>
      <p:sp>
        <p:nvSpPr>
          <p:cNvPr id="36871" name="TextBox 1"/>
          <p:cNvSpPr txBox="1">
            <a:spLocks noChangeArrowheads="1"/>
          </p:cNvSpPr>
          <p:nvPr/>
        </p:nvSpPr>
        <p:spPr bwMode="auto">
          <a:xfrm>
            <a:off x="179512" y="1200150"/>
            <a:ext cx="3887663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GB" sz="2000" dirty="0">
                <a:solidFill>
                  <a:srgbClr val="FFFFFF"/>
                </a:solidFill>
              </a:rPr>
              <a:t>Significant effects </a:t>
            </a:r>
            <a:r>
              <a:rPr lang="en-GB" sz="2000" dirty="0" smtClean="0">
                <a:solidFill>
                  <a:srgbClr val="FFFFFF"/>
                </a:solidFill>
              </a:rPr>
              <a:t>below environmental concentrations </a:t>
            </a:r>
            <a:r>
              <a:rPr lang="en-GB" sz="2000" dirty="0">
                <a:solidFill>
                  <a:srgbClr val="FFFFFF"/>
                </a:solidFill>
              </a:rPr>
              <a:t>accepted in the US (0.7 mg/l)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2746375" y="4652963"/>
            <a:ext cx="503238" cy="18002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659563" y="4508500"/>
            <a:ext cx="504825" cy="19446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7831925">
            <a:off x="6327775" y="-192087"/>
            <a:ext cx="715963" cy="39004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36875" name="TextBox 10"/>
          <p:cNvSpPr txBox="1">
            <a:spLocks noChangeArrowheads="1"/>
          </p:cNvSpPr>
          <p:nvPr/>
        </p:nvSpPr>
        <p:spPr bwMode="auto">
          <a:xfrm>
            <a:off x="6011863" y="517525"/>
            <a:ext cx="2571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000">
                <a:solidFill>
                  <a:srgbClr val="FF0000"/>
                </a:solidFill>
              </a:rPr>
              <a:t>Survival – 1.35 mg/l</a:t>
            </a:r>
            <a:endParaRPr lang="en-GB">
              <a:solidFill>
                <a:srgbClr val="FF0000"/>
              </a:solidFill>
            </a:endParaRPr>
          </a:p>
        </p:txBody>
      </p:sp>
      <p:sp>
        <p:nvSpPr>
          <p:cNvPr id="36876" name="TextBox 11"/>
          <p:cNvSpPr txBox="1">
            <a:spLocks noChangeArrowheads="1"/>
          </p:cNvSpPr>
          <p:nvPr/>
        </p:nvSpPr>
        <p:spPr bwMode="auto">
          <a:xfrm>
            <a:off x="1908175" y="3149600"/>
            <a:ext cx="13684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solidFill>
                  <a:srgbClr val="FF0000"/>
                </a:solidFill>
              </a:rPr>
              <a:t>Fecundity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solidFill>
                  <a:srgbClr val="FF0000"/>
                </a:solidFill>
              </a:rPr>
              <a:t>0.45 mg/l 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6877" name="TextBox 12"/>
          <p:cNvSpPr txBox="1">
            <a:spLocks noChangeArrowheads="1"/>
          </p:cNvSpPr>
          <p:nvPr/>
        </p:nvSpPr>
        <p:spPr bwMode="auto">
          <a:xfrm>
            <a:off x="4871442" y="3429000"/>
            <a:ext cx="20161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000" dirty="0" err="1" smtClean="0">
                <a:solidFill>
                  <a:srgbClr val="FF0000"/>
                </a:solidFill>
              </a:rPr>
              <a:t>Juv</a:t>
            </a:r>
            <a:r>
              <a:rPr lang="en-GB" sz="2000" dirty="0" smtClean="0">
                <a:solidFill>
                  <a:srgbClr val="FF0000"/>
                </a:solidFill>
              </a:rPr>
              <a:t> body </a:t>
            </a:r>
            <a:r>
              <a:rPr lang="en-GB" sz="2000" dirty="0">
                <a:solidFill>
                  <a:srgbClr val="FF0000"/>
                </a:solidFill>
              </a:rPr>
              <a:t>size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solidFill>
                  <a:srgbClr val="FF0000"/>
                </a:solidFill>
              </a:rPr>
              <a:t>0.05 mg/l 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36878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655157">
            <a:off x="4381500" y="1331913"/>
            <a:ext cx="2012950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D4D4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Oval 14"/>
          <p:cNvSpPr/>
          <p:nvPr/>
        </p:nvSpPr>
        <p:spPr>
          <a:xfrm>
            <a:off x="5123482" y="4437112"/>
            <a:ext cx="503238" cy="20162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16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7704856" cy="4525963"/>
          </a:xfrm>
        </p:spPr>
        <p:txBody>
          <a:bodyPr/>
          <a:lstStyle/>
          <a:p>
            <a:r>
              <a:rPr lang="en-GB" sz="2400" dirty="0" smtClean="0">
                <a:solidFill>
                  <a:srgbClr val="FFFF00"/>
                </a:solidFill>
              </a:rPr>
              <a:t>“Roundup Ready”, Herbicide Tolerant GM soy </a:t>
            </a:r>
          </a:p>
          <a:p>
            <a:pPr lvl="1"/>
            <a:endParaRPr lang="en-GB" sz="20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Work done with the </a:t>
            </a:r>
            <a:r>
              <a:rPr lang="en-GB" sz="3200" i="1" dirty="0" smtClean="0"/>
              <a:t>Daphnia </a:t>
            </a:r>
            <a:r>
              <a:rPr lang="en-GB" sz="3200" dirty="0" smtClean="0"/>
              <a:t>model, part </a:t>
            </a:r>
            <a:r>
              <a:rPr lang="en-GB" sz="3200" dirty="0" smtClean="0"/>
              <a:t>II</a:t>
            </a:r>
            <a:endParaRPr lang="en-GB" sz="3200" dirty="0"/>
          </a:p>
        </p:txBody>
      </p:sp>
      <p:pic>
        <p:nvPicPr>
          <p:cNvPr id="9" name="Picture 2" descr="Soy Beans and Po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577261"/>
            <a:ext cx="2952328" cy="264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911739" y="7761353"/>
            <a:ext cx="18817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900" dirty="0" smtClean="0">
                <a:solidFill>
                  <a:srgbClr val="000000"/>
                </a:solidFill>
              </a:rPr>
              <a:t>Glyphosate in feed (mg/kg)</a:t>
            </a:r>
            <a:endParaRPr lang="en-GB" sz="900" dirty="0">
              <a:solidFill>
                <a:srgbClr val="000000"/>
              </a:solidFill>
            </a:endParaRPr>
          </a:p>
        </p:txBody>
      </p:sp>
      <p:pic>
        <p:nvPicPr>
          <p:cNvPr id="22" name="Picture 15" descr="D magna w eggs utsnitt fina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7691" y="2967125"/>
            <a:ext cx="1368537" cy="1860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039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r>
              <a:rPr lang="nb-NO" sz="3200" dirty="0"/>
              <a:t>T</a:t>
            </a:r>
            <a:r>
              <a:rPr lang="nb-NO" sz="3200" dirty="0" smtClean="0"/>
              <a:t>he global </a:t>
            </a:r>
            <a:r>
              <a:rPr lang="nb-NO" sz="3200" dirty="0" err="1" smtClean="0"/>
              <a:t>number</a:t>
            </a:r>
            <a:r>
              <a:rPr lang="nb-NO" sz="3200" dirty="0" smtClean="0"/>
              <a:t> 1 GM </a:t>
            </a:r>
            <a:r>
              <a:rPr lang="nb-NO" sz="3200" dirty="0" err="1" smtClean="0"/>
              <a:t>trait</a:t>
            </a:r>
            <a:r>
              <a:rPr lang="nb-NO" sz="3200" dirty="0" smtClean="0"/>
              <a:t> and plant</a:t>
            </a:r>
            <a:endParaRPr lang="en-US" sz="3200" dirty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82763"/>
            <a:ext cx="8229600" cy="4525962"/>
          </a:xfrm>
        </p:spPr>
        <p:txBody>
          <a:bodyPr/>
          <a:lstStyle/>
          <a:p>
            <a:r>
              <a:rPr lang="en-GB" sz="2800" dirty="0" smtClean="0">
                <a:solidFill>
                  <a:srgbClr val="FFFF99"/>
                </a:solidFill>
              </a:rPr>
              <a:t>RR </a:t>
            </a:r>
            <a:r>
              <a:rPr lang="en-GB" sz="2800" dirty="0" smtClean="0">
                <a:solidFill>
                  <a:srgbClr val="FFFF99"/>
                </a:solidFill>
              </a:rPr>
              <a:t>GM soy </a:t>
            </a:r>
            <a:r>
              <a:rPr lang="en-GB" sz="2800" dirty="0" smtClean="0"/>
              <a:t>is dominating world soy production (81 %)</a:t>
            </a:r>
          </a:p>
          <a:p>
            <a:r>
              <a:rPr lang="en-GB" sz="2800" dirty="0" smtClean="0"/>
              <a:t>Sprayed with </a:t>
            </a:r>
            <a:r>
              <a:rPr lang="en-GB" sz="2800" dirty="0" smtClean="0">
                <a:solidFill>
                  <a:srgbClr val="FFFF99"/>
                </a:solidFill>
              </a:rPr>
              <a:t>Roundup/glyphosate</a:t>
            </a:r>
            <a:r>
              <a:rPr lang="en-GB" sz="2800" dirty="0" smtClean="0"/>
              <a:t> </a:t>
            </a:r>
            <a:r>
              <a:rPr lang="en-GB" sz="2800" dirty="0" smtClean="0"/>
              <a:t>herbicides in the growing season</a:t>
            </a:r>
            <a:endParaRPr lang="en-GB" sz="2800" dirty="0" smtClean="0"/>
          </a:p>
          <a:p>
            <a:endParaRPr lang="en-GB" sz="2800" dirty="0"/>
          </a:p>
        </p:txBody>
      </p:sp>
      <p:pic>
        <p:nvPicPr>
          <p:cNvPr id="5122" name="Picture 2" descr="Soy Beans and Po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365104"/>
            <a:ext cx="2592288" cy="2318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skfood.com/images/8010-023-09forwe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177" y="4467283"/>
            <a:ext cx="2543983" cy="1914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sp.yimg.com/ib/th?id=HN.608043700274202561&amp;pid=15.1&amp;P=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15" y="4460662"/>
            <a:ext cx="2884641" cy="1914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86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Oval 3"/>
          <p:cNvSpPr>
            <a:spLocks noChangeArrowheads="1"/>
          </p:cNvSpPr>
          <p:nvPr/>
        </p:nvSpPr>
        <p:spPr bwMode="auto">
          <a:xfrm>
            <a:off x="5148263" y="2276475"/>
            <a:ext cx="1366837" cy="57626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58775" y="269776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/>
              <a:t>Soy material for testing</a:t>
            </a:r>
          </a:p>
        </p:txBody>
      </p:sp>
      <p:sp>
        <p:nvSpPr>
          <p:cNvPr id="107526" name="Rectangle 6"/>
          <p:cNvSpPr>
            <a:spLocks noChangeArrowheads="1"/>
          </p:cNvSpPr>
          <p:nvPr/>
        </p:nvSpPr>
        <p:spPr bwMode="auto">
          <a:xfrm>
            <a:off x="395536" y="2205038"/>
            <a:ext cx="3168650" cy="168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GB" sz="2800" dirty="0" smtClean="0">
                <a:solidFill>
                  <a:srgbClr val="FFFFFF"/>
                </a:solidFill>
                <a:latin typeface="Verdana" pitchFamily="34" charset="0"/>
              </a:rPr>
              <a:t>Iowa farmers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GB" sz="2800" dirty="0" smtClean="0">
                <a:solidFill>
                  <a:srgbClr val="FFFFFF"/>
                </a:solidFill>
                <a:latin typeface="Verdana" pitchFamily="34" charset="0"/>
              </a:rPr>
              <a:t>   (n=31)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n-GB" sz="2800" dirty="0">
              <a:solidFill>
                <a:srgbClr val="FFFFFF"/>
              </a:solidFill>
              <a:latin typeface="Verdana" pitchFamily="34" charset="0"/>
            </a:endParaRP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pt-BR" sz="2000" dirty="0" smtClean="0">
                <a:solidFill>
                  <a:srgbClr val="FFFFFF"/>
                </a:solidFill>
                <a:latin typeface="Verdana" pitchFamily="34" charset="0"/>
              </a:rPr>
              <a:t>GM</a:t>
            </a:r>
            <a:r>
              <a:rPr lang="pt-BR" sz="2000" dirty="0">
                <a:solidFill>
                  <a:srgbClr val="FFFFFF"/>
                </a:solidFill>
                <a:latin typeface="Verdana" pitchFamily="34" charset="0"/>
              </a:rPr>
              <a:t>		(n=10)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pt-BR" sz="2000" dirty="0">
                <a:solidFill>
                  <a:srgbClr val="FFFFFF"/>
                </a:solidFill>
                <a:latin typeface="Verdana" pitchFamily="34" charset="0"/>
              </a:rPr>
              <a:t>Conv.	(n=10)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pt-BR" sz="2000" dirty="0">
                <a:solidFill>
                  <a:srgbClr val="FFFFFF"/>
                </a:solidFill>
                <a:latin typeface="Verdana" pitchFamily="34" charset="0"/>
              </a:rPr>
              <a:t>Organic 	(n=11)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GB" sz="2800" dirty="0">
              <a:solidFill>
                <a:srgbClr val="FFFFFF"/>
              </a:solidFill>
              <a:latin typeface="Verdana" pitchFamily="34" charset="0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3527168" y="1810146"/>
            <a:ext cx="5293304" cy="3384376"/>
            <a:chOff x="-77886" y="1378420"/>
            <a:chExt cx="8237438" cy="5096915"/>
          </a:xfrm>
        </p:grpSpPr>
        <p:pic>
          <p:nvPicPr>
            <p:cNvPr id="7" name="Picture 2" descr="File:Iowa in United States.sv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7886" y="1378420"/>
              <a:ext cx="8237438" cy="50969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Oval 7"/>
            <p:cNvSpPr/>
            <p:nvPr/>
          </p:nvSpPr>
          <p:spPr bwMode="auto">
            <a:xfrm>
              <a:off x="4195387" y="3112278"/>
              <a:ext cx="360039" cy="28803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963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5" t="20541" r="16771" b="4980"/>
          <a:stretch>
            <a:fillRect/>
          </a:stretch>
        </p:blipFill>
        <p:spPr bwMode="auto">
          <a:xfrm>
            <a:off x="1879600" y="1409700"/>
            <a:ext cx="5730875" cy="5105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39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274638"/>
            <a:ext cx="8583613" cy="1143000"/>
          </a:xfrm>
        </p:spPr>
        <p:txBody>
          <a:bodyPr/>
          <a:lstStyle/>
          <a:p>
            <a:pPr eaLnBrk="1" hangingPunct="1"/>
            <a:r>
              <a:rPr lang="en-GB" sz="3600" dirty="0" smtClean="0">
                <a:solidFill>
                  <a:srgbClr val="0070C0"/>
                </a:solidFill>
              </a:rPr>
              <a:t>Glyphosate and AMPA in soybeans</a:t>
            </a:r>
          </a:p>
        </p:txBody>
      </p:sp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838" y="1700213"/>
            <a:ext cx="1247775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4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838" y="2565400"/>
            <a:ext cx="1176337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5724525" y="2554114"/>
            <a:ext cx="1655763" cy="3106737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484438" y="4568825"/>
            <a:ext cx="4895850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944" name="TextBox 6"/>
          <p:cNvSpPr txBox="1">
            <a:spLocks noChangeArrowheads="1"/>
          </p:cNvSpPr>
          <p:nvPr/>
        </p:nvSpPr>
        <p:spPr bwMode="auto">
          <a:xfrm>
            <a:off x="7610475" y="3762375"/>
            <a:ext cx="1533525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FF0000"/>
                </a:solidFill>
              </a:rPr>
              <a:t>“Extreme levels and far higher than those typically found” </a:t>
            </a:r>
            <a:r>
              <a:rPr lang="en-GB" sz="1400">
                <a:solidFill>
                  <a:srgbClr val="000000"/>
                </a:solidFill>
              </a:rPr>
              <a:t>(Monsanto 2011)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7019925" y="4568825"/>
            <a:ext cx="504825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511842" y="4677667"/>
            <a:ext cx="791418" cy="980708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64242" y="1700213"/>
            <a:ext cx="791418" cy="284236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484438" y="5667295"/>
            <a:ext cx="48958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Sylinder 3"/>
          <p:cNvSpPr txBox="1">
            <a:spLocks noChangeArrowheads="1"/>
          </p:cNvSpPr>
          <p:nvPr/>
        </p:nvSpPr>
        <p:spPr bwMode="auto">
          <a:xfrm>
            <a:off x="2411413" y="6516688"/>
            <a:ext cx="41729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000000"/>
                </a:solidFill>
              </a:rPr>
              <a:t>From </a:t>
            </a:r>
            <a:r>
              <a:rPr lang="en-GB" dirty="0" smtClean="0">
                <a:solidFill>
                  <a:srgbClr val="000000"/>
                </a:solidFill>
              </a:rPr>
              <a:t>Bøhn </a:t>
            </a:r>
            <a:r>
              <a:rPr lang="en-GB" dirty="0">
                <a:solidFill>
                  <a:srgbClr val="000000"/>
                </a:solidFill>
              </a:rPr>
              <a:t>et al. </a:t>
            </a:r>
            <a:r>
              <a:rPr lang="en-GB" dirty="0" smtClean="0">
                <a:solidFill>
                  <a:srgbClr val="000000"/>
                </a:solidFill>
              </a:rPr>
              <a:t>2014 </a:t>
            </a:r>
            <a:r>
              <a:rPr lang="en-GB" i="1" dirty="0" smtClean="0">
                <a:solidFill>
                  <a:srgbClr val="000000"/>
                </a:solidFill>
              </a:rPr>
              <a:t>Food Chemistry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77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Negative effects </a:t>
            </a:r>
            <a:r>
              <a:rPr lang="en-GB" dirty="0" smtClean="0"/>
              <a:t>in food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95536" y="1600200"/>
            <a:ext cx="4038600" cy="4525963"/>
          </a:xfrm>
        </p:spPr>
        <p:txBody>
          <a:bodyPr/>
          <a:lstStyle/>
          <a:p>
            <a:r>
              <a:rPr lang="en-GB" sz="2400" dirty="0" smtClean="0"/>
              <a:t>In </a:t>
            </a:r>
            <a:r>
              <a:rPr lang="en-GB" sz="2400" i="1" dirty="0" smtClean="0"/>
              <a:t>Daphnia magna</a:t>
            </a:r>
            <a:r>
              <a:rPr lang="en-GB" sz="2400" dirty="0" smtClean="0"/>
              <a:t> model</a:t>
            </a:r>
          </a:p>
          <a:p>
            <a:pPr lvl="1"/>
            <a:r>
              <a:rPr lang="en-GB" sz="2000" dirty="0" smtClean="0"/>
              <a:t>0.05 – 1.35 mg/L of glyphosate give negative effects</a:t>
            </a:r>
            <a:endParaRPr lang="en-GB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781872" y="1600200"/>
            <a:ext cx="4038600" cy="4525963"/>
          </a:xfrm>
        </p:spPr>
        <p:txBody>
          <a:bodyPr/>
          <a:lstStyle/>
          <a:p>
            <a:r>
              <a:rPr lang="en-GB" sz="2400" dirty="0" smtClean="0"/>
              <a:t>In food and feed</a:t>
            </a:r>
          </a:p>
          <a:p>
            <a:pPr lvl="1"/>
            <a:r>
              <a:rPr lang="en-GB" sz="2000" dirty="0" smtClean="0"/>
              <a:t>9.0 mg/kg of glyphosate residues in GM soybeans on the market</a:t>
            </a:r>
            <a:endParaRPr lang="en-GB" sz="2000" dirty="0"/>
          </a:p>
        </p:txBody>
      </p:sp>
      <p:pic>
        <p:nvPicPr>
          <p:cNvPr id="3" name="Picture 15" descr="D magna w eggs utsnitt fin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717032"/>
            <a:ext cx="1872208" cy="2545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717032"/>
            <a:ext cx="2815374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464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GB" dirty="0" smtClean="0"/>
              <a:t>Elemental </a:t>
            </a:r>
            <a:r>
              <a:rPr lang="en-GB" dirty="0" smtClean="0"/>
              <a:t>composition in soy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266" y="1079549"/>
            <a:ext cx="6238078" cy="5733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val 8"/>
          <p:cNvSpPr/>
          <p:nvPr/>
        </p:nvSpPr>
        <p:spPr bwMode="auto">
          <a:xfrm flipV="1">
            <a:off x="3080062" y="980728"/>
            <a:ext cx="627842" cy="333878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10" name="Oval 9"/>
          <p:cNvSpPr/>
          <p:nvPr/>
        </p:nvSpPr>
        <p:spPr bwMode="auto">
          <a:xfrm flipV="1">
            <a:off x="4376206" y="980728"/>
            <a:ext cx="627842" cy="333878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11" name="Oval 10"/>
          <p:cNvSpPr/>
          <p:nvPr/>
        </p:nvSpPr>
        <p:spPr bwMode="auto">
          <a:xfrm flipV="1">
            <a:off x="5672350" y="980728"/>
            <a:ext cx="627842" cy="333878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5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2051720" y="1370082"/>
            <a:ext cx="5112568" cy="39311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  <p:pic>
        <p:nvPicPr>
          <p:cNvPr id="9" name="Picture 8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0"/>
          <a:stretch/>
        </p:blipFill>
        <p:spPr bwMode="auto">
          <a:xfrm>
            <a:off x="2051720" y="1196752"/>
            <a:ext cx="4752528" cy="42058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Substantially different!</a:t>
            </a:r>
            <a:endParaRPr lang="en-GB" dirty="0"/>
          </a:p>
        </p:txBody>
      </p:sp>
      <p:grpSp>
        <p:nvGrpSpPr>
          <p:cNvPr id="3" name="Group 3"/>
          <p:cNvGrpSpPr/>
          <p:nvPr/>
        </p:nvGrpSpPr>
        <p:grpSpPr>
          <a:xfrm>
            <a:off x="2555776" y="2322718"/>
            <a:ext cx="3983896" cy="1625975"/>
            <a:chOff x="2915816" y="2754766"/>
            <a:chExt cx="3983896" cy="1625975"/>
          </a:xfrm>
        </p:grpSpPr>
        <p:sp>
          <p:nvSpPr>
            <p:cNvPr id="7" name="Oval 6"/>
            <p:cNvSpPr/>
            <p:nvPr/>
          </p:nvSpPr>
          <p:spPr bwMode="auto">
            <a:xfrm>
              <a:off x="3491880" y="3732669"/>
              <a:ext cx="679620" cy="648072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915816" y="2754766"/>
              <a:ext cx="915874" cy="890257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5891600" y="2933036"/>
              <a:ext cx="1008112" cy="995708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827584" y="5439956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FFFF99"/>
                </a:solidFill>
              </a:rPr>
              <a:t>Discriminant </a:t>
            </a:r>
            <a:r>
              <a:rPr lang="en-US" sz="1600" dirty="0">
                <a:solidFill>
                  <a:srgbClr val="FFFF99"/>
                </a:solidFill>
              </a:rPr>
              <a:t>analysis for GM, conventional and organic </a:t>
            </a:r>
            <a:r>
              <a:rPr lang="en-US" sz="1600" dirty="0" smtClean="0">
                <a:solidFill>
                  <a:srgbClr val="FFFF99"/>
                </a:solidFill>
              </a:rPr>
              <a:t>soy </a:t>
            </a:r>
            <a:r>
              <a:rPr lang="en-US" sz="1600" dirty="0">
                <a:solidFill>
                  <a:srgbClr val="FFFF99"/>
                </a:solidFill>
              </a:rPr>
              <a:t>samples based on 35 </a:t>
            </a:r>
            <a:r>
              <a:rPr lang="en-US" sz="1600" dirty="0" smtClean="0">
                <a:solidFill>
                  <a:srgbClr val="FFFF99"/>
                </a:solidFill>
              </a:rPr>
              <a:t>variables </a:t>
            </a:r>
            <a:r>
              <a:rPr lang="en-US" sz="1400" dirty="0" smtClean="0">
                <a:solidFill>
                  <a:srgbClr val="FFFF99"/>
                </a:solidFill>
              </a:rPr>
              <a:t>(Glyphosate/AMPA </a:t>
            </a:r>
            <a:r>
              <a:rPr lang="en-US" sz="1400" dirty="0">
                <a:solidFill>
                  <a:srgbClr val="FFFF99"/>
                </a:solidFill>
              </a:rPr>
              <a:t>residues are not </a:t>
            </a:r>
            <a:r>
              <a:rPr lang="en-US" sz="1400" dirty="0" smtClean="0">
                <a:solidFill>
                  <a:srgbClr val="FFFF99"/>
                </a:solidFill>
              </a:rPr>
              <a:t>included)</a:t>
            </a:r>
            <a:endParaRPr lang="en-GB" sz="1400" dirty="0">
              <a:solidFill>
                <a:srgbClr val="FFFF99"/>
              </a:solidFill>
            </a:endParaRPr>
          </a:p>
        </p:txBody>
      </p:sp>
      <p:sp>
        <p:nvSpPr>
          <p:cNvPr id="12" name="TekstSylinder 3"/>
          <p:cNvSpPr txBox="1">
            <a:spLocks noChangeArrowheads="1"/>
          </p:cNvSpPr>
          <p:nvPr/>
        </p:nvSpPr>
        <p:spPr bwMode="auto">
          <a:xfrm>
            <a:off x="2411413" y="6516688"/>
            <a:ext cx="41729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FFFFFF"/>
                </a:solidFill>
              </a:rPr>
              <a:t>From </a:t>
            </a:r>
            <a:r>
              <a:rPr lang="en-GB" dirty="0" smtClean="0">
                <a:solidFill>
                  <a:srgbClr val="FFFFFF"/>
                </a:solidFill>
              </a:rPr>
              <a:t>Bøhn </a:t>
            </a:r>
            <a:r>
              <a:rPr lang="en-GB" dirty="0">
                <a:solidFill>
                  <a:srgbClr val="FFFFFF"/>
                </a:solidFill>
              </a:rPr>
              <a:t>et al. </a:t>
            </a:r>
            <a:r>
              <a:rPr lang="en-GB" dirty="0" smtClean="0">
                <a:solidFill>
                  <a:srgbClr val="FFFFFF"/>
                </a:solidFill>
              </a:rPr>
              <a:t>2014 </a:t>
            </a:r>
            <a:r>
              <a:rPr lang="en-GB" i="1" dirty="0" smtClean="0">
                <a:solidFill>
                  <a:srgbClr val="FFFFFF"/>
                </a:solidFill>
              </a:rPr>
              <a:t>Food Chemistry</a:t>
            </a:r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953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Organic soy superior </a:t>
            </a:r>
            <a:r>
              <a:rPr lang="en-GB" smtClean="0"/>
              <a:t>as feed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kstSylinder 3"/>
          <p:cNvSpPr txBox="1">
            <a:spLocks noChangeArrowheads="1"/>
          </p:cNvSpPr>
          <p:nvPr/>
        </p:nvSpPr>
        <p:spPr bwMode="auto">
          <a:xfrm>
            <a:off x="2725048" y="6516688"/>
            <a:ext cx="36471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FFFFFF"/>
                </a:solidFill>
              </a:rPr>
              <a:t>From </a:t>
            </a:r>
            <a:r>
              <a:rPr lang="en-GB" dirty="0" err="1" smtClean="0">
                <a:solidFill>
                  <a:srgbClr val="FFFFFF"/>
                </a:solidFill>
              </a:rPr>
              <a:t>Bøhn</a:t>
            </a:r>
            <a:r>
              <a:rPr lang="en-GB" dirty="0" smtClean="0">
                <a:solidFill>
                  <a:srgbClr val="FFFFFF"/>
                </a:solidFill>
              </a:rPr>
              <a:t> et al. 2015 (In press)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756496"/>
            <a:ext cx="5524297" cy="4568245"/>
          </a:xfrm>
          <a:prstGeom prst="rect">
            <a:avLst/>
          </a:prstGeom>
        </p:spPr>
      </p:pic>
      <p:pic>
        <p:nvPicPr>
          <p:cNvPr id="7" name="Picture 15" descr="D magna w eggs utsnitt fin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285" y="2852936"/>
            <a:ext cx="1230206" cy="1672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984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5" t="20541" r="16771" b="4980"/>
          <a:stretch>
            <a:fillRect/>
          </a:stretch>
        </p:blipFill>
        <p:spPr bwMode="auto">
          <a:xfrm>
            <a:off x="1879600" y="1409700"/>
            <a:ext cx="5730875" cy="5105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39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274638"/>
            <a:ext cx="8583613" cy="1143000"/>
          </a:xfrm>
        </p:spPr>
        <p:txBody>
          <a:bodyPr/>
          <a:lstStyle/>
          <a:p>
            <a:pPr eaLnBrk="1" hangingPunct="1"/>
            <a:r>
              <a:rPr lang="en-GB" sz="3600" dirty="0" smtClean="0">
                <a:solidFill>
                  <a:srgbClr val="0070C0"/>
                </a:solidFill>
              </a:rPr>
              <a:t>Feeding test with GM soybeans</a:t>
            </a:r>
            <a:endParaRPr lang="en-GB" sz="3600" dirty="0" smtClean="0">
              <a:solidFill>
                <a:srgbClr val="0070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11842" y="4677667"/>
            <a:ext cx="791418" cy="980708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64242" y="1700213"/>
            <a:ext cx="791418" cy="284236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484438" y="5667295"/>
            <a:ext cx="48958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 bwMode="auto">
          <a:xfrm>
            <a:off x="5652120" y="2157395"/>
            <a:ext cx="2016224" cy="4151925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26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274638"/>
            <a:ext cx="8583613" cy="1143000"/>
          </a:xfrm>
        </p:spPr>
        <p:txBody>
          <a:bodyPr/>
          <a:lstStyle/>
          <a:p>
            <a:pPr eaLnBrk="1" hangingPunct="1"/>
            <a:r>
              <a:rPr lang="en-GB" sz="3600" dirty="0" smtClean="0">
                <a:solidFill>
                  <a:srgbClr val="0070C0"/>
                </a:solidFill>
              </a:rPr>
              <a:t>More glyphosate in soybeans </a:t>
            </a:r>
            <a:br>
              <a:rPr lang="en-GB" sz="3600" dirty="0" smtClean="0">
                <a:solidFill>
                  <a:srgbClr val="0070C0"/>
                </a:solidFill>
              </a:rPr>
            </a:br>
            <a:r>
              <a:rPr lang="en-GB" sz="3600" dirty="0" smtClean="0">
                <a:solidFill>
                  <a:srgbClr val="0070C0"/>
                </a:solidFill>
              </a:rPr>
              <a:t>– reduced fecundity</a:t>
            </a:r>
          </a:p>
        </p:txBody>
      </p:sp>
      <p:pic>
        <p:nvPicPr>
          <p:cNvPr id="13" name="Picture 15" descr="D magna w eggs utsnitt fin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991" y="2564904"/>
            <a:ext cx="1230206" cy="1672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 rot="16200000">
            <a:off x="844879" y="3703740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 smtClean="0">
                <a:solidFill>
                  <a:srgbClr val="000000"/>
                </a:solidFill>
              </a:rPr>
              <a:t>Fecundity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99792" y="6165304"/>
            <a:ext cx="3881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 smtClean="0">
                <a:solidFill>
                  <a:srgbClr val="000000"/>
                </a:solidFill>
              </a:rPr>
              <a:t>Glyphosate in feed (mg/kg)</a:t>
            </a:r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8" name="Picture 2" descr="figure 6 all animals total fecundity1 cop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" r="11114"/>
          <a:stretch/>
        </p:blipFill>
        <p:spPr bwMode="auto">
          <a:xfrm>
            <a:off x="2032000" y="1438210"/>
            <a:ext cx="5276304" cy="4655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148064" y="1556792"/>
            <a:ext cx="1289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dirty="0" smtClean="0">
                <a:solidFill>
                  <a:srgbClr val="000000"/>
                </a:solidFill>
              </a:rPr>
              <a:t>R</a:t>
            </a:r>
            <a:r>
              <a:rPr lang="en-GB" baseline="30000" dirty="0" smtClean="0">
                <a:solidFill>
                  <a:srgbClr val="000000"/>
                </a:solidFill>
              </a:rPr>
              <a:t>2</a:t>
            </a:r>
            <a:r>
              <a:rPr lang="en-GB" dirty="0" smtClean="0">
                <a:solidFill>
                  <a:srgbClr val="000000"/>
                </a:solidFill>
              </a:rPr>
              <a:t> = 3.4 %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dirty="0" smtClean="0">
                <a:solidFill>
                  <a:srgbClr val="000000"/>
                </a:solidFill>
              </a:rPr>
              <a:t>P  = 0.024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054702" y="1484784"/>
            <a:ext cx="241076" cy="396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TekstSylinder 3"/>
          <p:cNvSpPr txBox="1">
            <a:spLocks noChangeArrowheads="1"/>
          </p:cNvSpPr>
          <p:nvPr/>
        </p:nvSpPr>
        <p:spPr bwMode="auto">
          <a:xfrm>
            <a:off x="6660232" y="6485373"/>
            <a:ext cx="21082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dirty="0" smtClean="0">
                <a:solidFill>
                  <a:srgbClr val="000000"/>
                </a:solidFill>
              </a:rPr>
              <a:t>(Cuhra et </a:t>
            </a:r>
            <a:r>
              <a:rPr lang="en-GB" dirty="0">
                <a:solidFill>
                  <a:srgbClr val="000000"/>
                </a:solidFill>
              </a:rPr>
              <a:t>al. </a:t>
            </a:r>
            <a:r>
              <a:rPr lang="en-GB" dirty="0" smtClean="0">
                <a:solidFill>
                  <a:srgbClr val="000000"/>
                </a:solidFill>
              </a:rPr>
              <a:t>2015)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82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274638"/>
            <a:ext cx="8583613" cy="1143000"/>
          </a:xfrm>
        </p:spPr>
        <p:txBody>
          <a:bodyPr/>
          <a:lstStyle/>
          <a:p>
            <a:pPr eaLnBrk="1" hangingPunct="1"/>
            <a:r>
              <a:rPr lang="en-GB" sz="3600" dirty="0" smtClean="0">
                <a:solidFill>
                  <a:srgbClr val="0070C0"/>
                </a:solidFill>
              </a:rPr>
              <a:t>More glyphosate in soybeans </a:t>
            </a:r>
            <a:br>
              <a:rPr lang="en-GB" sz="3600" dirty="0" smtClean="0">
                <a:solidFill>
                  <a:srgbClr val="0070C0"/>
                </a:solidFill>
              </a:rPr>
            </a:br>
            <a:r>
              <a:rPr lang="en-GB" sz="3600" dirty="0" smtClean="0">
                <a:solidFill>
                  <a:srgbClr val="0070C0"/>
                </a:solidFill>
              </a:rPr>
              <a:t>– delayed reproduction</a:t>
            </a:r>
          </a:p>
        </p:txBody>
      </p:sp>
      <p:pic>
        <p:nvPicPr>
          <p:cNvPr id="13" name="Picture 15" descr="D magna w eggs utsnitt fin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991" y="2564904"/>
            <a:ext cx="1230206" cy="1672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G5066" descr="Gra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096" y="1473215"/>
            <a:ext cx="4869160" cy="490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076056" y="1733907"/>
            <a:ext cx="1238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dirty="0" smtClean="0">
                <a:solidFill>
                  <a:srgbClr val="000000"/>
                </a:solidFill>
              </a:rPr>
              <a:t>R</a:t>
            </a:r>
            <a:r>
              <a:rPr lang="en-GB" baseline="30000" dirty="0" smtClean="0">
                <a:solidFill>
                  <a:srgbClr val="000000"/>
                </a:solidFill>
              </a:rPr>
              <a:t>2</a:t>
            </a:r>
            <a:r>
              <a:rPr lang="en-GB" dirty="0" smtClean="0">
                <a:solidFill>
                  <a:srgbClr val="000000"/>
                </a:solidFill>
              </a:rPr>
              <a:t> = 5.3%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dirty="0" smtClean="0">
                <a:solidFill>
                  <a:srgbClr val="000000"/>
                </a:solidFill>
              </a:rPr>
              <a:t>P  = 0.005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TekstSylinder 3"/>
          <p:cNvSpPr txBox="1">
            <a:spLocks noChangeArrowheads="1"/>
          </p:cNvSpPr>
          <p:nvPr/>
        </p:nvSpPr>
        <p:spPr bwMode="auto">
          <a:xfrm>
            <a:off x="6660232" y="6485373"/>
            <a:ext cx="21082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dirty="0" smtClean="0">
                <a:solidFill>
                  <a:srgbClr val="000000"/>
                </a:solidFill>
              </a:rPr>
              <a:t>(Cuhra et </a:t>
            </a:r>
            <a:r>
              <a:rPr lang="en-GB" dirty="0">
                <a:solidFill>
                  <a:srgbClr val="000000"/>
                </a:solidFill>
              </a:rPr>
              <a:t>al. </a:t>
            </a:r>
            <a:r>
              <a:rPr lang="en-GB" dirty="0" smtClean="0">
                <a:solidFill>
                  <a:srgbClr val="000000"/>
                </a:solidFill>
              </a:rPr>
              <a:t>2015)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59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274638"/>
            <a:ext cx="8583613" cy="1143000"/>
          </a:xfrm>
        </p:spPr>
        <p:txBody>
          <a:bodyPr/>
          <a:lstStyle/>
          <a:p>
            <a:pPr eaLnBrk="1" hangingPunct="1"/>
            <a:r>
              <a:rPr lang="en-GB" sz="3600" dirty="0" smtClean="0">
                <a:solidFill>
                  <a:srgbClr val="0070C0"/>
                </a:solidFill>
              </a:rPr>
              <a:t>High glyphosate in soybeans </a:t>
            </a:r>
            <a:br>
              <a:rPr lang="en-GB" sz="3600" dirty="0" smtClean="0">
                <a:solidFill>
                  <a:srgbClr val="0070C0"/>
                </a:solidFill>
              </a:rPr>
            </a:br>
            <a:r>
              <a:rPr lang="en-GB" sz="3600" dirty="0" smtClean="0">
                <a:solidFill>
                  <a:srgbClr val="0070C0"/>
                </a:solidFill>
              </a:rPr>
              <a:t>– reduced life span</a:t>
            </a:r>
          </a:p>
        </p:txBody>
      </p:sp>
      <p:pic>
        <p:nvPicPr>
          <p:cNvPr id="13" name="Picture 15" descr="D magna w eggs utsnitt fin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991" y="2564904"/>
            <a:ext cx="1230206" cy="1672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4"/>
          <a:stretch/>
        </p:blipFill>
        <p:spPr bwMode="auto">
          <a:xfrm>
            <a:off x="2123728" y="1484784"/>
            <a:ext cx="4474655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 rot="16200000">
            <a:off x="115829" y="3541270"/>
            <a:ext cx="31197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00"/>
                </a:solidFill>
              </a:rPr>
              <a:t>Expected longevity (days)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4694" y="5857527"/>
            <a:ext cx="4821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rgbClr val="000000"/>
                </a:solidFill>
              </a:rPr>
              <a:t>Low</a:t>
            </a:r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67944" y="5857527"/>
            <a:ext cx="801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rgbClr val="000000"/>
                </a:solidFill>
              </a:rPr>
              <a:t>Medium</a:t>
            </a:r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27199" y="5857527"/>
            <a:ext cx="5180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rgbClr val="000000"/>
                </a:solidFill>
              </a:rPr>
              <a:t>High</a:t>
            </a:r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40272" y="6268670"/>
            <a:ext cx="2057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>
                <a:solidFill>
                  <a:srgbClr val="000000"/>
                </a:solidFill>
              </a:rPr>
              <a:t>Gly</a:t>
            </a:r>
            <a:r>
              <a:rPr lang="en-GB" dirty="0" smtClean="0">
                <a:solidFill>
                  <a:srgbClr val="000000"/>
                </a:solidFill>
              </a:rPr>
              <a:t> + </a:t>
            </a:r>
            <a:r>
              <a:rPr lang="en-GB" dirty="0" err="1" smtClean="0">
                <a:solidFill>
                  <a:srgbClr val="000000"/>
                </a:solidFill>
              </a:rPr>
              <a:t>Ampa</a:t>
            </a:r>
            <a:r>
              <a:rPr lang="en-GB" dirty="0" smtClean="0">
                <a:solidFill>
                  <a:srgbClr val="000000"/>
                </a:solidFill>
              </a:rPr>
              <a:t> (mg/kg)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64088" y="3068960"/>
            <a:ext cx="100380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dirty="0" smtClean="0">
                <a:solidFill>
                  <a:srgbClr val="FF0000"/>
                </a:solidFill>
              </a:rPr>
              <a:t>**</a:t>
            </a:r>
          </a:p>
          <a:p>
            <a:pPr algn="ctr"/>
            <a:r>
              <a:rPr lang="en-GB" sz="2000" dirty="0" smtClean="0">
                <a:solidFill>
                  <a:srgbClr val="FF0000"/>
                </a:solidFill>
              </a:rPr>
              <a:t>P&lt;0.01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12" name="TekstSylinder 3"/>
          <p:cNvSpPr txBox="1">
            <a:spLocks noChangeArrowheads="1"/>
          </p:cNvSpPr>
          <p:nvPr/>
        </p:nvSpPr>
        <p:spPr bwMode="auto">
          <a:xfrm>
            <a:off x="6660232" y="6485373"/>
            <a:ext cx="21082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dirty="0" smtClean="0">
                <a:solidFill>
                  <a:srgbClr val="000000"/>
                </a:solidFill>
              </a:rPr>
              <a:t>(Cuhra et </a:t>
            </a:r>
            <a:r>
              <a:rPr lang="en-GB" dirty="0">
                <a:solidFill>
                  <a:srgbClr val="000000"/>
                </a:solidFill>
              </a:rPr>
              <a:t>al. </a:t>
            </a:r>
            <a:r>
              <a:rPr lang="en-GB" dirty="0" smtClean="0">
                <a:solidFill>
                  <a:srgbClr val="000000"/>
                </a:solidFill>
              </a:rPr>
              <a:t>2015)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45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Conclusions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83357"/>
            <a:ext cx="8229600" cy="4525963"/>
          </a:xfrm>
        </p:spPr>
        <p:txBody>
          <a:bodyPr/>
          <a:lstStyle/>
          <a:p>
            <a:r>
              <a:rPr lang="nb-NO" sz="2400" dirty="0" err="1"/>
              <a:t>Glyphosate</a:t>
            </a:r>
            <a:r>
              <a:rPr lang="nb-NO" sz="2400" dirty="0"/>
              <a:t>/Roundup is </a:t>
            </a:r>
            <a:r>
              <a:rPr lang="nb-NO" sz="2400" dirty="0" err="1"/>
              <a:t>much</a:t>
            </a:r>
            <a:r>
              <a:rPr lang="nb-NO" sz="2400" dirty="0"/>
              <a:t> more </a:t>
            </a:r>
            <a:r>
              <a:rPr lang="nb-NO" sz="2400" dirty="0" err="1"/>
              <a:t>toxic</a:t>
            </a:r>
            <a:r>
              <a:rPr lang="nb-NO" sz="2400" dirty="0"/>
              <a:t> </a:t>
            </a:r>
            <a:r>
              <a:rPr lang="nb-NO" sz="2400" dirty="0" err="1"/>
              <a:t>than</a:t>
            </a:r>
            <a:r>
              <a:rPr lang="nb-NO" sz="2400" dirty="0"/>
              <a:t> </a:t>
            </a:r>
            <a:r>
              <a:rPr lang="nb-NO" sz="2400" dirty="0" err="1"/>
              <a:t>previously</a:t>
            </a:r>
            <a:r>
              <a:rPr lang="nb-NO" sz="2400" dirty="0"/>
              <a:t> </a:t>
            </a:r>
            <a:r>
              <a:rPr lang="nb-NO" sz="2400" dirty="0" err="1"/>
              <a:t>believed</a:t>
            </a:r>
            <a:endParaRPr lang="nb-NO" sz="2400" dirty="0"/>
          </a:p>
          <a:p>
            <a:r>
              <a:rPr lang="nb-NO" sz="2400" dirty="0" err="1" smtClean="0"/>
              <a:t>Herbicide</a:t>
            </a:r>
            <a:r>
              <a:rPr lang="nb-NO" sz="2400" dirty="0" smtClean="0"/>
              <a:t> tolerant GM </a:t>
            </a:r>
            <a:r>
              <a:rPr lang="nb-NO" sz="2400" dirty="0" err="1" smtClean="0"/>
              <a:t>soy</a:t>
            </a:r>
            <a:r>
              <a:rPr lang="nb-NO" sz="2400" dirty="0" smtClean="0"/>
              <a:t> </a:t>
            </a:r>
            <a:r>
              <a:rPr lang="nb-NO" sz="2400" dirty="0" err="1" smtClean="0"/>
              <a:t>accumulates</a:t>
            </a:r>
            <a:r>
              <a:rPr lang="nb-NO" sz="2400" dirty="0" smtClean="0"/>
              <a:t> </a:t>
            </a:r>
            <a:r>
              <a:rPr lang="nb-NO" sz="2400" dirty="0" err="1" smtClean="0"/>
              <a:t>glyphosate</a:t>
            </a:r>
            <a:endParaRPr lang="nb-NO" sz="2400" dirty="0" smtClean="0"/>
          </a:p>
          <a:p>
            <a:r>
              <a:rPr lang="nb-NO" sz="2400" dirty="0" err="1" smtClean="0"/>
              <a:t>Feeding</a:t>
            </a:r>
            <a:r>
              <a:rPr lang="nb-NO" sz="2400" dirty="0" smtClean="0"/>
              <a:t> studies in </a:t>
            </a:r>
            <a:r>
              <a:rPr lang="nb-NO" sz="2400" dirty="0" err="1" smtClean="0"/>
              <a:t>ecotox</a:t>
            </a:r>
            <a:r>
              <a:rPr lang="nb-NO" sz="2400" dirty="0" smtClean="0"/>
              <a:t> </a:t>
            </a:r>
            <a:r>
              <a:rPr lang="nb-NO" sz="2400" dirty="0" err="1" smtClean="0"/>
              <a:t>model</a:t>
            </a:r>
            <a:r>
              <a:rPr lang="nb-NO" sz="2400" dirty="0" smtClean="0"/>
              <a:t> </a:t>
            </a:r>
            <a:r>
              <a:rPr lang="nb-NO" sz="2400" dirty="0" err="1" smtClean="0"/>
              <a:t>organism</a:t>
            </a:r>
            <a:r>
              <a:rPr lang="nb-NO" sz="2400" dirty="0" smtClean="0"/>
              <a:t> </a:t>
            </a:r>
            <a:r>
              <a:rPr lang="nb-NO" sz="2400" i="1" dirty="0" smtClean="0"/>
              <a:t>D. </a:t>
            </a:r>
            <a:r>
              <a:rPr lang="nb-NO" sz="2400" i="1" dirty="0" err="1" smtClean="0"/>
              <a:t>magna</a:t>
            </a:r>
            <a:r>
              <a:rPr lang="nb-NO" sz="2400" i="1" dirty="0" smtClean="0"/>
              <a:t> </a:t>
            </a:r>
            <a:r>
              <a:rPr lang="nb-NO" sz="2400" dirty="0" smtClean="0"/>
              <a:t>support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hypotheses</a:t>
            </a:r>
            <a:r>
              <a:rPr lang="nb-NO" sz="2400" dirty="0" smtClean="0"/>
              <a:t> </a:t>
            </a:r>
            <a:r>
              <a:rPr lang="nb-NO" sz="2400" dirty="0" err="1" smtClean="0"/>
              <a:t>that</a:t>
            </a:r>
            <a:r>
              <a:rPr lang="nb-NO" sz="2400" dirty="0" smtClean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000" dirty="0" smtClean="0"/>
              <a:t>GM </a:t>
            </a:r>
            <a:r>
              <a:rPr lang="nb-NO" sz="2000" dirty="0" err="1" smtClean="0"/>
              <a:t>soy</a:t>
            </a:r>
            <a:r>
              <a:rPr lang="nb-NO" sz="2000" dirty="0" smtClean="0"/>
              <a:t> has </a:t>
            </a:r>
            <a:r>
              <a:rPr lang="nb-NO" sz="2000" dirty="0" err="1" smtClean="0"/>
              <a:t>inferior</a:t>
            </a:r>
            <a:r>
              <a:rPr lang="nb-NO" sz="2000" dirty="0" smtClean="0"/>
              <a:t> </a:t>
            </a:r>
            <a:r>
              <a:rPr lang="nb-NO" sz="2000" dirty="0" err="1" smtClean="0"/>
              <a:t>quality</a:t>
            </a:r>
            <a:r>
              <a:rPr lang="nb-NO" sz="2000" dirty="0" smtClean="0"/>
              <a:t> </a:t>
            </a:r>
            <a:r>
              <a:rPr lang="nb-NO" sz="2000" dirty="0" err="1" smtClean="0"/>
              <a:t>compared</a:t>
            </a:r>
            <a:r>
              <a:rPr lang="nb-NO" sz="2000" dirty="0" smtClean="0"/>
              <a:t> to </a:t>
            </a:r>
            <a:r>
              <a:rPr lang="nb-NO" sz="2000" dirty="0" err="1" smtClean="0"/>
              <a:t>conventional</a:t>
            </a:r>
            <a:r>
              <a:rPr lang="nb-NO" sz="2000" dirty="0" smtClean="0"/>
              <a:t> and </a:t>
            </a:r>
            <a:r>
              <a:rPr lang="nb-NO" sz="2000" dirty="0" err="1" smtClean="0"/>
              <a:t>particularly</a:t>
            </a:r>
            <a:r>
              <a:rPr lang="nb-NO" sz="2000" dirty="0" smtClean="0"/>
              <a:t> </a:t>
            </a:r>
            <a:r>
              <a:rPr lang="nb-NO" sz="2000" dirty="0" err="1" smtClean="0"/>
              <a:t>organic</a:t>
            </a:r>
            <a:r>
              <a:rPr lang="nb-NO" sz="2000" dirty="0" smtClean="0"/>
              <a:t> </a:t>
            </a:r>
            <a:r>
              <a:rPr lang="nb-NO" sz="2000" dirty="0" err="1" smtClean="0"/>
              <a:t>soybeans</a:t>
            </a:r>
            <a:endParaRPr lang="nb-NO" sz="20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nb-NO" sz="2000" dirty="0" err="1" smtClean="0"/>
              <a:t>Glyphosate</a:t>
            </a:r>
            <a:r>
              <a:rPr lang="nb-NO" sz="2000" dirty="0" smtClean="0"/>
              <a:t> </a:t>
            </a:r>
            <a:r>
              <a:rPr lang="nb-NO" sz="2000" dirty="0" err="1" smtClean="0"/>
              <a:t>residues</a:t>
            </a:r>
            <a:r>
              <a:rPr lang="nb-NO" sz="2000" dirty="0" smtClean="0"/>
              <a:t> </a:t>
            </a:r>
            <a:r>
              <a:rPr lang="nb-NO" sz="2000" dirty="0" err="1" smtClean="0"/>
              <a:t>negatively</a:t>
            </a:r>
            <a:r>
              <a:rPr lang="nb-NO" sz="2000" dirty="0" smtClean="0"/>
              <a:t> </a:t>
            </a:r>
            <a:r>
              <a:rPr lang="nb-NO" sz="2000" dirty="0" err="1" smtClean="0"/>
              <a:t>affect</a:t>
            </a:r>
            <a:r>
              <a:rPr lang="nb-NO" sz="2000" dirty="0" smtClean="0"/>
              <a:t> </a:t>
            </a:r>
            <a:r>
              <a:rPr lang="nb-NO" sz="2000" dirty="0" err="1" smtClean="0"/>
              <a:t>food</a:t>
            </a:r>
            <a:r>
              <a:rPr lang="nb-NO" sz="2000" dirty="0" smtClean="0"/>
              <a:t>/</a:t>
            </a:r>
            <a:r>
              <a:rPr lang="nb-NO" sz="2000" dirty="0" err="1" smtClean="0"/>
              <a:t>feed</a:t>
            </a:r>
            <a:r>
              <a:rPr lang="nb-NO" sz="2000" dirty="0" smtClean="0"/>
              <a:t> </a:t>
            </a:r>
            <a:r>
              <a:rPr lang="nb-NO" sz="2000" dirty="0" err="1" smtClean="0"/>
              <a:t>quality</a:t>
            </a:r>
            <a:r>
              <a:rPr lang="nb-NO" sz="2000" dirty="0" smtClean="0"/>
              <a:t> in GM </a:t>
            </a:r>
            <a:r>
              <a:rPr lang="nb-NO" sz="2000" dirty="0" err="1" smtClean="0"/>
              <a:t>soybeans</a:t>
            </a:r>
            <a:endParaRPr lang="nb-NO" sz="2000" dirty="0" smtClean="0"/>
          </a:p>
          <a:p>
            <a:pPr lvl="1"/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1948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7308304" y="5472137"/>
            <a:ext cx="1440160" cy="1125215"/>
          </a:xfrm>
          <a:prstGeom prst="roundRect">
            <a:avLst/>
          </a:prstGeom>
          <a:solidFill>
            <a:srgbClr val="515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nb-NO" smtClean="0"/>
              <a:t>Further research in </a:t>
            </a:r>
            <a:r>
              <a:rPr lang="en-GB" altLang="nb-NO" i="1" smtClean="0"/>
              <a:t>D. magna 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188" y="1336947"/>
            <a:ext cx="4038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nb-NO" sz="2400" b="1" smtClean="0">
                <a:solidFill>
                  <a:srgbClr val="FFFF99"/>
                </a:solidFill>
              </a:rPr>
              <a:t>Toxicity</a:t>
            </a:r>
          </a:p>
          <a:p>
            <a:pPr lvl="1" eaLnBrk="1" hangingPunct="1"/>
            <a:r>
              <a:rPr lang="en-GB" altLang="nb-NO" sz="2000" smtClean="0"/>
              <a:t>Roundup</a:t>
            </a:r>
          </a:p>
          <a:p>
            <a:pPr lvl="1" eaLnBrk="1" hangingPunct="1"/>
            <a:r>
              <a:rPr lang="en-GB" altLang="nb-NO" sz="2000" smtClean="0"/>
              <a:t>Dicamba</a:t>
            </a:r>
          </a:p>
          <a:p>
            <a:pPr lvl="1" eaLnBrk="1" hangingPunct="1"/>
            <a:r>
              <a:rPr lang="en-GB" altLang="nb-NO" sz="2000" smtClean="0"/>
              <a:t>2,4-D</a:t>
            </a:r>
          </a:p>
          <a:p>
            <a:pPr lvl="1" eaLnBrk="1" hangingPunct="1"/>
            <a:r>
              <a:rPr lang="en-GB" altLang="nb-NO" sz="2000" smtClean="0">
                <a:solidFill>
                  <a:srgbClr val="FFC000"/>
                </a:solidFill>
              </a:rPr>
              <a:t>Combinatorial tox</a:t>
            </a:r>
          </a:p>
        </p:txBody>
      </p:sp>
      <p:sp>
        <p:nvSpPr>
          <p:cNvPr id="13312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26013" y="1336947"/>
            <a:ext cx="4038600" cy="2981325"/>
          </a:xfrm>
        </p:spPr>
        <p:txBody>
          <a:bodyPr/>
          <a:lstStyle/>
          <a:p>
            <a:pPr marL="533400" indent="-533400" eaLnBrk="1" hangingPunct="1">
              <a:buFontTx/>
              <a:buNone/>
            </a:pPr>
            <a:r>
              <a:rPr lang="en-GB" altLang="nb-NO" sz="2400" b="1" smtClean="0">
                <a:solidFill>
                  <a:srgbClr val="FFFF99"/>
                </a:solidFill>
              </a:rPr>
              <a:t>Feeding studies to test GM plant quality</a:t>
            </a:r>
          </a:p>
          <a:p>
            <a:pPr marL="914400" lvl="1" indent="-457200" eaLnBrk="1" hangingPunct="1"/>
            <a:r>
              <a:rPr lang="en-GB" altLang="nb-NO" sz="2000" smtClean="0"/>
              <a:t>Soy</a:t>
            </a:r>
          </a:p>
          <a:p>
            <a:pPr marL="914400" lvl="1" indent="-457200" eaLnBrk="1" hangingPunct="1"/>
            <a:r>
              <a:rPr lang="en-GB" altLang="nb-NO" sz="2000" smtClean="0"/>
              <a:t>Maize</a:t>
            </a:r>
          </a:p>
          <a:p>
            <a:pPr marL="914400" lvl="1" indent="-457200" eaLnBrk="1" hangingPunct="1"/>
            <a:r>
              <a:rPr lang="en-GB" altLang="nb-NO" sz="2000" smtClean="0">
                <a:solidFill>
                  <a:srgbClr val="FFC000"/>
                </a:solidFill>
              </a:rPr>
              <a:t>Multistack plants</a:t>
            </a:r>
          </a:p>
        </p:txBody>
      </p:sp>
      <p:pic>
        <p:nvPicPr>
          <p:cNvPr id="133125" name="Picture 5" descr="D magna w eggs utsnitt f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2130697"/>
            <a:ext cx="1238250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6" name="Rectangle 6"/>
          <p:cNvSpPr>
            <a:spLocks noChangeArrowheads="1"/>
          </p:cNvSpPr>
          <p:nvPr/>
        </p:nvSpPr>
        <p:spPr bwMode="auto">
          <a:xfrm>
            <a:off x="4332288" y="4015605"/>
            <a:ext cx="319246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en-GB" altLang="nb-NO" sz="2400" b="1">
                <a:solidFill>
                  <a:srgbClr val="FFFF99"/>
                </a:solidFill>
              </a:rPr>
              <a:t>Data on genotype</a:t>
            </a:r>
          </a:p>
          <a:p>
            <a:pPr lvl="1"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n-GB" altLang="nb-NO">
                <a:solidFill>
                  <a:srgbClr val="FFFFFF"/>
                </a:solidFill>
              </a:rPr>
              <a:t>Transcriptomics</a:t>
            </a:r>
          </a:p>
          <a:p>
            <a:pPr lvl="1"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n-GB" altLang="nb-NO">
                <a:solidFill>
                  <a:srgbClr val="FFFFFF"/>
                </a:solidFill>
              </a:rPr>
              <a:t>miRNA</a:t>
            </a:r>
          </a:p>
          <a:p>
            <a:pPr lvl="1"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n-GB" altLang="nb-NO">
                <a:solidFill>
                  <a:srgbClr val="FFFFFF"/>
                </a:solidFill>
              </a:rPr>
              <a:t>Pathway analysis</a:t>
            </a:r>
          </a:p>
          <a:p>
            <a:pPr lvl="1"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n-GB" altLang="nb-NO">
                <a:solidFill>
                  <a:srgbClr val="FFC000"/>
                </a:solidFill>
              </a:rPr>
              <a:t>Link to Birmingham (DGC)</a:t>
            </a:r>
          </a:p>
        </p:txBody>
      </p:sp>
      <p:sp>
        <p:nvSpPr>
          <p:cNvPr id="133127" name="Rectangle 8"/>
          <p:cNvSpPr>
            <a:spLocks noChangeArrowheads="1"/>
          </p:cNvSpPr>
          <p:nvPr/>
        </p:nvSpPr>
        <p:spPr bwMode="auto">
          <a:xfrm>
            <a:off x="611188" y="4015605"/>
            <a:ext cx="4038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en-GB" altLang="nb-NO" sz="2400" b="1">
                <a:solidFill>
                  <a:srgbClr val="FFFF99"/>
                </a:solidFill>
              </a:rPr>
              <a:t>Data on phenotype</a:t>
            </a:r>
          </a:p>
          <a:p>
            <a:pPr lvl="1"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n-GB" altLang="nb-NO" sz="2000">
                <a:solidFill>
                  <a:srgbClr val="FFFFFF"/>
                </a:solidFill>
              </a:rPr>
              <a:t>Survival</a:t>
            </a:r>
          </a:p>
          <a:p>
            <a:pPr lvl="1"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n-GB" altLang="nb-NO" sz="2000">
                <a:solidFill>
                  <a:srgbClr val="FFFFFF"/>
                </a:solidFill>
              </a:rPr>
              <a:t>Growth </a:t>
            </a:r>
          </a:p>
          <a:p>
            <a:pPr lvl="1"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n-GB" altLang="nb-NO" sz="2000">
                <a:solidFill>
                  <a:srgbClr val="FFFFFF"/>
                </a:solidFill>
              </a:rPr>
              <a:t>Fecundity</a:t>
            </a:r>
          </a:p>
          <a:p>
            <a:pPr lvl="1"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n-GB" altLang="nb-NO" sz="2000">
                <a:solidFill>
                  <a:srgbClr val="FFFFFF"/>
                </a:solidFill>
              </a:rPr>
              <a:t>Population effects</a:t>
            </a:r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1763713" y="1652860"/>
            <a:ext cx="4164012" cy="3313112"/>
            <a:chOff x="1763688" y="1916832"/>
            <a:chExt cx="4164233" cy="3312368"/>
          </a:xfrm>
        </p:grpSpPr>
        <p:cxnSp>
          <p:nvCxnSpPr>
            <p:cNvPr id="3" name="Straight Arrow Connector 2"/>
            <p:cNvCxnSpPr/>
            <p:nvPr/>
          </p:nvCxnSpPr>
          <p:spPr>
            <a:xfrm>
              <a:off x="3348097" y="5229200"/>
              <a:ext cx="1122422" cy="0"/>
            </a:xfrm>
            <a:prstGeom prst="straightConnector1">
              <a:avLst/>
            </a:prstGeom>
            <a:ln w="57150">
              <a:solidFill>
                <a:srgbClr val="FFFF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V="1">
              <a:off x="1763688" y="3507150"/>
              <a:ext cx="0" cy="858644"/>
            </a:xfrm>
            <a:prstGeom prst="straightConnector1">
              <a:avLst/>
            </a:prstGeom>
            <a:ln w="57150">
              <a:solidFill>
                <a:srgbClr val="FFFF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V="1">
              <a:off x="5927921" y="3507150"/>
              <a:ext cx="0" cy="858644"/>
            </a:xfrm>
            <a:prstGeom prst="straightConnector1">
              <a:avLst/>
            </a:prstGeom>
            <a:ln w="57150">
              <a:solidFill>
                <a:srgbClr val="FFFF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3203626" y="1916832"/>
              <a:ext cx="1122423" cy="0"/>
            </a:xfrm>
            <a:prstGeom prst="straightConnector1">
              <a:avLst/>
            </a:prstGeom>
            <a:ln w="57150">
              <a:solidFill>
                <a:srgbClr val="FFFF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786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001713"/>
            <a:ext cx="4032449" cy="464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6" name="Picture 2" descr="C:\Users\tbo000\Pictures\Daphnia og forsøk\daphnia magna rotation flip reduse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001713"/>
            <a:ext cx="3097213" cy="464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Picture 3" descr="C:\Users\tbo000\Pictures\Daphnia og forsøk\daphnia magna rotation ready flip reduser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1001713"/>
            <a:ext cx="3095626" cy="464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9" name="TextBox 1"/>
          <p:cNvSpPr txBox="1">
            <a:spLocks noChangeArrowheads="1"/>
          </p:cNvSpPr>
          <p:nvPr/>
        </p:nvSpPr>
        <p:spPr bwMode="auto">
          <a:xfrm>
            <a:off x="1979613" y="476250"/>
            <a:ext cx="1812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nb-NO" i="1">
                <a:solidFill>
                  <a:srgbClr val="FFFFFF"/>
                </a:solidFill>
              </a:rPr>
              <a:t>Daphnia magna</a:t>
            </a:r>
          </a:p>
        </p:txBody>
      </p:sp>
      <p:sp>
        <p:nvSpPr>
          <p:cNvPr id="67590" name="TextBox 5"/>
          <p:cNvSpPr txBox="1">
            <a:spLocks noChangeArrowheads="1"/>
          </p:cNvSpPr>
          <p:nvPr/>
        </p:nvSpPr>
        <p:spPr bwMode="auto">
          <a:xfrm>
            <a:off x="6588125" y="476250"/>
            <a:ext cx="2074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nb-NO" i="1">
                <a:solidFill>
                  <a:srgbClr val="FFFFFF"/>
                </a:solidFill>
              </a:rPr>
              <a:t>“Daphnia borealis”</a:t>
            </a:r>
          </a:p>
        </p:txBody>
      </p:sp>
    </p:spTree>
    <p:extLst>
      <p:ext uri="{BB962C8B-B14F-4D97-AF65-F5344CB8AC3E}">
        <p14:creationId xmlns:p14="http://schemas.microsoft.com/office/powerpoint/2010/main" val="241342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6" descr="havørn flukt lek oppned pasvik 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3" y="463550"/>
            <a:ext cx="8135937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084763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chemeClr val="accent2"/>
                </a:solidFill>
              </a:rPr>
              <a:t>Discussing GMOs!</a:t>
            </a:r>
          </a:p>
        </p:txBody>
      </p:sp>
    </p:spTree>
    <p:extLst>
      <p:ext uri="{BB962C8B-B14F-4D97-AF65-F5344CB8AC3E}">
        <p14:creationId xmlns:p14="http://schemas.microsoft.com/office/powerpoint/2010/main" val="131195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404664"/>
            <a:ext cx="9180512" cy="6093296"/>
          </a:xfrm>
        </p:spPr>
      </p:pic>
      <p:sp>
        <p:nvSpPr>
          <p:cNvPr id="6" name="TextBox 5"/>
          <p:cNvSpPr txBox="1"/>
          <p:nvPr/>
        </p:nvSpPr>
        <p:spPr>
          <a:xfrm>
            <a:off x="683568" y="476672"/>
            <a:ext cx="3121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Thank you for your attention!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14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D4D4D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D4D4D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resentation_dark_content">
  <a:themeElements>
    <a:clrScheme name="Presentation_dark_conte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tion_dark_conten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_dark_cont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Presentation_dark_content">
  <a:themeElements>
    <a:clrScheme name="Presentation_dark_conte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tion_dark_conten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_dark_cont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Presentation_dark_content">
  <a:themeElements>
    <a:clrScheme name="Presentation_dark_conte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tion_dark_conten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_dark_cont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Presentation_dark_content">
  <a:themeElements>
    <a:clrScheme name="Presentation_dark_conte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tion_dark_conten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_dark_cont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4_Presentation_dark_content">
  <a:themeElements>
    <a:clrScheme name="Presentation_dark_conte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tion_dark_conten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_dark_cont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dark_conte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dark_conte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D4D4D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4D4D4D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19605</TotalTime>
  <Words>599</Words>
  <Application>Microsoft Office PowerPoint</Application>
  <PresentationFormat>On-screen Show (4:3)</PresentationFormat>
  <Paragraphs>143</Paragraphs>
  <Slides>23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23</vt:i4>
      </vt:variant>
    </vt:vector>
  </HeadingPairs>
  <TitlesOfParts>
    <vt:vector size="37" baseType="lpstr">
      <vt:lpstr>Arial</vt:lpstr>
      <vt:lpstr>Calibri</vt:lpstr>
      <vt:lpstr>Verdana</vt:lpstr>
      <vt:lpstr>2_Default Design</vt:lpstr>
      <vt:lpstr>5_Default Design</vt:lpstr>
      <vt:lpstr>Presentation_dark_content</vt:lpstr>
      <vt:lpstr>Default Design</vt:lpstr>
      <vt:lpstr>3_Default Design</vt:lpstr>
      <vt:lpstr>6_Presentation_dark_content</vt:lpstr>
      <vt:lpstr>8_Presentation_dark_content</vt:lpstr>
      <vt:lpstr>7_Default Design</vt:lpstr>
      <vt:lpstr>2_Presentation_dark_content</vt:lpstr>
      <vt:lpstr>4_Presentation_dark_content</vt:lpstr>
      <vt:lpstr>1_Default Design</vt:lpstr>
      <vt:lpstr>Contamination of soy for food and feed by intended use of herbicides: The case of Roundup Ready GM soy</vt:lpstr>
      <vt:lpstr>PowerPoint Presentation</vt:lpstr>
      <vt:lpstr>Work done with the Daphnia model, part I</vt:lpstr>
      <vt:lpstr>Acute Toxicity of glyphosate on  Daphnia magna </vt:lpstr>
      <vt:lpstr>PowerPoint Presentation</vt:lpstr>
      <vt:lpstr>PowerPoint Presentation</vt:lpstr>
      <vt:lpstr>Work done with the Daphnia model, part II</vt:lpstr>
      <vt:lpstr>The global number 1 GM trait and plant</vt:lpstr>
      <vt:lpstr>Soy material for testing</vt:lpstr>
      <vt:lpstr>Glyphosate and AMPA in soybeans</vt:lpstr>
      <vt:lpstr>Negative effects in food?</vt:lpstr>
      <vt:lpstr>Elemental composition in soy</vt:lpstr>
      <vt:lpstr>Substantially different!</vt:lpstr>
      <vt:lpstr>Organic soy superior as feed</vt:lpstr>
      <vt:lpstr>Feeding test with GM soybeans</vt:lpstr>
      <vt:lpstr>More glyphosate in soybeans  – reduced fecundity</vt:lpstr>
      <vt:lpstr>More glyphosate in soybeans  – delayed reproduction</vt:lpstr>
      <vt:lpstr>High glyphosate in soybeans  – reduced life span</vt:lpstr>
      <vt:lpstr>Conclusions </vt:lpstr>
      <vt:lpstr>Further research in D. magna </vt:lpstr>
      <vt:lpstr>PowerPoint Presentation</vt:lpstr>
      <vt:lpstr>Discussing GMOs!</vt:lpstr>
      <vt:lpstr>PowerPoint Presentation</vt:lpstr>
    </vt:vector>
  </TitlesOfParts>
  <Company>University of Tromsø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Bøhn</dc:creator>
  <cp:lastModifiedBy>Bøhn Thomas</cp:lastModifiedBy>
  <cp:revision>73</cp:revision>
  <dcterms:created xsi:type="dcterms:W3CDTF">2013-11-29T10:06:30Z</dcterms:created>
  <dcterms:modified xsi:type="dcterms:W3CDTF">2015-08-17T13:12:39Z</dcterms:modified>
</cp:coreProperties>
</file>