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sldIdLst>
    <p:sldId id="263" r:id="rId2"/>
    <p:sldId id="308" r:id="rId3"/>
    <p:sldId id="309" r:id="rId4"/>
    <p:sldId id="311" r:id="rId5"/>
    <p:sldId id="310" r:id="rId6"/>
    <p:sldId id="292" r:id="rId7"/>
    <p:sldId id="301" r:id="rId8"/>
    <p:sldId id="302" r:id="rId9"/>
    <p:sldId id="306" r:id="rId10"/>
    <p:sldId id="303" r:id="rId11"/>
    <p:sldId id="304" r:id="rId12"/>
    <p:sldId id="305" r:id="rId13"/>
    <p:sldId id="314" r:id="rId14"/>
    <p:sldId id="313" r:id="rId15"/>
    <p:sldId id="307" r:id="rId16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DD"/>
    <a:srgbClr val="C0C0C0"/>
    <a:srgbClr val="B2B2B2"/>
    <a:srgbClr val="C5C5C5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>
        <p:scale>
          <a:sx n="90" d="100"/>
          <a:sy n="90" d="100"/>
        </p:scale>
        <p:origin x="-816" y="300"/>
      </p:cViewPr>
      <p:guideLst>
        <p:guide orient="horz" pos="4319"/>
        <p:guide pos="57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340E01-1B40-4CBB-8959-C58AE48259BB}" type="datetimeFigureOut">
              <a:rPr lang="de-DE" smtClean="0"/>
              <a:t>04.07.2017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86D0FA-485B-43A1-8B25-15749E129E3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1151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58ADE-AF3E-4144-A615-E214D22FE491}" type="datetimeFigureOut">
              <a:rPr lang="de-DE" smtClean="0"/>
              <a:t>04.07.2017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5B08-A6ED-4D98-9EA6-FF239E918A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5164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58ADE-AF3E-4144-A615-E214D22FE491}" type="datetimeFigureOut">
              <a:rPr lang="de-DE" smtClean="0"/>
              <a:t>04.07.2017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5B08-A6ED-4D98-9EA6-FF239E918A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4390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58ADE-AF3E-4144-A615-E214D22FE491}" type="datetimeFigureOut">
              <a:rPr lang="de-DE" smtClean="0"/>
              <a:t>04.07.2017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5B08-A6ED-4D98-9EA6-FF239E918A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795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58ADE-AF3E-4144-A615-E214D22FE491}" type="datetimeFigureOut">
              <a:rPr lang="de-DE" smtClean="0"/>
              <a:t>04.07.2017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5B08-A6ED-4D98-9EA6-FF239E918A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6097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58ADE-AF3E-4144-A615-E214D22FE491}" type="datetimeFigureOut">
              <a:rPr lang="de-DE" smtClean="0"/>
              <a:t>04.07.2017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5B08-A6ED-4D98-9EA6-FF239E918A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68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58ADE-AF3E-4144-A615-E214D22FE491}" type="datetimeFigureOut">
              <a:rPr lang="de-DE" smtClean="0"/>
              <a:t>04.07.2017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5B08-A6ED-4D98-9EA6-FF239E918A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282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58ADE-AF3E-4144-A615-E214D22FE491}" type="datetimeFigureOut">
              <a:rPr lang="de-DE" smtClean="0"/>
              <a:t>04.07.2017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5B08-A6ED-4D98-9EA6-FF239E918A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1789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58ADE-AF3E-4144-A615-E214D22FE491}" type="datetimeFigureOut">
              <a:rPr lang="de-DE" smtClean="0"/>
              <a:t>04.07.2017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5B08-A6ED-4D98-9EA6-FF239E918A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3672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58ADE-AF3E-4144-A615-E214D22FE491}" type="datetimeFigureOut">
              <a:rPr lang="de-DE" smtClean="0"/>
              <a:t>04.07.2017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5B08-A6ED-4D98-9EA6-FF239E918A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1788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58ADE-AF3E-4144-A615-E214D22FE491}" type="datetimeFigureOut">
              <a:rPr lang="de-DE" smtClean="0"/>
              <a:t>04.07.2017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5B08-A6ED-4D98-9EA6-FF239E918A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0664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958ADE-AF3E-4144-A615-E214D22FE491}" type="datetimeFigureOut">
              <a:rPr lang="de-DE" smtClean="0"/>
              <a:t>04.07.2017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BF5B08-A6ED-4D98-9EA6-FF239E918A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1707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58ADE-AF3E-4144-A615-E214D22FE491}" type="datetimeFigureOut">
              <a:rPr lang="de-DE" smtClean="0"/>
              <a:t>04.07.2017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BF5B08-A6ED-4D98-9EA6-FF239E918AA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16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395536" y="476672"/>
            <a:ext cx="84969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dirty="0"/>
              <a:t>Intrabodies </a:t>
            </a:r>
            <a:r>
              <a:rPr lang="de-DE" sz="2000" dirty="0" err="1"/>
              <a:t>against</a:t>
            </a:r>
            <a:r>
              <a:rPr lang="de-DE" sz="2000" dirty="0"/>
              <a:t> </a:t>
            </a:r>
            <a:r>
              <a:rPr lang="de-DE" sz="2000" dirty="0" err="1" smtClean="0"/>
              <a:t>the</a:t>
            </a:r>
            <a:r>
              <a:rPr lang="de-DE" sz="2000" dirty="0"/>
              <a:t> </a:t>
            </a:r>
            <a:r>
              <a:rPr lang="de-DE" sz="2000" dirty="0" err="1" smtClean="0"/>
              <a:t>Polysialyltransferases</a:t>
            </a:r>
            <a:r>
              <a:rPr lang="de-DE" sz="2000" dirty="0" smtClean="0"/>
              <a:t> </a:t>
            </a:r>
            <a:r>
              <a:rPr lang="de-DE" sz="2000" dirty="0"/>
              <a:t>ST8SiaII and </a:t>
            </a:r>
            <a:r>
              <a:rPr lang="de-DE" sz="2000" dirty="0" smtClean="0"/>
              <a:t>ST8SiaIV </a:t>
            </a:r>
            <a:r>
              <a:rPr lang="en-US" sz="2000" dirty="0" smtClean="0"/>
              <a:t>inhibit </a:t>
            </a:r>
            <a:r>
              <a:rPr lang="en-US" sz="2000" dirty="0" err="1" smtClean="0"/>
              <a:t>Polysialylation</a:t>
            </a:r>
            <a:r>
              <a:rPr lang="en-US" sz="2000" dirty="0" smtClean="0"/>
              <a:t> </a:t>
            </a:r>
            <a:r>
              <a:rPr lang="en-US" sz="2000" dirty="0"/>
              <a:t>of NCAM </a:t>
            </a:r>
            <a:r>
              <a:rPr lang="en-US" sz="2000" dirty="0" smtClean="0"/>
              <a:t>in </a:t>
            </a:r>
            <a:r>
              <a:rPr lang="de-DE" sz="2000" dirty="0" err="1" smtClean="0"/>
              <a:t>rhabdomyosarcoma</a:t>
            </a:r>
            <a:r>
              <a:rPr lang="de-DE" sz="2000" dirty="0" smtClean="0"/>
              <a:t> </a:t>
            </a:r>
            <a:r>
              <a:rPr lang="de-DE" sz="2000" dirty="0" err="1"/>
              <a:t>tumor</a:t>
            </a:r>
            <a:r>
              <a:rPr lang="de-DE" sz="2000" dirty="0"/>
              <a:t> </a:t>
            </a:r>
            <a:r>
              <a:rPr lang="de-DE" sz="2000" dirty="0" err="1" smtClean="0"/>
              <a:t>cells</a:t>
            </a:r>
            <a:endParaRPr lang="de-DE" sz="2000" dirty="0"/>
          </a:p>
        </p:txBody>
      </p:sp>
      <p:sp>
        <p:nvSpPr>
          <p:cNvPr id="8" name="Rechteck 7"/>
          <p:cNvSpPr/>
          <p:nvPr/>
        </p:nvSpPr>
        <p:spPr>
          <a:xfrm>
            <a:off x="4067944" y="1556792"/>
            <a:ext cx="63904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/>
              <a:t>Somplatzki S, Mühlenhoff M, Kröger A, </a:t>
            </a:r>
            <a:r>
              <a:rPr lang="de-DE" sz="1200" dirty="0" err="1"/>
              <a:t>Gerardy-Schahn</a:t>
            </a:r>
            <a:r>
              <a:rPr lang="de-DE" sz="1200" dirty="0"/>
              <a:t> R, Böldicke T.</a:t>
            </a:r>
          </a:p>
          <a:p>
            <a:r>
              <a:rPr lang="de-DE" sz="1200" dirty="0"/>
              <a:t>BMC </a:t>
            </a:r>
            <a:r>
              <a:rPr lang="de-DE" sz="1200" dirty="0" err="1"/>
              <a:t>Biotechnol</a:t>
            </a:r>
            <a:r>
              <a:rPr lang="de-DE" sz="1200" dirty="0"/>
              <a:t>. 2017 May 12;17(1):42. </a:t>
            </a:r>
            <a:r>
              <a:rPr lang="de-DE" sz="1200" dirty="0" err="1"/>
              <a:t>doi</a:t>
            </a:r>
            <a:r>
              <a:rPr lang="de-DE" sz="1200" dirty="0"/>
              <a:t>: 10.1186/s12896-017-0360-7.</a:t>
            </a:r>
          </a:p>
          <a:p>
            <a:endParaRPr lang="de-DE" dirty="0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6407" y="2636912"/>
            <a:ext cx="2846765" cy="1460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Textfeld 10"/>
          <p:cNvSpPr txBox="1"/>
          <p:nvPr/>
        </p:nvSpPr>
        <p:spPr>
          <a:xfrm>
            <a:off x="3923927" y="4437112"/>
            <a:ext cx="41513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8th European Immunology Conference</a:t>
            </a:r>
          </a:p>
          <a:p>
            <a:r>
              <a:rPr lang="de-DE" sz="1600" dirty="0" smtClean="0"/>
              <a:t>Madrid, Spain </a:t>
            </a:r>
            <a:endParaRPr lang="de-DE" sz="1600" dirty="0"/>
          </a:p>
        </p:txBody>
      </p:sp>
      <p:sp>
        <p:nvSpPr>
          <p:cNvPr id="12" name="Rechteck 11"/>
          <p:cNvSpPr/>
          <p:nvPr/>
        </p:nvSpPr>
        <p:spPr>
          <a:xfrm>
            <a:off x="3956268" y="5095156"/>
            <a:ext cx="523832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4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Dr</a:t>
            </a:r>
            <a:r>
              <a:rPr lang="de-DE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. Thomas Böldicke</a:t>
            </a:r>
          </a:p>
          <a:p>
            <a:r>
              <a:rPr lang="de-DE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Helmholtz-</a:t>
            </a:r>
            <a:r>
              <a:rPr lang="de-DE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Centre</a:t>
            </a:r>
            <a:r>
              <a:rPr lang="de-DE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for</a:t>
            </a:r>
            <a:r>
              <a:rPr lang="de-DE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400" dirty="0" err="1">
                <a:latin typeface="Calibri" panose="020F0502020204030204" pitchFamily="34" charset="0"/>
                <a:cs typeface="Times New Roman" panose="02020603050405020304" pitchFamily="18" charset="0"/>
              </a:rPr>
              <a:t>Infection</a:t>
            </a:r>
            <a:r>
              <a:rPr lang="de-DE" sz="1400" dirty="0"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DE" sz="14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Research, Germany</a:t>
            </a:r>
            <a:endParaRPr lang="de-DE" sz="1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de-DE" sz="1400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Structure</a:t>
            </a:r>
            <a:r>
              <a:rPr lang="de-DE" sz="14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de-DE" sz="1400" dirty="0" err="1" smtClean="0">
                <a:latin typeface="Calibri" panose="020F0502020204030204" pitchFamily="34" charset="0"/>
                <a:cs typeface="Times New Roman" panose="02020603050405020304" pitchFamily="18" charset="0"/>
              </a:rPr>
              <a:t>Function</a:t>
            </a:r>
            <a:r>
              <a:rPr lang="de-DE" sz="1400" dirty="0" smtClean="0">
                <a:latin typeface="Calibri" panose="020F0502020204030204" pitchFamily="34" charset="0"/>
                <a:cs typeface="Times New Roman" panose="02020603050405020304" pitchFamily="18" charset="0"/>
              </a:rPr>
              <a:t> of Proteins</a:t>
            </a:r>
            <a:endParaRPr lang="de-DE" sz="1400" dirty="0">
              <a:latin typeface="Perpetua" panose="02020502060401020303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uppieren 10"/>
          <p:cNvGrpSpPr>
            <a:grpSpLocks/>
          </p:cNvGrpSpPr>
          <p:nvPr/>
        </p:nvGrpSpPr>
        <p:grpSpPr bwMode="auto">
          <a:xfrm>
            <a:off x="6228184" y="6256126"/>
            <a:ext cx="2736304" cy="512641"/>
            <a:chOff x="6384116" y="6143644"/>
            <a:chExt cx="2545577" cy="474663"/>
          </a:xfrm>
        </p:grpSpPr>
        <p:pic>
          <p:nvPicPr>
            <p:cNvPr id="14" name="Picture 5" descr="HZI_LOGO_S_C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217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ikispaces.psu.edu/download/attachments/42339267/image-3.jpg?version=1&amp;modificationDate=1248877089000&amp;api=v2"/>
          <p:cNvPicPr>
            <a:picLocks noChangeAspect="1" noChangeArrowheads="1"/>
          </p:cNvPicPr>
          <p:nvPr/>
        </p:nvPicPr>
        <p:blipFill>
          <a:blip r:embed="rId2" cstate="print"/>
          <a:srcRect t="15120" r="75160"/>
          <a:stretch>
            <a:fillRect/>
          </a:stretch>
        </p:blipFill>
        <p:spPr bwMode="auto">
          <a:xfrm>
            <a:off x="1259632" y="1772816"/>
            <a:ext cx="1656184" cy="3233936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1842" y="2636912"/>
            <a:ext cx="3500437" cy="179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feld 6"/>
          <p:cNvSpPr txBox="1"/>
          <p:nvPr/>
        </p:nvSpPr>
        <p:spPr>
          <a:xfrm>
            <a:off x="1403648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b="1" dirty="0" smtClean="0"/>
              <a:t>NCAM </a:t>
            </a:r>
            <a:r>
              <a:rPr lang="de-DE" b="1" dirty="0" err="1" smtClean="0"/>
              <a:t>promotes</a:t>
            </a:r>
            <a:r>
              <a:rPr lang="de-DE" b="1" dirty="0" smtClean="0"/>
              <a:t> </a:t>
            </a:r>
            <a:r>
              <a:rPr lang="de-DE" b="1" dirty="0" err="1" smtClean="0"/>
              <a:t>cell</a:t>
            </a:r>
            <a:r>
              <a:rPr lang="de-DE" b="1" dirty="0" smtClean="0"/>
              <a:t> </a:t>
            </a:r>
            <a:r>
              <a:rPr lang="de-DE" b="1" dirty="0" err="1" smtClean="0"/>
              <a:t>interactions</a:t>
            </a:r>
            <a:r>
              <a:rPr lang="de-DE" b="1" dirty="0" smtClean="0"/>
              <a:t> </a:t>
            </a:r>
            <a:r>
              <a:rPr lang="de-DE" b="1" dirty="0" err="1" smtClean="0"/>
              <a:t>wheras</a:t>
            </a:r>
            <a:r>
              <a:rPr lang="de-DE" b="1" dirty="0" smtClean="0"/>
              <a:t> PSA-NCAM </a:t>
            </a:r>
            <a:r>
              <a:rPr lang="de-DE" b="1" dirty="0" err="1" smtClean="0"/>
              <a:t>inhibits</a:t>
            </a:r>
            <a:r>
              <a:rPr lang="de-DE" b="1" dirty="0" smtClean="0"/>
              <a:t> </a:t>
            </a:r>
            <a:r>
              <a:rPr lang="de-DE" b="1" dirty="0" err="1" smtClean="0"/>
              <a:t>these</a:t>
            </a:r>
            <a:r>
              <a:rPr lang="de-DE" b="1" dirty="0" smtClean="0"/>
              <a:t> </a:t>
            </a:r>
            <a:r>
              <a:rPr lang="de-DE" b="1" dirty="0" err="1" smtClean="0"/>
              <a:t>interactions</a:t>
            </a:r>
            <a:endParaRPr lang="de-DE" b="1" dirty="0"/>
          </a:p>
        </p:txBody>
      </p:sp>
      <p:sp>
        <p:nvSpPr>
          <p:cNvPr id="9" name="Rechteck 8"/>
          <p:cNvSpPr/>
          <p:nvPr/>
        </p:nvSpPr>
        <p:spPr>
          <a:xfrm>
            <a:off x="4211960" y="53224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dirty="0" smtClean="0"/>
              <a:t>b, PSA-NCAM </a:t>
            </a:r>
            <a:r>
              <a:rPr lang="de-DE" dirty="0" err="1" smtClean="0"/>
              <a:t>inhibits</a:t>
            </a:r>
            <a:r>
              <a:rPr lang="de-DE" dirty="0" smtClean="0"/>
              <a:t> NCAM-NCAM </a:t>
            </a:r>
            <a:r>
              <a:rPr lang="de-DE" dirty="0" err="1" smtClean="0"/>
              <a:t>interaction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interaction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r>
              <a:rPr lang="de-DE" dirty="0" smtClean="0"/>
              <a:t> </a:t>
            </a:r>
            <a:r>
              <a:rPr lang="de-DE" dirty="0" err="1" smtClean="0"/>
              <a:t>cell</a:t>
            </a:r>
            <a:r>
              <a:rPr lang="de-DE" dirty="0" smtClean="0"/>
              <a:t> </a:t>
            </a:r>
            <a:r>
              <a:rPr lang="de-DE" dirty="0" err="1" smtClean="0"/>
              <a:t>surface</a:t>
            </a:r>
            <a:r>
              <a:rPr lang="de-DE" dirty="0" smtClean="0"/>
              <a:t> </a:t>
            </a:r>
            <a:r>
              <a:rPr lang="de-DE" dirty="0" err="1" smtClean="0"/>
              <a:t>molecules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971600" y="530120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a, NCAM-NCAM </a:t>
            </a:r>
            <a:r>
              <a:rPr lang="de-DE" dirty="0" err="1" smtClean="0"/>
              <a:t>interaction</a:t>
            </a:r>
            <a:r>
              <a:rPr lang="de-DE" dirty="0" smtClean="0"/>
              <a:t>  </a:t>
            </a:r>
            <a:endParaRPr lang="de-DE" dirty="0"/>
          </a:p>
        </p:txBody>
      </p:sp>
      <p:pic>
        <p:nvPicPr>
          <p:cNvPr id="17" name="Picture 2" descr="https://wikispaces.psu.edu/download/attachments/42339267/image-3.jpg?version=1&amp;modificationDate=1248877089000&amp;api=v2"/>
          <p:cNvPicPr>
            <a:picLocks noChangeAspect="1" noChangeArrowheads="1"/>
          </p:cNvPicPr>
          <p:nvPr/>
        </p:nvPicPr>
        <p:blipFill>
          <a:blip r:embed="rId2" cstate="print"/>
          <a:srcRect l="36719" t="15120" r="50321" b="1721"/>
          <a:stretch>
            <a:fillRect/>
          </a:stretch>
        </p:blipFill>
        <p:spPr bwMode="auto">
          <a:xfrm>
            <a:off x="2915816" y="1772816"/>
            <a:ext cx="864096" cy="3168352"/>
          </a:xfrm>
          <a:prstGeom prst="rect">
            <a:avLst/>
          </a:prstGeom>
          <a:noFill/>
        </p:spPr>
      </p:pic>
      <p:sp>
        <p:nvSpPr>
          <p:cNvPr id="18" name="Rechteck 17"/>
          <p:cNvSpPr/>
          <p:nvPr/>
        </p:nvSpPr>
        <p:spPr>
          <a:xfrm>
            <a:off x="1231168" y="1772816"/>
            <a:ext cx="2592288" cy="31683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36055" y="1785966"/>
            <a:ext cx="2016224" cy="600841"/>
          </a:xfrm>
          <a:prstGeom prst="roundRect">
            <a:avLst>
              <a:gd name="adj" fmla="val 13713"/>
            </a:avLst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uppieren 10"/>
          <p:cNvGrpSpPr>
            <a:grpSpLocks/>
          </p:cNvGrpSpPr>
          <p:nvPr/>
        </p:nvGrpSpPr>
        <p:grpSpPr bwMode="auto">
          <a:xfrm>
            <a:off x="6228184" y="6256126"/>
            <a:ext cx="2736304" cy="512641"/>
            <a:chOff x="6384116" y="6143644"/>
            <a:chExt cx="2545577" cy="474663"/>
          </a:xfrm>
        </p:grpSpPr>
        <p:pic>
          <p:nvPicPr>
            <p:cNvPr id="13" name="Picture 5" descr="HZI_LOGO_S_C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820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hysrev.physiology.org/content/physrev/94/2/461/F15.lar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824" y="397017"/>
            <a:ext cx="5229225" cy="862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6156176" y="188640"/>
            <a:ext cx="2160240" cy="480131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267744" y="5085184"/>
            <a:ext cx="5688632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1358282" y="5256085"/>
            <a:ext cx="7390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Polysialylation</a:t>
            </a:r>
            <a:r>
              <a:rPr lang="de-DE" dirty="0" smtClean="0"/>
              <a:t> of NCAM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mediated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/>
              <a:t>G</a:t>
            </a:r>
            <a:r>
              <a:rPr lang="de-DE" dirty="0" smtClean="0"/>
              <a:t>olgi-</a:t>
            </a:r>
            <a:r>
              <a:rPr lang="de-DE" dirty="0" err="1" smtClean="0"/>
              <a:t>located</a:t>
            </a:r>
            <a:r>
              <a:rPr lang="de-DE" dirty="0" smtClean="0"/>
              <a:t> </a:t>
            </a:r>
            <a:r>
              <a:rPr lang="de-DE" dirty="0" err="1" smtClean="0"/>
              <a:t>polysialyltransferases</a:t>
            </a:r>
            <a:r>
              <a:rPr lang="de-DE" dirty="0" smtClean="0"/>
              <a:t> ST8Sia-II and ST8Sia-IV </a:t>
            </a:r>
            <a:endParaRPr lang="de-DE" dirty="0"/>
          </a:p>
        </p:txBody>
      </p:sp>
      <p:grpSp>
        <p:nvGrpSpPr>
          <p:cNvPr id="7" name="Gruppieren 10"/>
          <p:cNvGrpSpPr>
            <a:grpSpLocks/>
          </p:cNvGrpSpPr>
          <p:nvPr/>
        </p:nvGrpSpPr>
        <p:grpSpPr bwMode="auto">
          <a:xfrm>
            <a:off x="6228184" y="6256126"/>
            <a:ext cx="2736304" cy="512641"/>
            <a:chOff x="6384116" y="6143644"/>
            <a:chExt cx="2545577" cy="474663"/>
          </a:xfrm>
        </p:grpSpPr>
        <p:pic>
          <p:nvPicPr>
            <p:cNvPr id="8" name="Picture 5" descr="HZI_LOGO_S_C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175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1763688" y="692696"/>
            <a:ext cx="56606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dirty="0" err="1" smtClean="0"/>
              <a:t>Function</a:t>
            </a:r>
            <a:r>
              <a:rPr lang="de-DE" sz="2400" dirty="0" smtClean="0"/>
              <a:t> of </a:t>
            </a:r>
            <a:r>
              <a:rPr lang="de-DE" sz="2400" dirty="0" err="1" smtClean="0"/>
              <a:t>Polysialated</a:t>
            </a:r>
            <a:r>
              <a:rPr lang="de-DE" sz="2400" dirty="0" smtClean="0"/>
              <a:t> </a:t>
            </a:r>
            <a:r>
              <a:rPr lang="de-DE" sz="2400" dirty="0"/>
              <a:t>NCAM (PSA-NCAM)</a:t>
            </a:r>
          </a:p>
        </p:txBody>
      </p:sp>
      <p:sp>
        <p:nvSpPr>
          <p:cNvPr id="5" name="Rechteck 4"/>
          <p:cNvSpPr/>
          <p:nvPr/>
        </p:nvSpPr>
        <p:spPr>
          <a:xfrm>
            <a:off x="561566" y="1700808"/>
            <a:ext cx="82089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8775" indent="-358775">
              <a:defRPr/>
            </a:pPr>
            <a:r>
              <a:rPr lang="de-DE" dirty="0" smtClean="0">
                <a:latin typeface="+mj-lt"/>
                <a:cs typeface="Arial" panose="020B0604020202020204" pitchFamily="34" charset="0"/>
              </a:rPr>
              <a:t>●	PSA </a:t>
            </a:r>
            <a:r>
              <a:rPr lang="de-DE" dirty="0">
                <a:latin typeface="+mj-lt"/>
                <a:cs typeface="Arial" panose="020B0604020202020204" pitchFamily="34" charset="0"/>
              </a:rPr>
              <a:t>on NCAM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avoids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cell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interactions</a:t>
            </a:r>
            <a:r>
              <a:rPr lang="de-DE" dirty="0">
                <a:latin typeface="+mj-lt"/>
                <a:cs typeface="Arial" panose="020B0604020202020204" pitchFamily="34" charset="0"/>
              </a:rPr>
              <a:t> due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to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steric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inhibition</a:t>
            </a:r>
            <a:r>
              <a:rPr lang="de-DE" dirty="0">
                <a:latin typeface="+mj-lt"/>
                <a:cs typeface="Arial" panose="020B0604020202020204" pitchFamily="34" charset="0"/>
              </a:rPr>
              <a:t> and/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or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inhibited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interaction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with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other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cell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molecules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endParaRPr lang="de-DE" dirty="0">
              <a:latin typeface="+mj-lt"/>
              <a:cs typeface="Arial" panose="020B0604020202020204" pitchFamily="34" charset="0"/>
            </a:endParaRPr>
          </a:p>
          <a:p>
            <a:pPr marL="358775" indent="-358775">
              <a:defRPr/>
            </a:pPr>
            <a:r>
              <a:rPr lang="de-DE" dirty="0">
                <a:latin typeface="+mj-lt"/>
                <a:cs typeface="Arial" panose="020B0604020202020204" pitchFamily="34" charset="0"/>
              </a:rPr>
              <a:t>● 	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involved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>
                <a:latin typeface="+mj-lt"/>
                <a:cs typeface="Arial" panose="020B0604020202020204" pitchFamily="34" charset="0"/>
              </a:rPr>
              <a:t>in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cell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migration</a:t>
            </a:r>
            <a:r>
              <a:rPr lang="de-DE" dirty="0">
                <a:latin typeface="+mj-lt"/>
                <a:cs typeface="Arial" panose="020B0604020202020204" pitchFamily="34" charset="0"/>
              </a:rPr>
              <a:t>,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axon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growth</a:t>
            </a:r>
            <a:r>
              <a:rPr lang="de-DE" dirty="0">
                <a:latin typeface="+mj-lt"/>
                <a:cs typeface="Arial" panose="020B0604020202020204" pitchFamily="34" charset="0"/>
              </a:rPr>
              <a:t>, nerve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branching</a:t>
            </a:r>
            <a:r>
              <a:rPr lang="de-DE" dirty="0">
                <a:latin typeface="+mj-lt"/>
                <a:cs typeface="Arial" panose="020B0604020202020204" pitchFamily="34" charset="0"/>
              </a:rPr>
              <a:t>,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pathfinding</a:t>
            </a:r>
            <a:r>
              <a:rPr lang="de-DE" dirty="0">
                <a:latin typeface="+mj-lt"/>
                <a:cs typeface="Arial" panose="020B0604020202020204" pitchFamily="34" charset="0"/>
              </a:rPr>
              <a:t>,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synaptic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arrangement</a:t>
            </a:r>
            <a:endParaRPr lang="de-DE" dirty="0">
              <a:latin typeface="+mj-lt"/>
              <a:cs typeface="Arial" panose="020B0604020202020204" pitchFamily="34" charset="0"/>
            </a:endParaRPr>
          </a:p>
          <a:p>
            <a:pPr indent="358775">
              <a:defRPr/>
            </a:pPr>
            <a:endParaRPr lang="de-DE" dirty="0" smtClean="0">
              <a:latin typeface="+mj-lt"/>
              <a:cs typeface="Arial" panose="020B0604020202020204" pitchFamily="34" charset="0"/>
            </a:endParaRPr>
          </a:p>
          <a:p>
            <a:pPr>
              <a:tabLst>
                <a:tab pos="358775" algn="l"/>
              </a:tabLst>
              <a:defRPr/>
            </a:pPr>
            <a:r>
              <a:rPr lang="de-DE" dirty="0" smtClean="0">
                <a:latin typeface="+mj-lt"/>
                <a:cs typeface="Arial" panose="020B0604020202020204" pitchFamily="34" charset="0"/>
              </a:rPr>
              <a:t>● 	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highest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expression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during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late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embryonic</a:t>
            </a:r>
            <a:r>
              <a:rPr lang="de-DE" dirty="0">
                <a:latin typeface="+mj-lt"/>
                <a:cs typeface="Arial" panose="020B0604020202020204" pitchFamily="34" charset="0"/>
              </a:rPr>
              <a:t> and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early</a:t>
            </a:r>
            <a:r>
              <a:rPr lang="de-DE" dirty="0">
                <a:latin typeface="+mj-lt"/>
                <a:cs typeface="Arial" panose="020B0604020202020204" pitchFamily="34" charset="0"/>
              </a:rPr>
              <a:t> postnatal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stages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	(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development</a:t>
            </a:r>
            <a:r>
              <a:rPr lang="de-DE" dirty="0">
                <a:latin typeface="+mj-lt"/>
                <a:cs typeface="Arial" panose="020B0604020202020204" pitchFamily="34" charset="0"/>
              </a:rPr>
              <a:t> and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rearrangement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>
                <a:latin typeface="+mj-lt"/>
                <a:cs typeface="Arial" panose="020B0604020202020204" pitchFamily="34" charset="0"/>
              </a:rPr>
              <a:t>of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the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nervous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system</a:t>
            </a:r>
            <a:r>
              <a:rPr lang="de-DE" dirty="0">
                <a:latin typeface="+mj-lt"/>
                <a:cs typeface="Arial" panose="020B0604020202020204" pitchFamily="34" charset="0"/>
              </a:rPr>
              <a:t>)</a:t>
            </a:r>
          </a:p>
          <a:p>
            <a:pPr>
              <a:defRPr/>
            </a:pPr>
            <a:endParaRPr lang="de-DE" dirty="0">
              <a:latin typeface="+mj-lt"/>
              <a:cs typeface="Arial" panose="020B0604020202020204" pitchFamily="34" charset="0"/>
            </a:endParaRPr>
          </a:p>
          <a:p>
            <a:pPr>
              <a:tabLst>
                <a:tab pos="358775" algn="l"/>
              </a:tabLst>
              <a:defRPr/>
            </a:pPr>
            <a:r>
              <a:rPr lang="de-DE" dirty="0">
                <a:latin typeface="+mj-lt"/>
                <a:cs typeface="Arial" panose="020B0604020202020204" pitchFamily="34" charset="0"/>
              </a:rPr>
              <a:t>● 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	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almost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no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expression</a:t>
            </a:r>
            <a:r>
              <a:rPr lang="de-DE" dirty="0">
                <a:latin typeface="+mj-lt"/>
                <a:cs typeface="Arial" panose="020B0604020202020204" pitchFamily="34" charset="0"/>
              </a:rPr>
              <a:t> in adult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organisms</a:t>
            </a:r>
            <a:r>
              <a:rPr lang="de-DE" dirty="0">
                <a:latin typeface="+mj-lt"/>
                <a:cs typeface="Arial" panose="020B0604020202020204" pitchFamily="34" charset="0"/>
              </a:rPr>
              <a:t>,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except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for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some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regions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connected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>
                <a:latin typeface="+mj-lt"/>
                <a:cs typeface="Arial" panose="020B0604020202020204" pitchFamily="34" charset="0"/>
              </a:rPr>
              <a:t>with</a:t>
            </a:r>
            <a:r>
              <a:rPr lang="de-DE" dirty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	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repairing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issues</a:t>
            </a:r>
            <a:endParaRPr lang="de-DE" dirty="0" smtClean="0">
              <a:latin typeface="+mj-lt"/>
              <a:cs typeface="Arial" panose="020B0604020202020204" pitchFamily="34" charset="0"/>
            </a:endParaRPr>
          </a:p>
          <a:p>
            <a:pPr>
              <a:tabLst>
                <a:tab pos="358775" algn="l"/>
              </a:tabLst>
              <a:defRPr/>
            </a:pPr>
            <a:endParaRPr lang="de-DE" dirty="0">
              <a:latin typeface="+mj-lt"/>
              <a:cs typeface="Arial" panose="020B0604020202020204" pitchFamily="34" charset="0"/>
            </a:endParaRPr>
          </a:p>
          <a:p>
            <a:pPr>
              <a:tabLst>
                <a:tab pos="358775" algn="l"/>
              </a:tabLst>
              <a:defRPr/>
            </a:pPr>
            <a:r>
              <a:rPr lang="de-DE" dirty="0" smtClean="0">
                <a:latin typeface="+mj-lt"/>
                <a:cs typeface="Arial" panose="020B0604020202020204" pitchFamily="34" charset="0"/>
              </a:rPr>
              <a:t>●	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expressed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in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some</a:t>
            </a:r>
            <a:r>
              <a:rPr lang="de-DE" dirty="0" smtClean="0">
                <a:latin typeface="+mj-lt"/>
                <a:cs typeface="Arial" panose="020B0604020202020204" pitchFamily="34" charset="0"/>
              </a:rPr>
              <a:t> </a:t>
            </a:r>
            <a:r>
              <a:rPr lang="de-DE" dirty="0" err="1" smtClean="0">
                <a:latin typeface="+mj-lt"/>
                <a:cs typeface="Arial" panose="020B0604020202020204" pitchFamily="34" charset="0"/>
              </a:rPr>
              <a:t>tumors</a:t>
            </a:r>
            <a:endParaRPr lang="de-DE" dirty="0"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6" name="Gruppieren 10"/>
          <p:cNvGrpSpPr>
            <a:grpSpLocks/>
          </p:cNvGrpSpPr>
          <p:nvPr/>
        </p:nvGrpSpPr>
        <p:grpSpPr bwMode="auto">
          <a:xfrm>
            <a:off x="6228184" y="6256126"/>
            <a:ext cx="2736304" cy="512641"/>
            <a:chOff x="6384116" y="6143644"/>
            <a:chExt cx="2545577" cy="474663"/>
          </a:xfrm>
        </p:grpSpPr>
        <p:pic>
          <p:nvPicPr>
            <p:cNvPr id="7" name="Picture 5" descr="HZI_LOGO_S_C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911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99592" y="332656"/>
            <a:ext cx="7416824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/>
              <a:t>PolySia</a:t>
            </a:r>
            <a:r>
              <a:rPr lang="de-DE" sz="2400" b="1" dirty="0" smtClean="0"/>
              <a:t>  </a:t>
            </a:r>
            <a:r>
              <a:rPr lang="de-DE" sz="2400" b="1" dirty="0" err="1" smtClean="0"/>
              <a:t>has</a:t>
            </a:r>
            <a:r>
              <a:rPr lang="de-DE" sz="2400" b="1" dirty="0" smtClean="0"/>
              <a:t> an </a:t>
            </a:r>
            <a:r>
              <a:rPr lang="de-DE" sz="2400" b="1" dirty="0" err="1" smtClean="0"/>
              <a:t>important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influence</a:t>
            </a:r>
            <a:r>
              <a:rPr lang="de-DE" sz="2400" b="1" dirty="0" smtClean="0"/>
              <a:t> on </a:t>
            </a:r>
            <a:r>
              <a:rPr lang="de-DE" sz="2400" b="1" dirty="0" err="1" smtClean="0"/>
              <a:t>cell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migration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of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tumor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cells</a:t>
            </a:r>
            <a:r>
              <a:rPr lang="de-DE" sz="2400" b="1" dirty="0" smtClean="0"/>
              <a:t>    </a:t>
            </a:r>
          </a:p>
          <a:p>
            <a:pPr algn="just"/>
            <a:endParaRPr lang="de-DE" dirty="0"/>
          </a:p>
          <a:p>
            <a:pPr algn="just"/>
            <a:r>
              <a:rPr lang="de-DE" dirty="0" smtClean="0"/>
              <a:t>●  Tumor </a:t>
            </a:r>
            <a:r>
              <a:rPr lang="de-DE" dirty="0" err="1" smtClean="0"/>
              <a:t>cells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neural</a:t>
            </a:r>
            <a:r>
              <a:rPr lang="de-DE" dirty="0" smtClean="0"/>
              <a:t> </a:t>
            </a:r>
            <a:r>
              <a:rPr lang="de-DE" dirty="0" err="1" smtClean="0"/>
              <a:t>origin</a:t>
            </a:r>
            <a:r>
              <a:rPr lang="de-DE" dirty="0" smtClean="0"/>
              <a:t> </a:t>
            </a:r>
            <a:r>
              <a:rPr lang="de-DE" dirty="0" err="1" smtClean="0"/>
              <a:t>often</a:t>
            </a:r>
            <a:r>
              <a:rPr lang="de-DE" dirty="0" smtClean="0"/>
              <a:t> express NCAM </a:t>
            </a:r>
            <a:r>
              <a:rPr lang="de-DE" dirty="0" err="1" smtClean="0"/>
              <a:t>and</a:t>
            </a:r>
            <a:r>
              <a:rPr lang="de-DE" dirty="0" smtClean="0"/>
              <a:t> ST8SiaII </a:t>
            </a:r>
            <a:r>
              <a:rPr lang="de-DE" dirty="0" err="1" smtClean="0"/>
              <a:t>and</a:t>
            </a:r>
            <a:r>
              <a:rPr lang="de-DE" dirty="0" smtClean="0"/>
              <a:t> ST8SiaIV.</a:t>
            </a:r>
          </a:p>
          <a:p>
            <a:pPr algn="just"/>
            <a:endParaRPr lang="de-DE" dirty="0"/>
          </a:p>
          <a:p>
            <a:pPr algn="just"/>
            <a:r>
              <a:rPr lang="de-DE" dirty="0" smtClean="0"/>
              <a:t>●  </a:t>
            </a:r>
            <a:r>
              <a:rPr lang="de-DE" dirty="0" err="1" smtClean="0"/>
              <a:t>Polysialylation</a:t>
            </a:r>
            <a:r>
              <a:rPr lang="de-DE" dirty="0" smtClean="0"/>
              <a:t> of NCAM </a:t>
            </a:r>
            <a:r>
              <a:rPr lang="de-DE" dirty="0" err="1" smtClean="0"/>
              <a:t>has</a:t>
            </a:r>
            <a:r>
              <a:rPr lang="de-DE" dirty="0" smtClean="0"/>
              <a:t> </a:t>
            </a:r>
            <a:r>
              <a:rPr lang="de-DE" dirty="0" err="1" smtClean="0"/>
              <a:t>been</a:t>
            </a:r>
            <a:r>
              <a:rPr lang="de-DE" dirty="0" smtClean="0"/>
              <a:t> </a:t>
            </a:r>
            <a:r>
              <a:rPr lang="de-DE" dirty="0" err="1" smtClean="0"/>
              <a:t>detected</a:t>
            </a:r>
            <a:r>
              <a:rPr lang="de-DE" dirty="0" smtClean="0"/>
              <a:t> in Wilms </a:t>
            </a:r>
            <a:r>
              <a:rPr lang="de-DE" dirty="0"/>
              <a:t>T</a:t>
            </a:r>
            <a:r>
              <a:rPr lang="de-DE" dirty="0" smtClean="0"/>
              <a:t>umor,</a:t>
            </a:r>
          </a:p>
          <a:p>
            <a:pPr algn="just"/>
            <a:r>
              <a:rPr lang="de-DE" dirty="0" smtClean="0"/>
              <a:t>    </a:t>
            </a:r>
            <a:r>
              <a:rPr lang="de-DE" dirty="0" err="1" smtClean="0"/>
              <a:t>Nephroblastom</a:t>
            </a:r>
            <a:r>
              <a:rPr lang="de-DE" dirty="0" smtClean="0"/>
              <a:t>, Multiple </a:t>
            </a:r>
            <a:r>
              <a:rPr lang="de-DE" dirty="0" err="1" smtClean="0"/>
              <a:t>Myeloma</a:t>
            </a:r>
            <a:r>
              <a:rPr lang="de-DE" dirty="0" smtClean="0"/>
              <a:t> and </a:t>
            </a:r>
            <a:r>
              <a:rPr lang="de-DE" dirty="0" err="1" smtClean="0"/>
              <a:t>Rhabdomyosarcoma</a:t>
            </a:r>
            <a:r>
              <a:rPr lang="de-DE" dirty="0" smtClean="0"/>
              <a:t>. </a:t>
            </a:r>
          </a:p>
          <a:p>
            <a:pPr algn="just"/>
            <a:endParaRPr lang="de-DE" dirty="0"/>
          </a:p>
          <a:p>
            <a:pPr algn="just"/>
            <a:endParaRPr lang="de-DE" dirty="0" smtClean="0"/>
          </a:p>
          <a:p>
            <a:pPr algn="just"/>
            <a:r>
              <a:rPr lang="de-DE" sz="2000" b="1" dirty="0" err="1" smtClean="0"/>
              <a:t>Aim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of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our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project</a:t>
            </a:r>
            <a:r>
              <a:rPr lang="de-DE" sz="2000" b="1" dirty="0" smtClean="0"/>
              <a:t> was </a:t>
            </a:r>
            <a:r>
              <a:rPr lang="de-DE" sz="2000" b="1" dirty="0" err="1" smtClean="0"/>
              <a:t>to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answere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the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following</a:t>
            </a:r>
            <a:r>
              <a:rPr lang="de-DE" sz="2000" b="1" dirty="0" smtClean="0"/>
              <a:t> </a:t>
            </a:r>
            <a:r>
              <a:rPr lang="de-DE" sz="2000" b="1" dirty="0" err="1" smtClean="0"/>
              <a:t>questions</a:t>
            </a:r>
            <a:r>
              <a:rPr lang="de-DE" sz="2000" b="1" dirty="0" smtClean="0"/>
              <a:t>:</a:t>
            </a:r>
          </a:p>
          <a:p>
            <a:pPr algn="just"/>
            <a:endParaRPr lang="de-DE" dirty="0"/>
          </a:p>
          <a:p>
            <a:pPr marL="342900" indent="-342900" algn="just">
              <a:buAutoNum type="arabicPeriod"/>
            </a:pPr>
            <a:r>
              <a:rPr lang="de-DE" dirty="0" smtClean="0"/>
              <a:t>Is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polysialylation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NCAM in </a:t>
            </a:r>
            <a:r>
              <a:rPr lang="de-DE" dirty="0" err="1" smtClean="0"/>
              <a:t>rhabdomyosarcoma</a:t>
            </a:r>
            <a:r>
              <a:rPr lang="de-DE" dirty="0" smtClean="0"/>
              <a:t> </a:t>
            </a:r>
            <a:r>
              <a:rPr lang="de-DE" dirty="0" err="1" smtClean="0"/>
              <a:t>tumors</a:t>
            </a:r>
            <a:r>
              <a:rPr lang="de-DE" dirty="0" smtClean="0"/>
              <a:t> </a:t>
            </a:r>
            <a:r>
              <a:rPr lang="de-DE" dirty="0" err="1" smtClean="0"/>
              <a:t>mediated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      </a:t>
            </a:r>
            <a:r>
              <a:rPr lang="de-DE" dirty="0" err="1" smtClean="0"/>
              <a:t>two</a:t>
            </a:r>
            <a:r>
              <a:rPr lang="de-DE" dirty="0" smtClean="0"/>
              <a:t> </a:t>
            </a:r>
            <a:r>
              <a:rPr lang="de-DE" dirty="0" err="1" smtClean="0"/>
              <a:t>polysialyltransferases</a:t>
            </a:r>
            <a:r>
              <a:rPr lang="de-DE" dirty="0" smtClean="0"/>
              <a:t> </a:t>
            </a:r>
            <a:r>
              <a:rPr lang="de-DE" dirty="0" err="1" smtClean="0"/>
              <a:t>responsible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metastasis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tumor</a:t>
            </a:r>
            <a:r>
              <a:rPr lang="de-DE" dirty="0" smtClean="0"/>
              <a:t> </a:t>
            </a:r>
            <a:r>
              <a:rPr lang="de-DE" dirty="0" err="1" smtClean="0"/>
              <a:t>cells</a:t>
            </a:r>
            <a:r>
              <a:rPr lang="de-DE" dirty="0" smtClean="0"/>
              <a:t> in </a:t>
            </a:r>
            <a:r>
              <a:rPr lang="de-DE" dirty="0" err="1" smtClean="0"/>
              <a:t>mice</a:t>
            </a:r>
            <a:r>
              <a:rPr lang="de-DE" dirty="0"/>
              <a:t>?</a:t>
            </a:r>
            <a:endParaRPr lang="de-DE" dirty="0" smtClean="0"/>
          </a:p>
          <a:p>
            <a:pPr marL="342900" indent="-342900" algn="just">
              <a:buAutoNum type="arabicPeriod"/>
            </a:pPr>
            <a:endParaRPr lang="de-DE" dirty="0"/>
          </a:p>
          <a:p>
            <a:pPr marL="342900" indent="-342900" algn="just">
              <a:buAutoNum type="arabicPeriod"/>
            </a:pPr>
            <a:r>
              <a:rPr lang="de-DE" dirty="0" smtClean="0"/>
              <a:t>Is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possible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inactivate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/>
              <a:t>p</a:t>
            </a:r>
            <a:r>
              <a:rPr lang="de-DE" dirty="0" err="1" smtClean="0"/>
              <a:t>olysialyltransferases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intrabodies </a:t>
            </a:r>
            <a:r>
              <a:rPr lang="de-DE" dirty="0" err="1" smtClean="0"/>
              <a:t>expressed</a:t>
            </a:r>
            <a:r>
              <a:rPr lang="de-DE" dirty="0" smtClean="0"/>
              <a:t> </a:t>
            </a:r>
            <a:r>
              <a:rPr lang="de-DE" dirty="0" err="1" smtClean="0"/>
              <a:t>inside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ER?</a:t>
            </a:r>
          </a:p>
          <a:p>
            <a:pPr marL="342900" indent="-342900" algn="just">
              <a:buAutoNum type="arabicPeriod"/>
            </a:pPr>
            <a:endParaRPr lang="de-DE" dirty="0"/>
          </a:p>
          <a:p>
            <a:pPr marL="342900" indent="-342900" algn="just">
              <a:buAutoNum type="arabicPeriod"/>
            </a:pP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translocation</a:t>
            </a:r>
            <a:r>
              <a:rPr lang="de-DE" dirty="0" smtClean="0"/>
              <a:t> of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two</a:t>
            </a:r>
            <a:r>
              <a:rPr lang="de-DE" dirty="0" smtClean="0"/>
              <a:t> </a:t>
            </a:r>
            <a:r>
              <a:rPr lang="de-DE" dirty="0" err="1"/>
              <a:t>p</a:t>
            </a:r>
            <a:r>
              <a:rPr lang="de-DE" dirty="0" err="1" smtClean="0"/>
              <a:t>olysialyltransferases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ER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Golgi-</a:t>
            </a:r>
            <a:r>
              <a:rPr lang="de-DE" dirty="0" err="1" smtClean="0"/>
              <a:t>apparatus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inhibited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two</a:t>
            </a:r>
            <a:r>
              <a:rPr lang="de-DE" dirty="0" smtClean="0"/>
              <a:t> ER intrabodies</a:t>
            </a:r>
            <a:r>
              <a:rPr lang="de-DE" dirty="0"/>
              <a:t> </a:t>
            </a:r>
            <a:r>
              <a:rPr lang="de-DE" dirty="0" err="1" smtClean="0"/>
              <a:t>we</a:t>
            </a:r>
            <a:r>
              <a:rPr lang="de-DE" dirty="0" smtClean="0"/>
              <a:t> </a:t>
            </a:r>
            <a:r>
              <a:rPr lang="de-DE" dirty="0" err="1" smtClean="0"/>
              <a:t>can</a:t>
            </a:r>
            <a:r>
              <a:rPr lang="de-DE" dirty="0" smtClean="0"/>
              <a:t> </a:t>
            </a:r>
            <a:r>
              <a:rPr lang="de-DE" dirty="0" err="1" smtClean="0"/>
              <a:t>use</a:t>
            </a:r>
            <a:r>
              <a:rPr lang="de-DE" dirty="0" smtClean="0"/>
              <a:t> </a:t>
            </a:r>
            <a:r>
              <a:rPr lang="de-DE" dirty="0" err="1" smtClean="0"/>
              <a:t>them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analyse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effect</a:t>
            </a:r>
            <a:r>
              <a:rPr lang="de-DE" dirty="0" smtClean="0"/>
              <a:t> of </a:t>
            </a:r>
            <a:r>
              <a:rPr lang="de-DE" dirty="0" err="1" smtClean="0"/>
              <a:t>polysialylation</a:t>
            </a:r>
            <a:r>
              <a:rPr lang="de-DE" dirty="0" smtClean="0"/>
              <a:t> on </a:t>
            </a:r>
            <a:r>
              <a:rPr lang="de-DE" dirty="0" err="1" smtClean="0"/>
              <a:t>metastasis</a:t>
            </a:r>
            <a:r>
              <a:rPr lang="de-DE" dirty="0" smtClean="0"/>
              <a:t>.    </a:t>
            </a:r>
          </a:p>
          <a:p>
            <a:endParaRPr lang="de-DE" dirty="0"/>
          </a:p>
        </p:txBody>
      </p:sp>
      <p:grpSp>
        <p:nvGrpSpPr>
          <p:cNvPr id="3" name="Gruppieren 10"/>
          <p:cNvGrpSpPr>
            <a:grpSpLocks/>
          </p:cNvGrpSpPr>
          <p:nvPr/>
        </p:nvGrpSpPr>
        <p:grpSpPr bwMode="auto">
          <a:xfrm>
            <a:off x="6228184" y="6256126"/>
            <a:ext cx="2736304" cy="512641"/>
            <a:chOff x="6384116" y="6143644"/>
            <a:chExt cx="2545577" cy="474663"/>
          </a:xfrm>
        </p:grpSpPr>
        <p:pic>
          <p:nvPicPr>
            <p:cNvPr id="5" name="Picture 5" descr="HZI_LOGO_S_C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3879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971600" y="908720"/>
            <a:ext cx="727280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/>
              <a:t>Intrabodies </a:t>
            </a:r>
          </a:p>
          <a:p>
            <a:endParaRPr lang="de-DE" dirty="0"/>
          </a:p>
          <a:p>
            <a:endParaRPr lang="en-US" altLang="de-DE" b="1" dirty="0" smtClean="0">
              <a:ea typeface="Calibri" pitchFamily="34" charset="0"/>
            </a:endParaRPr>
          </a:p>
          <a:p>
            <a:r>
              <a:rPr lang="en-US" altLang="de-DE" b="1" dirty="0" smtClean="0">
                <a:ea typeface="Calibri" pitchFamily="34" charset="0"/>
              </a:rPr>
              <a:t>● </a:t>
            </a:r>
            <a:r>
              <a:rPr lang="en-US" altLang="de-DE" dirty="0" smtClean="0">
                <a:ea typeface="Calibri" pitchFamily="34" charset="0"/>
              </a:rPr>
              <a:t>Recombinant</a:t>
            </a:r>
            <a:r>
              <a:rPr lang="en-US" altLang="de-DE" b="1" dirty="0" smtClean="0">
                <a:ea typeface="Calibri" pitchFamily="34" charset="0"/>
              </a:rPr>
              <a:t> </a:t>
            </a:r>
            <a:r>
              <a:rPr lang="de-DE" altLang="de-DE" dirty="0" err="1"/>
              <a:t>a</a:t>
            </a:r>
            <a:r>
              <a:rPr lang="de-DE" dirty="0" err="1" smtClean="0"/>
              <a:t>ntibody</a:t>
            </a:r>
            <a:r>
              <a:rPr lang="de-DE" dirty="0" smtClean="0"/>
              <a:t> </a:t>
            </a:r>
            <a:r>
              <a:rPr lang="de-DE" dirty="0" err="1" smtClean="0"/>
              <a:t>fragments</a:t>
            </a:r>
            <a:r>
              <a:rPr lang="de-DE" dirty="0" smtClean="0"/>
              <a:t>, </a:t>
            </a:r>
            <a:r>
              <a:rPr lang="de-DE" dirty="0" err="1" smtClean="0"/>
              <a:t>format</a:t>
            </a:r>
            <a:r>
              <a:rPr lang="de-DE" dirty="0"/>
              <a:t>: </a:t>
            </a:r>
            <a:r>
              <a:rPr lang="de-DE" dirty="0" err="1"/>
              <a:t>scFv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domain</a:t>
            </a:r>
            <a:r>
              <a:rPr lang="de-DE" dirty="0"/>
              <a:t> </a:t>
            </a:r>
            <a:r>
              <a:rPr lang="de-DE" dirty="0" err="1"/>
              <a:t>antibody</a:t>
            </a:r>
            <a:endParaRPr lang="de-DE" dirty="0"/>
          </a:p>
          <a:p>
            <a:r>
              <a:rPr lang="de-DE" dirty="0" smtClean="0"/>
              <a:t> </a:t>
            </a:r>
          </a:p>
          <a:p>
            <a:endParaRPr lang="de-DE" dirty="0"/>
          </a:p>
          <a:p>
            <a:r>
              <a:rPr lang="en-US" altLang="de-DE" b="1" dirty="0">
                <a:ea typeface="Calibri" pitchFamily="34" charset="0"/>
              </a:rPr>
              <a:t>● </a:t>
            </a:r>
            <a:r>
              <a:rPr lang="de-DE" dirty="0" err="1" smtClean="0"/>
              <a:t>Expressed</a:t>
            </a:r>
            <a:r>
              <a:rPr lang="de-DE" dirty="0" smtClean="0"/>
              <a:t> in </a:t>
            </a:r>
            <a:r>
              <a:rPr lang="de-DE" dirty="0" err="1" smtClean="0"/>
              <a:t>target</a:t>
            </a:r>
            <a:r>
              <a:rPr lang="de-DE" dirty="0" smtClean="0"/>
              <a:t> </a:t>
            </a:r>
            <a:r>
              <a:rPr lang="de-DE" dirty="0" err="1" smtClean="0"/>
              <a:t>cells</a:t>
            </a:r>
            <a:r>
              <a:rPr lang="de-DE" dirty="0" smtClean="0"/>
              <a:t> </a:t>
            </a:r>
            <a:r>
              <a:rPr lang="de-DE" dirty="0" err="1" smtClean="0"/>
              <a:t>expressing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corresponding</a:t>
            </a:r>
            <a:r>
              <a:rPr lang="de-DE" dirty="0" smtClean="0"/>
              <a:t> </a:t>
            </a:r>
            <a:r>
              <a:rPr lang="de-DE" dirty="0" err="1" smtClean="0"/>
              <a:t>antigen</a:t>
            </a:r>
            <a:endParaRPr lang="de-DE" dirty="0" smtClean="0"/>
          </a:p>
          <a:p>
            <a:endParaRPr lang="de-DE" dirty="0"/>
          </a:p>
          <a:p>
            <a:endParaRPr lang="de-DE" dirty="0"/>
          </a:p>
          <a:p>
            <a:r>
              <a:rPr lang="en-US" altLang="de-DE" b="1" dirty="0">
                <a:ea typeface="Calibri" pitchFamily="34" charset="0"/>
              </a:rPr>
              <a:t>● </a:t>
            </a:r>
            <a:r>
              <a:rPr lang="de-DE" dirty="0" smtClean="0"/>
              <a:t>Protein Knockdown of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antigen</a:t>
            </a:r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r>
              <a:rPr lang="en-US" altLang="de-DE" b="1" dirty="0">
                <a:ea typeface="Calibri" pitchFamily="34" charset="0"/>
              </a:rPr>
              <a:t>● </a:t>
            </a:r>
            <a:r>
              <a:rPr lang="de-DE" dirty="0" smtClean="0"/>
              <a:t>Main </a:t>
            </a:r>
            <a:r>
              <a:rPr lang="de-DE" dirty="0" err="1" smtClean="0"/>
              <a:t>advantage</a:t>
            </a:r>
            <a:r>
              <a:rPr lang="de-DE" dirty="0" smtClean="0"/>
              <a:t>: </a:t>
            </a:r>
            <a:r>
              <a:rPr lang="de-DE" dirty="0" err="1" smtClean="0"/>
              <a:t>Specificity</a:t>
            </a:r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r>
              <a:rPr lang="en-US" altLang="de-DE" b="1" dirty="0">
                <a:ea typeface="Calibri" pitchFamily="34" charset="0"/>
              </a:rPr>
              <a:t>● </a:t>
            </a:r>
            <a:r>
              <a:rPr lang="de-DE" dirty="0" err="1" smtClean="0"/>
              <a:t>Targeting</a:t>
            </a:r>
            <a:r>
              <a:rPr lang="de-DE" dirty="0" smtClean="0"/>
              <a:t> of </a:t>
            </a:r>
            <a:r>
              <a:rPr lang="de-DE" dirty="0" err="1" smtClean="0"/>
              <a:t>proteins</a:t>
            </a:r>
            <a:r>
              <a:rPr lang="de-DE" dirty="0" smtClean="0"/>
              <a:t> </a:t>
            </a:r>
            <a:r>
              <a:rPr lang="de-DE" dirty="0" err="1" smtClean="0"/>
              <a:t>passing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ER, </a:t>
            </a:r>
            <a:r>
              <a:rPr lang="de-DE" dirty="0" err="1" smtClean="0"/>
              <a:t>nuclear</a:t>
            </a:r>
            <a:r>
              <a:rPr lang="de-DE" dirty="0" smtClean="0"/>
              <a:t> and </a:t>
            </a:r>
            <a:r>
              <a:rPr lang="de-DE" dirty="0" err="1" smtClean="0"/>
              <a:t>cytosolic</a:t>
            </a:r>
            <a:r>
              <a:rPr lang="de-DE" dirty="0" smtClean="0"/>
              <a:t> </a:t>
            </a:r>
            <a:r>
              <a:rPr lang="de-DE" dirty="0" err="1" smtClean="0"/>
              <a:t>proteins</a:t>
            </a:r>
            <a:r>
              <a:rPr lang="de-DE" dirty="0" smtClean="0"/>
              <a:t>. </a:t>
            </a:r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r>
              <a:rPr lang="de-DE" dirty="0" smtClean="0"/>
              <a:t> </a:t>
            </a:r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</p:txBody>
      </p:sp>
      <p:grpSp>
        <p:nvGrpSpPr>
          <p:cNvPr id="3" name="Gruppieren 10"/>
          <p:cNvGrpSpPr>
            <a:grpSpLocks/>
          </p:cNvGrpSpPr>
          <p:nvPr/>
        </p:nvGrpSpPr>
        <p:grpSpPr bwMode="auto">
          <a:xfrm>
            <a:off x="6228184" y="6256126"/>
            <a:ext cx="2736304" cy="512641"/>
            <a:chOff x="6384116" y="6143644"/>
            <a:chExt cx="2545577" cy="474663"/>
          </a:xfrm>
        </p:grpSpPr>
        <p:pic>
          <p:nvPicPr>
            <p:cNvPr id="5" name="Picture 5" descr="HZI_LOGO_S_C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243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20"/>
          <a:stretch/>
        </p:blipFill>
        <p:spPr bwMode="auto">
          <a:xfrm>
            <a:off x="683568" y="399249"/>
            <a:ext cx="7529291" cy="4666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6049000" y="6277962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2012552" y="5567040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 smtClean="0">
                <a:latin typeface="Calibri" panose="020F0502020204030204" pitchFamily="34" charset="0"/>
                <a:cs typeface="Arial" panose="020B0604020202020204" pitchFamily="34" charset="0"/>
              </a:rPr>
              <a:t>Mechanism</a:t>
            </a:r>
            <a:r>
              <a:rPr lang="de-DE" sz="2400" dirty="0" smtClean="0">
                <a:latin typeface="Calibri" panose="020F0502020204030204" pitchFamily="34" charset="0"/>
                <a:cs typeface="Arial" panose="020B0604020202020204" pitchFamily="34" charset="0"/>
              </a:rPr>
              <a:t> of Knockdown of ER intrabodies</a:t>
            </a:r>
            <a:endParaRPr lang="de-DE" sz="2400" dirty="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5658122" y="4880878"/>
            <a:ext cx="951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3" name="Textfeld 2"/>
          <p:cNvSpPr txBox="1"/>
          <p:nvPr/>
        </p:nvSpPr>
        <p:spPr>
          <a:xfrm>
            <a:off x="5768378" y="4941168"/>
            <a:ext cx="9307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6735755" y="4293096"/>
            <a:ext cx="226669" cy="215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4670296" y="4386035"/>
            <a:ext cx="251696" cy="1499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5" name="Textfeld 24"/>
          <p:cNvSpPr txBox="1"/>
          <p:nvPr/>
        </p:nvSpPr>
        <p:spPr>
          <a:xfrm>
            <a:off x="4670296" y="4266462"/>
            <a:ext cx="45719" cy="3038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6" name="Textfeld 25"/>
          <p:cNvSpPr txBox="1"/>
          <p:nvPr/>
        </p:nvSpPr>
        <p:spPr>
          <a:xfrm>
            <a:off x="4713251" y="4428163"/>
            <a:ext cx="144016" cy="1440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>
            <a:off x="6804248" y="2924944"/>
            <a:ext cx="12241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IB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format</a:t>
            </a:r>
            <a:r>
              <a:rPr lang="de-DE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scFv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feld 33"/>
          <p:cNvSpPr txBox="1"/>
          <p:nvPr/>
        </p:nvSpPr>
        <p:spPr>
          <a:xfrm flipH="1" flipV="1">
            <a:off x="4625771" y="4325270"/>
            <a:ext cx="97528" cy="876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35" name="Textfeld 34"/>
          <p:cNvSpPr txBox="1"/>
          <p:nvPr/>
        </p:nvSpPr>
        <p:spPr>
          <a:xfrm>
            <a:off x="4800525" y="4367018"/>
            <a:ext cx="131176" cy="45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36" name="Textfeld 35"/>
          <p:cNvSpPr txBox="1"/>
          <p:nvPr/>
        </p:nvSpPr>
        <p:spPr>
          <a:xfrm>
            <a:off x="4674823" y="4372258"/>
            <a:ext cx="72007" cy="533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7292457" y="5125834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IB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format</a:t>
            </a:r>
            <a:r>
              <a:rPr lang="de-DE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scFv</a:t>
            </a:r>
            <a:endParaRPr lang="de-DE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7303243" y="5110445"/>
            <a:ext cx="151216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452" y="4226862"/>
            <a:ext cx="1202271" cy="838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uppieren 10"/>
          <p:cNvGrpSpPr>
            <a:grpSpLocks/>
          </p:cNvGrpSpPr>
          <p:nvPr/>
        </p:nvGrpSpPr>
        <p:grpSpPr bwMode="auto">
          <a:xfrm>
            <a:off x="6228184" y="6256126"/>
            <a:ext cx="2736304" cy="512641"/>
            <a:chOff x="6384116" y="6143644"/>
            <a:chExt cx="2545577" cy="474663"/>
          </a:xfrm>
        </p:grpSpPr>
        <p:pic>
          <p:nvPicPr>
            <p:cNvPr id="19" name="Picture 5" descr="HZI_LOGO_S_C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941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0648"/>
            <a:ext cx="7077063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164078" y="5085184"/>
            <a:ext cx="70567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Anti-ST8SiaII-IB and anti-ST8SiaIV-IB mediates </a:t>
            </a:r>
            <a:r>
              <a:rPr lang="de-DE" dirty="0" err="1" smtClean="0"/>
              <a:t>retention</a:t>
            </a:r>
            <a:r>
              <a:rPr lang="de-DE" dirty="0" smtClean="0"/>
              <a:t> of ST8SiaII and ST8SiaiV </a:t>
            </a:r>
            <a:r>
              <a:rPr lang="de-DE" dirty="0" err="1" smtClean="0"/>
              <a:t>inside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ER </a:t>
            </a:r>
          </a:p>
          <a:p>
            <a:r>
              <a:rPr lang="de-DE" sz="1600" dirty="0" smtClean="0"/>
              <a:t>(a) </a:t>
            </a:r>
            <a:r>
              <a:rPr lang="de-DE" sz="1600" dirty="0" err="1" smtClean="0"/>
              <a:t>Colocalisation</a:t>
            </a:r>
            <a:r>
              <a:rPr lang="de-DE" sz="1600" dirty="0" smtClean="0"/>
              <a:t> of IBs </a:t>
            </a:r>
            <a:r>
              <a:rPr lang="de-DE" sz="1600" dirty="0" err="1" smtClean="0"/>
              <a:t>with</a:t>
            </a:r>
            <a:r>
              <a:rPr lang="de-DE" sz="1600" dirty="0" smtClean="0"/>
              <a:t> ER </a:t>
            </a:r>
            <a:r>
              <a:rPr lang="de-DE" sz="1600" dirty="0" err="1" smtClean="0"/>
              <a:t>marker</a:t>
            </a:r>
            <a:r>
              <a:rPr lang="de-DE" sz="1600" dirty="0" smtClean="0"/>
              <a:t> </a:t>
            </a:r>
            <a:r>
              <a:rPr lang="de-DE" sz="1600" dirty="0" err="1" smtClean="0"/>
              <a:t>calnexin</a:t>
            </a:r>
            <a:r>
              <a:rPr lang="de-DE" sz="1600" dirty="0" smtClean="0"/>
              <a:t>, (b) </a:t>
            </a:r>
            <a:r>
              <a:rPr lang="de-DE" sz="1600" dirty="0" err="1" smtClean="0"/>
              <a:t>colocalisation</a:t>
            </a:r>
            <a:r>
              <a:rPr lang="de-DE" sz="1600" dirty="0" smtClean="0"/>
              <a:t> of ST8SiaII and ST8SiaIV </a:t>
            </a:r>
            <a:r>
              <a:rPr lang="de-DE" sz="1600" dirty="0" err="1" smtClean="0"/>
              <a:t>with</a:t>
            </a:r>
            <a:r>
              <a:rPr lang="de-DE" sz="1600" dirty="0" smtClean="0"/>
              <a:t> Golgi </a:t>
            </a:r>
            <a:r>
              <a:rPr lang="de-DE" sz="1600" dirty="0" err="1" smtClean="0"/>
              <a:t>marker</a:t>
            </a:r>
            <a:r>
              <a:rPr lang="de-DE" sz="1600" dirty="0" smtClean="0"/>
              <a:t> </a:t>
            </a:r>
            <a:r>
              <a:rPr lang="el-GR" sz="1600" dirty="0" smtClean="0"/>
              <a:t>α</a:t>
            </a:r>
            <a:r>
              <a:rPr lang="de-DE" sz="1600" dirty="0" smtClean="0"/>
              <a:t>-</a:t>
            </a:r>
            <a:r>
              <a:rPr lang="de-DE" sz="1600" dirty="0" err="1" smtClean="0"/>
              <a:t>mannose</a:t>
            </a:r>
            <a:r>
              <a:rPr lang="de-DE" sz="1600" dirty="0" smtClean="0"/>
              <a:t> II, (c) </a:t>
            </a:r>
            <a:r>
              <a:rPr lang="de-DE" sz="1600" dirty="0" err="1" smtClean="0"/>
              <a:t>staining</a:t>
            </a:r>
            <a:r>
              <a:rPr lang="de-DE" sz="1600" dirty="0" smtClean="0"/>
              <a:t> of ST8SiaII and ST8siaIV and </a:t>
            </a:r>
            <a:r>
              <a:rPr lang="de-DE" sz="1600" dirty="0" err="1" smtClean="0"/>
              <a:t>specific</a:t>
            </a:r>
            <a:r>
              <a:rPr lang="de-DE" sz="1600" dirty="0" smtClean="0"/>
              <a:t> intrabodies, (d) negativ </a:t>
            </a:r>
            <a:r>
              <a:rPr lang="de-DE" sz="1600" dirty="0" err="1" smtClean="0"/>
              <a:t>control</a:t>
            </a:r>
            <a:r>
              <a:rPr lang="de-DE" sz="1600" dirty="0" smtClean="0"/>
              <a:t> </a:t>
            </a:r>
            <a:endParaRPr lang="de-DE" sz="1600" dirty="0"/>
          </a:p>
        </p:txBody>
      </p:sp>
      <p:grpSp>
        <p:nvGrpSpPr>
          <p:cNvPr id="5" name="Gruppieren 10"/>
          <p:cNvGrpSpPr>
            <a:grpSpLocks/>
          </p:cNvGrpSpPr>
          <p:nvPr/>
        </p:nvGrpSpPr>
        <p:grpSpPr bwMode="auto">
          <a:xfrm>
            <a:off x="6228184" y="6256126"/>
            <a:ext cx="2736304" cy="512641"/>
            <a:chOff x="6384116" y="6143644"/>
            <a:chExt cx="2545577" cy="474663"/>
          </a:xfrm>
        </p:grpSpPr>
        <p:pic>
          <p:nvPicPr>
            <p:cNvPr id="6" name="Picture 5" descr="HZI_LOGO_S_C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26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92696"/>
            <a:ext cx="6713251" cy="3950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1259632" y="5013176"/>
            <a:ext cx="7344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 smtClean="0"/>
              <a:t>Intracellular</a:t>
            </a:r>
            <a:r>
              <a:rPr lang="de-DE" sz="2000" dirty="0" smtClean="0"/>
              <a:t> Binding of anti-ST8SiaII-IB and anti-ST8SiaVI-IB </a:t>
            </a:r>
            <a:r>
              <a:rPr lang="de-DE" sz="2000" dirty="0" err="1" smtClean="0"/>
              <a:t>to</a:t>
            </a:r>
            <a:r>
              <a:rPr lang="de-DE" sz="2000" dirty="0" smtClean="0"/>
              <a:t> </a:t>
            </a:r>
            <a:r>
              <a:rPr lang="de-DE" sz="2000" dirty="0" err="1" smtClean="0"/>
              <a:t>their</a:t>
            </a:r>
            <a:r>
              <a:rPr lang="de-DE" sz="2000" dirty="0" smtClean="0"/>
              <a:t> </a:t>
            </a:r>
            <a:r>
              <a:rPr lang="de-DE" sz="2000" dirty="0" err="1" smtClean="0"/>
              <a:t>antigens</a:t>
            </a:r>
            <a:r>
              <a:rPr lang="de-DE" sz="2000" dirty="0" smtClean="0"/>
              <a:t>. a, </a:t>
            </a:r>
            <a:r>
              <a:rPr lang="de-DE" sz="2000" dirty="0" err="1" smtClean="0"/>
              <a:t>control</a:t>
            </a:r>
            <a:r>
              <a:rPr lang="de-DE" sz="2000" dirty="0" smtClean="0"/>
              <a:t> IP, b, Co-IP.</a:t>
            </a:r>
            <a:endParaRPr lang="de-DE" sz="2000" dirty="0"/>
          </a:p>
        </p:txBody>
      </p:sp>
      <p:grpSp>
        <p:nvGrpSpPr>
          <p:cNvPr id="4" name="Gruppieren 10"/>
          <p:cNvGrpSpPr>
            <a:grpSpLocks/>
          </p:cNvGrpSpPr>
          <p:nvPr/>
        </p:nvGrpSpPr>
        <p:grpSpPr bwMode="auto">
          <a:xfrm>
            <a:off x="6228184" y="6256126"/>
            <a:ext cx="2736304" cy="512641"/>
            <a:chOff x="6384116" y="6143644"/>
            <a:chExt cx="2545577" cy="474663"/>
          </a:xfrm>
        </p:grpSpPr>
        <p:pic>
          <p:nvPicPr>
            <p:cNvPr id="5" name="Picture 5" descr="HZI_LOGO_S_C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6172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76672"/>
            <a:ext cx="6427376" cy="4069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179512" y="4725144"/>
            <a:ext cx="890902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Reduced expression of </a:t>
            </a:r>
            <a:r>
              <a:rPr lang="en-US" sz="2000" dirty="0" err="1"/>
              <a:t>polySia</a:t>
            </a:r>
            <a:r>
              <a:rPr lang="en-US" sz="2000" dirty="0"/>
              <a:t> in recombinant CHO cells mediated by anti-ST8SiaII and anti-ST8SiaIV IBs. </a:t>
            </a:r>
            <a:endParaRPr lang="en-US" sz="2000" dirty="0" smtClean="0"/>
          </a:p>
          <a:p>
            <a:endParaRPr lang="en-US" sz="1400" dirty="0" smtClean="0"/>
          </a:p>
          <a:p>
            <a:pPr algn="just"/>
            <a:r>
              <a:rPr lang="en-US" sz="1400" dirty="0" smtClean="0"/>
              <a:t>a </a:t>
            </a:r>
            <a:r>
              <a:rPr lang="en-US" sz="1400" dirty="0"/>
              <a:t>Immunoblot analysis of </a:t>
            </a:r>
            <a:r>
              <a:rPr lang="en-US" sz="1400" dirty="0" smtClean="0"/>
              <a:t>expressed NCAM </a:t>
            </a:r>
            <a:r>
              <a:rPr lang="en-US" sz="1400" dirty="0"/>
              <a:t>and </a:t>
            </a:r>
            <a:r>
              <a:rPr lang="en-US" sz="1400" dirty="0" err="1"/>
              <a:t>polySia</a:t>
            </a:r>
            <a:r>
              <a:rPr lang="en-US" sz="1400" dirty="0"/>
              <a:t> of NCAM in CHO-2A10 + 500-cells expressing </a:t>
            </a:r>
            <a:r>
              <a:rPr lang="en-US" sz="1400" dirty="0" smtClean="0"/>
              <a:t>ST8SiaII transfected </a:t>
            </a:r>
            <a:r>
              <a:rPr lang="en-US" sz="1400" dirty="0"/>
              <a:t>with ST8SiaII-IB. Negative control: cells non transfected </a:t>
            </a:r>
            <a:r>
              <a:rPr lang="en-US" sz="1400" dirty="0" smtClean="0"/>
              <a:t>or transfected </a:t>
            </a:r>
            <a:r>
              <a:rPr lang="en-US" sz="1400" dirty="0"/>
              <a:t>with </a:t>
            </a:r>
            <a:r>
              <a:rPr lang="en-US" sz="1400" dirty="0" err="1"/>
              <a:t>pCMV</a:t>
            </a:r>
            <a:r>
              <a:rPr lang="en-US" sz="1400" dirty="0"/>
              <a:t>/</a:t>
            </a:r>
            <a:r>
              <a:rPr lang="en-US" sz="1400" dirty="0" err="1"/>
              <a:t>myc</a:t>
            </a:r>
            <a:r>
              <a:rPr lang="en-US" sz="1400" dirty="0"/>
              <a:t>/ER. Positive control: cell </a:t>
            </a:r>
            <a:r>
              <a:rPr lang="en-US" sz="1400" dirty="0" err="1"/>
              <a:t>lysat</a:t>
            </a:r>
            <a:r>
              <a:rPr lang="en-US" sz="1400" dirty="0"/>
              <a:t> treated with </a:t>
            </a:r>
            <a:r>
              <a:rPr lang="en-US" sz="1400" dirty="0" err="1"/>
              <a:t>endosialidase</a:t>
            </a:r>
            <a:r>
              <a:rPr lang="en-US" sz="1400" dirty="0"/>
              <a:t>. b Immunoblot analysis of expressed NCAM and </a:t>
            </a:r>
            <a:r>
              <a:rPr lang="en-US" sz="1400" dirty="0" err="1"/>
              <a:t>polySia</a:t>
            </a:r>
            <a:r>
              <a:rPr lang="en-US" sz="1400" dirty="0"/>
              <a:t> of </a:t>
            </a:r>
            <a:r>
              <a:rPr lang="en-US" sz="1400" dirty="0" smtClean="0"/>
              <a:t>NCAM in </a:t>
            </a:r>
            <a:r>
              <a:rPr lang="en-US" sz="1400" dirty="0"/>
              <a:t>CHO-2A10 + 418-cells expressing ST8SiaIV transfected with ST8SiaIV IB.</a:t>
            </a:r>
            <a:endParaRPr lang="de-DE" sz="1400" dirty="0"/>
          </a:p>
        </p:txBody>
      </p:sp>
      <p:grpSp>
        <p:nvGrpSpPr>
          <p:cNvPr id="5" name="Gruppieren 10"/>
          <p:cNvGrpSpPr>
            <a:grpSpLocks/>
          </p:cNvGrpSpPr>
          <p:nvPr/>
        </p:nvGrpSpPr>
        <p:grpSpPr bwMode="auto">
          <a:xfrm>
            <a:off x="6228184" y="6256126"/>
            <a:ext cx="2736304" cy="512641"/>
            <a:chOff x="6384116" y="6143644"/>
            <a:chExt cx="2545577" cy="474663"/>
          </a:xfrm>
        </p:grpSpPr>
        <p:pic>
          <p:nvPicPr>
            <p:cNvPr id="6" name="Picture 5" descr="HZI_LOGO_S_C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053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700808"/>
            <a:ext cx="8439231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683568" y="4941168"/>
            <a:ext cx="77768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err="1" smtClean="0"/>
              <a:t>PolySia</a:t>
            </a:r>
            <a:r>
              <a:rPr lang="de-DE" sz="2000" dirty="0" smtClean="0"/>
              <a:t> </a:t>
            </a:r>
            <a:r>
              <a:rPr lang="de-DE" sz="2000" dirty="0" err="1" smtClean="0"/>
              <a:t>cell</a:t>
            </a:r>
            <a:r>
              <a:rPr lang="de-DE" sz="2000" dirty="0" smtClean="0"/>
              <a:t> </a:t>
            </a:r>
            <a:r>
              <a:rPr lang="de-DE" sz="2000" dirty="0" err="1" smtClean="0"/>
              <a:t>surface</a:t>
            </a:r>
            <a:r>
              <a:rPr lang="de-DE" sz="2000" dirty="0" smtClean="0"/>
              <a:t> </a:t>
            </a:r>
            <a:r>
              <a:rPr lang="de-DE" sz="2000" dirty="0" err="1" smtClean="0"/>
              <a:t>expression</a:t>
            </a:r>
            <a:r>
              <a:rPr lang="de-DE" sz="2000" dirty="0" smtClean="0"/>
              <a:t> </a:t>
            </a:r>
            <a:r>
              <a:rPr lang="de-DE" sz="2000" dirty="0" err="1" smtClean="0"/>
              <a:t>is</a:t>
            </a:r>
            <a:r>
              <a:rPr lang="de-DE" sz="2000" dirty="0" smtClean="0"/>
              <a:t> </a:t>
            </a:r>
            <a:r>
              <a:rPr lang="de-DE" sz="2000" dirty="0" err="1" smtClean="0"/>
              <a:t>inhibited</a:t>
            </a:r>
            <a:r>
              <a:rPr lang="de-DE" sz="2000" dirty="0" smtClean="0"/>
              <a:t> in TE671 </a:t>
            </a:r>
            <a:r>
              <a:rPr lang="de-DE" sz="2000" dirty="0" err="1" smtClean="0"/>
              <a:t>rhabdomyosarcoma</a:t>
            </a:r>
            <a:r>
              <a:rPr lang="de-DE" sz="2000" dirty="0" smtClean="0"/>
              <a:t> </a:t>
            </a:r>
            <a:r>
              <a:rPr lang="de-DE" sz="2000" dirty="0" err="1" smtClean="0"/>
              <a:t>cells</a:t>
            </a:r>
            <a:r>
              <a:rPr lang="de-DE" sz="2000" dirty="0" smtClean="0"/>
              <a:t> </a:t>
            </a:r>
            <a:r>
              <a:rPr lang="de-DE" sz="2000" dirty="0" err="1" smtClean="0"/>
              <a:t>stable</a:t>
            </a:r>
            <a:r>
              <a:rPr lang="de-DE" sz="2000" dirty="0" smtClean="0"/>
              <a:t> </a:t>
            </a:r>
            <a:r>
              <a:rPr lang="de-DE" sz="2000" dirty="0" err="1" smtClean="0"/>
              <a:t>expressing</a:t>
            </a:r>
            <a:r>
              <a:rPr lang="de-DE" sz="2000" dirty="0" smtClean="0"/>
              <a:t> </a:t>
            </a:r>
            <a:r>
              <a:rPr lang="el-GR" sz="2000" dirty="0" smtClean="0"/>
              <a:t>α</a:t>
            </a:r>
            <a:r>
              <a:rPr lang="de-DE" sz="2000" dirty="0" smtClean="0"/>
              <a:t>ST8SiaII-IB, </a:t>
            </a:r>
            <a:r>
              <a:rPr lang="el-GR" sz="2000" dirty="0"/>
              <a:t>α</a:t>
            </a:r>
            <a:r>
              <a:rPr lang="de-DE" sz="2000" dirty="0" smtClean="0"/>
              <a:t>ST8SiaIV-IB. </a:t>
            </a:r>
            <a:endParaRPr lang="de-DE" sz="2000" dirty="0"/>
          </a:p>
        </p:txBody>
      </p:sp>
      <p:grpSp>
        <p:nvGrpSpPr>
          <p:cNvPr id="4" name="Gruppieren 10"/>
          <p:cNvGrpSpPr>
            <a:grpSpLocks/>
          </p:cNvGrpSpPr>
          <p:nvPr/>
        </p:nvGrpSpPr>
        <p:grpSpPr bwMode="auto">
          <a:xfrm>
            <a:off x="6228184" y="6256126"/>
            <a:ext cx="2736304" cy="512641"/>
            <a:chOff x="6384116" y="6143644"/>
            <a:chExt cx="2545577" cy="474663"/>
          </a:xfrm>
        </p:grpSpPr>
        <p:pic>
          <p:nvPicPr>
            <p:cNvPr id="5" name="Picture 5" descr="HZI_LOGO_S_C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12580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971600" y="5661248"/>
            <a:ext cx="7272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57" y="350511"/>
            <a:ext cx="7413681" cy="449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1199084" y="147990"/>
            <a:ext cx="70138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829835" y="300870"/>
            <a:ext cx="360040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809165" y="4920071"/>
            <a:ext cx="7827533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2000" dirty="0" err="1" smtClean="0"/>
              <a:t>Inhibitory</a:t>
            </a:r>
            <a:r>
              <a:rPr lang="de-DE" sz="2000" dirty="0" smtClean="0"/>
              <a:t> </a:t>
            </a:r>
            <a:r>
              <a:rPr lang="de-DE" sz="2000" dirty="0" err="1" smtClean="0"/>
              <a:t>effect</a:t>
            </a:r>
            <a:r>
              <a:rPr lang="de-DE" sz="2000" dirty="0" smtClean="0"/>
              <a:t> of anti-ST8SiaII-IB and anti-ST8SiaIV-IB on </a:t>
            </a:r>
            <a:r>
              <a:rPr lang="de-DE" sz="2000" dirty="0" err="1" smtClean="0"/>
              <a:t>metastasis</a:t>
            </a:r>
            <a:r>
              <a:rPr lang="de-DE" sz="2000" dirty="0" smtClean="0"/>
              <a:t> of </a:t>
            </a:r>
            <a:r>
              <a:rPr lang="de-DE" sz="2000" dirty="0" err="1" smtClean="0"/>
              <a:t>rhabdyomasarcoma</a:t>
            </a:r>
            <a:r>
              <a:rPr lang="de-DE" sz="2000" dirty="0" smtClean="0"/>
              <a:t> </a:t>
            </a:r>
            <a:r>
              <a:rPr lang="de-DE" sz="2000" dirty="0" err="1" smtClean="0"/>
              <a:t>cells</a:t>
            </a:r>
            <a:r>
              <a:rPr lang="de-DE" sz="2000" dirty="0" smtClean="0"/>
              <a:t> after 4 </a:t>
            </a:r>
            <a:r>
              <a:rPr lang="de-DE" sz="2000" dirty="0" err="1" smtClean="0"/>
              <a:t>weeks</a:t>
            </a:r>
            <a:r>
              <a:rPr lang="de-DE" sz="2000" dirty="0" smtClean="0"/>
              <a:t> of </a:t>
            </a:r>
            <a:r>
              <a:rPr lang="de-DE" sz="2000" dirty="0" err="1" smtClean="0"/>
              <a:t>tumor</a:t>
            </a:r>
            <a:r>
              <a:rPr lang="de-DE" sz="2000" dirty="0" smtClean="0"/>
              <a:t> </a:t>
            </a:r>
            <a:r>
              <a:rPr lang="de-DE" sz="2000" dirty="0" err="1" smtClean="0"/>
              <a:t>cell</a:t>
            </a:r>
            <a:r>
              <a:rPr lang="de-DE" sz="2000" dirty="0" smtClean="0"/>
              <a:t> </a:t>
            </a:r>
            <a:r>
              <a:rPr lang="de-DE" sz="2000" dirty="0" err="1" smtClean="0"/>
              <a:t>injection</a:t>
            </a:r>
            <a:r>
              <a:rPr lang="de-DE" sz="2000" dirty="0" smtClean="0"/>
              <a:t> in </a:t>
            </a:r>
            <a:r>
              <a:rPr lang="de-DE" sz="2000" dirty="0" err="1" smtClean="0"/>
              <a:t>mice</a:t>
            </a:r>
            <a:r>
              <a:rPr lang="de-DE" dirty="0" smtClean="0"/>
              <a:t>. </a:t>
            </a:r>
          </a:p>
          <a:p>
            <a:pPr algn="just"/>
            <a:endParaRPr lang="de-DE" dirty="0"/>
          </a:p>
          <a:p>
            <a:pPr algn="just"/>
            <a:r>
              <a:rPr lang="de-DE" dirty="0" smtClean="0"/>
              <a:t>a) </a:t>
            </a:r>
            <a:r>
              <a:rPr lang="de-DE" dirty="0" err="1" smtClean="0"/>
              <a:t>Detection</a:t>
            </a:r>
            <a:r>
              <a:rPr lang="de-DE" dirty="0" smtClean="0"/>
              <a:t> of </a:t>
            </a:r>
            <a:r>
              <a:rPr lang="de-DE" dirty="0" err="1" smtClean="0"/>
              <a:t>tumor</a:t>
            </a:r>
            <a:r>
              <a:rPr lang="de-DE" dirty="0" smtClean="0"/>
              <a:t> </a:t>
            </a:r>
            <a:r>
              <a:rPr lang="de-DE" dirty="0" err="1" smtClean="0"/>
              <a:t>cells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luminescence</a:t>
            </a:r>
            <a:r>
              <a:rPr lang="de-DE" dirty="0" smtClean="0"/>
              <a:t>, b) </a:t>
            </a:r>
            <a:r>
              <a:rPr lang="de-DE" dirty="0" err="1" smtClean="0"/>
              <a:t>Mean</a:t>
            </a:r>
            <a:r>
              <a:rPr lang="de-DE" dirty="0" smtClean="0"/>
              <a:t> </a:t>
            </a:r>
            <a:r>
              <a:rPr lang="de-DE" dirty="0" err="1" smtClean="0"/>
              <a:t>values</a:t>
            </a:r>
            <a:r>
              <a:rPr lang="de-DE" dirty="0" smtClean="0"/>
              <a:t> of </a:t>
            </a:r>
            <a:r>
              <a:rPr lang="de-DE" dirty="0" err="1" smtClean="0"/>
              <a:t>each</a:t>
            </a:r>
            <a:r>
              <a:rPr lang="de-DE" dirty="0" smtClean="0"/>
              <a:t> </a:t>
            </a:r>
            <a:r>
              <a:rPr lang="de-DE" dirty="0" err="1" smtClean="0"/>
              <a:t>group</a:t>
            </a:r>
            <a:r>
              <a:rPr lang="de-DE" dirty="0" smtClean="0"/>
              <a:t> of </a:t>
            </a:r>
            <a:r>
              <a:rPr lang="de-DE" dirty="0" err="1" smtClean="0"/>
              <a:t>mice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corresponding</a:t>
            </a:r>
            <a:r>
              <a:rPr lang="de-DE" dirty="0" smtClean="0"/>
              <a:t> </a:t>
            </a:r>
            <a:r>
              <a:rPr lang="de-DE" dirty="0" err="1" smtClean="0"/>
              <a:t>standard</a:t>
            </a:r>
            <a:r>
              <a:rPr lang="de-DE" dirty="0" smtClean="0"/>
              <a:t> </a:t>
            </a:r>
            <a:r>
              <a:rPr lang="de-DE" dirty="0" err="1" smtClean="0"/>
              <a:t>deviation</a:t>
            </a:r>
            <a:r>
              <a:rPr lang="de-DE" dirty="0" smtClean="0"/>
              <a:t>. </a:t>
            </a:r>
          </a:p>
          <a:p>
            <a:pPr algn="just"/>
            <a:endParaRPr lang="de-DE" dirty="0"/>
          </a:p>
          <a:p>
            <a:pPr algn="just"/>
            <a:endParaRPr lang="de-DE" dirty="0" smtClean="0"/>
          </a:p>
          <a:p>
            <a:pPr algn="just"/>
            <a:endParaRPr lang="de-DE" dirty="0" smtClean="0"/>
          </a:p>
        </p:txBody>
      </p:sp>
      <p:sp>
        <p:nvSpPr>
          <p:cNvPr id="8" name="Textfeld 7"/>
          <p:cNvSpPr txBox="1"/>
          <p:nvPr/>
        </p:nvSpPr>
        <p:spPr>
          <a:xfrm>
            <a:off x="774257" y="846004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a</a:t>
            </a:r>
          </a:p>
        </p:txBody>
      </p:sp>
      <p:grpSp>
        <p:nvGrpSpPr>
          <p:cNvPr id="9" name="Gruppieren 10"/>
          <p:cNvGrpSpPr>
            <a:grpSpLocks/>
          </p:cNvGrpSpPr>
          <p:nvPr/>
        </p:nvGrpSpPr>
        <p:grpSpPr bwMode="auto">
          <a:xfrm>
            <a:off x="6228184" y="6256126"/>
            <a:ext cx="2736304" cy="512641"/>
            <a:chOff x="6384116" y="6143644"/>
            <a:chExt cx="2545577" cy="474663"/>
          </a:xfrm>
        </p:grpSpPr>
        <p:pic>
          <p:nvPicPr>
            <p:cNvPr id="10" name="Picture 5" descr="HZI_LOGO_S_C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9920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6" descr="invivo_Kontrolle2.bmp"/>
          <p:cNvPicPr>
            <a:picLocks noChangeAspect="1"/>
          </p:cNvPicPr>
          <p:nvPr/>
        </p:nvPicPr>
        <p:blipFill>
          <a:blip r:embed="rId2" cstate="print"/>
          <a:srcRect l="493"/>
          <a:stretch>
            <a:fillRect/>
          </a:stretch>
        </p:blipFill>
        <p:spPr bwMode="auto">
          <a:xfrm>
            <a:off x="1265141" y="231569"/>
            <a:ext cx="6403203" cy="3105759"/>
          </a:xfrm>
          <a:prstGeom prst="roundRect">
            <a:avLst>
              <a:gd name="adj" fmla="val 3438"/>
            </a:avLst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Grafik 6" descr="invivo_IBs2.bmp"/>
          <p:cNvPicPr>
            <a:picLocks noChangeAspect="1"/>
          </p:cNvPicPr>
          <p:nvPr/>
        </p:nvPicPr>
        <p:blipFill>
          <a:blip r:embed="rId3" cstate="print"/>
          <a:srcRect l="493"/>
          <a:stretch>
            <a:fillRect/>
          </a:stretch>
        </p:blipFill>
        <p:spPr bwMode="auto">
          <a:xfrm>
            <a:off x="1226382" y="3526330"/>
            <a:ext cx="6480720" cy="3143357"/>
          </a:xfrm>
          <a:prstGeom prst="roundRect">
            <a:avLst>
              <a:gd name="adj" fmla="val 3760"/>
            </a:avLst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Textfeld 6"/>
          <p:cNvSpPr txBox="1"/>
          <p:nvPr/>
        </p:nvSpPr>
        <p:spPr>
          <a:xfrm>
            <a:off x="1619671" y="1520019"/>
            <a:ext cx="585571" cy="20237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1553003" y="1479259"/>
            <a:ext cx="7920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1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eek</a:t>
            </a:r>
            <a:r>
              <a:rPr lang="de-DE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endParaRPr lang="de-D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3671900" y="1547356"/>
            <a:ext cx="576064" cy="1636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5701560" y="1543776"/>
            <a:ext cx="576064" cy="1636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1629179" y="3124768"/>
            <a:ext cx="576064" cy="1636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3656988" y="3124304"/>
            <a:ext cx="576064" cy="1636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5701560" y="3103656"/>
            <a:ext cx="576064" cy="16368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3622740" y="1499752"/>
            <a:ext cx="740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1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eek</a:t>
            </a:r>
            <a:r>
              <a:rPr lang="de-DE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endParaRPr lang="de-D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5642568" y="1494559"/>
            <a:ext cx="740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1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eek</a:t>
            </a:r>
            <a:r>
              <a:rPr lang="de-DE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endParaRPr lang="de-D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1606046" y="3060609"/>
            <a:ext cx="740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1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eek</a:t>
            </a:r>
            <a:r>
              <a:rPr lang="de-DE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</a:t>
            </a:r>
            <a:endParaRPr lang="de-D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3583412" y="3069977"/>
            <a:ext cx="740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1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eek</a:t>
            </a:r>
            <a:r>
              <a:rPr lang="de-DE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</a:t>
            </a:r>
            <a:endParaRPr lang="de-D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5628085" y="3051605"/>
            <a:ext cx="740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1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eek</a:t>
            </a:r>
            <a:r>
              <a:rPr lang="de-DE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</a:t>
            </a:r>
            <a:endParaRPr lang="de-D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feld 18"/>
          <p:cNvSpPr txBox="1"/>
          <p:nvPr/>
        </p:nvSpPr>
        <p:spPr>
          <a:xfrm>
            <a:off x="459672" y="33265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de-DE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467544" y="3524397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1605642" y="4826648"/>
            <a:ext cx="585571" cy="20237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3" name="Textfeld 22"/>
          <p:cNvSpPr txBox="1"/>
          <p:nvPr/>
        </p:nvSpPr>
        <p:spPr>
          <a:xfrm>
            <a:off x="3637649" y="4830573"/>
            <a:ext cx="585571" cy="20237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4" name="Textfeld 23"/>
          <p:cNvSpPr txBox="1"/>
          <p:nvPr/>
        </p:nvSpPr>
        <p:spPr>
          <a:xfrm>
            <a:off x="5716898" y="4830573"/>
            <a:ext cx="585571" cy="20237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5" name="Textfeld 24"/>
          <p:cNvSpPr txBox="1"/>
          <p:nvPr/>
        </p:nvSpPr>
        <p:spPr>
          <a:xfrm>
            <a:off x="1583549" y="6404066"/>
            <a:ext cx="585571" cy="20237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6" name="Textfeld 25"/>
          <p:cNvSpPr txBox="1"/>
          <p:nvPr/>
        </p:nvSpPr>
        <p:spPr>
          <a:xfrm>
            <a:off x="3647481" y="6404065"/>
            <a:ext cx="585571" cy="20237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7" name="Textfeld 26"/>
          <p:cNvSpPr txBox="1"/>
          <p:nvPr/>
        </p:nvSpPr>
        <p:spPr>
          <a:xfrm>
            <a:off x="5698476" y="6413065"/>
            <a:ext cx="585571" cy="20237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sp>
        <p:nvSpPr>
          <p:cNvPr id="21" name="Textfeld 20"/>
          <p:cNvSpPr txBox="1"/>
          <p:nvPr/>
        </p:nvSpPr>
        <p:spPr>
          <a:xfrm>
            <a:off x="5639099" y="6375240"/>
            <a:ext cx="740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1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eek</a:t>
            </a:r>
            <a:r>
              <a:rPr lang="de-DE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6</a:t>
            </a:r>
            <a:endParaRPr lang="de-D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3612908" y="6373498"/>
            <a:ext cx="740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1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eek</a:t>
            </a:r>
            <a:r>
              <a:rPr lang="de-DE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</a:t>
            </a:r>
            <a:endParaRPr lang="de-D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1563085" y="6375520"/>
            <a:ext cx="740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1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eek</a:t>
            </a:r>
            <a:r>
              <a:rPr lang="de-DE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4</a:t>
            </a:r>
            <a:endParaRPr lang="de-D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1559316" y="4797032"/>
            <a:ext cx="740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1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eek</a:t>
            </a:r>
            <a:r>
              <a:rPr lang="de-DE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endParaRPr lang="de-D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feld 31"/>
          <p:cNvSpPr txBox="1"/>
          <p:nvPr/>
        </p:nvSpPr>
        <p:spPr>
          <a:xfrm>
            <a:off x="3620802" y="4792882"/>
            <a:ext cx="740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1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eek</a:t>
            </a:r>
            <a:r>
              <a:rPr lang="de-DE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endParaRPr lang="de-D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feld 32"/>
          <p:cNvSpPr txBox="1"/>
          <p:nvPr/>
        </p:nvSpPr>
        <p:spPr>
          <a:xfrm>
            <a:off x="5642568" y="4804590"/>
            <a:ext cx="7401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de-DE" sz="11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eek</a:t>
            </a:r>
            <a:r>
              <a:rPr lang="de-DE" sz="1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</a:t>
            </a:r>
            <a:endParaRPr lang="de-DE" sz="1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656386" y="-11656"/>
            <a:ext cx="4032448" cy="36933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>
                    <a:lumMod val="95000"/>
                  </a:schemeClr>
                </a:solidFill>
              </a:rPr>
              <a:t>      </a:t>
            </a:r>
            <a:r>
              <a:rPr lang="de-DE" b="1" dirty="0" err="1" smtClean="0">
                <a:solidFill>
                  <a:schemeClr val="bg1">
                    <a:lumMod val="95000"/>
                  </a:schemeClr>
                </a:solidFill>
              </a:rPr>
              <a:t>Complete</a:t>
            </a:r>
            <a:r>
              <a:rPr lang="de-DE" b="1" dirty="0" smtClean="0">
                <a:solidFill>
                  <a:schemeClr val="bg1">
                    <a:lumMod val="95000"/>
                  </a:schemeClr>
                </a:solidFill>
              </a:rPr>
              <a:t> Tumor </a:t>
            </a:r>
            <a:r>
              <a:rPr lang="de-DE" b="1" dirty="0" err="1" smtClean="0">
                <a:solidFill>
                  <a:schemeClr val="bg1">
                    <a:lumMod val="95000"/>
                  </a:schemeClr>
                </a:solidFill>
              </a:rPr>
              <a:t>growth</a:t>
            </a:r>
            <a:r>
              <a:rPr lang="de-DE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de-DE" b="1" dirty="0" err="1" smtClean="0">
                <a:solidFill>
                  <a:schemeClr val="bg1">
                    <a:lumMod val="95000"/>
                  </a:schemeClr>
                </a:solidFill>
              </a:rPr>
              <a:t>tracking</a:t>
            </a:r>
            <a:r>
              <a:rPr lang="de-DE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endParaRPr lang="de-DE" b="1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31" name="Gruppieren 10"/>
          <p:cNvGrpSpPr>
            <a:grpSpLocks/>
          </p:cNvGrpSpPr>
          <p:nvPr/>
        </p:nvGrpSpPr>
        <p:grpSpPr bwMode="auto">
          <a:xfrm>
            <a:off x="6228184" y="6256126"/>
            <a:ext cx="2736304" cy="512641"/>
            <a:chOff x="6384116" y="6143644"/>
            <a:chExt cx="2545577" cy="474663"/>
          </a:xfrm>
        </p:grpSpPr>
        <p:pic>
          <p:nvPicPr>
            <p:cNvPr id="34" name="Picture 5" descr="HZI_LOGO_S_C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feld 34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  <p:sp>
        <p:nvSpPr>
          <p:cNvPr id="2" name="Textfeld 1"/>
          <p:cNvSpPr txBox="1"/>
          <p:nvPr/>
        </p:nvSpPr>
        <p:spPr>
          <a:xfrm>
            <a:off x="7884368" y="2060848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Control </a:t>
            </a:r>
            <a:r>
              <a:rPr lang="de-DE" dirty="0" err="1" smtClean="0"/>
              <a:t>mice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36" name="Textfeld 35"/>
          <p:cNvSpPr txBox="1"/>
          <p:nvPr/>
        </p:nvSpPr>
        <p:spPr>
          <a:xfrm>
            <a:off x="7939061" y="4289064"/>
            <a:ext cx="1203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Intrabody </a:t>
            </a:r>
            <a:r>
              <a:rPr lang="de-DE" dirty="0" err="1" smtClean="0"/>
              <a:t>mice</a:t>
            </a:r>
            <a:r>
              <a:rPr lang="de-DE" dirty="0" smtClean="0"/>
              <a:t>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8632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/>
        </p:nvSpPr>
        <p:spPr>
          <a:xfrm>
            <a:off x="1043608" y="1196752"/>
            <a:ext cx="7704856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Conclusion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● 	</a:t>
            </a:r>
            <a:r>
              <a:rPr lang="en-US" sz="2000" dirty="0" smtClean="0"/>
              <a:t>The new IBs are potent tools to study the individual role of  	each enzyme in cell migration and tumor progression of 	different tumors. </a:t>
            </a:r>
          </a:p>
          <a:p>
            <a:endParaRPr lang="en-US" sz="2000" dirty="0" smtClean="0"/>
          </a:p>
          <a:p>
            <a:endParaRPr lang="en-US" dirty="0" smtClean="0"/>
          </a:p>
          <a:p>
            <a:r>
              <a:rPr lang="en-US" dirty="0" smtClean="0"/>
              <a:t>● 	</a:t>
            </a:r>
            <a:r>
              <a:rPr lang="en-US" sz="2000" dirty="0" smtClean="0"/>
              <a:t>In addition they can be used to get more insight into the role of 	ST8SiaII and ST8SiaIV on the polysialylation of  targets  different   	from   NCAM (i.e.   SynCAM-1, europilin-2, the chemokine 	receptor CCR7, and E-selectin ligand-1).</a:t>
            </a:r>
            <a:endParaRPr lang="en-US" sz="2000" dirty="0"/>
          </a:p>
        </p:txBody>
      </p:sp>
      <p:grpSp>
        <p:nvGrpSpPr>
          <p:cNvPr id="3" name="Gruppieren 10"/>
          <p:cNvGrpSpPr>
            <a:grpSpLocks/>
          </p:cNvGrpSpPr>
          <p:nvPr/>
        </p:nvGrpSpPr>
        <p:grpSpPr bwMode="auto">
          <a:xfrm>
            <a:off x="6228184" y="6256126"/>
            <a:ext cx="2736304" cy="512641"/>
            <a:chOff x="6384116" y="6143644"/>
            <a:chExt cx="2545577" cy="474663"/>
          </a:xfrm>
        </p:grpSpPr>
        <p:pic>
          <p:nvPicPr>
            <p:cNvPr id="4" name="Picture 5" descr="HZI_LOGO_S_C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748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115616" y="764704"/>
            <a:ext cx="3744416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 smtClean="0"/>
              <a:t>Acknowledgement</a:t>
            </a:r>
            <a:endParaRPr lang="de-DE" sz="2800" dirty="0" smtClean="0"/>
          </a:p>
          <a:p>
            <a:endParaRPr lang="de-DE" dirty="0"/>
          </a:p>
          <a:p>
            <a:endParaRPr lang="de-DE" dirty="0" smtClean="0"/>
          </a:p>
          <a:p>
            <a:r>
              <a:rPr lang="de-DE" dirty="0" err="1" smtClean="0"/>
              <a:t>Gerardy-Schahn</a:t>
            </a:r>
            <a:r>
              <a:rPr lang="de-DE" dirty="0" smtClean="0"/>
              <a:t> (MHH)</a:t>
            </a:r>
          </a:p>
          <a:p>
            <a:endParaRPr lang="de-DE" dirty="0"/>
          </a:p>
          <a:p>
            <a:r>
              <a:rPr lang="de-DE" dirty="0" smtClean="0"/>
              <a:t>Martina Mühlenhoff (MHH)</a:t>
            </a:r>
          </a:p>
          <a:p>
            <a:endParaRPr lang="de-DE" dirty="0"/>
          </a:p>
          <a:p>
            <a:r>
              <a:rPr lang="de-DE" dirty="0" smtClean="0"/>
              <a:t>Andrea Kröger</a:t>
            </a:r>
          </a:p>
          <a:p>
            <a:endParaRPr lang="de-DE" dirty="0"/>
          </a:p>
          <a:p>
            <a:r>
              <a:rPr lang="de-DE" dirty="0" smtClean="0"/>
              <a:t>Stefan Somplatzki</a:t>
            </a:r>
          </a:p>
          <a:p>
            <a:endParaRPr lang="de-DE" dirty="0"/>
          </a:p>
          <a:p>
            <a:r>
              <a:rPr lang="de-DE" dirty="0" smtClean="0"/>
              <a:t>Hansjörg Hauser</a:t>
            </a:r>
            <a:endParaRPr lang="de-DE" dirty="0"/>
          </a:p>
        </p:txBody>
      </p:sp>
      <p:grpSp>
        <p:nvGrpSpPr>
          <p:cNvPr id="5" name="Gruppieren 10"/>
          <p:cNvGrpSpPr>
            <a:grpSpLocks/>
          </p:cNvGrpSpPr>
          <p:nvPr/>
        </p:nvGrpSpPr>
        <p:grpSpPr bwMode="auto">
          <a:xfrm>
            <a:off x="6228184" y="6256126"/>
            <a:ext cx="2736304" cy="512641"/>
            <a:chOff x="6384116" y="6143644"/>
            <a:chExt cx="2545577" cy="474663"/>
          </a:xfrm>
        </p:grpSpPr>
        <p:pic>
          <p:nvPicPr>
            <p:cNvPr id="6" name="Picture 5" descr="HZI_LOGO_S_C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943" y="6143644"/>
              <a:ext cx="1428750" cy="474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feld 10"/>
            <p:cNvSpPr txBox="1">
              <a:spLocks noChangeArrowheads="1"/>
            </p:cNvSpPr>
            <p:nvPr/>
          </p:nvSpPr>
          <p:spPr bwMode="auto">
            <a:xfrm>
              <a:off x="6384116" y="6215082"/>
              <a:ext cx="2000250" cy="342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de-DE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9256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560</Words>
  <Application>Microsoft Office PowerPoint</Application>
  <PresentationFormat>On-screen Show (4:3)</PresentationFormat>
  <Paragraphs>142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Larissa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Helmholtz-Zentrum für Infektionsforschung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Thomas Böldicke</dc:creator>
  <cp:lastModifiedBy>Nivedita samalla</cp:lastModifiedBy>
  <cp:revision>116</cp:revision>
  <cp:lastPrinted>2017-06-27T13:52:54Z</cp:lastPrinted>
  <dcterms:created xsi:type="dcterms:W3CDTF">2015-01-14T11:31:34Z</dcterms:created>
  <dcterms:modified xsi:type="dcterms:W3CDTF">2017-07-04T08:25:16Z</dcterms:modified>
</cp:coreProperties>
</file>