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8" r:id="rId3"/>
    <p:sldId id="280" r:id="rId4"/>
    <p:sldId id="281" r:id="rId5"/>
    <p:sldId id="289" r:id="rId6"/>
    <p:sldId id="283" r:id="rId7"/>
    <p:sldId id="284" r:id="rId8"/>
    <p:sldId id="291" r:id="rId9"/>
    <p:sldId id="304" r:id="rId10"/>
    <p:sldId id="306" r:id="rId11"/>
    <p:sldId id="310" r:id="rId12"/>
    <p:sldId id="311" r:id="rId13"/>
    <p:sldId id="292" r:id="rId14"/>
    <p:sldId id="305" r:id="rId15"/>
    <p:sldId id="307" r:id="rId16"/>
    <p:sldId id="293" r:id="rId17"/>
    <p:sldId id="294" r:id="rId18"/>
    <p:sldId id="295" r:id="rId19"/>
    <p:sldId id="296" r:id="rId20"/>
    <p:sldId id="298" r:id="rId21"/>
    <p:sldId id="299" r:id="rId22"/>
    <p:sldId id="300" r:id="rId23"/>
    <p:sldId id="303" r:id="rId24"/>
    <p:sldId id="286" r:id="rId25"/>
    <p:sldId id="288" r:id="rId26"/>
    <p:sldId id="301" r:id="rId2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46" y="21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rgbClr val="FF0000"/>
              </a:solidFill>
              <a:latin typeface="Rockwell" panose="020606030202050204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Sheet4!$E$6</c:f>
              <c:strCache>
                <c:ptCount val="1"/>
                <c:pt idx="0">
                  <c:v>Population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rgbClr val="FF0000"/>
                    </a:solidFill>
                    <a:latin typeface="Rockwell" panose="020606030202050204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Sheet4!$D$7:$D$12</c:f>
              <c:numCache>
                <c:formatCode>General</c:formatCode>
                <c:ptCount val="6"/>
                <c:pt idx="0">
                  <c:v>1995</c:v>
                </c:pt>
                <c:pt idx="1">
                  <c:v>2000</c:v>
                </c:pt>
                <c:pt idx="2">
                  <c:v>205</c:v>
                </c:pt>
                <c:pt idx="3">
                  <c:v>205</c:v>
                </c:pt>
                <c:pt idx="4">
                  <c:v>2010</c:v>
                </c:pt>
                <c:pt idx="5">
                  <c:v>2013</c:v>
                </c:pt>
              </c:numCache>
            </c:numRef>
          </c:cat>
          <c:val>
            <c:numRef>
              <c:f>Sheet4!$E$7:$E$12</c:f>
              <c:numCache>
                <c:formatCode>General</c:formatCode>
                <c:ptCount val="6"/>
                <c:pt idx="0">
                  <c:v>98</c:v>
                </c:pt>
                <c:pt idx="1">
                  <c:v>109</c:v>
                </c:pt>
                <c:pt idx="2">
                  <c:v>126</c:v>
                </c:pt>
                <c:pt idx="3">
                  <c:v>121</c:v>
                </c:pt>
                <c:pt idx="4">
                  <c:v>176</c:v>
                </c:pt>
                <c:pt idx="5">
                  <c:v>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10-4F1A-BD32-DE284394424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15398024"/>
        <c:axId val="315398352"/>
      </c:lineChart>
      <c:catAx>
        <c:axId val="31539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FF0000"/>
                </a:solidFill>
                <a:latin typeface="Rockwell" panose="02060603020205020403" pitchFamily="18" charset="0"/>
                <a:ea typeface="+mn-ea"/>
                <a:cs typeface="+mn-cs"/>
              </a:defRPr>
            </a:pPr>
            <a:endParaRPr lang="en-US"/>
          </a:p>
        </c:txPr>
        <c:crossAx val="315398352"/>
        <c:crosses val="autoZero"/>
        <c:auto val="1"/>
        <c:lblAlgn val="ctr"/>
        <c:lblOffset val="100"/>
        <c:noMultiLvlLbl val="0"/>
      </c:catAx>
      <c:valAx>
        <c:axId val="31539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FF0000"/>
                </a:solidFill>
                <a:latin typeface="Rockwell" panose="02060603020205020403" pitchFamily="18" charset="0"/>
                <a:ea typeface="+mn-ea"/>
                <a:cs typeface="+mn-cs"/>
              </a:defRPr>
            </a:pPr>
            <a:endParaRPr lang="en-US"/>
          </a:p>
        </c:txPr>
        <c:crossAx val="315398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100" b="0" i="0">
          <a:solidFill>
            <a:srgbClr val="FF0000"/>
          </a:solidFill>
          <a:latin typeface="Rockwell" panose="02060603020205020403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B22BC-06BE-49C5-B2C9-DF564365A84D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4F668-CDF9-42DD-85B9-25385BDE36E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41296-33DE-4F9E-A080-E43BF81BA53C}" type="datetimeFigureOut">
              <a:rPr lang="en-US" smtClean="0"/>
              <a:pPr/>
              <a:t>4/27/2017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6D869-2C2F-45E2-97C8-8041BE0042E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mf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1760" y="3435846"/>
            <a:ext cx="3149860" cy="774418"/>
          </a:xfrm>
        </p:spPr>
        <p:txBody>
          <a:bodyPr>
            <a:noAutofit/>
          </a:bodyPr>
          <a:lstStyle/>
          <a:p>
            <a:pPr algn="l"/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Tej B. Thapa, </a:t>
            </a:r>
          </a:p>
          <a:p>
            <a:pPr algn="l"/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Central Department of Zoology, </a:t>
            </a:r>
          </a:p>
          <a:p>
            <a:pPr algn="l"/>
            <a:r>
              <a:rPr lang="en-US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Tribhuvan</a:t>
            </a: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 University, Nepal</a:t>
            </a:r>
            <a:endParaRPr lang="en-GB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1640" y="1779662"/>
            <a:ext cx="74261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800" b="1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0"/>
                    </a:srgbClr>
                  </a:outerShdw>
                </a:effectLst>
                <a:latin typeface="Rockwell" panose="02060603020205020403" pitchFamily="18" charset="0"/>
              </a:rPr>
              <a:t>Status, Distribution and </a:t>
            </a:r>
            <a:r>
              <a:rPr lang="en-US" sz="2800" b="1" cap="none" spc="0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0"/>
                    </a:srgbClr>
                  </a:outerShdw>
                </a:effectLst>
                <a:latin typeface="Rockwell" panose="02060603020205020403" pitchFamily="18" charset="0"/>
              </a:rPr>
              <a:t>Conservation of large carnivores in Nepal </a:t>
            </a:r>
          </a:p>
        </p:txBody>
      </p:sp>
      <p:pic>
        <p:nvPicPr>
          <p:cNvPr id="1026" name="Picture 2" descr="E:\Drive_D\cdz\Abstract\Final_book_first_ed2010\Abstract_book_printed\zoology cover\tu logos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9262"/>
          <a:stretch>
            <a:fillRect/>
          </a:stretch>
        </p:blipFill>
        <p:spPr bwMode="auto">
          <a:xfrm>
            <a:off x="107504" y="51470"/>
            <a:ext cx="1312207" cy="1131590"/>
          </a:xfrm>
          <a:prstGeom prst="rect">
            <a:avLst/>
          </a:prstGeom>
          <a:noFill/>
        </p:spPr>
      </p:pic>
      <p:pic>
        <p:nvPicPr>
          <p:cNvPr id="8" name="Picture 2" descr="C:\Mammalogy Figures\carnivores\ti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3177" y="174326"/>
            <a:ext cx="2443427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859782"/>
            <a:ext cx="1915988" cy="1554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056" y="2787774"/>
            <a:ext cx="1234440" cy="164592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066800" y="4659982"/>
            <a:ext cx="7206095" cy="358250"/>
            <a:chOff x="0" y="1181715"/>
            <a:chExt cx="9171710" cy="455970"/>
          </a:xfrm>
        </p:grpSpPr>
        <p:pic>
          <p:nvPicPr>
            <p:cNvPr id="12" name="Picture 2" descr="C:\Users\Kami\AppData\Local\Microsoft\Windows\Temporary Internet Files\Content.IE5\IUUUOTI5\MC900001225[1].wmf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975"/>
            <a:stretch/>
          </p:blipFill>
          <p:spPr bwMode="auto">
            <a:xfrm>
              <a:off x="8246918" y="1181715"/>
              <a:ext cx="924792" cy="418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Kami\AppData\Local\Microsoft\Windows\Temporary Internet Files\Content.IE5\IUUUOTI5\MC900001225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81715"/>
              <a:ext cx="2053936" cy="418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:\Users\Kami\AppData\Local\Microsoft\Windows\Temporary Internet Files\Content.IE5\IUUUOTI5\MC900001225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9127" y="1195682"/>
              <a:ext cx="2053936" cy="418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Users\Kami\AppData\Local\Microsoft\Windows\Temporary Internet Files\Content.IE5\IUUUOTI5\MC900001225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1195682"/>
              <a:ext cx="2053936" cy="418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C:\Users\Kami\AppData\Local\Microsoft\Windows\Temporary Internet Files\Content.IE5\IUUUOTI5\MC900001225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1336" y="1219200"/>
              <a:ext cx="2053936" cy="418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1310712"/>
            <a:ext cx="71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400" dirty="0">
                <a:solidFill>
                  <a:schemeClr val="bg1"/>
                </a:solidFill>
              </a:rPr>
              <a:t>Introduction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400" dirty="0">
                <a:solidFill>
                  <a:schemeClr val="bg1"/>
                </a:solidFill>
              </a:rPr>
              <a:t>Diversity of large carnivores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400" dirty="0">
                <a:solidFill>
                  <a:schemeClr val="bg1"/>
                </a:solidFill>
              </a:rPr>
              <a:t>Distribution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400" dirty="0">
                <a:solidFill>
                  <a:schemeClr val="bg1"/>
                </a:solidFill>
              </a:rPr>
              <a:t>Conservation Efforts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sz="2400" dirty="0">
                <a:solidFill>
                  <a:schemeClr val="bg1"/>
                </a:solidFill>
              </a:rPr>
              <a:t>Issues and challenges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57521" y="642924"/>
            <a:ext cx="1614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Outline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43558"/>
            <a:ext cx="3168352" cy="308372"/>
          </a:xfrm>
        </p:spPr>
        <p:txBody>
          <a:bodyPr>
            <a:no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Rockwell" panose="02060603020205020403" pitchFamily="18" charset="0"/>
              </a:rPr>
              <a:t>Nepal Physiography</a:t>
            </a:r>
            <a:r>
              <a:rPr lang="en-US" sz="32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779662"/>
            <a:ext cx="33843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Area: 147,181</a:t>
            </a:r>
          </a:p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Altitude: about 60 to 8848 </a:t>
            </a:r>
            <a:r>
              <a:rPr lang="en-US" dirty="0" err="1">
                <a:solidFill>
                  <a:schemeClr val="bg1"/>
                </a:solidFill>
                <a:latin typeface="Rockwell" panose="02060603020205020403" pitchFamily="18" charset="0"/>
              </a:rPr>
              <a:t>masl</a:t>
            </a:r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Climate:  Tropical to </a:t>
            </a:r>
            <a:r>
              <a:rPr lang="en-US" dirty="0" err="1">
                <a:solidFill>
                  <a:schemeClr val="bg1"/>
                </a:solidFill>
                <a:latin typeface="Rockwell" panose="02060603020205020403" pitchFamily="18" charset="0"/>
              </a:rPr>
              <a:t>Nival</a:t>
            </a:r>
            <a:endParaRPr lang="en-US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Rainfall ranges: 500 m to &gt; 5000 mm</a:t>
            </a:r>
          </a:p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High diversity of physiography, climate, ecosystem, biological organism &amp; culture.</a:t>
            </a:r>
          </a:p>
          <a:p>
            <a:endParaRPr lang="en-US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766" y="746829"/>
            <a:ext cx="4057650" cy="439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0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205978"/>
            <a:ext cx="9001000" cy="709588"/>
          </a:xfrm>
          <a:noFill/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Rockwell" panose="02060603020205020403" pitchFamily="18" charset="0"/>
              </a:rPr>
              <a:t>Physiographic and Climatic Conditions of Nepal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427604"/>
              </p:ext>
            </p:extLst>
          </p:nvPr>
        </p:nvGraphicFramePr>
        <p:xfrm>
          <a:off x="395536" y="1125306"/>
          <a:ext cx="8064897" cy="3935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16555012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564316696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142846844"/>
                    </a:ext>
                  </a:extLst>
                </a:gridCol>
                <a:gridCol w="2376265">
                  <a:extLst>
                    <a:ext uri="{9D8B030D-6E8A-4147-A177-3AD203B41FA5}">
                      <a16:colId xmlns:a16="http://schemas.microsoft.com/office/drawing/2014/main" val="2656833841"/>
                    </a:ext>
                  </a:extLst>
                </a:gridCol>
              </a:tblGrid>
              <a:tr h="5194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lt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Physiographic Zone	</a:t>
                      </a:r>
                      <a:endParaRPr lang="en-US" sz="1600" b="0" i="0" dirty="0">
                        <a:latin typeface="Rockwell" panose="02060603020205020403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lt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Surface Area (%)	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lt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Elevation (m)	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lt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Bioclimatic Zones	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7616815"/>
                  </a:ext>
                </a:extLst>
              </a:tr>
              <a:tr h="473877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latin typeface="Rockwell" panose="02060603020205020403" pitchFamily="18" charset="0"/>
                        </a:rPr>
                        <a:t>Terai</a:t>
                      </a:r>
                      <a:r>
                        <a:rPr lang="en-US" sz="1600" b="0" i="0" dirty="0">
                          <a:latin typeface="Rockwell" panose="02060603020205020403" pitchFamily="18" charset="0"/>
                        </a:rPr>
                        <a:t>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latin typeface="Rockwell" panose="02060603020205020403" pitchFamily="18" charset="0"/>
                        </a:rPr>
                        <a:t>14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Below 500	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Tropical	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00802696"/>
                  </a:ext>
                </a:extLst>
              </a:tr>
              <a:tr h="4738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Siwalik Hills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       15	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500-1000	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Tropical	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94398484"/>
                  </a:ext>
                </a:extLst>
              </a:tr>
              <a:tr h="36075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Mid Hills	</a:t>
                      </a:r>
                    </a:p>
                    <a:p>
                      <a:endParaRPr lang="en-US" sz="1600" b="0" i="0" dirty="0">
                        <a:latin typeface="Rockwell" panose="02060603020205020403" pitchFamily="18" charset="0"/>
                      </a:endParaRPr>
                    </a:p>
                  </a:txBody>
                  <a:tcPr marL="68580" marR="68580" marT="34290" marB="3429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1000-2000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Sub-tropical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56586971"/>
                  </a:ext>
                </a:extLst>
              </a:tr>
              <a:tr h="47387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2000-3000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Temperate monsoon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37730455"/>
                  </a:ext>
                </a:extLst>
              </a:tr>
              <a:tr h="47387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High Mountains	</a:t>
                      </a:r>
                    </a:p>
                  </a:txBody>
                  <a:tcPr marL="68580" marR="68580" marT="34290" marB="34290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3000-4000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Sub-alpine	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74086272"/>
                  </a:ext>
                </a:extLst>
              </a:tr>
              <a:tr h="36075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4000-5000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Alpine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85725011"/>
                  </a:ext>
                </a:extLst>
              </a:tr>
              <a:tr h="6799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High Himalaya	</a:t>
                      </a:r>
                    </a:p>
                    <a:p>
                      <a:endParaRPr lang="en-US" sz="1600" b="0" i="0" dirty="0">
                        <a:latin typeface="Rockwell" panose="02060603020205020403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       23	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Above 5000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 err="1">
                          <a:solidFill>
                            <a:schemeClr val="dk1"/>
                          </a:solidFill>
                          <a:latin typeface="Rockwell" panose="02060603020205020403" pitchFamily="18" charset="0"/>
                          <a:ea typeface="+mn-ea"/>
                          <a:cs typeface="+mn-cs"/>
                        </a:rPr>
                        <a:t>Nival</a:t>
                      </a:r>
                      <a:endParaRPr lang="en-US" sz="1600" b="0" i="0" dirty="0">
                        <a:latin typeface="Rockwell" panose="02060603020205020403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24062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886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Rockwell" panose="02060603020205020403" pitchFamily="18" charset="0"/>
              </a:rPr>
              <a:t>Large Carnivore Species in Nepal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611560" y="3210530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Large Carnivores are part of the culture, economy and ecosystem health </a:t>
            </a:r>
          </a:p>
        </p:txBody>
      </p:sp>
      <p:sp>
        <p:nvSpPr>
          <p:cNvPr id="5" name="Rectangle 4"/>
          <p:cNvSpPr/>
          <p:nvPr/>
        </p:nvSpPr>
        <p:spPr>
          <a:xfrm>
            <a:off x="611560" y="3714586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Are generally most threatened species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11560" y="2152476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Nepal contains 11 large carnivore species: tiger,  leopard, Snow leopard, clouded leopard, Eurasian lynx, Gray wolf, Wild dog, Stripped hyaena, Brown bear, Himalayan black bear and sloth bear. </a:t>
            </a:r>
          </a:p>
        </p:txBody>
      </p:sp>
      <p:sp>
        <p:nvSpPr>
          <p:cNvPr id="7" name="Rectangle 6"/>
          <p:cNvSpPr/>
          <p:nvPr/>
        </p:nvSpPr>
        <p:spPr>
          <a:xfrm>
            <a:off x="611560" y="1698362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Nepal host 44 species of carnivore (20% of mammals species)</a:t>
            </a:r>
          </a:p>
        </p:txBody>
      </p:sp>
      <p:sp>
        <p:nvSpPr>
          <p:cNvPr id="8" name="Rectangle 7"/>
          <p:cNvSpPr/>
          <p:nvPr/>
        </p:nvSpPr>
        <p:spPr>
          <a:xfrm>
            <a:off x="611560" y="4218642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Wide ranging, occurs at low density and elusive and often nocturnal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1560" y="120359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Transition zone of </a:t>
            </a:r>
            <a:r>
              <a:rPr lang="en-US" dirty="0" err="1">
                <a:solidFill>
                  <a:schemeClr val="bg1"/>
                </a:solidFill>
                <a:latin typeface="Rockwell" panose="02060603020205020403" pitchFamily="18" charset="0"/>
              </a:rPr>
              <a:t>Paleartic</a:t>
            </a:r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 and Indo-Malayan region</a:t>
            </a:r>
          </a:p>
        </p:txBody>
      </p:sp>
    </p:spTree>
    <p:extLst>
      <p:ext uri="{BB962C8B-B14F-4D97-AF65-F5344CB8AC3E}">
        <p14:creationId xmlns:p14="http://schemas.microsoft.com/office/powerpoint/2010/main" val="1260763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Large Carnivores of Nepal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8553200"/>
              </p:ext>
            </p:extLst>
          </p:nvPr>
        </p:nvGraphicFramePr>
        <p:xfrm>
          <a:off x="899592" y="1344166"/>
          <a:ext cx="6696744" cy="3459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857">
                  <a:extLst>
                    <a:ext uri="{9D8B030D-6E8A-4147-A177-3AD203B41FA5}">
                      <a16:colId xmlns:a16="http://schemas.microsoft.com/office/drawing/2014/main" val="1596243678"/>
                    </a:ext>
                  </a:extLst>
                </a:gridCol>
                <a:gridCol w="856561">
                  <a:extLst>
                    <a:ext uri="{9D8B030D-6E8A-4147-A177-3AD203B41FA5}">
                      <a16:colId xmlns:a16="http://schemas.microsoft.com/office/drawing/2014/main" val="624070473"/>
                    </a:ext>
                  </a:extLst>
                </a:gridCol>
                <a:gridCol w="1079045">
                  <a:extLst>
                    <a:ext uri="{9D8B030D-6E8A-4147-A177-3AD203B41FA5}">
                      <a16:colId xmlns:a16="http://schemas.microsoft.com/office/drawing/2014/main" val="741803912"/>
                    </a:ext>
                  </a:extLst>
                </a:gridCol>
                <a:gridCol w="1412768">
                  <a:extLst>
                    <a:ext uri="{9D8B030D-6E8A-4147-A177-3AD203B41FA5}">
                      <a16:colId xmlns:a16="http://schemas.microsoft.com/office/drawing/2014/main" val="3265060070"/>
                    </a:ext>
                  </a:extLst>
                </a:gridCol>
                <a:gridCol w="1479513">
                  <a:extLst>
                    <a:ext uri="{9D8B030D-6E8A-4147-A177-3AD203B41FA5}">
                      <a16:colId xmlns:a16="http://schemas.microsoft.com/office/drawing/2014/main" val="2542339223"/>
                    </a:ext>
                  </a:extLst>
                </a:gridCol>
              </a:tblGrid>
              <a:tr h="288319"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Rockwell" panose="02060603020205020403" pitchFamily="18" charset="0"/>
                        </a:rPr>
                        <a:t>Species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Rockwell" panose="02060603020205020403" pitchFamily="18" charset="0"/>
                        </a:rPr>
                        <a:t>Mass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Rockwell" panose="02060603020205020403" pitchFamily="18" charset="0"/>
                        </a:rPr>
                        <a:t>Status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Rockwell" panose="02060603020205020403" pitchFamily="18" charset="0"/>
                        </a:rPr>
                        <a:t>Population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Rockwell" panose="02060603020205020403" pitchFamily="18" charset="0"/>
                        </a:rPr>
                        <a:t>Protection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93876755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Panthera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tigris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161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EN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198 ↑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028513276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Panthera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pardus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53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VU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&lt;1000 ↓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516301932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Panthera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uncia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33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EN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300-500 ↓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770326870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Neofelis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nebulosi</a:t>
                      </a:r>
                    </a:p>
                  </a:txBody>
                  <a:tcPr marL="5715" marR="5715" marT="571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29</a:t>
                      </a:r>
                    </a:p>
                  </a:txBody>
                  <a:tcPr marL="5715" marR="5715" marT="571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EN</a:t>
                      </a:r>
                    </a:p>
                  </a:txBody>
                  <a:tcPr marL="5715" marR="5715" marT="571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&lt;100 ↓</a:t>
                      </a:r>
                    </a:p>
                  </a:txBody>
                  <a:tcPr marL="5715" marR="5715" marT="571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</a:t>
                      </a:r>
                    </a:p>
                  </a:txBody>
                  <a:tcPr marL="5715" marR="5715" marT="571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4120784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Lynx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lynx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18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VU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NA ↓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424573058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Ursus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arctus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299</a:t>
                      </a: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CR</a:t>
                      </a: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20 ↓</a:t>
                      </a: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</a:t>
                      </a: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713030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Ursus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thibetanus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104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EN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500 ↓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2989619657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Melursus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ursinus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102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EN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&lt; 250 ↓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20190842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Canis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lupus</a:t>
                      </a: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33</a:t>
                      </a: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CR</a:t>
                      </a: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30-50</a:t>
                      </a: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</a:t>
                      </a:r>
                    </a:p>
                  </a:txBody>
                  <a:tcPr marL="5715" marR="5715" marT="571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607420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Cuon</a:t>
                      </a:r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alpinus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16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EN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&lt;500 ↓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999513100"/>
                  </a:ext>
                </a:extLst>
              </a:tr>
              <a:tr h="28831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  Hyaena </a:t>
                      </a:r>
                      <a:r>
                        <a:rPr lang="en-US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hyaena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Rockwell" panose="02060603020205020403" pitchFamily="18" charset="0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27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EN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&lt;100↓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Rockwell" panose="02060603020205020403" pitchFamily="18" charset="0"/>
                        </a:rPr>
                        <a:t>P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4141776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591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Mammalogy Figures\carnivores\jagu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1469" y="13996"/>
            <a:ext cx="2006309" cy="123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Mammalogy Figures\carnivores\ti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1" y="0"/>
            <a:ext cx="1832570" cy="123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370" y="0"/>
            <a:ext cx="1980683" cy="12344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995" y="1701924"/>
            <a:ext cx="1749884" cy="9418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711" y="1503045"/>
            <a:ext cx="2046404" cy="11658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92" y="2885603"/>
            <a:ext cx="1436991" cy="11658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1" y="2880360"/>
            <a:ext cx="1647857" cy="116586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1485900"/>
            <a:ext cx="1554480" cy="11658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937510"/>
            <a:ext cx="1750542" cy="11658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896" y="2851313"/>
            <a:ext cx="925830" cy="12344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027" y="3983582"/>
            <a:ext cx="1554480" cy="116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79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5571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Tiger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79512" y="1301874"/>
            <a:ext cx="3135188" cy="335810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Rockwell" panose="02060603020205020403" pitchFamily="18" charset="0"/>
              </a:rPr>
              <a:t>Reduced in occurrence and occurs only in 5 PAs and surrounding areas  of lowland </a:t>
            </a:r>
          </a:p>
          <a:p>
            <a:r>
              <a:rPr lang="en-US" sz="1800" dirty="0">
                <a:solidFill>
                  <a:schemeClr val="bg1"/>
                </a:solidFill>
                <a:latin typeface="Rockwell" panose="02060603020205020403" pitchFamily="18" charset="0"/>
              </a:rPr>
              <a:t>Can be clustered in 3 populations </a:t>
            </a:r>
          </a:p>
          <a:p>
            <a:r>
              <a:rPr lang="en-US" sz="1800" dirty="0">
                <a:solidFill>
                  <a:schemeClr val="bg1"/>
                </a:solidFill>
                <a:latin typeface="Rockwell" panose="02060603020205020403" pitchFamily="18" charset="0"/>
              </a:rPr>
              <a:t>Tiger population in CNP and </a:t>
            </a:r>
            <a:r>
              <a:rPr lang="en-US" sz="1800" dirty="0" err="1">
                <a:solidFill>
                  <a:schemeClr val="bg1"/>
                </a:solidFill>
                <a:latin typeface="Rockwell" panose="02060603020205020403" pitchFamily="18" charset="0"/>
              </a:rPr>
              <a:t>Bardia</a:t>
            </a:r>
            <a:r>
              <a:rPr lang="en-US" sz="1800" dirty="0">
                <a:solidFill>
                  <a:schemeClr val="bg1"/>
                </a:solidFill>
                <a:latin typeface="Rockwell" panose="02060603020205020403" pitchFamily="18" charset="0"/>
              </a:rPr>
              <a:t> can holds viable population </a:t>
            </a:r>
          </a:p>
          <a:p>
            <a:r>
              <a:rPr lang="en-US" sz="1800" dirty="0">
                <a:solidFill>
                  <a:schemeClr val="bg1"/>
                </a:solidFill>
                <a:latin typeface="Rockwell" panose="02060603020205020403" pitchFamily="18" charset="0"/>
              </a:rPr>
              <a:t>Population is in increasing trends </a:t>
            </a:r>
          </a:p>
          <a:p>
            <a:endParaRPr lang="en-US" sz="1800" dirty="0">
              <a:solidFill>
                <a:schemeClr val="bg1"/>
              </a:solidFill>
              <a:latin typeface="Rockwell" panose="02060603020205020403" pitchFamily="18" charset="0"/>
            </a:endParaRPr>
          </a:p>
          <a:p>
            <a:endParaRPr lang="en-US" sz="1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359023"/>
            <a:ext cx="4752528" cy="3672408"/>
          </a:xfrm>
        </p:spPr>
      </p:pic>
      <p:sp>
        <p:nvSpPr>
          <p:cNvPr id="4" name="Speech Bubble: Oval 3"/>
          <p:cNvSpPr/>
          <p:nvPr/>
        </p:nvSpPr>
        <p:spPr>
          <a:xfrm>
            <a:off x="6300192" y="3524345"/>
            <a:ext cx="792395" cy="343549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120</a:t>
            </a:r>
          </a:p>
        </p:txBody>
      </p:sp>
      <p:sp>
        <p:nvSpPr>
          <p:cNvPr id="5" name="Speech Bubble: Oval 4"/>
          <p:cNvSpPr/>
          <p:nvPr/>
        </p:nvSpPr>
        <p:spPr>
          <a:xfrm>
            <a:off x="7013640" y="3758413"/>
            <a:ext cx="222656" cy="397513"/>
          </a:xfrm>
          <a:prstGeom prst="wedgeEllipseCallout">
            <a:avLst>
              <a:gd name="adj1" fmla="val -95323"/>
              <a:gd name="adj2" fmla="val 4117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6" name="Speech Bubble: Oval 5"/>
          <p:cNvSpPr/>
          <p:nvPr/>
        </p:nvSpPr>
        <p:spPr>
          <a:xfrm>
            <a:off x="4644008" y="2931790"/>
            <a:ext cx="619475" cy="297473"/>
          </a:xfrm>
          <a:prstGeom prst="wedgeEllipseCallout">
            <a:avLst/>
          </a:prstGeom>
          <a:ln w="31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1" name="Speech Bubble: Oval 10"/>
          <p:cNvSpPr/>
          <p:nvPr/>
        </p:nvSpPr>
        <p:spPr>
          <a:xfrm>
            <a:off x="4283968" y="2841518"/>
            <a:ext cx="645298" cy="234288"/>
          </a:xfrm>
          <a:prstGeom prst="wedgeEllipseCallout">
            <a:avLst/>
          </a:prstGeom>
          <a:ln w="31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17</a:t>
            </a:r>
          </a:p>
        </p:txBody>
      </p:sp>
      <p:pic>
        <p:nvPicPr>
          <p:cNvPr id="15" name="Picture 3" descr="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7904"/>
            <a:ext cx="1715166" cy="1324308"/>
          </a:xfrm>
          <a:prstGeom prst="rect">
            <a:avLst/>
          </a:prstGeom>
          <a:noFill/>
          <a:ln w="9525">
            <a:solidFill>
              <a:srgbClr val="66FF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 flipV="1">
            <a:off x="4499992" y="2948280"/>
            <a:ext cx="855404" cy="775598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flipV="1">
            <a:off x="6012160" y="3524344"/>
            <a:ext cx="1008418" cy="775598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 flipV="1">
            <a:off x="4067944" y="2859782"/>
            <a:ext cx="318135" cy="343550"/>
          </a:xfrm>
          <a:prstGeom prst="ellipse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974704" y="3179752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Rockwell" panose="02060603020205020403" pitchFamily="18" charset="0"/>
              </a:rPr>
              <a:t>4</a:t>
            </a: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404884"/>
            <a:ext cx="1146712" cy="1615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874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9" y="123477"/>
            <a:ext cx="5107609" cy="33208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1519" y="832525"/>
            <a:ext cx="35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Camera traps stations: 365 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520" y="1277347"/>
            <a:ext cx="35283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Sampling effort: 10,860 trap nights 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1925419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Effective trapping area of 2,110.35 km</a:t>
            </a:r>
            <a:r>
              <a:rPr lang="en-US" baseline="30000" dirty="0">
                <a:solidFill>
                  <a:schemeClr val="bg1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1520" y="2634466"/>
            <a:ext cx="3528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Identifiable picture: 2,906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9512" y="3077547"/>
            <a:ext cx="3600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78 individuals including 18 male and 60 were female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9512" y="3858602"/>
            <a:ext cx="3600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Estimated population 120</a:t>
            </a:r>
          </a:p>
        </p:txBody>
      </p:sp>
      <p:pic>
        <p:nvPicPr>
          <p:cNvPr id="13" name="Picture 2" descr="E:\Final_thesis\Presentation\Pic\Tiger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444221"/>
            <a:ext cx="2266546" cy="137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6155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2668107"/>
            <a:ext cx="4464496" cy="23519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3" y="51470"/>
            <a:ext cx="4375694" cy="25202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49480" y="900758"/>
            <a:ext cx="3726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Capture and recapture patterns of tigers in CNP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544" y="3509595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Total number of captures of identified tigers in CNP.</a:t>
            </a:r>
          </a:p>
        </p:txBody>
      </p:sp>
    </p:spTree>
    <p:extLst>
      <p:ext uri="{BB962C8B-B14F-4D97-AF65-F5344CB8AC3E}">
        <p14:creationId xmlns:p14="http://schemas.microsoft.com/office/powerpoint/2010/main" val="334762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100211x.jpg"/>
          <p:cNvPicPr>
            <a:picLocks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685004"/>
            <a:ext cx="5865432" cy="4118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Chart 2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5600272"/>
              </p:ext>
            </p:extLst>
          </p:nvPr>
        </p:nvGraphicFramePr>
        <p:xfrm>
          <a:off x="2987824" y="987574"/>
          <a:ext cx="547260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179512" y="2211711"/>
            <a:ext cx="2487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Rockwell" panose="02060603020205020403" pitchFamily="18" charset="0"/>
              </a:rPr>
              <a:t>Tiger population is increasing approaching Tx2 in 2022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1061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352140"/>
            <a:ext cx="5753544" cy="443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64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4040"/>
            <a:ext cx="6048672" cy="46739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5536" y="1491630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Regularly sighted even </a:t>
            </a:r>
          </a:p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outside the PAS</a:t>
            </a:r>
          </a:p>
        </p:txBody>
      </p:sp>
      <p:pic>
        <p:nvPicPr>
          <p:cNvPr id="4" name="Picture 2" descr="CNPL019_ATL2_cam_15 (1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9" t="12189" r="3770" b="20947"/>
          <a:stretch>
            <a:fillRect/>
          </a:stretch>
        </p:blipFill>
        <p:spPr bwMode="auto">
          <a:xfrm>
            <a:off x="6804248" y="408062"/>
            <a:ext cx="201215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627534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Most widely distributed </a:t>
            </a:r>
          </a:p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among the large carnivores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2193126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Population estimation is available only for </a:t>
            </a:r>
            <a:r>
              <a:rPr lang="en-US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Chitwan</a:t>
            </a: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 National Park (57)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80112" y="3662903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Rockwell" panose="02060603020205020403" pitchFamily="18" charset="0"/>
              </a:rPr>
              <a:t>CNP</a:t>
            </a:r>
          </a:p>
        </p:txBody>
      </p:sp>
      <p:cxnSp>
        <p:nvCxnSpPr>
          <p:cNvPr id="14" name="Straight Arrow Connector 13"/>
          <p:cNvCxnSpPr>
            <a:cxnSpLocks/>
          </p:cNvCxnSpPr>
          <p:nvPr/>
        </p:nvCxnSpPr>
        <p:spPr>
          <a:xfrm flipV="1">
            <a:off x="5868144" y="3435846"/>
            <a:ext cx="144016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5315" y="3057222"/>
            <a:ext cx="24284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Most notorious livestock predator and </a:t>
            </a:r>
            <a:r>
              <a:rPr lang="en-US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ofen</a:t>
            </a: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 killed by irate people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5314" y="3921318"/>
            <a:ext cx="24284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Much of the habitat lies out of PA, declining in population and habitat</a:t>
            </a:r>
          </a:p>
        </p:txBody>
      </p:sp>
    </p:spTree>
    <p:extLst>
      <p:ext uri="{BB962C8B-B14F-4D97-AF65-F5344CB8AC3E}">
        <p14:creationId xmlns:p14="http://schemas.microsoft.com/office/powerpoint/2010/main" val="405456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16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580346"/>
            <a:ext cx="5371863" cy="3295660"/>
          </a:xfrm>
          <a:prstGeom prst="rect">
            <a:avLst/>
          </a:prstGeom>
        </p:spPr>
      </p:pic>
      <p:pic>
        <p:nvPicPr>
          <p:cNvPr id="4" name="Picture 3" descr="Leopard_Cam_65a_Khoria Mohan_3.JPG"/>
          <p:cNvPicPr>
            <a:picLocks noChangeAspect="1"/>
          </p:cNvPicPr>
          <p:nvPr/>
        </p:nvPicPr>
        <p:blipFill>
          <a:blip r:embed="rId3">
            <a:lum contrast="-54000"/>
          </a:blip>
          <a:srcRect/>
          <a:stretch>
            <a:fillRect/>
          </a:stretch>
        </p:blipFill>
        <p:spPr bwMode="auto">
          <a:xfrm>
            <a:off x="6876256" y="90219"/>
            <a:ext cx="2135483" cy="140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2269" y="544493"/>
            <a:ext cx="3369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Camera traps stations: 310 </a:t>
            </a:r>
          </a:p>
        </p:txBody>
      </p:sp>
      <p:sp>
        <p:nvSpPr>
          <p:cNvPr id="6" name="Rectangle 5"/>
          <p:cNvSpPr/>
          <p:nvPr/>
        </p:nvSpPr>
        <p:spPr>
          <a:xfrm>
            <a:off x="194277" y="989315"/>
            <a:ext cx="32255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Sampling effort: 4650 trap nights </a:t>
            </a:r>
          </a:p>
        </p:txBody>
      </p:sp>
      <p:sp>
        <p:nvSpPr>
          <p:cNvPr id="7" name="Rectangle 6"/>
          <p:cNvSpPr/>
          <p:nvPr/>
        </p:nvSpPr>
        <p:spPr>
          <a:xfrm>
            <a:off x="194276" y="1851670"/>
            <a:ext cx="32255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Effective trapping area:  3,110.35 km</a:t>
            </a:r>
            <a:r>
              <a:rPr lang="en-US" baseline="30000" dirty="0">
                <a:solidFill>
                  <a:schemeClr val="bg1"/>
                </a:solidFill>
                <a:latin typeface="Rockwell" panose="02060603020205020403" pitchFamily="18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79513" y="2643758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Identifiable picture: 198</a:t>
            </a:r>
          </a:p>
        </p:txBody>
      </p:sp>
      <p:sp>
        <p:nvSpPr>
          <p:cNvPr id="9" name="Rectangle 8"/>
          <p:cNvSpPr/>
          <p:nvPr/>
        </p:nvSpPr>
        <p:spPr>
          <a:xfrm>
            <a:off x="179513" y="3147814"/>
            <a:ext cx="3384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Identified 37 individuals including 16 male and 20 female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9512" y="4146634"/>
            <a:ext cx="3744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Estimated population: 57</a:t>
            </a:r>
          </a:p>
        </p:txBody>
      </p:sp>
    </p:spTree>
    <p:extLst>
      <p:ext uri="{BB962C8B-B14F-4D97-AF65-F5344CB8AC3E}">
        <p14:creationId xmlns:p14="http://schemas.microsoft.com/office/powerpoint/2010/main" val="914924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Chart 1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5"/>
          <a:stretch>
            <a:fillRect/>
          </a:stretch>
        </p:blipFill>
        <p:spPr bwMode="auto">
          <a:xfrm>
            <a:off x="85650" y="195486"/>
            <a:ext cx="405430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Chart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643758"/>
            <a:ext cx="4994275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49480" y="900758"/>
            <a:ext cx="3726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Capture and recapture patterns of leopard in CNP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560" y="3355127"/>
            <a:ext cx="3384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Capture frequencies of individual leopard (M- male and F- Female)</a:t>
            </a:r>
          </a:p>
        </p:txBody>
      </p:sp>
    </p:spTree>
    <p:extLst>
      <p:ext uri="{BB962C8B-B14F-4D97-AF65-F5344CB8AC3E}">
        <p14:creationId xmlns:p14="http://schemas.microsoft.com/office/powerpoint/2010/main" val="50699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95486"/>
            <a:ext cx="6048672" cy="46739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1779662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Estimated about 300- 500 individual PAS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555526"/>
            <a:ext cx="230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Occurs in High mountain areas both inside and outside the PA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264375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Decline in population and range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3363838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Serious issues of livestock predation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339502"/>
            <a:ext cx="1980683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43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95486"/>
            <a:ext cx="5937378" cy="45879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2355726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No scientific estimation of population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915566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Occurs in the mountain and hills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3003798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Decline in population and range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588" y="447740"/>
            <a:ext cx="1749884" cy="11158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0" y="1635646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Recorded from PAs of Hills and Mountains</a:t>
            </a:r>
          </a:p>
        </p:txBody>
      </p:sp>
    </p:spTree>
    <p:extLst>
      <p:ext uri="{BB962C8B-B14F-4D97-AF65-F5344CB8AC3E}">
        <p14:creationId xmlns:p14="http://schemas.microsoft.com/office/powerpoint/2010/main" val="4257972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78" y="144016"/>
            <a:ext cx="5657818" cy="4371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39502"/>
            <a:ext cx="2046404" cy="11658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2355726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Recorded from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Shey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Phoksundo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NP,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Dhorpatan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Hunting </a:t>
            </a:r>
            <a:r>
              <a:rPr lang="en-US" sz="1600" dirty="0" err="1">
                <a:solidFill>
                  <a:schemeClr val="bg1"/>
                </a:solidFill>
                <a:latin typeface="Rockwell" panose="02060603020205020403" pitchFamily="18" charset="0"/>
              </a:rPr>
              <a:t>Researve</a:t>
            </a:r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629560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In Nepal it occurs in high mountains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3285744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Decline in population and 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852861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Most widely occurs in Europe and Asia</a:t>
            </a:r>
          </a:p>
        </p:txBody>
      </p:sp>
    </p:spTree>
    <p:extLst>
      <p:ext uri="{BB962C8B-B14F-4D97-AF65-F5344CB8AC3E}">
        <p14:creationId xmlns:p14="http://schemas.microsoft.com/office/powerpoint/2010/main" val="3134272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504056"/>
            <a:ext cx="5638333" cy="4371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393" y="829137"/>
            <a:ext cx="1750542" cy="11658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527578"/>
            <a:ext cx="925830" cy="1234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87844" y="1275606"/>
            <a:ext cx="16423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Reported from ACAP and </a:t>
            </a:r>
            <a:r>
              <a:rPr lang="en-US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Manaslu</a:t>
            </a: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 in the central Himalaya of Nepal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12934" y="771550"/>
            <a:ext cx="1479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Very small population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528" y="1275606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No scientific population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528" y="483518"/>
            <a:ext cx="21602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Black bear are widely but sparsely distributed in the middle mountains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592" y="4368175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Relatively better population among the </a:t>
            </a:r>
            <a:r>
              <a:rPr lang="en-US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ursid</a:t>
            </a:r>
            <a:endParaRPr lang="en-US" sz="1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592" y="3723878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Occurs in the </a:t>
            </a:r>
            <a:r>
              <a:rPr lang="en-US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Terai</a:t>
            </a: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 and </a:t>
            </a:r>
            <a:r>
              <a:rPr lang="en-US" sz="1400" dirty="0" err="1">
                <a:solidFill>
                  <a:schemeClr val="bg1"/>
                </a:solidFill>
                <a:latin typeface="Rockwell" panose="02060603020205020403" pitchFamily="18" charset="0"/>
              </a:rPr>
              <a:t>Churia</a:t>
            </a:r>
            <a:r>
              <a:rPr lang="en-US" sz="1400" dirty="0">
                <a:solidFill>
                  <a:schemeClr val="bg1"/>
                </a:solidFill>
                <a:latin typeface="Rockwell" panose="02060603020205020403" pitchFamily="18" charset="0"/>
              </a:rPr>
              <a:t> hills</a:t>
            </a:r>
          </a:p>
        </p:txBody>
      </p:sp>
      <p:pic>
        <p:nvPicPr>
          <p:cNvPr id="13" name="Picture 3" descr="E:\Final_thesis\Presentation\Pic\MDGC02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485938"/>
            <a:ext cx="1828800" cy="1522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970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20205"/>
            <a:ext cx="5688632" cy="43957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987574"/>
            <a:ext cx="1323114" cy="9361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491630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In Nepal it occurs in high mountains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2202999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Limited data on the  distribution and diets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2923079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Competition with snow leopard for food and space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3601348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Livestock depredation</a:t>
            </a:r>
          </a:p>
        </p:txBody>
      </p:sp>
    </p:spTree>
    <p:extLst>
      <p:ext uri="{BB962C8B-B14F-4D97-AF65-F5344CB8AC3E}">
        <p14:creationId xmlns:p14="http://schemas.microsoft.com/office/powerpoint/2010/main" val="3515364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07" y="223320"/>
            <a:ext cx="5555189" cy="42926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682" y="987574"/>
            <a:ext cx="1242558" cy="10081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1781403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Competition with tiger and leopard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111960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Wider in occurrence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2573491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Rockwell" panose="02060603020205020403" pitchFamily="18" charset="0"/>
              </a:rPr>
              <a:t>Pack living and low densities</a:t>
            </a:r>
          </a:p>
        </p:txBody>
      </p:sp>
    </p:spTree>
    <p:extLst>
      <p:ext uri="{BB962C8B-B14F-4D97-AF65-F5344CB8AC3E}">
        <p14:creationId xmlns:p14="http://schemas.microsoft.com/office/powerpoint/2010/main" val="2399213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944" y="158608"/>
            <a:ext cx="5452560" cy="42133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83518"/>
            <a:ext cx="1554480" cy="11658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584" y="2195885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Competition with tiger and leopard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7584" y="1691829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Occurs in low land area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2847732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Thin population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84" y="3313316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Livestock depredation and persecution</a:t>
            </a:r>
          </a:p>
        </p:txBody>
      </p:sp>
    </p:spTree>
    <p:extLst>
      <p:ext uri="{BB962C8B-B14F-4D97-AF65-F5344CB8AC3E}">
        <p14:creationId xmlns:p14="http://schemas.microsoft.com/office/powerpoint/2010/main" val="950590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37579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  <a:latin typeface="Rockwell" panose="02060603020205020403" pitchFamily="18" charset="0"/>
              </a:rPr>
              <a:t>Conservation Efforts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059582"/>
            <a:ext cx="2978459" cy="4032448"/>
          </a:xfrm>
          <a:prstGeom prst="rect">
            <a:avLst/>
          </a:prstGeom>
        </p:spPr>
      </p:pic>
      <p:pic>
        <p:nvPicPr>
          <p:cNvPr id="19" name="Picture 4" descr="http://d2ouvy59p0dg6k.cloudfront.net/img/original/tiger__action_plan_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36215"/>
            <a:ext cx="2773648" cy="398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56753"/>
            <a:ext cx="2948173" cy="410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3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37579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bg1"/>
                </a:solidFill>
                <a:latin typeface="Rockwell" panose="02060603020205020403" pitchFamily="18" charset="0"/>
              </a:rPr>
              <a:t>Conservation Efforts</a:t>
            </a:r>
          </a:p>
        </p:txBody>
      </p:sp>
      <p:sp>
        <p:nvSpPr>
          <p:cNvPr id="8" name="Rectangle 7"/>
          <p:cNvSpPr/>
          <p:nvPr/>
        </p:nvSpPr>
        <p:spPr>
          <a:xfrm>
            <a:off x="395536" y="1059582"/>
            <a:ext cx="3816424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539552" y="2067694"/>
            <a:ext cx="3528392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3. Habitat management 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2499742"/>
            <a:ext cx="3528392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4. Control poaching and illegal trade  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2931790"/>
            <a:ext cx="3528392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5. Institutional reform and capacity building 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3344093"/>
            <a:ext cx="3528392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6. Research and monitoring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9552" y="3867894"/>
            <a:ext cx="3528392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7. Trans-boundary cooperation 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9552" y="4299942"/>
            <a:ext cx="3528392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8. Human- large carnivore  conflicts resolution</a:t>
            </a:r>
            <a:endParaRPr lang="en-US" sz="1400" dirty="0"/>
          </a:p>
        </p:txBody>
      </p:sp>
      <p:pic>
        <p:nvPicPr>
          <p:cNvPr id="1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059582"/>
            <a:ext cx="4536504" cy="3210041"/>
          </a:xfrm>
        </p:spPr>
      </p:pic>
      <p:sp>
        <p:nvSpPr>
          <p:cNvPr id="16" name="TextBox 15"/>
          <p:cNvSpPr txBox="1"/>
          <p:nvPr/>
        </p:nvSpPr>
        <p:spPr>
          <a:xfrm>
            <a:off x="539552" y="1133746"/>
            <a:ext cx="3528392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1. Protected Area established &amp; management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9551" y="1616482"/>
            <a:ext cx="356926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2. Identification and management of corridor</a:t>
            </a: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4499992" y="4299942"/>
            <a:ext cx="4104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Rockwell" panose="02060603020205020403" pitchFamily="18" charset="0"/>
              </a:rPr>
              <a:t>National Park, Wildlife Reserve, Hunting Reserve, Conservation Area, Buffer Zone </a:t>
            </a:r>
          </a:p>
        </p:txBody>
      </p:sp>
    </p:spTree>
    <p:extLst>
      <p:ext uri="{BB962C8B-B14F-4D97-AF65-F5344CB8AC3E}">
        <p14:creationId xmlns:p14="http://schemas.microsoft.com/office/powerpoint/2010/main" val="348355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63757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anose="02060603020205020403" pitchFamily="18" charset="0"/>
              </a:rPr>
              <a:t>Issues &amp; Challenges </a:t>
            </a:r>
          </a:p>
        </p:txBody>
      </p:sp>
      <p:sp>
        <p:nvSpPr>
          <p:cNvPr id="3" name="Oval 2"/>
          <p:cNvSpPr/>
          <p:nvPr/>
        </p:nvSpPr>
        <p:spPr>
          <a:xfrm>
            <a:off x="202363" y="987574"/>
            <a:ext cx="8496944" cy="399360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Rockwell" panose="02060603020205020403" pitchFamily="18" charset="0"/>
              </a:rPr>
              <a:t>Large Carnivore Conservation</a:t>
            </a:r>
          </a:p>
        </p:txBody>
      </p:sp>
      <p:sp>
        <p:nvSpPr>
          <p:cNvPr id="5" name="Flowchart: Connector 4"/>
          <p:cNvSpPr/>
          <p:nvPr/>
        </p:nvSpPr>
        <p:spPr>
          <a:xfrm>
            <a:off x="1691680" y="1347614"/>
            <a:ext cx="1944216" cy="792088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ckwell" panose="02060603020205020403" pitchFamily="18" charset="0"/>
              </a:rPr>
              <a:t>Habitat fragmentation &amp;  Isolation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2727105" y="3903897"/>
            <a:ext cx="2016224" cy="936105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ckwell" panose="02060603020205020403" pitchFamily="18" charset="0"/>
              </a:rPr>
              <a:t>Poaching, persecution  &amp; illegal trade </a:t>
            </a:r>
          </a:p>
        </p:txBody>
      </p:sp>
      <p:sp>
        <p:nvSpPr>
          <p:cNvPr id="7" name="Flowchart: Connector 6"/>
          <p:cNvSpPr/>
          <p:nvPr/>
        </p:nvSpPr>
        <p:spPr>
          <a:xfrm>
            <a:off x="395536" y="2355726"/>
            <a:ext cx="1368152" cy="714447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ckwell" panose="02060603020205020403" pitchFamily="18" charset="0"/>
              </a:rPr>
              <a:t>Data gap: </a:t>
            </a:r>
          </a:p>
        </p:txBody>
      </p:sp>
      <p:sp>
        <p:nvSpPr>
          <p:cNvPr id="8" name="Flowchart: Connector 7"/>
          <p:cNvSpPr/>
          <p:nvPr/>
        </p:nvSpPr>
        <p:spPr>
          <a:xfrm>
            <a:off x="5076056" y="4017543"/>
            <a:ext cx="1904487" cy="714447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ckwell" panose="02060603020205020403" pitchFamily="18" charset="0"/>
              </a:rPr>
              <a:t>Negative attitude of local</a:t>
            </a:r>
          </a:p>
        </p:txBody>
      </p:sp>
      <p:sp>
        <p:nvSpPr>
          <p:cNvPr id="9" name="Flowchart: Connector 8"/>
          <p:cNvSpPr/>
          <p:nvPr/>
        </p:nvSpPr>
        <p:spPr>
          <a:xfrm>
            <a:off x="5940152" y="1563638"/>
            <a:ext cx="1757988" cy="670693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ckwell" panose="02060603020205020403" pitchFamily="18" charset="0"/>
              </a:rPr>
              <a:t>Inadequate</a:t>
            </a:r>
          </a:p>
          <a:p>
            <a:pPr algn="ctr"/>
            <a:r>
              <a:rPr lang="en-US" sz="1400" dirty="0">
                <a:latin typeface="Rockwell" panose="02060603020205020403" pitchFamily="18" charset="0"/>
              </a:rPr>
              <a:t>financiering </a:t>
            </a:r>
          </a:p>
        </p:txBody>
      </p:sp>
      <p:sp>
        <p:nvSpPr>
          <p:cNvPr id="11" name="Flowchart: Connector 10"/>
          <p:cNvSpPr/>
          <p:nvPr/>
        </p:nvSpPr>
        <p:spPr>
          <a:xfrm>
            <a:off x="3851920" y="1059582"/>
            <a:ext cx="1652736" cy="720080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ckwell" panose="02060603020205020403" pitchFamily="18" charset="0"/>
              </a:rPr>
              <a:t>Human- carnivore Conflicts </a:t>
            </a:r>
          </a:p>
        </p:txBody>
      </p:sp>
      <p:sp>
        <p:nvSpPr>
          <p:cNvPr id="12" name="Flowchart: Connector 11"/>
          <p:cNvSpPr/>
          <p:nvPr/>
        </p:nvSpPr>
        <p:spPr>
          <a:xfrm>
            <a:off x="1115616" y="3513487"/>
            <a:ext cx="1611489" cy="714447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ckwell" panose="02060603020205020403" pitchFamily="18" charset="0"/>
              </a:rPr>
              <a:t>Depletion of prey </a:t>
            </a:r>
          </a:p>
        </p:txBody>
      </p:sp>
      <p:sp>
        <p:nvSpPr>
          <p:cNvPr id="14" name="Flowchart: Connector 13"/>
          <p:cNvSpPr/>
          <p:nvPr/>
        </p:nvSpPr>
        <p:spPr>
          <a:xfrm>
            <a:off x="6804248" y="2909169"/>
            <a:ext cx="1757988" cy="670693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Rockwell" panose="02060603020205020403" pitchFamily="18" charset="0"/>
              </a:rPr>
              <a:t>Inadequate</a:t>
            </a:r>
          </a:p>
          <a:p>
            <a:pPr algn="ctr"/>
            <a:r>
              <a:rPr lang="en-US" sz="1400" dirty="0">
                <a:latin typeface="Rockwell" panose="02060603020205020403" pitchFamily="18" charset="0"/>
              </a:rPr>
              <a:t>Manpower </a:t>
            </a:r>
          </a:p>
        </p:txBody>
      </p:sp>
    </p:spTree>
    <p:extLst>
      <p:ext uri="{BB962C8B-B14F-4D97-AF65-F5344CB8AC3E}">
        <p14:creationId xmlns:p14="http://schemas.microsoft.com/office/powerpoint/2010/main" val="429171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7"/>
          <p:cNvGrpSpPr>
            <a:grpSpLocks/>
          </p:cNvGrpSpPr>
          <p:nvPr/>
        </p:nvGrpSpPr>
        <p:grpSpPr bwMode="auto">
          <a:xfrm>
            <a:off x="1200150" y="14287"/>
            <a:ext cx="6743700" cy="5072063"/>
            <a:chOff x="240" y="192"/>
            <a:chExt cx="5424" cy="4068"/>
          </a:xfrm>
        </p:grpSpPr>
        <p:pic>
          <p:nvPicPr>
            <p:cNvPr id="62467" name="Picture 2" descr="Pictur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92"/>
              <a:ext cx="5424" cy="4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540" name="WordArt 3"/>
            <p:cNvSpPr>
              <a:spLocks noChangeArrowheads="1" noChangeShapeType="1" noTextEdit="1"/>
            </p:cNvSpPr>
            <p:nvPr/>
          </p:nvSpPr>
          <p:spPr bwMode="auto">
            <a:xfrm>
              <a:off x="1104" y="547"/>
              <a:ext cx="3181" cy="832"/>
            </a:xfrm>
            <a:prstGeom prst="rect">
              <a:avLst/>
            </a:prstGeom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  <a:scene3d>
                <a:camera prst="legacyPerspectiveFront">
                  <a:rot lat="20519989" lon="1080000" rev="0"/>
                </a:camera>
                <a:lightRig rig="legacyHarsh2" dir="b"/>
              </a:scene3d>
              <a:sp3d extrusionH="430200" prstMaterial="legacyMatte">
                <a:extrusionClr>
                  <a:srgbClr val="FF6600"/>
                </a:extrusionClr>
              </a:sp3d>
            </a:bodyPr>
            <a:lstStyle/>
            <a:p>
              <a:pPr algn="ctr" eaLnBrk="1" hangingPunct="1">
                <a:defRPr/>
              </a:pPr>
              <a:r>
                <a:rPr lang="en-US" sz="15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  <a:cs typeface="Arial" charset="0"/>
                </a:rPr>
                <a:t>Thank you </a:t>
              </a:r>
              <a:r>
                <a:rPr lang="en-US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  <a:cs typeface="Arial" charset="0"/>
                </a:rPr>
                <a:t>for your</a:t>
              </a:r>
              <a:r>
                <a:rPr lang="en-US" sz="2700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  <a:cs typeface="Arial" charset="0"/>
                </a:rPr>
                <a:t> </a:t>
              </a:r>
              <a:r>
                <a:rPr lang="en-US" kern="10" dirty="0">
                  <a:ln w="9525"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E701"/>
                      </a:gs>
                      <a:gs pos="100000">
                        <a:srgbClr val="FE3E02"/>
                      </a:gs>
                    </a:gsLst>
                    <a:lin ang="5400000" scaled="1"/>
                  </a:gradFill>
                  <a:latin typeface="Impact"/>
                  <a:cs typeface="Arial" charset="0"/>
                </a:rPr>
                <a:t>kind attention</a:t>
              </a:r>
              <a:endParaRPr lang="en-US" sz="27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cs typeface="Arial" charset="0"/>
              </a:endParaRPr>
            </a:p>
          </p:txBody>
        </p:sp>
        <p:pic>
          <p:nvPicPr>
            <p:cNvPr id="62469" name="Picture 6" descr="Leo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" y="3167"/>
              <a:ext cx="1778" cy="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2" descr="E:\Final_thesis\Presentation\Pic\Tiger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3" y="3651870"/>
            <a:ext cx="2141856" cy="1296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1032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1987</TotalTime>
  <Words>799</Words>
  <Application>Microsoft Office PowerPoint</Application>
  <PresentationFormat>On-screen Show (16:9)</PresentationFormat>
  <Paragraphs>202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Impact</vt:lpstr>
      <vt:lpstr>Rockwell</vt:lpstr>
      <vt:lpstr>Wingdings</vt:lpstr>
      <vt:lpstr>Office Theme</vt:lpstr>
      <vt:lpstr>PowerPoint Presentation</vt:lpstr>
      <vt:lpstr>PowerPoint Presentation</vt:lpstr>
      <vt:lpstr>Nepal Physiography </vt:lpstr>
      <vt:lpstr>Physiographic and Climatic Conditions of Nepal</vt:lpstr>
      <vt:lpstr>Large Carnivore Species in Nepal</vt:lpstr>
      <vt:lpstr>Large Carnivores of Nepal </vt:lpstr>
      <vt:lpstr>PowerPoint Presentation</vt:lpstr>
      <vt:lpstr>Tiger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Conservation Efforts</vt:lpstr>
      <vt:lpstr>Conservation Efforts</vt:lpstr>
      <vt:lpstr>Issues &amp; Challenges 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Budha</dc:creator>
  <cp:lastModifiedBy>Tej thapa</cp:lastModifiedBy>
  <cp:revision>112</cp:revision>
  <dcterms:created xsi:type="dcterms:W3CDTF">2017-04-18T06:12:57Z</dcterms:created>
  <dcterms:modified xsi:type="dcterms:W3CDTF">2017-04-27T09:54:42Z</dcterms:modified>
</cp:coreProperties>
</file>