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9209" autoAdjust="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8C15D7C-F279-46B2-AD55-3400387F6BF5}" type="datetimeFigureOut">
              <a:rPr lang="fa-IR" smtClean="0"/>
              <a:t>1438/07/15</a:t>
            </a:fld>
            <a:endParaRPr lang="fa-I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fa-I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12E8649-F3DF-4ED8-BA98-05037E7FFA36}"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8C15D7C-F279-46B2-AD55-3400387F6BF5}" type="datetimeFigureOut">
              <a:rPr lang="fa-IR" smtClean="0"/>
              <a:t>1438/07/15</a:t>
            </a:fld>
            <a:endParaRPr lang="fa-IR"/>
          </a:p>
        </p:txBody>
      </p:sp>
      <p:sp>
        <p:nvSpPr>
          <p:cNvPr id="9" name="Slide Number Placeholder 8"/>
          <p:cNvSpPr>
            <a:spLocks noGrp="1"/>
          </p:cNvSpPr>
          <p:nvPr>
            <p:ph type="sldNum" sz="quarter" idx="15"/>
          </p:nvPr>
        </p:nvSpPr>
        <p:spPr/>
        <p:txBody>
          <a:bodyPr rtlCol="0"/>
          <a:lstStyle/>
          <a:p>
            <a:fld id="{912E8649-F3DF-4ED8-BA98-05037E7FFA36}" type="slidenum">
              <a:rPr lang="fa-IR" smtClean="0"/>
              <a:t>‹#›</a:t>
            </a:fld>
            <a:endParaRPr lang="fa-IR"/>
          </a:p>
        </p:txBody>
      </p:sp>
      <p:sp>
        <p:nvSpPr>
          <p:cNvPr id="10" name="Footer Placeholder 9"/>
          <p:cNvSpPr>
            <a:spLocks noGrp="1"/>
          </p:cNvSpPr>
          <p:nvPr>
            <p:ph type="ftr" sz="quarter" idx="16"/>
          </p:nvPr>
        </p:nvSpPr>
        <p:spPr/>
        <p:txBody>
          <a:bodyPr rtlCol="0"/>
          <a:lstStyle/>
          <a:p>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8C15D7C-F279-46B2-AD55-3400387F6BF5}" type="datetimeFigureOut">
              <a:rPr lang="fa-IR" smtClean="0"/>
              <a:t>1438/07/15</a:t>
            </a:fld>
            <a:endParaRPr lang="fa-I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fa-I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12E8649-F3DF-4ED8-BA98-05037E7FFA36}" type="slidenum">
              <a:rPr lang="fa-IR" smtClean="0"/>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8C15D7C-F279-46B2-AD55-3400387F6BF5}" type="datetimeFigureOut">
              <a:rPr lang="fa-IR" smtClean="0"/>
              <a:t>1438/07/15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12E8649-F3DF-4ED8-BA98-05037E7FFA36}" type="slidenum">
              <a:rPr lang="fa-IR" smtClean="0"/>
              <a:t>‹#›</a:t>
            </a:fld>
            <a:endParaRPr lang="fa-I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8C15D7C-F279-46B2-AD55-3400387F6BF5}" type="datetimeFigureOut">
              <a:rPr lang="fa-IR" smtClean="0"/>
              <a:t>1438/07/15</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912E8649-F3DF-4ED8-BA98-05037E7FFA36}" type="slidenum">
              <a:rPr lang="fa-IR" smtClean="0"/>
              <a:t>‹#›</a:t>
            </a:fld>
            <a:endParaRPr lang="fa-I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8C15D7C-F279-46B2-AD55-3400387F6BF5}" type="datetimeFigureOut">
              <a:rPr lang="fa-IR" smtClean="0"/>
              <a:t>1438/07/15</a:t>
            </a:fld>
            <a:endParaRPr lang="fa-IR"/>
          </a:p>
        </p:txBody>
      </p:sp>
      <p:sp>
        <p:nvSpPr>
          <p:cNvPr id="7" name="Slide Number Placeholder 6"/>
          <p:cNvSpPr>
            <a:spLocks noGrp="1"/>
          </p:cNvSpPr>
          <p:nvPr>
            <p:ph type="sldNum" sz="quarter" idx="11"/>
          </p:nvPr>
        </p:nvSpPr>
        <p:spPr/>
        <p:txBody>
          <a:bodyPr rtlCol="0"/>
          <a:lstStyle/>
          <a:p>
            <a:fld id="{912E8649-F3DF-4ED8-BA98-05037E7FFA36}" type="slidenum">
              <a:rPr lang="fa-IR" smtClean="0"/>
              <a:t>‹#›</a:t>
            </a:fld>
            <a:endParaRPr lang="fa-IR"/>
          </a:p>
        </p:txBody>
      </p:sp>
      <p:sp>
        <p:nvSpPr>
          <p:cNvPr id="8" name="Footer Placeholder 7"/>
          <p:cNvSpPr>
            <a:spLocks noGrp="1"/>
          </p:cNvSpPr>
          <p:nvPr>
            <p:ph type="ftr" sz="quarter" idx="12"/>
          </p:nvPr>
        </p:nvSpPr>
        <p:spPr/>
        <p:txBody>
          <a:bodyPr rtlCol="0"/>
          <a:lstStyle/>
          <a:p>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15D7C-F279-46B2-AD55-3400387F6BF5}" type="datetimeFigureOut">
              <a:rPr lang="fa-IR" smtClean="0"/>
              <a:t>1438/07/15</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912E8649-F3DF-4ED8-BA98-05037E7FFA36}"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8C15D7C-F279-46B2-AD55-3400387F6BF5}" type="datetimeFigureOut">
              <a:rPr lang="fa-IR" smtClean="0"/>
              <a:t>1438/07/15</a:t>
            </a:fld>
            <a:endParaRPr lang="fa-IR"/>
          </a:p>
        </p:txBody>
      </p:sp>
      <p:sp>
        <p:nvSpPr>
          <p:cNvPr id="22" name="Slide Number Placeholder 21"/>
          <p:cNvSpPr>
            <a:spLocks noGrp="1"/>
          </p:cNvSpPr>
          <p:nvPr>
            <p:ph type="sldNum" sz="quarter" idx="15"/>
          </p:nvPr>
        </p:nvSpPr>
        <p:spPr/>
        <p:txBody>
          <a:bodyPr rtlCol="0"/>
          <a:lstStyle/>
          <a:p>
            <a:fld id="{912E8649-F3DF-4ED8-BA98-05037E7FFA36}" type="slidenum">
              <a:rPr lang="fa-IR" smtClean="0"/>
              <a:t>‹#›</a:t>
            </a:fld>
            <a:endParaRPr lang="fa-IR"/>
          </a:p>
        </p:txBody>
      </p:sp>
      <p:sp>
        <p:nvSpPr>
          <p:cNvPr id="23" name="Footer Placeholder 22"/>
          <p:cNvSpPr>
            <a:spLocks noGrp="1"/>
          </p:cNvSpPr>
          <p:nvPr>
            <p:ph type="ftr" sz="quarter" idx="16"/>
          </p:nvPr>
        </p:nvSpPr>
        <p:spPr/>
        <p:txBody>
          <a:bodyPr rtlCol="0"/>
          <a:lstStyle/>
          <a:p>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8C15D7C-F279-46B2-AD55-3400387F6BF5}" type="datetimeFigureOut">
              <a:rPr lang="fa-IR" smtClean="0"/>
              <a:t>1438/07/15</a:t>
            </a:fld>
            <a:endParaRPr lang="fa-IR"/>
          </a:p>
        </p:txBody>
      </p:sp>
      <p:sp>
        <p:nvSpPr>
          <p:cNvPr id="18" name="Slide Number Placeholder 17"/>
          <p:cNvSpPr>
            <a:spLocks noGrp="1"/>
          </p:cNvSpPr>
          <p:nvPr>
            <p:ph type="sldNum" sz="quarter" idx="11"/>
          </p:nvPr>
        </p:nvSpPr>
        <p:spPr/>
        <p:txBody>
          <a:bodyPr rtlCol="0"/>
          <a:lstStyle/>
          <a:p>
            <a:fld id="{912E8649-F3DF-4ED8-BA98-05037E7FFA36}" type="slidenum">
              <a:rPr lang="fa-IR" smtClean="0"/>
              <a:t>‹#›</a:t>
            </a:fld>
            <a:endParaRPr lang="fa-IR"/>
          </a:p>
        </p:txBody>
      </p:sp>
      <p:sp>
        <p:nvSpPr>
          <p:cNvPr id="21" name="Footer Placeholder 20"/>
          <p:cNvSpPr>
            <a:spLocks noGrp="1"/>
          </p:cNvSpPr>
          <p:nvPr>
            <p:ph type="ftr" sz="quarter" idx="12"/>
          </p:nvPr>
        </p:nvSpPr>
        <p:spPr/>
        <p:txBody>
          <a:bodyPr rtlCol="0"/>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C15D7C-F279-46B2-AD55-3400387F6BF5}" type="datetimeFigureOut">
              <a:rPr lang="fa-IR" smtClean="0"/>
              <a:t>1438/07/15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12E8649-F3DF-4ED8-BA98-05037E7FFA36}"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C15D7C-F279-46B2-AD55-3400387F6BF5}" type="datetimeFigureOut">
              <a:rPr lang="fa-IR" smtClean="0"/>
              <a:t>1438/07/15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12E8649-F3DF-4ED8-BA98-05037E7FFA36}"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8C15D7C-F279-46B2-AD55-3400387F6BF5}" type="datetimeFigureOut">
              <a:rPr lang="fa-IR" smtClean="0"/>
              <a:t>1438/07/15</a:t>
            </a:fld>
            <a:endParaRPr lang="fa-I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a-I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12E8649-F3DF-4ED8-BA98-05037E7FFA36}"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332656"/>
            <a:ext cx="3816424" cy="720080"/>
          </a:xfrm>
        </p:spPr>
        <p:txBody>
          <a:bodyPr/>
          <a:lstStyle/>
          <a:p>
            <a:pPr algn="r" rtl="0"/>
            <a:r>
              <a:rPr lang="en-US" dirty="0" smtClean="0">
                <a:solidFill>
                  <a:schemeClr val="tx1">
                    <a:lumMod val="65000"/>
                    <a:lumOff val="35000"/>
                  </a:schemeClr>
                </a:solidFill>
              </a:rPr>
              <a:t>In the name of god</a:t>
            </a:r>
            <a:endParaRPr lang="fa-IR" dirty="0">
              <a:solidFill>
                <a:schemeClr val="tx1">
                  <a:lumMod val="65000"/>
                  <a:lumOff val="35000"/>
                </a:schemeClr>
              </a:solidFill>
            </a:endParaRPr>
          </a:p>
        </p:txBody>
      </p:sp>
      <p:sp>
        <p:nvSpPr>
          <p:cNvPr id="3" name="Content Placeholder 2"/>
          <p:cNvSpPr>
            <a:spLocks noGrp="1"/>
          </p:cNvSpPr>
          <p:nvPr>
            <p:ph sz="quarter" idx="1"/>
          </p:nvPr>
        </p:nvSpPr>
        <p:spPr/>
        <p:txBody>
          <a:bodyPr/>
          <a:lstStyle/>
          <a:p>
            <a:pPr algn="l"/>
            <a:r>
              <a:rPr lang="en-GB" sz="2800" b="1" dirty="0" smtClean="0">
                <a:solidFill>
                  <a:prstClr val="black"/>
                </a:solidFill>
                <a:latin typeface="Times New Roman" panose="02020603050405020304" pitchFamily="18" charset="0"/>
                <a:ea typeface="SimSun-ExtB" panose="02010609060101010101" pitchFamily="49" charset="-122"/>
                <a:cs typeface="Times New Roman" panose="02020603050405020304" pitchFamily="18" charset="0"/>
              </a:rPr>
              <a:t>The </a:t>
            </a:r>
            <a:r>
              <a:rPr lang="en-GB" sz="2800" b="1" dirty="0">
                <a:solidFill>
                  <a:prstClr val="black"/>
                </a:solidFill>
                <a:latin typeface="Times New Roman" panose="02020603050405020304" pitchFamily="18" charset="0"/>
                <a:ea typeface="SimSun-ExtB" panose="02010609060101010101" pitchFamily="49" charset="-122"/>
                <a:cs typeface="Times New Roman" panose="02020603050405020304" pitchFamily="18" charset="0"/>
              </a:rPr>
              <a:t>effect of group hope therapy on happiness of patients with type II diabetes who referred to a diabetic clinic </a:t>
            </a:r>
            <a:r>
              <a:rPr lang="en-GB" sz="2800" b="1" dirty="0" smtClean="0">
                <a:solidFill>
                  <a:prstClr val="black"/>
                </a:solidFill>
                <a:latin typeface="Times New Roman" panose="02020603050405020304" pitchFamily="18" charset="0"/>
                <a:ea typeface="SimSun-ExtB" panose="02010609060101010101" pitchFamily="49" charset="-122"/>
                <a:cs typeface="Times New Roman" panose="02020603050405020304" pitchFamily="18" charset="0"/>
              </a:rPr>
              <a:t>at southeast of Iran   </a:t>
            </a:r>
            <a:endParaRPr lang="en-IN" dirty="0"/>
          </a:p>
          <a:p>
            <a:r>
              <a:rPr lang="en-IN" b="1" dirty="0" err="1"/>
              <a:t>Tayebeh</a:t>
            </a:r>
            <a:r>
              <a:rPr lang="en-IN" b="1" dirty="0"/>
              <a:t> </a:t>
            </a:r>
            <a:r>
              <a:rPr lang="en-IN" b="1" dirty="0" err="1"/>
              <a:t>Ilaghi</a:t>
            </a:r>
            <a:r>
              <a:rPr lang="en-IN" b="1" dirty="0"/>
              <a:t>, </a:t>
            </a:r>
            <a:r>
              <a:rPr lang="en-IN" dirty="0"/>
              <a:t>Kerman University of Medical Sciences, Iran 	</a:t>
            </a:r>
          </a:p>
          <a:p>
            <a:pPr marL="0" lvl="0" indent="0" algn="just" rtl="0">
              <a:lnSpc>
                <a:spcPct val="200000"/>
              </a:lnSpc>
              <a:spcBef>
                <a:spcPts val="0"/>
              </a:spcBef>
              <a:spcAft>
                <a:spcPts val="1000"/>
              </a:spcAft>
              <a:buClrTx/>
              <a:buSzTx/>
              <a:buNone/>
            </a:pPr>
            <a:endParaRPr lang="en-US" dirty="0">
              <a:solidFill>
                <a:prstClr val="black"/>
              </a:solidFill>
              <a:latin typeface="Times New Roman" panose="02020603050405020304" pitchFamily="18" charset="0"/>
              <a:ea typeface="SimSun-ExtB"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415878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7467600" cy="2548880"/>
          </a:xfrm>
        </p:spPr>
        <p:txBody>
          <a:bodyPr/>
          <a:lstStyle/>
          <a:p>
            <a:pPr algn="l" rtl="0"/>
            <a:r>
              <a:rPr lang="en-GB" dirty="0">
                <a:latin typeface="Times New Roman"/>
                <a:ea typeface="Calibri"/>
                <a:cs typeface="B Mitra"/>
              </a:rPr>
              <a:t>Diabetes is a chronic metabolic disease and one of health problems especially in developing countries (1). Generally, it has been reported that over 285 million patients were affected by diabetes in 2010 throughout the world </a:t>
            </a:r>
            <a:endParaRPr lang="fa-IR" dirty="0"/>
          </a:p>
        </p:txBody>
      </p:sp>
    </p:spTree>
    <p:extLst>
      <p:ext uri="{BB962C8B-B14F-4D97-AF65-F5344CB8AC3E}">
        <p14:creationId xmlns:p14="http://schemas.microsoft.com/office/powerpoint/2010/main" val="672037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l" rtl="0"/>
            <a:r>
              <a:rPr lang="en-GB" dirty="0">
                <a:latin typeface="Times New Roman"/>
                <a:ea typeface="Calibri"/>
                <a:cs typeface="B Mitra"/>
              </a:rPr>
              <a:t>predicted that the number of diabetic patients will increase up to 350 million individuals in 2020 and they will be over 438 million in 2030 (2). It has been reported that prevalence of diabetes is 24% in individuals over 40 years old in Iran. In addition, the number of individuals with such disease is increasing by 0.4% after age 40 per year (3).</a:t>
            </a:r>
            <a:endParaRPr lang="fa-IR" dirty="0"/>
          </a:p>
        </p:txBody>
      </p:sp>
    </p:spTree>
    <p:extLst>
      <p:ext uri="{BB962C8B-B14F-4D97-AF65-F5344CB8AC3E}">
        <p14:creationId xmlns:p14="http://schemas.microsoft.com/office/powerpoint/2010/main" val="3596795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GB" dirty="0">
                <a:latin typeface="Times New Roman"/>
                <a:ea typeface="Calibri"/>
                <a:cs typeface="B Mitra"/>
              </a:rPr>
              <a:t>Diabetes is the most cause of amputation, blindness, chronic failure of kidney and it is one of risk factors of cardiac diseases (3).  Researches indicated that socio-mental problems, irritability, anger, depression and anxiety in diabetic patients are higher than normal individuals (4). </a:t>
            </a:r>
            <a:endParaRPr lang="fa-IR" dirty="0"/>
          </a:p>
        </p:txBody>
      </p:sp>
    </p:spTree>
    <p:extLst>
      <p:ext uri="{BB962C8B-B14F-4D97-AF65-F5344CB8AC3E}">
        <p14:creationId xmlns:p14="http://schemas.microsoft.com/office/powerpoint/2010/main" val="2978349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1000"/>
              </a:spcAft>
            </a:pPr>
            <a:r>
              <a:rPr lang="en-GB" dirty="0">
                <a:latin typeface="Times New Roman"/>
                <a:ea typeface="Calibri"/>
                <a:cs typeface="B Mitra"/>
              </a:rPr>
              <a:t>Happiness is a personally pleasant state that results from positive emotions. Happiness is the product of individual’s positive judgment from life.(5). </a:t>
            </a:r>
            <a:endParaRPr lang="en-US" sz="2000" dirty="0">
              <a:latin typeface="Calibri"/>
              <a:ea typeface="Calibri"/>
              <a:cs typeface="Arial"/>
            </a:endParaRPr>
          </a:p>
          <a:p>
            <a:pPr algn="l" rtl="0"/>
            <a:r>
              <a:rPr lang="en-GB" dirty="0">
                <a:latin typeface="Times New Roman"/>
                <a:ea typeface="Calibri"/>
                <a:cs typeface="B Mitra"/>
              </a:rPr>
              <a:t>There are many non-medicinal methods to help happiness and adaptation of patients with diabetes. One of such methods is hope therapy. Hope is one of the most basic concepts in positive psychology(4). </a:t>
            </a:r>
            <a:endParaRPr lang="fa-IR" dirty="0"/>
          </a:p>
        </p:txBody>
      </p:sp>
    </p:spTree>
    <p:extLst>
      <p:ext uri="{BB962C8B-B14F-4D97-AF65-F5344CB8AC3E}">
        <p14:creationId xmlns:p14="http://schemas.microsoft.com/office/powerpoint/2010/main" val="24845525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GB" dirty="0">
                <a:latin typeface="Times New Roman"/>
                <a:ea typeface="Calibri"/>
                <a:cs typeface="B Mitra"/>
              </a:rPr>
              <a:t>Hope is considered as one of coping strategies for adaptation with incurable diseases (6). </a:t>
            </a:r>
            <a:r>
              <a:rPr lang="en-GB" dirty="0" err="1">
                <a:latin typeface="Times New Roman"/>
                <a:ea typeface="Calibri"/>
                <a:cs typeface="B Mitra"/>
              </a:rPr>
              <a:t>Namdari</a:t>
            </a:r>
            <a:r>
              <a:rPr lang="en-GB" dirty="0">
                <a:latin typeface="Times New Roman"/>
                <a:ea typeface="Calibri"/>
                <a:cs typeface="B Mitra"/>
              </a:rPr>
              <a:t> et al (2012) indicated that hope therapy was an effective intervention to correct and improve behavioural empowerments (7). </a:t>
            </a:r>
            <a:endParaRPr lang="fa-IR" dirty="0"/>
          </a:p>
        </p:txBody>
      </p:sp>
    </p:spTree>
    <p:extLst>
      <p:ext uri="{BB962C8B-B14F-4D97-AF65-F5344CB8AC3E}">
        <p14:creationId xmlns:p14="http://schemas.microsoft.com/office/powerpoint/2010/main" val="41779369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1000"/>
              </a:spcAft>
            </a:pPr>
            <a:r>
              <a:rPr lang="en-GB" dirty="0">
                <a:latin typeface="Times New Roman"/>
                <a:ea typeface="Calibri"/>
                <a:cs typeface="B Mitra"/>
              </a:rPr>
              <a:t>the present research aims to study </a:t>
            </a:r>
            <a:r>
              <a:rPr lang="en-US" dirty="0">
                <a:latin typeface="Times New Roman"/>
                <a:ea typeface="Calibri"/>
                <a:cs typeface="B Mitra"/>
              </a:rPr>
              <a:t>the </a:t>
            </a:r>
            <a:r>
              <a:rPr lang="en-GB" dirty="0">
                <a:latin typeface="Times New Roman"/>
                <a:ea typeface="Calibri"/>
                <a:cs typeface="B Mitra"/>
              </a:rPr>
              <a:t>effect of group hope therapy on happiness of type II diabetic patients who referred to a diabetic clinic at southeast of Iran.</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3837569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85000" lnSpcReduction="10000"/>
          </a:bodyPr>
          <a:lstStyle/>
          <a:p>
            <a:pPr algn="just" rtl="0">
              <a:lnSpc>
                <a:spcPct val="200000"/>
              </a:lnSpc>
              <a:spcAft>
                <a:spcPts val="1000"/>
              </a:spcAft>
            </a:pPr>
            <a:r>
              <a:rPr lang="en-GB" b="1" dirty="0">
                <a:latin typeface="Times New Roman"/>
                <a:ea typeface="Calibri"/>
                <a:cs typeface="B Mitra"/>
              </a:rPr>
              <a:t>Methods and materials </a:t>
            </a:r>
            <a:endParaRPr lang="en-US" sz="2000" dirty="0">
              <a:latin typeface="Calibri"/>
              <a:ea typeface="Calibri"/>
              <a:cs typeface="Arial"/>
            </a:endParaRPr>
          </a:p>
          <a:p>
            <a:pPr algn="just" rtl="0">
              <a:lnSpc>
                <a:spcPct val="200000"/>
              </a:lnSpc>
              <a:spcAft>
                <a:spcPts val="0"/>
              </a:spcAft>
            </a:pPr>
            <a:r>
              <a:rPr lang="en-GB" dirty="0">
                <a:latin typeface="Times New Roman"/>
                <a:ea typeface="Calibri"/>
                <a:cs typeface="B Mitra"/>
              </a:rPr>
              <a:t>This is a </a:t>
            </a:r>
            <a:r>
              <a:rPr lang="en-US" dirty="0">
                <a:latin typeface="Times New Roman"/>
                <a:ea typeface="Calibri"/>
                <a:cs typeface="B Mitra"/>
              </a:rPr>
              <a:t>quasi</a:t>
            </a:r>
            <a:r>
              <a:rPr lang="en-GB" dirty="0">
                <a:latin typeface="Times New Roman"/>
                <a:ea typeface="Calibri"/>
                <a:cs typeface="B Mitra"/>
              </a:rPr>
              <a:t>-experimental study conducted on two groups: intervention and control. The research was conducted in a diabetic clinic affiliated to medical science university of </a:t>
            </a:r>
            <a:r>
              <a:rPr lang="en-GB" dirty="0" err="1">
                <a:latin typeface="Times New Roman"/>
                <a:ea typeface="Calibri"/>
                <a:cs typeface="B Mitra"/>
              </a:rPr>
              <a:t>Sirjan</a:t>
            </a:r>
            <a:r>
              <a:rPr lang="en-GB" dirty="0">
                <a:latin typeface="Times New Roman"/>
                <a:ea typeface="Calibri"/>
                <a:cs typeface="B Mitra"/>
              </a:rPr>
              <a:t> at southeast of Iran. The research lasted from October to March 2015. Statistical population includes all patients with type II diabetes who had medical records and referred to clinic for care and treatment.</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5486968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sz="2800" b="1" i="1" dirty="0">
                <a:latin typeface="Cambria"/>
                <a:ea typeface="Times New Roman"/>
                <a:cs typeface="Times New Roman"/>
              </a:rPr>
              <a:t>Inclusion criteria</a:t>
            </a:r>
            <a:r>
              <a:rPr lang="en-US" dirty="0">
                <a:latin typeface="Times New Roman"/>
                <a:ea typeface="Calibri"/>
                <a:cs typeface="B Mitra"/>
              </a:rPr>
              <a:t> </a:t>
            </a:r>
            <a:r>
              <a:rPr lang="en-GB" dirty="0">
                <a:latin typeface="Times New Roman"/>
                <a:ea typeface="Calibri"/>
                <a:cs typeface="B Mitra"/>
              </a:rPr>
              <a:t>were willingness to participation, patients who were affected by type II diabetes based on medical record and were able to participate in group therapy sessions</a:t>
            </a:r>
            <a:endParaRPr lang="fa-IR" dirty="0"/>
          </a:p>
        </p:txBody>
      </p:sp>
    </p:spTree>
    <p:extLst>
      <p:ext uri="{BB962C8B-B14F-4D97-AF65-F5344CB8AC3E}">
        <p14:creationId xmlns:p14="http://schemas.microsoft.com/office/powerpoint/2010/main" val="2831630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0"/>
              </a:spcAft>
            </a:pPr>
            <a:r>
              <a:rPr lang="en-US" sz="2800" b="1" i="1" dirty="0">
                <a:latin typeface="Cambria"/>
                <a:ea typeface="Times New Roman"/>
                <a:cs typeface="Times New Roman"/>
              </a:rPr>
              <a:t>Exclusion criteria</a:t>
            </a:r>
            <a:r>
              <a:rPr lang="en-US" dirty="0">
                <a:latin typeface="Times New Roman"/>
                <a:ea typeface="Calibri"/>
                <a:cs typeface="B Mitra"/>
              </a:rPr>
              <a:t> </a:t>
            </a:r>
            <a:r>
              <a:rPr lang="en-GB" dirty="0">
                <a:latin typeface="Times New Roman"/>
                <a:ea typeface="Calibri"/>
                <a:cs typeface="B Mitra"/>
              </a:rPr>
              <a:t>were participation in psychological sessions at the same time, consumption of psychiatric medications, acute depression and recent death of one of close relatives.</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26829701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1000"/>
              </a:spcAft>
            </a:pPr>
            <a:r>
              <a:rPr lang="en-GB" dirty="0">
                <a:latin typeface="Times New Roman"/>
                <a:ea typeface="Calibri"/>
                <a:cs typeface="B Mitra"/>
              </a:rPr>
              <a:t>Sample size was determined based on the study of </a:t>
            </a:r>
            <a:r>
              <a:rPr lang="en-GB" dirty="0" err="1">
                <a:latin typeface="Times New Roman"/>
                <a:ea typeface="Calibri"/>
                <a:cs typeface="B Mitra"/>
              </a:rPr>
              <a:t>Ghasemali</a:t>
            </a:r>
            <a:r>
              <a:rPr lang="en-GB" dirty="0">
                <a:latin typeface="Times New Roman"/>
                <a:ea typeface="Calibri"/>
                <a:cs typeface="B Mitra"/>
              </a:rPr>
              <a:t> et al (8) using following formula with 95% confidence and 90% power. Therefore 15 individuals were placed in each group. The number of each group was increased up to 20 individuals due to probability of dropout.</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14388618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1026" name="Picture 2"/>
          <p:cNvPicPr>
            <a:picLocks noGrp="1" noChangeAspect="1" noChangeArrowheads="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1324212" y="3024092"/>
            <a:ext cx="5733575" cy="2025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31289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smtClean="0">
                <a:latin typeface="Times New Roman" panose="02020603050405020304" pitchFamily="18" charset="0"/>
                <a:ea typeface="Calibri"/>
                <a:cs typeface="Times New Roman" panose="02020603050405020304" pitchFamily="18" charset="0"/>
              </a:rPr>
              <a:t>happiness </a:t>
            </a:r>
            <a:r>
              <a:rPr lang="en-US" dirty="0">
                <a:latin typeface="Times New Roman" panose="02020603050405020304" pitchFamily="18" charset="0"/>
                <a:ea typeface="Calibri"/>
                <a:cs typeface="Times New Roman" panose="02020603050405020304" pitchFamily="18" charset="0"/>
              </a:rPr>
              <a:t>of all 400 patients that have been admitted to this center was assessed. Among 80 individuals who obtained mean score below 40, 40 individuals participated in the study by convenience sampling. After taking informed consent, they were allocated into intervention and control groups (20 individuals in each group) by using random table. </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3929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a:xfrm>
            <a:off x="467544" y="1484784"/>
            <a:ext cx="7467600" cy="4873752"/>
          </a:xfrm>
        </p:spPr>
        <p:txBody>
          <a:bodyPr/>
          <a:lstStyle/>
          <a:p>
            <a:pPr algn="l" rtl="0"/>
            <a:r>
              <a:rPr lang="en-US" dirty="0">
                <a:latin typeface="Times New Roman" panose="02020603050405020304" pitchFamily="18" charset="0"/>
                <a:ea typeface="Calibri"/>
                <a:cs typeface="Times New Roman" panose="02020603050405020304" pitchFamily="18" charset="0"/>
              </a:rPr>
              <a:t>Data were collected by a two-part questionnaire. The first part includes demographic questionnaire such as gender, age, marital status and education level. The second part was Oxford happiness questionnaire (OHQ).</a:t>
            </a:r>
            <a:r>
              <a:rPr lang="en-US" dirty="0">
                <a:latin typeface="BNazanin"/>
                <a:ea typeface="Calibri"/>
                <a:cs typeface="B Mitra"/>
              </a:rPr>
              <a:t> </a:t>
            </a:r>
            <a:endParaRPr lang="fa-IR" dirty="0"/>
          </a:p>
        </p:txBody>
      </p:sp>
    </p:spTree>
    <p:extLst>
      <p:ext uri="{BB962C8B-B14F-4D97-AF65-F5344CB8AC3E}">
        <p14:creationId xmlns:p14="http://schemas.microsoft.com/office/powerpoint/2010/main" val="3598532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This questionnaire contains 29 items scoring between 0-87. Therefore, the highest score is 87 suggesting the highest happiness and the lowest score is zero suggesting dissatisfaction of subjects with life and their depression. The validity of this questionnaire was confirmed by </a:t>
            </a:r>
            <a:r>
              <a:rPr lang="en-US" dirty="0" err="1">
                <a:latin typeface="Times New Roman" panose="02020603050405020304" pitchFamily="18" charset="0"/>
                <a:ea typeface="Calibri"/>
                <a:cs typeface="Times New Roman" panose="02020603050405020304" pitchFamily="18" charset="0"/>
              </a:rPr>
              <a:t>Noorbala</a:t>
            </a:r>
            <a:r>
              <a:rPr lang="en-US" dirty="0">
                <a:latin typeface="Times New Roman" panose="02020603050405020304" pitchFamily="18" charset="0"/>
                <a:ea typeface="Calibri"/>
                <a:cs typeface="Times New Roman" panose="02020603050405020304" pitchFamily="18" charset="0"/>
              </a:rPr>
              <a:t> et al in Iran.</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0482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They also reported the reliability of questionnaire as 92% via splitting method (9).hope therapy sessions were designed and implemented within 8 sessions for 90 minutes. Hope therapy was conducted weekly for two sessions.</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29442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0"/>
              </a:spcAft>
            </a:pPr>
            <a:r>
              <a:rPr lang="en-US" dirty="0">
                <a:latin typeface="BNazanin"/>
                <a:ea typeface="Calibri"/>
                <a:cs typeface="B Mitra"/>
              </a:rPr>
              <a:t>Sessions were held as follows:</a:t>
            </a:r>
            <a:endParaRPr lang="en-US" sz="2000" dirty="0">
              <a:latin typeface="Calibri"/>
              <a:ea typeface="Calibri"/>
              <a:cs typeface="Arial"/>
            </a:endParaRPr>
          </a:p>
          <a:p>
            <a:pPr algn="just" rtl="0">
              <a:lnSpc>
                <a:spcPct val="200000"/>
              </a:lnSpc>
              <a:spcAft>
                <a:spcPts val="0"/>
              </a:spcAft>
            </a:pPr>
            <a:r>
              <a:rPr lang="en-US" dirty="0">
                <a:latin typeface="BNazanin"/>
                <a:ea typeface="Calibri"/>
                <a:cs typeface="B Mitra"/>
              </a:rPr>
              <a:t>Session 1: structure of sessions, educational goals and hope based on Snyder theory were introduced.</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3347387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0"/>
              </a:spcAft>
            </a:pPr>
            <a:r>
              <a:rPr lang="en-US" dirty="0">
                <a:latin typeface="BNazanin"/>
                <a:ea typeface="Calibri"/>
                <a:cs typeface="B Mitra"/>
              </a:rPr>
              <a:t>Session 2: exploration of hope growth, necessity of its presence and effect on wellbeing were discussed. A therapeutic relationship was made with participants and dynamic process of intervention group was considered.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2157142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a:xfrm>
            <a:off x="467544" y="1772816"/>
            <a:ext cx="7467600" cy="4873752"/>
          </a:xfrm>
        </p:spPr>
        <p:txBody>
          <a:bodyPr/>
          <a:lstStyle/>
          <a:p>
            <a:pPr algn="r" rtl="0">
              <a:lnSpc>
                <a:spcPct val="200000"/>
              </a:lnSpc>
              <a:spcAft>
                <a:spcPts val="0"/>
              </a:spcAft>
            </a:pPr>
            <a:r>
              <a:rPr lang="en-US" dirty="0">
                <a:latin typeface="Times New Roman" panose="02020603050405020304" pitchFamily="18" charset="0"/>
                <a:ea typeface="Calibri"/>
                <a:cs typeface="Times New Roman" panose="02020603050405020304" pitchFamily="18" charset="0"/>
              </a:rPr>
              <a:t>Session 3: participants were asked to define their life stories </a:t>
            </a:r>
            <a:endParaRPr lang="en-US" sz="2000" dirty="0">
              <a:latin typeface="Times New Roman" panose="02020603050405020304" pitchFamily="18" charset="0"/>
              <a:ea typeface="Calibri"/>
              <a:cs typeface="Times New Roman" panose="02020603050405020304" pitchFamily="18" charset="0"/>
            </a:endParaRPr>
          </a:p>
          <a:p>
            <a:pPr algn="l" rtl="0"/>
            <a:r>
              <a:rPr lang="en-US" dirty="0">
                <a:latin typeface="Times New Roman" panose="02020603050405020304" pitchFamily="18" charset="0"/>
                <a:ea typeface="Calibri"/>
                <a:cs typeface="Times New Roman" panose="02020603050405020304" pitchFamily="18" charset="0"/>
              </a:rPr>
              <a:t>Session 4: organizing stories based of three main components of Snyder’s hope theory including goal, agent and pathways. In addition, it was tried to identify hopes in lives of participants and past achievements were considered to identify agent and pathways.</a:t>
            </a:r>
            <a:r>
              <a:rPr lang="en-US" dirty="0">
                <a:latin typeface="BNazanin"/>
                <a:ea typeface="Calibri"/>
                <a:cs typeface="B Mitra"/>
              </a:rPr>
              <a:t> </a:t>
            </a:r>
            <a:endParaRPr lang="fa-IR" dirty="0"/>
          </a:p>
        </p:txBody>
      </p:sp>
    </p:spTree>
    <p:extLst>
      <p:ext uri="{BB962C8B-B14F-4D97-AF65-F5344CB8AC3E}">
        <p14:creationId xmlns:p14="http://schemas.microsoft.com/office/powerpoint/2010/main" val="24745210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0"/>
              </a:spcAft>
            </a:pPr>
            <a:r>
              <a:rPr lang="en-US" dirty="0">
                <a:latin typeface="BNazanin"/>
                <a:ea typeface="Calibri"/>
                <a:cs typeface="B Mitra"/>
              </a:rPr>
              <a:t>Session 5: participants were asked to provide a list of current events and important dimensions of life and to determine their importance.</a:t>
            </a:r>
            <a:endParaRPr lang="en-US" sz="2000" dirty="0">
              <a:latin typeface="Calibri"/>
              <a:ea typeface="Calibri"/>
              <a:cs typeface="Arial"/>
            </a:endParaRPr>
          </a:p>
          <a:p>
            <a:pPr algn="just" rtl="0">
              <a:lnSpc>
                <a:spcPct val="200000"/>
              </a:lnSpc>
              <a:spcAft>
                <a:spcPts val="0"/>
              </a:spcAft>
            </a:pPr>
            <a:r>
              <a:rPr lang="en-US" dirty="0">
                <a:latin typeface="BNazanin"/>
                <a:ea typeface="Calibri"/>
                <a:cs typeface="B Mitra"/>
              </a:rPr>
              <a:t>Session 6: expressing appropriate goals based on Snyder’s theory and encouraging them to determine goals in each aspect of life</a:t>
            </a:r>
            <a:endParaRPr lang="en-US" sz="2000" dirty="0">
              <a:latin typeface="Calibri"/>
              <a:ea typeface="Calibri"/>
              <a:cs typeface="Arial"/>
            </a:endParaRPr>
          </a:p>
          <a:p>
            <a:pPr algn="l" rtl="0"/>
            <a:endParaRPr lang="fa-IR" dirty="0"/>
          </a:p>
        </p:txBody>
      </p:sp>
    </p:spTree>
    <p:extLst>
      <p:ext uri="{BB962C8B-B14F-4D97-AF65-F5344CB8AC3E}">
        <p14:creationId xmlns:p14="http://schemas.microsoft.com/office/powerpoint/2010/main" val="3504470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Aft>
                <a:spcPts val="0"/>
              </a:spcAft>
            </a:pPr>
            <a:r>
              <a:rPr lang="en-US" dirty="0">
                <a:latin typeface="BNazanin"/>
                <a:ea typeface="Calibri"/>
                <a:cs typeface="B Mitra"/>
              </a:rPr>
              <a:t>Session 7: expressing features of appropriate pathways and finding proper strategies for reaching determined goals</a:t>
            </a:r>
            <a:endParaRPr lang="en-US" sz="2000" dirty="0">
              <a:latin typeface="Calibri"/>
              <a:ea typeface="Calibri"/>
              <a:cs typeface="Arial"/>
            </a:endParaRPr>
          </a:p>
          <a:p>
            <a:pPr algn="just" rtl="0">
              <a:lnSpc>
                <a:spcPct val="200000"/>
              </a:lnSpc>
              <a:spcAft>
                <a:spcPts val="0"/>
              </a:spcAft>
            </a:pPr>
            <a:r>
              <a:rPr lang="en-US" dirty="0">
                <a:latin typeface="BNazanin"/>
                <a:ea typeface="Calibri"/>
                <a:cs typeface="B Mitra"/>
              </a:rPr>
              <a:t>Session 8: expressing strategies for protecting agent (for example, participants were asked to do their best for reaching goals via mental practice)</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3302032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Hope therapy sessions were held by the researcher who passed practically such sessions under control of master of psychology. Routine educations of clinic were presented for control group and no intervention was done. </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1349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After intervention, both groups recompleted the questionnaire. Data were analyzed by SPSS version 21 using statistical methods such as inferential and descriptive statistics. Mean and standard deviation were used from descriptive statistics and independent T and paired T tests were used from inferential statistics.</a:t>
            </a:r>
            <a:r>
              <a:rPr lang="en-US" dirty="0">
                <a:latin typeface="BNazanin"/>
                <a:ea typeface="Calibri"/>
                <a:cs typeface="B Mitra"/>
              </a:rPr>
              <a:t> </a:t>
            </a:r>
            <a:endParaRPr lang="fa-IR" dirty="0"/>
          </a:p>
        </p:txBody>
      </p:sp>
    </p:spTree>
    <p:extLst>
      <p:ext uri="{BB962C8B-B14F-4D97-AF65-F5344CB8AC3E}">
        <p14:creationId xmlns:p14="http://schemas.microsoft.com/office/powerpoint/2010/main" val="3022366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92500" lnSpcReduction="10000"/>
          </a:bodyPr>
          <a:lstStyle/>
          <a:p>
            <a:pPr algn="just" rtl="0">
              <a:lnSpc>
                <a:spcPct val="200000"/>
              </a:lnSpc>
              <a:spcBef>
                <a:spcPts val="1200"/>
              </a:spcBef>
              <a:spcAft>
                <a:spcPts val="0"/>
              </a:spcAft>
            </a:pPr>
            <a:r>
              <a:rPr lang="en-US" b="1" dirty="0">
                <a:latin typeface="BNazanin"/>
                <a:ea typeface="Calibri"/>
                <a:cs typeface="B Mitra"/>
              </a:rPr>
              <a:t>Ethical considerations </a:t>
            </a:r>
            <a:endParaRPr lang="en-US" sz="2000" dirty="0">
              <a:latin typeface="Calibri"/>
              <a:ea typeface="Calibri"/>
              <a:cs typeface="Arial"/>
            </a:endParaRPr>
          </a:p>
          <a:p>
            <a:pPr algn="just" rtl="0">
              <a:lnSpc>
                <a:spcPct val="200000"/>
              </a:lnSpc>
              <a:spcBef>
                <a:spcPts val="1200"/>
              </a:spcBef>
              <a:spcAft>
                <a:spcPts val="0"/>
              </a:spcAft>
            </a:pPr>
            <a:r>
              <a:rPr lang="en-US" dirty="0">
                <a:latin typeface="BZar"/>
                <a:ea typeface="Calibri"/>
                <a:cs typeface="B Mitra"/>
              </a:rPr>
              <a:t>We get the ethical code with this number 1395.IR.KMU.REC and Participants</a:t>
            </a:r>
            <a:r>
              <a:rPr lang="en-US" dirty="0">
                <a:latin typeface="BNazanin"/>
                <a:ea typeface="Calibri"/>
                <a:cs typeface="B Mitra"/>
              </a:rPr>
              <a:t> were ensured that they could participate in the research voluntarily, their information was confidential, they could withdraw the study whenever they want and they would be informed about research results.</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27255389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85000" lnSpcReduction="10000"/>
          </a:bodyPr>
          <a:lstStyle/>
          <a:p>
            <a:pPr algn="just" rtl="0">
              <a:lnSpc>
                <a:spcPct val="200000"/>
              </a:lnSpc>
              <a:spcBef>
                <a:spcPts val="1200"/>
              </a:spcBef>
              <a:spcAft>
                <a:spcPts val="0"/>
              </a:spcAft>
            </a:pPr>
            <a:r>
              <a:rPr lang="en-US" b="1" dirty="0">
                <a:latin typeface="BNazanin"/>
                <a:ea typeface="Calibri"/>
                <a:cs typeface="B Mitra"/>
              </a:rPr>
              <a:t>Results </a:t>
            </a:r>
            <a:endParaRPr lang="en-US" sz="2000" dirty="0">
              <a:latin typeface="Calibri"/>
              <a:ea typeface="Calibri"/>
              <a:cs typeface="Arial"/>
            </a:endParaRPr>
          </a:p>
          <a:p>
            <a:pPr algn="just" rtl="0">
              <a:lnSpc>
                <a:spcPct val="200000"/>
              </a:lnSpc>
              <a:spcAft>
                <a:spcPts val="0"/>
              </a:spcAft>
            </a:pPr>
            <a:r>
              <a:rPr lang="en-US" dirty="0">
                <a:latin typeface="BNazanin"/>
                <a:ea typeface="Calibri"/>
                <a:cs typeface="B Mitra"/>
              </a:rPr>
              <a:t>Results obtained by both groups showed that there was no significant difference between groups regarding demographic variables (P&gt; 0.05). Mean age of individuals in intervention group was 46.35</a:t>
            </a:r>
            <a:r>
              <a:rPr lang="en-US" dirty="0">
                <a:latin typeface="Calibri"/>
                <a:ea typeface="Calibri"/>
                <a:cs typeface="Calibri"/>
              </a:rPr>
              <a:t>±</a:t>
            </a:r>
            <a:r>
              <a:rPr lang="en-US" dirty="0">
                <a:latin typeface="BNazanin"/>
                <a:ea typeface="Calibri"/>
                <a:cs typeface="B Mitra"/>
              </a:rPr>
              <a:t>10.17 and mean age of individuals in control group was 49.10</a:t>
            </a:r>
            <a:r>
              <a:rPr lang="en-US" dirty="0">
                <a:latin typeface="Calibri"/>
                <a:ea typeface="Calibri"/>
                <a:cs typeface="Calibri"/>
              </a:rPr>
              <a:t>±</a:t>
            </a:r>
            <a:r>
              <a:rPr lang="en-US" dirty="0">
                <a:latin typeface="BNazanin"/>
                <a:ea typeface="Calibri"/>
                <a:cs typeface="B Mitra"/>
              </a:rPr>
              <a:t>9.05. The number of women was higher than men (60%).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4270455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85000" lnSpcReduction="10000"/>
          </a:bodyPr>
          <a:lstStyle/>
          <a:p>
            <a:pPr algn="just" rtl="0">
              <a:lnSpc>
                <a:spcPct val="200000"/>
              </a:lnSpc>
              <a:spcAft>
                <a:spcPts val="0"/>
              </a:spcAft>
            </a:pPr>
            <a:r>
              <a:rPr lang="en-US" dirty="0">
                <a:latin typeface="BNazanin"/>
                <a:ea typeface="Calibri"/>
                <a:cs typeface="B Mitra"/>
              </a:rPr>
              <a:t>The mean score of happiness after intervention was 63.2</a:t>
            </a:r>
            <a:r>
              <a:rPr lang="en-US" dirty="0">
                <a:latin typeface="Calibri"/>
                <a:ea typeface="Calibri"/>
                <a:cs typeface="Calibri"/>
              </a:rPr>
              <a:t>±</a:t>
            </a:r>
            <a:r>
              <a:rPr lang="en-US" dirty="0">
                <a:latin typeface="BNazanin"/>
                <a:ea typeface="Calibri"/>
                <a:cs typeface="B Mitra"/>
              </a:rPr>
              <a:t>22.7 and 42.10</a:t>
            </a:r>
            <a:r>
              <a:rPr lang="en-US" dirty="0">
                <a:latin typeface="Calibri"/>
                <a:ea typeface="Calibri"/>
                <a:cs typeface="Calibri"/>
              </a:rPr>
              <a:t>±</a:t>
            </a:r>
            <a:r>
              <a:rPr lang="en-US" dirty="0">
                <a:latin typeface="BNazanin"/>
                <a:ea typeface="Calibri"/>
                <a:cs typeface="B Mitra"/>
              </a:rPr>
              <a:t>23.6 in intervention and control groups respectively. Results of T test suggested that a significant difference was found between intervention and control groups regarding happiness (P &lt; 0.001). Mean happiness in control group was increased after the study but such difference was not significant (P = 0.22 (table 2).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6694721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85000" lnSpcReduction="10000"/>
          </a:bodyPr>
          <a:lstStyle/>
          <a:p>
            <a:pPr algn="just" rtl="0">
              <a:lnSpc>
                <a:spcPct val="200000"/>
              </a:lnSpc>
              <a:spcBef>
                <a:spcPts val="1200"/>
              </a:spcBef>
              <a:spcAft>
                <a:spcPts val="0"/>
              </a:spcAft>
            </a:pPr>
            <a:r>
              <a:rPr lang="en-US" b="1" dirty="0">
                <a:latin typeface="BNazanin"/>
                <a:ea typeface="Calibri"/>
                <a:cs typeface="B Mitra"/>
              </a:rPr>
              <a:t>Discussion and conclusion </a:t>
            </a:r>
            <a:endParaRPr lang="en-US" sz="2000" dirty="0">
              <a:latin typeface="Calibri"/>
              <a:ea typeface="Calibri"/>
              <a:cs typeface="Arial"/>
            </a:endParaRPr>
          </a:p>
          <a:p>
            <a:pPr algn="just" rtl="0">
              <a:lnSpc>
                <a:spcPct val="200000"/>
              </a:lnSpc>
              <a:spcAft>
                <a:spcPts val="0"/>
              </a:spcAft>
            </a:pPr>
            <a:r>
              <a:rPr lang="en-US" dirty="0">
                <a:latin typeface="BNazanin"/>
                <a:ea typeface="Calibri"/>
                <a:cs typeface="B Mitra"/>
              </a:rPr>
              <a:t>Results indicated that group hope therapy can be effective on happiness of type II diabetic patients in intervention group. The reason may be that hope is a strongly adaptive mechanism among patients with chronic diseases such as diabetic patients such that hopeful individuals can tolerate the disease more easily (10).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16670577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92500"/>
          </a:bodyPr>
          <a:lstStyle/>
          <a:p>
            <a:pPr algn="just" rtl="0">
              <a:lnSpc>
                <a:spcPct val="200000"/>
              </a:lnSpc>
              <a:spcAft>
                <a:spcPts val="0"/>
              </a:spcAft>
            </a:pPr>
            <a:r>
              <a:rPr lang="en-US" dirty="0">
                <a:latin typeface="BNazanin"/>
                <a:ea typeface="Calibri"/>
                <a:cs typeface="B Mitra"/>
              </a:rPr>
              <a:t>Research of </a:t>
            </a:r>
            <a:r>
              <a:rPr lang="en-US" dirty="0" err="1">
                <a:latin typeface="BNazanin"/>
                <a:ea typeface="Calibri"/>
                <a:cs typeface="B Mitra"/>
              </a:rPr>
              <a:t>Azizi</a:t>
            </a:r>
            <a:r>
              <a:rPr lang="en-US" dirty="0">
                <a:latin typeface="BNazanin"/>
                <a:ea typeface="Calibri"/>
                <a:cs typeface="B Mitra"/>
              </a:rPr>
              <a:t> et al (2016) in Kermanshah showed that hope therapy was effective on increase of happiness in elderlies (11). Results of the study conducted by </a:t>
            </a:r>
            <a:r>
              <a:rPr lang="en-US" dirty="0" err="1">
                <a:latin typeface="BNazanin"/>
                <a:ea typeface="Calibri"/>
                <a:cs typeface="B Mitra"/>
              </a:rPr>
              <a:t>Sharifi</a:t>
            </a:r>
            <a:r>
              <a:rPr lang="en-US" dirty="0">
                <a:latin typeface="BNazanin"/>
                <a:ea typeface="Calibri"/>
                <a:cs typeface="B Mitra"/>
              </a:rPr>
              <a:t> et al (2015) in Isfahan showed that group education based on Snyder’s hope theory led to increase of happiness in elderlies (12). </a:t>
            </a:r>
            <a:endParaRPr lang="en-US" sz="2000" dirty="0">
              <a:latin typeface="Calibri"/>
              <a:ea typeface="Calibri"/>
              <a:cs typeface="Arial"/>
            </a:endParaRPr>
          </a:p>
          <a:p>
            <a:pPr algn="l" rtl="0"/>
            <a:endParaRPr lang="fa-IR" dirty="0"/>
          </a:p>
        </p:txBody>
      </p:sp>
    </p:spTree>
    <p:extLst>
      <p:ext uri="{BB962C8B-B14F-4D97-AF65-F5344CB8AC3E}">
        <p14:creationId xmlns:p14="http://schemas.microsoft.com/office/powerpoint/2010/main" val="35737222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hope can play important role in adaptation and mental health of diabetic patients. Most psychological problems of patients with diabetes are diet, limitation of activity, invasive monitoring of blood sugar, daily injection of insulin, physically chronic complications, hospitalization, and short lifetime. Mental disorders have been seen in one fourth of inpatients in medical wards and they are more prevalent in diabetic patients than public.</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8275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85000" lnSpcReduction="10000"/>
          </a:bodyPr>
          <a:lstStyle/>
          <a:p>
            <a:pPr algn="just" rtl="0">
              <a:lnSpc>
                <a:spcPct val="200000"/>
              </a:lnSpc>
              <a:spcAft>
                <a:spcPts val="0"/>
              </a:spcAft>
            </a:pPr>
            <a:r>
              <a:rPr lang="en-US" dirty="0">
                <a:latin typeface="BNazanin"/>
                <a:ea typeface="Calibri"/>
                <a:cs typeface="B Mitra"/>
              </a:rPr>
              <a:t>However, unfortunately they are remained non-diagnostically (13). It can be said that hope therapy was very helpful to facilitate adaptation, health and prevention from adverse effects of mental pressure. This method helps individual grow his/her abilities, information, orientations and hope for healthy life leading to increase of happiness. hope therapy will help such patients to cope with this disease (4).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15341489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lnSpc>
                <a:spcPct val="200000"/>
              </a:lnSpc>
              <a:spcBef>
                <a:spcPts val="1200"/>
              </a:spcBef>
              <a:spcAft>
                <a:spcPts val="0"/>
              </a:spcAft>
            </a:pPr>
            <a:r>
              <a:rPr lang="en-US" b="1" dirty="0">
                <a:latin typeface="Times New Roman" panose="02020603050405020304" pitchFamily="18" charset="0"/>
                <a:ea typeface="Calibri"/>
                <a:cs typeface="Times New Roman" panose="02020603050405020304" pitchFamily="18" charset="0"/>
              </a:rPr>
              <a:t>Conclusion </a:t>
            </a:r>
            <a:endParaRPr lang="en-US" sz="2000" dirty="0">
              <a:latin typeface="Times New Roman" panose="02020603050405020304" pitchFamily="18" charset="0"/>
              <a:ea typeface="Calibri"/>
              <a:cs typeface="Times New Roman" panose="02020603050405020304" pitchFamily="18" charset="0"/>
            </a:endParaRPr>
          </a:p>
          <a:p>
            <a:pPr algn="l" rtl="0"/>
            <a:r>
              <a:rPr lang="en-US" dirty="0">
                <a:latin typeface="Times New Roman" panose="02020603050405020304" pitchFamily="18" charset="0"/>
                <a:ea typeface="Calibri"/>
                <a:cs typeface="Times New Roman" panose="02020603050405020304" pitchFamily="18" charset="0"/>
              </a:rPr>
              <a:t>Generally, the most important result of the present research has been the effect of hope therapy on happiness. Happiness of patients with type II diabetes was more favorable by intervention of hope group therapy. </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3360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l" rtl="0"/>
            <a:r>
              <a:rPr lang="en-US" dirty="0">
                <a:latin typeface="Times New Roman" panose="02020603050405020304" pitchFamily="18" charset="0"/>
                <a:ea typeface="Calibri"/>
                <a:cs typeface="Times New Roman" panose="02020603050405020304" pitchFamily="18" charset="0"/>
              </a:rPr>
              <a:t>Authorities and therapeutic centers should require applying effectively positive strategies, increase of life expectancy and happiness in such patients. Therefore, it is suggested that short- and long-term follow ups should be used in further researches to study permanent effect of hope therapy education. </a:t>
            </a:r>
            <a:endParaRPr lang="fa-I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2017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92500"/>
          </a:bodyPr>
          <a:lstStyle/>
          <a:p>
            <a:pPr algn="just" rtl="0">
              <a:lnSpc>
                <a:spcPct val="200000"/>
              </a:lnSpc>
              <a:spcBef>
                <a:spcPts val="1200"/>
              </a:spcBef>
              <a:spcAft>
                <a:spcPts val="0"/>
              </a:spcAft>
            </a:pPr>
            <a:r>
              <a:rPr lang="en-US" dirty="0">
                <a:latin typeface="BNazanin"/>
                <a:ea typeface="Calibri"/>
                <a:cs typeface="B Mitra"/>
              </a:rPr>
              <a:t>Since it is possible that effects of therapy are not continuous after one month and posttest, therefore, it is suggested that supportive sessions are held after completion of hope therapy sessions to maintain therapeutic effects in long term. Another limitation of present study is that sessions were controlled and held by the researcher. </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15828306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a:lnSpc>
                <a:spcPct val="200000"/>
              </a:lnSpc>
              <a:spcBef>
                <a:spcPts val="1200"/>
              </a:spcBef>
              <a:spcAft>
                <a:spcPts val="0"/>
              </a:spcAft>
            </a:pPr>
            <a:r>
              <a:rPr lang="en-US" b="1" dirty="0">
                <a:latin typeface="BNazanin"/>
                <a:ea typeface="Calibri"/>
                <a:cs typeface="B Mitra"/>
              </a:rPr>
              <a:t>Acknowledgment </a:t>
            </a:r>
            <a:endParaRPr lang="en-US" sz="2000" dirty="0">
              <a:latin typeface="Calibri"/>
              <a:ea typeface="Calibri"/>
              <a:cs typeface="Arial"/>
            </a:endParaRPr>
          </a:p>
          <a:p>
            <a:pPr algn="just" rtl="0">
              <a:lnSpc>
                <a:spcPct val="200000"/>
              </a:lnSpc>
              <a:spcBef>
                <a:spcPts val="1200"/>
              </a:spcBef>
              <a:spcAft>
                <a:spcPts val="0"/>
              </a:spcAft>
            </a:pPr>
            <a:r>
              <a:rPr lang="en-US" dirty="0">
                <a:latin typeface="BNazanin"/>
                <a:ea typeface="Calibri"/>
                <a:cs typeface="B Mitra"/>
              </a:rPr>
              <a:t>The paper was derived from M.S thesis in medical science university of Kerman with ethical code No. IR.KMU.REC.1395.6. thereby, I would thank to authorities, personnel and patients of diabetic clinic who helped me in the research.</a:t>
            </a:r>
            <a:endParaRPr lang="en-US" sz="2000" dirty="0">
              <a:latin typeface="Calibri"/>
              <a:ea typeface="Calibri"/>
              <a:cs typeface="Arial"/>
            </a:endParaRPr>
          </a:p>
          <a:p>
            <a:endParaRPr lang="fa-IR" dirty="0"/>
          </a:p>
        </p:txBody>
      </p:sp>
    </p:spTree>
    <p:extLst>
      <p:ext uri="{BB962C8B-B14F-4D97-AF65-F5344CB8AC3E}">
        <p14:creationId xmlns:p14="http://schemas.microsoft.com/office/powerpoint/2010/main" val="28171837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2705538935"/>
              </p:ext>
            </p:extLst>
          </p:nvPr>
        </p:nvGraphicFramePr>
        <p:xfrm>
          <a:off x="1647344" y="260648"/>
          <a:ext cx="5054130" cy="6213162"/>
        </p:xfrm>
        <a:graphic>
          <a:graphicData uri="http://schemas.openxmlformats.org/drawingml/2006/table">
            <a:tbl>
              <a:tblPr firstRow="1" firstCol="1" bandRow="1">
                <a:tableStyleId>{5C22544A-7EE6-4342-B048-85BDC9FD1C3A}</a:tableStyleId>
              </a:tblPr>
              <a:tblGrid>
                <a:gridCol w="842355"/>
                <a:gridCol w="842355"/>
                <a:gridCol w="647291"/>
                <a:gridCol w="1037419"/>
                <a:gridCol w="842355"/>
                <a:gridCol w="842355"/>
              </a:tblGrid>
              <a:tr h="667184">
                <a:tc gridSpan="3">
                  <a:txBody>
                    <a:bodyPr/>
                    <a:lstStyle/>
                    <a:p>
                      <a:pPr algn="just">
                        <a:lnSpc>
                          <a:spcPct val="150000"/>
                        </a:lnSpc>
                        <a:spcAft>
                          <a:spcPts val="0"/>
                        </a:spcAft>
                      </a:pPr>
                      <a:r>
                        <a:rPr lang="en-US" sz="600" dirty="0">
                          <a:effectLst/>
                        </a:rPr>
                        <a:t> </a:t>
                      </a:r>
                      <a:endParaRPr lang="en-US" sz="700" dirty="0">
                        <a:effectLst/>
                        <a:latin typeface="Calibri"/>
                        <a:ea typeface="Calibri"/>
                        <a:cs typeface="Arial"/>
                      </a:endParaRPr>
                    </a:p>
                  </a:txBody>
                  <a:tcPr marL="46415" marR="46415" marT="0" marB="0"/>
                </a:tc>
                <a:tc hMerge="1">
                  <a:txBody>
                    <a:bodyPr/>
                    <a:lstStyle/>
                    <a:p>
                      <a:pPr rtl="1"/>
                      <a:endParaRPr lang="fa-IR"/>
                    </a:p>
                  </a:txBody>
                  <a:tcPr/>
                </a:tc>
                <a:tc hMerge="1">
                  <a:txBody>
                    <a:bodyPr/>
                    <a:lstStyle/>
                    <a:p>
                      <a:pPr rtl="1"/>
                      <a:endParaRPr lang="fa-IR"/>
                    </a:p>
                  </a:txBody>
                  <a:tcPr/>
                </a:tc>
                <a:tc>
                  <a:txBody>
                    <a:bodyPr/>
                    <a:lstStyle/>
                    <a:p>
                      <a:pPr algn="just">
                        <a:lnSpc>
                          <a:spcPct val="150000"/>
                        </a:lnSpc>
                        <a:spcAft>
                          <a:spcPts val="0"/>
                        </a:spcAft>
                      </a:pPr>
                      <a:r>
                        <a:rPr lang="en-US" sz="600">
                          <a:effectLst/>
                        </a:rPr>
                        <a:t>Percent</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Frequency</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P value </a:t>
                      </a:r>
                      <a:endParaRPr lang="en-US" sz="700">
                        <a:effectLst/>
                        <a:latin typeface="Calibri"/>
                        <a:ea typeface="Calibri"/>
                        <a:cs typeface="Arial"/>
                      </a:endParaRPr>
                    </a:p>
                  </a:txBody>
                  <a:tcPr marL="46415" marR="46415" marT="0" marB="0"/>
                </a:tc>
              </a:tr>
              <a:tr h="163117">
                <a:tc rowSpan="6">
                  <a:txBody>
                    <a:bodyPr/>
                    <a:lstStyle/>
                    <a:p>
                      <a:pPr algn="just">
                        <a:lnSpc>
                          <a:spcPct val="150000"/>
                        </a:lnSpc>
                        <a:spcAft>
                          <a:spcPts val="0"/>
                        </a:spcAft>
                      </a:pPr>
                      <a:r>
                        <a:rPr lang="en-US" sz="600">
                          <a:effectLst/>
                        </a:rPr>
                        <a:t>Gender </a:t>
                      </a:r>
                      <a:endParaRPr lang="en-US" sz="700">
                        <a:effectLst/>
                        <a:latin typeface="Calibri"/>
                        <a:ea typeface="Calibri"/>
                        <a:cs typeface="Arial"/>
                      </a:endParaRPr>
                    </a:p>
                  </a:txBody>
                  <a:tcPr marL="46415" marR="46415" marT="0" marB="0"/>
                </a:tc>
                <a:tc rowSpan="2">
                  <a:txBody>
                    <a:bodyPr/>
                    <a:lstStyle/>
                    <a:p>
                      <a:pPr algn="just">
                        <a:lnSpc>
                          <a:spcPct val="150000"/>
                        </a:lnSpc>
                        <a:spcAft>
                          <a:spcPts val="0"/>
                        </a:spcAft>
                      </a:pPr>
                      <a:r>
                        <a:rPr lang="en-US" sz="600">
                          <a:effectLst/>
                        </a:rPr>
                        <a:t>Intervention group</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Female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60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12</a:t>
                      </a:r>
                      <a:endParaRPr lang="en-US" sz="700">
                        <a:effectLst/>
                        <a:latin typeface="Calibri"/>
                        <a:ea typeface="Calibri"/>
                        <a:cs typeface="Arial"/>
                      </a:endParaRPr>
                    </a:p>
                  </a:txBody>
                  <a:tcPr marL="46415" marR="46415" marT="0" marB="0"/>
                </a:tc>
                <a:tc rowSpan="6">
                  <a:txBody>
                    <a:bodyPr/>
                    <a:lstStyle/>
                    <a:p>
                      <a:pPr algn="just">
                        <a:lnSpc>
                          <a:spcPct val="150000"/>
                        </a:lnSpc>
                        <a:spcAft>
                          <a:spcPts val="0"/>
                        </a:spcAft>
                      </a:pPr>
                      <a:r>
                        <a:rPr lang="en-US" sz="600">
                          <a:effectLst/>
                        </a:rPr>
                        <a:t>0.18</a:t>
                      </a:r>
                      <a:endParaRPr lang="en-US" sz="700">
                        <a:effectLst/>
                        <a:latin typeface="Calibri"/>
                        <a:ea typeface="Calibri"/>
                        <a:cs typeface="Arial"/>
                      </a:endParaRPr>
                    </a:p>
                  </a:txBody>
                  <a:tcPr marL="46415" marR="46415" marT="0" marB="0"/>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Male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8</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rowSpan="2">
                  <a:txBody>
                    <a:bodyPr/>
                    <a:lstStyle/>
                    <a:p>
                      <a:pPr algn="just">
                        <a:lnSpc>
                          <a:spcPct val="150000"/>
                        </a:lnSpc>
                        <a:spcAft>
                          <a:spcPts val="0"/>
                        </a:spcAft>
                      </a:pPr>
                      <a:r>
                        <a:rPr lang="en-US" sz="600">
                          <a:effectLst/>
                        </a:rPr>
                        <a:t>Control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Female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65</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13</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Male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35</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7</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rowSpan="6">
                  <a:txBody>
                    <a:bodyPr/>
                    <a:lstStyle/>
                    <a:p>
                      <a:pPr algn="just">
                        <a:lnSpc>
                          <a:spcPct val="150000"/>
                        </a:lnSpc>
                        <a:spcAft>
                          <a:spcPts val="0"/>
                        </a:spcAft>
                      </a:pPr>
                      <a:r>
                        <a:rPr lang="en-US" sz="600">
                          <a:effectLst/>
                        </a:rPr>
                        <a:t>Marital status </a:t>
                      </a:r>
                      <a:endParaRPr lang="en-US" sz="700">
                        <a:effectLst/>
                        <a:latin typeface="Calibri"/>
                        <a:ea typeface="Calibri"/>
                        <a:cs typeface="Arial"/>
                      </a:endParaRPr>
                    </a:p>
                  </a:txBody>
                  <a:tcPr marL="46415" marR="46415" marT="0" marB="0"/>
                </a:tc>
                <a:tc rowSpan="2">
                  <a:txBody>
                    <a:bodyPr/>
                    <a:lstStyle/>
                    <a:p>
                      <a:pPr algn="just">
                        <a:lnSpc>
                          <a:spcPct val="150000"/>
                        </a:lnSpc>
                        <a:spcAft>
                          <a:spcPts val="0"/>
                        </a:spcAft>
                      </a:pPr>
                      <a:r>
                        <a:rPr lang="en-US" sz="600">
                          <a:effectLst/>
                        </a:rPr>
                        <a:t>Intervention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Married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11</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55</a:t>
                      </a:r>
                      <a:endParaRPr lang="en-US" sz="700">
                        <a:effectLst/>
                        <a:latin typeface="Calibri"/>
                        <a:ea typeface="Calibri"/>
                        <a:cs typeface="Arial"/>
                      </a:endParaRPr>
                    </a:p>
                  </a:txBody>
                  <a:tcPr marL="46415" marR="46415" marT="0" marB="0"/>
                </a:tc>
                <a:tc rowSpan="6">
                  <a:txBody>
                    <a:bodyPr/>
                    <a:lstStyle/>
                    <a:p>
                      <a:pPr algn="just">
                        <a:lnSpc>
                          <a:spcPct val="150000"/>
                        </a:lnSpc>
                        <a:spcAft>
                          <a:spcPts val="0"/>
                        </a:spcAft>
                      </a:pPr>
                      <a:r>
                        <a:rPr lang="en-US" sz="600">
                          <a:effectLst/>
                        </a:rPr>
                        <a:t>0.65</a:t>
                      </a:r>
                      <a:endParaRPr lang="en-US" sz="700">
                        <a:effectLst/>
                        <a:latin typeface="Calibri"/>
                        <a:ea typeface="Calibri"/>
                        <a:cs typeface="Arial"/>
                      </a:endParaRPr>
                    </a:p>
                  </a:txBody>
                  <a:tcPr marL="46415" marR="46415" marT="0" marB="0"/>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Single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9</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rowSpan="2">
                  <a:txBody>
                    <a:bodyPr/>
                    <a:lstStyle/>
                    <a:p>
                      <a:pPr algn="just">
                        <a:lnSpc>
                          <a:spcPct val="150000"/>
                        </a:lnSpc>
                        <a:spcAft>
                          <a:spcPts val="0"/>
                        </a:spcAft>
                      </a:pPr>
                      <a:r>
                        <a:rPr lang="en-US" sz="600">
                          <a:effectLst/>
                        </a:rPr>
                        <a:t>Control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Married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11</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dirty="0">
                          <a:effectLst/>
                        </a:rPr>
                        <a:t>55</a:t>
                      </a:r>
                      <a:endParaRPr lang="en-US" sz="700" dirty="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Single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9</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rowSpan="10">
                  <a:txBody>
                    <a:bodyPr/>
                    <a:lstStyle/>
                    <a:p>
                      <a:pPr algn="just">
                        <a:lnSpc>
                          <a:spcPct val="150000"/>
                        </a:lnSpc>
                        <a:spcAft>
                          <a:spcPts val="0"/>
                        </a:spcAft>
                      </a:pPr>
                      <a:r>
                        <a:rPr lang="en-US" sz="600">
                          <a:effectLst/>
                        </a:rPr>
                        <a:t>Education </a:t>
                      </a:r>
                      <a:endParaRPr lang="en-US" sz="700">
                        <a:effectLst/>
                        <a:latin typeface="Calibri"/>
                        <a:ea typeface="Calibri"/>
                        <a:cs typeface="Arial"/>
                      </a:endParaRPr>
                    </a:p>
                  </a:txBody>
                  <a:tcPr marL="46415" marR="46415" marT="0" marB="0"/>
                </a:tc>
                <a:tc rowSpan="4">
                  <a:txBody>
                    <a:bodyPr/>
                    <a:lstStyle/>
                    <a:p>
                      <a:pPr algn="just">
                        <a:lnSpc>
                          <a:spcPct val="150000"/>
                        </a:lnSpc>
                        <a:spcAft>
                          <a:spcPts val="0"/>
                        </a:spcAft>
                      </a:pPr>
                      <a:r>
                        <a:rPr lang="en-US" sz="600">
                          <a:effectLst/>
                        </a:rPr>
                        <a:t>Intervention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Primary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5</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25</a:t>
                      </a:r>
                      <a:endParaRPr lang="en-US" sz="700">
                        <a:effectLst/>
                        <a:latin typeface="Calibri"/>
                        <a:ea typeface="Calibri"/>
                        <a:cs typeface="Arial"/>
                      </a:endParaRPr>
                    </a:p>
                  </a:txBody>
                  <a:tcPr marL="46415" marR="46415" marT="0" marB="0"/>
                </a:tc>
                <a:tc rowSpan="10">
                  <a:txBody>
                    <a:bodyPr/>
                    <a:lstStyle/>
                    <a:p>
                      <a:pPr algn="just">
                        <a:lnSpc>
                          <a:spcPct val="150000"/>
                        </a:lnSpc>
                        <a:spcAft>
                          <a:spcPts val="0"/>
                        </a:spcAft>
                      </a:pPr>
                      <a:r>
                        <a:rPr lang="en-US" sz="600" dirty="0">
                          <a:effectLst/>
                        </a:rPr>
                        <a:t>0.26</a:t>
                      </a:r>
                      <a:endParaRPr lang="en-US" sz="700" dirty="0">
                        <a:effectLst/>
                        <a:latin typeface="Calibri"/>
                        <a:ea typeface="Calibri"/>
                        <a:cs typeface="Arial"/>
                      </a:endParaRPr>
                    </a:p>
                  </a:txBody>
                  <a:tcPr marL="46415" marR="46415" marT="0" marB="0"/>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Elementary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Diploma</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7</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University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5</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rowSpan="5">
                  <a:txBody>
                    <a:bodyPr/>
                    <a:lstStyle/>
                    <a:p>
                      <a:pPr algn="just">
                        <a:lnSpc>
                          <a:spcPct val="150000"/>
                        </a:lnSpc>
                        <a:spcAft>
                          <a:spcPts val="0"/>
                        </a:spcAft>
                      </a:pPr>
                      <a:r>
                        <a:rPr lang="en-US" sz="600">
                          <a:effectLst/>
                        </a:rPr>
                        <a:t>Control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Primary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8</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Elementary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Diploma</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6</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dirty="0">
                          <a:effectLst/>
                        </a:rPr>
                        <a:t>30</a:t>
                      </a:r>
                      <a:endParaRPr lang="en-US" sz="700" dirty="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University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rowSpan="2">
                  <a:txBody>
                    <a:bodyPr/>
                    <a:lstStyle/>
                    <a:p>
                      <a:pPr algn="just">
                        <a:lnSpc>
                          <a:spcPct val="150000"/>
                        </a:lnSpc>
                        <a:spcAft>
                          <a:spcPts val="0"/>
                        </a:spcAft>
                      </a:pPr>
                      <a:r>
                        <a:rPr lang="en-US" sz="600">
                          <a:effectLst/>
                        </a:rPr>
                        <a:t>Job </a:t>
                      </a:r>
                      <a:endParaRPr lang="en-US" sz="700">
                        <a:effectLst/>
                        <a:latin typeface="Calibri"/>
                        <a:ea typeface="Calibri"/>
                        <a:cs typeface="Arial"/>
                      </a:endParaRPr>
                    </a:p>
                  </a:txBody>
                  <a:tcPr marL="46415" marR="46415" marT="0" marB="0"/>
                </a:tc>
                <a:tc rowSpan="2">
                  <a:txBody>
                    <a:bodyPr/>
                    <a:lstStyle/>
                    <a:p>
                      <a:pPr algn="just">
                        <a:lnSpc>
                          <a:spcPct val="150000"/>
                        </a:lnSpc>
                        <a:spcAft>
                          <a:spcPts val="0"/>
                        </a:spcAft>
                      </a:pPr>
                      <a:r>
                        <a:rPr lang="en-US" sz="600">
                          <a:effectLst/>
                        </a:rPr>
                        <a:t>Intervention group</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Self-employed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rowSpan="2">
                  <a:txBody>
                    <a:bodyPr/>
                    <a:lstStyle/>
                    <a:p>
                      <a:pPr algn="just">
                        <a:lnSpc>
                          <a:spcPct val="150000"/>
                        </a:lnSpc>
                        <a:spcAft>
                          <a:spcPts val="0"/>
                        </a:spcAft>
                      </a:pPr>
                      <a:r>
                        <a:rPr lang="en-US" sz="600">
                          <a:effectLst/>
                        </a:rPr>
                        <a:t>0.21</a:t>
                      </a:r>
                      <a:endParaRPr lang="en-US" sz="700">
                        <a:effectLst/>
                        <a:latin typeface="Calibri"/>
                        <a:ea typeface="Calibri"/>
                        <a:cs typeface="Arial"/>
                      </a:endParaRPr>
                    </a:p>
                  </a:txBody>
                  <a:tcPr marL="46415" marR="46415" marT="0" marB="0"/>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Employee</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5</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rowSpan="10">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rowSpan="4">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Housekeeper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7</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35</a:t>
                      </a:r>
                      <a:endParaRPr lang="en-US" sz="700">
                        <a:effectLst/>
                        <a:latin typeface="Calibri"/>
                        <a:ea typeface="Calibri"/>
                        <a:cs typeface="Arial"/>
                      </a:endParaRPr>
                    </a:p>
                  </a:txBody>
                  <a:tcPr marL="46415" marR="46415" marT="0" marB="0"/>
                </a:tc>
                <a:tc rowSpan="10">
                  <a:txBody>
                    <a:bodyPr/>
                    <a:lstStyle/>
                    <a:p>
                      <a:pPr algn="just">
                        <a:lnSpc>
                          <a:spcPct val="150000"/>
                        </a:lnSpc>
                        <a:spcAft>
                          <a:spcPts val="0"/>
                        </a:spcAft>
                      </a:pPr>
                      <a:r>
                        <a:rPr lang="en-US" sz="600">
                          <a:effectLst/>
                        </a:rPr>
                        <a:t> </a:t>
                      </a:r>
                      <a:endParaRPr lang="en-US" sz="700">
                        <a:effectLst/>
                        <a:latin typeface="Calibri"/>
                        <a:ea typeface="Calibri"/>
                        <a:cs typeface="Arial"/>
                      </a:endParaRPr>
                    </a:p>
                  </a:txBody>
                  <a:tcPr marL="46415" marR="46415" marT="0" marB="0"/>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Unemployed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Others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4</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rowSpan="6">
                  <a:txBody>
                    <a:bodyPr/>
                    <a:lstStyle/>
                    <a:p>
                      <a:pPr algn="just">
                        <a:lnSpc>
                          <a:spcPct val="150000"/>
                        </a:lnSpc>
                        <a:spcAft>
                          <a:spcPts val="0"/>
                        </a:spcAft>
                      </a:pPr>
                      <a:r>
                        <a:rPr lang="en-US" sz="600">
                          <a:effectLst/>
                        </a:rPr>
                        <a:t>Control group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Self-employed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Employee</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3</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15</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Housekeeper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50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Unemployed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Others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10</a:t>
                      </a:r>
                      <a:endParaRPr lang="en-US" sz="700">
                        <a:effectLst/>
                        <a:latin typeface="Calibri"/>
                        <a:ea typeface="Calibri"/>
                        <a:cs typeface="Arial"/>
                      </a:endParaRPr>
                    </a:p>
                  </a:txBody>
                  <a:tcPr marL="46415" marR="46415" marT="0" marB="0"/>
                </a:tc>
                <a:tc vMerge="1">
                  <a:txBody>
                    <a:bodyPr/>
                    <a:lstStyle/>
                    <a:p>
                      <a:pPr rtl="1"/>
                      <a:endParaRPr lang="fa-IR"/>
                    </a:p>
                  </a:txBody>
                  <a:tcPr/>
                </a:tc>
              </a:tr>
              <a:tr h="163117">
                <a:tc vMerge="1">
                  <a:txBody>
                    <a:bodyPr/>
                    <a:lstStyle/>
                    <a:p>
                      <a:pPr rtl="1"/>
                      <a:endParaRPr lang="fa-IR"/>
                    </a:p>
                  </a:txBody>
                  <a:tcPr/>
                </a:tc>
                <a:tc vMerge="1">
                  <a:txBody>
                    <a:bodyPr/>
                    <a:lstStyle/>
                    <a:p>
                      <a:pPr rtl="1"/>
                      <a:endParaRPr lang="fa-IR"/>
                    </a:p>
                  </a:txBody>
                  <a:tcPr/>
                </a:tc>
                <a:tc>
                  <a:txBody>
                    <a:bodyPr/>
                    <a:lstStyle/>
                    <a:p>
                      <a:pPr algn="just">
                        <a:lnSpc>
                          <a:spcPct val="150000"/>
                        </a:lnSpc>
                        <a:spcAft>
                          <a:spcPts val="0"/>
                        </a:spcAft>
                      </a:pPr>
                      <a:r>
                        <a:rPr lang="en-US" sz="600">
                          <a:effectLst/>
                        </a:rPr>
                        <a:t>Total </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a:effectLst/>
                        </a:rPr>
                        <a:t>20</a:t>
                      </a:r>
                      <a:endParaRPr lang="en-US" sz="700">
                        <a:effectLst/>
                        <a:latin typeface="Calibri"/>
                        <a:ea typeface="Calibri"/>
                        <a:cs typeface="Arial"/>
                      </a:endParaRPr>
                    </a:p>
                  </a:txBody>
                  <a:tcPr marL="46415" marR="46415" marT="0" marB="0"/>
                </a:tc>
                <a:tc>
                  <a:txBody>
                    <a:bodyPr/>
                    <a:lstStyle/>
                    <a:p>
                      <a:pPr algn="just">
                        <a:lnSpc>
                          <a:spcPct val="150000"/>
                        </a:lnSpc>
                        <a:spcAft>
                          <a:spcPts val="0"/>
                        </a:spcAft>
                      </a:pPr>
                      <a:r>
                        <a:rPr lang="en-US" sz="600" dirty="0">
                          <a:effectLst/>
                        </a:rPr>
                        <a:t>100</a:t>
                      </a:r>
                      <a:endParaRPr lang="en-US" sz="700" dirty="0">
                        <a:effectLst/>
                        <a:latin typeface="Calibri"/>
                        <a:ea typeface="Calibri"/>
                        <a:cs typeface="Arial"/>
                      </a:endParaRPr>
                    </a:p>
                  </a:txBody>
                  <a:tcPr marL="46415" marR="46415" marT="0" marB="0"/>
                </a:tc>
                <a:tc vMerge="1">
                  <a:txBody>
                    <a:bodyPr/>
                    <a:lstStyle/>
                    <a:p>
                      <a:pPr rtl="1"/>
                      <a:endParaRPr lang="fa-IR"/>
                    </a:p>
                  </a:txBody>
                  <a:tcPr/>
                </a:tc>
              </a:tr>
            </a:tbl>
          </a:graphicData>
        </a:graphic>
      </p:graphicFrame>
      <p:sp>
        <p:nvSpPr>
          <p:cNvPr id="5" name="Rectangle 1"/>
          <p:cNvSpPr>
            <a:spLocks noChangeArrowheads="1"/>
          </p:cNvSpPr>
          <p:nvPr/>
        </p:nvSpPr>
        <p:spPr bwMode="auto">
          <a:xfrm>
            <a:off x="1663700"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altLang="fa-IR" sz="1200" b="0" i="0" u="none" strike="noStrike" cap="none" normalizeH="0" baseline="0" dirty="0" smtClean="0">
                <a:ln>
                  <a:noFill/>
                </a:ln>
                <a:solidFill>
                  <a:schemeClr val="tx1"/>
                </a:solidFill>
                <a:effectLst/>
                <a:latin typeface="BNazanin" charset="-78"/>
                <a:ea typeface="Calibri" pitchFamily="34" charset="0"/>
                <a:cs typeface="B Mitra" charset="-78"/>
              </a:rPr>
              <a:t>Table 1: demographic features of participants </a:t>
            </a:r>
            <a:endParaRPr kumimoji="0" lang="en-US" altLang="fa-I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fa-IR"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381040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3092162881"/>
              </p:ext>
            </p:extLst>
          </p:nvPr>
        </p:nvGraphicFramePr>
        <p:xfrm>
          <a:off x="683568" y="3214688"/>
          <a:ext cx="7179567" cy="3443749"/>
        </p:xfrm>
        <a:graphic>
          <a:graphicData uri="http://schemas.openxmlformats.org/drawingml/2006/table">
            <a:tbl>
              <a:tblPr firstRow="1" firstCol="1" bandRow="1">
                <a:tableStyleId>{5C22544A-7EE6-4342-B048-85BDC9FD1C3A}</a:tableStyleId>
              </a:tblPr>
              <a:tblGrid>
                <a:gridCol w="956567"/>
                <a:gridCol w="1244600"/>
                <a:gridCol w="1244600"/>
                <a:gridCol w="1244600"/>
                <a:gridCol w="1244600"/>
                <a:gridCol w="1244600"/>
              </a:tblGrid>
              <a:tr h="581805">
                <a:tc>
                  <a:txBody>
                    <a:bodyPr/>
                    <a:lstStyle/>
                    <a:p>
                      <a:pPr rtl="0">
                        <a:lnSpc>
                          <a:spcPct val="115000"/>
                        </a:lnSpc>
                        <a:spcAft>
                          <a:spcPts val="0"/>
                        </a:spcAft>
                      </a:pPr>
                      <a:r>
                        <a:rPr lang="en-US" sz="1200" dirty="0">
                          <a:effectLst/>
                        </a:rPr>
                        <a:t> </a:t>
                      </a:r>
                      <a:endParaRPr lang="en-US" sz="1100" dirty="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Mean</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Standard deviation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T</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Significance level </a:t>
                      </a:r>
                      <a:endParaRPr lang="en-US" sz="1100">
                        <a:effectLst/>
                        <a:latin typeface="Calibri"/>
                        <a:ea typeface="Calibri"/>
                        <a:cs typeface="Arial"/>
                      </a:endParaRPr>
                    </a:p>
                  </a:txBody>
                  <a:tcPr marL="68580" marR="68580" marT="0" marB="0"/>
                </a:tc>
              </a:tr>
              <a:tr h="581624">
                <a:tc rowSpan="2">
                  <a:txBody>
                    <a:bodyPr/>
                    <a:lstStyle/>
                    <a:p>
                      <a:pPr rtl="0">
                        <a:lnSpc>
                          <a:spcPct val="115000"/>
                        </a:lnSpc>
                        <a:spcAft>
                          <a:spcPts val="0"/>
                        </a:spcAft>
                      </a:pPr>
                      <a:r>
                        <a:rPr lang="en-US" sz="1200" dirty="0">
                          <a:effectLst/>
                        </a:rPr>
                        <a:t>Intervention </a:t>
                      </a:r>
                      <a:endParaRPr lang="en-US" sz="1100" dirty="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Before intervention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52.6</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18.24</a:t>
                      </a:r>
                      <a:endParaRPr lang="en-US" sz="1100">
                        <a:effectLst/>
                        <a:latin typeface="Calibri"/>
                        <a:ea typeface="Calibri"/>
                        <a:cs typeface="Arial"/>
                      </a:endParaRPr>
                    </a:p>
                  </a:txBody>
                  <a:tcPr marL="68580" marR="68580" marT="0" marB="0"/>
                </a:tc>
                <a:tc rowSpan="2">
                  <a:txBody>
                    <a:bodyPr/>
                    <a:lstStyle/>
                    <a:p>
                      <a:pPr rtl="0">
                        <a:lnSpc>
                          <a:spcPct val="115000"/>
                        </a:lnSpc>
                        <a:spcAft>
                          <a:spcPts val="0"/>
                        </a:spcAft>
                      </a:pPr>
                      <a:r>
                        <a:rPr lang="en-US" sz="1200">
                          <a:effectLst/>
                        </a:rPr>
                        <a:t>- 5.46</a:t>
                      </a:r>
                      <a:endParaRPr lang="en-US" sz="1100">
                        <a:effectLst/>
                        <a:latin typeface="Calibri"/>
                        <a:ea typeface="Calibri"/>
                        <a:cs typeface="Arial"/>
                      </a:endParaRPr>
                    </a:p>
                  </a:txBody>
                  <a:tcPr marL="68580" marR="68580" marT="0" marB="0"/>
                </a:tc>
                <a:tc rowSpan="2">
                  <a:txBody>
                    <a:bodyPr/>
                    <a:lstStyle/>
                    <a:p>
                      <a:pPr rtl="0">
                        <a:lnSpc>
                          <a:spcPct val="115000"/>
                        </a:lnSpc>
                        <a:spcAft>
                          <a:spcPts val="0"/>
                        </a:spcAft>
                      </a:pPr>
                      <a:r>
                        <a:rPr lang="en-US" sz="1200">
                          <a:effectLst/>
                        </a:rPr>
                        <a:t>P &lt; 0.001</a:t>
                      </a:r>
                      <a:endParaRPr lang="en-US" sz="1100">
                        <a:effectLst/>
                        <a:latin typeface="Calibri"/>
                        <a:ea typeface="Calibri"/>
                        <a:cs typeface="Arial"/>
                      </a:endParaRPr>
                    </a:p>
                  </a:txBody>
                  <a:tcPr marL="68580" marR="68580" marT="0" marB="0"/>
                </a:tc>
              </a:tr>
              <a:tr h="581624">
                <a:tc vMerge="1">
                  <a:txBody>
                    <a:bodyPr/>
                    <a:lstStyle/>
                    <a:p>
                      <a:pPr rtl="1"/>
                      <a:endParaRPr lang="fa-IR"/>
                    </a:p>
                  </a:txBody>
                  <a:tcPr/>
                </a:tc>
                <a:tc>
                  <a:txBody>
                    <a:bodyPr/>
                    <a:lstStyle/>
                    <a:p>
                      <a:pPr rtl="0">
                        <a:lnSpc>
                          <a:spcPct val="115000"/>
                        </a:lnSpc>
                        <a:spcAft>
                          <a:spcPts val="0"/>
                        </a:spcAft>
                      </a:pPr>
                      <a:r>
                        <a:rPr lang="en-US" sz="1200">
                          <a:effectLst/>
                        </a:rPr>
                        <a:t>After intervention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63.2</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22.7</a:t>
                      </a:r>
                      <a:endParaRPr lang="en-US" sz="1100">
                        <a:effectLst/>
                        <a:latin typeface="Calibri"/>
                        <a:ea typeface="Calibri"/>
                        <a:cs typeface="Arial"/>
                      </a:endParaRPr>
                    </a:p>
                  </a:txBody>
                  <a:tcPr marL="68580" marR="68580" marT="0" marB="0"/>
                </a:tc>
                <a:tc vMerge="1">
                  <a:txBody>
                    <a:bodyPr/>
                    <a:lstStyle/>
                    <a:p>
                      <a:pPr rtl="1"/>
                      <a:endParaRPr lang="fa-IR"/>
                    </a:p>
                  </a:txBody>
                  <a:tcPr/>
                </a:tc>
                <a:tc vMerge="1">
                  <a:txBody>
                    <a:bodyPr/>
                    <a:lstStyle/>
                    <a:p>
                      <a:pPr rtl="1"/>
                      <a:endParaRPr lang="fa-IR"/>
                    </a:p>
                  </a:txBody>
                  <a:tcPr/>
                </a:tc>
              </a:tr>
              <a:tr h="581624">
                <a:tc rowSpan="2">
                  <a:txBody>
                    <a:bodyPr/>
                    <a:lstStyle/>
                    <a:p>
                      <a:pPr rtl="0">
                        <a:lnSpc>
                          <a:spcPct val="115000"/>
                        </a:lnSpc>
                        <a:spcAft>
                          <a:spcPts val="0"/>
                        </a:spcAft>
                      </a:pPr>
                      <a:r>
                        <a:rPr lang="en-US" sz="1200">
                          <a:effectLst/>
                        </a:rPr>
                        <a:t>Control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Before intervention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40.05</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11.7</a:t>
                      </a:r>
                      <a:endParaRPr lang="en-US" sz="1100">
                        <a:effectLst/>
                        <a:latin typeface="Calibri"/>
                        <a:ea typeface="Calibri"/>
                        <a:cs typeface="Arial"/>
                      </a:endParaRPr>
                    </a:p>
                  </a:txBody>
                  <a:tcPr marL="68580" marR="68580" marT="0" marB="0"/>
                </a:tc>
                <a:tc rowSpan="2">
                  <a:txBody>
                    <a:bodyPr/>
                    <a:lstStyle/>
                    <a:p>
                      <a:pPr rtl="0">
                        <a:lnSpc>
                          <a:spcPct val="115000"/>
                        </a:lnSpc>
                        <a:spcAft>
                          <a:spcPts val="0"/>
                        </a:spcAft>
                      </a:pPr>
                      <a:r>
                        <a:rPr lang="en-US" sz="1200" dirty="0">
                          <a:effectLst/>
                        </a:rPr>
                        <a:t>- 0.90</a:t>
                      </a:r>
                      <a:endParaRPr lang="en-US" sz="1100" dirty="0">
                        <a:effectLst/>
                        <a:latin typeface="Calibri"/>
                        <a:ea typeface="Calibri"/>
                        <a:cs typeface="Arial"/>
                      </a:endParaRPr>
                    </a:p>
                  </a:txBody>
                  <a:tcPr marL="68580" marR="68580" marT="0" marB="0"/>
                </a:tc>
                <a:tc rowSpan="2">
                  <a:txBody>
                    <a:bodyPr/>
                    <a:lstStyle/>
                    <a:p>
                      <a:pPr rtl="0">
                        <a:lnSpc>
                          <a:spcPct val="115000"/>
                        </a:lnSpc>
                        <a:spcAft>
                          <a:spcPts val="0"/>
                        </a:spcAft>
                      </a:pPr>
                      <a:r>
                        <a:rPr lang="en-US" sz="1200" dirty="0">
                          <a:effectLst/>
                        </a:rPr>
                        <a:t>P&lt;0.22</a:t>
                      </a:r>
                      <a:endParaRPr lang="en-US" sz="1100" dirty="0">
                        <a:effectLst/>
                        <a:latin typeface="Calibri"/>
                        <a:ea typeface="Calibri"/>
                        <a:cs typeface="Arial"/>
                      </a:endParaRPr>
                    </a:p>
                  </a:txBody>
                  <a:tcPr marL="68580" marR="68580" marT="0" marB="0"/>
                </a:tc>
              </a:tr>
              <a:tr h="1117072">
                <a:tc vMerge="1">
                  <a:txBody>
                    <a:bodyPr/>
                    <a:lstStyle/>
                    <a:p>
                      <a:pPr rtl="1"/>
                      <a:endParaRPr lang="fa-IR"/>
                    </a:p>
                  </a:txBody>
                  <a:tcPr/>
                </a:tc>
                <a:tc>
                  <a:txBody>
                    <a:bodyPr/>
                    <a:lstStyle/>
                    <a:p>
                      <a:pPr rtl="0">
                        <a:lnSpc>
                          <a:spcPct val="115000"/>
                        </a:lnSpc>
                        <a:spcAft>
                          <a:spcPts val="0"/>
                        </a:spcAft>
                      </a:pPr>
                      <a:r>
                        <a:rPr lang="en-US" sz="1200">
                          <a:effectLst/>
                        </a:rPr>
                        <a:t>After intervention </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a:effectLst/>
                        </a:rPr>
                        <a:t>42.10</a:t>
                      </a:r>
                      <a:endParaRPr lang="en-US" sz="1100">
                        <a:effectLst/>
                        <a:latin typeface="Calibri"/>
                        <a:ea typeface="Calibri"/>
                        <a:cs typeface="Arial"/>
                      </a:endParaRPr>
                    </a:p>
                  </a:txBody>
                  <a:tcPr marL="68580" marR="68580" marT="0" marB="0"/>
                </a:tc>
                <a:tc>
                  <a:txBody>
                    <a:bodyPr/>
                    <a:lstStyle/>
                    <a:p>
                      <a:pPr rtl="0">
                        <a:lnSpc>
                          <a:spcPct val="115000"/>
                        </a:lnSpc>
                        <a:spcAft>
                          <a:spcPts val="0"/>
                        </a:spcAft>
                      </a:pPr>
                      <a:r>
                        <a:rPr lang="en-US" sz="1200" dirty="0">
                          <a:effectLst/>
                        </a:rPr>
                        <a:t>23.6</a:t>
                      </a:r>
                      <a:endParaRPr lang="en-US" sz="1100" dirty="0">
                        <a:effectLst/>
                        <a:latin typeface="Calibri"/>
                        <a:ea typeface="Calibri"/>
                        <a:cs typeface="Arial"/>
                      </a:endParaRPr>
                    </a:p>
                  </a:txBody>
                  <a:tcPr marL="68580" marR="68580" marT="0" marB="0"/>
                </a:tc>
                <a:tc vMerge="1">
                  <a:txBody>
                    <a:bodyPr/>
                    <a:lstStyle/>
                    <a:p>
                      <a:pPr rtl="1"/>
                      <a:endParaRPr lang="fa-IR"/>
                    </a:p>
                  </a:txBody>
                  <a:tcPr/>
                </a:tc>
                <a:tc vMerge="1">
                  <a:txBody>
                    <a:bodyPr/>
                    <a:lstStyle/>
                    <a:p>
                      <a:pPr rtl="1"/>
                      <a:endParaRPr lang="fa-IR"/>
                    </a:p>
                  </a:txBody>
                  <a:tcPr/>
                </a:tc>
              </a:tr>
            </a:tbl>
          </a:graphicData>
        </a:graphic>
      </p:graphicFrame>
      <p:sp>
        <p:nvSpPr>
          <p:cNvPr id="5" name="Rectangle 1"/>
          <p:cNvSpPr>
            <a:spLocks noChangeArrowheads="1"/>
          </p:cNvSpPr>
          <p:nvPr/>
        </p:nvSpPr>
        <p:spPr bwMode="auto">
          <a:xfrm>
            <a:off x="457200" y="29860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12" tIns="914112" rIns="914112" bIns="914112"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altLang="fa-IR" sz="1200" b="0" i="0" u="none" strike="noStrike" cap="none" normalizeH="0" baseline="0" dirty="0" smtClean="0">
                <a:ln>
                  <a:noFill/>
                </a:ln>
                <a:solidFill>
                  <a:schemeClr val="tx1"/>
                </a:solidFill>
                <a:effectLst/>
                <a:latin typeface="BNazanin" charset="-78"/>
                <a:ea typeface="Calibri" pitchFamily="34" charset="0"/>
                <a:cs typeface="B Mitra" charset="-78"/>
              </a:rPr>
              <a:t>Table 2: results of T paired tests for mean happiness before and after intervention in both groups</a:t>
            </a:r>
            <a:endParaRPr kumimoji="0" lang="en-US" altLang="fa-I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a-IR" altLang="fa-IR" sz="1200" b="0" i="0" u="none" strike="noStrike" cap="none" normalizeH="0" baseline="0" dirty="0" smtClean="0">
                <a:ln>
                  <a:noFill/>
                </a:ln>
                <a:solidFill>
                  <a:schemeClr val="tx1"/>
                </a:solidFill>
                <a:effectLst/>
                <a:latin typeface="BNazanin" charset="-78"/>
                <a:ea typeface="Calibri" pitchFamily="34" charset="0"/>
                <a:cs typeface="B Mitra" charset="-78"/>
              </a:rPr>
              <a:t/>
            </a:r>
            <a:br>
              <a:rPr kumimoji="0" lang="fa-IR" altLang="fa-IR" sz="1200" b="0" i="0" u="none" strike="noStrike" cap="none" normalizeH="0" baseline="0" dirty="0" smtClean="0">
                <a:ln>
                  <a:noFill/>
                </a:ln>
                <a:solidFill>
                  <a:schemeClr val="tx1"/>
                </a:solidFill>
                <a:effectLst/>
                <a:latin typeface="BNazanin" charset="-78"/>
                <a:ea typeface="Calibri" pitchFamily="34" charset="0"/>
                <a:cs typeface="B Mitra" charset="-78"/>
              </a:rPr>
            </a:br>
            <a:endParaRPr kumimoji="0" lang="en-US" altLang="fa-IR"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fa-IR"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634436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15000"/>
              </a:lnSpc>
              <a:spcAft>
                <a:spcPts val="1000"/>
              </a:spcAft>
            </a:pPr>
            <a:r>
              <a:rPr lang="en-US" sz="3200" dirty="0">
                <a:latin typeface="Calibri"/>
                <a:ea typeface="Calibri"/>
                <a:cs typeface="B Nazanin"/>
              </a:rPr>
              <a:t>References</a:t>
            </a:r>
            <a:r>
              <a:rPr lang="en-US" sz="2800" dirty="0">
                <a:latin typeface="Calibri"/>
                <a:ea typeface="Calibri"/>
                <a:cs typeface="Arial"/>
              </a:rPr>
              <a:t/>
            </a:r>
            <a:br>
              <a:rPr lang="en-US" sz="2800" dirty="0">
                <a:latin typeface="Calibri"/>
                <a:ea typeface="Calibri"/>
                <a:cs typeface="Arial"/>
              </a:rPr>
            </a:br>
            <a:endParaRPr lang="fa-IR" dirty="0"/>
          </a:p>
        </p:txBody>
      </p:sp>
      <p:sp>
        <p:nvSpPr>
          <p:cNvPr id="3" name="Content Placeholder 2"/>
          <p:cNvSpPr>
            <a:spLocks noGrp="1"/>
          </p:cNvSpPr>
          <p:nvPr>
            <p:ph sz="quarter" idx="1"/>
          </p:nvPr>
        </p:nvSpPr>
        <p:spPr/>
        <p:txBody>
          <a:bodyPr/>
          <a:lstStyle/>
          <a:p>
            <a:pPr algn="just" rtl="0">
              <a:spcAft>
                <a:spcPts val="0"/>
              </a:spcAft>
            </a:pPr>
            <a:r>
              <a:rPr lang="x-none">
                <a:latin typeface="Times New Roman"/>
                <a:ea typeface="Calibri"/>
              </a:rPr>
              <a:t>1.	Wild S, Roglic G, Green A, Sicree R, King H. Global prevalence of diabetes estimates for the year 2000 and projections for 2030. Diabetes care. 2004;27(5):1047-53.</a:t>
            </a:r>
            <a:endParaRPr lang="en-US" dirty="0">
              <a:latin typeface="Times New Roman"/>
              <a:ea typeface="Calibri"/>
            </a:endParaRPr>
          </a:p>
          <a:p>
            <a:pPr algn="just" rtl="0">
              <a:spcAft>
                <a:spcPts val="0"/>
              </a:spcAft>
            </a:pPr>
            <a:r>
              <a:rPr lang="x-none">
                <a:latin typeface="Times New Roman"/>
                <a:ea typeface="Calibri"/>
              </a:rPr>
              <a:t>2.	Tsai Y-W, Kann N-H, Tung T-H, Chao Y-J, Lin C-J, Chang K-C, et al. Impact of subjective sleep quality on glycemic control in type 2 diabetes mellitus. Family practice. 2012;29(1):30-5.</a:t>
            </a:r>
            <a:endParaRPr lang="en-US" dirty="0">
              <a:latin typeface="Times New Roman"/>
              <a:ea typeface="Calibri"/>
            </a:endParaRPr>
          </a:p>
          <a:p>
            <a:pPr algn="just" rtl="0">
              <a:spcAft>
                <a:spcPts val="0"/>
              </a:spcAft>
            </a:pPr>
            <a:r>
              <a:rPr lang="x-none">
                <a:latin typeface="Times New Roman"/>
                <a:ea typeface="Calibri"/>
              </a:rPr>
              <a:t>3.	Haghdoost A, Rezazadeh-Kermani M, Sadghirad B, Baradaran H. Prevalence of type 2 diabetes in the Islamic Republic of Iran: systematic review and meta-analysis. East Mediterr Health J. 2009;15(3):591-9.</a:t>
            </a:r>
            <a:endParaRPr lang="en-US" dirty="0">
              <a:latin typeface="Times New Roman"/>
              <a:ea typeface="Calibri"/>
            </a:endParaRPr>
          </a:p>
          <a:p>
            <a:pPr algn="just" rtl="0"/>
            <a:endParaRPr lang="fa-IR" dirty="0"/>
          </a:p>
        </p:txBody>
      </p:sp>
    </p:spTree>
    <p:extLst>
      <p:ext uri="{BB962C8B-B14F-4D97-AF65-F5344CB8AC3E}">
        <p14:creationId xmlns:p14="http://schemas.microsoft.com/office/powerpoint/2010/main" val="51430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92500" lnSpcReduction="10000"/>
          </a:bodyPr>
          <a:lstStyle/>
          <a:p>
            <a:pPr algn="just" rtl="0">
              <a:spcAft>
                <a:spcPts val="0"/>
              </a:spcAft>
            </a:pPr>
            <a:r>
              <a:rPr lang="en-US" dirty="0">
                <a:latin typeface="Times New Roman"/>
                <a:ea typeface="Calibri"/>
              </a:rPr>
              <a:t>4</a:t>
            </a:r>
            <a:r>
              <a:rPr lang="x-none">
                <a:latin typeface="Times New Roman"/>
                <a:ea typeface="Calibri"/>
              </a:rPr>
              <a:t>.	Ghazavi Z, Khaledi-Sardashti F, Kajbaf MB, Esmaielzadeh M. Effect of hope therapy on the hope of diabetic patients. Iranian journal of nursing and midwifery research. 2015;20(1):75.</a:t>
            </a:r>
            <a:endParaRPr lang="en-US" dirty="0">
              <a:latin typeface="Times New Roman"/>
              <a:ea typeface="Calibri"/>
            </a:endParaRPr>
          </a:p>
          <a:p>
            <a:pPr algn="just" rtl="0">
              <a:spcAft>
                <a:spcPts val="0"/>
              </a:spcAft>
            </a:pPr>
            <a:r>
              <a:rPr lang="en-US" dirty="0">
                <a:latin typeface="Times New Roman"/>
                <a:ea typeface="Calibri"/>
              </a:rPr>
              <a:t>5</a:t>
            </a:r>
            <a:r>
              <a:rPr lang="x-none">
                <a:latin typeface="Times New Roman"/>
                <a:ea typeface="Calibri"/>
              </a:rPr>
              <a:t>.	Hills P, Argyle M. Happiness, introversion–extraversion and happy introverts. Personality and individual Differences. 2001;30(4):595-608.</a:t>
            </a:r>
            <a:endParaRPr lang="en-US" dirty="0">
              <a:latin typeface="Times New Roman"/>
              <a:ea typeface="Calibri"/>
            </a:endParaRPr>
          </a:p>
          <a:p>
            <a:pPr algn="just" rtl="0">
              <a:spcAft>
                <a:spcPts val="0"/>
              </a:spcAft>
            </a:pPr>
            <a:r>
              <a:rPr lang="en-US" dirty="0">
                <a:latin typeface="Times New Roman"/>
                <a:ea typeface="Calibri"/>
              </a:rPr>
              <a:t>6</a:t>
            </a:r>
            <a:r>
              <a:rPr lang="x-none">
                <a:latin typeface="Times New Roman"/>
                <a:ea typeface="Calibri"/>
              </a:rPr>
              <a:t>.	Myers JE, Harper MC. Evidence-based effective practices with older adults. Journal of Counseling and Development: JCD. 2004;82(2):207.</a:t>
            </a:r>
            <a:endParaRPr lang="en-US" dirty="0">
              <a:latin typeface="Times New Roman"/>
              <a:ea typeface="Calibri"/>
            </a:endParaRPr>
          </a:p>
          <a:p>
            <a:pPr algn="just" rtl="0">
              <a:spcAft>
                <a:spcPts val="0"/>
              </a:spcAft>
            </a:pPr>
            <a:r>
              <a:rPr lang="en-US" dirty="0">
                <a:latin typeface="Times New Roman"/>
                <a:ea typeface="Calibri"/>
              </a:rPr>
              <a:t>7</a:t>
            </a:r>
            <a:r>
              <a:rPr lang="x-none">
                <a:latin typeface="Times New Roman"/>
                <a:ea typeface="Calibri"/>
              </a:rPr>
              <a:t>.	Namdari K, Molavi H, Malekpoor M, Kalantary M. The effect of hope enhancing training on behavioral strengths in dysthymic patients. Journal of Shahrekord University of Medical Sciences. 2011;13(2):52-60.</a:t>
            </a:r>
            <a:endParaRPr lang="en-US" dirty="0">
              <a:latin typeface="Times New Roman"/>
              <a:ea typeface="Calibri"/>
            </a:endParaRPr>
          </a:p>
          <a:p>
            <a:endParaRPr lang="fa-IR" dirty="0"/>
          </a:p>
        </p:txBody>
      </p:sp>
    </p:spTree>
    <p:extLst>
      <p:ext uri="{BB962C8B-B14F-4D97-AF65-F5344CB8AC3E}">
        <p14:creationId xmlns:p14="http://schemas.microsoft.com/office/powerpoint/2010/main" val="2280128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normAutofit fontScale="92500" lnSpcReduction="10000"/>
          </a:bodyPr>
          <a:lstStyle/>
          <a:p>
            <a:pPr algn="just" rtl="0">
              <a:spcAft>
                <a:spcPts val="0"/>
              </a:spcAft>
            </a:pPr>
            <a:r>
              <a:rPr lang="en-US" dirty="0">
                <a:latin typeface="Times New Roman"/>
                <a:ea typeface="Calibri"/>
              </a:rPr>
              <a:t>8</a:t>
            </a:r>
            <a:r>
              <a:rPr lang="x-none">
                <a:latin typeface="Times New Roman"/>
                <a:ea typeface="Calibri"/>
              </a:rPr>
              <a:t>.	ghasemali K, Naser S. Effect of shem therapy  on happiness and mental health in patients with type II diabetes journal of nursing diabet 2014 3(1):6-13.</a:t>
            </a:r>
            <a:endParaRPr lang="en-US" dirty="0">
              <a:latin typeface="Times New Roman"/>
              <a:ea typeface="Calibri"/>
            </a:endParaRPr>
          </a:p>
          <a:p>
            <a:pPr algn="just" rtl="0">
              <a:spcAft>
                <a:spcPts val="0"/>
              </a:spcAft>
            </a:pPr>
            <a:r>
              <a:rPr lang="en-US" dirty="0">
                <a:latin typeface="Times New Roman"/>
                <a:ea typeface="Calibri"/>
              </a:rPr>
              <a:t>9</a:t>
            </a:r>
            <a:r>
              <a:rPr lang="x-none">
                <a:latin typeface="Times New Roman"/>
                <a:ea typeface="Calibri"/>
              </a:rPr>
              <a:t>.	Alipour A, Agah Heris M. Reliability and validity of the Oxford Happiness Inventory among Iranians. Journal of Iranian Psychologists. 2007;3(12):287-98.</a:t>
            </a:r>
            <a:endParaRPr lang="en-US" dirty="0">
              <a:latin typeface="Times New Roman"/>
              <a:ea typeface="Calibri"/>
            </a:endParaRPr>
          </a:p>
          <a:p>
            <a:pPr algn="just" rtl="0">
              <a:spcAft>
                <a:spcPts val="0"/>
              </a:spcAft>
            </a:pPr>
            <a:r>
              <a:rPr lang="en-US" dirty="0">
                <a:latin typeface="Times New Roman"/>
                <a:ea typeface="Calibri"/>
              </a:rPr>
              <a:t>10</a:t>
            </a:r>
            <a:r>
              <a:rPr lang="x-none">
                <a:latin typeface="Times New Roman"/>
                <a:ea typeface="Calibri"/>
              </a:rPr>
              <a:t>.	Baljani E, Kazemi M, Amanpour E, Tizfahm T. A survey on relationship between religion, spiritual wellbeing, hope and quality of life in patients with cancer. Evidence Based Care. 2011;1(1):51-62.</a:t>
            </a:r>
            <a:endParaRPr lang="en-US" dirty="0">
              <a:latin typeface="Times New Roman"/>
              <a:ea typeface="Calibri"/>
            </a:endParaRPr>
          </a:p>
          <a:p>
            <a:pPr algn="just" rtl="0">
              <a:spcAft>
                <a:spcPts val="0"/>
              </a:spcAft>
            </a:pPr>
            <a:r>
              <a:rPr lang="en-US" dirty="0" smtClean="0">
                <a:latin typeface="Times New Roman"/>
                <a:ea typeface="Calibri"/>
              </a:rPr>
              <a:t>11</a:t>
            </a:r>
            <a:r>
              <a:rPr lang="x-none" smtClean="0">
                <a:latin typeface="Times New Roman"/>
                <a:ea typeface="Calibri"/>
              </a:rPr>
              <a:t>Female </a:t>
            </a:r>
            <a:r>
              <a:rPr lang="x-none">
                <a:latin typeface="Times New Roman"/>
                <a:ea typeface="Calibri"/>
              </a:rPr>
              <a:t>Students Who Referred to Isfahan </a:t>
            </a:r>
            <a:r>
              <a:rPr lang="x-none" smtClean="0">
                <a:latin typeface="Times New Roman"/>
                <a:ea typeface="Calibri"/>
              </a:rPr>
              <a:t>Universit</a:t>
            </a:r>
            <a:r>
              <a:rPr lang="x-none">
                <a:latin typeface="Times New Roman"/>
                <a:ea typeface="Calibri"/>
              </a:rPr>
              <a:t>.	Azizi M, Azizi A, Abedi A, Kajbaf MB, Fallahzadeh RA. The Effect of Spiritual Therapy on Hope of Life in </a:t>
            </a:r>
            <a:r>
              <a:rPr lang="x-none" smtClean="0">
                <a:latin typeface="Times New Roman"/>
                <a:ea typeface="Calibri"/>
              </a:rPr>
              <a:t>y </a:t>
            </a:r>
            <a:r>
              <a:rPr lang="x-none">
                <a:latin typeface="Times New Roman"/>
                <a:ea typeface="Calibri"/>
              </a:rPr>
              <a:t>Counseling Center. Psychology. 2016;7(1):126.</a:t>
            </a:r>
            <a:endParaRPr lang="en-US" dirty="0">
              <a:latin typeface="Times New Roman"/>
              <a:ea typeface="Calibri"/>
            </a:endParaRPr>
          </a:p>
          <a:p>
            <a:endParaRPr lang="fa-IR" dirty="0"/>
          </a:p>
        </p:txBody>
      </p:sp>
    </p:spTree>
    <p:extLst>
      <p:ext uri="{BB962C8B-B14F-4D97-AF65-F5344CB8AC3E}">
        <p14:creationId xmlns:p14="http://schemas.microsoft.com/office/powerpoint/2010/main" val="41718190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sz="quarter" idx="1"/>
          </p:nvPr>
        </p:nvSpPr>
        <p:spPr/>
        <p:txBody>
          <a:bodyPr/>
          <a:lstStyle/>
          <a:p>
            <a:pPr algn="just" rtl="0">
              <a:spcAft>
                <a:spcPts val="0"/>
              </a:spcAft>
            </a:pPr>
            <a:r>
              <a:rPr lang="en-US" dirty="0">
                <a:latin typeface="Times New Roman"/>
                <a:ea typeface="Calibri"/>
              </a:rPr>
              <a:t>12</a:t>
            </a:r>
            <a:r>
              <a:rPr lang="x-none">
                <a:latin typeface="Times New Roman"/>
                <a:ea typeface="Calibri"/>
              </a:rPr>
              <a:t>.	Sharifi M, Movallali G, Younesi S-J, Rostami M, Biglarian A. The effectiveness of mental rehabilitation based on hope intervention on increasing hope of students with physical-motor disabilities. J Soc Sci. 2015;1(4):1-7.</a:t>
            </a:r>
            <a:endParaRPr lang="en-US" dirty="0">
              <a:latin typeface="Times New Roman"/>
              <a:ea typeface="Calibri"/>
            </a:endParaRPr>
          </a:p>
          <a:p>
            <a:pPr algn="just" rtl="0">
              <a:spcAft>
                <a:spcPts val="1000"/>
              </a:spcAft>
            </a:pPr>
            <a:r>
              <a:rPr lang="en-US" dirty="0">
                <a:latin typeface="Times New Roman"/>
                <a:ea typeface="Calibri"/>
              </a:rPr>
              <a:t>13</a:t>
            </a:r>
            <a:r>
              <a:rPr lang="x-none">
                <a:latin typeface="Times New Roman"/>
                <a:ea typeface="Calibri"/>
              </a:rPr>
              <a:t>.	Das-Munshi J, Stewart R, Ismail K, Bebbington PE, Jenkins R, Prince MJ. Diabetes, common mental disorders, and disability: findings from the UK National Psychiatric Morbidity Survey. Psychosomatic Medicine. 2007;69(6):543-50.</a:t>
            </a:r>
            <a:endParaRPr lang="en-US" dirty="0">
              <a:latin typeface="Times New Roman"/>
              <a:ea typeface="Calibri"/>
            </a:endParaRPr>
          </a:p>
          <a:p>
            <a:endParaRPr lang="fa-IR" dirty="0"/>
          </a:p>
        </p:txBody>
      </p:sp>
    </p:spTree>
    <p:extLst>
      <p:ext uri="{BB962C8B-B14F-4D97-AF65-F5344CB8AC3E}">
        <p14:creationId xmlns:p14="http://schemas.microsoft.com/office/powerpoint/2010/main" val="26101955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61</TotalTime>
  <Words>1779</Words>
  <Application>Microsoft Office PowerPoint</Application>
  <PresentationFormat>On-screen Show (4:3)</PresentationFormat>
  <Paragraphs>217</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Oriel</vt:lpstr>
      <vt:lpstr>In the name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Apple-central</dc:creator>
  <cp:lastModifiedBy>Primary Health Care</cp:lastModifiedBy>
  <cp:revision>9</cp:revision>
  <dcterms:created xsi:type="dcterms:W3CDTF">2017-04-11T06:34:14Z</dcterms:created>
  <dcterms:modified xsi:type="dcterms:W3CDTF">2017-04-11T08:26:54Z</dcterms:modified>
</cp:coreProperties>
</file>