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38"/>
  </p:notesMasterIdLst>
  <p:sldIdLst>
    <p:sldId id="257" r:id="rId3"/>
    <p:sldId id="298" r:id="rId4"/>
    <p:sldId id="299" r:id="rId5"/>
    <p:sldId id="300" r:id="rId6"/>
    <p:sldId id="301" r:id="rId7"/>
    <p:sldId id="282" r:id="rId8"/>
    <p:sldId id="302" r:id="rId9"/>
    <p:sldId id="258" r:id="rId10"/>
    <p:sldId id="259" r:id="rId11"/>
    <p:sldId id="288" r:id="rId12"/>
    <p:sldId id="278" r:id="rId13"/>
    <p:sldId id="289" r:id="rId14"/>
    <p:sldId id="260" r:id="rId15"/>
    <p:sldId id="262" r:id="rId16"/>
    <p:sldId id="286" r:id="rId17"/>
    <p:sldId id="296" r:id="rId18"/>
    <p:sldId id="287" r:id="rId19"/>
    <p:sldId id="263" r:id="rId20"/>
    <p:sldId id="284" r:id="rId21"/>
    <p:sldId id="266" r:id="rId22"/>
    <p:sldId id="267" r:id="rId23"/>
    <p:sldId id="268" r:id="rId24"/>
    <p:sldId id="269" r:id="rId25"/>
    <p:sldId id="285" r:id="rId26"/>
    <p:sldId id="294" r:id="rId27"/>
    <p:sldId id="290" r:id="rId28"/>
    <p:sldId id="274" r:id="rId29"/>
    <p:sldId id="291" r:id="rId30"/>
    <p:sldId id="292" r:id="rId31"/>
    <p:sldId id="293" r:id="rId32"/>
    <p:sldId id="275" r:id="rId33"/>
    <p:sldId id="276" r:id="rId34"/>
    <p:sldId id="295" r:id="rId35"/>
    <p:sldId id="297" r:id="rId36"/>
    <p:sldId id="277" r:id="rId37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847" autoAdjust="0"/>
    <p:restoredTop sz="94660"/>
  </p:normalViewPr>
  <p:slideViewPr>
    <p:cSldViewPr snapToGrid="0">
      <p:cViewPr varScale="1">
        <p:scale>
          <a:sx n="74" d="100"/>
          <a:sy n="74" d="100"/>
        </p:scale>
        <p:origin x="-103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DD848-453E-4C3A-90CE-B0B1A2406AAD}" type="datetimeFigureOut">
              <a:rPr kumimoji="1" lang="ja-JP" altLang="en-US" smtClean="0"/>
              <a:t>2017/6/13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ECD165-E2D3-4739-AC44-5EA2604B2D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7285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638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B12789F-DDF4-4438-9CD2-7E8BA2DB2E54}" type="slidenum">
              <a:rPr lang="es-E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3408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DEBB53-7C51-46F8-ADCE-3C6E03B3641C}" type="slidenum">
              <a:rPr lang="ja-JP" altLang="en-US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8417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en-US" smtClean="0">
              <a:latin typeface="Arial" charset="0"/>
            </a:endParaRPr>
          </a:p>
        </p:txBody>
      </p:sp>
      <p:sp>
        <p:nvSpPr>
          <p:cNvPr id="38916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12434" indent="-27401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096053" indent="-219211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534474" indent="-219211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1972894" indent="-219211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411316" indent="-21921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849737" indent="-21921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288158" indent="-21921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726579" indent="-21921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fld id="{DD64B970-A961-46A4-8964-06FF712B9552}" type="slidenum">
              <a:rPr lang="en-US" altLang="ja-JP" smtClean="0">
                <a:solidFill>
                  <a:srgbClr val="000000"/>
                </a:solidFill>
              </a:rPr>
              <a:pPr eaLnBrk="1" hangingPunct="1"/>
              <a:t>7</a:t>
            </a:fld>
            <a:endParaRPr lang="en-US" altLang="ja-JP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689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CD165-E2D3-4739-AC44-5EA2604B2DD3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42995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ja-JP" sz="1000" dirty="0" smtClean="0"/>
              <a:t>This slide explains the Petri Net decomposition approach.</a:t>
            </a:r>
          </a:p>
          <a:p>
            <a:r>
              <a:rPr lang="en-US" altLang="ja-JP" sz="1000" dirty="0" smtClean="0"/>
              <a:t>Near optimal decomposition method using simulated annealing method is proposed by He et al.</a:t>
            </a:r>
          </a:p>
          <a:p>
            <a:r>
              <a:rPr lang="en-US" altLang="ja-JP" sz="1000" dirty="0" smtClean="0"/>
              <a:t>Finite automata decomposition technique is proposed by </a:t>
            </a:r>
            <a:r>
              <a:rPr lang="en-US" altLang="ja-JP" sz="1000" dirty="0" err="1" smtClean="0"/>
              <a:t>Derabi</a:t>
            </a:r>
            <a:r>
              <a:rPr lang="en-US" altLang="ja-JP" sz="1000" dirty="0" smtClean="0"/>
              <a:t>.</a:t>
            </a:r>
          </a:p>
          <a:p>
            <a:r>
              <a:rPr lang="en-US" altLang="ja-JP" sz="1000" dirty="0" smtClean="0"/>
              <a:t>Liao et al proposed a simultaneous task </a:t>
            </a:r>
            <a:r>
              <a:rPr lang="en-US" altLang="ja-JP" sz="1000" dirty="0" err="1" smtClean="0"/>
              <a:t>asssignment</a:t>
            </a:r>
            <a:r>
              <a:rPr lang="en-US" altLang="ja-JP" sz="1000" dirty="0" smtClean="0"/>
              <a:t> and routing for OHT vehicle scheduling,</a:t>
            </a:r>
          </a:p>
          <a:p>
            <a:r>
              <a:rPr lang="en-US" altLang="ja-JP" sz="1000" dirty="0" smtClean="0"/>
              <a:t>They proposed </a:t>
            </a:r>
            <a:r>
              <a:rPr lang="en-US" altLang="ja-JP" sz="1000" dirty="0" err="1" smtClean="0"/>
              <a:t>Lagrangian</a:t>
            </a:r>
            <a:r>
              <a:rPr lang="en-US" altLang="ja-JP" sz="1000" dirty="0" smtClean="0"/>
              <a:t> relaxation method to solve the problem.</a:t>
            </a:r>
          </a:p>
          <a:p>
            <a:endParaRPr lang="en-US" altLang="ja-JP" sz="1000" dirty="0" smtClean="0"/>
          </a:p>
          <a:p>
            <a:r>
              <a:rPr lang="en-US" altLang="ja-JP" sz="1000" dirty="0" smtClean="0"/>
              <a:t>The authors studied route planning problem for automated guided </a:t>
            </a:r>
            <a:r>
              <a:rPr lang="en-US" altLang="ja-JP" sz="1000" dirty="0" err="1" smtClean="0"/>
              <a:t>vhicles</a:t>
            </a:r>
            <a:r>
              <a:rPr lang="en-US" altLang="ja-JP" sz="1000" dirty="0" smtClean="0"/>
              <a:t>.</a:t>
            </a:r>
          </a:p>
          <a:p>
            <a:endParaRPr lang="en-US" altLang="ja-JP" sz="1000" dirty="0" smtClean="0"/>
          </a:p>
          <a:p>
            <a:r>
              <a:rPr lang="en-US" altLang="ja-JP" sz="1000" dirty="0" smtClean="0"/>
              <a:t>However, in conventional works, the task assignment and routing is not </a:t>
            </a:r>
          </a:p>
          <a:p>
            <a:r>
              <a:rPr lang="en-US" altLang="ja-JP" sz="1000" dirty="0" smtClean="0"/>
              <a:t>considered simultaneously.</a:t>
            </a:r>
          </a:p>
          <a:p>
            <a:r>
              <a:rPr lang="en-US" altLang="ja-JP" sz="1000" dirty="0" smtClean="0"/>
              <a:t> </a:t>
            </a:r>
          </a:p>
          <a:p>
            <a:r>
              <a:rPr lang="en-US" altLang="ja-JP" sz="1000" dirty="0" smtClean="0"/>
              <a:t>In this paper we propose a Petri Net decomposition approach for the simultaneous optimization for task assignment and routing</a:t>
            </a:r>
          </a:p>
          <a:p>
            <a:r>
              <a:rPr lang="en-US" altLang="ja-JP" sz="1000" dirty="0" smtClean="0"/>
              <a:t>For automated guided vehicles.</a:t>
            </a:r>
          </a:p>
          <a:p>
            <a:endParaRPr lang="en-US" altLang="ja-JP" sz="1000" dirty="0" smtClean="0"/>
          </a:p>
          <a:p>
            <a:r>
              <a:rPr lang="en-US" altLang="ja-JP" sz="1000" dirty="0" smtClean="0"/>
              <a:t>When the problem is solved by the decomposition approach, the decomposed subnets has no final marking.</a:t>
            </a:r>
          </a:p>
          <a:p>
            <a:r>
              <a:rPr lang="en-US" altLang="ja-JP" sz="1000" dirty="0" smtClean="0"/>
              <a:t>We construct a general decomposition algorithm with the subnets with no final marking.</a:t>
            </a:r>
          </a:p>
          <a:p>
            <a:endParaRPr lang="en-US" altLang="ja-JP" sz="1000" dirty="0" smtClean="0"/>
          </a:p>
          <a:p>
            <a:r>
              <a:rPr lang="en-US" altLang="ja-JP" sz="1000" dirty="0" smtClean="0"/>
              <a:t>e propose </a:t>
            </a:r>
          </a:p>
          <a:p>
            <a:r>
              <a:rPr lang="en-US" altLang="ja-JP" sz="1000" dirty="0" smtClean="0"/>
              <a:t>Conventionally, </a:t>
            </a:r>
          </a:p>
        </p:txBody>
      </p:sp>
    </p:spTree>
    <p:extLst>
      <p:ext uri="{BB962C8B-B14F-4D97-AF65-F5344CB8AC3E}">
        <p14:creationId xmlns:p14="http://schemas.microsoft.com/office/powerpoint/2010/main" val="9594681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CD165-E2D3-4739-AC44-5EA2604B2DD3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31820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38BE3E-933D-447E-94A6-7A6097393565}" type="slidenum">
              <a:rPr lang="ja-JP" altLang="en-US" smtClean="0">
                <a:ea typeface="ＭＳ Ｐゴシック" charset="-128"/>
              </a:rPr>
              <a:pPr/>
              <a:t>18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altLang="ja-JP" dirty="0" smtClean="0"/>
              <a:t>This is literature review of routing problems for automated guided vehicles.</a:t>
            </a:r>
          </a:p>
          <a:p>
            <a:pPr eaLnBrk="1" hangingPunct="1"/>
            <a:r>
              <a:rPr lang="en-US" altLang="ja-JP" dirty="0" smtClean="0"/>
              <a:t>There are several approaches for solving routing problems for automated guided vehicles.</a:t>
            </a:r>
          </a:p>
          <a:p>
            <a:pPr eaLnBrk="1" hangingPunct="1"/>
            <a:r>
              <a:rPr lang="en-US" altLang="ja-JP" dirty="0" smtClean="0"/>
              <a:t>Simulation-based method with dispatching rule is usually used for practical application.</a:t>
            </a:r>
          </a:p>
          <a:p>
            <a:pPr eaLnBrk="1" hangingPunct="1"/>
            <a:r>
              <a:rPr lang="en-US" altLang="ja-JP" dirty="0" smtClean="0"/>
              <a:t>Timed event graph approach and Petri net based control methods have been studied.</a:t>
            </a:r>
          </a:p>
          <a:p>
            <a:pPr eaLnBrk="1" hangingPunct="1"/>
            <a:endParaRPr lang="en-US" altLang="ja-JP" dirty="0" smtClean="0"/>
          </a:p>
          <a:p>
            <a:pPr eaLnBrk="1" hangingPunct="1"/>
            <a:r>
              <a:rPr lang="en-US" altLang="ja-JP" dirty="0" smtClean="0"/>
              <a:t>Deadlock resolution is one of critical issues. There are several control policy with priority rule.</a:t>
            </a:r>
          </a:p>
          <a:p>
            <a:pPr eaLnBrk="1" hangingPunct="1"/>
            <a:endParaRPr lang="en-US" altLang="ja-JP" dirty="0" smtClean="0"/>
          </a:p>
          <a:p>
            <a:pPr eaLnBrk="1" hangingPunct="1"/>
            <a:r>
              <a:rPr lang="en-US" altLang="ja-JP" dirty="0" smtClean="0"/>
              <a:t>For optimization methods, optimization methods with Petri Nets has been widely studied.</a:t>
            </a:r>
          </a:p>
          <a:p>
            <a:pPr eaLnBrk="1" hangingPunct="1"/>
            <a:r>
              <a:rPr lang="en-US" altLang="ja-JP" dirty="0" smtClean="0"/>
              <a:t>The scheduling with Petri Nets can be reformulated as firing sequence problem for Petri Nets.</a:t>
            </a:r>
          </a:p>
          <a:p>
            <a:pPr eaLnBrk="1" hangingPunct="1"/>
            <a:r>
              <a:rPr lang="en-US" altLang="ja-JP" dirty="0" smtClean="0"/>
              <a:t>The problem is shown to be NP hard even if the simple structure of Petri Nets.</a:t>
            </a:r>
          </a:p>
          <a:p>
            <a:pPr eaLnBrk="1" hangingPunct="1"/>
            <a:r>
              <a:rPr lang="en-US" altLang="ja-JP" dirty="0" smtClean="0"/>
              <a:t>Heuristic search is used to solve the problem.</a:t>
            </a:r>
          </a:p>
          <a:p>
            <a:pPr eaLnBrk="1" hangingPunct="1"/>
            <a:r>
              <a:rPr lang="en-US" altLang="ja-JP" dirty="0" smtClean="0"/>
              <a:t>However, if the size of PN is large, state space explosion problem arises.</a:t>
            </a:r>
          </a:p>
          <a:p>
            <a:pPr eaLnBrk="1" hangingPunct="1"/>
            <a:r>
              <a:rPr lang="en-US" altLang="ja-JP" dirty="0" smtClean="0"/>
              <a:t>To solve the problem, we propose a general optimization method using Petri Net decomposition approach.</a:t>
            </a:r>
          </a:p>
          <a:p>
            <a:pPr eaLnBrk="1" hangingPunct="1"/>
            <a:endParaRPr lang="en-US" altLang="ja-JP" baseline="-25000" dirty="0" smtClean="0"/>
          </a:p>
          <a:p>
            <a:pPr eaLnBrk="1" hangingPunct="1"/>
            <a:endParaRPr lang="en-US" altLang="ja-JP" baseline="-25000" dirty="0" smtClean="0"/>
          </a:p>
          <a:p>
            <a:pPr eaLnBrk="1" hangingPunct="1"/>
            <a:endParaRPr lang="en-US" altLang="ja-JP" baseline="-25000" dirty="0" smtClean="0"/>
          </a:p>
        </p:txBody>
      </p:sp>
    </p:spTree>
    <p:extLst>
      <p:ext uri="{BB962C8B-B14F-4D97-AF65-F5344CB8AC3E}">
        <p14:creationId xmlns:p14="http://schemas.microsoft.com/office/powerpoint/2010/main" val="36712877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CD165-E2D3-4739-AC44-5EA2604B2DD3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39118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ja-JP" smtClean="0"/>
              <a:t>This is the layout of AGV transportation system.</a:t>
            </a:r>
          </a:p>
          <a:p>
            <a:r>
              <a:rPr lang="en-US" altLang="ja-JP" smtClean="0"/>
              <a:t>The layout consistis 115 nodes and 128 edges.</a:t>
            </a:r>
          </a:p>
          <a:p>
            <a:r>
              <a:rPr lang="en-US" altLang="ja-JP" smtClean="0"/>
              <a:t>Each lane is uni-directional.</a:t>
            </a:r>
          </a:p>
          <a:p>
            <a:r>
              <a:rPr lang="en-US" altLang="ja-JP" smtClean="0"/>
              <a:t>It is required to derive an optimal task assignment and collision-free routing.</a:t>
            </a:r>
          </a:p>
          <a:p>
            <a:endParaRPr lang="en-US" altLang="ja-JP" smtClean="0"/>
          </a:p>
        </p:txBody>
      </p:sp>
    </p:spTree>
    <p:extLst>
      <p:ext uri="{BB962C8B-B14F-4D97-AF65-F5344CB8AC3E}">
        <p14:creationId xmlns:p14="http://schemas.microsoft.com/office/powerpoint/2010/main" val="20718252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4D148C-C76B-45C3-A8F0-33D6E3860EF3}" type="slidenum">
              <a:rPr lang="ja-JP" altLang="en-US" smtClean="0">
                <a:ea typeface="ＭＳ Ｐゴシック" charset="-128"/>
              </a:rPr>
              <a:pPr/>
              <a:t>22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altLang="ja-JP" smtClean="0"/>
              <a:t>This slide explains the modeling of AGV system.</a:t>
            </a:r>
          </a:p>
          <a:p>
            <a:pPr eaLnBrk="1" hangingPunct="1"/>
            <a:r>
              <a:rPr lang="en-US" altLang="ja-JP" smtClean="0"/>
              <a:t>The system consists of several edge or arc, and node.</a:t>
            </a:r>
          </a:p>
          <a:p>
            <a:pPr eaLnBrk="1" hangingPunct="1"/>
            <a:r>
              <a:rPr lang="en-US" altLang="ja-JP" smtClean="0"/>
              <a:t>Velocity is constant. Starting, turning, stopping time is negligible.</a:t>
            </a:r>
            <a:r>
              <a:rPr lang="ja-JP" altLang="en-US" smtClean="0"/>
              <a:t> </a:t>
            </a:r>
            <a:r>
              <a:rPr lang="en-US" altLang="ja-JP" smtClean="0"/>
              <a:t>Traveling time between neighbor nodes is one time unit.</a:t>
            </a:r>
          </a:p>
          <a:p>
            <a:pPr marL="742950" lvl="1" indent="-285750"/>
            <a:r>
              <a:rPr lang="en-US" altLang="ja-JP" smtClean="0"/>
              <a:t>Loading, unloading time is one time unit. Collision, deadlock, blocking are not allowed.</a:t>
            </a:r>
          </a:p>
          <a:p>
            <a:pPr marL="742950" lvl="1" indent="-285750"/>
            <a:endParaRPr lang="en-US" altLang="ja-JP" smtClean="0"/>
          </a:p>
          <a:p>
            <a:pPr marL="742950" lvl="1" indent="-285750"/>
            <a:r>
              <a:rPr lang="en-US" altLang="ja-JP" smtClean="0"/>
              <a:t>A task has one goal node.Plural tasks can be assigned to an AGV. There can be idle AGVs which has no task.</a:t>
            </a:r>
          </a:p>
          <a:p>
            <a:pPr marL="742950" lvl="1" indent="-285750"/>
            <a:endParaRPr lang="en-US" altLang="ja-JP" smtClean="0"/>
          </a:p>
        </p:txBody>
      </p:sp>
    </p:spTree>
    <p:extLst>
      <p:ext uri="{BB962C8B-B14F-4D97-AF65-F5344CB8AC3E}">
        <p14:creationId xmlns:p14="http://schemas.microsoft.com/office/powerpoint/2010/main" val="2894080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CF3CEA-3D68-4BEC-99E9-B9EC73A5C83C}" type="slidenum">
              <a:rPr lang="ja-JP" altLang="en-US" smtClean="0">
                <a:ea typeface="ＭＳ Ｐゴシック" charset="-128"/>
              </a:rPr>
              <a:pPr/>
              <a:t>23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altLang="ja-JP" smtClean="0"/>
              <a:t>We use transition timed Petri Nets where firing duration time is one time period.</a:t>
            </a:r>
          </a:p>
          <a:p>
            <a:pPr eaLnBrk="1" hangingPunct="1"/>
            <a:r>
              <a:rPr lang="en-US" altLang="ja-JP" smtClean="0"/>
              <a:t>The dynamics of transition timed Petri Net is the same as the place/transition net, we use the place/transition net for modeling the problem.</a:t>
            </a:r>
          </a:p>
          <a:p>
            <a:pPr eaLnBrk="1" hangingPunct="1"/>
            <a:r>
              <a:rPr lang="en-US" altLang="ja-JP" smtClean="0"/>
              <a:t>If the system consists of 4 nodes and bidirectional edges, the Petri Net model for the transportation system is represented as follows.</a:t>
            </a:r>
          </a:p>
          <a:p>
            <a:pPr eaLnBrk="1" hangingPunct="1"/>
            <a:endParaRPr lang="en-US" altLang="ja-JP" smtClean="0"/>
          </a:p>
          <a:p>
            <a:pPr eaLnBrk="1" hangingPunct="1"/>
            <a:endParaRPr lang="en-US" altLang="ja-JP" smtClean="0"/>
          </a:p>
        </p:txBody>
      </p:sp>
    </p:spTree>
    <p:extLst>
      <p:ext uri="{BB962C8B-B14F-4D97-AF65-F5344CB8AC3E}">
        <p14:creationId xmlns:p14="http://schemas.microsoft.com/office/powerpoint/2010/main" val="15218540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CD165-E2D3-4739-AC44-5EA2604B2DD3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06466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CD165-E2D3-4739-AC44-5EA2604B2DD3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21641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Now,</a:t>
            </a:r>
            <a:r>
              <a:rPr kumimoji="1" lang="en-US" altLang="ja-JP" baseline="0" dirty="0" smtClean="0"/>
              <a:t> I would like to show you the results of computational experiments, which are conducted to evaluate the performance of our proposed method. 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The input data and computational environment are shown in this slide. </a:t>
            </a:r>
          </a:p>
          <a:p>
            <a:r>
              <a:rPr kumimoji="1" lang="en-US" altLang="ja-JP" baseline="0" dirty="0" smtClean="0"/>
              <a:t>As the data used for problem models, we used the practical data which were addressed in a real problem for one month. 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2E204-B7FE-48AA-BC53-2C9C1A5785D7}" type="slidenum">
              <a:rPr kumimoji="1" lang="ja-JP" altLang="en-US" smtClean="0"/>
              <a:pPr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07584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In these experiments,</a:t>
            </a:r>
            <a:r>
              <a:rPr kumimoji="1" lang="en-US" altLang="ja-JP" baseline="0" dirty="0" smtClean="0"/>
              <a:t> we consider these practical constraints. </a:t>
            </a:r>
          </a:p>
          <a:p>
            <a:r>
              <a:rPr lang="en-US" altLang="ja-JP" sz="1200" dirty="0" smtClean="0">
                <a:latin typeface="+mn-lt"/>
              </a:rPr>
              <a:t>In order to create a plan with full capacity, the priority of column generation heuristic is set to</a:t>
            </a:r>
            <a:r>
              <a:rPr lang="en-US" altLang="ja-JP" sz="1200" baseline="0" dirty="0" smtClean="0">
                <a:latin typeface="+mn-lt"/>
              </a:rPr>
              <a:t> </a:t>
            </a:r>
            <a:r>
              <a:rPr lang="en-US" altLang="ja-JP" sz="1200" baseline="0" dirty="0" err="1" smtClean="0">
                <a:latin typeface="+mn-lt"/>
              </a:rPr>
              <a:t>alpha^p_k</a:t>
            </a:r>
            <a:r>
              <a:rPr lang="en-US" altLang="ja-JP" sz="1200" baseline="0" dirty="0" smtClean="0">
                <a:latin typeface="+mn-lt"/>
              </a:rPr>
              <a:t> </a:t>
            </a:r>
            <a:r>
              <a:rPr lang="en-US" altLang="ja-JP" sz="1200" dirty="0" smtClean="0">
                <a:latin typeface="+mn-lt"/>
              </a:rPr>
              <a:t>×(Loading</a:t>
            </a:r>
            <a:r>
              <a:rPr lang="ja-JP" altLang="en-US" sz="1200" dirty="0" smtClean="0">
                <a:latin typeface="+mn-lt"/>
              </a:rPr>
              <a:t> </a:t>
            </a:r>
            <a:r>
              <a:rPr lang="en-US" altLang="ja-JP" sz="1200" dirty="0" smtClean="0">
                <a:latin typeface="+mn-lt"/>
              </a:rPr>
              <a:t>volume) in the plan.</a:t>
            </a:r>
          </a:p>
          <a:p>
            <a:r>
              <a:rPr lang="en-US" altLang="ja-JP" sz="1200" dirty="0" smtClean="0">
                <a:latin typeface="+mn-lt"/>
              </a:rPr>
              <a:t>Some specific oils should be delivered in a specified ratio. We included the constraints in the pricing problem. </a:t>
            </a:r>
          </a:p>
          <a:p>
            <a:r>
              <a:rPr lang="en-US" altLang="ja-JP" sz="1200" dirty="0" smtClean="0">
                <a:latin typeface="+mn-lt"/>
              </a:rPr>
              <a:t>The demanded items of oils are given as priority from the database given from expert operator. </a:t>
            </a:r>
          </a:p>
          <a:p>
            <a:endParaRPr kumimoji="1" lang="ja-JP" altLang="en-US" dirty="0">
              <a:latin typeface="+mn-lt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139C9-378B-4FFD-AC88-8CE0AEE69149}" type="slidenum">
              <a:rPr kumimoji="1" lang="ja-JP" altLang="en-US" smtClean="0"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90125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Then, next page is the computational </a:t>
            </a:r>
            <a:r>
              <a:rPr lang="en-US" altLang="ja-JP" dirty="0" smtClean="0"/>
              <a:t>result in case 1. </a:t>
            </a:r>
            <a:endParaRPr lang="ja-JP" altLang="ja-JP" dirty="0"/>
          </a:p>
          <a:p>
            <a:r>
              <a:rPr lang="en-US" altLang="ja-JP" dirty="0"/>
              <a:t>This table shows you the figures representing the results of the experiment. </a:t>
            </a:r>
            <a:endParaRPr lang="ja-JP" altLang="ja-JP" dirty="0"/>
          </a:p>
          <a:p>
            <a:r>
              <a:rPr lang="en-US" altLang="ja-JP" dirty="0"/>
              <a:t>In case 1, we compared the computational result referred to as “Proposed method” with the result of the actual operating data referred to as “Operator”. </a:t>
            </a:r>
            <a:endParaRPr lang="ja-JP" altLang="ja-JP" dirty="0"/>
          </a:p>
          <a:p>
            <a:r>
              <a:rPr lang="en-US" altLang="ja-JP" dirty="0"/>
              <a:t>In our proposed method, the total distance and charge cost are less than those of operator. </a:t>
            </a:r>
            <a:endParaRPr lang="ja-JP" altLang="ja-JP" dirty="0"/>
          </a:p>
          <a:p>
            <a:r>
              <a:rPr lang="en-US" altLang="ja-JP" dirty="0"/>
              <a:t>So we can obtain a better solution than operator’s planning by using our proposed method. </a:t>
            </a:r>
            <a:endParaRPr lang="ja-JP" altLang="ja-JP" dirty="0"/>
          </a:p>
          <a:p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2E204-B7FE-48AA-BC53-2C9C1A5785D7}" type="slidenum">
              <a:rPr kumimoji="1" lang="ja-JP" altLang="en-US" smtClean="0"/>
              <a:pPr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30671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89">
              <a:defRPr/>
            </a:pPr>
            <a:r>
              <a:rPr kumimoji="1" lang="en-US" altLang="ja-JP" baseline="0" dirty="0" smtClean="0"/>
              <a:t>In case 2, larger scale problem, the result is as this table. </a:t>
            </a:r>
          </a:p>
          <a:p>
            <a:pPr defTabSz="914289">
              <a:defRPr/>
            </a:pPr>
            <a:endParaRPr kumimoji="1" lang="en-US" altLang="ja-JP" baseline="0" dirty="0" smtClean="0"/>
          </a:p>
          <a:p>
            <a:pPr defTabSz="914289">
              <a:defRPr/>
            </a:pPr>
            <a:r>
              <a:rPr kumimoji="1" lang="en-US" altLang="ja-JP" baseline="0" dirty="0" smtClean="0"/>
              <a:t>This is the table of schedule for each tanker. This shows the sequence of visiting ports,  capacity, total loading volume, and loading volume of each oil. (Click)</a:t>
            </a:r>
          </a:p>
          <a:p>
            <a:pPr defTabSz="914289">
              <a:defRPr/>
            </a:pPr>
            <a:endParaRPr kumimoji="1" lang="en-US" altLang="ja-JP" baseline="0" dirty="0" smtClean="0"/>
          </a:p>
          <a:p>
            <a:pPr defTabSz="914289">
              <a:defRPr/>
            </a:pPr>
            <a:r>
              <a:rPr kumimoji="1" lang="en-US" altLang="ja-JP" baseline="0" dirty="0" smtClean="0"/>
              <a:t>In larger case, we can derive a feasible solution in realistic time. However, the duality gap is quite large. So, it is the problem to reduce the gap. 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2E204-B7FE-48AA-BC53-2C9C1A5785D7}" type="slidenum">
              <a:rPr kumimoji="1" lang="ja-JP" altLang="en-US" smtClean="0"/>
              <a:pPr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78273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47CAD7-406D-4AAD-9045-CF7EDD90BF9D}" type="slidenum">
              <a:rPr lang="ja-JP" altLang="en-US" smtClean="0">
                <a:ea typeface="ＭＳ Ｐゴシック" charset="-128"/>
              </a:rPr>
              <a:pPr/>
              <a:t>31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altLang="ja-JP" smtClean="0"/>
              <a:t>The simultaneous task assignment and routing problem is to minimize the sum of task completion time and AGV traveling time.</a:t>
            </a:r>
          </a:p>
          <a:p>
            <a:pPr eaLnBrk="1" hangingPunct="1"/>
            <a:r>
              <a:rPr lang="en-US" altLang="ja-JP" smtClean="0"/>
              <a:t>If the initial location is given to each vehicle, the problem is to find a reachable transition firing sequence to minimize the objective function.</a:t>
            </a:r>
          </a:p>
        </p:txBody>
      </p:sp>
    </p:spTree>
    <p:extLst>
      <p:ext uri="{BB962C8B-B14F-4D97-AF65-F5344CB8AC3E}">
        <p14:creationId xmlns:p14="http://schemas.microsoft.com/office/powerpoint/2010/main" val="28321160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配船計画の結果は、表の通りに、</a:t>
            </a:r>
            <a:endParaRPr kumimoji="1" lang="en-US" altLang="ja-JP" dirty="0" smtClean="0"/>
          </a:p>
          <a:p>
            <a:r>
              <a:rPr kumimoji="1" lang="ja-JP" altLang="en-US" dirty="0" smtClean="0"/>
              <a:t>各タンカーの泊まる積地や各油種の積量、</a:t>
            </a:r>
            <a:endParaRPr kumimoji="1" lang="en-US" altLang="ja-JP" dirty="0" smtClean="0"/>
          </a:p>
          <a:p>
            <a:r>
              <a:rPr kumimoji="1" lang="ja-JP" altLang="en-US" dirty="0" smtClean="0"/>
              <a:t>航行距離やコストなどが出力されます。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なお、これらの解はすべての制約を満たしています。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2E204-B7FE-48AA-BC53-2C9C1A5785D7}" type="slidenum">
              <a:rPr kumimoji="1" lang="ja-JP" altLang="en-US" smtClean="0"/>
              <a:pPr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2049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DEBB53-7C51-46F8-ADCE-3C6E03B3641C}" type="slidenum">
              <a:rPr lang="ja-JP" altLang="en-US" smtClean="0"/>
              <a:pPr>
                <a:defRPr/>
              </a:pPr>
              <a:t>35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597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0 Rectángulo"/>
          <p:cNvSpPr/>
          <p:nvPr/>
        </p:nvSpPr>
        <p:spPr>
          <a:xfrm>
            <a:off x="904875" y="3648075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>
              <a:solidFill>
                <a:prstClr val="white"/>
              </a:solidFill>
            </a:endParaRPr>
          </a:p>
        </p:txBody>
      </p:sp>
      <p:sp>
        <p:nvSpPr>
          <p:cNvPr id="5" name="32 Rectángulo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>
              <a:solidFill>
                <a:prstClr val="white"/>
              </a:solidFill>
            </a:endParaRPr>
          </a:p>
        </p:txBody>
      </p:sp>
      <p:sp>
        <p:nvSpPr>
          <p:cNvPr id="6" name="21 Rectángulo"/>
          <p:cNvSpPr/>
          <p:nvPr/>
        </p:nvSpPr>
        <p:spPr>
          <a:xfrm>
            <a:off x="904875" y="3648075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>
              <a:solidFill>
                <a:prstClr val="white"/>
              </a:solidFill>
            </a:endParaRPr>
          </a:p>
        </p:txBody>
      </p:sp>
      <p:sp>
        <p:nvSpPr>
          <p:cNvPr id="7" name="31 Rectángulo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>
              <a:solidFill>
                <a:prstClr val="white"/>
              </a:solidFill>
            </a:endParaRPr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10" name="27 Marcador de fecha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 sz="1400" smtClean="0"/>
            </a:lvl1pPr>
          </a:lstStyle>
          <a:p>
            <a:pPr>
              <a:defRPr/>
            </a:pPr>
            <a:fld id="{245865F3-F82A-48B8-8AE8-8B458FB769BF}" type="datetime1">
              <a:rPr lang="es-ES">
                <a:solidFill>
                  <a:srgbClr val="464653"/>
                </a:solidFill>
              </a:rPr>
              <a:pPr>
                <a:defRPr/>
              </a:pPr>
              <a:t>13/06/2017</a:t>
            </a:fld>
            <a:endParaRPr lang="es-ES">
              <a:solidFill>
                <a:srgbClr val="464653"/>
              </a:solidFill>
            </a:endParaRPr>
          </a:p>
        </p:txBody>
      </p:sp>
      <p:sp>
        <p:nvSpPr>
          <p:cNvPr id="11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464653"/>
              </a:solidFill>
            </a:endParaRPr>
          </a:p>
        </p:txBody>
      </p:sp>
      <p:sp>
        <p:nvSpPr>
          <p:cNvPr id="12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216025" y="6354763"/>
            <a:ext cx="12192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B329F-31C3-45D5-BBCE-F2BD02EE6376}" type="slidenum">
              <a:rPr lang="es-ES">
                <a:solidFill>
                  <a:srgbClr val="464653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503584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F928B5-CB70-4BB5-89F4-61E6ECE98AF4}" type="datetime1">
              <a:rPr lang="es-ES" smtClean="0">
                <a:solidFill>
                  <a:srgbClr val="464653"/>
                </a:solidFill>
              </a:rPr>
              <a:pPr>
                <a:defRPr/>
              </a:pPr>
              <a:t>13/06/2017</a:t>
            </a:fld>
            <a:endParaRPr lang="es-ES">
              <a:solidFill>
                <a:srgbClr val="464653"/>
              </a:solidFill>
            </a:endParaRPr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464653"/>
              </a:solidFill>
            </a:endParaRPr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616D9-A4FB-45BA-80BF-AF1C772AB3F3}" type="slidenum">
              <a:rPr lang="es-ES">
                <a:solidFill>
                  <a:srgbClr val="464653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799401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6 Rectángulo"/>
          <p:cNvSpPr/>
          <p:nvPr/>
        </p:nvSpPr>
        <p:spPr>
          <a:xfrm>
            <a:off x="914400" y="2819406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>
              <a:solidFill>
                <a:prstClr val="white"/>
              </a:solidFill>
            </a:endParaRPr>
          </a:p>
        </p:txBody>
      </p:sp>
      <p:sp>
        <p:nvSpPr>
          <p:cNvPr id="5" name="7 Rectángulo"/>
          <p:cNvSpPr/>
          <p:nvPr/>
        </p:nvSpPr>
        <p:spPr>
          <a:xfrm>
            <a:off x="914400" y="2819406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3 Marcador de fecha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8DD716-1AA5-4367-B98E-0D76B26167AE}" type="datetime1">
              <a:rPr lang="es-ES" smtClean="0">
                <a:solidFill>
                  <a:srgbClr val="DDE9EC"/>
                </a:solidFill>
              </a:rPr>
              <a:pPr>
                <a:defRPr/>
              </a:pPr>
              <a:t>13/06/2017</a:t>
            </a:fld>
            <a:endParaRPr lang="es-ES">
              <a:solidFill>
                <a:srgbClr val="DDE9EC"/>
              </a:solidFill>
            </a:endParaRPr>
          </a:p>
        </p:txBody>
      </p:sp>
      <p:sp>
        <p:nvSpPr>
          <p:cNvPr id="7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DDE9EC"/>
              </a:solidFill>
            </a:endParaRPr>
          </a:p>
        </p:txBody>
      </p:sp>
      <p:sp>
        <p:nvSpPr>
          <p:cNvPr id="8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069975" y="6354763"/>
            <a:ext cx="1520825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9D4E09-EC7F-4AD1-829C-B6C190E1AA12}" type="slidenum">
              <a:rPr lang="es-ES">
                <a:solidFill>
                  <a:srgbClr val="DDE9EC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DDE9E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0481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4EA4E-161D-4F5E-921C-F904E3ACEF6A}" type="datetime1">
              <a:rPr lang="es-ES" smtClean="0">
                <a:solidFill>
                  <a:srgbClr val="464653"/>
                </a:solidFill>
              </a:rPr>
              <a:pPr>
                <a:defRPr/>
              </a:pPr>
              <a:t>13/06/2017</a:t>
            </a:fld>
            <a:endParaRPr lang="es-ES">
              <a:solidFill>
                <a:srgbClr val="464653"/>
              </a:solidFill>
            </a:endParaRPr>
          </a:p>
        </p:txBody>
      </p:sp>
      <p:sp>
        <p:nvSpPr>
          <p:cNvPr id="6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464653"/>
              </a:solidFill>
            </a:endParaRPr>
          </a:p>
        </p:txBody>
      </p:sp>
      <p:sp>
        <p:nvSpPr>
          <p:cNvPr id="7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66644-2A0D-4A7E-ABEF-62C4A93DFB67}" type="slidenum">
              <a:rPr lang="es-ES">
                <a:solidFill>
                  <a:srgbClr val="464653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350741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07F86-8F2D-4CE1-A609-1464C0584681}" type="datetime1">
              <a:rPr lang="es-ES" smtClean="0">
                <a:solidFill>
                  <a:srgbClr val="464653"/>
                </a:solidFill>
              </a:rPr>
              <a:pPr>
                <a:defRPr/>
              </a:pPr>
              <a:t>13/06/2017</a:t>
            </a:fld>
            <a:endParaRPr lang="es-ES">
              <a:solidFill>
                <a:srgbClr val="464653"/>
              </a:solidFill>
            </a:endParaRPr>
          </a:p>
        </p:txBody>
      </p:sp>
      <p:sp>
        <p:nvSpPr>
          <p:cNvPr id="8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464653"/>
              </a:solidFill>
            </a:endParaRPr>
          </a:p>
        </p:txBody>
      </p:sp>
      <p:sp>
        <p:nvSpPr>
          <p:cNvPr id="9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FEA687-6A2D-40FB-A395-369EB87FB8AD}" type="slidenum">
              <a:rPr lang="es-ES">
                <a:solidFill>
                  <a:srgbClr val="464653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53049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 Triángulo isósceles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9A4CC-0959-4342-808F-5E2D34ED9DDD}" type="datetime1">
              <a:rPr lang="es-ES" smtClean="0">
                <a:solidFill>
                  <a:srgbClr val="464653"/>
                </a:solidFill>
              </a:rPr>
              <a:pPr>
                <a:defRPr/>
              </a:pPr>
              <a:t>13/06/2017</a:t>
            </a:fld>
            <a:endParaRPr lang="es-ES">
              <a:solidFill>
                <a:srgbClr val="464653"/>
              </a:solidFill>
            </a:endParaRPr>
          </a:p>
        </p:txBody>
      </p:sp>
      <p:sp>
        <p:nvSpPr>
          <p:cNvPr id="5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464653"/>
              </a:solidFill>
            </a:endParaRPr>
          </a:p>
        </p:txBody>
      </p:sp>
      <p:sp>
        <p:nvSpPr>
          <p:cNvPr id="6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C64BD8-0A35-4A69-A828-C4E8C9AF7ADA}" type="slidenum">
              <a:rPr lang="es-ES">
                <a:solidFill>
                  <a:srgbClr val="464653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672466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>
              <a:solidFill>
                <a:prstClr val="black"/>
              </a:solidFill>
            </a:endParaRPr>
          </a:p>
        </p:txBody>
      </p:sp>
      <p:sp>
        <p:nvSpPr>
          <p:cNvPr id="3" name="5 Triángulo isósceles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>
              <a:solidFill>
                <a:prstClr val="white"/>
              </a:solidFill>
            </a:endParaRPr>
          </a:p>
        </p:txBody>
      </p:sp>
      <p:sp>
        <p:nvSpPr>
          <p:cNvPr id="4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39BFF-14D0-4338-A2C2-E6824B07A7A7}" type="datetime1">
              <a:rPr lang="es-ES" smtClean="0">
                <a:solidFill>
                  <a:srgbClr val="464653"/>
                </a:solidFill>
              </a:rPr>
              <a:pPr>
                <a:defRPr/>
              </a:pPr>
              <a:t>13/06/2017</a:t>
            </a:fld>
            <a:endParaRPr lang="es-ES">
              <a:solidFill>
                <a:srgbClr val="464653"/>
              </a:solidFill>
            </a:endParaRPr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464653"/>
              </a:solidFill>
            </a:endParaRP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B2D3A-EC40-4868-BC80-5051E8B44180}" type="slidenum">
              <a:rPr lang="es-ES">
                <a:solidFill>
                  <a:srgbClr val="464653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853485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7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>
              <a:solidFill>
                <a:prstClr val="black"/>
              </a:solidFill>
            </a:endParaRPr>
          </a:p>
        </p:txBody>
      </p:sp>
      <p:sp>
        <p:nvSpPr>
          <p:cNvPr id="6" name="9 Conector recto"/>
          <p:cNvSpPr>
            <a:spLocks noChangeShapeType="1"/>
          </p:cNvSpPr>
          <p:nvPr/>
        </p:nvSpPr>
        <p:spPr bwMode="auto">
          <a:xfrm rot="5400000">
            <a:off x="3160715" y="3324226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 dirty="0">
              <a:solidFill>
                <a:prstClr val="black"/>
              </a:solidFill>
            </a:endParaRPr>
          </a:p>
        </p:txBody>
      </p:sp>
      <p:sp>
        <p:nvSpPr>
          <p:cNvPr id="7" name="8 Triángulo isósceles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324600" y="1219201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11 Marcador de contenido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8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3B287-86D0-4094-8D28-0DBC738E784D}" type="datetime1">
              <a:rPr lang="es-ES" smtClean="0">
                <a:solidFill>
                  <a:srgbClr val="464653"/>
                </a:solidFill>
              </a:rPr>
              <a:pPr>
                <a:defRPr/>
              </a:pPr>
              <a:t>13/06/2017</a:t>
            </a:fld>
            <a:endParaRPr lang="es-ES">
              <a:solidFill>
                <a:srgbClr val="464653"/>
              </a:solidFill>
            </a:endParaRPr>
          </a:p>
        </p:txBody>
      </p:sp>
      <p:sp>
        <p:nvSpPr>
          <p:cNvPr id="9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464653"/>
              </a:solidFill>
            </a:endParaRPr>
          </a:p>
        </p:txBody>
      </p:sp>
      <p:sp>
        <p:nvSpPr>
          <p:cNvPr id="10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33D38E-E1A0-4DBA-BC34-AB348B43AB8F}" type="slidenum">
              <a:rPr lang="es-ES">
                <a:solidFill>
                  <a:srgbClr val="464653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83493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7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>
              <a:solidFill>
                <a:prstClr val="white"/>
              </a:solidFill>
            </a:endParaRPr>
          </a:p>
        </p:txBody>
      </p:sp>
      <p:sp>
        <p:nvSpPr>
          <p:cNvPr id="6" name="8 Triángulo isósceles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>
              <a:solidFill>
                <a:prstClr val="white"/>
              </a:solidFill>
            </a:endParaRPr>
          </a:p>
        </p:txBody>
      </p:sp>
      <p:sp>
        <p:nvSpPr>
          <p:cNvPr id="7" name="9 Rectángulo"/>
          <p:cNvSpPr/>
          <p:nvPr/>
        </p:nvSpPr>
        <p:spPr>
          <a:xfrm>
            <a:off x="457203" y="500063"/>
            <a:ext cx="182563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64135A-2868-4FD6-B91D-04033A38FCC7}" type="datetime1">
              <a:rPr lang="es-ES" smtClean="0">
                <a:solidFill>
                  <a:srgbClr val="DDE9EC"/>
                </a:solidFill>
              </a:rPr>
              <a:pPr>
                <a:defRPr/>
              </a:pPr>
              <a:t>13/06/2017</a:t>
            </a:fld>
            <a:endParaRPr lang="es-ES">
              <a:solidFill>
                <a:srgbClr val="DDE9EC"/>
              </a:solidFill>
            </a:endParaRPr>
          </a:p>
        </p:txBody>
      </p:sp>
      <p:sp>
        <p:nvSpPr>
          <p:cNvPr id="9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DDE9EC"/>
              </a:solidFill>
            </a:endParaRPr>
          </a:p>
        </p:txBody>
      </p:sp>
      <p:sp>
        <p:nvSpPr>
          <p:cNvPr id="10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F5683-C546-4CBC-8132-791000E6C821}" type="slidenum">
              <a:rPr lang="es-ES">
                <a:solidFill>
                  <a:srgbClr val="DDE9EC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DDE9E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9686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40EAD-69BF-4701-8368-1949CB9AAE25}" type="datetime1">
              <a:rPr lang="es-ES" smtClean="0">
                <a:solidFill>
                  <a:srgbClr val="464653"/>
                </a:solidFill>
              </a:rPr>
              <a:pPr>
                <a:defRPr/>
              </a:pPr>
              <a:t>13/06/2017</a:t>
            </a:fld>
            <a:endParaRPr lang="es-ES">
              <a:solidFill>
                <a:srgbClr val="464653"/>
              </a:solidFill>
            </a:endParaRPr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464653"/>
              </a:solidFill>
            </a:endParaRPr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5C539-38AE-4691-A8F6-6F9250E2D588}" type="slidenum">
              <a:rPr lang="es-ES">
                <a:solidFill>
                  <a:srgbClr val="464653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815926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6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>
              <a:solidFill>
                <a:prstClr val="black"/>
              </a:solidFill>
            </a:endParaRPr>
          </a:p>
        </p:txBody>
      </p:sp>
      <p:sp>
        <p:nvSpPr>
          <p:cNvPr id="5" name="7 Triángulo isósceles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>
              <a:solidFill>
                <a:prstClr val="white"/>
              </a:solidFill>
            </a:endParaRPr>
          </a:p>
        </p:txBody>
      </p:sp>
      <p:sp>
        <p:nvSpPr>
          <p:cNvPr id="6" name="8 Conector recto"/>
          <p:cNvSpPr>
            <a:spLocks noChangeShapeType="1"/>
          </p:cNvSpPr>
          <p:nvPr/>
        </p:nvSpPr>
        <p:spPr bwMode="auto">
          <a:xfrm rot="5400000">
            <a:off x="3630615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>
              <a:solidFill>
                <a:prstClr val="black"/>
              </a:solidFill>
            </a:endParaRPr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755D4-6A8C-4B3D-BA37-A925986FE045}" type="datetime1">
              <a:rPr lang="es-ES" smtClean="0">
                <a:solidFill>
                  <a:srgbClr val="464653"/>
                </a:solidFill>
              </a:rPr>
              <a:pPr>
                <a:defRPr/>
              </a:pPr>
              <a:t>13/06/2017</a:t>
            </a:fld>
            <a:endParaRPr lang="es-ES">
              <a:solidFill>
                <a:srgbClr val="464653"/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464653"/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6089A-13E2-4D3A-80DB-86FD90660149}" type="slidenum">
              <a:rPr lang="es-ES">
                <a:solidFill>
                  <a:srgbClr val="464653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06075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/>
          <p:cNvSpPr>
            <a:spLocks noChangeArrowheads="1"/>
          </p:cNvSpPr>
          <p:nvPr userDrawn="1"/>
        </p:nvSpPr>
        <p:spPr bwMode="auto">
          <a:xfrm flipV="1">
            <a:off x="228600" y="3543300"/>
            <a:ext cx="8693150" cy="90488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50000">
                <a:srgbClr val="C1053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ja-JP" alt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Rectangle 19"/>
          <p:cNvSpPr>
            <a:spLocks noChangeArrowheads="1"/>
          </p:cNvSpPr>
          <p:nvPr userDrawn="1"/>
        </p:nvSpPr>
        <p:spPr bwMode="auto">
          <a:xfrm flipV="1">
            <a:off x="444500" y="1087438"/>
            <a:ext cx="8693150" cy="90487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50000">
                <a:srgbClr val="C1053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ja-JP" alt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" name="Line 20"/>
          <p:cNvSpPr>
            <a:spLocks noChangeShapeType="1"/>
          </p:cNvSpPr>
          <p:nvPr userDrawn="1"/>
        </p:nvSpPr>
        <p:spPr bwMode="auto">
          <a:xfrm>
            <a:off x="444500" y="6311900"/>
            <a:ext cx="8229600" cy="0"/>
          </a:xfrm>
          <a:prstGeom prst="line">
            <a:avLst/>
          </a:prstGeom>
          <a:noFill/>
          <a:ln w="9525">
            <a:solidFill>
              <a:srgbClr val="C10532"/>
            </a:solidFill>
            <a:round/>
            <a:headEnd/>
            <a:tailEnd/>
          </a:ln>
          <a:effectLst/>
        </p:spPr>
        <p:txBody>
          <a:bodyPr/>
          <a:lstStyle/>
          <a:p>
            <a:pPr algn="ctr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/>
            </a:pPr>
            <a:endParaRPr lang="ja-JP" altLang="en-US" sz="2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>
                <a:solidFill>
                  <a:schemeClr val="bg2"/>
                </a:solidFill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>
              <a:solidFill>
                <a:srgbClr val="333333"/>
              </a:solidFill>
            </a:endParaRP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8580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>
                <a:solidFill>
                  <a:schemeClr val="bg2"/>
                </a:solidFill>
                <a:ea typeface="ＭＳ Ｐゴシック" pitchFamily="50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111DEA-90F9-41AE-BA12-ED8AAEBAF926}" type="slidenum">
              <a:rPr lang="ja-JP" altLang="en-US">
                <a:solidFill>
                  <a:srgbClr val="333333"/>
                </a:solidFill>
                <a:latin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ja-JP">
              <a:solidFill>
                <a:srgbClr val="333333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9917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dirty="0" smtClean="0"/>
              <a:t>マスタ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ja-JP" altLang="en-US" dirty="0"/>
          </a:p>
        </p:txBody>
      </p:sp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88084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442435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dirty="0" smtClean="0"/>
              <a:t>マスタ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ja-JP" altLang="en-US" dirty="0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91555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50443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47177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0411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633629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2996639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10872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011988" y="328613"/>
            <a:ext cx="1943100" cy="5803900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1182688" y="328613"/>
            <a:ext cx="5676900" cy="5803900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1868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2637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260C33-7CAF-4B00-8AA8-61A0857DE4E5}" type="slidenum">
              <a:rPr lang="en-US" altLang="ja-JP" sz="2200">
                <a:solidFill>
                  <a:srgbClr val="000000"/>
                </a:solidFill>
                <a:latin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ja-JP" sz="2200">
              <a:solidFill>
                <a:srgbClr val="000000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753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2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n-US" smtClean="0"/>
          </a:p>
        </p:txBody>
      </p:sp>
      <p:sp>
        <p:nvSpPr>
          <p:cNvPr id="1027" name="1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1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400800" y="6356356"/>
            <a:ext cx="2289175" cy="3651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EE2931D8-A9F7-4143-BEDB-A368741EC7BA}" type="datetime1">
              <a:rPr lang="es-ES">
                <a:solidFill>
                  <a:srgbClr val="464653"/>
                </a:solidFill>
              </a:rPr>
              <a:pPr>
                <a:defRPr/>
              </a:pPr>
              <a:t>13/06/2017</a:t>
            </a:fld>
            <a:endParaRPr lang="es-ES">
              <a:solidFill>
                <a:srgbClr val="464653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898775" y="6356356"/>
            <a:ext cx="3505200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s-ES">
              <a:solidFill>
                <a:srgbClr val="464653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12775" y="6356356"/>
            <a:ext cx="1981200" cy="3651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AD21B0C9-0EA5-44B0-9974-DCC7946806F8}" type="slidenum">
              <a:rPr lang="es-ES">
                <a:solidFill>
                  <a:srgbClr val="464653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464653"/>
              </a:solidFill>
            </a:endParaRPr>
          </a:p>
        </p:txBody>
      </p:sp>
      <p:sp>
        <p:nvSpPr>
          <p:cNvPr id="28" name="27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>
              <a:solidFill>
                <a:prstClr val="black"/>
              </a:solidFill>
            </a:endParaRPr>
          </a:p>
        </p:txBody>
      </p:sp>
      <p:sp>
        <p:nvSpPr>
          <p:cNvPr id="29" name="28 Conector recto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kumimoji="0" lang="en-US">
              <a:solidFill>
                <a:prstClr val="black"/>
              </a:solidFill>
            </a:endParaRPr>
          </a:p>
        </p:txBody>
      </p:sp>
      <p:sp>
        <p:nvSpPr>
          <p:cNvPr id="10" name="9 Triángulo isósceles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fontAlgn="base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fontAlgn="base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fontAlgn="base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311275" y="328613"/>
            <a:ext cx="75279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 smtClean="0"/>
              <a:t>マスタ テキストの書式設定</a:t>
            </a:r>
          </a:p>
          <a:p>
            <a:pPr lvl="1"/>
            <a:r>
              <a:rPr lang="ja-JP" altLang="en-US" dirty="0" smtClean="0"/>
              <a:t>第 2 レベル</a:t>
            </a:r>
          </a:p>
          <a:p>
            <a:pPr lvl="2"/>
            <a:r>
              <a:rPr lang="ja-JP" altLang="en-US" dirty="0" smtClean="0"/>
              <a:t>第 3 レベル</a:t>
            </a:r>
          </a:p>
          <a:p>
            <a:pPr lvl="3"/>
            <a:r>
              <a:rPr lang="ja-JP" altLang="en-US" dirty="0" smtClean="0"/>
              <a:t>第 4 レベル</a:t>
            </a:r>
          </a:p>
          <a:p>
            <a:pPr lvl="4"/>
            <a:r>
              <a:rPr lang="ja-JP" altLang="en-US" dirty="0" smtClean="0"/>
              <a:t>第 5 レベル</a:t>
            </a:r>
          </a:p>
        </p:txBody>
      </p:sp>
      <p:sp>
        <p:nvSpPr>
          <p:cNvPr id="5135" name="Rectangle 15"/>
          <p:cNvSpPr>
            <a:spLocks noChangeArrowheads="1"/>
          </p:cNvSpPr>
          <p:nvPr/>
        </p:nvSpPr>
        <p:spPr bwMode="auto">
          <a:xfrm flipV="1">
            <a:off x="201613" y="976313"/>
            <a:ext cx="8693150" cy="90487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50000">
                <a:srgbClr val="C1053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ja-JP" alt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136" name="Line 16"/>
          <p:cNvSpPr>
            <a:spLocks noChangeShapeType="1"/>
          </p:cNvSpPr>
          <p:nvPr/>
        </p:nvSpPr>
        <p:spPr bwMode="auto">
          <a:xfrm>
            <a:off x="444500" y="6311900"/>
            <a:ext cx="8229600" cy="0"/>
          </a:xfrm>
          <a:prstGeom prst="line">
            <a:avLst/>
          </a:prstGeom>
          <a:noFill/>
          <a:ln w="9525">
            <a:solidFill>
              <a:srgbClr val="C10532"/>
            </a:solidFill>
            <a:round/>
            <a:headEnd/>
            <a:tailEnd/>
          </a:ln>
          <a:effectLst/>
        </p:spPr>
        <p:txBody>
          <a:bodyPr/>
          <a:lstStyle/>
          <a:p>
            <a:pPr algn="ctr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/>
            </a:pPr>
            <a:endParaRPr lang="ja-JP" altLang="en-US" sz="2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" name="フッター プレースホルダー 1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>
              <a:solidFill>
                <a:srgbClr val="000000">
                  <a:tint val="75000"/>
                </a:srgbClr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533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png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7" Type="http://schemas.openxmlformats.org/officeDocument/2006/relationships/image" Target="../media/image17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7" Type="http://schemas.openxmlformats.org/officeDocument/2006/relationships/image" Target="../media/image12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wmf"/><Relationship Id="rId5" Type="http://schemas.openxmlformats.org/officeDocument/2006/relationships/image" Target="../media/image11.wmf"/><Relationship Id="rId4" Type="http://schemas.openxmlformats.org/officeDocument/2006/relationships/image" Target="../media/image15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oleObject" Target="../embeddings/oleObject4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0.wmf"/><Relationship Id="rId12" Type="http://schemas.openxmlformats.org/officeDocument/2006/relationships/image" Target="../media/image2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3.bin"/><Relationship Id="rId5" Type="http://schemas.openxmlformats.org/officeDocument/2006/relationships/image" Target="../media/image24.png"/><Relationship Id="rId10" Type="http://schemas.openxmlformats.org/officeDocument/2006/relationships/image" Target="../media/image27.png"/><Relationship Id="rId4" Type="http://schemas.openxmlformats.org/officeDocument/2006/relationships/image" Target="../media/image23.png"/><Relationship Id="rId9" Type="http://schemas.openxmlformats.org/officeDocument/2006/relationships/image" Target="../media/image26.png"/><Relationship Id="rId14" Type="http://schemas.openxmlformats.org/officeDocument/2006/relationships/image" Target="../media/image22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0.emf"/><Relationship Id="rId5" Type="http://schemas.openxmlformats.org/officeDocument/2006/relationships/package" Target="../embeddings/Microsoft_Excel_Worksheet1.xlsx"/><Relationship Id="rId4" Type="http://schemas.openxmlformats.org/officeDocument/2006/relationships/oleObject" Target="../embeddings/oleObject5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0 Imagen" descr="terminal 1(1).JPG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9" name="8 Rectángulo"/>
          <p:cNvSpPr/>
          <p:nvPr/>
        </p:nvSpPr>
        <p:spPr>
          <a:xfrm>
            <a:off x="0" y="214312"/>
            <a:ext cx="9144000" cy="1190625"/>
          </a:xfrm>
          <a:prstGeom prst="rect">
            <a:avLst/>
          </a:prstGeom>
          <a:solidFill>
            <a:schemeClr val="accent1">
              <a:alpha val="5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s-ES" dirty="0">
              <a:solidFill>
                <a:prstClr val="white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0" y="5226784"/>
            <a:ext cx="9324528" cy="1370567"/>
          </a:xfrm>
          <a:prstGeom prst="rect">
            <a:avLst/>
          </a:prstGeom>
          <a:solidFill>
            <a:schemeClr val="accent1">
              <a:alpha val="5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s-ES" dirty="0">
              <a:solidFill>
                <a:prstClr val="white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183268" y="5075369"/>
            <a:ext cx="864271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es-ES" sz="2000" b="1" dirty="0" smtClean="0">
                <a:solidFill>
                  <a:prstClr val="white"/>
                </a:solidFill>
                <a:latin typeface="Arial" charset="0"/>
              </a:rPr>
              <a:t>Tatsushi Nishi</a:t>
            </a:r>
            <a:endParaRPr kumimoji="0" lang="es-ES" sz="2000" b="1" dirty="0">
              <a:solidFill>
                <a:prstClr val="white"/>
              </a:solidFill>
              <a:latin typeface="Arial" charset="0"/>
            </a:endParaRPr>
          </a:p>
          <a:p>
            <a:pPr algn="ctr">
              <a:defRPr/>
            </a:pPr>
            <a:r>
              <a:rPr kumimoji="0" lang="en-US" altLang="ja-JP" sz="2000" dirty="0" smtClean="0">
                <a:solidFill>
                  <a:prstClr val="white"/>
                </a:solidFill>
                <a:latin typeface="Arial" charset="0"/>
              </a:rPr>
              <a:t>Graduate School of Engineering Science, Osaka University </a:t>
            </a:r>
            <a:r>
              <a:rPr kumimoji="0" lang="es-ES" sz="2000" b="1" dirty="0" smtClean="0">
                <a:solidFill>
                  <a:prstClr val="white"/>
                </a:solidFill>
                <a:latin typeface="Arial" charset="0"/>
              </a:rPr>
              <a:t>(nishi@sys.es.osaka-u.ac.jp)</a:t>
            </a:r>
            <a:endParaRPr kumimoji="0" lang="es-ES" sz="2000" b="1" dirty="0">
              <a:solidFill>
                <a:prstClr val="white"/>
              </a:solidFill>
              <a:latin typeface="Arial" charset="0"/>
            </a:endParaRPr>
          </a:p>
          <a:p>
            <a:pPr algn="r">
              <a:defRPr/>
            </a:pPr>
            <a:endParaRPr kumimoji="0" lang="es-ES" sz="2000" b="1" i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79022" y="332570"/>
            <a:ext cx="856648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en-US" altLang="ja-JP" sz="2800" b="1" dirty="0" err="1" smtClean="0">
                <a:solidFill>
                  <a:prstClr val="white"/>
                </a:solidFill>
                <a:latin typeface="Arial" charset="0"/>
              </a:rPr>
              <a:t>Matheuristic</a:t>
            </a:r>
            <a:r>
              <a:rPr kumimoji="0" lang="ja-JP" altLang="en-US" sz="2800" b="1" dirty="0" smtClean="0">
                <a:solidFill>
                  <a:prstClr val="white"/>
                </a:solidFill>
                <a:latin typeface="Arial" charset="0"/>
              </a:rPr>
              <a:t> </a:t>
            </a:r>
            <a:r>
              <a:rPr kumimoji="0" lang="en-US" altLang="ja-JP" sz="2800" b="1" dirty="0" smtClean="0">
                <a:solidFill>
                  <a:prstClr val="white"/>
                </a:solidFill>
                <a:latin typeface="Arial" charset="0"/>
              </a:rPr>
              <a:t>Application</a:t>
            </a:r>
            <a:r>
              <a:rPr kumimoji="0" lang="ja-JP" altLang="en-US" sz="2800" b="1" dirty="0">
                <a:solidFill>
                  <a:prstClr val="white"/>
                </a:solidFill>
                <a:latin typeface="Arial" charset="0"/>
              </a:rPr>
              <a:t> </a:t>
            </a:r>
            <a:r>
              <a:rPr kumimoji="0" lang="en-US" altLang="ja-JP" sz="2800" b="1" dirty="0" smtClean="0">
                <a:solidFill>
                  <a:prstClr val="white"/>
                </a:solidFill>
                <a:latin typeface="Arial" charset="0"/>
              </a:rPr>
              <a:t>to ship routing and scheduling problem in crude oil transportation</a:t>
            </a:r>
            <a:r>
              <a:rPr kumimoji="0" lang="ja-JP" altLang="en-US" sz="2800" b="1" dirty="0" smtClean="0">
                <a:solidFill>
                  <a:prstClr val="white"/>
                </a:solidFill>
                <a:latin typeface="Arial" charset="0"/>
              </a:rPr>
              <a:t>　</a:t>
            </a:r>
            <a:endParaRPr kumimoji="0" lang="en-US" sz="2800" b="1" i="1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2" name="14 CuadroTexto"/>
          <p:cNvSpPr txBox="1"/>
          <p:nvPr/>
        </p:nvSpPr>
        <p:spPr>
          <a:xfrm>
            <a:off x="2988002" y="1610216"/>
            <a:ext cx="59401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s-ES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2nd World Congress on Petroleum and Refinery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s-ES" sz="20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June 1-3, Osaka, Japan</a:t>
            </a:r>
            <a:endParaRPr kumimoji="0" lang="es-ES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189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Introduction to Osaka University</a:t>
            </a:r>
            <a:endParaRPr kumimoji="1" lang="ja-JP" altLang="en-US" dirty="0"/>
          </a:p>
        </p:txBody>
      </p:sp>
      <p:pic>
        <p:nvPicPr>
          <p:cNvPr id="4" name="Picture 4" descr="jpnmap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446338"/>
            <a:ext cx="5683250" cy="3549650"/>
          </a:xfrm>
          <a:noFill/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250825" y="1196975"/>
            <a:ext cx="5364163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2000" b="1">
                <a:solidFill>
                  <a:srgbClr val="FF0000"/>
                </a:solidFill>
              </a:rPr>
              <a:t>Mathematical Science for Social Systems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2000" b="1">
                <a:solidFill>
                  <a:srgbClr val="FF0000"/>
                </a:solidFill>
              </a:rPr>
              <a:t>Department of Systems Innovation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2000" b="1">
                <a:solidFill>
                  <a:srgbClr val="FF0000"/>
                </a:solidFill>
              </a:rPr>
              <a:t>Graduate School of Engineering Science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2000" b="1">
                <a:solidFill>
                  <a:srgbClr val="FF0000"/>
                </a:solidFill>
              </a:rPr>
              <a:t>Osaka University</a:t>
            </a:r>
          </a:p>
        </p:txBody>
      </p:sp>
      <p:cxnSp>
        <p:nvCxnSpPr>
          <p:cNvPr id="6" name="直線矢印コネクタ 5"/>
          <p:cNvCxnSpPr/>
          <p:nvPr/>
        </p:nvCxnSpPr>
        <p:spPr>
          <a:xfrm rot="16200000" flipH="1">
            <a:off x="2663825" y="2889250"/>
            <a:ext cx="2089150" cy="863600"/>
          </a:xfrm>
          <a:prstGeom prst="straightConnector1">
            <a:avLst/>
          </a:prstGeom>
          <a:ln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13"/>
          <p:cNvSpPr txBox="1">
            <a:spLocks noChangeArrowheads="1"/>
          </p:cNvSpPr>
          <p:nvPr/>
        </p:nvSpPr>
        <p:spPr bwMode="auto">
          <a:xfrm>
            <a:off x="6011863" y="1557338"/>
            <a:ext cx="26035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1600" dirty="0">
                <a:solidFill>
                  <a:srgbClr val="000000"/>
                </a:solidFill>
                <a:cs typeface="Arial" panose="020B0604020202020204" pitchFamily="34" charset="0"/>
              </a:rPr>
              <a:t>bachelor students:  </a:t>
            </a:r>
            <a:r>
              <a:rPr lang="en-US" altLang="ja-JP" sz="1600" dirty="0" smtClean="0">
                <a:solidFill>
                  <a:srgbClr val="000000"/>
                </a:solidFill>
                <a:cs typeface="Arial" panose="020B0604020202020204" pitchFamily="34" charset="0"/>
              </a:rPr>
              <a:t>15,479</a:t>
            </a:r>
            <a:endParaRPr lang="ja-JP" altLang="en-US" sz="16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8" name="テキスト ボックス 14"/>
          <p:cNvSpPr txBox="1">
            <a:spLocks noChangeArrowheads="1"/>
          </p:cNvSpPr>
          <p:nvPr/>
        </p:nvSpPr>
        <p:spPr bwMode="auto">
          <a:xfrm>
            <a:off x="6024563" y="1858963"/>
            <a:ext cx="250581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1600" dirty="0">
                <a:solidFill>
                  <a:srgbClr val="000000"/>
                </a:solidFill>
                <a:cs typeface="Arial" panose="020B0604020202020204" pitchFamily="34" charset="0"/>
              </a:rPr>
              <a:t>master students   :  </a:t>
            </a:r>
            <a:r>
              <a:rPr lang="en-US" altLang="ja-JP" sz="1600" dirty="0" smtClean="0">
                <a:solidFill>
                  <a:srgbClr val="000000"/>
                </a:solidFill>
                <a:cs typeface="Arial" panose="020B0604020202020204" pitchFamily="34" charset="0"/>
              </a:rPr>
              <a:t>4,693</a:t>
            </a:r>
            <a:endParaRPr lang="ja-JP" altLang="en-US" sz="16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" name="テキスト ボックス 15"/>
          <p:cNvSpPr txBox="1">
            <a:spLocks noChangeArrowheads="1"/>
          </p:cNvSpPr>
          <p:nvPr/>
        </p:nvSpPr>
        <p:spPr bwMode="auto">
          <a:xfrm>
            <a:off x="6042025" y="2159000"/>
            <a:ext cx="250581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1600" dirty="0">
                <a:solidFill>
                  <a:srgbClr val="000000"/>
                </a:solidFill>
                <a:cs typeface="Arial" panose="020B0604020202020204" pitchFamily="34" charset="0"/>
              </a:rPr>
              <a:t>doctor students   :   </a:t>
            </a:r>
            <a:r>
              <a:rPr lang="en-US" altLang="ja-JP" sz="1600" dirty="0" smtClean="0">
                <a:solidFill>
                  <a:srgbClr val="000000"/>
                </a:solidFill>
                <a:cs typeface="Arial" panose="020B0604020202020204" pitchFamily="34" charset="0"/>
              </a:rPr>
              <a:t>3,199</a:t>
            </a:r>
            <a:endParaRPr lang="ja-JP" altLang="en-US" sz="16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0" name="テキスト ボックス 16"/>
          <p:cNvSpPr txBox="1">
            <a:spLocks noChangeArrowheads="1"/>
          </p:cNvSpPr>
          <p:nvPr/>
        </p:nvSpPr>
        <p:spPr bwMode="auto">
          <a:xfrm>
            <a:off x="6011863" y="2492375"/>
            <a:ext cx="27871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1600" b="1" dirty="0">
                <a:solidFill>
                  <a:srgbClr val="000000"/>
                </a:solidFill>
                <a:cs typeface="Arial" panose="020B0604020202020204" pitchFamily="34" charset="0"/>
              </a:rPr>
              <a:t>Total  students     :   </a:t>
            </a:r>
            <a:r>
              <a:rPr lang="en-US" altLang="ja-JP" sz="16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23,371</a:t>
            </a:r>
            <a:endParaRPr lang="ja-JP" altLang="en-US" sz="16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1" name="テキスト ボックス 17"/>
          <p:cNvSpPr txBox="1">
            <a:spLocks noChangeArrowheads="1"/>
          </p:cNvSpPr>
          <p:nvPr/>
        </p:nvSpPr>
        <p:spPr bwMode="auto">
          <a:xfrm>
            <a:off x="6037263" y="3268663"/>
            <a:ext cx="254428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1600" dirty="0">
                <a:solidFill>
                  <a:srgbClr val="000000"/>
                </a:solidFill>
                <a:cs typeface="Arial" panose="020B0604020202020204" pitchFamily="34" charset="0"/>
              </a:rPr>
              <a:t>Professors           :   </a:t>
            </a:r>
            <a:r>
              <a:rPr lang="en-US" altLang="ja-JP" sz="1600" dirty="0" smtClean="0">
                <a:solidFill>
                  <a:srgbClr val="000000"/>
                </a:solidFill>
                <a:cs typeface="Arial" panose="020B0604020202020204" pitchFamily="34" charset="0"/>
              </a:rPr>
              <a:t>3,183</a:t>
            </a:r>
            <a:endParaRPr lang="ja-JP" altLang="en-US" sz="16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2" name="テキスト ボックス 18"/>
          <p:cNvSpPr txBox="1">
            <a:spLocks noChangeArrowheads="1"/>
          </p:cNvSpPr>
          <p:nvPr/>
        </p:nvSpPr>
        <p:spPr bwMode="auto">
          <a:xfrm>
            <a:off x="6046788" y="3582988"/>
            <a:ext cx="255550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1600" dirty="0">
                <a:solidFill>
                  <a:srgbClr val="000000"/>
                </a:solidFill>
                <a:cs typeface="Arial" panose="020B0604020202020204" pitchFamily="34" charset="0"/>
              </a:rPr>
              <a:t>Assistants            :   </a:t>
            </a:r>
            <a:r>
              <a:rPr lang="en-US" altLang="ja-JP" sz="1600" dirty="0" smtClean="0">
                <a:solidFill>
                  <a:srgbClr val="000000"/>
                </a:solidFill>
                <a:cs typeface="Arial" panose="020B0604020202020204" pitchFamily="34" charset="0"/>
              </a:rPr>
              <a:t>3,179</a:t>
            </a:r>
            <a:endParaRPr lang="ja-JP" altLang="en-US" sz="16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3" name="テキスト ボックス 19"/>
          <p:cNvSpPr txBox="1">
            <a:spLocks noChangeArrowheads="1"/>
          </p:cNvSpPr>
          <p:nvPr/>
        </p:nvSpPr>
        <p:spPr bwMode="auto">
          <a:xfrm>
            <a:off x="6046788" y="3883025"/>
            <a:ext cx="26556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1600" b="1" dirty="0">
                <a:solidFill>
                  <a:srgbClr val="000000"/>
                </a:solidFill>
                <a:cs typeface="Arial" panose="020B0604020202020204" pitchFamily="34" charset="0"/>
              </a:rPr>
              <a:t>Total  staffs          :   </a:t>
            </a:r>
            <a:r>
              <a:rPr lang="en-US" altLang="ja-JP" sz="16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6,362</a:t>
            </a:r>
            <a:endParaRPr lang="ja-JP" altLang="en-US" sz="16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4" name="テキスト ボックス 20"/>
          <p:cNvSpPr txBox="1">
            <a:spLocks noChangeArrowheads="1"/>
          </p:cNvSpPr>
          <p:nvPr/>
        </p:nvSpPr>
        <p:spPr bwMode="auto">
          <a:xfrm>
            <a:off x="6084888" y="4437063"/>
            <a:ext cx="17478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1800">
                <a:solidFill>
                  <a:srgbClr val="000000"/>
                </a:solidFill>
              </a:rPr>
              <a:t>3 main campus</a:t>
            </a:r>
            <a:endParaRPr lang="ja-JP" altLang="en-US" sz="1800">
              <a:solidFill>
                <a:srgbClr val="000000"/>
              </a:solidFill>
            </a:endParaRPr>
          </a:p>
        </p:txBody>
      </p:sp>
      <p:sp>
        <p:nvSpPr>
          <p:cNvPr id="15" name="テキスト ボックス 21"/>
          <p:cNvSpPr txBox="1">
            <a:spLocks noChangeArrowheads="1"/>
          </p:cNvSpPr>
          <p:nvPr/>
        </p:nvSpPr>
        <p:spPr bwMode="auto">
          <a:xfrm>
            <a:off x="6372225" y="4868863"/>
            <a:ext cx="22320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ja-JP" sz="1800">
                <a:solidFill>
                  <a:srgbClr val="000000"/>
                </a:solidFill>
              </a:rPr>
              <a:t>Toyonaka campus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ja-JP" sz="1800">
                <a:solidFill>
                  <a:srgbClr val="000000"/>
                </a:solidFill>
              </a:rPr>
              <a:t>Suita campus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ja-JP" sz="1800">
                <a:solidFill>
                  <a:srgbClr val="000000"/>
                </a:solidFill>
              </a:rPr>
              <a:t>Minoo campus</a:t>
            </a:r>
            <a:endParaRPr lang="ja-JP" altLang="en-US" sz="1800">
              <a:solidFill>
                <a:srgbClr val="000000"/>
              </a:solidFill>
            </a:endParaRPr>
          </a:p>
        </p:txBody>
      </p:sp>
      <p:sp>
        <p:nvSpPr>
          <p:cNvPr id="16" name="テキスト ボックス 22"/>
          <p:cNvSpPr txBox="1">
            <a:spLocks noChangeArrowheads="1"/>
          </p:cNvSpPr>
          <p:nvPr/>
        </p:nvSpPr>
        <p:spPr bwMode="auto">
          <a:xfrm>
            <a:off x="6024563" y="2781300"/>
            <a:ext cx="26613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1600" b="1" dirty="0">
                <a:solidFill>
                  <a:srgbClr val="000000"/>
                </a:solidFill>
                <a:cs typeface="Arial" panose="020B0604020202020204" pitchFamily="34" charset="0"/>
              </a:rPr>
              <a:t>Foreign  students:   </a:t>
            </a:r>
            <a:r>
              <a:rPr lang="en-US" altLang="ja-JP" sz="16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2,184</a:t>
            </a:r>
            <a:endParaRPr lang="ja-JP" altLang="en-US" sz="16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7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Introduction of Engineering Science</a:t>
            </a:r>
            <a:endParaRPr kumimoji="1" lang="ja-JP" altLang="en-US" dirty="0"/>
          </a:p>
        </p:txBody>
      </p:sp>
      <p:pic>
        <p:nvPicPr>
          <p:cNvPr id="4" name="図 4" descr="gaiyou_photo0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92" y="1233275"/>
            <a:ext cx="3177940" cy="212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497592" y="3378201"/>
            <a:ext cx="369158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2200" dirty="0" smtClean="0">
                <a:solidFill>
                  <a:srgbClr val="000000"/>
                </a:solidFill>
              </a:rPr>
              <a:t>Toyonaka campus (450000m</a:t>
            </a:r>
            <a:r>
              <a:rPr lang="en-US" altLang="ja-JP" sz="2200" baseline="30000" dirty="0" smtClean="0">
                <a:solidFill>
                  <a:srgbClr val="000000"/>
                </a:solidFill>
              </a:rPr>
              <a:t>2</a:t>
            </a:r>
            <a:r>
              <a:rPr lang="en-US" altLang="ja-JP" sz="2200" dirty="0" smtClean="0">
                <a:solidFill>
                  <a:srgbClr val="000000"/>
                </a:solidFill>
              </a:rPr>
              <a:t>)</a:t>
            </a:r>
            <a:endParaRPr lang="ja-JP" altLang="en-US" sz="2200" dirty="0">
              <a:solidFill>
                <a:srgbClr val="000000"/>
              </a:solidFill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3922480" y="1393576"/>
            <a:ext cx="4572000" cy="180664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ja-JP" b="1" dirty="0" smtClean="0">
                <a:solidFill>
                  <a:srgbClr val="000000"/>
                </a:solidFill>
                <a:latin typeface="ＭＳ ゴシック" pitchFamily="49" charset="-128"/>
                <a:ea typeface="ＭＳ ゴシック" pitchFamily="49" charset="-128"/>
              </a:rPr>
              <a:t>School </a:t>
            </a:r>
            <a:r>
              <a:rPr lang="en-US" altLang="ja-JP" b="1" dirty="0">
                <a:solidFill>
                  <a:srgbClr val="000000"/>
                </a:solidFill>
                <a:latin typeface="ＭＳ ゴシック" pitchFamily="49" charset="-128"/>
                <a:ea typeface="ＭＳ ゴシック" pitchFamily="49" charset="-128"/>
              </a:rPr>
              <a:t>of Engineering</a:t>
            </a:r>
          </a:p>
          <a:p>
            <a:pPr fontAlgn="base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ja-JP" b="1" dirty="0" smtClean="0">
                <a:solidFill>
                  <a:srgbClr val="000000"/>
                </a:solidFill>
                <a:latin typeface="ＭＳ ゴシック" pitchFamily="49" charset="-128"/>
                <a:ea typeface="ＭＳ ゴシック" pitchFamily="49" charset="-128"/>
              </a:rPr>
              <a:t>School </a:t>
            </a:r>
            <a:r>
              <a:rPr lang="en-US" altLang="ja-JP" b="1" dirty="0">
                <a:solidFill>
                  <a:srgbClr val="000000"/>
                </a:solidFill>
                <a:latin typeface="ＭＳ ゴシック" pitchFamily="49" charset="-128"/>
                <a:ea typeface="ＭＳ ゴシック" pitchFamily="49" charset="-128"/>
              </a:rPr>
              <a:t>of Science</a:t>
            </a:r>
          </a:p>
          <a:p>
            <a:pPr fontAlgn="base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ja-JP" b="1" dirty="0" smtClean="0">
                <a:solidFill>
                  <a:srgbClr val="FF0000"/>
                </a:solidFill>
                <a:latin typeface="ＭＳ ゴシック" pitchFamily="49" charset="-128"/>
                <a:ea typeface="ＭＳ ゴシック" pitchFamily="49" charset="-128"/>
              </a:rPr>
              <a:t>School </a:t>
            </a:r>
            <a:r>
              <a:rPr lang="en-US" altLang="ja-JP" b="1" dirty="0">
                <a:solidFill>
                  <a:srgbClr val="FF0000"/>
                </a:solidFill>
                <a:latin typeface="ＭＳ ゴシック" pitchFamily="49" charset="-128"/>
                <a:ea typeface="ＭＳ ゴシック" pitchFamily="49" charset="-128"/>
              </a:rPr>
              <a:t>of Engineering </a:t>
            </a:r>
            <a:r>
              <a:rPr lang="en-US" altLang="ja-JP" b="1" dirty="0" smtClean="0">
                <a:solidFill>
                  <a:srgbClr val="FF0000"/>
                </a:solidFill>
                <a:latin typeface="ＭＳ ゴシック" pitchFamily="49" charset="-128"/>
                <a:ea typeface="ＭＳ ゴシック" pitchFamily="49" charset="-128"/>
              </a:rPr>
              <a:t>Science</a:t>
            </a:r>
          </a:p>
          <a:p>
            <a:pPr fontAlgn="base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ja-JP" b="1" dirty="0">
                <a:solidFill>
                  <a:srgbClr val="FF0000"/>
                </a:solidFill>
                <a:latin typeface="ＭＳ ゴシック" pitchFamily="49" charset="-128"/>
                <a:ea typeface="ＭＳ ゴシック" pitchFamily="49" charset="-128"/>
              </a:rPr>
              <a:t> </a:t>
            </a:r>
            <a:r>
              <a:rPr lang="en-US" altLang="ja-JP" b="1" dirty="0" smtClean="0">
                <a:solidFill>
                  <a:srgbClr val="FF0000"/>
                </a:solidFill>
                <a:latin typeface="ＭＳ ゴシック" pitchFamily="49" charset="-128"/>
                <a:ea typeface="ＭＳ ゴシック" pitchFamily="49" charset="-128"/>
              </a:rPr>
              <a:t>   More basic than Engineering</a:t>
            </a:r>
          </a:p>
        </p:txBody>
      </p:sp>
      <p:graphicFrame>
        <p:nvGraphicFramePr>
          <p:cNvPr id="7" name="オブジェクト 6"/>
          <p:cNvGraphicFramePr>
            <a:graphicFrameLocks noChangeAspect="1"/>
          </p:cNvGraphicFramePr>
          <p:nvPr>
            <p:extLst/>
          </p:nvPr>
        </p:nvGraphicFramePr>
        <p:xfrm>
          <a:off x="650404" y="3809088"/>
          <a:ext cx="2872316" cy="215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Photo Editor 写真" r:id="rId4" imgW="9523810" imgH="7144747" progId="MSPhotoEd.3">
                  <p:embed/>
                </p:oleObj>
              </mc:Choice>
              <mc:Fallback>
                <p:oleObj name="Photo Editor 写真" r:id="rId4" imgW="9523810" imgH="7144747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404" y="3809088"/>
                        <a:ext cx="2872316" cy="2154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テキスト ボックス 7"/>
          <p:cNvSpPr txBox="1"/>
          <p:nvPr/>
        </p:nvSpPr>
        <p:spPr>
          <a:xfrm>
            <a:off x="3922480" y="3987344"/>
            <a:ext cx="442518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2200" dirty="0" smtClean="0">
                <a:solidFill>
                  <a:srgbClr val="0000FF"/>
                </a:solidFill>
                <a:latin typeface="Tahoma" pitchFamily="34" charset="0"/>
              </a:rPr>
              <a:t>Mathematical Science Department</a:t>
            </a:r>
            <a:endParaRPr lang="ja-JP" altLang="en-US" sz="2200" dirty="0">
              <a:solidFill>
                <a:srgbClr val="0000FF"/>
              </a:solidFill>
              <a:latin typeface="Tahoma" pitchFamily="34" charset="0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922480" y="4469487"/>
            <a:ext cx="515186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2200" dirty="0" smtClean="0">
                <a:solidFill>
                  <a:srgbClr val="000000"/>
                </a:solidFill>
                <a:latin typeface="Tahoma" pitchFamily="34" charset="0"/>
              </a:rPr>
              <a:t>・</a:t>
            </a:r>
            <a:r>
              <a:rPr lang="en-US" altLang="ja-JP" sz="2200" dirty="0" smtClean="0">
                <a:solidFill>
                  <a:srgbClr val="000000"/>
                </a:solidFill>
                <a:latin typeface="Tahoma" pitchFamily="34" charset="0"/>
              </a:rPr>
              <a:t>Finance and Insurance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2200" dirty="0" smtClean="0">
                <a:solidFill>
                  <a:srgbClr val="000000"/>
                </a:solidFill>
                <a:latin typeface="Tahoma" pitchFamily="34" charset="0"/>
              </a:rPr>
              <a:t>・</a:t>
            </a:r>
            <a:r>
              <a:rPr lang="en-US" altLang="ja-JP" sz="2200" dirty="0" smtClean="0">
                <a:solidFill>
                  <a:srgbClr val="000000"/>
                </a:solidFill>
                <a:latin typeface="Tahoma" pitchFamily="34" charset="0"/>
              </a:rPr>
              <a:t>Data Science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2200" dirty="0" smtClean="0">
                <a:solidFill>
                  <a:srgbClr val="000000"/>
                </a:solidFill>
                <a:latin typeface="Tahoma" pitchFamily="34" charset="0"/>
              </a:rPr>
              <a:t>・</a:t>
            </a:r>
            <a:r>
              <a:rPr lang="en-US" altLang="ja-JP" sz="2200" dirty="0" smtClean="0">
                <a:solidFill>
                  <a:srgbClr val="000000"/>
                </a:solidFill>
                <a:latin typeface="Tahoma" pitchFamily="34" charset="0"/>
              </a:rPr>
              <a:t>Mathematical Model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2200" dirty="0">
                <a:solidFill>
                  <a:srgbClr val="000000"/>
                </a:solidFill>
                <a:latin typeface="Tahoma" pitchFamily="34" charset="0"/>
              </a:rPr>
              <a:t> </a:t>
            </a:r>
            <a:r>
              <a:rPr lang="en-US" altLang="ja-JP" sz="2200" dirty="0" smtClean="0">
                <a:solidFill>
                  <a:srgbClr val="000000"/>
                </a:solidFill>
                <a:latin typeface="Tahoma" pitchFamily="34" charset="0"/>
              </a:rPr>
              <a:t>   System Mathematics Research Group</a:t>
            </a:r>
            <a:endParaRPr lang="ja-JP" altLang="en-US" sz="2200" dirty="0">
              <a:solidFill>
                <a:srgbClr val="000000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3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329609" y="275450"/>
            <a:ext cx="8378455" cy="533400"/>
          </a:xfrm>
        </p:spPr>
        <p:txBody>
          <a:bodyPr/>
          <a:lstStyle/>
          <a:p>
            <a:r>
              <a:rPr kumimoji="1" lang="en-US" altLang="ja-JP" dirty="0" smtClean="0"/>
              <a:t>Brief Introduction: Associate Prof. </a:t>
            </a:r>
            <a:r>
              <a:rPr kumimoji="1" lang="en-US" altLang="ja-JP" dirty="0" err="1" smtClean="0"/>
              <a:t>Tatsushi</a:t>
            </a:r>
            <a:r>
              <a:rPr kumimoji="1" lang="en-US" altLang="ja-JP" dirty="0" smtClean="0"/>
              <a:t> Nishi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23283" y="2794806"/>
            <a:ext cx="89207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2000" dirty="0" smtClean="0">
                <a:solidFill>
                  <a:srgbClr val="000000"/>
                </a:solidFill>
                <a:latin typeface="Tahoma" pitchFamily="34" charset="0"/>
              </a:rPr>
              <a:t>Research areas: system optimization, automation, supply chain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2000" dirty="0">
                <a:solidFill>
                  <a:srgbClr val="000000"/>
                </a:solidFill>
                <a:latin typeface="Tahoma" pitchFamily="34" charset="0"/>
              </a:rPr>
              <a:t> </a:t>
            </a:r>
            <a:r>
              <a:rPr lang="en-US" altLang="ja-JP" sz="2000" dirty="0" smtClean="0">
                <a:solidFill>
                  <a:srgbClr val="000000"/>
                </a:solidFill>
                <a:latin typeface="Tahoma" pitchFamily="34" charset="0"/>
              </a:rPr>
              <a:t>      planning and scheduling, combinatorial optimization,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2000" dirty="0">
                <a:solidFill>
                  <a:srgbClr val="000000"/>
                </a:solidFill>
                <a:latin typeface="Tahoma" pitchFamily="34" charset="0"/>
              </a:rPr>
              <a:t> </a:t>
            </a:r>
            <a:r>
              <a:rPr lang="en-US" altLang="ja-JP" sz="2000" dirty="0" smtClean="0">
                <a:solidFill>
                  <a:srgbClr val="000000"/>
                </a:solidFill>
                <a:latin typeface="Tahoma" pitchFamily="34" charset="0"/>
              </a:rPr>
              <a:t>      multi-robot control, public transport, process systems engineering</a:t>
            </a:r>
            <a:endParaRPr lang="ja-JP" altLang="en-US" sz="20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84296" y="1119964"/>
            <a:ext cx="94169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dirty="0" smtClean="0">
                <a:solidFill>
                  <a:srgbClr val="000000"/>
                </a:solidFill>
                <a:latin typeface="Tahoma" pitchFamily="34" charset="0"/>
              </a:rPr>
              <a:t> PhD Degree in Kyoto University (Chemical Engineering)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dirty="0">
                <a:solidFill>
                  <a:srgbClr val="000000"/>
                </a:solidFill>
                <a:latin typeface="Tahoma" pitchFamily="34" charset="0"/>
              </a:rPr>
              <a:t> </a:t>
            </a:r>
            <a:r>
              <a:rPr lang="en-US" altLang="ja-JP" dirty="0" smtClean="0">
                <a:solidFill>
                  <a:srgbClr val="000000"/>
                </a:solidFill>
                <a:latin typeface="Tahoma" pitchFamily="34" charset="0"/>
              </a:rPr>
              <a:t>        Assistant Professor of Okayama University (Electrical Engineering)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dirty="0">
                <a:solidFill>
                  <a:srgbClr val="000000"/>
                </a:solidFill>
                <a:latin typeface="Tahoma" pitchFamily="34" charset="0"/>
              </a:rPr>
              <a:t> </a:t>
            </a:r>
            <a:r>
              <a:rPr lang="en-US" altLang="ja-JP" dirty="0" smtClean="0">
                <a:solidFill>
                  <a:srgbClr val="000000"/>
                </a:solidFill>
                <a:latin typeface="Tahoma" pitchFamily="34" charset="0"/>
              </a:rPr>
              <a:t>        Associate Professor of Osaka University from 2006 (Mathematical Science for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dirty="0">
                <a:solidFill>
                  <a:srgbClr val="000000"/>
                </a:solidFill>
                <a:latin typeface="Tahoma" pitchFamily="34" charset="0"/>
              </a:rPr>
              <a:t> </a:t>
            </a:r>
            <a:r>
              <a:rPr lang="en-US" altLang="ja-JP" dirty="0" smtClean="0">
                <a:solidFill>
                  <a:srgbClr val="000000"/>
                </a:solidFill>
                <a:latin typeface="Tahoma" pitchFamily="34" charset="0"/>
              </a:rPr>
              <a:t>          Social Systems)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dirty="0">
                <a:solidFill>
                  <a:srgbClr val="000000"/>
                </a:solidFill>
                <a:latin typeface="Tahoma" pitchFamily="34" charset="0"/>
              </a:rPr>
              <a:t> </a:t>
            </a:r>
            <a:r>
              <a:rPr lang="en-US" altLang="ja-JP" dirty="0" smtClean="0">
                <a:solidFill>
                  <a:srgbClr val="000000"/>
                </a:solidFill>
                <a:latin typeface="Tahoma" pitchFamily="34" charset="0"/>
              </a:rPr>
              <a:t>        March 2014-2017, Visiting Professor of Beijing University of  Chemical Technology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2200" dirty="0" smtClean="0">
                <a:solidFill>
                  <a:srgbClr val="000000"/>
                </a:solidFill>
                <a:latin typeface="Tahoma" pitchFamily="34" charset="0"/>
              </a:rPr>
              <a:t>       </a:t>
            </a:r>
            <a:endParaRPr lang="en-US" altLang="ja-JP" sz="24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23283" y="4928565"/>
            <a:ext cx="87293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dirty="0" smtClean="0">
                <a:solidFill>
                  <a:srgbClr val="000000"/>
                </a:solidFill>
                <a:latin typeface="Tahoma" pitchFamily="34" charset="0"/>
              </a:rPr>
              <a:t>Associate Editor of IEEE Transactions on Automation Science and Engineering 2012-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dirty="0">
                <a:solidFill>
                  <a:srgbClr val="000000"/>
                </a:solidFill>
                <a:latin typeface="Tahoma" pitchFamily="34" charset="0"/>
              </a:rPr>
              <a:t> </a:t>
            </a:r>
            <a:r>
              <a:rPr lang="en-US" altLang="ja-JP" dirty="0" smtClean="0">
                <a:solidFill>
                  <a:srgbClr val="000000"/>
                </a:solidFill>
                <a:latin typeface="Tahoma" pitchFamily="34" charset="0"/>
              </a:rPr>
              <a:t>                        (Impact factor: 2.428 (2015), 2.162 (2014), 1.461 (2013))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dirty="0">
                <a:solidFill>
                  <a:srgbClr val="000000"/>
                </a:solidFill>
                <a:latin typeface="Tahoma" pitchFamily="34" charset="0"/>
              </a:rPr>
              <a:t> </a:t>
            </a:r>
            <a:r>
              <a:rPr lang="en-US" altLang="ja-JP" dirty="0" smtClean="0">
                <a:solidFill>
                  <a:srgbClr val="000000"/>
                </a:solidFill>
                <a:latin typeface="Tahoma" pitchFamily="34" charset="0"/>
              </a:rPr>
              <a:t>              Conference Editorial Board of IEEE ICRA (top robotics conference)</a:t>
            </a:r>
            <a:endParaRPr lang="ja-JP" altLang="en-US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223283" y="4046351"/>
            <a:ext cx="67032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dirty="0" smtClean="0">
                <a:solidFill>
                  <a:srgbClr val="000000"/>
                </a:solidFill>
                <a:latin typeface="Tahoma" pitchFamily="34" charset="0"/>
              </a:rPr>
              <a:t>Courses taught: discrete optimization, graph theory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dirty="0">
                <a:solidFill>
                  <a:srgbClr val="000000"/>
                </a:solidFill>
                <a:latin typeface="Tahoma" pitchFamily="34" charset="0"/>
              </a:rPr>
              <a:t> </a:t>
            </a:r>
            <a:r>
              <a:rPr lang="en-US" altLang="ja-JP" dirty="0" smtClean="0">
                <a:solidFill>
                  <a:srgbClr val="000000"/>
                </a:solidFill>
                <a:latin typeface="Tahoma" pitchFamily="34" charset="0"/>
              </a:rPr>
              <a:t>     operations research, intelligent mathematical programming </a:t>
            </a:r>
            <a:endParaRPr lang="ja-JP" altLang="en-US" dirty="0">
              <a:solidFill>
                <a:srgbClr val="000000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493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6514" y="127457"/>
            <a:ext cx="8229600" cy="706438"/>
          </a:xfrm>
        </p:spPr>
        <p:txBody>
          <a:bodyPr/>
          <a:lstStyle/>
          <a:p>
            <a:pPr eaLnBrk="1" hangingPunct="1"/>
            <a:r>
              <a:rPr lang="en-US" altLang="ja-JP" sz="3600" dirty="0" smtClean="0"/>
              <a:t>Our team 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98082" y="1553975"/>
            <a:ext cx="8229600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ct val="80000"/>
              </a:lnSpc>
              <a:buClr>
                <a:srgbClr val="76B749"/>
              </a:buClr>
              <a:buFontTx/>
              <a:buNone/>
              <a:tabLst>
                <a:tab pos="266700" algn="l"/>
              </a:tabLst>
            </a:pPr>
            <a:r>
              <a:rPr lang="ja-JP" altLang="en-US" sz="2800" dirty="0">
                <a:solidFill>
                  <a:srgbClr val="000000"/>
                </a:solidFill>
              </a:rPr>
              <a:t>・</a:t>
            </a:r>
            <a:r>
              <a:rPr lang="en-US" altLang="ja-JP" sz="2800" dirty="0">
                <a:solidFill>
                  <a:srgbClr val="000000"/>
                </a:solidFill>
              </a:rPr>
              <a:t>Scheduling</a:t>
            </a:r>
          </a:p>
          <a:p>
            <a:pPr eaLnBrk="1" hangingPunct="1">
              <a:lnSpc>
                <a:spcPct val="80000"/>
              </a:lnSpc>
              <a:buClr>
                <a:srgbClr val="76B749"/>
              </a:buClr>
              <a:buFontTx/>
              <a:buNone/>
              <a:tabLst>
                <a:tab pos="266700" algn="l"/>
              </a:tabLst>
            </a:pPr>
            <a:r>
              <a:rPr lang="en-US" altLang="ja-JP" sz="2800" dirty="0">
                <a:solidFill>
                  <a:srgbClr val="000000"/>
                </a:solidFill>
              </a:rPr>
              <a:t>   </a:t>
            </a:r>
            <a:r>
              <a:rPr lang="en-US" altLang="ja-JP" sz="1800" dirty="0">
                <a:solidFill>
                  <a:srgbClr val="000000"/>
                </a:solidFill>
              </a:rPr>
              <a:t>public transport, railway crew scheduling, airline scheduling</a:t>
            </a:r>
          </a:p>
          <a:p>
            <a:pPr eaLnBrk="1" hangingPunct="1">
              <a:lnSpc>
                <a:spcPct val="80000"/>
              </a:lnSpc>
              <a:buClr>
                <a:srgbClr val="76B749"/>
              </a:buClr>
              <a:buFontTx/>
              <a:buNone/>
              <a:tabLst>
                <a:tab pos="266700" algn="l"/>
              </a:tabLst>
            </a:pPr>
            <a:r>
              <a:rPr lang="en-US" altLang="ja-JP" sz="1800" dirty="0">
                <a:solidFill>
                  <a:srgbClr val="000000"/>
                </a:solidFill>
              </a:rPr>
              <a:t>    transportation, routing, logistics, production scheduling</a:t>
            </a:r>
          </a:p>
          <a:p>
            <a:pPr eaLnBrk="1" hangingPunct="1">
              <a:lnSpc>
                <a:spcPct val="80000"/>
              </a:lnSpc>
              <a:buClr>
                <a:srgbClr val="76B749"/>
              </a:buClr>
              <a:buFontTx/>
              <a:buNone/>
              <a:tabLst>
                <a:tab pos="266700" algn="l"/>
              </a:tabLst>
            </a:pPr>
            <a:endParaRPr lang="en-US" altLang="ja-JP" sz="2800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76B749"/>
              </a:buClr>
              <a:buFontTx/>
              <a:buNone/>
              <a:tabLst>
                <a:tab pos="266700" algn="l"/>
              </a:tabLst>
            </a:pPr>
            <a:r>
              <a:rPr lang="ja-JP" altLang="en-US" sz="2800" dirty="0" smtClean="0">
                <a:solidFill>
                  <a:srgbClr val="000000"/>
                </a:solidFill>
              </a:rPr>
              <a:t>・</a:t>
            </a:r>
            <a:r>
              <a:rPr lang="en-US" altLang="ja-JP" sz="2800" dirty="0" smtClean="0">
                <a:solidFill>
                  <a:srgbClr val="000000"/>
                </a:solidFill>
              </a:rPr>
              <a:t>Supply chain optimization</a:t>
            </a:r>
          </a:p>
          <a:p>
            <a:pPr eaLnBrk="1" hangingPunct="1">
              <a:lnSpc>
                <a:spcPct val="80000"/>
              </a:lnSpc>
              <a:buClr>
                <a:srgbClr val="76B749"/>
              </a:buClr>
              <a:buFontTx/>
              <a:buNone/>
              <a:tabLst>
                <a:tab pos="266700" algn="l"/>
              </a:tabLst>
            </a:pPr>
            <a:r>
              <a:rPr lang="ja-JP" altLang="en-US" dirty="0" smtClean="0">
                <a:solidFill>
                  <a:srgbClr val="000000"/>
                </a:solidFill>
              </a:rPr>
              <a:t>　　</a:t>
            </a:r>
            <a:r>
              <a:rPr lang="en-US" altLang="ja-JP" dirty="0" smtClean="0">
                <a:solidFill>
                  <a:srgbClr val="000000"/>
                </a:solidFill>
              </a:rPr>
              <a:t>production planning, supplier selection, revenue management, </a:t>
            </a:r>
          </a:p>
          <a:p>
            <a:pPr eaLnBrk="1" hangingPunct="1">
              <a:lnSpc>
                <a:spcPct val="80000"/>
              </a:lnSpc>
              <a:buClr>
                <a:srgbClr val="76B749"/>
              </a:buClr>
              <a:buFontTx/>
              <a:buNone/>
              <a:tabLst>
                <a:tab pos="266700" algn="l"/>
              </a:tabLst>
            </a:pPr>
            <a:r>
              <a:rPr lang="en-US" altLang="ja-JP" dirty="0" smtClean="0">
                <a:solidFill>
                  <a:srgbClr val="000000"/>
                </a:solidFill>
              </a:rPr>
              <a:t>      contract decision, quantity discounts or volume discounts</a:t>
            </a:r>
          </a:p>
          <a:p>
            <a:pPr eaLnBrk="1" hangingPunct="1">
              <a:lnSpc>
                <a:spcPct val="80000"/>
              </a:lnSpc>
              <a:buClr>
                <a:srgbClr val="76B749"/>
              </a:buClr>
              <a:buFontTx/>
              <a:buNone/>
              <a:tabLst>
                <a:tab pos="266700" algn="l"/>
              </a:tabLst>
            </a:pPr>
            <a:endParaRPr lang="en-US" altLang="ja-JP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76B749"/>
              </a:buClr>
              <a:buFontTx/>
              <a:buNone/>
              <a:tabLst>
                <a:tab pos="266700" algn="l"/>
              </a:tabLst>
            </a:pPr>
            <a:r>
              <a:rPr lang="ja-JP" altLang="en-US" sz="2800" dirty="0" smtClean="0">
                <a:solidFill>
                  <a:srgbClr val="000000"/>
                </a:solidFill>
              </a:rPr>
              <a:t>・</a:t>
            </a:r>
            <a:r>
              <a:rPr lang="en-US" altLang="ja-JP" sz="2800" dirty="0" smtClean="0">
                <a:solidFill>
                  <a:srgbClr val="000000"/>
                </a:solidFill>
              </a:rPr>
              <a:t>Discrete event systems</a:t>
            </a:r>
          </a:p>
          <a:p>
            <a:pPr eaLnBrk="1" hangingPunct="1">
              <a:lnSpc>
                <a:spcPct val="80000"/>
              </a:lnSpc>
              <a:buClr>
                <a:srgbClr val="76B749"/>
              </a:buClr>
              <a:buFontTx/>
              <a:buNone/>
              <a:tabLst>
                <a:tab pos="266700" algn="l"/>
              </a:tabLst>
            </a:pPr>
            <a:r>
              <a:rPr lang="en-US" altLang="ja-JP" sz="2800" dirty="0" smtClean="0">
                <a:solidFill>
                  <a:srgbClr val="000000"/>
                </a:solidFill>
              </a:rPr>
              <a:t>   </a:t>
            </a:r>
            <a:r>
              <a:rPr lang="en-US" altLang="ja-JP" dirty="0" smtClean="0">
                <a:solidFill>
                  <a:srgbClr val="000000"/>
                </a:solidFill>
              </a:rPr>
              <a:t>Petri nets, timed automata, modeling, optimization, automated guided vehicles, deadlock avoidance, Petri net decomposition technique</a:t>
            </a:r>
            <a:endParaRPr lang="en-US" altLang="ja-JP" sz="2800" dirty="0" smtClean="0">
              <a:solidFill>
                <a:srgbClr val="000000"/>
              </a:solidFill>
            </a:endParaRPr>
          </a:p>
        </p:txBody>
      </p:sp>
      <p:sp>
        <p:nvSpPr>
          <p:cNvPr id="8" name="スライド番号プレースホルダー 2"/>
          <p:cNvSpPr txBox="1">
            <a:spLocks/>
          </p:cNvSpPr>
          <p:nvPr/>
        </p:nvSpPr>
        <p:spPr>
          <a:xfrm>
            <a:off x="6974112" y="6335484"/>
            <a:ext cx="190500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tx1"/>
                </a:solidFill>
                <a:latin typeface="Tahoma" pitchFamily="34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tx1"/>
                </a:solidFill>
                <a:latin typeface="Tahoma" pitchFamily="34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tx1"/>
                </a:solidFill>
                <a:latin typeface="Tahoma" pitchFamily="34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tx1"/>
                </a:solidFill>
                <a:latin typeface="Tahoma" pitchFamily="34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tx1"/>
                </a:solidFill>
                <a:latin typeface="Tahoma" pitchFamily="34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sz="2200" kern="1200">
                <a:solidFill>
                  <a:schemeClr val="tx1"/>
                </a:solidFill>
                <a:latin typeface="Tahoma" pitchFamily="34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sz="2200" kern="1200">
                <a:solidFill>
                  <a:schemeClr val="tx1"/>
                </a:solidFill>
                <a:latin typeface="Tahoma" pitchFamily="34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sz="2200" kern="1200">
                <a:solidFill>
                  <a:schemeClr val="tx1"/>
                </a:solidFill>
                <a:latin typeface="Tahoma" pitchFamily="34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sz="2200" kern="1200">
                <a:solidFill>
                  <a:schemeClr val="tx1"/>
                </a:solidFill>
                <a:latin typeface="Tahoma" pitchFamily="34" charset="0"/>
                <a:ea typeface="ＭＳ Ｐゴシック" charset="-128"/>
                <a:cs typeface="+mn-cs"/>
              </a:defRPr>
            </a:lvl9pPr>
          </a:lstStyle>
          <a:p>
            <a:pPr algn="r">
              <a:defRPr/>
            </a:pPr>
            <a:fld id="{6A111DEA-90F9-41AE-BA12-ED8AAEBAF926}" type="slidenum">
              <a:rPr lang="ja-JP" altLang="en-US" sz="1200" smtClean="0">
                <a:solidFill>
                  <a:srgbClr val="000000"/>
                </a:solidFill>
                <a:latin typeface="Times New Roman"/>
              </a:rPr>
              <a:pPr algn="r">
                <a:defRPr/>
              </a:pPr>
              <a:t>5</a:t>
            </a:fld>
            <a:endParaRPr lang="en-US" altLang="ja-JP" sz="1200" dirty="0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43007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Outline of my talk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457200" y="1731264"/>
            <a:ext cx="8229600" cy="4706112"/>
          </a:xfrm>
        </p:spPr>
        <p:txBody>
          <a:bodyPr/>
          <a:lstStyle/>
          <a:p>
            <a:r>
              <a:rPr kumimoji="1" lang="en-US" altLang="ja-JP" dirty="0" smtClean="0"/>
              <a:t>Japan’s oil production and consumption</a:t>
            </a:r>
          </a:p>
          <a:p>
            <a:r>
              <a:rPr kumimoji="1" lang="en-US" altLang="ja-JP" dirty="0" smtClean="0"/>
              <a:t>Scheduling problem in crude oil transportation</a:t>
            </a:r>
          </a:p>
          <a:p>
            <a:r>
              <a:rPr kumimoji="1" lang="en-US" altLang="ja-JP" dirty="0" err="1" smtClean="0"/>
              <a:t>Matheuristics</a:t>
            </a:r>
            <a:r>
              <a:rPr kumimoji="1" lang="en-US" altLang="ja-JP" dirty="0" smtClean="0"/>
              <a:t> </a:t>
            </a:r>
            <a:r>
              <a:rPr kumimoji="1" lang="en-US" altLang="ja-JP" dirty="0"/>
              <a:t>a</a:t>
            </a:r>
            <a:r>
              <a:rPr kumimoji="1" lang="en-US" altLang="ja-JP" dirty="0" smtClean="0"/>
              <a:t>pproach</a:t>
            </a:r>
            <a:endParaRPr kumimoji="1" lang="en-US" altLang="ja-JP" dirty="0"/>
          </a:p>
          <a:p>
            <a:r>
              <a:rPr kumimoji="1" lang="en-US" altLang="ja-JP" dirty="0" smtClean="0"/>
              <a:t>Practical application</a:t>
            </a:r>
          </a:p>
          <a:p>
            <a:r>
              <a:rPr kumimoji="1" lang="en-US" altLang="ja-JP" dirty="0" smtClean="0"/>
              <a:t>Case study</a:t>
            </a:r>
          </a:p>
          <a:p>
            <a:r>
              <a:rPr kumimoji="1" lang="en-US" altLang="ja-JP" dirty="0" smtClean="0"/>
              <a:t>Conclusion and future works</a:t>
            </a:r>
          </a:p>
        </p:txBody>
      </p:sp>
    </p:spTree>
    <p:extLst>
      <p:ext uri="{BB962C8B-B14F-4D97-AF65-F5344CB8AC3E}">
        <p14:creationId xmlns:p14="http://schemas.microsoft.com/office/powerpoint/2010/main" val="26383418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98009" y="331104"/>
            <a:ext cx="9083675" cy="5619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ja-JP" sz="3600" dirty="0" smtClean="0"/>
              <a:t>Collaboration with industries</a:t>
            </a:r>
          </a:p>
        </p:txBody>
      </p:sp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1149350" y="3314700"/>
            <a:ext cx="59420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ja-JP" sz="2400">
                <a:solidFill>
                  <a:srgbClr val="000000"/>
                </a:solidFill>
              </a:rPr>
              <a:t>railway crew scheduling in Japan Railway </a:t>
            </a:r>
          </a:p>
        </p:txBody>
      </p:sp>
      <p:sp>
        <p:nvSpPr>
          <p:cNvPr id="6148" name="Text Box 6"/>
          <p:cNvSpPr txBox="1">
            <a:spLocks noChangeArrowheads="1"/>
          </p:cNvSpPr>
          <p:nvPr/>
        </p:nvSpPr>
        <p:spPr bwMode="auto">
          <a:xfrm>
            <a:off x="1116013" y="1773238"/>
            <a:ext cx="77771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ja-JP" sz="2400" dirty="0">
                <a:solidFill>
                  <a:srgbClr val="000000"/>
                </a:solidFill>
              </a:rPr>
              <a:t>Control of automated guided vehicles for transportation</a:t>
            </a:r>
          </a:p>
        </p:txBody>
      </p:sp>
      <p:sp>
        <p:nvSpPr>
          <p:cNvPr id="6150" name="Text Box 4"/>
          <p:cNvSpPr txBox="1">
            <a:spLocks noChangeArrowheads="1"/>
          </p:cNvSpPr>
          <p:nvPr/>
        </p:nvSpPr>
        <p:spPr bwMode="auto">
          <a:xfrm>
            <a:off x="349250" y="1255713"/>
            <a:ext cx="5835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altLang="ja-JP" sz="2800">
                <a:solidFill>
                  <a:srgbClr val="000000"/>
                </a:solidFill>
              </a:rPr>
              <a:t> </a:t>
            </a:r>
            <a:r>
              <a:rPr lang="en-US" altLang="ja-JP" sz="2800">
                <a:solidFill>
                  <a:srgbClr val="4B4EB5"/>
                </a:solidFill>
              </a:rPr>
              <a:t>Semiconductor factory automation</a:t>
            </a:r>
          </a:p>
        </p:txBody>
      </p:sp>
      <p:sp>
        <p:nvSpPr>
          <p:cNvPr id="6151" name="Text Box 4"/>
          <p:cNvSpPr txBox="1">
            <a:spLocks noChangeArrowheads="1"/>
          </p:cNvSpPr>
          <p:nvPr/>
        </p:nvSpPr>
        <p:spPr bwMode="auto">
          <a:xfrm>
            <a:off x="357188" y="2743200"/>
            <a:ext cx="5403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altLang="ja-JP" sz="3200">
                <a:solidFill>
                  <a:srgbClr val="000000"/>
                </a:solidFill>
              </a:rPr>
              <a:t> </a:t>
            </a:r>
            <a:r>
              <a:rPr lang="en-US" altLang="ja-JP" sz="2800">
                <a:solidFill>
                  <a:srgbClr val="4B4EB5"/>
                </a:solidFill>
              </a:rPr>
              <a:t>Railway scheduling automation</a:t>
            </a:r>
          </a:p>
        </p:txBody>
      </p:sp>
      <p:sp>
        <p:nvSpPr>
          <p:cNvPr id="6152" name="Text Box 4"/>
          <p:cNvSpPr txBox="1">
            <a:spLocks noChangeArrowheads="1"/>
          </p:cNvSpPr>
          <p:nvPr/>
        </p:nvSpPr>
        <p:spPr bwMode="auto">
          <a:xfrm>
            <a:off x="1141413" y="2238375"/>
            <a:ext cx="74596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ja-JP" sz="2400" dirty="0">
                <a:solidFill>
                  <a:srgbClr val="000000"/>
                </a:solidFill>
              </a:rPr>
              <a:t>Scheduling of cluster tool for silicon wafer production</a:t>
            </a:r>
          </a:p>
        </p:txBody>
      </p:sp>
      <p:sp>
        <p:nvSpPr>
          <p:cNvPr id="6153" name="Text Box 4"/>
          <p:cNvSpPr txBox="1">
            <a:spLocks noChangeArrowheads="1"/>
          </p:cNvSpPr>
          <p:nvPr/>
        </p:nvSpPr>
        <p:spPr bwMode="auto">
          <a:xfrm>
            <a:off x="382588" y="4572000"/>
            <a:ext cx="68082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altLang="ja-JP" sz="2800" dirty="0" smtClean="0">
                <a:solidFill>
                  <a:srgbClr val="000000"/>
                </a:solidFill>
              </a:rPr>
              <a:t> </a:t>
            </a:r>
            <a:r>
              <a:rPr lang="en-US" altLang="ja-JP" sz="2800" dirty="0" smtClean="0">
                <a:solidFill>
                  <a:srgbClr val="4346A4"/>
                </a:solidFill>
              </a:rPr>
              <a:t>Petroleum </a:t>
            </a:r>
            <a:r>
              <a:rPr lang="en-US" altLang="ja-JP" sz="2800" dirty="0">
                <a:solidFill>
                  <a:srgbClr val="4346A4"/>
                </a:solidFill>
              </a:rPr>
              <a:t>chemical industry automation</a:t>
            </a:r>
          </a:p>
        </p:txBody>
      </p:sp>
      <p:sp>
        <p:nvSpPr>
          <p:cNvPr id="6154" name="Text Box 5"/>
          <p:cNvSpPr txBox="1">
            <a:spLocks noChangeArrowheads="1"/>
          </p:cNvSpPr>
          <p:nvPr/>
        </p:nvSpPr>
        <p:spPr bwMode="auto">
          <a:xfrm>
            <a:off x="1174750" y="5102225"/>
            <a:ext cx="7839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ja-JP" sz="2400" dirty="0">
                <a:solidFill>
                  <a:srgbClr val="000000"/>
                </a:solidFill>
              </a:rPr>
              <a:t>International ship scheduling for crude oil transportation </a:t>
            </a:r>
          </a:p>
        </p:txBody>
      </p:sp>
      <p:sp>
        <p:nvSpPr>
          <p:cNvPr id="6155" name="Text Box 5"/>
          <p:cNvSpPr txBox="1">
            <a:spLocks noChangeArrowheads="1"/>
          </p:cNvSpPr>
          <p:nvPr/>
        </p:nvSpPr>
        <p:spPr bwMode="auto">
          <a:xfrm>
            <a:off x="1174750" y="5559425"/>
            <a:ext cx="4316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ja-JP" sz="2400" dirty="0">
                <a:solidFill>
                  <a:srgbClr val="000000"/>
                </a:solidFill>
              </a:rPr>
              <a:t>Transportation network design</a:t>
            </a:r>
          </a:p>
        </p:txBody>
      </p:sp>
      <p:sp>
        <p:nvSpPr>
          <p:cNvPr id="6156" name="Text Box 5"/>
          <p:cNvSpPr txBox="1">
            <a:spLocks noChangeArrowheads="1"/>
          </p:cNvSpPr>
          <p:nvPr/>
        </p:nvSpPr>
        <p:spPr bwMode="auto">
          <a:xfrm>
            <a:off x="1149350" y="3700463"/>
            <a:ext cx="70897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ja-JP" sz="2400" dirty="0" smtClean="0">
                <a:solidFill>
                  <a:srgbClr val="000000"/>
                </a:solidFill>
              </a:rPr>
              <a:t>train-set </a:t>
            </a:r>
            <a:r>
              <a:rPr lang="en-US" altLang="ja-JP" sz="2400" dirty="0">
                <a:solidFill>
                  <a:srgbClr val="000000"/>
                </a:solidFill>
              </a:rPr>
              <a:t>scheduling with maintenance constraints </a:t>
            </a:r>
          </a:p>
        </p:txBody>
      </p:sp>
      <p:sp>
        <p:nvSpPr>
          <p:cNvPr id="6157" name="Text Box 5"/>
          <p:cNvSpPr txBox="1">
            <a:spLocks noChangeArrowheads="1"/>
          </p:cNvSpPr>
          <p:nvPr/>
        </p:nvSpPr>
        <p:spPr bwMode="auto">
          <a:xfrm>
            <a:off x="1154113" y="4060825"/>
            <a:ext cx="23590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ja-JP" sz="2400" dirty="0" smtClean="0">
                <a:solidFill>
                  <a:srgbClr val="000000"/>
                </a:solidFill>
              </a:rPr>
              <a:t>shift </a:t>
            </a:r>
            <a:r>
              <a:rPr lang="en-US" altLang="ja-JP" sz="2400" dirty="0">
                <a:solidFill>
                  <a:srgbClr val="000000"/>
                </a:solidFill>
              </a:rPr>
              <a:t>scheduling</a:t>
            </a:r>
          </a:p>
        </p:txBody>
      </p:sp>
      <p:sp>
        <p:nvSpPr>
          <p:cNvPr id="16" name="スライド番号プレースホルダー 2"/>
          <p:cNvSpPr txBox="1">
            <a:spLocks/>
          </p:cNvSpPr>
          <p:nvPr/>
        </p:nvSpPr>
        <p:spPr>
          <a:xfrm>
            <a:off x="6974112" y="6335484"/>
            <a:ext cx="190500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tx1"/>
                </a:solidFill>
                <a:latin typeface="Tahoma" pitchFamily="34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tx1"/>
                </a:solidFill>
                <a:latin typeface="Tahoma" pitchFamily="34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tx1"/>
                </a:solidFill>
                <a:latin typeface="Tahoma" pitchFamily="34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tx1"/>
                </a:solidFill>
                <a:latin typeface="Tahoma" pitchFamily="34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200" kern="1200">
                <a:solidFill>
                  <a:schemeClr val="tx1"/>
                </a:solidFill>
                <a:latin typeface="Tahoma" pitchFamily="34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sz="2200" kern="1200">
                <a:solidFill>
                  <a:schemeClr val="tx1"/>
                </a:solidFill>
                <a:latin typeface="Tahoma" pitchFamily="34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sz="2200" kern="1200">
                <a:solidFill>
                  <a:schemeClr val="tx1"/>
                </a:solidFill>
                <a:latin typeface="Tahoma" pitchFamily="34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sz="2200" kern="1200">
                <a:solidFill>
                  <a:schemeClr val="tx1"/>
                </a:solidFill>
                <a:latin typeface="Tahoma" pitchFamily="34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sz="2200" kern="1200">
                <a:solidFill>
                  <a:schemeClr val="tx1"/>
                </a:solidFill>
                <a:latin typeface="Tahoma" pitchFamily="34" charset="0"/>
                <a:ea typeface="ＭＳ Ｐゴシック" charset="-128"/>
                <a:cs typeface="+mn-cs"/>
              </a:defRPr>
            </a:lvl9pPr>
          </a:lstStyle>
          <a:p>
            <a:pPr algn="r">
              <a:defRPr/>
            </a:pPr>
            <a:fld id="{6A111DEA-90F9-41AE-BA12-ED8AAEBAF926}" type="slidenum">
              <a:rPr lang="ja-JP" altLang="en-US" sz="1200" smtClean="0">
                <a:solidFill>
                  <a:srgbClr val="000000"/>
                </a:solidFill>
                <a:latin typeface="Times New Roman"/>
              </a:rPr>
              <a:pPr algn="r">
                <a:defRPr/>
              </a:pPr>
              <a:t>7</a:t>
            </a:fld>
            <a:endParaRPr lang="en-US" altLang="ja-JP" sz="1200" dirty="0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1293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72701" y="338009"/>
            <a:ext cx="82994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9pPr>
          </a:lstStyle>
          <a:p>
            <a:r>
              <a:rPr kumimoji="0" lang="en-US" altLang="ja-JP" sz="2800" dirty="0" smtClean="0">
                <a:solidFill>
                  <a:srgbClr val="000066"/>
                </a:solidFill>
                <a:latin typeface="Arial" charset="0"/>
              </a:rPr>
              <a:t>  </a:t>
            </a:r>
            <a:r>
              <a:rPr kumimoji="0" lang="en-US" altLang="ja-JP" dirty="0" smtClean="0">
                <a:solidFill>
                  <a:srgbClr val="000066"/>
                </a:solidFill>
                <a:latin typeface="Arial" charset="0"/>
              </a:rPr>
              <a:t>Japan’s Oil Production and Consumption</a:t>
            </a:r>
          </a:p>
        </p:txBody>
      </p:sp>
      <p:pic>
        <p:nvPicPr>
          <p:cNvPr id="5" name="Picture 3" descr="oil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15298" y="1408670"/>
            <a:ext cx="5181600" cy="3505200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sp>
        <p:nvSpPr>
          <p:cNvPr id="6" name="TextBox 4"/>
          <p:cNvSpPr txBox="1"/>
          <p:nvPr/>
        </p:nvSpPr>
        <p:spPr>
          <a:xfrm>
            <a:off x="741405" y="5103444"/>
            <a:ext cx="84025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Japan is the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second largest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net importer of oil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Japan relied on oil imports to meet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45% 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of its energy need in 2009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8451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878789" y="316257"/>
            <a:ext cx="5101881" cy="533400"/>
          </a:xfrm>
        </p:spPr>
        <p:txBody>
          <a:bodyPr/>
          <a:lstStyle/>
          <a:p>
            <a:r>
              <a:rPr kumimoji="1" lang="en-US" altLang="ja-JP" dirty="0" smtClean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Japan’s Crude Oil Imports </a:t>
            </a:r>
            <a:endParaRPr kumimoji="1" lang="ja-JP" altLang="en-US" dirty="0">
              <a:solidFill>
                <a:srgbClr val="000066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3" descr="oil 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45973"/>
            <a:ext cx="5257800" cy="3886200"/>
          </a:xfrm>
          <a:prstGeom prst="rect">
            <a:avLst/>
          </a:prstGeom>
          <a:noFill/>
          <a:ln w="38100">
            <a:noFill/>
          </a:ln>
        </p:spPr>
      </p:pic>
      <p:sp>
        <p:nvSpPr>
          <p:cNvPr id="6" name="TextBox 10"/>
          <p:cNvSpPr txBox="1"/>
          <p:nvPr/>
        </p:nvSpPr>
        <p:spPr>
          <a:xfrm>
            <a:off x="976184" y="5336060"/>
            <a:ext cx="68456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scheduling of international oil transportation becomes significant !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75751" y="1359450"/>
            <a:ext cx="4491727" cy="3645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314757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Crude oil transportation problem</a:t>
            </a:r>
            <a:endParaRPr kumimoji="1" lang="ja-JP" altLang="en-US" dirty="0"/>
          </a:p>
        </p:txBody>
      </p:sp>
      <p:sp>
        <p:nvSpPr>
          <p:cNvPr id="4" name="コンテンツ プレースホルダ 2"/>
          <p:cNvSpPr>
            <a:spLocks noGrp="1"/>
          </p:cNvSpPr>
          <p:nvPr/>
        </p:nvSpPr>
        <p:spPr>
          <a:xfrm>
            <a:off x="390364" y="1159261"/>
            <a:ext cx="8363272" cy="5795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kumimoji="1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000" dirty="0"/>
              <a:t>P</a:t>
            </a:r>
            <a:r>
              <a:rPr kumimoji="1" lang="en-US" altLang="ja-JP" sz="2000" dirty="0" smtClean="0">
                <a:solidFill>
                  <a:schemeClr val="tx1"/>
                </a:solidFill>
              </a:rPr>
              <a:t>ickup and delivery crude oil transportation scheduling problem.</a:t>
            </a:r>
          </a:p>
        </p:txBody>
      </p:sp>
      <p:sp>
        <p:nvSpPr>
          <p:cNvPr id="5" name="テキスト ボックス 3"/>
          <p:cNvSpPr txBox="1"/>
          <p:nvPr/>
        </p:nvSpPr>
        <p:spPr>
          <a:xfrm>
            <a:off x="966428" y="4867743"/>
            <a:ext cx="6768753" cy="83099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400" dirty="0"/>
              <a:t>The objective is to minimize the total </a:t>
            </a:r>
            <a:r>
              <a:rPr lang="en-US" altLang="ja-JP" sz="2400" dirty="0" smtClean="0"/>
              <a:t>cost during pickup and delivery.</a:t>
            </a:r>
            <a:endParaRPr kumimoji="1" lang="ja-JP" altLang="en-US" sz="24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56907" y="1882850"/>
            <a:ext cx="2353737" cy="40011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2000" dirty="0" smtClean="0"/>
              <a:t>Request of demands </a:t>
            </a:r>
            <a:endParaRPr kumimoji="1" lang="ja-JP" altLang="en-US" sz="2000" dirty="0"/>
          </a:p>
        </p:txBody>
      </p:sp>
      <p:sp>
        <p:nvSpPr>
          <p:cNvPr id="7" name="テキスト ボックス 11"/>
          <p:cNvSpPr txBox="1"/>
          <p:nvPr/>
        </p:nvSpPr>
        <p:spPr>
          <a:xfrm>
            <a:off x="6129304" y="1882850"/>
            <a:ext cx="238241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2000" dirty="0" smtClean="0"/>
              <a:t>Efficient schedule</a:t>
            </a:r>
            <a:endParaRPr kumimoji="1" lang="ja-JP" altLang="en-US" sz="2000" dirty="0"/>
          </a:p>
        </p:txBody>
      </p:sp>
      <p:sp>
        <p:nvSpPr>
          <p:cNvPr id="8" name="下矢印 7"/>
          <p:cNvSpPr/>
          <p:nvPr/>
        </p:nvSpPr>
        <p:spPr>
          <a:xfrm rot="18260060">
            <a:off x="2878792" y="2477856"/>
            <a:ext cx="581349" cy="753002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9" name="Picture 2" descr="C:\Program Files (x86)\Microsoft Office\MEDIA\CAGCAT10\j0285750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1383" y="3190740"/>
            <a:ext cx="1824228" cy="1121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下矢印 9"/>
          <p:cNvSpPr/>
          <p:nvPr/>
        </p:nvSpPr>
        <p:spPr>
          <a:xfrm rot="13751271">
            <a:off x="5397443" y="2452195"/>
            <a:ext cx="581349" cy="754897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020" y="2644008"/>
            <a:ext cx="2264984" cy="187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1" descr="C:\Users\71\AppData\Local\Microsoft\Windows\Temporary Internet Files\Content.IE5\2SIJQJHN\MC900298019[1].wmf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907" y="3584616"/>
            <a:ext cx="1931480" cy="871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円形吹き出し 12"/>
          <p:cNvSpPr/>
          <p:nvPr/>
        </p:nvSpPr>
        <p:spPr>
          <a:xfrm>
            <a:off x="1018946" y="2329662"/>
            <a:ext cx="1675673" cy="1137364"/>
          </a:xfrm>
          <a:prstGeom prst="wedgeEllipseCallout">
            <a:avLst>
              <a:gd name="adj1" fmla="val -21538"/>
              <a:gd name="adj2" fmla="val 6508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14" name="Picture 2" descr="C:\Users\71\AppData\Local\Microsoft\Windows\Temporary Internet Files\Content.IE5\487IUAIV\MC900197504[1].wmf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875" y="2447018"/>
            <a:ext cx="373150" cy="518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71\AppData\Local\Microsoft\Windows\Temporary Internet Files\Content.IE5\487IUAIV\MC900197504[1].wmf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788" y="2570154"/>
            <a:ext cx="373150" cy="518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71\AppData\Local\Microsoft\Windows\Temporary Internet Files\Content.IE5\487IUAIV\MC900197504[1].wmf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928" y="2680917"/>
            <a:ext cx="373150" cy="518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71\AppData\Local\Microsoft\Windows\Temporary Internet Files\Content.IE5\487IUAIV\MC900197504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519" y="2829643"/>
            <a:ext cx="373150" cy="518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直線コネクタ 17"/>
          <p:cNvCxnSpPr/>
          <p:nvPr/>
        </p:nvCxnSpPr>
        <p:spPr>
          <a:xfrm>
            <a:off x="2008728" y="3089132"/>
            <a:ext cx="213269" cy="444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8"/>
          <p:cNvSpPr txBox="1"/>
          <p:nvPr/>
        </p:nvSpPr>
        <p:spPr>
          <a:xfrm>
            <a:off x="2184034" y="3473520"/>
            <a:ext cx="608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dirty="0" smtClean="0"/>
              <a:t>Oil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663699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Scheduling problems in crude oil transportation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249936" y="1276638"/>
            <a:ext cx="8229600" cy="4937760"/>
          </a:xfrm>
        </p:spPr>
        <p:txBody>
          <a:bodyPr/>
          <a:lstStyle/>
          <a:p>
            <a:r>
              <a:rPr kumimoji="1" lang="en-US" altLang="ja-JP" dirty="0" smtClean="0"/>
              <a:t>Inventory routing problem</a:t>
            </a:r>
          </a:p>
          <a:p>
            <a:pPr marL="0" indent="0">
              <a:buNone/>
            </a:pPr>
            <a:endParaRPr kumimoji="1" lang="en-US" altLang="ja-JP" dirty="0" smtClean="0"/>
          </a:p>
          <a:p>
            <a:pPr marL="0" indent="0">
              <a:buNone/>
            </a:pPr>
            <a:endParaRPr kumimoji="1" lang="en-US" altLang="ja-JP" dirty="0"/>
          </a:p>
          <a:p>
            <a:r>
              <a:rPr kumimoji="1" lang="en-US" altLang="ja-JP" dirty="0" smtClean="0">
                <a:solidFill>
                  <a:srgbClr val="0070C0"/>
                </a:solidFill>
              </a:rPr>
              <a:t>Pickup and delivery ship routing problem</a:t>
            </a:r>
          </a:p>
          <a:p>
            <a:endParaRPr kumimoji="1" lang="en-US" altLang="ja-JP" dirty="0" smtClean="0"/>
          </a:p>
          <a:p>
            <a:endParaRPr kumimoji="1" lang="en-US" altLang="ja-JP" dirty="0"/>
          </a:p>
          <a:p>
            <a:r>
              <a:rPr kumimoji="1" lang="en-US" altLang="ja-JP" dirty="0" smtClean="0"/>
              <a:t>Berth allocation problem </a:t>
            </a:r>
          </a:p>
          <a:p>
            <a:endParaRPr kumimoji="1" lang="ja-JP" altLang="en-US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6146" y="4860907"/>
            <a:ext cx="2170176" cy="1418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1424" y="4805731"/>
            <a:ext cx="2040262" cy="1320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grpSp>
        <p:nvGrpSpPr>
          <p:cNvPr id="30" name="グループ化 29"/>
          <p:cNvGrpSpPr/>
          <p:nvPr/>
        </p:nvGrpSpPr>
        <p:grpSpPr>
          <a:xfrm>
            <a:off x="4933253" y="3124460"/>
            <a:ext cx="3271963" cy="1538979"/>
            <a:chOff x="5323397" y="3453645"/>
            <a:chExt cx="2442075" cy="1417060"/>
          </a:xfrm>
        </p:grpSpPr>
        <p:pic>
          <p:nvPicPr>
            <p:cNvPr id="10" name="Picture 55" descr="C:\Documents and Settings\inulab\Local Settings\Temporary Internet Files\Content.IE5\KHS6VQM1\MC900310606[1].wm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91445" y="4571566"/>
              <a:ext cx="305038" cy="299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55" descr="C:\Documents and Settings\inulab\Local Settings\Temporary Internet Files\Content.IE5\KHS6VQM1\MC900310606[1].wm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3990" y="3843717"/>
              <a:ext cx="305038" cy="299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55" descr="C:\Documents and Settings\inulab\Local Settings\Temporary Internet Files\Content.IE5\KHS6VQM1\MC900310606[1].wm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8304" y="3561713"/>
              <a:ext cx="305038" cy="299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55" descr="C:\Documents and Settings\inulab\Local Settings\Temporary Internet Files\Content.IE5\KHS6VQM1\MC900310606[1].wm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60619" y="3453645"/>
              <a:ext cx="305038" cy="299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55" descr="C:\Documents and Settings\inulab\Local Settings\Temporary Internet Files\Content.IE5\KHS6VQM1\MC900310606[1].wm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3397" y="4263918"/>
              <a:ext cx="305038" cy="299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55" descr="C:\Documents and Settings\inulab\Local Settings\Temporary Internet Files\Content.IE5\KHS6VQM1\MC900310606[1].wm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0282" y="4571566"/>
              <a:ext cx="305038" cy="299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85" descr="C:\Documents and Settings\inulab\Local Settings\Temporary Internet Files\Content.IE5\0J172UG4\MC900326710[1].wm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9518" y="3690990"/>
              <a:ext cx="508397" cy="305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85" descr="C:\Documents and Settings\inulab\Local Settings\Temporary Internet Files\Content.IE5\0J172UG4\MC900326710[1].wm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3411" y="4505425"/>
              <a:ext cx="508397" cy="305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85" descr="C:\Documents and Settings\inulab\Local Settings\Temporary Internet Files\Content.IE5\0J172UG4\MC900326710[1].wm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84404" y="4172247"/>
              <a:ext cx="508397" cy="305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65" descr="C:\Documents and Settings\inulab\Local Settings\Temporary Internet Files\Content.IE5\8EUD1SSG\MC900090328[1].wmf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53717" y="3935091"/>
              <a:ext cx="711755" cy="4469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0" name="直線矢印コネクタ 19"/>
            <p:cNvCxnSpPr/>
            <p:nvPr/>
          </p:nvCxnSpPr>
          <p:spPr bwMode="auto">
            <a:xfrm rot="10800000">
              <a:off x="6443435" y="3787305"/>
              <a:ext cx="610455" cy="297996"/>
            </a:xfrm>
            <a:prstGeom prst="straightConnector1">
              <a:avLst/>
            </a:prstGeom>
            <a:ln w="22225">
              <a:solidFill>
                <a:srgbClr val="FF0000"/>
              </a:solidFill>
              <a:tailEnd type="arrow"/>
            </a:ln>
            <a:effectLst>
              <a:outerShdw blurRad="50800" dist="50800" dir="5400000" algn="ctr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矢印コネクタ 20"/>
            <p:cNvCxnSpPr/>
            <p:nvPr/>
          </p:nvCxnSpPr>
          <p:spPr bwMode="auto">
            <a:xfrm flipH="1">
              <a:off x="5906952" y="3753015"/>
              <a:ext cx="353421" cy="81643"/>
            </a:xfrm>
            <a:prstGeom prst="straightConnector1">
              <a:avLst/>
            </a:prstGeom>
            <a:ln w="22225">
              <a:solidFill>
                <a:srgbClr val="FF0000"/>
              </a:solidFill>
              <a:tailEnd type="arrow"/>
            </a:ln>
            <a:effectLst>
              <a:outerShdw blurRad="50800" dist="50800" dir="5400000" algn="ctr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矢印コネクタ 21"/>
            <p:cNvCxnSpPr/>
            <p:nvPr/>
          </p:nvCxnSpPr>
          <p:spPr bwMode="auto">
            <a:xfrm>
              <a:off x="5935345" y="3868131"/>
              <a:ext cx="1152168" cy="296364"/>
            </a:xfrm>
            <a:prstGeom prst="straightConnector1">
              <a:avLst/>
            </a:prstGeom>
            <a:ln w="22225">
              <a:solidFill>
                <a:srgbClr val="FF0000"/>
              </a:solidFill>
              <a:tailEnd type="arrow"/>
            </a:ln>
            <a:effectLst>
              <a:outerShdw blurRad="50800" dist="50800" dir="5400000" algn="ctr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線矢印コネクタ 22"/>
            <p:cNvCxnSpPr/>
            <p:nvPr/>
          </p:nvCxnSpPr>
          <p:spPr bwMode="auto">
            <a:xfrm flipH="1" flipV="1">
              <a:off x="5691762" y="4135103"/>
              <a:ext cx="1395752" cy="111034"/>
            </a:xfrm>
            <a:prstGeom prst="straightConnector1">
              <a:avLst/>
            </a:prstGeom>
            <a:ln w="22225">
              <a:solidFill>
                <a:srgbClr val="FF0000"/>
              </a:solidFill>
              <a:tailEnd type="arrow"/>
            </a:ln>
            <a:effectLst>
              <a:outerShdw blurRad="50800" dist="50800" dir="5400000" algn="ctr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矢印コネクタ 23"/>
            <p:cNvCxnSpPr/>
            <p:nvPr/>
          </p:nvCxnSpPr>
          <p:spPr bwMode="auto">
            <a:xfrm>
              <a:off x="5628251" y="4190620"/>
              <a:ext cx="172601" cy="335552"/>
            </a:xfrm>
            <a:prstGeom prst="straightConnector1">
              <a:avLst/>
            </a:prstGeom>
            <a:ln w="22225">
              <a:solidFill>
                <a:srgbClr val="FF0000"/>
              </a:solidFill>
              <a:tailEnd type="arrow"/>
            </a:ln>
            <a:effectLst>
              <a:outerShdw blurRad="50800" dist="50800" dir="5400000" algn="ctr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矢印コネクタ 24"/>
            <p:cNvCxnSpPr/>
            <p:nvPr/>
          </p:nvCxnSpPr>
          <p:spPr bwMode="auto">
            <a:xfrm flipV="1">
              <a:off x="5953278" y="4325331"/>
              <a:ext cx="1134235" cy="262074"/>
            </a:xfrm>
            <a:prstGeom prst="straightConnector1">
              <a:avLst/>
            </a:prstGeom>
            <a:ln w="22225">
              <a:solidFill>
                <a:srgbClr val="FF0000"/>
              </a:solidFill>
              <a:tailEnd type="arrow"/>
            </a:ln>
            <a:effectLst>
              <a:outerShdw blurRad="50800" dist="50800" dir="5400000" algn="ctr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矢印コネクタ 25"/>
            <p:cNvCxnSpPr/>
            <p:nvPr/>
          </p:nvCxnSpPr>
          <p:spPr bwMode="auto">
            <a:xfrm flipH="1">
              <a:off x="6545053" y="4394727"/>
              <a:ext cx="627640" cy="263706"/>
            </a:xfrm>
            <a:prstGeom prst="straightConnector1">
              <a:avLst/>
            </a:prstGeom>
            <a:ln w="22225">
              <a:solidFill>
                <a:srgbClr val="FF0000"/>
              </a:solidFill>
              <a:tailEnd type="arrow"/>
            </a:ln>
            <a:effectLst>
              <a:outerShdw blurRad="50800" dist="50800" dir="5400000" algn="ctr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矢印コネクタ 26"/>
            <p:cNvCxnSpPr/>
            <p:nvPr/>
          </p:nvCxnSpPr>
          <p:spPr bwMode="auto">
            <a:xfrm flipV="1">
              <a:off x="6565974" y="4431466"/>
              <a:ext cx="640343" cy="274320"/>
            </a:xfrm>
            <a:prstGeom prst="straightConnector1">
              <a:avLst/>
            </a:prstGeom>
            <a:ln w="22225">
              <a:solidFill>
                <a:srgbClr val="FF0000"/>
              </a:solidFill>
              <a:tailEnd type="arrow"/>
            </a:ln>
            <a:effectLst>
              <a:outerShdw blurRad="50800" dist="50800" dir="5400000" algn="ctr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483428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5" descr="C:\Documents and Settings\inulab\Local Settings\Temporary Internet Files\Content.IE5\8EUD1SSG\MC90009032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18572" y="3072746"/>
            <a:ext cx="1334093" cy="767006"/>
          </a:xfrm>
          <a:prstGeom prst="rect">
            <a:avLst/>
          </a:prstGeom>
          <a:noFill/>
        </p:spPr>
      </p:pic>
      <p:sp>
        <p:nvSpPr>
          <p:cNvPr id="5" name="テキスト ボックス 57"/>
          <p:cNvSpPr txBox="1"/>
          <p:nvPr/>
        </p:nvSpPr>
        <p:spPr>
          <a:xfrm>
            <a:off x="2618572" y="3874803"/>
            <a:ext cx="1823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2000" dirty="0" smtClean="0">
                <a:ea typeface="ＭＳ Ｐゴシック" pitchFamily="50" charset="-128"/>
              </a:rPr>
              <a:t>Start(midpoint)</a:t>
            </a:r>
            <a:endParaRPr kumimoji="1" lang="ja-JP" altLang="en-US" sz="2000" dirty="0">
              <a:ea typeface="ＭＳ Ｐゴシック" pitchFamily="50" charset="-128"/>
            </a:endParaRPr>
          </a:p>
        </p:txBody>
      </p:sp>
      <p:pic>
        <p:nvPicPr>
          <p:cNvPr id="6" name="Picture 10" descr="C:\Users\71\AppData\Local\Microsoft\Windows\Temporary Internet Files\Content.IE5\V3ZU5DNO\MC90023148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052" y="2911492"/>
            <a:ext cx="1230674" cy="873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59"/>
          <p:cNvSpPr txBox="1"/>
          <p:nvPr/>
        </p:nvSpPr>
        <p:spPr>
          <a:xfrm>
            <a:off x="4977159" y="3902029"/>
            <a:ext cx="9395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2000" dirty="0" smtClean="0">
                <a:ea typeface="ＭＳ Ｐゴシック" pitchFamily="50" charset="-128"/>
              </a:rPr>
              <a:t>Base</a:t>
            </a:r>
            <a:endParaRPr kumimoji="1" lang="ja-JP" altLang="en-US" sz="2000" dirty="0">
              <a:ea typeface="ＭＳ Ｐゴシック" pitchFamily="50" charset="-128"/>
            </a:endParaRPr>
          </a:p>
        </p:txBody>
      </p:sp>
      <p:pic>
        <p:nvPicPr>
          <p:cNvPr id="8" name="Picture 55" descr="C:\Documents and Settings\inulab\Local Settings\Temporary Internet Files\Content.IE5\KHS6VQM1\MC900310606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0091" y="3296345"/>
            <a:ext cx="648072" cy="581862"/>
          </a:xfrm>
          <a:prstGeom prst="rect">
            <a:avLst/>
          </a:prstGeom>
          <a:noFill/>
        </p:spPr>
      </p:pic>
      <p:pic>
        <p:nvPicPr>
          <p:cNvPr id="9" name="Picture 11" descr="C:\Users\71\AppData\Local\Microsoft\Windows\Temporary Internet Files\Content.IE5\2SIJQJHN\MC900298019[1].wmf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481" y="3296345"/>
            <a:ext cx="1440160" cy="649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テキスト ボックス 62"/>
          <p:cNvSpPr txBox="1"/>
          <p:nvPr/>
        </p:nvSpPr>
        <p:spPr>
          <a:xfrm>
            <a:off x="458332" y="3932807"/>
            <a:ext cx="1617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dirty="0" smtClean="0">
                <a:ea typeface="ＭＳ Ｐゴシック" pitchFamily="50" charset="-128"/>
              </a:rPr>
              <a:t>Loading places</a:t>
            </a:r>
            <a:endParaRPr kumimoji="1" lang="ja-JP" altLang="en-US" dirty="0">
              <a:ea typeface="ＭＳ Ｐゴシック" pitchFamily="50" charset="-128"/>
            </a:endParaRPr>
          </a:p>
        </p:txBody>
      </p:sp>
      <p:pic>
        <p:nvPicPr>
          <p:cNvPr id="11" name="Picture 55" descr="C:\Documents and Settings\inulab\Local Settings\Temporary Internet Files\Content.IE5\KHS6VQM1\MC900310606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06404" y="2874387"/>
            <a:ext cx="648072" cy="581862"/>
          </a:xfrm>
          <a:prstGeom prst="rect">
            <a:avLst/>
          </a:prstGeom>
          <a:noFill/>
        </p:spPr>
      </p:pic>
      <p:pic>
        <p:nvPicPr>
          <p:cNvPr id="12" name="Picture 11" descr="C:\Users\71\AppData\Local\Microsoft\Windows\Temporary Internet Files\Content.IE5\2SIJQJHN\MC900298019[1].wmf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800" y="2693971"/>
            <a:ext cx="1440160" cy="649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テキスト ボックス 65"/>
          <p:cNvSpPr txBox="1"/>
          <p:nvPr/>
        </p:nvSpPr>
        <p:spPr>
          <a:xfrm>
            <a:off x="6507004" y="3932807"/>
            <a:ext cx="1810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dirty="0" smtClean="0">
                <a:ea typeface="ＭＳ Ｐゴシック" pitchFamily="50" charset="-128"/>
              </a:rPr>
              <a:t>Unloading places</a:t>
            </a:r>
            <a:endParaRPr kumimoji="1" lang="ja-JP" altLang="en-US" dirty="0">
              <a:ea typeface="ＭＳ Ｐゴシック" pitchFamily="50" charset="-128"/>
            </a:endParaRPr>
          </a:p>
        </p:txBody>
      </p:sp>
      <p:cxnSp>
        <p:nvCxnSpPr>
          <p:cNvPr id="14" name="直線矢印コネクタ 13"/>
          <p:cNvCxnSpPr/>
          <p:nvPr/>
        </p:nvCxnSpPr>
        <p:spPr>
          <a:xfrm flipH="1" flipV="1">
            <a:off x="1787769" y="3435071"/>
            <a:ext cx="779658" cy="1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矢印コネクタ 14"/>
          <p:cNvCxnSpPr/>
          <p:nvPr/>
        </p:nvCxnSpPr>
        <p:spPr>
          <a:xfrm>
            <a:off x="1754476" y="3623625"/>
            <a:ext cx="821335" cy="1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/>
          <p:cNvCxnSpPr/>
          <p:nvPr/>
        </p:nvCxnSpPr>
        <p:spPr>
          <a:xfrm>
            <a:off x="4031024" y="3473318"/>
            <a:ext cx="531764" cy="1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/>
          <p:nvPr/>
        </p:nvCxnSpPr>
        <p:spPr>
          <a:xfrm>
            <a:off x="6096336" y="3474622"/>
            <a:ext cx="410668" cy="1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正方形/長方形 17"/>
          <p:cNvSpPr/>
          <p:nvPr/>
        </p:nvSpPr>
        <p:spPr>
          <a:xfrm>
            <a:off x="163317" y="2219470"/>
            <a:ext cx="4126606" cy="28083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9" name="正方形/長方形 18"/>
          <p:cNvSpPr/>
          <p:nvPr/>
        </p:nvSpPr>
        <p:spPr>
          <a:xfrm>
            <a:off x="4441691" y="2217161"/>
            <a:ext cx="4072971" cy="280831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0" name="テキスト ボックス 75"/>
          <p:cNvSpPr txBox="1"/>
          <p:nvPr/>
        </p:nvSpPr>
        <p:spPr>
          <a:xfrm>
            <a:off x="758651" y="4517377"/>
            <a:ext cx="294004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400" dirty="0" smtClean="0"/>
              <a:t>Loading planning</a:t>
            </a:r>
            <a:r>
              <a:rPr kumimoji="1" lang="en-US" altLang="ja-JP" sz="2400" dirty="0" smtClean="0"/>
              <a:t> </a:t>
            </a:r>
            <a:endParaRPr kumimoji="1" lang="ja-JP" altLang="en-US" sz="2400" dirty="0"/>
          </a:p>
        </p:txBody>
      </p:sp>
      <p:sp>
        <p:nvSpPr>
          <p:cNvPr id="21" name="テキスト ボックス 76"/>
          <p:cNvSpPr txBox="1"/>
          <p:nvPr/>
        </p:nvSpPr>
        <p:spPr>
          <a:xfrm>
            <a:off x="5079131" y="4517377"/>
            <a:ext cx="294004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400" dirty="0" smtClean="0"/>
              <a:t>Unloading planning</a:t>
            </a:r>
            <a:r>
              <a:rPr kumimoji="1" lang="en-US" altLang="ja-JP" sz="2400" dirty="0" smtClean="0"/>
              <a:t> </a:t>
            </a:r>
            <a:endParaRPr kumimoji="1" lang="ja-JP" altLang="en-US" sz="2400" dirty="0"/>
          </a:p>
        </p:txBody>
      </p:sp>
      <p:pic>
        <p:nvPicPr>
          <p:cNvPr id="22" name="Picture 85" descr="C:\Documents and Settings\inulab\Local Settings\Temporary Internet Files\Content.IE5\0J172UG4\MC900326710[1]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28419" y="2317345"/>
            <a:ext cx="1080120" cy="594147"/>
          </a:xfrm>
          <a:prstGeom prst="rect">
            <a:avLst/>
          </a:prstGeom>
          <a:noFill/>
        </p:spPr>
      </p:pic>
      <p:pic>
        <p:nvPicPr>
          <p:cNvPr id="23" name="Picture 85" descr="C:\Documents and Settings\inulab\Local Settings\Temporary Internet Files\Content.IE5\0J172UG4\MC900326710[1]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890380" y="2317344"/>
            <a:ext cx="1080120" cy="594147"/>
          </a:xfrm>
          <a:prstGeom prst="rect">
            <a:avLst/>
          </a:prstGeom>
          <a:noFill/>
        </p:spPr>
      </p:pic>
      <p:pic>
        <p:nvPicPr>
          <p:cNvPr id="24" name="Picture 2" descr="C:\Users\71\AppData\Local\Microsoft\Windows\Temporary Internet Files\Content.IE5\487IUAIV\MC900197504[1]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735" y="2052015"/>
            <a:ext cx="404373" cy="56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テキスト ボックス 2"/>
          <p:cNvSpPr txBox="1"/>
          <p:nvPr/>
        </p:nvSpPr>
        <p:spPr>
          <a:xfrm>
            <a:off x="1146455" y="1614712"/>
            <a:ext cx="2552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dirty="0" smtClean="0"/>
              <a:t>Outbound transportation</a:t>
            </a:r>
            <a:endParaRPr kumimoji="1" lang="ja-JP" altLang="en-US" dirty="0"/>
          </a:p>
        </p:txBody>
      </p:sp>
      <p:sp>
        <p:nvSpPr>
          <p:cNvPr id="27" name="テキスト ボックス 29"/>
          <p:cNvSpPr txBox="1"/>
          <p:nvPr/>
        </p:nvSpPr>
        <p:spPr>
          <a:xfrm>
            <a:off x="5178903" y="1614712"/>
            <a:ext cx="2380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dirty="0" smtClean="0"/>
              <a:t>Inbound transportation</a:t>
            </a:r>
            <a:endParaRPr kumimoji="1" lang="ja-JP" altLang="en-US" dirty="0"/>
          </a:p>
        </p:txBody>
      </p:sp>
      <p:pic>
        <p:nvPicPr>
          <p:cNvPr id="28" name="Picture 2" descr="C:\Users\71\AppData\Local\Microsoft\Windows\Temporary Internet Files\Content.IE5\487IUAIV\MC900197504[1]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9992" y="2409727"/>
            <a:ext cx="404373" cy="56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角丸四角形吹き出し 28"/>
          <p:cNvSpPr/>
          <p:nvPr/>
        </p:nvSpPr>
        <p:spPr>
          <a:xfrm>
            <a:off x="3482668" y="1977680"/>
            <a:ext cx="1911601" cy="1149200"/>
          </a:xfrm>
          <a:prstGeom prst="wedgeRoundRectCallout">
            <a:avLst>
              <a:gd name="adj1" fmla="val -43925"/>
              <a:gd name="adj2" fmla="val 83848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2000" dirty="0" smtClean="0">
                <a:solidFill>
                  <a:schemeClr val="tx1"/>
                </a:solidFill>
              </a:rPr>
              <a:t>Total</a:t>
            </a:r>
            <a:r>
              <a:rPr lang="ja-JP" altLang="en-US" sz="2000" dirty="0" smtClean="0">
                <a:solidFill>
                  <a:schemeClr val="tx1"/>
                </a:solidFill>
              </a:rPr>
              <a:t> </a:t>
            </a:r>
            <a:r>
              <a:rPr lang="en-US" altLang="ja-JP" sz="2000" dirty="0" smtClean="0">
                <a:solidFill>
                  <a:schemeClr val="tx1"/>
                </a:solidFill>
              </a:rPr>
              <a:t>Demand</a:t>
            </a:r>
            <a:endParaRPr kumimoji="1" lang="en-US" altLang="ja-JP" sz="2000" dirty="0" smtClean="0">
              <a:solidFill>
                <a:schemeClr val="tx1"/>
              </a:solidFill>
            </a:endParaRPr>
          </a:p>
          <a:p>
            <a:pPr algn="ctr"/>
            <a:endParaRPr lang="en-US" altLang="ja-JP" dirty="0"/>
          </a:p>
          <a:p>
            <a:pPr algn="ctr"/>
            <a:endParaRPr kumimoji="1" lang="ja-JP" altLang="en-US" dirty="0"/>
          </a:p>
        </p:txBody>
      </p:sp>
      <p:pic>
        <p:nvPicPr>
          <p:cNvPr id="30" name="Picture 2" descr="C:\Users\71\AppData\Local\Microsoft\Windows\Temporary Internet Files\Content.IE5\487IUAIV\MC900197504[1].wmf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218" y="2434342"/>
            <a:ext cx="404373" cy="56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C:\Users\71\AppData\Local\Microsoft\Windows\Temporary Internet Files\Content.IE5\487IUAIV\MC900197504[1].wmf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591" y="2434342"/>
            <a:ext cx="404373" cy="56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C:\Users\71\AppData\Local\Microsoft\Windows\Temporary Internet Files\Content.IE5\487IUAIV\MC900197504[1].wmf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7530" y="2434342"/>
            <a:ext cx="404373" cy="56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角丸四角形吹き出し 32"/>
          <p:cNvSpPr/>
          <p:nvPr/>
        </p:nvSpPr>
        <p:spPr>
          <a:xfrm>
            <a:off x="7464226" y="3948730"/>
            <a:ext cx="1565226" cy="706817"/>
          </a:xfrm>
          <a:prstGeom prst="wedgeRoundRectCallout">
            <a:avLst>
              <a:gd name="adj1" fmla="val -58086"/>
              <a:gd name="adj2" fmla="val -5591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altLang="ja-JP" dirty="0" smtClean="0">
              <a:solidFill>
                <a:schemeClr val="tx1"/>
              </a:solidFill>
            </a:endParaRPr>
          </a:p>
        </p:txBody>
      </p:sp>
      <p:pic>
        <p:nvPicPr>
          <p:cNvPr id="34" name="Picture 2" descr="C:\Users\71\AppData\Local\Microsoft\Windows\Temporary Internet Files\Content.IE5\487IUAIV\MC900197504[1].wmf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7778" y="4056499"/>
            <a:ext cx="404373" cy="56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正方形/長方形 34"/>
          <p:cNvSpPr/>
          <p:nvPr/>
        </p:nvSpPr>
        <p:spPr>
          <a:xfrm>
            <a:off x="7486420" y="4063473"/>
            <a:ext cx="981358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dirty="0"/>
              <a:t>Demand</a:t>
            </a:r>
          </a:p>
        </p:txBody>
      </p:sp>
      <p:sp>
        <p:nvSpPr>
          <p:cNvPr id="36" name="角丸四角形吹き出し 35"/>
          <p:cNvSpPr/>
          <p:nvPr/>
        </p:nvSpPr>
        <p:spPr>
          <a:xfrm>
            <a:off x="7171353" y="1974752"/>
            <a:ext cx="1675403" cy="706817"/>
          </a:xfrm>
          <a:prstGeom prst="wedgeRoundRectCallout">
            <a:avLst>
              <a:gd name="adj1" fmla="val -35966"/>
              <a:gd name="adj2" fmla="val 71224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altLang="ja-JP" dirty="0" smtClean="0">
              <a:solidFill>
                <a:schemeClr val="tx1"/>
              </a:solidFill>
            </a:endParaRPr>
          </a:p>
        </p:txBody>
      </p:sp>
      <p:pic>
        <p:nvPicPr>
          <p:cNvPr id="37" name="Picture 2" descr="C:\Users\71\AppData\Local\Microsoft\Windows\Temporary Internet Files\Content.IE5\487IUAIV\MC900197504[1]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2941" y="2052811"/>
            <a:ext cx="404373" cy="56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C:\Users\71\AppData\Local\Microsoft\Windows\Temporary Internet Files\Content.IE5\487IUAIV\MC900197504[1].wmf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2894" y="2052811"/>
            <a:ext cx="404373" cy="56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正方形/長方形 38"/>
          <p:cNvSpPr/>
          <p:nvPr/>
        </p:nvSpPr>
        <p:spPr>
          <a:xfrm>
            <a:off x="7147269" y="2019322"/>
            <a:ext cx="981358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dirty="0"/>
              <a:t>Demand</a:t>
            </a:r>
          </a:p>
        </p:txBody>
      </p:sp>
      <p:pic>
        <p:nvPicPr>
          <p:cNvPr id="40" name="Picture 2" descr="C:\Users\71\AppData\Local\Microsoft\Windows\Temporary Internet Files\Content.IE5\487IUAIV\MC900197504[1]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288" y="2434341"/>
            <a:ext cx="404373" cy="56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タイトル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r>
              <a:rPr kumimoji="1" lang="ja-JP" altLang="en-US" dirty="0"/>
              <a:t>　</a:t>
            </a:r>
            <a:r>
              <a:rPr kumimoji="1" lang="en-US" altLang="ja-JP" dirty="0" smtClean="0"/>
              <a:t>Ship routing and scheduling problem in crude oil transportation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458384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　</a:t>
            </a:r>
            <a:r>
              <a:rPr kumimoji="1" lang="en-US" altLang="ja-JP" dirty="0" smtClean="0"/>
              <a:t>Ship routing and scheduling problem in crude oil transportation</a:t>
            </a:r>
            <a:endParaRPr kumimoji="1" lang="ja-JP" altLang="en-US" dirty="0"/>
          </a:p>
        </p:txBody>
      </p:sp>
      <p:sp>
        <p:nvSpPr>
          <p:cNvPr id="6" name="ドーナツ 5"/>
          <p:cNvSpPr/>
          <p:nvPr/>
        </p:nvSpPr>
        <p:spPr>
          <a:xfrm>
            <a:off x="2694777" y="5040585"/>
            <a:ext cx="283376" cy="272011"/>
          </a:xfrm>
          <a:prstGeom prst="don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" name="円/楕円 6"/>
          <p:cNvSpPr/>
          <p:nvPr/>
        </p:nvSpPr>
        <p:spPr>
          <a:xfrm>
            <a:off x="1974500" y="4176581"/>
            <a:ext cx="288000" cy="288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/>
          <p:cNvSpPr/>
          <p:nvPr/>
        </p:nvSpPr>
        <p:spPr>
          <a:xfrm>
            <a:off x="995147" y="4149142"/>
            <a:ext cx="288000" cy="288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/>
          <p:cNvSpPr/>
          <p:nvPr/>
        </p:nvSpPr>
        <p:spPr>
          <a:xfrm>
            <a:off x="1047641" y="4947442"/>
            <a:ext cx="288000" cy="288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0" name="直線矢印コネクタ 9"/>
          <p:cNvCxnSpPr>
            <a:stCxn id="6" idx="1"/>
            <a:endCxn id="7" idx="5"/>
          </p:cNvCxnSpPr>
          <p:nvPr/>
        </p:nvCxnSpPr>
        <p:spPr>
          <a:xfrm flipH="1" flipV="1">
            <a:off x="2220323" y="4422404"/>
            <a:ext cx="515953" cy="65801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/>
          <p:cNvCxnSpPr>
            <a:stCxn id="7" idx="2"/>
            <a:endCxn id="8" idx="6"/>
          </p:cNvCxnSpPr>
          <p:nvPr/>
        </p:nvCxnSpPr>
        <p:spPr>
          <a:xfrm flipH="1" flipV="1">
            <a:off x="1283147" y="4293142"/>
            <a:ext cx="691353" cy="2743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/>
          <p:cNvCxnSpPr>
            <a:stCxn id="8" idx="5"/>
            <a:endCxn id="6" idx="2"/>
          </p:cNvCxnSpPr>
          <p:nvPr/>
        </p:nvCxnSpPr>
        <p:spPr>
          <a:xfrm>
            <a:off x="1240970" y="4394965"/>
            <a:ext cx="1453807" cy="78162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/>
          <p:cNvCxnSpPr>
            <a:endCxn id="9" idx="6"/>
          </p:cNvCxnSpPr>
          <p:nvPr/>
        </p:nvCxnSpPr>
        <p:spPr>
          <a:xfrm flipH="1" flipV="1">
            <a:off x="1335641" y="5091442"/>
            <a:ext cx="1307498" cy="1440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/>
          <p:cNvCxnSpPr/>
          <p:nvPr/>
        </p:nvCxnSpPr>
        <p:spPr>
          <a:xfrm>
            <a:off x="1344267" y="5178838"/>
            <a:ext cx="1390898" cy="13375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二等辺三角形 14"/>
          <p:cNvSpPr/>
          <p:nvPr/>
        </p:nvSpPr>
        <p:spPr>
          <a:xfrm>
            <a:off x="4944732" y="5070524"/>
            <a:ext cx="295930" cy="267517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二等辺三角形 15"/>
          <p:cNvSpPr/>
          <p:nvPr/>
        </p:nvSpPr>
        <p:spPr>
          <a:xfrm>
            <a:off x="5906999" y="4843976"/>
            <a:ext cx="295930" cy="267517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二等辺三角形 16"/>
          <p:cNvSpPr/>
          <p:nvPr/>
        </p:nvSpPr>
        <p:spPr>
          <a:xfrm>
            <a:off x="6908387" y="4778719"/>
            <a:ext cx="295930" cy="267517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二等辺三角形 17"/>
          <p:cNvSpPr/>
          <p:nvPr/>
        </p:nvSpPr>
        <p:spPr>
          <a:xfrm>
            <a:off x="5933271" y="5327869"/>
            <a:ext cx="295930" cy="267517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9" name="直線矢印コネクタ 18"/>
          <p:cNvCxnSpPr>
            <a:stCxn id="6" idx="6"/>
            <a:endCxn id="15" idx="1"/>
          </p:cNvCxnSpPr>
          <p:nvPr/>
        </p:nvCxnSpPr>
        <p:spPr>
          <a:xfrm>
            <a:off x="2978153" y="5176591"/>
            <a:ext cx="2040562" cy="2769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/>
          <p:cNvCxnSpPr>
            <a:stCxn id="18" idx="5"/>
            <a:endCxn id="17" idx="2"/>
          </p:cNvCxnSpPr>
          <p:nvPr/>
        </p:nvCxnSpPr>
        <p:spPr>
          <a:xfrm flipV="1">
            <a:off x="6155219" y="5046236"/>
            <a:ext cx="753168" cy="41539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>
            <a:stCxn id="16" idx="1"/>
            <a:endCxn id="15" idx="5"/>
          </p:cNvCxnSpPr>
          <p:nvPr/>
        </p:nvCxnSpPr>
        <p:spPr>
          <a:xfrm flipH="1">
            <a:off x="5166680" y="4977735"/>
            <a:ext cx="814302" cy="226548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/>
          <p:cNvCxnSpPr>
            <a:stCxn id="15" idx="4"/>
            <a:endCxn id="18" idx="1"/>
          </p:cNvCxnSpPr>
          <p:nvPr/>
        </p:nvCxnSpPr>
        <p:spPr>
          <a:xfrm>
            <a:off x="5240662" y="5338041"/>
            <a:ext cx="766592" cy="12358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フローチャート : 代替処理 84"/>
          <p:cNvSpPr/>
          <p:nvPr/>
        </p:nvSpPr>
        <p:spPr>
          <a:xfrm rot="21375208">
            <a:off x="5533895" y="4732107"/>
            <a:ext cx="2614500" cy="838783"/>
          </a:xfrm>
          <a:prstGeom prst="flowChartAlternateProcess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4484502" y="5528823"/>
            <a:ext cx="1236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 smtClean="0"/>
              <a:t>Depot in Japan</a:t>
            </a:r>
            <a:endParaRPr lang="ja-JP" altLang="en-US" dirty="0" smtClean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1623702" y="5528823"/>
            <a:ext cx="18780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/>
              <a:t>d</a:t>
            </a:r>
            <a:r>
              <a:rPr kumimoji="1" lang="en-US" altLang="ja-JP" dirty="0" smtClean="0"/>
              <a:t>epot in Arabian countries </a:t>
            </a:r>
            <a:endParaRPr kumimoji="1" lang="ja-JP" altLang="en-US" dirty="0"/>
          </a:p>
        </p:txBody>
      </p:sp>
      <p:cxnSp>
        <p:nvCxnSpPr>
          <p:cNvPr id="28" name="直線矢印コネクタ 27"/>
          <p:cNvCxnSpPr>
            <a:stCxn id="16" idx="5"/>
            <a:endCxn id="17" idx="2"/>
          </p:cNvCxnSpPr>
          <p:nvPr/>
        </p:nvCxnSpPr>
        <p:spPr>
          <a:xfrm>
            <a:off x="6128947" y="4977735"/>
            <a:ext cx="779440" cy="6850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テキスト ボックス 37"/>
          <p:cNvSpPr txBox="1"/>
          <p:nvPr/>
        </p:nvSpPr>
        <p:spPr>
          <a:xfrm>
            <a:off x="807837" y="1384482"/>
            <a:ext cx="68919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Which crude oil should be transported by a fleet of tankers ?</a:t>
            </a:r>
          </a:p>
          <a:p>
            <a:endParaRPr lang="en-US" altLang="ja-JP" dirty="0"/>
          </a:p>
          <a:p>
            <a:r>
              <a:rPr lang="en-US" altLang="ja-JP" dirty="0" smtClean="0"/>
              <a:t>Each ship can transport two or more items.</a:t>
            </a:r>
          </a:p>
          <a:p>
            <a:endParaRPr kumimoji="1" lang="en-US" altLang="ja-JP" dirty="0" smtClean="0"/>
          </a:p>
          <a:p>
            <a:r>
              <a:rPr lang="en-US" altLang="ja-JP" dirty="0" smtClean="0"/>
              <a:t>The problem is to determine </a:t>
            </a:r>
            <a:endParaRPr lang="en-US" altLang="ja-JP" dirty="0"/>
          </a:p>
          <a:p>
            <a:r>
              <a:rPr lang="en-US" altLang="ja-JP" dirty="0" smtClean="0"/>
              <a:t>  	1. Optimal assignment of crude oil transportation in a tanker </a:t>
            </a:r>
          </a:p>
          <a:p>
            <a:r>
              <a:rPr lang="en-US" altLang="ja-JP" dirty="0"/>
              <a:t> </a:t>
            </a:r>
            <a:r>
              <a:rPr lang="en-US" altLang="ja-JP" dirty="0" smtClean="0"/>
              <a:t> 	2. Visiting sequence of loading and unloading place  </a:t>
            </a:r>
          </a:p>
          <a:p>
            <a:r>
              <a:rPr lang="en-US" altLang="ja-JP" dirty="0"/>
              <a:t> </a:t>
            </a:r>
            <a:r>
              <a:rPr lang="en-US" altLang="ja-JP" dirty="0" smtClean="0"/>
              <a:t> 	3. Optimal timing of visiting dates</a:t>
            </a:r>
          </a:p>
          <a:p>
            <a:r>
              <a:rPr kumimoji="1" lang="en-US" altLang="ja-JP" dirty="0" smtClean="0"/>
              <a:t>In order to minimize the total cost of fuel, port charge, etc.</a:t>
            </a: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3148287" y="4698946"/>
            <a:ext cx="1794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one month travel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02341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752904" y="357960"/>
            <a:ext cx="7835042" cy="517525"/>
          </a:xfrm>
          <a:noFill/>
          <a:ln>
            <a:noFill/>
          </a:ln>
        </p:spPr>
        <p:txBody>
          <a:bodyPr/>
          <a:lstStyle/>
          <a:p>
            <a:r>
              <a:rPr lang="en-US" altLang="ja-JP" dirty="0" smtClean="0">
                <a:solidFill>
                  <a:srgbClr val="000066"/>
                </a:solidFill>
                <a:latin typeface="Arial" charset="0"/>
              </a:rPr>
              <a:t>   Crude Oil Transportation Problem</a:t>
            </a:r>
          </a:p>
        </p:txBody>
      </p:sp>
      <p:sp>
        <p:nvSpPr>
          <p:cNvPr id="33" name="正方形/長方形 32"/>
          <p:cNvSpPr/>
          <p:nvPr/>
        </p:nvSpPr>
        <p:spPr>
          <a:xfrm>
            <a:off x="556054" y="1476280"/>
            <a:ext cx="42260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 smtClean="0">
                <a:latin typeface="Arial" pitchFamily="34" charset="0"/>
                <a:ea typeface="ＭＳ Ｐゴシック" pitchFamily="50" charset="-128"/>
                <a:cs typeface="Arial" pitchFamily="34" charset="0"/>
              </a:rPr>
              <a:t>Specific constraints</a:t>
            </a: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8418286" y="6354544"/>
            <a:ext cx="5225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Arial" pitchFamily="34" charset="0"/>
                <a:cs typeface="Arial" pitchFamily="34" charset="0"/>
              </a:rPr>
              <a:t>5</a:t>
            </a:r>
            <a:endParaRPr kumimoji="1" lang="ja-JP" alt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正方形/長方形 34"/>
          <p:cNvSpPr/>
          <p:nvPr/>
        </p:nvSpPr>
        <p:spPr>
          <a:xfrm>
            <a:off x="481915" y="2065687"/>
            <a:ext cx="818017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Font typeface="Wingdings" pitchFamily="2" charset="2"/>
              <a:buChar char="n"/>
            </a:pPr>
            <a:r>
              <a:rPr lang="ja-JP" altLang="en-US" sz="2800" dirty="0" smtClean="0">
                <a:latin typeface="Arial" pitchFamily="34" charset="0"/>
                <a:ea typeface="ＭＳ Ｐゴシック" pitchFamily="50" charset="-128"/>
                <a:cs typeface="Arial" pitchFamily="34" charset="0"/>
              </a:rPr>
              <a:t> </a:t>
            </a:r>
            <a:r>
              <a:rPr lang="en-US" altLang="ja-JP" sz="2800" dirty="0" smtClean="0">
                <a:latin typeface="Arial" pitchFamily="34" charset="0"/>
                <a:ea typeface="ＭＳ Ｐゴシック" pitchFamily="50" charset="-128"/>
                <a:cs typeface="Arial" pitchFamily="34" charset="0"/>
              </a:rPr>
              <a:t>Demand for each crude oil</a:t>
            </a:r>
          </a:p>
          <a:p>
            <a:pPr lvl="1">
              <a:buFont typeface="Wingdings" pitchFamily="2" charset="2"/>
              <a:buChar char="n"/>
            </a:pPr>
            <a:r>
              <a:rPr lang="ja-JP" altLang="en-US" sz="2800" dirty="0" smtClean="0">
                <a:latin typeface="Arial" pitchFamily="34" charset="0"/>
                <a:ea typeface="ＭＳ Ｐゴシック" pitchFamily="50" charset="-128"/>
                <a:cs typeface="Arial" pitchFamily="34" charset="0"/>
              </a:rPr>
              <a:t> </a:t>
            </a:r>
            <a:r>
              <a:rPr lang="en-US" altLang="ja-JP" sz="2800" dirty="0" smtClean="0">
                <a:latin typeface="Arial" pitchFamily="34" charset="0"/>
                <a:ea typeface="ＭＳ Ｐゴシック" pitchFamily="50" charset="-128"/>
                <a:cs typeface="Arial" pitchFamily="34" charset="0"/>
              </a:rPr>
              <a:t>The number of loading places is at most two.</a:t>
            </a:r>
          </a:p>
          <a:p>
            <a:pPr lvl="1">
              <a:buFont typeface="Wingdings" pitchFamily="2" charset="2"/>
              <a:buChar char="n"/>
            </a:pPr>
            <a:r>
              <a:rPr lang="ja-JP" altLang="en-US" sz="2800" dirty="0" smtClean="0">
                <a:latin typeface="Arial" pitchFamily="34" charset="0"/>
                <a:ea typeface="ＭＳ Ｐゴシック" pitchFamily="50" charset="-128"/>
                <a:cs typeface="Arial" pitchFamily="34" charset="0"/>
              </a:rPr>
              <a:t> </a:t>
            </a:r>
            <a:r>
              <a:rPr lang="en-US" altLang="ja-JP" sz="2800" dirty="0" smtClean="0">
                <a:latin typeface="Arial" pitchFamily="34" charset="0"/>
                <a:ea typeface="ＭＳ Ｐゴシック" pitchFamily="50" charset="-128"/>
                <a:cs typeface="Arial" pitchFamily="34" charset="0"/>
              </a:rPr>
              <a:t>Capacity for each tanker</a:t>
            </a:r>
          </a:p>
          <a:p>
            <a:pPr lvl="1">
              <a:buFont typeface="Wingdings" pitchFamily="2" charset="2"/>
              <a:buChar char="n"/>
            </a:pPr>
            <a:r>
              <a:rPr lang="ja-JP" altLang="en-US" sz="2800" dirty="0" smtClean="0">
                <a:latin typeface="Arial" pitchFamily="34" charset="0"/>
                <a:ea typeface="ＭＳ Ｐゴシック" pitchFamily="50" charset="-128"/>
                <a:cs typeface="Arial" pitchFamily="34" charset="0"/>
              </a:rPr>
              <a:t> </a:t>
            </a:r>
            <a:r>
              <a:rPr lang="en-US" altLang="ja-JP" sz="2800" dirty="0" smtClean="0">
                <a:latin typeface="Arial" pitchFamily="34" charset="0"/>
                <a:ea typeface="ＭＳ Ｐゴシック" pitchFamily="50" charset="-128"/>
                <a:cs typeface="Arial" pitchFamily="34" charset="0"/>
              </a:rPr>
              <a:t>Minimum and maximum loading volume constraint</a:t>
            </a:r>
          </a:p>
          <a:p>
            <a:pPr lvl="1">
              <a:buFont typeface="Wingdings" pitchFamily="2" charset="2"/>
              <a:buChar char="n"/>
            </a:pPr>
            <a:r>
              <a:rPr lang="ja-JP" altLang="en-US" sz="2800" dirty="0" smtClean="0">
                <a:latin typeface="Arial" pitchFamily="34" charset="0"/>
                <a:ea typeface="ＭＳ Ｐゴシック" pitchFamily="50" charset="-128"/>
                <a:cs typeface="Arial" pitchFamily="34" charset="0"/>
              </a:rPr>
              <a:t> </a:t>
            </a:r>
            <a:r>
              <a:rPr lang="en-US" altLang="ja-JP" sz="2800" dirty="0" smtClean="0">
                <a:latin typeface="Arial" pitchFamily="34" charset="0"/>
                <a:ea typeface="ＭＳ Ｐゴシック" pitchFamily="50" charset="-128"/>
                <a:cs typeface="Arial" pitchFamily="34" charset="0"/>
              </a:rPr>
              <a:t>First port constraint</a:t>
            </a:r>
          </a:p>
          <a:p>
            <a:pPr lvl="1">
              <a:buFont typeface="Wingdings" pitchFamily="2" charset="2"/>
              <a:buChar char="n"/>
            </a:pPr>
            <a:r>
              <a:rPr lang="en-US" altLang="ja-JP" sz="2800" dirty="0" smtClean="0">
                <a:latin typeface="Arial" pitchFamily="34" charset="0"/>
                <a:ea typeface="ＭＳ Ｐゴシック" pitchFamily="50" charset="-128"/>
                <a:cs typeface="Arial" pitchFamily="34" charset="0"/>
              </a:rPr>
              <a:t> Split/Merge delivery constraint </a:t>
            </a:r>
            <a:endParaRPr lang="ja-JP" altLang="en-US" sz="2800" dirty="0" smtClean="0">
              <a:latin typeface="Arial" pitchFamily="34" charset="0"/>
              <a:ea typeface="ＭＳ Ｐゴシック" pitchFamily="50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7545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Ship scheduling example</a:t>
            </a:r>
            <a:endParaRPr kumimoji="1" lang="ja-JP" altLang="en-US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2207"/>
            <a:ext cx="16698794" cy="11101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5097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Real-world example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200150" y="1581150"/>
            <a:ext cx="6665351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Number of vessels : 28</a:t>
            </a:r>
          </a:p>
          <a:p>
            <a:endParaRPr lang="en-US" altLang="ja-JP" sz="2800" dirty="0"/>
          </a:p>
          <a:p>
            <a:r>
              <a:rPr kumimoji="1" lang="en-US" altLang="ja-JP" sz="2800" dirty="0" smtClean="0"/>
              <a:t>Number of oil types: 26</a:t>
            </a:r>
          </a:p>
          <a:p>
            <a:endParaRPr lang="en-US" altLang="ja-JP" sz="2800" dirty="0"/>
          </a:p>
          <a:p>
            <a:r>
              <a:rPr kumimoji="1" lang="en-US" altLang="ja-JP" sz="2800" dirty="0" smtClean="0"/>
              <a:t>Number of loading places: 22</a:t>
            </a:r>
          </a:p>
          <a:p>
            <a:endParaRPr lang="en-US" altLang="ja-JP" sz="2800" dirty="0"/>
          </a:p>
          <a:p>
            <a:r>
              <a:rPr kumimoji="1" lang="en-US" altLang="ja-JP" sz="2800" dirty="0" smtClean="0"/>
              <a:t>Number of unloading places:  8</a:t>
            </a:r>
          </a:p>
          <a:p>
            <a:endParaRPr lang="en-US" altLang="ja-JP" sz="2800" dirty="0"/>
          </a:p>
          <a:p>
            <a:r>
              <a:rPr lang="en-US" altLang="ja-JP" sz="2800" dirty="0" smtClean="0"/>
              <a:t>Average number of oil types in a vessel:  3-4</a:t>
            </a:r>
            <a:r>
              <a:rPr kumimoji="1" lang="en-US" altLang="ja-JP" sz="2800" dirty="0" smtClean="0"/>
              <a:t> 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9725158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Difficulties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50240" y="1463040"/>
            <a:ext cx="8143255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en-US" altLang="ja-JP" sz="2800" dirty="0" smtClean="0"/>
              <a:t>Oil prices are subject to change.</a:t>
            </a:r>
          </a:p>
          <a:p>
            <a:endParaRPr kumimoji="1" lang="en-US" altLang="ja-JP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ja-JP" sz="2800" dirty="0" smtClean="0"/>
              <a:t>Contacting with Arabian countries is also subject</a:t>
            </a:r>
          </a:p>
          <a:p>
            <a:r>
              <a:rPr lang="en-US" altLang="ja-JP" sz="2800" dirty="0" smtClean="0"/>
              <a:t>     to change according to several circumstances.</a:t>
            </a:r>
          </a:p>
          <a:p>
            <a:endParaRPr lang="en-US" altLang="ja-JP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en-US" altLang="ja-JP" sz="2800" dirty="0" smtClean="0"/>
              <a:t>Practitioners need to modify their plan immediately</a:t>
            </a:r>
          </a:p>
          <a:p>
            <a:r>
              <a:rPr lang="en-US" altLang="ja-JP" sz="2800" dirty="0"/>
              <a:t> </a:t>
            </a:r>
            <a:r>
              <a:rPr lang="en-US" altLang="ja-JP" sz="2800" dirty="0" smtClean="0"/>
              <a:t>    minimizing the effect of disturbances.</a:t>
            </a:r>
          </a:p>
          <a:p>
            <a:endParaRPr kumimoji="1" lang="en-US" altLang="ja-JP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ja-JP" sz="2800" dirty="0" smtClean="0"/>
              <a:t>Currently human operators make decisions. </a:t>
            </a:r>
          </a:p>
          <a:p>
            <a:r>
              <a:rPr lang="en-US" altLang="ja-JP" sz="2800" dirty="0"/>
              <a:t> </a:t>
            </a:r>
            <a:r>
              <a:rPr lang="en-US" altLang="ja-JP" sz="2800" dirty="0" smtClean="0"/>
              <a:t>  It takes several days to create a plan.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2521340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709692" y="265113"/>
            <a:ext cx="3715822" cy="533400"/>
          </a:xfrm>
          <a:noFill/>
          <a:ln>
            <a:noFill/>
          </a:ln>
        </p:spPr>
        <p:txBody>
          <a:bodyPr/>
          <a:lstStyle/>
          <a:p>
            <a:pPr eaLnBrk="1" hangingPunct="1"/>
            <a:r>
              <a:rPr lang="en-US" altLang="ja-JP" sz="2800" dirty="0" smtClean="0">
                <a:solidFill>
                  <a:srgbClr val="000066"/>
                </a:solidFill>
                <a:latin typeface="Arial" charset="0"/>
              </a:rPr>
              <a:t>  </a:t>
            </a:r>
            <a:r>
              <a:rPr lang="en-US" altLang="ja-JP" dirty="0" smtClean="0">
                <a:solidFill>
                  <a:srgbClr val="000066"/>
                </a:solidFill>
                <a:latin typeface="Arial" charset="0"/>
              </a:rPr>
              <a:t>Literature Review</a:t>
            </a:r>
          </a:p>
        </p:txBody>
      </p:sp>
      <p:sp>
        <p:nvSpPr>
          <p:cNvPr id="11" name="コンテンツ プレースホルダ 2"/>
          <p:cNvSpPr txBox="1">
            <a:spLocks/>
          </p:cNvSpPr>
          <p:nvPr/>
        </p:nvSpPr>
        <p:spPr>
          <a:xfrm>
            <a:off x="916158" y="4630477"/>
            <a:ext cx="7820065" cy="6486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457200" marR="0" lvl="1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 pitchFamily="34" charset="0"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Arial" pitchFamily="34" charset="0"/>
              </a:rPr>
              <a:t>→</a:t>
            </a:r>
            <a:r>
              <a:rPr kumimoji="1" lang="en-US" altLang="ja-JP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Arial" pitchFamily="34" charset="0"/>
              </a:rPr>
              <a:t>Single item delivery</a:t>
            </a:r>
          </a:p>
          <a:p>
            <a:pPr marL="457200" marR="0" lvl="1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 pitchFamily="34" charset="0"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Arial" pitchFamily="34" charset="0"/>
              </a:rPr>
              <a:t>In this paper</a:t>
            </a:r>
            <a:r>
              <a:rPr lang="en-US" altLang="ja-JP" sz="2400" dirty="0" smtClean="0">
                <a:solidFill>
                  <a:srgbClr val="FF0000"/>
                </a:solidFill>
                <a:latin typeface="Arial" pitchFamily="34" charset="0"/>
                <a:ea typeface="ＭＳ Ｐゴシック" pitchFamily="50" charset="-128"/>
                <a:cs typeface="Arial" pitchFamily="34" charset="0"/>
              </a:rPr>
              <a:t>, we treat multiple items and split delivery.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ＭＳ Ｐゴシック" pitchFamily="50" charset="-128"/>
              <a:cs typeface="Arial" pitchFamily="34" charset="0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374461" y="3057575"/>
            <a:ext cx="67107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-182880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/>
            </a:pPr>
            <a:r>
              <a:rPr lang="en-US" altLang="ja-JP" sz="2400" dirty="0" smtClean="0">
                <a:latin typeface="Arial" pitchFamily="34" charset="0"/>
                <a:ea typeface="ＭＳ Ｐゴシック" pitchFamily="50" charset="-128"/>
                <a:cs typeface="Arial" pitchFamily="34" charset="0"/>
              </a:rPr>
              <a:t>Split Delivery Vehicle Routing Problems 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995118" y="3523130"/>
            <a:ext cx="70985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altLang="ja-JP" sz="2000" dirty="0" err="1">
                <a:latin typeface="Arial" pitchFamily="34" charset="0"/>
                <a:ea typeface="ＭＳ Ｐゴシック" pitchFamily="50" charset="-128"/>
                <a:cs typeface="Arial" pitchFamily="34" charset="0"/>
              </a:rPr>
              <a:t>Mingzhou</a:t>
            </a:r>
            <a:r>
              <a:rPr lang="en-US" altLang="ja-JP" sz="2000" dirty="0">
                <a:latin typeface="Arial" pitchFamily="34" charset="0"/>
                <a:ea typeface="ＭＳ Ｐゴシック" pitchFamily="50" charset="-128"/>
                <a:cs typeface="Arial" pitchFamily="34" charset="0"/>
              </a:rPr>
              <a:t> Jin, Kai Liu, </a:t>
            </a:r>
            <a:r>
              <a:rPr lang="en-US" altLang="ja-JP" sz="2000" dirty="0" err="1">
                <a:latin typeface="Arial" pitchFamily="34" charset="0"/>
                <a:ea typeface="ＭＳ Ｐゴシック" pitchFamily="50" charset="-128"/>
                <a:cs typeface="Arial" pitchFamily="34" charset="0"/>
              </a:rPr>
              <a:t>Burak</a:t>
            </a:r>
            <a:r>
              <a:rPr lang="en-US" altLang="ja-JP" sz="2000" dirty="0">
                <a:latin typeface="Arial" pitchFamily="34" charset="0"/>
                <a:ea typeface="ＭＳ Ｐゴシック" pitchFamily="50" charset="-128"/>
                <a:cs typeface="Arial" pitchFamily="34" charset="0"/>
              </a:rPr>
              <a:t> </a:t>
            </a:r>
            <a:r>
              <a:rPr lang="en-US" altLang="ja-JP" sz="2000" dirty="0" err="1">
                <a:latin typeface="Arial" pitchFamily="34" charset="0"/>
                <a:ea typeface="ＭＳ Ｐゴシック" pitchFamily="50" charset="-128"/>
                <a:cs typeface="Arial" pitchFamily="34" charset="0"/>
              </a:rPr>
              <a:t>Eksioglu</a:t>
            </a:r>
            <a:r>
              <a:rPr lang="en-US" altLang="ja-JP" sz="2000" dirty="0">
                <a:latin typeface="Arial" pitchFamily="34" charset="0"/>
                <a:ea typeface="ＭＳ Ｐゴシック" pitchFamily="50" charset="-128"/>
                <a:cs typeface="Arial" pitchFamily="34" charset="0"/>
              </a:rPr>
              <a:t> “A column generation approach for the split delivery vehicle routing problem”, </a:t>
            </a:r>
            <a:endParaRPr lang="en-US" altLang="ja-JP" sz="2000" dirty="0" smtClean="0">
              <a:latin typeface="Arial" pitchFamily="34" charset="0"/>
              <a:ea typeface="ＭＳ Ｐゴシック" pitchFamily="50" charset="-128"/>
              <a:cs typeface="Arial" pitchFamily="34" charset="0"/>
            </a:endParaRPr>
          </a:p>
          <a:p>
            <a:pPr marL="0" lvl="1"/>
            <a:r>
              <a:rPr lang="en-US" altLang="ja-JP" sz="2000" i="1" dirty="0" smtClean="0"/>
              <a:t>Operations </a:t>
            </a:r>
            <a:r>
              <a:rPr lang="en-US" altLang="ja-JP" sz="2000" i="1" dirty="0"/>
              <a:t>Research Letters</a:t>
            </a:r>
            <a:r>
              <a:rPr lang="en-US" altLang="ja-JP" sz="2000" dirty="0"/>
              <a:t>, Vol. 36, pp. 265-270, </a:t>
            </a:r>
            <a:r>
              <a:rPr lang="en-US" altLang="ja-JP" sz="2000" dirty="0" smtClean="0"/>
              <a:t>2008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8418286" y="6354544"/>
            <a:ext cx="5225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Arial" pitchFamily="34" charset="0"/>
                <a:cs typeface="Arial" pitchFamily="34" charset="0"/>
              </a:rPr>
              <a:t>6</a:t>
            </a:r>
            <a:endParaRPr kumimoji="1" lang="ja-JP" altLang="en-US" sz="12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5" name="グループ化 14"/>
          <p:cNvGrpSpPr/>
          <p:nvPr/>
        </p:nvGrpSpPr>
        <p:grpSpPr>
          <a:xfrm>
            <a:off x="363135" y="1303944"/>
            <a:ext cx="8459589" cy="1111854"/>
            <a:chOff x="466107" y="4211215"/>
            <a:chExt cx="8459589" cy="1111854"/>
          </a:xfrm>
        </p:grpSpPr>
        <p:sp>
          <p:nvSpPr>
            <p:cNvPr id="9" name="正方形/長方形 8"/>
            <p:cNvSpPr/>
            <p:nvPr/>
          </p:nvSpPr>
          <p:spPr>
            <a:xfrm>
              <a:off x="466107" y="4211215"/>
              <a:ext cx="466194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1" indent="-182880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/>
              </a:pPr>
              <a:r>
                <a:rPr lang="en-US" altLang="ja-JP" sz="2400" dirty="0" smtClean="0">
                  <a:latin typeface="Arial" pitchFamily="34" charset="0"/>
                  <a:ea typeface="ＭＳ Ｐゴシック" pitchFamily="50" charset="-128"/>
                  <a:cs typeface="Arial" pitchFamily="34" charset="0"/>
                </a:rPr>
                <a:t>Maritime Transport Logistics</a:t>
              </a:r>
            </a:p>
          </p:txBody>
        </p:sp>
        <p:sp>
          <p:nvSpPr>
            <p:cNvPr id="10" name="コンテンツ プレースホルダ 2"/>
            <p:cNvSpPr txBox="1">
              <a:spLocks/>
            </p:cNvSpPr>
            <p:nvPr/>
          </p:nvSpPr>
          <p:spPr>
            <a:xfrm>
              <a:off x="1105631" y="4674416"/>
              <a:ext cx="7820065" cy="64865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/>
            <a:p>
              <a:pPr marL="457200" marR="0" lvl="1" indent="-18288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chemeClr val="accent1"/>
                </a:buClr>
                <a:buSzPct val="85000"/>
                <a:buFont typeface="Arial" pitchFamily="34" charset="0"/>
                <a:buNone/>
                <a:tabLst/>
                <a:defRPr/>
              </a:pPr>
              <a:r>
                <a:rPr kumimoji="1" lang="en-US" altLang="ja-JP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ea typeface="ＭＳ Ｐゴシック" pitchFamily="50" charset="-128"/>
                  <a:cs typeface="Arial" pitchFamily="34" charset="0"/>
                </a:rPr>
                <a:t>Multi-ship</a:t>
              </a:r>
              <a:r>
                <a:rPr kumimoji="1" lang="en-US" altLang="ja-JP" sz="2400" b="0" i="0" u="none" strike="noStrike" kern="120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ea typeface="ＭＳ Ｐゴシック" pitchFamily="50" charset="-128"/>
                  <a:cs typeface="Arial" pitchFamily="34" charset="0"/>
                </a:rPr>
                <a:t> pickup and delivery is proposed.</a:t>
              </a:r>
            </a:p>
            <a:p>
              <a:pPr marL="457200" marR="0" lvl="1" indent="-18288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chemeClr val="accent1"/>
                </a:buClr>
                <a:buSzPct val="85000"/>
                <a:buFont typeface="Arial" pitchFamily="34" charset="0"/>
                <a:buNone/>
                <a:tabLst/>
                <a:defRPr/>
              </a:pPr>
              <a:r>
                <a:rPr kumimoji="1" lang="en-US" altLang="ja-JP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ea typeface="ＭＳ Ｐゴシック" pitchFamily="50" charset="-128"/>
                  <a:cs typeface="Arial" pitchFamily="34" charset="0"/>
                </a:rPr>
                <a:t>Dynamic programming</a:t>
              </a:r>
              <a:r>
                <a:rPr lang="en-US" altLang="ja-JP" sz="2400" dirty="0" smtClean="0">
                  <a:latin typeface="Arial" pitchFamily="34" charset="0"/>
                  <a:ea typeface="ＭＳ Ｐゴシック" pitchFamily="50" charset="-128"/>
                  <a:cs typeface="Arial" pitchFamily="34" charset="0"/>
                </a:rPr>
                <a:t>, heuristic search has been proposed.</a:t>
              </a:r>
              <a:endPara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91444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Matheuristics</a:t>
            </a:r>
            <a:r>
              <a:rPr kumimoji="1" lang="en-US" altLang="ja-JP" dirty="0" smtClean="0"/>
              <a:t> approach</a:t>
            </a:r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635706" y="1453831"/>
            <a:ext cx="6917278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 err="1" smtClean="0"/>
              <a:t>Matheuristics</a:t>
            </a:r>
            <a:r>
              <a:rPr lang="en-US" altLang="ja-JP" sz="2000" dirty="0" smtClean="0"/>
              <a:t> are heuristic algorithms made by the </a:t>
            </a:r>
          </a:p>
          <a:p>
            <a:r>
              <a:rPr lang="en-US" altLang="ja-JP" sz="2000" dirty="0" smtClean="0"/>
              <a:t>Interoperation of metaheuristics and mathematical programming.</a:t>
            </a:r>
          </a:p>
          <a:p>
            <a:endParaRPr lang="en-US" altLang="ja-JP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dirty="0" smtClean="0"/>
              <a:t>  Cross-problem robustness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dirty="0"/>
              <a:t> </a:t>
            </a:r>
            <a:r>
              <a:rPr lang="en-US" altLang="ja-JP" sz="2000" dirty="0" smtClean="0"/>
              <a:t> CPU-time effectiveness </a:t>
            </a:r>
            <a:endParaRPr lang="en-US" altLang="ja-JP" sz="2000" dirty="0"/>
          </a:p>
        </p:txBody>
      </p:sp>
      <p:sp>
        <p:nvSpPr>
          <p:cNvPr id="7" name="角丸四角形 6"/>
          <p:cNvSpPr/>
          <p:nvPr/>
        </p:nvSpPr>
        <p:spPr>
          <a:xfrm>
            <a:off x="812800" y="3302000"/>
            <a:ext cx="2666020" cy="184912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角丸四角形 7"/>
          <p:cNvSpPr/>
          <p:nvPr/>
        </p:nvSpPr>
        <p:spPr>
          <a:xfrm>
            <a:off x="3937855" y="3302000"/>
            <a:ext cx="2666020" cy="184912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/>
          <p:cNvSpPr/>
          <p:nvPr/>
        </p:nvSpPr>
        <p:spPr>
          <a:xfrm>
            <a:off x="1087120" y="4734560"/>
            <a:ext cx="264160" cy="2743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/>
          <p:cNvSpPr/>
          <p:nvPr/>
        </p:nvSpPr>
        <p:spPr>
          <a:xfrm>
            <a:off x="1076960" y="4297680"/>
            <a:ext cx="264160" cy="2743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10"/>
          <p:cNvSpPr/>
          <p:nvPr/>
        </p:nvSpPr>
        <p:spPr>
          <a:xfrm>
            <a:off x="1066800" y="3830320"/>
            <a:ext cx="264160" cy="2743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3" name="直線矢印コネクタ 12"/>
          <p:cNvCxnSpPr>
            <a:stCxn id="9" idx="0"/>
            <a:endCxn id="10" idx="4"/>
          </p:cNvCxnSpPr>
          <p:nvPr/>
        </p:nvCxnSpPr>
        <p:spPr>
          <a:xfrm flipH="1" flipV="1">
            <a:off x="1209040" y="4572000"/>
            <a:ext cx="10160" cy="1625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矢印コネクタ 14"/>
          <p:cNvCxnSpPr>
            <a:stCxn id="10" idx="0"/>
            <a:endCxn id="11" idx="4"/>
          </p:cNvCxnSpPr>
          <p:nvPr/>
        </p:nvCxnSpPr>
        <p:spPr>
          <a:xfrm flipH="1" flipV="1">
            <a:off x="1198880" y="4104640"/>
            <a:ext cx="10160" cy="193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円/楕円 15"/>
          <p:cNvSpPr/>
          <p:nvPr/>
        </p:nvSpPr>
        <p:spPr>
          <a:xfrm>
            <a:off x="1056640" y="3413760"/>
            <a:ext cx="264160" cy="2743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8" name="直線矢印コネクタ 17"/>
          <p:cNvCxnSpPr>
            <a:stCxn id="11" idx="0"/>
            <a:endCxn id="16" idx="4"/>
          </p:cNvCxnSpPr>
          <p:nvPr/>
        </p:nvCxnSpPr>
        <p:spPr>
          <a:xfrm flipH="1" flipV="1">
            <a:off x="1188720" y="3688080"/>
            <a:ext cx="10160" cy="1422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/>
          <p:cNvCxnSpPr>
            <a:stCxn id="16" idx="6"/>
          </p:cNvCxnSpPr>
          <p:nvPr/>
        </p:nvCxnSpPr>
        <p:spPr>
          <a:xfrm>
            <a:off x="1320800" y="3550920"/>
            <a:ext cx="132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881406" y="5323269"/>
            <a:ext cx="738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Mathematical programming    +    Metaheuristics               =    </a:t>
            </a:r>
            <a:r>
              <a:rPr kumimoji="1" lang="en-US" altLang="ja-JP" dirty="0" err="1" smtClean="0"/>
              <a:t>Matheuristics</a:t>
            </a:r>
            <a:endParaRPr kumimoji="1" lang="ja-JP" altLang="en-US" dirty="0"/>
          </a:p>
        </p:txBody>
      </p:sp>
      <p:sp>
        <p:nvSpPr>
          <p:cNvPr id="25" name="円/楕円 24"/>
          <p:cNvSpPr/>
          <p:nvPr/>
        </p:nvSpPr>
        <p:spPr>
          <a:xfrm>
            <a:off x="1508464" y="4739038"/>
            <a:ext cx="264160" cy="2743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円/楕円 25"/>
          <p:cNvSpPr/>
          <p:nvPr/>
        </p:nvSpPr>
        <p:spPr>
          <a:xfrm>
            <a:off x="1498304" y="4302158"/>
            <a:ext cx="264160" cy="2743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円/楕円 26"/>
          <p:cNvSpPr/>
          <p:nvPr/>
        </p:nvSpPr>
        <p:spPr>
          <a:xfrm>
            <a:off x="1488144" y="3834798"/>
            <a:ext cx="264160" cy="2743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8" name="直線矢印コネクタ 27"/>
          <p:cNvCxnSpPr>
            <a:stCxn id="25" idx="0"/>
            <a:endCxn id="26" idx="4"/>
          </p:cNvCxnSpPr>
          <p:nvPr/>
        </p:nvCxnSpPr>
        <p:spPr>
          <a:xfrm flipH="1" flipV="1">
            <a:off x="1630384" y="4576478"/>
            <a:ext cx="10160" cy="16256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/>
          <p:cNvCxnSpPr>
            <a:stCxn id="26" idx="0"/>
            <a:endCxn id="27" idx="4"/>
          </p:cNvCxnSpPr>
          <p:nvPr/>
        </p:nvCxnSpPr>
        <p:spPr>
          <a:xfrm flipH="1" flipV="1">
            <a:off x="1620224" y="4109118"/>
            <a:ext cx="10160" cy="19304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円/楕円 29"/>
          <p:cNvSpPr/>
          <p:nvPr/>
        </p:nvSpPr>
        <p:spPr>
          <a:xfrm>
            <a:off x="1477984" y="3418238"/>
            <a:ext cx="264160" cy="2743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1" name="直線矢印コネクタ 30"/>
          <p:cNvCxnSpPr>
            <a:stCxn id="27" idx="0"/>
            <a:endCxn id="30" idx="4"/>
          </p:cNvCxnSpPr>
          <p:nvPr/>
        </p:nvCxnSpPr>
        <p:spPr>
          <a:xfrm flipH="1" flipV="1">
            <a:off x="1610064" y="3692558"/>
            <a:ext cx="10160" cy="14224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/>
          <p:cNvCxnSpPr/>
          <p:nvPr/>
        </p:nvCxnSpPr>
        <p:spPr>
          <a:xfrm>
            <a:off x="1762316" y="4866492"/>
            <a:ext cx="132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円/楕円 32"/>
          <p:cNvSpPr/>
          <p:nvPr/>
        </p:nvSpPr>
        <p:spPr>
          <a:xfrm>
            <a:off x="1911877" y="4718868"/>
            <a:ext cx="264160" cy="2743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円/楕円 33"/>
          <p:cNvSpPr/>
          <p:nvPr/>
        </p:nvSpPr>
        <p:spPr>
          <a:xfrm>
            <a:off x="1901717" y="4281988"/>
            <a:ext cx="264160" cy="2743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円/楕円 34"/>
          <p:cNvSpPr/>
          <p:nvPr/>
        </p:nvSpPr>
        <p:spPr>
          <a:xfrm>
            <a:off x="1891557" y="3814628"/>
            <a:ext cx="264160" cy="2743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6" name="直線矢印コネクタ 35"/>
          <p:cNvCxnSpPr>
            <a:stCxn id="33" idx="0"/>
            <a:endCxn id="34" idx="4"/>
          </p:cNvCxnSpPr>
          <p:nvPr/>
        </p:nvCxnSpPr>
        <p:spPr>
          <a:xfrm flipH="1" flipV="1">
            <a:off x="2033797" y="4556308"/>
            <a:ext cx="10160" cy="1625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矢印コネクタ 36"/>
          <p:cNvCxnSpPr>
            <a:stCxn id="34" idx="0"/>
            <a:endCxn id="35" idx="4"/>
          </p:cNvCxnSpPr>
          <p:nvPr/>
        </p:nvCxnSpPr>
        <p:spPr>
          <a:xfrm flipH="1" flipV="1">
            <a:off x="2023637" y="4088948"/>
            <a:ext cx="10160" cy="193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円/楕円 37"/>
          <p:cNvSpPr/>
          <p:nvPr/>
        </p:nvSpPr>
        <p:spPr>
          <a:xfrm>
            <a:off x="1881397" y="3398068"/>
            <a:ext cx="264160" cy="2743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9" name="直線矢印コネクタ 38"/>
          <p:cNvCxnSpPr>
            <a:stCxn id="35" idx="0"/>
            <a:endCxn id="38" idx="4"/>
          </p:cNvCxnSpPr>
          <p:nvPr/>
        </p:nvCxnSpPr>
        <p:spPr>
          <a:xfrm flipH="1" flipV="1">
            <a:off x="2013477" y="3672388"/>
            <a:ext cx="10160" cy="1422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/>
          <p:cNvCxnSpPr>
            <a:stCxn id="38" idx="6"/>
          </p:cNvCxnSpPr>
          <p:nvPr/>
        </p:nvCxnSpPr>
        <p:spPr>
          <a:xfrm>
            <a:off x="2145557" y="3535228"/>
            <a:ext cx="132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円/楕円 40"/>
          <p:cNvSpPr/>
          <p:nvPr/>
        </p:nvSpPr>
        <p:spPr>
          <a:xfrm>
            <a:off x="2333221" y="4723346"/>
            <a:ext cx="264160" cy="2743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円/楕円 41"/>
          <p:cNvSpPr/>
          <p:nvPr/>
        </p:nvSpPr>
        <p:spPr>
          <a:xfrm>
            <a:off x="2323061" y="4286466"/>
            <a:ext cx="264160" cy="2743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円/楕円 42"/>
          <p:cNvSpPr/>
          <p:nvPr/>
        </p:nvSpPr>
        <p:spPr>
          <a:xfrm>
            <a:off x="2312901" y="3819106"/>
            <a:ext cx="264160" cy="2743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4" name="直線矢印コネクタ 43"/>
          <p:cNvCxnSpPr>
            <a:stCxn id="41" idx="0"/>
            <a:endCxn id="42" idx="4"/>
          </p:cNvCxnSpPr>
          <p:nvPr/>
        </p:nvCxnSpPr>
        <p:spPr>
          <a:xfrm flipH="1" flipV="1">
            <a:off x="2455141" y="4560786"/>
            <a:ext cx="10160" cy="16256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矢印コネクタ 44"/>
          <p:cNvCxnSpPr>
            <a:stCxn id="42" idx="0"/>
            <a:endCxn id="43" idx="4"/>
          </p:cNvCxnSpPr>
          <p:nvPr/>
        </p:nvCxnSpPr>
        <p:spPr>
          <a:xfrm flipH="1" flipV="1">
            <a:off x="2444981" y="4093426"/>
            <a:ext cx="10160" cy="19304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円/楕円 45"/>
          <p:cNvSpPr/>
          <p:nvPr/>
        </p:nvSpPr>
        <p:spPr>
          <a:xfrm>
            <a:off x="2302741" y="3402546"/>
            <a:ext cx="264160" cy="2743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7" name="直線矢印コネクタ 46"/>
          <p:cNvCxnSpPr>
            <a:stCxn id="43" idx="0"/>
            <a:endCxn id="46" idx="4"/>
          </p:cNvCxnSpPr>
          <p:nvPr/>
        </p:nvCxnSpPr>
        <p:spPr>
          <a:xfrm flipH="1" flipV="1">
            <a:off x="2434821" y="3676866"/>
            <a:ext cx="10160" cy="14224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/>
          <p:cNvCxnSpPr/>
          <p:nvPr/>
        </p:nvCxnSpPr>
        <p:spPr>
          <a:xfrm>
            <a:off x="2587073" y="4850800"/>
            <a:ext cx="132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円/楕円 48"/>
          <p:cNvSpPr/>
          <p:nvPr/>
        </p:nvSpPr>
        <p:spPr>
          <a:xfrm>
            <a:off x="4314268" y="4011848"/>
            <a:ext cx="264160" cy="2743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円/楕円 49"/>
          <p:cNvSpPr/>
          <p:nvPr/>
        </p:nvSpPr>
        <p:spPr>
          <a:xfrm>
            <a:off x="4798366" y="3566156"/>
            <a:ext cx="264160" cy="2743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円/楕円 50"/>
          <p:cNvSpPr/>
          <p:nvPr/>
        </p:nvSpPr>
        <p:spPr>
          <a:xfrm>
            <a:off x="5313839" y="3853028"/>
            <a:ext cx="264160" cy="2743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円/楕円 51"/>
          <p:cNvSpPr/>
          <p:nvPr/>
        </p:nvSpPr>
        <p:spPr>
          <a:xfrm>
            <a:off x="5459517" y="4381947"/>
            <a:ext cx="264160" cy="2743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3" name="直線矢印コネクタ 52"/>
          <p:cNvCxnSpPr>
            <a:stCxn id="49" idx="7"/>
            <a:endCxn id="50" idx="3"/>
          </p:cNvCxnSpPr>
          <p:nvPr/>
        </p:nvCxnSpPr>
        <p:spPr>
          <a:xfrm flipV="1">
            <a:off x="4539743" y="3800303"/>
            <a:ext cx="297308" cy="2517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矢印コネクタ 56"/>
          <p:cNvCxnSpPr/>
          <p:nvPr/>
        </p:nvCxnSpPr>
        <p:spPr>
          <a:xfrm>
            <a:off x="5059991" y="3745533"/>
            <a:ext cx="289998" cy="1898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矢印コネクタ 59"/>
          <p:cNvCxnSpPr>
            <a:stCxn id="51" idx="4"/>
            <a:endCxn id="52" idx="0"/>
          </p:cNvCxnSpPr>
          <p:nvPr/>
        </p:nvCxnSpPr>
        <p:spPr>
          <a:xfrm>
            <a:off x="5445919" y="4127348"/>
            <a:ext cx="145678" cy="2545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円/楕円 61"/>
          <p:cNvSpPr/>
          <p:nvPr/>
        </p:nvSpPr>
        <p:spPr>
          <a:xfrm>
            <a:off x="6042226" y="4520899"/>
            <a:ext cx="264160" cy="2743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5" name="直線矢印コネクタ 64"/>
          <p:cNvCxnSpPr>
            <a:stCxn id="52" idx="6"/>
            <a:endCxn id="62" idx="2"/>
          </p:cNvCxnSpPr>
          <p:nvPr/>
        </p:nvCxnSpPr>
        <p:spPr>
          <a:xfrm>
            <a:off x="5723677" y="4519107"/>
            <a:ext cx="318549" cy="1389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04671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27070" y="303899"/>
            <a:ext cx="5663289" cy="533400"/>
          </a:xfrm>
        </p:spPr>
        <p:txBody>
          <a:bodyPr/>
          <a:lstStyle/>
          <a:p>
            <a:r>
              <a:rPr kumimoji="1" lang="en-US" altLang="ja-JP" dirty="0" smtClean="0">
                <a:latin typeface="Arial" pitchFamily="34" charset="0"/>
                <a:cs typeface="Arial" pitchFamily="34" charset="0"/>
              </a:rPr>
              <a:t>Column Generation Heuristic</a:t>
            </a:r>
            <a:endParaRPr kumimoji="1" lang="ja-JP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コンテンツ プレースホルダ 2"/>
          <p:cNvSpPr>
            <a:spLocks noGrp="1"/>
          </p:cNvSpPr>
          <p:nvPr>
            <p:ph idx="1"/>
          </p:nvPr>
        </p:nvSpPr>
        <p:spPr>
          <a:xfrm>
            <a:off x="494270" y="1342462"/>
            <a:ext cx="4621427" cy="5517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ja-JP" sz="2800" dirty="0" err="1" smtClean="0">
                <a:latin typeface="+mn-ea"/>
              </a:rPr>
              <a:t>Dantzing</a:t>
            </a:r>
            <a:r>
              <a:rPr lang="en-US" altLang="ja-JP" sz="2800" dirty="0" smtClean="0">
                <a:latin typeface="+mn-ea"/>
              </a:rPr>
              <a:t>-Wolfe reformulation</a:t>
            </a:r>
          </a:p>
        </p:txBody>
      </p:sp>
      <p:sp>
        <p:nvSpPr>
          <p:cNvPr id="5" name="フローチャート: 処理 4"/>
          <p:cNvSpPr/>
          <p:nvPr/>
        </p:nvSpPr>
        <p:spPr>
          <a:xfrm>
            <a:off x="848735" y="2179225"/>
            <a:ext cx="2688729" cy="1034462"/>
          </a:xfrm>
          <a:prstGeom prst="flowChartProcess">
            <a:avLst/>
          </a:prstGeom>
          <a:solidFill>
            <a:srgbClr val="CC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Restricted master problem</a:t>
            </a:r>
            <a:endParaRPr lang="ja-JP" alt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フローチャート: 処理 5"/>
          <p:cNvSpPr/>
          <p:nvPr/>
        </p:nvSpPr>
        <p:spPr>
          <a:xfrm>
            <a:off x="4991372" y="2179225"/>
            <a:ext cx="2665700" cy="992286"/>
          </a:xfrm>
          <a:prstGeom prst="flowChart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Pricing </a:t>
            </a:r>
            <a:r>
              <a:rPr lang="en-US" altLang="ja-JP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subproblem</a:t>
            </a:r>
            <a:endParaRPr kumimoji="1" lang="ja-JP" alt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510010" y="2111136"/>
            <a:ext cx="15655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 smtClean="0">
                <a:latin typeface="ＭＳ Ｐゴシック" pitchFamily="50" charset="-128"/>
                <a:ea typeface="ＭＳ Ｐゴシック" pitchFamily="50" charset="-128"/>
              </a:rPr>
              <a:t>dual variables</a:t>
            </a:r>
            <a:endParaRPr kumimoji="1" lang="ja-JP" altLang="en-US" sz="1600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326894" y="3111411"/>
            <a:ext cx="19317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dirty="0" smtClean="0">
                <a:latin typeface="ＭＳ Ｐゴシック" pitchFamily="50" charset="-128"/>
                <a:ea typeface="ＭＳ Ｐゴシック" pitchFamily="50" charset="-128"/>
              </a:rPr>
              <a:t>Adding columns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722863" y="3768424"/>
            <a:ext cx="703807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latin typeface="Arial" pitchFamily="34" charset="0"/>
                <a:ea typeface="ＭＳ Ｐゴシック" pitchFamily="50" charset="-128"/>
                <a:cs typeface="Arial" pitchFamily="34" charset="0"/>
              </a:rPr>
              <a:t>If the reduced cost is positive, </a:t>
            </a:r>
            <a:r>
              <a:rPr lang="en-US" altLang="ja-JP" dirty="0" smtClean="0">
                <a:solidFill>
                  <a:schemeClr val="tx2"/>
                </a:solidFill>
                <a:latin typeface="Arial" pitchFamily="34" charset="0"/>
                <a:ea typeface="ＭＳ Ｐゴシック" pitchFamily="50" charset="-128"/>
                <a:cs typeface="Arial" pitchFamily="34" charset="0"/>
              </a:rPr>
              <a:t>a lower bound</a:t>
            </a:r>
            <a:r>
              <a:rPr lang="ja-JP" altLang="en-US" dirty="0" smtClean="0">
                <a:latin typeface="Arial" pitchFamily="34" charset="0"/>
                <a:ea typeface="ＭＳ Ｐゴシック" pitchFamily="50" charset="-128"/>
                <a:cs typeface="Arial" pitchFamily="34" charset="0"/>
              </a:rPr>
              <a:t> </a:t>
            </a:r>
            <a:r>
              <a:rPr lang="en-US" altLang="ja-JP" dirty="0" smtClean="0">
                <a:latin typeface="Arial" pitchFamily="34" charset="0"/>
                <a:ea typeface="ＭＳ Ｐゴシック" pitchFamily="50" charset="-128"/>
                <a:cs typeface="Arial" pitchFamily="34" charset="0"/>
              </a:rPr>
              <a:t>is derived.</a:t>
            </a:r>
            <a:endParaRPr lang="ja-JP" altLang="en-US" dirty="0" smtClean="0">
              <a:latin typeface="Arial" pitchFamily="34" charset="0"/>
              <a:ea typeface="ＭＳ Ｐゴシック" pitchFamily="50" charset="-128"/>
              <a:cs typeface="Arial" pitchFamily="34" charset="0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301476" y="5078627"/>
            <a:ext cx="7014622" cy="954107"/>
          </a:xfrm>
          <a:prstGeom prst="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dirty="0" smtClean="0">
                <a:latin typeface="Arial" pitchFamily="34" charset="0"/>
                <a:ea typeface="ＭＳ Ｐゴシック" pitchFamily="50" charset="-128"/>
                <a:cs typeface="Arial" pitchFamily="34" charset="0"/>
              </a:rPr>
              <a:t>Construction algorithm to create a feasible solution is proposed in this paper</a:t>
            </a:r>
            <a:endParaRPr kumimoji="1" lang="ja-JP" altLang="en-US" sz="2800" dirty="0">
              <a:latin typeface="Arial" pitchFamily="34" charset="0"/>
              <a:ea typeface="ＭＳ Ｐゴシック" pitchFamily="50" charset="-128"/>
              <a:cs typeface="Arial" pitchFamily="34" charset="0"/>
            </a:endParaRPr>
          </a:p>
        </p:txBody>
      </p:sp>
      <p:sp>
        <p:nvSpPr>
          <p:cNvPr id="14" name="右矢印 13"/>
          <p:cNvSpPr/>
          <p:nvPr/>
        </p:nvSpPr>
        <p:spPr>
          <a:xfrm>
            <a:off x="3440447" y="2465079"/>
            <a:ext cx="1635077" cy="288032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右矢印 14"/>
          <p:cNvSpPr/>
          <p:nvPr/>
        </p:nvSpPr>
        <p:spPr>
          <a:xfrm rot="10800000">
            <a:off x="3440448" y="2823378"/>
            <a:ext cx="1635076" cy="288032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屈折矢印 18"/>
          <p:cNvSpPr/>
          <p:nvPr/>
        </p:nvSpPr>
        <p:spPr>
          <a:xfrm rot="5400000">
            <a:off x="1025524" y="3360957"/>
            <a:ext cx="830393" cy="603151"/>
          </a:xfrm>
          <a:prstGeom prst="bentUpArrow">
            <a:avLst>
              <a:gd name="adj1" fmla="val 17533"/>
              <a:gd name="adj2" fmla="val 18933"/>
              <a:gd name="adj3" fmla="val 194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8418286" y="6354544"/>
            <a:ext cx="5225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Arial" pitchFamily="34" charset="0"/>
                <a:cs typeface="Arial" pitchFamily="34" charset="0"/>
              </a:rPr>
              <a:t>9</a:t>
            </a:r>
            <a:endParaRPr kumimoji="1" lang="ja-JP" alt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1099751" y="4242885"/>
            <a:ext cx="34598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 smtClean="0">
                <a:latin typeface="ＭＳ Ｐゴシック" pitchFamily="50" charset="-128"/>
                <a:ea typeface="ＭＳ Ｐゴシック" pitchFamily="50" charset="-128"/>
              </a:rPr>
              <a:t>The solution of continuous relaxation is not feasible.</a:t>
            </a:r>
            <a:endParaRPr lang="ja-JP" altLang="en-US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23" name="右矢印 22"/>
          <p:cNvSpPr/>
          <p:nvPr/>
        </p:nvSpPr>
        <p:spPr bwMode="auto">
          <a:xfrm>
            <a:off x="4411362" y="4510217"/>
            <a:ext cx="741406" cy="296562"/>
          </a:xfrm>
          <a:prstGeom prst="rightArrow">
            <a:avLst/>
          </a:prstGeom>
          <a:noFill/>
          <a:ln w="28575" cap="flat" cmpd="sng" algn="ctr">
            <a:solidFill>
              <a:srgbClr val="FF5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ＭＳ Ｐゴシック" pitchFamily="50" charset="-128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5263980" y="4423719"/>
            <a:ext cx="34259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B&amp;B</a:t>
            </a:r>
            <a:r>
              <a:rPr lang="ja-JP" altLang="en-US" dirty="0" smtClean="0"/>
              <a:t> </a:t>
            </a:r>
            <a:r>
              <a:rPr lang="en-US" altLang="ja-JP" dirty="0" smtClean="0"/>
              <a:t>or B&amp;P is often used.</a:t>
            </a: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10253964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98475" y="254000"/>
            <a:ext cx="6092825" cy="533400"/>
          </a:xfrm>
          <a:noFill/>
          <a:ln>
            <a:solidFill>
              <a:schemeClr val="bg1"/>
            </a:solidFill>
          </a:ln>
        </p:spPr>
        <p:txBody>
          <a:bodyPr/>
          <a:lstStyle/>
          <a:p>
            <a:pPr eaLnBrk="1" hangingPunct="1"/>
            <a:r>
              <a:rPr kumimoji="0" lang="en-US" altLang="ja-JP" sz="2800" dirty="0" err="1" smtClean="0">
                <a:solidFill>
                  <a:srgbClr val="000066"/>
                </a:solidFill>
                <a:latin typeface="Arial" pitchFamily="34" charset="0"/>
                <a:ea typeface="HGPｺﾞｼｯｸE" pitchFamily="50" charset="-128"/>
                <a:cs typeface="Arial" pitchFamily="34" charset="0"/>
              </a:rPr>
              <a:t>Dantzig</a:t>
            </a:r>
            <a:r>
              <a:rPr kumimoji="0" lang="en-US" altLang="ja-JP" sz="2800" dirty="0" smtClean="0">
                <a:solidFill>
                  <a:srgbClr val="000066"/>
                </a:solidFill>
                <a:latin typeface="Arial" pitchFamily="34" charset="0"/>
                <a:ea typeface="HGPｺﾞｼｯｸE" pitchFamily="50" charset="-128"/>
                <a:cs typeface="Arial" pitchFamily="34" charset="0"/>
              </a:rPr>
              <a:t>-Wolfe </a:t>
            </a:r>
            <a:r>
              <a:rPr kumimoji="0" lang="en-US" altLang="ja-JP" sz="2800" dirty="0" err="1" smtClean="0">
                <a:solidFill>
                  <a:srgbClr val="000066"/>
                </a:solidFill>
                <a:latin typeface="Arial" pitchFamily="34" charset="0"/>
                <a:ea typeface="HGPｺﾞｼｯｸE" pitchFamily="50" charset="-128"/>
                <a:cs typeface="Arial" pitchFamily="34" charset="0"/>
              </a:rPr>
              <a:t>Reformlation</a:t>
            </a:r>
            <a:endParaRPr lang="en-US" altLang="ja-JP" sz="2800" dirty="0" smtClean="0">
              <a:solidFill>
                <a:srgbClr val="00006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6" name="テキスト ボックス 355"/>
          <p:cNvSpPr txBox="1"/>
          <p:nvPr/>
        </p:nvSpPr>
        <p:spPr>
          <a:xfrm>
            <a:off x="3391462" y="3910727"/>
            <a:ext cx="19713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>
                <a:solidFill>
                  <a:srgbClr val="FF0000"/>
                </a:solidFill>
                <a:latin typeface="Arial" pitchFamily="34" charset="0"/>
                <a:ea typeface="ＭＳ Ｐゴシック" pitchFamily="50" charset="-128"/>
                <a:cs typeface="Arial" pitchFamily="34" charset="0"/>
              </a:rPr>
              <a:t>charge cost</a:t>
            </a:r>
            <a:endParaRPr kumimoji="1" lang="ja-JP" altLang="en-US" sz="2000" dirty="0">
              <a:solidFill>
                <a:srgbClr val="FF0000"/>
              </a:solidFill>
              <a:latin typeface="Arial" pitchFamily="34" charset="0"/>
              <a:ea typeface="ＭＳ Ｐゴシック" pitchFamily="50" charset="-128"/>
              <a:cs typeface="Arial" pitchFamily="34" charset="0"/>
            </a:endParaRPr>
          </a:p>
        </p:txBody>
      </p:sp>
      <p:sp>
        <p:nvSpPr>
          <p:cNvPr id="374" name="テキスト ボックス 373"/>
          <p:cNvSpPr txBox="1"/>
          <p:nvPr/>
        </p:nvSpPr>
        <p:spPr>
          <a:xfrm>
            <a:off x="2195026" y="5578252"/>
            <a:ext cx="4774184" cy="46166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 smtClean="0">
                <a:latin typeface="ＭＳ Ｐゴシック" pitchFamily="50" charset="-128"/>
                <a:ea typeface="ＭＳ Ｐゴシック" pitchFamily="50" charset="-128"/>
              </a:rPr>
              <a:t>Linear programming problem (LP)</a:t>
            </a:r>
            <a:endParaRPr kumimoji="1" lang="ja-JP" altLang="en-US" sz="2400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pic>
        <p:nvPicPr>
          <p:cNvPr id="377" name="Picture 2" descr="\begin{align*}&#10;(RP) \ \min \ w_1 \sum_{k \in T} \sum_{p \in \bar{P_k}} \sum_{i \in L} \sum_{j \in L} d_{i,j} x_{k,i,j} \alpha^{p}_{k}&#10;\end{align*}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221" y="2423895"/>
            <a:ext cx="5045312" cy="676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" name="Picture 4" descr="\begin{align*}&#10; + w_2 \left( \sum_{k \in T} \sum_{p \in \bar{P_k}} \sum_{i \in L} c_{i} \delta_{k,i} + \sum_{k \in T} \sum_{p \in \bar{P_k}} b_{k} \alpha^p_k \right)&#10;\end{align*}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958" y="3036382"/>
            <a:ext cx="4656770" cy="923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0" name="テキスト ボックス 379"/>
          <p:cNvSpPr txBox="1"/>
          <p:nvPr/>
        </p:nvSpPr>
        <p:spPr>
          <a:xfrm>
            <a:off x="5645404" y="3874595"/>
            <a:ext cx="14473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  <a:latin typeface="Arial" pitchFamily="34" charset="0"/>
                <a:ea typeface="ＭＳ Ｐゴシック" pitchFamily="50" charset="-128"/>
                <a:cs typeface="Arial" pitchFamily="34" charset="0"/>
              </a:rPr>
              <a:t>tanker cost</a:t>
            </a:r>
            <a:endParaRPr kumimoji="1" lang="ja-JP" altLang="en-US" sz="2000" dirty="0">
              <a:solidFill>
                <a:srgbClr val="FF0000"/>
              </a:solidFill>
              <a:latin typeface="Arial" pitchFamily="34" charset="0"/>
              <a:ea typeface="ＭＳ Ｐゴシック" pitchFamily="50" charset="-128"/>
              <a:cs typeface="Arial" pitchFamily="34" charset="0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8418286" y="6354544"/>
            <a:ext cx="5225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Arial" pitchFamily="34" charset="0"/>
                <a:cs typeface="Arial" pitchFamily="34" charset="0"/>
              </a:rPr>
              <a:t>10</a:t>
            </a:r>
            <a:endParaRPr kumimoji="1" lang="ja-JP" altLang="en-US" sz="12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3" name="グループ化 42"/>
          <p:cNvGrpSpPr/>
          <p:nvPr/>
        </p:nvGrpSpPr>
        <p:grpSpPr>
          <a:xfrm>
            <a:off x="790833" y="1210962"/>
            <a:ext cx="7068064" cy="976181"/>
            <a:chOff x="617838" y="1099751"/>
            <a:chExt cx="7068064" cy="976181"/>
          </a:xfrm>
        </p:grpSpPr>
        <p:sp>
          <p:nvSpPr>
            <p:cNvPr id="369" name="テキスト ボックス 368"/>
            <p:cNvSpPr txBox="1"/>
            <p:nvPr/>
          </p:nvSpPr>
          <p:spPr>
            <a:xfrm>
              <a:off x="2462861" y="1606770"/>
              <a:ext cx="5223041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ja-JP" dirty="0" smtClean="0">
                  <a:latin typeface="Arial" pitchFamily="34" charset="0"/>
                  <a:cs typeface="Arial" pitchFamily="34" charset="0"/>
                </a:rPr>
                <a:t>: w</a:t>
              </a:r>
              <a:r>
                <a:rPr kumimoji="1" lang="en-US" altLang="ja-JP" dirty="0" smtClean="0">
                  <a:latin typeface="Arial" pitchFamily="34" charset="0"/>
                  <a:cs typeface="Arial" pitchFamily="34" charset="0"/>
                </a:rPr>
                <a:t>hether column </a:t>
              </a:r>
              <a:r>
                <a:rPr kumimoji="1" lang="en-US" altLang="ja-JP" i="1" dirty="0" smtClean="0">
                  <a:latin typeface="Arial" pitchFamily="34" charset="0"/>
                  <a:cs typeface="Arial" pitchFamily="34" charset="0"/>
                </a:rPr>
                <a:t>p </a:t>
              </a:r>
              <a:r>
                <a:rPr lang="en-US" altLang="ja-JP" dirty="0" smtClean="0">
                  <a:latin typeface="Arial" pitchFamily="34" charset="0"/>
                  <a:cs typeface="Arial" pitchFamily="34" charset="0"/>
                </a:rPr>
                <a:t>is adopted or not</a:t>
              </a:r>
              <a:endParaRPr kumimoji="1" lang="ja-JP" altLang="en-US" dirty="0"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35" name="オブジェクト 34"/>
            <p:cNvGraphicFramePr>
              <a:graphicFrameLocks noChangeAspect="1"/>
            </p:cNvGraphicFramePr>
            <p:nvPr/>
          </p:nvGraphicFramePr>
          <p:xfrm>
            <a:off x="1017374" y="1498254"/>
            <a:ext cx="1540475" cy="5776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1" name="数式" r:id="rId6" imgW="609480" imgH="228600" progId="Equation.3">
                    <p:embed/>
                  </p:oleObj>
                </mc:Choice>
                <mc:Fallback>
                  <p:oleObj name="数式" r:id="rId6" imgW="60948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17374" y="1498254"/>
                          <a:ext cx="1540475" cy="57767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7" name="グループ化 36"/>
            <p:cNvGrpSpPr/>
            <p:nvPr/>
          </p:nvGrpSpPr>
          <p:grpSpPr>
            <a:xfrm>
              <a:off x="2780260" y="1099751"/>
              <a:ext cx="2635658" cy="479774"/>
              <a:chOff x="815545" y="4485502"/>
              <a:chExt cx="2635658" cy="479774"/>
            </a:xfrm>
          </p:grpSpPr>
          <p:pic>
            <p:nvPicPr>
              <p:cNvPr id="366" name="Picture 3" descr="C:\Documents and Settings\inulab\My Documents\110217卒論用画像\a^p_kto.png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4751" y="4595365"/>
                <a:ext cx="630362" cy="3695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7" name="Picture 4" descr="C:\Documents and Settings\inulab\My Documents\110217卒論用画像\x^p_kij.png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99582" y="4542323"/>
                <a:ext cx="630362" cy="3695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8" name="Picture 5" descr="C:\Documents and Settings\inulab\My Documents\110217卒論用画像\delta^p_ki.png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96252" y="4595753"/>
                <a:ext cx="398505" cy="3695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6" name="テキスト ボックス 35"/>
              <p:cNvSpPr txBox="1"/>
              <p:nvPr/>
            </p:nvSpPr>
            <p:spPr>
              <a:xfrm>
                <a:off x="815545" y="4485502"/>
                <a:ext cx="2635658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 smtClean="0">
                    <a:latin typeface="Arial" pitchFamily="34" charset="0"/>
                    <a:cs typeface="Arial" pitchFamily="34" charset="0"/>
                  </a:rPr>
                  <a:t>{          ,       ,          }</a:t>
                </a:r>
                <a:endParaRPr kumimoji="1" lang="ja-JP" altLang="en-US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38" name="テキスト ボックス 37"/>
            <p:cNvSpPr txBox="1"/>
            <p:nvPr/>
          </p:nvSpPr>
          <p:spPr>
            <a:xfrm>
              <a:off x="617838" y="1136822"/>
              <a:ext cx="6167522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 smtClean="0">
                  <a:latin typeface="Arial" pitchFamily="34" charset="0"/>
                  <a:cs typeface="Arial" pitchFamily="34" charset="0"/>
                </a:rPr>
                <a:t>A set of columns                                  are given.</a:t>
              </a:r>
              <a:endParaRPr kumimoji="1" lang="ja-JP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aphicFrame>
        <p:nvGraphicFramePr>
          <p:cNvPr id="39" name="オブジェクト 38"/>
          <p:cNvGraphicFramePr>
            <a:graphicFrameLocks noChangeAspect="1"/>
          </p:cNvGraphicFramePr>
          <p:nvPr/>
        </p:nvGraphicFramePr>
        <p:xfrm>
          <a:off x="1668463" y="4276725"/>
          <a:ext cx="2327275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2" name="数式" r:id="rId11" imgW="1333440" imgH="444240" progId="Equation.3">
                  <p:embed/>
                </p:oleObj>
              </mc:Choice>
              <mc:Fallback>
                <p:oleObj name="数式" r:id="rId11" imgW="133344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8463" y="4276725"/>
                        <a:ext cx="2327275" cy="776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8963" name="Object 3"/>
          <p:cNvGraphicFramePr>
            <a:graphicFrameLocks noChangeAspect="1"/>
          </p:cNvGraphicFramePr>
          <p:nvPr/>
        </p:nvGraphicFramePr>
        <p:xfrm>
          <a:off x="1772251" y="4937811"/>
          <a:ext cx="2259013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3" name="数式" r:id="rId13" imgW="1295280" imgH="444240" progId="Equation.3">
                  <p:embed/>
                </p:oleObj>
              </mc:Choice>
              <mc:Fallback>
                <p:oleObj name="数式" r:id="rId13" imgW="129528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2251" y="4937811"/>
                        <a:ext cx="2259013" cy="776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テキスト ボックス 41"/>
          <p:cNvSpPr txBox="1"/>
          <p:nvPr/>
        </p:nvSpPr>
        <p:spPr>
          <a:xfrm>
            <a:off x="4235853" y="4409123"/>
            <a:ext cx="35859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>
                <a:solidFill>
                  <a:srgbClr val="FF0000"/>
                </a:solidFill>
                <a:latin typeface="Arial" pitchFamily="34" charset="0"/>
                <a:ea typeface="ＭＳ Ｐゴシック" pitchFamily="50" charset="-128"/>
                <a:cs typeface="Arial" pitchFamily="34" charset="0"/>
              </a:rPr>
              <a:t>set partitioning constraints</a:t>
            </a:r>
            <a:endParaRPr kumimoji="1" lang="ja-JP" altLang="en-US" sz="2000" dirty="0">
              <a:solidFill>
                <a:srgbClr val="FF0000"/>
              </a:solidFill>
              <a:latin typeface="Arial" pitchFamily="34" charset="0"/>
              <a:ea typeface="ＭＳ Ｐゴシック" pitchFamily="50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06248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2625" y="290513"/>
            <a:ext cx="4121150" cy="533400"/>
          </a:xfrm>
          <a:noFill/>
          <a:ln>
            <a:noFill/>
          </a:ln>
        </p:spPr>
        <p:txBody>
          <a:bodyPr/>
          <a:lstStyle/>
          <a:p>
            <a:pPr eaLnBrk="1" hangingPunct="1"/>
            <a:r>
              <a:rPr lang="en-US" altLang="ja-JP" sz="2800" dirty="0" smtClean="0">
                <a:solidFill>
                  <a:srgbClr val="000066"/>
                </a:solidFill>
                <a:latin typeface="Arial" charset="0"/>
              </a:rPr>
              <a:t>  Pricing problem</a:t>
            </a: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454896" y="3570093"/>
            <a:ext cx="419124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l"/>
            </a:pPr>
            <a:r>
              <a:rPr lang="en-US" altLang="ja-JP" sz="2000" dirty="0" smtClean="0">
                <a:latin typeface="Arial" pitchFamily="34" charset="0"/>
                <a:cs typeface="Arial" pitchFamily="34" charset="0"/>
              </a:rPr>
              <a:t>Start and end to depot </a:t>
            </a:r>
            <a:endParaRPr kumimoji="1" lang="en-US" altLang="ja-JP" sz="2000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l"/>
            </a:pPr>
            <a:r>
              <a:rPr lang="en-US" altLang="ja-JP" sz="2000" dirty="0" smtClean="0">
                <a:latin typeface="Arial" pitchFamily="34" charset="0"/>
                <a:cs typeface="Arial" pitchFamily="34" charset="0"/>
              </a:rPr>
              <a:t>Loading places is at most two</a:t>
            </a:r>
            <a:endParaRPr lang="ja-JP" altLang="en-US" sz="20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l"/>
            </a:pPr>
            <a:r>
              <a:rPr lang="en-US" altLang="ja-JP" sz="2000" dirty="0" smtClean="0">
                <a:latin typeface="Arial" pitchFamily="34" charset="0"/>
                <a:cs typeface="Arial" pitchFamily="34" charset="0"/>
              </a:rPr>
              <a:t>Capacity of tanker</a:t>
            </a:r>
            <a:endParaRPr kumimoji="1" lang="en-US" altLang="ja-JP" sz="2000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l"/>
            </a:pPr>
            <a:r>
              <a:rPr lang="en-US" altLang="ja-JP" sz="2000" dirty="0" smtClean="0">
                <a:latin typeface="Arial" pitchFamily="34" charset="0"/>
                <a:cs typeface="Arial" pitchFamily="34" charset="0"/>
              </a:rPr>
              <a:t>Min./Max. loading volume</a:t>
            </a:r>
          </a:p>
          <a:p>
            <a:pPr marL="285750" indent="-285750">
              <a:buFont typeface="Wingdings" pitchFamily="2" charset="2"/>
              <a:buChar char="l"/>
            </a:pPr>
            <a:r>
              <a:rPr lang="en-US" altLang="ja-JP" sz="2000" dirty="0" smtClean="0">
                <a:latin typeface="Arial" pitchFamily="34" charset="0"/>
                <a:cs typeface="Arial" pitchFamily="34" charset="0"/>
              </a:rPr>
              <a:t>Demand constraints</a:t>
            </a:r>
          </a:p>
        </p:txBody>
      </p:sp>
      <p:sp>
        <p:nvSpPr>
          <p:cNvPr id="30" name="フローチャート : 代替処理 29"/>
          <p:cNvSpPr/>
          <p:nvPr/>
        </p:nvSpPr>
        <p:spPr>
          <a:xfrm rot="1881297">
            <a:off x="5680406" y="3812735"/>
            <a:ext cx="2457401" cy="991591"/>
          </a:xfrm>
          <a:prstGeom prst="flowChartAlternateProcess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ドーナツ 38"/>
          <p:cNvSpPr/>
          <p:nvPr/>
        </p:nvSpPr>
        <p:spPr>
          <a:xfrm>
            <a:off x="7524317" y="4716797"/>
            <a:ext cx="283376" cy="272011"/>
          </a:xfrm>
          <a:prstGeom prst="don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1" name="円/楕円 40"/>
          <p:cNvSpPr/>
          <p:nvPr/>
        </p:nvSpPr>
        <p:spPr>
          <a:xfrm>
            <a:off x="6804040" y="3852793"/>
            <a:ext cx="288000" cy="288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円/楕円 42"/>
          <p:cNvSpPr/>
          <p:nvPr/>
        </p:nvSpPr>
        <p:spPr>
          <a:xfrm>
            <a:off x="5824687" y="3825354"/>
            <a:ext cx="288000" cy="288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円/楕円 44"/>
          <p:cNvSpPr/>
          <p:nvPr/>
        </p:nvSpPr>
        <p:spPr>
          <a:xfrm>
            <a:off x="5021339" y="4252817"/>
            <a:ext cx="288000" cy="288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円/楕円 45"/>
          <p:cNvSpPr/>
          <p:nvPr/>
        </p:nvSpPr>
        <p:spPr>
          <a:xfrm>
            <a:off x="6047787" y="5499301"/>
            <a:ext cx="288000" cy="288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円/楕円 46"/>
          <p:cNvSpPr/>
          <p:nvPr/>
        </p:nvSpPr>
        <p:spPr>
          <a:xfrm>
            <a:off x="5551458" y="4901368"/>
            <a:ext cx="288000" cy="288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8" name="直線矢印コネクタ 47"/>
          <p:cNvCxnSpPr>
            <a:stCxn id="39" idx="1"/>
            <a:endCxn id="41" idx="5"/>
          </p:cNvCxnSpPr>
          <p:nvPr/>
        </p:nvCxnSpPr>
        <p:spPr>
          <a:xfrm flipH="1" flipV="1">
            <a:off x="7049863" y="4098616"/>
            <a:ext cx="515953" cy="658016"/>
          </a:xfrm>
          <a:prstGeom prst="straightConnector1">
            <a:avLst/>
          </a:prstGeom>
          <a:ln w="1905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矢印コネクタ 48"/>
          <p:cNvCxnSpPr>
            <a:stCxn id="41" idx="2"/>
            <a:endCxn id="43" idx="6"/>
          </p:cNvCxnSpPr>
          <p:nvPr/>
        </p:nvCxnSpPr>
        <p:spPr>
          <a:xfrm flipH="1" flipV="1">
            <a:off x="6112687" y="3969354"/>
            <a:ext cx="691353" cy="27439"/>
          </a:xfrm>
          <a:prstGeom prst="straightConnector1">
            <a:avLst/>
          </a:prstGeom>
          <a:ln w="1905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矢印コネクタ 49"/>
          <p:cNvCxnSpPr>
            <a:stCxn id="43" idx="5"/>
            <a:endCxn id="39" idx="2"/>
          </p:cNvCxnSpPr>
          <p:nvPr/>
        </p:nvCxnSpPr>
        <p:spPr>
          <a:xfrm>
            <a:off x="6070510" y="4071177"/>
            <a:ext cx="1453807" cy="781626"/>
          </a:xfrm>
          <a:prstGeom prst="straightConnector1">
            <a:avLst/>
          </a:prstGeom>
          <a:ln w="1905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矢印コネクタ 52"/>
          <p:cNvCxnSpPr>
            <a:stCxn id="39" idx="2"/>
            <a:endCxn id="45" idx="6"/>
          </p:cNvCxnSpPr>
          <p:nvPr/>
        </p:nvCxnSpPr>
        <p:spPr>
          <a:xfrm flipH="1" flipV="1">
            <a:off x="5309339" y="4396817"/>
            <a:ext cx="2214978" cy="45598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矢印コネクタ 53"/>
          <p:cNvCxnSpPr>
            <a:stCxn id="47" idx="6"/>
            <a:endCxn id="39" idx="2"/>
          </p:cNvCxnSpPr>
          <p:nvPr/>
        </p:nvCxnSpPr>
        <p:spPr>
          <a:xfrm flipV="1">
            <a:off x="5839458" y="4852803"/>
            <a:ext cx="1684859" cy="19256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矢印コネクタ 54"/>
          <p:cNvCxnSpPr>
            <a:stCxn id="45" idx="4"/>
            <a:endCxn id="47" idx="1"/>
          </p:cNvCxnSpPr>
          <p:nvPr/>
        </p:nvCxnSpPr>
        <p:spPr>
          <a:xfrm>
            <a:off x="5165339" y="4540817"/>
            <a:ext cx="428296" cy="40272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矢印コネクタ 55"/>
          <p:cNvCxnSpPr>
            <a:stCxn id="39" idx="3"/>
            <a:endCxn id="46" idx="7"/>
          </p:cNvCxnSpPr>
          <p:nvPr/>
        </p:nvCxnSpPr>
        <p:spPr>
          <a:xfrm flipH="1">
            <a:off x="6293610" y="4948973"/>
            <a:ext cx="1272206" cy="59250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矢印コネクタ 56"/>
          <p:cNvCxnSpPr>
            <a:stCxn id="46" idx="6"/>
            <a:endCxn id="39" idx="4"/>
          </p:cNvCxnSpPr>
          <p:nvPr/>
        </p:nvCxnSpPr>
        <p:spPr>
          <a:xfrm flipV="1">
            <a:off x="6335787" y="4988808"/>
            <a:ext cx="1330218" cy="65449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テキスト ボックス 57"/>
          <p:cNvSpPr txBox="1"/>
          <p:nvPr/>
        </p:nvSpPr>
        <p:spPr>
          <a:xfrm>
            <a:off x="7295347" y="3212940"/>
            <a:ext cx="12673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depot</a:t>
            </a:r>
            <a:endParaRPr kumimoji="1" lang="ja-JP" altLang="en-US" dirty="0"/>
          </a:p>
        </p:txBody>
      </p:sp>
      <p:cxnSp>
        <p:nvCxnSpPr>
          <p:cNvPr id="59" name="直線コネクタ 58"/>
          <p:cNvCxnSpPr/>
          <p:nvPr/>
        </p:nvCxnSpPr>
        <p:spPr>
          <a:xfrm rot="5400000" flipH="1" flipV="1">
            <a:off x="7267208" y="4092052"/>
            <a:ext cx="961759" cy="65311"/>
          </a:xfrm>
          <a:prstGeom prst="line">
            <a:avLst/>
          </a:prstGeom>
          <a:ln w="19050">
            <a:solidFill>
              <a:schemeClr val="tx1"/>
            </a:solidFill>
            <a:headEnd type="triangle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テキスト ボックス 59"/>
          <p:cNvSpPr txBox="1"/>
          <p:nvPr/>
        </p:nvSpPr>
        <p:spPr>
          <a:xfrm>
            <a:off x="4704307" y="3345630"/>
            <a:ext cx="13134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loading places</a:t>
            </a:r>
            <a:endParaRPr kumimoji="1" lang="ja-JP" altLang="en-US" dirty="0"/>
          </a:p>
        </p:txBody>
      </p:sp>
      <p:sp>
        <p:nvSpPr>
          <p:cNvPr id="61" name="円/楕円 60"/>
          <p:cNvSpPr/>
          <p:nvPr/>
        </p:nvSpPr>
        <p:spPr>
          <a:xfrm>
            <a:off x="7324435" y="1924569"/>
            <a:ext cx="391999" cy="37657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2" name="円/楕円 61"/>
          <p:cNvSpPr/>
          <p:nvPr/>
        </p:nvSpPr>
        <p:spPr>
          <a:xfrm>
            <a:off x="8475847" y="1908675"/>
            <a:ext cx="367305" cy="3674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63" name="直線コネクタ 62"/>
          <p:cNvCxnSpPr/>
          <p:nvPr/>
        </p:nvCxnSpPr>
        <p:spPr>
          <a:xfrm rot="10800000">
            <a:off x="6796216" y="1556951"/>
            <a:ext cx="715356" cy="37217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コネクタ 63"/>
          <p:cNvCxnSpPr>
            <a:stCxn id="62" idx="0"/>
          </p:cNvCxnSpPr>
          <p:nvPr/>
        </p:nvCxnSpPr>
        <p:spPr>
          <a:xfrm rot="16200000" flipV="1">
            <a:off x="7570532" y="819706"/>
            <a:ext cx="364080" cy="1813857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テキスト ボックス 64"/>
          <p:cNvSpPr txBox="1"/>
          <p:nvPr/>
        </p:nvSpPr>
        <p:spPr>
          <a:xfrm>
            <a:off x="3830595" y="1193551"/>
            <a:ext cx="531340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>
                <a:solidFill>
                  <a:srgbClr val="FF0000"/>
                </a:solidFill>
                <a:latin typeface="Arial" pitchFamily="34" charset="0"/>
                <a:ea typeface="ＭＳ Ｐゴシック" pitchFamily="50" charset="-128"/>
                <a:cs typeface="Arial" pitchFamily="34" charset="0"/>
              </a:rPr>
              <a:t>dual variables obtained by master problem</a:t>
            </a:r>
            <a:endParaRPr kumimoji="1" lang="ja-JP" altLang="en-US" sz="2000" dirty="0">
              <a:solidFill>
                <a:srgbClr val="FF0000"/>
              </a:solidFill>
              <a:latin typeface="Arial" pitchFamily="34" charset="0"/>
              <a:ea typeface="ＭＳ Ｐゴシック" pitchFamily="50" charset="-128"/>
              <a:cs typeface="Arial" pitchFamily="34" charset="0"/>
            </a:endParaRPr>
          </a:p>
        </p:txBody>
      </p:sp>
      <p:pic>
        <p:nvPicPr>
          <p:cNvPr id="66" name="Picture 2" descr="\begin{align*}&#10;(SP) \ \min w_1 \sum_{i \in L} \sum_{j \in L} d_{k,i,j} x^p_{x,i,j}  + w_2 \left(\sum_{i \in L}  c_{i}\delta^p_{k,i} + b_k \delta^p_{k,0} \right)  - \sum_{o \in O} \sum^2_{t=1}\pi^*_{o}a^{p}_{k,t,o} - \lambda_{k}&#10;\end{align*}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728553"/>
            <a:ext cx="8568952" cy="758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テキスト ボックス 50"/>
          <p:cNvSpPr txBox="1"/>
          <p:nvPr/>
        </p:nvSpPr>
        <p:spPr>
          <a:xfrm>
            <a:off x="8418286" y="6354544"/>
            <a:ext cx="5225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Arial" pitchFamily="34" charset="0"/>
                <a:cs typeface="Arial" pitchFamily="34" charset="0"/>
              </a:rPr>
              <a:t>11</a:t>
            </a:r>
            <a:endParaRPr kumimoji="1" lang="ja-JP" altLang="en-US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9882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587375" y="252413"/>
            <a:ext cx="5492149" cy="533400"/>
          </a:xfrm>
          <a:noFill/>
          <a:ln>
            <a:noFill/>
          </a:ln>
        </p:spPr>
        <p:txBody>
          <a:bodyPr/>
          <a:lstStyle/>
          <a:p>
            <a:pPr eaLnBrk="1" hangingPunct="1"/>
            <a:r>
              <a:rPr lang="en-US" altLang="ja-JP" sz="2800" dirty="0" smtClean="0">
                <a:solidFill>
                  <a:srgbClr val="000066"/>
                </a:solidFill>
                <a:latin typeface="Arial" charset="0"/>
              </a:rPr>
              <a:t>Construction of feasible solution</a:t>
            </a:r>
          </a:p>
        </p:txBody>
      </p:sp>
      <p:sp>
        <p:nvSpPr>
          <p:cNvPr id="80" name="テキスト ボックス 79"/>
          <p:cNvSpPr txBox="1"/>
          <p:nvPr/>
        </p:nvSpPr>
        <p:spPr>
          <a:xfrm>
            <a:off x="0" y="1264873"/>
            <a:ext cx="318804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 smtClean="0">
                <a:latin typeface="Arial" pitchFamily="34" charset="0"/>
                <a:ea typeface="ＭＳ Ｐゴシック" pitchFamily="50" charset="-128"/>
                <a:cs typeface="Arial" pitchFamily="34" charset="0"/>
              </a:rPr>
              <a:t>Restricted </a:t>
            </a:r>
          </a:p>
          <a:p>
            <a:pPr algn="ctr"/>
            <a:r>
              <a:rPr lang="en-US" altLang="ja-JP" dirty="0" smtClean="0">
                <a:latin typeface="Arial" pitchFamily="34" charset="0"/>
                <a:ea typeface="ＭＳ Ｐゴシック" pitchFamily="50" charset="-128"/>
                <a:cs typeface="Arial" pitchFamily="34" charset="0"/>
              </a:rPr>
              <a:t>master problem</a:t>
            </a:r>
            <a:endParaRPr kumimoji="1" lang="ja-JP" altLang="en-US" dirty="0">
              <a:latin typeface="Arial" pitchFamily="34" charset="0"/>
              <a:ea typeface="ＭＳ Ｐゴシック" pitchFamily="50" charset="-128"/>
              <a:cs typeface="Arial" pitchFamily="34" charset="0"/>
            </a:endParaRPr>
          </a:p>
        </p:txBody>
      </p:sp>
      <p:sp>
        <p:nvSpPr>
          <p:cNvPr id="81" name="フローチャート: 処理 80"/>
          <p:cNvSpPr/>
          <p:nvPr/>
        </p:nvSpPr>
        <p:spPr>
          <a:xfrm>
            <a:off x="1699379" y="2001760"/>
            <a:ext cx="3483818" cy="653765"/>
          </a:xfrm>
          <a:prstGeom prst="flowChartProcess">
            <a:avLst/>
          </a:prstGeom>
          <a:solidFill>
            <a:srgbClr val="CC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5" name="フローチャート: 処理 84"/>
          <p:cNvSpPr/>
          <p:nvPr/>
        </p:nvSpPr>
        <p:spPr>
          <a:xfrm>
            <a:off x="1692095" y="3067776"/>
            <a:ext cx="3491102" cy="653765"/>
          </a:xfrm>
          <a:prstGeom prst="flowChartProcess">
            <a:avLst/>
          </a:prstGeom>
          <a:solidFill>
            <a:srgbClr val="CC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6" name="フローチャート: 処理 85"/>
          <p:cNvSpPr/>
          <p:nvPr/>
        </p:nvSpPr>
        <p:spPr>
          <a:xfrm>
            <a:off x="1699379" y="4959716"/>
            <a:ext cx="3483818" cy="653765"/>
          </a:xfrm>
          <a:prstGeom prst="flowChartProcess">
            <a:avLst/>
          </a:prstGeom>
          <a:solidFill>
            <a:srgbClr val="CCFF6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7" name="下矢印 86"/>
          <p:cNvSpPr/>
          <p:nvPr/>
        </p:nvSpPr>
        <p:spPr>
          <a:xfrm>
            <a:off x="3307295" y="2709169"/>
            <a:ext cx="321583" cy="322764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8" name="テキスト ボックス 87"/>
          <p:cNvSpPr txBox="1"/>
          <p:nvPr/>
        </p:nvSpPr>
        <p:spPr>
          <a:xfrm>
            <a:off x="5405919" y="4942828"/>
            <a:ext cx="3379735" cy="1107996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 smtClean="0">
                <a:latin typeface="Arial" pitchFamily="34" charset="0"/>
                <a:ea typeface="ＭＳ Ｐゴシック" pitchFamily="50" charset="-128"/>
                <a:cs typeface="Arial" pitchFamily="34" charset="0"/>
              </a:rPr>
              <a:t>A feasible solution to satisfy set partitioning constraint is generated</a:t>
            </a:r>
            <a:endParaRPr kumimoji="1" lang="ja-JP" altLang="en-US" dirty="0">
              <a:latin typeface="Arial" pitchFamily="34" charset="0"/>
              <a:ea typeface="ＭＳ Ｐゴシック" pitchFamily="50" charset="-128"/>
              <a:cs typeface="Arial" pitchFamily="34" charset="0"/>
            </a:endParaRPr>
          </a:p>
        </p:txBody>
      </p:sp>
      <p:sp>
        <p:nvSpPr>
          <p:cNvPr id="89" name="テキスト ボックス 88"/>
          <p:cNvSpPr txBox="1"/>
          <p:nvPr/>
        </p:nvSpPr>
        <p:spPr>
          <a:xfrm>
            <a:off x="605481" y="4540329"/>
            <a:ext cx="2466285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>
                <a:latin typeface="ＭＳ Ｐゴシック" pitchFamily="50" charset="-128"/>
                <a:ea typeface="ＭＳ Ｐゴシック" pitchFamily="50" charset="-128"/>
              </a:rPr>
              <a:t>Adopted columns</a:t>
            </a:r>
            <a:endParaRPr kumimoji="1" lang="ja-JP" altLang="en-US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90" name="正方形/長方形 89"/>
          <p:cNvSpPr/>
          <p:nvPr/>
        </p:nvSpPr>
        <p:spPr>
          <a:xfrm>
            <a:off x="3291397" y="1529247"/>
            <a:ext cx="230946" cy="395792"/>
          </a:xfrm>
          <a:prstGeom prst="rect">
            <a:avLst/>
          </a:prstGeom>
          <a:solidFill>
            <a:srgbClr val="5EF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1" name="テキスト ボックス 90"/>
          <p:cNvSpPr txBox="1"/>
          <p:nvPr/>
        </p:nvSpPr>
        <p:spPr>
          <a:xfrm>
            <a:off x="3522341" y="1555707"/>
            <a:ext cx="22235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Initial columns</a:t>
            </a:r>
            <a:endParaRPr kumimoji="1" lang="ja-JP" altLang="en-US" dirty="0"/>
          </a:p>
        </p:txBody>
      </p:sp>
      <p:sp>
        <p:nvSpPr>
          <p:cNvPr id="92" name="正方形/長方形 91"/>
          <p:cNvSpPr/>
          <p:nvPr/>
        </p:nvSpPr>
        <p:spPr>
          <a:xfrm>
            <a:off x="5608448" y="1535625"/>
            <a:ext cx="230946" cy="401925"/>
          </a:xfrm>
          <a:prstGeom prst="rect">
            <a:avLst/>
          </a:prstGeom>
          <a:solidFill>
            <a:srgbClr val="FEA0E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3" name="テキスト ボックス 92"/>
          <p:cNvSpPr txBox="1"/>
          <p:nvPr/>
        </p:nvSpPr>
        <p:spPr>
          <a:xfrm>
            <a:off x="5864022" y="1551921"/>
            <a:ext cx="25879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generated column</a:t>
            </a:r>
            <a:endParaRPr kumimoji="1" lang="ja-JP" altLang="en-US" dirty="0"/>
          </a:p>
        </p:txBody>
      </p:sp>
      <p:sp>
        <p:nvSpPr>
          <p:cNvPr id="94" name="正方形/長方形 93"/>
          <p:cNvSpPr/>
          <p:nvPr/>
        </p:nvSpPr>
        <p:spPr>
          <a:xfrm>
            <a:off x="1853034" y="2130746"/>
            <a:ext cx="230946" cy="395792"/>
          </a:xfrm>
          <a:prstGeom prst="rect">
            <a:avLst/>
          </a:prstGeom>
          <a:solidFill>
            <a:srgbClr val="5EF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5" name="正方形/長方形 94"/>
          <p:cNvSpPr/>
          <p:nvPr/>
        </p:nvSpPr>
        <p:spPr>
          <a:xfrm>
            <a:off x="2284263" y="2130746"/>
            <a:ext cx="230946" cy="395792"/>
          </a:xfrm>
          <a:prstGeom prst="rect">
            <a:avLst/>
          </a:prstGeom>
          <a:solidFill>
            <a:srgbClr val="5EF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6" name="正方形/長方形 95"/>
          <p:cNvSpPr/>
          <p:nvPr/>
        </p:nvSpPr>
        <p:spPr>
          <a:xfrm>
            <a:off x="2753224" y="2130746"/>
            <a:ext cx="230946" cy="395792"/>
          </a:xfrm>
          <a:prstGeom prst="rect">
            <a:avLst/>
          </a:prstGeom>
          <a:solidFill>
            <a:srgbClr val="5EF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8" name="正方形/長方形 97"/>
          <p:cNvSpPr/>
          <p:nvPr/>
        </p:nvSpPr>
        <p:spPr>
          <a:xfrm>
            <a:off x="3237140" y="2133041"/>
            <a:ext cx="230946" cy="401925"/>
          </a:xfrm>
          <a:prstGeom prst="rect">
            <a:avLst/>
          </a:prstGeom>
          <a:solidFill>
            <a:srgbClr val="FEA0E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9" name="正方形/長方形 98"/>
          <p:cNvSpPr/>
          <p:nvPr/>
        </p:nvSpPr>
        <p:spPr>
          <a:xfrm>
            <a:off x="3708319" y="2127679"/>
            <a:ext cx="230946" cy="401925"/>
          </a:xfrm>
          <a:prstGeom prst="rect">
            <a:avLst/>
          </a:prstGeom>
          <a:solidFill>
            <a:srgbClr val="FEA0E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1" name="正方形/長方形 100"/>
          <p:cNvSpPr/>
          <p:nvPr/>
        </p:nvSpPr>
        <p:spPr>
          <a:xfrm>
            <a:off x="4169821" y="2124613"/>
            <a:ext cx="230946" cy="401925"/>
          </a:xfrm>
          <a:prstGeom prst="rect">
            <a:avLst/>
          </a:prstGeom>
          <a:solidFill>
            <a:srgbClr val="FEA0E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2" name="正方形/長方形 101"/>
          <p:cNvSpPr/>
          <p:nvPr/>
        </p:nvSpPr>
        <p:spPr>
          <a:xfrm>
            <a:off x="4644423" y="2124413"/>
            <a:ext cx="230946" cy="401925"/>
          </a:xfrm>
          <a:prstGeom prst="rect">
            <a:avLst/>
          </a:prstGeom>
          <a:solidFill>
            <a:srgbClr val="FEA0E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3" name="テキスト ボックス 102"/>
          <p:cNvSpPr txBox="1"/>
          <p:nvPr/>
        </p:nvSpPr>
        <p:spPr>
          <a:xfrm>
            <a:off x="5256429" y="2041615"/>
            <a:ext cx="29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 smtClean="0"/>
              <a:t>If a column is adopted, the residual demand is calculated.</a:t>
            </a:r>
            <a:endParaRPr kumimoji="1" lang="ja-JP" altLang="en-US" sz="1600" dirty="0"/>
          </a:p>
        </p:txBody>
      </p:sp>
      <p:sp>
        <p:nvSpPr>
          <p:cNvPr id="104" name="正方形/長方形 103"/>
          <p:cNvSpPr/>
          <p:nvPr/>
        </p:nvSpPr>
        <p:spPr>
          <a:xfrm>
            <a:off x="6171855" y="3224189"/>
            <a:ext cx="324801" cy="1653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05" name="直線コネクタ 104"/>
          <p:cNvCxnSpPr/>
          <p:nvPr/>
        </p:nvCxnSpPr>
        <p:spPr>
          <a:xfrm>
            <a:off x="6171855" y="3051999"/>
            <a:ext cx="0" cy="11152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正方形/長方形 105"/>
          <p:cNvSpPr/>
          <p:nvPr/>
        </p:nvSpPr>
        <p:spPr>
          <a:xfrm>
            <a:off x="6175342" y="3509517"/>
            <a:ext cx="642628" cy="1563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7" name="正方形/長方形 106"/>
          <p:cNvSpPr/>
          <p:nvPr/>
        </p:nvSpPr>
        <p:spPr>
          <a:xfrm>
            <a:off x="6175342" y="3794189"/>
            <a:ext cx="424416" cy="1653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8" name="テキスト ボックス 107"/>
          <p:cNvSpPr txBox="1"/>
          <p:nvPr/>
        </p:nvSpPr>
        <p:spPr>
          <a:xfrm>
            <a:off x="5363783" y="3122213"/>
            <a:ext cx="8009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oil 1</a:t>
            </a:r>
            <a:endParaRPr kumimoji="1" lang="ja-JP" altLang="en-US" dirty="0"/>
          </a:p>
        </p:txBody>
      </p:sp>
      <p:sp>
        <p:nvSpPr>
          <p:cNvPr id="109" name="テキスト ボックス 108"/>
          <p:cNvSpPr txBox="1"/>
          <p:nvPr/>
        </p:nvSpPr>
        <p:spPr>
          <a:xfrm>
            <a:off x="5363783" y="3407540"/>
            <a:ext cx="8009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oil 2</a:t>
            </a:r>
            <a:endParaRPr kumimoji="1" lang="ja-JP" altLang="en-US" dirty="0"/>
          </a:p>
        </p:txBody>
      </p:sp>
      <p:sp>
        <p:nvSpPr>
          <p:cNvPr id="110" name="テキスト ボックス 109"/>
          <p:cNvSpPr txBox="1"/>
          <p:nvPr/>
        </p:nvSpPr>
        <p:spPr>
          <a:xfrm>
            <a:off x="5363783" y="3708353"/>
            <a:ext cx="8009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oil 3 </a:t>
            </a:r>
            <a:endParaRPr kumimoji="1" lang="ja-JP" altLang="en-US" dirty="0"/>
          </a:p>
        </p:txBody>
      </p:sp>
      <p:sp>
        <p:nvSpPr>
          <p:cNvPr id="111" name="テキスト ボックス 110"/>
          <p:cNvSpPr txBox="1"/>
          <p:nvPr/>
        </p:nvSpPr>
        <p:spPr>
          <a:xfrm>
            <a:off x="5969010" y="2698444"/>
            <a:ext cx="22853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Residual column</a:t>
            </a:r>
            <a:endParaRPr kumimoji="1" lang="ja-JP" altLang="en-US" dirty="0"/>
          </a:p>
        </p:txBody>
      </p:sp>
      <p:sp>
        <p:nvSpPr>
          <p:cNvPr id="112" name="正方形/長方形 111"/>
          <p:cNvSpPr/>
          <p:nvPr/>
        </p:nvSpPr>
        <p:spPr>
          <a:xfrm>
            <a:off x="7020687" y="3224188"/>
            <a:ext cx="448536" cy="16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3" name="正方形/長方形 112"/>
          <p:cNvSpPr/>
          <p:nvPr/>
        </p:nvSpPr>
        <p:spPr>
          <a:xfrm>
            <a:off x="6588639" y="3794188"/>
            <a:ext cx="880584" cy="1653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4" name="正方形/長方形 113"/>
          <p:cNvSpPr/>
          <p:nvPr/>
        </p:nvSpPr>
        <p:spPr>
          <a:xfrm>
            <a:off x="6817970" y="3509517"/>
            <a:ext cx="651253" cy="1563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5" name="正方形/長方形 114"/>
          <p:cNvSpPr/>
          <p:nvPr/>
        </p:nvSpPr>
        <p:spPr>
          <a:xfrm>
            <a:off x="6496656" y="3224189"/>
            <a:ext cx="524031" cy="16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6" name="直線コネクタ 115"/>
          <p:cNvCxnSpPr/>
          <p:nvPr/>
        </p:nvCxnSpPr>
        <p:spPr>
          <a:xfrm>
            <a:off x="7469223" y="3067776"/>
            <a:ext cx="0" cy="11152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正方形/長方形 116"/>
          <p:cNvSpPr/>
          <p:nvPr/>
        </p:nvSpPr>
        <p:spPr>
          <a:xfrm>
            <a:off x="1849941" y="3196414"/>
            <a:ext cx="230946" cy="395792"/>
          </a:xfrm>
          <a:prstGeom prst="rect">
            <a:avLst/>
          </a:prstGeom>
          <a:solidFill>
            <a:srgbClr val="5EF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8" name="正方形/長方形 117"/>
          <p:cNvSpPr/>
          <p:nvPr/>
        </p:nvSpPr>
        <p:spPr>
          <a:xfrm>
            <a:off x="2281170" y="3196414"/>
            <a:ext cx="230946" cy="395792"/>
          </a:xfrm>
          <a:prstGeom prst="rect">
            <a:avLst/>
          </a:prstGeom>
          <a:solidFill>
            <a:srgbClr val="5EF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3" name="正方形/長方形 122"/>
          <p:cNvSpPr/>
          <p:nvPr/>
        </p:nvSpPr>
        <p:spPr>
          <a:xfrm>
            <a:off x="2750131" y="3196414"/>
            <a:ext cx="230946" cy="395792"/>
          </a:xfrm>
          <a:prstGeom prst="rect">
            <a:avLst/>
          </a:prstGeom>
          <a:solidFill>
            <a:srgbClr val="5EF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4" name="正方形/長方形 123"/>
          <p:cNvSpPr/>
          <p:nvPr/>
        </p:nvSpPr>
        <p:spPr>
          <a:xfrm>
            <a:off x="3234047" y="3198709"/>
            <a:ext cx="230946" cy="401925"/>
          </a:xfrm>
          <a:prstGeom prst="rect">
            <a:avLst/>
          </a:prstGeom>
          <a:solidFill>
            <a:srgbClr val="FEA0E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5" name="正方形/長方形 124"/>
          <p:cNvSpPr/>
          <p:nvPr/>
        </p:nvSpPr>
        <p:spPr>
          <a:xfrm>
            <a:off x="3705226" y="3193347"/>
            <a:ext cx="230946" cy="401925"/>
          </a:xfrm>
          <a:prstGeom prst="rect">
            <a:avLst/>
          </a:prstGeom>
          <a:solidFill>
            <a:srgbClr val="FEA0E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6" name="正方形/長方形 125"/>
          <p:cNvSpPr/>
          <p:nvPr/>
        </p:nvSpPr>
        <p:spPr>
          <a:xfrm>
            <a:off x="4166728" y="3190281"/>
            <a:ext cx="230946" cy="401925"/>
          </a:xfrm>
          <a:prstGeom prst="rect">
            <a:avLst/>
          </a:prstGeom>
          <a:solidFill>
            <a:srgbClr val="32FF3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7" name="正方形/長方形 126"/>
          <p:cNvSpPr/>
          <p:nvPr/>
        </p:nvSpPr>
        <p:spPr>
          <a:xfrm>
            <a:off x="4641330" y="3190081"/>
            <a:ext cx="230946" cy="401925"/>
          </a:xfrm>
          <a:prstGeom prst="rect">
            <a:avLst/>
          </a:prstGeom>
          <a:solidFill>
            <a:srgbClr val="FEA0E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8" name="テキスト ボックス 127"/>
          <p:cNvSpPr txBox="1"/>
          <p:nvPr/>
        </p:nvSpPr>
        <p:spPr>
          <a:xfrm>
            <a:off x="3291511" y="4580077"/>
            <a:ext cx="461665" cy="37963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en-US" altLang="ja-JP" dirty="0" smtClean="0"/>
              <a:t>…</a:t>
            </a:r>
            <a:endParaRPr kumimoji="1" lang="ja-JP" altLang="en-US" dirty="0"/>
          </a:p>
        </p:txBody>
      </p:sp>
      <p:sp>
        <p:nvSpPr>
          <p:cNvPr id="129" name="正方形/長方形 128"/>
          <p:cNvSpPr/>
          <p:nvPr/>
        </p:nvSpPr>
        <p:spPr>
          <a:xfrm>
            <a:off x="4169821" y="5111261"/>
            <a:ext cx="230946" cy="401925"/>
          </a:xfrm>
          <a:prstGeom prst="rect">
            <a:avLst/>
          </a:prstGeom>
          <a:solidFill>
            <a:srgbClr val="32FF3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0" name="正方形/長方形 129"/>
          <p:cNvSpPr/>
          <p:nvPr/>
        </p:nvSpPr>
        <p:spPr>
          <a:xfrm>
            <a:off x="3708319" y="5111261"/>
            <a:ext cx="230946" cy="401925"/>
          </a:xfrm>
          <a:prstGeom prst="rect">
            <a:avLst/>
          </a:prstGeom>
          <a:solidFill>
            <a:srgbClr val="32FF3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1" name="正方形/長方形 130"/>
          <p:cNvSpPr/>
          <p:nvPr/>
        </p:nvSpPr>
        <p:spPr>
          <a:xfrm>
            <a:off x="4644423" y="5121683"/>
            <a:ext cx="230946" cy="401925"/>
          </a:xfrm>
          <a:prstGeom prst="rect">
            <a:avLst/>
          </a:prstGeom>
          <a:solidFill>
            <a:srgbClr val="32FF3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2" name="正方形/長方形 131"/>
          <p:cNvSpPr/>
          <p:nvPr/>
        </p:nvSpPr>
        <p:spPr>
          <a:xfrm>
            <a:off x="2758280" y="5103875"/>
            <a:ext cx="230946" cy="401925"/>
          </a:xfrm>
          <a:prstGeom prst="rect">
            <a:avLst/>
          </a:prstGeom>
          <a:solidFill>
            <a:srgbClr val="32FF3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3" name="テキスト ボックス 132"/>
          <p:cNvSpPr txBox="1"/>
          <p:nvPr/>
        </p:nvSpPr>
        <p:spPr>
          <a:xfrm>
            <a:off x="5282506" y="4523096"/>
            <a:ext cx="38614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 smtClean="0"/>
              <a:t>If the residual demand becomes zero</a:t>
            </a:r>
            <a:endParaRPr kumimoji="1" lang="ja-JP" altLang="en-US" sz="1600" dirty="0">
              <a:latin typeface="+mn-ea"/>
            </a:endParaRPr>
          </a:p>
        </p:txBody>
      </p:sp>
      <p:sp>
        <p:nvSpPr>
          <p:cNvPr id="135" name="角丸四角形吹き出し 134"/>
          <p:cNvSpPr/>
          <p:nvPr/>
        </p:nvSpPr>
        <p:spPr>
          <a:xfrm>
            <a:off x="4139515" y="2638747"/>
            <a:ext cx="1149178" cy="360201"/>
          </a:xfrm>
          <a:prstGeom prst="wedgeRoundRectCallout">
            <a:avLst>
              <a:gd name="adj1" fmla="val -42033"/>
              <a:gd name="adj2" fmla="val -94314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 smtClean="0">
                <a:solidFill>
                  <a:schemeClr val="tx1"/>
                </a:solidFill>
              </a:rPr>
              <a:t>adopted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988541" y="4114801"/>
            <a:ext cx="541686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Column generation is repeatedly executed</a:t>
            </a:r>
            <a:endParaRPr kumimoji="1" lang="ja-JP" altLang="en-US" dirty="0"/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8418286" y="6354544"/>
            <a:ext cx="5225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Arial" pitchFamily="34" charset="0"/>
                <a:cs typeface="Arial" pitchFamily="34" charset="0"/>
              </a:rPr>
              <a:t>12</a:t>
            </a:r>
            <a:endParaRPr kumimoji="1" lang="ja-JP" altLang="en-US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6989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2FF32"/>
                                      </p:to>
                                    </p:animClr>
                                    <p:set>
                                      <p:cBhvr>
                                        <p:cTn id="31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4" dur="2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2FF32"/>
                                      </p:to>
                                    </p:animClr>
                                    <p:set>
                                      <p:cBhvr>
                                        <p:cTn id="85" dur="2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" dur="2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5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5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5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2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50"/>
                            </p:stCondLst>
                            <p:childTnLst>
                              <p:par>
                                <p:cTn id="128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9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2828"/>
                                      </p:to>
                                    </p:animClr>
                                    <p:set>
                                      <p:cBhvr>
                                        <p:cTn id="130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94" grpId="0" animBg="1"/>
      <p:bldP spid="95" grpId="0" animBg="1"/>
      <p:bldP spid="96" grpId="0" animBg="1"/>
      <p:bldP spid="98" grpId="0" animBg="1"/>
      <p:bldP spid="99" grpId="0" animBg="1"/>
      <p:bldP spid="101" grpId="0" animBg="1"/>
      <p:bldP spid="102" grpId="0" animBg="1"/>
      <p:bldP spid="103" grpId="0"/>
      <p:bldP spid="104" grpId="0" animBg="1"/>
      <p:bldP spid="106" grpId="0" animBg="1"/>
      <p:bldP spid="107" grpId="0" animBg="1"/>
      <p:bldP spid="112" grpId="0" animBg="1"/>
      <p:bldP spid="113" grpId="0" animBg="1"/>
      <p:bldP spid="114" grpId="0" animBg="1"/>
      <p:bldP spid="115" grpId="0" animBg="1"/>
      <p:bldP spid="117" grpId="0" animBg="1"/>
      <p:bldP spid="118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/>
      <p:bldP spid="129" grpId="0" animBg="1"/>
      <p:bldP spid="130" grpId="0" animBg="1"/>
      <p:bldP spid="131" grpId="0" animBg="1"/>
      <p:bldP spid="132" grpId="0" animBg="1"/>
      <p:bldP spid="133" grpId="0"/>
      <p:bldP spid="135" grpId="0" animBg="1"/>
      <p:bldP spid="5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POPMUSIC</a:t>
            </a:r>
            <a:endParaRPr kumimoji="1"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353766" y="1506974"/>
            <a:ext cx="6200287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 smtClean="0"/>
              <a:t>Start from an initial solution (greedy algorithm)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 smtClean="0"/>
              <a:t>Decompose solution into parts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 smtClean="0"/>
              <a:t>Optimize a portion (several parts) of the solution </a:t>
            </a:r>
          </a:p>
          <a:p>
            <a:r>
              <a:rPr lang="en-US" altLang="ja-JP" dirty="0"/>
              <a:t> </a:t>
            </a:r>
            <a:r>
              <a:rPr lang="en-US" altLang="ja-JP" dirty="0" smtClean="0"/>
              <a:t>    via mathematical programming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 smtClean="0"/>
              <a:t>Repeat until the optimized portions cover the entire solution</a:t>
            </a:r>
          </a:p>
        </p:txBody>
      </p:sp>
      <p:sp>
        <p:nvSpPr>
          <p:cNvPr id="6" name="角丸四角形 5"/>
          <p:cNvSpPr/>
          <p:nvPr/>
        </p:nvSpPr>
        <p:spPr>
          <a:xfrm>
            <a:off x="1566582" y="3247464"/>
            <a:ext cx="4397189" cy="164054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" name="直線コネクタ 7"/>
          <p:cNvCxnSpPr/>
          <p:nvPr/>
        </p:nvCxnSpPr>
        <p:spPr>
          <a:xfrm>
            <a:off x="1566582" y="3711388"/>
            <a:ext cx="1035424" cy="11967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/>
          <p:nvPr/>
        </p:nvCxnSpPr>
        <p:spPr>
          <a:xfrm flipH="1">
            <a:off x="1566582" y="3267635"/>
            <a:ext cx="1223683" cy="12707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>
            <a:off x="3307976" y="3267635"/>
            <a:ext cx="1237130" cy="1640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/>
          <p:cNvCxnSpPr/>
          <p:nvPr/>
        </p:nvCxnSpPr>
        <p:spPr>
          <a:xfrm flipV="1">
            <a:off x="4040841" y="3267635"/>
            <a:ext cx="726141" cy="9614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/>
          <p:cNvCxnSpPr/>
          <p:nvPr/>
        </p:nvCxnSpPr>
        <p:spPr>
          <a:xfrm flipV="1">
            <a:off x="4040841" y="3903008"/>
            <a:ext cx="1912845" cy="3328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/>
          <p:nvPr/>
        </p:nvCxnSpPr>
        <p:spPr>
          <a:xfrm>
            <a:off x="1963271" y="4175312"/>
            <a:ext cx="2077570" cy="537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>
            <a:off x="2703575" y="3685188"/>
            <a:ext cx="750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p</a:t>
            </a:r>
            <a:r>
              <a:rPr kumimoji="1" lang="en-US" altLang="ja-JP" dirty="0" smtClean="0"/>
              <a:t>art 1</a:t>
            </a:r>
            <a:endParaRPr kumimoji="1" lang="ja-JP" altLang="en-US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743482" y="3427449"/>
            <a:ext cx="750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p</a:t>
            </a:r>
            <a:r>
              <a:rPr kumimoji="1" lang="en-US" altLang="ja-JP" dirty="0" smtClean="0"/>
              <a:t>art 2</a:t>
            </a:r>
            <a:endParaRPr kumimoji="1" lang="ja-JP" altLang="en-US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050961" y="4341856"/>
            <a:ext cx="750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p</a:t>
            </a:r>
            <a:r>
              <a:rPr kumimoji="1" lang="en-US" altLang="ja-JP" dirty="0" smtClean="0"/>
              <a:t>art 3</a:t>
            </a:r>
            <a:endParaRPr kumimoji="1" lang="ja-JP" altLang="en-US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4655645" y="4258929"/>
            <a:ext cx="750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p</a:t>
            </a:r>
            <a:r>
              <a:rPr kumimoji="1" lang="en-US" altLang="ja-JP" dirty="0" smtClean="0"/>
              <a:t>art 4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985840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POPMUSIC application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51626" y="1341358"/>
            <a:ext cx="2662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Minimize sum of total cost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57200" y="2393156"/>
            <a:ext cx="11929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Subject to </a:t>
            </a:r>
          </a:p>
          <a:p>
            <a:endParaRPr kumimoji="1" lang="en-US" altLang="ja-JP" dirty="0"/>
          </a:p>
          <a:p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8" name="角丸四角形 7"/>
          <p:cNvSpPr/>
          <p:nvPr/>
        </p:nvSpPr>
        <p:spPr>
          <a:xfrm>
            <a:off x="670560" y="3131820"/>
            <a:ext cx="3246120" cy="252984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noFill/>
            </a:endParaRPr>
          </a:p>
        </p:txBody>
      </p:sp>
      <p:sp>
        <p:nvSpPr>
          <p:cNvPr id="10" name="角丸四角形 9"/>
          <p:cNvSpPr/>
          <p:nvPr/>
        </p:nvSpPr>
        <p:spPr>
          <a:xfrm>
            <a:off x="1013460" y="3352800"/>
            <a:ext cx="3246120" cy="25298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noFill/>
            </a:endParaRPr>
          </a:p>
        </p:txBody>
      </p:sp>
      <p:sp>
        <p:nvSpPr>
          <p:cNvPr id="11" name="角丸四角形 10"/>
          <p:cNvSpPr/>
          <p:nvPr/>
        </p:nvSpPr>
        <p:spPr>
          <a:xfrm>
            <a:off x="1264920" y="3741420"/>
            <a:ext cx="3246120" cy="25298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noFill/>
            </a:endParaRPr>
          </a:p>
        </p:txBody>
      </p:sp>
      <p:sp>
        <p:nvSpPr>
          <p:cNvPr id="12" name="角丸四角形 11"/>
          <p:cNvSpPr/>
          <p:nvPr/>
        </p:nvSpPr>
        <p:spPr>
          <a:xfrm>
            <a:off x="1577340" y="4091940"/>
            <a:ext cx="3246120" cy="25298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noFill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909220" y="2776180"/>
            <a:ext cx="993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Tanker 1</a:t>
            </a:r>
            <a:endParaRPr kumimoji="1" lang="ja-JP" altLang="en-US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442620" y="3073360"/>
            <a:ext cx="993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Tanker 2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816000" y="3416260"/>
            <a:ext cx="993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Tanker 3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120800" y="3804880"/>
            <a:ext cx="993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Tanker 4</a:t>
            </a:r>
            <a:endParaRPr kumimoji="1" lang="ja-JP" altLang="en-US" dirty="0"/>
          </a:p>
        </p:txBody>
      </p:sp>
      <p:sp>
        <p:nvSpPr>
          <p:cNvPr id="9" name="正方形/長方形 8"/>
          <p:cNvSpPr/>
          <p:nvPr/>
        </p:nvSpPr>
        <p:spPr>
          <a:xfrm>
            <a:off x="1844040" y="468249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ja-JP" dirty="0" smtClean="0"/>
              <a:t>Constraints </a:t>
            </a:r>
            <a:r>
              <a:rPr lang="en-US" altLang="ja-JP" dirty="0"/>
              <a:t>of pickup routing</a:t>
            </a:r>
          </a:p>
          <a:p>
            <a:endParaRPr lang="en-US" altLang="ja-JP" dirty="0"/>
          </a:p>
          <a:p>
            <a:r>
              <a:rPr lang="en-US" altLang="ja-JP" dirty="0"/>
              <a:t>Constraints of delivery routing </a:t>
            </a:r>
            <a:endParaRPr lang="ja-JP" altLang="en-US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4892040" y="2798058"/>
            <a:ext cx="40995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2. Choose some parts of tanker schedules</a:t>
            </a:r>
          </a:p>
          <a:p>
            <a:r>
              <a:rPr lang="en-US" altLang="ja-JP" dirty="0"/>
              <a:t>r</a:t>
            </a:r>
            <a:r>
              <a:rPr lang="en-US" altLang="ja-JP" dirty="0" smtClean="0"/>
              <a:t>andomly.</a:t>
            </a:r>
            <a:endParaRPr kumimoji="1" lang="ja-JP" altLang="en-US" dirty="0"/>
          </a:p>
        </p:txBody>
      </p:sp>
      <p:cxnSp>
        <p:nvCxnSpPr>
          <p:cNvPr id="20" name="直線矢印コネクタ 19"/>
          <p:cNvCxnSpPr/>
          <p:nvPr/>
        </p:nvCxnSpPr>
        <p:spPr>
          <a:xfrm flipH="1">
            <a:off x="4189775" y="3047554"/>
            <a:ext cx="693420" cy="4032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/>
          <p:cNvCxnSpPr>
            <a:stCxn id="18" idx="1"/>
          </p:cNvCxnSpPr>
          <p:nvPr/>
        </p:nvCxnSpPr>
        <p:spPr>
          <a:xfrm flipH="1">
            <a:off x="4519886" y="3121224"/>
            <a:ext cx="372154" cy="8217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>
            <a:off x="4892040" y="3694807"/>
            <a:ext cx="4292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3. Define local </a:t>
            </a:r>
            <a:r>
              <a:rPr kumimoji="1" lang="en-US" altLang="ja-JP" dirty="0" err="1" smtClean="0"/>
              <a:t>subproblem</a:t>
            </a:r>
            <a:r>
              <a:rPr kumimoji="1" lang="en-US" altLang="ja-JP" dirty="0" smtClean="0"/>
              <a:t> for tanker </a:t>
            </a:r>
            <a:r>
              <a:rPr kumimoji="1" lang="en-US" altLang="ja-JP" dirty="0" err="1" smtClean="0"/>
              <a:t>i</a:t>
            </a:r>
            <a:r>
              <a:rPr kumimoji="1" lang="en-US" altLang="ja-JP" dirty="0" smtClean="0"/>
              <a:t> and j</a:t>
            </a:r>
            <a:endParaRPr kumimoji="1" lang="ja-JP" altLang="en-US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4907280" y="4296787"/>
            <a:ext cx="3444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4. Solve the local </a:t>
            </a:r>
            <a:r>
              <a:rPr kumimoji="1" lang="en-US" altLang="ja-JP" dirty="0" err="1" smtClean="0"/>
              <a:t>subproblem</a:t>
            </a:r>
            <a:r>
              <a:rPr kumimoji="1" lang="en-US" altLang="ja-JP" dirty="0" smtClean="0"/>
              <a:t> via  </a:t>
            </a:r>
          </a:p>
          <a:p>
            <a:r>
              <a:rPr lang="en-US" altLang="ja-JP" dirty="0"/>
              <a:t> </a:t>
            </a:r>
            <a:r>
              <a:rPr lang="en-US" altLang="ja-JP" dirty="0" smtClean="0"/>
              <a:t>  </a:t>
            </a:r>
            <a:r>
              <a:rPr kumimoji="1" lang="en-US" altLang="ja-JP" dirty="0" smtClean="0"/>
              <a:t>mathematical programming</a:t>
            </a:r>
            <a:endParaRPr kumimoji="1" lang="ja-JP" altLang="en-US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4883195" y="2236470"/>
            <a:ext cx="3436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1. Create an initial feasible solution</a:t>
            </a:r>
            <a:endParaRPr kumimoji="1" lang="ja-JP" altLang="en-US" dirty="0"/>
          </a:p>
        </p:txBody>
      </p:sp>
      <p:sp>
        <p:nvSpPr>
          <p:cNvPr id="27" name="正方形/長方形 26"/>
          <p:cNvSpPr/>
          <p:nvPr/>
        </p:nvSpPr>
        <p:spPr>
          <a:xfrm>
            <a:off x="3726180" y="1470660"/>
            <a:ext cx="4907280" cy="4114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9" name="直線コネクタ 28"/>
          <p:cNvCxnSpPr/>
          <p:nvPr/>
        </p:nvCxnSpPr>
        <p:spPr>
          <a:xfrm>
            <a:off x="5425440" y="1470660"/>
            <a:ext cx="0" cy="4114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/>
          <p:cNvCxnSpPr/>
          <p:nvPr/>
        </p:nvCxnSpPr>
        <p:spPr>
          <a:xfrm>
            <a:off x="7025640" y="1493520"/>
            <a:ext cx="0" cy="4114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/>
          <p:cNvSpPr txBox="1"/>
          <p:nvPr/>
        </p:nvSpPr>
        <p:spPr>
          <a:xfrm>
            <a:off x="3726180" y="1469350"/>
            <a:ext cx="1706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/>
              <a:t>Tanker</a:t>
            </a:r>
            <a:r>
              <a:rPr lang="ja-JP" altLang="en-US" sz="1200" dirty="0"/>
              <a:t>　</a:t>
            </a:r>
            <a:r>
              <a:rPr lang="en-US" altLang="ja-JP" sz="1200" dirty="0"/>
              <a:t>1</a:t>
            </a:r>
          </a:p>
          <a:p>
            <a:r>
              <a:rPr lang="en-US" altLang="ja-JP" sz="1200" dirty="0"/>
              <a:t>loading &amp; unloading plan</a:t>
            </a:r>
            <a:endParaRPr lang="ja-JP" altLang="en-US" sz="1200" dirty="0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5387340" y="1446490"/>
            <a:ext cx="1706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/>
              <a:t>Tanker</a:t>
            </a:r>
            <a:r>
              <a:rPr lang="ja-JP" altLang="en-US" sz="1200" dirty="0"/>
              <a:t>　</a:t>
            </a:r>
            <a:r>
              <a:rPr lang="en-US" altLang="ja-JP" sz="1200" dirty="0" smtClean="0"/>
              <a:t>2</a:t>
            </a:r>
            <a:endParaRPr lang="en-US" altLang="ja-JP" sz="1200" dirty="0"/>
          </a:p>
          <a:p>
            <a:r>
              <a:rPr lang="en-US" altLang="ja-JP" sz="1200" dirty="0"/>
              <a:t>loading &amp; unloading plan</a:t>
            </a:r>
            <a:endParaRPr lang="ja-JP" altLang="en-US" sz="1200" dirty="0"/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7033260" y="1446490"/>
            <a:ext cx="1706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/>
              <a:t>Tanker</a:t>
            </a:r>
            <a:r>
              <a:rPr lang="ja-JP" altLang="en-US" sz="1200" dirty="0"/>
              <a:t>　</a:t>
            </a:r>
            <a:r>
              <a:rPr lang="en-US" altLang="ja-JP" sz="1200" dirty="0" smtClean="0"/>
              <a:t>2</a:t>
            </a:r>
            <a:endParaRPr lang="en-US" altLang="ja-JP" sz="1200" dirty="0"/>
          </a:p>
          <a:p>
            <a:r>
              <a:rPr lang="en-US" altLang="ja-JP" sz="1200" dirty="0"/>
              <a:t>loading &amp; unloading plan</a:t>
            </a:r>
            <a:endParaRPr lang="ja-JP" altLang="en-US" sz="1200" dirty="0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4907280" y="4974967"/>
            <a:ext cx="3444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5. Steps 2-4 are repeated until the solution is not updated.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393245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2800" dirty="0" smtClean="0">
                <a:solidFill>
                  <a:schemeClr val="tx1"/>
                </a:solidFill>
              </a:rPr>
              <a:t>Computational experiments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ja-JP" sz="2800" dirty="0" smtClean="0">
                <a:solidFill>
                  <a:schemeClr val="tx1"/>
                </a:solidFill>
                <a:ea typeface="ＭＳ Ｐゴシック" pitchFamily="50" charset="-128"/>
              </a:rPr>
              <a:t>Case study with practical data</a:t>
            </a:r>
          </a:p>
          <a:p>
            <a:pPr lvl="1"/>
            <a:r>
              <a:rPr lang="en-US" altLang="ja-JP" dirty="0" smtClean="0">
                <a:solidFill>
                  <a:schemeClr val="tx1"/>
                </a:solidFill>
                <a:ea typeface="ＭＳ Ｐゴシック" pitchFamily="50" charset="-128"/>
              </a:rPr>
              <a:t>Case 1: 22 loading places</a:t>
            </a:r>
            <a:r>
              <a:rPr lang="en-US" altLang="ja-JP" dirty="0" smtClean="0">
                <a:ea typeface="ＭＳ Ｐゴシック" pitchFamily="50" charset="-128"/>
              </a:rPr>
              <a:t>, </a:t>
            </a:r>
            <a:r>
              <a:rPr lang="en-US" altLang="ja-JP" dirty="0" smtClean="0">
                <a:solidFill>
                  <a:schemeClr val="tx1"/>
                </a:solidFill>
                <a:ea typeface="ＭＳ Ｐゴシック" pitchFamily="50" charset="-128"/>
              </a:rPr>
              <a:t>22 oils</a:t>
            </a:r>
            <a:r>
              <a:rPr lang="en-US" altLang="ja-JP" dirty="0" smtClean="0">
                <a:ea typeface="ＭＳ Ｐゴシック" pitchFamily="50" charset="-128"/>
              </a:rPr>
              <a:t>, 8 unloading places, 14 tankers</a:t>
            </a:r>
          </a:p>
          <a:p>
            <a:pPr lvl="1"/>
            <a:r>
              <a:rPr lang="en-US" altLang="ja-JP" dirty="0" smtClean="0">
                <a:solidFill>
                  <a:schemeClr val="tx1"/>
                </a:solidFill>
                <a:ea typeface="ＭＳ Ｐゴシック" pitchFamily="50" charset="-128"/>
              </a:rPr>
              <a:t>Case 2: 22 loading places, 25 oils, 8 unloading places, 20 tankers</a:t>
            </a:r>
          </a:p>
          <a:p>
            <a:pPr lvl="1"/>
            <a:r>
              <a:rPr lang="en-US" altLang="ja-JP" dirty="0">
                <a:ea typeface="ＭＳ Ｐゴシック" pitchFamily="50" charset="-128"/>
              </a:rPr>
              <a:t>Assignments of loading and unloading places for each oil are </a:t>
            </a:r>
            <a:r>
              <a:rPr lang="en-US" altLang="ja-JP" dirty="0" smtClean="0">
                <a:ea typeface="ＭＳ Ｐゴシック" pitchFamily="50" charset="-128"/>
              </a:rPr>
              <a:t>different. </a:t>
            </a:r>
          </a:p>
          <a:p>
            <a:pPr lvl="1"/>
            <a:r>
              <a:rPr lang="en-US" altLang="ja-JP" dirty="0" smtClean="0">
                <a:ea typeface="ＭＳ Ｐゴシック" pitchFamily="50" charset="-128"/>
              </a:rPr>
              <a:t>The demand and the distance matrix is taken from the real data. </a:t>
            </a:r>
          </a:p>
          <a:p>
            <a:pPr lvl="1"/>
            <a:r>
              <a:rPr lang="en-US" altLang="ja-JP" dirty="0" smtClean="0">
                <a:ea typeface="ＭＳ Ｐゴシック" pitchFamily="50" charset="-128"/>
              </a:rPr>
              <a:t>Coefficients of the objective: w</a:t>
            </a:r>
            <a:r>
              <a:rPr lang="en-US" altLang="ja-JP" sz="1200" dirty="0" smtClean="0">
                <a:ea typeface="ＭＳ Ｐゴシック" pitchFamily="50" charset="-128"/>
              </a:rPr>
              <a:t>1</a:t>
            </a:r>
            <a:r>
              <a:rPr lang="en-US" altLang="ja-JP" dirty="0" smtClean="0">
                <a:ea typeface="ＭＳ Ｐゴシック" pitchFamily="50" charset="-128"/>
              </a:rPr>
              <a:t>=1, w</a:t>
            </a:r>
            <a:r>
              <a:rPr lang="en-US" altLang="ja-JP" sz="1200" dirty="0" smtClean="0">
                <a:ea typeface="ＭＳ Ｐゴシック" pitchFamily="50" charset="-128"/>
              </a:rPr>
              <a:t>2</a:t>
            </a:r>
            <a:r>
              <a:rPr lang="en-US" altLang="ja-JP" dirty="0" smtClean="0">
                <a:ea typeface="ＭＳ Ｐゴシック" pitchFamily="50" charset="-128"/>
              </a:rPr>
              <a:t>=1</a:t>
            </a:r>
            <a:endParaRPr lang="en-US" altLang="ja-JP" dirty="0" smtClean="0">
              <a:solidFill>
                <a:schemeClr val="tx1"/>
              </a:solidFill>
              <a:ea typeface="ＭＳ Ｐゴシック" pitchFamily="50" charset="-128"/>
            </a:endParaRPr>
          </a:p>
          <a:p>
            <a:pPr lvl="1"/>
            <a:endParaRPr lang="en-US" altLang="ja-JP" sz="1800" dirty="0">
              <a:solidFill>
                <a:schemeClr val="tx1"/>
              </a:solidFill>
              <a:ea typeface="ＭＳ Ｐゴシック" pitchFamily="50" charset="-128"/>
            </a:endParaRPr>
          </a:p>
          <a:p>
            <a:r>
              <a:rPr lang="en-US" altLang="ja-JP" sz="2800" dirty="0" smtClean="0">
                <a:solidFill>
                  <a:schemeClr val="tx1"/>
                </a:solidFill>
                <a:ea typeface="ＭＳ Ｐゴシック" pitchFamily="50" charset="-128"/>
              </a:rPr>
              <a:t>Computational environment</a:t>
            </a:r>
          </a:p>
          <a:p>
            <a:pPr lvl="1"/>
            <a:r>
              <a:rPr lang="en-US" altLang="ja-JP" dirty="0" smtClean="0">
                <a:ea typeface="ＭＳ Ｐゴシック" pitchFamily="50" charset="-128"/>
              </a:rPr>
              <a:t>Intel</a:t>
            </a:r>
            <a:r>
              <a:rPr lang="ja-JP" altLang="en-US" dirty="0" smtClean="0">
                <a:ea typeface="ＭＳ Ｐゴシック" pitchFamily="50" charset="-128"/>
              </a:rPr>
              <a:t> </a:t>
            </a:r>
            <a:r>
              <a:rPr lang="en-US" altLang="ja-JP" dirty="0">
                <a:ea typeface="ＭＳ Ｐゴシック" pitchFamily="50" charset="-128"/>
              </a:rPr>
              <a:t>Core(TM)2</a:t>
            </a:r>
            <a:r>
              <a:rPr lang="ja-JP" altLang="en-US" dirty="0">
                <a:ea typeface="ＭＳ Ｐゴシック" pitchFamily="50" charset="-128"/>
              </a:rPr>
              <a:t> </a:t>
            </a:r>
            <a:r>
              <a:rPr lang="en-US" altLang="ja-JP" dirty="0">
                <a:ea typeface="ＭＳ Ｐゴシック" pitchFamily="50" charset="-128"/>
              </a:rPr>
              <a:t>Duo</a:t>
            </a:r>
            <a:r>
              <a:rPr lang="ja-JP" altLang="en-US" dirty="0">
                <a:ea typeface="ＭＳ Ｐゴシック" pitchFamily="50" charset="-128"/>
              </a:rPr>
              <a:t> </a:t>
            </a:r>
            <a:r>
              <a:rPr lang="en-US" altLang="ja-JP" dirty="0">
                <a:ea typeface="ＭＳ Ｐゴシック" pitchFamily="50" charset="-128"/>
              </a:rPr>
              <a:t>3.06GHz</a:t>
            </a:r>
            <a:r>
              <a:rPr lang="ja-JP" altLang="en-US" dirty="0">
                <a:ea typeface="ＭＳ Ｐゴシック" pitchFamily="50" charset="-128"/>
              </a:rPr>
              <a:t> </a:t>
            </a:r>
            <a:r>
              <a:rPr lang="en-US" altLang="ja-JP" dirty="0">
                <a:ea typeface="ＭＳ Ｐゴシック" pitchFamily="50" charset="-128"/>
              </a:rPr>
              <a:t>with 2GB memory is used for the computations. </a:t>
            </a:r>
            <a:endParaRPr lang="en-US" altLang="ja-JP" dirty="0" smtClean="0">
              <a:ea typeface="ＭＳ Ｐゴシック" pitchFamily="50" charset="-128"/>
            </a:endParaRPr>
          </a:p>
          <a:p>
            <a:pPr lvl="1"/>
            <a:r>
              <a:rPr lang="en-US" altLang="ja-JP" i="1" dirty="0" smtClean="0">
                <a:ea typeface="ＭＳ Ｐゴシック" pitchFamily="50" charset="-128"/>
              </a:rPr>
              <a:t>RMP</a:t>
            </a:r>
            <a:r>
              <a:rPr lang="en-US" altLang="ja-JP" dirty="0" smtClean="0">
                <a:ea typeface="ＭＳ Ｐゴシック" pitchFamily="50" charset="-128"/>
              </a:rPr>
              <a:t> and </a:t>
            </a:r>
            <a:r>
              <a:rPr lang="en-US" altLang="ja-JP" i="1" dirty="0" err="1" smtClean="0">
                <a:ea typeface="ＭＳ Ｐゴシック" pitchFamily="50" charset="-128"/>
              </a:rPr>
              <a:t>SP</a:t>
            </a:r>
            <a:r>
              <a:rPr lang="en-US" altLang="ja-JP" sz="1400" i="1" dirty="0" err="1" smtClean="0">
                <a:ea typeface="ＭＳ Ｐゴシック" pitchFamily="50" charset="-128"/>
              </a:rPr>
              <a:t>k</a:t>
            </a:r>
            <a:r>
              <a:rPr lang="en-US" altLang="ja-JP" dirty="0" smtClean="0">
                <a:ea typeface="ＭＳ Ｐゴシック" pitchFamily="50" charset="-128"/>
              </a:rPr>
              <a:t> are solved by </a:t>
            </a:r>
            <a:r>
              <a:rPr lang="en-US" altLang="ja-JP" sz="2000" dirty="0" smtClean="0">
                <a:solidFill>
                  <a:schemeClr val="tx1"/>
                </a:solidFill>
                <a:ea typeface="ＭＳ Ｐゴシック" pitchFamily="50" charset="-128"/>
              </a:rPr>
              <a:t>IBM</a:t>
            </a:r>
            <a:r>
              <a:rPr lang="ja-JP" altLang="en-US" sz="2000" dirty="0" smtClean="0">
                <a:solidFill>
                  <a:schemeClr val="tx1"/>
                </a:solidFill>
                <a:ea typeface="ＭＳ Ｐゴシック" pitchFamily="50" charset="-128"/>
              </a:rPr>
              <a:t> </a:t>
            </a:r>
            <a:r>
              <a:rPr lang="en-US" altLang="ja-JP" sz="2000" dirty="0" smtClean="0">
                <a:solidFill>
                  <a:schemeClr val="tx1"/>
                </a:solidFill>
                <a:ea typeface="ＭＳ Ｐゴシック" pitchFamily="50" charset="-128"/>
              </a:rPr>
              <a:t>ILOG</a:t>
            </a:r>
            <a:r>
              <a:rPr lang="ja-JP" altLang="en-US" sz="2000" dirty="0" smtClean="0">
                <a:solidFill>
                  <a:schemeClr val="tx1"/>
                </a:solidFill>
                <a:ea typeface="ＭＳ Ｐゴシック" pitchFamily="50" charset="-128"/>
              </a:rPr>
              <a:t> </a:t>
            </a:r>
            <a:r>
              <a:rPr lang="en-US" altLang="ja-JP" sz="2000" dirty="0" smtClean="0">
                <a:solidFill>
                  <a:schemeClr val="tx1"/>
                </a:solidFill>
                <a:ea typeface="ＭＳ Ｐゴシック" pitchFamily="50" charset="-128"/>
              </a:rPr>
              <a:t>CPLEX12.1. 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06/20/2012</a:t>
            </a:r>
            <a:endParaRPr kumimoji="1" lang="ja-JP" altLang="en-US"/>
          </a:p>
        </p:txBody>
      </p:sp>
      <p:sp>
        <p:nvSpPr>
          <p:cNvPr id="9" name="フッター プレースホルダー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ISFA2012</a:t>
            </a:r>
            <a:endParaRPr kumimoji="1" lang="ja-JP" altLang="en-US"/>
          </a:p>
        </p:txBody>
      </p:sp>
      <p:sp>
        <p:nvSpPr>
          <p:cNvPr id="8" name="スライド番号プレースホルダー 6"/>
          <p:cNvSpPr txBox="1">
            <a:spLocks/>
          </p:cNvSpPr>
          <p:nvPr/>
        </p:nvSpPr>
        <p:spPr>
          <a:xfrm>
            <a:off x="8077200" y="6528816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75C66EA-7225-4F18-8431-306463FE7683}" type="slidenum">
              <a:rPr lang="en-US" altLang="ja-JP" smtClean="0">
                <a:solidFill>
                  <a:schemeClr val="tx1"/>
                </a:solidFill>
              </a:rPr>
              <a:pPr algn="ctr"/>
              <a:t>26</a:t>
            </a:fld>
            <a:endParaRPr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3016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11275" y="328613"/>
            <a:ext cx="4718822" cy="533400"/>
          </a:xfrm>
        </p:spPr>
        <p:txBody>
          <a:bodyPr/>
          <a:lstStyle/>
          <a:p>
            <a:r>
              <a:rPr lang="en-US" altLang="ja-JP" dirty="0" smtClean="0">
                <a:latin typeface="Arial" pitchFamily="34" charset="0"/>
                <a:cs typeface="Arial" pitchFamily="34" charset="0"/>
              </a:rPr>
              <a:t>Real </a:t>
            </a:r>
            <a:r>
              <a:rPr kumimoji="1" lang="en-US" altLang="ja-JP" dirty="0" smtClean="0">
                <a:latin typeface="Arial" pitchFamily="34" charset="0"/>
                <a:cs typeface="Arial" pitchFamily="34" charset="0"/>
              </a:rPr>
              <a:t>Case study data</a:t>
            </a:r>
            <a:endParaRPr kumimoji="1" lang="ja-JP" altLang="en-US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表 6"/>
          <p:cNvGraphicFramePr>
            <a:graphicFrameLocks noGrp="1"/>
          </p:cNvGraphicFramePr>
          <p:nvPr/>
        </p:nvGraphicFramePr>
        <p:xfrm>
          <a:off x="1276865" y="1804773"/>
          <a:ext cx="6643818" cy="428617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07303"/>
                <a:gridCol w="1107303"/>
                <a:gridCol w="1107303"/>
                <a:gridCol w="1107303"/>
                <a:gridCol w="1107303"/>
                <a:gridCol w="1107303"/>
              </a:tblGrid>
              <a:tr h="518297"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>
                          <a:solidFill>
                            <a:schemeClr val="tx1"/>
                          </a:solidFill>
                        </a:rPr>
                        <a:t>Oil</a:t>
                      </a:r>
                      <a:endParaRPr kumimoji="1" lang="ja-JP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>
                          <a:solidFill>
                            <a:schemeClr val="tx1"/>
                          </a:solidFill>
                        </a:rPr>
                        <a:t>Demand</a:t>
                      </a:r>
                      <a:endParaRPr kumimoji="1" lang="ja-JP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>
                          <a:solidFill>
                            <a:schemeClr val="tx1"/>
                          </a:solidFill>
                        </a:rPr>
                        <a:t>Loading</a:t>
                      </a:r>
                      <a:r>
                        <a:rPr kumimoji="1" lang="en-US" altLang="ja-JP" sz="1600" b="0" baseline="0" dirty="0" smtClean="0">
                          <a:solidFill>
                            <a:schemeClr val="tx1"/>
                          </a:solidFill>
                        </a:rPr>
                        <a:t> place</a:t>
                      </a:r>
                      <a:endParaRPr kumimoji="1" lang="ja-JP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>
                          <a:solidFill>
                            <a:schemeClr val="tx1"/>
                          </a:solidFill>
                        </a:rPr>
                        <a:t>Oil</a:t>
                      </a:r>
                      <a:endParaRPr kumimoji="1" lang="ja-JP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>
                          <a:solidFill>
                            <a:schemeClr val="tx1"/>
                          </a:solidFill>
                        </a:rPr>
                        <a:t>Demand</a:t>
                      </a:r>
                      <a:endParaRPr kumimoji="1" lang="ja-JP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>
                          <a:solidFill>
                            <a:schemeClr val="tx1"/>
                          </a:solidFill>
                        </a:rPr>
                        <a:t>Loading</a:t>
                      </a:r>
                      <a:r>
                        <a:rPr kumimoji="1" lang="en-US" altLang="ja-JP" sz="1600" b="0" baseline="0" dirty="0" smtClean="0">
                          <a:solidFill>
                            <a:schemeClr val="tx1"/>
                          </a:solidFill>
                        </a:rPr>
                        <a:t> place</a:t>
                      </a:r>
                      <a:endParaRPr kumimoji="1" lang="ja-JP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880"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1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3720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16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12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4100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2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3519"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2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4309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16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13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1922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7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9514"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3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930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16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14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775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13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7867"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4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465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16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15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310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13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3862"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5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0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-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16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1550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14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5145"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6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1095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10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17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810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19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3497"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7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0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-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18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500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4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8920"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8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2205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6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600" dirty="0" smtClean="0"/>
                        <a:t>19</a:t>
                      </a:r>
                      <a:endParaRPr lang="ja-JP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600" dirty="0" smtClean="0"/>
                        <a:t>1000</a:t>
                      </a:r>
                      <a:endParaRPr lang="ja-JP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600" dirty="0" smtClean="0"/>
                        <a:t>9</a:t>
                      </a:r>
                      <a:endParaRPr lang="ja-JP" alt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4342"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9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264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6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20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0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-</a:t>
                      </a:r>
                      <a:endParaRPr kumimoji="1" lang="ja-JP" altLang="en-US" sz="16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5625"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10</a:t>
                      </a:r>
                      <a:endParaRPr kumimoji="1" lang="ja-JP" altLang="en-US" sz="1600" b="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2492</a:t>
                      </a:r>
                      <a:endParaRPr kumimoji="1" lang="ja-JP" altLang="en-US" sz="1600" b="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6</a:t>
                      </a:r>
                      <a:endParaRPr kumimoji="1" lang="ja-JP" altLang="en-US" sz="1600" b="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21</a:t>
                      </a:r>
                      <a:endParaRPr kumimoji="1" lang="ja-JP" altLang="en-US" sz="1600" b="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500</a:t>
                      </a:r>
                      <a:endParaRPr kumimoji="1" lang="ja-JP" altLang="en-US" sz="1600" b="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15</a:t>
                      </a:r>
                      <a:endParaRPr kumimoji="1" lang="ja-JP" altLang="en-US" sz="1600" b="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250"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11</a:t>
                      </a:r>
                      <a:endParaRPr kumimoji="1" lang="ja-JP" altLang="en-US" sz="1600" b="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0</a:t>
                      </a:r>
                      <a:endParaRPr kumimoji="1" lang="ja-JP" altLang="en-US" sz="1600" b="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-</a:t>
                      </a:r>
                      <a:endParaRPr kumimoji="1" lang="ja-JP" altLang="en-US" sz="1600" b="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22</a:t>
                      </a:r>
                      <a:endParaRPr kumimoji="1" lang="ja-JP" altLang="en-US" sz="1600" b="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600</a:t>
                      </a:r>
                      <a:endParaRPr kumimoji="1" lang="ja-JP" altLang="en-US" sz="1600" b="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0" dirty="0" smtClean="0"/>
                        <a:t>3</a:t>
                      </a:r>
                      <a:endParaRPr kumimoji="1" lang="ja-JP" altLang="en-US" sz="1600" b="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テキスト ボックス 7"/>
          <p:cNvSpPr txBox="1"/>
          <p:nvPr/>
        </p:nvSpPr>
        <p:spPr>
          <a:xfrm>
            <a:off x="4077729" y="1037968"/>
            <a:ext cx="123771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+mn-lt"/>
              </a:rPr>
              <a:t>TABLE I</a:t>
            </a:r>
            <a:endParaRPr kumimoji="1" lang="ja-JP" altLang="en-US" dirty="0">
              <a:latin typeface="+mn-lt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153259" y="1375722"/>
            <a:ext cx="675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800" dirty="0" smtClean="0">
                <a:latin typeface="+mn-lt"/>
              </a:rPr>
              <a:t>DEMAND AND LOADING PLACE DATA FOR EACH CRUDE OIL</a:t>
            </a:r>
            <a:endParaRPr kumimoji="1" lang="ja-JP" altLang="en-US" sz="1800" dirty="0">
              <a:latin typeface="+mn-lt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8418286" y="6354544"/>
            <a:ext cx="5225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Arial" pitchFamily="34" charset="0"/>
                <a:cs typeface="Arial" pitchFamily="34" charset="0"/>
              </a:rPr>
              <a:t>17</a:t>
            </a:r>
            <a:endParaRPr kumimoji="1" lang="ja-JP" altLang="en-US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0779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Practical constraints</a:t>
            </a:r>
            <a:endParaRPr kumimoji="1" lang="ja-JP" altLang="en-US" dirty="0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06/20/2012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ISFA2012</a:t>
            </a:r>
            <a:endParaRPr kumimoji="1" lang="ja-JP" altLang="en-US"/>
          </a:p>
        </p:txBody>
      </p:sp>
      <p:pic>
        <p:nvPicPr>
          <p:cNvPr id="7" name="Picture 2" descr="C:\Documents and Settings\inulab\My Documents\110217卒論用画像\alpha^p_k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916832"/>
            <a:ext cx="376353" cy="393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876800"/>
          </a:xfrm>
        </p:spPr>
        <p:txBody>
          <a:bodyPr>
            <a:normAutofit/>
          </a:bodyPr>
          <a:lstStyle/>
          <a:p>
            <a:r>
              <a:rPr lang="en-US" altLang="ja-JP" sz="2800" dirty="0" smtClean="0"/>
              <a:t>In </a:t>
            </a:r>
            <a:r>
              <a:rPr lang="en-US" altLang="ja-JP" sz="2800" dirty="0"/>
              <a:t>order to create a plan with full capacity, the priority of column generation heuristic is set to      ×(Loading</a:t>
            </a:r>
            <a:r>
              <a:rPr lang="ja-JP" altLang="en-US" sz="2800" dirty="0"/>
              <a:t> </a:t>
            </a:r>
            <a:r>
              <a:rPr lang="en-US" altLang="ja-JP" sz="2800" dirty="0"/>
              <a:t>volume</a:t>
            </a:r>
            <a:r>
              <a:rPr lang="en-US" altLang="ja-JP" sz="2800" dirty="0" smtClean="0"/>
              <a:t>) in the plan.</a:t>
            </a:r>
            <a:endParaRPr lang="en-US" altLang="ja-JP" sz="2800" dirty="0"/>
          </a:p>
          <a:p>
            <a:endParaRPr lang="en-US" altLang="ja-JP" sz="2800" dirty="0"/>
          </a:p>
          <a:p>
            <a:r>
              <a:rPr lang="en-US" altLang="ja-JP" sz="2800" dirty="0" smtClean="0"/>
              <a:t>Some </a:t>
            </a:r>
            <a:r>
              <a:rPr lang="en-US" altLang="ja-JP" sz="2800" dirty="0"/>
              <a:t>specific oils should be delivered in a specified ratio. We included the constraints in the pricing problem. </a:t>
            </a:r>
          </a:p>
          <a:p>
            <a:endParaRPr lang="en-US" altLang="ja-JP" sz="2800" dirty="0"/>
          </a:p>
          <a:p>
            <a:r>
              <a:rPr lang="en-US" altLang="ja-JP" sz="2800" dirty="0" smtClean="0"/>
              <a:t>The </a:t>
            </a:r>
            <a:r>
              <a:rPr lang="en-US" altLang="ja-JP" sz="2800" dirty="0"/>
              <a:t>demanded items of oils are given as priority from the database given from expert operator. </a:t>
            </a:r>
          </a:p>
        </p:txBody>
      </p:sp>
      <p:sp>
        <p:nvSpPr>
          <p:cNvPr id="9" name="スライド番号プレースホルダー 6"/>
          <p:cNvSpPr txBox="1">
            <a:spLocks/>
          </p:cNvSpPr>
          <p:nvPr/>
        </p:nvSpPr>
        <p:spPr>
          <a:xfrm>
            <a:off x="8077200" y="6528816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7709161-E27E-4A7A-B29C-A13B08F13EC7}" type="slidenum">
              <a:rPr lang="en-US" altLang="ja-JP" smtClean="0">
                <a:solidFill>
                  <a:schemeClr val="tx1"/>
                </a:solidFill>
              </a:rPr>
              <a:pPr algn="ctr"/>
              <a:t>28</a:t>
            </a:fld>
            <a:endParaRPr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017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2800" dirty="0" smtClean="0">
                <a:solidFill>
                  <a:schemeClr val="tx1"/>
                </a:solidFill>
              </a:rPr>
              <a:t>Computational results (Case 1)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06/20/2012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ISFA2012</a:t>
            </a:r>
            <a:endParaRPr kumimoji="1" lang="ja-JP" altLang="en-US"/>
          </a:p>
        </p:txBody>
      </p:sp>
      <p:graphicFrame>
        <p:nvGraphicFramePr>
          <p:cNvPr id="7" name="表 6"/>
          <p:cNvGraphicFramePr>
            <a:graphicFrameLocks noGrp="1"/>
          </p:cNvGraphicFramePr>
          <p:nvPr>
            <p:extLst/>
          </p:nvPr>
        </p:nvGraphicFramePr>
        <p:xfrm>
          <a:off x="507465" y="1844824"/>
          <a:ext cx="8119638" cy="31683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28192"/>
                <a:gridCol w="1368152"/>
                <a:gridCol w="1440160"/>
                <a:gridCol w="1737762"/>
                <a:gridCol w="1845372"/>
              </a:tblGrid>
              <a:tr h="845481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Operator</a:t>
                      </a:r>
                    </a:p>
                    <a:p>
                      <a:pPr algn="ctr"/>
                      <a:r>
                        <a:rPr kumimoji="1" lang="en-US" altLang="ja-JP" dirty="0" smtClean="0"/>
                        <a:t>(real</a:t>
                      </a:r>
                      <a:r>
                        <a:rPr kumimoji="1" lang="en-US" altLang="ja-JP" baseline="0" dirty="0" smtClean="0"/>
                        <a:t> data</a:t>
                      </a:r>
                      <a:r>
                        <a:rPr kumimoji="1" lang="en-US" altLang="ja-JP" dirty="0" smtClean="0"/>
                        <a:t>)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Branch</a:t>
                      </a:r>
                      <a:r>
                        <a:rPr kumimoji="1" lang="en-US" altLang="ja-JP" baseline="0" dirty="0" smtClean="0"/>
                        <a:t> and bound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Initial</a:t>
                      </a:r>
                      <a:r>
                        <a:rPr kumimoji="1" lang="en-US" altLang="ja-JP" baseline="0" dirty="0" smtClean="0"/>
                        <a:t> solution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Proposed</a:t>
                      </a:r>
                      <a:r>
                        <a:rPr kumimoji="1" lang="en-US" altLang="ja-JP" baseline="0" dirty="0" smtClean="0"/>
                        <a:t> method</a:t>
                      </a:r>
                      <a:endParaRPr kumimoji="1" lang="en-US" altLang="ja-JP" dirty="0" smtClean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6704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Tanker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14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-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14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14</a:t>
                      </a:r>
                      <a:endParaRPr kumimoji="1" lang="ja-JP" alt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6704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distance</a:t>
                      </a:r>
                      <a:endParaRPr kumimoji="1" lang="ja-JP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13741</a:t>
                      </a:r>
                      <a:endParaRPr kumimoji="1" lang="ja-JP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-</a:t>
                      </a:r>
                      <a:endParaRPr kumimoji="1" lang="ja-JP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14438</a:t>
                      </a:r>
                      <a:endParaRPr kumimoji="1" lang="ja-JP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dirty="0" smtClean="0"/>
                        <a:t>12822</a:t>
                      </a:r>
                      <a:endParaRPr kumimoji="1" lang="ja-JP" alt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45526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charge</a:t>
                      </a:r>
                      <a:r>
                        <a:rPr kumimoji="1" lang="en-US" altLang="ja-JP" baseline="0" dirty="0" smtClean="0"/>
                        <a:t> cost</a:t>
                      </a:r>
                      <a:endParaRPr kumimoji="1" lang="en-US" altLang="ja-JP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1574500</a:t>
                      </a:r>
                      <a:endParaRPr kumimoji="1" lang="ja-JP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-</a:t>
                      </a:r>
                      <a:endParaRPr kumimoji="1" lang="ja-JP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1471500</a:t>
                      </a:r>
                      <a:endParaRPr kumimoji="1" lang="ja-JP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dirty="0" smtClean="0"/>
                        <a:t>1319500</a:t>
                      </a:r>
                      <a:endParaRPr kumimoji="1" lang="ja-JP" alt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66465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Total</a:t>
                      </a:r>
                      <a:r>
                        <a:rPr kumimoji="1" lang="en-US" altLang="ja-JP" baseline="0" dirty="0" smtClean="0"/>
                        <a:t> cost</a:t>
                      </a:r>
                    </a:p>
                    <a:p>
                      <a:pPr algn="ctr"/>
                      <a:r>
                        <a:rPr kumimoji="1" lang="en-US" altLang="ja-JP" baseline="0" dirty="0" smtClean="0"/>
                        <a:t>(Lower bound)</a:t>
                      </a:r>
                      <a:endParaRPr kumimoji="1" lang="en-US" altLang="ja-JP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1588241</a:t>
                      </a:r>
                      <a:endParaRPr kumimoji="1" lang="ja-JP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-</a:t>
                      </a:r>
                      <a:endParaRPr kumimoji="1" lang="ja-JP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1485938</a:t>
                      </a:r>
                      <a:endParaRPr kumimoji="1" lang="ja-JP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1332322</a:t>
                      </a:r>
                    </a:p>
                    <a:p>
                      <a:pPr algn="ctr"/>
                      <a:r>
                        <a:rPr kumimoji="1" lang="en-US" altLang="ja-JP" dirty="0" smtClean="0"/>
                        <a:t>(1062887.424)</a:t>
                      </a:r>
                      <a:endParaRPr kumimoji="1" lang="ja-JP" alt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46885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CPU time[s]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-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20000</a:t>
                      </a:r>
                      <a:r>
                        <a:rPr kumimoji="1" lang="ja-JP" altLang="en-US" dirty="0" smtClean="0"/>
                        <a:t>～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0.32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382.66</a:t>
                      </a:r>
                      <a:endParaRPr kumimoji="1" lang="ja-JP" alt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8" name="コンテンツ プレースホルダ 2"/>
          <p:cNvSpPr txBox="1">
            <a:spLocks/>
          </p:cNvSpPr>
          <p:nvPr/>
        </p:nvSpPr>
        <p:spPr>
          <a:xfrm>
            <a:off x="893922" y="5161830"/>
            <a:ext cx="7033592" cy="151216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1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1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1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1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1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1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1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1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1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000" dirty="0" smtClean="0">
                <a:solidFill>
                  <a:schemeClr val="tx1"/>
                </a:solidFill>
                <a:ea typeface="ＭＳ Ｐゴシック" pitchFamily="50" charset="-128"/>
              </a:rPr>
              <a:t>The number of created columns is 823. </a:t>
            </a:r>
          </a:p>
          <a:p>
            <a:r>
              <a:rPr lang="en-US" altLang="ja-JP" sz="2000" dirty="0" smtClean="0">
                <a:solidFill>
                  <a:schemeClr val="tx1"/>
                </a:solidFill>
                <a:ea typeface="ＭＳ Ｐゴシック" pitchFamily="50" charset="-128"/>
              </a:rPr>
              <a:t>The duality gap (UB – LB / UB ×</a:t>
            </a:r>
            <a:r>
              <a:rPr lang="ja-JP" altLang="en-US" sz="2000" dirty="0" smtClean="0">
                <a:solidFill>
                  <a:schemeClr val="tx1"/>
                </a:solidFill>
                <a:ea typeface="ＭＳ Ｐゴシック" pitchFamily="50" charset="-128"/>
              </a:rPr>
              <a:t> </a:t>
            </a:r>
            <a:r>
              <a:rPr lang="en-US" altLang="ja-JP" sz="2000" dirty="0" smtClean="0">
                <a:solidFill>
                  <a:schemeClr val="tx1"/>
                </a:solidFill>
                <a:ea typeface="ＭＳ Ｐゴシック" pitchFamily="50" charset="-128"/>
              </a:rPr>
              <a:t>100)</a:t>
            </a:r>
            <a:r>
              <a:rPr lang="ja-JP" altLang="en-US" sz="2000" dirty="0" smtClean="0">
                <a:solidFill>
                  <a:schemeClr val="tx1"/>
                </a:solidFill>
                <a:ea typeface="ＭＳ Ｐゴシック" pitchFamily="50" charset="-128"/>
              </a:rPr>
              <a:t>　</a:t>
            </a:r>
            <a:r>
              <a:rPr lang="en-US" altLang="ja-JP" sz="2000" dirty="0" smtClean="0">
                <a:solidFill>
                  <a:schemeClr val="tx1"/>
                </a:solidFill>
                <a:ea typeface="ＭＳ Ｐゴシック" pitchFamily="50" charset="-128"/>
              </a:rPr>
              <a:t>is 20.22%</a:t>
            </a:r>
          </a:p>
          <a:p>
            <a:r>
              <a:rPr lang="en-US" altLang="ja-JP" sz="2000" dirty="0" smtClean="0">
                <a:solidFill>
                  <a:schemeClr val="tx1"/>
                </a:solidFill>
                <a:ea typeface="ＭＳ Ｐゴシック" pitchFamily="50" charset="-128"/>
              </a:rPr>
              <a:t>We can obtain a better solution than operator’s planning by using our proposed method. </a:t>
            </a:r>
            <a:endParaRPr lang="en-US" altLang="ja-JP" sz="2000" dirty="0">
              <a:solidFill>
                <a:schemeClr val="tx1"/>
              </a:solidFill>
              <a:ea typeface="ＭＳ Ｐゴシック" pitchFamily="50" charset="-128"/>
            </a:endParaRPr>
          </a:p>
        </p:txBody>
      </p:sp>
      <p:sp>
        <p:nvSpPr>
          <p:cNvPr id="9" name="スライド番号プレースホルダー 6"/>
          <p:cNvSpPr txBox="1">
            <a:spLocks/>
          </p:cNvSpPr>
          <p:nvPr/>
        </p:nvSpPr>
        <p:spPr>
          <a:xfrm>
            <a:off x="8077200" y="6528816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526594A-C91F-4FB0-911D-7B1BA96F3F2D}" type="slidenum">
              <a:rPr lang="en-US" altLang="ja-JP" smtClean="0">
                <a:solidFill>
                  <a:schemeClr val="tx1"/>
                </a:solidFill>
              </a:rPr>
              <a:pPr algn="ctr"/>
              <a:t>29</a:t>
            </a:fld>
            <a:endParaRPr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9877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オブジェクト 10"/>
          <p:cNvGraphicFramePr>
            <a:graphicFrameLocks noChangeAspect="1"/>
          </p:cNvGraphicFramePr>
          <p:nvPr>
            <p:extLst/>
          </p:nvPr>
        </p:nvGraphicFramePr>
        <p:xfrm>
          <a:off x="468313" y="1412875"/>
          <a:ext cx="8351837" cy="751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" name="ワークシート" r:id="rId5" imgW="10296657" imgH="9267750" progId="Excel.Sheet.12">
                  <p:embed/>
                </p:oleObj>
              </mc:Choice>
              <mc:Fallback>
                <p:oleObj name="ワークシート" r:id="rId5" imgW="10296657" imgH="926775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8313" y="1412875"/>
                        <a:ext cx="8351837" cy="7518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2800" dirty="0" smtClean="0">
                <a:solidFill>
                  <a:schemeClr val="tx1"/>
                </a:solidFill>
              </a:rPr>
              <a:t>Computational results (Case 2)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06/20/2012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ISFA2012</a:t>
            </a:r>
            <a:endParaRPr kumimoji="1" lang="ja-JP" altLang="en-US"/>
          </a:p>
        </p:txBody>
      </p:sp>
      <p:graphicFrame>
        <p:nvGraphicFramePr>
          <p:cNvPr id="7" name="表 6"/>
          <p:cNvGraphicFramePr>
            <a:graphicFrameLocks noGrp="1"/>
          </p:cNvGraphicFramePr>
          <p:nvPr>
            <p:extLst/>
          </p:nvPr>
        </p:nvGraphicFramePr>
        <p:xfrm>
          <a:off x="683568" y="3501008"/>
          <a:ext cx="2952328" cy="31454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7759"/>
                <a:gridCol w="1524569"/>
              </a:tblGrid>
              <a:tr h="716044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Proposed</a:t>
                      </a:r>
                      <a:r>
                        <a:rPr kumimoji="1" lang="en-US" altLang="ja-JP" baseline="0" dirty="0" smtClean="0"/>
                        <a:t> method</a:t>
                      </a:r>
                      <a:endParaRPr kumimoji="1" lang="en-US" altLang="ja-JP" dirty="0" smtClean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2592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/>
                        <a:t>Tanker</a:t>
                      </a:r>
                      <a:endParaRPr kumimoji="1" lang="ja-JP" altLang="en-US"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/>
                        <a:t>20</a:t>
                      </a:r>
                      <a:endParaRPr kumimoji="1" lang="ja-JP" altLang="en-US" sz="16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2592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/>
                        <a:t>distance</a:t>
                      </a:r>
                      <a:endParaRPr kumimoji="1" lang="ja-JP" altLang="en-US"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/>
                        <a:t>20188</a:t>
                      </a:r>
                      <a:endParaRPr kumimoji="1" lang="ja-JP" altLang="en-US" sz="16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8556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/>
                        <a:t>charge</a:t>
                      </a:r>
                      <a:r>
                        <a:rPr kumimoji="1" lang="en-US" altLang="ja-JP" sz="1600" baseline="0" dirty="0" smtClean="0"/>
                        <a:t> cost</a:t>
                      </a:r>
                      <a:endParaRPr kumimoji="1" lang="en-US" altLang="ja-JP" sz="1600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/>
                        <a:t>2132000</a:t>
                      </a:r>
                      <a:endParaRPr kumimoji="1" lang="ja-JP" altLang="en-US" sz="16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56295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/>
                        <a:t>Total</a:t>
                      </a:r>
                      <a:r>
                        <a:rPr kumimoji="1" lang="en-US" altLang="ja-JP" sz="1600" baseline="0" dirty="0" smtClean="0"/>
                        <a:t> cost</a:t>
                      </a:r>
                    </a:p>
                    <a:p>
                      <a:pPr algn="ctr"/>
                      <a:r>
                        <a:rPr kumimoji="1" lang="en-US" altLang="ja-JP" sz="1600" baseline="0" dirty="0" smtClean="0"/>
                        <a:t>(Lower bound)</a:t>
                      </a:r>
                      <a:endParaRPr kumimoji="1" lang="en-US" altLang="ja-JP" sz="1600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/>
                        <a:t>2152188</a:t>
                      </a:r>
                    </a:p>
                    <a:p>
                      <a:pPr algn="ctr"/>
                      <a:r>
                        <a:rPr kumimoji="1" lang="en-US" altLang="ja-JP" sz="1600" dirty="0" smtClean="0"/>
                        <a:t>(1550306.19)</a:t>
                      </a:r>
                      <a:endParaRPr kumimoji="1" lang="ja-JP" altLang="en-US" sz="16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9708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/>
                        <a:t>Duality gap</a:t>
                      </a:r>
                      <a:endParaRPr kumimoji="1" lang="ja-JP" altLang="en-US"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/>
                        <a:t>27.97%</a:t>
                      </a:r>
                      <a:endParaRPr kumimoji="1" lang="ja-JP" altLang="en-US" sz="16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9708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smtClean="0"/>
                        <a:t>CPU time[s]</a:t>
                      </a:r>
                      <a:endParaRPr kumimoji="1" lang="ja-JP" altLang="en-US"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/>
                        <a:t>680.25</a:t>
                      </a:r>
                      <a:endParaRPr kumimoji="1" lang="ja-JP" altLang="en-US" sz="16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9" name="スライド番号プレースホルダー 6"/>
          <p:cNvSpPr txBox="1">
            <a:spLocks/>
          </p:cNvSpPr>
          <p:nvPr/>
        </p:nvSpPr>
        <p:spPr>
          <a:xfrm>
            <a:off x="8077200" y="6528816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526594A-C91F-4FB0-911D-7B1BA96F3F2D}" type="slidenum">
              <a:rPr lang="en-US" altLang="ja-JP" smtClean="0">
                <a:solidFill>
                  <a:schemeClr val="tx1"/>
                </a:solidFill>
              </a:rPr>
              <a:pPr algn="ctr"/>
              <a:t>30</a:t>
            </a:fld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220072" y="1020267"/>
            <a:ext cx="3096344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Feasible schedule  is derived. </a:t>
            </a:r>
            <a:endParaRPr kumimoji="1" lang="ja-JP" altLang="en-US" dirty="0"/>
          </a:p>
        </p:txBody>
      </p:sp>
      <p:sp>
        <p:nvSpPr>
          <p:cNvPr id="10" name="コンテンツ プレースホルダ 2"/>
          <p:cNvSpPr>
            <a:spLocks noGrp="1"/>
          </p:cNvSpPr>
          <p:nvPr>
            <p:ph idx="1"/>
          </p:nvPr>
        </p:nvSpPr>
        <p:spPr>
          <a:xfrm>
            <a:off x="4632936" y="3679292"/>
            <a:ext cx="3444264" cy="2811784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altLang="ja-JP" sz="2000" dirty="0"/>
              <a:t>we can derive a feasible solution in realistic time</a:t>
            </a:r>
            <a:r>
              <a:rPr lang="en-US" altLang="ja-JP" sz="2000" dirty="0" smtClean="0"/>
              <a:t>.</a:t>
            </a:r>
            <a:endParaRPr lang="en-US" altLang="ja-JP" sz="2000" dirty="0"/>
          </a:p>
          <a:p>
            <a:r>
              <a:rPr lang="en-US" altLang="ja-JP" sz="2000" dirty="0"/>
              <a:t>T</a:t>
            </a:r>
            <a:r>
              <a:rPr lang="en-US" altLang="ja-JP" sz="2000" dirty="0" smtClean="0"/>
              <a:t>he duality gap is quite large.  </a:t>
            </a:r>
            <a:endParaRPr lang="en-US" altLang="ja-JP" sz="2000" dirty="0"/>
          </a:p>
        </p:txBody>
      </p:sp>
      <p:sp>
        <p:nvSpPr>
          <p:cNvPr id="13" name="下矢印 12"/>
          <p:cNvSpPr/>
          <p:nvPr/>
        </p:nvSpPr>
        <p:spPr>
          <a:xfrm>
            <a:off x="6088297" y="4815406"/>
            <a:ext cx="504056" cy="539556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864161" y="5517232"/>
            <a:ext cx="295232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The gap has to be reduced.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81863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/>
      <p:bldP spid="13" grpId="0" animBg="1"/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0851" y="246063"/>
            <a:ext cx="4022296" cy="520700"/>
          </a:xfrm>
          <a:noFill/>
        </p:spPr>
        <p:txBody>
          <a:bodyPr/>
          <a:lstStyle/>
          <a:p>
            <a:pPr eaLnBrk="1" hangingPunct="1"/>
            <a:r>
              <a:rPr lang="en-US" altLang="ja-JP" sz="2800" dirty="0" smtClean="0">
                <a:solidFill>
                  <a:srgbClr val="002060"/>
                </a:solidFill>
                <a:latin typeface="Arial" charset="0"/>
              </a:rPr>
              <a:t>Computational results</a:t>
            </a:r>
          </a:p>
        </p:txBody>
      </p:sp>
      <p:graphicFrame>
        <p:nvGraphicFramePr>
          <p:cNvPr id="175" name="表 174"/>
          <p:cNvGraphicFramePr>
            <a:graphicFrameLocks noGrp="1"/>
          </p:cNvGraphicFramePr>
          <p:nvPr>
            <p:extLst/>
          </p:nvPr>
        </p:nvGraphicFramePr>
        <p:xfrm>
          <a:off x="753762" y="1556951"/>
          <a:ext cx="7191631" cy="42317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89437"/>
                <a:gridCol w="1476409"/>
                <a:gridCol w="1646277"/>
                <a:gridCol w="2079508"/>
              </a:tblGrid>
              <a:tr h="615239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Human Operator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Heuristic</a:t>
                      </a:r>
                      <a:r>
                        <a:rPr kumimoji="1" lang="en-US" altLang="ja-JP" baseline="0" dirty="0" smtClean="0"/>
                        <a:t> Algorithm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Proposed Column Generation</a:t>
                      </a:r>
                    </a:p>
                  </a:txBody>
                  <a:tcPr/>
                </a:tc>
              </a:tr>
              <a:tr h="55989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Num. tankers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14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14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14</a:t>
                      </a:r>
                      <a:endParaRPr kumimoji="1" lang="ja-JP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55989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Volume</a:t>
                      </a:r>
                      <a:r>
                        <a:rPr kumimoji="1" lang="en-US" altLang="ja-JP" baseline="0" dirty="0" smtClean="0"/>
                        <a:t> ratio [%]</a:t>
                      </a:r>
                      <a:endParaRPr kumimoji="1" lang="ja-JP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93.69</a:t>
                      </a:r>
                      <a:endParaRPr kumimoji="1" lang="ja-JP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90.00</a:t>
                      </a:r>
                      <a:endParaRPr kumimoji="1" lang="ja-JP" alt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95.75</a:t>
                      </a:r>
                      <a:endParaRPr kumimoji="1" lang="ja-JP" alt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5989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Distance</a:t>
                      </a:r>
                      <a:r>
                        <a:rPr kumimoji="1" lang="en-US" altLang="ja-JP" baseline="0" dirty="0" smtClean="0"/>
                        <a:t> [mile]</a:t>
                      </a:r>
                      <a:endParaRPr kumimoji="1" lang="ja-JP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13,741</a:t>
                      </a:r>
                      <a:endParaRPr kumimoji="1" lang="ja-JP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12,493</a:t>
                      </a:r>
                      <a:endParaRPr kumimoji="1" lang="ja-JP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12,326</a:t>
                      </a:r>
                      <a:endParaRPr kumimoji="1" lang="ja-JP" alt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55989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Charge cost</a:t>
                      </a:r>
                      <a:r>
                        <a:rPr kumimoji="1" lang="en-US" altLang="ja-JP" baseline="0" dirty="0" smtClean="0"/>
                        <a:t> [-]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1,574,500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1,596,500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1,437,500</a:t>
                      </a:r>
                      <a:endParaRPr kumimoji="1" lang="ja-JP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6144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Total cost [-]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1,588,241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1,689,993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1,449,936</a:t>
                      </a:r>
                    </a:p>
                    <a:p>
                      <a:pPr algn="ctr"/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(LB:</a:t>
                      </a:r>
                      <a:r>
                        <a:rPr kumimoji="1" lang="en-US" altLang="ja-JP" baseline="0" dirty="0" smtClean="0">
                          <a:solidFill>
                            <a:srgbClr val="FF0000"/>
                          </a:solidFill>
                        </a:rPr>
                        <a:t> 1,110,912)</a:t>
                      </a:r>
                      <a:endParaRPr kumimoji="1" lang="ja-JP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71203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CPU</a:t>
                      </a:r>
                      <a:r>
                        <a:rPr kumimoji="1" lang="en-US" altLang="ja-JP" baseline="0" dirty="0" smtClean="0"/>
                        <a:t> Time [s]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-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36.7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142.4</a:t>
                      </a:r>
                      <a:endParaRPr kumimoji="1" lang="ja-JP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8418286" y="6354544"/>
            <a:ext cx="5225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Arial" pitchFamily="34" charset="0"/>
                <a:cs typeface="Arial" pitchFamily="34" charset="0"/>
              </a:rPr>
              <a:t>18</a:t>
            </a:r>
            <a:endParaRPr kumimoji="1" lang="ja-JP" altLang="en-US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4127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552" y="449387"/>
            <a:ext cx="6695637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8418286" y="6354544"/>
            <a:ext cx="5225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Arial" pitchFamily="34" charset="0"/>
                <a:cs typeface="Arial" pitchFamily="34" charset="0"/>
              </a:rPr>
              <a:t>19</a:t>
            </a:r>
            <a:endParaRPr kumimoji="1" lang="ja-JP" altLang="en-US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293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Computational results of POPMUSIC</a:t>
            </a:r>
            <a:endParaRPr kumimoji="1" lang="ja-JP" altLang="en-US" dirty="0"/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677994"/>
              </p:ext>
            </p:extLst>
          </p:nvPr>
        </p:nvGraphicFramePr>
        <p:xfrm>
          <a:off x="590550" y="1397000"/>
          <a:ext cx="7600950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8950"/>
                <a:gridCol w="2228850"/>
                <a:gridCol w="2343150"/>
              </a:tblGrid>
              <a:tr h="454660">
                <a:tc>
                  <a:txBody>
                    <a:bodyPr/>
                    <a:lstStyle/>
                    <a:p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err="1" smtClean="0"/>
                        <a:t>Matheuristics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Actual data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454660"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Number of vessels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12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12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454660"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Total</a:t>
                      </a:r>
                      <a:r>
                        <a:rPr kumimoji="1" lang="en-US" altLang="ja-JP" sz="2400" baseline="0" dirty="0" smtClean="0"/>
                        <a:t> loading miles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14350 miles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23133</a:t>
                      </a:r>
                      <a:r>
                        <a:rPr kumimoji="1" lang="en-US" altLang="ja-JP" sz="2400" baseline="0" dirty="0" smtClean="0"/>
                        <a:t> miles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454660"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Total unloading miles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7622 miles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6882 miles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454660"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Loading</a:t>
                      </a:r>
                      <a:r>
                        <a:rPr kumimoji="1" lang="en-US" altLang="ja-JP" sz="2400" baseline="0" dirty="0" smtClean="0"/>
                        <a:t> port charge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1079000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1139000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454660"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Unloading</a:t>
                      </a:r>
                      <a:r>
                        <a:rPr kumimoji="1" lang="en-US" altLang="ja-JP" sz="2400" baseline="0" dirty="0" smtClean="0"/>
                        <a:t> port charge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1486420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1550000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454660"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Penalty</a:t>
                      </a:r>
                      <a:r>
                        <a:rPr kumimoji="1" lang="en-US" altLang="ja-JP" sz="2400" baseline="0" dirty="0" smtClean="0"/>
                        <a:t> for supply shortage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2719000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8577428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454660"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Penalty for oil</a:t>
                      </a:r>
                      <a:r>
                        <a:rPr kumimoji="1" lang="en-US" altLang="ja-JP" sz="2400" baseline="0" dirty="0" smtClean="0"/>
                        <a:t> type shortage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19216400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27909800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454660"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Total costs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2.80 x 10e7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4.39 x 10e7</a:t>
                      </a:r>
                      <a:endParaRPr kumimoji="1" lang="ja-JP" alt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14064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Computational results of POPMUSIC</a:t>
            </a:r>
            <a:endParaRPr kumimoji="1" lang="ja-JP" altLang="en-US" dirty="0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8083048"/>
              </p:ext>
            </p:extLst>
          </p:nvPr>
        </p:nvGraphicFramePr>
        <p:xfrm>
          <a:off x="1238250" y="1816100"/>
          <a:ext cx="6400800" cy="387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809750"/>
                <a:gridCol w="1543050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Unloading place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Target API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 err="1" smtClean="0"/>
                        <a:t>Matheuristic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Actual data</a:t>
                      </a:r>
                      <a:endParaRPr kumimoji="1" lang="ja-JP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KIIRE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38.5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36.1</a:t>
                      </a:r>
                      <a:endParaRPr kumimoji="1" lang="ja-JP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MURORAN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36.5 – 37.5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-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-</a:t>
                      </a:r>
                      <a:endParaRPr kumimoji="1" lang="ja-JP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SENDAI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32.0 – 33.0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31.2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34.0</a:t>
                      </a:r>
                      <a:endParaRPr kumimoji="1" lang="ja-JP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KASHIMA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35.0</a:t>
                      </a:r>
                      <a:r>
                        <a:rPr kumimoji="1" lang="en-US" altLang="ja-JP" sz="2000" baseline="0" dirty="0" smtClean="0"/>
                        <a:t> – 36.0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38.2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48.0</a:t>
                      </a:r>
                      <a:endParaRPr kumimoji="1" lang="ja-JP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NEGISHI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32.5 – 33.5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33.3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35.4</a:t>
                      </a:r>
                      <a:endParaRPr kumimoji="1" lang="ja-JP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MIZUSHIMA</a:t>
                      </a:r>
                      <a:r>
                        <a:rPr kumimoji="1" lang="en-US" altLang="ja-JP" sz="2000" baseline="0" dirty="0" smtClean="0"/>
                        <a:t> 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32 – 33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36.1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35.3</a:t>
                      </a:r>
                      <a:endParaRPr kumimoji="1" lang="ja-JP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MIZUSHIMA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31 – 32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34.7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34.3</a:t>
                      </a:r>
                      <a:endParaRPr kumimoji="1" lang="ja-JP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OITA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35 – 36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36.4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 smtClean="0"/>
                        <a:t>39.1</a:t>
                      </a:r>
                      <a:endParaRPr kumimoji="1" lang="ja-JP" alt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6740222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195" y="175784"/>
            <a:ext cx="2360140" cy="792162"/>
          </a:xfrm>
        </p:spPr>
        <p:txBody>
          <a:bodyPr>
            <a:normAutofit/>
          </a:bodyPr>
          <a:lstStyle/>
          <a:p>
            <a:r>
              <a:rPr lang="en-US" altLang="ja-JP" sz="2800" dirty="0" smtClean="0">
                <a:latin typeface="Arial" pitchFamily="34" charset="0"/>
                <a:cs typeface="Arial" pitchFamily="34" charset="0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7265" y="1505466"/>
            <a:ext cx="8229600" cy="2942967"/>
          </a:xfrm>
        </p:spPr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 column generation and a heuristic algorithm have been proposed to solve the international crude oil transportation problem.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We have developed a construction algorithm to satisfy set partitioning constraints in the column generation.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Computational results demonstrates that the proposed column generation outperforms human operator.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8418286" y="6354544"/>
            <a:ext cx="5225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Arial" pitchFamily="34" charset="0"/>
                <a:cs typeface="Arial" pitchFamily="34" charset="0"/>
              </a:rPr>
              <a:t>20</a:t>
            </a:r>
            <a:endParaRPr kumimoji="1" lang="ja-JP" altLang="en-US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1005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en">
  <a:themeElements>
    <a:clrScheme name="Orige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e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e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ends">
  <a:themeElements>
    <a:clrScheme name="Blends 5">
      <a:dk1>
        <a:srgbClr val="000000"/>
      </a:dk1>
      <a:lt1>
        <a:srgbClr val="FFFFFF"/>
      </a:lt1>
      <a:dk2>
        <a:srgbClr val="000066"/>
      </a:dk2>
      <a:lt2>
        <a:srgbClr val="333333"/>
      </a:lt2>
      <a:accent1>
        <a:srgbClr val="C4709A"/>
      </a:accent1>
      <a:accent2>
        <a:srgbClr val="4B4EB5"/>
      </a:accent2>
      <a:accent3>
        <a:srgbClr val="FFFFFF"/>
      </a:accent3>
      <a:accent4>
        <a:srgbClr val="000000"/>
      </a:accent4>
      <a:accent5>
        <a:srgbClr val="DEBBCA"/>
      </a:accent5>
      <a:accent6>
        <a:srgbClr val="4346A4"/>
      </a:accent6>
      <a:hlink>
        <a:srgbClr val="C481CF"/>
      </a:hlink>
      <a:folHlink>
        <a:srgbClr val="76B749"/>
      </a:folHlink>
    </a:clrScheme>
    <a:fontScheme name="Blends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solidFill>
            <a:srgbClr val="FF505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en-US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solidFill>
            <a:srgbClr val="FF505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en-US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rigen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2.xml><?xml version="1.0" encoding="utf-8"?>
<a:themeOverride xmlns:a="http://schemas.openxmlformats.org/drawingml/2006/main">
  <a:clrScheme name="Origen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1284</TotalTime>
  <Words>2643</Words>
  <Application>Microsoft Office PowerPoint</Application>
  <PresentationFormat>On-screen Show (4:3)</PresentationFormat>
  <Paragraphs>603</Paragraphs>
  <Slides>35</Slides>
  <Notes>20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Origen</vt:lpstr>
      <vt:lpstr>Blends</vt:lpstr>
      <vt:lpstr>Photo Editor 写真</vt:lpstr>
      <vt:lpstr>数式</vt:lpstr>
      <vt:lpstr>ワークシート</vt:lpstr>
      <vt:lpstr>PowerPoint Presentation</vt:lpstr>
      <vt:lpstr>Introduction to Osaka University</vt:lpstr>
      <vt:lpstr>Introduction of Engineering Science</vt:lpstr>
      <vt:lpstr>Brief Introduction: Associate Prof. Tatsushi Nishi</vt:lpstr>
      <vt:lpstr>Our team </vt:lpstr>
      <vt:lpstr>Outline of my talk</vt:lpstr>
      <vt:lpstr>Collaboration with industries</vt:lpstr>
      <vt:lpstr>PowerPoint Presentation</vt:lpstr>
      <vt:lpstr>Japan’s Crude Oil Imports </vt:lpstr>
      <vt:lpstr>Crude oil transportation problem</vt:lpstr>
      <vt:lpstr>Scheduling problems in crude oil transportation</vt:lpstr>
      <vt:lpstr>　Ship routing and scheduling problem in crude oil transportation</vt:lpstr>
      <vt:lpstr>　Ship routing and scheduling problem in crude oil transportation</vt:lpstr>
      <vt:lpstr>   Crude Oil Transportation Problem</vt:lpstr>
      <vt:lpstr>Ship scheduling example</vt:lpstr>
      <vt:lpstr>Real-world example</vt:lpstr>
      <vt:lpstr>Difficulties</vt:lpstr>
      <vt:lpstr>  Literature Review</vt:lpstr>
      <vt:lpstr>Matheuristics approach</vt:lpstr>
      <vt:lpstr>Column Generation Heuristic</vt:lpstr>
      <vt:lpstr>Dantzig-Wolfe Reformlation</vt:lpstr>
      <vt:lpstr>  Pricing problem</vt:lpstr>
      <vt:lpstr>Construction of feasible solution</vt:lpstr>
      <vt:lpstr>POPMUSIC</vt:lpstr>
      <vt:lpstr>POPMUSIC application</vt:lpstr>
      <vt:lpstr>Computational experiments</vt:lpstr>
      <vt:lpstr>Real Case study data</vt:lpstr>
      <vt:lpstr>Practical constraints</vt:lpstr>
      <vt:lpstr>Computational results (Case 1)</vt:lpstr>
      <vt:lpstr>Computational results (Case 2)</vt:lpstr>
      <vt:lpstr>Computational results</vt:lpstr>
      <vt:lpstr>PowerPoint Presentation</vt:lpstr>
      <vt:lpstr>Computational results of POPMUSIC</vt:lpstr>
      <vt:lpstr>Computational results of POPMUSIC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西竜志</dc:creator>
  <cp:lastModifiedBy>Petroleum Engineering</cp:lastModifiedBy>
  <cp:revision>42</cp:revision>
  <dcterms:created xsi:type="dcterms:W3CDTF">2017-05-26T05:22:06Z</dcterms:created>
  <dcterms:modified xsi:type="dcterms:W3CDTF">2017-06-13T06:06:11Z</dcterms:modified>
</cp:coreProperties>
</file>